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sldIdLst>
    <p:sldId id="256" r:id="rId2"/>
    <p:sldId id="264" r:id="rId3"/>
    <p:sldId id="265" r:id="rId4"/>
    <p:sldId id="274" r:id="rId5"/>
    <p:sldId id="266" r:id="rId6"/>
    <p:sldId id="279" r:id="rId7"/>
    <p:sldId id="280" r:id="rId8"/>
    <p:sldId id="281" r:id="rId9"/>
    <p:sldId id="267" r:id="rId10"/>
    <p:sldId id="282" r:id="rId11"/>
    <p:sldId id="283" r:id="rId12"/>
    <p:sldId id="374" r:id="rId13"/>
    <p:sldId id="284" r:id="rId14"/>
    <p:sldId id="285" r:id="rId15"/>
    <p:sldId id="286" r:id="rId16"/>
    <p:sldId id="372" r:id="rId17"/>
    <p:sldId id="383" r:id="rId18"/>
    <p:sldId id="375" r:id="rId19"/>
    <p:sldId id="384" r:id="rId20"/>
    <p:sldId id="385" r:id="rId21"/>
    <p:sldId id="386" r:id="rId22"/>
    <p:sldId id="288" r:id="rId23"/>
    <p:sldId id="376" r:id="rId24"/>
    <p:sldId id="387" r:id="rId25"/>
    <p:sldId id="389" r:id="rId26"/>
    <p:sldId id="388" r:id="rId27"/>
    <p:sldId id="342" r:id="rId28"/>
    <p:sldId id="343" r:id="rId29"/>
    <p:sldId id="377" r:id="rId30"/>
    <p:sldId id="271" r:id="rId31"/>
    <p:sldId id="390" r:id="rId32"/>
    <p:sldId id="378" r:id="rId33"/>
    <p:sldId id="291" r:id="rId34"/>
    <p:sldId id="397" r:id="rId35"/>
    <p:sldId id="379" r:id="rId36"/>
    <p:sldId id="292" r:id="rId37"/>
    <p:sldId id="293" r:id="rId38"/>
    <p:sldId id="294" r:id="rId39"/>
    <p:sldId id="295" r:id="rId40"/>
    <p:sldId id="311" r:id="rId41"/>
    <p:sldId id="312" r:id="rId42"/>
    <p:sldId id="313" r:id="rId43"/>
    <p:sldId id="316" r:id="rId44"/>
    <p:sldId id="317" r:id="rId45"/>
    <p:sldId id="319" r:id="rId46"/>
    <p:sldId id="346" r:id="rId47"/>
    <p:sldId id="380" r:id="rId48"/>
    <p:sldId id="391" r:id="rId49"/>
    <p:sldId id="382" r:id="rId50"/>
    <p:sldId id="296" r:id="rId51"/>
    <p:sldId id="381" r:id="rId52"/>
    <p:sldId id="394" r:id="rId53"/>
    <p:sldId id="395" r:id="rId54"/>
    <p:sldId id="396" r:id="rId55"/>
    <p:sldId id="270" r:id="rId56"/>
    <p:sldId id="275" r:id="rId57"/>
    <p:sldId id="350" r:id="rId58"/>
    <p:sldId id="399" r:id="rId59"/>
    <p:sldId id="400" r:id="rId60"/>
    <p:sldId id="398" r:id="rId61"/>
    <p:sldId id="37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DA7"/>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146" autoAdjust="0"/>
  </p:normalViewPr>
  <p:slideViewPr>
    <p:cSldViewPr snapToGrid="0">
      <p:cViewPr varScale="1">
        <p:scale>
          <a:sx n="90" d="100"/>
          <a:sy n="90" d="100"/>
        </p:scale>
        <p:origin x="207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1" Type="http://schemas.openxmlformats.org/officeDocument/2006/relationships/hyperlink" Target="https://www.cde.state.co.us/datapipeline/2020-2021studentendofyeartrainingschedule"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cde.state.co.us/postsecondary/graduationguidelines" TargetMode="External"/><Relationship Id="rId2" Type="http://schemas.openxmlformats.org/officeDocument/2006/relationships/hyperlink" Target="https://www.cde.state.co.us/datapipeline/snap_eoy" TargetMode="External"/><Relationship Id="rId1" Type="http://schemas.openxmlformats.org/officeDocument/2006/relationships/hyperlink" Target="https://www.cde.state.co.us/datapipeline/inter_student" TargetMode="External"/><Relationship Id="rId4" Type="http://schemas.openxmlformats.org/officeDocument/2006/relationships/hyperlink" Target="https://www.cde.state.co.us/datapipeline/seyadequatedoc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cde.state.co.us/datapipeline/2020-2021studentendofyeartrainingschedule"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cde.state.co.us/postsecondary/graduationguidelines" TargetMode="External"/><Relationship Id="rId2" Type="http://schemas.openxmlformats.org/officeDocument/2006/relationships/hyperlink" Target="https://www.cde.state.co.us/datapipeline/snap_eoy" TargetMode="External"/><Relationship Id="rId1" Type="http://schemas.openxmlformats.org/officeDocument/2006/relationships/hyperlink" Target="https://www.cde.state.co.us/datapipeline/inter_student" TargetMode="External"/><Relationship Id="rId4" Type="http://schemas.openxmlformats.org/officeDocument/2006/relationships/hyperlink" Target="https://www.cde.state.co.us/datapipeline/seyadequatedoc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1_2" csCatId="accent1" phldr="1"/>
      <dgm:spPr/>
    </dgm:pt>
    <dgm:pt modelId="{596CCBC7-6E2C-4637-85FE-B225F99082A1}">
      <dgm:prSet phldrT="[Text]"/>
      <dgm:spPr/>
      <dgm:t>
        <a:bodyPr/>
        <a:lstStyle/>
        <a:p>
          <a:r>
            <a:rPr lang="en-US" dirty="0"/>
            <a:t>Upload Student Demographic File</a:t>
          </a:r>
        </a:p>
      </dgm: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dirty="0"/>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dirty="0"/>
            <a:t>Upload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EA2D0-F128-40DD-A8E1-466B6F6D35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A82893-64FF-4F08-B88C-7B9C24C0F0C8}">
      <dgm:prSet/>
      <dgm:spPr/>
      <dgm:t>
        <a:bodyPr/>
        <a:lstStyle/>
        <a:p>
          <a:r>
            <a:rPr lang="en-US" dirty="0"/>
            <a:t>The purpose of the Student End of Year Snapshot is to summarize the annual educational history for students throughout the school year. </a:t>
          </a:r>
        </a:p>
      </dgm:t>
    </dgm:pt>
    <dgm:pt modelId="{2875A3CA-E0FA-484D-BE84-5FB263F3C40D}" type="parTrans" cxnId="{D74C3A92-1037-4828-A3B5-B29BB215C81D}">
      <dgm:prSet/>
      <dgm:spPr/>
      <dgm:t>
        <a:bodyPr/>
        <a:lstStyle/>
        <a:p>
          <a:endParaRPr lang="en-US"/>
        </a:p>
      </dgm:t>
    </dgm:pt>
    <dgm:pt modelId="{BF86FFA4-474F-406B-85E6-59DE2D677BFD}" type="sibTrans" cxnId="{D74C3A92-1037-4828-A3B5-B29BB215C81D}">
      <dgm:prSet/>
      <dgm:spPr/>
      <dgm:t>
        <a:bodyPr/>
        <a:lstStyle/>
        <a:p>
          <a:endParaRPr lang="en-US"/>
        </a:p>
      </dgm:t>
    </dgm:pt>
    <dgm:pt modelId="{4596B83E-76A7-4D30-B710-711F400EF6A1}">
      <dgm:prSet/>
      <dgm:spPr/>
      <dgm:t>
        <a:bodyPr/>
        <a:lstStyle/>
        <a:p>
          <a:r>
            <a:rPr lang="en-US"/>
            <a:t>The data from this collection is used to derive the graduation, completion, dropout, mobility, and stability rates. </a:t>
          </a:r>
        </a:p>
      </dgm:t>
    </dgm:pt>
    <dgm:pt modelId="{E52FD358-7C66-4609-BC5E-230C3D27BA35}" type="parTrans" cxnId="{F3BDB99B-CBFD-4616-AA2E-023FB55CCAA1}">
      <dgm:prSet/>
      <dgm:spPr/>
      <dgm:t>
        <a:bodyPr/>
        <a:lstStyle/>
        <a:p>
          <a:endParaRPr lang="en-US"/>
        </a:p>
      </dgm:t>
    </dgm:pt>
    <dgm:pt modelId="{598AFFF4-01CC-4F9D-BA21-DC4165B22923}" type="sibTrans" cxnId="{F3BDB99B-CBFD-4616-AA2E-023FB55CCAA1}">
      <dgm:prSet/>
      <dgm:spPr/>
      <dgm:t>
        <a:bodyPr/>
        <a:lstStyle/>
        <a:p>
          <a:endParaRPr lang="en-US"/>
        </a:p>
      </dgm:t>
    </dgm:pt>
    <dgm:pt modelId="{F87646B6-AED4-4511-B638-841E821B1FB7}" type="pres">
      <dgm:prSet presAssocID="{58AEA2D0-F128-40DD-A8E1-466B6F6D35A7}" presName="linear" presStyleCnt="0">
        <dgm:presLayoutVars>
          <dgm:animLvl val="lvl"/>
          <dgm:resizeHandles val="exact"/>
        </dgm:presLayoutVars>
      </dgm:prSet>
      <dgm:spPr/>
    </dgm:pt>
    <dgm:pt modelId="{350E5E64-6196-453D-86F1-56FF05F9BE24}" type="pres">
      <dgm:prSet presAssocID="{F9A82893-64FF-4F08-B88C-7B9C24C0F0C8}" presName="parentText" presStyleLbl="node1" presStyleIdx="0" presStyleCnt="2">
        <dgm:presLayoutVars>
          <dgm:chMax val="0"/>
          <dgm:bulletEnabled val="1"/>
        </dgm:presLayoutVars>
      </dgm:prSet>
      <dgm:spPr/>
    </dgm:pt>
    <dgm:pt modelId="{539911D2-A575-4883-89D6-76283FB76596}" type="pres">
      <dgm:prSet presAssocID="{BF86FFA4-474F-406B-85E6-59DE2D677BFD}" presName="spacer" presStyleCnt="0"/>
      <dgm:spPr/>
    </dgm:pt>
    <dgm:pt modelId="{E273097A-AE83-4C92-A404-A8DADEBB959B}" type="pres">
      <dgm:prSet presAssocID="{4596B83E-76A7-4D30-B710-711F400EF6A1}" presName="parentText" presStyleLbl="node1" presStyleIdx="1" presStyleCnt="2">
        <dgm:presLayoutVars>
          <dgm:chMax val="0"/>
          <dgm:bulletEnabled val="1"/>
        </dgm:presLayoutVars>
      </dgm:prSet>
      <dgm:spPr/>
    </dgm:pt>
  </dgm:ptLst>
  <dgm:cxnLst>
    <dgm:cxn modelId="{231B2C4A-C9E5-42EC-902E-000E33BF211F}" type="presOf" srcId="{58AEA2D0-F128-40DD-A8E1-466B6F6D35A7}" destId="{F87646B6-AED4-4511-B638-841E821B1FB7}" srcOrd="0" destOrd="0" presId="urn:microsoft.com/office/officeart/2005/8/layout/vList2"/>
    <dgm:cxn modelId="{B1A50286-3B01-4117-9437-CFB92CD81A5E}" type="presOf" srcId="{F9A82893-64FF-4F08-B88C-7B9C24C0F0C8}" destId="{350E5E64-6196-453D-86F1-56FF05F9BE24}" srcOrd="0" destOrd="0" presId="urn:microsoft.com/office/officeart/2005/8/layout/vList2"/>
    <dgm:cxn modelId="{D74C3A92-1037-4828-A3B5-B29BB215C81D}" srcId="{58AEA2D0-F128-40DD-A8E1-466B6F6D35A7}" destId="{F9A82893-64FF-4F08-B88C-7B9C24C0F0C8}" srcOrd="0" destOrd="0" parTransId="{2875A3CA-E0FA-484D-BE84-5FB263F3C40D}" sibTransId="{BF86FFA4-474F-406B-85E6-59DE2D677BFD}"/>
    <dgm:cxn modelId="{F3BDB99B-CBFD-4616-AA2E-023FB55CCAA1}" srcId="{58AEA2D0-F128-40DD-A8E1-466B6F6D35A7}" destId="{4596B83E-76A7-4D30-B710-711F400EF6A1}" srcOrd="1" destOrd="0" parTransId="{E52FD358-7C66-4609-BC5E-230C3D27BA35}" sibTransId="{598AFFF4-01CC-4F9D-BA21-DC4165B22923}"/>
    <dgm:cxn modelId="{111EBFCA-4C72-41FB-86FA-B06625CCE68B}" type="presOf" srcId="{4596B83E-76A7-4D30-B710-711F400EF6A1}" destId="{E273097A-AE83-4C92-A404-A8DADEBB959B}" srcOrd="0" destOrd="0" presId="urn:microsoft.com/office/officeart/2005/8/layout/vList2"/>
    <dgm:cxn modelId="{44F5AC16-E356-4850-8C47-A06AFDBDFAA5}" type="presParOf" srcId="{F87646B6-AED4-4511-B638-841E821B1FB7}" destId="{350E5E64-6196-453D-86F1-56FF05F9BE24}" srcOrd="0" destOrd="0" presId="urn:microsoft.com/office/officeart/2005/8/layout/vList2"/>
    <dgm:cxn modelId="{A083A7C9-0198-42FD-B4D3-7846558C2EBF}" type="presParOf" srcId="{F87646B6-AED4-4511-B638-841E821B1FB7}" destId="{539911D2-A575-4883-89D6-76283FB76596}" srcOrd="1" destOrd="0" presId="urn:microsoft.com/office/officeart/2005/8/layout/vList2"/>
    <dgm:cxn modelId="{E0BFAEFA-A835-4BEB-8BED-060C0E082CEB}" type="presParOf" srcId="{F87646B6-AED4-4511-B638-841E821B1FB7}" destId="{E273097A-AE83-4C92-A404-A8DADEBB95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E32854-60FC-433D-86BB-C076110C9086}" type="doc">
      <dgm:prSet loTypeId="urn:microsoft.com/office/officeart/2005/8/layout/vList2" loCatId="list" qsTypeId="urn:microsoft.com/office/officeart/2005/8/quickstyle/simple3" qsCatId="simple" csTypeId="urn:microsoft.com/office/officeart/2005/8/colors/accent3_5" csCatId="accent3" phldr="1"/>
      <dgm:spPr/>
      <dgm:t>
        <a:bodyPr/>
        <a:lstStyle/>
        <a:p>
          <a:endParaRPr lang="en-US"/>
        </a:p>
      </dgm:t>
    </dgm:pt>
    <dgm:pt modelId="{A8E9DB4A-7D7A-4A78-AD4C-0878F810CC3A}">
      <dgm:prSet phldrT="[Text]"/>
      <dgm:spPr/>
      <dgm:t>
        <a:bodyPr/>
        <a:lstStyle/>
        <a:p>
          <a:r>
            <a:rPr lang="en-US" dirty="0"/>
            <a:t>Cross LEA Phase (Training on </a:t>
          </a:r>
          <a:r>
            <a:rPr lang="en-US" dirty="0">
              <a:hlinkClick xmlns:r="http://schemas.openxmlformats.org/officeDocument/2006/relationships" r:id="rId1"/>
            </a:rPr>
            <a:t>Friday, September 17</a:t>
          </a:r>
          <a:r>
            <a:rPr lang="en-US" baseline="30000" dirty="0">
              <a:hlinkClick xmlns:r="http://schemas.openxmlformats.org/officeDocument/2006/relationships" r:id="rId1"/>
            </a:rPr>
            <a:t>th</a:t>
          </a:r>
          <a:r>
            <a:rPr lang="en-US" dirty="0"/>
            <a:t>)</a:t>
          </a:r>
        </a:p>
      </dgm:t>
    </dgm:pt>
    <dgm:pt modelId="{6D28FC21-62C8-4100-9BCD-6EDCC165099D}" type="parTrans" cxnId="{38FF71F2-BD75-41AF-83C5-93218B56BCF4}">
      <dgm:prSet/>
      <dgm:spPr/>
      <dgm:t>
        <a:bodyPr/>
        <a:lstStyle/>
        <a:p>
          <a:endParaRPr lang="en-US"/>
        </a:p>
      </dgm:t>
    </dgm:pt>
    <dgm:pt modelId="{A8EF4D36-58D8-4425-9842-CF9616751739}" type="sibTrans" cxnId="{38FF71F2-BD75-41AF-83C5-93218B56BCF4}">
      <dgm:prSet/>
      <dgm:spPr/>
      <dgm:t>
        <a:bodyPr/>
        <a:lstStyle/>
        <a:p>
          <a:endParaRPr lang="en-US"/>
        </a:p>
      </dgm:t>
    </dgm:pt>
    <dgm:pt modelId="{E92DD45E-6485-47CD-A198-B5455141E20D}">
      <dgm:prSet phldrT="[Text]"/>
      <dgm:spPr/>
      <dgm:t>
        <a:bodyPr/>
        <a:lstStyle/>
        <a:p>
          <a:r>
            <a:rPr lang="en-US"/>
            <a:t>CDE runs a process in Data Pipeline that compares transfer information across districts throughout the state. </a:t>
          </a:r>
          <a:endParaRPr lang="en-US" dirty="0"/>
        </a:p>
      </dgm:t>
    </dgm:pt>
    <dgm:pt modelId="{AB3A38E7-4F92-477D-8791-DE165B28C084}" type="parTrans" cxnId="{442281F6-7292-47EC-BE0A-3BDBF777E632}">
      <dgm:prSet/>
      <dgm:spPr/>
      <dgm:t>
        <a:bodyPr/>
        <a:lstStyle/>
        <a:p>
          <a:endParaRPr lang="en-US"/>
        </a:p>
      </dgm:t>
    </dgm:pt>
    <dgm:pt modelId="{92F1FBF0-FDA4-4E96-AE00-F2580B3FEF22}" type="sibTrans" cxnId="{442281F6-7292-47EC-BE0A-3BDBF777E632}">
      <dgm:prSet/>
      <dgm:spPr/>
      <dgm:t>
        <a:bodyPr/>
        <a:lstStyle/>
        <a:p>
          <a:endParaRPr lang="en-US"/>
        </a:p>
      </dgm:t>
    </dgm:pt>
    <dgm:pt modelId="{7CCEE356-7636-43F1-B303-637AB8E4DD29}">
      <dgm:prSet phldrT="[Text]"/>
      <dgm:spPr/>
      <dgm:t>
        <a:bodyPr/>
        <a:lstStyle/>
        <a:p>
          <a:r>
            <a:rPr lang="en-US" dirty="0"/>
            <a:t>Post Cross LEA Phase (Training on </a:t>
          </a:r>
          <a:r>
            <a:rPr lang="en-US" dirty="0">
              <a:hlinkClick xmlns:r="http://schemas.openxmlformats.org/officeDocument/2006/relationships" r:id="rId1"/>
            </a:rPr>
            <a:t>Wednesday, October 20</a:t>
          </a:r>
          <a:r>
            <a:rPr lang="en-US" baseline="30000" dirty="0">
              <a:hlinkClick xmlns:r="http://schemas.openxmlformats.org/officeDocument/2006/relationships" r:id="rId1"/>
            </a:rPr>
            <a:t>th</a:t>
          </a:r>
          <a:r>
            <a:rPr lang="en-US" dirty="0"/>
            <a:t>)</a:t>
          </a:r>
        </a:p>
      </dgm:t>
    </dgm:pt>
    <dgm:pt modelId="{7A7CD42C-33E0-492B-9F59-80AB85F3D61C}" type="parTrans" cxnId="{451164C2-05EC-4ACC-9E2F-ABB5D83EADE7}">
      <dgm:prSet/>
      <dgm:spPr/>
      <dgm:t>
        <a:bodyPr/>
        <a:lstStyle/>
        <a:p>
          <a:endParaRPr lang="en-US"/>
        </a:p>
      </dgm:t>
    </dgm:pt>
    <dgm:pt modelId="{20EFC8A2-74A9-4BD8-8D3D-259642F83E82}" type="sibTrans" cxnId="{451164C2-05EC-4ACC-9E2F-ABB5D83EADE7}">
      <dgm:prSet/>
      <dgm:spPr/>
      <dgm:t>
        <a:bodyPr/>
        <a:lstStyle/>
        <a:p>
          <a:endParaRPr lang="en-US"/>
        </a:p>
      </dgm:t>
    </dgm:pt>
    <dgm:pt modelId="{05ADF860-5DC8-4C20-98CF-8DBA3184D404}">
      <dgm:prSet/>
      <dgm:spPr/>
      <dgm:t>
        <a:bodyPr/>
        <a:lstStyle/>
        <a:p>
          <a:r>
            <a:rPr lang="en-US"/>
            <a:t>Districts receive a new set of warnings and errors to resolve. </a:t>
          </a:r>
          <a:endParaRPr lang="en-US" dirty="0"/>
        </a:p>
      </dgm:t>
    </dgm:pt>
    <dgm:pt modelId="{A60DA38C-EEF7-47A8-A7A1-35F7DFD81E0A}" type="parTrans" cxnId="{CDB23B70-8935-4819-95E5-C122A10539A3}">
      <dgm:prSet/>
      <dgm:spPr/>
      <dgm:t>
        <a:bodyPr/>
        <a:lstStyle/>
        <a:p>
          <a:endParaRPr lang="en-US"/>
        </a:p>
      </dgm:t>
    </dgm:pt>
    <dgm:pt modelId="{A86209B5-E8D8-411B-B25D-816E57B5F522}" type="sibTrans" cxnId="{CDB23B70-8935-4819-95E5-C122A10539A3}">
      <dgm:prSet/>
      <dgm:spPr/>
      <dgm:t>
        <a:bodyPr/>
        <a:lstStyle/>
        <a:p>
          <a:endParaRPr lang="en-US"/>
        </a:p>
      </dgm:t>
    </dgm:pt>
    <dgm:pt modelId="{563B9D23-D52E-4EBA-932F-8F7E872E95A8}">
      <dgm:prSet/>
      <dgm:spPr/>
      <dgm:t>
        <a:bodyPr/>
        <a:lstStyle/>
        <a:p>
          <a:r>
            <a:rPr lang="en-US" dirty="0"/>
            <a:t>Districts review the new warnings and errors, make modifications to student records as necessary, and resubmit their snapshots. </a:t>
          </a:r>
        </a:p>
      </dgm:t>
    </dgm:pt>
    <dgm:pt modelId="{21FB98FF-C171-4B8B-B772-729CD7FCE94A}" type="parTrans" cxnId="{5A622F29-180C-4F1B-B61F-1601D457E95E}">
      <dgm:prSet/>
      <dgm:spPr/>
      <dgm:t>
        <a:bodyPr/>
        <a:lstStyle/>
        <a:p>
          <a:endParaRPr lang="en-US"/>
        </a:p>
      </dgm:t>
    </dgm:pt>
    <dgm:pt modelId="{BD5EC4AF-DE69-4117-98EE-7AF759566070}" type="sibTrans" cxnId="{5A622F29-180C-4F1B-B61F-1601D457E95E}">
      <dgm:prSet/>
      <dgm:spPr/>
      <dgm:t>
        <a:bodyPr/>
        <a:lstStyle/>
        <a:p>
          <a:endParaRPr lang="en-US"/>
        </a:p>
      </dgm:t>
    </dgm:pt>
    <dgm:pt modelId="{C18BA6F3-078E-45BE-B581-F3D2EA9910D7}">
      <dgm:prSet phldrT="[Text]"/>
      <dgm:spPr/>
      <dgm:t>
        <a:bodyPr/>
        <a:lstStyle/>
        <a:p>
          <a:r>
            <a:rPr lang="en-US"/>
            <a:t>Post-Cross LEA validation is the final step in the End of Year collection</a:t>
          </a:r>
          <a:endParaRPr lang="en-US" dirty="0"/>
        </a:p>
      </dgm:t>
    </dgm:pt>
    <dgm:pt modelId="{7136F86C-4338-4864-BB31-E0DD92DC91E7}" type="parTrans" cxnId="{CCF5C0DD-83CC-4BFA-97B5-97EE7DB7A485}">
      <dgm:prSet/>
      <dgm:spPr/>
      <dgm:t>
        <a:bodyPr/>
        <a:lstStyle/>
        <a:p>
          <a:endParaRPr lang="en-US"/>
        </a:p>
      </dgm:t>
    </dgm:pt>
    <dgm:pt modelId="{E4597B53-DC66-4998-8C59-95C2DCA9671A}" type="sibTrans" cxnId="{CCF5C0DD-83CC-4BFA-97B5-97EE7DB7A485}">
      <dgm:prSet/>
      <dgm:spPr/>
      <dgm:t>
        <a:bodyPr/>
        <a:lstStyle/>
        <a:p>
          <a:endParaRPr lang="en-US"/>
        </a:p>
      </dgm:t>
    </dgm:pt>
    <dgm:pt modelId="{BB59EE26-FE62-4054-B46C-693217E5DD8D}">
      <dgm:prSet/>
      <dgm:spPr/>
      <dgm:t>
        <a:bodyPr/>
        <a:lstStyle/>
        <a:p>
          <a:pPr>
            <a:buFont typeface="Arial" panose="020B0604020202020204" pitchFamily="34" charset="0"/>
            <a:buChar char="•"/>
          </a:pPr>
          <a:r>
            <a:rPr lang="en-US"/>
            <a:t>Errors are created based on Student’s Exit types using data from across the state</a:t>
          </a:r>
          <a:endParaRPr lang="en-US" dirty="0"/>
        </a:p>
      </dgm:t>
    </dgm:pt>
    <dgm:pt modelId="{944DE513-560E-472C-86C0-30B1495159E6}" type="parTrans" cxnId="{003D322F-CCFE-436C-9BA4-9522DA45F2EB}">
      <dgm:prSet/>
      <dgm:spPr/>
      <dgm:t>
        <a:bodyPr/>
        <a:lstStyle/>
        <a:p>
          <a:endParaRPr lang="en-US"/>
        </a:p>
      </dgm:t>
    </dgm:pt>
    <dgm:pt modelId="{BD0AAE8A-ECBB-4B27-BEAF-50236141750D}" type="sibTrans" cxnId="{003D322F-CCFE-436C-9BA4-9522DA45F2EB}">
      <dgm:prSet/>
      <dgm:spPr/>
      <dgm:t>
        <a:bodyPr/>
        <a:lstStyle/>
        <a:p>
          <a:endParaRPr lang="en-US"/>
        </a:p>
      </dgm:t>
    </dgm:pt>
    <dgm:pt modelId="{CFECD19E-55F5-4514-BC87-434718076397}">
      <dgm:prSet/>
      <dgm:spPr/>
      <dgm:t>
        <a:bodyPr/>
        <a:lstStyle/>
        <a:p>
          <a:pPr>
            <a:buFont typeface="Arial" panose="020B0604020202020204" pitchFamily="34" charset="0"/>
            <a:buChar char="•"/>
          </a:pPr>
          <a:r>
            <a:rPr lang="en-US"/>
            <a:t>Districts can only update their snapshot’s exit types during this phase of the collection</a:t>
          </a:r>
          <a:endParaRPr lang="en-US" dirty="0"/>
        </a:p>
      </dgm:t>
    </dgm:pt>
    <dgm:pt modelId="{D9AC8FC2-600D-488B-BB5B-E22E0DBC8EF1}" type="parTrans" cxnId="{D6AE99D3-0913-47FF-A0F4-8E36D0F9D878}">
      <dgm:prSet/>
      <dgm:spPr/>
      <dgm:t>
        <a:bodyPr/>
        <a:lstStyle/>
        <a:p>
          <a:endParaRPr lang="en-US"/>
        </a:p>
      </dgm:t>
    </dgm:pt>
    <dgm:pt modelId="{EF13F92A-61A6-4CE2-8FC5-CB61FD1501D5}" type="sibTrans" cxnId="{D6AE99D3-0913-47FF-A0F4-8E36D0F9D878}">
      <dgm:prSet/>
      <dgm:spPr/>
      <dgm:t>
        <a:bodyPr/>
        <a:lstStyle/>
        <a:p>
          <a:endParaRPr lang="en-US"/>
        </a:p>
      </dgm:t>
    </dgm:pt>
    <dgm:pt modelId="{09BB313C-82B2-496C-A715-A06EC5660393}">
      <dgm:prSet/>
      <dgm:spPr/>
      <dgm:t>
        <a:bodyPr/>
        <a:lstStyle/>
        <a:p>
          <a:pPr>
            <a:buFont typeface="Arial" panose="020B0604020202020204" pitchFamily="34" charset="0"/>
            <a:buChar char="•"/>
          </a:pPr>
          <a:r>
            <a:rPr lang="en-US" altLang="en-US"/>
            <a:t>Identifies students that:</a:t>
          </a:r>
          <a:endParaRPr lang="en-US" dirty="0"/>
        </a:p>
      </dgm:t>
    </dgm:pt>
    <dgm:pt modelId="{4E8FF6B5-1539-4E46-8782-1CC602DBA96B}" type="parTrans" cxnId="{BBC96B1B-FA88-4D73-BA65-584489F84ECD}">
      <dgm:prSet/>
      <dgm:spPr/>
      <dgm:t>
        <a:bodyPr/>
        <a:lstStyle/>
        <a:p>
          <a:endParaRPr lang="en-US"/>
        </a:p>
      </dgm:t>
    </dgm:pt>
    <dgm:pt modelId="{0973C3B1-B8EB-4E45-8899-2729EA407DCA}" type="sibTrans" cxnId="{BBC96B1B-FA88-4D73-BA65-584489F84ECD}">
      <dgm:prSet/>
      <dgm:spPr/>
      <dgm:t>
        <a:bodyPr/>
        <a:lstStyle/>
        <a:p>
          <a:endParaRPr lang="en-US"/>
        </a:p>
      </dgm:t>
    </dgm:pt>
    <dgm:pt modelId="{324A4162-DB50-496C-9F86-569C0DD8D068}">
      <dgm:prSet/>
      <dgm:spPr/>
      <dgm:t>
        <a:bodyPr/>
        <a:lstStyle/>
        <a:p>
          <a:pPr>
            <a:buFont typeface="Arial" panose="020B0604020202020204" pitchFamily="34" charset="0"/>
            <a:buChar char="•"/>
          </a:pPr>
          <a:r>
            <a:rPr lang="en-US" altLang="en-US"/>
            <a:t>Were listed as transfers but were not recovered by other districts, or</a:t>
          </a:r>
          <a:endParaRPr lang="en-US" altLang="en-US" dirty="0"/>
        </a:p>
      </dgm:t>
    </dgm:pt>
    <dgm:pt modelId="{AEA46B8C-3C04-4CEE-B70A-5294F0C2B591}" type="parTrans" cxnId="{3AE98F27-CDD0-41C7-9315-6D6D069F5C74}">
      <dgm:prSet/>
      <dgm:spPr/>
      <dgm:t>
        <a:bodyPr/>
        <a:lstStyle/>
        <a:p>
          <a:endParaRPr lang="en-US"/>
        </a:p>
      </dgm:t>
    </dgm:pt>
    <dgm:pt modelId="{E165BC5F-BFA1-497C-88AF-1FF6C152ED0F}" type="sibTrans" cxnId="{3AE98F27-CDD0-41C7-9315-6D6D069F5C74}">
      <dgm:prSet/>
      <dgm:spPr/>
      <dgm:t>
        <a:bodyPr/>
        <a:lstStyle/>
        <a:p>
          <a:endParaRPr lang="en-US"/>
        </a:p>
      </dgm:t>
    </dgm:pt>
    <dgm:pt modelId="{1ADFC4D4-398C-4999-80BD-3AF81749F238}">
      <dgm:prSet/>
      <dgm:spPr/>
      <dgm:t>
        <a:bodyPr/>
        <a:lstStyle/>
        <a:p>
          <a:pPr>
            <a:buFont typeface="Arial" panose="020B0604020202020204" pitchFamily="34" charset="0"/>
            <a:buChar char="•"/>
          </a:pPr>
          <a:r>
            <a:rPr lang="en-US" altLang="en-US" dirty="0"/>
            <a:t>Were dropouts who were recovered by other districts</a:t>
          </a:r>
        </a:p>
      </dgm:t>
    </dgm:pt>
    <dgm:pt modelId="{ADF62FD4-CA3F-40E9-9781-98B3861380B8}" type="parTrans" cxnId="{3F209D94-6806-4DF2-ADE3-597E92C1231C}">
      <dgm:prSet/>
      <dgm:spPr/>
      <dgm:t>
        <a:bodyPr/>
        <a:lstStyle/>
        <a:p>
          <a:endParaRPr lang="en-US"/>
        </a:p>
      </dgm:t>
    </dgm:pt>
    <dgm:pt modelId="{D7304940-C8BC-4CDA-AB26-A9EB7D3DC3FA}" type="sibTrans" cxnId="{3F209D94-6806-4DF2-ADE3-597E92C1231C}">
      <dgm:prSet/>
      <dgm:spPr/>
      <dgm:t>
        <a:bodyPr/>
        <a:lstStyle/>
        <a:p>
          <a:endParaRPr lang="en-US"/>
        </a:p>
      </dgm:t>
    </dgm:pt>
    <dgm:pt modelId="{CC5170D7-A5A4-4DE4-A9A6-42B3CCBB1B0B}">
      <dgm:prSet/>
      <dgm:spPr/>
      <dgm:t>
        <a:bodyPr/>
        <a:lstStyle/>
        <a:p>
          <a:endParaRPr lang="en-US" dirty="0"/>
        </a:p>
      </dgm:t>
    </dgm:pt>
    <dgm:pt modelId="{EB26ED7A-D48B-4FD3-BBBA-A579A73CA26C}" type="parTrans" cxnId="{7A71F320-ECAF-4B7B-B17A-6FBA3B47FC84}">
      <dgm:prSet/>
      <dgm:spPr/>
      <dgm:t>
        <a:bodyPr/>
        <a:lstStyle/>
        <a:p>
          <a:endParaRPr lang="en-US"/>
        </a:p>
      </dgm:t>
    </dgm:pt>
    <dgm:pt modelId="{1A7BEEB4-C75A-429C-BCE3-CF2F409C761F}" type="sibTrans" cxnId="{7A71F320-ECAF-4B7B-B17A-6FBA3B47FC84}">
      <dgm:prSet/>
      <dgm:spPr/>
      <dgm:t>
        <a:bodyPr/>
        <a:lstStyle/>
        <a:p>
          <a:endParaRPr lang="en-US"/>
        </a:p>
      </dgm:t>
    </dgm:pt>
    <dgm:pt modelId="{193C1F8D-ECE6-46E9-A84B-96B9C783A3D9}" type="pres">
      <dgm:prSet presAssocID="{37E32854-60FC-433D-86BB-C076110C9086}" presName="linear" presStyleCnt="0">
        <dgm:presLayoutVars>
          <dgm:animLvl val="lvl"/>
          <dgm:resizeHandles val="exact"/>
        </dgm:presLayoutVars>
      </dgm:prSet>
      <dgm:spPr/>
    </dgm:pt>
    <dgm:pt modelId="{A16B0043-8C9D-4BF8-9DA9-C9E1DCAFE37B}" type="pres">
      <dgm:prSet presAssocID="{A8E9DB4A-7D7A-4A78-AD4C-0878F810CC3A}" presName="parentText" presStyleLbl="node1" presStyleIdx="0" presStyleCnt="2">
        <dgm:presLayoutVars>
          <dgm:chMax val="0"/>
          <dgm:bulletEnabled val="1"/>
        </dgm:presLayoutVars>
      </dgm:prSet>
      <dgm:spPr/>
    </dgm:pt>
    <dgm:pt modelId="{EA8FEED8-DF58-4DC8-B5CD-5EB8CADE746A}" type="pres">
      <dgm:prSet presAssocID="{A8E9DB4A-7D7A-4A78-AD4C-0878F810CC3A}" presName="childText" presStyleLbl="revTx" presStyleIdx="0" presStyleCnt="2">
        <dgm:presLayoutVars>
          <dgm:bulletEnabled val="1"/>
        </dgm:presLayoutVars>
      </dgm:prSet>
      <dgm:spPr/>
    </dgm:pt>
    <dgm:pt modelId="{01A4F2F8-237E-4246-90D2-0B06FBAB8482}" type="pres">
      <dgm:prSet presAssocID="{7CCEE356-7636-43F1-B303-637AB8E4DD29}" presName="parentText" presStyleLbl="node1" presStyleIdx="1" presStyleCnt="2">
        <dgm:presLayoutVars>
          <dgm:chMax val="0"/>
          <dgm:bulletEnabled val="1"/>
        </dgm:presLayoutVars>
      </dgm:prSet>
      <dgm:spPr/>
    </dgm:pt>
    <dgm:pt modelId="{BE33108D-C85C-48A6-850A-3E0B7A6DFB27}" type="pres">
      <dgm:prSet presAssocID="{7CCEE356-7636-43F1-B303-637AB8E4DD29}" presName="childText" presStyleLbl="revTx" presStyleIdx="1" presStyleCnt="2">
        <dgm:presLayoutVars>
          <dgm:bulletEnabled val="1"/>
        </dgm:presLayoutVars>
      </dgm:prSet>
      <dgm:spPr/>
    </dgm:pt>
  </dgm:ptLst>
  <dgm:cxnLst>
    <dgm:cxn modelId="{BBC96B1B-FA88-4D73-BA65-584489F84ECD}" srcId="{BB59EE26-FE62-4054-B46C-693217E5DD8D}" destId="{09BB313C-82B2-496C-A715-A06EC5660393}" srcOrd="0" destOrd="0" parTransId="{4E8FF6B5-1539-4E46-8782-1CC602DBA96B}" sibTransId="{0973C3B1-B8EB-4E45-8899-2729EA407DCA}"/>
    <dgm:cxn modelId="{7A71F320-ECAF-4B7B-B17A-6FBA3B47FC84}" srcId="{A8E9DB4A-7D7A-4A78-AD4C-0878F810CC3A}" destId="{CC5170D7-A5A4-4DE4-A9A6-42B3CCBB1B0B}" srcOrd="3" destOrd="0" parTransId="{EB26ED7A-D48B-4FD3-BBBA-A579A73CA26C}" sibTransId="{1A7BEEB4-C75A-429C-BCE3-CF2F409C761F}"/>
    <dgm:cxn modelId="{3AE98F27-CDD0-41C7-9315-6D6D069F5C74}" srcId="{09BB313C-82B2-496C-A715-A06EC5660393}" destId="{324A4162-DB50-496C-9F86-569C0DD8D068}" srcOrd="0" destOrd="0" parTransId="{AEA46B8C-3C04-4CEE-B70A-5294F0C2B591}" sibTransId="{E165BC5F-BFA1-497C-88AF-1FF6C152ED0F}"/>
    <dgm:cxn modelId="{5A622F29-180C-4F1B-B61F-1601D457E95E}" srcId="{A8E9DB4A-7D7A-4A78-AD4C-0878F810CC3A}" destId="{563B9D23-D52E-4EBA-932F-8F7E872E95A8}" srcOrd="2" destOrd="0" parTransId="{21FB98FF-C171-4B8B-B772-729CD7FCE94A}" sibTransId="{BD5EC4AF-DE69-4117-98EE-7AF759566070}"/>
    <dgm:cxn modelId="{57EB342A-3608-48EE-98BD-E54BE6D75C3C}" type="presOf" srcId="{7CCEE356-7636-43F1-B303-637AB8E4DD29}" destId="{01A4F2F8-237E-4246-90D2-0B06FBAB8482}" srcOrd="0" destOrd="0" presId="urn:microsoft.com/office/officeart/2005/8/layout/vList2"/>
    <dgm:cxn modelId="{003D322F-CCFE-436C-9BA4-9522DA45F2EB}" srcId="{7CCEE356-7636-43F1-B303-637AB8E4DD29}" destId="{BB59EE26-FE62-4054-B46C-693217E5DD8D}" srcOrd="1" destOrd="0" parTransId="{944DE513-560E-472C-86C0-30B1495159E6}" sibTransId="{BD0AAE8A-ECBB-4B27-BEAF-50236141750D}"/>
    <dgm:cxn modelId="{F314E837-107F-49F4-88F8-E443C391C905}" type="presOf" srcId="{BB59EE26-FE62-4054-B46C-693217E5DD8D}" destId="{BE33108D-C85C-48A6-850A-3E0B7A6DFB27}" srcOrd="0" destOrd="1" presId="urn:microsoft.com/office/officeart/2005/8/layout/vList2"/>
    <dgm:cxn modelId="{41FDB746-1C6E-4B29-BA47-AD19B17101E7}" type="presOf" srcId="{1ADFC4D4-398C-4999-80BD-3AF81749F238}" destId="{BE33108D-C85C-48A6-850A-3E0B7A6DFB27}" srcOrd="0" destOrd="4" presId="urn:microsoft.com/office/officeart/2005/8/layout/vList2"/>
    <dgm:cxn modelId="{D525746C-3CBB-4598-A416-1C86916BEEE6}" type="presOf" srcId="{CFECD19E-55F5-4514-BC87-434718076397}" destId="{BE33108D-C85C-48A6-850A-3E0B7A6DFB27}" srcOrd="0" destOrd="5" presId="urn:microsoft.com/office/officeart/2005/8/layout/vList2"/>
    <dgm:cxn modelId="{1F70DC4F-1931-4E68-B081-5599032C2C97}" type="presOf" srcId="{CC5170D7-A5A4-4DE4-A9A6-42B3CCBB1B0B}" destId="{EA8FEED8-DF58-4DC8-B5CD-5EB8CADE746A}" srcOrd="0" destOrd="3" presId="urn:microsoft.com/office/officeart/2005/8/layout/vList2"/>
    <dgm:cxn modelId="{CDB23B70-8935-4819-95E5-C122A10539A3}" srcId="{A8E9DB4A-7D7A-4A78-AD4C-0878F810CC3A}" destId="{05ADF860-5DC8-4C20-98CF-8DBA3184D404}" srcOrd="1" destOrd="0" parTransId="{A60DA38C-EEF7-47A8-A7A1-35F7DFD81E0A}" sibTransId="{A86209B5-E8D8-411B-B25D-816E57B5F522}"/>
    <dgm:cxn modelId="{9DD83177-D955-4F6E-B04A-6B36574AE166}" type="presOf" srcId="{05ADF860-5DC8-4C20-98CF-8DBA3184D404}" destId="{EA8FEED8-DF58-4DC8-B5CD-5EB8CADE746A}" srcOrd="0" destOrd="1" presId="urn:microsoft.com/office/officeart/2005/8/layout/vList2"/>
    <dgm:cxn modelId="{9C9BFF8E-BA83-455D-AB32-0406A0C2C200}" type="presOf" srcId="{C18BA6F3-078E-45BE-B581-F3D2EA9910D7}" destId="{BE33108D-C85C-48A6-850A-3E0B7A6DFB27}" srcOrd="0" destOrd="0" presId="urn:microsoft.com/office/officeart/2005/8/layout/vList2"/>
    <dgm:cxn modelId="{3F209D94-6806-4DF2-ADE3-597E92C1231C}" srcId="{09BB313C-82B2-496C-A715-A06EC5660393}" destId="{1ADFC4D4-398C-4999-80BD-3AF81749F238}" srcOrd="1" destOrd="0" parTransId="{ADF62FD4-CA3F-40E9-9781-98B3861380B8}" sibTransId="{D7304940-C8BC-4CDA-AB26-A9EB7D3DC3FA}"/>
    <dgm:cxn modelId="{4050A7A3-4E39-4ECD-995F-74CE452465E0}" type="presOf" srcId="{A8E9DB4A-7D7A-4A78-AD4C-0878F810CC3A}" destId="{A16B0043-8C9D-4BF8-9DA9-C9E1DCAFE37B}" srcOrd="0" destOrd="0" presId="urn:microsoft.com/office/officeart/2005/8/layout/vList2"/>
    <dgm:cxn modelId="{5C7BBDB6-C221-41E2-BA24-AA57199097CF}" type="presOf" srcId="{324A4162-DB50-496C-9F86-569C0DD8D068}" destId="{BE33108D-C85C-48A6-850A-3E0B7A6DFB27}" srcOrd="0" destOrd="3" presId="urn:microsoft.com/office/officeart/2005/8/layout/vList2"/>
    <dgm:cxn modelId="{451164C2-05EC-4ACC-9E2F-ABB5D83EADE7}" srcId="{37E32854-60FC-433D-86BB-C076110C9086}" destId="{7CCEE356-7636-43F1-B303-637AB8E4DD29}" srcOrd="1" destOrd="0" parTransId="{7A7CD42C-33E0-492B-9F59-80AB85F3D61C}" sibTransId="{20EFC8A2-74A9-4BD8-8D3D-259642F83E82}"/>
    <dgm:cxn modelId="{F795DFC7-7DB4-4178-B3F0-1B611945778B}" type="presOf" srcId="{37E32854-60FC-433D-86BB-C076110C9086}" destId="{193C1F8D-ECE6-46E9-A84B-96B9C783A3D9}" srcOrd="0" destOrd="0" presId="urn:microsoft.com/office/officeart/2005/8/layout/vList2"/>
    <dgm:cxn modelId="{EADA53D1-980E-4F55-A4F2-FA75D574E8A5}" type="presOf" srcId="{09BB313C-82B2-496C-A715-A06EC5660393}" destId="{BE33108D-C85C-48A6-850A-3E0B7A6DFB27}" srcOrd="0" destOrd="2" presId="urn:microsoft.com/office/officeart/2005/8/layout/vList2"/>
    <dgm:cxn modelId="{D6AE99D3-0913-47FF-A0F4-8E36D0F9D878}" srcId="{7CCEE356-7636-43F1-B303-637AB8E4DD29}" destId="{CFECD19E-55F5-4514-BC87-434718076397}" srcOrd="2" destOrd="0" parTransId="{D9AC8FC2-600D-488B-BB5B-E22E0DBC8EF1}" sibTransId="{EF13F92A-61A6-4CE2-8FC5-CB61FD1501D5}"/>
    <dgm:cxn modelId="{CCF5C0DD-83CC-4BFA-97B5-97EE7DB7A485}" srcId="{7CCEE356-7636-43F1-B303-637AB8E4DD29}" destId="{C18BA6F3-078E-45BE-B581-F3D2EA9910D7}" srcOrd="0" destOrd="0" parTransId="{7136F86C-4338-4864-BB31-E0DD92DC91E7}" sibTransId="{E4597B53-DC66-4998-8C59-95C2DCA9671A}"/>
    <dgm:cxn modelId="{6E919EE5-176F-4788-8B23-F1236F1834B7}" type="presOf" srcId="{563B9D23-D52E-4EBA-932F-8F7E872E95A8}" destId="{EA8FEED8-DF58-4DC8-B5CD-5EB8CADE746A}" srcOrd="0" destOrd="2" presId="urn:microsoft.com/office/officeart/2005/8/layout/vList2"/>
    <dgm:cxn modelId="{D075FDE7-A863-4A9D-8ABE-1833D29F21E3}" type="presOf" srcId="{E92DD45E-6485-47CD-A198-B5455141E20D}" destId="{EA8FEED8-DF58-4DC8-B5CD-5EB8CADE746A}" srcOrd="0" destOrd="0" presId="urn:microsoft.com/office/officeart/2005/8/layout/vList2"/>
    <dgm:cxn modelId="{38FF71F2-BD75-41AF-83C5-93218B56BCF4}" srcId="{37E32854-60FC-433D-86BB-C076110C9086}" destId="{A8E9DB4A-7D7A-4A78-AD4C-0878F810CC3A}" srcOrd="0" destOrd="0" parTransId="{6D28FC21-62C8-4100-9BCD-6EDCC165099D}" sibTransId="{A8EF4D36-58D8-4425-9842-CF9616751739}"/>
    <dgm:cxn modelId="{442281F6-7292-47EC-BE0A-3BDBF777E632}" srcId="{A8E9DB4A-7D7A-4A78-AD4C-0878F810CC3A}" destId="{E92DD45E-6485-47CD-A198-B5455141E20D}" srcOrd="0" destOrd="0" parTransId="{AB3A38E7-4F92-477D-8791-DE165B28C084}" sibTransId="{92F1FBF0-FDA4-4E96-AE00-F2580B3FEF22}"/>
    <dgm:cxn modelId="{688E6D7F-06D1-49C7-B3CC-3BF44A9FC8ED}" type="presParOf" srcId="{193C1F8D-ECE6-46E9-A84B-96B9C783A3D9}" destId="{A16B0043-8C9D-4BF8-9DA9-C9E1DCAFE37B}" srcOrd="0" destOrd="0" presId="urn:microsoft.com/office/officeart/2005/8/layout/vList2"/>
    <dgm:cxn modelId="{BDFB5131-3672-41B4-BF90-4F228CECAC36}" type="presParOf" srcId="{193C1F8D-ECE6-46E9-A84B-96B9C783A3D9}" destId="{EA8FEED8-DF58-4DC8-B5CD-5EB8CADE746A}" srcOrd="1" destOrd="0" presId="urn:microsoft.com/office/officeart/2005/8/layout/vList2"/>
    <dgm:cxn modelId="{395E47D4-BAB7-405D-B1E3-73BF01CB2DDB}" type="presParOf" srcId="{193C1F8D-ECE6-46E9-A84B-96B9C783A3D9}" destId="{01A4F2F8-237E-4246-90D2-0B06FBAB8482}" srcOrd="2" destOrd="0" presId="urn:microsoft.com/office/officeart/2005/8/layout/vList2"/>
    <dgm:cxn modelId="{731E489E-3F03-44A1-9F9C-F089477B88B9}" type="presParOf" srcId="{193C1F8D-ECE6-46E9-A84B-96B9C783A3D9}" destId="{BE33108D-C85C-48A6-850A-3E0B7A6DFB2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C52E16-8111-40BC-990F-F797121176A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D982B0E-4EF3-4B0E-8107-872CD7FC00C1}">
      <dgm:prSet phldrT="[Text]"/>
      <dgm:spPr/>
      <dgm:t>
        <a:bodyPr/>
        <a:lstStyle/>
        <a:p>
          <a:r>
            <a:rPr lang="en-US" dirty="0">
              <a:hlinkClick xmlns:r="http://schemas.openxmlformats.org/officeDocument/2006/relationships" r:id="rId1"/>
            </a:rPr>
            <a:t>Student Interchange</a:t>
          </a:r>
          <a:br>
            <a:rPr lang="en-US" dirty="0"/>
          </a:br>
          <a:r>
            <a:rPr lang="en-US" dirty="0"/>
            <a:t>(file layouts, edits, templates)</a:t>
          </a:r>
        </a:p>
      </dgm:t>
    </dgm:pt>
    <dgm:pt modelId="{F205E2A4-835A-4ECD-8DE3-89FC5540F88F}" type="parTrans" cxnId="{92AEDA3B-8105-44F0-9E35-7B0B3BBDDE6A}">
      <dgm:prSet/>
      <dgm:spPr/>
      <dgm:t>
        <a:bodyPr/>
        <a:lstStyle/>
        <a:p>
          <a:endParaRPr lang="en-US"/>
        </a:p>
      </dgm:t>
    </dgm:pt>
    <dgm:pt modelId="{EA08A76A-6687-4287-A3F1-BBB359EEEF81}" type="sibTrans" cxnId="{92AEDA3B-8105-44F0-9E35-7B0B3BBDDE6A}">
      <dgm:prSet/>
      <dgm:spPr/>
      <dgm:t>
        <a:bodyPr/>
        <a:lstStyle/>
        <a:p>
          <a:endParaRPr lang="en-US"/>
        </a:p>
      </dgm:t>
    </dgm:pt>
    <dgm:pt modelId="{C5FEC38C-EC6C-4022-ADD3-660C52A94003}">
      <dgm:prSet phldrT="[Text]"/>
      <dgm:spPr/>
      <dgm:t>
        <a:bodyPr/>
        <a:lstStyle/>
        <a:p>
          <a:r>
            <a:rPr lang="en-US" dirty="0">
              <a:hlinkClick xmlns:r="http://schemas.openxmlformats.org/officeDocument/2006/relationships" r:id="rId2"/>
            </a:rPr>
            <a:t>Student End of Year</a:t>
          </a:r>
          <a:br>
            <a:rPr lang="en-US" dirty="0"/>
          </a:br>
          <a:r>
            <a:rPr lang="en-US" dirty="0"/>
            <a:t>(file layouts, edits, training materials)</a:t>
          </a:r>
        </a:p>
      </dgm:t>
    </dgm:pt>
    <dgm:pt modelId="{97C78E78-E8AB-4886-9457-509220D20AB6}" type="parTrans" cxnId="{3CFC7457-910D-4EC8-B8CA-58D9EB05C38E}">
      <dgm:prSet/>
      <dgm:spPr/>
      <dgm:t>
        <a:bodyPr/>
        <a:lstStyle/>
        <a:p>
          <a:endParaRPr lang="en-US"/>
        </a:p>
      </dgm:t>
    </dgm:pt>
    <dgm:pt modelId="{3CEC6997-6FE1-4C91-A489-DE02E16F704B}" type="sibTrans" cxnId="{3CFC7457-910D-4EC8-B8CA-58D9EB05C38E}">
      <dgm:prSet/>
      <dgm:spPr/>
      <dgm:t>
        <a:bodyPr/>
        <a:lstStyle/>
        <a:p>
          <a:endParaRPr lang="en-US"/>
        </a:p>
      </dgm:t>
    </dgm:pt>
    <dgm:pt modelId="{0178FE55-5B9E-452A-BED0-A76A6B8C4DD5}">
      <dgm:prSet phldrT="[Text]"/>
      <dgm:spPr/>
      <dgm:t>
        <a:bodyPr/>
        <a:lstStyle/>
        <a:p>
          <a:r>
            <a:rPr lang="en-US" dirty="0">
              <a:hlinkClick xmlns:r="http://schemas.openxmlformats.org/officeDocument/2006/relationships" r:id="rId3"/>
            </a:rPr>
            <a:t>Graduation Guidelines</a:t>
          </a:r>
          <a:br>
            <a:rPr lang="en-US" dirty="0"/>
          </a:br>
          <a:r>
            <a:rPr lang="en-US" dirty="0"/>
            <a:t>(policy and practices)</a:t>
          </a:r>
        </a:p>
      </dgm:t>
    </dgm:pt>
    <dgm:pt modelId="{58F52603-699A-4BA5-A574-94B09FB7A1FB}" type="parTrans" cxnId="{0B05281C-8EB0-497D-9E41-3162185AD830}">
      <dgm:prSet/>
      <dgm:spPr/>
      <dgm:t>
        <a:bodyPr/>
        <a:lstStyle/>
        <a:p>
          <a:endParaRPr lang="en-US"/>
        </a:p>
      </dgm:t>
    </dgm:pt>
    <dgm:pt modelId="{01CD87DA-3C7A-4976-9F82-FC912F9FF7D0}" type="sibTrans" cxnId="{0B05281C-8EB0-497D-9E41-3162185AD830}">
      <dgm:prSet/>
      <dgm:spPr/>
      <dgm:t>
        <a:bodyPr/>
        <a:lstStyle/>
        <a:p>
          <a:endParaRPr lang="en-US"/>
        </a:p>
      </dgm:t>
    </dgm:pt>
    <dgm:pt modelId="{DD2B7192-E511-46F9-B1BE-A10EE56156BC}">
      <dgm:prSet phldrT="[Text]"/>
      <dgm:spPr>
        <a:solidFill>
          <a:schemeClr val="accent1">
            <a:lumMod val="60000"/>
            <a:lumOff val="40000"/>
          </a:schemeClr>
        </a:solidFill>
      </dgm:spPr>
      <dgm:t>
        <a:bodyPr/>
        <a:lstStyle/>
        <a:p>
          <a:r>
            <a:rPr lang="en-US" dirty="0">
              <a:hlinkClick xmlns:r="http://schemas.openxmlformats.org/officeDocument/2006/relationships" r:id="rId4"/>
            </a:rPr>
            <a:t>Adequate Documentation of Transfer</a:t>
          </a:r>
          <a:endParaRPr lang="en-US" dirty="0"/>
        </a:p>
      </dgm:t>
    </dgm:pt>
    <dgm:pt modelId="{5C8AC553-C468-4497-9203-9BECEE4F8F71}" type="parTrans" cxnId="{D244D8E6-1C1C-40AA-9407-84CAEE1383F0}">
      <dgm:prSet/>
      <dgm:spPr/>
      <dgm:t>
        <a:bodyPr/>
        <a:lstStyle/>
        <a:p>
          <a:endParaRPr lang="en-US"/>
        </a:p>
      </dgm:t>
    </dgm:pt>
    <dgm:pt modelId="{F3827D23-69E9-4EA4-AA8F-E5A1F448D91F}" type="sibTrans" cxnId="{D244D8E6-1C1C-40AA-9407-84CAEE1383F0}">
      <dgm:prSet/>
      <dgm:spPr/>
      <dgm:t>
        <a:bodyPr/>
        <a:lstStyle/>
        <a:p>
          <a:endParaRPr lang="en-US"/>
        </a:p>
      </dgm:t>
    </dgm:pt>
    <dgm:pt modelId="{A4ACA114-A1C2-4465-A333-6FA195B47524}">
      <dgm:prSet phldrT="[Text]"/>
      <dgm:spPr/>
      <dgm:t>
        <a:bodyPr/>
        <a:lstStyle/>
        <a:p>
          <a:r>
            <a:rPr lang="en-US" dirty="0">
              <a:hlinkClick xmlns:r="http://schemas.openxmlformats.org/officeDocument/2006/relationships" r:id="rId2"/>
            </a:rPr>
            <a:t>Exit Types that Comprise Graduation Rates</a:t>
          </a:r>
          <a:endParaRPr lang="en-US" dirty="0"/>
        </a:p>
      </dgm:t>
    </dgm:pt>
    <dgm:pt modelId="{3FBB9584-BA3F-4ACD-BD36-354BDE48CC11}" type="parTrans" cxnId="{8A4381C8-AD0D-4F60-A792-FEEC21FB00E4}">
      <dgm:prSet/>
      <dgm:spPr/>
      <dgm:t>
        <a:bodyPr/>
        <a:lstStyle/>
        <a:p>
          <a:endParaRPr lang="en-US"/>
        </a:p>
      </dgm:t>
    </dgm:pt>
    <dgm:pt modelId="{2A610A8F-0382-4D39-8060-558032B2DB84}" type="sibTrans" cxnId="{8A4381C8-AD0D-4F60-A792-FEEC21FB00E4}">
      <dgm:prSet/>
      <dgm:spPr/>
      <dgm:t>
        <a:bodyPr/>
        <a:lstStyle/>
        <a:p>
          <a:endParaRPr lang="en-US"/>
        </a:p>
      </dgm:t>
    </dgm:pt>
    <dgm:pt modelId="{33174D92-F1DA-4A54-8E81-7A721754418C}" type="pres">
      <dgm:prSet presAssocID="{9CC52E16-8111-40BC-990F-F797121176A4}" presName="diagram" presStyleCnt="0">
        <dgm:presLayoutVars>
          <dgm:dir/>
          <dgm:resizeHandles val="exact"/>
        </dgm:presLayoutVars>
      </dgm:prSet>
      <dgm:spPr/>
    </dgm:pt>
    <dgm:pt modelId="{A19B8CC9-C30B-4AFB-AD45-402FB2ABB564}" type="pres">
      <dgm:prSet presAssocID="{BD982B0E-4EF3-4B0E-8107-872CD7FC00C1}" presName="node" presStyleLbl="node1" presStyleIdx="0" presStyleCnt="5">
        <dgm:presLayoutVars>
          <dgm:bulletEnabled val="1"/>
        </dgm:presLayoutVars>
      </dgm:prSet>
      <dgm:spPr/>
    </dgm:pt>
    <dgm:pt modelId="{4C4B7776-B69C-4C39-9A3C-6B95A8CFD18A}" type="pres">
      <dgm:prSet presAssocID="{EA08A76A-6687-4287-A3F1-BBB359EEEF81}" presName="sibTrans" presStyleCnt="0"/>
      <dgm:spPr/>
    </dgm:pt>
    <dgm:pt modelId="{A4645830-9A17-4B8D-A8CC-AAA02B350287}" type="pres">
      <dgm:prSet presAssocID="{C5FEC38C-EC6C-4022-ADD3-660C52A94003}" presName="node" presStyleLbl="node1" presStyleIdx="1" presStyleCnt="5">
        <dgm:presLayoutVars>
          <dgm:bulletEnabled val="1"/>
        </dgm:presLayoutVars>
      </dgm:prSet>
      <dgm:spPr/>
    </dgm:pt>
    <dgm:pt modelId="{B70E20B8-9821-474F-BDB2-D01E8DD3716D}" type="pres">
      <dgm:prSet presAssocID="{3CEC6997-6FE1-4C91-A489-DE02E16F704B}" presName="sibTrans" presStyleCnt="0"/>
      <dgm:spPr/>
    </dgm:pt>
    <dgm:pt modelId="{71485E16-0F09-44C7-B5E7-68EAFD474854}" type="pres">
      <dgm:prSet presAssocID="{0178FE55-5B9E-452A-BED0-A76A6B8C4DD5}" presName="node" presStyleLbl="node1" presStyleIdx="2" presStyleCnt="5">
        <dgm:presLayoutVars>
          <dgm:bulletEnabled val="1"/>
        </dgm:presLayoutVars>
      </dgm:prSet>
      <dgm:spPr/>
    </dgm:pt>
    <dgm:pt modelId="{511F463B-E084-47B6-BD2A-65DCD530F3C5}" type="pres">
      <dgm:prSet presAssocID="{01CD87DA-3C7A-4976-9F82-FC912F9FF7D0}" presName="sibTrans" presStyleCnt="0"/>
      <dgm:spPr/>
    </dgm:pt>
    <dgm:pt modelId="{E2068C5E-C4CA-4AF5-9131-C5151CC9D876}" type="pres">
      <dgm:prSet presAssocID="{DD2B7192-E511-46F9-B1BE-A10EE56156BC}" presName="node" presStyleLbl="node1" presStyleIdx="3" presStyleCnt="5">
        <dgm:presLayoutVars>
          <dgm:bulletEnabled val="1"/>
        </dgm:presLayoutVars>
      </dgm:prSet>
      <dgm:spPr/>
    </dgm:pt>
    <dgm:pt modelId="{B354B6D2-20B5-459F-BBB2-9D8FA4D43C14}" type="pres">
      <dgm:prSet presAssocID="{F3827D23-69E9-4EA4-AA8F-E5A1F448D91F}" presName="sibTrans" presStyleCnt="0"/>
      <dgm:spPr/>
    </dgm:pt>
    <dgm:pt modelId="{836C477C-1DD5-4D93-A019-CD2E376A7C0A}" type="pres">
      <dgm:prSet presAssocID="{A4ACA114-A1C2-4465-A333-6FA195B47524}" presName="node" presStyleLbl="node1" presStyleIdx="4" presStyleCnt="5">
        <dgm:presLayoutVars>
          <dgm:bulletEnabled val="1"/>
        </dgm:presLayoutVars>
      </dgm:prSet>
      <dgm:spPr/>
    </dgm:pt>
  </dgm:ptLst>
  <dgm:cxnLst>
    <dgm:cxn modelId="{FD908F00-F565-44F0-B20F-200C90EA4330}" type="presOf" srcId="{BD982B0E-4EF3-4B0E-8107-872CD7FC00C1}" destId="{A19B8CC9-C30B-4AFB-AD45-402FB2ABB564}" srcOrd="0" destOrd="0" presId="urn:microsoft.com/office/officeart/2005/8/layout/default"/>
    <dgm:cxn modelId="{0B05281C-8EB0-497D-9E41-3162185AD830}" srcId="{9CC52E16-8111-40BC-990F-F797121176A4}" destId="{0178FE55-5B9E-452A-BED0-A76A6B8C4DD5}" srcOrd="2" destOrd="0" parTransId="{58F52603-699A-4BA5-A574-94B09FB7A1FB}" sibTransId="{01CD87DA-3C7A-4976-9F82-FC912F9FF7D0}"/>
    <dgm:cxn modelId="{18E0B832-6BC9-4599-AB60-28E0D1B9D24A}" type="presOf" srcId="{9CC52E16-8111-40BC-990F-F797121176A4}" destId="{33174D92-F1DA-4A54-8E81-7A721754418C}" srcOrd="0" destOrd="0" presId="urn:microsoft.com/office/officeart/2005/8/layout/default"/>
    <dgm:cxn modelId="{92AEDA3B-8105-44F0-9E35-7B0B3BBDDE6A}" srcId="{9CC52E16-8111-40BC-990F-F797121176A4}" destId="{BD982B0E-4EF3-4B0E-8107-872CD7FC00C1}" srcOrd="0" destOrd="0" parTransId="{F205E2A4-835A-4ECD-8DE3-89FC5540F88F}" sibTransId="{EA08A76A-6687-4287-A3F1-BBB359EEEF81}"/>
    <dgm:cxn modelId="{E9BA2050-DE8B-40A8-B905-3244617186AF}" type="presOf" srcId="{C5FEC38C-EC6C-4022-ADD3-660C52A94003}" destId="{A4645830-9A17-4B8D-A8CC-AAA02B350287}" srcOrd="0" destOrd="0" presId="urn:microsoft.com/office/officeart/2005/8/layout/default"/>
    <dgm:cxn modelId="{CAAAC253-0E34-4774-ADBA-736F59E56CCA}" type="presOf" srcId="{0178FE55-5B9E-452A-BED0-A76A6B8C4DD5}" destId="{71485E16-0F09-44C7-B5E7-68EAFD474854}" srcOrd="0" destOrd="0" presId="urn:microsoft.com/office/officeart/2005/8/layout/default"/>
    <dgm:cxn modelId="{3CFC7457-910D-4EC8-B8CA-58D9EB05C38E}" srcId="{9CC52E16-8111-40BC-990F-F797121176A4}" destId="{C5FEC38C-EC6C-4022-ADD3-660C52A94003}" srcOrd="1" destOrd="0" parTransId="{97C78E78-E8AB-4886-9457-509220D20AB6}" sibTransId="{3CEC6997-6FE1-4C91-A489-DE02E16F704B}"/>
    <dgm:cxn modelId="{E2D69F96-6696-4E6A-8F56-ACC3AB7B2411}" type="presOf" srcId="{A4ACA114-A1C2-4465-A333-6FA195B47524}" destId="{836C477C-1DD5-4D93-A019-CD2E376A7C0A}" srcOrd="0" destOrd="0" presId="urn:microsoft.com/office/officeart/2005/8/layout/default"/>
    <dgm:cxn modelId="{8A4381C8-AD0D-4F60-A792-FEEC21FB00E4}" srcId="{9CC52E16-8111-40BC-990F-F797121176A4}" destId="{A4ACA114-A1C2-4465-A333-6FA195B47524}" srcOrd="4" destOrd="0" parTransId="{3FBB9584-BA3F-4ACD-BD36-354BDE48CC11}" sibTransId="{2A610A8F-0382-4D39-8060-558032B2DB84}"/>
    <dgm:cxn modelId="{CD177FDB-A333-43B6-B326-FFD9670DCC40}" type="presOf" srcId="{DD2B7192-E511-46F9-B1BE-A10EE56156BC}" destId="{E2068C5E-C4CA-4AF5-9131-C5151CC9D876}" srcOrd="0" destOrd="0" presId="urn:microsoft.com/office/officeart/2005/8/layout/default"/>
    <dgm:cxn modelId="{D244D8E6-1C1C-40AA-9407-84CAEE1383F0}" srcId="{9CC52E16-8111-40BC-990F-F797121176A4}" destId="{DD2B7192-E511-46F9-B1BE-A10EE56156BC}" srcOrd="3" destOrd="0" parTransId="{5C8AC553-C468-4497-9203-9BECEE4F8F71}" sibTransId="{F3827D23-69E9-4EA4-AA8F-E5A1F448D91F}"/>
    <dgm:cxn modelId="{0941288F-3CE5-4728-8303-CDD5D063C64E}" type="presParOf" srcId="{33174D92-F1DA-4A54-8E81-7A721754418C}" destId="{A19B8CC9-C30B-4AFB-AD45-402FB2ABB564}" srcOrd="0" destOrd="0" presId="urn:microsoft.com/office/officeart/2005/8/layout/default"/>
    <dgm:cxn modelId="{EB078E20-031E-4244-A8FF-FD624DCB1579}" type="presParOf" srcId="{33174D92-F1DA-4A54-8E81-7A721754418C}" destId="{4C4B7776-B69C-4C39-9A3C-6B95A8CFD18A}" srcOrd="1" destOrd="0" presId="urn:microsoft.com/office/officeart/2005/8/layout/default"/>
    <dgm:cxn modelId="{95CB8BF4-3ED3-410C-83EE-E6187229D09C}" type="presParOf" srcId="{33174D92-F1DA-4A54-8E81-7A721754418C}" destId="{A4645830-9A17-4B8D-A8CC-AAA02B350287}" srcOrd="2" destOrd="0" presId="urn:microsoft.com/office/officeart/2005/8/layout/default"/>
    <dgm:cxn modelId="{56F21377-DDD5-44AE-9EEF-851339AA8894}" type="presParOf" srcId="{33174D92-F1DA-4A54-8E81-7A721754418C}" destId="{B70E20B8-9821-474F-BDB2-D01E8DD3716D}" srcOrd="3" destOrd="0" presId="urn:microsoft.com/office/officeart/2005/8/layout/default"/>
    <dgm:cxn modelId="{941CFA32-DBA0-4D07-82AA-9B769B75A8CB}" type="presParOf" srcId="{33174D92-F1DA-4A54-8E81-7A721754418C}" destId="{71485E16-0F09-44C7-B5E7-68EAFD474854}" srcOrd="4" destOrd="0" presId="urn:microsoft.com/office/officeart/2005/8/layout/default"/>
    <dgm:cxn modelId="{9CCB85C8-1F9F-4128-9539-4A21E56652FB}" type="presParOf" srcId="{33174D92-F1DA-4A54-8E81-7A721754418C}" destId="{511F463B-E084-47B6-BD2A-65DCD530F3C5}" srcOrd="5" destOrd="0" presId="urn:microsoft.com/office/officeart/2005/8/layout/default"/>
    <dgm:cxn modelId="{C6DA7787-124F-4686-8A4D-858D74D63253}" type="presParOf" srcId="{33174D92-F1DA-4A54-8E81-7A721754418C}" destId="{E2068C5E-C4CA-4AF5-9131-C5151CC9D876}" srcOrd="6" destOrd="0" presId="urn:microsoft.com/office/officeart/2005/8/layout/default"/>
    <dgm:cxn modelId="{01F8843D-B593-49CE-87CC-13637B5C3CB7}" type="presParOf" srcId="{33174D92-F1DA-4A54-8E81-7A721754418C}" destId="{B354B6D2-20B5-459F-BBB2-9D8FA4D43C14}" srcOrd="7" destOrd="0" presId="urn:microsoft.com/office/officeart/2005/8/layout/default"/>
    <dgm:cxn modelId="{D4E30CFC-76A8-4B32-B946-543E07ECED3C}" type="presParOf" srcId="{33174D92-F1DA-4A54-8E81-7A721754418C}" destId="{836C477C-1DD5-4D93-A019-CD2E376A7C0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Student School Association File</a:t>
          </a:r>
        </a:p>
      </dsp:txBody>
      <dsp:txXfrm>
        <a:off x="3732452" y="320257"/>
        <a:ext cx="2210448" cy="644720"/>
      </dsp:txXfrm>
    </dsp:sp>
    <dsp:sp modelId="{CA1B49D8-53CB-4608-A2A6-68038DF5BC5C}">
      <dsp:nvSpPr>
        <dsp:cNvPr id="0" name=""/>
        <dsp:cNvSpPr/>
      </dsp:nvSpPr>
      <dsp:spPr>
        <a:xfrm rot="25291">
          <a:off x="6172517" y="261541"/>
          <a:ext cx="444288" cy="78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72519" y="418063"/>
        <a:ext cx="311002" cy="471038"/>
      </dsp:txXfrm>
    </dsp:sp>
    <dsp:sp modelId="{07F406D6-8C54-4332-AA87-1D716050910C}">
      <dsp:nvSpPr>
        <dsp:cNvPr id="0" name=""/>
        <dsp:cNvSpPr/>
      </dsp:nvSpPr>
      <dsp:spPr>
        <a:xfrm>
          <a:off x="6801216" y="350087"/>
          <a:ext cx="2078262" cy="629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Upload Graduation Guidelines File</a:t>
          </a:r>
        </a:p>
      </dsp:txBody>
      <dsp:txXfrm>
        <a:off x="6819646" y="368517"/>
        <a:ext cx="2041402" cy="592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E5E64-6196-453D-86F1-56FF05F9BE24}">
      <dsp:nvSpPr>
        <dsp:cNvPr id="0" name=""/>
        <dsp:cNvSpPr/>
      </dsp:nvSpPr>
      <dsp:spPr>
        <a:xfrm>
          <a:off x="0" y="294495"/>
          <a:ext cx="4843999" cy="2251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purpose of the Student End of Year Snapshot is to summarize the annual educational history for students throughout the school year. </a:t>
          </a:r>
        </a:p>
      </dsp:txBody>
      <dsp:txXfrm>
        <a:off x="109889" y="404384"/>
        <a:ext cx="4624221" cy="2031302"/>
      </dsp:txXfrm>
    </dsp:sp>
    <dsp:sp modelId="{E273097A-AE83-4C92-A404-A8DADEBB959B}">
      <dsp:nvSpPr>
        <dsp:cNvPr id="0" name=""/>
        <dsp:cNvSpPr/>
      </dsp:nvSpPr>
      <dsp:spPr>
        <a:xfrm>
          <a:off x="0" y="2620455"/>
          <a:ext cx="4843999" cy="22510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data from this collection is used to derive the graduation, completion, dropout, mobility, and stability rates. </a:t>
          </a:r>
        </a:p>
      </dsp:txBody>
      <dsp:txXfrm>
        <a:off x="109889" y="2730344"/>
        <a:ext cx="4624221" cy="2031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B0043-8C9D-4BF8-9DA9-C9E1DCAFE37B}">
      <dsp:nvSpPr>
        <dsp:cNvPr id="0" name=""/>
        <dsp:cNvSpPr/>
      </dsp:nvSpPr>
      <dsp:spPr>
        <a:xfrm>
          <a:off x="0" y="2044"/>
          <a:ext cx="7772400" cy="527670"/>
        </a:xfrm>
        <a:prstGeom prst="round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Cross LEA Phase (Training on </a:t>
          </a:r>
          <a:r>
            <a:rPr lang="en-US" sz="2200" kern="1200" dirty="0">
              <a:hlinkClick xmlns:r="http://schemas.openxmlformats.org/officeDocument/2006/relationships" r:id="rId1"/>
            </a:rPr>
            <a:t>Friday, September 17</a:t>
          </a:r>
          <a:r>
            <a:rPr lang="en-US" sz="2200" kern="1200" baseline="30000" dirty="0">
              <a:hlinkClick xmlns:r="http://schemas.openxmlformats.org/officeDocument/2006/relationships" r:id="rId1"/>
            </a:rPr>
            <a:t>th</a:t>
          </a:r>
          <a:r>
            <a:rPr lang="en-US" sz="2200" kern="1200" dirty="0"/>
            <a:t>)</a:t>
          </a:r>
        </a:p>
      </dsp:txBody>
      <dsp:txXfrm>
        <a:off x="25759" y="27803"/>
        <a:ext cx="7720882" cy="476152"/>
      </dsp:txXfrm>
    </dsp:sp>
    <dsp:sp modelId="{EA8FEED8-DF58-4DC8-B5CD-5EB8CADE746A}">
      <dsp:nvSpPr>
        <dsp:cNvPr id="0" name=""/>
        <dsp:cNvSpPr/>
      </dsp:nvSpPr>
      <dsp:spPr>
        <a:xfrm>
          <a:off x="0" y="529714"/>
          <a:ext cx="7772400"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CDE runs a process in Data Pipeline that compares transfer information across districts throughout the state. </a:t>
          </a:r>
          <a:endParaRPr lang="en-US" sz="1700" kern="1200" dirty="0"/>
        </a:p>
        <a:p>
          <a:pPr marL="171450" lvl="1" indent="-171450" algn="l" defTabSz="755650">
            <a:lnSpc>
              <a:spcPct val="90000"/>
            </a:lnSpc>
            <a:spcBef>
              <a:spcPct val="0"/>
            </a:spcBef>
            <a:spcAft>
              <a:spcPct val="20000"/>
            </a:spcAft>
            <a:buChar char="•"/>
          </a:pPr>
          <a:r>
            <a:rPr lang="en-US" sz="1700" kern="1200"/>
            <a:t>Districts receive a new set of warnings and errors to resolve. </a:t>
          </a:r>
          <a:endParaRPr lang="en-US" sz="1700" kern="1200" dirty="0"/>
        </a:p>
        <a:p>
          <a:pPr marL="171450" lvl="1" indent="-171450" algn="l" defTabSz="755650">
            <a:lnSpc>
              <a:spcPct val="90000"/>
            </a:lnSpc>
            <a:spcBef>
              <a:spcPct val="0"/>
            </a:spcBef>
            <a:spcAft>
              <a:spcPct val="20000"/>
            </a:spcAft>
            <a:buChar char="•"/>
          </a:pPr>
          <a:r>
            <a:rPr lang="en-US" sz="1700" kern="1200" dirty="0"/>
            <a:t>Districts review the new warnings and errors, make modifications to student records as necessary, and resubmit their snapshots. </a:t>
          </a:r>
        </a:p>
        <a:p>
          <a:pPr marL="171450" lvl="1" indent="-171450" algn="l" defTabSz="755650">
            <a:lnSpc>
              <a:spcPct val="90000"/>
            </a:lnSpc>
            <a:spcBef>
              <a:spcPct val="0"/>
            </a:spcBef>
            <a:spcAft>
              <a:spcPct val="20000"/>
            </a:spcAft>
            <a:buChar char="•"/>
          </a:pPr>
          <a:endParaRPr lang="en-US" sz="1700" kern="1200" dirty="0"/>
        </a:p>
      </dsp:txBody>
      <dsp:txXfrm>
        <a:off x="0" y="529714"/>
        <a:ext cx="7772400" cy="1639440"/>
      </dsp:txXfrm>
    </dsp:sp>
    <dsp:sp modelId="{01A4F2F8-237E-4246-90D2-0B06FBAB8482}">
      <dsp:nvSpPr>
        <dsp:cNvPr id="0" name=""/>
        <dsp:cNvSpPr/>
      </dsp:nvSpPr>
      <dsp:spPr>
        <a:xfrm>
          <a:off x="0" y="2169154"/>
          <a:ext cx="7772400" cy="527670"/>
        </a:xfrm>
        <a:prstGeom prst="round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Post Cross LEA Phase (Training on </a:t>
          </a:r>
          <a:r>
            <a:rPr lang="en-US" sz="2200" kern="1200" dirty="0">
              <a:hlinkClick xmlns:r="http://schemas.openxmlformats.org/officeDocument/2006/relationships" r:id="rId1"/>
            </a:rPr>
            <a:t>Wednesday, October 20</a:t>
          </a:r>
          <a:r>
            <a:rPr lang="en-US" sz="2200" kern="1200" baseline="30000" dirty="0">
              <a:hlinkClick xmlns:r="http://schemas.openxmlformats.org/officeDocument/2006/relationships" r:id="rId1"/>
            </a:rPr>
            <a:t>th</a:t>
          </a:r>
          <a:r>
            <a:rPr lang="en-US" sz="2200" kern="1200" dirty="0"/>
            <a:t>)</a:t>
          </a:r>
        </a:p>
      </dsp:txBody>
      <dsp:txXfrm>
        <a:off x="25759" y="2194913"/>
        <a:ext cx="7720882" cy="476152"/>
      </dsp:txXfrm>
    </dsp:sp>
    <dsp:sp modelId="{BE33108D-C85C-48A6-850A-3E0B7A6DFB27}">
      <dsp:nvSpPr>
        <dsp:cNvPr id="0" name=""/>
        <dsp:cNvSpPr/>
      </dsp:nvSpPr>
      <dsp:spPr>
        <a:xfrm>
          <a:off x="0" y="2696824"/>
          <a:ext cx="7772400"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Post-Cross LEA validation is the final step in the End of Year collection</a:t>
          </a:r>
          <a:endParaRPr lang="en-US" sz="1700" kern="1200" dirty="0"/>
        </a:p>
        <a:p>
          <a:pPr marL="171450" lvl="1" indent="-171450" algn="l" defTabSz="755650">
            <a:lnSpc>
              <a:spcPct val="90000"/>
            </a:lnSpc>
            <a:spcBef>
              <a:spcPct val="0"/>
            </a:spcBef>
            <a:spcAft>
              <a:spcPct val="20000"/>
            </a:spcAft>
            <a:buFont typeface="Arial" panose="020B0604020202020204" pitchFamily="34" charset="0"/>
            <a:buChar char="•"/>
          </a:pPr>
          <a:r>
            <a:rPr lang="en-US" sz="1700" kern="1200"/>
            <a:t>Errors are created based on Student’s Exit types using data from across the state</a:t>
          </a:r>
          <a:endParaRPr lang="en-US" sz="1700" kern="1200" dirty="0"/>
        </a:p>
        <a:p>
          <a:pPr marL="342900" lvl="2" indent="-171450" algn="l" defTabSz="755650">
            <a:lnSpc>
              <a:spcPct val="90000"/>
            </a:lnSpc>
            <a:spcBef>
              <a:spcPct val="0"/>
            </a:spcBef>
            <a:spcAft>
              <a:spcPct val="20000"/>
            </a:spcAft>
            <a:buFont typeface="Arial" panose="020B0604020202020204" pitchFamily="34" charset="0"/>
            <a:buChar char="•"/>
          </a:pPr>
          <a:r>
            <a:rPr lang="en-US" altLang="en-US" sz="1700" kern="1200"/>
            <a:t>Identifies students that:</a:t>
          </a:r>
          <a:endParaRPr lang="en-US" sz="1700" kern="1200" dirty="0"/>
        </a:p>
        <a:p>
          <a:pPr marL="514350" lvl="3" indent="-171450" algn="l" defTabSz="755650">
            <a:lnSpc>
              <a:spcPct val="90000"/>
            </a:lnSpc>
            <a:spcBef>
              <a:spcPct val="0"/>
            </a:spcBef>
            <a:spcAft>
              <a:spcPct val="20000"/>
            </a:spcAft>
            <a:buFont typeface="Arial" panose="020B0604020202020204" pitchFamily="34" charset="0"/>
            <a:buChar char="•"/>
          </a:pPr>
          <a:r>
            <a:rPr lang="en-US" altLang="en-US" sz="1700" kern="1200"/>
            <a:t>Were listed as transfers but were not recovered by other districts, or</a:t>
          </a:r>
          <a:endParaRPr lang="en-US" altLang="en-US" sz="1700" kern="1200" dirty="0"/>
        </a:p>
        <a:p>
          <a:pPr marL="514350" lvl="3" indent="-171450" algn="l" defTabSz="755650">
            <a:lnSpc>
              <a:spcPct val="90000"/>
            </a:lnSpc>
            <a:spcBef>
              <a:spcPct val="0"/>
            </a:spcBef>
            <a:spcAft>
              <a:spcPct val="20000"/>
            </a:spcAft>
            <a:buFont typeface="Arial" panose="020B0604020202020204" pitchFamily="34" charset="0"/>
            <a:buChar char="•"/>
          </a:pPr>
          <a:r>
            <a:rPr lang="en-US" altLang="en-US" sz="1700" kern="1200" dirty="0"/>
            <a:t>Were dropouts who were recovered by other districts</a:t>
          </a:r>
        </a:p>
        <a:p>
          <a:pPr marL="171450" lvl="1" indent="-171450" algn="l" defTabSz="755650">
            <a:lnSpc>
              <a:spcPct val="90000"/>
            </a:lnSpc>
            <a:spcBef>
              <a:spcPct val="0"/>
            </a:spcBef>
            <a:spcAft>
              <a:spcPct val="20000"/>
            </a:spcAft>
            <a:buFont typeface="Arial" panose="020B0604020202020204" pitchFamily="34" charset="0"/>
            <a:buChar char="•"/>
          </a:pPr>
          <a:r>
            <a:rPr lang="en-US" sz="1700" kern="1200"/>
            <a:t>Districts can only update their snapshot’s exit types during this phase of the collection</a:t>
          </a:r>
          <a:endParaRPr lang="en-US" sz="1700" kern="1200" dirty="0"/>
        </a:p>
      </dsp:txBody>
      <dsp:txXfrm>
        <a:off x="0" y="2696824"/>
        <a:ext cx="7772400" cy="2003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B8CC9-C30B-4AFB-AD45-402FB2ABB564}">
      <dsp:nvSpPr>
        <dsp:cNvPr id="0" name=""/>
        <dsp:cNvSpPr/>
      </dsp:nvSpPr>
      <dsp:spPr>
        <a:xfrm>
          <a:off x="0" y="718145"/>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1"/>
            </a:rPr>
            <a:t>Student Interchange</a:t>
          </a:r>
          <a:br>
            <a:rPr lang="en-US" sz="2300" kern="1200" dirty="0"/>
          </a:br>
          <a:r>
            <a:rPr lang="en-US" sz="2300" kern="1200" dirty="0"/>
            <a:t>(file layouts, edits, templates)</a:t>
          </a:r>
        </a:p>
      </dsp:txBody>
      <dsp:txXfrm>
        <a:off x="0" y="718145"/>
        <a:ext cx="2464593" cy="1478756"/>
      </dsp:txXfrm>
    </dsp:sp>
    <dsp:sp modelId="{A4645830-9A17-4B8D-A8CC-AAA02B350287}">
      <dsp:nvSpPr>
        <dsp:cNvPr id="0" name=""/>
        <dsp:cNvSpPr/>
      </dsp:nvSpPr>
      <dsp:spPr>
        <a:xfrm>
          <a:off x="2711053" y="718145"/>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2"/>
            </a:rPr>
            <a:t>Student End of Year</a:t>
          </a:r>
          <a:br>
            <a:rPr lang="en-US" sz="2300" kern="1200" dirty="0"/>
          </a:br>
          <a:r>
            <a:rPr lang="en-US" sz="2300" kern="1200" dirty="0"/>
            <a:t>(file layouts, edits, training materials)</a:t>
          </a:r>
        </a:p>
      </dsp:txBody>
      <dsp:txXfrm>
        <a:off x="2711053" y="718145"/>
        <a:ext cx="2464593" cy="1478756"/>
      </dsp:txXfrm>
    </dsp:sp>
    <dsp:sp modelId="{71485E16-0F09-44C7-B5E7-68EAFD474854}">
      <dsp:nvSpPr>
        <dsp:cNvPr id="0" name=""/>
        <dsp:cNvSpPr/>
      </dsp:nvSpPr>
      <dsp:spPr>
        <a:xfrm>
          <a:off x="5422106" y="718145"/>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3"/>
            </a:rPr>
            <a:t>Graduation Guidelines</a:t>
          </a:r>
          <a:br>
            <a:rPr lang="en-US" sz="2300" kern="1200" dirty="0"/>
          </a:br>
          <a:r>
            <a:rPr lang="en-US" sz="2300" kern="1200" dirty="0"/>
            <a:t>(policy and practices)</a:t>
          </a:r>
        </a:p>
      </dsp:txBody>
      <dsp:txXfrm>
        <a:off x="5422106" y="718145"/>
        <a:ext cx="2464593" cy="1478756"/>
      </dsp:txXfrm>
    </dsp:sp>
    <dsp:sp modelId="{E2068C5E-C4CA-4AF5-9131-C5151CC9D876}">
      <dsp:nvSpPr>
        <dsp:cNvPr id="0" name=""/>
        <dsp:cNvSpPr/>
      </dsp:nvSpPr>
      <dsp:spPr>
        <a:xfrm>
          <a:off x="1355526" y="2443361"/>
          <a:ext cx="2464593" cy="147875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4"/>
            </a:rPr>
            <a:t>Adequate Documentation of Transfer</a:t>
          </a:r>
          <a:endParaRPr lang="en-US" sz="2300" kern="1200" dirty="0"/>
        </a:p>
      </dsp:txBody>
      <dsp:txXfrm>
        <a:off x="1355526" y="2443361"/>
        <a:ext cx="2464593" cy="1478756"/>
      </dsp:txXfrm>
    </dsp:sp>
    <dsp:sp modelId="{836C477C-1DD5-4D93-A019-CD2E376A7C0A}">
      <dsp:nvSpPr>
        <dsp:cNvPr id="0" name=""/>
        <dsp:cNvSpPr/>
      </dsp:nvSpPr>
      <dsp:spPr>
        <a:xfrm>
          <a:off x="4066579" y="2443361"/>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2"/>
            </a:rPr>
            <a:t>Exit Types that Comprise Graduation Rates</a:t>
          </a:r>
          <a:endParaRPr lang="en-US" sz="2300" kern="1200" dirty="0"/>
        </a:p>
      </dsp:txBody>
      <dsp:txXfrm>
        <a:off x="4066579" y="244336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40198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42348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421649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45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38634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374267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ooper_j@cde.state.co.us" TargetMode="External"/><Relationship Id="rId2" Type="http://schemas.openxmlformats.org/officeDocument/2006/relationships/hyperlink" Target="my.syncplicity.com" TargetMode="External"/><Relationship Id="rId1" Type="http://schemas.openxmlformats.org/officeDocument/2006/relationships/slideLayout" Target="../slideLayouts/slideLayout2.xml"/><Relationship Id="rId5" Type="http://schemas.openxmlformats.org/officeDocument/2006/relationships/hyperlink" Target="https://www.cde.state.co.us/datapipeline/howtorequestanexceptionsey" TargetMode="External"/><Relationship Id="rId4" Type="http://schemas.openxmlformats.org/officeDocument/2006/relationships/hyperlink" Target="http://www.cde.state.co.us/datapipeline/exceptionrequesttemplateinstructio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e.state.co.us/datapipeline/specialeducationcodingguida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e.state.co.us/datapipeline/accommodationfieldsreportingguidanc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de.state.co.us/datapipeline/inter_stud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my.syncplicity.com"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 Id="rId4" Type="http://schemas.openxmlformats.org/officeDocument/2006/relationships/hyperlink" Target="mailto:cooper_j@cde.state.co.u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s://www.cde.state.co.us/datapipeline/seyfrequentlyaskedquestion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Puccetti_d@cde.state.co.us" TargetMode="External"/><Relationship Id="rId3" Type="http://schemas.openxmlformats.org/officeDocument/2006/relationships/hyperlink" Target="mailto:Cooper_j@cde.state.co.us" TargetMode="External"/><Relationship Id="rId7" Type="http://schemas.openxmlformats.org/officeDocument/2006/relationships/hyperlink" Target="mailto:Wrenick_k@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Wenzel_b@cde.state.co.us" TargetMode="External"/><Relationship Id="rId11" Type="http://schemas.openxmlformats.org/officeDocument/2006/relationships/hyperlink" Target="mailto:Romero_m@cde.state.co.us" TargetMode="External"/><Relationship Id="rId5" Type="http://schemas.openxmlformats.org/officeDocument/2006/relationships/hyperlink" Target="mailto:Tucker_a@cde.state.co.us" TargetMode="External"/><Relationship Id="rId10" Type="http://schemas.openxmlformats.org/officeDocument/2006/relationships/hyperlink" Target="mailto:Cox_m@cde.state.co.us" TargetMode="External"/><Relationship Id="rId4" Type="http://schemas.openxmlformats.org/officeDocument/2006/relationships/hyperlink" Target="mailto:Russel_r@cde.state.co.us" TargetMode="External"/><Relationship Id="rId9" Type="http://schemas.openxmlformats.org/officeDocument/2006/relationships/hyperlink" Target="mailto:Idrees_a@cde.state.co.u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hyperlink" Target="mailto:cooper_j@cde.state.co.u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ipeline/assigneoyro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datapipeline/inter_student" TargetMode="External"/><Relationship Id="rId2" Type="http://schemas.openxmlformats.org/officeDocument/2006/relationships/hyperlink" Target="http://www.cde.state.co.us/datapipeline/yr_ri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2020 – 2021 </a:t>
            </a:r>
            <a:br>
              <a:rPr lang="en-US" dirty="0"/>
            </a:br>
            <a:r>
              <a:rPr lang="en-US" dirty="0"/>
              <a:t>Student End of Year Snapshot:</a:t>
            </a:r>
            <a:br>
              <a:rPr lang="en-US" dirty="0"/>
            </a:br>
            <a:br>
              <a:rPr lang="en-US" dirty="0"/>
            </a:br>
            <a:r>
              <a:rPr lang="en-US" b="1" dirty="0">
                <a:solidFill>
                  <a:schemeClr val="bg2">
                    <a:lumMod val="50000"/>
                  </a:schemeClr>
                </a:solidFill>
              </a:rPr>
              <a:t>Regular Collection/Clean Up (Phase 1)</a:t>
            </a:r>
          </a:p>
        </p:txBody>
      </p:sp>
      <p:sp>
        <p:nvSpPr>
          <p:cNvPr id="3" name="Subtitle 2"/>
          <p:cNvSpPr>
            <a:spLocks noGrp="1"/>
          </p:cNvSpPr>
          <p:nvPr>
            <p:ph type="subTitle" idx="1"/>
          </p:nvPr>
        </p:nvSpPr>
        <p:spPr>
          <a:xfrm>
            <a:off x="576743" y="5543655"/>
            <a:ext cx="7772400" cy="1065925"/>
          </a:xfrm>
        </p:spPr>
        <p:txBody>
          <a:bodyPr/>
          <a:lstStyle/>
          <a:p>
            <a:r>
              <a:rPr lang="en-US" dirty="0"/>
              <a:t>Jesse Cooper</a:t>
            </a:r>
          </a:p>
          <a:p>
            <a:r>
              <a:rPr lang="en-US" dirty="0"/>
              <a:t>cooper_j@cde.state.co.us</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Student Interchange Preparation</a:t>
            </a:r>
          </a:p>
        </p:txBody>
      </p:sp>
      <p:sp>
        <p:nvSpPr>
          <p:cNvPr id="5" name="Content Placeholder 1">
            <a:extLst>
              <a:ext uri="{FF2B5EF4-FFF2-40B4-BE49-F238E27FC236}">
                <a16:creationId xmlns:a16="http://schemas.microsoft.com/office/drawing/2014/main" id="{9C1D53AA-1071-45D8-8F59-E5D47314A2CD}"/>
              </a:ext>
            </a:extLst>
          </p:cNvPr>
          <p:cNvSpPr>
            <a:spLocks noGrp="1"/>
          </p:cNvSpPr>
          <p:nvPr>
            <p:ph idx="1"/>
          </p:nvPr>
        </p:nvSpPr>
        <p:spPr>
          <a:xfrm>
            <a:off x="730250" y="1590964"/>
            <a:ext cx="7886700" cy="4836053"/>
          </a:xfrm>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sz="2000" b="1" dirty="0"/>
              <a:t>Upload interchange files</a:t>
            </a:r>
          </a:p>
          <a:p>
            <a:endParaRPr lang="en-US" sz="2000" b="1" dirty="0"/>
          </a:p>
          <a:p>
            <a:endParaRPr lang="en-US" sz="2000" b="1" dirty="0"/>
          </a:p>
          <a:p>
            <a:endParaRPr lang="en-US" sz="2000" b="1" dirty="0"/>
          </a:p>
          <a:p>
            <a:endParaRPr lang="en-US" sz="2000" b="1" dirty="0"/>
          </a:p>
          <a:p>
            <a:endParaRPr lang="en-US" sz="2000" b="1" dirty="0"/>
          </a:p>
          <a:p>
            <a:r>
              <a:rPr lang="en-US" sz="2000" b="1" dirty="0"/>
              <a:t>Wait for a Confirmation Email from the Pipeline System</a:t>
            </a:r>
          </a:p>
          <a:p>
            <a:pPr lvl="1"/>
            <a:r>
              <a:rPr lang="en-US" dirty="0"/>
              <a:t>The email will show you the number of errors in your upload</a:t>
            </a:r>
          </a:p>
          <a:p>
            <a:pPr lvl="1"/>
            <a:r>
              <a:rPr lang="en-US" dirty="0"/>
              <a:t>Check your error reports</a:t>
            </a:r>
          </a:p>
          <a:p>
            <a:pPr lvl="1"/>
            <a:r>
              <a:rPr lang="en-US" dirty="0"/>
              <a:t>Resolve ALL errors in your interchange files</a:t>
            </a:r>
          </a:p>
          <a:p>
            <a:pPr marL="457200" lvl="1" indent="0">
              <a:buNone/>
            </a:pPr>
            <a:endParaRPr lang="en-US" dirty="0"/>
          </a:p>
          <a:p>
            <a:r>
              <a:rPr lang="en-US" sz="2000" b="1" dirty="0"/>
              <a:t>Update your Interchange files to address the errors</a:t>
            </a:r>
          </a:p>
          <a:p>
            <a:pPr lvl="1"/>
            <a:r>
              <a:rPr lang="en-US" dirty="0"/>
              <a:t>Update in SIS </a:t>
            </a:r>
            <a:r>
              <a:rPr lang="en-US" dirty="0">
                <a:sym typeface="Wingdings" panose="05000000000000000000" pitchFamily="2" charset="2"/>
              </a:rPr>
              <a:t> Extract  Upload to Pipeline</a:t>
            </a:r>
            <a:endParaRPr lang="en-US" dirty="0"/>
          </a:p>
          <a:p>
            <a:pPr lvl="1"/>
            <a:r>
              <a:rPr lang="en-US" dirty="0"/>
              <a:t>Edit Record Tool (Data Pipeline)</a:t>
            </a:r>
          </a:p>
          <a:p>
            <a:pPr lvl="1"/>
            <a:endParaRPr lang="en-US" sz="1600" dirty="0"/>
          </a:p>
        </p:txBody>
      </p:sp>
      <p:graphicFrame>
        <p:nvGraphicFramePr>
          <p:cNvPr id="6" name="Diagram 5">
            <a:extLst>
              <a:ext uri="{FF2B5EF4-FFF2-40B4-BE49-F238E27FC236}">
                <a16:creationId xmlns:a16="http://schemas.microsoft.com/office/drawing/2014/main" id="{B7A0F936-9711-4C3F-9EBC-95A39FA1211D}"/>
              </a:ext>
            </a:extLst>
          </p:cNvPr>
          <p:cNvGraphicFramePr/>
          <p:nvPr>
            <p:extLst>
              <p:ext uri="{D42A27DB-BD31-4B8C-83A1-F6EECF244321}">
                <p14:modId xmlns:p14="http://schemas.microsoft.com/office/powerpoint/2010/main" val="3842972410"/>
              </p:ext>
            </p:extLst>
          </p:nvPr>
        </p:nvGraphicFramePr>
        <p:xfrm>
          <a:off x="-89128" y="1669988"/>
          <a:ext cx="9144000" cy="2275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84E323B-930C-4A5F-9471-969714D407B6}"/>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4" name="TextBox 3">
            <a:extLst>
              <a:ext uri="{FF2B5EF4-FFF2-40B4-BE49-F238E27FC236}">
                <a16:creationId xmlns:a16="http://schemas.microsoft.com/office/drawing/2014/main" id="{08EB026B-18D6-404E-8D8D-54C4B0177E6B}"/>
              </a:ext>
            </a:extLst>
          </p:cNvPr>
          <p:cNvSpPr txBox="1"/>
          <p:nvPr/>
        </p:nvSpPr>
        <p:spPr>
          <a:xfrm>
            <a:off x="3566756" y="2698880"/>
            <a:ext cx="3193531" cy="523220"/>
          </a:xfrm>
          <a:prstGeom prst="rect">
            <a:avLst/>
          </a:prstGeom>
          <a:noFill/>
        </p:spPr>
        <p:txBody>
          <a:bodyPr wrap="square" rtlCol="0">
            <a:spAutoFit/>
          </a:bodyPr>
          <a:lstStyle/>
          <a:p>
            <a:r>
              <a:rPr lang="en-US" sz="1400" i="1" dirty="0">
                <a:solidFill>
                  <a:srgbClr val="0070C0"/>
                </a:solidFill>
              </a:rPr>
              <a:t>One or more record per student</a:t>
            </a:r>
            <a:br>
              <a:rPr lang="en-US" sz="1400" i="1" dirty="0">
                <a:solidFill>
                  <a:srgbClr val="0070C0"/>
                </a:solidFill>
              </a:rPr>
            </a:br>
            <a:r>
              <a:rPr lang="en-US" sz="1400" i="1" dirty="0">
                <a:solidFill>
                  <a:srgbClr val="0070C0"/>
                </a:solidFill>
              </a:rPr>
              <a:t>(depends on enrollment)</a:t>
            </a:r>
          </a:p>
        </p:txBody>
      </p:sp>
      <p:sp>
        <p:nvSpPr>
          <p:cNvPr id="7" name="TextBox 6">
            <a:extLst>
              <a:ext uri="{FF2B5EF4-FFF2-40B4-BE49-F238E27FC236}">
                <a16:creationId xmlns:a16="http://schemas.microsoft.com/office/drawing/2014/main" id="{CB01154F-EFAC-4409-9AC3-69F42DA02204}"/>
              </a:ext>
            </a:extLst>
          </p:cNvPr>
          <p:cNvSpPr txBox="1"/>
          <p:nvPr/>
        </p:nvSpPr>
        <p:spPr>
          <a:xfrm>
            <a:off x="534546" y="2698880"/>
            <a:ext cx="2836506" cy="307777"/>
          </a:xfrm>
          <a:prstGeom prst="rect">
            <a:avLst/>
          </a:prstGeom>
          <a:noFill/>
        </p:spPr>
        <p:txBody>
          <a:bodyPr wrap="square" rtlCol="0">
            <a:spAutoFit/>
          </a:bodyPr>
          <a:lstStyle/>
          <a:p>
            <a:r>
              <a:rPr lang="en-US" sz="1400" i="1" dirty="0">
                <a:solidFill>
                  <a:srgbClr val="0070C0"/>
                </a:solidFill>
              </a:rPr>
              <a:t>One record per student</a:t>
            </a:r>
          </a:p>
        </p:txBody>
      </p:sp>
      <p:sp>
        <p:nvSpPr>
          <p:cNvPr id="8" name="TextBox 7">
            <a:extLst>
              <a:ext uri="{FF2B5EF4-FFF2-40B4-BE49-F238E27FC236}">
                <a16:creationId xmlns:a16="http://schemas.microsoft.com/office/drawing/2014/main" id="{FC494661-4441-461F-A7F4-E8D333B17C0C}"/>
              </a:ext>
            </a:extLst>
          </p:cNvPr>
          <p:cNvSpPr txBox="1"/>
          <p:nvPr/>
        </p:nvSpPr>
        <p:spPr>
          <a:xfrm>
            <a:off x="6601703" y="2698879"/>
            <a:ext cx="3193531" cy="738664"/>
          </a:xfrm>
          <a:prstGeom prst="rect">
            <a:avLst/>
          </a:prstGeom>
          <a:noFill/>
        </p:spPr>
        <p:txBody>
          <a:bodyPr wrap="square" rtlCol="0">
            <a:spAutoFit/>
          </a:bodyPr>
          <a:lstStyle/>
          <a:p>
            <a:r>
              <a:rPr lang="en-US" sz="1400" i="1" dirty="0">
                <a:solidFill>
                  <a:srgbClr val="0070C0"/>
                </a:solidFill>
              </a:rPr>
              <a:t>At least two records per student</a:t>
            </a:r>
            <a:br>
              <a:rPr lang="en-US" sz="1400" i="1" dirty="0">
                <a:solidFill>
                  <a:srgbClr val="0070C0"/>
                </a:solidFill>
              </a:rPr>
            </a:br>
            <a:r>
              <a:rPr lang="en-US" sz="1400" i="1" dirty="0">
                <a:solidFill>
                  <a:srgbClr val="0070C0"/>
                </a:solidFill>
              </a:rPr>
              <a:t>(one with Guideline Type = 0 and </a:t>
            </a:r>
            <a:br>
              <a:rPr lang="en-US" sz="1400" i="1" dirty="0">
                <a:solidFill>
                  <a:srgbClr val="0070C0"/>
                </a:solidFill>
              </a:rPr>
            </a:br>
            <a:r>
              <a:rPr lang="en-US" sz="1400" i="1" dirty="0">
                <a:solidFill>
                  <a:srgbClr val="0070C0"/>
                </a:solidFill>
              </a:rPr>
              <a:t>one with Guideline Type = 1)</a:t>
            </a:r>
          </a:p>
        </p:txBody>
      </p:sp>
    </p:spTree>
    <p:extLst>
      <p:ext uri="{BB962C8B-B14F-4D97-AF65-F5344CB8AC3E}">
        <p14:creationId xmlns:p14="http://schemas.microsoft.com/office/powerpoint/2010/main" val="330116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0E54-D20D-40D7-8FF8-52DAD552A634}"/>
              </a:ext>
            </a:extLst>
          </p:cNvPr>
          <p:cNvSpPr>
            <a:spLocks noGrp="1"/>
          </p:cNvSpPr>
          <p:nvPr>
            <p:ph type="title"/>
          </p:nvPr>
        </p:nvSpPr>
        <p:spPr/>
        <p:txBody>
          <a:bodyPr/>
          <a:lstStyle/>
          <a:p>
            <a:r>
              <a:rPr lang="en-US" dirty="0"/>
              <a:t>Data File Upload</a:t>
            </a:r>
          </a:p>
        </p:txBody>
      </p:sp>
      <p:pic>
        <p:nvPicPr>
          <p:cNvPr id="6" name="Picture 5">
            <a:extLst>
              <a:ext uri="{FF2B5EF4-FFF2-40B4-BE49-F238E27FC236}">
                <a16:creationId xmlns:a16="http://schemas.microsoft.com/office/drawing/2014/main" id="{3DCD8231-9D87-44ED-9D9C-0988402B757F}"/>
              </a:ext>
            </a:extLst>
          </p:cNvPr>
          <p:cNvPicPr>
            <a:picLocks noChangeAspect="1"/>
          </p:cNvPicPr>
          <p:nvPr/>
        </p:nvPicPr>
        <p:blipFill>
          <a:blip r:embed="rId2"/>
          <a:stretch>
            <a:fillRect/>
          </a:stretch>
        </p:blipFill>
        <p:spPr>
          <a:xfrm>
            <a:off x="311600" y="2594868"/>
            <a:ext cx="1600423" cy="2248214"/>
          </a:xfrm>
          <a:prstGeom prst="rect">
            <a:avLst/>
          </a:prstGeom>
        </p:spPr>
      </p:pic>
      <p:pic>
        <p:nvPicPr>
          <p:cNvPr id="8" name="Picture 7">
            <a:extLst>
              <a:ext uri="{FF2B5EF4-FFF2-40B4-BE49-F238E27FC236}">
                <a16:creationId xmlns:a16="http://schemas.microsoft.com/office/drawing/2014/main" id="{AC69F96A-53AB-41E0-89B8-E3E2E67958F3}"/>
              </a:ext>
            </a:extLst>
          </p:cNvPr>
          <p:cNvPicPr>
            <a:picLocks noChangeAspect="1"/>
          </p:cNvPicPr>
          <p:nvPr/>
        </p:nvPicPr>
        <p:blipFill>
          <a:blip r:embed="rId3"/>
          <a:stretch>
            <a:fillRect/>
          </a:stretch>
        </p:blipFill>
        <p:spPr>
          <a:xfrm>
            <a:off x="5761896" y="1585932"/>
            <a:ext cx="3382104" cy="2234723"/>
          </a:xfrm>
          <a:prstGeom prst="rect">
            <a:avLst/>
          </a:prstGeom>
        </p:spPr>
      </p:pic>
      <p:pic>
        <p:nvPicPr>
          <p:cNvPr id="10" name="Picture 9">
            <a:extLst>
              <a:ext uri="{FF2B5EF4-FFF2-40B4-BE49-F238E27FC236}">
                <a16:creationId xmlns:a16="http://schemas.microsoft.com/office/drawing/2014/main" id="{EEDBDC77-DB6E-4DCB-ADE0-F0F7192A0D63}"/>
              </a:ext>
            </a:extLst>
          </p:cNvPr>
          <p:cNvPicPr>
            <a:picLocks noChangeAspect="1"/>
          </p:cNvPicPr>
          <p:nvPr/>
        </p:nvPicPr>
        <p:blipFill>
          <a:blip r:embed="rId4"/>
          <a:stretch>
            <a:fillRect/>
          </a:stretch>
        </p:blipFill>
        <p:spPr>
          <a:xfrm>
            <a:off x="2255000" y="1585933"/>
            <a:ext cx="3348825" cy="2234722"/>
          </a:xfrm>
          <a:prstGeom prst="rect">
            <a:avLst/>
          </a:prstGeom>
        </p:spPr>
      </p:pic>
      <p:pic>
        <p:nvPicPr>
          <p:cNvPr id="12" name="Picture 11">
            <a:extLst>
              <a:ext uri="{FF2B5EF4-FFF2-40B4-BE49-F238E27FC236}">
                <a16:creationId xmlns:a16="http://schemas.microsoft.com/office/drawing/2014/main" id="{08B50062-065A-4AE7-8D75-A09D5AB2A25A}"/>
              </a:ext>
            </a:extLst>
          </p:cNvPr>
          <p:cNvPicPr>
            <a:picLocks noChangeAspect="1"/>
          </p:cNvPicPr>
          <p:nvPr/>
        </p:nvPicPr>
        <p:blipFill>
          <a:blip r:embed="rId5"/>
          <a:stretch>
            <a:fillRect/>
          </a:stretch>
        </p:blipFill>
        <p:spPr>
          <a:xfrm>
            <a:off x="3780002" y="3942911"/>
            <a:ext cx="3647645" cy="2234723"/>
          </a:xfrm>
          <a:prstGeom prst="rect">
            <a:avLst/>
          </a:prstGeom>
        </p:spPr>
      </p:pic>
      <p:sp>
        <p:nvSpPr>
          <p:cNvPr id="3" name="Slide Number Placeholder 2">
            <a:extLst>
              <a:ext uri="{FF2B5EF4-FFF2-40B4-BE49-F238E27FC236}">
                <a16:creationId xmlns:a16="http://schemas.microsoft.com/office/drawing/2014/main" id="{2EB5DB5D-7E30-43D5-B220-4DAAB4969192}"/>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30795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Common Errors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17998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68C0-A7C3-4E25-89C2-D85A54C20383}"/>
              </a:ext>
            </a:extLst>
          </p:cNvPr>
          <p:cNvSpPr>
            <a:spLocks noGrp="1"/>
          </p:cNvSpPr>
          <p:nvPr>
            <p:ph type="title"/>
          </p:nvPr>
        </p:nvSpPr>
        <p:spPr/>
        <p:txBody>
          <a:bodyPr/>
          <a:lstStyle/>
          <a:p>
            <a:r>
              <a:rPr lang="en-US" dirty="0"/>
              <a:t>Pipeline Reports: Error Report</a:t>
            </a:r>
          </a:p>
        </p:txBody>
      </p:sp>
      <p:pic>
        <p:nvPicPr>
          <p:cNvPr id="6" name="Picture 5">
            <a:extLst>
              <a:ext uri="{FF2B5EF4-FFF2-40B4-BE49-F238E27FC236}">
                <a16:creationId xmlns:a16="http://schemas.microsoft.com/office/drawing/2014/main" id="{137BB40B-7678-4389-AC94-05866DE4BECC}"/>
              </a:ext>
            </a:extLst>
          </p:cNvPr>
          <p:cNvPicPr>
            <a:picLocks noChangeAspect="1"/>
          </p:cNvPicPr>
          <p:nvPr/>
        </p:nvPicPr>
        <p:blipFill>
          <a:blip r:embed="rId3"/>
          <a:stretch>
            <a:fillRect/>
          </a:stretch>
        </p:blipFill>
        <p:spPr>
          <a:xfrm>
            <a:off x="0" y="2460610"/>
            <a:ext cx="9144000" cy="1713611"/>
          </a:xfrm>
          <a:prstGeom prst="rect">
            <a:avLst/>
          </a:prstGeom>
        </p:spPr>
      </p:pic>
      <p:pic>
        <p:nvPicPr>
          <p:cNvPr id="8" name="Picture 7">
            <a:extLst>
              <a:ext uri="{FF2B5EF4-FFF2-40B4-BE49-F238E27FC236}">
                <a16:creationId xmlns:a16="http://schemas.microsoft.com/office/drawing/2014/main" id="{4E32D177-3AE3-4A7D-8E73-E465B7BD32B0}"/>
              </a:ext>
            </a:extLst>
          </p:cNvPr>
          <p:cNvPicPr>
            <a:picLocks noChangeAspect="1"/>
          </p:cNvPicPr>
          <p:nvPr/>
        </p:nvPicPr>
        <p:blipFill>
          <a:blip r:embed="rId4"/>
          <a:stretch>
            <a:fillRect/>
          </a:stretch>
        </p:blipFill>
        <p:spPr>
          <a:xfrm>
            <a:off x="1015548" y="4549048"/>
            <a:ext cx="7411484" cy="1047896"/>
          </a:xfrm>
          <a:prstGeom prst="rect">
            <a:avLst/>
          </a:prstGeom>
        </p:spPr>
      </p:pic>
      <p:cxnSp>
        <p:nvCxnSpPr>
          <p:cNvPr id="10" name="Straight Arrow Connector 9">
            <a:extLst>
              <a:ext uri="{FF2B5EF4-FFF2-40B4-BE49-F238E27FC236}">
                <a16:creationId xmlns:a16="http://schemas.microsoft.com/office/drawing/2014/main" id="{2979DDB9-AA0C-419A-AE2E-FE03E28A70D8}"/>
              </a:ext>
            </a:extLst>
          </p:cNvPr>
          <p:cNvCxnSpPr/>
          <p:nvPr/>
        </p:nvCxnSpPr>
        <p:spPr>
          <a:xfrm>
            <a:off x="6960637" y="2492162"/>
            <a:ext cx="0" cy="6072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C9D574-2F21-4ECD-8534-18E4FCBD4C84}"/>
              </a:ext>
            </a:extLst>
          </p:cNvPr>
          <p:cNvSpPr txBox="1"/>
          <p:nvPr/>
        </p:nvSpPr>
        <p:spPr>
          <a:xfrm>
            <a:off x="6355953" y="1261056"/>
            <a:ext cx="3256384" cy="1015663"/>
          </a:xfrm>
          <a:prstGeom prst="rect">
            <a:avLst/>
          </a:prstGeom>
          <a:noFill/>
        </p:spPr>
        <p:txBody>
          <a:bodyPr wrap="square" rtlCol="0">
            <a:spAutoFit/>
          </a:bodyPr>
          <a:lstStyle/>
          <a:p>
            <a:r>
              <a:rPr lang="en-US" dirty="0"/>
              <a:t>Select file type:</a:t>
            </a:r>
          </a:p>
          <a:p>
            <a:r>
              <a:rPr lang="en-US" sz="1400" dirty="0"/>
              <a:t>Student (demographic)</a:t>
            </a:r>
          </a:p>
          <a:p>
            <a:r>
              <a:rPr lang="en-US" sz="1400" dirty="0"/>
              <a:t>Student School Association</a:t>
            </a:r>
          </a:p>
          <a:p>
            <a:r>
              <a:rPr lang="en-US" sz="1400" dirty="0"/>
              <a:t>Graduation Guidelines</a:t>
            </a:r>
          </a:p>
        </p:txBody>
      </p:sp>
      <p:cxnSp>
        <p:nvCxnSpPr>
          <p:cNvPr id="13" name="Straight Arrow Connector 12">
            <a:extLst>
              <a:ext uri="{FF2B5EF4-FFF2-40B4-BE49-F238E27FC236}">
                <a16:creationId xmlns:a16="http://schemas.microsoft.com/office/drawing/2014/main" id="{860E4665-A35A-4656-8CA1-F844EED40486}"/>
              </a:ext>
            </a:extLst>
          </p:cNvPr>
          <p:cNvCxnSpPr>
            <a:cxnSpLocks/>
          </p:cNvCxnSpPr>
          <p:nvPr/>
        </p:nvCxnSpPr>
        <p:spPr>
          <a:xfrm flipH="1">
            <a:off x="6130211" y="3863791"/>
            <a:ext cx="1203650" cy="620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E4FECF-BB72-45A8-9675-D7D4BDCFA08A}"/>
              </a:ext>
            </a:extLst>
          </p:cNvPr>
          <p:cNvCxnSpPr>
            <a:cxnSpLocks/>
          </p:cNvCxnSpPr>
          <p:nvPr/>
        </p:nvCxnSpPr>
        <p:spPr>
          <a:xfrm flipH="1" flipV="1">
            <a:off x="4911012" y="5445301"/>
            <a:ext cx="332792" cy="526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29D6A2-D789-419A-A656-546185FF9A40}"/>
              </a:ext>
            </a:extLst>
          </p:cNvPr>
          <p:cNvSpPr txBox="1"/>
          <p:nvPr/>
        </p:nvSpPr>
        <p:spPr>
          <a:xfrm>
            <a:off x="4240697" y="5934670"/>
            <a:ext cx="3256384" cy="923330"/>
          </a:xfrm>
          <a:prstGeom prst="rect">
            <a:avLst/>
          </a:prstGeom>
          <a:noFill/>
        </p:spPr>
        <p:txBody>
          <a:bodyPr wrap="square" rtlCol="0">
            <a:spAutoFit/>
          </a:bodyPr>
          <a:lstStyle/>
          <a:p>
            <a:r>
              <a:rPr lang="en-US" dirty="0"/>
              <a:t>This will show you the entire record for the student flagging the error/warning</a:t>
            </a:r>
            <a:endParaRPr lang="en-US" sz="1400" dirty="0"/>
          </a:p>
        </p:txBody>
      </p:sp>
      <p:sp>
        <p:nvSpPr>
          <p:cNvPr id="3" name="Slide Number Placeholder 2">
            <a:extLst>
              <a:ext uri="{FF2B5EF4-FFF2-40B4-BE49-F238E27FC236}">
                <a16:creationId xmlns:a16="http://schemas.microsoft.com/office/drawing/2014/main" id="{7A4027FA-DCAE-43A5-810F-7CF1FB22785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22550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B222-54CD-49B1-888A-73626608CF3B}"/>
              </a:ext>
            </a:extLst>
          </p:cNvPr>
          <p:cNvSpPr>
            <a:spLocks noGrp="1"/>
          </p:cNvSpPr>
          <p:nvPr>
            <p:ph type="title"/>
          </p:nvPr>
        </p:nvSpPr>
        <p:spPr/>
        <p:txBody>
          <a:bodyPr/>
          <a:lstStyle/>
          <a:p>
            <a:r>
              <a:rPr lang="en-US" dirty="0"/>
              <a:t>Student Interchange: Cognos Reports</a:t>
            </a:r>
          </a:p>
        </p:txBody>
      </p:sp>
      <p:pic>
        <p:nvPicPr>
          <p:cNvPr id="6" name="Picture 5">
            <a:extLst>
              <a:ext uri="{FF2B5EF4-FFF2-40B4-BE49-F238E27FC236}">
                <a16:creationId xmlns:a16="http://schemas.microsoft.com/office/drawing/2014/main" id="{FB65CF45-FAC4-42D1-BC9F-3351020D6647}"/>
              </a:ext>
            </a:extLst>
          </p:cNvPr>
          <p:cNvPicPr>
            <a:picLocks noChangeAspect="1"/>
          </p:cNvPicPr>
          <p:nvPr/>
        </p:nvPicPr>
        <p:blipFill>
          <a:blip r:embed="rId2"/>
          <a:stretch>
            <a:fillRect/>
          </a:stretch>
        </p:blipFill>
        <p:spPr>
          <a:xfrm>
            <a:off x="391697" y="1861341"/>
            <a:ext cx="4105848" cy="3715268"/>
          </a:xfrm>
          <a:prstGeom prst="rect">
            <a:avLst/>
          </a:prstGeom>
        </p:spPr>
      </p:pic>
      <p:pic>
        <p:nvPicPr>
          <p:cNvPr id="8" name="Picture 7">
            <a:extLst>
              <a:ext uri="{FF2B5EF4-FFF2-40B4-BE49-F238E27FC236}">
                <a16:creationId xmlns:a16="http://schemas.microsoft.com/office/drawing/2014/main" id="{0E670C61-C094-447A-AB70-564009D58088}"/>
              </a:ext>
            </a:extLst>
          </p:cNvPr>
          <p:cNvPicPr>
            <a:picLocks noChangeAspect="1"/>
          </p:cNvPicPr>
          <p:nvPr/>
        </p:nvPicPr>
        <p:blipFill>
          <a:blip r:embed="rId3"/>
          <a:stretch>
            <a:fillRect/>
          </a:stretch>
        </p:blipFill>
        <p:spPr>
          <a:xfrm>
            <a:off x="3978372" y="1222307"/>
            <a:ext cx="3264538" cy="2635304"/>
          </a:xfrm>
          <a:prstGeom prst="rect">
            <a:avLst/>
          </a:prstGeom>
        </p:spPr>
      </p:pic>
      <p:pic>
        <p:nvPicPr>
          <p:cNvPr id="10" name="Picture 9">
            <a:extLst>
              <a:ext uri="{FF2B5EF4-FFF2-40B4-BE49-F238E27FC236}">
                <a16:creationId xmlns:a16="http://schemas.microsoft.com/office/drawing/2014/main" id="{8EF3B282-E7A5-4CE8-BB0F-8D3AAB9C5338}"/>
              </a:ext>
            </a:extLst>
          </p:cNvPr>
          <p:cNvPicPr>
            <a:picLocks noChangeAspect="1"/>
          </p:cNvPicPr>
          <p:nvPr/>
        </p:nvPicPr>
        <p:blipFill>
          <a:blip r:embed="rId4"/>
          <a:stretch>
            <a:fillRect/>
          </a:stretch>
        </p:blipFill>
        <p:spPr>
          <a:xfrm>
            <a:off x="3940969" y="3848280"/>
            <a:ext cx="3264538" cy="2974636"/>
          </a:xfrm>
          <a:prstGeom prst="rect">
            <a:avLst/>
          </a:prstGeom>
        </p:spPr>
      </p:pic>
      <p:sp>
        <p:nvSpPr>
          <p:cNvPr id="3" name="Slide Number Placeholder 2">
            <a:extLst>
              <a:ext uri="{FF2B5EF4-FFF2-40B4-BE49-F238E27FC236}">
                <a16:creationId xmlns:a16="http://schemas.microsoft.com/office/drawing/2014/main" id="{27649F1F-9DB8-4C72-BF84-95BD80A07F2C}"/>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4" name="Rectangle 3">
            <a:extLst>
              <a:ext uri="{FF2B5EF4-FFF2-40B4-BE49-F238E27FC236}">
                <a16:creationId xmlns:a16="http://schemas.microsoft.com/office/drawing/2014/main" id="{E411C2E3-49A0-4A40-A05C-9BAAEB5B3044}"/>
              </a:ext>
            </a:extLst>
          </p:cNvPr>
          <p:cNvSpPr/>
          <p:nvPr/>
        </p:nvSpPr>
        <p:spPr>
          <a:xfrm>
            <a:off x="3978372" y="3848280"/>
            <a:ext cx="2982265" cy="30384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4187F2C-5EA4-4791-9378-1924019159A9}"/>
              </a:ext>
            </a:extLst>
          </p:cNvPr>
          <p:cNvSpPr/>
          <p:nvPr/>
        </p:nvSpPr>
        <p:spPr>
          <a:xfrm>
            <a:off x="3978372" y="4505414"/>
            <a:ext cx="2982265" cy="30384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E0A8532-37D5-4FDD-AD0A-9F08220AE222}"/>
              </a:ext>
            </a:extLst>
          </p:cNvPr>
          <p:cNvSpPr/>
          <p:nvPr/>
        </p:nvSpPr>
        <p:spPr>
          <a:xfrm>
            <a:off x="3978371" y="5504522"/>
            <a:ext cx="2982265" cy="30384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407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Student Demographic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a:xfrm>
            <a:off x="111535" y="1398638"/>
            <a:ext cx="8920929" cy="4640674"/>
          </a:xfrm>
        </p:spPr>
        <p:txBody>
          <a:bodyPr>
            <a:normAutofit fontScale="92500" lnSpcReduction="20000"/>
          </a:bodyPr>
          <a:lstStyle/>
          <a:p>
            <a:r>
              <a:rPr lang="en-US" sz="2400" b="1" dirty="0"/>
              <a:t>Language Proficiency – </a:t>
            </a:r>
            <a:r>
              <a:rPr lang="en-US" sz="2400" dirty="0"/>
              <a:t>A student's English language proficiency is described by his or her ability to speak, listen, read, and write in English.  </a:t>
            </a:r>
          </a:p>
          <a:p>
            <a:r>
              <a:rPr lang="en-US" sz="2400" dirty="0"/>
              <a:t>English Learners (EL):</a:t>
            </a:r>
            <a:br>
              <a:rPr lang="en-US" sz="2400" dirty="0"/>
            </a:br>
            <a:r>
              <a:rPr lang="en-US" sz="2400" dirty="0"/>
              <a:t>(1) </a:t>
            </a:r>
            <a:r>
              <a:rPr lang="en-US" sz="2400" b="1" dirty="0"/>
              <a:t>NEP </a:t>
            </a:r>
            <a:r>
              <a:rPr lang="en-US" sz="2400" i="1" dirty="0"/>
              <a:t>Non-English Proficient</a:t>
            </a:r>
            <a:br>
              <a:rPr lang="en-US" sz="2400" b="1" dirty="0"/>
            </a:br>
            <a:r>
              <a:rPr lang="en-US" sz="2400" dirty="0"/>
              <a:t>(2) </a:t>
            </a:r>
            <a:r>
              <a:rPr lang="en-US" sz="2400" b="1" dirty="0"/>
              <a:t>LEP </a:t>
            </a:r>
            <a:r>
              <a:rPr lang="en-US" sz="2400" i="1" dirty="0"/>
              <a:t>Limited English Proficient</a:t>
            </a:r>
            <a:br>
              <a:rPr lang="en-US" sz="2400" i="1" dirty="0"/>
            </a:br>
            <a:r>
              <a:rPr lang="en-US" sz="2400" dirty="0"/>
              <a:t>(6) </a:t>
            </a:r>
            <a:r>
              <a:rPr lang="en-US" sz="2400" b="1" dirty="0"/>
              <a:t>FEP </a:t>
            </a:r>
            <a:r>
              <a:rPr lang="en-US" sz="2400" i="1" dirty="0"/>
              <a:t>Fluent English Proficient </a:t>
            </a:r>
            <a:r>
              <a:rPr lang="en-US" sz="2400" b="1" dirty="0"/>
              <a:t>Monitor Year 1</a:t>
            </a:r>
            <a:br>
              <a:rPr lang="en-US" sz="2400" b="1" dirty="0"/>
            </a:br>
            <a:r>
              <a:rPr lang="en-US" sz="2400" dirty="0"/>
              <a:t>(7) </a:t>
            </a:r>
            <a:r>
              <a:rPr lang="en-US" sz="2400" b="1" dirty="0"/>
              <a:t>FEP </a:t>
            </a:r>
            <a:r>
              <a:rPr lang="en-US" sz="2400" i="1" dirty="0"/>
              <a:t>Fluent English Proficient </a:t>
            </a:r>
            <a:r>
              <a:rPr lang="en-US" sz="2400" b="1" dirty="0"/>
              <a:t>Monitor Year 2</a:t>
            </a:r>
            <a:br>
              <a:rPr lang="en-US" sz="2400" b="1" dirty="0"/>
            </a:br>
            <a:r>
              <a:rPr lang="en-US" sz="2400" dirty="0"/>
              <a:t>(8) </a:t>
            </a:r>
            <a:r>
              <a:rPr lang="en-US" sz="2400" b="1" dirty="0"/>
              <a:t>FEP </a:t>
            </a:r>
            <a:r>
              <a:rPr lang="en-US" sz="2400" i="1" dirty="0"/>
              <a:t>Fluent English Proficient </a:t>
            </a:r>
            <a:r>
              <a:rPr lang="en-US" sz="2400" b="1" dirty="0"/>
              <a:t>Exited Year 1</a:t>
            </a:r>
            <a:br>
              <a:rPr lang="en-US" sz="2400" b="1" dirty="0"/>
            </a:br>
            <a:r>
              <a:rPr lang="en-US" sz="2400" dirty="0"/>
              <a:t>(9) </a:t>
            </a:r>
            <a:r>
              <a:rPr lang="en-US" sz="2400" b="1" dirty="0"/>
              <a:t>FEP </a:t>
            </a:r>
            <a:r>
              <a:rPr lang="en-US" sz="2400" i="1" dirty="0"/>
              <a:t>Fluent English Proficient </a:t>
            </a:r>
            <a:r>
              <a:rPr lang="en-US" sz="2400" b="1" dirty="0"/>
              <a:t>Exited Year 2  </a:t>
            </a:r>
          </a:p>
          <a:p>
            <a:r>
              <a:rPr lang="en-US" sz="2400" dirty="0"/>
              <a:t>Non-EL students must be coded as (0) </a:t>
            </a:r>
            <a:r>
              <a:rPr lang="en-US" sz="2400" b="1" dirty="0"/>
              <a:t>NA</a:t>
            </a:r>
            <a:r>
              <a:rPr lang="en-US" sz="2400" dirty="0"/>
              <a:t> or (4) </a:t>
            </a:r>
            <a:r>
              <a:rPr lang="en-US" sz="2400" b="1" dirty="0"/>
              <a:t>PHOLTE</a:t>
            </a:r>
            <a:r>
              <a:rPr lang="en-US" sz="2400" dirty="0"/>
              <a:t> </a:t>
            </a:r>
            <a:r>
              <a:rPr lang="en-US" sz="2400" i="1" dirty="0"/>
              <a:t>Primary or Home Language Other Than English</a:t>
            </a:r>
            <a:r>
              <a:rPr lang="en-US" sz="2400" dirty="0"/>
              <a:t> </a:t>
            </a:r>
          </a:p>
          <a:p>
            <a:r>
              <a:rPr lang="en-US" sz="2400" dirty="0"/>
              <a:t>Former English Learners are coded as (5) </a:t>
            </a:r>
            <a:r>
              <a:rPr lang="en-US" sz="2400" b="1" dirty="0"/>
              <a:t>FELL- Former EL</a:t>
            </a:r>
            <a:r>
              <a:rPr lang="en-US" sz="2400" dirty="0"/>
              <a:t> </a:t>
            </a:r>
          </a:p>
          <a:p>
            <a:pPr marL="0" indent="0">
              <a:buNone/>
            </a:pPr>
            <a:endParaRPr lang="en-US" dirty="0">
              <a:solidFill>
                <a:srgbClr val="FF0000"/>
              </a:solidFill>
            </a:endParaRPr>
          </a:p>
          <a:p>
            <a:pPr marL="0" indent="0">
              <a:buNone/>
            </a:pPr>
            <a:r>
              <a:rPr lang="en-US" sz="2200" dirty="0">
                <a:solidFill>
                  <a:srgbClr val="FF0000"/>
                </a:solidFill>
              </a:rPr>
              <a:t>*Student should have the same language proficiency as coded in Student October* </a:t>
            </a:r>
            <a:br>
              <a:rPr lang="en-US" dirty="0">
                <a:solidFill>
                  <a:srgbClr val="FF0000"/>
                </a:solidFill>
              </a:rPr>
            </a:br>
            <a:endParaRPr lang="en-US" dirty="0">
              <a:solidFill>
                <a:srgbClr val="FF0000"/>
              </a:solidFill>
            </a:endParaRPr>
          </a:p>
        </p:txBody>
      </p:sp>
      <p:sp>
        <p:nvSpPr>
          <p:cNvPr id="5" name="Slide Number Placeholder 4">
            <a:extLst>
              <a:ext uri="{FF2B5EF4-FFF2-40B4-BE49-F238E27FC236}">
                <a16:creationId xmlns:a16="http://schemas.microsoft.com/office/drawing/2014/main" id="{FB1BFE72-9720-457F-A0E0-0ABAE4E9D058}"/>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54879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Student School Association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p:txBody>
          <a:bodyPr/>
          <a:lstStyle/>
          <a:p>
            <a:r>
              <a:rPr lang="en-US" altLang="en-US" sz="2000" b="1" dirty="0">
                <a:solidFill>
                  <a:srgbClr val="000000"/>
                </a:solidFill>
              </a:rPr>
              <a:t>Date First Enrolled in the United States </a:t>
            </a:r>
          </a:p>
          <a:p>
            <a:pPr lvl="1"/>
            <a:endParaRPr lang="en-US" dirty="0"/>
          </a:p>
          <a:p>
            <a:pPr lvl="1"/>
            <a:r>
              <a:rPr lang="en-US" dirty="0"/>
              <a:t>Districts may zero-fill this field and CDE will calculate the date of first enrollment based upon the date a student first had an entry date in a CDE student interchange data collection. </a:t>
            </a:r>
          </a:p>
          <a:p>
            <a:pPr marL="457200" lvl="1" indent="0">
              <a:buNone/>
            </a:pPr>
            <a:endParaRPr lang="en-US" dirty="0"/>
          </a:p>
          <a:p>
            <a:pPr lvl="1"/>
            <a:r>
              <a:rPr lang="en-US" dirty="0"/>
              <a:t>Student’s date of first enrollment will be calculated based on the earliest entry date in Kindergarten and greater. </a:t>
            </a:r>
          </a:p>
          <a:p>
            <a:pPr lvl="1"/>
            <a:endParaRPr lang="en-US" dirty="0"/>
          </a:p>
          <a:p>
            <a:pPr lvl="1"/>
            <a:r>
              <a:rPr lang="en-US" dirty="0"/>
              <a:t>If a date has been entered for a student, CDE will not override that field with a calculated value, though the entered value may not be more recent than the date CDE calculates. </a:t>
            </a:r>
          </a:p>
          <a:p>
            <a:endParaRPr lang="en-US" dirty="0"/>
          </a:p>
        </p:txBody>
      </p:sp>
      <p:sp>
        <p:nvSpPr>
          <p:cNvPr id="5" name="Slide Number Placeholder 4">
            <a:extLst>
              <a:ext uri="{FF2B5EF4-FFF2-40B4-BE49-F238E27FC236}">
                <a16:creationId xmlns:a16="http://schemas.microsoft.com/office/drawing/2014/main" id="{684C20B2-272B-48C4-A415-696DAE9401E8}"/>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25881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Graduation Guidelines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p:txBody>
          <a:bodyPr/>
          <a:lstStyle/>
          <a:p>
            <a:r>
              <a:rPr lang="en-US" dirty="0"/>
              <a:t>Invalid score values </a:t>
            </a:r>
          </a:p>
          <a:p>
            <a:pPr lvl="1"/>
            <a:r>
              <a:rPr lang="en-US" dirty="0"/>
              <a:t>i.e., if Guideline name is AP score must be between 1 and 5</a:t>
            </a:r>
          </a:p>
          <a:p>
            <a:pPr lvl="1"/>
            <a:endParaRPr lang="en-US" dirty="0"/>
          </a:p>
          <a:p>
            <a:r>
              <a:rPr lang="en-US" dirty="0"/>
              <a:t>Guideline names that must use specific guideline type </a:t>
            </a:r>
          </a:p>
          <a:p>
            <a:pPr lvl="1"/>
            <a:r>
              <a:rPr lang="en-US" dirty="0"/>
              <a:t>i.e., if Guideline Name is QAS, Guideline Type must be math </a:t>
            </a:r>
          </a:p>
          <a:p>
            <a:endParaRPr lang="en-US" dirty="0"/>
          </a:p>
          <a:p>
            <a:r>
              <a:rPr lang="en-US" dirty="0"/>
              <a:t>Accommodation errors</a:t>
            </a:r>
          </a:p>
          <a:p>
            <a:pPr lvl="1"/>
            <a:r>
              <a:rPr lang="en-US" dirty="0"/>
              <a:t>A student may only be IEP Accommodation = 1 if the student has a record in the SPED interchange. </a:t>
            </a:r>
          </a:p>
          <a:p>
            <a:pPr lvl="1"/>
            <a:r>
              <a:rPr lang="en-US" dirty="0"/>
              <a:t>A student may only be EL Accommodation = 1 if the student is IPST_COHORT_LEP = 1 in Student End of Year.</a:t>
            </a:r>
          </a:p>
          <a:p>
            <a:pPr lvl="1"/>
            <a:r>
              <a:rPr lang="en-US" dirty="0"/>
              <a:t>A student may only be GT Accommodation = 1 if the student is IPST_COHORT_GT = 1 in Student End of Year.</a:t>
            </a:r>
          </a:p>
          <a:p>
            <a:endParaRPr lang="en-US" dirty="0"/>
          </a:p>
        </p:txBody>
      </p:sp>
      <p:sp>
        <p:nvSpPr>
          <p:cNvPr id="5" name="Slide Number Placeholder 4">
            <a:extLst>
              <a:ext uri="{FF2B5EF4-FFF2-40B4-BE49-F238E27FC236}">
                <a16:creationId xmlns:a16="http://schemas.microsoft.com/office/drawing/2014/main" id="{684C20B2-272B-48C4-A415-696DAE9401E8}"/>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4230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Exceptions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47778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lstStyle/>
          <a:p>
            <a:pPr marL="0" indent="0">
              <a:buNone/>
            </a:pPr>
            <a:r>
              <a:rPr lang="en-US" dirty="0"/>
              <a:t>“Exceptions” refer to overriding Data Pipeline errors. </a:t>
            </a:r>
          </a:p>
          <a:p>
            <a:pPr lvl="1"/>
            <a:r>
              <a:rPr lang="en-US" dirty="0"/>
              <a:t>CDE occasionally overrides these business rule errors because although the errors are legitimate, the case needs to be corrected to reflect what happened with the student. </a:t>
            </a:r>
          </a:p>
          <a:p>
            <a:pPr lvl="1"/>
            <a:r>
              <a:rPr lang="en-US" dirty="0"/>
              <a:t>The cases are typically either unusual or they are correcting an error from the prior year. </a:t>
            </a:r>
          </a:p>
          <a:p>
            <a:endParaRPr lang="en-US" dirty="0"/>
          </a:p>
          <a:p>
            <a:r>
              <a:rPr lang="en-US" dirty="0"/>
              <a:t>Error Exceptions are used when you have an error that will not clear in your Error Report in Pipeline even though you are coding the student correctly. </a:t>
            </a:r>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38361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r>
              <a:rPr lang="en-US" dirty="0"/>
              <a:t>Collection Schedule</a:t>
            </a:r>
          </a:p>
          <a:p>
            <a:r>
              <a:rPr lang="en-US" dirty="0"/>
              <a:t>Regular Phase: Student Interchange</a:t>
            </a:r>
          </a:p>
          <a:p>
            <a:pPr lvl="1"/>
            <a:r>
              <a:rPr lang="en-US" dirty="0"/>
              <a:t>Uploads</a:t>
            </a:r>
          </a:p>
          <a:p>
            <a:pPr lvl="1"/>
            <a:r>
              <a:rPr lang="en-US" dirty="0"/>
              <a:t>Common errors</a:t>
            </a:r>
          </a:p>
          <a:p>
            <a:pPr lvl="1"/>
            <a:r>
              <a:rPr lang="en-US" dirty="0"/>
              <a:t>Exceptions</a:t>
            </a:r>
          </a:p>
          <a:p>
            <a:pPr lvl="1"/>
            <a:r>
              <a:rPr lang="en-US" dirty="0"/>
              <a:t>FAQs</a:t>
            </a:r>
          </a:p>
          <a:p>
            <a:r>
              <a:rPr lang="en-US" dirty="0"/>
              <a:t>Regular Phase: End of Year Snapshot</a:t>
            </a:r>
          </a:p>
          <a:p>
            <a:pPr lvl="1"/>
            <a:r>
              <a:rPr lang="en-US" dirty="0"/>
              <a:t>Creating a snapshot</a:t>
            </a:r>
          </a:p>
          <a:p>
            <a:pPr lvl="1"/>
            <a:r>
              <a:rPr lang="en-US" dirty="0"/>
              <a:t>Common errors</a:t>
            </a:r>
          </a:p>
          <a:p>
            <a:pPr lvl="1"/>
            <a:r>
              <a:rPr lang="en-US" dirty="0"/>
              <a:t>Exceptions</a:t>
            </a:r>
          </a:p>
          <a:p>
            <a:pPr lvl="1"/>
            <a:r>
              <a:rPr lang="en-US" dirty="0"/>
              <a:t>Submission</a:t>
            </a:r>
          </a:p>
          <a:p>
            <a:pPr lvl="1"/>
            <a:r>
              <a:rPr lang="en-US" dirty="0"/>
              <a:t>FAQs</a:t>
            </a:r>
          </a:p>
          <a:p>
            <a:r>
              <a:rPr lang="en-US" dirty="0"/>
              <a:t>Looking ahead…What comes next?</a:t>
            </a:r>
          </a:p>
          <a:p>
            <a:r>
              <a:rPr lang="en-US" dirty="0"/>
              <a:t>Resources</a:t>
            </a:r>
          </a:p>
        </p:txBody>
      </p:sp>
      <p:sp>
        <p:nvSpPr>
          <p:cNvPr id="5" name="Slide Number Placeholder 4">
            <a:extLst>
              <a:ext uri="{FF2B5EF4-FFF2-40B4-BE49-F238E27FC236}">
                <a16:creationId xmlns:a16="http://schemas.microsoft.com/office/drawing/2014/main" id="{2661AECC-897E-4E84-A4C7-4BF3D70C66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22937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normAutofit/>
          </a:bodyPr>
          <a:lstStyle/>
          <a:p>
            <a:r>
              <a:rPr lang="en-US" dirty="0"/>
              <a:t>Download the correct exception template on the Student End of Year webpage, under </a:t>
            </a:r>
            <a:r>
              <a:rPr lang="en-US" dirty="0">
                <a:hlinkClick r:id="rId2"/>
              </a:rPr>
              <a:t>Business Rules and Exceptions</a:t>
            </a:r>
            <a:r>
              <a:rPr lang="en-US" dirty="0"/>
              <a:t>:</a:t>
            </a:r>
          </a:p>
          <a:p>
            <a:pPr lvl="1"/>
            <a:r>
              <a:rPr lang="en-US" dirty="0"/>
              <a:t>This document should be an Excel Document. </a:t>
            </a:r>
          </a:p>
          <a:p>
            <a:pPr lvl="1"/>
            <a:r>
              <a:rPr lang="en-US" dirty="0"/>
              <a:t>The first sheet will contain the directions and the second sheet is where you will fill out these exceptions. </a:t>
            </a:r>
          </a:p>
          <a:p>
            <a:r>
              <a:rPr lang="en-US" dirty="0"/>
              <a:t>Copy and paste all information directly from your Error Detail Report in Cognos or Pipeline. </a:t>
            </a:r>
          </a:p>
          <a:p>
            <a:pPr lvl="1"/>
            <a:r>
              <a:rPr lang="en-US" dirty="0"/>
              <a:t>This will ensure that you have the correct SASID, Error Code, School Code, and Grade Level for your exception. </a:t>
            </a:r>
          </a:p>
          <a:p>
            <a:pPr lvl="1"/>
            <a:r>
              <a:rPr lang="en-US" dirty="0">
                <a:solidFill>
                  <a:srgbClr val="0070C0"/>
                </a:solidFill>
              </a:rPr>
              <a:t>IMPORTANT: </a:t>
            </a:r>
            <a:r>
              <a:rPr lang="en-US" dirty="0"/>
              <a:t>If you do not have the correct information, the exception will not process. </a:t>
            </a:r>
          </a:p>
          <a:p>
            <a:pPr lvl="1"/>
            <a:r>
              <a:rPr lang="en-US" dirty="0"/>
              <a:t>Each error will have their own row in the exception request. You can have as many exceptions as you want on one sheet.</a:t>
            </a:r>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64520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normAutofit/>
          </a:bodyPr>
          <a:lstStyle/>
          <a:p>
            <a:r>
              <a:rPr lang="en-US" dirty="0"/>
              <a:t>Please keep exception “types” separate</a:t>
            </a:r>
          </a:p>
          <a:p>
            <a:pPr lvl="1"/>
            <a:r>
              <a:rPr lang="en-US" dirty="0"/>
              <a:t>We recommend that you put all ELL exceptions in a separate document, all other DEM exceptions in a separate document, all SSA exceptions in a separate document</a:t>
            </a:r>
          </a:p>
          <a:p>
            <a:r>
              <a:rPr lang="en-US" dirty="0"/>
              <a:t>School Code and Grade Level are only required for school level errors. You can level them blank for Demographic (DEM) errors </a:t>
            </a:r>
          </a:p>
          <a:p>
            <a:r>
              <a:rPr lang="en-US" dirty="0"/>
              <a:t>Please make sure the “Reason for Exception” is short but explains the reason behind the exception</a:t>
            </a:r>
          </a:p>
          <a:p>
            <a:r>
              <a:rPr lang="en-US" dirty="0"/>
              <a:t>Leading zeros must be kept with the exception request</a:t>
            </a:r>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63955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BE6D-BD9A-45CC-A13D-5198A54A01A3}"/>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5E939841-2080-40E5-93C4-5EC6C1CA021B}"/>
              </a:ext>
            </a:extLst>
          </p:cNvPr>
          <p:cNvSpPr>
            <a:spLocks noGrp="1"/>
          </p:cNvSpPr>
          <p:nvPr>
            <p:ph idx="1"/>
          </p:nvPr>
        </p:nvSpPr>
        <p:spPr>
          <a:xfrm>
            <a:off x="628650" y="1398638"/>
            <a:ext cx="7886700" cy="4640674"/>
          </a:xfrm>
        </p:spPr>
        <p:txBody>
          <a:bodyPr>
            <a:normAutofit fontScale="85000" lnSpcReduction="20000"/>
          </a:bodyPr>
          <a:lstStyle/>
          <a:p>
            <a:r>
              <a:rPr lang="en-US" sz="2900" dirty="0"/>
              <a:t>Save exception request to computer to upload to </a:t>
            </a:r>
            <a:r>
              <a:rPr lang="en-US" sz="2900" dirty="0">
                <a:hlinkClick r:id="rId2" action="ppaction://hlinkfile"/>
              </a:rPr>
              <a:t>Syncplicity</a:t>
            </a:r>
            <a:r>
              <a:rPr lang="en-US" sz="2900" dirty="0"/>
              <a:t>. </a:t>
            </a:r>
          </a:p>
          <a:p>
            <a:r>
              <a:rPr lang="en-US" sz="2900" dirty="0"/>
              <a:t>Upload Exception Request in Student Syncplicity Folder</a:t>
            </a:r>
          </a:p>
          <a:p>
            <a:pPr lvl="1"/>
            <a:r>
              <a:rPr lang="en-US" sz="2300" dirty="0"/>
              <a:t>Some districts have their own folder organization process, but most use the “Requested Exception” folder to upload exceptions. The Student Syncplicity folder is used by both Student October and Student End of Year Data Owners</a:t>
            </a:r>
          </a:p>
          <a:p>
            <a:r>
              <a:rPr lang="en-US" sz="2900" dirty="0"/>
              <a:t>Email the Collection Lead (</a:t>
            </a:r>
            <a:r>
              <a:rPr lang="en-US" sz="2900" dirty="0">
                <a:hlinkClick r:id="rId3"/>
              </a:rPr>
              <a:t>cooper_j@cde.state.co.us</a:t>
            </a:r>
            <a:r>
              <a:rPr lang="en-US" sz="2900" dirty="0"/>
              <a:t>) that the document has been uploaded to Syncplicity. The collection lead will then either grant the exception or let you know how to code the student correctly to clear the error.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hlinkClick r:id="rId4"/>
              </a:rPr>
              <a:t>Exception template</a:t>
            </a:r>
            <a:endParaRPr lang="en-US" dirty="0">
              <a:sym typeface="Wingdings" panose="05000000000000000000" pitchFamily="2" charset="2"/>
            </a:endParaRPr>
          </a:p>
          <a:p>
            <a:pPr marL="0" indent="0">
              <a:buNone/>
            </a:pPr>
            <a:r>
              <a:rPr lang="en-US" dirty="0">
                <a:sym typeface="Wingdings" panose="05000000000000000000" pitchFamily="2" charset="2"/>
              </a:rPr>
              <a:t>Step by step directions </a:t>
            </a:r>
            <a:r>
              <a:rPr lang="en-US" dirty="0">
                <a:sym typeface="Wingdings" panose="05000000000000000000" pitchFamily="2" charset="2"/>
                <a:hlinkClick r:id="rId5"/>
              </a:rPr>
              <a:t>here</a:t>
            </a:r>
            <a:endParaRPr lang="en-US" dirty="0"/>
          </a:p>
        </p:txBody>
      </p:sp>
      <p:sp>
        <p:nvSpPr>
          <p:cNvPr id="5" name="Slide Number Placeholder 4">
            <a:extLst>
              <a:ext uri="{FF2B5EF4-FFF2-40B4-BE49-F238E27FC236}">
                <a16:creationId xmlns:a16="http://schemas.microsoft.com/office/drawing/2014/main" id="{279D2A92-01CC-4688-982D-3FC8DB7A5EAE}"/>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71982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Frequently Asked Questions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967865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F1B4B-BCC0-4EBA-923D-4F5A906A8F0E}"/>
              </a:ext>
            </a:extLst>
          </p:cNvPr>
          <p:cNvSpPr>
            <a:spLocks noGrp="1"/>
          </p:cNvSpPr>
          <p:nvPr>
            <p:ph type="title"/>
          </p:nvPr>
        </p:nvSpPr>
        <p:spPr/>
        <p:txBody>
          <a:bodyPr/>
          <a:lstStyle/>
          <a:p>
            <a:r>
              <a:rPr lang="en-US" dirty="0"/>
              <a:t>Special Education Transition Coding</a:t>
            </a:r>
          </a:p>
        </p:txBody>
      </p:sp>
      <p:sp>
        <p:nvSpPr>
          <p:cNvPr id="5" name="Content Placeholder 4">
            <a:extLst>
              <a:ext uri="{FF2B5EF4-FFF2-40B4-BE49-F238E27FC236}">
                <a16:creationId xmlns:a16="http://schemas.microsoft.com/office/drawing/2014/main" id="{487F3ADD-57C6-4562-B339-26B71C1639C2}"/>
              </a:ext>
            </a:extLst>
          </p:cNvPr>
          <p:cNvSpPr>
            <a:spLocks noGrp="1"/>
          </p:cNvSpPr>
          <p:nvPr>
            <p:ph idx="1"/>
          </p:nvPr>
        </p:nvSpPr>
        <p:spPr/>
        <p:txBody>
          <a:bodyPr>
            <a:normAutofit fontScale="92500"/>
          </a:bodyPr>
          <a:lstStyle/>
          <a:p>
            <a:r>
              <a:rPr lang="en-US" dirty="0"/>
              <a:t>Before the 2020-2021 school year, Local Education Agencies (LEAs) were not able to mark a special education student as both meeting graduation requirements (exit type code 90) and have the student receive transition services in the subsequent school year(s). </a:t>
            </a:r>
          </a:p>
          <a:p>
            <a:pPr marL="0" indent="0">
              <a:buNone/>
            </a:pPr>
            <a:endParaRPr lang="en-US" dirty="0"/>
          </a:p>
          <a:p>
            <a:r>
              <a:rPr lang="en-US" dirty="0"/>
              <a:t>H.B. 19-1066 allows students to both </a:t>
            </a:r>
          </a:p>
          <a:p>
            <a:pPr lvl="1"/>
            <a:r>
              <a:rPr lang="en-US" dirty="0"/>
              <a:t>(1) be marked as a graduate when the student meets all local and state graduation requirements, and </a:t>
            </a:r>
          </a:p>
          <a:p>
            <a:pPr lvl="1"/>
            <a:r>
              <a:rPr lang="en-US" dirty="0"/>
              <a:t>(2) receive special education transition services (and funding) in subsequent year(s). </a:t>
            </a:r>
          </a:p>
          <a:p>
            <a:pPr marL="0" indent="0">
              <a:buNone/>
            </a:pPr>
            <a:endParaRPr lang="en-US" dirty="0"/>
          </a:p>
          <a:p>
            <a:pPr marL="0" indent="0">
              <a:buNone/>
            </a:pPr>
            <a:endParaRPr lang="en-US" dirty="0"/>
          </a:p>
          <a:p>
            <a:pPr marL="0" indent="0">
              <a:buNone/>
            </a:pPr>
            <a:r>
              <a:rPr lang="en-US" dirty="0"/>
              <a:t>More information </a:t>
            </a:r>
            <a:r>
              <a:rPr lang="en-US" dirty="0">
                <a:hlinkClick r:id="rId2"/>
              </a:rPr>
              <a:t>here</a:t>
            </a:r>
            <a:endParaRPr lang="en-US" dirty="0"/>
          </a:p>
        </p:txBody>
      </p:sp>
      <p:sp>
        <p:nvSpPr>
          <p:cNvPr id="3" name="Slide Number Placeholder 2">
            <a:extLst>
              <a:ext uri="{FF2B5EF4-FFF2-40B4-BE49-F238E27FC236}">
                <a16:creationId xmlns:a16="http://schemas.microsoft.com/office/drawing/2014/main" id="{A806F075-A7FB-44D2-958E-ABBA4EAD4F98}"/>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70523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F1B4B-BCC0-4EBA-923D-4F5A906A8F0E}"/>
              </a:ext>
            </a:extLst>
          </p:cNvPr>
          <p:cNvSpPr>
            <a:spLocks noGrp="1"/>
          </p:cNvSpPr>
          <p:nvPr>
            <p:ph type="title"/>
          </p:nvPr>
        </p:nvSpPr>
        <p:spPr/>
        <p:txBody>
          <a:bodyPr/>
          <a:lstStyle/>
          <a:p>
            <a:r>
              <a:rPr lang="en-US" dirty="0"/>
              <a:t>Special Education Transition Coding</a:t>
            </a:r>
          </a:p>
        </p:txBody>
      </p:sp>
      <p:sp>
        <p:nvSpPr>
          <p:cNvPr id="3" name="Slide Number Placeholder 2">
            <a:extLst>
              <a:ext uri="{FF2B5EF4-FFF2-40B4-BE49-F238E27FC236}">
                <a16:creationId xmlns:a16="http://schemas.microsoft.com/office/drawing/2014/main" id="{A806F075-A7FB-44D2-958E-ABBA4EAD4F98}"/>
              </a:ext>
            </a:extLst>
          </p:cNvPr>
          <p:cNvSpPr>
            <a:spLocks noGrp="1"/>
          </p:cNvSpPr>
          <p:nvPr>
            <p:ph type="sldNum" sz="quarter" idx="12"/>
          </p:nvPr>
        </p:nvSpPr>
        <p:spPr/>
        <p:txBody>
          <a:bodyPr/>
          <a:lstStyle/>
          <a:p>
            <a:fld id="{C479D5F6-EDCB-402A-AC08-4943A1820E8F}" type="slidenum">
              <a:rPr lang="en-US" smtClean="0"/>
              <a:pPr/>
              <a:t>25</a:t>
            </a:fld>
            <a:endParaRPr lang="en-US" dirty="0"/>
          </a:p>
        </p:txBody>
      </p:sp>
      <p:pic>
        <p:nvPicPr>
          <p:cNvPr id="8" name="Picture 7">
            <a:extLst>
              <a:ext uri="{FF2B5EF4-FFF2-40B4-BE49-F238E27FC236}">
                <a16:creationId xmlns:a16="http://schemas.microsoft.com/office/drawing/2014/main" id="{269B1EF4-4761-4339-A272-7DF213FC4341}"/>
              </a:ext>
            </a:extLst>
          </p:cNvPr>
          <p:cNvPicPr>
            <a:picLocks noChangeAspect="1"/>
          </p:cNvPicPr>
          <p:nvPr/>
        </p:nvPicPr>
        <p:blipFill>
          <a:blip r:embed="rId2"/>
          <a:stretch>
            <a:fillRect/>
          </a:stretch>
        </p:blipFill>
        <p:spPr>
          <a:xfrm>
            <a:off x="168475" y="1901701"/>
            <a:ext cx="8807050" cy="3054597"/>
          </a:xfrm>
          <a:prstGeom prst="rect">
            <a:avLst/>
          </a:prstGeom>
        </p:spPr>
      </p:pic>
    </p:spTree>
    <p:extLst>
      <p:ext uri="{BB962C8B-B14F-4D97-AF65-F5344CB8AC3E}">
        <p14:creationId xmlns:p14="http://schemas.microsoft.com/office/powerpoint/2010/main" val="2723613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F1B4B-BCC0-4EBA-923D-4F5A906A8F0E}"/>
              </a:ext>
            </a:extLst>
          </p:cNvPr>
          <p:cNvSpPr>
            <a:spLocks noGrp="1"/>
          </p:cNvSpPr>
          <p:nvPr>
            <p:ph type="title"/>
          </p:nvPr>
        </p:nvSpPr>
        <p:spPr/>
        <p:txBody>
          <a:bodyPr/>
          <a:lstStyle/>
          <a:p>
            <a:r>
              <a:rPr lang="en-US" dirty="0"/>
              <a:t>Special Education Transition Coding</a:t>
            </a:r>
          </a:p>
        </p:txBody>
      </p:sp>
      <p:sp>
        <p:nvSpPr>
          <p:cNvPr id="5" name="Content Placeholder 4">
            <a:extLst>
              <a:ext uri="{FF2B5EF4-FFF2-40B4-BE49-F238E27FC236}">
                <a16:creationId xmlns:a16="http://schemas.microsoft.com/office/drawing/2014/main" id="{487F3ADD-57C6-4562-B339-26B71C1639C2}"/>
              </a:ext>
            </a:extLst>
          </p:cNvPr>
          <p:cNvSpPr>
            <a:spLocks noGrp="1"/>
          </p:cNvSpPr>
          <p:nvPr>
            <p:ph idx="1"/>
          </p:nvPr>
        </p:nvSpPr>
        <p:spPr/>
        <p:txBody>
          <a:bodyPr>
            <a:normAutofit fontScale="70000" lnSpcReduction="20000"/>
          </a:bodyPr>
          <a:lstStyle/>
          <a:p>
            <a:pPr marL="0" indent="0">
              <a:buNone/>
            </a:pPr>
            <a:r>
              <a:rPr lang="en-US" b="1" u="sng" dirty="0"/>
              <a:t>Diploma Dates </a:t>
            </a:r>
          </a:p>
          <a:p>
            <a:r>
              <a:rPr lang="en-US" dirty="0"/>
              <a:t>For the purpose of HB 19-1066, students must be counted in the high school’s graduation rate the year in which the student completes the graduation requirements. This is the date the district should report for state accountability purposes. HB 19-1066 makes clear that nothing within the legislation limits the right of a student who has met the local LEP’s graduation requirements to continue access to a free and appropriate public education (FAPE) as provided by the Individuals with Disabilities Education Act (IDEA), the Exceptional Children’s Educational Act (ECEA), or any other federal or state law or rule. </a:t>
            </a:r>
            <a:r>
              <a:rPr lang="en-US" dirty="0">
                <a:solidFill>
                  <a:srgbClr val="0070C0"/>
                </a:solidFill>
              </a:rPr>
              <a:t>The date on the diploma should reflect the year in which the student’s IEP team determined the student met all the requirements of FAPE or the year in which the student ages out. </a:t>
            </a:r>
          </a:p>
          <a:p>
            <a:endParaRPr lang="en-US" dirty="0"/>
          </a:p>
          <a:p>
            <a:pPr marL="0" indent="0">
              <a:buNone/>
            </a:pPr>
            <a:r>
              <a:rPr lang="en-US" b="1" u="sng" dirty="0"/>
              <a:t>Students in Transition Programs Prior to 2020-2021 </a:t>
            </a:r>
          </a:p>
          <a:p>
            <a:r>
              <a:rPr lang="en-US" dirty="0"/>
              <a:t>Students who were in a transition program prior to 2020-2021 and have met graduation requirements in a prior year should use the new coding pattern. </a:t>
            </a:r>
            <a:r>
              <a:rPr lang="en-US" dirty="0">
                <a:solidFill>
                  <a:srgbClr val="0070C0"/>
                </a:solidFill>
              </a:rPr>
              <a:t>In short, any student who has met graduation requirements and will continue in a transition program in the following year will be coded with exit type code 90 and retention code 3 for 2020-2021. </a:t>
            </a:r>
            <a:r>
              <a:rPr lang="en-US" dirty="0"/>
              <a:t>This will lead to a sudden, but expected, increase in the number of graduates in 2020-2021. Students who were in a transition program prior to 2020-2021 but have not met graduation requirements should only use exit type code 90 upon meeting graduation requirements. </a:t>
            </a:r>
          </a:p>
        </p:txBody>
      </p:sp>
      <p:sp>
        <p:nvSpPr>
          <p:cNvPr id="3" name="Slide Number Placeholder 2">
            <a:extLst>
              <a:ext uri="{FF2B5EF4-FFF2-40B4-BE49-F238E27FC236}">
                <a16:creationId xmlns:a16="http://schemas.microsoft.com/office/drawing/2014/main" id="{A806F075-A7FB-44D2-958E-ABBA4EAD4F98}"/>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870889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
        <p:nvSpPr>
          <p:cNvPr id="5" name="Content Placeholder 2">
            <a:extLst>
              <a:ext uri="{FF2B5EF4-FFF2-40B4-BE49-F238E27FC236}">
                <a16:creationId xmlns:a16="http://schemas.microsoft.com/office/drawing/2014/main" id="{00CA8192-A62F-4F21-B0D6-C101D534F5C2}"/>
              </a:ext>
            </a:extLst>
          </p:cNvPr>
          <p:cNvSpPr>
            <a:spLocks noGrp="1"/>
          </p:cNvSpPr>
          <p:nvPr>
            <p:ph idx="1"/>
          </p:nvPr>
        </p:nvSpPr>
        <p:spPr>
          <a:xfrm>
            <a:off x="628650" y="1463040"/>
            <a:ext cx="7886700" cy="4640674"/>
          </a:xfrm>
        </p:spPr>
        <p:txBody>
          <a:bodyPr>
            <a:normAutofit lnSpcReduction="10000"/>
          </a:bodyPr>
          <a:lstStyle/>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Will accountability be linked to GG for 2021?</a:t>
            </a:r>
            <a:br>
              <a:rPr lang="en-US" sz="1800" dirty="0">
                <a:solidFill>
                  <a:srgbClr val="333333"/>
                </a:solidFill>
                <a:effectLst/>
                <a:highlight>
                  <a:srgbClr val="FFFF00"/>
                </a:highligh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t>No. Graduation Guidelines data will not be used for any official accountability purposes or decision-making in 2021.</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What is the last date by which a student may complete graduation requirements to be considered a graduate of the class of 2021?</a:t>
            </a:r>
            <a:b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t>In order to count as a graduate in the class of 2021, students must meet local graduation requirements by August 31, 2021. Students may complete graduation requirements over the summer, if necessary. Consider counting summer courses, online courses, jobs, internships, apprenticeships, earned industry certificates, or other assessments/opportunities.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Can students receive an exception to Graduation Guidelines in 2020-2021?</a:t>
            </a:r>
            <a:b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No. Exceptions to Graduation Guidelines are not permitted for the 2020-2021 school year. Any student who has exit type code ‘90’ should have met local graduation requirements (in the definition for ‘90’ exit type code). Therefor, all students qualify to use Local Measure (LM) as their Guideline measure, negating the need for exceptions.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761154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
        <p:nvSpPr>
          <p:cNvPr id="5" name="Content Placeholder 2">
            <a:extLst>
              <a:ext uri="{FF2B5EF4-FFF2-40B4-BE49-F238E27FC236}">
                <a16:creationId xmlns:a16="http://schemas.microsoft.com/office/drawing/2014/main" id="{00CA8192-A62F-4F21-B0D6-C101D534F5C2}"/>
              </a:ext>
            </a:extLst>
          </p:cNvPr>
          <p:cNvSpPr>
            <a:spLocks noGrp="1"/>
          </p:cNvSpPr>
          <p:nvPr>
            <p:ph idx="1"/>
          </p:nvPr>
        </p:nvSpPr>
        <p:spPr>
          <a:xfrm>
            <a:off x="628650" y="1463040"/>
            <a:ext cx="7886700" cy="4640674"/>
          </a:xfrm>
        </p:spPr>
        <p:txBody>
          <a:bodyPr>
            <a:normAutofit/>
          </a:bodyPr>
          <a:lstStyle/>
          <a:p>
            <a:pPr marL="0" marR="0" indent="0">
              <a:spcBef>
                <a:spcPts val="0"/>
              </a:spcBef>
              <a:spcAft>
                <a:spcPts val="0"/>
              </a:spcAft>
              <a:buNone/>
            </a:pPr>
            <a:r>
              <a:rPr lang="en-US" sz="1800" b="1" dirty="0">
                <a:effectLst/>
                <a:latin typeface="Calibri" panose="020F0502020204030204" pitchFamily="34" charset="0"/>
                <a:ea typeface="MS PGothic" panose="020B0600070205080204" pitchFamily="34" charset="-128"/>
                <a:cs typeface="Calibri" panose="020F0502020204030204" pitchFamily="34" charset="0"/>
              </a:rPr>
              <a:t>Are students with disabilities, English learners, and students in gifted and talented programs required to meet Graduation Guidelines?</a:t>
            </a:r>
          </a:p>
          <a:p>
            <a:pPr marL="0" marR="0" indent="0">
              <a:spcBef>
                <a:spcPts val="0"/>
              </a:spcBef>
              <a:spcAft>
                <a:spcPts val="0"/>
              </a:spcAft>
              <a:buNone/>
            </a:pPr>
            <a:r>
              <a:rPr lang="en-US" sz="1400" dirty="0"/>
              <a:t>All students (regardless of IEP, EL, or GT status) must meet Graduation Guidelines to graduate with a regular diploma (and be exited with exit code ‘90’). The accommodation fields indicate that the student received an accommodation to meet the specific Graduation Guideline. More information </a:t>
            </a:r>
            <a:r>
              <a:rPr lang="en-US" sz="1400" dirty="0">
                <a:hlinkClick r:id="rId2"/>
              </a:rPr>
              <a:t>here</a:t>
            </a:r>
            <a:r>
              <a:rPr lang="en-US" sz="1400" dirty="0"/>
              <a:t>.</a:t>
            </a:r>
          </a:p>
          <a:p>
            <a:pPr marL="0" marR="0" indent="0">
              <a:spcBef>
                <a:spcPts val="0"/>
              </a:spcBef>
              <a:spcAft>
                <a:spcPts val="0"/>
              </a:spcAft>
              <a:buNone/>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endParaRPr lang="en-US" sz="1400" dirty="0">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b="1" dirty="0"/>
              <a:t>What if a student transfers from out of state in 12th grade and is graduating? </a:t>
            </a:r>
          </a:p>
          <a:p>
            <a:pPr marL="0" marR="0" indent="0">
              <a:spcBef>
                <a:spcPts val="0"/>
              </a:spcBef>
              <a:spcAft>
                <a:spcPts val="0"/>
              </a:spcAft>
              <a:buNone/>
            </a:pPr>
            <a:r>
              <a:rPr lang="en-US" sz="1400" dirty="0"/>
              <a:t>Any student who receives a diploma from a Colorado Local Education Provider (LEP) is required to meet Graduation Guidelines, regardless of their state/country of origin.</a:t>
            </a:r>
          </a:p>
          <a:p>
            <a:pPr marL="0" marR="0" indent="0">
              <a:spcBef>
                <a:spcPts val="0"/>
              </a:spcBef>
              <a:spcAft>
                <a:spcPts val="0"/>
              </a:spcAft>
              <a:buNone/>
            </a:pPr>
            <a:endParaRPr lang="en-US" sz="1400" dirty="0"/>
          </a:p>
          <a:p>
            <a:pPr marL="0" marR="0" indent="0">
              <a:spcBef>
                <a:spcPts val="0"/>
              </a:spcBef>
              <a:spcAft>
                <a:spcPts val="0"/>
              </a:spcAft>
              <a:buNone/>
            </a:pPr>
            <a:endParaRPr lang="en-US" sz="1400" dirty="0"/>
          </a:p>
          <a:p>
            <a:pPr marL="0" marR="0" indent="0">
              <a:spcBef>
                <a:spcPts val="0"/>
              </a:spcBef>
              <a:spcAft>
                <a:spcPts val="0"/>
              </a:spcAft>
              <a:buNone/>
            </a:pPr>
            <a:r>
              <a:rPr lang="en-US" sz="1800" b="1" dirty="0"/>
              <a:t>How are ASCENT students expected to report GG? </a:t>
            </a:r>
          </a:p>
          <a:p>
            <a:pPr marL="0" marR="0" indent="0">
              <a:spcBef>
                <a:spcPts val="0"/>
              </a:spcBef>
              <a:spcAft>
                <a:spcPts val="0"/>
              </a:spcAft>
              <a:buNone/>
            </a:pPr>
            <a:r>
              <a:rPr lang="en-US" sz="1400" dirty="0"/>
              <a:t>Any and all students who use exit type code 90 (graduate with regular diploma) in Student End of Year are required to have met Graduation Guidelines in both English and math. However, according to ASCENT law, students do not have to meet graduation requirements to continue in their ASCENT program for their 5th year. This is a district decision. Further, districts may count ASCENT students in their 4-year graduation rate if they have met local graduation requirements and GG prior to their ASCENT year.</a:t>
            </a:r>
          </a:p>
          <a:p>
            <a:pPr marL="0" marR="0" indent="0">
              <a:spcBef>
                <a:spcPts val="0"/>
              </a:spcBef>
              <a:spcAft>
                <a:spcPts val="0"/>
              </a:spcAft>
              <a:buNone/>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endParaRPr lang="en-US" sz="1400" dirty="0">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5167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Regular Phase:</a:t>
            </a:r>
            <a:br>
              <a:rPr lang="en-US" dirty="0"/>
            </a:br>
            <a:r>
              <a:rPr lang="en-US" dirty="0"/>
              <a:t>End of Year Snapshot</a:t>
            </a:r>
          </a:p>
        </p:txBody>
      </p:sp>
      <p:sp>
        <p:nvSpPr>
          <p:cNvPr id="4" name="Slide Number Placeholder 3">
            <a:extLst>
              <a:ext uri="{FF2B5EF4-FFF2-40B4-BE49-F238E27FC236}">
                <a16:creationId xmlns:a16="http://schemas.microsoft.com/office/drawing/2014/main" id="{C2DF35A9-A116-42DA-8258-8002B5C7DE40}"/>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92993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Collection Schedule</a:t>
            </a:r>
          </a:p>
        </p:txBody>
      </p:sp>
      <p:sp>
        <p:nvSpPr>
          <p:cNvPr id="4" name="Slide Number Placeholder 3">
            <a:extLst>
              <a:ext uri="{FF2B5EF4-FFF2-40B4-BE49-F238E27FC236}">
                <a16:creationId xmlns:a16="http://schemas.microsoft.com/office/drawing/2014/main" id="{312E3C54-5E9B-442F-9CCC-C9830423534A}"/>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698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4EA8-F656-4444-B07B-67BE5083C9D4}"/>
              </a:ext>
            </a:extLst>
          </p:cNvPr>
          <p:cNvSpPr>
            <a:spLocks noGrp="1"/>
          </p:cNvSpPr>
          <p:nvPr>
            <p:ph type="title"/>
          </p:nvPr>
        </p:nvSpPr>
        <p:spPr/>
        <p:txBody>
          <a:bodyPr/>
          <a:lstStyle/>
          <a:p>
            <a:r>
              <a:rPr lang="en-US"/>
              <a:t>What is the End of Year Snapshot?</a:t>
            </a:r>
            <a:endParaRPr lang="en-US" dirty="0"/>
          </a:p>
        </p:txBody>
      </p:sp>
      <p:sp>
        <p:nvSpPr>
          <p:cNvPr id="4" name="Slide Number Placeholder 3">
            <a:extLst>
              <a:ext uri="{FF2B5EF4-FFF2-40B4-BE49-F238E27FC236}">
                <a16:creationId xmlns:a16="http://schemas.microsoft.com/office/drawing/2014/main" id="{080A70C7-79B2-476D-995A-A29E7FCF8624}"/>
              </a:ext>
            </a:extLst>
          </p:cNvPr>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15" name="Content Placeholder 2">
            <a:extLst>
              <a:ext uri="{FF2B5EF4-FFF2-40B4-BE49-F238E27FC236}">
                <a16:creationId xmlns:a16="http://schemas.microsoft.com/office/drawing/2014/main" id="{978F6BDE-AD83-40A8-8EC7-954B4DB5B27B}"/>
              </a:ext>
            </a:extLst>
          </p:cNvPr>
          <p:cNvGraphicFramePr>
            <a:graphicFrameLocks/>
          </p:cNvGraphicFramePr>
          <p:nvPr/>
        </p:nvGraphicFramePr>
        <p:xfrm>
          <a:off x="2150000" y="1135959"/>
          <a:ext cx="4843999" cy="5166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92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58DB1-5F47-4EF5-B3F0-E15004701A92}"/>
              </a:ext>
            </a:extLst>
          </p:cNvPr>
          <p:cNvSpPr>
            <a:spLocks noGrp="1"/>
          </p:cNvSpPr>
          <p:nvPr>
            <p:ph type="title"/>
          </p:nvPr>
        </p:nvSpPr>
        <p:spPr/>
        <p:txBody>
          <a:bodyPr/>
          <a:lstStyle/>
          <a:p>
            <a:r>
              <a:rPr lang="en-US" dirty="0"/>
              <a:t>To be included in the End of Year Snapshot</a:t>
            </a:r>
          </a:p>
        </p:txBody>
      </p:sp>
      <p:sp>
        <p:nvSpPr>
          <p:cNvPr id="5" name="Content Placeholder 4">
            <a:extLst>
              <a:ext uri="{FF2B5EF4-FFF2-40B4-BE49-F238E27FC236}">
                <a16:creationId xmlns:a16="http://schemas.microsoft.com/office/drawing/2014/main" id="{72FAEB27-2190-46AA-B1EC-B4028D0E543B}"/>
              </a:ext>
            </a:extLst>
          </p:cNvPr>
          <p:cNvSpPr>
            <a:spLocks noGrp="1"/>
          </p:cNvSpPr>
          <p:nvPr>
            <p:ph idx="1"/>
          </p:nvPr>
        </p:nvSpPr>
        <p:spPr/>
        <p:txBody>
          <a:bodyPr>
            <a:normAutofit lnSpcReduction="10000"/>
          </a:bodyPr>
          <a:lstStyle/>
          <a:p>
            <a:pPr marL="0" indent="0">
              <a:buNone/>
              <a:defRPr/>
            </a:pPr>
            <a:r>
              <a:rPr lang="en-US" sz="3600" b="1" dirty="0"/>
              <a:t>Criteria</a:t>
            </a:r>
          </a:p>
          <a:p>
            <a:pPr marL="0" indent="0">
              <a:buNone/>
              <a:defRPr/>
            </a:pPr>
            <a:endParaRPr lang="en-US" sz="2000" b="1" dirty="0"/>
          </a:p>
          <a:p>
            <a:pPr lvl="1">
              <a:defRPr/>
            </a:pPr>
            <a:r>
              <a:rPr lang="en-US" sz="2400" dirty="0"/>
              <a:t>Pull all </a:t>
            </a:r>
            <a:r>
              <a:rPr lang="en-US" sz="2400" b="1" dirty="0">
                <a:solidFill>
                  <a:srgbClr val="0070C0"/>
                </a:solidFill>
              </a:rPr>
              <a:t>error-free records </a:t>
            </a:r>
            <a:r>
              <a:rPr lang="en-US" sz="2400" dirty="0"/>
              <a:t>from the student school association file where </a:t>
            </a:r>
            <a:r>
              <a:rPr lang="en-US" sz="2400" b="1" dirty="0">
                <a:solidFill>
                  <a:srgbClr val="0070C0"/>
                </a:solidFill>
              </a:rPr>
              <a:t>PRIMARY_SCHOOL = 1</a:t>
            </a:r>
          </a:p>
          <a:p>
            <a:pPr lvl="1">
              <a:defRPr/>
            </a:pPr>
            <a:r>
              <a:rPr lang="en-US" sz="2400" dirty="0"/>
              <a:t>And school code is a </a:t>
            </a:r>
            <a:r>
              <a:rPr lang="en-US" sz="2400" b="1" dirty="0">
                <a:solidFill>
                  <a:srgbClr val="0070C0"/>
                </a:solidFill>
              </a:rPr>
              <a:t>valid public school code</a:t>
            </a:r>
          </a:p>
          <a:p>
            <a:pPr lvl="1">
              <a:defRPr/>
            </a:pPr>
            <a:r>
              <a:rPr lang="en-US" sz="2400" dirty="0"/>
              <a:t>And </a:t>
            </a:r>
            <a:r>
              <a:rPr lang="en-US" sz="2400" b="1" dirty="0">
                <a:solidFill>
                  <a:srgbClr val="0070C0"/>
                </a:solidFill>
              </a:rPr>
              <a:t>Pupils Attendance Information </a:t>
            </a:r>
            <a:r>
              <a:rPr lang="en-US" sz="2400" dirty="0"/>
              <a:t>between </a:t>
            </a:r>
            <a:r>
              <a:rPr lang="en-US" sz="2400" b="1" dirty="0">
                <a:solidFill>
                  <a:srgbClr val="0070C0"/>
                </a:solidFill>
              </a:rPr>
              <a:t>01 and 08</a:t>
            </a:r>
          </a:p>
          <a:p>
            <a:pPr lvl="1">
              <a:defRPr/>
            </a:pPr>
            <a:r>
              <a:rPr lang="en-US" sz="2400" dirty="0"/>
              <a:t>And school </a:t>
            </a:r>
            <a:r>
              <a:rPr lang="en-US" sz="2400" b="1" dirty="0">
                <a:solidFill>
                  <a:srgbClr val="0070C0"/>
                </a:solidFill>
              </a:rPr>
              <a:t>entry type &lt;&gt; 04</a:t>
            </a:r>
          </a:p>
          <a:p>
            <a:pPr lvl="1">
              <a:defRPr/>
            </a:pPr>
            <a:endParaRPr lang="en-US" sz="1600" dirty="0"/>
          </a:p>
          <a:p>
            <a:pPr marL="457200" lvl="1" indent="0">
              <a:buNone/>
              <a:defRPr/>
            </a:pPr>
            <a:endParaRPr lang="en-US" sz="1600" dirty="0"/>
          </a:p>
          <a:p>
            <a:pPr marL="457200" lvl="1" indent="0">
              <a:buNone/>
              <a:defRPr/>
            </a:pPr>
            <a:endParaRPr lang="en-US" sz="1600" dirty="0"/>
          </a:p>
          <a:p>
            <a:pPr marL="457200" lvl="1" indent="0">
              <a:buNone/>
              <a:defRPr/>
            </a:pPr>
            <a:endParaRPr lang="en-US" sz="1600" dirty="0"/>
          </a:p>
          <a:p>
            <a:pPr marL="457200" lvl="1" indent="0">
              <a:buNone/>
              <a:defRPr/>
            </a:pPr>
            <a:endParaRPr lang="en-US" sz="1600" dirty="0"/>
          </a:p>
          <a:p>
            <a:pPr marL="457200" lvl="1" indent="0">
              <a:buNone/>
              <a:defRPr/>
            </a:pPr>
            <a:endParaRPr lang="en-US" sz="1600" dirty="0"/>
          </a:p>
          <a:p>
            <a:pPr marL="457200" lvl="1" indent="0">
              <a:buNone/>
              <a:defRPr/>
            </a:pPr>
            <a:r>
              <a:rPr lang="en-US" sz="1600" dirty="0"/>
              <a:t>The records selected will be joined with data from the Student Demographic, Student School Association, and Graduation Guidelines files</a:t>
            </a:r>
          </a:p>
          <a:p>
            <a:endParaRPr lang="en-US" dirty="0"/>
          </a:p>
        </p:txBody>
      </p:sp>
      <p:sp>
        <p:nvSpPr>
          <p:cNvPr id="3" name="Slide Number Placeholder 2">
            <a:extLst>
              <a:ext uri="{FF2B5EF4-FFF2-40B4-BE49-F238E27FC236}">
                <a16:creationId xmlns:a16="http://schemas.microsoft.com/office/drawing/2014/main" id="{248DA587-3EFA-4AFB-AC67-2B7AC3346932}"/>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418813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Creating a Snapshot</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96626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812D-716C-4CC0-BBAE-7595C35EFE84}"/>
              </a:ext>
            </a:extLst>
          </p:cNvPr>
          <p:cNvSpPr>
            <a:spLocks noGrp="1"/>
          </p:cNvSpPr>
          <p:nvPr>
            <p:ph type="title"/>
          </p:nvPr>
        </p:nvSpPr>
        <p:spPr/>
        <p:txBody>
          <a:bodyPr/>
          <a:lstStyle/>
          <a:p>
            <a:r>
              <a:rPr lang="en-US" dirty="0"/>
              <a:t>Creating a Snapshot</a:t>
            </a:r>
          </a:p>
        </p:txBody>
      </p:sp>
      <p:pic>
        <p:nvPicPr>
          <p:cNvPr id="6" name="Picture 5">
            <a:extLst>
              <a:ext uri="{FF2B5EF4-FFF2-40B4-BE49-F238E27FC236}">
                <a16:creationId xmlns:a16="http://schemas.microsoft.com/office/drawing/2014/main" id="{2A750AF5-EB5A-4E15-BCC9-072E0E3F932F}"/>
              </a:ext>
            </a:extLst>
          </p:cNvPr>
          <p:cNvPicPr>
            <a:picLocks noChangeAspect="1"/>
          </p:cNvPicPr>
          <p:nvPr/>
        </p:nvPicPr>
        <p:blipFill>
          <a:blip r:embed="rId2"/>
          <a:stretch>
            <a:fillRect/>
          </a:stretch>
        </p:blipFill>
        <p:spPr>
          <a:xfrm>
            <a:off x="37575" y="1928603"/>
            <a:ext cx="1667108" cy="3000794"/>
          </a:xfrm>
          <a:prstGeom prst="rect">
            <a:avLst/>
          </a:prstGeom>
        </p:spPr>
      </p:pic>
      <p:pic>
        <p:nvPicPr>
          <p:cNvPr id="8" name="Picture 7">
            <a:extLst>
              <a:ext uri="{FF2B5EF4-FFF2-40B4-BE49-F238E27FC236}">
                <a16:creationId xmlns:a16="http://schemas.microsoft.com/office/drawing/2014/main" id="{16B55536-6146-4C01-9A06-E2A0292724AA}"/>
              </a:ext>
            </a:extLst>
          </p:cNvPr>
          <p:cNvPicPr>
            <a:picLocks noChangeAspect="1"/>
          </p:cNvPicPr>
          <p:nvPr/>
        </p:nvPicPr>
        <p:blipFill>
          <a:blip r:embed="rId3"/>
          <a:stretch>
            <a:fillRect/>
          </a:stretch>
        </p:blipFill>
        <p:spPr>
          <a:xfrm>
            <a:off x="1652134" y="2090057"/>
            <a:ext cx="7454291" cy="647772"/>
          </a:xfrm>
          <a:prstGeom prst="rect">
            <a:avLst/>
          </a:prstGeom>
        </p:spPr>
      </p:pic>
      <p:pic>
        <p:nvPicPr>
          <p:cNvPr id="10" name="Picture 9">
            <a:extLst>
              <a:ext uri="{FF2B5EF4-FFF2-40B4-BE49-F238E27FC236}">
                <a16:creationId xmlns:a16="http://schemas.microsoft.com/office/drawing/2014/main" id="{644C1CA3-BF87-4BD2-AA3A-1103865E96FA}"/>
              </a:ext>
            </a:extLst>
          </p:cNvPr>
          <p:cNvPicPr>
            <a:picLocks noChangeAspect="1"/>
          </p:cNvPicPr>
          <p:nvPr/>
        </p:nvPicPr>
        <p:blipFill>
          <a:blip r:embed="rId4"/>
          <a:stretch>
            <a:fillRect/>
          </a:stretch>
        </p:blipFill>
        <p:spPr>
          <a:xfrm>
            <a:off x="1685895" y="3018914"/>
            <a:ext cx="7439317" cy="1245348"/>
          </a:xfrm>
          <a:prstGeom prst="rect">
            <a:avLst/>
          </a:prstGeom>
        </p:spPr>
      </p:pic>
      <p:pic>
        <p:nvPicPr>
          <p:cNvPr id="12" name="Picture 11">
            <a:extLst>
              <a:ext uri="{FF2B5EF4-FFF2-40B4-BE49-F238E27FC236}">
                <a16:creationId xmlns:a16="http://schemas.microsoft.com/office/drawing/2014/main" id="{F3216F20-FE5E-47A4-9FFC-07023608864C}"/>
              </a:ext>
            </a:extLst>
          </p:cNvPr>
          <p:cNvPicPr>
            <a:picLocks noChangeAspect="1"/>
          </p:cNvPicPr>
          <p:nvPr/>
        </p:nvPicPr>
        <p:blipFill>
          <a:blip r:embed="rId5"/>
          <a:stretch>
            <a:fillRect/>
          </a:stretch>
        </p:blipFill>
        <p:spPr>
          <a:xfrm>
            <a:off x="1685895" y="4545347"/>
            <a:ext cx="7439319" cy="1530680"/>
          </a:xfrm>
          <a:prstGeom prst="rect">
            <a:avLst/>
          </a:prstGeom>
        </p:spPr>
      </p:pic>
      <p:cxnSp>
        <p:nvCxnSpPr>
          <p:cNvPr id="16" name="Straight Arrow Connector 15">
            <a:extLst>
              <a:ext uri="{FF2B5EF4-FFF2-40B4-BE49-F238E27FC236}">
                <a16:creationId xmlns:a16="http://schemas.microsoft.com/office/drawing/2014/main" id="{5A0A821D-84D8-40CF-91A3-4AF6C9878080}"/>
              </a:ext>
            </a:extLst>
          </p:cNvPr>
          <p:cNvCxnSpPr/>
          <p:nvPr/>
        </p:nvCxnSpPr>
        <p:spPr>
          <a:xfrm flipH="1" flipV="1">
            <a:off x="5654351" y="2556588"/>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D126DC-8516-467E-B230-1B9E4871D326}"/>
              </a:ext>
            </a:extLst>
          </p:cNvPr>
          <p:cNvCxnSpPr/>
          <p:nvPr/>
        </p:nvCxnSpPr>
        <p:spPr>
          <a:xfrm flipH="1" flipV="1">
            <a:off x="6986909" y="3980139"/>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0F7BA7-94EC-4E06-8B47-728A31C50E35}"/>
              </a:ext>
            </a:extLst>
          </p:cNvPr>
          <p:cNvCxnSpPr>
            <a:cxnSpLocks/>
          </p:cNvCxnSpPr>
          <p:nvPr/>
        </p:nvCxnSpPr>
        <p:spPr>
          <a:xfrm flipH="1">
            <a:off x="4609322" y="4637314"/>
            <a:ext cx="587829" cy="180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F444CE4-3797-450A-B71A-7FF4B2BA68DF}"/>
              </a:ext>
            </a:extLst>
          </p:cNvPr>
          <p:cNvSpPr txBox="1"/>
          <p:nvPr/>
        </p:nvSpPr>
        <p:spPr>
          <a:xfrm>
            <a:off x="5197151" y="4461456"/>
            <a:ext cx="3167562" cy="276999"/>
          </a:xfrm>
          <a:prstGeom prst="rect">
            <a:avLst/>
          </a:prstGeom>
          <a:noFill/>
        </p:spPr>
        <p:txBody>
          <a:bodyPr wrap="square" rtlCol="0">
            <a:spAutoFit/>
          </a:bodyPr>
          <a:lstStyle/>
          <a:p>
            <a:r>
              <a:rPr lang="en-US" sz="1200" dirty="0"/>
              <a:t>Snapshot creation confirmed</a:t>
            </a:r>
          </a:p>
        </p:txBody>
      </p:sp>
      <p:sp>
        <p:nvSpPr>
          <p:cNvPr id="3" name="Slide Number Placeholder 2">
            <a:extLst>
              <a:ext uri="{FF2B5EF4-FFF2-40B4-BE49-F238E27FC236}">
                <a16:creationId xmlns:a16="http://schemas.microsoft.com/office/drawing/2014/main" id="{1C59618E-139C-4BD2-9B68-E6FD3A6FB07B}"/>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611324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89CD-CCB4-49B7-BAF1-30A462C4089B}"/>
              </a:ext>
            </a:extLst>
          </p:cNvPr>
          <p:cNvSpPr>
            <a:spLocks noGrp="1"/>
          </p:cNvSpPr>
          <p:nvPr>
            <p:ph type="title"/>
          </p:nvPr>
        </p:nvSpPr>
        <p:spPr/>
        <p:txBody>
          <a:bodyPr/>
          <a:lstStyle/>
          <a:p>
            <a:r>
              <a:rPr lang="en-US" dirty="0"/>
              <a:t>Creating a Snapshot</a:t>
            </a:r>
          </a:p>
        </p:txBody>
      </p:sp>
      <p:sp>
        <p:nvSpPr>
          <p:cNvPr id="3" name="Content Placeholder 2">
            <a:extLst>
              <a:ext uri="{FF2B5EF4-FFF2-40B4-BE49-F238E27FC236}">
                <a16:creationId xmlns:a16="http://schemas.microsoft.com/office/drawing/2014/main" id="{AEBBFA29-DE7B-473E-A397-E1B239521E3F}"/>
              </a:ext>
            </a:extLst>
          </p:cNvPr>
          <p:cNvSpPr>
            <a:spLocks noGrp="1"/>
          </p:cNvSpPr>
          <p:nvPr>
            <p:ph idx="1"/>
          </p:nvPr>
        </p:nvSpPr>
        <p:spPr/>
        <p:txBody>
          <a:bodyPr/>
          <a:lstStyle/>
          <a:p>
            <a:r>
              <a:rPr lang="en-US" dirty="0"/>
              <a:t>Do not create a snapshot until you have error free interchange files</a:t>
            </a:r>
          </a:p>
          <a:p>
            <a:pPr lvl="1"/>
            <a:r>
              <a:rPr lang="en-US" dirty="0"/>
              <a:t>All three files must be error free (SSA, DEM, GG)</a:t>
            </a:r>
          </a:p>
          <a:p>
            <a:pPr lvl="1"/>
            <a:r>
              <a:rPr lang="en-US" dirty="0"/>
              <a:t>Students with errors in SSA, DEM, or GG will not be included in snapshot</a:t>
            </a:r>
          </a:p>
          <a:p>
            <a:pPr marL="228600" lvl="1" indent="0" fontAlgn="t">
              <a:spcBef>
                <a:spcPts val="0"/>
              </a:spcBef>
              <a:buNone/>
            </a:pPr>
            <a:r>
              <a:rPr lang="en-US" sz="1400" b="0" i="0" u="none" strike="noStrike" kern="1200" dirty="0">
                <a:solidFill>
                  <a:srgbClr val="000000"/>
                </a:solidFill>
                <a:effectLst/>
                <a:latin typeface="Calibri" panose="020F0502020204030204" pitchFamily="34" charset="0"/>
              </a:rPr>
              <a:t>	SE401</a:t>
            </a:r>
            <a:r>
              <a:rPr lang="en-US" sz="1400" dirty="0">
                <a:latin typeface="Arial" panose="020B0604020202020204" pitchFamily="34" charset="0"/>
              </a:rPr>
              <a:t>: </a:t>
            </a:r>
            <a:r>
              <a:rPr lang="en-US" sz="1400" b="0" i="0" u="none" strike="noStrike" kern="1200" dirty="0">
                <a:solidFill>
                  <a:srgbClr val="000000"/>
                </a:solidFill>
                <a:effectLst/>
                <a:latin typeface="Calibri" panose="020F0502020204030204" pitchFamily="34" charset="0"/>
              </a:rPr>
              <a:t>A PK-12 grade student has errors at the interchange level (SSA).</a:t>
            </a:r>
            <a:endParaRPr lang="en-US" sz="1400" b="0" i="0" u="none" strike="noStrike" dirty="0">
              <a:effectLst/>
              <a:latin typeface="Arial" panose="020B0604020202020204" pitchFamily="34" charset="0"/>
            </a:endParaRPr>
          </a:p>
          <a:p>
            <a:pPr marL="228600" lvl="1" indent="0" fontAlgn="t">
              <a:spcBef>
                <a:spcPts val="0"/>
              </a:spcBef>
              <a:buNone/>
            </a:pPr>
            <a:r>
              <a:rPr lang="en-US" sz="1400" b="0" i="0" u="none" strike="noStrike" kern="1200" dirty="0">
                <a:solidFill>
                  <a:srgbClr val="000000"/>
                </a:solidFill>
                <a:effectLst/>
                <a:latin typeface="Calibri" panose="020F0502020204030204" pitchFamily="34" charset="0"/>
              </a:rPr>
              <a:t>	SE405</a:t>
            </a:r>
            <a:r>
              <a:rPr lang="en-US" sz="1400" dirty="0">
                <a:latin typeface="Arial" panose="020B0604020202020204" pitchFamily="34" charset="0"/>
              </a:rPr>
              <a:t>: </a:t>
            </a:r>
            <a:r>
              <a:rPr lang="en-US" sz="1400" b="0" i="0" u="none" strike="noStrike" kern="1200" dirty="0">
                <a:solidFill>
                  <a:srgbClr val="000000"/>
                </a:solidFill>
                <a:effectLst/>
                <a:latin typeface="Calibri" panose="020F0502020204030204" pitchFamily="34" charset="0"/>
              </a:rPr>
              <a:t>A PK-12 grade student has errors at the interchange level (DEM).</a:t>
            </a:r>
            <a:endParaRPr lang="en-US" sz="1400" b="0" i="0" u="none" strike="noStrike" dirty="0">
              <a:effectLst/>
              <a:latin typeface="Arial" panose="020B0604020202020204" pitchFamily="34" charset="0"/>
            </a:endParaRPr>
          </a:p>
          <a:p>
            <a:pPr marL="457200" lvl="1" indent="0">
              <a:buNone/>
            </a:pPr>
            <a:endParaRPr lang="en-US" dirty="0"/>
          </a:p>
          <a:p>
            <a:r>
              <a:rPr lang="en-US" dirty="0"/>
              <a:t>You will get new errors after creating a snapshot</a:t>
            </a:r>
          </a:p>
          <a:p>
            <a:endParaRPr lang="en-US" dirty="0"/>
          </a:p>
          <a:p>
            <a:r>
              <a:rPr lang="en-US" dirty="0"/>
              <a:t>Each time a snapshot is created, the old one is deleted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E3441AC7-11D1-49A1-A839-E16EB77F7E6B}"/>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736508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Common Errors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334700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08B4-1B22-4BB9-8EC3-0E9C849DCBFD}"/>
              </a:ext>
            </a:extLst>
          </p:cNvPr>
          <p:cNvSpPr>
            <a:spLocks noGrp="1"/>
          </p:cNvSpPr>
          <p:nvPr>
            <p:ph type="title"/>
          </p:nvPr>
        </p:nvSpPr>
        <p:spPr/>
        <p:txBody>
          <a:bodyPr/>
          <a:lstStyle/>
          <a:p>
            <a:r>
              <a:rPr lang="en-US" dirty="0"/>
              <a:t>Snapshot Pipeline Reports - Errors</a:t>
            </a:r>
          </a:p>
        </p:txBody>
      </p:sp>
      <p:sp>
        <p:nvSpPr>
          <p:cNvPr id="3" name="Content Placeholder 2">
            <a:extLst>
              <a:ext uri="{FF2B5EF4-FFF2-40B4-BE49-F238E27FC236}">
                <a16:creationId xmlns:a16="http://schemas.microsoft.com/office/drawing/2014/main" id="{3A174605-ACC4-46C0-A655-77271BF132F4}"/>
              </a:ext>
            </a:extLst>
          </p:cNvPr>
          <p:cNvSpPr>
            <a:spLocks noGrp="1"/>
          </p:cNvSpPr>
          <p:nvPr>
            <p:ph idx="1"/>
          </p:nvPr>
        </p:nvSpPr>
        <p:spPr/>
        <p:txBody>
          <a:bodyPr/>
          <a:lstStyle/>
          <a:p>
            <a:r>
              <a:rPr lang="en-US" dirty="0"/>
              <a:t>You can view your errors through Data Pipeline</a:t>
            </a:r>
          </a:p>
        </p:txBody>
      </p:sp>
      <p:pic>
        <p:nvPicPr>
          <p:cNvPr id="6" name="Picture 5">
            <a:extLst>
              <a:ext uri="{FF2B5EF4-FFF2-40B4-BE49-F238E27FC236}">
                <a16:creationId xmlns:a16="http://schemas.microsoft.com/office/drawing/2014/main" id="{63B1F95A-B7A5-4BA4-9F4A-0BDA47C11C81}"/>
              </a:ext>
            </a:extLst>
          </p:cNvPr>
          <p:cNvPicPr>
            <a:picLocks noChangeAspect="1"/>
          </p:cNvPicPr>
          <p:nvPr/>
        </p:nvPicPr>
        <p:blipFill>
          <a:blip r:embed="rId2"/>
          <a:stretch>
            <a:fillRect/>
          </a:stretch>
        </p:blipFill>
        <p:spPr>
          <a:xfrm>
            <a:off x="510336" y="1899893"/>
            <a:ext cx="1686160" cy="1667108"/>
          </a:xfrm>
          <a:prstGeom prst="rect">
            <a:avLst/>
          </a:prstGeom>
        </p:spPr>
      </p:pic>
      <p:pic>
        <p:nvPicPr>
          <p:cNvPr id="8" name="Picture 7">
            <a:extLst>
              <a:ext uri="{FF2B5EF4-FFF2-40B4-BE49-F238E27FC236}">
                <a16:creationId xmlns:a16="http://schemas.microsoft.com/office/drawing/2014/main" id="{E0AF6E82-873D-4E3E-8FAA-9839FAE2404A}"/>
              </a:ext>
            </a:extLst>
          </p:cNvPr>
          <p:cNvPicPr>
            <a:picLocks noChangeAspect="1"/>
          </p:cNvPicPr>
          <p:nvPr/>
        </p:nvPicPr>
        <p:blipFill>
          <a:blip r:embed="rId3"/>
          <a:stretch>
            <a:fillRect/>
          </a:stretch>
        </p:blipFill>
        <p:spPr>
          <a:xfrm>
            <a:off x="2196496" y="2024447"/>
            <a:ext cx="6829190" cy="1341898"/>
          </a:xfrm>
          <a:prstGeom prst="rect">
            <a:avLst/>
          </a:prstGeom>
        </p:spPr>
      </p:pic>
      <p:pic>
        <p:nvPicPr>
          <p:cNvPr id="10" name="Picture 9">
            <a:extLst>
              <a:ext uri="{FF2B5EF4-FFF2-40B4-BE49-F238E27FC236}">
                <a16:creationId xmlns:a16="http://schemas.microsoft.com/office/drawing/2014/main" id="{2002EA7F-D80A-4ADD-A6EA-5FB8CB70B898}"/>
              </a:ext>
            </a:extLst>
          </p:cNvPr>
          <p:cNvPicPr>
            <a:picLocks noChangeAspect="1"/>
          </p:cNvPicPr>
          <p:nvPr/>
        </p:nvPicPr>
        <p:blipFill>
          <a:blip r:embed="rId4"/>
          <a:stretch>
            <a:fillRect/>
          </a:stretch>
        </p:blipFill>
        <p:spPr>
          <a:xfrm>
            <a:off x="0" y="3689649"/>
            <a:ext cx="9144000" cy="2291417"/>
          </a:xfrm>
          <a:prstGeom prst="rect">
            <a:avLst/>
          </a:prstGeom>
        </p:spPr>
      </p:pic>
      <p:cxnSp>
        <p:nvCxnSpPr>
          <p:cNvPr id="11" name="Straight Arrow Connector 10">
            <a:extLst>
              <a:ext uri="{FF2B5EF4-FFF2-40B4-BE49-F238E27FC236}">
                <a16:creationId xmlns:a16="http://schemas.microsoft.com/office/drawing/2014/main" id="{3914498B-4067-4849-89A8-F44EF174E934}"/>
              </a:ext>
            </a:extLst>
          </p:cNvPr>
          <p:cNvCxnSpPr/>
          <p:nvPr/>
        </p:nvCxnSpPr>
        <p:spPr>
          <a:xfrm flipH="1" flipV="1">
            <a:off x="7828126" y="3124472"/>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C2EB8E-67A4-40D1-8722-0723E5693BC6}"/>
              </a:ext>
            </a:extLst>
          </p:cNvPr>
          <p:cNvCxnSpPr/>
          <p:nvPr/>
        </p:nvCxnSpPr>
        <p:spPr>
          <a:xfrm flipH="1" flipV="1">
            <a:off x="4236098" y="2898042"/>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404815-7382-478D-9751-977798A2D0B5}"/>
              </a:ext>
            </a:extLst>
          </p:cNvPr>
          <p:cNvCxnSpPr/>
          <p:nvPr/>
        </p:nvCxnSpPr>
        <p:spPr>
          <a:xfrm flipH="1" flipV="1">
            <a:off x="4707294" y="5907970"/>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C6814A-6A49-41E2-B504-5C35A13CB6EF}"/>
              </a:ext>
            </a:extLst>
          </p:cNvPr>
          <p:cNvSpPr txBox="1"/>
          <p:nvPr/>
        </p:nvSpPr>
        <p:spPr>
          <a:xfrm>
            <a:off x="4660564" y="3257096"/>
            <a:ext cx="3167562" cy="276999"/>
          </a:xfrm>
          <a:prstGeom prst="rect">
            <a:avLst/>
          </a:prstGeom>
          <a:noFill/>
        </p:spPr>
        <p:txBody>
          <a:bodyPr wrap="square" rtlCol="0">
            <a:spAutoFit/>
          </a:bodyPr>
          <a:lstStyle/>
          <a:p>
            <a:r>
              <a:rPr lang="en-US" sz="1200" dirty="0"/>
              <a:t>Select warnings and/or errors</a:t>
            </a:r>
          </a:p>
        </p:txBody>
      </p:sp>
      <p:sp>
        <p:nvSpPr>
          <p:cNvPr id="15" name="TextBox 14">
            <a:extLst>
              <a:ext uri="{FF2B5EF4-FFF2-40B4-BE49-F238E27FC236}">
                <a16:creationId xmlns:a16="http://schemas.microsoft.com/office/drawing/2014/main" id="{D45D2B49-85BB-4619-97A8-B7E69B5CE1C0}"/>
              </a:ext>
            </a:extLst>
          </p:cNvPr>
          <p:cNvSpPr txBox="1"/>
          <p:nvPr/>
        </p:nvSpPr>
        <p:spPr>
          <a:xfrm>
            <a:off x="4660564" y="6248365"/>
            <a:ext cx="3167562" cy="461665"/>
          </a:xfrm>
          <a:prstGeom prst="rect">
            <a:avLst/>
          </a:prstGeom>
          <a:noFill/>
        </p:spPr>
        <p:txBody>
          <a:bodyPr wrap="square" rtlCol="0">
            <a:spAutoFit/>
          </a:bodyPr>
          <a:lstStyle/>
          <a:p>
            <a:r>
              <a:rPr lang="en-US" sz="1200" dirty="0"/>
              <a:t>Click “view details” to see which students are flagging errors</a:t>
            </a:r>
          </a:p>
        </p:txBody>
      </p:sp>
      <p:sp>
        <p:nvSpPr>
          <p:cNvPr id="5" name="Slide Number Placeholder 4">
            <a:extLst>
              <a:ext uri="{FF2B5EF4-FFF2-40B4-BE49-F238E27FC236}">
                <a16:creationId xmlns:a16="http://schemas.microsoft.com/office/drawing/2014/main" id="{4C8A0E7A-8EFB-4B49-B5E4-EEC40907847B}"/>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3089189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15DF-28AF-411A-B6C5-A2FCFA85D245}"/>
              </a:ext>
            </a:extLst>
          </p:cNvPr>
          <p:cNvSpPr>
            <a:spLocks noGrp="1"/>
          </p:cNvSpPr>
          <p:nvPr>
            <p:ph type="title"/>
          </p:nvPr>
        </p:nvSpPr>
        <p:spPr/>
        <p:txBody>
          <a:bodyPr/>
          <a:lstStyle/>
          <a:p>
            <a:r>
              <a:rPr lang="en-US" dirty="0"/>
              <a:t>Snapshot Cognos Reports</a:t>
            </a:r>
          </a:p>
        </p:txBody>
      </p:sp>
      <p:pic>
        <p:nvPicPr>
          <p:cNvPr id="5" name="Picture 4">
            <a:extLst>
              <a:ext uri="{FF2B5EF4-FFF2-40B4-BE49-F238E27FC236}">
                <a16:creationId xmlns:a16="http://schemas.microsoft.com/office/drawing/2014/main" id="{48D0D566-C758-407A-B8A9-E54CF99257C6}"/>
              </a:ext>
            </a:extLst>
          </p:cNvPr>
          <p:cNvPicPr>
            <a:picLocks noChangeAspect="1"/>
          </p:cNvPicPr>
          <p:nvPr/>
        </p:nvPicPr>
        <p:blipFill>
          <a:blip r:embed="rId2"/>
          <a:stretch>
            <a:fillRect/>
          </a:stretch>
        </p:blipFill>
        <p:spPr>
          <a:xfrm>
            <a:off x="947695" y="1371600"/>
            <a:ext cx="3850363" cy="4675441"/>
          </a:xfrm>
          <a:prstGeom prst="rect">
            <a:avLst/>
          </a:prstGeom>
        </p:spPr>
      </p:pic>
      <p:sp>
        <p:nvSpPr>
          <p:cNvPr id="6" name="Right Arrow 4">
            <a:extLst>
              <a:ext uri="{FF2B5EF4-FFF2-40B4-BE49-F238E27FC236}">
                <a16:creationId xmlns:a16="http://schemas.microsoft.com/office/drawing/2014/main" id="{DC383F29-6B02-4DAD-B41C-9185E37FD95B}"/>
              </a:ext>
            </a:extLst>
          </p:cNvPr>
          <p:cNvSpPr/>
          <p:nvPr/>
        </p:nvSpPr>
        <p:spPr>
          <a:xfrm rot="10800000">
            <a:off x="3684180" y="5257800"/>
            <a:ext cx="417194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a:extLst>
              <a:ext uri="{FF2B5EF4-FFF2-40B4-BE49-F238E27FC236}">
                <a16:creationId xmlns:a16="http://schemas.microsoft.com/office/drawing/2014/main" id="{599D9D84-D7EA-4140-ABDC-4A8387C073BA}"/>
              </a:ext>
            </a:extLst>
          </p:cNvPr>
          <p:cNvSpPr txBox="1"/>
          <p:nvPr/>
        </p:nvSpPr>
        <p:spPr>
          <a:xfrm>
            <a:off x="4180750" y="5339834"/>
            <a:ext cx="3675379" cy="369332"/>
          </a:xfrm>
          <a:prstGeom prst="rect">
            <a:avLst/>
          </a:prstGeom>
          <a:noFill/>
        </p:spPr>
        <p:txBody>
          <a:bodyPr wrap="square" rtlCol="0">
            <a:spAutoFit/>
          </a:bodyPr>
          <a:lstStyle/>
          <a:p>
            <a:r>
              <a:rPr lang="en-US" dirty="0">
                <a:solidFill>
                  <a:prstClr val="black"/>
                </a:solidFill>
              </a:rPr>
              <a:t>These are the Snapshot Error Reports </a:t>
            </a:r>
          </a:p>
        </p:txBody>
      </p:sp>
      <p:sp>
        <p:nvSpPr>
          <p:cNvPr id="3" name="Slide Number Placeholder 2">
            <a:extLst>
              <a:ext uri="{FF2B5EF4-FFF2-40B4-BE49-F238E27FC236}">
                <a16:creationId xmlns:a16="http://schemas.microsoft.com/office/drawing/2014/main" id="{9ED9518C-4A1A-49A1-A19E-66D1D82DD154}"/>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56179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6E94-697A-4312-A3CF-CA092716F292}"/>
              </a:ext>
            </a:extLst>
          </p:cNvPr>
          <p:cNvSpPr>
            <a:spLocks noGrp="1"/>
          </p:cNvSpPr>
          <p:nvPr>
            <p:ph type="title"/>
          </p:nvPr>
        </p:nvSpPr>
        <p:spPr/>
        <p:txBody>
          <a:bodyPr/>
          <a:lstStyle/>
          <a:p>
            <a:r>
              <a:rPr lang="en-US" dirty="0"/>
              <a:t>Common Snapshot Errors</a:t>
            </a:r>
          </a:p>
        </p:txBody>
      </p:sp>
      <p:sp>
        <p:nvSpPr>
          <p:cNvPr id="5" name="Content Placeholder 1">
            <a:extLst>
              <a:ext uri="{FF2B5EF4-FFF2-40B4-BE49-F238E27FC236}">
                <a16:creationId xmlns:a16="http://schemas.microsoft.com/office/drawing/2014/main" id="{7DDA7B55-C259-4FF2-B191-73585D1CC00F}"/>
              </a:ext>
            </a:extLst>
          </p:cNvPr>
          <p:cNvSpPr>
            <a:spLocks noGrp="1"/>
          </p:cNvSpPr>
          <p:nvPr>
            <p:ph idx="1"/>
          </p:nvPr>
        </p:nvSpPr>
        <p:spPr>
          <a:xfrm>
            <a:off x="628650" y="1920876"/>
            <a:ext cx="7886700" cy="1690072"/>
          </a:xfrm>
        </p:spPr>
        <p:txBody>
          <a:bodyPr/>
          <a:lstStyle/>
          <a:p>
            <a:pPr marL="0" indent="0">
              <a:buNone/>
            </a:pPr>
            <a:r>
              <a:rPr lang="en-US" dirty="0"/>
              <a:t>All Snapshot level errors are posted in the Student End of Year Business Rules file. </a:t>
            </a:r>
          </a:p>
          <a:p>
            <a:pPr marL="1028700" lvl="1" indent="-342900"/>
            <a:r>
              <a:rPr lang="en-US" dirty="0"/>
              <a:t>You can find the file on the Student End of Year </a:t>
            </a:r>
            <a:r>
              <a:rPr lang="en-US" dirty="0">
                <a:hlinkClick r:id="rId2"/>
              </a:rPr>
              <a:t>website</a:t>
            </a:r>
            <a:endParaRPr lang="en-US" dirty="0"/>
          </a:p>
          <a:p>
            <a:pPr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4A41B504-7AD9-4236-BA51-B8344B30E1B0}"/>
              </a:ext>
            </a:extLst>
          </p:cNvPr>
          <p:cNvPicPr>
            <a:picLocks noChangeAspect="1"/>
          </p:cNvPicPr>
          <p:nvPr/>
        </p:nvPicPr>
        <p:blipFill>
          <a:blip r:embed="rId3"/>
          <a:stretch>
            <a:fillRect/>
          </a:stretch>
        </p:blipFill>
        <p:spPr>
          <a:xfrm>
            <a:off x="1423548" y="3771033"/>
            <a:ext cx="6296904" cy="1247949"/>
          </a:xfrm>
          <a:prstGeom prst="rect">
            <a:avLst/>
          </a:prstGeom>
        </p:spPr>
      </p:pic>
      <p:cxnSp>
        <p:nvCxnSpPr>
          <p:cNvPr id="8" name="Straight Arrow Connector 7">
            <a:extLst>
              <a:ext uri="{FF2B5EF4-FFF2-40B4-BE49-F238E27FC236}">
                <a16:creationId xmlns:a16="http://schemas.microsoft.com/office/drawing/2014/main" id="{AEC098A5-99B0-4764-B885-C663C2C472E9}"/>
              </a:ext>
            </a:extLst>
          </p:cNvPr>
          <p:cNvCxnSpPr>
            <a:cxnSpLocks/>
          </p:cNvCxnSpPr>
          <p:nvPr/>
        </p:nvCxnSpPr>
        <p:spPr>
          <a:xfrm flipH="1">
            <a:off x="4749282" y="2976465"/>
            <a:ext cx="1903445" cy="1170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A210079-25D7-45F2-A799-314F7AF06B80}"/>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533657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958C-39FD-47A7-B7A6-793C8034B5AD}"/>
              </a:ext>
            </a:extLst>
          </p:cNvPr>
          <p:cNvSpPr>
            <a:spLocks noGrp="1"/>
          </p:cNvSpPr>
          <p:nvPr>
            <p:ph type="title"/>
          </p:nvPr>
        </p:nvSpPr>
        <p:spPr/>
        <p:txBody>
          <a:bodyPr/>
          <a:lstStyle/>
          <a:p>
            <a:r>
              <a:rPr lang="en-US" dirty="0"/>
              <a:t>Entry and Exit Types</a:t>
            </a:r>
          </a:p>
        </p:txBody>
      </p:sp>
      <p:sp>
        <p:nvSpPr>
          <p:cNvPr id="3" name="Content Placeholder 2">
            <a:extLst>
              <a:ext uri="{FF2B5EF4-FFF2-40B4-BE49-F238E27FC236}">
                <a16:creationId xmlns:a16="http://schemas.microsoft.com/office/drawing/2014/main" id="{8C695B60-CD08-4D10-A01D-A67D059BFF88}"/>
              </a:ext>
            </a:extLst>
          </p:cNvPr>
          <p:cNvSpPr>
            <a:spLocks noGrp="1"/>
          </p:cNvSpPr>
          <p:nvPr>
            <p:ph idx="1"/>
          </p:nvPr>
        </p:nvSpPr>
        <p:spPr/>
        <p:txBody>
          <a:bodyPr/>
          <a:lstStyle/>
          <a:p>
            <a:r>
              <a:rPr lang="en-US" dirty="0"/>
              <a:t>Entry and exit types and dates are used to track an overview of a student’s enrollment throughout the year. </a:t>
            </a:r>
          </a:p>
          <a:p>
            <a:endParaRPr lang="en-US" dirty="0"/>
          </a:p>
          <a:p>
            <a:r>
              <a:rPr lang="en-US" dirty="0"/>
              <a:t>A full list of the possible Entry and Exit types are available in the Student School Association (SSA) file format:</a:t>
            </a:r>
          </a:p>
          <a:p>
            <a:pPr marL="1028700" lvl="1" indent="-342900"/>
            <a:r>
              <a:rPr lang="en-US" dirty="0"/>
              <a:t>On the </a:t>
            </a:r>
            <a:r>
              <a:rPr lang="en-US" dirty="0">
                <a:hlinkClick r:id="rId2"/>
              </a:rPr>
              <a:t>Student Interchange website</a:t>
            </a:r>
            <a:endParaRPr lang="en-US" dirty="0"/>
          </a:p>
          <a:p>
            <a:endParaRPr lang="en-US" dirty="0"/>
          </a:p>
        </p:txBody>
      </p:sp>
      <p:pic>
        <p:nvPicPr>
          <p:cNvPr id="6" name="Picture 5">
            <a:extLst>
              <a:ext uri="{FF2B5EF4-FFF2-40B4-BE49-F238E27FC236}">
                <a16:creationId xmlns:a16="http://schemas.microsoft.com/office/drawing/2014/main" id="{81C06664-A19B-4C4B-AE03-3ADACBC89C48}"/>
              </a:ext>
            </a:extLst>
          </p:cNvPr>
          <p:cNvPicPr>
            <a:picLocks noChangeAspect="1"/>
          </p:cNvPicPr>
          <p:nvPr/>
        </p:nvPicPr>
        <p:blipFill>
          <a:blip r:embed="rId3"/>
          <a:stretch>
            <a:fillRect/>
          </a:stretch>
        </p:blipFill>
        <p:spPr>
          <a:xfrm>
            <a:off x="777940" y="3842454"/>
            <a:ext cx="6611410" cy="2522272"/>
          </a:xfrm>
          <a:prstGeom prst="rect">
            <a:avLst/>
          </a:prstGeom>
        </p:spPr>
      </p:pic>
      <p:cxnSp>
        <p:nvCxnSpPr>
          <p:cNvPr id="7" name="Straight Arrow Connector 6">
            <a:extLst>
              <a:ext uri="{FF2B5EF4-FFF2-40B4-BE49-F238E27FC236}">
                <a16:creationId xmlns:a16="http://schemas.microsoft.com/office/drawing/2014/main" id="{D0A4A455-0506-43CF-9B34-81AD10E393CD}"/>
              </a:ext>
            </a:extLst>
          </p:cNvPr>
          <p:cNvCxnSpPr>
            <a:cxnSpLocks/>
          </p:cNvCxnSpPr>
          <p:nvPr/>
        </p:nvCxnSpPr>
        <p:spPr>
          <a:xfrm flipH="1">
            <a:off x="5178491" y="3390346"/>
            <a:ext cx="541174" cy="132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7BDFAA8-8A9B-48E9-813A-A78AB10E5BF6}"/>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15423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Collection Schedule: Regular Phase</a:t>
            </a:r>
          </a:p>
        </p:txBody>
      </p:sp>
      <p:pic>
        <p:nvPicPr>
          <p:cNvPr id="6" name="Picture 5">
            <a:extLst>
              <a:ext uri="{FF2B5EF4-FFF2-40B4-BE49-F238E27FC236}">
                <a16:creationId xmlns:a16="http://schemas.microsoft.com/office/drawing/2014/main" id="{5EF8F8CD-D09D-4517-B1E6-8010388EE893}"/>
              </a:ext>
            </a:extLst>
          </p:cNvPr>
          <p:cNvPicPr>
            <a:picLocks noChangeAspect="1"/>
          </p:cNvPicPr>
          <p:nvPr/>
        </p:nvPicPr>
        <p:blipFill>
          <a:blip r:embed="rId3"/>
          <a:stretch>
            <a:fillRect/>
          </a:stretch>
        </p:blipFill>
        <p:spPr>
          <a:xfrm>
            <a:off x="0" y="1744108"/>
            <a:ext cx="9164463" cy="4171269"/>
          </a:xfrm>
          <a:prstGeom prst="rect">
            <a:avLst/>
          </a:prstGeom>
        </p:spPr>
      </p:pic>
      <p:sp>
        <p:nvSpPr>
          <p:cNvPr id="3" name="Slide Number Placeholder 2">
            <a:extLst>
              <a:ext uri="{FF2B5EF4-FFF2-40B4-BE49-F238E27FC236}">
                <a16:creationId xmlns:a16="http://schemas.microsoft.com/office/drawing/2014/main" id="{29FDC134-33E9-4A79-BB1C-89BD7709C74B}"/>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973459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Entry Type – Indicates how a student entered the school or district</a:t>
            </a:r>
          </a:p>
          <a:p>
            <a:pPr lvl="1"/>
            <a:r>
              <a:rPr lang="en-US" altLang="en-US" dirty="0"/>
              <a:t>02 – Continuous in same school (start of year)</a:t>
            </a:r>
          </a:p>
          <a:p>
            <a:pPr lvl="1"/>
            <a:r>
              <a:rPr lang="en-US" altLang="en-US" dirty="0"/>
              <a:t>05 – Transfer from out of country </a:t>
            </a:r>
          </a:p>
          <a:p>
            <a:pPr lvl="1"/>
            <a:r>
              <a:rPr lang="en-US" altLang="en-US" dirty="0"/>
              <a:t>11 – Transfer from school in same district</a:t>
            </a:r>
          </a:p>
          <a:p>
            <a:pPr lvl="1"/>
            <a:r>
              <a:rPr lang="en-US" altLang="en-US" dirty="0"/>
              <a:t>13 - Transfer from another district</a:t>
            </a:r>
          </a:p>
          <a:p>
            <a:pPr lvl="1"/>
            <a:r>
              <a:rPr lang="en-US" altLang="en-US" dirty="0"/>
              <a:t>14 – Transfer from out of state </a:t>
            </a:r>
          </a:p>
          <a:p>
            <a:pPr lvl="1"/>
            <a:r>
              <a:rPr lang="en-US" altLang="en-US" dirty="0"/>
              <a:t>70 – Return to school after transferring to a GED program</a:t>
            </a:r>
          </a:p>
          <a:p>
            <a:pPr marL="365760" lvl="1" indent="0">
              <a:buNone/>
            </a:pPr>
            <a:endParaRPr lang="en-US" altLang="en-US" sz="2600" dirty="0"/>
          </a:p>
        </p:txBody>
      </p:sp>
      <p:sp>
        <p:nvSpPr>
          <p:cNvPr id="2" name="Slide Number Placeholder 1">
            <a:extLst>
              <a:ext uri="{FF2B5EF4-FFF2-40B4-BE49-F238E27FC236}">
                <a16:creationId xmlns:a16="http://schemas.microsoft.com/office/drawing/2014/main" id="{0C68BB8E-4AB2-4C92-AF64-CEC514D5238E}"/>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197089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Exit Type – Indicates how a student exits the school or district</a:t>
            </a:r>
          </a:p>
          <a:p>
            <a:pPr lvl="1"/>
            <a:r>
              <a:rPr lang="en-US" altLang="en-US" dirty="0"/>
              <a:t>11 – Transfer to school in same district</a:t>
            </a:r>
          </a:p>
          <a:p>
            <a:pPr lvl="1"/>
            <a:r>
              <a:rPr lang="en-US" altLang="en-US" dirty="0"/>
              <a:t>13 – Transfer to another district</a:t>
            </a:r>
          </a:p>
          <a:p>
            <a:pPr lvl="1"/>
            <a:r>
              <a:rPr lang="en-US" altLang="en-US" dirty="0"/>
              <a:t>40 – Drop out</a:t>
            </a:r>
          </a:p>
          <a:p>
            <a:pPr lvl="1"/>
            <a:r>
              <a:rPr lang="en-US" altLang="en-US" dirty="0"/>
              <a:t>90 – Graduate</a:t>
            </a:r>
          </a:p>
          <a:p>
            <a:pPr lvl="1"/>
            <a:r>
              <a:rPr lang="en-US" altLang="en-US" dirty="0"/>
              <a:t>00 – Student finished the year at the school</a:t>
            </a:r>
          </a:p>
          <a:p>
            <a:pPr lvl="1"/>
            <a:endParaRPr lang="en-US" dirty="0"/>
          </a:p>
          <a:p>
            <a:pPr marL="457200" lvl="1" indent="0">
              <a:buNone/>
            </a:pPr>
            <a:endParaRPr lang="en-US" altLang="en-US" dirty="0"/>
          </a:p>
          <a:p>
            <a:pPr marL="365760" lvl="1" indent="0">
              <a:buNone/>
            </a:pPr>
            <a:endParaRPr lang="en-US" altLang="en-US" dirty="0"/>
          </a:p>
          <a:p>
            <a:endParaRPr lang="en-US" altLang="en-US" sz="2800" dirty="0"/>
          </a:p>
          <a:p>
            <a:endParaRPr lang="en-US" altLang="en-US" sz="900" dirty="0"/>
          </a:p>
        </p:txBody>
      </p:sp>
      <p:sp>
        <p:nvSpPr>
          <p:cNvPr id="2" name="Slide Number Placeholder 1">
            <a:extLst>
              <a:ext uri="{FF2B5EF4-FFF2-40B4-BE49-F238E27FC236}">
                <a16:creationId xmlns:a16="http://schemas.microsoft.com/office/drawing/2014/main" id="{64BEAF19-C53C-44A9-8F86-96B02B3C04D9}"/>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610517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Wingdings" panose="05000000000000000000" pitchFamily="2" charset="2"/>
              <a:buChar char="Ø"/>
            </a:pPr>
            <a:r>
              <a:rPr lang="en-US" altLang="en-US" sz="2000" dirty="0"/>
              <a:t>Student returns from prior year (Entry Type 02)</a:t>
            </a:r>
          </a:p>
          <a:p>
            <a:pPr marL="342900" indent="-342900">
              <a:buFont typeface="Wingdings" panose="05000000000000000000" pitchFamily="2" charset="2"/>
              <a:buChar char="Ø"/>
            </a:pPr>
            <a:r>
              <a:rPr lang="en-US" altLang="en-US" sz="2000" dirty="0"/>
              <a:t>Student exits to transfer to another district (Exit Type 13)</a:t>
            </a:r>
          </a:p>
          <a:p>
            <a:pPr marL="342900" indent="-342900">
              <a:buFont typeface="Wingdings" panose="05000000000000000000" pitchFamily="2" charset="2"/>
              <a:buChar char="Ø"/>
            </a:pPr>
            <a:r>
              <a:rPr lang="en-US" altLang="en-US" sz="2000" dirty="0"/>
              <a:t>Later in the year student comes back from another district (Entry Type 13)</a:t>
            </a:r>
          </a:p>
          <a:p>
            <a:pPr marL="342900" indent="-342900">
              <a:buFont typeface="Wingdings" panose="05000000000000000000" pitchFamily="2" charset="2"/>
              <a:buChar char="Ø"/>
            </a:pPr>
            <a:r>
              <a:rPr lang="en-US" altLang="en-US" sz="2000" dirty="0"/>
              <a:t>Student exits for the summer (Exit Type 00)</a:t>
            </a:r>
          </a:p>
        </p:txBody>
      </p:sp>
      <p:graphicFrame>
        <p:nvGraphicFramePr>
          <p:cNvPr id="2" name="Table 1"/>
          <p:cNvGraphicFramePr>
            <a:graphicFrameLocks noGrp="1"/>
          </p:cNvGraphicFramePr>
          <p:nvPr/>
        </p:nvGraphicFramePr>
        <p:xfrm>
          <a:off x="501174" y="4054049"/>
          <a:ext cx="7432992" cy="116884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08392">
                  <a:extLst>
                    <a:ext uri="{9D8B030D-6E8A-4147-A177-3AD203B41FA5}">
                      <a16:colId xmlns:a16="http://schemas.microsoft.com/office/drawing/2014/main" val="20005"/>
                    </a:ext>
                  </a:extLst>
                </a:gridCol>
              </a:tblGrid>
              <a:tr h="337256">
                <a:tc>
                  <a:txBody>
                    <a:bodyPr/>
                    <a:lstStyle/>
                    <a:p>
                      <a:r>
                        <a:rPr lang="en-US" dirty="0"/>
                        <a:t>District</a:t>
                      </a:r>
                    </a:p>
                  </a:txBody>
                  <a:tcPr/>
                </a:tc>
                <a:tc>
                  <a:txBody>
                    <a:bodyPr/>
                    <a:lstStyle/>
                    <a:p>
                      <a:r>
                        <a:rPr lang="en-US" dirty="0"/>
                        <a:t>SASID</a:t>
                      </a:r>
                    </a:p>
                  </a:txBody>
                  <a:tcPr/>
                </a:tc>
                <a:tc>
                  <a:txBody>
                    <a:bodyPr/>
                    <a:lstStyle/>
                    <a:p>
                      <a:r>
                        <a:rPr lang="en-US" dirty="0"/>
                        <a:t>Entry Date</a:t>
                      </a:r>
                    </a:p>
                  </a:txBody>
                  <a:tcPr/>
                </a:tc>
                <a:tc>
                  <a:txBody>
                    <a:bodyPr/>
                    <a:lstStyle/>
                    <a:p>
                      <a:r>
                        <a:rPr lang="en-US" dirty="0"/>
                        <a:t>Entry Type</a:t>
                      </a:r>
                    </a:p>
                  </a:txBody>
                  <a:tcPr/>
                </a:tc>
                <a:tc>
                  <a:txBody>
                    <a:bodyPr/>
                    <a:lstStyle/>
                    <a:p>
                      <a:r>
                        <a:rPr lang="en-US" dirty="0"/>
                        <a:t>Exit Date</a:t>
                      </a:r>
                    </a:p>
                  </a:txBody>
                  <a:tcPr/>
                </a:tc>
                <a:tc>
                  <a:txBody>
                    <a:bodyPr/>
                    <a:lstStyle/>
                    <a:p>
                      <a:r>
                        <a:rPr lang="en-US" dirty="0"/>
                        <a:t>Exit Type</a:t>
                      </a:r>
                    </a:p>
                  </a:txBody>
                  <a:tcPr/>
                </a:tc>
                <a:extLst>
                  <a:ext uri="{0D108BD9-81ED-4DB2-BD59-A6C34878D82A}">
                    <a16:rowId xmlns:a16="http://schemas.microsoft.com/office/drawing/2014/main" val="10000"/>
                  </a:ext>
                </a:extLst>
              </a:tr>
              <a:tr h="337256">
                <a:tc>
                  <a:txBody>
                    <a:bodyPr/>
                    <a:lstStyle/>
                    <a:p>
                      <a:pPr algn="ctr"/>
                      <a:r>
                        <a:rPr lang="en-US" dirty="0"/>
                        <a:t>0180</a:t>
                      </a:r>
                    </a:p>
                  </a:txBody>
                  <a:tcPr/>
                </a:tc>
                <a:tc>
                  <a:txBody>
                    <a:bodyPr/>
                    <a:lstStyle/>
                    <a:p>
                      <a:pPr algn="ctr"/>
                      <a:r>
                        <a:rPr lang="en-US" dirty="0"/>
                        <a:t>1234567890</a:t>
                      </a:r>
                    </a:p>
                  </a:txBody>
                  <a:tcPr/>
                </a:tc>
                <a:tc>
                  <a:txBody>
                    <a:bodyPr/>
                    <a:lstStyle/>
                    <a:p>
                      <a:pPr algn="ctr"/>
                      <a:r>
                        <a:rPr lang="en-US" dirty="0"/>
                        <a:t>08212016</a:t>
                      </a:r>
                    </a:p>
                  </a:txBody>
                  <a:tcPr/>
                </a:tc>
                <a:tc>
                  <a:txBody>
                    <a:bodyPr/>
                    <a:lstStyle/>
                    <a:p>
                      <a:pPr algn="ctr"/>
                      <a:r>
                        <a:rPr lang="en-US" dirty="0"/>
                        <a:t>02</a:t>
                      </a:r>
                    </a:p>
                  </a:txBody>
                  <a:tcPr/>
                </a:tc>
                <a:tc>
                  <a:txBody>
                    <a:bodyPr/>
                    <a:lstStyle/>
                    <a:p>
                      <a:pPr algn="ctr"/>
                      <a:r>
                        <a:rPr lang="en-US" dirty="0"/>
                        <a:t>10022016</a:t>
                      </a:r>
                    </a:p>
                  </a:txBody>
                  <a:tcPr/>
                </a:tc>
                <a:tc>
                  <a:txBody>
                    <a:bodyPr/>
                    <a:lstStyle/>
                    <a:p>
                      <a:pPr algn="ctr"/>
                      <a:r>
                        <a:rPr lang="en-US" dirty="0"/>
                        <a:t>13</a:t>
                      </a:r>
                    </a:p>
                  </a:txBody>
                  <a:tcPr/>
                </a:tc>
                <a:extLst>
                  <a:ext uri="{0D108BD9-81ED-4DB2-BD59-A6C34878D82A}">
                    <a16:rowId xmlns:a16="http://schemas.microsoft.com/office/drawing/2014/main" val="10001"/>
                  </a:ext>
                </a:extLst>
              </a:tr>
              <a:tr h="437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0180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1234567890</a:t>
                      </a:r>
                    </a:p>
                  </a:txBody>
                  <a:tcPr/>
                </a:tc>
                <a:tc>
                  <a:txBody>
                    <a:bodyPr/>
                    <a:lstStyle/>
                    <a:p>
                      <a:pPr algn="ctr"/>
                      <a:r>
                        <a:rPr lang="en-US" dirty="0"/>
                        <a:t>12102016</a:t>
                      </a:r>
                    </a:p>
                  </a:txBody>
                  <a:tcPr/>
                </a:tc>
                <a:tc>
                  <a:txBody>
                    <a:bodyPr/>
                    <a:lstStyle/>
                    <a:p>
                      <a:pPr algn="ctr"/>
                      <a:r>
                        <a:rPr lang="en-US" dirty="0"/>
                        <a:t>13</a:t>
                      </a:r>
                    </a:p>
                  </a:txBody>
                  <a:tcPr/>
                </a:tc>
                <a:tc>
                  <a:txBody>
                    <a:bodyPr/>
                    <a:lstStyle/>
                    <a:p>
                      <a:pPr algn="ctr"/>
                      <a:r>
                        <a:rPr lang="en-US" dirty="0"/>
                        <a:t>00000000</a:t>
                      </a:r>
                    </a:p>
                  </a:txBody>
                  <a:tcPr/>
                </a:tc>
                <a:tc>
                  <a:txBody>
                    <a:bodyPr/>
                    <a:lstStyle/>
                    <a:p>
                      <a:pPr algn="ctr"/>
                      <a:r>
                        <a:rPr lang="en-US" dirty="0"/>
                        <a:t>00</a:t>
                      </a:r>
                    </a:p>
                  </a:txBody>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1ED5DA08-9AC8-48AF-93C8-8F3DD1F4AB29}"/>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2194189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2773" y="287244"/>
            <a:ext cx="6081865" cy="756418"/>
          </a:xfrm>
        </p:spPr>
        <p:txBody>
          <a:bodyPr>
            <a:normAutofit/>
          </a:bodyPr>
          <a:lstStyle/>
          <a:p>
            <a:pPr algn="ctr"/>
            <a:r>
              <a:rPr lang="en-US" sz="2800" dirty="0"/>
              <a:t>Common Errors</a:t>
            </a:r>
          </a:p>
        </p:txBody>
      </p:sp>
      <p:graphicFrame>
        <p:nvGraphicFramePr>
          <p:cNvPr id="6" name="Table 5"/>
          <p:cNvGraphicFramePr>
            <a:graphicFrameLocks noGrp="1"/>
          </p:cNvGraphicFramePr>
          <p:nvPr>
            <p:extLst>
              <p:ext uri="{D42A27DB-BD31-4B8C-83A1-F6EECF244321}">
                <p14:modId xmlns:p14="http://schemas.microsoft.com/office/powerpoint/2010/main" val="1330763166"/>
              </p:ext>
            </p:extLst>
          </p:nvPr>
        </p:nvGraphicFramePr>
        <p:xfrm>
          <a:off x="223071" y="1280733"/>
          <a:ext cx="8636676" cy="5158589"/>
        </p:xfrm>
        <a:graphic>
          <a:graphicData uri="http://schemas.openxmlformats.org/drawingml/2006/table">
            <a:tbl>
              <a:tblPr>
                <a:tableStyleId>{10A1B5D5-9B99-4C35-A422-299274C87663}</a:tableStyleId>
              </a:tblPr>
              <a:tblGrid>
                <a:gridCol w="650675">
                  <a:extLst>
                    <a:ext uri="{9D8B030D-6E8A-4147-A177-3AD203B41FA5}">
                      <a16:colId xmlns:a16="http://schemas.microsoft.com/office/drawing/2014/main" val="20000"/>
                    </a:ext>
                  </a:extLst>
                </a:gridCol>
                <a:gridCol w="7986001">
                  <a:extLst>
                    <a:ext uri="{9D8B030D-6E8A-4147-A177-3AD203B41FA5}">
                      <a16:colId xmlns:a16="http://schemas.microsoft.com/office/drawing/2014/main" val="20001"/>
                    </a:ext>
                  </a:extLst>
                </a:gridCol>
              </a:tblGrid>
              <a:tr h="952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SE049</a:t>
                      </a:r>
                    </a:p>
                    <a:p>
                      <a:pPr algn="ctr"/>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If a student was reported in Student October in grade K-12 with Attendance Code 01-08 they must have at least 1 record in EOY. Note: Pre-K students who did not complete the school year in your district do not have to be reported on the Student End of Year</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235274"/>
                  </a:ext>
                </a:extLst>
              </a:tr>
              <a:tr h="577277">
                <a:tc>
                  <a:txBody>
                    <a:bodyPr/>
                    <a:lstStyle/>
                    <a:p>
                      <a:pPr algn="ctr"/>
                      <a:r>
                        <a:rPr lang="en-US" sz="1200" dirty="0"/>
                        <a:t>SE091</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Students with Exit Type Code 11 should be followed by record with Entry Type Code 11 or 12. </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5058">
                <a:tc>
                  <a:txBody>
                    <a:bodyPr/>
                    <a:lstStyle/>
                    <a:p>
                      <a:pPr algn="ctr"/>
                      <a:r>
                        <a:rPr lang="en-US" sz="1200" dirty="0"/>
                        <a:t>SE109</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Entry Type may be 11 (Transfer from a public school in the same district) for the first detail record, only if the student finished the prior year at a different School Building Code with Exit Type Code = 00. </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2839">
                <a:tc>
                  <a:txBody>
                    <a:bodyPr/>
                    <a:lstStyle/>
                    <a:p>
                      <a:pPr algn="ctr"/>
                      <a:r>
                        <a:rPr lang="en-US" sz="1200" dirty="0"/>
                        <a:t>SE102</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Entry Type may be 02 (Continuous in same school with no interruption of schooling) for the first detail </a:t>
                      </a:r>
                    </a:p>
                    <a:p>
                      <a:r>
                        <a:rPr lang="en-US" sz="1200" dirty="0"/>
                        <a:t>record only if the student was reported in the prior year as finishing at the same School Building Code with Exit Type Code = 00.</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5058">
                <a:tc>
                  <a:txBody>
                    <a:bodyPr/>
                    <a:lstStyle/>
                    <a:p>
                      <a:pPr marL="0" algn="ctr" defTabSz="914400" rtl="0" eaLnBrk="1" latinLnBrk="0" hangingPunct="1"/>
                      <a:r>
                        <a:rPr lang="en-US" sz="1200" kern="1200" dirty="0">
                          <a:solidFill>
                            <a:schemeClr val="dk1"/>
                          </a:solidFill>
                          <a:latin typeface="+mn-lt"/>
                          <a:ea typeface="+mn-ea"/>
                          <a:cs typeface="+mn-cs"/>
                        </a:rPr>
                        <a:t>SE104</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p>
                      <a:pPr marL="0" algn="l" defTabSz="914400" rtl="0" eaLnBrk="1" latinLnBrk="0" hangingPunct="1"/>
                      <a:r>
                        <a:rPr lang="en-US" sz="1200" kern="1200" dirty="0">
                          <a:solidFill>
                            <a:schemeClr val="dk1"/>
                          </a:solidFill>
                          <a:latin typeface="+mn-lt"/>
                          <a:ea typeface="+mn-ea"/>
                          <a:cs typeface="+mn-cs"/>
                        </a:rPr>
                        <a:t>If a grade K-12 student was reported last year with Exit Type=00 in the last detail record, they must be reported this year with an Entry Type = 00, 02, 03, 10, 11, 90 or 91, in the first detail record.</a:t>
                      </a:r>
                    </a:p>
                    <a:p>
                      <a:pPr marL="0" algn="l"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155">
                <a:tc>
                  <a:txBody>
                    <a:bodyPr/>
                    <a:lstStyle/>
                    <a:p>
                      <a:pPr marL="0" algn="ctr"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p>
                      <a:pPr marL="0" algn="l" defTabSz="914400" rtl="0" eaLnBrk="1" latinLnBrk="0" hangingPunct="1"/>
                      <a:r>
                        <a:rPr lang="en-US" sz="1200" kern="1200" dirty="0">
                          <a:solidFill>
                            <a:schemeClr val="dk1"/>
                          </a:solidFill>
                          <a:latin typeface="+mn-lt"/>
                          <a:ea typeface="+mn-ea"/>
                          <a:cs typeface="+mn-cs"/>
                        </a:rPr>
                        <a:t>Exit Type cannot be 00 if Entry Grade Level = 120 and Retention Code = 0</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65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SE171</a:t>
                      </a:r>
                    </a:p>
                    <a:p>
                      <a:pPr marL="0" algn="ctr"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Errors will be resolved once you’ve recorded the graduation of seniors. Seniors have until August 31st to graduate during the 2020-2021 school year. Please record seniors who graduate after summer school with an exit date of the graduation with the rest of their class.</a:t>
                      </a:r>
                    </a:p>
                    <a:p>
                      <a:pPr marL="0" algn="l"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9988428"/>
                  </a:ext>
                </a:extLst>
              </a:tr>
            </a:tbl>
          </a:graphicData>
        </a:graphic>
      </p:graphicFrame>
      <p:sp>
        <p:nvSpPr>
          <p:cNvPr id="2" name="Slide Number Placeholder 1">
            <a:extLst>
              <a:ext uri="{FF2B5EF4-FFF2-40B4-BE49-F238E27FC236}">
                <a16:creationId xmlns:a16="http://schemas.microsoft.com/office/drawing/2014/main" id="{97D0A092-34EC-453B-8B0A-90CF928FB2DF}"/>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597412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Common errors</a:t>
            </a:r>
          </a:p>
        </p:txBody>
      </p:sp>
      <p:sp>
        <p:nvSpPr>
          <p:cNvPr id="2" name="Content Placeholder 1"/>
          <p:cNvSpPr>
            <a:spLocks noGrp="1"/>
          </p:cNvSpPr>
          <p:nvPr>
            <p:ph idx="1"/>
          </p:nvPr>
        </p:nvSpPr>
        <p:spPr/>
        <p:txBody>
          <a:bodyPr/>
          <a:lstStyle/>
          <a:p>
            <a:r>
              <a:rPr lang="en-US" dirty="0"/>
              <a:t>SE400s: Records not getting into snapshot</a:t>
            </a:r>
          </a:p>
          <a:p>
            <a:pPr lvl="1"/>
            <a:r>
              <a:rPr lang="en-US" dirty="0"/>
              <a:t>Please make sure primary school flag is set correctly in student school association file. The primary school flag must be set to 1 for the student to appear</a:t>
            </a:r>
          </a:p>
          <a:p>
            <a:pPr lvl="1"/>
            <a:r>
              <a:rPr lang="en-US" dirty="0"/>
              <a:t>Check to see if the record is in error in student interchange file</a:t>
            </a:r>
          </a:p>
          <a:p>
            <a:pPr lvl="1"/>
            <a:r>
              <a:rPr lang="en-US" dirty="0"/>
              <a:t>Validate the pupil's attendance code is correct</a:t>
            </a:r>
          </a:p>
          <a:p>
            <a:pPr lvl="1"/>
            <a:endParaRPr lang="en-US" dirty="0"/>
          </a:p>
          <a:p>
            <a:r>
              <a:rPr lang="en-US" dirty="0"/>
              <a:t>SE060 Student reported on Student October not in Student End of Year</a:t>
            </a:r>
          </a:p>
          <a:p>
            <a:pPr lvl="1"/>
            <a:r>
              <a:rPr lang="en-US" dirty="0"/>
              <a:t>If a student was reported on Student October,  system expects record for student on October 1</a:t>
            </a:r>
            <a:r>
              <a:rPr lang="en-US" baseline="30000" dirty="0"/>
              <a:t>st</a:t>
            </a:r>
            <a:r>
              <a:rPr lang="en-US" dirty="0"/>
              <a:t> in Student End of Year</a:t>
            </a:r>
          </a:p>
          <a:p>
            <a:pPr lvl="2"/>
            <a:r>
              <a:rPr lang="en-US" dirty="0"/>
              <a:t>Use Syncplicity to request an exception</a:t>
            </a:r>
          </a:p>
          <a:p>
            <a:endParaRPr lang="en-US" dirty="0"/>
          </a:p>
        </p:txBody>
      </p:sp>
      <p:sp>
        <p:nvSpPr>
          <p:cNvPr id="4" name="Slide Number Placeholder 3">
            <a:extLst>
              <a:ext uri="{FF2B5EF4-FFF2-40B4-BE49-F238E27FC236}">
                <a16:creationId xmlns:a16="http://schemas.microsoft.com/office/drawing/2014/main" id="{A7D64431-E152-4A5D-A316-07AE7AEAADE8}"/>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156833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SE404 One-Day Records</a:t>
            </a:r>
          </a:p>
        </p:txBody>
      </p:sp>
      <p:sp>
        <p:nvSpPr>
          <p:cNvPr id="2" name="TextBox 1"/>
          <p:cNvSpPr txBox="1"/>
          <p:nvPr/>
        </p:nvSpPr>
        <p:spPr>
          <a:xfrm>
            <a:off x="325596" y="1502735"/>
            <a:ext cx="8458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SE404 errors trigger when a student exited the previous year with a 00 exit type</a:t>
            </a:r>
          </a:p>
          <a:p>
            <a:pPr marL="285750" indent="-285750">
              <a:buFont typeface="Arial" panose="020B0604020202020204" pitchFamily="34" charset="0"/>
              <a:buChar char="•"/>
            </a:pPr>
            <a:r>
              <a:rPr lang="en-US" dirty="0">
                <a:solidFill>
                  <a:prstClr val="black"/>
                </a:solidFill>
              </a:rPr>
              <a:t>Over the summer, the student left and never attended during the 2020-2021 school year</a:t>
            </a:r>
          </a:p>
          <a:p>
            <a:pPr marL="285750" indent="-285750">
              <a:buFont typeface="Arial" panose="020B0604020202020204" pitchFamily="34" charset="0"/>
              <a:buChar char="•"/>
            </a:pPr>
            <a:r>
              <a:rPr lang="en-US" dirty="0">
                <a:solidFill>
                  <a:prstClr val="black"/>
                </a:solidFill>
              </a:rPr>
              <a:t>The student will still need a record indicating where they are attending school</a:t>
            </a:r>
          </a:p>
          <a:p>
            <a:pPr marL="285750" indent="-285750">
              <a:buFont typeface="Arial" panose="020B0604020202020204" pitchFamily="34" charset="0"/>
              <a:buChar char="•"/>
            </a:pPr>
            <a:endParaRPr lang="en-US" dirty="0">
              <a:solidFill>
                <a:prstClr val="black"/>
              </a:solidFill>
            </a:endParaRPr>
          </a:p>
          <a:p>
            <a:r>
              <a:rPr lang="en-US" dirty="0">
                <a:solidFill>
                  <a:prstClr val="black"/>
                </a:solidFill>
              </a:rPr>
              <a:t>For example:</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19916633"/>
              </p:ext>
            </p:extLst>
          </p:nvPr>
        </p:nvGraphicFramePr>
        <p:xfrm>
          <a:off x="646814" y="3258093"/>
          <a:ext cx="7432992" cy="7366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08392">
                  <a:extLst>
                    <a:ext uri="{9D8B030D-6E8A-4147-A177-3AD203B41FA5}">
                      <a16:colId xmlns:a16="http://schemas.microsoft.com/office/drawing/2014/main" val="20005"/>
                    </a:ext>
                  </a:extLst>
                </a:gridCol>
              </a:tblGrid>
              <a:tr h="200719">
                <a:tc>
                  <a:txBody>
                    <a:bodyPr/>
                    <a:lstStyle/>
                    <a:p>
                      <a:r>
                        <a:rPr lang="en-US" dirty="0"/>
                        <a:t>District</a:t>
                      </a:r>
                    </a:p>
                  </a:txBody>
                  <a:tcPr/>
                </a:tc>
                <a:tc>
                  <a:txBody>
                    <a:bodyPr/>
                    <a:lstStyle/>
                    <a:p>
                      <a:r>
                        <a:rPr lang="en-US" dirty="0"/>
                        <a:t>SASID</a:t>
                      </a:r>
                    </a:p>
                  </a:txBody>
                  <a:tcPr/>
                </a:tc>
                <a:tc>
                  <a:txBody>
                    <a:bodyPr/>
                    <a:lstStyle/>
                    <a:p>
                      <a:r>
                        <a:rPr lang="en-US" dirty="0"/>
                        <a:t>Entry Date</a:t>
                      </a:r>
                    </a:p>
                  </a:txBody>
                  <a:tcPr/>
                </a:tc>
                <a:tc>
                  <a:txBody>
                    <a:bodyPr/>
                    <a:lstStyle/>
                    <a:p>
                      <a:r>
                        <a:rPr lang="en-US" dirty="0"/>
                        <a:t>Entry Type</a:t>
                      </a:r>
                    </a:p>
                  </a:txBody>
                  <a:tcPr/>
                </a:tc>
                <a:tc>
                  <a:txBody>
                    <a:bodyPr/>
                    <a:lstStyle/>
                    <a:p>
                      <a:r>
                        <a:rPr lang="en-US" dirty="0"/>
                        <a:t>Exit Date</a:t>
                      </a:r>
                    </a:p>
                  </a:txBody>
                  <a:tcPr/>
                </a:tc>
                <a:tc>
                  <a:txBody>
                    <a:bodyPr/>
                    <a:lstStyle/>
                    <a:p>
                      <a:r>
                        <a:rPr lang="en-US" dirty="0"/>
                        <a:t>Exit Type</a:t>
                      </a:r>
                    </a:p>
                  </a:txBody>
                  <a:tcPr/>
                </a:tc>
                <a:extLst>
                  <a:ext uri="{0D108BD9-81ED-4DB2-BD59-A6C34878D82A}">
                    <a16:rowId xmlns:a16="http://schemas.microsoft.com/office/drawing/2014/main" val="10000"/>
                  </a:ext>
                </a:extLst>
              </a:tr>
              <a:tr h="370840">
                <a:tc>
                  <a:txBody>
                    <a:bodyPr/>
                    <a:lstStyle/>
                    <a:p>
                      <a:pPr algn="ctr"/>
                      <a:r>
                        <a:rPr lang="en-US" dirty="0"/>
                        <a:t>0180</a:t>
                      </a:r>
                    </a:p>
                  </a:txBody>
                  <a:tcPr/>
                </a:tc>
                <a:tc>
                  <a:txBody>
                    <a:bodyPr/>
                    <a:lstStyle/>
                    <a:p>
                      <a:pPr algn="ctr"/>
                      <a:r>
                        <a:rPr lang="en-US" dirty="0"/>
                        <a:t>1234567890</a:t>
                      </a:r>
                    </a:p>
                  </a:txBody>
                  <a:tcPr/>
                </a:tc>
                <a:tc>
                  <a:txBody>
                    <a:bodyPr/>
                    <a:lstStyle/>
                    <a:p>
                      <a:pPr algn="ctr"/>
                      <a:r>
                        <a:rPr lang="en-US" dirty="0"/>
                        <a:t>08212020</a:t>
                      </a:r>
                    </a:p>
                  </a:txBody>
                  <a:tcPr/>
                </a:tc>
                <a:tc>
                  <a:txBody>
                    <a:bodyPr/>
                    <a:lstStyle/>
                    <a:p>
                      <a:pPr algn="ctr"/>
                      <a:r>
                        <a:rPr lang="en-US" dirty="0"/>
                        <a:t>02</a:t>
                      </a:r>
                    </a:p>
                  </a:txBody>
                  <a:tcPr/>
                </a:tc>
                <a:tc>
                  <a:txBody>
                    <a:bodyPr/>
                    <a:lstStyle/>
                    <a:p>
                      <a:pPr algn="ctr"/>
                      <a:r>
                        <a:rPr lang="en-US" dirty="0"/>
                        <a:t>08212020</a:t>
                      </a:r>
                    </a:p>
                  </a:txBody>
                  <a:tcPr/>
                </a:tc>
                <a:tc>
                  <a:txBody>
                    <a:bodyPr/>
                    <a:lstStyle/>
                    <a:p>
                      <a:pPr algn="ctr"/>
                      <a:r>
                        <a:rPr lang="en-US" dirty="0"/>
                        <a:t>14</a:t>
                      </a:r>
                    </a:p>
                  </a:txBody>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7C7F052D-D8F4-4B43-8129-A1F1E9305851}"/>
              </a:ext>
            </a:extLst>
          </p:cNvPr>
          <p:cNvSpPr>
            <a:spLocks noGrp="1"/>
          </p:cNvSpPr>
          <p:nvPr>
            <p:ph type="sldNum" sz="quarter" idx="12"/>
          </p:nvPr>
        </p:nvSpPr>
        <p:spPr/>
        <p:txBody>
          <a:bodyPr/>
          <a:lstStyle/>
          <a:p>
            <a:fld id="{C479D5F6-EDCB-402A-AC08-4943A1820E8F}" type="slidenum">
              <a:rPr lang="en-US" smtClean="0"/>
              <a:pPr/>
              <a:t>45</a:t>
            </a:fld>
            <a:endParaRPr lang="en-US" dirty="0"/>
          </a:p>
        </p:txBody>
      </p:sp>
      <p:cxnSp>
        <p:nvCxnSpPr>
          <p:cNvPr id="7" name="Straight Arrow Connector 6">
            <a:extLst>
              <a:ext uri="{FF2B5EF4-FFF2-40B4-BE49-F238E27FC236}">
                <a16:creationId xmlns:a16="http://schemas.microsoft.com/office/drawing/2014/main" id="{8306F9CF-B428-4C66-A0C0-AE6EF5CB4272}"/>
              </a:ext>
            </a:extLst>
          </p:cNvPr>
          <p:cNvCxnSpPr>
            <a:endCxn id="2" idx="2"/>
          </p:cNvCxnSpPr>
          <p:nvPr/>
        </p:nvCxnSpPr>
        <p:spPr>
          <a:xfrm>
            <a:off x="3853543" y="4124131"/>
            <a:ext cx="701153" cy="1071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C86F6F6-76D0-45F4-9847-14F1E8DCE591}"/>
              </a:ext>
            </a:extLst>
          </p:cNvPr>
          <p:cNvCxnSpPr>
            <a:cxnSpLocks/>
            <a:endCxn id="2" idx="2"/>
          </p:cNvCxnSpPr>
          <p:nvPr/>
        </p:nvCxnSpPr>
        <p:spPr>
          <a:xfrm flipH="1">
            <a:off x="4554696" y="4086808"/>
            <a:ext cx="1640832" cy="110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EB3988-CEE3-4661-8446-C278C05AEF7B}"/>
              </a:ext>
            </a:extLst>
          </p:cNvPr>
          <p:cNvSpPr txBox="1"/>
          <p:nvPr/>
        </p:nvSpPr>
        <p:spPr>
          <a:xfrm>
            <a:off x="3442996" y="5189834"/>
            <a:ext cx="2509935" cy="369332"/>
          </a:xfrm>
          <a:prstGeom prst="rect">
            <a:avLst/>
          </a:prstGeom>
          <a:noFill/>
        </p:spPr>
        <p:txBody>
          <a:bodyPr wrap="square" rtlCol="0">
            <a:spAutoFit/>
          </a:bodyPr>
          <a:lstStyle/>
          <a:p>
            <a:r>
              <a:rPr lang="en-US" dirty="0"/>
              <a:t>Same entry and exit date</a:t>
            </a:r>
          </a:p>
        </p:txBody>
      </p:sp>
    </p:spTree>
    <p:extLst>
      <p:ext uri="{BB962C8B-B14F-4D97-AF65-F5344CB8AC3E}">
        <p14:creationId xmlns:p14="http://schemas.microsoft.com/office/powerpoint/2010/main" val="1134734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0AEC-B91E-4CC4-9B66-A97CB3FA7EC5}"/>
              </a:ext>
            </a:extLst>
          </p:cNvPr>
          <p:cNvSpPr>
            <a:spLocks noGrp="1"/>
          </p:cNvSpPr>
          <p:nvPr>
            <p:ph type="title"/>
          </p:nvPr>
        </p:nvSpPr>
        <p:spPr/>
        <p:txBody>
          <a:bodyPr/>
          <a:lstStyle/>
          <a:p>
            <a:r>
              <a:rPr lang="en-US" dirty="0"/>
              <a:t>Common Error</a:t>
            </a:r>
          </a:p>
        </p:txBody>
      </p:sp>
      <p:sp>
        <p:nvSpPr>
          <p:cNvPr id="3" name="Content Placeholder 2">
            <a:extLst>
              <a:ext uri="{FF2B5EF4-FFF2-40B4-BE49-F238E27FC236}">
                <a16:creationId xmlns:a16="http://schemas.microsoft.com/office/drawing/2014/main" id="{05373ADF-8FBE-40B3-8707-B477E39BAF18}"/>
              </a:ext>
            </a:extLst>
          </p:cNvPr>
          <p:cNvSpPr>
            <a:spLocks noGrp="1"/>
          </p:cNvSpPr>
          <p:nvPr>
            <p:ph idx="1"/>
          </p:nvPr>
        </p:nvSpPr>
        <p:spPr>
          <a:xfrm>
            <a:off x="628650" y="1463040"/>
            <a:ext cx="7886700" cy="4813774"/>
          </a:xfrm>
        </p:spPr>
        <p:txBody>
          <a:bodyPr>
            <a:normAutofit fontScale="85000" lnSpcReduction="20000"/>
          </a:bodyPr>
          <a:lstStyle/>
          <a:p>
            <a:pPr marL="0" indent="0">
              <a:buNone/>
            </a:pPr>
            <a:r>
              <a:rPr lang="en-US" u="sng" dirty="0"/>
              <a:t>NEW in 2020-2021 </a:t>
            </a:r>
          </a:p>
          <a:p>
            <a:pPr marL="0" indent="0">
              <a:buNone/>
            </a:pPr>
            <a:r>
              <a:rPr lang="en-US" b="1" dirty="0"/>
              <a:t>SE301  </a:t>
            </a:r>
            <a:endParaRPr lang="en-US" sz="2000" u="sng" dirty="0"/>
          </a:p>
          <a:p>
            <a:pPr marL="0" indent="0">
              <a:buNone/>
            </a:pPr>
            <a:r>
              <a:rPr kumimoji="0" lang="en-US" altLang="en-US" sz="2000" b="0" i="1" u="none" strike="noStrike" cap="none" normalizeH="0" baseline="0" dirty="0">
                <a:ln>
                  <a:noFill/>
                </a:ln>
                <a:solidFill>
                  <a:srgbClr val="000000"/>
                </a:solidFill>
                <a:effectLst/>
              </a:rPr>
              <a:t>This student was reported with an exit type of 90 (graduating with a regular diploma). However, this student does not have a record of meeting graduation guidelines in English and/or math in the Graduation Guidelines file (GG). Please add this student to your Graduation Guidelines file or change the school exit type.</a:t>
            </a:r>
            <a:r>
              <a:rPr kumimoji="0" lang="en-US" altLang="en-US" sz="800" b="0" i="1" u="none" strike="noStrike" cap="none" normalizeH="0" baseline="0" dirty="0">
                <a:ln>
                  <a:noFill/>
                </a:ln>
                <a:solidFill>
                  <a:schemeClr val="tx1"/>
                </a:solidFill>
                <a:effectLst/>
              </a:rPr>
              <a:t> </a:t>
            </a:r>
          </a:p>
          <a:p>
            <a:pPr marL="0" indent="0">
              <a:buNone/>
            </a:pPr>
            <a:r>
              <a:rPr lang="en-US" altLang="en-US" sz="2000" b="1" u="sng" dirty="0"/>
              <a:t>Data Checks:</a:t>
            </a:r>
          </a:p>
          <a:p>
            <a:pPr marL="0" indent="0">
              <a:buNone/>
            </a:pPr>
            <a:endParaRPr lang="en-US" altLang="en-US" sz="2000" b="1" u="sng" dirty="0"/>
          </a:p>
          <a:p>
            <a:pPr marL="457200" lvl="1" indent="0">
              <a:buNone/>
            </a:pPr>
            <a:r>
              <a:rPr kumimoji="0" lang="en-US" altLang="en-US" sz="2200" b="0" i="0" u="none" strike="noStrike" cap="none" normalizeH="0" baseline="0" dirty="0">
                <a:ln>
                  <a:noFill/>
                </a:ln>
                <a:solidFill>
                  <a:schemeClr val="tx1"/>
                </a:solidFill>
                <a:effectLst/>
              </a:rPr>
              <a:t>Any student with</a:t>
            </a:r>
            <a:r>
              <a:rPr lang="en-US" altLang="en-US" sz="2200" dirty="0"/>
              <a:t> </a:t>
            </a:r>
            <a:r>
              <a:rPr lang="en-US" altLang="en-US" sz="2200" dirty="0">
                <a:solidFill>
                  <a:srgbClr val="488BC9"/>
                </a:solidFill>
              </a:rPr>
              <a:t>exit type code 90</a:t>
            </a:r>
          </a:p>
          <a:p>
            <a:pPr marL="457200" lvl="1" indent="0">
              <a:buNone/>
            </a:pPr>
            <a:endParaRPr lang="en-US" altLang="en-US" sz="2200" dirty="0"/>
          </a:p>
          <a:p>
            <a:pPr marL="457200" lvl="1" indent="0">
              <a:buNone/>
            </a:pPr>
            <a:r>
              <a:rPr kumimoji="0" lang="en-US" altLang="en-US" sz="2200" b="0" i="0" u="none" strike="noStrike" cap="none" normalizeH="0" baseline="0" dirty="0">
                <a:ln>
                  <a:noFill/>
                </a:ln>
                <a:solidFill>
                  <a:schemeClr val="tx1"/>
                </a:solidFill>
                <a:effectLst/>
              </a:rPr>
              <a:t>Who has an </a:t>
            </a:r>
            <a:r>
              <a:rPr kumimoji="0" lang="en-US" altLang="en-US" sz="2200" b="0" i="0" u="none" strike="noStrike" cap="none" normalizeH="0" baseline="0" dirty="0">
                <a:ln>
                  <a:noFill/>
                </a:ln>
                <a:solidFill>
                  <a:srgbClr val="488BC9"/>
                </a:solidFill>
                <a:effectLst/>
              </a:rPr>
              <a:t>AYG ≥ 2020-2021</a:t>
            </a:r>
          </a:p>
          <a:p>
            <a:pPr marL="457200" lvl="1" indent="0">
              <a:buNone/>
            </a:pPr>
            <a:endParaRPr kumimoji="0" lang="en-US" altLang="en-US" sz="2200" b="0" i="0" u="none" strike="noStrike" cap="none" normalizeH="0" baseline="0" dirty="0">
              <a:ln>
                <a:noFill/>
              </a:ln>
              <a:solidFill>
                <a:schemeClr val="tx1"/>
              </a:solidFill>
              <a:effectLst/>
            </a:endParaRPr>
          </a:p>
          <a:p>
            <a:pPr marL="457200" lvl="1" indent="0">
              <a:buNone/>
            </a:pPr>
            <a:r>
              <a:rPr lang="en-US" altLang="en-US" sz="2200" dirty="0"/>
              <a:t>Who </a:t>
            </a:r>
            <a:r>
              <a:rPr lang="en-US" altLang="en-US" sz="2200" dirty="0">
                <a:solidFill>
                  <a:srgbClr val="488BC9"/>
                </a:solidFill>
              </a:rPr>
              <a:t>has not met</a:t>
            </a:r>
            <a:r>
              <a:rPr lang="en-US" altLang="en-US" sz="2200" dirty="0"/>
              <a:t> GG in English and math</a:t>
            </a:r>
            <a:endParaRPr kumimoji="0" lang="en-US" altLang="en-US" sz="2200" b="0" i="0" u="none" strike="noStrike" cap="none" normalizeH="0" baseline="0" dirty="0">
              <a:ln>
                <a:noFill/>
              </a:ln>
              <a:solidFill>
                <a:schemeClr val="tx1"/>
              </a:solidFill>
              <a:effectLst/>
            </a:endParaRPr>
          </a:p>
          <a:p>
            <a:pPr marL="457200" lvl="1" indent="0">
              <a:buNone/>
            </a:pPr>
            <a:endParaRPr kumimoji="0" lang="en-US" altLang="en-US" sz="2200" b="0" i="0" u="none" strike="noStrike" cap="none" normalizeH="0" baseline="0" dirty="0">
              <a:ln>
                <a:noFill/>
              </a:ln>
              <a:solidFill>
                <a:schemeClr val="tx1"/>
              </a:solidFill>
              <a:effectLst/>
            </a:endParaRPr>
          </a:p>
          <a:p>
            <a:pPr marL="457200" lvl="1" indent="0">
              <a:buNone/>
            </a:pPr>
            <a:r>
              <a:rPr kumimoji="0" lang="en-US" altLang="en-US" sz="2200" b="0" i="0" u="none" strike="noStrike" cap="none" normalizeH="0" baseline="0" dirty="0">
                <a:ln>
                  <a:noFill/>
                </a:ln>
                <a:solidFill>
                  <a:schemeClr val="tx1"/>
                </a:solidFill>
                <a:effectLst/>
              </a:rPr>
              <a:t>Is not an </a:t>
            </a:r>
            <a:r>
              <a:rPr kumimoji="0" lang="en-US" altLang="en-US" sz="2200" b="0" i="0" u="none" strike="noStrike" cap="none" normalizeH="0" baseline="0" dirty="0">
                <a:ln>
                  <a:noFill/>
                </a:ln>
                <a:solidFill>
                  <a:srgbClr val="488BC9"/>
                </a:solidFill>
                <a:effectLst/>
              </a:rPr>
              <a:t>ASCENT</a:t>
            </a:r>
            <a:r>
              <a:rPr kumimoji="0" lang="en-US" altLang="en-US" sz="2200" b="0" i="0" u="none" strike="noStrike" cap="none" normalizeH="0" baseline="0" dirty="0">
                <a:ln>
                  <a:noFill/>
                </a:ln>
                <a:solidFill>
                  <a:schemeClr val="tx1"/>
                </a:solidFill>
                <a:effectLst/>
              </a:rPr>
              <a:t> student</a:t>
            </a:r>
          </a:p>
          <a:p>
            <a:pPr marL="0" indent="0">
              <a:buNone/>
            </a:pPr>
            <a:endParaRPr lang="en-US" dirty="0"/>
          </a:p>
          <a:p>
            <a:pPr marL="0" indent="0" algn="ctr">
              <a:buNone/>
            </a:pPr>
            <a:r>
              <a:rPr lang="en-US" sz="2000" i="1" dirty="0">
                <a:solidFill>
                  <a:srgbClr val="FF0000"/>
                </a:solidFill>
              </a:rPr>
              <a:t>*NO EXCEPTIONS WILL BE GRANTED FOR SE301*</a:t>
            </a:r>
          </a:p>
        </p:txBody>
      </p:sp>
      <p:sp>
        <p:nvSpPr>
          <p:cNvPr id="4" name="Slide Number Placeholder 3">
            <a:extLst>
              <a:ext uri="{FF2B5EF4-FFF2-40B4-BE49-F238E27FC236}">
                <a16:creationId xmlns:a16="http://schemas.microsoft.com/office/drawing/2014/main" id="{496C9A5D-58DA-4320-9FF0-4FF002F1CFF9}"/>
              </a:ext>
            </a:extLst>
          </p:cNvPr>
          <p:cNvSpPr>
            <a:spLocks noGrp="1"/>
          </p:cNvSpPr>
          <p:nvPr>
            <p:ph type="sldNum" sz="quarter" idx="12"/>
          </p:nvPr>
        </p:nvSpPr>
        <p:spPr/>
        <p:txBody>
          <a:bodyPr/>
          <a:lstStyle/>
          <a:p>
            <a:fld id="{C479D5F6-EDCB-402A-AC08-4943A1820E8F}" type="slidenum">
              <a:rPr lang="en-US" smtClean="0"/>
              <a:pPr/>
              <a:t>46</a:t>
            </a:fld>
            <a:endParaRPr lang="en-US" dirty="0"/>
          </a:p>
        </p:txBody>
      </p:sp>
      <p:pic>
        <p:nvPicPr>
          <p:cNvPr id="9" name="Graphic 8" descr="Graduation cap with solid fill">
            <a:extLst>
              <a:ext uri="{FF2B5EF4-FFF2-40B4-BE49-F238E27FC236}">
                <a16:creationId xmlns:a16="http://schemas.microsoft.com/office/drawing/2014/main" id="{F6C9BE33-6ECC-40D3-A7CC-B00AC717CF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670" y="3331838"/>
            <a:ext cx="604434" cy="604434"/>
          </a:xfrm>
          <a:prstGeom prst="rect">
            <a:avLst/>
          </a:prstGeom>
        </p:spPr>
      </p:pic>
      <p:pic>
        <p:nvPicPr>
          <p:cNvPr id="11" name="Graphic 10" descr="Daily calendar with solid fill">
            <a:extLst>
              <a:ext uri="{FF2B5EF4-FFF2-40B4-BE49-F238E27FC236}">
                <a16:creationId xmlns:a16="http://schemas.microsoft.com/office/drawing/2014/main" id="{35D4DB48-5E82-4767-A288-BE48BD7E9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670" y="3864606"/>
            <a:ext cx="604434" cy="604434"/>
          </a:xfrm>
          <a:prstGeom prst="rect">
            <a:avLst/>
          </a:prstGeom>
        </p:spPr>
      </p:pic>
      <p:pic>
        <p:nvPicPr>
          <p:cNvPr id="13" name="Graphic 12" descr="Clipboard Mixed with solid fill">
            <a:extLst>
              <a:ext uri="{FF2B5EF4-FFF2-40B4-BE49-F238E27FC236}">
                <a16:creationId xmlns:a16="http://schemas.microsoft.com/office/drawing/2014/main" id="{1EFA2932-A60A-40D4-9A90-AE6BCF3A3D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452" y="4464543"/>
            <a:ext cx="604435" cy="604435"/>
          </a:xfrm>
          <a:prstGeom prst="rect">
            <a:avLst/>
          </a:prstGeom>
        </p:spPr>
      </p:pic>
      <p:pic>
        <p:nvPicPr>
          <p:cNvPr id="15" name="Graphic 14" descr="No sign with solid fill">
            <a:extLst>
              <a:ext uri="{FF2B5EF4-FFF2-40B4-BE49-F238E27FC236}">
                <a16:creationId xmlns:a16="http://schemas.microsoft.com/office/drawing/2014/main" id="{5149985E-A912-49E1-968A-ED576AE6B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2670" y="5068462"/>
            <a:ext cx="604434" cy="604434"/>
          </a:xfrm>
          <a:prstGeom prst="rect">
            <a:avLst/>
          </a:prstGeom>
        </p:spPr>
      </p:pic>
    </p:spTree>
    <p:extLst>
      <p:ext uri="{BB962C8B-B14F-4D97-AF65-F5344CB8AC3E}">
        <p14:creationId xmlns:p14="http://schemas.microsoft.com/office/powerpoint/2010/main" val="3614110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Exceptions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70925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normAutofit/>
          </a:bodyPr>
          <a:lstStyle/>
          <a:p>
            <a:pPr marL="0" indent="0">
              <a:buNone/>
            </a:pPr>
            <a:r>
              <a:rPr lang="en-US" dirty="0"/>
              <a:t>Snapshot-level exceptions (</a:t>
            </a:r>
            <a:r>
              <a:rPr lang="en-US" dirty="0" err="1"/>
              <a:t>SExxx</a:t>
            </a:r>
            <a:r>
              <a:rPr lang="en-US" dirty="0"/>
              <a:t>) follows the same process as interchange-level exceptions (</a:t>
            </a:r>
            <a:r>
              <a:rPr lang="en-US" dirty="0" err="1"/>
              <a:t>SPxxx</a:t>
            </a:r>
            <a:r>
              <a:rPr lang="en-US" dirty="0"/>
              <a:t> or </a:t>
            </a:r>
            <a:r>
              <a:rPr lang="en-US" dirty="0" err="1"/>
              <a:t>SGxxx</a:t>
            </a:r>
            <a:r>
              <a:rPr lang="en-US" dirty="0"/>
              <a:t>)</a:t>
            </a:r>
          </a:p>
          <a:p>
            <a:pPr marL="457200" indent="-457200">
              <a:buFont typeface="+mj-lt"/>
              <a:buAutoNum type="arabicPeriod"/>
            </a:pPr>
            <a:r>
              <a:rPr lang="en-US" dirty="0"/>
              <a:t>Download the correct exception template on the Student End of Year webpage, under </a:t>
            </a:r>
            <a:r>
              <a:rPr lang="en-US" dirty="0">
                <a:hlinkClick r:id="rId2"/>
              </a:rPr>
              <a:t>Business Rules and Exceptions</a:t>
            </a:r>
            <a:endParaRPr lang="en-US" dirty="0"/>
          </a:p>
          <a:p>
            <a:pPr marL="457200" indent="-457200">
              <a:buFont typeface="+mj-lt"/>
              <a:buAutoNum type="arabicPeriod"/>
            </a:pPr>
            <a:r>
              <a:rPr lang="en-US" dirty="0"/>
              <a:t>Copy and paste all information directly from your Error Detail Report in Cognos or Pipeline. </a:t>
            </a:r>
          </a:p>
          <a:p>
            <a:pPr marL="514350" indent="-514350">
              <a:buFont typeface="+mj-lt"/>
              <a:buAutoNum type="arabicPeriod"/>
            </a:pPr>
            <a:r>
              <a:rPr lang="en-US" dirty="0"/>
              <a:t>Save exception request to computer to upload to </a:t>
            </a:r>
            <a:r>
              <a:rPr lang="en-US" dirty="0">
                <a:hlinkClick r:id="rId3" action="ppaction://hlinkfile"/>
              </a:rPr>
              <a:t>Syncplicity</a:t>
            </a:r>
            <a:r>
              <a:rPr lang="en-US" dirty="0"/>
              <a:t>. </a:t>
            </a:r>
          </a:p>
          <a:p>
            <a:pPr marL="514350" indent="-514350">
              <a:buFont typeface="+mj-lt"/>
              <a:buAutoNum type="arabicPeriod"/>
            </a:pPr>
            <a:r>
              <a:rPr lang="en-US" dirty="0"/>
              <a:t>Upload Exception Request in Student Syncplicity Folder</a:t>
            </a:r>
          </a:p>
          <a:p>
            <a:pPr marL="514350" indent="-514350">
              <a:buFont typeface="+mj-lt"/>
              <a:buAutoNum type="arabicPeriod"/>
            </a:pPr>
            <a:r>
              <a:rPr lang="en-US" dirty="0"/>
              <a:t>Email the Collection Lead that the document has been uploaded to Syncplicity – </a:t>
            </a:r>
            <a:r>
              <a:rPr lang="en-US" dirty="0">
                <a:hlinkClick r:id="rId4"/>
              </a:rPr>
              <a:t>cooper_j@cde.state.co.us</a:t>
            </a:r>
            <a:endParaRPr lang="en-US" dirty="0"/>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1262571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Submission</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59378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Regular Phase:</a:t>
            </a:r>
            <a:br>
              <a:rPr lang="en-US" dirty="0"/>
            </a:br>
            <a:r>
              <a:rPr lang="en-US" dirty="0"/>
              <a:t>Student Interchange</a:t>
            </a:r>
          </a:p>
        </p:txBody>
      </p:sp>
      <p:sp>
        <p:nvSpPr>
          <p:cNvPr id="4" name="Slide Number Placeholder 3">
            <a:extLst>
              <a:ext uri="{FF2B5EF4-FFF2-40B4-BE49-F238E27FC236}">
                <a16:creationId xmlns:a16="http://schemas.microsoft.com/office/drawing/2014/main" id="{C2DF35A9-A116-42DA-8258-8002B5C7DE40}"/>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49587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45CD29-0649-4A98-BC33-052BE5442686}"/>
              </a:ext>
            </a:extLst>
          </p:cNvPr>
          <p:cNvSpPr/>
          <p:nvPr/>
        </p:nvSpPr>
        <p:spPr>
          <a:xfrm>
            <a:off x="886408" y="2211355"/>
            <a:ext cx="6176865" cy="1263382"/>
          </a:xfrm>
          <a:prstGeom prst="rect">
            <a:avLst/>
          </a:prstGeom>
          <a:solidFill>
            <a:srgbClr val="EBADA7"/>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44747-DD3A-45EC-A1FD-C6BF4096DF28}"/>
              </a:ext>
            </a:extLst>
          </p:cNvPr>
          <p:cNvSpPr>
            <a:spLocks noGrp="1"/>
          </p:cNvSpPr>
          <p:nvPr>
            <p:ph type="title"/>
          </p:nvPr>
        </p:nvSpPr>
        <p:spPr/>
        <p:txBody>
          <a:bodyPr/>
          <a:lstStyle/>
          <a:p>
            <a:r>
              <a:rPr lang="en-US" dirty="0"/>
              <a:t>Submitting a Snapshot</a:t>
            </a:r>
          </a:p>
        </p:txBody>
      </p:sp>
      <p:sp>
        <p:nvSpPr>
          <p:cNvPr id="3" name="Content Placeholder 2">
            <a:extLst>
              <a:ext uri="{FF2B5EF4-FFF2-40B4-BE49-F238E27FC236}">
                <a16:creationId xmlns:a16="http://schemas.microsoft.com/office/drawing/2014/main" id="{89DF69E3-878E-41B4-8D7A-A3547C5C5CCE}"/>
              </a:ext>
            </a:extLst>
          </p:cNvPr>
          <p:cNvSpPr>
            <a:spLocks noGrp="1"/>
          </p:cNvSpPr>
          <p:nvPr>
            <p:ph idx="1"/>
          </p:nvPr>
        </p:nvSpPr>
        <p:spPr>
          <a:xfrm>
            <a:off x="628650" y="1463039"/>
            <a:ext cx="7886700" cy="5040397"/>
          </a:xfrm>
        </p:spPr>
        <p:txBody>
          <a:bodyPr>
            <a:normAutofit/>
          </a:bodyPr>
          <a:lstStyle/>
          <a:p>
            <a:r>
              <a:rPr lang="en-US" sz="2000" dirty="0"/>
              <a:t>Once you’ve completed resolving your snapshot errors, you will want to submit your snapshot.</a:t>
            </a:r>
            <a:endParaRPr lang="en-US" dirty="0"/>
          </a:p>
          <a:p>
            <a:pPr lvl="1" indent="0">
              <a:buNone/>
            </a:pPr>
            <a:br>
              <a:rPr lang="en-US" sz="2800" dirty="0"/>
            </a:br>
            <a:r>
              <a:rPr lang="en-US" sz="2800" dirty="0"/>
              <a:t>Deadline is Thursday, September 9</a:t>
            </a:r>
            <a:r>
              <a:rPr lang="en-US" sz="2800" baseline="30000" dirty="0"/>
              <a:t>th</a:t>
            </a:r>
            <a:endParaRPr lang="en-US" sz="2800" dirty="0"/>
          </a:p>
          <a:p>
            <a:pPr lvl="1" indent="0">
              <a:buNone/>
            </a:pPr>
            <a:r>
              <a:rPr lang="en-US" sz="1800" dirty="0">
                <a:solidFill>
                  <a:srgbClr val="5C6670"/>
                </a:solidFill>
                <a:latin typeface="Trebuchet MS" panose="020B0603020202020204" pitchFamily="34" charset="0"/>
              </a:rPr>
              <a:t>	(Soft Deadline is Thursday, September 2</a:t>
            </a:r>
            <a:r>
              <a:rPr lang="en-US" sz="1800" baseline="30000" dirty="0">
                <a:solidFill>
                  <a:srgbClr val="5C6670"/>
                </a:solidFill>
                <a:latin typeface="Trebuchet MS" panose="020B0603020202020204" pitchFamily="34" charset="0"/>
              </a:rPr>
              <a:t>nd</a:t>
            </a:r>
            <a:r>
              <a:rPr lang="en-US" sz="1800" dirty="0">
                <a:solidFill>
                  <a:srgbClr val="5C6670"/>
                </a:solidFill>
                <a:latin typeface="Trebuchet MS" panose="020B0603020202020204" pitchFamily="34" charset="0"/>
              </a:rPr>
              <a:t>)</a:t>
            </a:r>
          </a:p>
          <a:p>
            <a:pPr marL="1028700" lvl="1" indent="-342900" algn="ctr"/>
            <a:endParaRPr lang="en-US" sz="1800" dirty="0">
              <a:solidFill>
                <a:srgbClr val="5C6670"/>
              </a:solidFill>
              <a:latin typeface="Trebuchet MS" panose="020B0603020202020204" pitchFamily="34" charset="0"/>
            </a:endParaRPr>
          </a:p>
          <a:p>
            <a:pPr marL="342900" indent="-342900">
              <a:buFont typeface="Arial" panose="020B0604020202020204" pitchFamily="34" charset="0"/>
              <a:buChar char="•"/>
            </a:pPr>
            <a:r>
              <a:rPr lang="en-US" sz="2000" dirty="0"/>
              <a:t>Submit your snapshot through the status dashboard</a:t>
            </a:r>
          </a:p>
          <a:p>
            <a:pPr marL="342900" indent="-342900">
              <a:buFont typeface="Arial" panose="020B0604020202020204" pitchFamily="34" charset="0"/>
              <a:buChar char="•"/>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dirty="0"/>
          </a:p>
          <a:p>
            <a:pPr marL="0" indent="0">
              <a:buNone/>
            </a:pPr>
            <a:r>
              <a:rPr lang="en-US" sz="2000" dirty="0">
                <a:solidFill>
                  <a:srgbClr val="0070C0"/>
                </a:solidFill>
              </a:rPr>
              <a:t>*Do NOT download your sign off form until after the post-cross phase*</a:t>
            </a:r>
          </a:p>
        </p:txBody>
      </p:sp>
      <p:pic>
        <p:nvPicPr>
          <p:cNvPr id="5" name="Picture 4">
            <a:extLst>
              <a:ext uri="{FF2B5EF4-FFF2-40B4-BE49-F238E27FC236}">
                <a16:creationId xmlns:a16="http://schemas.microsoft.com/office/drawing/2014/main" id="{07CB097B-9637-428F-A5F9-54B35FA86A7D}"/>
              </a:ext>
            </a:extLst>
          </p:cNvPr>
          <p:cNvPicPr>
            <a:picLocks noChangeAspect="1"/>
          </p:cNvPicPr>
          <p:nvPr/>
        </p:nvPicPr>
        <p:blipFill rotWithShape="1">
          <a:blip r:embed="rId2"/>
          <a:srcRect t="14776" b="7493"/>
          <a:stretch/>
        </p:blipFill>
        <p:spPr>
          <a:xfrm>
            <a:off x="3405674" y="4166565"/>
            <a:ext cx="3912345" cy="1561121"/>
          </a:xfrm>
          <a:prstGeom prst="rect">
            <a:avLst/>
          </a:prstGeom>
        </p:spPr>
      </p:pic>
      <p:cxnSp>
        <p:nvCxnSpPr>
          <p:cNvPr id="6" name="Straight Arrow Connector 5">
            <a:extLst>
              <a:ext uri="{FF2B5EF4-FFF2-40B4-BE49-F238E27FC236}">
                <a16:creationId xmlns:a16="http://schemas.microsoft.com/office/drawing/2014/main" id="{491A77D9-8AD6-4247-836C-01D275073A3F}"/>
              </a:ext>
            </a:extLst>
          </p:cNvPr>
          <p:cNvCxnSpPr>
            <a:cxnSpLocks/>
          </p:cNvCxnSpPr>
          <p:nvPr/>
        </p:nvCxnSpPr>
        <p:spPr>
          <a:xfrm flipH="1">
            <a:off x="4820672" y="3877858"/>
            <a:ext cx="701835" cy="17321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4C5D47-BD37-45E5-8482-2D1B9CF4D015}"/>
              </a:ext>
            </a:extLst>
          </p:cNvPr>
          <p:cNvPicPr>
            <a:picLocks noChangeAspect="1"/>
          </p:cNvPicPr>
          <p:nvPr/>
        </p:nvPicPr>
        <p:blipFill>
          <a:blip r:embed="rId3"/>
          <a:stretch>
            <a:fillRect/>
          </a:stretch>
        </p:blipFill>
        <p:spPr>
          <a:xfrm>
            <a:off x="2075197" y="4110579"/>
            <a:ext cx="995642" cy="1757015"/>
          </a:xfrm>
          <a:prstGeom prst="rect">
            <a:avLst/>
          </a:prstGeom>
        </p:spPr>
      </p:pic>
      <p:sp>
        <p:nvSpPr>
          <p:cNvPr id="7" name="Slide Number Placeholder 6">
            <a:extLst>
              <a:ext uri="{FF2B5EF4-FFF2-40B4-BE49-F238E27FC236}">
                <a16:creationId xmlns:a16="http://schemas.microsoft.com/office/drawing/2014/main" id="{493D49E7-007B-4DF3-921E-77132880B0A7}"/>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2871901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Frequently Asked Questions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131061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6CD6-9E13-4B59-A6CB-D8F2A0E71B05}"/>
              </a:ext>
            </a:extLst>
          </p:cNvPr>
          <p:cNvSpPr>
            <a:spLocks noGrp="1"/>
          </p:cNvSpPr>
          <p:nvPr>
            <p:ph type="title"/>
          </p:nvPr>
        </p:nvSpPr>
        <p:spPr/>
        <p:txBody>
          <a:bodyPr/>
          <a:lstStyle/>
          <a:p>
            <a:r>
              <a:rPr lang="en-US" dirty="0"/>
              <a:t>End of Year FAQs</a:t>
            </a:r>
          </a:p>
        </p:txBody>
      </p:sp>
      <p:sp>
        <p:nvSpPr>
          <p:cNvPr id="5" name="Content Placeholder 4">
            <a:extLst>
              <a:ext uri="{FF2B5EF4-FFF2-40B4-BE49-F238E27FC236}">
                <a16:creationId xmlns:a16="http://schemas.microsoft.com/office/drawing/2014/main" id="{B4F7BC83-896A-4A6A-A070-0336C36ECCA8}"/>
              </a:ext>
            </a:extLst>
          </p:cNvPr>
          <p:cNvSpPr>
            <a:spLocks noGrp="1"/>
          </p:cNvSpPr>
          <p:nvPr>
            <p:ph idx="1"/>
          </p:nvPr>
        </p:nvSpPr>
        <p:spPr/>
        <p:txBody>
          <a:bodyPr/>
          <a:lstStyle/>
          <a:p>
            <a:pPr marL="0" indent="0">
              <a:buNone/>
            </a:pPr>
            <a:r>
              <a:rPr lang="en-US" dirty="0"/>
              <a:t>You can review the full FAQ document </a:t>
            </a:r>
            <a:r>
              <a:rPr lang="en-US" dirty="0">
                <a:hlinkClick r:id="rId2"/>
              </a:rPr>
              <a:t>here</a:t>
            </a:r>
            <a:endParaRPr lang="en-US" dirty="0"/>
          </a:p>
          <a:p>
            <a:pPr marL="0" indent="0">
              <a:buNone/>
            </a:pPr>
            <a:endParaRPr lang="en-US" dirty="0"/>
          </a:p>
          <a:p>
            <a:pPr marL="0" indent="0">
              <a:buNone/>
            </a:pPr>
            <a:r>
              <a:rPr lang="en-US" sz="1800" b="1" dirty="0"/>
              <a:t>Why do I have to code a student as returning in the current year even though the student never attended a school in our district in the current year?</a:t>
            </a:r>
            <a:r>
              <a:rPr lang="en-US" sz="1800" dirty="0"/>
              <a:t> </a:t>
            </a:r>
          </a:p>
          <a:p>
            <a:pPr marL="0" indent="0">
              <a:buNone/>
            </a:pPr>
            <a:r>
              <a:rPr lang="en-US" sz="1400" dirty="0"/>
              <a:t>Students who were reported in the prior year with an exit type 00 and a grade level of 7th -12th are required to have a record in the current year. CDE requires this record in order to see the student’s progression into the next school year. The enrollment record can have an entry date any date after July 1st for the school year and the exit type needs to indicate where the student went after leaving your district.</a:t>
            </a:r>
          </a:p>
          <a:p>
            <a:pPr marL="0" indent="0">
              <a:buNone/>
            </a:pPr>
            <a:endParaRPr lang="en-US" sz="1400" dirty="0"/>
          </a:p>
          <a:p>
            <a:pPr marL="0" indent="0">
              <a:buNone/>
            </a:pPr>
            <a:r>
              <a:rPr lang="en-US" sz="1800" b="1" dirty="0"/>
              <a:t>Which students should be reported in the End of Year report? </a:t>
            </a:r>
          </a:p>
          <a:p>
            <a:pPr marL="0" indent="0">
              <a:buNone/>
            </a:pPr>
            <a:r>
              <a:rPr lang="en-US" sz="1400" dirty="0"/>
              <a:t>For grades PK-12 we need at least one detail record for every student that was counted in membership at any time between July 1 and June 30 of the reported school year – including those that left your school/district during that period.</a:t>
            </a:r>
          </a:p>
          <a:p>
            <a:pPr marL="0" indent="0">
              <a:buNone/>
            </a:pPr>
            <a:endParaRPr lang="en-US" sz="1400" dirty="0"/>
          </a:p>
          <a:p>
            <a:pPr marL="0" indent="0">
              <a:buNone/>
            </a:pPr>
            <a:endParaRPr lang="en-US" sz="1400" dirty="0"/>
          </a:p>
        </p:txBody>
      </p:sp>
      <p:sp>
        <p:nvSpPr>
          <p:cNvPr id="3" name="Slide Number Placeholder 2">
            <a:extLst>
              <a:ext uri="{FF2B5EF4-FFF2-40B4-BE49-F238E27FC236}">
                <a16:creationId xmlns:a16="http://schemas.microsoft.com/office/drawing/2014/main" id="{699F70B6-187A-4187-A893-D53827DFFEBA}"/>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3089899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6CD6-9E13-4B59-A6CB-D8F2A0E71B05}"/>
              </a:ext>
            </a:extLst>
          </p:cNvPr>
          <p:cNvSpPr>
            <a:spLocks noGrp="1"/>
          </p:cNvSpPr>
          <p:nvPr>
            <p:ph type="title"/>
          </p:nvPr>
        </p:nvSpPr>
        <p:spPr/>
        <p:txBody>
          <a:bodyPr/>
          <a:lstStyle/>
          <a:p>
            <a:r>
              <a:rPr lang="en-US" dirty="0"/>
              <a:t>End of Year FAQs</a:t>
            </a:r>
          </a:p>
        </p:txBody>
      </p:sp>
      <p:sp>
        <p:nvSpPr>
          <p:cNvPr id="5" name="Content Placeholder 4">
            <a:extLst>
              <a:ext uri="{FF2B5EF4-FFF2-40B4-BE49-F238E27FC236}">
                <a16:creationId xmlns:a16="http://schemas.microsoft.com/office/drawing/2014/main" id="{B4F7BC83-896A-4A6A-A070-0336C36ECCA8}"/>
              </a:ext>
            </a:extLst>
          </p:cNvPr>
          <p:cNvSpPr>
            <a:spLocks noGrp="1"/>
          </p:cNvSpPr>
          <p:nvPr>
            <p:ph idx="1"/>
          </p:nvPr>
        </p:nvSpPr>
        <p:spPr>
          <a:xfrm>
            <a:off x="628650" y="1463039"/>
            <a:ext cx="7886700" cy="5049727"/>
          </a:xfrm>
        </p:spPr>
        <p:txBody>
          <a:bodyPr>
            <a:normAutofit/>
          </a:bodyPr>
          <a:lstStyle/>
          <a:p>
            <a:pPr marL="0" indent="0">
              <a:buNone/>
            </a:pPr>
            <a:r>
              <a:rPr lang="en-US" sz="1800" b="1" dirty="0"/>
              <a:t>What happens when an 8th grade student drops out over the summer? Are they included in a cohort graduation rate?</a:t>
            </a:r>
          </a:p>
          <a:p>
            <a:pPr marL="0" indent="0">
              <a:buNone/>
            </a:pPr>
            <a:r>
              <a:rPr lang="en-US" sz="1400" dirty="0"/>
              <a:t>In this case, you need to code the student as a summer district drop out. These students should be entered in the next school year as follows: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NOTE: Districts that code a student to the school they were anticipated to attend, but never did, will be included in that school’s rate information. CDE allows the above coding as to not penalize the anticipated school. If you receive transfer documentation for this student after coding them as a summer dropout, please update their record to show a one-day enrollment at an appropriate high school in your district. This will not impact the high schools’ rates in any way.</a:t>
            </a:r>
          </a:p>
          <a:p>
            <a:pPr marL="0" indent="0">
              <a:buNone/>
            </a:pPr>
            <a:endParaRPr lang="en-US" sz="1400" dirty="0"/>
          </a:p>
        </p:txBody>
      </p:sp>
      <p:sp>
        <p:nvSpPr>
          <p:cNvPr id="3" name="Slide Number Placeholder 2">
            <a:extLst>
              <a:ext uri="{FF2B5EF4-FFF2-40B4-BE49-F238E27FC236}">
                <a16:creationId xmlns:a16="http://schemas.microsoft.com/office/drawing/2014/main" id="{699F70B6-187A-4187-A893-D53827DFFEBA}"/>
              </a:ext>
            </a:extLst>
          </p:cNvPr>
          <p:cNvSpPr>
            <a:spLocks noGrp="1"/>
          </p:cNvSpPr>
          <p:nvPr>
            <p:ph type="sldNum" sz="quarter" idx="12"/>
          </p:nvPr>
        </p:nvSpPr>
        <p:spPr/>
        <p:txBody>
          <a:bodyPr/>
          <a:lstStyle/>
          <a:p>
            <a:fld id="{C479D5F6-EDCB-402A-AC08-4943A1820E8F}" type="slidenum">
              <a:rPr lang="en-US" smtClean="0"/>
              <a:pPr/>
              <a:t>53</a:t>
            </a:fld>
            <a:endParaRPr lang="en-US" dirty="0"/>
          </a:p>
        </p:txBody>
      </p:sp>
      <p:pic>
        <p:nvPicPr>
          <p:cNvPr id="6" name="Picture 5">
            <a:extLst>
              <a:ext uri="{FF2B5EF4-FFF2-40B4-BE49-F238E27FC236}">
                <a16:creationId xmlns:a16="http://schemas.microsoft.com/office/drawing/2014/main" id="{E9D1018C-FE35-4EE7-B5CD-E8BA12F1D119}"/>
              </a:ext>
            </a:extLst>
          </p:cNvPr>
          <p:cNvPicPr>
            <a:picLocks noChangeAspect="1"/>
          </p:cNvPicPr>
          <p:nvPr/>
        </p:nvPicPr>
        <p:blipFill>
          <a:blip r:embed="rId2"/>
          <a:stretch>
            <a:fillRect/>
          </a:stretch>
        </p:blipFill>
        <p:spPr>
          <a:xfrm>
            <a:off x="1408922" y="2560537"/>
            <a:ext cx="6093796" cy="2482657"/>
          </a:xfrm>
          <a:prstGeom prst="rect">
            <a:avLst/>
          </a:prstGeom>
        </p:spPr>
      </p:pic>
    </p:spTree>
    <p:extLst>
      <p:ext uri="{BB962C8B-B14F-4D97-AF65-F5344CB8AC3E}">
        <p14:creationId xmlns:p14="http://schemas.microsoft.com/office/powerpoint/2010/main" val="657609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6CD6-9E13-4B59-A6CB-D8F2A0E71B05}"/>
              </a:ext>
            </a:extLst>
          </p:cNvPr>
          <p:cNvSpPr>
            <a:spLocks noGrp="1"/>
          </p:cNvSpPr>
          <p:nvPr>
            <p:ph type="title"/>
          </p:nvPr>
        </p:nvSpPr>
        <p:spPr/>
        <p:txBody>
          <a:bodyPr/>
          <a:lstStyle/>
          <a:p>
            <a:r>
              <a:rPr lang="en-US" dirty="0"/>
              <a:t>End of Year FAQs</a:t>
            </a:r>
          </a:p>
        </p:txBody>
      </p:sp>
      <p:sp>
        <p:nvSpPr>
          <p:cNvPr id="5" name="Content Placeholder 4">
            <a:extLst>
              <a:ext uri="{FF2B5EF4-FFF2-40B4-BE49-F238E27FC236}">
                <a16:creationId xmlns:a16="http://schemas.microsoft.com/office/drawing/2014/main" id="{B4F7BC83-896A-4A6A-A070-0336C36ECCA8}"/>
              </a:ext>
            </a:extLst>
          </p:cNvPr>
          <p:cNvSpPr>
            <a:spLocks noGrp="1"/>
          </p:cNvSpPr>
          <p:nvPr>
            <p:ph idx="1"/>
          </p:nvPr>
        </p:nvSpPr>
        <p:spPr>
          <a:xfrm>
            <a:off x="628650" y="1377291"/>
            <a:ext cx="7886700" cy="5049727"/>
          </a:xfrm>
        </p:spPr>
        <p:txBody>
          <a:bodyPr>
            <a:normAutofit/>
          </a:bodyPr>
          <a:lstStyle/>
          <a:p>
            <a:pPr marL="0" indent="0">
              <a:buNone/>
            </a:pPr>
            <a:r>
              <a:rPr lang="en-US" sz="1800" b="1" dirty="0"/>
              <a:t>How should I code a 12th grade student who had been retained in a grade to participate in PTECH or ASCENT? </a:t>
            </a:r>
          </a:p>
          <a:p>
            <a:pPr marL="0" indent="0">
              <a:buNone/>
            </a:pPr>
            <a:r>
              <a:rPr lang="en-US" sz="1400" dirty="0"/>
              <a:t>If a student is retained for a post-secondary program, a ‘2’ should be entered in the ‘Retention Code’ field of the student’s detail file in the collection year during which the initially completed 12th grade. If the student is participating in PTECH or ASCENT and has completed the district’s standard high school graduation requirements prior to being retained for a 5th year, they should be coded as graduating (90) on the final day of that school year. If the student has not yet completed their high school graduation requirements or is participating in some other kind of post-secondary program (Early College) they should be coded with a ‘00’ exit type and a zero filled exit date.</a:t>
            </a:r>
          </a:p>
          <a:p>
            <a:pPr marL="0" indent="0">
              <a:buNone/>
            </a:pPr>
            <a:endParaRPr lang="en-US" sz="1400" dirty="0"/>
          </a:p>
          <a:p>
            <a:pPr marL="0" indent="0">
              <a:buNone/>
            </a:pPr>
            <a:r>
              <a:rPr lang="en-US" sz="1800" b="1" dirty="0"/>
              <a:t>When should I use exit type code ‘00’? How does CDE define this exit code? </a:t>
            </a:r>
          </a:p>
          <a:p>
            <a:pPr marL="0" indent="0">
              <a:buNone/>
            </a:pPr>
            <a:r>
              <a:rPr lang="en-US" sz="1400" dirty="0"/>
              <a:t>Entering an Exit Type Code of ‘00’ for a student indicates that the student completed the school year in a given grade and school within your district. Exit Type ‘00’ should be used for every student who completes the school year in your district – regardless of his or her anticipated enrollment status at the beginning of the next year. The students described in each of the following scenarios would be assigned an exit code of ‘00’: </a:t>
            </a:r>
          </a:p>
          <a:p>
            <a:r>
              <a:rPr lang="en-US" sz="1400" dirty="0"/>
              <a:t>“Jimmy finished the school year with us, but I know for certain his family is moving to California over the summer.” </a:t>
            </a:r>
          </a:p>
          <a:p>
            <a:r>
              <a:rPr lang="en-US" sz="1400" dirty="0"/>
              <a:t>“Kate finished middle school this year and will be starting at our high school next year.” </a:t>
            </a:r>
          </a:p>
          <a:p>
            <a:r>
              <a:rPr lang="en-US" sz="1400" dirty="0"/>
              <a:t>“Tom is a high school senior who will need to repeat 12th grade next year.” (retention code should be ‘1’)</a:t>
            </a:r>
          </a:p>
        </p:txBody>
      </p:sp>
      <p:sp>
        <p:nvSpPr>
          <p:cNvPr id="3" name="Slide Number Placeholder 2">
            <a:extLst>
              <a:ext uri="{FF2B5EF4-FFF2-40B4-BE49-F238E27FC236}">
                <a16:creationId xmlns:a16="http://schemas.microsoft.com/office/drawing/2014/main" id="{699F70B6-187A-4187-A893-D53827DFFEBA}"/>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3873063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Looking ahead…</a:t>
            </a:r>
            <a:br>
              <a:rPr lang="en-US" dirty="0"/>
            </a:br>
            <a:r>
              <a:rPr lang="en-US" dirty="0"/>
              <a:t>What comes next?</a:t>
            </a:r>
          </a:p>
        </p:txBody>
      </p:sp>
      <p:sp>
        <p:nvSpPr>
          <p:cNvPr id="4" name="Slide Number Placeholder 3">
            <a:extLst>
              <a:ext uri="{FF2B5EF4-FFF2-40B4-BE49-F238E27FC236}">
                <a16:creationId xmlns:a16="http://schemas.microsoft.com/office/drawing/2014/main" id="{62AB6232-09AD-4196-A86A-2734DE2811A0}"/>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3530042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a:xfrm>
            <a:off x="245193" y="254514"/>
            <a:ext cx="8338970" cy="756418"/>
          </a:xfrm>
        </p:spPr>
        <p:txBody>
          <a:bodyPr/>
          <a:lstStyle/>
          <a:p>
            <a:r>
              <a:rPr lang="en-US" dirty="0"/>
              <a:t>Collection Schedule: Cross LEA and Post Cross LEA Phases</a:t>
            </a:r>
          </a:p>
        </p:txBody>
      </p:sp>
      <p:pic>
        <p:nvPicPr>
          <p:cNvPr id="6" name="Picture 5">
            <a:extLst>
              <a:ext uri="{FF2B5EF4-FFF2-40B4-BE49-F238E27FC236}">
                <a16:creationId xmlns:a16="http://schemas.microsoft.com/office/drawing/2014/main" id="{7BBA32BB-9BD0-457F-AA93-0C08559B6A1D}"/>
              </a:ext>
            </a:extLst>
          </p:cNvPr>
          <p:cNvPicPr>
            <a:picLocks noChangeAspect="1"/>
          </p:cNvPicPr>
          <p:nvPr/>
        </p:nvPicPr>
        <p:blipFill>
          <a:blip r:embed="rId2"/>
          <a:stretch>
            <a:fillRect/>
          </a:stretch>
        </p:blipFill>
        <p:spPr>
          <a:xfrm>
            <a:off x="0" y="1509073"/>
            <a:ext cx="9144000" cy="1127623"/>
          </a:xfrm>
          <a:prstGeom prst="rect">
            <a:avLst/>
          </a:prstGeom>
        </p:spPr>
      </p:pic>
      <p:sp>
        <p:nvSpPr>
          <p:cNvPr id="3" name="Slide Number Placeholder 2">
            <a:extLst>
              <a:ext uri="{FF2B5EF4-FFF2-40B4-BE49-F238E27FC236}">
                <a16:creationId xmlns:a16="http://schemas.microsoft.com/office/drawing/2014/main" id="{1352A418-FAC8-45CA-A1BB-6B17BC41D937}"/>
              </a:ext>
            </a:extLst>
          </p:cNvPr>
          <p:cNvSpPr>
            <a:spLocks noGrp="1"/>
          </p:cNvSpPr>
          <p:nvPr>
            <p:ph type="sldNum" sz="quarter" idx="12"/>
          </p:nvPr>
        </p:nvSpPr>
        <p:spPr/>
        <p:txBody>
          <a:bodyPr/>
          <a:lstStyle/>
          <a:p>
            <a:fld id="{C479D5F6-EDCB-402A-AC08-4943A1820E8F}" type="slidenum">
              <a:rPr lang="en-US" smtClean="0"/>
              <a:pPr/>
              <a:t>56</a:t>
            </a:fld>
            <a:endParaRPr lang="en-US" dirty="0"/>
          </a:p>
        </p:txBody>
      </p:sp>
      <p:pic>
        <p:nvPicPr>
          <p:cNvPr id="7" name="Picture 6">
            <a:extLst>
              <a:ext uri="{FF2B5EF4-FFF2-40B4-BE49-F238E27FC236}">
                <a16:creationId xmlns:a16="http://schemas.microsoft.com/office/drawing/2014/main" id="{F1357A9A-3E8E-47FB-AD37-3ED335604E78}"/>
              </a:ext>
            </a:extLst>
          </p:cNvPr>
          <p:cNvPicPr>
            <a:picLocks noChangeAspect="1"/>
          </p:cNvPicPr>
          <p:nvPr/>
        </p:nvPicPr>
        <p:blipFill>
          <a:blip r:embed="rId3"/>
          <a:stretch>
            <a:fillRect/>
          </a:stretch>
        </p:blipFill>
        <p:spPr>
          <a:xfrm>
            <a:off x="0" y="2770147"/>
            <a:ext cx="9144000" cy="2902315"/>
          </a:xfrm>
          <a:prstGeom prst="rect">
            <a:avLst/>
          </a:prstGeom>
        </p:spPr>
      </p:pic>
    </p:spTree>
    <p:extLst>
      <p:ext uri="{BB962C8B-B14F-4D97-AF65-F5344CB8AC3E}">
        <p14:creationId xmlns:p14="http://schemas.microsoft.com/office/powerpoint/2010/main" val="2029576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and Post Cross LEA</a:t>
            </a:r>
          </a:p>
        </p:txBody>
      </p:sp>
      <p:sp>
        <p:nvSpPr>
          <p:cNvPr id="4" name="Slide Number Placeholder 3">
            <a:extLst>
              <a:ext uri="{FF2B5EF4-FFF2-40B4-BE49-F238E27FC236}">
                <a16:creationId xmlns:a16="http://schemas.microsoft.com/office/drawing/2014/main" id="{DFA9CDD0-E26D-4207-B023-BD5673BC8969}"/>
              </a:ext>
            </a:extLst>
          </p:cNvPr>
          <p:cNvSpPr>
            <a:spLocks noGrp="1"/>
          </p:cNvSpPr>
          <p:nvPr>
            <p:ph type="sldNum" sz="quarter" idx="12"/>
          </p:nvPr>
        </p:nvSpPr>
        <p:spPr/>
        <p:txBody>
          <a:bodyPr/>
          <a:lstStyle/>
          <a:p>
            <a:fld id="{C479D5F6-EDCB-402A-AC08-4943A1820E8F}" type="slidenum">
              <a:rPr lang="en-US" smtClean="0"/>
              <a:pPr/>
              <a:t>57</a:t>
            </a:fld>
            <a:endParaRPr lang="en-US" dirty="0"/>
          </a:p>
        </p:txBody>
      </p:sp>
      <p:graphicFrame>
        <p:nvGraphicFramePr>
          <p:cNvPr id="5" name="Diagram 4">
            <a:extLst>
              <a:ext uri="{FF2B5EF4-FFF2-40B4-BE49-F238E27FC236}">
                <a16:creationId xmlns:a16="http://schemas.microsoft.com/office/drawing/2014/main" id="{47F2EC64-5765-4D58-A691-43D65A41E20C}"/>
              </a:ext>
            </a:extLst>
          </p:cNvPr>
          <p:cNvGraphicFramePr/>
          <p:nvPr>
            <p:extLst>
              <p:ext uri="{D42A27DB-BD31-4B8C-83A1-F6EECF244321}">
                <p14:modId xmlns:p14="http://schemas.microsoft.com/office/powerpoint/2010/main" val="74759534"/>
              </p:ext>
            </p:extLst>
          </p:nvPr>
        </p:nvGraphicFramePr>
        <p:xfrm>
          <a:off x="685800" y="1367660"/>
          <a:ext cx="7772400" cy="4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976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00E8AE-8B1C-47B2-A2F8-B472521D3E7A}"/>
              </a:ext>
            </a:extLst>
          </p:cNvPr>
          <p:cNvSpPr>
            <a:spLocks noGrp="1"/>
          </p:cNvSpPr>
          <p:nvPr>
            <p:ph type="ctr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406E0614-38F9-4C19-8593-6B4E183834DE}"/>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687517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0CDBF-9A38-46CA-9EEA-EF0ECEBC7EAB}"/>
              </a:ext>
            </a:extLst>
          </p:cNvPr>
          <p:cNvSpPr>
            <a:spLocks noGrp="1"/>
          </p:cNvSpPr>
          <p:nvPr>
            <p:ph type="title"/>
          </p:nvPr>
        </p:nvSpPr>
        <p:spPr/>
        <p:txBody>
          <a:bodyPr/>
          <a:lstStyle/>
          <a:p>
            <a:r>
              <a:rPr lang="en-US" dirty="0"/>
              <a:t>End of Year Resources</a:t>
            </a:r>
          </a:p>
        </p:txBody>
      </p:sp>
      <p:graphicFrame>
        <p:nvGraphicFramePr>
          <p:cNvPr id="6" name="Content Placeholder 5">
            <a:extLst>
              <a:ext uri="{FF2B5EF4-FFF2-40B4-BE49-F238E27FC236}">
                <a16:creationId xmlns:a16="http://schemas.microsoft.com/office/drawing/2014/main" id="{9961FBAB-5F3E-4A06-BE54-41BC67D53E2F}"/>
              </a:ext>
            </a:extLst>
          </p:cNvPr>
          <p:cNvGraphicFramePr>
            <a:graphicFrameLocks noGrp="1"/>
          </p:cNvGraphicFramePr>
          <p:nvPr>
            <p:ph idx="1"/>
            <p:extLst>
              <p:ext uri="{D42A27DB-BD31-4B8C-83A1-F6EECF244321}">
                <p14:modId xmlns:p14="http://schemas.microsoft.com/office/powerpoint/2010/main" val="140651257"/>
              </p:ext>
            </p:extLst>
          </p:nvPr>
        </p:nvGraphicFramePr>
        <p:xfrm>
          <a:off x="628650" y="1463675"/>
          <a:ext cx="78867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8AF410C-D9E5-46D1-986D-E6D28D0B45BB}"/>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255479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CDE Identity Management</a:t>
            </a:r>
          </a:p>
        </p:txBody>
      </p:sp>
      <p:sp>
        <p:nvSpPr>
          <p:cNvPr id="7" name="TextBox 6">
            <a:extLst>
              <a:ext uri="{FF2B5EF4-FFF2-40B4-BE49-F238E27FC236}">
                <a16:creationId xmlns:a16="http://schemas.microsoft.com/office/drawing/2014/main" id="{06572505-9210-4877-A155-4FDDAA2D5199}"/>
              </a:ext>
            </a:extLst>
          </p:cNvPr>
          <p:cNvSpPr txBox="1"/>
          <p:nvPr/>
        </p:nvSpPr>
        <p:spPr>
          <a:xfrm>
            <a:off x="1424573" y="1960181"/>
            <a:ext cx="3276940" cy="369332"/>
          </a:xfrm>
          <a:prstGeom prst="rect">
            <a:avLst/>
          </a:prstGeom>
          <a:noFill/>
        </p:spPr>
        <p:txBody>
          <a:bodyPr wrap="square">
            <a:spAutoFit/>
          </a:bodyPr>
          <a:lstStyle/>
          <a:p>
            <a:r>
              <a:rPr lang="en-US" dirty="0"/>
              <a:t>http://www.cde.state.co.us/idm</a:t>
            </a:r>
          </a:p>
        </p:txBody>
      </p:sp>
      <p:pic>
        <p:nvPicPr>
          <p:cNvPr id="9" name="Picture 8">
            <a:extLst>
              <a:ext uri="{FF2B5EF4-FFF2-40B4-BE49-F238E27FC236}">
                <a16:creationId xmlns:a16="http://schemas.microsoft.com/office/drawing/2014/main" id="{886A50EE-3E5D-4777-AF1F-0FBDC9ADC51E}"/>
              </a:ext>
            </a:extLst>
          </p:cNvPr>
          <p:cNvPicPr>
            <a:picLocks noChangeAspect="1"/>
          </p:cNvPicPr>
          <p:nvPr/>
        </p:nvPicPr>
        <p:blipFill>
          <a:blip r:embed="rId2"/>
          <a:stretch>
            <a:fillRect/>
          </a:stretch>
        </p:blipFill>
        <p:spPr>
          <a:xfrm>
            <a:off x="4842936" y="1471520"/>
            <a:ext cx="3410426" cy="1324160"/>
          </a:xfrm>
          <a:prstGeom prst="rect">
            <a:avLst/>
          </a:prstGeom>
        </p:spPr>
      </p:pic>
      <p:cxnSp>
        <p:nvCxnSpPr>
          <p:cNvPr id="11" name="Straight Arrow Connector 10">
            <a:extLst>
              <a:ext uri="{FF2B5EF4-FFF2-40B4-BE49-F238E27FC236}">
                <a16:creationId xmlns:a16="http://schemas.microsoft.com/office/drawing/2014/main" id="{7B812876-32DF-414A-A675-685C86280519}"/>
              </a:ext>
            </a:extLst>
          </p:cNvPr>
          <p:cNvCxnSpPr>
            <a:cxnSpLocks/>
            <a:stCxn id="7" idx="3"/>
          </p:cNvCxnSpPr>
          <p:nvPr/>
        </p:nvCxnSpPr>
        <p:spPr>
          <a:xfrm flipV="1">
            <a:off x="4701513" y="1971087"/>
            <a:ext cx="638131" cy="173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B4778EC-2AB8-4453-9BBB-AD013513376D}"/>
              </a:ext>
            </a:extLst>
          </p:cNvPr>
          <p:cNvSpPr/>
          <p:nvPr/>
        </p:nvSpPr>
        <p:spPr>
          <a:xfrm>
            <a:off x="245193" y="1802177"/>
            <a:ext cx="778933" cy="658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7AC6D2-A222-40FA-B909-21810521EEFA}"/>
              </a:ext>
            </a:extLst>
          </p:cNvPr>
          <p:cNvSpPr txBox="1"/>
          <p:nvPr/>
        </p:nvSpPr>
        <p:spPr>
          <a:xfrm>
            <a:off x="428978" y="1738486"/>
            <a:ext cx="349955" cy="769441"/>
          </a:xfrm>
          <a:prstGeom prst="rect">
            <a:avLst/>
          </a:prstGeom>
          <a:noFill/>
        </p:spPr>
        <p:txBody>
          <a:bodyPr wrap="square" rtlCol="0">
            <a:spAutoFit/>
          </a:bodyPr>
          <a:lstStyle/>
          <a:p>
            <a:r>
              <a:rPr lang="en-US" sz="4400" dirty="0">
                <a:solidFill>
                  <a:schemeClr val="bg1"/>
                </a:solidFill>
              </a:rPr>
              <a:t>1</a:t>
            </a:r>
          </a:p>
        </p:txBody>
      </p:sp>
      <p:sp>
        <p:nvSpPr>
          <p:cNvPr id="14" name="Oval 13">
            <a:extLst>
              <a:ext uri="{FF2B5EF4-FFF2-40B4-BE49-F238E27FC236}">
                <a16:creationId xmlns:a16="http://schemas.microsoft.com/office/drawing/2014/main" id="{7B033169-A9D7-4202-9B9D-1A21054E3369}"/>
              </a:ext>
            </a:extLst>
          </p:cNvPr>
          <p:cNvSpPr/>
          <p:nvPr/>
        </p:nvSpPr>
        <p:spPr>
          <a:xfrm>
            <a:off x="273414" y="3478576"/>
            <a:ext cx="778933" cy="658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F6CAEB-C5DB-4996-ACDC-8A77D50E0F63}"/>
              </a:ext>
            </a:extLst>
          </p:cNvPr>
          <p:cNvSpPr txBox="1"/>
          <p:nvPr/>
        </p:nvSpPr>
        <p:spPr>
          <a:xfrm>
            <a:off x="457199" y="3414885"/>
            <a:ext cx="349955" cy="769441"/>
          </a:xfrm>
          <a:prstGeom prst="rect">
            <a:avLst/>
          </a:prstGeom>
          <a:noFill/>
        </p:spPr>
        <p:txBody>
          <a:bodyPr wrap="square" rtlCol="0">
            <a:spAutoFit/>
          </a:bodyPr>
          <a:lstStyle/>
          <a:p>
            <a:r>
              <a:rPr lang="en-US" sz="4400" dirty="0">
                <a:solidFill>
                  <a:schemeClr val="bg1"/>
                </a:solidFill>
              </a:rPr>
              <a:t>2</a:t>
            </a:r>
          </a:p>
        </p:txBody>
      </p:sp>
      <p:sp>
        <p:nvSpPr>
          <p:cNvPr id="16" name="Oval 15">
            <a:extLst>
              <a:ext uri="{FF2B5EF4-FFF2-40B4-BE49-F238E27FC236}">
                <a16:creationId xmlns:a16="http://schemas.microsoft.com/office/drawing/2014/main" id="{2B04D104-33C7-4490-A544-1AD9D1571CA8}"/>
              </a:ext>
            </a:extLst>
          </p:cNvPr>
          <p:cNvSpPr/>
          <p:nvPr/>
        </p:nvSpPr>
        <p:spPr>
          <a:xfrm>
            <a:off x="318570" y="5205782"/>
            <a:ext cx="778933" cy="658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DE8BB45-FD13-457D-BA4D-43513887A6B5}"/>
              </a:ext>
            </a:extLst>
          </p:cNvPr>
          <p:cNvSpPr txBox="1"/>
          <p:nvPr/>
        </p:nvSpPr>
        <p:spPr>
          <a:xfrm>
            <a:off x="502355" y="5142091"/>
            <a:ext cx="349955" cy="769441"/>
          </a:xfrm>
          <a:prstGeom prst="rect">
            <a:avLst/>
          </a:prstGeom>
          <a:noFill/>
        </p:spPr>
        <p:txBody>
          <a:bodyPr wrap="square" rtlCol="0">
            <a:spAutoFit/>
          </a:bodyPr>
          <a:lstStyle/>
          <a:p>
            <a:r>
              <a:rPr lang="en-US" sz="4400" dirty="0">
                <a:solidFill>
                  <a:schemeClr val="bg1"/>
                </a:solidFill>
              </a:rPr>
              <a:t>3</a:t>
            </a:r>
          </a:p>
        </p:txBody>
      </p:sp>
      <p:graphicFrame>
        <p:nvGraphicFramePr>
          <p:cNvPr id="18" name="Table 17">
            <a:extLst>
              <a:ext uri="{FF2B5EF4-FFF2-40B4-BE49-F238E27FC236}">
                <a16:creationId xmlns:a16="http://schemas.microsoft.com/office/drawing/2014/main" id="{13BF772E-6412-461A-BE20-07629F2BB3ED}"/>
              </a:ext>
            </a:extLst>
          </p:cNvPr>
          <p:cNvGraphicFramePr>
            <a:graphicFrameLocks noGrp="1"/>
          </p:cNvGraphicFramePr>
          <p:nvPr/>
        </p:nvGraphicFramePr>
        <p:xfrm>
          <a:off x="1424573" y="3098497"/>
          <a:ext cx="6014805" cy="1402215"/>
        </p:xfrm>
        <a:graphic>
          <a:graphicData uri="http://schemas.openxmlformats.org/drawingml/2006/table">
            <a:tbl>
              <a:tblPr firstRow="1">
                <a:tableStyleId>{F5AB1C69-6EDB-4FF4-983F-18BD219EF322}</a:tableStyleId>
              </a:tblPr>
              <a:tblGrid>
                <a:gridCol w="1290249">
                  <a:extLst>
                    <a:ext uri="{9D8B030D-6E8A-4147-A177-3AD203B41FA5}">
                      <a16:colId xmlns:a16="http://schemas.microsoft.com/office/drawing/2014/main" val="1240875580"/>
                    </a:ext>
                  </a:extLst>
                </a:gridCol>
                <a:gridCol w="1869207">
                  <a:extLst>
                    <a:ext uri="{9D8B030D-6E8A-4147-A177-3AD203B41FA5}">
                      <a16:colId xmlns:a16="http://schemas.microsoft.com/office/drawing/2014/main" val="1054595439"/>
                    </a:ext>
                  </a:extLst>
                </a:gridCol>
                <a:gridCol w="2855349">
                  <a:extLst>
                    <a:ext uri="{9D8B030D-6E8A-4147-A177-3AD203B41FA5}">
                      <a16:colId xmlns:a16="http://schemas.microsoft.com/office/drawing/2014/main" val="3706074354"/>
                    </a:ext>
                  </a:extLst>
                </a:gridCol>
              </a:tblGrid>
              <a:tr h="467405">
                <a:tc>
                  <a:txBody>
                    <a:bodyPr/>
                    <a:lstStyle/>
                    <a:p>
                      <a:pPr algn="ctr" fontAlgn="b"/>
                      <a:r>
                        <a:rPr lang="en-US" sz="2000" b="1" u="none" strike="noStrike" dirty="0">
                          <a:solidFill>
                            <a:schemeClr val="tx1"/>
                          </a:solidFill>
                          <a:effectLst/>
                        </a:rPr>
                        <a:t>Application</a:t>
                      </a:r>
                      <a:endParaRPr lang="en-US" sz="20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a:solidFill>
                            <a:schemeClr val="tx1"/>
                          </a:solidFill>
                          <a:effectLst/>
                        </a:rPr>
                        <a:t>Collection</a:t>
                      </a:r>
                      <a:endParaRPr lang="en-US" sz="20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a:solidFill>
                            <a:schemeClr val="tx1"/>
                          </a:solidFill>
                          <a:effectLst/>
                        </a:rPr>
                        <a:t>Role</a:t>
                      </a:r>
                      <a:endParaRPr lang="en-US" sz="20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13686234"/>
                  </a:ext>
                </a:extLst>
              </a:tr>
              <a:tr h="467405">
                <a:tc>
                  <a:txBody>
                    <a:bodyPr/>
                    <a:lstStyle/>
                    <a:p>
                      <a:pPr algn="l" fontAlgn="b"/>
                      <a:r>
                        <a:rPr lang="en-US" sz="1600" u="none" strike="noStrike" dirty="0">
                          <a:effectLst/>
                        </a:rPr>
                        <a:t>Pipeline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Student Interchange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LEA USER OR APPROVER</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10453330"/>
                  </a:ext>
                </a:extLst>
              </a:tr>
              <a:tr h="467405">
                <a:tc>
                  <a:txBody>
                    <a:bodyPr/>
                    <a:lstStyle/>
                    <a:p>
                      <a:pPr algn="l" fontAlgn="b"/>
                      <a:r>
                        <a:rPr lang="en-US" sz="1600" u="none" strike="noStrike" dirty="0">
                          <a:effectLst/>
                        </a:rPr>
                        <a:t>Pipeline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Student End of Year</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LEA USER OR APPROVER</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91306678"/>
                  </a:ext>
                </a:extLst>
              </a:tr>
            </a:tbl>
          </a:graphicData>
        </a:graphic>
      </p:graphicFrame>
      <p:pic>
        <p:nvPicPr>
          <p:cNvPr id="20" name="Picture 19">
            <a:extLst>
              <a:ext uri="{FF2B5EF4-FFF2-40B4-BE49-F238E27FC236}">
                <a16:creationId xmlns:a16="http://schemas.microsoft.com/office/drawing/2014/main" id="{9CF7EAD0-FD85-4C08-AE1B-948AB792CFB8}"/>
              </a:ext>
            </a:extLst>
          </p:cNvPr>
          <p:cNvPicPr>
            <a:picLocks noChangeAspect="1"/>
          </p:cNvPicPr>
          <p:nvPr/>
        </p:nvPicPr>
        <p:blipFill rotWithShape="1">
          <a:blip r:embed="rId3"/>
          <a:srcRect l="50000"/>
          <a:stretch/>
        </p:blipFill>
        <p:spPr>
          <a:xfrm>
            <a:off x="1424573" y="4691883"/>
            <a:ext cx="5912524" cy="1795655"/>
          </a:xfrm>
          <a:prstGeom prst="rect">
            <a:avLst/>
          </a:prstGeom>
        </p:spPr>
      </p:pic>
      <p:sp>
        <p:nvSpPr>
          <p:cNvPr id="3" name="Slide Number Placeholder 2">
            <a:extLst>
              <a:ext uri="{FF2B5EF4-FFF2-40B4-BE49-F238E27FC236}">
                <a16:creationId xmlns:a16="http://schemas.microsoft.com/office/drawing/2014/main" id="{D1F652BD-4F52-4E27-A9BC-75D18F648C2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57391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06D3-0EF5-46F5-A452-6000B04B9D8E}"/>
              </a:ext>
            </a:extLst>
          </p:cNvPr>
          <p:cNvSpPr>
            <a:spLocks noGrp="1"/>
          </p:cNvSpPr>
          <p:nvPr>
            <p:ph type="title"/>
          </p:nvPr>
        </p:nvSpPr>
        <p:spPr/>
        <p:txBody>
          <a:bodyPr/>
          <a:lstStyle/>
          <a:p>
            <a:r>
              <a:rPr lang="en-US" dirty="0"/>
              <a:t>Who to Contact at CDE</a:t>
            </a:r>
          </a:p>
        </p:txBody>
      </p:sp>
      <p:sp>
        <p:nvSpPr>
          <p:cNvPr id="4" name="Slide Number Placeholder 3">
            <a:extLst>
              <a:ext uri="{FF2B5EF4-FFF2-40B4-BE49-F238E27FC236}">
                <a16:creationId xmlns:a16="http://schemas.microsoft.com/office/drawing/2014/main" id="{34D9E049-6594-497F-A8D1-C88E6D6A405B}"/>
              </a:ext>
            </a:extLst>
          </p:cNvPr>
          <p:cNvSpPr>
            <a:spLocks noGrp="1"/>
          </p:cNvSpPr>
          <p:nvPr>
            <p:ph type="sldNum" sz="quarter" idx="12"/>
          </p:nvPr>
        </p:nvSpPr>
        <p:spPr/>
        <p:txBody>
          <a:bodyPr/>
          <a:lstStyle/>
          <a:p>
            <a:fld id="{C479D5F6-EDCB-402A-AC08-4943A1820E8F}" type="slidenum">
              <a:rPr lang="en-US" smtClean="0"/>
              <a:pPr/>
              <a:t>60</a:t>
            </a:fld>
            <a:endParaRPr lang="en-US" dirty="0"/>
          </a:p>
        </p:txBody>
      </p:sp>
      <p:graphicFrame>
        <p:nvGraphicFramePr>
          <p:cNvPr id="5" name="Table 5">
            <a:extLst>
              <a:ext uri="{FF2B5EF4-FFF2-40B4-BE49-F238E27FC236}">
                <a16:creationId xmlns:a16="http://schemas.microsoft.com/office/drawing/2014/main" id="{1C139855-E5AD-46CB-BA72-4DD5104E4C73}"/>
              </a:ext>
            </a:extLst>
          </p:cNvPr>
          <p:cNvGraphicFramePr>
            <a:graphicFrameLocks noGrp="1"/>
          </p:cNvGraphicFramePr>
          <p:nvPr>
            <p:extLst>
              <p:ext uri="{D42A27DB-BD31-4B8C-83A1-F6EECF244321}">
                <p14:modId xmlns:p14="http://schemas.microsoft.com/office/powerpoint/2010/main" val="1881875408"/>
              </p:ext>
            </p:extLst>
          </p:nvPr>
        </p:nvGraphicFramePr>
        <p:xfrm>
          <a:off x="364671" y="1322356"/>
          <a:ext cx="8414658" cy="4732053"/>
        </p:xfrm>
        <a:graphic>
          <a:graphicData uri="http://schemas.openxmlformats.org/drawingml/2006/table">
            <a:tbl>
              <a:tblPr firstRow="1" bandRow="1">
                <a:tableStyleId>{5C22544A-7EE6-4342-B048-85BDC9FD1C3A}</a:tableStyleId>
              </a:tblPr>
              <a:tblGrid>
                <a:gridCol w="2891713">
                  <a:extLst>
                    <a:ext uri="{9D8B030D-6E8A-4147-A177-3AD203B41FA5}">
                      <a16:colId xmlns:a16="http://schemas.microsoft.com/office/drawing/2014/main" val="360766414"/>
                    </a:ext>
                  </a:extLst>
                </a:gridCol>
                <a:gridCol w="2286000">
                  <a:extLst>
                    <a:ext uri="{9D8B030D-6E8A-4147-A177-3AD203B41FA5}">
                      <a16:colId xmlns:a16="http://schemas.microsoft.com/office/drawing/2014/main" val="129259692"/>
                    </a:ext>
                  </a:extLst>
                </a:gridCol>
                <a:gridCol w="3236945">
                  <a:extLst>
                    <a:ext uri="{9D8B030D-6E8A-4147-A177-3AD203B41FA5}">
                      <a16:colId xmlns:a16="http://schemas.microsoft.com/office/drawing/2014/main" val="3212139691"/>
                    </a:ext>
                  </a:extLst>
                </a:gridCol>
              </a:tblGrid>
              <a:tr h="468939">
                <a:tc>
                  <a:txBody>
                    <a:bodyPr/>
                    <a:lstStyle/>
                    <a:p>
                      <a:r>
                        <a:rPr lang="en-US" dirty="0"/>
                        <a:t>Question about…?</a:t>
                      </a:r>
                    </a:p>
                  </a:txBody>
                  <a:tcPr/>
                </a:tc>
                <a:tc>
                  <a:txBody>
                    <a:bodyPr/>
                    <a:lstStyle/>
                    <a:p>
                      <a:r>
                        <a:rPr lang="en-US" dirty="0"/>
                        <a:t>Contact</a:t>
                      </a:r>
                    </a:p>
                  </a:txBody>
                  <a:tcPr/>
                </a:tc>
                <a:tc>
                  <a:txBody>
                    <a:bodyPr/>
                    <a:lstStyle/>
                    <a:p>
                      <a:r>
                        <a:rPr lang="en-US" dirty="0"/>
                        <a:t>Email</a:t>
                      </a:r>
                    </a:p>
                  </a:txBody>
                  <a:tcPr/>
                </a:tc>
                <a:extLst>
                  <a:ext uri="{0D108BD9-81ED-4DB2-BD59-A6C34878D82A}">
                    <a16:rowId xmlns:a16="http://schemas.microsoft.com/office/drawing/2014/main" val="576336362"/>
                  </a:ext>
                </a:extLst>
              </a:tr>
              <a:tr h="468939">
                <a:tc>
                  <a:txBody>
                    <a:bodyPr/>
                    <a:lstStyle/>
                    <a:p>
                      <a:r>
                        <a:rPr lang="en-US" dirty="0"/>
                        <a:t>Student End of Year</a:t>
                      </a:r>
                    </a:p>
                  </a:txBody>
                  <a:tcPr/>
                </a:tc>
                <a:tc>
                  <a:txBody>
                    <a:bodyPr/>
                    <a:lstStyle/>
                    <a:p>
                      <a:r>
                        <a:rPr lang="en-US" dirty="0"/>
                        <a:t>Jesse Cooper</a:t>
                      </a:r>
                    </a:p>
                  </a:txBody>
                  <a:tcPr/>
                </a:tc>
                <a:tc>
                  <a:txBody>
                    <a:bodyPr/>
                    <a:lstStyle/>
                    <a:p>
                      <a:r>
                        <a:rPr lang="en-US" dirty="0">
                          <a:hlinkClick r:id="rId3"/>
                        </a:rPr>
                        <a:t>Cooper_j@cde.state.co.us</a:t>
                      </a:r>
                      <a:r>
                        <a:rPr lang="en-US" dirty="0"/>
                        <a:t> </a:t>
                      </a:r>
                    </a:p>
                  </a:txBody>
                  <a:tcPr/>
                </a:tc>
                <a:extLst>
                  <a:ext uri="{0D108BD9-81ED-4DB2-BD59-A6C34878D82A}">
                    <a16:rowId xmlns:a16="http://schemas.microsoft.com/office/drawing/2014/main" val="1666211590"/>
                  </a:ext>
                </a:extLst>
              </a:tr>
              <a:tr h="809400">
                <a:tc>
                  <a:txBody>
                    <a:bodyPr/>
                    <a:lstStyle/>
                    <a:p>
                      <a:r>
                        <a:rPr lang="en-US" dirty="0"/>
                        <a:t>Graduation Guidelines</a:t>
                      </a:r>
                    </a:p>
                  </a:txBody>
                  <a:tcPr/>
                </a:tc>
                <a:tc>
                  <a:txBody>
                    <a:bodyPr/>
                    <a:lstStyle/>
                    <a:p>
                      <a:r>
                        <a:rPr lang="en-US" dirty="0"/>
                        <a:t>Robin Russel</a:t>
                      </a:r>
                      <a:br>
                        <a:rPr lang="en-US" dirty="0"/>
                      </a:br>
                      <a:r>
                        <a:rPr lang="en-US" dirty="0"/>
                        <a:t>Andy Tucker</a:t>
                      </a:r>
                    </a:p>
                  </a:txBody>
                  <a:tcPr/>
                </a:tc>
                <a:tc>
                  <a:txBody>
                    <a:bodyPr/>
                    <a:lstStyle/>
                    <a:p>
                      <a:r>
                        <a:rPr lang="en-US" dirty="0">
                          <a:hlinkClick r:id="rId4"/>
                        </a:rPr>
                        <a:t>Russel_r@cde.state.co.us</a:t>
                      </a:r>
                      <a:br>
                        <a:rPr lang="en-US" dirty="0"/>
                      </a:br>
                      <a:r>
                        <a:rPr lang="en-US" dirty="0">
                          <a:hlinkClick r:id="rId5"/>
                        </a:rPr>
                        <a:t>Tucker_a@cde.state.co.us</a:t>
                      </a:r>
                      <a:r>
                        <a:rPr lang="en-US" dirty="0"/>
                        <a:t> </a:t>
                      </a:r>
                    </a:p>
                  </a:txBody>
                  <a:tcPr/>
                </a:tc>
                <a:extLst>
                  <a:ext uri="{0D108BD9-81ED-4DB2-BD59-A6C34878D82A}">
                    <a16:rowId xmlns:a16="http://schemas.microsoft.com/office/drawing/2014/main" val="2049995576"/>
                  </a:ext>
                </a:extLst>
              </a:tr>
              <a:tr h="468939">
                <a:tc>
                  <a:txBody>
                    <a:bodyPr/>
                    <a:lstStyle/>
                    <a:p>
                      <a:r>
                        <a:rPr lang="en-US" dirty="0"/>
                        <a:t>Student October</a:t>
                      </a:r>
                    </a:p>
                  </a:txBody>
                  <a:tcPr/>
                </a:tc>
                <a:tc>
                  <a:txBody>
                    <a:bodyPr/>
                    <a:lstStyle/>
                    <a:p>
                      <a:r>
                        <a:rPr lang="en-US" dirty="0"/>
                        <a:t>Brooke Wenzel</a:t>
                      </a:r>
                    </a:p>
                  </a:txBody>
                  <a:tcPr/>
                </a:tc>
                <a:tc>
                  <a:txBody>
                    <a:bodyPr/>
                    <a:lstStyle/>
                    <a:p>
                      <a:r>
                        <a:rPr lang="en-US" dirty="0">
                          <a:hlinkClick r:id="rId6"/>
                        </a:rPr>
                        <a:t>Wenzel_b@cde.state.co.us</a:t>
                      </a:r>
                      <a:r>
                        <a:rPr lang="en-US" dirty="0"/>
                        <a:t> </a:t>
                      </a:r>
                    </a:p>
                  </a:txBody>
                  <a:tcPr/>
                </a:tc>
                <a:extLst>
                  <a:ext uri="{0D108BD9-81ED-4DB2-BD59-A6C34878D82A}">
                    <a16:rowId xmlns:a16="http://schemas.microsoft.com/office/drawing/2014/main" val="1631828934"/>
                  </a:ext>
                </a:extLst>
              </a:tr>
              <a:tr h="557266">
                <a:tc>
                  <a:txBody>
                    <a:bodyPr/>
                    <a:lstStyle/>
                    <a:p>
                      <a:r>
                        <a:rPr lang="en-US" dirty="0"/>
                        <a:t>Homeless Students (McKinney-Vento)</a:t>
                      </a:r>
                    </a:p>
                  </a:txBody>
                  <a:tcPr/>
                </a:tc>
                <a:tc>
                  <a:txBody>
                    <a:bodyPr/>
                    <a:lstStyle/>
                    <a:p>
                      <a:r>
                        <a:rPr lang="en-US" dirty="0"/>
                        <a:t>Kerry Wrenick</a:t>
                      </a:r>
                    </a:p>
                  </a:txBody>
                  <a:tcPr/>
                </a:tc>
                <a:tc>
                  <a:txBody>
                    <a:bodyPr/>
                    <a:lstStyle/>
                    <a:p>
                      <a:r>
                        <a:rPr lang="en-US" dirty="0">
                          <a:hlinkClick r:id="rId7"/>
                        </a:rPr>
                        <a:t>Wrenick_k@cde.state.co.us</a:t>
                      </a:r>
                      <a:r>
                        <a:rPr lang="en-US" dirty="0"/>
                        <a:t> </a:t>
                      </a:r>
                    </a:p>
                  </a:txBody>
                  <a:tcPr/>
                </a:tc>
                <a:extLst>
                  <a:ext uri="{0D108BD9-81ED-4DB2-BD59-A6C34878D82A}">
                    <a16:rowId xmlns:a16="http://schemas.microsoft.com/office/drawing/2014/main" val="3252044734"/>
                  </a:ext>
                </a:extLst>
              </a:tr>
              <a:tr h="468939">
                <a:tc>
                  <a:txBody>
                    <a:bodyPr/>
                    <a:lstStyle/>
                    <a:p>
                      <a:r>
                        <a:rPr lang="en-US" dirty="0"/>
                        <a:t>RITS/EDIS</a:t>
                      </a:r>
                    </a:p>
                  </a:txBody>
                  <a:tcPr/>
                </a:tc>
                <a:tc>
                  <a:txBody>
                    <a:bodyPr/>
                    <a:lstStyle/>
                    <a:p>
                      <a:r>
                        <a:rPr lang="en-US" dirty="0"/>
                        <a:t>Debbie Puccetti</a:t>
                      </a:r>
                    </a:p>
                  </a:txBody>
                  <a:tcPr/>
                </a:tc>
                <a:tc>
                  <a:txBody>
                    <a:bodyPr/>
                    <a:lstStyle/>
                    <a:p>
                      <a:r>
                        <a:rPr lang="en-US" dirty="0">
                          <a:hlinkClick r:id="rId8"/>
                        </a:rPr>
                        <a:t>Puccetti_d@cde.state.co.us</a:t>
                      </a:r>
                      <a:r>
                        <a:rPr lang="en-US" dirty="0"/>
                        <a:t> </a:t>
                      </a:r>
                    </a:p>
                  </a:txBody>
                  <a:tcPr/>
                </a:tc>
                <a:extLst>
                  <a:ext uri="{0D108BD9-81ED-4DB2-BD59-A6C34878D82A}">
                    <a16:rowId xmlns:a16="http://schemas.microsoft.com/office/drawing/2014/main" val="492805376"/>
                  </a:ext>
                </a:extLst>
              </a:tr>
              <a:tr h="468939">
                <a:tc>
                  <a:txBody>
                    <a:bodyPr/>
                    <a:lstStyle/>
                    <a:p>
                      <a:r>
                        <a:rPr lang="en-US" dirty="0"/>
                        <a:t>Dropout Prevention</a:t>
                      </a:r>
                    </a:p>
                  </a:txBody>
                  <a:tcPr/>
                </a:tc>
                <a:tc>
                  <a:txBody>
                    <a:bodyPr/>
                    <a:lstStyle/>
                    <a:p>
                      <a:r>
                        <a:rPr lang="en-US" dirty="0"/>
                        <a:t>Ashley Idrees</a:t>
                      </a:r>
                    </a:p>
                  </a:txBody>
                  <a:tcPr/>
                </a:tc>
                <a:tc>
                  <a:txBody>
                    <a:bodyPr/>
                    <a:lstStyle/>
                    <a:p>
                      <a:r>
                        <a:rPr lang="en-US" dirty="0">
                          <a:hlinkClick r:id="rId9"/>
                        </a:rPr>
                        <a:t>Idrees_a@cde.state.co.us</a:t>
                      </a:r>
                      <a:r>
                        <a:rPr lang="en-US" dirty="0"/>
                        <a:t> </a:t>
                      </a:r>
                    </a:p>
                  </a:txBody>
                  <a:tcPr/>
                </a:tc>
                <a:extLst>
                  <a:ext uri="{0D108BD9-81ED-4DB2-BD59-A6C34878D82A}">
                    <a16:rowId xmlns:a16="http://schemas.microsoft.com/office/drawing/2014/main" val="2171692449"/>
                  </a:ext>
                </a:extLst>
              </a:tr>
              <a:tr h="468939">
                <a:tc>
                  <a:txBody>
                    <a:bodyPr/>
                    <a:lstStyle/>
                    <a:p>
                      <a:r>
                        <a:rPr lang="en-US" dirty="0"/>
                        <a:t>English Learners</a:t>
                      </a:r>
                    </a:p>
                  </a:txBody>
                  <a:tcPr/>
                </a:tc>
                <a:tc>
                  <a:txBody>
                    <a:bodyPr/>
                    <a:lstStyle/>
                    <a:p>
                      <a:r>
                        <a:rPr lang="en-US" dirty="0"/>
                        <a:t>Morgan Cox</a:t>
                      </a:r>
                    </a:p>
                  </a:txBody>
                  <a:tcPr/>
                </a:tc>
                <a:tc>
                  <a:txBody>
                    <a:bodyPr/>
                    <a:lstStyle/>
                    <a:p>
                      <a:r>
                        <a:rPr lang="en-US" dirty="0">
                          <a:hlinkClick r:id="rId10"/>
                        </a:rPr>
                        <a:t>Cox_m@cde.state.co.us</a:t>
                      </a:r>
                      <a:r>
                        <a:rPr lang="en-US" dirty="0"/>
                        <a:t> </a:t>
                      </a:r>
                    </a:p>
                  </a:txBody>
                  <a:tcPr/>
                </a:tc>
                <a:extLst>
                  <a:ext uri="{0D108BD9-81ED-4DB2-BD59-A6C34878D82A}">
                    <a16:rowId xmlns:a16="http://schemas.microsoft.com/office/drawing/2014/main" val="2387190877"/>
                  </a:ext>
                </a:extLst>
              </a:tr>
              <a:tr h="468939">
                <a:tc>
                  <a:txBody>
                    <a:bodyPr/>
                    <a:lstStyle/>
                    <a:p>
                      <a:r>
                        <a:rPr lang="en-US" dirty="0"/>
                        <a:t>Postsecondary Programs</a:t>
                      </a:r>
                    </a:p>
                  </a:txBody>
                  <a:tcPr/>
                </a:tc>
                <a:tc>
                  <a:txBody>
                    <a:bodyPr/>
                    <a:lstStyle/>
                    <a:p>
                      <a:r>
                        <a:rPr lang="en-US" dirty="0"/>
                        <a:t>Michelle Romero</a:t>
                      </a:r>
                    </a:p>
                  </a:txBody>
                  <a:tcPr/>
                </a:tc>
                <a:tc>
                  <a:txBody>
                    <a:bodyPr/>
                    <a:lstStyle/>
                    <a:p>
                      <a:r>
                        <a:rPr lang="en-US" dirty="0">
                          <a:hlinkClick r:id="rId11"/>
                        </a:rPr>
                        <a:t>Romero_m@cde.state.co.us</a:t>
                      </a:r>
                      <a:r>
                        <a:rPr lang="en-US" dirty="0"/>
                        <a:t> </a:t>
                      </a:r>
                    </a:p>
                  </a:txBody>
                  <a:tcPr/>
                </a:tc>
                <a:extLst>
                  <a:ext uri="{0D108BD9-81ED-4DB2-BD59-A6C34878D82A}">
                    <a16:rowId xmlns:a16="http://schemas.microsoft.com/office/drawing/2014/main" val="647931902"/>
                  </a:ext>
                </a:extLst>
              </a:tr>
            </a:tbl>
          </a:graphicData>
        </a:graphic>
      </p:graphicFrame>
    </p:spTree>
    <p:extLst>
      <p:ext uri="{BB962C8B-B14F-4D97-AF65-F5344CB8AC3E}">
        <p14:creationId xmlns:p14="http://schemas.microsoft.com/office/powerpoint/2010/main" val="637699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3AD26-AD26-4C79-85B9-AFB1A6C2F180}"/>
              </a:ext>
            </a:extLst>
          </p:cNvPr>
          <p:cNvSpPr>
            <a:spLocks noGrp="1"/>
          </p:cNvSpPr>
          <p:nvPr>
            <p:ph type="sldNum" sz="quarter" idx="12"/>
          </p:nvPr>
        </p:nvSpPr>
        <p:spPr/>
        <p:txBody>
          <a:bodyPr/>
          <a:lstStyle/>
          <a:p>
            <a:fld id="{C479D5F6-EDCB-402A-AC08-4943A1820E8F}" type="slidenum">
              <a:rPr lang="en-US" smtClean="0"/>
              <a:pPr/>
              <a:t>61</a:t>
            </a:fld>
            <a:endParaRPr lang="en-US" dirty="0"/>
          </a:p>
        </p:txBody>
      </p:sp>
      <p:pic>
        <p:nvPicPr>
          <p:cNvPr id="6" name="Graphic 5" descr="Questions with solid fill">
            <a:extLst>
              <a:ext uri="{FF2B5EF4-FFF2-40B4-BE49-F238E27FC236}">
                <a16:creationId xmlns:a16="http://schemas.microsoft.com/office/drawing/2014/main" id="{E1AF14F6-4A3C-43FB-8E81-BC0804AB80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8961" y="1331644"/>
            <a:ext cx="4026160" cy="4026160"/>
          </a:xfrm>
          <a:prstGeom prst="rect">
            <a:avLst/>
          </a:prstGeom>
        </p:spPr>
      </p:pic>
      <p:sp>
        <p:nvSpPr>
          <p:cNvPr id="9" name="Title 8">
            <a:extLst>
              <a:ext uri="{FF2B5EF4-FFF2-40B4-BE49-F238E27FC236}">
                <a16:creationId xmlns:a16="http://schemas.microsoft.com/office/drawing/2014/main" id="{7EB1B38C-8D8B-470A-AF57-3EFFEC5CC790}"/>
              </a:ext>
            </a:extLst>
          </p:cNvPr>
          <p:cNvSpPr>
            <a:spLocks noGrp="1"/>
          </p:cNvSpPr>
          <p:nvPr>
            <p:ph type="ctrTitle"/>
          </p:nvPr>
        </p:nvSpPr>
        <p:spPr>
          <a:xfrm>
            <a:off x="947057" y="653142"/>
            <a:ext cx="7772400" cy="2337620"/>
          </a:xfrm>
        </p:spPr>
        <p:txBody>
          <a:bodyPr>
            <a:normAutofit/>
          </a:bodyPr>
          <a:lstStyle/>
          <a:p>
            <a:r>
              <a:rPr lang="en-US" sz="7200" dirty="0">
                <a:solidFill>
                  <a:schemeClr val="tx1"/>
                </a:solidFill>
              </a:rPr>
              <a:t>Questions?</a:t>
            </a:r>
          </a:p>
        </p:txBody>
      </p:sp>
      <p:sp>
        <p:nvSpPr>
          <p:cNvPr id="10" name="Title 8">
            <a:extLst>
              <a:ext uri="{FF2B5EF4-FFF2-40B4-BE49-F238E27FC236}">
                <a16:creationId xmlns:a16="http://schemas.microsoft.com/office/drawing/2014/main" id="{D575B9D0-1132-4349-9C63-E46566536D0F}"/>
              </a:ext>
            </a:extLst>
          </p:cNvPr>
          <p:cNvSpPr txBox="1">
            <a:spLocks/>
          </p:cNvSpPr>
          <p:nvPr/>
        </p:nvSpPr>
        <p:spPr>
          <a:xfrm>
            <a:off x="685800" y="5526356"/>
            <a:ext cx="7772400" cy="233762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r>
              <a:rPr lang="en-US" dirty="0">
                <a:solidFill>
                  <a:schemeClr val="tx1"/>
                </a:solidFill>
              </a:rPr>
              <a:t>Jesse Cooper</a:t>
            </a:r>
            <a:br>
              <a:rPr lang="en-US" dirty="0">
                <a:solidFill>
                  <a:schemeClr val="tx1"/>
                </a:solidFill>
              </a:rPr>
            </a:br>
            <a:r>
              <a:rPr lang="en-US" dirty="0">
                <a:solidFill>
                  <a:schemeClr val="tx1"/>
                </a:solidFill>
                <a:hlinkClick r:id="rId4"/>
              </a:rPr>
              <a:t>cooper_j@cde.state.co.us</a:t>
            </a:r>
            <a:r>
              <a:rPr lang="en-US" dirty="0">
                <a:solidFill>
                  <a:schemeClr val="tx1"/>
                </a:solidFill>
              </a:rPr>
              <a:t> </a:t>
            </a:r>
          </a:p>
        </p:txBody>
      </p:sp>
    </p:spTree>
    <p:extLst>
      <p:ext uri="{BB962C8B-B14F-4D97-AF65-F5344CB8AC3E}">
        <p14:creationId xmlns:p14="http://schemas.microsoft.com/office/powerpoint/2010/main" val="224056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CDE Identity Management</a:t>
            </a:r>
          </a:p>
        </p:txBody>
      </p:sp>
      <p:graphicFrame>
        <p:nvGraphicFramePr>
          <p:cNvPr id="5" name="Content Placeholder 7">
            <a:extLst>
              <a:ext uri="{FF2B5EF4-FFF2-40B4-BE49-F238E27FC236}">
                <a16:creationId xmlns:a16="http://schemas.microsoft.com/office/drawing/2014/main" id="{406ECDC1-C0FC-4B71-B270-45209EFBE801}"/>
              </a:ext>
            </a:extLst>
          </p:cNvPr>
          <p:cNvGraphicFramePr>
            <a:graphicFrameLocks noGrp="1"/>
          </p:cNvGraphicFramePr>
          <p:nvPr>
            <p:ph idx="1"/>
            <p:extLst>
              <p:ext uri="{D42A27DB-BD31-4B8C-83A1-F6EECF244321}">
                <p14:modId xmlns:p14="http://schemas.microsoft.com/office/powerpoint/2010/main" val="3644154365"/>
              </p:ext>
            </p:extLst>
          </p:nvPr>
        </p:nvGraphicFramePr>
        <p:xfrm>
          <a:off x="274320" y="1463675"/>
          <a:ext cx="8518806" cy="3042920"/>
        </p:xfrm>
        <a:graphic>
          <a:graphicData uri="http://schemas.openxmlformats.org/drawingml/2006/table">
            <a:tbl>
              <a:tblPr firstRow="1" bandRow="1">
                <a:tableStyleId>{93296810-A885-4BE3-A3E7-6D5BEEA58F35}</a:tableStyleId>
              </a:tblPr>
              <a:tblGrid>
                <a:gridCol w="1267401">
                  <a:extLst>
                    <a:ext uri="{9D8B030D-6E8A-4147-A177-3AD203B41FA5}">
                      <a16:colId xmlns:a16="http://schemas.microsoft.com/office/drawing/2014/main" val="20000"/>
                    </a:ext>
                  </a:extLst>
                </a:gridCol>
                <a:gridCol w="2232837">
                  <a:extLst>
                    <a:ext uri="{9D8B030D-6E8A-4147-A177-3AD203B41FA5}">
                      <a16:colId xmlns:a16="http://schemas.microsoft.com/office/drawing/2014/main" val="20001"/>
                    </a:ext>
                  </a:extLst>
                </a:gridCol>
                <a:gridCol w="1594884">
                  <a:extLst>
                    <a:ext uri="{9D8B030D-6E8A-4147-A177-3AD203B41FA5}">
                      <a16:colId xmlns:a16="http://schemas.microsoft.com/office/drawing/2014/main" val="20002"/>
                    </a:ext>
                  </a:extLst>
                </a:gridCol>
                <a:gridCol w="3423684">
                  <a:extLst>
                    <a:ext uri="{9D8B030D-6E8A-4147-A177-3AD203B41FA5}">
                      <a16:colId xmlns:a16="http://schemas.microsoft.com/office/drawing/2014/main" val="20003"/>
                    </a:ext>
                  </a:extLst>
                </a:gridCol>
              </a:tblGrid>
              <a:tr h="370840">
                <a:tc>
                  <a:txBody>
                    <a:bodyPr/>
                    <a:lstStyle/>
                    <a:p>
                      <a:r>
                        <a:rPr lang="en-US" dirty="0"/>
                        <a:t>Application</a:t>
                      </a:r>
                    </a:p>
                  </a:txBody>
                  <a:tcPr/>
                </a:tc>
                <a:tc>
                  <a:txBody>
                    <a:bodyPr/>
                    <a:lstStyle/>
                    <a:p>
                      <a:r>
                        <a:rPr lang="en-US" dirty="0"/>
                        <a:t>Collection</a:t>
                      </a:r>
                    </a:p>
                  </a:txBody>
                  <a:tcPr/>
                </a:tc>
                <a:tc>
                  <a:txBody>
                    <a:bodyPr/>
                    <a:lstStyle/>
                    <a:p>
                      <a:r>
                        <a:rPr lang="en-US" dirty="0"/>
                        <a:t>Role</a:t>
                      </a:r>
                    </a:p>
                  </a:txBody>
                  <a:tcPr/>
                </a:tc>
                <a:tc>
                  <a:txBody>
                    <a:bodyPr/>
                    <a:lstStyle/>
                    <a:p>
                      <a:r>
                        <a:rPr lang="en-US" dirty="0"/>
                        <a:t>Access Level</a:t>
                      </a:r>
                    </a:p>
                  </a:txBody>
                  <a:tcPr/>
                </a:tc>
                <a:extLst>
                  <a:ext uri="{0D108BD9-81ED-4DB2-BD59-A6C34878D82A}">
                    <a16:rowId xmlns:a16="http://schemas.microsoft.com/office/drawing/2014/main" val="10000"/>
                  </a:ext>
                </a:extLst>
              </a:tr>
              <a:tr h="370840">
                <a:tc>
                  <a:txBody>
                    <a:bodyPr/>
                    <a:lstStyle/>
                    <a:p>
                      <a:r>
                        <a:rPr lang="en-US" dirty="0"/>
                        <a:t>Pipeline</a:t>
                      </a:r>
                    </a:p>
                  </a:txBody>
                  <a:tcPr/>
                </a:tc>
                <a:tc>
                  <a:txBody>
                    <a:bodyPr/>
                    <a:lstStyle/>
                    <a:p>
                      <a:r>
                        <a:rPr lang="en-US" dirty="0"/>
                        <a:t>Student Interchange</a:t>
                      </a:r>
                    </a:p>
                  </a:txBody>
                  <a:tcPr/>
                </a:tc>
                <a:tc>
                  <a:txBody>
                    <a:bodyPr/>
                    <a:lstStyle/>
                    <a:p>
                      <a:r>
                        <a:rPr lang="en-US" dirty="0"/>
                        <a:t>LEA User</a:t>
                      </a:r>
                    </a:p>
                  </a:txBody>
                  <a:tcPr/>
                </a:tc>
                <a:tc>
                  <a:txBody>
                    <a:bodyPr/>
                    <a:lstStyle/>
                    <a:p>
                      <a:r>
                        <a:rPr lang="en-US" dirty="0"/>
                        <a:t>Upload</a:t>
                      </a:r>
                      <a:r>
                        <a:rPr lang="en-US" baseline="0" dirty="0"/>
                        <a:t> and Edit Records for the Student Demographic, School Association, and Graduation Guidelines files</a:t>
                      </a:r>
                      <a:endParaRPr lang="en-US" dirty="0"/>
                    </a:p>
                  </a:txBody>
                  <a:tcPr/>
                </a:tc>
                <a:extLst>
                  <a:ext uri="{0D108BD9-81ED-4DB2-BD59-A6C34878D82A}">
                    <a16:rowId xmlns:a16="http://schemas.microsoft.com/office/drawing/2014/main" val="10001"/>
                  </a:ext>
                </a:extLst>
              </a:tr>
              <a:tr h="370840">
                <a:tc>
                  <a:txBody>
                    <a:bodyPr/>
                    <a:lstStyle/>
                    <a:p>
                      <a:r>
                        <a:rPr lang="en-US" dirty="0"/>
                        <a:t>Pipeline</a:t>
                      </a:r>
                    </a:p>
                  </a:txBody>
                  <a:tcPr/>
                </a:tc>
                <a:tc>
                  <a:txBody>
                    <a:bodyPr/>
                    <a:lstStyle/>
                    <a:p>
                      <a:r>
                        <a:rPr lang="en-US" dirty="0"/>
                        <a:t>Student End of Year</a:t>
                      </a:r>
                      <a:r>
                        <a:rPr lang="en-US" baseline="0" dirty="0"/>
                        <a:t> </a:t>
                      </a:r>
                      <a:endParaRPr lang="en-US" dirty="0"/>
                    </a:p>
                  </a:txBody>
                  <a:tcPr/>
                </a:tc>
                <a:tc>
                  <a:txBody>
                    <a:bodyPr/>
                    <a:lstStyle/>
                    <a:p>
                      <a:r>
                        <a:rPr lang="en-US" dirty="0"/>
                        <a:t>LEA User</a:t>
                      </a:r>
                    </a:p>
                  </a:txBody>
                  <a:tcPr/>
                </a:tc>
                <a:tc>
                  <a:txBody>
                    <a:bodyPr/>
                    <a:lstStyle/>
                    <a:p>
                      <a:r>
                        <a:rPr lang="en-US" dirty="0"/>
                        <a:t>Create</a:t>
                      </a:r>
                      <a:r>
                        <a:rPr lang="en-US" baseline="0" dirty="0"/>
                        <a:t> Snapshot - cannot submit</a:t>
                      </a:r>
                      <a:endParaRPr lang="en-US" dirty="0"/>
                    </a:p>
                  </a:txBody>
                  <a:tcPr/>
                </a:tc>
                <a:extLst>
                  <a:ext uri="{0D108BD9-81ED-4DB2-BD59-A6C34878D82A}">
                    <a16:rowId xmlns:a16="http://schemas.microsoft.com/office/drawing/2014/main" val="10002"/>
                  </a:ext>
                </a:extLst>
              </a:tr>
              <a:tr h="370840">
                <a:tc>
                  <a:txBody>
                    <a:bodyPr/>
                    <a:lstStyle/>
                    <a:p>
                      <a:r>
                        <a:rPr lang="en-US" dirty="0"/>
                        <a:t>Pipeline</a:t>
                      </a:r>
                    </a:p>
                  </a:txBody>
                  <a:tcPr/>
                </a:tc>
                <a:tc>
                  <a:txBody>
                    <a:bodyPr/>
                    <a:lstStyle/>
                    <a:p>
                      <a:r>
                        <a:rPr lang="en-US" dirty="0"/>
                        <a:t>Student End of Year</a:t>
                      </a:r>
                    </a:p>
                  </a:txBody>
                  <a:tcPr/>
                </a:tc>
                <a:tc>
                  <a:txBody>
                    <a:bodyPr/>
                    <a:lstStyle/>
                    <a:p>
                      <a:r>
                        <a:rPr lang="en-US" dirty="0"/>
                        <a:t>LEAAPPROVER</a:t>
                      </a:r>
                    </a:p>
                  </a:txBody>
                  <a:tcPr/>
                </a:tc>
                <a:tc>
                  <a:txBody>
                    <a:bodyPr/>
                    <a:lstStyle/>
                    <a:p>
                      <a:r>
                        <a:rPr lang="en-US" dirty="0"/>
                        <a:t>Create Snapshot</a:t>
                      </a:r>
                      <a:r>
                        <a:rPr lang="en-US" baseline="0" dirty="0"/>
                        <a:t> and submit</a:t>
                      </a:r>
                      <a:endParaRPr lang="en-US" dirty="0"/>
                    </a:p>
                  </a:txBody>
                  <a:tcPr/>
                </a:tc>
                <a:extLst>
                  <a:ext uri="{0D108BD9-81ED-4DB2-BD59-A6C34878D82A}">
                    <a16:rowId xmlns:a16="http://schemas.microsoft.com/office/drawing/2014/main" val="10003"/>
                  </a:ext>
                </a:extLst>
              </a:tr>
              <a:tr h="370840">
                <a:tc>
                  <a:txBody>
                    <a:bodyPr/>
                    <a:lstStyle/>
                    <a:p>
                      <a:r>
                        <a:rPr lang="en-US" dirty="0"/>
                        <a:t>Pipeline</a:t>
                      </a:r>
                    </a:p>
                  </a:txBody>
                  <a:tcPr/>
                </a:tc>
                <a:tc>
                  <a:txBody>
                    <a:bodyPr/>
                    <a:lstStyle/>
                    <a:p>
                      <a:r>
                        <a:rPr lang="en-US" dirty="0"/>
                        <a:t>Any</a:t>
                      </a:r>
                    </a:p>
                  </a:txBody>
                  <a:tcPr/>
                </a:tc>
                <a:tc>
                  <a:txBody>
                    <a:bodyPr/>
                    <a:lstStyle/>
                    <a:p>
                      <a:r>
                        <a:rPr lang="en-US" dirty="0"/>
                        <a:t>LEA Viewer</a:t>
                      </a:r>
                    </a:p>
                  </a:txBody>
                  <a:tcPr/>
                </a:tc>
                <a:tc>
                  <a:txBody>
                    <a:bodyPr/>
                    <a:lstStyle/>
                    <a:p>
                      <a:r>
                        <a:rPr lang="en-US" dirty="0"/>
                        <a:t>View</a:t>
                      </a:r>
                      <a:r>
                        <a:rPr lang="en-US" baseline="0" dirty="0"/>
                        <a:t> </a:t>
                      </a:r>
                      <a:r>
                        <a:rPr lang="en-US" baseline="0" dirty="0" err="1"/>
                        <a:t>Cognos</a:t>
                      </a:r>
                      <a:r>
                        <a:rPr lang="en-US" baseline="0" dirty="0"/>
                        <a:t> reports – cannot edit</a:t>
                      </a:r>
                      <a:endParaRPr lang="en-US" dirty="0"/>
                    </a:p>
                  </a:txBody>
                  <a:tcPr/>
                </a:tc>
                <a:extLst>
                  <a:ext uri="{0D108BD9-81ED-4DB2-BD59-A6C34878D82A}">
                    <a16:rowId xmlns:a16="http://schemas.microsoft.com/office/drawing/2014/main" val="10004"/>
                  </a:ext>
                </a:extLst>
              </a:tr>
              <a:tr h="370840">
                <a:tc>
                  <a:txBody>
                    <a:bodyPr/>
                    <a:lstStyle/>
                    <a:p>
                      <a:r>
                        <a:rPr lang="en-US" dirty="0"/>
                        <a:t>Pipeline</a:t>
                      </a:r>
                    </a:p>
                  </a:txBody>
                  <a:tcPr/>
                </a:tc>
                <a:tc>
                  <a:txBody>
                    <a:bodyPr/>
                    <a:lstStyle/>
                    <a:p>
                      <a:r>
                        <a:rPr lang="en-US" dirty="0"/>
                        <a:t>Title I Interchange</a:t>
                      </a:r>
                    </a:p>
                  </a:txBody>
                  <a:tcPr/>
                </a:tc>
                <a:tc>
                  <a:txBody>
                    <a:bodyPr/>
                    <a:lstStyle/>
                    <a:p>
                      <a:r>
                        <a:rPr lang="en-US" dirty="0"/>
                        <a:t>LEA User</a:t>
                      </a:r>
                    </a:p>
                  </a:txBody>
                  <a:tcPr/>
                </a:tc>
                <a:tc>
                  <a:txBody>
                    <a:bodyPr/>
                    <a:lstStyle/>
                    <a:p>
                      <a:r>
                        <a:rPr lang="en-US" dirty="0"/>
                        <a:t>Upload and Edit Records</a:t>
                      </a:r>
                    </a:p>
                  </a:txBody>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90BEEE5E-EFCB-4AF1-A111-41E29496E835}"/>
              </a:ext>
            </a:extLst>
          </p:cNvPr>
          <p:cNvSpPr txBox="1"/>
          <p:nvPr/>
        </p:nvSpPr>
        <p:spPr>
          <a:xfrm>
            <a:off x="669852" y="4784651"/>
            <a:ext cx="69005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ebuchet MS" panose="020B0603020202020204" pitchFamily="34" charset="0"/>
              </a:rPr>
              <a:t>You can only have one role for each Collection. </a:t>
            </a:r>
          </a:p>
          <a:p>
            <a:pPr marL="285750" indent="-285750">
              <a:buFont typeface="Arial" panose="020B0604020202020204" pitchFamily="34" charset="0"/>
              <a:buChar char="•"/>
            </a:pPr>
            <a:endParaRPr lang="en-US" dirty="0">
              <a:latin typeface="Trebuchet MS" panose="020B0603020202020204" pitchFamily="34" charset="0"/>
            </a:endParaRPr>
          </a:p>
          <a:p>
            <a:pPr marL="285750" indent="-285750">
              <a:buFont typeface="Arial" panose="020B0604020202020204" pitchFamily="34" charset="0"/>
              <a:buChar char="•"/>
            </a:pPr>
            <a:r>
              <a:rPr lang="en-US" dirty="0">
                <a:latin typeface="Trebuchet MS" panose="020B0603020202020204" pitchFamily="34" charset="0"/>
              </a:rPr>
              <a:t>An LEAAPPROVER can do all the things an LEA User can do.</a:t>
            </a:r>
          </a:p>
          <a:p>
            <a:pPr marL="285750" indent="-285750">
              <a:buFont typeface="Arial" panose="020B0604020202020204" pitchFamily="34" charset="0"/>
              <a:buChar char="•"/>
            </a:pPr>
            <a:endParaRPr lang="en-US" dirty="0">
              <a:latin typeface="Trebuchet MS" panose="020B0603020202020204" pitchFamily="34" charset="0"/>
            </a:endParaRPr>
          </a:p>
          <a:p>
            <a:pPr marL="285750" indent="-285750">
              <a:buFont typeface="Arial" panose="020B0604020202020204" pitchFamily="34" charset="0"/>
              <a:buChar char="•"/>
            </a:pPr>
            <a:r>
              <a:rPr lang="en-US" dirty="0">
                <a:solidFill>
                  <a:srgbClr val="000000"/>
                </a:solidFill>
              </a:rPr>
              <a:t>Link to full instructions: </a:t>
            </a:r>
            <a:r>
              <a:rPr lang="en-US" b="1" dirty="0">
                <a:solidFill>
                  <a:srgbClr val="000000"/>
                </a:solidFill>
                <a:hlinkClick r:id="rId2"/>
              </a:rPr>
              <a:t>http://www.cde.state.co.us/datapipeline/assigneoyroles</a:t>
            </a:r>
            <a:r>
              <a:rPr lang="en-US" b="1" dirty="0">
                <a:solidFill>
                  <a:srgbClr val="000000"/>
                </a:solidFill>
              </a:rPr>
              <a:t> </a:t>
            </a:r>
            <a:endParaRPr lang="en-US" b="1" dirty="0">
              <a:latin typeface="Trebuchet MS" panose="020B0603020202020204" pitchFamily="34" charset="0"/>
            </a:endParaRPr>
          </a:p>
        </p:txBody>
      </p:sp>
      <p:sp>
        <p:nvSpPr>
          <p:cNvPr id="3" name="Slide Number Placeholder 2">
            <a:extLst>
              <a:ext uri="{FF2B5EF4-FFF2-40B4-BE49-F238E27FC236}">
                <a16:creationId xmlns:a16="http://schemas.microsoft.com/office/drawing/2014/main" id="{FD8914E9-F146-4C1C-8552-9AB9F6296C4E}"/>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93340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Student Interchange Preparation</a:t>
            </a:r>
          </a:p>
        </p:txBody>
      </p:sp>
      <p:sp>
        <p:nvSpPr>
          <p:cNvPr id="3" name="Content Placeholder 2">
            <a:extLst>
              <a:ext uri="{FF2B5EF4-FFF2-40B4-BE49-F238E27FC236}">
                <a16:creationId xmlns:a16="http://schemas.microsoft.com/office/drawing/2014/main" id="{DB91F628-6F61-4446-8AC9-6CDE2478E09B}"/>
              </a:ext>
            </a:extLst>
          </p:cNvPr>
          <p:cNvSpPr>
            <a:spLocks noGrp="1"/>
          </p:cNvSpPr>
          <p:nvPr>
            <p:ph idx="1"/>
          </p:nvPr>
        </p:nvSpPr>
        <p:spPr/>
        <p:txBody>
          <a:bodyPr/>
          <a:lstStyle/>
          <a:p>
            <a:r>
              <a:rPr lang="en-US" sz="1800" dirty="0"/>
              <a:t>Get SASIDs for your new students</a:t>
            </a:r>
          </a:p>
          <a:p>
            <a:pPr lvl="1"/>
            <a:r>
              <a:rPr lang="en-US" sz="1600" dirty="0"/>
              <a:t>Through RITS or Data Pipeline</a:t>
            </a:r>
          </a:p>
          <a:p>
            <a:pPr lvl="1"/>
            <a:r>
              <a:rPr lang="en-US" sz="1600" dirty="0"/>
              <a:t>Resources on getting SASIDs can be found here:</a:t>
            </a:r>
          </a:p>
          <a:p>
            <a:pPr lvl="2"/>
            <a:r>
              <a:rPr lang="en-US" sz="1400" dirty="0">
                <a:hlinkClick r:id="rId2"/>
              </a:rPr>
              <a:t>http://www.cde.state.co.us/datapipeline/yr_rits</a:t>
            </a:r>
            <a:r>
              <a:rPr lang="en-US" sz="1400" dirty="0"/>
              <a:t> </a:t>
            </a:r>
          </a:p>
          <a:p>
            <a:endParaRPr lang="en-US" sz="1800" dirty="0"/>
          </a:p>
          <a:p>
            <a:r>
              <a:rPr lang="en-US" sz="1800" dirty="0"/>
              <a:t>Create Extracts from your Student Information System</a:t>
            </a:r>
          </a:p>
          <a:p>
            <a:pPr lvl="1"/>
            <a:r>
              <a:rPr lang="en-US" sz="1600" dirty="0"/>
              <a:t>Pull data for the Student Demographic/Profile file and Student School Association</a:t>
            </a:r>
          </a:p>
          <a:p>
            <a:pPr lvl="2"/>
            <a:r>
              <a:rPr lang="en-US" sz="1400" dirty="0"/>
              <a:t>Data Pipeline accepts .csv, .</a:t>
            </a:r>
            <a:r>
              <a:rPr lang="en-US" sz="1400" dirty="0" err="1"/>
              <a:t>xls</a:t>
            </a:r>
            <a:r>
              <a:rPr lang="en-US" sz="1400" dirty="0"/>
              <a:t>, .xlsx formats</a:t>
            </a:r>
          </a:p>
          <a:p>
            <a:pPr lvl="3"/>
            <a:r>
              <a:rPr lang="en-US" sz="1200" dirty="0"/>
              <a:t>.</a:t>
            </a:r>
            <a:r>
              <a:rPr lang="en-US" sz="1200" dirty="0" err="1"/>
              <a:t>xls</a:t>
            </a:r>
            <a:r>
              <a:rPr lang="en-US" sz="1200" dirty="0"/>
              <a:t> is the recommended format</a:t>
            </a:r>
          </a:p>
          <a:p>
            <a:pPr lvl="1"/>
            <a:r>
              <a:rPr lang="en-US" sz="1600" dirty="0"/>
              <a:t>If opening file in Excel, please make sure you don’t lose leading zeros</a:t>
            </a:r>
          </a:p>
          <a:p>
            <a:pPr lvl="2"/>
            <a:r>
              <a:rPr lang="en-US" sz="1400" dirty="0"/>
              <a:t>CDE has a guide to keeping leading zeros on </a:t>
            </a:r>
            <a:r>
              <a:rPr lang="en-US" sz="1400" dirty="0">
                <a:hlinkClick r:id="rId3"/>
              </a:rPr>
              <a:t>Student Interchange website</a:t>
            </a:r>
            <a:endParaRPr lang="en-US" sz="1400" dirty="0"/>
          </a:p>
          <a:p>
            <a:pPr lvl="1"/>
            <a:r>
              <a:rPr lang="en-US" sz="1600" dirty="0"/>
              <a:t>CDE recommends using a file naming convention:</a:t>
            </a:r>
          </a:p>
          <a:p>
            <a:pPr lvl="2"/>
            <a:r>
              <a:rPr lang="en-US" sz="1400" dirty="0"/>
              <a:t>Example: 0110_DEM_EOY_10112020.xls</a:t>
            </a:r>
          </a:p>
          <a:p>
            <a:pPr lvl="2"/>
            <a:r>
              <a:rPr lang="en-US" sz="1400" dirty="0"/>
              <a:t>Spaces in the file name are not allowed</a:t>
            </a:r>
          </a:p>
        </p:txBody>
      </p:sp>
      <p:sp>
        <p:nvSpPr>
          <p:cNvPr id="5" name="Slide Number Placeholder 4">
            <a:extLst>
              <a:ext uri="{FF2B5EF4-FFF2-40B4-BE49-F238E27FC236}">
                <a16:creationId xmlns:a16="http://schemas.microsoft.com/office/drawing/2014/main" id="{8793C3BB-51B1-4EC2-AE9B-ED2BA11E2AC0}"/>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17398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Uploads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870570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794</TotalTime>
  <Words>4552</Words>
  <Application>Microsoft Office PowerPoint</Application>
  <PresentationFormat>On-screen Show (4:3)</PresentationFormat>
  <Paragraphs>529</Paragraphs>
  <Slides>61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Museo Slab 500</vt:lpstr>
      <vt:lpstr>Trebuchet MS</vt:lpstr>
      <vt:lpstr>Wingdings</vt:lpstr>
      <vt:lpstr>Office Theme</vt:lpstr>
      <vt:lpstr>2020 – 2021  Student End of Year Snapshot:  Regular Collection/Clean Up (Phase 1)</vt:lpstr>
      <vt:lpstr>Agenda</vt:lpstr>
      <vt:lpstr>End of Year Collection Schedule</vt:lpstr>
      <vt:lpstr>Collection Schedule: Regular Phase</vt:lpstr>
      <vt:lpstr>Regular Phase: Student Interchange</vt:lpstr>
      <vt:lpstr>CDE Identity Management</vt:lpstr>
      <vt:lpstr>CDE Identity Management</vt:lpstr>
      <vt:lpstr>Student Interchange Preparation</vt:lpstr>
      <vt:lpstr>Student Interchange:  Uploads</vt:lpstr>
      <vt:lpstr>Student Interchange Preparation</vt:lpstr>
      <vt:lpstr>Data File Upload</vt:lpstr>
      <vt:lpstr>Student Interchange:  Common Errors</vt:lpstr>
      <vt:lpstr>Pipeline Reports: Error Report</vt:lpstr>
      <vt:lpstr>Student Interchange: Cognos Reports</vt:lpstr>
      <vt:lpstr>Common Student Demographic Errors</vt:lpstr>
      <vt:lpstr>Common Student School Association Errors</vt:lpstr>
      <vt:lpstr>Common Graduation Guidelines Errors</vt:lpstr>
      <vt:lpstr>Student Interchange:  Exceptions</vt:lpstr>
      <vt:lpstr>Exceptions</vt:lpstr>
      <vt:lpstr>Exception</vt:lpstr>
      <vt:lpstr>Exception</vt:lpstr>
      <vt:lpstr>Exceptions</vt:lpstr>
      <vt:lpstr>Student Interchange:  Frequently Asked Questions</vt:lpstr>
      <vt:lpstr>Special Education Transition Coding</vt:lpstr>
      <vt:lpstr>Special Education Transition Coding</vt:lpstr>
      <vt:lpstr>Special Education Transition Coding</vt:lpstr>
      <vt:lpstr>Graduation Guidelines</vt:lpstr>
      <vt:lpstr>Graduation Guidelines</vt:lpstr>
      <vt:lpstr>Regular Phase: End of Year Snapshot</vt:lpstr>
      <vt:lpstr>What is the End of Year Snapshot?</vt:lpstr>
      <vt:lpstr>To be included in the End of Year Snapshot</vt:lpstr>
      <vt:lpstr>End of Year Snapshot:  Creating a Snapshot</vt:lpstr>
      <vt:lpstr>Creating a Snapshot</vt:lpstr>
      <vt:lpstr>Creating a Snapshot</vt:lpstr>
      <vt:lpstr>End of Year Snapshot:  Common Errors</vt:lpstr>
      <vt:lpstr>Snapshot Pipeline Reports - Errors</vt:lpstr>
      <vt:lpstr>Snapshot Cognos Reports</vt:lpstr>
      <vt:lpstr>Common Snapshot Errors</vt:lpstr>
      <vt:lpstr>Entry and Exit Types</vt:lpstr>
      <vt:lpstr>Why do we use entry and exit types?</vt:lpstr>
      <vt:lpstr>Why do we use entry and exit types?</vt:lpstr>
      <vt:lpstr>Why do we use entry and exit types?</vt:lpstr>
      <vt:lpstr>Common Errors</vt:lpstr>
      <vt:lpstr>Common errors</vt:lpstr>
      <vt:lpstr>SE404 One-Day Records</vt:lpstr>
      <vt:lpstr>Common Error</vt:lpstr>
      <vt:lpstr>End of Year Snapshot:  Exceptions</vt:lpstr>
      <vt:lpstr>Exception</vt:lpstr>
      <vt:lpstr>End of Year Snapshot:  Submission</vt:lpstr>
      <vt:lpstr>Submitting a Snapshot</vt:lpstr>
      <vt:lpstr>End of Year Snapshot:  Frequently Asked Questions</vt:lpstr>
      <vt:lpstr>End of Year FAQs</vt:lpstr>
      <vt:lpstr>End of Year FAQs</vt:lpstr>
      <vt:lpstr>End of Year FAQs</vt:lpstr>
      <vt:lpstr>Looking ahead… What comes next?</vt:lpstr>
      <vt:lpstr>Collection Schedule: Cross LEA and Post Cross LEA Phases</vt:lpstr>
      <vt:lpstr>Cross LEA and Post Cross LEA</vt:lpstr>
      <vt:lpstr>Resources</vt:lpstr>
      <vt:lpstr>End of Year Resources</vt:lpstr>
      <vt:lpstr>Who to Contact at CDE</vt:lpstr>
      <vt:lpstr>Questions?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Cooper, Jesse</cp:lastModifiedBy>
  <cp:revision>108</cp:revision>
  <dcterms:created xsi:type="dcterms:W3CDTF">2019-06-25T17:30:52Z</dcterms:created>
  <dcterms:modified xsi:type="dcterms:W3CDTF">2021-04-20T16:46:15Z</dcterms:modified>
</cp:coreProperties>
</file>