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9"/>
  </p:notesMasterIdLst>
  <p:sldIdLst>
    <p:sldId id="256" r:id="rId5"/>
    <p:sldId id="5844" r:id="rId6"/>
    <p:sldId id="5764" r:id="rId7"/>
    <p:sldId id="5767" r:id="rId8"/>
    <p:sldId id="5770" r:id="rId9"/>
    <p:sldId id="5771" r:id="rId10"/>
    <p:sldId id="5772" r:id="rId11"/>
    <p:sldId id="5783" r:id="rId12"/>
    <p:sldId id="5769" r:id="rId13"/>
    <p:sldId id="5784" r:id="rId14"/>
    <p:sldId id="5842" r:id="rId15"/>
    <p:sldId id="5843" r:id="rId16"/>
    <p:sldId id="5840" r:id="rId17"/>
    <p:sldId id="576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EE7300-C87D-BA13-644F-C5CCD95E0B57}" name="Severson, Annette" initials="" userId="S::Severson_A@cde.state.co.us::199f3c28-b733-4b36-8b0e-b7eb6984ff94" providerId="AD"/>
  <p188:author id="{5B33A911-258E-B0BA-DBB3-374DB4D6D908}" name="McRee, Rebecca" initials="" userId="S::McRee_R@cde.state.co.us::3a10fa13-9d60-4c0b-b361-471945732c34" providerId="AD"/>
  <p188:author id="{FEE52020-527D-2310-6653-2CED33865E50}" name="Chaffin,Melissa" initials="MC" userId="S::Chaffin_M@cde.state.co.us::21f0136b-23e1-4eef-9c4f-f29e4cc3ac56" providerId="AD"/>
  <p188:author id="{89EB1F31-E6FD-7000-61A5-77BE13F0518F}" name="Chaffin,Melissa" initials="Ch" userId="S::chaffin_m@cde.state.co.us::21f0136b-23e1-4eef-9c4f-f29e4cc3ac56" providerId="AD"/>
  <p188:author id="{2246F638-F96D-3EC3-AE1A-ACDB610E87EB}" name="Gudka, Dawna" initials="" userId="S::Gudka_d@cde.state.co.us::823cceae-331b-41d6-9a63-34ad6d1db55c" providerId="AD"/>
  <p188:author id="{58A45E3B-8CA0-1402-95AE-7B885E002140}" name="Heitman, Lindsey" initials="HL" userId="S::heitman_l@cde.state.co.us::a9773a47-99d2-4599-9377-6d37e9ec0bd3" providerId="AD"/>
  <p188:author id="{94B83F80-3CAC-25C8-14B0-78D471DD376C}" name="Ward, Reagan" initials="RW" userId="S::Ward_r@cde.state.co.us::27291eb4-8241-4961-9e69-8c66e34cc5b0" providerId="AD"/>
  <p188:author id="{68DEF180-E86F-5349-B332-F33806608013}" name="Breza, Madeleine" initials="MB" userId="S::Breza_M@cde.state.co.us::39affff4-0746-4e94-9ca9-9e4904fd4a4c" providerId="AD"/>
  <p188:author id="{A31D3094-874B-A971-DF4F-D973EA6F2338}" name="Wenzel, Brooke" initials="" userId="S::Wenzel_b@cde.state.co.us::672bf8d3-b15b-4e02-a6d1-39319a0df09b" providerId="AD"/>
  <p188:author id="{3285D8A2-1985-B87F-815B-0E4A01EF4F1E}" name="Heitman, Lindsey" initials="" userId="S::Heitman_L@cde.state.co.us::a9773a47-99d2-4599-9377-6d37e9ec0bd3" providerId="AD"/>
  <p188:author id="{C42D85B4-87A9-F8AB-656B-323EC03247DF}" name="McRee, Rebecca" initials="MR" userId="S::mcree_r@cde.state.co.us::3a10fa13-9d60-4c0b-b361-471945732c34" providerId="AD"/>
  <p188:author id="{87557FBB-6FC1-5D6B-901D-DE7487EB09F0}" name="Tribbett, Jessica" initials="" userId="S::Tribbett_Jessica@cde.state.co.us::b8af59d7-a86d-4166-a022-d856dc24c475" providerId="AD"/>
  <p188:author id="{4D62D6DE-7E62-BB1C-EF07-9636EF2A6895}" name="Hoffman, Peter" initials="" userId="S::Hoffman_p@cde.state.co.us::673cee94-26bd-4c2a-ab82-1b3669e2f049" providerId="AD"/>
  <p188:author id="{E4CA32F5-CE09-1402-BCDC-741D2B8A4B5E}" name="Negley, Tina" initials="TN" userId="S::Negley_T@cde.state.co.us::4436ae98-303c-45af-8b8b-02ca5312699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C6C6"/>
    <a:srgbClr val="A3DBFF"/>
    <a:srgbClr val="FEB0B0"/>
    <a:srgbClr val="0070C0"/>
    <a:srgbClr val="FF9900"/>
    <a:srgbClr val="FFFF99"/>
    <a:srgbClr val="C0C0C0"/>
    <a:srgbClr val="EFF2F5"/>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818F14-FC6C-4C93-9EFD-DD68F8952F16}" v="2" dt="2025-03-21T18:10:25.3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2"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rd, Reagan" userId="27291eb4-8241-4961-9e69-8c66e34cc5b0" providerId="ADAL" clId="{8E818F14-FC6C-4C93-9EFD-DD68F8952F16}"/>
    <pc:docChg chg="custSel addSld modSld">
      <pc:chgData name="Ward, Reagan" userId="27291eb4-8241-4961-9e69-8c66e34cc5b0" providerId="ADAL" clId="{8E818F14-FC6C-4C93-9EFD-DD68F8952F16}" dt="2025-03-21T18:10:51.364" v="156" actId="20577"/>
      <pc:docMkLst>
        <pc:docMk/>
      </pc:docMkLst>
      <pc:sldChg chg="modSp mod">
        <pc:chgData name="Ward, Reagan" userId="27291eb4-8241-4961-9e69-8c66e34cc5b0" providerId="ADAL" clId="{8E818F14-FC6C-4C93-9EFD-DD68F8952F16}" dt="2025-03-21T18:10:00.341" v="111" actId="20577"/>
        <pc:sldMkLst>
          <pc:docMk/>
          <pc:sldMk cId="3044915438" sldId="256"/>
        </pc:sldMkLst>
        <pc:spChg chg="mod">
          <ac:chgData name="Ward, Reagan" userId="27291eb4-8241-4961-9e69-8c66e34cc5b0" providerId="ADAL" clId="{8E818F14-FC6C-4C93-9EFD-DD68F8952F16}" dt="2025-03-21T18:10:00.341" v="111" actId="20577"/>
          <ac:spMkLst>
            <pc:docMk/>
            <pc:sldMk cId="3044915438" sldId="256"/>
            <ac:spMk id="3" creationId="{00000000-0000-0000-0000-000000000000}"/>
          </ac:spMkLst>
        </pc:spChg>
      </pc:sldChg>
      <pc:sldChg chg="addSp delSp modSp new mod modClrScheme chgLayout">
        <pc:chgData name="Ward, Reagan" userId="27291eb4-8241-4961-9e69-8c66e34cc5b0" providerId="ADAL" clId="{8E818F14-FC6C-4C93-9EFD-DD68F8952F16}" dt="2025-03-21T18:10:37.144" v="122" actId="20577"/>
        <pc:sldMkLst>
          <pc:docMk/>
          <pc:sldMk cId="3120083981" sldId="5784"/>
        </pc:sldMkLst>
        <pc:spChg chg="del mod ord">
          <ac:chgData name="Ward, Reagan" userId="27291eb4-8241-4961-9e69-8c66e34cc5b0" providerId="ADAL" clId="{8E818F14-FC6C-4C93-9EFD-DD68F8952F16}" dt="2025-03-21T18:07:46.858" v="1" actId="700"/>
          <ac:spMkLst>
            <pc:docMk/>
            <pc:sldMk cId="3120083981" sldId="5784"/>
            <ac:spMk id="2" creationId="{A536C898-C7AD-4655-13F8-EE71E64EED2D}"/>
          </ac:spMkLst>
        </pc:spChg>
        <pc:spChg chg="del mod ord">
          <ac:chgData name="Ward, Reagan" userId="27291eb4-8241-4961-9e69-8c66e34cc5b0" providerId="ADAL" clId="{8E818F14-FC6C-4C93-9EFD-DD68F8952F16}" dt="2025-03-21T18:07:46.858" v="1" actId="700"/>
          <ac:spMkLst>
            <pc:docMk/>
            <pc:sldMk cId="3120083981" sldId="5784"/>
            <ac:spMk id="3" creationId="{ADF5C770-1D53-42A3-7D47-417A2F1B9FA9}"/>
          </ac:spMkLst>
        </pc:spChg>
        <pc:spChg chg="del">
          <ac:chgData name="Ward, Reagan" userId="27291eb4-8241-4961-9e69-8c66e34cc5b0" providerId="ADAL" clId="{8E818F14-FC6C-4C93-9EFD-DD68F8952F16}" dt="2025-03-21T18:07:46.858" v="1" actId="700"/>
          <ac:spMkLst>
            <pc:docMk/>
            <pc:sldMk cId="3120083981" sldId="5784"/>
            <ac:spMk id="4" creationId="{8C8F9487-B1BD-C459-FD0C-2D2E6CC7CBA8}"/>
          </ac:spMkLst>
        </pc:spChg>
        <pc:spChg chg="mod ord">
          <ac:chgData name="Ward, Reagan" userId="27291eb4-8241-4961-9e69-8c66e34cc5b0" providerId="ADAL" clId="{8E818F14-FC6C-4C93-9EFD-DD68F8952F16}" dt="2025-03-21T18:07:46.858" v="1" actId="700"/>
          <ac:spMkLst>
            <pc:docMk/>
            <pc:sldMk cId="3120083981" sldId="5784"/>
            <ac:spMk id="5" creationId="{7E24934E-CE5F-8D3E-817B-95A5AF71ED85}"/>
          </ac:spMkLst>
        </pc:spChg>
        <pc:spChg chg="del">
          <ac:chgData name="Ward, Reagan" userId="27291eb4-8241-4961-9e69-8c66e34cc5b0" providerId="ADAL" clId="{8E818F14-FC6C-4C93-9EFD-DD68F8952F16}" dt="2025-03-21T18:07:46.858" v="1" actId="700"/>
          <ac:spMkLst>
            <pc:docMk/>
            <pc:sldMk cId="3120083981" sldId="5784"/>
            <ac:spMk id="6" creationId="{DF6DB886-BF57-A962-A161-0C7DAA0926E5}"/>
          </ac:spMkLst>
        </pc:spChg>
        <pc:spChg chg="del">
          <ac:chgData name="Ward, Reagan" userId="27291eb4-8241-4961-9e69-8c66e34cc5b0" providerId="ADAL" clId="{8E818F14-FC6C-4C93-9EFD-DD68F8952F16}" dt="2025-03-21T18:07:46.858" v="1" actId="700"/>
          <ac:spMkLst>
            <pc:docMk/>
            <pc:sldMk cId="3120083981" sldId="5784"/>
            <ac:spMk id="7" creationId="{3088E6D1-D3A0-3297-F468-0EF17DEA3ADB}"/>
          </ac:spMkLst>
        </pc:spChg>
        <pc:spChg chg="add mod ord">
          <ac:chgData name="Ward, Reagan" userId="27291eb4-8241-4961-9e69-8c66e34cc5b0" providerId="ADAL" clId="{8E818F14-FC6C-4C93-9EFD-DD68F8952F16}" dt="2025-03-21T18:08:01.329" v="31" actId="20577"/>
          <ac:spMkLst>
            <pc:docMk/>
            <pc:sldMk cId="3120083981" sldId="5784"/>
            <ac:spMk id="8" creationId="{5E66A5DE-6098-82A2-0F01-CA584DE443CC}"/>
          </ac:spMkLst>
        </pc:spChg>
        <pc:spChg chg="add mod ord">
          <ac:chgData name="Ward, Reagan" userId="27291eb4-8241-4961-9e69-8c66e34cc5b0" providerId="ADAL" clId="{8E818F14-FC6C-4C93-9EFD-DD68F8952F16}" dt="2025-03-21T18:10:37.144" v="122" actId="20577"/>
          <ac:spMkLst>
            <pc:docMk/>
            <pc:sldMk cId="3120083981" sldId="5784"/>
            <ac:spMk id="9" creationId="{47AF58E5-49D9-66C0-6C6D-E054468DDD33}"/>
          </ac:spMkLst>
        </pc:spChg>
      </pc:sldChg>
      <pc:sldChg chg="add">
        <pc:chgData name="Ward, Reagan" userId="27291eb4-8241-4961-9e69-8c66e34cc5b0" providerId="ADAL" clId="{8E818F14-FC6C-4C93-9EFD-DD68F8952F16}" dt="2025-03-21T18:10:25.359" v="112"/>
        <pc:sldMkLst>
          <pc:docMk/>
          <pc:sldMk cId="2705892911" sldId="5840"/>
        </pc:sldMkLst>
      </pc:sldChg>
      <pc:sldChg chg="add">
        <pc:chgData name="Ward, Reagan" userId="27291eb4-8241-4961-9e69-8c66e34cc5b0" providerId="ADAL" clId="{8E818F14-FC6C-4C93-9EFD-DD68F8952F16}" dt="2025-03-21T18:09:18.584" v="44"/>
        <pc:sldMkLst>
          <pc:docMk/>
          <pc:sldMk cId="1156151556" sldId="5842"/>
        </pc:sldMkLst>
      </pc:sldChg>
      <pc:sldChg chg="add">
        <pc:chgData name="Ward, Reagan" userId="27291eb4-8241-4961-9e69-8c66e34cc5b0" providerId="ADAL" clId="{8E818F14-FC6C-4C93-9EFD-DD68F8952F16}" dt="2025-03-21T18:09:18.584" v="44"/>
        <pc:sldMkLst>
          <pc:docMk/>
          <pc:sldMk cId="4219415275" sldId="5843"/>
        </pc:sldMkLst>
      </pc:sldChg>
      <pc:sldChg chg="addSp delSp modSp new mod modClrScheme chgLayout">
        <pc:chgData name="Ward, Reagan" userId="27291eb4-8241-4961-9e69-8c66e34cc5b0" providerId="ADAL" clId="{8E818F14-FC6C-4C93-9EFD-DD68F8952F16}" dt="2025-03-21T18:10:51.364" v="156" actId="20577"/>
        <pc:sldMkLst>
          <pc:docMk/>
          <pc:sldMk cId="1627377051" sldId="5844"/>
        </pc:sldMkLst>
        <pc:spChg chg="del mod ord">
          <ac:chgData name="Ward, Reagan" userId="27291eb4-8241-4961-9e69-8c66e34cc5b0" providerId="ADAL" clId="{8E818F14-FC6C-4C93-9EFD-DD68F8952F16}" dt="2025-03-21T18:10:43.700" v="124" actId="700"/>
          <ac:spMkLst>
            <pc:docMk/>
            <pc:sldMk cId="1627377051" sldId="5844"/>
            <ac:spMk id="2" creationId="{A9EAF0B0-A23B-8CCF-0121-E684153850E3}"/>
          </ac:spMkLst>
        </pc:spChg>
        <pc:spChg chg="del mod ord">
          <ac:chgData name="Ward, Reagan" userId="27291eb4-8241-4961-9e69-8c66e34cc5b0" providerId="ADAL" clId="{8E818F14-FC6C-4C93-9EFD-DD68F8952F16}" dt="2025-03-21T18:10:43.700" v="124" actId="700"/>
          <ac:spMkLst>
            <pc:docMk/>
            <pc:sldMk cId="1627377051" sldId="5844"/>
            <ac:spMk id="3" creationId="{31941A9E-364F-8953-9E15-8C140B7BB432}"/>
          </ac:spMkLst>
        </pc:spChg>
        <pc:spChg chg="mod ord">
          <ac:chgData name="Ward, Reagan" userId="27291eb4-8241-4961-9e69-8c66e34cc5b0" providerId="ADAL" clId="{8E818F14-FC6C-4C93-9EFD-DD68F8952F16}" dt="2025-03-21T18:10:43.700" v="124" actId="700"/>
          <ac:spMkLst>
            <pc:docMk/>
            <pc:sldMk cId="1627377051" sldId="5844"/>
            <ac:spMk id="4" creationId="{E38C62F7-EBA6-DF7A-466B-98E27D22E7B2}"/>
          </ac:spMkLst>
        </pc:spChg>
        <pc:spChg chg="del">
          <ac:chgData name="Ward, Reagan" userId="27291eb4-8241-4961-9e69-8c66e34cc5b0" providerId="ADAL" clId="{8E818F14-FC6C-4C93-9EFD-DD68F8952F16}" dt="2025-03-21T18:10:43.700" v="124" actId="700"/>
          <ac:spMkLst>
            <pc:docMk/>
            <pc:sldMk cId="1627377051" sldId="5844"/>
            <ac:spMk id="5" creationId="{B983B852-F7A1-48A9-F98E-09252533ED94}"/>
          </ac:spMkLst>
        </pc:spChg>
        <pc:spChg chg="del">
          <ac:chgData name="Ward, Reagan" userId="27291eb4-8241-4961-9e69-8c66e34cc5b0" providerId="ADAL" clId="{8E818F14-FC6C-4C93-9EFD-DD68F8952F16}" dt="2025-03-21T18:10:43.700" v="124" actId="700"/>
          <ac:spMkLst>
            <pc:docMk/>
            <pc:sldMk cId="1627377051" sldId="5844"/>
            <ac:spMk id="6" creationId="{6246584F-C583-87F0-9576-E4B9666BA62D}"/>
          </ac:spMkLst>
        </pc:spChg>
        <pc:spChg chg="add mod ord">
          <ac:chgData name="Ward, Reagan" userId="27291eb4-8241-4961-9e69-8c66e34cc5b0" providerId="ADAL" clId="{8E818F14-FC6C-4C93-9EFD-DD68F8952F16}" dt="2025-03-21T18:10:47.552" v="146" actId="20577"/>
          <ac:spMkLst>
            <pc:docMk/>
            <pc:sldMk cId="1627377051" sldId="5844"/>
            <ac:spMk id="7" creationId="{558739D5-CCAD-ED37-9945-FC26B2DBF50E}"/>
          </ac:spMkLst>
        </pc:spChg>
        <pc:spChg chg="add mod ord">
          <ac:chgData name="Ward, Reagan" userId="27291eb4-8241-4961-9e69-8c66e34cc5b0" providerId="ADAL" clId="{8E818F14-FC6C-4C93-9EFD-DD68F8952F16}" dt="2025-03-21T18:10:51.364" v="156" actId="20577"/>
          <ac:spMkLst>
            <pc:docMk/>
            <pc:sldMk cId="1627377051" sldId="5844"/>
            <ac:spMk id="8" creationId="{37E3C1FA-866B-D7C0-BFBE-32098954AE69}"/>
          </ac:spMkLst>
        </pc:spChg>
      </pc:sldChg>
    </pc:docChg>
  </pc:docChgLst>
  <pc:docChgLst>
    <pc:chgData name="Ward, Reagan" userId="27291eb4-8241-4961-9e69-8c66e34cc5b0" providerId="ADAL" clId="{0D21C2EA-09F2-4AD5-B428-2570F6F91718}"/>
    <pc:docChg chg="custSel delSld modSld sldOrd">
      <pc:chgData name="Ward, Reagan" userId="27291eb4-8241-4961-9e69-8c66e34cc5b0" providerId="ADAL" clId="{0D21C2EA-09F2-4AD5-B428-2570F6F91718}" dt="2025-03-06T18:48:19.765" v="138" actId="6549"/>
      <pc:docMkLst>
        <pc:docMk/>
      </pc:docMkLst>
      <pc:sldChg chg="modSp mod">
        <pc:chgData name="Ward, Reagan" userId="27291eb4-8241-4961-9e69-8c66e34cc5b0" providerId="ADAL" clId="{0D21C2EA-09F2-4AD5-B428-2570F6F91718}" dt="2025-03-06T18:36:08.318" v="73" actId="20577"/>
        <pc:sldMkLst>
          <pc:docMk/>
          <pc:sldMk cId="3044915438" sldId="256"/>
        </pc:sldMkLst>
        <pc:spChg chg="mod">
          <ac:chgData name="Ward, Reagan" userId="27291eb4-8241-4961-9e69-8c66e34cc5b0" providerId="ADAL" clId="{0D21C2EA-09F2-4AD5-B428-2570F6F91718}" dt="2025-03-06T18:36:08.318" v="73" actId="20577"/>
          <ac:spMkLst>
            <pc:docMk/>
            <pc:sldMk cId="3044915438" sldId="256"/>
            <ac:spMk id="2" creationId="{00000000-0000-0000-0000-000000000000}"/>
          </ac:spMkLst>
        </pc:spChg>
        <pc:spChg chg="mod">
          <ac:chgData name="Ward, Reagan" userId="27291eb4-8241-4961-9e69-8c66e34cc5b0" providerId="ADAL" clId="{0D21C2EA-09F2-4AD5-B428-2570F6F91718}" dt="2025-03-06T18:35:55.233" v="2" actId="27636"/>
          <ac:spMkLst>
            <pc:docMk/>
            <pc:sldMk cId="3044915438" sldId="256"/>
            <ac:spMk id="3" creationId="{00000000-0000-0000-0000-000000000000}"/>
          </ac:spMkLst>
        </pc:spChg>
      </pc:sldChg>
      <pc:sldChg chg="del">
        <pc:chgData name="Ward, Reagan" userId="27291eb4-8241-4961-9e69-8c66e34cc5b0" providerId="ADAL" clId="{0D21C2EA-09F2-4AD5-B428-2570F6F91718}" dt="2025-03-06T18:40:13.088" v="135" actId="47"/>
        <pc:sldMkLst>
          <pc:docMk/>
          <pc:sldMk cId="1638711916" sldId="258"/>
        </pc:sldMkLst>
      </pc:sldChg>
      <pc:sldChg chg="del">
        <pc:chgData name="Ward, Reagan" userId="27291eb4-8241-4961-9e69-8c66e34cc5b0" providerId="ADAL" clId="{0D21C2EA-09F2-4AD5-B428-2570F6F91718}" dt="2025-03-06T18:35:41.141" v="0" actId="47"/>
        <pc:sldMkLst>
          <pc:docMk/>
          <pc:sldMk cId="190815258" sldId="259"/>
        </pc:sldMkLst>
      </pc:sldChg>
      <pc:sldChg chg="del">
        <pc:chgData name="Ward, Reagan" userId="27291eb4-8241-4961-9e69-8c66e34cc5b0" providerId="ADAL" clId="{0D21C2EA-09F2-4AD5-B428-2570F6F91718}" dt="2025-03-06T18:35:41.141" v="0" actId="47"/>
        <pc:sldMkLst>
          <pc:docMk/>
          <pc:sldMk cId="1212467416" sldId="261"/>
        </pc:sldMkLst>
      </pc:sldChg>
      <pc:sldChg chg="del">
        <pc:chgData name="Ward, Reagan" userId="27291eb4-8241-4961-9e69-8c66e34cc5b0" providerId="ADAL" clId="{0D21C2EA-09F2-4AD5-B428-2570F6F91718}" dt="2025-03-06T18:35:41.141" v="0" actId="47"/>
        <pc:sldMkLst>
          <pc:docMk/>
          <pc:sldMk cId="1731656532" sldId="262"/>
        </pc:sldMkLst>
      </pc:sldChg>
      <pc:sldChg chg="del">
        <pc:chgData name="Ward, Reagan" userId="27291eb4-8241-4961-9e69-8c66e34cc5b0" providerId="ADAL" clId="{0D21C2EA-09F2-4AD5-B428-2570F6F91718}" dt="2025-03-06T18:40:13.088" v="135" actId="47"/>
        <pc:sldMkLst>
          <pc:docMk/>
          <pc:sldMk cId="1284145060" sldId="264"/>
        </pc:sldMkLst>
      </pc:sldChg>
      <pc:sldChg chg="del">
        <pc:chgData name="Ward, Reagan" userId="27291eb4-8241-4961-9e69-8c66e34cc5b0" providerId="ADAL" clId="{0D21C2EA-09F2-4AD5-B428-2570F6F91718}" dt="2025-03-06T18:40:13.088" v="135" actId="47"/>
        <pc:sldMkLst>
          <pc:docMk/>
          <pc:sldMk cId="3878259165" sldId="265"/>
        </pc:sldMkLst>
      </pc:sldChg>
      <pc:sldChg chg="del">
        <pc:chgData name="Ward, Reagan" userId="27291eb4-8241-4961-9e69-8c66e34cc5b0" providerId="ADAL" clId="{0D21C2EA-09F2-4AD5-B428-2570F6F91718}" dt="2025-03-06T18:35:41.141" v="0" actId="47"/>
        <pc:sldMkLst>
          <pc:docMk/>
          <pc:sldMk cId="4141676678" sldId="283"/>
        </pc:sldMkLst>
      </pc:sldChg>
      <pc:sldChg chg="del">
        <pc:chgData name="Ward, Reagan" userId="27291eb4-8241-4961-9e69-8c66e34cc5b0" providerId="ADAL" clId="{0D21C2EA-09F2-4AD5-B428-2570F6F91718}" dt="2025-03-06T18:35:41.141" v="0" actId="47"/>
        <pc:sldMkLst>
          <pc:docMk/>
          <pc:sldMk cId="3230641908" sldId="334"/>
        </pc:sldMkLst>
      </pc:sldChg>
      <pc:sldChg chg="del">
        <pc:chgData name="Ward, Reagan" userId="27291eb4-8241-4961-9e69-8c66e34cc5b0" providerId="ADAL" clId="{0D21C2EA-09F2-4AD5-B428-2570F6F91718}" dt="2025-03-06T18:35:41.141" v="0" actId="47"/>
        <pc:sldMkLst>
          <pc:docMk/>
          <pc:sldMk cId="3227145924" sldId="5097"/>
        </pc:sldMkLst>
      </pc:sldChg>
      <pc:sldChg chg="del">
        <pc:chgData name="Ward, Reagan" userId="27291eb4-8241-4961-9e69-8c66e34cc5b0" providerId="ADAL" clId="{0D21C2EA-09F2-4AD5-B428-2570F6F91718}" dt="2025-03-06T18:35:41.141" v="0" actId="47"/>
        <pc:sldMkLst>
          <pc:docMk/>
          <pc:sldMk cId="1037917088" sldId="5098"/>
        </pc:sldMkLst>
      </pc:sldChg>
      <pc:sldChg chg="del">
        <pc:chgData name="Ward, Reagan" userId="27291eb4-8241-4961-9e69-8c66e34cc5b0" providerId="ADAL" clId="{0D21C2EA-09F2-4AD5-B428-2570F6F91718}" dt="2025-03-06T18:35:41.141" v="0" actId="47"/>
        <pc:sldMkLst>
          <pc:docMk/>
          <pc:sldMk cId="2815576142" sldId="5313"/>
        </pc:sldMkLst>
      </pc:sldChg>
      <pc:sldChg chg="del">
        <pc:chgData name="Ward, Reagan" userId="27291eb4-8241-4961-9e69-8c66e34cc5b0" providerId="ADAL" clId="{0D21C2EA-09F2-4AD5-B428-2570F6F91718}" dt="2025-03-06T18:35:41.141" v="0" actId="47"/>
        <pc:sldMkLst>
          <pc:docMk/>
          <pc:sldMk cId="2406663207" sldId="5318"/>
        </pc:sldMkLst>
      </pc:sldChg>
      <pc:sldChg chg="del">
        <pc:chgData name="Ward, Reagan" userId="27291eb4-8241-4961-9e69-8c66e34cc5b0" providerId="ADAL" clId="{0D21C2EA-09F2-4AD5-B428-2570F6F91718}" dt="2025-03-06T18:35:41.141" v="0" actId="47"/>
        <pc:sldMkLst>
          <pc:docMk/>
          <pc:sldMk cId="3766001421" sldId="5319"/>
        </pc:sldMkLst>
      </pc:sldChg>
      <pc:sldChg chg="del">
        <pc:chgData name="Ward, Reagan" userId="27291eb4-8241-4961-9e69-8c66e34cc5b0" providerId="ADAL" clId="{0D21C2EA-09F2-4AD5-B428-2570F6F91718}" dt="2025-03-06T18:40:13.088" v="135" actId="47"/>
        <pc:sldMkLst>
          <pc:docMk/>
          <pc:sldMk cId="506215753" sldId="5419"/>
        </pc:sldMkLst>
      </pc:sldChg>
      <pc:sldChg chg="del">
        <pc:chgData name="Ward, Reagan" userId="27291eb4-8241-4961-9e69-8c66e34cc5b0" providerId="ADAL" clId="{0D21C2EA-09F2-4AD5-B428-2570F6F91718}" dt="2025-03-06T18:35:41.141" v="0" actId="47"/>
        <pc:sldMkLst>
          <pc:docMk/>
          <pc:sldMk cId="783971613" sldId="5619"/>
        </pc:sldMkLst>
      </pc:sldChg>
      <pc:sldChg chg="del">
        <pc:chgData name="Ward, Reagan" userId="27291eb4-8241-4961-9e69-8c66e34cc5b0" providerId="ADAL" clId="{0D21C2EA-09F2-4AD5-B428-2570F6F91718}" dt="2025-03-06T18:35:41.141" v="0" actId="47"/>
        <pc:sldMkLst>
          <pc:docMk/>
          <pc:sldMk cId="500438566" sldId="5672"/>
        </pc:sldMkLst>
      </pc:sldChg>
      <pc:sldChg chg="del">
        <pc:chgData name="Ward, Reagan" userId="27291eb4-8241-4961-9e69-8c66e34cc5b0" providerId="ADAL" clId="{0D21C2EA-09F2-4AD5-B428-2570F6F91718}" dt="2025-03-06T18:35:41.141" v="0" actId="47"/>
        <pc:sldMkLst>
          <pc:docMk/>
          <pc:sldMk cId="3812577952" sldId="5715"/>
        </pc:sldMkLst>
      </pc:sldChg>
      <pc:sldChg chg="del">
        <pc:chgData name="Ward, Reagan" userId="27291eb4-8241-4961-9e69-8c66e34cc5b0" providerId="ADAL" clId="{0D21C2EA-09F2-4AD5-B428-2570F6F91718}" dt="2025-03-06T18:35:41.141" v="0" actId="47"/>
        <pc:sldMkLst>
          <pc:docMk/>
          <pc:sldMk cId="217821678" sldId="5717"/>
        </pc:sldMkLst>
      </pc:sldChg>
      <pc:sldChg chg="del">
        <pc:chgData name="Ward, Reagan" userId="27291eb4-8241-4961-9e69-8c66e34cc5b0" providerId="ADAL" clId="{0D21C2EA-09F2-4AD5-B428-2570F6F91718}" dt="2025-03-06T18:35:41.141" v="0" actId="47"/>
        <pc:sldMkLst>
          <pc:docMk/>
          <pc:sldMk cId="2365850526" sldId="5733"/>
        </pc:sldMkLst>
      </pc:sldChg>
      <pc:sldChg chg="del">
        <pc:chgData name="Ward, Reagan" userId="27291eb4-8241-4961-9e69-8c66e34cc5b0" providerId="ADAL" clId="{0D21C2EA-09F2-4AD5-B428-2570F6F91718}" dt="2025-03-06T18:35:41.141" v="0" actId="47"/>
        <pc:sldMkLst>
          <pc:docMk/>
          <pc:sldMk cId="522260969" sldId="5746"/>
        </pc:sldMkLst>
      </pc:sldChg>
      <pc:sldChg chg="del">
        <pc:chgData name="Ward, Reagan" userId="27291eb4-8241-4961-9e69-8c66e34cc5b0" providerId="ADAL" clId="{0D21C2EA-09F2-4AD5-B428-2570F6F91718}" dt="2025-03-06T18:35:41.141" v="0" actId="47"/>
        <pc:sldMkLst>
          <pc:docMk/>
          <pc:sldMk cId="693206576" sldId="5756"/>
        </pc:sldMkLst>
      </pc:sldChg>
      <pc:sldChg chg="del">
        <pc:chgData name="Ward, Reagan" userId="27291eb4-8241-4961-9e69-8c66e34cc5b0" providerId="ADAL" clId="{0D21C2EA-09F2-4AD5-B428-2570F6F91718}" dt="2025-03-06T18:35:41.141" v="0" actId="47"/>
        <pc:sldMkLst>
          <pc:docMk/>
          <pc:sldMk cId="2952098216" sldId="5757"/>
        </pc:sldMkLst>
      </pc:sldChg>
      <pc:sldChg chg="del">
        <pc:chgData name="Ward, Reagan" userId="27291eb4-8241-4961-9e69-8c66e34cc5b0" providerId="ADAL" clId="{0D21C2EA-09F2-4AD5-B428-2570F6F91718}" dt="2025-03-06T18:35:41.141" v="0" actId="47"/>
        <pc:sldMkLst>
          <pc:docMk/>
          <pc:sldMk cId="1773155316" sldId="5758"/>
        </pc:sldMkLst>
      </pc:sldChg>
      <pc:sldChg chg="del">
        <pc:chgData name="Ward, Reagan" userId="27291eb4-8241-4961-9e69-8c66e34cc5b0" providerId="ADAL" clId="{0D21C2EA-09F2-4AD5-B428-2570F6F91718}" dt="2025-03-06T18:36:13.057" v="74" actId="47"/>
        <pc:sldMkLst>
          <pc:docMk/>
          <pc:sldMk cId="727007042" sldId="5763"/>
        </pc:sldMkLst>
      </pc:sldChg>
      <pc:sldChg chg="modSp mod">
        <pc:chgData name="Ward, Reagan" userId="27291eb4-8241-4961-9e69-8c66e34cc5b0" providerId="ADAL" clId="{0D21C2EA-09F2-4AD5-B428-2570F6F91718}" dt="2025-03-06T18:43:22.709" v="136" actId="20577"/>
        <pc:sldMkLst>
          <pc:docMk/>
          <pc:sldMk cId="2051952218" sldId="5764"/>
        </pc:sldMkLst>
        <pc:graphicFrameChg chg="modGraphic">
          <ac:chgData name="Ward, Reagan" userId="27291eb4-8241-4961-9e69-8c66e34cc5b0" providerId="ADAL" clId="{0D21C2EA-09F2-4AD5-B428-2570F6F91718}" dt="2025-03-06T18:43:22.709" v="136" actId="20577"/>
          <ac:graphicFrameMkLst>
            <pc:docMk/>
            <pc:sldMk cId="2051952218" sldId="5764"/>
            <ac:graphicFrameMk id="11" creationId="{0FB98515-C897-F3ED-F57A-418458EF6250}"/>
          </ac:graphicFrameMkLst>
        </pc:graphicFrameChg>
      </pc:sldChg>
      <pc:sldChg chg="del">
        <pc:chgData name="Ward, Reagan" userId="27291eb4-8241-4961-9e69-8c66e34cc5b0" providerId="ADAL" clId="{0D21C2EA-09F2-4AD5-B428-2570F6F91718}" dt="2025-03-06T18:40:13.088" v="135" actId="47"/>
        <pc:sldMkLst>
          <pc:docMk/>
          <pc:sldMk cId="3184900663" sldId="5766"/>
        </pc:sldMkLst>
      </pc:sldChg>
      <pc:sldChg chg="modSp mod ord">
        <pc:chgData name="Ward, Reagan" userId="27291eb4-8241-4961-9e69-8c66e34cc5b0" providerId="ADAL" clId="{0D21C2EA-09F2-4AD5-B428-2570F6F91718}" dt="2025-03-06T18:39:22.768" v="101" actId="20577"/>
        <pc:sldMkLst>
          <pc:docMk/>
          <pc:sldMk cId="1012677176" sldId="5767"/>
        </pc:sldMkLst>
        <pc:spChg chg="mod">
          <ac:chgData name="Ward, Reagan" userId="27291eb4-8241-4961-9e69-8c66e34cc5b0" providerId="ADAL" clId="{0D21C2EA-09F2-4AD5-B428-2570F6F91718}" dt="2025-03-06T18:39:22.768" v="101" actId="20577"/>
          <ac:spMkLst>
            <pc:docMk/>
            <pc:sldMk cId="1012677176" sldId="5767"/>
            <ac:spMk id="7" creationId="{46D0662D-BFA8-0433-5534-452872043437}"/>
          </ac:spMkLst>
        </pc:spChg>
      </pc:sldChg>
      <pc:sldChg chg="del">
        <pc:chgData name="Ward, Reagan" userId="27291eb4-8241-4961-9e69-8c66e34cc5b0" providerId="ADAL" clId="{0D21C2EA-09F2-4AD5-B428-2570F6F91718}" dt="2025-03-06T18:40:13.088" v="135" actId="47"/>
        <pc:sldMkLst>
          <pc:docMk/>
          <pc:sldMk cId="4029889111" sldId="5768"/>
        </pc:sldMkLst>
      </pc:sldChg>
      <pc:sldChg chg="modSp mod ord">
        <pc:chgData name="Ward, Reagan" userId="27291eb4-8241-4961-9e69-8c66e34cc5b0" providerId="ADAL" clId="{0D21C2EA-09F2-4AD5-B428-2570F6F91718}" dt="2025-03-06T18:40:01.533" v="134" actId="20577"/>
        <pc:sldMkLst>
          <pc:docMk/>
          <pc:sldMk cId="1975889940" sldId="5769"/>
        </pc:sldMkLst>
        <pc:spChg chg="mod">
          <ac:chgData name="Ward, Reagan" userId="27291eb4-8241-4961-9e69-8c66e34cc5b0" providerId="ADAL" clId="{0D21C2EA-09F2-4AD5-B428-2570F6F91718}" dt="2025-03-06T18:40:01.533" v="134" actId="20577"/>
          <ac:spMkLst>
            <pc:docMk/>
            <pc:sldMk cId="1975889940" sldId="5769"/>
            <ac:spMk id="7" creationId="{3B828029-07B7-6F63-C918-489DA641EEA2}"/>
          </ac:spMkLst>
        </pc:spChg>
      </pc:sldChg>
      <pc:sldChg chg="modSp mod">
        <pc:chgData name="Ward, Reagan" userId="27291eb4-8241-4961-9e69-8c66e34cc5b0" providerId="ADAL" clId="{0D21C2EA-09F2-4AD5-B428-2570F6F91718}" dt="2025-03-06T18:48:19.765" v="138" actId="6549"/>
        <pc:sldMkLst>
          <pc:docMk/>
          <pc:sldMk cId="4040787201" sldId="5770"/>
        </pc:sldMkLst>
        <pc:spChg chg="mod">
          <ac:chgData name="Ward, Reagan" userId="27291eb4-8241-4961-9e69-8c66e34cc5b0" providerId="ADAL" clId="{0D21C2EA-09F2-4AD5-B428-2570F6F91718}" dt="2025-03-06T18:48:19.765" v="138" actId="6549"/>
          <ac:spMkLst>
            <pc:docMk/>
            <pc:sldMk cId="4040787201" sldId="5770"/>
            <ac:spMk id="13" creationId="{5814CCC3-7D5F-14D5-EABB-CC31CF0C936E}"/>
          </ac:spMkLst>
        </pc:spChg>
      </pc:sldChg>
      <pc:sldChg chg="del">
        <pc:chgData name="Ward, Reagan" userId="27291eb4-8241-4961-9e69-8c66e34cc5b0" providerId="ADAL" clId="{0D21C2EA-09F2-4AD5-B428-2570F6F91718}" dt="2025-03-06T18:35:41.141" v="0" actId="47"/>
        <pc:sldMkLst>
          <pc:docMk/>
          <pc:sldMk cId="612242576" sldId="5773"/>
        </pc:sldMkLst>
      </pc:sldChg>
      <pc:sldChg chg="del">
        <pc:chgData name="Ward, Reagan" userId="27291eb4-8241-4961-9e69-8c66e34cc5b0" providerId="ADAL" clId="{0D21C2EA-09F2-4AD5-B428-2570F6F91718}" dt="2025-03-06T18:35:41.141" v="0" actId="47"/>
        <pc:sldMkLst>
          <pc:docMk/>
          <pc:sldMk cId="665108887" sldId="5776"/>
        </pc:sldMkLst>
      </pc:sldChg>
      <pc:sldChg chg="del">
        <pc:chgData name="Ward, Reagan" userId="27291eb4-8241-4961-9e69-8c66e34cc5b0" providerId="ADAL" clId="{0D21C2EA-09F2-4AD5-B428-2570F6F91718}" dt="2025-03-06T18:40:13.088" v="135" actId="47"/>
        <pc:sldMkLst>
          <pc:docMk/>
          <pc:sldMk cId="2293255270" sldId="5780"/>
        </pc:sldMkLst>
      </pc:sldChg>
      <pc:sldChg chg="modSp mod ord">
        <pc:chgData name="Ward, Reagan" userId="27291eb4-8241-4961-9e69-8c66e34cc5b0" providerId="ADAL" clId="{0D21C2EA-09F2-4AD5-B428-2570F6F91718}" dt="2025-03-06T18:37:06.622" v="77" actId="13926"/>
        <pc:sldMkLst>
          <pc:docMk/>
          <pc:sldMk cId="3129949560" sldId="5783"/>
        </pc:sldMkLst>
        <pc:spChg chg="mod">
          <ac:chgData name="Ward, Reagan" userId="27291eb4-8241-4961-9e69-8c66e34cc5b0" providerId="ADAL" clId="{0D21C2EA-09F2-4AD5-B428-2570F6F91718}" dt="2025-03-06T18:37:06.622" v="77" actId="13926"/>
          <ac:spMkLst>
            <pc:docMk/>
            <pc:sldMk cId="3129949560" sldId="5783"/>
            <ac:spMk id="13" creationId="{40CDE12A-9659-8A46-F9BD-A83278195167}"/>
          </ac:spMkLst>
        </pc:spChg>
      </pc:sldChg>
      <pc:sldChg chg="del">
        <pc:chgData name="Ward, Reagan" userId="27291eb4-8241-4961-9e69-8c66e34cc5b0" providerId="ADAL" clId="{0D21C2EA-09F2-4AD5-B428-2570F6F91718}" dt="2025-03-06T18:35:41.141" v="0" actId="47"/>
        <pc:sldMkLst>
          <pc:docMk/>
          <pc:sldMk cId="852275523" sldId="5784"/>
        </pc:sldMkLst>
      </pc:sldChg>
      <pc:sldChg chg="del">
        <pc:chgData name="Ward, Reagan" userId="27291eb4-8241-4961-9e69-8c66e34cc5b0" providerId="ADAL" clId="{0D21C2EA-09F2-4AD5-B428-2570F6F91718}" dt="2025-03-06T18:35:41.141" v="0" actId="47"/>
        <pc:sldMkLst>
          <pc:docMk/>
          <pc:sldMk cId="1665958014" sldId="5786"/>
        </pc:sldMkLst>
      </pc:sldChg>
      <pc:sldChg chg="del">
        <pc:chgData name="Ward, Reagan" userId="27291eb4-8241-4961-9e69-8c66e34cc5b0" providerId="ADAL" clId="{0D21C2EA-09F2-4AD5-B428-2570F6F91718}" dt="2025-03-06T18:35:41.141" v="0" actId="47"/>
        <pc:sldMkLst>
          <pc:docMk/>
          <pc:sldMk cId="3914415940" sldId="5787"/>
        </pc:sldMkLst>
      </pc:sldChg>
      <pc:sldChg chg="del">
        <pc:chgData name="Ward, Reagan" userId="27291eb4-8241-4961-9e69-8c66e34cc5b0" providerId="ADAL" clId="{0D21C2EA-09F2-4AD5-B428-2570F6F91718}" dt="2025-03-06T18:35:41.141" v="0" actId="47"/>
        <pc:sldMkLst>
          <pc:docMk/>
          <pc:sldMk cId="1301326054" sldId="5789"/>
        </pc:sldMkLst>
      </pc:sldChg>
      <pc:sldChg chg="del">
        <pc:chgData name="Ward, Reagan" userId="27291eb4-8241-4961-9e69-8c66e34cc5b0" providerId="ADAL" clId="{0D21C2EA-09F2-4AD5-B428-2570F6F91718}" dt="2025-03-06T18:35:41.141" v="0" actId="47"/>
        <pc:sldMkLst>
          <pc:docMk/>
          <pc:sldMk cId="184704913" sldId="5790"/>
        </pc:sldMkLst>
      </pc:sldChg>
      <pc:sldChg chg="del">
        <pc:chgData name="Ward, Reagan" userId="27291eb4-8241-4961-9e69-8c66e34cc5b0" providerId="ADAL" clId="{0D21C2EA-09F2-4AD5-B428-2570F6F91718}" dt="2025-03-06T18:35:41.141" v="0" actId="47"/>
        <pc:sldMkLst>
          <pc:docMk/>
          <pc:sldMk cId="2079813554" sldId="5791"/>
        </pc:sldMkLst>
      </pc:sldChg>
      <pc:sldChg chg="del">
        <pc:chgData name="Ward, Reagan" userId="27291eb4-8241-4961-9e69-8c66e34cc5b0" providerId="ADAL" clId="{0D21C2EA-09F2-4AD5-B428-2570F6F91718}" dt="2025-03-06T18:35:41.141" v="0" actId="47"/>
        <pc:sldMkLst>
          <pc:docMk/>
          <pc:sldMk cId="1756129710" sldId="5792"/>
        </pc:sldMkLst>
      </pc:sldChg>
      <pc:sldChg chg="del">
        <pc:chgData name="Ward, Reagan" userId="27291eb4-8241-4961-9e69-8c66e34cc5b0" providerId="ADAL" clId="{0D21C2EA-09F2-4AD5-B428-2570F6F91718}" dt="2025-03-06T18:35:41.141" v="0" actId="47"/>
        <pc:sldMkLst>
          <pc:docMk/>
          <pc:sldMk cId="3404504799" sldId="5794"/>
        </pc:sldMkLst>
      </pc:sldChg>
      <pc:sldChg chg="del">
        <pc:chgData name="Ward, Reagan" userId="27291eb4-8241-4961-9e69-8c66e34cc5b0" providerId="ADAL" clId="{0D21C2EA-09F2-4AD5-B428-2570F6F91718}" dt="2025-03-06T18:35:41.141" v="0" actId="47"/>
        <pc:sldMkLst>
          <pc:docMk/>
          <pc:sldMk cId="2840240653" sldId="5795"/>
        </pc:sldMkLst>
      </pc:sldChg>
      <pc:sldChg chg="del">
        <pc:chgData name="Ward, Reagan" userId="27291eb4-8241-4961-9e69-8c66e34cc5b0" providerId="ADAL" clId="{0D21C2EA-09F2-4AD5-B428-2570F6F91718}" dt="2025-03-06T18:40:13.088" v="135" actId="47"/>
        <pc:sldMkLst>
          <pc:docMk/>
          <pc:sldMk cId="2719454317" sldId="5796"/>
        </pc:sldMkLst>
      </pc:sldChg>
      <pc:sldChg chg="del">
        <pc:chgData name="Ward, Reagan" userId="27291eb4-8241-4961-9e69-8c66e34cc5b0" providerId="ADAL" clId="{0D21C2EA-09F2-4AD5-B428-2570F6F91718}" dt="2025-03-06T18:40:13.088" v="135" actId="47"/>
        <pc:sldMkLst>
          <pc:docMk/>
          <pc:sldMk cId="148576777" sldId="5797"/>
        </pc:sldMkLst>
      </pc:sldChg>
      <pc:sldChg chg="del">
        <pc:chgData name="Ward, Reagan" userId="27291eb4-8241-4961-9e69-8c66e34cc5b0" providerId="ADAL" clId="{0D21C2EA-09F2-4AD5-B428-2570F6F91718}" dt="2025-03-06T18:35:41.141" v="0" actId="47"/>
        <pc:sldMkLst>
          <pc:docMk/>
          <pc:sldMk cId="1237249377" sldId="5798"/>
        </pc:sldMkLst>
      </pc:sldChg>
      <pc:sldChg chg="del">
        <pc:chgData name="Ward, Reagan" userId="27291eb4-8241-4961-9e69-8c66e34cc5b0" providerId="ADAL" clId="{0D21C2EA-09F2-4AD5-B428-2570F6F91718}" dt="2025-03-06T18:35:41.141" v="0" actId="47"/>
        <pc:sldMkLst>
          <pc:docMk/>
          <pc:sldMk cId="746027233" sldId="5799"/>
        </pc:sldMkLst>
      </pc:sldChg>
      <pc:sldChg chg="del">
        <pc:chgData name="Ward, Reagan" userId="27291eb4-8241-4961-9e69-8c66e34cc5b0" providerId="ADAL" clId="{0D21C2EA-09F2-4AD5-B428-2570F6F91718}" dt="2025-03-06T18:35:41.141" v="0" actId="47"/>
        <pc:sldMkLst>
          <pc:docMk/>
          <pc:sldMk cId="2347927155" sldId="5800"/>
        </pc:sldMkLst>
      </pc:sldChg>
      <pc:sldChg chg="del">
        <pc:chgData name="Ward, Reagan" userId="27291eb4-8241-4961-9e69-8c66e34cc5b0" providerId="ADAL" clId="{0D21C2EA-09F2-4AD5-B428-2570F6F91718}" dt="2025-03-06T18:35:41.141" v="0" actId="47"/>
        <pc:sldMkLst>
          <pc:docMk/>
          <pc:sldMk cId="2639106218" sldId="5801"/>
        </pc:sldMkLst>
      </pc:sldChg>
      <pc:sldChg chg="del">
        <pc:chgData name="Ward, Reagan" userId="27291eb4-8241-4961-9e69-8c66e34cc5b0" providerId="ADAL" clId="{0D21C2EA-09F2-4AD5-B428-2570F6F91718}" dt="2025-03-06T18:35:41.141" v="0" actId="47"/>
        <pc:sldMkLst>
          <pc:docMk/>
          <pc:sldMk cId="467082449" sldId="580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3/21/2025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2883294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SE301 pro tip – temporarily mark grade 12 students you expect will be graduates in 2024-2025 as exit type 90 with an exit date, then create a SEY snapshot. Pull a list of all students triggering SE301 to begin communicating with schools regarding missing graduation guidelines data. Then, reupload a SSA file with the current exit date/type for the student to ensure clean interchange data.</a:t>
            </a:r>
          </a:p>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a:p>
        </p:txBody>
      </p:sp>
    </p:spTree>
    <p:extLst>
      <p:ext uri="{BB962C8B-B14F-4D97-AF65-F5344CB8AC3E}">
        <p14:creationId xmlns:p14="http://schemas.microsoft.com/office/powerpoint/2010/main" val="4213149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C183D7F6-B498-43B3-948B-1728B52AA6E4}">
                <adec:decorative xmlns:adec="http://schemas.microsoft.com/office/drawing/2017/decorative" val="1"/>
              </a:ext>
            </a:extLst>
          </p:cNvPr>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675240"/>
            <a:ext cx="10402529" cy="58255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a:extLst>
              <a:ext uri="{C183D7F6-B498-43B3-948B-1728B52AA6E4}">
                <adec:decorative xmlns:adec="http://schemas.microsoft.com/office/drawing/2017/decorative" val="1"/>
              </a:ext>
            </a:extLst>
          </p:cNvPr>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pic>
        <p:nvPicPr>
          <p:cNvPr id="3" name="Picture 2">
            <a:extLst>
              <a:ext uri="{FF2B5EF4-FFF2-40B4-BE49-F238E27FC236}">
                <a16:creationId xmlns:a16="http://schemas.microsoft.com/office/drawing/2014/main" id="{49BED633-71DA-7A28-29F6-99EA784F7161}"/>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a:extLst>
              <a:ext uri="{FF2B5EF4-FFF2-40B4-BE49-F238E27FC236}">
                <a16:creationId xmlns:a16="http://schemas.microsoft.com/office/drawing/2014/main" id="{C4F2895A-C3CB-B6EA-A90C-7486DFECCB13}"/>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10" name="Content Placeholder 4">
            <a:extLst>
              <a:ext uri="{FF2B5EF4-FFF2-40B4-BE49-F238E27FC236}">
                <a16:creationId xmlns:a16="http://schemas.microsoft.com/office/drawing/2014/main" id="{7E29BBA0-B2DC-F9C3-D5F6-974A44EA1877}"/>
              </a:ext>
            </a:extLst>
          </p:cNvPr>
          <p:cNvSpPr>
            <a:spLocks noGrp="1"/>
          </p:cNvSpPr>
          <p:nvPr>
            <p:ph sz="quarter" idx="13" hasCustomPrompt="1"/>
          </p:nvPr>
        </p:nvSpPr>
        <p:spPr>
          <a:xfrm>
            <a:off x="1366549" y="6356350"/>
            <a:ext cx="4483505"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11" name="Content Placeholder 4">
            <a:extLst>
              <a:ext uri="{FF2B5EF4-FFF2-40B4-BE49-F238E27FC236}">
                <a16:creationId xmlns:a16="http://schemas.microsoft.com/office/drawing/2014/main" id="{4D467485-A599-EF0B-3C8A-4DBF3A188E47}"/>
              </a:ext>
            </a:extLst>
          </p:cNvPr>
          <p:cNvSpPr>
            <a:spLocks noGrp="1"/>
          </p:cNvSpPr>
          <p:nvPr>
            <p:ph sz="quarter" idx="14" hasCustomPrompt="1"/>
          </p:nvPr>
        </p:nvSpPr>
        <p:spPr>
          <a:xfrm>
            <a:off x="6052822" y="6356350"/>
            <a:ext cx="4393506"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18364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E71C4D3-622D-45EA-EE10-A0E234A45177}"/>
              </a:ext>
            </a:extLst>
          </p:cNvPr>
          <p:cNvSpPr>
            <a:spLocks noGrp="1"/>
          </p:cNvSpPr>
          <p:nvPr>
            <p:ph type="title"/>
          </p:nvPr>
        </p:nvSpPr>
        <p:spPr>
          <a:xfrm>
            <a:off x="443565" y="205176"/>
            <a:ext cx="8065168" cy="89852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10" name="Slide Number Placeholder 5">
            <a:extLst>
              <a:ext uri="{FF2B5EF4-FFF2-40B4-BE49-F238E27FC236}">
                <a16:creationId xmlns:a16="http://schemas.microsoft.com/office/drawing/2014/main" id="{3F8DC90A-8319-3C2E-F410-0287BDC1E15B}"/>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11" name="Content Placeholder 4">
            <a:extLst>
              <a:ext uri="{FF2B5EF4-FFF2-40B4-BE49-F238E27FC236}">
                <a16:creationId xmlns:a16="http://schemas.microsoft.com/office/drawing/2014/main" id="{A961DECF-3C6F-C44A-FD58-85501ED6409A}"/>
              </a:ext>
            </a:extLst>
          </p:cNvPr>
          <p:cNvSpPr>
            <a:spLocks noGrp="1"/>
          </p:cNvSpPr>
          <p:nvPr>
            <p:ph sz="quarter" idx="13" hasCustomPrompt="1"/>
          </p:nvPr>
        </p:nvSpPr>
        <p:spPr>
          <a:xfrm>
            <a:off x="1366549" y="6356350"/>
            <a:ext cx="4483505"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12" name="Content Placeholder 4">
            <a:extLst>
              <a:ext uri="{FF2B5EF4-FFF2-40B4-BE49-F238E27FC236}">
                <a16:creationId xmlns:a16="http://schemas.microsoft.com/office/drawing/2014/main" id="{297C8305-189D-2174-23D3-13B9C1B64BF5}"/>
              </a:ext>
            </a:extLst>
          </p:cNvPr>
          <p:cNvSpPr>
            <a:spLocks noGrp="1"/>
          </p:cNvSpPr>
          <p:nvPr>
            <p:ph sz="quarter" idx="14" hasCustomPrompt="1"/>
          </p:nvPr>
        </p:nvSpPr>
        <p:spPr>
          <a:xfrm>
            <a:off x="6052822" y="6356350"/>
            <a:ext cx="4393506"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783952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p:nvPr userDrawn="1"/>
        </p:nvSpPr>
        <p:spPr>
          <a:xfrm rot="16200000">
            <a:off x="7091086" y="1757083"/>
            <a:ext cx="6858000" cy="3343834"/>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3898916" y="5893622"/>
            <a:ext cx="6616681" cy="898524"/>
          </a:xfrm>
        </p:spPr>
        <p:txBody>
          <a:bodyPr lIns="0" tIns="0" rIns="0" bIns="0" anchor="b" anchorCtr="0">
            <a:normAutofit/>
          </a:bodyPr>
          <a:lstStyle>
            <a:lvl1pPr algn="r">
              <a:defRPr sz="2800">
                <a:latin typeface="Museo Slab 500" panose="02000000000000000000" pitchFamily="50" charset="0"/>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227916" y="228598"/>
            <a:ext cx="11736168" cy="5599169"/>
          </a:xfrm>
        </p:spPr>
        <p:txBody>
          <a:bodyPr lIns="0" tIns="0" rIns="0" bIns="0"/>
          <a:lstStyle>
            <a:lvl1pPr marL="0" indent="0">
              <a:buNone/>
              <a:defRPr sz="2400"/>
            </a:lvl1pPr>
            <a:lvl2pPr>
              <a:defRPr sz="2000"/>
            </a:lvl2pPr>
            <a:lvl3pPr>
              <a:defRPr sz="1800"/>
            </a:lvl3pPr>
          </a:lstStyle>
          <a:p>
            <a:pPr lvl="0"/>
            <a:r>
              <a:rPr lang="en-US"/>
              <a:t>Insert Image or Smart Art</a:t>
            </a:r>
          </a:p>
        </p:txBody>
      </p:sp>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227916" y="6489679"/>
            <a:ext cx="772748" cy="279444"/>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Content Placeholder 4">
            <a:extLst>
              <a:ext uri="{FF2B5EF4-FFF2-40B4-BE49-F238E27FC236}">
                <a16:creationId xmlns:a16="http://schemas.microsoft.com/office/drawing/2014/main" id="{CFE5AAC4-D503-DE2F-957E-CD76F95873A4}"/>
              </a:ext>
            </a:extLst>
          </p:cNvPr>
          <p:cNvSpPr>
            <a:spLocks noGrp="1"/>
          </p:cNvSpPr>
          <p:nvPr>
            <p:ph sz="quarter" idx="13" hasCustomPrompt="1"/>
          </p:nvPr>
        </p:nvSpPr>
        <p:spPr>
          <a:xfrm>
            <a:off x="227916" y="5917147"/>
            <a:ext cx="3559079"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6B6D9F0B-816F-6497-C8C6-0A9E11D6900F}"/>
              </a:ext>
            </a:extLst>
          </p:cNvPr>
          <p:cNvSpPr>
            <a:spLocks noGrp="1"/>
          </p:cNvSpPr>
          <p:nvPr>
            <p:ph sz="quarter" idx="14" hasCustomPrompt="1"/>
          </p:nvPr>
        </p:nvSpPr>
        <p:spPr>
          <a:xfrm>
            <a:off x="227916" y="6210235"/>
            <a:ext cx="3559080"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4533581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p:nvPr userDrawn="1"/>
        </p:nvSpPr>
        <p:spPr>
          <a:xfrm rot="16200000">
            <a:off x="7091086" y="1757083"/>
            <a:ext cx="6858000" cy="3343834"/>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3898916" y="5893622"/>
            <a:ext cx="6616681" cy="898524"/>
          </a:xfrm>
        </p:spPr>
        <p:txBody>
          <a:bodyPr lIns="0" tIns="0" rIns="0" bIns="0" anchor="b" anchorCtr="0">
            <a:normAutofit/>
          </a:bodyPr>
          <a:lstStyle>
            <a:lvl1pPr algn="r">
              <a:defRPr sz="2800">
                <a:latin typeface="Museo Slab 500" panose="02000000000000000000" pitchFamily="50" charset="0"/>
              </a:defRPr>
            </a:lvl1pPr>
          </a:lstStyle>
          <a:p>
            <a:r>
              <a:rPr lang="en-US"/>
              <a:t>Click to edit Master title style</a:t>
            </a:r>
          </a:p>
        </p:txBody>
      </p:sp>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227916" y="6489679"/>
            <a:ext cx="772748" cy="279444"/>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Content Placeholder 4">
            <a:extLst>
              <a:ext uri="{FF2B5EF4-FFF2-40B4-BE49-F238E27FC236}">
                <a16:creationId xmlns:a16="http://schemas.microsoft.com/office/drawing/2014/main" id="{CFE5AAC4-D503-DE2F-957E-CD76F95873A4}"/>
              </a:ext>
            </a:extLst>
          </p:cNvPr>
          <p:cNvSpPr>
            <a:spLocks noGrp="1"/>
          </p:cNvSpPr>
          <p:nvPr>
            <p:ph sz="quarter" idx="13" hasCustomPrompt="1"/>
          </p:nvPr>
        </p:nvSpPr>
        <p:spPr>
          <a:xfrm>
            <a:off x="227916" y="5917147"/>
            <a:ext cx="3559079"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6B6D9F0B-816F-6497-C8C6-0A9E11D6900F}"/>
              </a:ext>
            </a:extLst>
          </p:cNvPr>
          <p:cNvSpPr>
            <a:spLocks noGrp="1"/>
          </p:cNvSpPr>
          <p:nvPr>
            <p:ph sz="quarter" idx="14" hasCustomPrompt="1"/>
          </p:nvPr>
        </p:nvSpPr>
        <p:spPr>
          <a:xfrm>
            <a:off x="227916" y="6210235"/>
            <a:ext cx="3559080"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
        <p:nvSpPr>
          <p:cNvPr id="11" name="Table Placeholder 10">
            <a:extLst>
              <a:ext uri="{FF2B5EF4-FFF2-40B4-BE49-F238E27FC236}">
                <a16:creationId xmlns:a16="http://schemas.microsoft.com/office/drawing/2014/main" id="{8239E1DC-F9DB-07C2-0B39-583D6060FCAB}"/>
              </a:ext>
            </a:extLst>
          </p:cNvPr>
          <p:cNvSpPr>
            <a:spLocks noGrp="1"/>
          </p:cNvSpPr>
          <p:nvPr>
            <p:ph type="tbl" sz="quarter" idx="15"/>
          </p:nvPr>
        </p:nvSpPr>
        <p:spPr>
          <a:xfrm>
            <a:off x="227916" y="199480"/>
            <a:ext cx="11819082" cy="5628233"/>
          </a:xfrm>
        </p:spPr>
        <p:txBody>
          <a:bodyPr/>
          <a:lstStyle/>
          <a:p>
            <a:endParaRPr lang="en-US"/>
          </a:p>
        </p:txBody>
      </p:sp>
    </p:spTree>
    <p:extLst>
      <p:ext uri="{BB962C8B-B14F-4D97-AF65-F5344CB8AC3E}">
        <p14:creationId xmlns:p14="http://schemas.microsoft.com/office/powerpoint/2010/main" val="210138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nal_Slide">
    <p:spTree>
      <p:nvGrpSpPr>
        <p:cNvPr id="1" name=""/>
        <p:cNvGrpSpPr/>
        <p:nvPr/>
      </p:nvGrpSpPr>
      <p:grpSpPr>
        <a:xfrm>
          <a:off x="0" y="0"/>
          <a:ext cx="0" cy="0"/>
          <a:chOff x="0" y="0"/>
          <a:chExt cx="0" cy="0"/>
        </a:xfrm>
      </p:grpSpPr>
      <p:sp>
        <p:nvSpPr>
          <p:cNvPr id="4" name="Content Placeholder 4">
            <a:extLst>
              <a:ext uri="{FF2B5EF4-FFF2-40B4-BE49-F238E27FC236}">
                <a16:creationId xmlns:a16="http://schemas.microsoft.com/office/drawing/2014/main" id="{D0C7EAE6-38B5-2B76-AD27-6BF3B6FD83A0}"/>
              </a:ext>
            </a:extLst>
          </p:cNvPr>
          <p:cNvSpPr>
            <a:spLocks noGrp="1"/>
          </p:cNvSpPr>
          <p:nvPr>
            <p:ph sz="quarter" idx="13" hasCustomPrompt="1"/>
          </p:nvPr>
        </p:nvSpPr>
        <p:spPr>
          <a:xfrm>
            <a:off x="727969" y="1210320"/>
            <a:ext cx="2512381" cy="5647680"/>
          </a:xfrm>
          <a:solidFill>
            <a:srgbClr val="4C93CE"/>
          </a:solidFill>
        </p:spPr>
        <p:txBody>
          <a:bodyPr anchor="ctr">
            <a:normAutofit/>
          </a:bodyPr>
          <a:lstStyle>
            <a:lvl1pPr marL="0" indent="0">
              <a:buNone/>
              <a:defRPr lang="en-US" sz="3200" b="0" kern="1200" smtClean="0">
                <a:solidFill>
                  <a:schemeClr val="bg1"/>
                </a:solidFill>
                <a:latin typeface="Trebuchet MS" panose="020B0603020202020204" pitchFamily="34" charset="0"/>
                <a:ea typeface="+mn-ea"/>
                <a:cs typeface="+mn-cs"/>
              </a:defRPr>
            </a:lvl1pPr>
          </a:lstStyle>
          <a:p>
            <a:pPr lvl="0"/>
            <a:r>
              <a:rPr lang="en-US"/>
              <a:t>Next Town Hall Date</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hasCustomPrompt="1"/>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Title (Thank you note)</a:t>
            </a:r>
          </a:p>
        </p:txBody>
      </p:sp>
      <p:sp>
        <p:nvSpPr>
          <p:cNvPr id="3" name="Content Placeholder 2"/>
          <p:cNvSpPr>
            <a:spLocks noGrp="1"/>
          </p:cNvSpPr>
          <p:nvPr>
            <p:ph idx="1" hasCustomPrompt="1"/>
          </p:nvPr>
        </p:nvSpPr>
        <p:spPr>
          <a:xfrm>
            <a:off x="3524754" y="1210320"/>
            <a:ext cx="3959123" cy="5647680"/>
          </a:xfrm>
        </p:spPr>
        <p:txBody>
          <a:bodyPr lIns="0" tIns="0" rIns="0" bIns="0" anchor="ctr"/>
          <a:lstStyle>
            <a:lvl1pPr marL="0" indent="0">
              <a:buNone/>
              <a:defRPr sz="2400"/>
            </a:lvl1pPr>
            <a:lvl2pPr>
              <a:defRPr sz="2000"/>
            </a:lvl2pPr>
            <a:lvl3pPr>
              <a:defRPr sz="1800"/>
            </a:lvl3pPr>
          </a:lstStyle>
          <a:p>
            <a:pPr lvl="0"/>
            <a:r>
              <a:rPr lang="en-US"/>
              <a:t>Reminder</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2" name="Slide Number Placeholder 5">
            <a:extLst>
              <a:ext uri="{FF2B5EF4-FFF2-40B4-BE49-F238E27FC236}">
                <a16:creationId xmlns:a16="http://schemas.microsoft.com/office/drawing/2014/main" id="{7D086918-AB89-4A91-BCB1-D1AA0521D94F}"/>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11" name="Picture Placeholder 10">
            <a:extLst>
              <a:ext uri="{FF2B5EF4-FFF2-40B4-BE49-F238E27FC236}">
                <a16:creationId xmlns:a16="http://schemas.microsoft.com/office/drawing/2014/main" id="{ED4231E4-1B08-533E-AA48-2CD802F8B736}"/>
              </a:ext>
            </a:extLst>
          </p:cNvPr>
          <p:cNvSpPr>
            <a:spLocks noGrp="1"/>
          </p:cNvSpPr>
          <p:nvPr>
            <p:ph type="pic" sz="quarter" idx="14"/>
          </p:nvPr>
        </p:nvSpPr>
        <p:spPr>
          <a:xfrm>
            <a:off x="7625919" y="1554326"/>
            <a:ext cx="4216832" cy="4278149"/>
          </a:xfrm>
        </p:spPr>
        <p:txBody>
          <a:bodyPr anchor="ctr"/>
          <a:lstStyle>
            <a:lvl1pPr marL="0" indent="0" algn="ctr">
              <a:buNone/>
              <a:defRPr/>
            </a:lvl1pPr>
          </a:lstStyle>
          <a:p>
            <a:endParaRPr lang="en-US"/>
          </a:p>
        </p:txBody>
      </p:sp>
    </p:spTree>
    <p:extLst>
      <p:ext uri="{BB962C8B-B14F-4D97-AF65-F5344CB8AC3E}">
        <p14:creationId xmlns:p14="http://schemas.microsoft.com/office/powerpoint/2010/main" val="4062706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5" name="Slide Number Placeholder 5">
            <a:extLst>
              <a:ext uri="{FF2B5EF4-FFF2-40B4-BE49-F238E27FC236}">
                <a16:creationId xmlns:a16="http://schemas.microsoft.com/office/drawing/2014/main" id="{58BA416A-65CA-C2DB-366F-7A806E7C99A7}"/>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 y="0"/>
            <a:ext cx="12191996"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0" name="Picture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 y="0"/>
            <a:ext cx="12191996" cy="1219199"/>
          </a:xfrm>
          <a:prstGeom prst="rect">
            <a:avLst/>
          </a:prstGeom>
        </p:spPr>
      </p:pic>
      <p:pic>
        <p:nvPicPr>
          <p:cNvPr id="11" name="Picture 10"/>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55083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2" name="Slide Number Placeholder 5">
            <a:extLst>
              <a:ext uri="{FF2B5EF4-FFF2-40B4-BE49-F238E27FC236}">
                <a16:creationId xmlns:a16="http://schemas.microsoft.com/office/drawing/2014/main" id="{7D086918-AB89-4A91-BCB1-D1AA0521D94F}"/>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D0C7EAE6-38B5-2B76-AD27-6BF3B6FD83A0}"/>
              </a:ext>
            </a:extLst>
          </p:cNvPr>
          <p:cNvSpPr>
            <a:spLocks noGrp="1"/>
          </p:cNvSpPr>
          <p:nvPr>
            <p:ph sz="quarter" idx="13" hasCustomPrompt="1"/>
          </p:nvPr>
        </p:nvSpPr>
        <p:spPr>
          <a:xfrm>
            <a:off x="1366549" y="6356350"/>
            <a:ext cx="4483505"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5" name="Content Placeholder 4">
            <a:extLst>
              <a:ext uri="{FF2B5EF4-FFF2-40B4-BE49-F238E27FC236}">
                <a16:creationId xmlns:a16="http://schemas.microsoft.com/office/drawing/2014/main" id="{25B481D9-802F-6702-BF1A-C9C575E21551}"/>
              </a:ext>
            </a:extLst>
          </p:cNvPr>
          <p:cNvSpPr>
            <a:spLocks noGrp="1"/>
          </p:cNvSpPr>
          <p:nvPr>
            <p:ph sz="quarter" idx="14" hasCustomPrompt="1"/>
          </p:nvPr>
        </p:nvSpPr>
        <p:spPr>
          <a:xfrm>
            <a:off x="6052822" y="6356350"/>
            <a:ext cx="4393506"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_BOLD">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
        <p:nvSpPr>
          <p:cNvPr id="4" name="Title 1">
            <a:extLst>
              <a:ext uri="{FF2B5EF4-FFF2-40B4-BE49-F238E27FC236}">
                <a16:creationId xmlns:a16="http://schemas.microsoft.com/office/drawing/2014/main" id="{9E9498A2-0359-E912-13BB-57F236A92EBE}"/>
              </a:ext>
            </a:extLst>
          </p:cNvPr>
          <p:cNvSpPr>
            <a:spLocks noGrp="1"/>
          </p:cNvSpPr>
          <p:nvPr>
            <p:ph type="title"/>
          </p:nvPr>
        </p:nvSpPr>
        <p:spPr>
          <a:xfrm>
            <a:off x="843379" y="0"/>
            <a:ext cx="3435658" cy="6858000"/>
          </a:xfrm>
          <a:solidFill>
            <a:srgbClr val="488BC9"/>
          </a:solidFill>
          <a:ln>
            <a:noFill/>
          </a:ln>
        </p:spPr>
        <p:txBody>
          <a:bodyPr lIns="0" tIns="0" rIns="0" bIns="0" anchor="ctr" anchorCtr="0">
            <a:normAutofit/>
          </a:bodyPr>
          <a:lstStyle>
            <a:lvl1pPr marL="230188" indent="0" algn="ctr">
              <a:defRPr sz="3200">
                <a:solidFill>
                  <a:schemeClr val="bg1"/>
                </a:solidFill>
                <a:latin typeface="Museo Slab 500" panose="02000000000000000000" pitchFamily="50" charset="0"/>
              </a:defRPr>
            </a:lvl1pPr>
          </a:lstStyle>
          <a:p>
            <a:r>
              <a:rPr lang="en-US"/>
              <a:t>Click to edit Master title style</a:t>
            </a:r>
          </a:p>
        </p:txBody>
      </p:sp>
      <p:sp>
        <p:nvSpPr>
          <p:cNvPr id="5" name="Content Placeholder 2">
            <a:extLst>
              <a:ext uri="{FF2B5EF4-FFF2-40B4-BE49-F238E27FC236}">
                <a16:creationId xmlns:a16="http://schemas.microsoft.com/office/drawing/2014/main" id="{09F1CAE9-4692-3FA7-D90D-F566F9267B76}"/>
              </a:ext>
            </a:extLst>
          </p:cNvPr>
          <p:cNvSpPr>
            <a:spLocks noGrp="1"/>
          </p:cNvSpPr>
          <p:nvPr>
            <p:ph sz="half" idx="1"/>
          </p:nvPr>
        </p:nvSpPr>
        <p:spPr>
          <a:xfrm>
            <a:off x="4500980" y="1520031"/>
            <a:ext cx="7066624"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6" name="Content Placeholder 4">
            <a:extLst>
              <a:ext uri="{FF2B5EF4-FFF2-40B4-BE49-F238E27FC236}">
                <a16:creationId xmlns:a16="http://schemas.microsoft.com/office/drawing/2014/main" id="{8757CFD5-6D6E-B419-1A7E-0C389CB61AD2}"/>
              </a:ext>
            </a:extLst>
          </p:cNvPr>
          <p:cNvSpPr>
            <a:spLocks noGrp="1"/>
          </p:cNvSpPr>
          <p:nvPr>
            <p:ph sz="quarter" idx="13" hasCustomPrompt="1"/>
          </p:nvPr>
        </p:nvSpPr>
        <p:spPr>
          <a:xfrm>
            <a:off x="4500980" y="5946025"/>
            <a:ext cx="3559079"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10" name="Content Placeholder 4">
            <a:extLst>
              <a:ext uri="{FF2B5EF4-FFF2-40B4-BE49-F238E27FC236}">
                <a16:creationId xmlns:a16="http://schemas.microsoft.com/office/drawing/2014/main" id="{19BC85C4-B388-35F0-7FE2-81F5ED135BFE}"/>
              </a:ext>
            </a:extLst>
          </p:cNvPr>
          <p:cNvSpPr>
            <a:spLocks noGrp="1"/>
          </p:cNvSpPr>
          <p:nvPr>
            <p:ph sz="quarter" idx="14" hasCustomPrompt="1"/>
          </p:nvPr>
        </p:nvSpPr>
        <p:spPr>
          <a:xfrm>
            <a:off x="4500980" y="6239113"/>
            <a:ext cx="3559080"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54737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5" name="Picture 1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Slide Number Placeholder 5">
            <a:extLst>
              <a:ext uri="{FF2B5EF4-FFF2-40B4-BE49-F238E27FC236}">
                <a16:creationId xmlns:a16="http://schemas.microsoft.com/office/drawing/2014/main" id="{BDFF6364-F4D4-DACC-6F20-1D0EC16B1C0C}"/>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8" name="Content Placeholder 4">
            <a:extLst>
              <a:ext uri="{FF2B5EF4-FFF2-40B4-BE49-F238E27FC236}">
                <a16:creationId xmlns:a16="http://schemas.microsoft.com/office/drawing/2014/main" id="{D014D80D-D64F-5B65-13DA-821F711B6CFB}"/>
              </a:ext>
            </a:extLst>
          </p:cNvPr>
          <p:cNvSpPr>
            <a:spLocks noGrp="1"/>
          </p:cNvSpPr>
          <p:nvPr>
            <p:ph sz="quarter" idx="13" hasCustomPrompt="1"/>
          </p:nvPr>
        </p:nvSpPr>
        <p:spPr>
          <a:xfrm>
            <a:off x="1366549" y="6356350"/>
            <a:ext cx="4483505"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9" name="Content Placeholder 4">
            <a:extLst>
              <a:ext uri="{FF2B5EF4-FFF2-40B4-BE49-F238E27FC236}">
                <a16:creationId xmlns:a16="http://schemas.microsoft.com/office/drawing/2014/main" id="{23395916-C368-FE8E-934F-2E1AFB61BF12}"/>
              </a:ext>
            </a:extLst>
          </p:cNvPr>
          <p:cNvSpPr>
            <a:spLocks noGrp="1"/>
          </p:cNvSpPr>
          <p:nvPr>
            <p:ph sz="quarter" idx="14" hasCustomPrompt="1"/>
          </p:nvPr>
        </p:nvSpPr>
        <p:spPr>
          <a:xfrm>
            <a:off x="6052822" y="6356350"/>
            <a:ext cx="4393506"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675640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pic>
        <p:nvPicPr>
          <p:cNvPr id="15" name="Picture 1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sz="half" idx="1"/>
          </p:nvPr>
        </p:nvSpPr>
        <p:spPr>
          <a:xfrm>
            <a:off x="838200" y="1554480"/>
            <a:ext cx="10515600" cy="2057400"/>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838200" y="3892622"/>
            <a:ext cx="10515600" cy="2057400"/>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Slide Number Placeholder 5">
            <a:extLst>
              <a:ext uri="{FF2B5EF4-FFF2-40B4-BE49-F238E27FC236}">
                <a16:creationId xmlns:a16="http://schemas.microsoft.com/office/drawing/2014/main" id="{BDFF6364-F4D4-DACC-6F20-1D0EC16B1C0C}"/>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8" name="Content Placeholder 4">
            <a:extLst>
              <a:ext uri="{FF2B5EF4-FFF2-40B4-BE49-F238E27FC236}">
                <a16:creationId xmlns:a16="http://schemas.microsoft.com/office/drawing/2014/main" id="{D014D80D-D64F-5B65-13DA-821F711B6CFB}"/>
              </a:ext>
            </a:extLst>
          </p:cNvPr>
          <p:cNvSpPr>
            <a:spLocks noGrp="1"/>
          </p:cNvSpPr>
          <p:nvPr>
            <p:ph sz="quarter" idx="13" hasCustomPrompt="1"/>
          </p:nvPr>
        </p:nvSpPr>
        <p:spPr>
          <a:xfrm>
            <a:off x="1366549" y="6356350"/>
            <a:ext cx="4483505"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9" name="Content Placeholder 4">
            <a:extLst>
              <a:ext uri="{FF2B5EF4-FFF2-40B4-BE49-F238E27FC236}">
                <a16:creationId xmlns:a16="http://schemas.microsoft.com/office/drawing/2014/main" id="{23395916-C368-FE8E-934F-2E1AFB61BF12}"/>
              </a:ext>
            </a:extLst>
          </p:cNvPr>
          <p:cNvSpPr>
            <a:spLocks noGrp="1"/>
          </p:cNvSpPr>
          <p:nvPr>
            <p:ph sz="quarter" idx="14" hasCustomPrompt="1"/>
          </p:nvPr>
        </p:nvSpPr>
        <p:spPr>
          <a:xfrm>
            <a:off x="6052822" y="6356350"/>
            <a:ext cx="4393506"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881029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pic>
        <p:nvPicPr>
          <p:cNvPr id="15" name="Picture 14">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9" name="Slide Number Placeholder 5">
            <a:extLst>
              <a:ext uri="{FF2B5EF4-FFF2-40B4-BE49-F238E27FC236}">
                <a16:creationId xmlns:a16="http://schemas.microsoft.com/office/drawing/2014/main" id="{A83C34C0-3D7E-EA22-13A0-D5FE97859A68}"/>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
        <p:nvSpPr>
          <p:cNvPr id="10" name="Content Placeholder 4">
            <a:extLst>
              <a:ext uri="{FF2B5EF4-FFF2-40B4-BE49-F238E27FC236}">
                <a16:creationId xmlns:a16="http://schemas.microsoft.com/office/drawing/2014/main" id="{F618E35A-EF83-57E7-EFC4-F7E877EB7FDE}"/>
              </a:ext>
            </a:extLst>
          </p:cNvPr>
          <p:cNvSpPr>
            <a:spLocks noGrp="1"/>
          </p:cNvSpPr>
          <p:nvPr>
            <p:ph sz="quarter" idx="15" hasCustomPrompt="1"/>
          </p:nvPr>
        </p:nvSpPr>
        <p:spPr>
          <a:xfrm>
            <a:off x="1366549" y="6356350"/>
            <a:ext cx="4483505"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11" name="Content Placeholder 4">
            <a:extLst>
              <a:ext uri="{FF2B5EF4-FFF2-40B4-BE49-F238E27FC236}">
                <a16:creationId xmlns:a16="http://schemas.microsoft.com/office/drawing/2014/main" id="{0BAA9557-37D1-25F1-0F97-B446CCE79B05}"/>
              </a:ext>
            </a:extLst>
          </p:cNvPr>
          <p:cNvSpPr>
            <a:spLocks noGrp="1"/>
          </p:cNvSpPr>
          <p:nvPr>
            <p:ph sz="quarter" idx="16" hasCustomPrompt="1"/>
          </p:nvPr>
        </p:nvSpPr>
        <p:spPr>
          <a:xfrm>
            <a:off x="6052822" y="6356350"/>
            <a:ext cx="4393506" cy="362338"/>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45532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p:nvPr userDrawn="1"/>
        </p:nvSpPr>
        <p:spPr>
          <a:xfrm rot="16200000">
            <a:off x="7091086" y="1757083"/>
            <a:ext cx="6858000" cy="3343834"/>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3898916" y="5893622"/>
            <a:ext cx="6616681" cy="898524"/>
          </a:xfrm>
        </p:spPr>
        <p:txBody>
          <a:bodyPr lIns="0" tIns="0" rIns="0" bIns="0" anchor="b" anchorCtr="0">
            <a:normAutofit/>
          </a:bodyPr>
          <a:lstStyle>
            <a:lvl1pPr algn="r">
              <a:defRPr sz="2800">
                <a:latin typeface="Museo Slab 500" panose="02000000000000000000" pitchFamily="50" charset="0"/>
              </a:defRPr>
            </a:lvl1pPr>
          </a:lstStyle>
          <a:p>
            <a:r>
              <a:rPr lang="en-US"/>
              <a:t>Click to edit Master title style</a:t>
            </a:r>
          </a:p>
        </p:txBody>
      </p:sp>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227916" y="6489679"/>
            <a:ext cx="772748" cy="279444"/>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Content Placeholder 4">
            <a:extLst>
              <a:ext uri="{FF2B5EF4-FFF2-40B4-BE49-F238E27FC236}">
                <a16:creationId xmlns:a16="http://schemas.microsoft.com/office/drawing/2014/main" id="{CFE5AAC4-D503-DE2F-957E-CD76F95873A4}"/>
              </a:ext>
            </a:extLst>
          </p:cNvPr>
          <p:cNvSpPr>
            <a:spLocks noGrp="1"/>
          </p:cNvSpPr>
          <p:nvPr>
            <p:ph sz="quarter" idx="13" hasCustomPrompt="1"/>
          </p:nvPr>
        </p:nvSpPr>
        <p:spPr>
          <a:xfrm>
            <a:off x="227916" y="5917147"/>
            <a:ext cx="3559079"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6B6D9F0B-816F-6497-C8C6-0A9E11D6900F}"/>
              </a:ext>
            </a:extLst>
          </p:cNvPr>
          <p:cNvSpPr>
            <a:spLocks noGrp="1"/>
          </p:cNvSpPr>
          <p:nvPr>
            <p:ph sz="quarter" idx="14" hasCustomPrompt="1"/>
          </p:nvPr>
        </p:nvSpPr>
        <p:spPr>
          <a:xfrm>
            <a:off x="227916" y="6210235"/>
            <a:ext cx="3559080" cy="279444"/>
          </a:xfrm>
        </p:spPr>
        <p:txBody>
          <a:bodyPr/>
          <a:lstStyle>
            <a:lvl1pPr marL="0" indent="0">
              <a:buNone/>
              <a:defRPr lang="en-US" sz="1600" kern="1200" smtClean="0">
                <a:solidFill>
                  <a:schemeClr val="tx1">
                    <a:lumMod val="65000"/>
                    <a:lumOff val="35000"/>
                  </a:schemeClr>
                </a:solidFill>
                <a:latin typeface="Trebuchet MS" panose="020B0603020202020204" pitchFamily="34" charset="0"/>
                <a:ea typeface="+mn-ea"/>
                <a:cs typeface="+mn-cs"/>
              </a:defRPr>
            </a:lvl1pPr>
          </a:lstStyle>
          <a:p>
            <a:pPr lvl="0"/>
            <a:r>
              <a:rPr lang="en-US"/>
              <a:t>Click to edit add collection email address</a:t>
            </a:r>
          </a:p>
        </p:txBody>
      </p:sp>
      <p:sp>
        <p:nvSpPr>
          <p:cNvPr id="12" name="Content Placeholder 11">
            <a:extLst>
              <a:ext uri="{FF2B5EF4-FFF2-40B4-BE49-F238E27FC236}">
                <a16:creationId xmlns:a16="http://schemas.microsoft.com/office/drawing/2014/main" id="{FCE6C516-C179-126C-DF9F-FB239BE5BC36}"/>
              </a:ext>
            </a:extLst>
          </p:cNvPr>
          <p:cNvSpPr>
            <a:spLocks noGrp="1"/>
          </p:cNvSpPr>
          <p:nvPr>
            <p:ph sz="quarter" idx="15"/>
          </p:nvPr>
        </p:nvSpPr>
        <p:spPr>
          <a:xfrm>
            <a:off x="227916" y="224405"/>
            <a:ext cx="571500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679F0B30-A3D8-5FAB-79BF-FAFB7DF5CD73}"/>
              </a:ext>
            </a:extLst>
          </p:cNvPr>
          <p:cNvSpPr>
            <a:spLocks noGrp="1"/>
          </p:cNvSpPr>
          <p:nvPr>
            <p:ph sz="quarter" idx="16"/>
          </p:nvPr>
        </p:nvSpPr>
        <p:spPr>
          <a:xfrm>
            <a:off x="6096000" y="237619"/>
            <a:ext cx="57150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59C40B87-34B1-0D57-986A-C0117BA534FB}"/>
              </a:ext>
            </a:extLst>
          </p:cNvPr>
          <p:cNvSpPr>
            <a:spLocks noGrp="1"/>
          </p:cNvSpPr>
          <p:nvPr>
            <p:ph sz="quarter" idx="17"/>
          </p:nvPr>
        </p:nvSpPr>
        <p:spPr>
          <a:xfrm>
            <a:off x="6096000" y="2967605"/>
            <a:ext cx="57150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8537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00B7995-AEC9-9603-742B-CDC41375ABF2}"/>
              </a:ext>
            </a:extLst>
          </p:cNvPr>
          <p:cNvSpPr>
            <a:spLocks noGrp="1"/>
          </p:cNvSpPr>
          <p:nvPr>
            <p:ph type="ctrTitle" hasCustomPrompt="1"/>
          </p:nvPr>
        </p:nvSpPr>
        <p:spPr>
          <a:xfrm>
            <a:off x="0" y="2595716"/>
            <a:ext cx="12192000" cy="1061884"/>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add presentation topic</a:t>
            </a:r>
          </a:p>
        </p:txBody>
      </p:sp>
      <p:sp>
        <p:nvSpPr>
          <p:cNvPr id="13" name="Content Placeholder 12">
            <a:extLst>
              <a:ext uri="{FF2B5EF4-FFF2-40B4-BE49-F238E27FC236}">
                <a16:creationId xmlns:a16="http://schemas.microsoft.com/office/drawing/2014/main" id="{929CD7AB-00C7-2484-6333-74EA8842F2B7}"/>
              </a:ext>
            </a:extLst>
          </p:cNvPr>
          <p:cNvSpPr>
            <a:spLocks noGrp="1"/>
          </p:cNvSpPr>
          <p:nvPr>
            <p:ph sz="quarter" idx="13" hasCustomPrompt="1"/>
          </p:nvPr>
        </p:nvSpPr>
        <p:spPr>
          <a:xfrm>
            <a:off x="0" y="3657600"/>
            <a:ext cx="12192000" cy="1062038"/>
          </a:xfrm>
        </p:spPr>
        <p:txBody>
          <a:bodyPr>
            <a:normAutofit/>
          </a:bodyPr>
          <a:lstStyle>
            <a:lvl1pPr marL="0" indent="0" algn="ctr">
              <a:buNone/>
              <a:defRPr sz="3200">
                <a:solidFill>
                  <a:schemeClr val="bg1"/>
                </a:solidFill>
                <a:latin typeface="Museo Slab 500" panose="02000000000000000000" pitchFamily="50"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add presenter name</a:t>
            </a:r>
          </a:p>
        </p:txBody>
      </p:sp>
      <p:sp>
        <p:nvSpPr>
          <p:cNvPr id="2" name="Slide Number Placeholder 5">
            <a:extLst>
              <a:ext uri="{FF2B5EF4-FFF2-40B4-BE49-F238E27FC236}">
                <a16:creationId xmlns:a16="http://schemas.microsoft.com/office/drawing/2014/main" id="{CCD1BD24-5D82-2746-C18B-B0F0A4316BFB}"/>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427922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ac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EFECAA2-3996-785F-E112-7E6B386093E1}"/>
              </a:ext>
            </a:extLst>
          </p:cNvPr>
          <p:cNvSpPr>
            <a:spLocks noGrp="1"/>
          </p:cNvSpPr>
          <p:nvPr>
            <p:ph type="title" hasCustomPrompt="1"/>
          </p:nvPr>
        </p:nvSpPr>
        <p:spPr>
          <a:xfrm>
            <a:off x="155448" y="237745"/>
            <a:ext cx="5303520" cy="1197864"/>
          </a:xfrm>
        </p:spPr>
        <p:txBody>
          <a:bodyPr>
            <a:noAutofit/>
          </a:bodyPr>
          <a:lstStyle>
            <a:lvl1pPr>
              <a:defRPr sz="3200" b="1">
                <a:solidFill>
                  <a:schemeClr val="bg1"/>
                </a:solidFill>
                <a:latin typeface="Museo Slab 500" panose="02000000000000000000" pitchFamily="50" charset="0"/>
              </a:defRPr>
            </a:lvl1pPr>
          </a:lstStyle>
          <a:p>
            <a:r>
              <a:rPr lang="en-US"/>
              <a:t>Click to add slide title</a:t>
            </a:r>
          </a:p>
        </p:txBody>
      </p:sp>
      <p:sp>
        <p:nvSpPr>
          <p:cNvPr id="4" name="Content Placeholder 3">
            <a:extLst>
              <a:ext uri="{FF2B5EF4-FFF2-40B4-BE49-F238E27FC236}">
                <a16:creationId xmlns:a16="http://schemas.microsoft.com/office/drawing/2014/main" id="{8784C5F4-5E7C-23F0-C1AB-0DC7A1D15802}"/>
              </a:ext>
            </a:extLst>
          </p:cNvPr>
          <p:cNvSpPr>
            <a:spLocks noGrp="1"/>
          </p:cNvSpPr>
          <p:nvPr>
            <p:ph sz="quarter" idx="13" hasCustomPrompt="1"/>
          </p:nvPr>
        </p:nvSpPr>
        <p:spPr>
          <a:xfrm>
            <a:off x="1509623" y="1574275"/>
            <a:ext cx="9170946" cy="3685881"/>
          </a:xfrm>
          <a:prstGeom prst="roundRect">
            <a:avLst/>
          </a:prstGeom>
          <a:solidFill>
            <a:srgbClr val="FFFFFF">
              <a:alpha val="69804"/>
            </a:srgbClr>
          </a:solidFill>
        </p:spPr>
        <p:txBody>
          <a:bodyPr anchor="ctr">
            <a:normAutofit/>
          </a:bodyPr>
          <a:lstStyle>
            <a:lvl1pPr marL="0" indent="0" algn="ctr">
              <a:buNone/>
              <a:defRPr sz="2400" b="0">
                <a:latin typeface="Museo Slab 500" panose="02000000000000000000" pitchFamily="50" charset="0"/>
              </a:defRPr>
            </a:lvl1pPr>
          </a:lstStyle>
          <a:p>
            <a:pPr lvl="0"/>
            <a:r>
              <a:rPr lang="en-US"/>
              <a:t>Click to add contact information</a:t>
            </a:r>
          </a:p>
          <a:p>
            <a:pPr lvl="0"/>
            <a:r>
              <a:rPr lang="en-US"/>
              <a:t>Name, email, phone, websites</a:t>
            </a:r>
          </a:p>
        </p:txBody>
      </p:sp>
      <p:sp>
        <p:nvSpPr>
          <p:cNvPr id="6" name="Slide Number Placeholder 5">
            <a:extLst>
              <a:ext uri="{FF2B5EF4-FFF2-40B4-BE49-F238E27FC236}">
                <a16:creationId xmlns:a16="http://schemas.microsoft.com/office/drawing/2014/main" id="{8A915075-830E-B386-98F0-748C95B4D901}"/>
              </a:ext>
            </a:extLst>
          </p:cNvPr>
          <p:cNvSpPr>
            <a:spLocks noGrp="1"/>
          </p:cNvSpPr>
          <p:nvPr>
            <p:ph type="sldNum" sz="quarter" idx="12"/>
          </p:nvPr>
        </p:nvSpPr>
        <p:spPr>
          <a:xfrm>
            <a:off x="332873" y="6356351"/>
            <a:ext cx="830909" cy="362338"/>
          </a:xfrm>
        </p:spPr>
        <p:txBody>
          <a:bodyPr/>
          <a:lstStyle>
            <a:lvl1pPr algn="l">
              <a:defRPr sz="1600">
                <a:solidFill>
                  <a:schemeClr val="tx1">
                    <a:lumMod val="65000"/>
                    <a:lumOff val="3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572134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rebuchet MS" panose="020B0603020202020204" pitchFamily="34" charset="0"/>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rebuchet MS" panose="020B0603020202020204"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rebuchet MS" panose="020B0603020202020204" pitchFamily="34" charset="0"/>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704" r:id="rId3"/>
    <p:sldLayoutId id="2147483680" r:id="rId4"/>
    <p:sldLayoutId id="2147483703" r:id="rId5"/>
    <p:sldLayoutId id="2147483697" r:id="rId6"/>
    <p:sldLayoutId id="2147483705" r:id="rId7"/>
    <p:sldLayoutId id="2147483696" r:id="rId8"/>
    <p:sldLayoutId id="2147483701" r:id="rId9"/>
    <p:sldLayoutId id="2147483682" r:id="rId10"/>
    <p:sldLayoutId id="2147483698" r:id="rId11"/>
    <p:sldLayoutId id="2147483699" r:id="rId12"/>
    <p:sldLayoutId id="2147483702" r:id="rId13"/>
    <p:sldLayoutId id="2147483708" r:id="rId14"/>
    <p:sldLayoutId id="2147483668" r:id="rId15"/>
    <p:sldLayoutId id="2147483709"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hyperlink" Target="mailto:StudentEndOfYear@cde.state.co.u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vents.teams.microsoft.com/event/f470443b-5b32-40b8-b000-03c3bda0affd@a751cfc8-1f9a-4edb-8370-9f1c6d4bea5a" TargetMode="External"/><Relationship Id="rId2" Type="http://schemas.openxmlformats.org/officeDocument/2006/relationships/hyperlink" Target="https://events.teams.microsoft.com/event/2354f281-04bb-4256-83a2-71ce5b7712bd@a751cfc8-1f9a-4edb-8370-9f1c6d4bea5a" TargetMode="External"/><Relationship Id="rId1" Type="http://schemas.openxmlformats.org/officeDocument/2006/relationships/slideLayout" Target="../slideLayouts/slideLayout13.xml"/><Relationship Id="rId5" Type="http://schemas.openxmlformats.org/officeDocument/2006/relationships/hyperlink" Target="mailto:StudentEndOfYear@cde.state.co.us" TargetMode="External"/><Relationship Id="rId4" Type="http://schemas.openxmlformats.org/officeDocument/2006/relationships/hyperlink" Target="https://events.teams.microsoft.com/event/59479bb3-380f-40c1-9f26-86a7a092dcaa@a751cfc8-1f9a-4edb-8370-9f1c6d4bea5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cde.state.co.us/datapipeline/snap_eoy" TargetMode="External"/><Relationship Id="rId2" Type="http://schemas.openxmlformats.org/officeDocument/2006/relationships/hyperlink" Target="mailto:StudentEndOfYear@cde.state.co.us" TargetMode="External"/><Relationship Id="rId1" Type="http://schemas.openxmlformats.org/officeDocument/2006/relationships/slideLayout" Target="../slideLayouts/slideLayout9.xml"/><Relationship Id="rId5" Type="http://schemas.openxmlformats.org/officeDocument/2006/relationships/hyperlink" Target="https://www.cde.state.co.us/postsecondary/graduationguidelines" TargetMode="External"/><Relationship Id="rId4" Type="http://schemas.openxmlformats.org/officeDocument/2006/relationships/hyperlink" Target="https://www.cde.state.co.us/datapipeline/inter_studen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openxmlformats.org/officeDocument/2006/relationships/hyperlink" Target="https://www.cde.state.co.us/datapipeline/studentdisciplinesnapshot" TargetMode="External"/><Relationship Id="rId13" Type="http://schemas.openxmlformats.org/officeDocument/2006/relationships/hyperlink" Target="mailto:StudentEndofYear@cde.state.co.us" TargetMode="External"/><Relationship Id="rId3" Type="http://schemas.openxmlformats.org/officeDocument/2006/relationships/hyperlink" Target="https://www.cde.state.co.us/datapipeline/per_read_springassessments" TargetMode="External"/><Relationship Id="rId7" Type="http://schemas.openxmlformats.org/officeDocument/2006/relationships/hyperlink" Target="https://www.cde.state.co.us/datapipeline/datapipelinesnapshots-attendance" TargetMode="External"/><Relationship Id="rId12" Type="http://schemas.openxmlformats.org/officeDocument/2006/relationships/hyperlink" Target="https://www.cde.state.co.us/datapipeline/snap_sped-eoy" TargetMode="External"/><Relationship Id="rId2" Type="http://schemas.openxmlformats.org/officeDocument/2006/relationships/hyperlink" Target="https://www.cde.state.co.us/datapipeline/per_access-ell" TargetMode="External"/><Relationship Id="rId1" Type="http://schemas.openxmlformats.org/officeDocument/2006/relationships/slideLayout" Target="../slideLayouts/slideLayout13.xml"/><Relationship Id="rId6" Type="http://schemas.openxmlformats.org/officeDocument/2006/relationships/hyperlink" Target="https://www.cde.state.co.us/datapipeline/dynamiclearningmapssbd" TargetMode="External"/><Relationship Id="rId11" Type="http://schemas.openxmlformats.org/officeDocument/2006/relationships/hyperlink" Target="https://www.cde.state.co.us/datapipeline/snap_eoy" TargetMode="External"/><Relationship Id="rId5" Type="http://schemas.openxmlformats.org/officeDocument/2006/relationships/hyperlink" Target="https://www.cde.state.co.us/datapipeline/per_sat" TargetMode="External"/><Relationship Id="rId10" Type="http://schemas.openxmlformats.org/officeDocument/2006/relationships/hyperlink" Target="https://www.cde.state.co.us/datapipeline/tsdl" TargetMode="External"/><Relationship Id="rId4" Type="http://schemas.openxmlformats.org/officeDocument/2006/relationships/hyperlink" Target="https://www.cde.state.co.us/datapipeline/sbd-cmas" TargetMode="External"/><Relationship Id="rId9" Type="http://schemas.openxmlformats.org/officeDocument/2006/relationships/hyperlink" Target="https://www.cde.state.co.us/datapipeline/snap_sped-disciplin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de.state.co.us/datapipeline/snap_eoy" TargetMode="External"/><Relationship Id="rId2" Type="http://schemas.openxmlformats.org/officeDocument/2006/relationships/hyperlink" Target="https://www.cde.state.co.us/datapipeline/sey_collectionmanual" TargetMode="External"/><Relationship Id="rId1" Type="http://schemas.openxmlformats.org/officeDocument/2006/relationships/slideLayout" Target="../slideLayouts/slideLayout6.xml"/><Relationship Id="rId4" Type="http://schemas.openxmlformats.org/officeDocument/2006/relationships/hyperlink" Target="mailto:StudentEndofYear@cde.state.co.us"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mailto:StudentEndofYear@cde.state.co.us"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cde.state.co.us/datapipeline/snap_eoy" TargetMode="External"/><Relationship Id="rId2" Type="http://schemas.openxmlformats.org/officeDocument/2006/relationships/hyperlink" Target="https://www.cde.state.co.us/datapipeline/sept2024_satmatch_benchmarkchange" TargetMode="External"/><Relationship Id="rId1" Type="http://schemas.openxmlformats.org/officeDocument/2006/relationships/slideLayout" Target="../slideLayouts/slideLayout7.xml"/><Relationship Id="rId4" Type="http://schemas.openxmlformats.org/officeDocument/2006/relationships/hyperlink" Target="mailto:StudentEndofYear@cde.state.co.u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cde.state.co.us/datapipeline/inter_student" TargetMode="External"/><Relationship Id="rId2" Type="http://schemas.openxmlformats.org/officeDocument/2006/relationships/hyperlink" Target="https://www.cde.state.co.us/datapipeline/gg-file_general-info-district-considerations" TargetMode="External"/><Relationship Id="rId1" Type="http://schemas.openxmlformats.org/officeDocument/2006/relationships/slideLayout" Target="../slideLayouts/slideLayout7.xml"/><Relationship Id="rId5" Type="http://schemas.openxmlformats.org/officeDocument/2006/relationships/hyperlink" Target="mailto:StudentEndofYear@cde.state.co.us" TargetMode="External"/><Relationship Id="rId4" Type="http://schemas.openxmlformats.org/officeDocument/2006/relationships/hyperlink" Target="https://www.cde.state.co.us/postsecondary/graduationguideline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cde.state.co.us/datapipeline/inter_student" TargetMode="External"/><Relationship Id="rId2" Type="http://schemas.openxmlformats.org/officeDocument/2006/relationships/hyperlink" Target="https://www.cde.state.co.us/datapipeline/seymid-yearelcodingchanges" TargetMode="External"/><Relationship Id="rId1" Type="http://schemas.openxmlformats.org/officeDocument/2006/relationships/slideLayout" Target="../slideLayouts/slideLayout4.xml"/><Relationship Id="rId4" Type="http://schemas.openxmlformats.org/officeDocument/2006/relationships/hyperlink" Target="mailto:StudentEndofYear@cde.state.co.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Museo Slab 500"/>
              </a:rPr>
              <a:t>Student End of Year</a:t>
            </a:r>
            <a:br>
              <a:rPr lang="en-US" dirty="0">
                <a:latin typeface="Museo Slab 500"/>
              </a:rPr>
            </a:br>
            <a:r>
              <a:rPr lang="en-US" dirty="0">
                <a:latin typeface="Museo Slab 500"/>
              </a:rPr>
              <a:t>2024-2025 Collection Introduction</a:t>
            </a:r>
            <a:endParaRPr lang="en-US" dirty="0"/>
          </a:p>
        </p:txBody>
      </p:sp>
      <p:sp>
        <p:nvSpPr>
          <p:cNvPr id="3" name="Subtitle 2"/>
          <p:cNvSpPr>
            <a:spLocks noGrp="1"/>
          </p:cNvSpPr>
          <p:nvPr>
            <p:ph type="subTitle" idx="1"/>
          </p:nvPr>
        </p:nvSpPr>
        <p:spPr>
          <a:xfrm>
            <a:off x="914401" y="4675240"/>
            <a:ext cx="10402529" cy="973465"/>
          </a:xfrm>
        </p:spPr>
        <p:txBody>
          <a:bodyPr>
            <a:normAutofit/>
          </a:bodyPr>
          <a:lstStyle/>
          <a:p>
            <a:r>
              <a:rPr lang="en-US" dirty="0">
                <a:latin typeface="Museo Slab 500"/>
              </a:rPr>
              <a:t>Town Hall Slides: </a:t>
            </a:r>
            <a:br>
              <a:rPr lang="en-US" dirty="0">
                <a:latin typeface="Museo Slab 500"/>
              </a:rPr>
            </a:br>
            <a:r>
              <a:rPr lang="en-US" dirty="0">
                <a:latin typeface="Museo Slab 500"/>
              </a:rPr>
              <a:t>02/20/2025 and 03/13/2025</a:t>
            </a:r>
            <a:endParaRPr lang="en-US" dirty="0"/>
          </a:p>
        </p:txBody>
      </p:sp>
      <p:sp>
        <p:nvSpPr>
          <p:cNvPr id="5" name="Slide Number Placeholder 4">
            <a:extLst>
              <a:ext uri="{FF2B5EF4-FFF2-40B4-BE49-F238E27FC236}">
                <a16:creationId xmlns:a16="http://schemas.microsoft.com/office/drawing/2014/main" id="{E2C77A24-810C-CCFF-6849-9CB9A1B763A4}"/>
              </a:ext>
            </a:extLst>
          </p:cNvPr>
          <p:cNvSpPr>
            <a:spLocks noGrp="1"/>
          </p:cNvSpPr>
          <p:nvPr>
            <p:ph type="sldNum" sz="quarter" idx="12"/>
          </p:nvPr>
        </p:nvSpPr>
        <p:spPr/>
        <p:txBody>
          <a:bodyPr/>
          <a:lstStyle/>
          <a:p>
            <a:fld id="{C479D5F6-EDCB-402A-AC08-4943A1820E8F}" type="slidenum">
              <a:rPr lang="en-US" smtClean="0"/>
              <a:pPr/>
              <a:t>1</a:t>
            </a:fld>
            <a:endParaRPr lang="en-US"/>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E66A5DE-6098-82A2-0F01-CA584DE443CC}"/>
              </a:ext>
            </a:extLst>
          </p:cNvPr>
          <p:cNvSpPr>
            <a:spLocks noGrp="1"/>
          </p:cNvSpPr>
          <p:nvPr>
            <p:ph type="ctrTitle"/>
          </p:nvPr>
        </p:nvSpPr>
        <p:spPr/>
        <p:txBody>
          <a:bodyPr/>
          <a:lstStyle/>
          <a:p>
            <a:r>
              <a:rPr lang="en-US" dirty="0"/>
              <a:t>Soft Open *Optional* Phase</a:t>
            </a:r>
          </a:p>
        </p:txBody>
      </p:sp>
      <p:sp>
        <p:nvSpPr>
          <p:cNvPr id="9" name="Content Placeholder 8">
            <a:extLst>
              <a:ext uri="{FF2B5EF4-FFF2-40B4-BE49-F238E27FC236}">
                <a16:creationId xmlns:a16="http://schemas.microsoft.com/office/drawing/2014/main" id="{47AF58E5-49D9-66C0-6C6D-E054468DDD33}"/>
              </a:ext>
            </a:extLst>
          </p:cNvPr>
          <p:cNvSpPr>
            <a:spLocks noGrp="1"/>
          </p:cNvSpPr>
          <p:nvPr>
            <p:ph sz="quarter" idx="13"/>
          </p:nvPr>
        </p:nvSpPr>
        <p:spPr/>
        <p:txBody>
          <a:bodyPr/>
          <a:lstStyle/>
          <a:p>
            <a:r>
              <a:rPr lang="en-US" dirty="0"/>
              <a:t>03/13/2025</a:t>
            </a:r>
          </a:p>
        </p:txBody>
      </p:sp>
      <p:sp>
        <p:nvSpPr>
          <p:cNvPr id="5" name="Slide Number Placeholder 4">
            <a:extLst>
              <a:ext uri="{FF2B5EF4-FFF2-40B4-BE49-F238E27FC236}">
                <a16:creationId xmlns:a16="http://schemas.microsoft.com/office/drawing/2014/main" id="{7E24934E-CE5F-8D3E-817B-95A5AF71ED85}"/>
              </a:ext>
            </a:extLst>
          </p:cNvPr>
          <p:cNvSpPr>
            <a:spLocks noGrp="1"/>
          </p:cNvSpPr>
          <p:nvPr>
            <p:ph type="sldNum" sz="quarter" idx="12"/>
          </p:nvPr>
        </p:nvSpPr>
        <p:spPr/>
        <p:txBody>
          <a:bodyPr/>
          <a:lstStyle/>
          <a:p>
            <a:fld id="{C479D5F6-EDCB-402A-AC08-4943A1820E8F}" type="slidenum">
              <a:rPr lang="en-US" smtClean="0"/>
              <a:pPr/>
              <a:t>10</a:t>
            </a:fld>
            <a:endParaRPr lang="en-US"/>
          </a:p>
        </p:txBody>
      </p:sp>
    </p:spTree>
    <p:extLst>
      <p:ext uri="{BB962C8B-B14F-4D97-AF65-F5344CB8AC3E}">
        <p14:creationId xmlns:p14="http://schemas.microsoft.com/office/powerpoint/2010/main" val="3120083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E9882CD-E6AD-D9A4-A876-1045CC93400B}"/>
              </a:ext>
            </a:extLst>
          </p:cNvPr>
          <p:cNvSpPr>
            <a:spLocks noGrp="1"/>
          </p:cNvSpPr>
          <p:nvPr>
            <p:ph type="title"/>
          </p:nvPr>
        </p:nvSpPr>
        <p:spPr/>
        <p:txBody>
          <a:bodyPr/>
          <a:lstStyle/>
          <a:p>
            <a:r>
              <a:rPr lang="en-US"/>
              <a:t>Soft Open Phase Overview</a:t>
            </a:r>
          </a:p>
        </p:txBody>
      </p:sp>
      <p:sp>
        <p:nvSpPr>
          <p:cNvPr id="17" name="Text Placeholder 16">
            <a:extLst>
              <a:ext uri="{FF2B5EF4-FFF2-40B4-BE49-F238E27FC236}">
                <a16:creationId xmlns:a16="http://schemas.microsoft.com/office/drawing/2014/main" id="{76E73874-079D-9C18-86BB-53EFF9A1F93F}"/>
              </a:ext>
            </a:extLst>
          </p:cNvPr>
          <p:cNvSpPr>
            <a:spLocks noGrp="1"/>
          </p:cNvSpPr>
          <p:nvPr>
            <p:ph idx="1"/>
          </p:nvPr>
        </p:nvSpPr>
        <p:spPr/>
        <p:txBody>
          <a:bodyPr>
            <a:normAutofit fontScale="92500"/>
          </a:bodyPr>
          <a:lstStyle/>
          <a:p>
            <a:r>
              <a:rPr lang="en-US" b="1">
                <a:highlight>
                  <a:srgbClr val="FFFFCC"/>
                </a:highlight>
              </a:rPr>
              <a:t>Optional Phase</a:t>
            </a:r>
          </a:p>
          <a:p>
            <a:r>
              <a:rPr lang="en-US"/>
              <a:t>Allows districts the chance to get a head-start on student end of year reporting</a:t>
            </a:r>
          </a:p>
          <a:p>
            <a:pPr lvl="1"/>
            <a:r>
              <a:rPr lang="en-US"/>
              <a:t>Once a snapshot is created, SEY COGNOS reports begin to function for 2024-2025</a:t>
            </a:r>
          </a:p>
          <a:p>
            <a:r>
              <a:rPr lang="en-US"/>
              <a:t>Some business rules may be updated or created during this phase.</a:t>
            </a:r>
          </a:p>
          <a:p>
            <a:pPr lvl="1"/>
            <a:r>
              <a:rPr lang="en-US"/>
              <a:t>2024-2025 has a few planned rule refinements, but not many planned changes for business rules</a:t>
            </a:r>
          </a:p>
          <a:p>
            <a:r>
              <a:rPr lang="en-US"/>
              <a:t>Great time to look for issues where you’ll need input from other colleagues in your district to address the errors</a:t>
            </a:r>
          </a:p>
          <a:p>
            <a:r>
              <a:rPr lang="en-US"/>
              <a:t>May begin to prepare exception requests, but they won’t be loaded until 5/1/2025 when the regular phase begins</a:t>
            </a:r>
          </a:p>
          <a:p>
            <a:r>
              <a:rPr lang="en-US"/>
              <a:t>Expect some errors will remain until you complete the year and input final exit types and/or retention codes for students.</a:t>
            </a:r>
          </a:p>
        </p:txBody>
      </p:sp>
      <p:sp>
        <p:nvSpPr>
          <p:cNvPr id="3" name="Slide Number Placeholder 2">
            <a:extLst>
              <a:ext uri="{FF2B5EF4-FFF2-40B4-BE49-F238E27FC236}">
                <a16:creationId xmlns:a16="http://schemas.microsoft.com/office/drawing/2014/main" id="{0E0D8776-BBFD-3862-7812-91F95C147D08}"/>
              </a:ext>
            </a:extLst>
          </p:cNvPr>
          <p:cNvSpPr>
            <a:spLocks noGrp="1"/>
          </p:cNvSpPr>
          <p:nvPr>
            <p:ph type="sldNum" sz="quarter" idx="12"/>
          </p:nvPr>
        </p:nvSpPr>
        <p:spPr/>
        <p:txBody>
          <a:bodyPr/>
          <a:lstStyle/>
          <a:p>
            <a:fld id="{C479D5F6-EDCB-402A-AC08-4943A1820E8F}" type="slidenum">
              <a:rPr lang="en-US" smtClean="0"/>
              <a:pPr/>
              <a:t>11</a:t>
            </a:fld>
            <a:endParaRPr lang="en-US"/>
          </a:p>
        </p:txBody>
      </p:sp>
      <p:sp>
        <p:nvSpPr>
          <p:cNvPr id="2" name="Content Placeholder 7">
            <a:extLst>
              <a:ext uri="{FF2B5EF4-FFF2-40B4-BE49-F238E27FC236}">
                <a16:creationId xmlns:a16="http://schemas.microsoft.com/office/drawing/2014/main" id="{731F2D2C-DBFD-F4F7-F573-458FC907FAA6}"/>
              </a:ext>
            </a:extLst>
          </p:cNvPr>
          <p:cNvSpPr>
            <a:spLocks noGrp="1"/>
          </p:cNvSpPr>
          <p:nvPr>
            <p:ph sz="quarter" idx="13"/>
          </p:nvPr>
        </p:nvSpPr>
        <p:spPr>
          <a:xfrm>
            <a:off x="1366838" y="6356350"/>
            <a:ext cx="4483100" cy="361950"/>
          </a:xfrm>
        </p:spPr>
        <p:txBody>
          <a:bodyPr>
            <a:normAutofit/>
          </a:bodyPr>
          <a:lstStyle/>
          <a:p>
            <a:r>
              <a:rPr lang="en-US"/>
              <a:t>Student End of Year – Reagan Ward</a:t>
            </a:r>
          </a:p>
        </p:txBody>
      </p:sp>
      <p:sp>
        <p:nvSpPr>
          <p:cNvPr id="4" name="Content Placeholder 8">
            <a:extLst>
              <a:ext uri="{FF2B5EF4-FFF2-40B4-BE49-F238E27FC236}">
                <a16:creationId xmlns:a16="http://schemas.microsoft.com/office/drawing/2014/main" id="{3B03396B-0517-2E95-EFD0-7E5B8FC72719}"/>
              </a:ext>
            </a:extLst>
          </p:cNvPr>
          <p:cNvSpPr>
            <a:spLocks noGrp="1"/>
          </p:cNvSpPr>
          <p:nvPr>
            <p:ph sz="quarter" idx="14"/>
          </p:nvPr>
        </p:nvSpPr>
        <p:spPr>
          <a:xfrm>
            <a:off x="6053138" y="6356350"/>
            <a:ext cx="4392612" cy="361950"/>
          </a:xfrm>
        </p:spPr>
        <p:txBody>
          <a:bodyPr>
            <a:normAutofit/>
          </a:bodyPr>
          <a:lstStyle/>
          <a:p>
            <a:r>
              <a:rPr lang="en-US">
                <a:hlinkClick r:id="rId2">
                  <a:extLst>
                    <a:ext uri="{A12FA001-AC4F-418D-AE19-62706E023703}">
                      <ahyp:hlinkClr xmlns:ahyp="http://schemas.microsoft.com/office/drawing/2018/hyperlinkcolor" val="tx"/>
                    </a:ext>
                  </a:extLst>
                </a:hlinkClick>
              </a:rPr>
              <a:t>StudentEndOfYear@cde.state.co.us</a:t>
            </a:r>
            <a:r>
              <a:rPr lang="en-US"/>
              <a:t> </a:t>
            </a:r>
          </a:p>
        </p:txBody>
      </p:sp>
    </p:spTree>
    <p:extLst>
      <p:ext uri="{BB962C8B-B14F-4D97-AF65-F5344CB8AC3E}">
        <p14:creationId xmlns:p14="http://schemas.microsoft.com/office/powerpoint/2010/main" val="1156151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31818-5ABF-FA1C-5062-6BECD7C56673}"/>
              </a:ext>
            </a:extLst>
          </p:cNvPr>
          <p:cNvSpPr>
            <a:spLocks noGrp="1"/>
          </p:cNvSpPr>
          <p:nvPr>
            <p:ph type="title"/>
          </p:nvPr>
        </p:nvSpPr>
        <p:spPr>
          <a:xfrm>
            <a:off x="443564" y="205176"/>
            <a:ext cx="10300636" cy="898524"/>
          </a:xfrm>
        </p:spPr>
        <p:txBody>
          <a:bodyPr/>
          <a:lstStyle/>
          <a:p>
            <a:r>
              <a:rPr lang="en-US"/>
              <a:t>Soft Open Phase: Leveraging Existing Business Rules</a:t>
            </a:r>
          </a:p>
        </p:txBody>
      </p:sp>
      <p:sp>
        <p:nvSpPr>
          <p:cNvPr id="3" name="Content Placeholder 2">
            <a:extLst>
              <a:ext uri="{FF2B5EF4-FFF2-40B4-BE49-F238E27FC236}">
                <a16:creationId xmlns:a16="http://schemas.microsoft.com/office/drawing/2014/main" id="{9C0CFC0F-0382-9E8B-A6C8-3A814286B544}"/>
              </a:ext>
            </a:extLst>
          </p:cNvPr>
          <p:cNvSpPr>
            <a:spLocks noGrp="1"/>
          </p:cNvSpPr>
          <p:nvPr>
            <p:ph idx="1"/>
          </p:nvPr>
        </p:nvSpPr>
        <p:spPr/>
        <p:txBody>
          <a:bodyPr>
            <a:normAutofit fontScale="85000" lnSpcReduction="20000"/>
          </a:bodyPr>
          <a:lstStyle/>
          <a:p>
            <a:r>
              <a:rPr lang="en-US" b="1" dirty="0"/>
              <a:t>Missing Graduation Guidelines: </a:t>
            </a:r>
            <a:r>
              <a:rPr lang="en-US" dirty="0"/>
              <a:t>SE301</a:t>
            </a:r>
          </a:p>
          <a:p>
            <a:pPr lvl="1"/>
            <a:r>
              <a:rPr lang="en-US" dirty="0"/>
              <a:t>Leverage student interchange graduation guidelines reports (summary and completion list) to look for students missing GG records for students not yet indicated as graduates</a:t>
            </a:r>
          </a:p>
          <a:p>
            <a:r>
              <a:rPr lang="en-US" b="1" dirty="0"/>
              <a:t>Missing Student Record: </a:t>
            </a:r>
            <a:r>
              <a:rPr lang="en-US" dirty="0"/>
              <a:t>SE049, SE057, SE064, SE292, SE293, SE401, SE404, SE405  </a:t>
            </a:r>
          </a:p>
          <a:p>
            <a:r>
              <a:rPr lang="en-US" b="1" dirty="0"/>
              <a:t>October + SEY Enrollment Date Issues: </a:t>
            </a:r>
            <a:r>
              <a:rPr lang="en-US" dirty="0"/>
              <a:t>SE060, SE300</a:t>
            </a:r>
          </a:p>
          <a:p>
            <a:r>
              <a:rPr lang="en-US" b="1" dirty="0"/>
              <a:t>October + SEY Demographic/Program Disagreement: </a:t>
            </a:r>
            <a:r>
              <a:rPr lang="en-US" dirty="0"/>
              <a:t>SE026, SE163, SE284, SE307 </a:t>
            </a:r>
          </a:p>
          <a:p>
            <a:r>
              <a:rPr lang="en-US" b="1" dirty="0"/>
              <a:t>FRL School Level change threshold: </a:t>
            </a:r>
            <a:r>
              <a:rPr lang="en-US" dirty="0"/>
              <a:t>SE181, SE182, SE183</a:t>
            </a:r>
          </a:p>
          <a:p>
            <a:pPr lvl="1"/>
            <a:r>
              <a:rPr lang="en-US" dirty="0"/>
              <a:t>Warnings for individual students: SE234, SE235</a:t>
            </a:r>
          </a:p>
          <a:p>
            <a:r>
              <a:rPr lang="en-US" b="1" dirty="0"/>
              <a:t>Grade Progression: </a:t>
            </a:r>
            <a:r>
              <a:rPr lang="en-US" dirty="0"/>
              <a:t>SE090, SE113, SE117, SE242, SE243</a:t>
            </a:r>
          </a:p>
          <a:p>
            <a:r>
              <a:rPr lang="en-US" b="1" dirty="0"/>
              <a:t>English Learner Errors: </a:t>
            </a:r>
            <a:r>
              <a:rPr lang="en-US" dirty="0"/>
              <a:t>SE170, SE209, SE309</a:t>
            </a:r>
          </a:p>
          <a:p>
            <a:r>
              <a:rPr lang="en-US" b="1" dirty="0"/>
              <a:t>FRL + Migrant or Foster: </a:t>
            </a:r>
            <a:r>
              <a:rPr lang="en-US" dirty="0"/>
              <a:t>SE234, SE235</a:t>
            </a:r>
          </a:p>
          <a:p>
            <a:r>
              <a:rPr lang="en-US" dirty="0"/>
              <a:t>Many rules focus on </a:t>
            </a:r>
            <a:r>
              <a:rPr lang="en-US" b="1" dirty="0"/>
              <a:t>Exit/Entry Type agreement in a district </a:t>
            </a:r>
          </a:p>
          <a:p>
            <a:pPr lvl="1"/>
            <a:r>
              <a:rPr lang="en-US" dirty="0"/>
              <a:t>SEY 2024 exit against SEY 2025 entry</a:t>
            </a:r>
          </a:p>
          <a:p>
            <a:pPr lvl="1"/>
            <a:r>
              <a:rPr lang="en-US" dirty="0"/>
              <a:t>Exit and entry across multiple enrollment records in 2025</a:t>
            </a:r>
          </a:p>
        </p:txBody>
      </p:sp>
      <p:sp>
        <p:nvSpPr>
          <p:cNvPr id="5" name="Rectangle: Rounded Corners 4">
            <a:extLst>
              <a:ext uri="{FF2B5EF4-FFF2-40B4-BE49-F238E27FC236}">
                <a16:creationId xmlns:a16="http://schemas.microsoft.com/office/drawing/2014/main" id="{62585579-8F0E-C06B-A0A3-36ECEEAFF75E}"/>
              </a:ext>
            </a:extLst>
          </p:cNvPr>
          <p:cNvSpPr/>
          <p:nvPr/>
        </p:nvSpPr>
        <p:spPr>
          <a:xfrm>
            <a:off x="8160954" y="3730149"/>
            <a:ext cx="3854066" cy="18745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COGNOS/CEDAR report to investigate issues</a:t>
            </a:r>
          </a:p>
          <a:p>
            <a:pPr algn="ctr"/>
            <a:br>
              <a:rPr lang="en-US" dirty="0"/>
            </a:br>
            <a:r>
              <a:rPr lang="en-US" b="1" i="1" dirty="0"/>
              <a:t>SASID Lookup: SEY and OCT Prior, Current, Subsequent Year</a:t>
            </a:r>
            <a:endParaRPr lang="en-US" dirty="0"/>
          </a:p>
        </p:txBody>
      </p:sp>
      <p:sp>
        <p:nvSpPr>
          <p:cNvPr id="4" name="Slide Number Placeholder 3">
            <a:extLst>
              <a:ext uri="{FF2B5EF4-FFF2-40B4-BE49-F238E27FC236}">
                <a16:creationId xmlns:a16="http://schemas.microsoft.com/office/drawing/2014/main" id="{0C5D5FC5-871F-2DAC-437E-1AE955F0FEF5}"/>
              </a:ext>
            </a:extLst>
          </p:cNvPr>
          <p:cNvSpPr>
            <a:spLocks noGrp="1"/>
          </p:cNvSpPr>
          <p:nvPr>
            <p:ph type="sldNum" sz="quarter" idx="12"/>
          </p:nvPr>
        </p:nvSpPr>
        <p:spPr/>
        <p:txBody>
          <a:bodyPr/>
          <a:lstStyle/>
          <a:p>
            <a:fld id="{C479D5F6-EDCB-402A-AC08-4943A1820E8F}" type="slidenum">
              <a:rPr lang="en-US" smtClean="0"/>
              <a:pPr/>
              <a:t>12</a:t>
            </a:fld>
            <a:endParaRPr lang="en-US"/>
          </a:p>
        </p:txBody>
      </p:sp>
      <p:sp>
        <p:nvSpPr>
          <p:cNvPr id="7" name="Content Placeholder 7">
            <a:extLst>
              <a:ext uri="{FF2B5EF4-FFF2-40B4-BE49-F238E27FC236}">
                <a16:creationId xmlns:a16="http://schemas.microsoft.com/office/drawing/2014/main" id="{8F686904-B007-C2AA-3879-3251F1DC31B6}"/>
              </a:ext>
            </a:extLst>
          </p:cNvPr>
          <p:cNvSpPr>
            <a:spLocks noGrp="1"/>
          </p:cNvSpPr>
          <p:nvPr>
            <p:ph sz="quarter" idx="13"/>
          </p:nvPr>
        </p:nvSpPr>
        <p:spPr>
          <a:xfrm>
            <a:off x="1366838" y="6356350"/>
            <a:ext cx="4483100" cy="361950"/>
          </a:xfrm>
        </p:spPr>
        <p:txBody>
          <a:bodyPr>
            <a:normAutofit/>
          </a:bodyPr>
          <a:lstStyle/>
          <a:p>
            <a:r>
              <a:rPr lang="en-US"/>
              <a:t>Student End of Year – Reagan Ward</a:t>
            </a:r>
          </a:p>
        </p:txBody>
      </p:sp>
      <p:sp>
        <p:nvSpPr>
          <p:cNvPr id="8" name="Content Placeholder 8">
            <a:extLst>
              <a:ext uri="{FF2B5EF4-FFF2-40B4-BE49-F238E27FC236}">
                <a16:creationId xmlns:a16="http://schemas.microsoft.com/office/drawing/2014/main" id="{C73016F3-C775-1CD2-5081-26B6A353C8BB}"/>
              </a:ext>
            </a:extLst>
          </p:cNvPr>
          <p:cNvSpPr>
            <a:spLocks noGrp="1"/>
          </p:cNvSpPr>
          <p:nvPr>
            <p:ph sz="quarter" idx="14"/>
          </p:nvPr>
        </p:nvSpPr>
        <p:spPr>
          <a:xfrm>
            <a:off x="6053138" y="6356350"/>
            <a:ext cx="4392612" cy="361950"/>
          </a:xfrm>
        </p:spPr>
        <p:txBody>
          <a:bodyPr>
            <a:normAutofit/>
          </a:bodyPr>
          <a:lstStyle/>
          <a:p>
            <a:r>
              <a:rPr lang="en-US">
                <a:hlinkClick r:id="rId3">
                  <a:extLst>
                    <a:ext uri="{A12FA001-AC4F-418D-AE19-62706E023703}">
                      <ahyp:hlinkClr xmlns:ahyp="http://schemas.microsoft.com/office/drawing/2018/hyperlinkcolor" val="tx"/>
                    </a:ext>
                  </a:extLst>
                </a:hlinkClick>
              </a:rPr>
              <a:t>StudentEndOfYear@cde.state.co.us</a:t>
            </a:r>
            <a:r>
              <a:rPr lang="en-US"/>
              <a:t> </a:t>
            </a:r>
          </a:p>
        </p:txBody>
      </p:sp>
    </p:spTree>
    <p:extLst>
      <p:ext uri="{BB962C8B-B14F-4D97-AF65-F5344CB8AC3E}">
        <p14:creationId xmlns:p14="http://schemas.microsoft.com/office/powerpoint/2010/main" val="4219415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B9833-3FF1-350E-C2CC-AF1750FBD0E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66DE883-4C7B-236A-007C-65265DAF1BB5}"/>
              </a:ext>
            </a:extLst>
          </p:cNvPr>
          <p:cNvSpPr>
            <a:spLocks noGrp="1"/>
          </p:cNvSpPr>
          <p:nvPr>
            <p:ph type="title"/>
          </p:nvPr>
        </p:nvSpPr>
        <p:spPr/>
        <p:txBody>
          <a:bodyPr/>
          <a:lstStyle/>
          <a:p>
            <a:r>
              <a:rPr lang="en-US"/>
              <a:t>SEY Soft Open Phase</a:t>
            </a:r>
            <a:br>
              <a:rPr lang="en-US"/>
            </a:br>
            <a:r>
              <a:rPr lang="en-US"/>
              <a:t>Collection Timeline</a:t>
            </a:r>
          </a:p>
        </p:txBody>
      </p:sp>
      <p:graphicFrame>
        <p:nvGraphicFramePr>
          <p:cNvPr id="11" name="Table Placeholder 10">
            <a:extLst>
              <a:ext uri="{FF2B5EF4-FFF2-40B4-BE49-F238E27FC236}">
                <a16:creationId xmlns:a16="http://schemas.microsoft.com/office/drawing/2014/main" id="{16E2AA49-8BD3-60A1-639B-5926A5D03B7D}"/>
              </a:ext>
            </a:extLst>
          </p:cNvPr>
          <p:cNvGraphicFramePr>
            <a:graphicFrameLocks noGrp="1"/>
          </p:cNvGraphicFramePr>
          <p:nvPr>
            <p:ph type="tbl" sz="quarter" idx="15"/>
          </p:nvPr>
        </p:nvGraphicFramePr>
        <p:xfrm>
          <a:off x="228600" y="200025"/>
          <a:ext cx="11818935" cy="5425440"/>
        </p:xfrm>
        <a:graphic>
          <a:graphicData uri="http://schemas.openxmlformats.org/drawingml/2006/table">
            <a:tbl>
              <a:tblPr firstRow="1" bandRow="1">
                <a:tableStyleId>{7E9639D4-E3E2-4D34-9284-5A2195B3D0D7}</a:tableStyleId>
              </a:tblPr>
              <a:tblGrid>
                <a:gridCol w="1628775">
                  <a:extLst>
                    <a:ext uri="{9D8B030D-6E8A-4147-A177-3AD203B41FA5}">
                      <a16:colId xmlns:a16="http://schemas.microsoft.com/office/drawing/2014/main" val="3018245949"/>
                    </a:ext>
                  </a:extLst>
                </a:gridCol>
                <a:gridCol w="1571625">
                  <a:extLst>
                    <a:ext uri="{9D8B030D-6E8A-4147-A177-3AD203B41FA5}">
                      <a16:colId xmlns:a16="http://schemas.microsoft.com/office/drawing/2014/main" val="2137241566"/>
                    </a:ext>
                  </a:extLst>
                </a:gridCol>
                <a:gridCol w="8618535">
                  <a:extLst>
                    <a:ext uri="{9D8B030D-6E8A-4147-A177-3AD203B41FA5}">
                      <a16:colId xmlns:a16="http://schemas.microsoft.com/office/drawing/2014/main" val="1583735620"/>
                    </a:ext>
                  </a:extLst>
                </a:gridCol>
              </a:tblGrid>
              <a:tr h="254968">
                <a:tc>
                  <a:txBody>
                    <a:bodyPr/>
                    <a:lstStyle/>
                    <a:p>
                      <a:r>
                        <a:rPr lang="en-US" sz="1600">
                          <a:latin typeface="+mj-lt"/>
                        </a:rPr>
                        <a:t>Date</a:t>
                      </a:r>
                    </a:p>
                  </a:txBody>
                  <a:tcPr/>
                </a:tc>
                <a:tc>
                  <a:txBody>
                    <a:bodyPr/>
                    <a:lstStyle/>
                    <a:p>
                      <a:r>
                        <a:rPr lang="en-US" sz="1600">
                          <a:latin typeface="+mj-lt"/>
                        </a:rPr>
                        <a:t>Event</a:t>
                      </a:r>
                    </a:p>
                  </a:txBody>
                  <a:tcPr/>
                </a:tc>
                <a:tc>
                  <a:txBody>
                    <a:bodyPr/>
                    <a:lstStyle/>
                    <a:p>
                      <a:r>
                        <a:rPr lang="en-US" sz="1600">
                          <a:latin typeface="+mj-lt"/>
                        </a:rPr>
                        <a:t>Event Description</a:t>
                      </a:r>
                    </a:p>
                  </a:txBody>
                  <a:tcPr/>
                </a:tc>
                <a:extLst>
                  <a:ext uri="{0D108BD9-81ED-4DB2-BD59-A6C34878D82A}">
                    <a16:rowId xmlns:a16="http://schemas.microsoft.com/office/drawing/2014/main" val="1168917589"/>
                  </a:ext>
                </a:extLst>
              </a:tr>
              <a:tr h="254968">
                <a:tc>
                  <a:txBody>
                    <a:bodyPr/>
                    <a:lstStyle/>
                    <a:p>
                      <a:r>
                        <a:rPr lang="en-US" sz="1600">
                          <a:latin typeface="+mn-lt"/>
                        </a:rPr>
                        <a:t>3/31/2025</a:t>
                      </a:r>
                    </a:p>
                  </a:txBody>
                  <a:tcPr>
                    <a:solidFill>
                      <a:schemeClr val="bg2">
                        <a:lumMod val="20000"/>
                        <a:lumOff val="80000"/>
                      </a:schemeClr>
                    </a:solidFill>
                  </a:tcPr>
                </a:tc>
                <a:tc>
                  <a:txBody>
                    <a:bodyPr/>
                    <a:lstStyle/>
                    <a:p>
                      <a:r>
                        <a:rPr lang="en-US" sz="1600" b="1">
                          <a:latin typeface="+mn-lt"/>
                        </a:rPr>
                        <a:t>Open</a:t>
                      </a:r>
                    </a:p>
                  </a:txBody>
                  <a:tcPr>
                    <a:solidFill>
                      <a:schemeClr val="bg2">
                        <a:lumMod val="20000"/>
                        <a:lumOff val="80000"/>
                      </a:schemeClr>
                    </a:solidFill>
                  </a:tcPr>
                </a:tc>
                <a:tc>
                  <a:txBody>
                    <a:bodyPr/>
                    <a:lstStyle/>
                    <a:p>
                      <a:r>
                        <a:rPr lang="en-US" sz="1600" b="1">
                          <a:latin typeface="+mn-lt"/>
                        </a:rPr>
                        <a:t>Soft Open Phase Begins: </a:t>
                      </a:r>
                      <a:r>
                        <a:rPr lang="en-US" sz="1600">
                          <a:latin typeface="+mn-lt"/>
                        </a:rPr>
                        <a:t>Districts may begin creating snapshots</a:t>
                      </a:r>
                    </a:p>
                  </a:txBody>
                  <a:tcPr>
                    <a:solidFill>
                      <a:schemeClr val="bg2">
                        <a:lumMod val="20000"/>
                        <a:lumOff val="80000"/>
                      </a:schemeClr>
                    </a:solidFill>
                  </a:tcPr>
                </a:tc>
                <a:extLst>
                  <a:ext uri="{0D108BD9-81ED-4DB2-BD59-A6C34878D82A}">
                    <a16:rowId xmlns:a16="http://schemas.microsoft.com/office/drawing/2014/main" val="2548873027"/>
                  </a:ext>
                </a:extLst>
              </a:tr>
              <a:tr h="774227">
                <a:tc>
                  <a:txBody>
                    <a:bodyPr/>
                    <a:lstStyle/>
                    <a:p>
                      <a:r>
                        <a:rPr lang="en-US" sz="1600">
                          <a:latin typeface="+mn-lt"/>
                        </a:rPr>
                        <a:t>4/2/2025</a:t>
                      </a:r>
                    </a:p>
                  </a:txBody>
                  <a:tcPr/>
                </a:tc>
                <a:tc>
                  <a:txBody>
                    <a:bodyPr/>
                    <a:lstStyle/>
                    <a:p>
                      <a:r>
                        <a:rPr lang="en-US" sz="1600" b="1">
                          <a:latin typeface="+mn-lt"/>
                        </a:rPr>
                        <a:t>Training Event</a:t>
                      </a:r>
                    </a:p>
                  </a:txBody>
                  <a:tcPr/>
                </a:tc>
                <a:tc>
                  <a:txBody>
                    <a:bodyPr/>
                    <a:lstStyle/>
                    <a:p>
                      <a:r>
                        <a:rPr lang="en-US" sz="1600" b="1" kern="1200">
                          <a:solidFill>
                            <a:schemeClr val="tx1"/>
                          </a:solidFill>
                          <a:effectLst/>
                          <a:latin typeface="+mn-lt"/>
                          <a:ea typeface="+mn-ea"/>
                          <a:cs typeface="+mn-cs"/>
                        </a:rPr>
                        <a:t>Collection Overview Training 1 of 2:</a:t>
                      </a:r>
                      <a:r>
                        <a:rPr lang="en-US" sz="1600" kern="1200">
                          <a:solidFill>
                            <a:schemeClr val="tx1"/>
                          </a:solidFill>
                          <a:effectLst/>
                          <a:latin typeface="+mn-lt"/>
                          <a:ea typeface="+mn-ea"/>
                          <a:cs typeface="+mn-cs"/>
                        </a:rPr>
                        <a:t> </a:t>
                      </a:r>
                      <a:br>
                        <a:rPr lang="en-US" sz="1600" kern="1200">
                          <a:solidFill>
                            <a:schemeClr val="tx1"/>
                          </a:solidFill>
                          <a:effectLst/>
                          <a:latin typeface="+mn-lt"/>
                          <a:ea typeface="+mn-ea"/>
                          <a:cs typeface="+mn-cs"/>
                        </a:rPr>
                      </a:br>
                      <a:r>
                        <a:rPr lang="en-US" sz="1400" i="1" kern="1200">
                          <a:solidFill>
                            <a:schemeClr val="tx1"/>
                          </a:solidFill>
                          <a:effectLst/>
                          <a:latin typeface="+mn-lt"/>
                          <a:ea typeface="+mn-ea"/>
                          <a:cs typeface="+mn-cs"/>
                        </a:rPr>
                        <a:t>This training covers all elements of the Student End of Year collection. This training is being offered in two identical sessions to provide the opportunity for all SEY data respondents to attend a live session.</a:t>
                      </a:r>
                      <a:r>
                        <a:rPr lang="en-US" sz="1200" kern="1200">
                          <a:solidFill>
                            <a:schemeClr val="tx1"/>
                          </a:solidFill>
                          <a:effectLst/>
                          <a:latin typeface="+mn-lt"/>
                          <a:ea typeface="+mn-ea"/>
                          <a:cs typeface="+mn-cs"/>
                        </a:rPr>
                        <a:t> </a:t>
                      </a:r>
                      <a:endParaRPr lang="en-US" sz="1600" kern="1200">
                        <a:solidFill>
                          <a:schemeClr val="tx1"/>
                        </a:solidFill>
                        <a:effectLst/>
                        <a:latin typeface="+mn-lt"/>
                        <a:ea typeface="+mn-ea"/>
                        <a:cs typeface="+mn-cs"/>
                      </a:endParaRPr>
                    </a:p>
                    <a:p>
                      <a:r>
                        <a:rPr lang="en-US" sz="1600" u="sng" kern="1200">
                          <a:solidFill>
                            <a:schemeClr val="tx1"/>
                          </a:solidFill>
                          <a:effectLst/>
                          <a:latin typeface="+mn-lt"/>
                          <a:ea typeface="+mn-ea"/>
                          <a:cs typeface="+mn-cs"/>
                          <a:hlinkClick r:id="rId2"/>
                        </a:rPr>
                        <a:t>Collection Overview 1 of 2 Registration</a:t>
                      </a:r>
                      <a:endParaRPr lang="en-US" sz="1600">
                        <a:latin typeface="+mn-lt"/>
                      </a:endParaRPr>
                    </a:p>
                  </a:txBody>
                  <a:tcPr/>
                </a:tc>
                <a:extLst>
                  <a:ext uri="{0D108BD9-81ED-4DB2-BD59-A6C34878D82A}">
                    <a16:rowId xmlns:a16="http://schemas.microsoft.com/office/drawing/2014/main" val="779341813"/>
                  </a:ext>
                </a:extLst>
              </a:tr>
              <a:tr h="597261">
                <a:tc>
                  <a:txBody>
                    <a:bodyPr/>
                    <a:lstStyle/>
                    <a:p>
                      <a:r>
                        <a:rPr lang="en-US" sz="1600">
                          <a:latin typeface="+mn-lt"/>
                        </a:rPr>
                        <a:t>4/10/2025</a:t>
                      </a:r>
                    </a:p>
                  </a:txBody>
                  <a:tcPr/>
                </a:tc>
                <a:tc>
                  <a:txBody>
                    <a:bodyPr/>
                    <a:lstStyle/>
                    <a:p>
                      <a:r>
                        <a:rPr lang="en-US" sz="1600" b="1">
                          <a:latin typeface="+mn-lt"/>
                        </a:rPr>
                        <a:t>Other Date</a:t>
                      </a:r>
                    </a:p>
                  </a:txBody>
                  <a:tcPr/>
                </a:tc>
                <a:tc>
                  <a:txBody>
                    <a:bodyPr/>
                    <a:lstStyle/>
                    <a:p>
                      <a:r>
                        <a:rPr lang="en-US" sz="1600" b="1" kern="1200">
                          <a:solidFill>
                            <a:schemeClr val="tx1"/>
                          </a:solidFill>
                          <a:effectLst/>
                          <a:latin typeface="+mn-lt"/>
                          <a:ea typeface="+mn-ea"/>
                          <a:cs typeface="+mn-cs"/>
                        </a:rPr>
                        <a:t>Suggestion: </a:t>
                      </a:r>
                      <a:r>
                        <a:rPr lang="en-US" sz="1600" kern="1200">
                          <a:solidFill>
                            <a:schemeClr val="tx1"/>
                          </a:solidFill>
                          <a:effectLst/>
                          <a:latin typeface="+mn-lt"/>
                          <a:ea typeface="+mn-ea"/>
                          <a:cs typeface="+mn-cs"/>
                        </a:rPr>
                        <a:t>Upload Graduation Guidelines (GG) interchange file and review CEDAR/COGNOS reports. Students expected to graduate in 2024-2025 must have met both English and Math minimum requirements.</a:t>
                      </a:r>
                      <a:endParaRPr lang="en-US" sz="1600">
                        <a:latin typeface="+mn-lt"/>
                      </a:endParaRPr>
                    </a:p>
                  </a:txBody>
                  <a:tcPr/>
                </a:tc>
                <a:extLst>
                  <a:ext uri="{0D108BD9-81ED-4DB2-BD59-A6C34878D82A}">
                    <a16:rowId xmlns:a16="http://schemas.microsoft.com/office/drawing/2014/main" val="3242782652"/>
                  </a:ext>
                </a:extLst>
              </a:tr>
              <a:tr h="774227">
                <a:tc>
                  <a:txBody>
                    <a:bodyPr/>
                    <a:lstStyle/>
                    <a:p>
                      <a:r>
                        <a:rPr lang="en-US" sz="1600">
                          <a:latin typeface="+mn-lt"/>
                        </a:rPr>
                        <a:t>4/22/2025</a:t>
                      </a:r>
                    </a:p>
                  </a:txBody>
                  <a:tcPr/>
                </a:tc>
                <a:tc>
                  <a:txBody>
                    <a:bodyPr/>
                    <a:lstStyle/>
                    <a:p>
                      <a:r>
                        <a:rPr lang="en-US" sz="1600" b="1">
                          <a:latin typeface="+mn-lt"/>
                        </a:rPr>
                        <a:t>Training Event</a:t>
                      </a:r>
                    </a:p>
                  </a:txBody>
                  <a:tcPr/>
                </a:tc>
                <a:tc>
                  <a:txBody>
                    <a:bodyPr/>
                    <a:lstStyle/>
                    <a:p>
                      <a:r>
                        <a:rPr lang="en-US" sz="1600" b="1" kern="1200">
                          <a:solidFill>
                            <a:schemeClr val="tx1"/>
                          </a:solidFill>
                          <a:effectLst/>
                          <a:latin typeface="+mn-lt"/>
                          <a:ea typeface="+mn-ea"/>
                          <a:cs typeface="+mn-cs"/>
                        </a:rPr>
                        <a:t>Special Education 18-21 Transition Services</a:t>
                      </a:r>
                      <a:endParaRPr lang="en-US" sz="1600" kern="1200">
                        <a:solidFill>
                          <a:schemeClr val="tx1"/>
                        </a:solidFill>
                        <a:effectLst/>
                        <a:latin typeface="+mn-lt"/>
                        <a:ea typeface="+mn-ea"/>
                        <a:cs typeface="+mn-cs"/>
                      </a:endParaRPr>
                    </a:p>
                    <a:p>
                      <a:r>
                        <a:rPr lang="en-US" sz="1400" i="1" kern="1200">
                          <a:solidFill>
                            <a:schemeClr val="tx1"/>
                          </a:solidFill>
                          <a:effectLst/>
                          <a:latin typeface="+mn-lt"/>
                          <a:ea typeface="+mn-ea"/>
                          <a:cs typeface="+mn-cs"/>
                        </a:rPr>
                        <a:t>This webinar is designed for data respondents and district special education staff who support 18-21 transition services.</a:t>
                      </a:r>
                      <a:endParaRPr lang="en-US" sz="1400" kern="1200">
                        <a:solidFill>
                          <a:schemeClr val="tx1"/>
                        </a:solidFill>
                        <a:effectLst/>
                        <a:latin typeface="+mn-lt"/>
                        <a:ea typeface="+mn-ea"/>
                        <a:cs typeface="+mn-cs"/>
                      </a:endParaRPr>
                    </a:p>
                    <a:p>
                      <a:r>
                        <a:rPr lang="en-US" sz="1600" u="sng" kern="1200">
                          <a:solidFill>
                            <a:schemeClr val="tx1"/>
                          </a:solidFill>
                          <a:effectLst/>
                          <a:latin typeface="+mn-lt"/>
                          <a:ea typeface="+mn-ea"/>
                          <a:cs typeface="+mn-cs"/>
                          <a:hlinkClick r:id="rId3"/>
                        </a:rPr>
                        <a:t>Secondary Transition Collaborative Webinar Registration</a:t>
                      </a:r>
                      <a:endParaRPr lang="en-US" sz="1600">
                        <a:latin typeface="+mn-lt"/>
                      </a:endParaRPr>
                    </a:p>
                  </a:txBody>
                  <a:tcPr/>
                </a:tc>
                <a:extLst>
                  <a:ext uri="{0D108BD9-81ED-4DB2-BD59-A6C34878D82A}">
                    <a16:rowId xmlns:a16="http://schemas.microsoft.com/office/drawing/2014/main" val="593317777"/>
                  </a:ext>
                </a:extLst>
              </a:tr>
              <a:tr h="420295">
                <a:tc>
                  <a:txBody>
                    <a:bodyPr/>
                    <a:lstStyle/>
                    <a:p>
                      <a:r>
                        <a:rPr lang="en-US" sz="1600">
                          <a:latin typeface="+mn-lt"/>
                        </a:rPr>
                        <a:t>4/24/2025 to 4/30/2025</a:t>
                      </a:r>
                    </a:p>
                  </a:txBody>
                  <a:tcPr>
                    <a:solidFill>
                      <a:schemeClr val="bg1">
                        <a:lumMod val="85000"/>
                      </a:schemeClr>
                    </a:solidFill>
                  </a:tcPr>
                </a:tc>
                <a:tc>
                  <a:txBody>
                    <a:bodyPr/>
                    <a:lstStyle/>
                    <a:p>
                      <a:r>
                        <a:rPr lang="en-US" sz="1600" b="1">
                          <a:latin typeface="+mn-lt"/>
                        </a:rPr>
                        <a:t>Closed</a:t>
                      </a:r>
                    </a:p>
                  </a:txBody>
                  <a:tcPr>
                    <a:solidFill>
                      <a:schemeClr val="bg1">
                        <a:lumMod val="85000"/>
                      </a:schemeClr>
                    </a:solidFill>
                  </a:tcPr>
                </a:tc>
                <a:tc>
                  <a:txBody>
                    <a:bodyPr/>
                    <a:lstStyle/>
                    <a:p>
                      <a:r>
                        <a:rPr lang="en-US" sz="1600" kern="1200">
                          <a:solidFill>
                            <a:schemeClr val="tx1"/>
                          </a:solidFill>
                          <a:effectLst/>
                          <a:latin typeface="+mn-lt"/>
                          <a:ea typeface="+mn-ea"/>
                          <a:cs typeface="+mn-cs"/>
                        </a:rPr>
                        <a:t>Soft open phase ends and snapshots are closed until the next phase.</a:t>
                      </a:r>
                      <a:endParaRPr lang="en-US" sz="1600">
                        <a:latin typeface="+mn-lt"/>
                      </a:endParaRPr>
                    </a:p>
                  </a:txBody>
                  <a:tcPr>
                    <a:solidFill>
                      <a:schemeClr val="bg1">
                        <a:lumMod val="85000"/>
                      </a:schemeClr>
                    </a:solidFill>
                  </a:tcPr>
                </a:tc>
                <a:extLst>
                  <a:ext uri="{0D108BD9-81ED-4DB2-BD59-A6C34878D82A}">
                    <a16:rowId xmlns:a16="http://schemas.microsoft.com/office/drawing/2014/main" val="2721818544"/>
                  </a:ext>
                </a:extLst>
              </a:tr>
              <a:tr h="774227">
                <a:tc>
                  <a:txBody>
                    <a:bodyPr/>
                    <a:lstStyle/>
                    <a:p>
                      <a:r>
                        <a:rPr lang="en-US" sz="1600">
                          <a:latin typeface="+mn-lt"/>
                        </a:rPr>
                        <a:t>4/29/2025</a:t>
                      </a:r>
                    </a:p>
                  </a:txBody>
                  <a:tcPr/>
                </a:tc>
                <a:tc>
                  <a:txBody>
                    <a:bodyPr/>
                    <a:lstStyle/>
                    <a:p>
                      <a:r>
                        <a:rPr lang="en-US" sz="1600" b="1">
                          <a:latin typeface="+mn-lt"/>
                        </a:rPr>
                        <a:t>Training Event</a:t>
                      </a:r>
                    </a:p>
                  </a:txBody>
                  <a:tcPr/>
                </a:tc>
                <a:tc>
                  <a:txBody>
                    <a:bodyPr/>
                    <a:lstStyle/>
                    <a:p>
                      <a:r>
                        <a:rPr lang="en-US" sz="1600" b="1" kern="1200">
                          <a:solidFill>
                            <a:schemeClr val="tx1"/>
                          </a:solidFill>
                          <a:effectLst/>
                          <a:latin typeface="+mn-lt"/>
                          <a:ea typeface="+mn-ea"/>
                          <a:cs typeface="+mn-cs"/>
                        </a:rPr>
                        <a:t>Collection Overview Training 2 of 2:</a:t>
                      </a:r>
                      <a:r>
                        <a:rPr lang="en-US" sz="1600" kern="1200">
                          <a:solidFill>
                            <a:schemeClr val="tx1"/>
                          </a:solidFill>
                          <a:effectLst/>
                          <a:latin typeface="+mn-lt"/>
                          <a:ea typeface="+mn-ea"/>
                          <a:cs typeface="+mn-cs"/>
                        </a:rPr>
                        <a:t> </a:t>
                      </a:r>
                      <a:br>
                        <a:rPr lang="en-US" sz="1600" kern="1200">
                          <a:solidFill>
                            <a:schemeClr val="tx1"/>
                          </a:solidFill>
                          <a:effectLst/>
                          <a:latin typeface="+mn-lt"/>
                          <a:ea typeface="+mn-ea"/>
                          <a:cs typeface="+mn-cs"/>
                        </a:rPr>
                      </a:br>
                      <a:r>
                        <a:rPr lang="en-US" sz="1400" i="1" kern="1200">
                          <a:solidFill>
                            <a:schemeClr val="tx1"/>
                          </a:solidFill>
                          <a:effectLst/>
                          <a:latin typeface="+mn-lt"/>
                          <a:ea typeface="+mn-ea"/>
                          <a:cs typeface="+mn-cs"/>
                        </a:rPr>
                        <a:t>This training covers all elements of the Student End of Year collection. This training is being offered in two identical sessions to provide the opportunity for all SEY data respondents to attend a live session.</a:t>
                      </a:r>
                      <a:endParaRPr lang="en-US" sz="1600" kern="1200">
                        <a:solidFill>
                          <a:schemeClr val="tx1"/>
                        </a:solidFill>
                        <a:effectLst/>
                        <a:latin typeface="+mn-lt"/>
                        <a:ea typeface="+mn-ea"/>
                        <a:cs typeface="+mn-cs"/>
                      </a:endParaRPr>
                    </a:p>
                    <a:p>
                      <a:r>
                        <a:rPr lang="en-US" sz="1600" u="sng" kern="1200">
                          <a:solidFill>
                            <a:schemeClr val="tx1"/>
                          </a:solidFill>
                          <a:effectLst/>
                          <a:latin typeface="+mn-lt"/>
                          <a:ea typeface="+mn-ea"/>
                          <a:cs typeface="+mn-cs"/>
                          <a:hlinkClick r:id="rId4"/>
                        </a:rPr>
                        <a:t>Collection Overview 2 of 2 Registration</a:t>
                      </a:r>
                      <a:endParaRPr lang="en-US" sz="1600">
                        <a:latin typeface="+mn-lt"/>
                      </a:endParaRPr>
                    </a:p>
                  </a:txBody>
                  <a:tcPr/>
                </a:tc>
                <a:extLst>
                  <a:ext uri="{0D108BD9-81ED-4DB2-BD59-A6C34878D82A}">
                    <a16:rowId xmlns:a16="http://schemas.microsoft.com/office/drawing/2014/main" val="4206666930"/>
                  </a:ext>
                </a:extLst>
              </a:tr>
              <a:tr h="254968">
                <a:tc>
                  <a:txBody>
                    <a:bodyPr/>
                    <a:lstStyle/>
                    <a:p>
                      <a:r>
                        <a:rPr lang="en-US" sz="1600">
                          <a:latin typeface="+mn-lt"/>
                        </a:rPr>
                        <a:t>5/1/2025</a:t>
                      </a:r>
                    </a:p>
                  </a:txBody>
                  <a:tcPr>
                    <a:solidFill>
                      <a:schemeClr val="bg2">
                        <a:lumMod val="20000"/>
                        <a:lumOff val="80000"/>
                      </a:schemeClr>
                    </a:solidFill>
                  </a:tcPr>
                </a:tc>
                <a:tc>
                  <a:txBody>
                    <a:bodyPr/>
                    <a:lstStyle/>
                    <a:p>
                      <a:r>
                        <a:rPr lang="en-US" sz="1600" b="1">
                          <a:latin typeface="+mn-lt"/>
                        </a:rPr>
                        <a:t>Open</a:t>
                      </a:r>
                    </a:p>
                  </a:txBody>
                  <a:tcPr>
                    <a:solidFill>
                      <a:schemeClr val="bg2">
                        <a:lumMod val="20000"/>
                        <a:lumOff val="80000"/>
                      </a:schemeClr>
                    </a:solidFill>
                  </a:tcPr>
                </a:tc>
                <a:tc>
                  <a:txBody>
                    <a:bodyPr/>
                    <a:lstStyle/>
                    <a:p>
                      <a:r>
                        <a:rPr lang="en-US" sz="1600" b="1">
                          <a:latin typeface="+mn-lt"/>
                        </a:rPr>
                        <a:t>Regular Phase Begins: </a:t>
                      </a:r>
                      <a:r>
                        <a:rPr lang="en-US" sz="1600" b="0">
                          <a:latin typeface="+mn-lt"/>
                        </a:rPr>
                        <a:t>Collection officially opens. Adjustment (ADJ) interchange file opens.</a:t>
                      </a:r>
                    </a:p>
                  </a:txBody>
                  <a:tcPr>
                    <a:solidFill>
                      <a:schemeClr val="bg2">
                        <a:lumMod val="20000"/>
                        <a:lumOff val="80000"/>
                      </a:schemeClr>
                    </a:solidFill>
                  </a:tcPr>
                </a:tc>
                <a:extLst>
                  <a:ext uri="{0D108BD9-81ED-4DB2-BD59-A6C34878D82A}">
                    <a16:rowId xmlns:a16="http://schemas.microsoft.com/office/drawing/2014/main" val="1898783719"/>
                  </a:ext>
                </a:extLst>
              </a:tr>
            </a:tbl>
          </a:graphicData>
        </a:graphic>
      </p:graphicFrame>
      <p:sp>
        <p:nvSpPr>
          <p:cNvPr id="8" name="Content Placeholder 7">
            <a:extLst>
              <a:ext uri="{FF2B5EF4-FFF2-40B4-BE49-F238E27FC236}">
                <a16:creationId xmlns:a16="http://schemas.microsoft.com/office/drawing/2014/main" id="{07AD1117-5949-8D43-2E6E-0D8A1E77E86D}"/>
              </a:ext>
            </a:extLst>
          </p:cNvPr>
          <p:cNvSpPr>
            <a:spLocks noGrp="1"/>
          </p:cNvSpPr>
          <p:nvPr>
            <p:ph sz="quarter" idx="13"/>
          </p:nvPr>
        </p:nvSpPr>
        <p:spPr/>
        <p:txBody>
          <a:bodyPr>
            <a:normAutofit fontScale="92500" lnSpcReduction="10000"/>
          </a:bodyPr>
          <a:lstStyle/>
          <a:p>
            <a:r>
              <a:rPr lang="en-US"/>
              <a:t>Student End of Year – Reagan Ward</a:t>
            </a:r>
          </a:p>
        </p:txBody>
      </p:sp>
      <p:sp>
        <p:nvSpPr>
          <p:cNvPr id="9" name="Content Placeholder 8">
            <a:extLst>
              <a:ext uri="{FF2B5EF4-FFF2-40B4-BE49-F238E27FC236}">
                <a16:creationId xmlns:a16="http://schemas.microsoft.com/office/drawing/2014/main" id="{59BE27D9-AD05-21D3-3B45-D2691C845DB7}"/>
              </a:ext>
            </a:extLst>
          </p:cNvPr>
          <p:cNvSpPr>
            <a:spLocks noGrp="1"/>
          </p:cNvSpPr>
          <p:nvPr>
            <p:ph sz="quarter" idx="14"/>
          </p:nvPr>
        </p:nvSpPr>
        <p:spPr/>
        <p:txBody>
          <a:bodyPr>
            <a:normAutofit fontScale="92500" lnSpcReduction="10000"/>
          </a:bodyPr>
          <a:lstStyle/>
          <a:p>
            <a:r>
              <a:rPr lang="en-US">
                <a:hlinkClick r:id="rId5">
                  <a:extLst>
                    <a:ext uri="{A12FA001-AC4F-418D-AE19-62706E023703}">
                      <ahyp:hlinkClr xmlns:ahyp="http://schemas.microsoft.com/office/drawing/2018/hyperlinkcolor" val="tx"/>
                    </a:ext>
                  </a:extLst>
                </a:hlinkClick>
              </a:rPr>
              <a:t>StudentEndOfYear@cde.state.co.us</a:t>
            </a:r>
            <a:r>
              <a:rPr lang="en-US"/>
              <a:t> </a:t>
            </a:r>
          </a:p>
        </p:txBody>
      </p:sp>
      <p:sp>
        <p:nvSpPr>
          <p:cNvPr id="4" name="Slide Number Placeholder 3">
            <a:extLst>
              <a:ext uri="{FF2B5EF4-FFF2-40B4-BE49-F238E27FC236}">
                <a16:creationId xmlns:a16="http://schemas.microsoft.com/office/drawing/2014/main" id="{307B811D-3543-0C05-24AD-7BCC19B465B7}"/>
              </a:ext>
            </a:extLst>
          </p:cNvPr>
          <p:cNvSpPr>
            <a:spLocks noGrp="1"/>
          </p:cNvSpPr>
          <p:nvPr>
            <p:ph type="sldNum" sz="quarter" idx="12"/>
          </p:nvPr>
        </p:nvSpPr>
        <p:spPr/>
        <p:txBody>
          <a:bodyPr/>
          <a:lstStyle/>
          <a:p>
            <a:fld id="{C479D5F6-EDCB-402A-AC08-4943A1820E8F}" type="slidenum">
              <a:rPr lang="en-US" smtClean="0"/>
              <a:pPr/>
              <a:t>13</a:t>
            </a:fld>
            <a:endParaRPr lang="en-US"/>
          </a:p>
        </p:txBody>
      </p:sp>
    </p:spTree>
    <p:extLst>
      <p:ext uri="{BB962C8B-B14F-4D97-AF65-F5344CB8AC3E}">
        <p14:creationId xmlns:p14="http://schemas.microsoft.com/office/powerpoint/2010/main" val="2705892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6B1AD-8704-BDAA-C9F0-86E9E0C5C26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001D87-EF61-2FB6-AE9B-1358CCB08916}"/>
              </a:ext>
            </a:extLst>
          </p:cNvPr>
          <p:cNvSpPr>
            <a:spLocks noGrp="1"/>
          </p:cNvSpPr>
          <p:nvPr>
            <p:ph type="title"/>
          </p:nvPr>
        </p:nvSpPr>
        <p:spPr/>
        <p:txBody>
          <a:bodyPr/>
          <a:lstStyle/>
          <a:p>
            <a:r>
              <a:rPr lang="en-US"/>
              <a:t>Questions &amp; Resources:</a:t>
            </a:r>
            <a:br>
              <a:rPr lang="en-US"/>
            </a:br>
            <a:r>
              <a:rPr lang="en-US"/>
              <a:t>Student End of Year</a:t>
            </a:r>
          </a:p>
        </p:txBody>
      </p:sp>
      <p:sp>
        <p:nvSpPr>
          <p:cNvPr id="6" name="Content Placeholder 5">
            <a:extLst>
              <a:ext uri="{FF2B5EF4-FFF2-40B4-BE49-F238E27FC236}">
                <a16:creationId xmlns:a16="http://schemas.microsoft.com/office/drawing/2014/main" id="{EC2A9E60-C79C-1240-3DAB-3CE6638D7B47}"/>
              </a:ext>
            </a:extLst>
          </p:cNvPr>
          <p:cNvSpPr>
            <a:spLocks noGrp="1"/>
          </p:cNvSpPr>
          <p:nvPr>
            <p:ph sz="quarter" idx="13"/>
          </p:nvPr>
        </p:nvSpPr>
        <p:spPr/>
        <p:txBody>
          <a:bodyPr>
            <a:normAutofit/>
          </a:bodyPr>
          <a:lstStyle/>
          <a:p>
            <a:pPr marL="0" indent="0" algn="ctr">
              <a:buNone/>
            </a:pPr>
            <a:r>
              <a:rPr lang="en-US">
                <a:hlinkClick r:id="rId2"/>
              </a:rPr>
              <a:t>StudentEndOfYear@cde.state.co.us</a:t>
            </a:r>
            <a:endParaRPr lang="en-US"/>
          </a:p>
          <a:p>
            <a:pPr marL="0" indent="0" algn="ctr">
              <a:buNone/>
            </a:pPr>
            <a:r>
              <a:rPr lang="en-US"/>
              <a:t>720-484-9057</a:t>
            </a:r>
          </a:p>
          <a:p>
            <a:pPr marL="0" indent="0" algn="ctr">
              <a:buNone/>
            </a:pPr>
            <a:endParaRPr lang="en-US"/>
          </a:p>
          <a:p>
            <a:pPr marL="457200" lvl="1" indent="0" algn="ctr">
              <a:buNone/>
            </a:pPr>
            <a:r>
              <a:rPr lang="en-US">
                <a:hlinkClick r:id="rId3"/>
              </a:rPr>
              <a:t>Student End of Year Collection Website</a:t>
            </a:r>
            <a:endParaRPr lang="en-US"/>
          </a:p>
          <a:p>
            <a:pPr marL="457200" lvl="1" indent="0" algn="ctr">
              <a:buNone/>
            </a:pPr>
            <a:r>
              <a:rPr lang="en-US">
                <a:hlinkClick r:id="rId4"/>
              </a:rPr>
              <a:t>Student Interchange Website</a:t>
            </a:r>
            <a:endParaRPr lang="en-US"/>
          </a:p>
          <a:p>
            <a:pPr marL="457200" lvl="1" indent="0" algn="ctr">
              <a:buNone/>
            </a:pPr>
            <a:r>
              <a:rPr lang="en-US">
                <a:hlinkClick r:id="rId5"/>
              </a:rPr>
              <a:t>Graduation Guidelines (Program) Website</a:t>
            </a:r>
            <a:endParaRPr lang="en-US"/>
          </a:p>
          <a:p>
            <a:endParaRPr lang="en-US"/>
          </a:p>
        </p:txBody>
      </p:sp>
      <p:sp>
        <p:nvSpPr>
          <p:cNvPr id="4" name="Slide Number Placeholder 3">
            <a:extLst>
              <a:ext uri="{FF2B5EF4-FFF2-40B4-BE49-F238E27FC236}">
                <a16:creationId xmlns:a16="http://schemas.microsoft.com/office/drawing/2014/main" id="{1E8B0A01-C88E-CF57-B5CB-941AD777C218}"/>
              </a:ext>
            </a:extLst>
          </p:cNvPr>
          <p:cNvSpPr>
            <a:spLocks noGrp="1"/>
          </p:cNvSpPr>
          <p:nvPr>
            <p:ph type="sldNum" sz="quarter" idx="12"/>
          </p:nvPr>
        </p:nvSpPr>
        <p:spPr/>
        <p:txBody>
          <a:bodyPr/>
          <a:lstStyle/>
          <a:p>
            <a:fld id="{C479D5F6-EDCB-402A-AC08-4943A1820E8F}" type="slidenum">
              <a:rPr lang="en-US" smtClean="0"/>
              <a:pPr/>
              <a:t>14</a:t>
            </a:fld>
            <a:endParaRPr lang="en-US"/>
          </a:p>
        </p:txBody>
      </p:sp>
    </p:spTree>
    <p:extLst>
      <p:ext uri="{BB962C8B-B14F-4D97-AF65-F5344CB8AC3E}">
        <p14:creationId xmlns:p14="http://schemas.microsoft.com/office/powerpoint/2010/main" val="1039088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8739D5-CCAD-ED37-9945-FC26B2DBF50E}"/>
              </a:ext>
            </a:extLst>
          </p:cNvPr>
          <p:cNvSpPr>
            <a:spLocks noGrp="1"/>
          </p:cNvSpPr>
          <p:nvPr>
            <p:ph type="ctrTitle"/>
          </p:nvPr>
        </p:nvSpPr>
        <p:spPr/>
        <p:txBody>
          <a:bodyPr/>
          <a:lstStyle/>
          <a:p>
            <a:r>
              <a:rPr lang="en-US" dirty="0"/>
              <a:t>SEY 2024-2025 Overview</a:t>
            </a:r>
          </a:p>
        </p:txBody>
      </p:sp>
      <p:sp>
        <p:nvSpPr>
          <p:cNvPr id="8" name="Content Placeholder 7">
            <a:extLst>
              <a:ext uri="{FF2B5EF4-FFF2-40B4-BE49-F238E27FC236}">
                <a16:creationId xmlns:a16="http://schemas.microsoft.com/office/drawing/2014/main" id="{37E3C1FA-866B-D7C0-BFBE-32098954AE69}"/>
              </a:ext>
            </a:extLst>
          </p:cNvPr>
          <p:cNvSpPr>
            <a:spLocks noGrp="1"/>
          </p:cNvSpPr>
          <p:nvPr>
            <p:ph sz="quarter" idx="13"/>
          </p:nvPr>
        </p:nvSpPr>
        <p:spPr/>
        <p:txBody>
          <a:bodyPr/>
          <a:lstStyle/>
          <a:p>
            <a:r>
              <a:rPr lang="en-US"/>
              <a:t>02/20/2025</a:t>
            </a:r>
          </a:p>
        </p:txBody>
      </p:sp>
      <p:sp>
        <p:nvSpPr>
          <p:cNvPr id="4" name="Slide Number Placeholder 3">
            <a:extLst>
              <a:ext uri="{FF2B5EF4-FFF2-40B4-BE49-F238E27FC236}">
                <a16:creationId xmlns:a16="http://schemas.microsoft.com/office/drawing/2014/main" id="{E38C62F7-EBA6-DF7A-466B-98E27D22E7B2}"/>
              </a:ext>
            </a:extLst>
          </p:cNvPr>
          <p:cNvSpPr>
            <a:spLocks noGrp="1"/>
          </p:cNvSpPr>
          <p:nvPr>
            <p:ph type="sldNum" sz="quarter" idx="12"/>
          </p:nvPr>
        </p:nvSpPr>
        <p:spPr/>
        <p:txBody>
          <a:bodyPr/>
          <a:lstStyle/>
          <a:p>
            <a:fld id="{C479D5F6-EDCB-402A-AC08-4943A1820E8F}" type="slidenum">
              <a:rPr lang="en-US" smtClean="0"/>
              <a:pPr/>
              <a:t>2</a:t>
            </a:fld>
            <a:endParaRPr lang="en-US"/>
          </a:p>
        </p:txBody>
      </p:sp>
    </p:spTree>
    <p:extLst>
      <p:ext uri="{BB962C8B-B14F-4D97-AF65-F5344CB8AC3E}">
        <p14:creationId xmlns:p14="http://schemas.microsoft.com/office/powerpoint/2010/main" val="1627377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2EE65-BFA7-4D27-7EF1-1C955566B83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75AC30D-EE25-906B-8E6E-5AB7D3646BE3}"/>
              </a:ext>
            </a:extLst>
          </p:cNvPr>
          <p:cNvSpPr>
            <a:spLocks noGrp="1"/>
          </p:cNvSpPr>
          <p:nvPr>
            <p:ph type="title"/>
          </p:nvPr>
        </p:nvSpPr>
        <p:spPr/>
        <p:txBody>
          <a:bodyPr/>
          <a:lstStyle/>
          <a:p>
            <a:br>
              <a:rPr lang="en-US"/>
            </a:br>
            <a:r>
              <a:rPr lang="en-US"/>
              <a:t>SEY Collection Phases</a:t>
            </a:r>
          </a:p>
        </p:txBody>
      </p:sp>
      <p:graphicFrame>
        <p:nvGraphicFramePr>
          <p:cNvPr id="11" name="Table Placeholder 10">
            <a:extLst>
              <a:ext uri="{FF2B5EF4-FFF2-40B4-BE49-F238E27FC236}">
                <a16:creationId xmlns:a16="http://schemas.microsoft.com/office/drawing/2014/main" id="{0FB98515-C897-F3ED-F57A-418458EF6250}"/>
              </a:ext>
            </a:extLst>
          </p:cNvPr>
          <p:cNvGraphicFramePr>
            <a:graphicFrameLocks noGrp="1"/>
          </p:cNvGraphicFramePr>
          <p:nvPr>
            <p:ph type="tbl" sz="quarter" idx="15"/>
            <p:extLst>
              <p:ext uri="{D42A27DB-BD31-4B8C-83A1-F6EECF244321}">
                <p14:modId xmlns:p14="http://schemas.microsoft.com/office/powerpoint/2010/main" val="3193130338"/>
              </p:ext>
            </p:extLst>
          </p:nvPr>
        </p:nvGraphicFramePr>
        <p:xfrm>
          <a:off x="228600" y="200025"/>
          <a:ext cx="11818935" cy="5760720"/>
        </p:xfrm>
        <a:graphic>
          <a:graphicData uri="http://schemas.openxmlformats.org/drawingml/2006/table">
            <a:tbl>
              <a:tblPr firstRow="1" bandRow="1">
                <a:tableStyleId>{793D81CF-94F2-401A-BA57-92F5A7B2D0C5}</a:tableStyleId>
              </a:tblPr>
              <a:tblGrid>
                <a:gridCol w="1609725">
                  <a:extLst>
                    <a:ext uri="{9D8B030D-6E8A-4147-A177-3AD203B41FA5}">
                      <a16:colId xmlns:a16="http://schemas.microsoft.com/office/drawing/2014/main" val="3018245949"/>
                    </a:ext>
                  </a:extLst>
                </a:gridCol>
                <a:gridCol w="1494810">
                  <a:extLst>
                    <a:ext uri="{9D8B030D-6E8A-4147-A177-3AD203B41FA5}">
                      <a16:colId xmlns:a16="http://schemas.microsoft.com/office/drawing/2014/main" val="2137241566"/>
                    </a:ext>
                  </a:extLst>
                </a:gridCol>
                <a:gridCol w="8714400">
                  <a:extLst>
                    <a:ext uri="{9D8B030D-6E8A-4147-A177-3AD203B41FA5}">
                      <a16:colId xmlns:a16="http://schemas.microsoft.com/office/drawing/2014/main" val="1583735620"/>
                    </a:ext>
                  </a:extLst>
                </a:gridCol>
              </a:tblGrid>
              <a:tr h="205115">
                <a:tc>
                  <a:txBody>
                    <a:bodyPr/>
                    <a:lstStyle/>
                    <a:p>
                      <a:r>
                        <a:rPr lang="en-US" sz="1400"/>
                        <a:t>Date</a:t>
                      </a:r>
                      <a:endParaRPr lang="en-US" sz="1400">
                        <a:latin typeface="Trebuchet MS" panose="020B0603020202020204" pitchFamily="34" charset="0"/>
                      </a:endParaRPr>
                    </a:p>
                  </a:txBody>
                  <a:tcPr/>
                </a:tc>
                <a:tc>
                  <a:txBody>
                    <a:bodyPr/>
                    <a:lstStyle/>
                    <a:p>
                      <a:r>
                        <a:rPr lang="en-US" sz="1400"/>
                        <a:t>Event</a:t>
                      </a:r>
                      <a:endParaRPr lang="en-US" sz="1400">
                        <a:latin typeface="Trebuchet MS" panose="020B0603020202020204" pitchFamily="34" charset="0"/>
                      </a:endParaRPr>
                    </a:p>
                  </a:txBody>
                  <a:tcPr/>
                </a:tc>
                <a:tc>
                  <a:txBody>
                    <a:bodyPr/>
                    <a:lstStyle/>
                    <a:p>
                      <a:r>
                        <a:rPr lang="en-US" sz="1400"/>
                        <a:t>Event Description</a:t>
                      </a:r>
                      <a:endParaRPr lang="en-US" sz="1400">
                        <a:latin typeface="Trebuchet MS" panose="020B0603020202020204" pitchFamily="34" charset="0"/>
                      </a:endParaRPr>
                    </a:p>
                  </a:txBody>
                  <a:tcPr/>
                </a:tc>
                <a:extLst>
                  <a:ext uri="{0D108BD9-81ED-4DB2-BD59-A6C34878D82A}">
                    <a16:rowId xmlns:a16="http://schemas.microsoft.com/office/drawing/2014/main" val="1168917589"/>
                  </a:ext>
                </a:extLst>
              </a:tr>
              <a:tr h="635857">
                <a:tc>
                  <a:txBody>
                    <a:bodyPr/>
                    <a:lstStyle/>
                    <a:p>
                      <a:r>
                        <a:rPr lang="en-US" sz="1400"/>
                        <a:t>03/31/2025 to 04/23/2025</a:t>
                      </a:r>
                      <a:endParaRPr lang="en-US" sz="1400">
                        <a:latin typeface="Trebuchet MS" panose="020B0603020202020204" pitchFamily="34" charset="0"/>
                      </a:endParaRPr>
                    </a:p>
                  </a:txBody>
                  <a:tcPr/>
                </a:tc>
                <a:tc>
                  <a:txBody>
                    <a:bodyPr/>
                    <a:lstStyle/>
                    <a:p>
                      <a:r>
                        <a:rPr lang="en-US" sz="1400"/>
                        <a:t>Soft Open Phase</a:t>
                      </a:r>
                      <a:endParaRPr lang="en-US" sz="1400">
                        <a:latin typeface="Trebuchet MS" panose="020B0603020202020204" pitchFamily="34" charset="0"/>
                      </a:endParaRPr>
                    </a:p>
                  </a:txBody>
                  <a:tcPr/>
                </a:tc>
                <a:tc>
                  <a:txBody>
                    <a:bodyPr/>
                    <a:lstStyle/>
                    <a:p>
                      <a:pPr marL="285750" indent="-285750">
                        <a:buFont typeface="Arial" panose="020B0604020202020204" pitchFamily="34" charset="0"/>
                        <a:buChar char="•"/>
                      </a:pPr>
                      <a:r>
                        <a:rPr lang="en-US" sz="1400"/>
                        <a:t>Optional phase</a:t>
                      </a:r>
                    </a:p>
                    <a:p>
                      <a:pPr marL="285750" indent="-285750">
                        <a:buFont typeface="Arial" panose="020B0604020202020204" pitchFamily="34" charset="0"/>
                        <a:buChar char="•"/>
                      </a:pPr>
                      <a:r>
                        <a:rPr lang="en-US" sz="1400"/>
                        <a:t>LEAs may create snapshots and begin working on SEY snapshot </a:t>
                      </a:r>
                    </a:p>
                    <a:p>
                      <a:pPr marL="285750" indent="-285750">
                        <a:buFont typeface="Arial" panose="020B0604020202020204" pitchFamily="34" charset="0"/>
                        <a:buChar char="•"/>
                      </a:pPr>
                      <a:r>
                        <a:rPr lang="en-US" sz="1400"/>
                        <a:t>Business rules are still being updated and won’t be finalized until Regular Phase</a:t>
                      </a:r>
                    </a:p>
                    <a:p>
                      <a:pPr marL="285750" indent="-285750">
                        <a:buFont typeface="Arial" panose="020B0604020202020204" pitchFamily="34" charset="0"/>
                        <a:buChar char="•"/>
                      </a:pPr>
                      <a:r>
                        <a:rPr lang="en-US" sz="1400">
                          <a:latin typeface="Trebuchet MS" panose="020B0603020202020204" pitchFamily="34" charset="0"/>
                        </a:rPr>
                        <a:t>Documentation and resources updated throughout the Spring</a:t>
                      </a:r>
                    </a:p>
                  </a:txBody>
                  <a:tcPr/>
                </a:tc>
                <a:extLst>
                  <a:ext uri="{0D108BD9-81ED-4DB2-BD59-A6C34878D82A}">
                    <a16:rowId xmlns:a16="http://schemas.microsoft.com/office/drawing/2014/main" val="2548873027"/>
                  </a:ext>
                </a:extLst>
              </a:tr>
              <a:tr h="635857">
                <a:tc>
                  <a:txBody>
                    <a:bodyPr/>
                    <a:lstStyle/>
                    <a:p>
                      <a:r>
                        <a:rPr lang="en-US" sz="1400"/>
                        <a:t>05/01/2025 to 09/04/2025</a:t>
                      </a:r>
                      <a:endParaRPr lang="en-US" sz="1400">
                        <a:latin typeface="Trebuchet MS" panose="020B0603020202020204" pitchFamily="34" charset="0"/>
                      </a:endParaRPr>
                    </a:p>
                  </a:txBody>
                  <a:tcPr/>
                </a:tc>
                <a:tc>
                  <a:txBody>
                    <a:bodyPr/>
                    <a:lstStyle/>
                    <a:p>
                      <a:r>
                        <a:rPr lang="en-US" sz="1400"/>
                        <a:t>Regular Phase</a:t>
                      </a:r>
                      <a:endParaRPr lang="en-US" sz="1400">
                        <a:latin typeface="Trebuchet MS" panose="020B0603020202020204" pitchFamily="34" charset="0"/>
                      </a:endParaRPr>
                    </a:p>
                  </a:txBody>
                  <a:tcPr/>
                </a:tc>
                <a:tc>
                  <a:txBody>
                    <a:bodyPr/>
                    <a:lstStyle/>
                    <a:p>
                      <a:pPr marL="285750" indent="-285750">
                        <a:buFont typeface="Arial" panose="020B0604020202020204" pitchFamily="34" charset="0"/>
                        <a:buChar char="•"/>
                      </a:pPr>
                      <a:r>
                        <a:rPr lang="en-US" sz="1400"/>
                        <a:t>Primary collection phase</a:t>
                      </a:r>
                    </a:p>
                    <a:p>
                      <a:pPr marL="285750" indent="-285750">
                        <a:buFont typeface="Arial" panose="020B0604020202020204" pitchFamily="34" charset="0"/>
                        <a:buChar char="•"/>
                      </a:pPr>
                      <a:r>
                        <a:rPr lang="en-US" sz="1400" b="1">
                          <a:highlight>
                            <a:srgbClr val="FFFFCC"/>
                          </a:highlight>
                        </a:rPr>
                        <a:t>Adjustment File Opens 05/01/2025</a:t>
                      </a:r>
                      <a:r>
                        <a:rPr lang="en-US" sz="1400">
                          <a:highlight>
                            <a:srgbClr val="FFFFCC"/>
                          </a:highlight>
                        </a:rPr>
                        <a:t> </a:t>
                      </a:r>
                    </a:p>
                    <a:p>
                      <a:pPr marL="285750" indent="-285750">
                        <a:buFont typeface="Arial" panose="020B0604020202020204" pitchFamily="34" charset="0"/>
                        <a:buChar char="•"/>
                      </a:pPr>
                      <a:r>
                        <a:rPr lang="en-US" sz="1400"/>
                        <a:t>SE001 to SE500 series business rules</a:t>
                      </a:r>
                    </a:p>
                    <a:p>
                      <a:pPr marL="285750" indent="-285750">
                        <a:buFont typeface="Arial" panose="020B0604020202020204" pitchFamily="34" charset="0"/>
                        <a:buChar char="•"/>
                      </a:pPr>
                      <a:r>
                        <a:rPr lang="en-US" sz="1400"/>
                        <a:t>All LEAs must submit their initial error-free snapshot by the 09/04/2025 state deadline</a:t>
                      </a:r>
                      <a:endParaRPr lang="en-US" sz="1400">
                        <a:latin typeface="Trebuchet MS" panose="020B0603020202020204" pitchFamily="34" charset="0"/>
                      </a:endParaRPr>
                    </a:p>
                  </a:txBody>
                  <a:tcPr/>
                </a:tc>
                <a:extLst>
                  <a:ext uri="{0D108BD9-81ED-4DB2-BD59-A6C34878D82A}">
                    <a16:rowId xmlns:a16="http://schemas.microsoft.com/office/drawing/2014/main" val="779341813"/>
                  </a:ext>
                </a:extLst>
              </a:tr>
              <a:tr h="635857">
                <a:tc>
                  <a:txBody>
                    <a:bodyPr/>
                    <a:lstStyle/>
                    <a:p>
                      <a:r>
                        <a:rPr lang="en-US" sz="1400"/>
                        <a:t>09/18/2025 to 10/16/2025</a:t>
                      </a:r>
                      <a:endParaRPr lang="en-US" sz="1400">
                        <a:latin typeface="Trebuchet MS" panose="020B0603020202020204" pitchFamily="34" charset="0"/>
                      </a:endParaRPr>
                    </a:p>
                  </a:txBody>
                  <a:tcPr/>
                </a:tc>
                <a:tc>
                  <a:txBody>
                    <a:bodyPr/>
                    <a:lstStyle/>
                    <a:p>
                      <a:r>
                        <a:rPr lang="en-US" sz="1400"/>
                        <a:t>Cross LEA Phase</a:t>
                      </a:r>
                      <a:endParaRPr lang="en-US" sz="1400">
                        <a:latin typeface="Trebuchet MS" panose="020B0603020202020204" pitchFamily="34" charset="0"/>
                      </a:endParaRPr>
                    </a:p>
                  </a:txBody>
                  <a:tcPr/>
                </a:tc>
                <a:tc>
                  <a:txBody>
                    <a:bodyPr/>
                    <a:lstStyle/>
                    <a:p>
                      <a:pPr marL="285750" indent="-285750">
                        <a:buFont typeface="Arial" panose="020B0604020202020204" pitchFamily="34" charset="0"/>
                        <a:buChar char="•"/>
                      </a:pPr>
                      <a:r>
                        <a:rPr lang="en-US" sz="1400"/>
                        <a:t>First clean-up phase to validate data across Colorado LEAs</a:t>
                      </a:r>
                    </a:p>
                    <a:p>
                      <a:pPr marL="285750" indent="-285750">
                        <a:buFont typeface="Arial" panose="020B0604020202020204" pitchFamily="34" charset="0"/>
                        <a:buChar char="•"/>
                      </a:pPr>
                      <a:r>
                        <a:rPr lang="en-US" sz="1400"/>
                        <a:t>SE700 series business rules</a:t>
                      </a:r>
                    </a:p>
                    <a:p>
                      <a:pPr marL="285750" indent="-285750">
                        <a:buFont typeface="Arial" panose="020B0604020202020204" pitchFamily="34" charset="0"/>
                        <a:buChar char="•"/>
                      </a:pPr>
                      <a:r>
                        <a:rPr lang="en-US" sz="1400"/>
                        <a:t>Final opportunity to update student demographic information, including Title 1 targeted assistance status</a:t>
                      </a:r>
                      <a:endParaRPr lang="en-US" sz="1400">
                        <a:latin typeface="Trebuchet MS" panose="020B0603020202020204" pitchFamily="34" charset="0"/>
                      </a:endParaRPr>
                    </a:p>
                  </a:txBody>
                  <a:tcPr/>
                </a:tc>
                <a:extLst>
                  <a:ext uri="{0D108BD9-81ED-4DB2-BD59-A6C34878D82A}">
                    <a16:rowId xmlns:a16="http://schemas.microsoft.com/office/drawing/2014/main" val="3242782652"/>
                  </a:ext>
                </a:extLst>
              </a:tr>
              <a:tr h="923018">
                <a:tc>
                  <a:txBody>
                    <a:bodyPr/>
                    <a:lstStyle/>
                    <a:p>
                      <a:r>
                        <a:rPr lang="en-US" sz="1400"/>
                        <a:t>10/23/2025 to 11/18/2025</a:t>
                      </a:r>
                      <a:endParaRPr lang="en-US" sz="1400">
                        <a:latin typeface="Trebuchet MS" panose="020B0603020202020204" pitchFamily="34" charset="0"/>
                      </a:endParaRPr>
                    </a:p>
                  </a:txBody>
                  <a:tcPr/>
                </a:tc>
                <a:tc>
                  <a:txBody>
                    <a:bodyPr/>
                    <a:lstStyle/>
                    <a:p>
                      <a:r>
                        <a:rPr lang="en-US" sz="1400"/>
                        <a:t>Post-Cross LEA Phase</a:t>
                      </a:r>
                      <a:endParaRPr lang="en-US" sz="1400">
                        <a:latin typeface="Trebuchet MS" panose="020B0603020202020204" pitchFamily="34" charset="0"/>
                      </a:endParaRPr>
                    </a:p>
                  </a:txBody>
                  <a:tcPr/>
                </a:tc>
                <a:tc>
                  <a:txBody>
                    <a:bodyPr/>
                    <a:lstStyle/>
                    <a:p>
                      <a:pPr marL="285750" indent="-285750">
                        <a:buFont typeface="Arial" panose="020B0604020202020204" pitchFamily="34" charset="0"/>
                        <a:buChar char="•"/>
                      </a:pPr>
                      <a:r>
                        <a:rPr lang="en-US" sz="1400" dirty="0"/>
                        <a:t>Second clean-up phase to validate data across Colorado LEAs</a:t>
                      </a:r>
                    </a:p>
                    <a:p>
                      <a:pPr marL="285750" indent="-285750">
                        <a:buFont typeface="Arial" panose="020B0604020202020204" pitchFamily="34" charset="0"/>
                        <a:buChar char="•"/>
                      </a:pPr>
                      <a:r>
                        <a:rPr lang="en-US" sz="1400" dirty="0"/>
                        <a:t>SE900 series business rules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Anticipated Year of Graduation (AYG) reconciliation</a:t>
                      </a:r>
                    </a:p>
                    <a:p>
                      <a:pPr marL="285750" indent="-285750">
                        <a:buFont typeface="Arial" panose="020B0604020202020204" pitchFamily="34" charset="0"/>
                        <a:buChar char="•"/>
                      </a:pPr>
                      <a:r>
                        <a:rPr lang="en-US" sz="1400" dirty="0"/>
                        <a:t>Cross references Student October 2025-2026</a:t>
                      </a:r>
                    </a:p>
                    <a:p>
                      <a:pPr marL="285750" indent="-285750">
                        <a:buFont typeface="Arial" panose="020B0604020202020204" pitchFamily="34" charset="0"/>
                        <a:buChar char="•"/>
                      </a:pPr>
                      <a:r>
                        <a:rPr lang="en-US" sz="1400" dirty="0"/>
                        <a:t>Data is updated, not unlocked</a:t>
                      </a:r>
                    </a:p>
                    <a:p>
                      <a:pPr marL="285750" indent="-285750">
                        <a:buFont typeface="Arial" panose="020B0604020202020204" pitchFamily="34" charset="0"/>
                        <a:buChar char="•"/>
                      </a:pPr>
                      <a:r>
                        <a:rPr lang="en-US" sz="1400" dirty="0"/>
                        <a:t>Extremely limited changes</a:t>
                      </a:r>
                      <a:endParaRPr lang="en-US" sz="1400" dirty="0">
                        <a:latin typeface="Trebuchet MS" panose="020B0603020202020204" pitchFamily="34" charset="0"/>
                      </a:endParaRPr>
                    </a:p>
                  </a:txBody>
                  <a:tcPr/>
                </a:tc>
                <a:extLst>
                  <a:ext uri="{0D108BD9-81ED-4DB2-BD59-A6C34878D82A}">
                    <a16:rowId xmlns:a16="http://schemas.microsoft.com/office/drawing/2014/main" val="593317777"/>
                  </a:ext>
                </a:extLst>
              </a:tr>
              <a:tr h="492276">
                <a:tc>
                  <a:txBody>
                    <a:bodyPr/>
                    <a:lstStyle/>
                    <a:p>
                      <a:r>
                        <a:rPr lang="en-US" sz="1400"/>
                        <a:t>11/21/2025 to 12/02/2025</a:t>
                      </a:r>
                      <a:endParaRPr lang="en-US" sz="1400">
                        <a:latin typeface="Trebuchet MS" panose="020B0603020202020204" pitchFamily="34" charset="0"/>
                      </a:endParaRPr>
                    </a:p>
                  </a:txBody>
                  <a:tcPr/>
                </a:tc>
                <a:tc>
                  <a:txBody>
                    <a:bodyPr/>
                    <a:lstStyle/>
                    <a:p>
                      <a:r>
                        <a:rPr lang="en-US" sz="1400"/>
                        <a:t>Final Review &amp; Superintendent Verification</a:t>
                      </a:r>
                      <a:endParaRPr lang="en-US" sz="1400">
                        <a:latin typeface="Trebuchet MS" panose="020B0603020202020204" pitchFamily="34" charset="0"/>
                      </a:endParaRPr>
                    </a:p>
                  </a:txBody>
                  <a:tcPr/>
                </a:tc>
                <a:tc>
                  <a:txBody>
                    <a:bodyPr/>
                    <a:lstStyle/>
                    <a:p>
                      <a:pPr marL="285750" indent="-285750">
                        <a:buFont typeface="Arial" panose="020B0604020202020204" pitchFamily="34" charset="0"/>
                        <a:buChar char="•"/>
                      </a:pPr>
                      <a:r>
                        <a:rPr lang="en-US" sz="1400"/>
                        <a:t>Final opportunity to review data</a:t>
                      </a:r>
                    </a:p>
                    <a:p>
                      <a:pPr marL="285750" indent="-285750">
                        <a:buFont typeface="Arial" panose="020B0604020202020204" pitchFamily="34" charset="0"/>
                        <a:buChar char="•"/>
                      </a:pPr>
                      <a:r>
                        <a:rPr lang="en-US" sz="1400"/>
                        <a:t>Superintendent Verification (Sign-Off) form due</a:t>
                      </a:r>
                    </a:p>
                    <a:p>
                      <a:pPr marL="285750" indent="-285750">
                        <a:buFont typeface="Arial" panose="020B0604020202020204" pitchFamily="34" charset="0"/>
                        <a:buChar char="•"/>
                      </a:pPr>
                      <a:r>
                        <a:rPr lang="en-US" sz="1400"/>
                        <a:t>No changes may occur to data once collection closes</a:t>
                      </a:r>
                      <a:endParaRPr lang="en-US" sz="1400">
                        <a:latin typeface="Trebuchet MS" panose="020B0603020202020204" pitchFamily="34" charset="0"/>
                      </a:endParaRPr>
                    </a:p>
                  </a:txBody>
                  <a:tcPr/>
                </a:tc>
                <a:extLst>
                  <a:ext uri="{0D108BD9-81ED-4DB2-BD59-A6C34878D82A}">
                    <a16:rowId xmlns:a16="http://schemas.microsoft.com/office/drawing/2014/main" val="2721818544"/>
                  </a:ext>
                </a:extLst>
              </a:tr>
              <a:tr h="348696">
                <a:tc>
                  <a:txBody>
                    <a:bodyPr/>
                    <a:lstStyle/>
                    <a:p>
                      <a:r>
                        <a:rPr lang="en-US" sz="1400">
                          <a:latin typeface="Trebuchet MS" panose="020B0603020202020204" pitchFamily="34" charset="0"/>
                        </a:rPr>
                        <a:t>Jan 2026 </a:t>
                      </a:r>
                      <a:br>
                        <a:rPr lang="en-US" sz="1400">
                          <a:latin typeface="Trebuchet MS" panose="020B0603020202020204" pitchFamily="34" charset="0"/>
                        </a:rPr>
                      </a:br>
                      <a:r>
                        <a:rPr lang="en-US" sz="1400">
                          <a:latin typeface="Trebuchet MS" panose="020B0603020202020204" pitchFamily="34" charset="0"/>
                        </a:rPr>
                        <a:t>(date TBD)</a:t>
                      </a:r>
                    </a:p>
                  </a:txBody>
                  <a:tcPr/>
                </a:tc>
                <a:tc>
                  <a:txBody>
                    <a:bodyPr/>
                    <a:lstStyle/>
                    <a:p>
                      <a:r>
                        <a:rPr lang="en-US" sz="1400">
                          <a:latin typeface="Trebuchet MS" panose="020B0603020202020204" pitchFamily="34" charset="0"/>
                        </a:rPr>
                        <a:t>Data Release</a:t>
                      </a:r>
                    </a:p>
                  </a:txBody>
                  <a:tcPr/>
                </a:tc>
                <a:tc>
                  <a:txBody>
                    <a:bodyPr/>
                    <a:lstStyle/>
                    <a:p>
                      <a:pPr marL="285750" indent="-285750">
                        <a:buFont typeface="Arial" panose="020B0604020202020204" pitchFamily="34" charset="0"/>
                        <a:buChar char="•"/>
                      </a:pPr>
                      <a:r>
                        <a:rPr lang="en-US" sz="1400" dirty="0">
                          <a:latin typeface="Trebuchet MS" panose="020B0603020202020204" pitchFamily="34" charset="0"/>
                        </a:rPr>
                        <a:t>Graduation/Completion, Dropout, Mobility/Stability rates publicly released</a:t>
                      </a:r>
                    </a:p>
                    <a:p>
                      <a:pPr marL="285750" indent="-285750">
                        <a:buFont typeface="Arial" panose="020B0604020202020204" pitchFamily="34" charset="0"/>
                        <a:buChar char="•"/>
                      </a:pPr>
                      <a:r>
                        <a:rPr lang="en-US" sz="1400" dirty="0">
                          <a:latin typeface="Trebuchet MS" panose="020B0603020202020204" pitchFamily="34" charset="0"/>
                        </a:rPr>
                        <a:t>Data is embargoed until the release</a:t>
                      </a:r>
                    </a:p>
                  </a:txBody>
                  <a:tcPr/>
                </a:tc>
                <a:extLst>
                  <a:ext uri="{0D108BD9-81ED-4DB2-BD59-A6C34878D82A}">
                    <a16:rowId xmlns:a16="http://schemas.microsoft.com/office/drawing/2014/main" val="3299277384"/>
                  </a:ext>
                </a:extLst>
              </a:tr>
            </a:tbl>
          </a:graphicData>
        </a:graphic>
      </p:graphicFrame>
      <p:sp>
        <p:nvSpPr>
          <p:cNvPr id="8" name="Content Placeholder 7">
            <a:extLst>
              <a:ext uri="{FF2B5EF4-FFF2-40B4-BE49-F238E27FC236}">
                <a16:creationId xmlns:a16="http://schemas.microsoft.com/office/drawing/2014/main" id="{E5D2D2DC-6D09-4688-0D68-E1E821622914}"/>
              </a:ext>
            </a:extLst>
          </p:cNvPr>
          <p:cNvSpPr>
            <a:spLocks noGrp="1"/>
          </p:cNvSpPr>
          <p:nvPr>
            <p:ph sz="quarter" idx="13"/>
          </p:nvPr>
        </p:nvSpPr>
        <p:spPr>
          <a:xfrm>
            <a:off x="227916" y="5989320"/>
            <a:ext cx="3559079" cy="235846"/>
          </a:xfrm>
        </p:spPr>
        <p:txBody>
          <a:bodyPr anchor="b">
            <a:normAutofit fontScale="92500" lnSpcReduction="20000"/>
          </a:bodyPr>
          <a:lstStyle/>
          <a:p>
            <a:r>
              <a:rPr lang="en-US" sz="1400"/>
              <a:t>Student End of Year – Reagan Ward</a:t>
            </a:r>
          </a:p>
        </p:txBody>
      </p:sp>
      <p:sp>
        <p:nvSpPr>
          <p:cNvPr id="9" name="Content Placeholder 8">
            <a:extLst>
              <a:ext uri="{FF2B5EF4-FFF2-40B4-BE49-F238E27FC236}">
                <a16:creationId xmlns:a16="http://schemas.microsoft.com/office/drawing/2014/main" id="{AA84C355-6C88-D397-94FA-2EAD129E6950}"/>
              </a:ext>
            </a:extLst>
          </p:cNvPr>
          <p:cNvSpPr>
            <a:spLocks noGrp="1"/>
          </p:cNvSpPr>
          <p:nvPr>
            <p:ph sz="quarter" idx="14"/>
          </p:nvPr>
        </p:nvSpPr>
        <p:spPr/>
        <p:txBody>
          <a:bodyPr anchor="b">
            <a:normAutofit lnSpcReduction="10000"/>
          </a:bodyPr>
          <a:lstStyle/>
          <a:p>
            <a:r>
              <a:rPr lang="en-US" sz="1400">
                <a:hlinkClick r:id="rId3">
                  <a:extLst>
                    <a:ext uri="{A12FA001-AC4F-418D-AE19-62706E023703}">
                      <ahyp:hlinkClr xmlns:ahyp="http://schemas.microsoft.com/office/drawing/2018/hyperlinkcolor" val="tx"/>
                    </a:ext>
                  </a:extLst>
                </a:hlinkClick>
              </a:rPr>
              <a:t>StudentEndofYear@cde.state.co.us</a:t>
            </a:r>
            <a:r>
              <a:rPr lang="en-US" sz="1400"/>
              <a:t> </a:t>
            </a:r>
          </a:p>
        </p:txBody>
      </p:sp>
      <p:sp>
        <p:nvSpPr>
          <p:cNvPr id="4" name="Slide Number Placeholder 3">
            <a:extLst>
              <a:ext uri="{FF2B5EF4-FFF2-40B4-BE49-F238E27FC236}">
                <a16:creationId xmlns:a16="http://schemas.microsoft.com/office/drawing/2014/main" id="{6F2B6C2F-3505-ED23-8D9A-B391FE442908}"/>
              </a:ext>
            </a:extLst>
          </p:cNvPr>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2051952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6CA47-C9F0-877F-BD95-BC6526DD64C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6D0662D-BFA8-0433-5534-452872043437}"/>
              </a:ext>
            </a:extLst>
          </p:cNvPr>
          <p:cNvSpPr>
            <a:spLocks noGrp="1"/>
          </p:cNvSpPr>
          <p:nvPr>
            <p:ph type="title"/>
          </p:nvPr>
        </p:nvSpPr>
        <p:spPr/>
        <p:txBody>
          <a:bodyPr/>
          <a:lstStyle/>
          <a:p>
            <a:r>
              <a:rPr lang="en-US" dirty="0"/>
              <a:t>Student Interchange: </a:t>
            </a:r>
            <a:br>
              <a:rPr lang="en-US" dirty="0"/>
            </a:br>
            <a:r>
              <a:rPr lang="en-US" dirty="0"/>
              <a:t>Spring Key Dates</a:t>
            </a:r>
          </a:p>
        </p:txBody>
      </p:sp>
      <p:graphicFrame>
        <p:nvGraphicFramePr>
          <p:cNvPr id="11" name="Table Placeholder 10">
            <a:extLst>
              <a:ext uri="{FF2B5EF4-FFF2-40B4-BE49-F238E27FC236}">
                <a16:creationId xmlns:a16="http://schemas.microsoft.com/office/drawing/2014/main" id="{86B06DCF-F7D8-447D-53B0-91129F08FFC9}"/>
              </a:ext>
            </a:extLst>
          </p:cNvPr>
          <p:cNvGraphicFramePr>
            <a:graphicFrameLocks noGrp="1"/>
          </p:cNvGraphicFramePr>
          <p:nvPr>
            <p:ph type="tbl" sz="quarter" idx="15"/>
            <p:extLst>
              <p:ext uri="{D42A27DB-BD31-4B8C-83A1-F6EECF244321}">
                <p14:modId xmlns:p14="http://schemas.microsoft.com/office/powerpoint/2010/main" val="3668927471"/>
              </p:ext>
            </p:extLst>
          </p:nvPr>
        </p:nvGraphicFramePr>
        <p:xfrm>
          <a:off x="228600" y="200025"/>
          <a:ext cx="11818935" cy="5242560"/>
        </p:xfrm>
        <a:graphic>
          <a:graphicData uri="http://schemas.openxmlformats.org/drawingml/2006/table">
            <a:tbl>
              <a:tblPr firstRow="1" bandRow="1">
                <a:tableStyleId>{7E9639D4-E3E2-4D34-9284-5A2195B3D0D7}</a:tableStyleId>
              </a:tblPr>
              <a:tblGrid>
                <a:gridCol w="2400300">
                  <a:extLst>
                    <a:ext uri="{9D8B030D-6E8A-4147-A177-3AD203B41FA5}">
                      <a16:colId xmlns:a16="http://schemas.microsoft.com/office/drawing/2014/main" val="3018245949"/>
                    </a:ext>
                  </a:extLst>
                </a:gridCol>
                <a:gridCol w="2466975">
                  <a:extLst>
                    <a:ext uri="{9D8B030D-6E8A-4147-A177-3AD203B41FA5}">
                      <a16:colId xmlns:a16="http://schemas.microsoft.com/office/drawing/2014/main" val="2137241566"/>
                    </a:ext>
                  </a:extLst>
                </a:gridCol>
                <a:gridCol w="6951660">
                  <a:extLst>
                    <a:ext uri="{9D8B030D-6E8A-4147-A177-3AD203B41FA5}">
                      <a16:colId xmlns:a16="http://schemas.microsoft.com/office/drawing/2014/main" val="1583735620"/>
                    </a:ext>
                  </a:extLst>
                </a:gridCol>
              </a:tblGrid>
              <a:tr h="266061">
                <a:tc>
                  <a:txBody>
                    <a:bodyPr/>
                    <a:lstStyle/>
                    <a:p>
                      <a:r>
                        <a:rPr lang="en-US" sz="1600">
                          <a:latin typeface="Trebuchet MS" panose="020B0603020202020204" pitchFamily="34" charset="0"/>
                        </a:rPr>
                        <a:t>Date</a:t>
                      </a:r>
                    </a:p>
                  </a:txBody>
                  <a:tcPr/>
                </a:tc>
                <a:tc>
                  <a:txBody>
                    <a:bodyPr/>
                    <a:lstStyle/>
                    <a:p>
                      <a:r>
                        <a:rPr lang="en-US" sz="1600">
                          <a:latin typeface="Trebuchet MS" panose="020B0603020202020204" pitchFamily="34" charset="0"/>
                        </a:rPr>
                        <a:t>Event</a:t>
                      </a:r>
                    </a:p>
                  </a:txBody>
                  <a:tcPr/>
                </a:tc>
                <a:tc>
                  <a:txBody>
                    <a:bodyPr/>
                    <a:lstStyle/>
                    <a:p>
                      <a:r>
                        <a:rPr lang="en-US" sz="1600">
                          <a:latin typeface="Trebuchet MS" panose="020B0603020202020204" pitchFamily="34" charset="0"/>
                        </a:rPr>
                        <a:t>Event Description</a:t>
                      </a:r>
                    </a:p>
                  </a:txBody>
                  <a:tcPr/>
                </a:tc>
                <a:extLst>
                  <a:ext uri="{0D108BD9-81ED-4DB2-BD59-A6C34878D82A}">
                    <a16:rowId xmlns:a16="http://schemas.microsoft.com/office/drawing/2014/main" val="1168917589"/>
                  </a:ext>
                </a:extLst>
              </a:tr>
              <a:tr h="266061">
                <a:tc>
                  <a:txBody>
                    <a:bodyPr/>
                    <a:lstStyle/>
                    <a:p>
                      <a:r>
                        <a:rPr lang="en-US" sz="1600">
                          <a:latin typeface="Trebuchet MS" panose="020B0603020202020204" pitchFamily="34" charset="0"/>
                        </a:rPr>
                        <a:t>February &amp; March 2025</a:t>
                      </a:r>
                    </a:p>
                  </a:txBody>
                  <a:tcPr/>
                </a:tc>
                <a:tc>
                  <a:txBody>
                    <a:bodyPr/>
                    <a:lstStyle/>
                    <a:p>
                      <a:r>
                        <a:rPr lang="en-US" sz="1600">
                          <a:latin typeface="Trebuchet MS" panose="020B0603020202020204" pitchFamily="34" charset="0"/>
                        </a:rPr>
                        <a:t>Suggestion</a:t>
                      </a:r>
                    </a:p>
                  </a:txBody>
                  <a:tcPr/>
                </a:tc>
                <a:tc>
                  <a:txBody>
                    <a:bodyPr/>
                    <a:lstStyle/>
                    <a:p>
                      <a:r>
                        <a:rPr lang="en-US" sz="1600">
                          <a:latin typeface="Trebuchet MS" panose="020B0603020202020204" pitchFamily="34" charset="0"/>
                        </a:rPr>
                        <a:t>Upload DEM, SSA, and GG files and clear DEM errors</a:t>
                      </a:r>
                    </a:p>
                  </a:txBody>
                  <a:tcPr/>
                </a:tc>
                <a:extLst>
                  <a:ext uri="{0D108BD9-81ED-4DB2-BD59-A6C34878D82A}">
                    <a16:rowId xmlns:a16="http://schemas.microsoft.com/office/drawing/2014/main" val="1989087988"/>
                  </a:ext>
                </a:extLst>
              </a:tr>
              <a:tr h="266061">
                <a:tc>
                  <a:txBody>
                    <a:bodyPr/>
                    <a:lstStyle/>
                    <a:p>
                      <a:r>
                        <a:rPr lang="en-US" sz="1600">
                          <a:latin typeface="Trebuchet MS" panose="020B0603020202020204" pitchFamily="34" charset="0"/>
                        </a:rPr>
                        <a:t>04/10/2025</a:t>
                      </a:r>
                    </a:p>
                  </a:txBody>
                  <a:tcPr/>
                </a:tc>
                <a:tc>
                  <a:txBody>
                    <a:bodyPr/>
                    <a:lstStyle/>
                    <a:p>
                      <a:r>
                        <a:rPr lang="en-US" sz="1600" b="0">
                          <a:latin typeface="Trebuchet MS" panose="020B0603020202020204" pitchFamily="34" charset="0"/>
                        </a:rPr>
                        <a:t>Suggestion (Other Date)</a:t>
                      </a:r>
                    </a:p>
                  </a:txBody>
                  <a:tcPr/>
                </a:tc>
                <a:tc>
                  <a:txBody>
                    <a:bodyPr/>
                    <a:lstStyle/>
                    <a:p>
                      <a:r>
                        <a:rPr lang="en-US" sz="1600">
                          <a:latin typeface="Trebuchet MS" panose="020B0603020202020204" pitchFamily="34" charset="0"/>
                        </a:rPr>
                        <a:t>Upload Graduation Guidelines (GG) file and review COGNOS reports </a:t>
                      </a:r>
                    </a:p>
                  </a:txBody>
                  <a:tcPr/>
                </a:tc>
                <a:extLst>
                  <a:ext uri="{0D108BD9-81ED-4DB2-BD59-A6C34878D82A}">
                    <a16:rowId xmlns:a16="http://schemas.microsoft.com/office/drawing/2014/main" val="2548873027"/>
                  </a:ext>
                </a:extLst>
              </a:tr>
              <a:tr h="266061">
                <a:tc>
                  <a:txBody>
                    <a:bodyPr/>
                    <a:lstStyle/>
                    <a:p>
                      <a:r>
                        <a:rPr lang="en-US" sz="1600">
                          <a:latin typeface="Trebuchet MS" panose="020B0603020202020204" pitchFamily="34" charset="0"/>
                        </a:rPr>
                        <a:t>05/01/2025</a:t>
                      </a:r>
                    </a:p>
                  </a:txBody>
                  <a:tcPr/>
                </a:tc>
                <a:tc>
                  <a:txBody>
                    <a:bodyPr/>
                    <a:lstStyle/>
                    <a:p>
                      <a:r>
                        <a:rPr lang="en-US" sz="1600" b="0">
                          <a:latin typeface="Trebuchet MS" panose="020B0603020202020204" pitchFamily="34" charset="0"/>
                        </a:rPr>
                        <a:t>Adjustment File</a:t>
                      </a:r>
                    </a:p>
                  </a:txBody>
                  <a:tcPr/>
                </a:tc>
                <a:tc>
                  <a:txBody>
                    <a:bodyPr/>
                    <a:lstStyle/>
                    <a:p>
                      <a:r>
                        <a:rPr lang="en-US" sz="1600">
                          <a:latin typeface="Trebuchet MS" panose="020B0603020202020204" pitchFamily="34" charset="0"/>
                        </a:rPr>
                        <a:t>Adjustment File opens (supports Student End of Year collection)</a:t>
                      </a:r>
                    </a:p>
                  </a:txBody>
                  <a:tcPr/>
                </a:tc>
                <a:extLst>
                  <a:ext uri="{0D108BD9-81ED-4DB2-BD59-A6C34878D82A}">
                    <a16:rowId xmlns:a16="http://schemas.microsoft.com/office/drawing/2014/main" val="1030694046"/>
                  </a:ext>
                </a:extLst>
              </a:tr>
              <a:tr h="435372">
                <a:tc>
                  <a:txBody>
                    <a:bodyPr/>
                    <a:lstStyle/>
                    <a:p>
                      <a:r>
                        <a:rPr lang="en-US" sz="1600">
                          <a:latin typeface="Trebuchet MS" panose="020B0603020202020204" pitchFamily="34" charset="0"/>
                        </a:rPr>
                        <a:t>05/09/2025</a:t>
                      </a:r>
                    </a:p>
                  </a:txBody>
                  <a:tcPr>
                    <a:solidFill>
                      <a:srgbClr val="FEB0B0"/>
                    </a:solidFill>
                  </a:tcPr>
                </a:tc>
                <a:tc>
                  <a:txBody>
                    <a:bodyPr/>
                    <a:lstStyle/>
                    <a:p>
                      <a:r>
                        <a:rPr lang="en-US" sz="1600" b="1">
                          <a:latin typeface="Trebuchet MS" panose="020B0603020202020204" pitchFamily="34" charset="0"/>
                        </a:rPr>
                        <a:t>Interim Deadline</a:t>
                      </a:r>
                    </a:p>
                  </a:txBody>
                  <a:tcPr>
                    <a:solidFill>
                      <a:srgbClr val="FEB0B0"/>
                    </a:solidFill>
                  </a:tcPr>
                </a:tc>
                <a:tc>
                  <a:txBody>
                    <a:bodyPr/>
                    <a:lstStyle/>
                    <a:p>
                      <a:pPr marL="0" indent="0">
                        <a:buFont typeface="Arial" panose="020B0604020202020204" pitchFamily="34" charset="0"/>
                        <a:buNone/>
                      </a:pPr>
                      <a:r>
                        <a:rPr lang="en-US" sz="1600">
                          <a:latin typeface="Trebuchet MS" panose="020B0603020202020204" pitchFamily="34" charset="0"/>
                        </a:rPr>
                        <a:t>Upload initial end of year interchange files (DEM, SSA, GG)</a:t>
                      </a:r>
                    </a:p>
                    <a:p>
                      <a:pPr marL="0" indent="0">
                        <a:buFont typeface="Arial" panose="020B0604020202020204" pitchFamily="34" charset="0"/>
                        <a:buNone/>
                      </a:pPr>
                      <a:r>
                        <a:rPr lang="en-US" sz="1400" i="1">
                          <a:latin typeface="Trebuchet MS" panose="020B0603020202020204" pitchFamily="34" charset="0"/>
                        </a:rPr>
                        <a:t>*Upload date of 04/01/2025 or later expected to meet this interim deadline</a:t>
                      </a:r>
                    </a:p>
                  </a:txBody>
                  <a:tcPr>
                    <a:solidFill>
                      <a:srgbClr val="FEB0B0"/>
                    </a:solidFill>
                  </a:tcPr>
                </a:tc>
                <a:extLst>
                  <a:ext uri="{0D108BD9-81ED-4DB2-BD59-A6C34878D82A}">
                    <a16:rowId xmlns:a16="http://schemas.microsoft.com/office/drawing/2014/main" val="779341813"/>
                  </a:ext>
                </a:extLst>
              </a:tr>
              <a:tr h="266061">
                <a:tc>
                  <a:txBody>
                    <a:bodyPr/>
                    <a:lstStyle/>
                    <a:p>
                      <a:r>
                        <a:rPr lang="en-US" sz="1600">
                          <a:latin typeface="Trebuchet MS" panose="020B0603020202020204" pitchFamily="34" charset="0"/>
                        </a:rPr>
                        <a:t>06/11/2025</a:t>
                      </a:r>
                    </a:p>
                  </a:txBody>
                  <a:tcPr>
                    <a:solidFill>
                      <a:srgbClr val="FEB0B0"/>
                    </a:solidFill>
                  </a:tcPr>
                </a:tc>
                <a:tc>
                  <a:txBody>
                    <a:bodyPr/>
                    <a:lstStyle/>
                    <a:p>
                      <a:r>
                        <a:rPr lang="en-US" sz="1600" b="1">
                          <a:latin typeface="Trebuchet MS" panose="020B0603020202020204" pitchFamily="34" charset="0"/>
                        </a:rPr>
                        <a:t>Interim Deadline</a:t>
                      </a:r>
                    </a:p>
                  </a:txBody>
                  <a:tcPr>
                    <a:solidFill>
                      <a:srgbClr val="FEB0B0"/>
                    </a:solidFill>
                  </a:tcPr>
                </a:tc>
                <a:tc>
                  <a:txBody>
                    <a:bodyPr/>
                    <a:lstStyle/>
                    <a:p>
                      <a:pPr marL="0" indent="0">
                        <a:buFont typeface="Arial" panose="020B0604020202020204" pitchFamily="34" charset="0"/>
                        <a:buNone/>
                      </a:pPr>
                      <a:r>
                        <a:rPr lang="en-US" sz="1600">
                          <a:latin typeface="Trebuchet MS" panose="020B0603020202020204" pitchFamily="34" charset="0"/>
                        </a:rPr>
                        <a:t>Error free interchange files (DEM, SSA, GG)</a:t>
                      </a:r>
                    </a:p>
                  </a:txBody>
                  <a:tcPr>
                    <a:solidFill>
                      <a:srgbClr val="FEB0B0"/>
                    </a:solidFill>
                  </a:tcPr>
                </a:tc>
                <a:extLst>
                  <a:ext uri="{0D108BD9-81ED-4DB2-BD59-A6C34878D82A}">
                    <a16:rowId xmlns:a16="http://schemas.microsoft.com/office/drawing/2014/main" val="3242782652"/>
                  </a:ext>
                </a:extLst>
              </a:tr>
              <a:tr h="266061">
                <a:tc>
                  <a:txBody>
                    <a:bodyPr/>
                    <a:lstStyle/>
                    <a:p>
                      <a:r>
                        <a:rPr lang="en-US" sz="1600">
                          <a:latin typeface="Trebuchet MS" panose="020B0603020202020204" pitchFamily="34" charset="0"/>
                        </a:rPr>
                        <a:t>March 2025</a:t>
                      </a:r>
                    </a:p>
                  </a:txBody>
                  <a:tcPr>
                    <a:solidFill>
                      <a:schemeClr val="bg1">
                        <a:lumMod val="95000"/>
                      </a:schemeClr>
                    </a:solidFill>
                  </a:tcPr>
                </a:tc>
                <a:tc>
                  <a:txBody>
                    <a:bodyPr/>
                    <a:lstStyle/>
                    <a:p>
                      <a:r>
                        <a:rPr lang="en-US" sz="1600">
                          <a:latin typeface="Trebuchet MS" panose="020B0603020202020204" pitchFamily="34" charset="0"/>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2"/>
                        </a:rPr>
                        <a:t>ACCESS for ELLs SBD</a:t>
                      </a:r>
                      <a:endParaRPr lang="en-US" sz="1600">
                        <a:latin typeface="Trebuchet MS" panose="020B0603020202020204" pitchFamily="34" charset="0"/>
                      </a:endParaRPr>
                    </a:p>
                  </a:txBody>
                  <a:tcPr>
                    <a:solidFill>
                      <a:schemeClr val="bg1">
                        <a:lumMod val="95000"/>
                      </a:schemeClr>
                    </a:solidFill>
                  </a:tcPr>
                </a:tc>
                <a:extLst>
                  <a:ext uri="{0D108BD9-81ED-4DB2-BD59-A6C34878D82A}">
                    <a16:rowId xmlns:a16="http://schemas.microsoft.com/office/drawing/2014/main" val="2614449960"/>
                  </a:ext>
                </a:extLst>
              </a:tr>
              <a:tr h="266061">
                <a:tc>
                  <a:txBody>
                    <a:bodyPr/>
                    <a:lstStyle/>
                    <a:p>
                      <a:r>
                        <a:rPr lang="en-US" sz="1600">
                          <a:latin typeface="Trebuchet MS" panose="020B0603020202020204" pitchFamily="34" charset="0"/>
                        </a:rPr>
                        <a:t>April—June 2025</a:t>
                      </a:r>
                    </a:p>
                  </a:txBody>
                  <a:tcPr>
                    <a:solidFill>
                      <a:schemeClr val="bg1">
                        <a:lumMod val="95000"/>
                      </a:schemeClr>
                    </a:solidFill>
                  </a:tcPr>
                </a:tc>
                <a:tc>
                  <a:txBody>
                    <a:bodyPr/>
                    <a:lstStyle/>
                    <a:p>
                      <a:r>
                        <a:rPr lang="en-US" sz="1600">
                          <a:latin typeface="Trebuchet MS" panose="020B0603020202020204" pitchFamily="34" charset="0"/>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3"/>
                        </a:rPr>
                        <a:t>READ Spring Assessments</a:t>
                      </a:r>
                      <a:endParaRPr lang="en-US" sz="1600">
                        <a:latin typeface="Trebuchet MS" panose="020B0603020202020204" pitchFamily="34" charset="0"/>
                      </a:endParaRPr>
                    </a:p>
                  </a:txBody>
                  <a:tcPr>
                    <a:solidFill>
                      <a:schemeClr val="bg1">
                        <a:lumMod val="95000"/>
                      </a:schemeClr>
                    </a:solidFill>
                  </a:tcPr>
                </a:tc>
                <a:extLst>
                  <a:ext uri="{0D108BD9-81ED-4DB2-BD59-A6C34878D82A}">
                    <a16:rowId xmlns:a16="http://schemas.microsoft.com/office/drawing/2014/main" val="3218264558"/>
                  </a:ext>
                </a:extLst>
              </a:tr>
              <a:tr h="266061">
                <a:tc>
                  <a:txBody>
                    <a:bodyPr/>
                    <a:lstStyle/>
                    <a:p>
                      <a:r>
                        <a:rPr lang="en-US" sz="1600">
                          <a:latin typeface="Trebuchet MS" panose="020B0603020202020204" pitchFamily="34" charset="0"/>
                        </a:rPr>
                        <a:t>May 2025</a:t>
                      </a:r>
                    </a:p>
                  </a:txBody>
                  <a:tcPr>
                    <a:solidFill>
                      <a:schemeClr val="bg1">
                        <a:lumMod val="95000"/>
                      </a:schemeClr>
                    </a:solidFill>
                  </a:tcPr>
                </a:tc>
                <a:tc>
                  <a:txBody>
                    <a:bodyPr/>
                    <a:lstStyle/>
                    <a:p>
                      <a:r>
                        <a:rPr lang="en-US" sz="1600">
                          <a:latin typeface="Trebuchet MS" panose="020B0603020202020204" pitchFamily="34" charset="0"/>
                        </a:rPr>
                        <a:t>Connected Collections</a:t>
                      </a:r>
                    </a:p>
                  </a:txBody>
                  <a:tcPr>
                    <a:solidFill>
                      <a:schemeClr val="bg1">
                        <a:lumMod val="95000"/>
                      </a:schemeClr>
                    </a:solidFill>
                  </a:tcPr>
                </a:tc>
                <a:tc>
                  <a:txBody>
                    <a:bodyPr/>
                    <a:lstStyle/>
                    <a:p>
                      <a:r>
                        <a:rPr lang="en-US" sz="1600">
                          <a:latin typeface="Trebuchet MS" panose="020B0603020202020204" pitchFamily="34" charset="0"/>
                        </a:rPr>
                        <a:t>Assessment SBDs (</a:t>
                      </a:r>
                      <a:r>
                        <a:rPr lang="en-US" sz="1600">
                          <a:latin typeface="Trebuchet MS" panose="020B0603020202020204" pitchFamily="34" charset="0"/>
                          <a:hlinkClick r:id="rId4"/>
                        </a:rPr>
                        <a:t>CMAS/</a:t>
                      </a:r>
                      <a:r>
                        <a:rPr lang="en-US" sz="1600" err="1">
                          <a:latin typeface="Trebuchet MS" panose="020B0603020202020204" pitchFamily="34" charset="0"/>
                          <a:hlinkClick r:id="rId4"/>
                        </a:rPr>
                        <a:t>CoAlt</a:t>
                      </a:r>
                      <a:r>
                        <a:rPr lang="en-US" sz="1600">
                          <a:latin typeface="Trebuchet MS" panose="020B0603020202020204" pitchFamily="34" charset="0"/>
                        </a:rPr>
                        <a:t>, </a:t>
                      </a:r>
                      <a:r>
                        <a:rPr lang="en-US" sz="1600">
                          <a:latin typeface="Trebuchet MS" panose="020B0603020202020204" pitchFamily="34" charset="0"/>
                          <a:hlinkClick r:id="rId5"/>
                        </a:rPr>
                        <a:t>SAT/PSAT</a:t>
                      </a:r>
                      <a:r>
                        <a:rPr lang="en-US" sz="1600">
                          <a:latin typeface="Trebuchet MS" panose="020B0603020202020204" pitchFamily="34" charset="0"/>
                        </a:rPr>
                        <a:t>, </a:t>
                      </a:r>
                      <a:r>
                        <a:rPr lang="en-US" sz="1600">
                          <a:latin typeface="Trebuchet MS" panose="020B0603020202020204" pitchFamily="34" charset="0"/>
                          <a:hlinkClick r:id="rId6"/>
                        </a:rPr>
                        <a:t>DLM</a:t>
                      </a:r>
                      <a:r>
                        <a:rPr lang="en-US" sz="1600">
                          <a:latin typeface="Trebuchet MS" panose="020B0603020202020204" pitchFamily="34" charset="0"/>
                        </a:rPr>
                        <a:t>)</a:t>
                      </a:r>
                    </a:p>
                  </a:txBody>
                  <a:tcPr>
                    <a:solidFill>
                      <a:schemeClr val="bg1">
                        <a:lumMod val="95000"/>
                      </a:schemeClr>
                    </a:solidFill>
                  </a:tcPr>
                </a:tc>
                <a:extLst>
                  <a:ext uri="{0D108BD9-81ED-4DB2-BD59-A6C34878D82A}">
                    <a16:rowId xmlns:a16="http://schemas.microsoft.com/office/drawing/2014/main" val="3236250370"/>
                  </a:ext>
                </a:extLst>
              </a:tr>
              <a:tr h="266061">
                <a:tc>
                  <a:txBody>
                    <a:bodyPr/>
                    <a:lstStyle/>
                    <a:p>
                      <a:r>
                        <a:rPr lang="en-US" sz="1600">
                          <a:latin typeface="Trebuchet MS" panose="020B0603020202020204" pitchFamily="34" charset="0"/>
                        </a:rPr>
                        <a:t>07/11/2025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Trebuchet MS" panose="020B0603020202020204" pitchFamily="34" charset="0"/>
                          <a:ea typeface="+mn-ea"/>
                          <a:cs typeface="+mn-cs"/>
                        </a:rPr>
                        <a:t>Connected Collection</a:t>
                      </a:r>
                    </a:p>
                  </a:txBody>
                  <a:tcPr>
                    <a:solidFill>
                      <a:schemeClr val="bg1">
                        <a:lumMod val="95000"/>
                      </a:schemeClr>
                    </a:solidFill>
                  </a:tcPr>
                </a:tc>
                <a:tc>
                  <a:txBody>
                    <a:bodyPr/>
                    <a:lstStyle/>
                    <a:p>
                      <a:r>
                        <a:rPr lang="en-US" sz="1600" b="0">
                          <a:latin typeface="Trebuchet MS" panose="020B0603020202020204" pitchFamily="34" charset="0"/>
                          <a:hlinkClick r:id="rId7"/>
                        </a:rPr>
                        <a:t>Student Attendance</a:t>
                      </a:r>
                      <a:r>
                        <a:rPr lang="en-US" sz="1600" b="0">
                          <a:latin typeface="Trebuchet MS" panose="020B0603020202020204" pitchFamily="34" charset="0"/>
                        </a:rPr>
                        <a:t>: </a:t>
                      </a:r>
                      <a:r>
                        <a:rPr lang="en-US" sz="1600">
                          <a:latin typeface="Trebuchet MS" panose="020B0603020202020204" pitchFamily="34" charset="0"/>
                        </a:rPr>
                        <a:t>Snapshot Submission Deadline</a:t>
                      </a:r>
                    </a:p>
                  </a:txBody>
                  <a:tcPr>
                    <a:solidFill>
                      <a:schemeClr val="bg1">
                        <a:lumMod val="95000"/>
                      </a:schemeClr>
                    </a:solidFill>
                  </a:tcPr>
                </a:tc>
                <a:extLst>
                  <a:ext uri="{0D108BD9-81ED-4DB2-BD59-A6C34878D82A}">
                    <a16:rowId xmlns:a16="http://schemas.microsoft.com/office/drawing/2014/main" val="593317777"/>
                  </a:ext>
                </a:extLst>
              </a:tr>
              <a:tr h="266061">
                <a:tc>
                  <a:txBody>
                    <a:bodyPr/>
                    <a:lstStyle/>
                    <a:p>
                      <a:r>
                        <a:rPr lang="en-US" sz="1600">
                          <a:latin typeface="Trebuchet MS" panose="020B0603020202020204" pitchFamily="34" charset="0"/>
                        </a:rPr>
                        <a:t>07/31/2025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Trebuchet MS" panose="020B0603020202020204" pitchFamily="34" charset="0"/>
                          <a:ea typeface="+mn-ea"/>
                          <a:cs typeface="+mn-cs"/>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8"/>
                        </a:rPr>
                        <a:t>Student Discipline</a:t>
                      </a:r>
                      <a:r>
                        <a:rPr lang="en-US" sz="1600">
                          <a:latin typeface="Trebuchet MS" panose="020B0603020202020204" pitchFamily="34" charset="0"/>
                        </a:rPr>
                        <a:t>: Snapshot Submission Deadline</a:t>
                      </a:r>
                    </a:p>
                  </a:txBody>
                  <a:tcPr>
                    <a:solidFill>
                      <a:schemeClr val="bg1">
                        <a:lumMod val="95000"/>
                      </a:schemeClr>
                    </a:solidFill>
                  </a:tcPr>
                </a:tc>
                <a:extLst>
                  <a:ext uri="{0D108BD9-81ED-4DB2-BD59-A6C34878D82A}">
                    <a16:rowId xmlns:a16="http://schemas.microsoft.com/office/drawing/2014/main" val="2721818544"/>
                  </a:ext>
                </a:extLst>
              </a:tr>
              <a:tr h="266061">
                <a:tc>
                  <a:txBody>
                    <a:bodyPr/>
                    <a:lstStyle/>
                    <a:p>
                      <a:r>
                        <a:rPr lang="en-US" sz="1600">
                          <a:latin typeface="Trebuchet MS" panose="020B0603020202020204" pitchFamily="34" charset="0"/>
                        </a:rPr>
                        <a:t>08/01/2025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Trebuchet MS" panose="020B0603020202020204" pitchFamily="34" charset="0"/>
                          <a:ea typeface="+mn-ea"/>
                          <a:cs typeface="+mn-cs"/>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9"/>
                        </a:rPr>
                        <a:t>Special Education Discipline</a:t>
                      </a:r>
                      <a:r>
                        <a:rPr lang="en-US" sz="1600">
                          <a:latin typeface="Trebuchet MS" panose="020B0603020202020204" pitchFamily="34" charset="0"/>
                        </a:rPr>
                        <a:t>: Collection Closes</a:t>
                      </a:r>
                    </a:p>
                  </a:txBody>
                  <a:tcPr>
                    <a:solidFill>
                      <a:schemeClr val="bg1">
                        <a:lumMod val="95000"/>
                      </a:schemeClr>
                    </a:solidFill>
                  </a:tcPr>
                </a:tc>
                <a:extLst>
                  <a:ext uri="{0D108BD9-81ED-4DB2-BD59-A6C34878D82A}">
                    <a16:rowId xmlns:a16="http://schemas.microsoft.com/office/drawing/2014/main" val="3639203094"/>
                  </a:ext>
                </a:extLst>
              </a:tr>
              <a:tr h="266061">
                <a:tc>
                  <a:txBody>
                    <a:bodyPr/>
                    <a:lstStyle/>
                    <a:p>
                      <a:r>
                        <a:rPr lang="en-US" sz="1600">
                          <a:latin typeface="Trebuchet MS" panose="020B0603020202020204" pitchFamily="34" charset="0"/>
                        </a:rPr>
                        <a:t>08/29/2025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Trebuchet MS" panose="020B0603020202020204" pitchFamily="34" charset="0"/>
                          <a:ea typeface="+mn-ea"/>
                          <a:cs typeface="+mn-cs"/>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10"/>
                        </a:rPr>
                        <a:t>Teacher/Student Data Link</a:t>
                      </a:r>
                      <a:r>
                        <a:rPr lang="en-US" sz="1600">
                          <a:latin typeface="Trebuchet MS" panose="020B0603020202020204" pitchFamily="34" charset="0"/>
                        </a:rPr>
                        <a:t>: Snapshot Submissions Deadline</a:t>
                      </a:r>
                    </a:p>
                  </a:txBody>
                  <a:tcPr>
                    <a:solidFill>
                      <a:schemeClr val="bg1">
                        <a:lumMod val="95000"/>
                      </a:schemeClr>
                    </a:solidFill>
                  </a:tcPr>
                </a:tc>
                <a:extLst>
                  <a:ext uri="{0D108BD9-81ED-4DB2-BD59-A6C34878D82A}">
                    <a16:rowId xmlns:a16="http://schemas.microsoft.com/office/drawing/2014/main" val="3404122399"/>
                  </a:ext>
                </a:extLst>
              </a:tr>
              <a:tr h="266061">
                <a:tc>
                  <a:txBody>
                    <a:bodyPr/>
                    <a:lstStyle/>
                    <a:p>
                      <a:r>
                        <a:rPr lang="en-US" sz="1600">
                          <a:latin typeface="Trebuchet MS" panose="020B0603020202020204" pitchFamily="34" charset="0"/>
                        </a:rPr>
                        <a:t>09/04/2025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Trebuchet MS" panose="020B0603020202020204" pitchFamily="34" charset="0"/>
                          <a:ea typeface="+mn-ea"/>
                          <a:cs typeface="+mn-cs"/>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11"/>
                        </a:rPr>
                        <a:t>Student End of Year</a:t>
                      </a:r>
                      <a:r>
                        <a:rPr lang="en-US" sz="1600">
                          <a:latin typeface="Trebuchet MS" panose="020B0603020202020204" pitchFamily="34" charset="0"/>
                        </a:rPr>
                        <a:t>: Snapshot Submission Deadline (Regular Phase)</a:t>
                      </a:r>
                    </a:p>
                  </a:txBody>
                  <a:tcPr>
                    <a:solidFill>
                      <a:schemeClr val="bg1">
                        <a:lumMod val="95000"/>
                      </a:schemeClr>
                    </a:solidFill>
                  </a:tcPr>
                </a:tc>
                <a:extLst>
                  <a:ext uri="{0D108BD9-81ED-4DB2-BD59-A6C34878D82A}">
                    <a16:rowId xmlns:a16="http://schemas.microsoft.com/office/drawing/2014/main" val="1395568491"/>
                  </a:ext>
                </a:extLst>
              </a:tr>
              <a:tr h="266061">
                <a:tc>
                  <a:txBody>
                    <a:bodyPr/>
                    <a:lstStyle/>
                    <a:p>
                      <a:r>
                        <a:rPr lang="en-US" sz="1600">
                          <a:latin typeface="Trebuchet MS" panose="020B0603020202020204" pitchFamily="34" charset="0"/>
                        </a:rPr>
                        <a:t>09/30/2025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Trebuchet MS" panose="020B0603020202020204" pitchFamily="34" charset="0"/>
                          <a:ea typeface="+mn-ea"/>
                          <a:cs typeface="+mn-cs"/>
                        </a:rPr>
                        <a:t>Connected Collection</a:t>
                      </a:r>
                    </a:p>
                  </a:txBody>
                  <a:tcPr>
                    <a:solidFill>
                      <a:schemeClr val="bg1">
                        <a:lumMod val="95000"/>
                      </a:schemeClr>
                    </a:solidFill>
                  </a:tcPr>
                </a:tc>
                <a:tc>
                  <a:txBody>
                    <a:bodyPr/>
                    <a:lstStyle/>
                    <a:p>
                      <a:r>
                        <a:rPr lang="en-US" sz="1600">
                          <a:latin typeface="Trebuchet MS" panose="020B0603020202020204" pitchFamily="34" charset="0"/>
                          <a:hlinkClick r:id="rId12"/>
                        </a:rPr>
                        <a:t>Special Education End of Year</a:t>
                      </a:r>
                      <a:r>
                        <a:rPr lang="en-US" sz="1600">
                          <a:latin typeface="Trebuchet MS" panose="020B0603020202020204" pitchFamily="34" charset="0"/>
                        </a:rPr>
                        <a:t>: Collection Closes</a:t>
                      </a:r>
                    </a:p>
                  </a:txBody>
                  <a:tcPr>
                    <a:solidFill>
                      <a:schemeClr val="bg1">
                        <a:lumMod val="95000"/>
                      </a:schemeClr>
                    </a:solidFill>
                  </a:tcPr>
                </a:tc>
                <a:extLst>
                  <a:ext uri="{0D108BD9-81ED-4DB2-BD59-A6C34878D82A}">
                    <a16:rowId xmlns:a16="http://schemas.microsoft.com/office/drawing/2014/main" val="3449123385"/>
                  </a:ext>
                </a:extLst>
              </a:tr>
            </a:tbl>
          </a:graphicData>
        </a:graphic>
      </p:graphicFrame>
      <p:sp>
        <p:nvSpPr>
          <p:cNvPr id="8" name="Content Placeholder 7">
            <a:extLst>
              <a:ext uri="{FF2B5EF4-FFF2-40B4-BE49-F238E27FC236}">
                <a16:creationId xmlns:a16="http://schemas.microsoft.com/office/drawing/2014/main" id="{BBBA70DC-D611-4091-C5B2-9F504460FFF2}"/>
              </a:ext>
            </a:extLst>
          </p:cNvPr>
          <p:cNvSpPr>
            <a:spLocks noGrp="1"/>
          </p:cNvSpPr>
          <p:nvPr>
            <p:ph sz="quarter" idx="13"/>
          </p:nvPr>
        </p:nvSpPr>
        <p:spPr/>
        <p:txBody>
          <a:bodyPr>
            <a:normAutofit fontScale="92500" lnSpcReduction="10000"/>
          </a:bodyPr>
          <a:lstStyle/>
          <a:p>
            <a:r>
              <a:rPr lang="en-US"/>
              <a:t>Student Interchange – Reagan Ward</a:t>
            </a:r>
          </a:p>
        </p:txBody>
      </p:sp>
      <p:sp>
        <p:nvSpPr>
          <p:cNvPr id="5" name="Content Placeholder 8">
            <a:extLst>
              <a:ext uri="{FF2B5EF4-FFF2-40B4-BE49-F238E27FC236}">
                <a16:creationId xmlns:a16="http://schemas.microsoft.com/office/drawing/2014/main" id="{18BD855E-4F6E-62D5-5924-7B3B09EBE393}"/>
              </a:ext>
            </a:extLst>
          </p:cNvPr>
          <p:cNvSpPr>
            <a:spLocks noGrp="1"/>
          </p:cNvSpPr>
          <p:nvPr>
            <p:ph sz="quarter" idx="14"/>
          </p:nvPr>
        </p:nvSpPr>
        <p:spPr>
          <a:xfrm>
            <a:off x="228600" y="6210300"/>
            <a:ext cx="3559175" cy="279400"/>
          </a:xfrm>
        </p:spPr>
        <p:txBody>
          <a:bodyPr>
            <a:normAutofit fontScale="92500" lnSpcReduction="10000"/>
          </a:bodyPr>
          <a:lstStyle/>
          <a:p>
            <a:r>
              <a:rPr lang="en-US">
                <a:hlinkClick r:id="rId13">
                  <a:extLst>
                    <a:ext uri="{A12FA001-AC4F-418D-AE19-62706E023703}">
                      <ahyp:hlinkClr xmlns:ahyp="http://schemas.microsoft.com/office/drawing/2018/hyperlinkcolor" val="tx"/>
                    </a:ext>
                  </a:extLst>
                </a:hlinkClick>
              </a:rPr>
              <a:t>StudentEndofYear@cde.state.co.us</a:t>
            </a:r>
            <a:r>
              <a:rPr lang="en-US"/>
              <a:t> </a:t>
            </a:r>
          </a:p>
        </p:txBody>
      </p:sp>
      <p:sp>
        <p:nvSpPr>
          <p:cNvPr id="4" name="Slide Number Placeholder 3">
            <a:extLst>
              <a:ext uri="{FF2B5EF4-FFF2-40B4-BE49-F238E27FC236}">
                <a16:creationId xmlns:a16="http://schemas.microsoft.com/office/drawing/2014/main" id="{BAAA418F-90F9-1BF7-5F43-4D34316F41D5}"/>
              </a:ext>
            </a:extLst>
          </p:cNvPr>
          <p:cNvSpPr>
            <a:spLocks noGrp="1"/>
          </p:cNvSpPr>
          <p:nvPr>
            <p:ph type="sldNum" sz="quarter" idx="12"/>
          </p:nvPr>
        </p:nvSpPr>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1012677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B8AAAA2-4538-377E-9D2B-838CEA10520F}"/>
              </a:ext>
            </a:extLst>
          </p:cNvPr>
          <p:cNvSpPr>
            <a:spLocks noGrp="1"/>
          </p:cNvSpPr>
          <p:nvPr>
            <p:ph type="title"/>
          </p:nvPr>
        </p:nvSpPr>
        <p:spPr/>
        <p:txBody>
          <a:bodyPr/>
          <a:lstStyle/>
          <a:p>
            <a:r>
              <a:rPr lang="en-US"/>
              <a:t>SEY Training</a:t>
            </a:r>
          </a:p>
        </p:txBody>
      </p:sp>
      <p:sp>
        <p:nvSpPr>
          <p:cNvPr id="14" name="Text Placeholder 13">
            <a:extLst>
              <a:ext uri="{FF2B5EF4-FFF2-40B4-BE49-F238E27FC236}">
                <a16:creationId xmlns:a16="http://schemas.microsoft.com/office/drawing/2014/main" id="{82F1E321-3755-FD50-7D60-C4DF1C7A0963}"/>
              </a:ext>
            </a:extLst>
          </p:cNvPr>
          <p:cNvSpPr>
            <a:spLocks noGrp="1"/>
          </p:cNvSpPr>
          <p:nvPr>
            <p:ph type="body" sz="quarter" idx="13"/>
          </p:nvPr>
        </p:nvSpPr>
        <p:spPr/>
        <p:txBody>
          <a:bodyPr/>
          <a:lstStyle/>
          <a:p>
            <a:r>
              <a:rPr lang="en-US" sz="2800">
                <a:solidFill>
                  <a:schemeClr val="accent1"/>
                </a:solidFill>
              </a:rPr>
              <a:t>Critical Training</a:t>
            </a:r>
          </a:p>
        </p:txBody>
      </p:sp>
      <p:sp>
        <p:nvSpPr>
          <p:cNvPr id="12" name="Content Placeholder 11">
            <a:extLst>
              <a:ext uri="{FF2B5EF4-FFF2-40B4-BE49-F238E27FC236}">
                <a16:creationId xmlns:a16="http://schemas.microsoft.com/office/drawing/2014/main" id="{03089856-1FE3-253F-DFEB-5965CA8B8AE9}"/>
              </a:ext>
            </a:extLst>
          </p:cNvPr>
          <p:cNvSpPr>
            <a:spLocks noGrp="1"/>
          </p:cNvSpPr>
          <p:nvPr>
            <p:ph sz="half" idx="1"/>
          </p:nvPr>
        </p:nvSpPr>
        <p:spPr>
          <a:xfrm>
            <a:off x="838200" y="2169735"/>
            <a:ext cx="5181600" cy="3316665"/>
          </a:xfrm>
        </p:spPr>
        <p:txBody>
          <a:bodyPr>
            <a:normAutofit fontScale="92500" lnSpcReduction="20000"/>
          </a:bodyPr>
          <a:lstStyle/>
          <a:p>
            <a:pPr marL="0" indent="0">
              <a:buNone/>
            </a:pPr>
            <a:r>
              <a:rPr lang="en-US" b="1"/>
              <a:t>Collection Overview</a:t>
            </a:r>
          </a:p>
          <a:p>
            <a:pPr lvl="1"/>
            <a:r>
              <a:rPr lang="en-US"/>
              <a:t>Primary training for SEY collection</a:t>
            </a:r>
          </a:p>
          <a:p>
            <a:pPr lvl="1"/>
            <a:r>
              <a:rPr lang="en-US"/>
              <a:t>Offered in two identical sessions</a:t>
            </a:r>
          </a:p>
          <a:p>
            <a:pPr lvl="2"/>
            <a:r>
              <a:rPr lang="en-US"/>
              <a:t>4/2, 9-11am</a:t>
            </a:r>
          </a:p>
          <a:p>
            <a:pPr lvl="2"/>
            <a:r>
              <a:rPr lang="en-US"/>
              <a:t>4/28, 1-3pm</a:t>
            </a:r>
          </a:p>
          <a:p>
            <a:pPr marL="0" indent="0">
              <a:buNone/>
            </a:pPr>
            <a:r>
              <a:rPr lang="en-US">
                <a:hlinkClick r:id="rId2"/>
              </a:rPr>
              <a:t>SEY Collection Manual (PDF)</a:t>
            </a:r>
            <a:endParaRPr lang="en-US"/>
          </a:p>
          <a:p>
            <a:pPr marL="0" indent="0">
              <a:buNone/>
            </a:pPr>
            <a:r>
              <a:rPr lang="en-US"/>
              <a:t>SEY CEDAR/COGNOS Report Guide (PDF)</a:t>
            </a:r>
          </a:p>
          <a:p>
            <a:pPr marL="0" indent="0">
              <a:buNone/>
            </a:pPr>
            <a:r>
              <a:rPr lang="en-US" b="1"/>
              <a:t>Sept. &amp; Oct. Office Hours</a:t>
            </a:r>
          </a:p>
          <a:p>
            <a:pPr lvl="1"/>
            <a:r>
              <a:rPr lang="en-US"/>
              <a:t>9/16 Focus: Cross LEA Phase </a:t>
            </a:r>
          </a:p>
          <a:p>
            <a:pPr lvl="1"/>
            <a:r>
              <a:rPr lang="en-US"/>
              <a:t>10/21 Focus: Post-Cross LEA Phase</a:t>
            </a:r>
          </a:p>
        </p:txBody>
      </p:sp>
      <p:sp>
        <p:nvSpPr>
          <p:cNvPr id="15" name="Text Placeholder 14">
            <a:extLst>
              <a:ext uri="{FF2B5EF4-FFF2-40B4-BE49-F238E27FC236}">
                <a16:creationId xmlns:a16="http://schemas.microsoft.com/office/drawing/2014/main" id="{FD84FB3D-71F2-A2BE-95B8-F85AA85CF0F3}"/>
              </a:ext>
            </a:extLst>
          </p:cNvPr>
          <p:cNvSpPr>
            <a:spLocks noGrp="1"/>
          </p:cNvSpPr>
          <p:nvPr>
            <p:ph type="body" sz="quarter" idx="14"/>
          </p:nvPr>
        </p:nvSpPr>
        <p:spPr>
          <a:xfrm>
            <a:off x="6172200" y="1599245"/>
            <a:ext cx="5181600" cy="551880"/>
          </a:xfrm>
        </p:spPr>
        <p:txBody>
          <a:bodyPr/>
          <a:lstStyle/>
          <a:p>
            <a:r>
              <a:rPr lang="en-US" sz="2800">
                <a:solidFill>
                  <a:schemeClr val="accent1"/>
                </a:solidFill>
              </a:rPr>
              <a:t>Additional Support</a:t>
            </a:r>
          </a:p>
        </p:txBody>
      </p:sp>
      <p:sp>
        <p:nvSpPr>
          <p:cNvPr id="13" name="Content Placeholder 12">
            <a:extLst>
              <a:ext uri="{FF2B5EF4-FFF2-40B4-BE49-F238E27FC236}">
                <a16:creationId xmlns:a16="http://schemas.microsoft.com/office/drawing/2014/main" id="{5814CCC3-7D5F-14D5-EABB-CC31CF0C936E}"/>
              </a:ext>
            </a:extLst>
          </p:cNvPr>
          <p:cNvSpPr>
            <a:spLocks noGrp="1"/>
          </p:cNvSpPr>
          <p:nvPr>
            <p:ph sz="half" idx="2"/>
          </p:nvPr>
        </p:nvSpPr>
        <p:spPr>
          <a:xfrm>
            <a:off x="6172200" y="2169735"/>
            <a:ext cx="5181600" cy="3316665"/>
          </a:xfrm>
        </p:spPr>
        <p:txBody>
          <a:bodyPr>
            <a:normAutofit fontScale="85000" lnSpcReduction="20000"/>
          </a:bodyPr>
          <a:lstStyle/>
          <a:p>
            <a:pPr marL="0" indent="0">
              <a:buNone/>
            </a:pPr>
            <a:r>
              <a:rPr lang="en-US" b="1" dirty="0"/>
              <a:t>Collaborative Webinar</a:t>
            </a:r>
          </a:p>
          <a:p>
            <a:pPr lvl="1"/>
            <a:r>
              <a:rPr lang="en-US" dirty="0"/>
              <a:t>Designed for program staff and data staff to attend together</a:t>
            </a:r>
          </a:p>
          <a:p>
            <a:pPr lvl="1"/>
            <a:r>
              <a:rPr lang="en-US" dirty="0"/>
              <a:t>Special Education 18-21 Transition</a:t>
            </a:r>
          </a:p>
          <a:p>
            <a:pPr lvl="2"/>
            <a:r>
              <a:rPr lang="en-US" dirty="0"/>
              <a:t>4/22, 1-2pm</a:t>
            </a:r>
          </a:p>
          <a:p>
            <a:pPr marL="0" indent="0">
              <a:buNone/>
            </a:pPr>
            <a:r>
              <a:rPr lang="en-US" b="1"/>
              <a:t>Office </a:t>
            </a:r>
            <a:r>
              <a:rPr lang="en-US" b="1" dirty="0"/>
              <a:t>Hours</a:t>
            </a:r>
          </a:p>
          <a:p>
            <a:pPr lvl="1"/>
            <a:r>
              <a:rPr lang="en-US" dirty="0"/>
              <a:t>Ongoing support</a:t>
            </a:r>
          </a:p>
          <a:p>
            <a:pPr lvl="1"/>
            <a:r>
              <a:rPr lang="en-US" dirty="0"/>
              <a:t>Select Wednesdays 10:30-11:30am</a:t>
            </a:r>
          </a:p>
          <a:p>
            <a:pPr lvl="2"/>
            <a:r>
              <a:rPr lang="en-US" dirty="0"/>
              <a:t>5/13, 6/10, 7/15, 8/12, 9/16, 10/21</a:t>
            </a:r>
          </a:p>
          <a:p>
            <a:pPr marL="0" indent="0">
              <a:buNone/>
            </a:pPr>
            <a:r>
              <a:rPr lang="en-US" b="1" dirty="0"/>
              <a:t>Short Byte Videos</a:t>
            </a:r>
          </a:p>
          <a:p>
            <a:pPr lvl="1"/>
            <a:r>
              <a:rPr lang="en-US" dirty="0"/>
              <a:t>Pre-recorded topic-based videos</a:t>
            </a:r>
          </a:p>
          <a:p>
            <a:pPr lvl="1"/>
            <a:r>
              <a:rPr lang="en-US" dirty="0"/>
              <a:t>Approximately 5 to 15 minutes long</a:t>
            </a:r>
          </a:p>
        </p:txBody>
      </p:sp>
      <p:sp>
        <p:nvSpPr>
          <p:cNvPr id="20" name="Rectangle: Rounded Corners 19">
            <a:extLst>
              <a:ext uri="{FF2B5EF4-FFF2-40B4-BE49-F238E27FC236}">
                <a16:creationId xmlns:a16="http://schemas.microsoft.com/office/drawing/2014/main" id="{08E9A34C-C9E2-CEA0-9964-90618AFDD98E}"/>
              </a:ext>
            </a:extLst>
          </p:cNvPr>
          <p:cNvSpPr/>
          <p:nvPr/>
        </p:nvSpPr>
        <p:spPr>
          <a:xfrm>
            <a:off x="609600" y="5580139"/>
            <a:ext cx="10991850" cy="361950"/>
          </a:xfrm>
          <a:prstGeom prst="roundRect">
            <a:avLst/>
          </a:prstGeom>
          <a:solidFill>
            <a:srgbClr val="FFFFCC"/>
          </a:solidFill>
          <a:ln w="28575">
            <a:solidFill>
              <a:schemeClr val="tx2"/>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a:t>Registration Links and Detailed Training Schedule </a:t>
            </a:r>
            <a:r>
              <a:rPr lang="en-US">
                <a:hlinkClick r:id="rId3"/>
              </a:rPr>
              <a:t>available on SEY Website</a:t>
            </a:r>
            <a:endParaRPr lang="en-US"/>
          </a:p>
        </p:txBody>
      </p:sp>
      <p:sp>
        <p:nvSpPr>
          <p:cNvPr id="3" name="Slide Number Placeholder 2">
            <a:extLst>
              <a:ext uri="{FF2B5EF4-FFF2-40B4-BE49-F238E27FC236}">
                <a16:creationId xmlns:a16="http://schemas.microsoft.com/office/drawing/2014/main" id="{F23AE8A2-CA5B-1593-69D0-063733F3E016}"/>
              </a:ext>
            </a:extLst>
          </p:cNvPr>
          <p:cNvSpPr>
            <a:spLocks noGrp="1"/>
          </p:cNvSpPr>
          <p:nvPr>
            <p:ph type="sldNum" sz="quarter" idx="12"/>
          </p:nvPr>
        </p:nvSpPr>
        <p:spPr/>
        <p:txBody>
          <a:bodyPr/>
          <a:lstStyle/>
          <a:p>
            <a:fld id="{C479D5F6-EDCB-402A-AC08-4943A1820E8F}" type="slidenum">
              <a:rPr lang="en-US" smtClean="0"/>
              <a:pPr/>
              <a:t>5</a:t>
            </a:fld>
            <a:endParaRPr lang="en-US"/>
          </a:p>
        </p:txBody>
      </p:sp>
      <p:sp>
        <p:nvSpPr>
          <p:cNvPr id="18" name="Content Placeholder 7">
            <a:extLst>
              <a:ext uri="{FF2B5EF4-FFF2-40B4-BE49-F238E27FC236}">
                <a16:creationId xmlns:a16="http://schemas.microsoft.com/office/drawing/2014/main" id="{F60FFE88-DB0E-A59A-2CBF-DE0B0A69A600}"/>
              </a:ext>
            </a:extLst>
          </p:cNvPr>
          <p:cNvSpPr>
            <a:spLocks noGrp="1"/>
          </p:cNvSpPr>
          <p:nvPr>
            <p:ph sz="quarter" idx="15"/>
          </p:nvPr>
        </p:nvSpPr>
        <p:spPr>
          <a:xfrm>
            <a:off x="1366838" y="6356350"/>
            <a:ext cx="4483100" cy="361950"/>
          </a:xfrm>
        </p:spPr>
        <p:txBody>
          <a:bodyPr>
            <a:normAutofit/>
          </a:bodyPr>
          <a:lstStyle/>
          <a:p>
            <a:r>
              <a:rPr lang="en-US"/>
              <a:t>Student End of Year – Reagan Ward</a:t>
            </a:r>
          </a:p>
        </p:txBody>
      </p:sp>
      <p:sp>
        <p:nvSpPr>
          <p:cNvPr id="19" name="Content Placeholder 8">
            <a:extLst>
              <a:ext uri="{FF2B5EF4-FFF2-40B4-BE49-F238E27FC236}">
                <a16:creationId xmlns:a16="http://schemas.microsoft.com/office/drawing/2014/main" id="{1590BF39-59BC-1DD3-343A-8B7C39BEB8B4}"/>
              </a:ext>
            </a:extLst>
          </p:cNvPr>
          <p:cNvSpPr>
            <a:spLocks noGrp="1"/>
          </p:cNvSpPr>
          <p:nvPr>
            <p:ph sz="quarter" idx="16"/>
          </p:nvPr>
        </p:nvSpPr>
        <p:spPr>
          <a:xfrm>
            <a:off x="6053138" y="6356350"/>
            <a:ext cx="4392612" cy="361950"/>
          </a:xfrm>
        </p:spPr>
        <p:txBody>
          <a:bodyPr>
            <a:normAutofit/>
          </a:bodyPr>
          <a:lstStyle/>
          <a:p>
            <a:r>
              <a:rPr lang="en-US">
                <a:hlinkClick r:id="rId4">
                  <a:extLst>
                    <a:ext uri="{A12FA001-AC4F-418D-AE19-62706E023703}">
                      <ahyp:hlinkClr xmlns:ahyp="http://schemas.microsoft.com/office/drawing/2018/hyperlinkcolor" val="tx"/>
                    </a:ext>
                  </a:extLst>
                </a:hlinkClick>
              </a:rPr>
              <a:t>StudentEndofYear@cde.state.co.us</a:t>
            </a:r>
            <a:r>
              <a:rPr lang="en-US"/>
              <a:t> </a:t>
            </a:r>
          </a:p>
        </p:txBody>
      </p:sp>
    </p:spTree>
    <p:extLst>
      <p:ext uri="{BB962C8B-B14F-4D97-AF65-F5344CB8AC3E}">
        <p14:creationId xmlns:p14="http://schemas.microsoft.com/office/powerpoint/2010/main" val="4040787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2DAD096-A94D-0992-A9B3-7C7259E731E7}"/>
              </a:ext>
            </a:extLst>
          </p:cNvPr>
          <p:cNvSpPr>
            <a:spLocks noGrp="1"/>
          </p:cNvSpPr>
          <p:nvPr>
            <p:ph type="title"/>
          </p:nvPr>
        </p:nvSpPr>
        <p:spPr/>
        <p:txBody>
          <a:bodyPr/>
          <a:lstStyle/>
          <a:p>
            <a:r>
              <a:rPr lang="en-US"/>
              <a:t>2025 Collection Notes</a:t>
            </a:r>
          </a:p>
        </p:txBody>
      </p:sp>
      <p:sp>
        <p:nvSpPr>
          <p:cNvPr id="19" name="Text Placeholder 18">
            <a:extLst>
              <a:ext uri="{FF2B5EF4-FFF2-40B4-BE49-F238E27FC236}">
                <a16:creationId xmlns:a16="http://schemas.microsoft.com/office/drawing/2014/main" id="{D0BEE4AC-5FDE-8CA7-71CC-AD22D1B0F6F8}"/>
              </a:ext>
            </a:extLst>
          </p:cNvPr>
          <p:cNvSpPr>
            <a:spLocks noGrp="1"/>
          </p:cNvSpPr>
          <p:nvPr>
            <p:ph type="body" sz="quarter" idx="13"/>
          </p:nvPr>
        </p:nvSpPr>
        <p:spPr/>
        <p:txBody>
          <a:bodyPr/>
          <a:lstStyle/>
          <a:p>
            <a:r>
              <a:rPr lang="en-US">
                <a:solidFill>
                  <a:schemeClr val="accent1"/>
                </a:solidFill>
              </a:rPr>
              <a:t>Changes/Focus?</a:t>
            </a:r>
          </a:p>
        </p:txBody>
      </p:sp>
      <p:sp>
        <p:nvSpPr>
          <p:cNvPr id="11" name="Content Placeholder 10">
            <a:extLst>
              <a:ext uri="{FF2B5EF4-FFF2-40B4-BE49-F238E27FC236}">
                <a16:creationId xmlns:a16="http://schemas.microsoft.com/office/drawing/2014/main" id="{98EF370C-CA3B-D87F-0E78-70D356F1B07C}"/>
              </a:ext>
            </a:extLst>
          </p:cNvPr>
          <p:cNvSpPr>
            <a:spLocks noGrp="1"/>
          </p:cNvSpPr>
          <p:nvPr>
            <p:ph sz="half" idx="1"/>
          </p:nvPr>
        </p:nvSpPr>
        <p:spPr>
          <a:xfrm>
            <a:off x="838200" y="2057399"/>
            <a:ext cx="5181600" cy="4105275"/>
          </a:xfrm>
        </p:spPr>
        <p:txBody>
          <a:bodyPr>
            <a:normAutofit fontScale="85000" lnSpcReduction="20000"/>
          </a:bodyPr>
          <a:lstStyle/>
          <a:p>
            <a:r>
              <a:rPr lang="en-US"/>
              <a:t>No data field changes</a:t>
            </a:r>
          </a:p>
          <a:p>
            <a:r>
              <a:rPr lang="en-US"/>
              <a:t>Fixes (from 2024 feedback)</a:t>
            </a:r>
          </a:p>
          <a:p>
            <a:pPr lvl="1"/>
            <a:r>
              <a:rPr lang="en-US"/>
              <a:t>Migrant internal flag so FRL errors don’t trigger during Post-Cross LEA</a:t>
            </a:r>
          </a:p>
          <a:p>
            <a:pPr lvl="1"/>
            <a:r>
              <a:rPr lang="en-US"/>
              <a:t>SPED Student internal flag to ensure all students attending SPED Programs indicated as ‘Yes’ when applicable</a:t>
            </a:r>
          </a:p>
          <a:p>
            <a:r>
              <a:rPr lang="en-US"/>
              <a:t>Minor tweaks and upgrades as needed</a:t>
            </a:r>
          </a:p>
          <a:p>
            <a:pPr lvl="1"/>
            <a:r>
              <a:rPr lang="en-US"/>
              <a:t>CEDAR/COGNOS reports</a:t>
            </a:r>
          </a:p>
          <a:p>
            <a:pPr lvl="1"/>
            <a:r>
              <a:rPr lang="en-US"/>
              <a:t>Business Rules</a:t>
            </a:r>
          </a:p>
          <a:p>
            <a:pPr lvl="2"/>
            <a:r>
              <a:rPr lang="en-US"/>
              <a:t>Gifted and Talented check</a:t>
            </a:r>
          </a:p>
          <a:p>
            <a:pPr lvl="2"/>
            <a:r>
              <a:rPr lang="en-US"/>
              <a:t>Prior Graduates entry and exit checks, especially related to SPED 18-21 Transition</a:t>
            </a:r>
          </a:p>
          <a:p>
            <a:pPr lvl="2"/>
            <a:r>
              <a:rPr lang="en-US"/>
              <a:t>Expand use of ‘error details’ for cross collection checks</a:t>
            </a:r>
          </a:p>
          <a:p>
            <a:pPr lvl="2"/>
            <a:r>
              <a:rPr lang="en-US"/>
              <a:t>Expand change threshold to +/-15% for FRL school level errors (SE181, SE182, SE183)</a:t>
            </a:r>
          </a:p>
        </p:txBody>
      </p:sp>
      <p:sp>
        <p:nvSpPr>
          <p:cNvPr id="20" name="Text Placeholder 19">
            <a:extLst>
              <a:ext uri="{FF2B5EF4-FFF2-40B4-BE49-F238E27FC236}">
                <a16:creationId xmlns:a16="http://schemas.microsoft.com/office/drawing/2014/main" id="{2F5B9D6E-B410-4463-65B3-3C6C2EDF78C7}"/>
              </a:ext>
            </a:extLst>
          </p:cNvPr>
          <p:cNvSpPr>
            <a:spLocks noGrp="1"/>
          </p:cNvSpPr>
          <p:nvPr>
            <p:ph type="body" sz="quarter" idx="14"/>
          </p:nvPr>
        </p:nvSpPr>
        <p:spPr/>
        <p:txBody>
          <a:bodyPr/>
          <a:lstStyle/>
          <a:p>
            <a:r>
              <a:rPr lang="en-US">
                <a:solidFill>
                  <a:schemeClr val="accent1"/>
                </a:solidFill>
              </a:rPr>
              <a:t>Reminders</a:t>
            </a:r>
          </a:p>
        </p:txBody>
      </p:sp>
      <p:sp>
        <p:nvSpPr>
          <p:cNvPr id="18" name="Content Placeholder 17">
            <a:extLst>
              <a:ext uri="{FF2B5EF4-FFF2-40B4-BE49-F238E27FC236}">
                <a16:creationId xmlns:a16="http://schemas.microsoft.com/office/drawing/2014/main" id="{70900816-035B-AA4E-5CC5-6E1FDC3C7892}"/>
              </a:ext>
            </a:extLst>
          </p:cNvPr>
          <p:cNvSpPr>
            <a:spLocks noGrp="1"/>
          </p:cNvSpPr>
          <p:nvPr>
            <p:ph sz="half" idx="2"/>
          </p:nvPr>
        </p:nvSpPr>
        <p:spPr>
          <a:xfrm>
            <a:off x="6172200" y="2057399"/>
            <a:ext cx="5181600" cy="4298951"/>
          </a:xfrm>
        </p:spPr>
        <p:txBody>
          <a:bodyPr>
            <a:normAutofit fontScale="92500" lnSpcReduction="20000"/>
          </a:bodyPr>
          <a:lstStyle/>
          <a:p>
            <a:r>
              <a:rPr lang="en-US" sz="1800"/>
              <a:t>Include all enrollment records for PK-12 students in attendance at any point during the year</a:t>
            </a:r>
          </a:p>
          <a:p>
            <a:pPr lvl="1"/>
            <a:r>
              <a:rPr lang="en-US" sz="1600"/>
              <a:t>July 1, 2024, through June 30, 2025</a:t>
            </a:r>
          </a:p>
          <a:p>
            <a:pPr lvl="1"/>
            <a:r>
              <a:rPr lang="en-US" sz="1600"/>
              <a:t>Some students may have multiple enrollment records</a:t>
            </a:r>
          </a:p>
          <a:p>
            <a:pPr lvl="1"/>
            <a:r>
              <a:rPr lang="en-US" sz="1600"/>
              <a:t>Include one-day records for students who completed 2023-2024 (school exit type 00) that transferred out of your LEA before the start of 2024-2025</a:t>
            </a:r>
          </a:p>
          <a:p>
            <a:r>
              <a:rPr lang="en-US" sz="1800"/>
              <a:t>Graduates/completers may be counted through August 31, 2025</a:t>
            </a:r>
          </a:p>
          <a:p>
            <a:r>
              <a:rPr lang="en-US" sz="1800"/>
              <a:t>Graduation Guidelines required for all graduating students</a:t>
            </a:r>
            <a:endParaRPr lang="en-US" sz="1400"/>
          </a:p>
          <a:p>
            <a:r>
              <a:rPr lang="en-US" sz="1800"/>
              <a:t>Required </a:t>
            </a:r>
            <a:r>
              <a:rPr lang="en-US" sz="1800" err="1"/>
              <a:t>IdM</a:t>
            </a:r>
            <a:r>
              <a:rPr lang="en-US" sz="1800"/>
              <a:t> Roles:</a:t>
            </a:r>
          </a:p>
          <a:p>
            <a:pPr lvl="1"/>
            <a:r>
              <a:rPr lang="en-US" sz="1600"/>
              <a:t>STD~LEA User</a:t>
            </a:r>
          </a:p>
          <a:p>
            <a:pPr lvl="1"/>
            <a:r>
              <a:rPr lang="en-US" sz="1600"/>
              <a:t>SEY~LEA User or SEY~LEA Approver</a:t>
            </a:r>
          </a:p>
          <a:p>
            <a:r>
              <a:rPr lang="en-US" sz="1800"/>
              <a:t>Optional </a:t>
            </a:r>
            <a:r>
              <a:rPr lang="en-US" sz="1800" err="1"/>
              <a:t>IdM</a:t>
            </a:r>
            <a:r>
              <a:rPr lang="en-US" sz="1800"/>
              <a:t> Roles for staff reviewing reports:</a:t>
            </a:r>
          </a:p>
          <a:p>
            <a:pPr lvl="1"/>
            <a:r>
              <a:rPr lang="en-US" sz="1600"/>
              <a:t>STD~LEA Viewer</a:t>
            </a:r>
          </a:p>
          <a:p>
            <a:pPr lvl="1"/>
            <a:r>
              <a:rPr lang="en-US" sz="1600"/>
              <a:t>SEY~LEA Viewer</a:t>
            </a:r>
          </a:p>
        </p:txBody>
      </p:sp>
      <p:sp>
        <p:nvSpPr>
          <p:cNvPr id="7" name="Slide Number Placeholder 6">
            <a:extLst>
              <a:ext uri="{FF2B5EF4-FFF2-40B4-BE49-F238E27FC236}">
                <a16:creationId xmlns:a16="http://schemas.microsoft.com/office/drawing/2014/main" id="{8EFB9B47-2DC3-42F8-53B8-2A9C98FF47E9}"/>
              </a:ext>
            </a:extLst>
          </p:cNvPr>
          <p:cNvSpPr>
            <a:spLocks noGrp="1"/>
          </p:cNvSpPr>
          <p:nvPr>
            <p:ph type="sldNum" sz="quarter" idx="12"/>
          </p:nvPr>
        </p:nvSpPr>
        <p:spPr/>
        <p:txBody>
          <a:bodyPr/>
          <a:lstStyle/>
          <a:p>
            <a:fld id="{C479D5F6-EDCB-402A-AC08-4943A1820E8F}" type="slidenum">
              <a:rPr lang="en-US" smtClean="0"/>
              <a:pPr/>
              <a:t>6</a:t>
            </a:fld>
            <a:endParaRPr lang="en-US"/>
          </a:p>
        </p:txBody>
      </p:sp>
      <p:sp>
        <p:nvSpPr>
          <p:cNvPr id="23" name="Content Placeholder 7">
            <a:extLst>
              <a:ext uri="{FF2B5EF4-FFF2-40B4-BE49-F238E27FC236}">
                <a16:creationId xmlns:a16="http://schemas.microsoft.com/office/drawing/2014/main" id="{3D1D6A4E-33CD-0599-8588-3B2562703DF8}"/>
              </a:ext>
            </a:extLst>
          </p:cNvPr>
          <p:cNvSpPr>
            <a:spLocks noGrp="1"/>
          </p:cNvSpPr>
          <p:nvPr>
            <p:ph sz="quarter" idx="15"/>
          </p:nvPr>
        </p:nvSpPr>
        <p:spPr>
          <a:xfrm>
            <a:off x="1366838" y="6356350"/>
            <a:ext cx="4483100" cy="361950"/>
          </a:xfrm>
        </p:spPr>
        <p:txBody>
          <a:bodyPr>
            <a:normAutofit/>
          </a:bodyPr>
          <a:lstStyle/>
          <a:p>
            <a:r>
              <a:rPr lang="en-US"/>
              <a:t>Student End of Year – Reagan Ward</a:t>
            </a:r>
          </a:p>
        </p:txBody>
      </p:sp>
      <p:sp>
        <p:nvSpPr>
          <p:cNvPr id="24" name="Content Placeholder 8">
            <a:extLst>
              <a:ext uri="{FF2B5EF4-FFF2-40B4-BE49-F238E27FC236}">
                <a16:creationId xmlns:a16="http://schemas.microsoft.com/office/drawing/2014/main" id="{BE674072-4CC4-82CF-7D04-25163DA04940}"/>
              </a:ext>
            </a:extLst>
          </p:cNvPr>
          <p:cNvSpPr>
            <a:spLocks noGrp="1"/>
          </p:cNvSpPr>
          <p:nvPr>
            <p:ph sz="quarter" idx="16"/>
          </p:nvPr>
        </p:nvSpPr>
        <p:spPr>
          <a:xfrm>
            <a:off x="6053138" y="6356350"/>
            <a:ext cx="4392612" cy="361950"/>
          </a:xfrm>
        </p:spPr>
        <p:txBody>
          <a:bodyPr>
            <a:normAutofit/>
          </a:bodyPr>
          <a:lstStyle/>
          <a:p>
            <a:r>
              <a:rPr lang="en-US">
                <a:hlinkClick r:id="rId2">
                  <a:extLst>
                    <a:ext uri="{A12FA001-AC4F-418D-AE19-62706E023703}">
                      <ahyp:hlinkClr xmlns:ahyp="http://schemas.microsoft.com/office/drawing/2018/hyperlinkcolor" val="tx"/>
                    </a:ext>
                  </a:extLst>
                </a:hlinkClick>
              </a:rPr>
              <a:t>StudentEndofYear@cde.state.co.us</a:t>
            </a:r>
            <a:r>
              <a:rPr lang="en-US"/>
              <a:t> </a:t>
            </a:r>
          </a:p>
        </p:txBody>
      </p:sp>
    </p:spTree>
    <p:extLst>
      <p:ext uri="{BB962C8B-B14F-4D97-AF65-F5344CB8AC3E}">
        <p14:creationId xmlns:p14="http://schemas.microsoft.com/office/powerpoint/2010/main" val="3538552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207A147-A4B8-16E8-E0E6-CAC5E36FD7B9}"/>
              </a:ext>
            </a:extLst>
          </p:cNvPr>
          <p:cNvSpPr>
            <a:spLocks noGrp="1"/>
          </p:cNvSpPr>
          <p:nvPr>
            <p:ph type="title"/>
          </p:nvPr>
        </p:nvSpPr>
        <p:spPr>
          <a:xfrm>
            <a:off x="2962276" y="5893622"/>
            <a:ext cx="7553322" cy="898524"/>
          </a:xfrm>
        </p:spPr>
        <p:txBody>
          <a:bodyPr/>
          <a:lstStyle/>
          <a:p>
            <a:r>
              <a:rPr lang="en-US"/>
              <a:t>Graduation Guidelines: </a:t>
            </a:r>
            <a:br>
              <a:rPr lang="en-US"/>
            </a:br>
            <a:r>
              <a:rPr lang="en-US"/>
              <a:t>SAT Math Cut Score Change</a:t>
            </a:r>
          </a:p>
        </p:txBody>
      </p:sp>
      <p:sp>
        <p:nvSpPr>
          <p:cNvPr id="13" name="Content Placeholder 8">
            <a:extLst>
              <a:ext uri="{FF2B5EF4-FFF2-40B4-BE49-F238E27FC236}">
                <a16:creationId xmlns:a16="http://schemas.microsoft.com/office/drawing/2014/main" id="{596D91A8-DB24-51F4-4AA5-9DFA06DBBABE}"/>
              </a:ext>
            </a:extLst>
          </p:cNvPr>
          <p:cNvSpPr>
            <a:spLocks noGrp="1"/>
          </p:cNvSpPr>
          <p:nvPr>
            <p:ph sz="quarter" idx="15"/>
          </p:nvPr>
        </p:nvSpPr>
        <p:spPr>
          <a:xfrm>
            <a:off x="227916" y="224406"/>
            <a:ext cx="5715000" cy="3377210"/>
          </a:xfrm>
        </p:spPr>
        <p:txBody>
          <a:bodyPr>
            <a:normAutofit fontScale="92500" lnSpcReduction="10000"/>
          </a:bodyPr>
          <a:lstStyle/>
          <a:p>
            <a:r>
              <a:rPr lang="en-US" b="1">
                <a:highlight>
                  <a:srgbClr val="FFFFCC"/>
                </a:highlight>
              </a:rPr>
              <a:t>September 2024:</a:t>
            </a:r>
            <a:r>
              <a:rPr lang="en-US" b="1"/>
              <a:t> </a:t>
            </a:r>
            <a:r>
              <a:rPr lang="en-US"/>
              <a:t>SBE temporarily adjusted cut score for digital SAT math on the GG menu</a:t>
            </a:r>
          </a:p>
          <a:p>
            <a:pPr lvl="1"/>
            <a:r>
              <a:rPr lang="en-US"/>
              <a:t>Revised cut-score of 480 </a:t>
            </a:r>
            <a:r>
              <a:rPr lang="en-US" b="1"/>
              <a:t>ONLY</a:t>
            </a:r>
            <a:r>
              <a:rPr lang="en-US"/>
              <a:t> applies to tests completed in 2024 through 2026</a:t>
            </a:r>
          </a:p>
          <a:p>
            <a:pPr lvl="2"/>
            <a:r>
              <a:rPr lang="en-US"/>
              <a:t>GG Completion years 20232024, 20242025, 20252026</a:t>
            </a:r>
          </a:p>
          <a:p>
            <a:pPr lvl="1"/>
            <a:r>
              <a:rPr lang="en-US"/>
              <a:t>SAT Math cut-score for tests completed in 2023 and earlier remains 500</a:t>
            </a:r>
          </a:p>
        </p:txBody>
      </p:sp>
      <p:sp>
        <p:nvSpPr>
          <p:cNvPr id="14" name="Content Placeholder 9">
            <a:extLst>
              <a:ext uri="{FF2B5EF4-FFF2-40B4-BE49-F238E27FC236}">
                <a16:creationId xmlns:a16="http://schemas.microsoft.com/office/drawing/2014/main" id="{C62F3206-9364-8DCC-F9AF-991AB02D8648}"/>
              </a:ext>
            </a:extLst>
          </p:cNvPr>
          <p:cNvSpPr>
            <a:spLocks noGrp="1"/>
          </p:cNvSpPr>
          <p:nvPr>
            <p:ph sz="quarter" idx="16"/>
          </p:nvPr>
        </p:nvSpPr>
        <p:spPr>
          <a:xfrm>
            <a:off x="6096000" y="237619"/>
            <a:ext cx="5715000" cy="3377210"/>
          </a:xfrm>
        </p:spPr>
        <p:txBody>
          <a:bodyPr>
            <a:normAutofit fontScale="92500" lnSpcReduction="10000"/>
          </a:bodyPr>
          <a:lstStyle/>
          <a:p>
            <a:r>
              <a:rPr lang="en-US"/>
              <a:t>No change to GG data reporting</a:t>
            </a:r>
          </a:p>
          <a:p>
            <a:r>
              <a:rPr lang="en-US"/>
              <a:t>Change impacts the </a:t>
            </a:r>
            <a:r>
              <a:rPr lang="en-US" i="1"/>
              <a:t>use</a:t>
            </a:r>
            <a:r>
              <a:rPr lang="en-US"/>
              <a:t> of SAT Math data</a:t>
            </a:r>
          </a:p>
          <a:p>
            <a:pPr lvl="1"/>
            <a:r>
              <a:rPr lang="en-US"/>
              <a:t>Impacts student </a:t>
            </a:r>
            <a:r>
              <a:rPr lang="en-US" b="1" i="1"/>
              <a:t>Graduating</a:t>
            </a:r>
            <a:r>
              <a:rPr lang="en-US"/>
              <a:t> in 2025 and 2026 (exit 90, 95, 96)</a:t>
            </a:r>
          </a:p>
          <a:p>
            <a:r>
              <a:rPr lang="en-US"/>
              <a:t>TBD: Impact for students graduating in 2027 and beyond</a:t>
            </a:r>
          </a:p>
          <a:p>
            <a:r>
              <a:rPr lang="en-US" sz="2800">
                <a:hlinkClick r:id="rId2"/>
              </a:rPr>
              <a:t>Technical Information (PDF)</a:t>
            </a:r>
            <a:r>
              <a:rPr lang="en-US" sz="2800"/>
              <a:t> posted on </a:t>
            </a:r>
            <a:r>
              <a:rPr lang="en-US" sz="2800">
                <a:hlinkClick r:id="rId3"/>
              </a:rPr>
              <a:t>SEY Website</a:t>
            </a:r>
            <a:endParaRPr lang="en-US"/>
          </a:p>
          <a:p>
            <a:endParaRPr lang="en-US"/>
          </a:p>
          <a:p>
            <a:endParaRPr lang="en-US"/>
          </a:p>
        </p:txBody>
      </p:sp>
      <p:sp>
        <p:nvSpPr>
          <p:cNvPr id="15" name="Rectangle 14">
            <a:extLst>
              <a:ext uri="{FF2B5EF4-FFF2-40B4-BE49-F238E27FC236}">
                <a16:creationId xmlns:a16="http://schemas.microsoft.com/office/drawing/2014/main" id="{3BC49E15-13A5-4476-AE03-366E41D9451B}"/>
              </a:ext>
            </a:extLst>
          </p:cNvPr>
          <p:cNvSpPr/>
          <p:nvPr/>
        </p:nvSpPr>
        <p:spPr>
          <a:xfrm>
            <a:off x="227916" y="3601616"/>
            <a:ext cx="5351790" cy="2961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solidFill>
                  <a:schemeClr val="tx1"/>
                </a:solidFill>
              </a:rPr>
              <a:t>Impact to AYG cohorts</a:t>
            </a:r>
          </a:p>
        </p:txBody>
      </p:sp>
      <p:graphicFrame>
        <p:nvGraphicFramePr>
          <p:cNvPr id="16" name="Content Placeholder 16">
            <a:extLst>
              <a:ext uri="{FF2B5EF4-FFF2-40B4-BE49-F238E27FC236}">
                <a16:creationId xmlns:a16="http://schemas.microsoft.com/office/drawing/2014/main" id="{88937786-424B-1868-D179-60C84681EF90}"/>
              </a:ext>
            </a:extLst>
          </p:cNvPr>
          <p:cNvGraphicFramePr>
            <a:graphicFrameLocks noGrp="1"/>
          </p:cNvGraphicFramePr>
          <p:nvPr>
            <p:ph sz="quarter" idx="17"/>
            <p:extLst>
              <p:ext uri="{D42A27DB-BD31-4B8C-83A1-F6EECF244321}">
                <p14:modId xmlns:p14="http://schemas.microsoft.com/office/powerpoint/2010/main" val="4234637728"/>
              </p:ext>
            </p:extLst>
          </p:nvPr>
        </p:nvGraphicFramePr>
        <p:xfrm>
          <a:off x="227916" y="3897814"/>
          <a:ext cx="11430000" cy="1957581"/>
        </p:xfrm>
        <a:graphic>
          <a:graphicData uri="http://schemas.openxmlformats.org/drawingml/2006/table">
            <a:tbl>
              <a:tblPr firstRow="1">
                <a:tableStyleId>{793D81CF-94F2-401A-BA57-92F5A7B2D0C5}</a:tableStyleId>
              </a:tblPr>
              <a:tblGrid>
                <a:gridCol w="1534208">
                  <a:extLst>
                    <a:ext uri="{9D8B030D-6E8A-4147-A177-3AD203B41FA5}">
                      <a16:colId xmlns:a16="http://schemas.microsoft.com/office/drawing/2014/main" val="576386910"/>
                    </a:ext>
                  </a:extLst>
                </a:gridCol>
                <a:gridCol w="2980924">
                  <a:extLst>
                    <a:ext uri="{9D8B030D-6E8A-4147-A177-3AD203B41FA5}">
                      <a16:colId xmlns:a16="http://schemas.microsoft.com/office/drawing/2014/main" val="3501907549"/>
                    </a:ext>
                  </a:extLst>
                </a:gridCol>
                <a:gridCol w="3078830">
                  <a:extLst>
                    <a:ext uri="{9D8B030D-6E8A-4147-A177-3AD203B41FA5}">
                      <a16:colId xmlns:a16="http://schemas.microsoft.com/office/drawing/2014/main" val="4095351833"/>
                    </a:ext>
                  </a:extLst>
                </a:gridCol>
                <a:gridCol w="3836038">
                  <a:extLst>
                    <a:ext uri="{9D8B030D-6E8A-4147-A177-3AD203B41FA5}">
                      <a16:colId xmlns:a16="http://schemas.microsoft.com/office/drawing/2014/main" val="1766365032"/>
                    </a:ext>
                  </a:extLst>
                </a:gridCol>
              </a:tblGrid>
              <a:tr h="283771">
                <a:tc>
                  <a:txBody>
                    <a:bodyPr/>
                    <a:lstStyle/>
                    <a:p>
                      <a:pPr marL="0" marR="0">
                        <a:lnSpc>
                          <a:spcPct val="107000"/>
                        </a:lnSpc>
                        <a:spcBef>
                          <a:spcPts val="0"/>
                        </a:spcBef>
                        <a:spcAft>
                          <a:spcPts val="0"/>
                        </a:spcAft>
                      </a:pPr>
                      <a:r>
                        <a:rPr lang="en-US" sz="1600" kern="100">
                          <a:effectLst/>
                        </a:rPr>
                        <a:t>AYG Cohort</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marL="0" marR="0">
                        <a:lnSpc>
                          <a:spcPct val="107000"/>
                        </a:lnSpc>
                        <a:spcBef>
                          <a:spcPts val="0"/>
                        </a:spcBef>
                        <a:spcAft>
                          <a:spcPts val="0"/>
                        </a:spcAft>
                      </a:pPr>
                      <a:r>
                        <a:rPr lang="en-US" sz="1600" kern="100">
                          <a:effectLst/>
                        </a:rPr>
                        <a:t>Graduating in 2024-2025</a:t>
                      </a:r>
                    </a:p>
                    <a:p>
                      <a:pPr marL="0" marR="0">
                        <a:lnSpc>
                          <a:spcPct val="107000"/>
                        </a:lnSpc>
                        <a:spcBef>
                          <a:spcPts val="0"/>
                        </a:spcBef>
                        <a:spcAft>
                          <a:spcPts val="0"/>
                        </a:spcAft>
                      </a:pPr>
                      <a:r>
                        <a:rPr lang="en-US" sz="1600" kern="100">
                          <a:effectLst/>
                          <a:latin typeface="Trebuchet MS" panose="020B0603020202020204" pitchFamily="34" charset="0"/>
                          <a:ea typeface="Calibri" panose="020F0502020204030204" pitchFamily="34" charset="0"/>
                          <a:cs typeface="Times New Roman" panose="02020603050405020304" pitchFamily="18" charset="0"/>
                        </a:rPr>
                        <a:t>Digital SAT Math &gt;= 480</a:t>
                      </a:r>
                    </a:p>
                  </a:txBody>
                  <a:tcPr marL="56244" marR="56244" marT="0" marB="0" anchor="ctr">
                    <a:lnT w="28575" cap="flat" cmpd="sng" algn="ctr">
                      <a:solidFill>
                        <a:schemeClr val="tx1"/>
                      </a:solidFill>
                      <a:prstDash val="solid"/>
                      <a:round/>
                      <a:headEnd type="none" w="med" len="med"/>
                      <a:tailEnd type="none" w="med" len="med"/>
                    </a:lnT>
                  </a:tcPr>
                </a:tc>
                <a:tc>
                  <a:txBody>
                    <a:bodyPr/>
                    <a:lstStyle/>
                    <a:p>
                      <a:pPr marL="0" marR="0">
                        <a:lnSpc>
                          <a:spcPct val="107000"/>
                        </a:lnSpc>
                        <a:spcBef>
                          <a:spcPts val="0"/>
                        </a:spcBef>
                        <a:spcAft>
                          <a:spcPts val="0"/>
                        </a:spcAft>
                      </a:pPr>
                      <a:r>
                        <a:rPr lang="en-US" sz="1600" kern="100">
                          <a:effectLst/>
                        </a:rPr>
                        <a:t>Graduating in 2025-2026</a:t>
                      </a:r>
                    </a:p>
                    <a:p>
                      <a:pPr marL="0" marR="0" lvl="0" indent="0" algn="l" defTabSz="914400" rtl="0" eaLnBrk="1" fontAlgn="auto" latinLnBrk="0" hangingPunct="1">
                        <a:lnSpc>
                          <a:spcPct val="107000"/>
                        </a:lnSpc>
                        <a:spcBef>
                          <a:spcPts val="0"/>
                        </a:spcBef>
                        <a:spcAft>
                          <a:spcPts val="0"/>
                        </a:spcAft>
                        <a:buClrTx/>
                        <a:buSzTx/>
                        <a:buFontTx/>
                        <a:buNone/>
                        <a:tabLst/>
                        <a:defRPr/>
                      </a:pPr>
                      <a:r>
                        <a:rPr lang="en-US" sz="1600" kern="100">
                          <a:effectLst/>
                          <a:latin typeface="Trebuchet MS" panose="020B0603020202020204" pitchFamily="34" charset="0"/>
                          <a:ea typeface="Calibri" panose="020F0502020204030204" pitchFamily="34" charset="0"/>
                          <a:cs typeface="Times New Roman" panose="02020603050405020304" pitchFamily="18" charset="0"/>
                        </a:rPr>
                        <a:t>Digital SAT Math &gt;= 480</a:t>
                      </a:r>
                    </a:p>
                  </a:txBody>
                  <a:tcPr marL="56244" marR="56244"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marL="0" marR="0">
                        <a:lnSpc>
                          <a:spcPct val="107000"/>
                        </a:lnSpc>
                        <a:spcBef>
                          <a:spcPts val="0"/>
                        </a:spcBef>
                        <a:spcAft>
                          <a:spcPts val="0"/>
                        </a:spcAft>
                      </a:pPr>
                      <a:r>
                        <a:rPr lang="en-US" sz="1600" kern="100">
                          <a:effectLst/>
                        </a:rPr>
                        <a:t>Students Graduating in </a:t>
                      </a:r>
                      <a:br>
                        <a:rPr lang="en-US" sz="1600" kern="100">
                          <a:effectLst/>
                        </a:rPr>
                      </a:br>
                      <a:r>
                        <a:rPr lang="en-US" sz="1600" kern="100">
                          <a:effectLst/>
                        </a:rPr>
                        <a:t>2026-2027 or beyond cut score TBD</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rgbClr val="C00000"/>
                    </a:solidFill>
                  </a:tcPr>
                </a:tc>
                <a:extLst>
                  <a:ext uri="{0D108BD9-81ED-4DB2-BD59-A6C34878D82A}">
                    <a16:rowId xmlns:a16="http://schemas.microsoft.com/office/drawing/2014/main" val="2066039685"/>
                  </a:ext>
                </a:extLst>
              </a:tr>
              <a:tr h="136652">
                <a:tc>
                  <a:txBody>
                    <a:bodyPr/>
                    <a:lstStyle/>
                    <a:p>
                      <a:pPr marL="0" marR="0">
                        <a:lnSpc>
                          <a:spcPct val="107000"/>
                        </a:lnSpc>
                        <a:spcBef>
                          <a:spcPts val="0"/>
                        </a:spcBef>
                        <a:spcAft>
                          <a:spcPts val="0"/>
                        </a:spcAft>
                      </a:pPr>
                      <a:r>
                        <a:rPr lang="en-US" sz="1600" kern="100">
                          <a:effectLst/>
                        </a:rPr>
                        <a:t>2027</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tcPr>
                </a:tc>
                <a:tc>
                  <a:txBody>
                    <a:bodyPr/>
                    <a:lstStyle/>
                    <a:p>
                      <a:pPr marL="0" marR="0">
                        <a:lnSpc>
                          <a:spcPct val="107000"/>
                        </a:lnSpc>
                        <a:spcBef>
                          <a:spcPts val="0"/>
                        </a:spcBef>
                        <a:spcAft>
                          <a:spcPts val="0"/>
                        </a:spcAft>
                      </a:pPr>
                      <a:r>
                        <a:rPr lang="en-US" sz="1600" kern="100">
                          <a:effectLst/>
                        </a:rPr>
                        <a:t> </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tc>
                <a:tc>
                  <a:txBody>
                    <a:bodyPr/>
                    <a:lstStyle/>
                    <a:p>
                      <a:pPr marL="0" marR="0">
                        <a:lnSpc>
                          <a:spcPct val="107000"/>
                        </a:lnSpc>
                        <a:spcBef>
                          <a:spcPts val="0"/>
                        </a:spcBef>
                        <a:spcAft>
                          <a:spcPts val="0"/>
                        </a:spcAft>
                      </a:pPr>
                      <a:r>
                        <a:rPr lang="en-US" sz="1600" kern="100">
                          <a:effectLst/>
                        </a:rPr>
                        <a:t>3-year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R w="28575" cap="flat" cmpd="sng" algn="ctr">
                      <a:solidFill>
                        <a:schemeClr val="tx1"/>
                      </a:solidFill>
                      <a:prstDash val="solid"/>
                      <a:round/>
                      <a:headEnd type="none" w="med" len="med"/>
                      <a:tailEnd type="none" w="med" len="med"/>
                    </a:lnR>
                  </a:tcPr>
                </a:tc>
                <a:tc>
                  <a:txBody>
                    <a:bodyPr/>
                    <a:lstStyle/>
                    <a:p>
                      <a:pPr marL="0" marR="0">
                        <a:lnSpc>
                          <a:spcPct val="107000"/>
                        </a:lnSpc>
                        <a:spcBef>
                          <a:spcPts val="0"/>
                        </a:spcBef>
                        <a:spcAft>
                          <a:spcPts val="0"/>
                        </a:spcAft>
                      </a:pPr>
                      <a:r>
                        <a:rPr lang="en-US" sz="1600" kern="100">
                          <a:effectLst/>
                        </a:rPr>
                        <a:t>4-, 5-, 6-, and 7-year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FFCCCC"/>
                    </a:solidFill>
                  </a:tcPr>
                </a:tc>
                <a:extLst>
                  <a:ext uri="{0D108BD9-81ED-4DB2-BD59-A6C34878D82A}">
                    <a16:rowId xmlns:a16="http://schemas.microsoft.com/office/drawing/2014/main" val="4020536986"/>
                  </a:ext>
                </a:extLst>
              </a:tr>
              <a:tr h="136652">
                <a:tc>
                  <a:txBody>
                    <a:bodyPr/>
                    <a:lstStyle/>
                    <a:p>
                      <a:pPr marL="0" marR="0">
                        <a:lnSpc>
                          <a:spcPct val="107000"/>
                        </a:lnSpc>
                        <a:spcBef>
                          <a:spcPts val="0"/>
                        </a:spcBef>
                        <a:spcAft>
                          <a:spcPts val="0"/>
                        </a:spcAft>
                      </a:pPr>
                      <a:r>
                        <a:rPr lang="en-US" sz="1600" kern="100">
                          <a:effectLst/>
                        </a:rPr>
                        <a:t>2026</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tcPr>
                </a:tc>
                <a:tc>
                  <a:txBody>
                    <a:bodyPr/>
                    <a:lstStyle/>
                    <a:p>
                      <a:pPr marL="0" marR="0">
                        <a:lnSpc>
                          <a:spcPct val="107000"/>
                        </a:lnSpc>
                        <a:spcBef>
                          <a:spcPts val="0"/>
                        </a:spcBef>
                        <a:spcAft>
                          <a:spcPts val="0"/>
                        </a:spcAft>
                      </a:pPr>
                      <a:r>
                        <a:rPr lang="en-US" sz="1600" kern="100">
                          <a:effectLst/>
                        </a:rPr>
                        <a:t>3-year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tc>
                <a:tc>
                  <a:txBody>
                    <a:bodyPr/>
                    <a:lstStyle/>
                    <a:p>
                      <a:pPr marL="0" marR="0">
                        <a:lnSpc>
                          <a:spcPct val="107000"/>
                        </a:lnSpc>
                        <a:spcBef>
                          <a:spcPts val="0"/>
                        </a:spcBef>
                        <a:spcAft>
                          <a:spcPts val="0"/>
                        </a:spcAft>
                      </a:pPr>
                      <a:r>
                        <a:rPr lang="en-US" sz="1600" kern="100">
                          <a:effectLst/>
                        </a:rPr>
                        <a:t>4-year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R w="28575" cap="flat" cmpd="sng" algn="ctr">
                      <a:solidFill>
                        <a:schemeClr val="tx1"/>
                      </a:solidFill>
                      <a:prstDash val="solid"/>
                      <a:round/>
                      <a:headEnd type="none" w="med" len="med"/>
                      <a:tailEnd type="none" w="med" len="med"/>
                    </a:lnR>
                  </a:tcPr>
                </a:tc>
                <a:tc>
                  <a:txBody>
                    <a:bodyPr/>
                    <a:lstStyle/>
                    <a:p>
                      <a:pPr marL="0" marR="0">
                        <a:lnSpc>
                          <a:spcPct val="107000"/>
                        </a:lnSpc>
                        <a:spcBef>
                          <a:spcPts val="0"/>
                        </a:spcBef>
                        <a:spcAft>
                          <a:spcPts val="0"/>
                        </a:spcAft>
                      </a:pPr>
                      <a:r>
                        <a:rPr lang="en-US" sz="1600" kern="100">
                          <a:effectLst/>
                        </a:rPr>
                        <a:t>5-, 6-, and 7-year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FFCCCC"/>
                    </a:solidFill>
                  </a:tcPr>
                </a:tc>
                <a:extLst>
                  <a:ext uri="{0D108BD9-81ED-4DB2-BD59-A6C34878D82A}">
                    <a16:rowId xmlns:a16="http://schemas.microsoft.com/office/drawing/2014/main" val="2227034909"/>
                  </a:ext>
                </a:extLst>
              </a:tr>
              <a:tr h="136652">
                <a:tc>
                  <a:txBody>
                    <a:bodyPr/>
                    <a:lstStyle/>
                    <a:p>
                      <a:pPr marL="0" marR="0">
                        <a:lnSpc>
                          <a:spcPct val="107000"/>
                        </a:lnSpc>
                        <a:spcBef>
                          <a:spcPts val="0"/>
                        </a:spcBef>
                        <a:spcAft>
                          <a:spcPts val="0"/>
                        </a:spcAft>
                      </a:pPr>
                      <a:r>
                        <a:rPr lang="en-US" sz="1600" kern="100">
                          <a:effectLst/>
                        </a:rPr>
                        <a:t>2025</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tcPr>
                </a:tc>
                <a:tc>
                  <a:txBody>
                    <a:bodyPr/>
                    <a:lstStyle/>
                    <a:p>
                      <a:pPr marL="0" marR="0">
                        <a:lnSpc>
                          <a:spcPct val="107000"/>
                        </a:lnSpc>
                        <a:spcBef>
                          <a:spcPts val="0"/>
                        </a:spcBef>
                        <a:spcAft>
                          <a:spcPts val="0"/>
                        </a:spcAft>
                      </a:pPr>
                      <a:r>
                        <a:rPr lang="en-US" sz="1600" kern="100">
                          <a:effectLst/>
                        </a:rPr>
                        <a:t>4-year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tc>
                <a:tc>
                  <a:txBody>
                    <a:bodyPr/>
                    <a:lstStyle/>
                    <a:p>
                      <a:pPr marL="0" marR="0">
                        <a:lnSpc>
                          <a:spcPct val="107000"/>
                        </a:lnSpc>
                        <a:spcBef>
                          <a:spcPts val="0"/>
                        </a:spcBef>
                        <a:spcAft>
                          <a:spcPts val="0"/>
                        </a:spcAft>
                      </a:pPr>
                      <a:r>
                        <a:rPr lang="en-US" sz="1600" kern="100">
                          <a:effectLst/>
                        </a:rPr>
                        <a:t>5-year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R w="28575" cap="flat" cmpd="sng" algn="ctr">
                      <a:solidFill>
                        <a:schemeClr val="tx1"/>
                      </a:solidFill>
                      <a:prstDash val="solid"/>
                      <a:round/>
                      <a:headEnd type="none" w="med" len="med"/>
                      <a:tailEnd type="none" w="med" len="med"/>
                    </a:lnR>
                  </a:tcPr>
                </a:tc>
                <a:tc>
                  <a:txBody>
                    <a:bodyPr/>
                    <a:lstStyle/>
                    <a:p>
                      <a:pPr marL="0" marR="0">
                        <a:lnSpc>
                          <a:spcPct val="107000"/>
                        </a:lnSpc>
                        <a:spcBef>
                          <a:spcPts val="0"/>
                        </a:spcBef>
                        <a:spcAft>
                          <a:spcPts val="0"/>
                        </a:spcAft>
                      </a:pPr>
                      <a:r>
                        <a:rPr lang="en-US" sz="1600" kern="100">
                          <a:effectLst/>
                        </a:rPr>
                        <a:t>6- and 7-year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FFCCCC"/>
                    </a:solidFill>
                  </a:tcPr>
                </a:tc>
                <a:extLst>
                  <a:ext uri="{0D108BD9-81ED-4DB2-BD59-A6C34878D82A}">
                    <a16:rowId xmlns:a16="http://schemas.microsoft.com/office/drawing/2014/main" val="2777663710"/>
                  </a:ext>
                </a:extLst>
              </a:tr>
              <a:tr h="136652">
                <a:tc>
                  <a:txBody>
                    <a:bodyPr/>
                    <a:lstStyle/>
                    <a:p>
                      <a:pPr marL="0" marR="0">
                        <a:lnSpc>
                          <a:spcPct val="107000"/>
                        </a:lnSpc>
                        <a:spcBef>
                          <a:spcPts val="0"/>
                        </a:spcBef>
                        <a:spcAft>
                          <a:spcPts val="0"/>
                        </a:spcAft>
                      </a:pPr>
                      <a:r>
                        <a:rPr lang="en-US" sz="1600" kern="100">
                          <a:effectLst/>
                        </a:rPr>
                        <a:t>2024</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tcPr>
                </a:tc>
                <a:tc>
                  <a:txBody>
                    <a:bodyPr/>
                    <a:lstStyle/>
                    <a:p>
                      <a:pPr marL="0" marR="0">
                        <a:lnSpc>
                          <a:spcPct val="107000"/>
                        </a:lnSpc>
                        <a:spcBef>
                          <a:spcPts val="0"/>
                        </a:spcBef>
                        <a:spcAft>
                          <a:spcPts val="0"/>
                        </a:spcAft>
                      </a:pPr>
                      <a:r>
                        <a:rPr lang="en-US" sz="1600" kern="100">
                          <a:effectLst/>
                        </a:rPr>
                        <a:t>5-year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tc>
                <a:tc>
                  <a:txBody>
                    <a:bodyPr/>
                    <a:lstStyle/>
                    <a:p>
                      <a:pPr marL="0" marR="0">
                        <a:lnSpc>
                          <a:spcPct val="107000"/>
                        </a:lnSpc>
                        <a:spcBef>
                          <a:spcPts val="0"/>
                        </a:spcBef>
                        <a:spcAft>
                          <a:spcPts val="0"/>
                        </a:spcAft>
                      </a:pPr>
                      <a:r>
                        <a:rPr lang="en-US" sz="1600" kern="100">
                          <a:effectLst/>
                        </a:rPr>
                        <a:t>6-year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R w="28575" cap="flat" cmpd="sng" algn="ctr">
                      <a:solidFill>
                        <a:schemeClr val="tx1"/>
                      </a:solidFill>
                      <a:prstDash val="solid"/>
                      <a:round/>
                      <a:headEnd type="none" w="med" len="med"/>
                      <a:tailEnd type="none" w="med" len="med"/>
                    </a:lnR>
                  </a:tcPr>
                </a:tc>
                <a:tc>
                  <a:txBody>
                    <a:bodyPr/>
                    <a:lstStyle/>
                    <a:p>
                      <a:pPr marL="0" marR="0">
                        <a:lnSpc>
                          <a:spcPct val="107000"/>
                        </a:lnSpc>
                        <a:spcBef>
                          <a:spcPts val="0"/>
                        </a:spcBef>
                        <a:spcAft>
                          <a:spcPts val="0"/>
                        </a:spcAft>
                      </a:pPr>
                      <a:r>
                        <a:rPr lang="en-US" sz="1600" kern="100">
                          <a:effectLst/>
                        </a:rPr>
                        <a:t>7-year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FFCCCC"/>
                    </a:solidFill>
                  </a:tcPr>
                </a:tc>
                <a:extLst>
                  <a:ext uri="{0D108BD9-81ED-4DB2-BD59-A6C34878D82A}">
                    <a16:rowId xmlns:a16="http://schemas.microsoft.com/office/drawing/2014/main" val="2570157451"/>
                  </a:ext>
                </a:extLst>
              </a:tr>
              <a:tr h="136652">
                <a:tc>
                  <a:txBody>
                    <a:bodyPr/>
                    <a:lstStyle/>
                    <a:p>
                      <a:pPr marL="0" marR="0">
                        <a:lnSpc>
                          <a:spcPct val="107000"/>
                        </a:lnSpc>
                        <a:spcBef>
                          <a:spcPts val="0"/>
                        </a:spcBef>
                        <a:spcAft>
                          <a:spcPts val="0"/>
                        </a:spcAft>
                      </a:pPr>
                      <a:r>
                        <a:rPr lang="en-US" sz="1600" kern="100">
                          <a:effectLst/>
                        </a:rPr>
                        <a:t>2023</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tcPr>
                </a:tc>
                <a:tc>
                  <a:txBody>
                    <a:bodyPr/>
                    <a:lstStyle/>
                    <a:p>
                      <a:pPr marL="0" marR="0">
                        <a:lnSpc>
                          <a:spcPct val="107000"/>
                        </a:lnSpc>
                        <a:spcBef>
                          <a:spcPts val="0"/>
                        </a:spcBef>
                        <a:spcAft>
                          <a:spcPts val="0"/>
                        </a:spcAft>
                      </a:pPr>
                      <a:r>
                        <a:rPr lang="en-US" sz="1600" kern="100">
                          <a:effectLst/>
                        </a:rPr>
                        <a:t>6-year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tc>
                <a:tc>
                  <a:txBody>
                    <a:bodyPr/>
                    <a:lstStyle/>
                    <a:p>
                      <a:pPr marL="0" marR="0">
                        <a:lnSpc>
                          <a:spcPct val="107000"/>
                        </a:lnSpc>
                        <a:spcBef>
                          <a:spcPts val="0"/>
                        </a:spcBef>
                        <a:spcAft>
                          <a:spcPts val="0"/>
                        </a:spcAft>
                      </a:pPr>
                      <a:r>
                        <a:rPr lang="en-US" sz="1600" kern="100">
                          <a:effectLst/>
                        </a:rPr>
                        <a:t>7-year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R w="28575" cap="flat" cmpd="sng" algn="ctr">
                      <a:solidFill>
                        <a:schemeClr val="tx1"/>
                      </a:solidFill>
                      <a:prstDash val="solid"/>
                      <a:round/>
                      <a:headEnd type="none" w="med" len="med"/>
                      <a:tailEnd type="none" w="med" len="med"/>
                    </a:lnR>
                  </a:tcPr>
                </a:tc>
                <a:tc>
                  <a:txBody>
                    <a:bodyPr/>
                    <a:lstStyle/>
                    <a:p>
                      <a:pPr marL="0" marR="0">
                        <a:lnSpc>
                          <a:spcPct val="107000"/>
                        </a:lnSpc>
                        <a:spcBef>
                          <a:spcPts val="0"/>
                        </a:spcBef>
                        <a:spcAft>
                          <a:spcPts val="0"/>
                        </a:spcAft>
                      </a:pPr>
                      <a:r>
                        <a:rPr lang="en-US" sz="1600" kern="100">
                          <a:effectLst/>
                        </a:rPr>
                        <a:t> </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FFCCCC"/>
                    </a:solidFill>
                  </a:tcPr>
                </a:tc>
                <a:extLst>
                  <a:ext uri="{0D108BD9-81ED-4DB2-BD59-A6C34878D82A}">
                    <a16:rowId xmlns:a16="http://schemas.microsoft.com/office/drawing/2014/main" val="2153733003"/>
                  </a:ext>
                </a:extLst>
              </a:tr>
              <a:tr h="136652">
                <a:tc>
                  <a:txBody>
                    <a:bodyPr/>
                    <a:lstStyle/>
                    <a:p>
                      <a:pPr marL="0" marR="0">
                        <a:lnSpc>
                          <a:spcPct val="107000"/>
                        </a:lnSpc>
                        <a:spcBef>
                          <a:spcPts val="0"/>
                        </a:spcBef>
                        <a:spcAft>
                          <a:spcPts val="0"/>
                        </a:spcAft>
                      </a:pPr>
                      <a:r>
                        <a:rPr lang="en-US" sz="1600" kern="100">
                          <a:effectLst/>
                        </a:rPr>
                        <a:t>2022</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kern="100">
                          <a:effectLst/>
                        </a:rPr>
                        <a:t>7-year graduates</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kern="100">
                          <a:effectLst/>
                        </a:rPr>
                        <a:t> </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kern="100">
                          <a:effectLst/>
                        </a:rPr>
                        <a:t> </a:t>
                      </a:r>
                      <a:endParaRPr lang="en-US" sz="16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56244" marR="56244"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2175524389"/>
                  </a:ext>
                </a:extLst>
              </a:tr>
            </a:tbl>
          </a:graphicData>
        </a:graphic>
      </p:graphicFrame>
      <p:sp>
        <p:nvSpPr>
          <p:cNvPr id="17" name="Content Placeholder 7">
            <a:extLst>
              <a:ext uri="{FF2B5EF4-FFF2-40B4-BE49-F238E27FC236}">
                <a16:creationId xmlns:a16="http://schemas.microsoft.com/office/drawing/2014/main" id="{CD88A24E-DF2A-2C9F-0F2E-48F2C9AA551D}"/>
              </a:ext>
            </a:extLst>
          </p:cNvPr>
          <p:cNvSpPr>
            <a:spLocks noGrp="1"/>
          </p:cNvSpPr>
          <p:nvPr>
            <p:ph sz="quarter" idx="13"/>
          </p:nvPr>
        </p:nvSpPr>
        <p:spPr>
          <a:xfrm>
            <a:off x="228600" y="5973763"/>
            <a:ext cx="3559175" cy="279400"/>
          </a:xfrm>
        </p:spPr>
        <p:txBody>
          <a:bodyPr anchor="b">
            <a:normAutofit lnSpcReduction="10000"/>
          </a:bodyPr>
          <a:lstStyle/>
          <a:p>
            <a:r>
              <a:rPr lang="en-US" sz="1400"/>
              <a:t>Student End of Year – Reagan Ward</a:t>
            </a:r>
          </a:p>
        </p:txBody>
      </p:sp>
      <p:sp>
        <p:nvSpPr>
          <p:cNvPr id="18" name="Content Placeholder 8">
            <a:extLst>
              <a:ext uri="{FF2B5EF4-FFF2-40B4-BE49-F238E27FC236}">
                <a16:creationId xmlns:a16="http://schemas.microsoft.com/office/drawing/2014/main" id="{4F1CB440-B04F-EE22-8473-93CC930BCC17}"/>
              </a:ext>
            </a:extLst>
          </p:cNvPr>
          <p:cNvSpPr>
            <a:spLocks noGrp="1"/>
          </p:cNvSpPr>
          <p:nvPr>
            <p:ph sz="quarter" idx="14"/>
          </p:nvPr>
        </p:nvSpPr>
        <p:spPr>
          <a:xfrm>
            <a:off x="228600" y="6210300"/>
            <a:ext cx="3559175" cy="279400"/>
          </a:xfrm>
        </p:spPr>
        <p:txBody>
          <a:bodyPr anchor="b">
            <a:normAutofit lnSpcReduction="10000"/>
          </a:bodyPr>
          <a:lstStyle/>
          <a:p>
            <a:r>
              <a:rPr lang="en-US" sz="1400">
                <a:hlinkClick r:id="rId4">
                  <a:extLst>
                    <a:ext uri="{A12FA001-AC4F-418D-AE19-62706E023703}">
                      <ahyp:hlinkClr xmlns:ahyp="http://schemas.microsoft.com/office/drawing/2018/hyperlinkcolor" val="tx"/>
                    </a:ext>
                  </a:extLst>
                </a:hlinkClick>
              </a:rPr>
              <a:t>StudentEndofYear@cde.state.co.us</a:t>
            </a:r>
            <a:r>
              <a:rPr lang="en-US" sz="1400"/>
              <a:t> </a:t>
            </a:r>
          </a:p>
        </p:txBody>
      </p:sp>
      <p:sp>
        <p:nvSpPr>
          <p:cNvPr id="3" name="Slide Number Placeholder 2">
            <a:extLst>
              <a:ext uri="{FF2B5EF4-FFF2-40B4-BE49-F238E27FC236}">
                <a16:creationId xmlns:a16="http://schemas.microsoft.com/office/drawing/2014/main" id="{CB647421-D400-EE72-7BFD-8A34F475FBE8}"/>
              </a:ext>
            </a:extLst>
          </p:cNvPr>
          <p:cNvSpPr>
            <a:spLocks noGrp="1"/>
          </p:cNvSpPr>
          <p:nvPr>
            <p:ph type="sldNum" sz="quarter" idx="12"/>
          </p:nvPr>
        </p:nvSpPr>
        <p:spPr/>
        <p:txBody>
          <a:bodyPr/>
          <a:lstStyle/>
          <a:p>
            <a:fld id="{C479D5F6-EDCB-402A-AC08-4943A1820E8F}" type="slidenum">
              <a:rPr lang="en-US" smtClean="0"/>
              <a:pPr/>
              <a:t>7</a:t>
            </a:fld>
            <a:endParaRPr lang="en-US"/>
          </a:p>
        </p:txBody>
      </p:sp>
    </p:spTree>
    <p:extLst>
      <p:ext uri="{BB962C8B-B14F-4D97-AF65-F5344CB8AC3E}">
        <p14:creationId xmlns:p14="http://schemas.microsoft.com/office/powerpoint/2010/main" val="811684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C87ECFE-AAB2-C431-DA94-C06C3EEE85D0}"/>
              </a:ext>
            </a:extLst>
          </p:cNvPr>
          <p:cNvSpPr>
            <a:spLocks noGrp="1"/>
          </p:cNvSpPr>
          <p:nvPr>
            <p:ph type="title"/>
          </p:nvPr>
        </p:nvSpPr>
        <p:spPr/>
        <p:txBody>
          <a:bodyPr/>
          <a:lstStyle/>
          <a:p>
            <a:r>
              <a:rPr lang="en-US"/>
              <a:t>Monitoring Graduation Guidelines</a:t>
            </a:r>
          </a:p>
        </p:txBody>
      </p:sp>
      <p:sp>
        <p:nvSpPr>
          <p:cNvPr id="13" name="Content Placeholder 12">
            <a:extLst>
              <a:ext uri="{FF2B5EF4-FFF2-40B4-BE49-F238E27FC236}">
                <a16:creationId xmlns:a16="http://schemas.microsoft.com/office/drawing/2014/main" id="{40CDE12A-9659-8A46-F9BD-A83278195167}"/>
              </a:ext>
            </a:extLst>
          </p:cNvPr>
          <p:cNvSpPr>
            <a:spLocks noGrp="1"/>
          </p:cNvSpPr>
          <p:nvPr>
            <p:ph sz="quarter" idx="15"/>
          </p:nvPr>
        </p:nvSpPr>
        <p:spPr>
          <a:xfrm>
            <a:off x="227916" y="224404"/>
            <a:ext cx="5715000" cy="5655573"/>
          </a:xfrm>
        </p:spPr>
        <p:txBody>
          <a:bodyPr>
            <a:normAutofit fontScale="77500" lnSpcReduction="20000"/>
          </a:bodyPr>
          <a:lstStyle/>
          <a:p>
            <a:pPr marL="0" indent="0">
              <a:buNone/>
            </a:pPr>
            <a:r>
              <a:rPr lang="en-US" b="1" dirty="0">
                <a:solidFill>
                  <a:schemeClr val="accent1"/>
                </a:solidFill>
              </a:rPr>
              <a:t>CEDAR/COGNOS </a:t>
            </a:r>
            <a:r>
              <a:rPr lang="en-US" b="1" i="1" dirty="0">
                <a:solidFill>
                  <a:schemeClr val="accent1"/>
                </a:solidFill>
                <a:highlight>
                  <a:srgbClr val="FFFFCC"/>
                </a:highlight>
              </a:rPr>
              <a:t>Student Profile</a:t>
            </a:r>
            <a:r>
              <a:rPr lang="en-US" b="1" dirty="0">
                <a:solidFill>
                  <a:schemeClr val="accent1"/>
                </a:solidFill>
              </a:rPr>
              <a:t> Reports</a:t>
            </a:r>
            <a:endParaRPr lang="en-US" b="1" dirty="0"/>
          </a:p>
          <a:p>
            <a:r>
              <a:rPr lang="en-US" b="1" dirty="0"/>
              <a:t>Graduation Guidelines Student Summary List</a:t>
            </a:r>
          </a:p>
          <a:p>
            <a:pPr lvl="1"/>
            <a:r>
              <a:rPr lang="en-US" dirty="0"/>
              <a:t>List of every SASID on your untagged SSA file that has at least one reported GG measure</a:t>
            </a:r>
          </a:p>
          <a:p>
            <a:pPr lvl="1"/>
            <a:r>
              <a:rPr lang="en-US" dirty="0"/>
              <a:t>Shows if SASID has met minimum Math and minimum English requirement</a:t>
            </a:r>
          </a:p>
          <a:p>
            <a:r>
              <a:rPr lang="en-US" b="1" dirty="0"/>
              <a:t>Graduation Guidelines Student Completion List</a:t>
            </a:r>
          </a:p>
          <a:p>
            <a:pPr lvl="1"/>
            <a:r>
              <a:rPr lang="en-US" dirty="0"/>
              <a:t>List of every reported measure for SASIDs on your untagged SSA file that have at least one reported GG measure</a:t>
            </a:r>
          </a:p>
          <a:p>
            <a:pPr lvl="1"/>
            <a:r>
              <a:rPr lang="en-US" dirty="0"/>
              <a:t>Includes benchmark met Y/N</a:t>
            </a:r>
          </a:p>
          <a:p>
            <a:r>
              <a:rPr lang="en-US" b="1" dirty="0"/>
              <a:t>Graduation Guidelines: SASID Lookup</a:t>
            </a:r>
          </a:p>
          <a:p>
            <a:pPr lvl="1"/>
            <a:r>
              <a:rPr lang="en-US" dirty="0"/>
              <a:t>Includes every reported measure for a specific SASID</a:t>
            </a:r>
          </a:p>
          <a:p>
            <a:pPr lvl="1"/>
            <a:r>
              <a:rPr lang="en-US" dirty="0"/>
              <a:t>Includes benchmark met Y/N</a:t>
            </a:r>
          </a:p>
          <a:p>
            <a:pPr lvl="1"/>
            <a:endParaRPr lang="en-US" dirty="0"/>
          </a:p>
          <a:p>
            <a:pPr marL="0" indent="0">
              <a:buNone/>
            </a:pPr>
            <a:r>
              <a:rPr lang="en-US" dirty="0">
                <a:hlinkClick r:id="rId2"/>
              </a:rPr>
              <a:t>Resource: GG File General Information and District Considerations (PDF)</a:t>
            </a:r>
            <a:endParaRPr lang="en-US" dirty="0"/>
          </a:p>
        </p:txBody>
      </p:sp>
      <p:sp>
        <p:nvSpPr>
          <p:cNvPr id="14" name="Content Placeholder 13">
            <a:extLst>
              <a:ext uri="{FF2B5EF4-FFF2-40B4-BE49-F238E27FC236}">
                <a16:creationId xmlns:a16="http://schemas.microsoft.com/office/drawing/2014/main" id="{776B64FB-310A-3768-1348-0EF718C9EDC2}"/>
              </a:ext>
            </a:extLst>
          </p:cNvPr>
          <p:cNvSpPr>
            <a:spLocks noGrp="1"/>
          </p:cNvSpPr>
          <p:nvPr>
            <p:ph sz="quarter" idx="16"/>
          </p:nvPr>
        </p:nvSpPr>
        <p:spPr>
          <a:xfrm>
            <a:off x="6334125" y="237618"/>
            <a:ext cx="5267326" cy="5678995"/>
          </a:xfrm>
          <a:prstGeom prst="roundRect">
            <a:avLst/>
          </a:prstGeom>
          <a:solidFill>
            <a:schemeClr val="bg1">
              <a:lumMod val="95000"/>
            </a:schemeClr>
          </a:solidFill>
          <a:ln w="19050">
            <a:solidFill>
              <a:schemeClr val="accent1"/>
            </a:solidFill>
          </a:ln>
        </p:spPr>
        <p:txBody>
          <a:bodyPr>
            <a:normAutofit fontScale="77500" lnSpcReduction="20000"/>
          </a:bodyPr>
          <a:lstStyle/>
          <a:p>
            <a:pPr marL="0" indent="0" algn="ctr">
              <a:buNone/>
            </a:pPr>
            <a:r>
              <a:rPr lang="en-US" sz="3600" b="1">
                <a:solidFill>
                  <a:schemeClr val="accent1"/>
                </a:solidFill>
              </a:rPr>
              <a:t>Reminders</a:t>
            </a:r>
          </a:p>
          <a:p>
            <a:r>
              <a:rPr lang="en-US"/>
              <a:t>GG records matched to student by SASID across school years and districts</a:t>
            </a:r>
          </a:p>
          <a:p>
            <a:r>
              <a:rPr lang="en-US"/>
              <a:t>School Year of Completion field may determine the applicable benchmark for a specific GG (e.g., SAT Math)</a:t>
            </a:r>
          </a:p>
          <a:p>
            <a:pPr lvl="1"/>
            <a:r>
              <a:rPr lang="en-US"/>
              <a:t>See the GG File Layout (</a:t>
            </a:r>
            <a:r>
              <a:rPr lang="en-US">
                <a:hlinkClick r:id="rId3"/>
              </a:rPr>
              <a:t>Student Interchange Site</a:t>
            </a:r>
            <a:r>
              <a:rPr lang="en-US"/>
              <a:t>) or GG Menu of Options (</a:t>
            </a:r>
            <a:r>
              <a:rPr lang="en-US">
                <a:hlinkClick r:id="rId4"/>
              </a:rPr>
              <a:t>GG Site</a:t>
            </a:r>
            <a:r>
              <a:rPr lang="en-US"/>
              <a:t>) for benchmarks</a:t>
            </a:r>
          </a:p>
          <a:p>
            <a:r>
              <a:rPr lang="en-US"/>
              <a:t>Check your LEA’s local policies for any additional expectations regarding specific GG measures</a:t>
            </a:r>
          </a:p>
          <a:p>
            <a:r>
              <a:rPr lang="en-US"/>
              <a:t>Student End of Year checks for minimum GG when a student is also indicated as a graduate (school exit type 90, 95, 96)</a:t>
            </a:r>
          </a:p>
        </p:txBody>
      </p:sp>
      <p:sp>
        <p:nvSpPr>
          <p:cNvPr id="16" name="Content Placeholder 7">
            <a:extLst>
              <a:ext uri="{FF2B5EF4-FFF2-40B4-BE49-F238E27FC236}">
                <a16:creationId xmlns:a16="http://schemas.microsoft.com/office/drawing/2014/main" id="{8E3E8973-5A1F-1316-4C42-7AFB3AA646D1}"/>
              </a:ext>
            </a:extLst>
          </p:cNvPr>
          <p:cNvSpPr>
            <a:spLocks noGrp="1"/>
          </p:cNvSpPr>
          <p:nvPr>
            <p:ph sz="quarter" idx="13"/>
          </p:nvPr>
        </p:nvSpPr>
        <p:spPr>
          <a:xfrm>
            <a:off x="228600" y="5916613"/>
            <a:ext cx="3559175" cy="279400"/>
          </a:xfrm>
        </p:spPr>
        <p:txBody>
          <a:bodyPr>
            <a:normAutofit fontScale="92500" lnSpcReduction="10000"/>
          </a:bodyPr>
          <a:lstStyle/>
          <a:p>
            <a:r>
              <a:rPr lang="en-US"/>
              <a:t>Student Interchange – Reagan Ward</a:t>
            </a:r>
          </a:p>
        </p:txBody>
      </p:sp>
      <p:sp>
        <p:nvSpPr>
          <p:cNvPr id="17" name="Content Placeholder 8">
            <a:extLst>
              <a:ext uri="{FF2B5EF4-FFF2-40B4-BE49-F238E27FC236}">
                <a16:creationId xmlns:a16="http://schemas.microsoft.com/office/drawing/2014/main" id="{A9C305B3-143C-B98A-CBFA-6319C26E10EB}"/>
              </a:ext>
            </a:extLst>
          </p:cNvPr>
          <p:cNvSpPr>
            <a:spLocks noGrp="1"/>
          </p:cNvSpPr>
          <p:nvPr>
            <p:ph sz="quarter" idx="14"/>
          </p:nvPr>
        </p:nvSpPr>
        <p:spPr>
          <a:xfrm>
            <a:off x="228600" y="6210300"/>
            <a:ext cx="3559175" cy="279400"/>
          </a:xfrm>
        </p:spPr>
        <p:txBody>
          <a:bodyPr>
            <a:normAutofit fontScale="92500" lnSpcReduction="10000"/>
          </a:bodyPr>
          <a:lstStyle/>
          <a:p>
            <a:r>
              <a:rPr lang="en-US">
                <a:hlinkClick r:id="rId5">
                  <a:extLst>
                    <a:ext uri="{A12FA001-AC4F-418D-AE19-62706E023703}">
                      <ahyp:hlinkClr xmlns:ahyp="http://schemas.microsoft.com/office/drawing/2018/hyperlinkcolor" val="tx"/>
                    </a:ext>
                  </a:extLst>
                </a:hlinkClick>
              </a:rPr>
              <a:t>StudentEndofYear@cde.state.co.us</a:t>
            </a:r>
            <a:r>
              <a:rPr lang="en-US"/>
              <a:t> </a:t>
            </a:r>
          </a:p>
        </p:txBody>
      </p:sp>
      <p:sp>
        <p:nvSpPr>
          <p:cNvPr id="7" name="Slide Number Placeholder 6">
            <a:extLst>
              <a:ext uri="{FF2B5EF4-FFF2-40B4-BE49-F238E27FC236}">
                <a16:creationId xmlns:a16="http://schemas.microsoft.com/office/drawing/2014/main" id="{87C7BD2F-BF00-58D0-F258-850755167D1B}"/>
              </a:ext>
            </a:extLst>
          </p:cNvPr>
          <p:cNvSpPr>
            <a:spLocks noGrp="1"/>
          </p:cNvSpPr>
          <p:nvPr>
            <p:ph type="sldNum" sz="quarter" idx="12"/>
          </p:nvPr>
        </p:nvSpPr>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3129949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B828029-07B7-6F63-C918-489DA641EEA2}"/>
              </a:ext>
            </a:extLst>
          </p:cNvPr>
          <p:cNvSpPr>
            <a:spLocks noGrp="1"/>
          </p:cNvSpPr>
          <p:nvPr>
            <p:ph type="title"/>
          </p:nvPr>
        </p:nvSpPr>
        <p:spPr/>
        <p:txBody>
          <a:bodyPr/>
          <a:lstStyle/>
          <a:p>
            <a:r>
              <a:rPr lang="en-US" dirty="0"/>
              <a:t>Student Interchange 2024-2025:</a:t>
            </a:r>
            <a:br>
              <a:rPr lang="en-US" dirty="0"/>
            </a:br>
            <a:r>
              <a:rPr lang="en-US" dirty="0"/>
              <a:t>Exception Request Process</a:t>
            </a:r>
          </a:p>
        </p:txBody>
      </p:sp>
      <p:sp>
        <p:nvSpPr>
          <p:cNvPr id="13" name="Content Placeholder 12">
            <a:extLst>
              <a:ext uri="{FF2B5EF4-FFF2-40B4-BE49-F238E27FC236}">
                <a16:creationId xmlns:a16="http://schemas.microsoft.com/office/drawing/2014/main" id="{CF30BC69-5356-C75D-F5AF-8C2444D65FDE}"/>
              </a:ext>
            </a:extLst>
          </p:cNvPr>
          <p:cNvSpPr>
            <a:spLocks noGrp="1"/>
          </p:cNvSpPr>
          <p:nvPr>
            <p:ph sz="half" idx="1"/>
          </p:nvPr>
        </p:nvSpPr>
        <p:spPr/>
        <p:txBody>
          <a:bodyPr>
            <a:normAutofit fontScale="92500" lnSpcReduction="10000"/>
          </a:bodyPr>
          <a:lstStyle/>
          <a:p>
            <a:pPr marL="457200" indent="-457200">
              <a:buFont typeface="+mj-lt"/>
              <a:buAutoNum type="arabicPeriod"/>
            </a:pPr>
            <a:r>
              <a:rPr lang="en-US"/>
              <a:t>Download exception request template</a:t>
            </a:r>
          </a:p>
          <a:p>
            <a:pPr marL="457200" indent="-457200">
              <a:buFont typeface="+mj-lt"/>
              <a:buAutoNum type="arabicPeriod"/>
            </a:pPr>
            <a:r>
              <a:rPr lang="en-US"/>
              <a:t>Complete template, copying information directly from your error report </a:t>
            </a:r>
          </a:p>
          <a:p>
            <a:pPr lvl="1"/>
            <a:r>
              <a:rPr lang="en-US"/>
              <a:t>Grade level may be left blank for DEM exceptions</a:t>
            </a:r>
          </a:p>
          <a:p>
            <a:pPr marL="457200" indent="-457200">
              <a:buFont typeface="+mj-lt"/>
              <a:buAutoNum type="arabicPeriod"/>
            </a:pPr>
            <a:r>
              <a:rPr lang="en-US"/>
              <a:t>Upload completed request to your LEA’s Syncplicity student folder</a:t>
            </a:r>
          </a:p>
          <a:p>
            <a:pPr lvl="1"/>
            <a:r>
              <a:rPr lang="en-US" b="1"/>
              <a:t>Folder: </a:t>
            </a:r>
            <a:r>
              <a:rPr lang="en-US" i="1"/>
              <a:t>LEA Code – LEA Name – Student </a:t>
            </a:r>
            <a:r>
              <a:rPr lang="en-US"/>
              <a:t>(SEY 2024-25 subfolder)</a:t>
            </a:r>
          </a:p>
          <a:p>
            <a:pPr marL="457200" indent="-457200">
              <a:buFont typeface="+mj-lt"/>
              <a:buAutoNum type="arabicPeriod"/>
            </a:pPr>
            <a:r>
              <a:rPr lang="en-US"/>
              <a:t>Email Student End of Year collection to notify request is ready for review</a:t>
            </a:r>
          </a:p>
        </p:txBody>
      </p:sp>
      <p:sp>
        <p:nvSpPr>
          <p:cNvPr id="11" name="Content Placeholder 7">
            <a:extLst>
              <a:ext uri="{FF2B5EF4-FFF2-40B4-BE49-F238E27FC236}">
                <a16:creationId xmlns:a16="http://schemas.microsoft.com/office/drawing/2014/main" id="{49D31A45-0712-074F-4340-D366A11A0104}"/>
              </a:ext>
            </a:extLst>
          </p:cNvPr>
          <p:cNvSpPr>
            <a:spLocks noGrp="1"/>
          </p:cNvSpPr>
          <p:nvPr>
            <p:ph sz="half" idx="2"/>
          </p:nvPr>
        </p:nvSpPr>
        <p:spPr>
          <a:prstGeom prst="roundRect">
            <a:avLst/>
          </a:prstGeo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0" indent="0">
              <a:buNone/>
            </a:pPr>
            <a:r>
              <a:rPr lang="en-US" b="1"/>
              <a:t>Notes:</a:t>
            </a:r>
          </a:p>
          <a:p>
            <a:r>
              <a:rPr lang="en-US"/>
              <a:t>School Year 2024-2025 DEM and SSA exceptions handled by SEY Collection lead January 2025 through December 2025 </a:t>
            </a:r>
          </a:p>
          <a:p>
            <a:r>
              <a:rPr lang="en-US"/>
              <a:t>Mid-Year English Learner changes require </a:t>
            </a:r>
            <a:r>
              <a:rPr lang="en-US">
                <a:hlinkClick r:id="rId2"/>
              </a:rPr>
              <a:t>additional supporting documentation</a:t>
            </a:r>
            <a:r>
              <a:rPr lang="en-US"/>
              <a:t> when student has more than 2 years of EL history in Colorado</a:t>
            </a:r>
          </a:p>
          <a:p>
            <a:r>
              <a:rPr lang="en-US"/>
              <a:t>Template and Directions available on </a:t>
            </a:r>
            <a:r>
              <a:rPr lang="en-US">
                <a:hlinkClick r:id="rId3"/>
              </a:rPr>
              <a:t>Student Interchange site</a:t>
            </a:r>
            <a:endParaRPr lang="en-US"/>
          </a:p>
          <a:p>
            <a:endParaRPr lang="en-US"/>
          </a:p>
        </p:txBody>
      </p:sp>
      <p:sp>
        <p:nvSpPr>
          <p:cNvPr id="3" name="Slide Number Placeholder 2">
            <a:extLst>
              <a:ext uri="{FF2B5EF4-FFF2-40B4-BE49-F238E27FC236}">
                <a16:creationId xmlns:a16="http://schemas.microsoft.com/office/drawing/2014/main" id="{530FB40B-9034-87A2-C7F5-0AF35220ED6E}"/>
              </a:ext>
            </a:extLst>
          </p:cNvPr>
          <p:cNvSpPr>
            <a:spLocks noGrp="1"/>
          </p:cNvSpPr>
          <p:nvPr>
            <p:ph type="sldNum" sz="quarter" idx="12"/>
          </p:nvPr>
        </p:nvSpPr>
        <p:spPr/>
        <p:txBody>
          <a:bodyPr/>
          <a:lstStyle/>
          <a:p>
            <a:fld id="{C479D5F6-EDCB-402A-AC08-4943A1820E8F}" type="slidenum">
              <a:rPr lang="en-US" smtClean="0"/>
              <a:pPr/>
              <a:t>9</a:t>
            </a:fld>
            <a:endParaRPr lang="en-US"/>
          </a:p>
        </p:txBody>
      </p:sp>
      <p:sp>
        <p:nvSpPr>
          <p:cNvPr id="18" name="Content Placeholder 7">
            <a:extLst>
              <a:ext uri="{FF2B5EF4-FFF2-40B4-BE49-F238E27FC236}">
                <a16:creationId xmlns:a16="http://schemas.microsoft.com/office/drawing/2014/main" id="{F60C3B76-2A3E-841B-8DBA-9237B11EE841}"/>
              </a:ext>
            </a:extLst>
          </p:cNvPr>
          <p:cNvSpPr>
            <a:spLocks noGrp="1"/>
          </p:cNvSpPr>
          <p:nvPr>
            <p:ph sz="quarter" idx="13"/>
          </p:nvPr>
        </p:nvSpPr>
        <p:spPr>
          <a:xfrm>
            <a:off x="1366838" y="6356350"/>
            <a:ext cx="4483100" cy="361950"/>
          </a:xfrm>
        </p:spPr>
        <p:txBody>
          <a:bodyPr>
            <a:normAutofit/>
          </a:bodyPr>
          <a:lstStyle/>
          <a:p>
            <a:r>
              <a:rPr lang="en-US"/>
              <a:t>Student Interchange – Reagan Ward</a:t>
            </a:r>
          </a:p>
        </p:txBody>
      </p:sp>
      <p:sp>
        <p:nvSpPr>
          <p:cNvPr id="15" name="Content Placeholder 8">
            <a:extLst>
              <a:ext uri="{FF2B5EF4-FFF2-40B4-BE49-F238E27FC236}">
                <a16:creationId xmlns:a16="http://schemas.microsoft.com/office/drawing/2014/main" id="{8484E558-87F6-09E6-8331-585ACEE80FFB}"/>
              </a:ext>
            </a:extLst>
          </p:cNvPr>
          <p:cNvSpPr>
            <a:spLocks noGrp="1"/>
          </p:cNvSpPr>
          <p:nvPr>
            <p:ph sz="quarter" idx="14"/>
          </p:nvPr>
        </p:nvSpPr>
        <p:spPr>
          <a:xfrm>
            <a:off x="6053138" y="6356350"/>
            <a:ext cx="4392612" cy="361950"/>
          </a:xfrm>
        </p:spPr>
        <p:txBody>
          <a:bodyPr>
            <a:normAutofit/>
          </a:bodyPr>
          <a:lstStyle/>
          <a:p>
            <a:r>
              <a:rPr lang="en-US">
                <a:hlinkClick r:id="rId4">
                  <a:extLst>
                    <a:ext uri="{A12FA001-AC4F-418D-AE19-62706E023703}">
                      <ahyp:hlinkClr xmlns:ahyp="http://schemas.microsoft.com/office/drawing/2018/hyperlinkcolor" val="tx"/>
                    </a:ext>
                  </a:extLst>
                </a:hlinkClick>
              </a:rPr>
              <a:t>StudentEndofYear@cde.state.co.us</a:t>
            </a:r>
            <a:r>
              <a:rPr lang="en-US"/>
              <a:t> </a:t>
            </a:r>
          </a:p>
        </p:txBody>
      </p:sp>
    </p:spTree>
    <p:extLst>
      <p:ext uri="{BB962C8B-B14F-4D97-AF65-F5344CB8AC3E}">
        <p14:creationId xmlns:p14="http://schemas.microsoft.com/office/powerpoint/2010/main" val="1975889940"/>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5D6770"/>
      </a:dk2>
      <a:lt2>
        <a:srgbClr val="90C8E7"/>
      </a:lt2>
      <a:accent1>
        <a:srgbClr val="232C67"/>
      </a:accent1>
      <a:accent2>
        <a:srgbClr val="235E39"/>
      </a:accent2>
      <a:accent3>
        <a:srgbClr val="26B351"/>
      </a:accent3>
      <a:accent4>
        <a:srgbClr val="825474"/>
      </a:accent4>
      <a:accent5>
        <a:srgbClr val="7C98AC"/>
      </a:accent5>
      <a:accent6>
        <a:srgbClr val="D2D3D3"/>
      </a:accent6>
      <a:hlink>
        <a:srgbClr val="005390"/>
      </a:hlink>
      <a:folHlink>
        <a:srgbClr val="F8B333"/>
      </a:folHlink>
    </a:clrScheme>
    <a:fontScheme name="CDE Trebuchet">
      <a:majorFont>
        <a:latin typeface="Trebuchet MS"/>
        <a:ea typeface=""/>
        <a:cs typeface=""/>
      </a:majorFont>
      <a:minorFont>
        <a:latin typeface="Trebuchet M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29B7027DE1D1C4E977647345B5DE593" ma:contentTypeVersion="17" ma:contentTypeDescription="Create a new document." ma:contentTypeScope="" ma:versionID="f42e4636b8d0e23f691f9abd54cc9c43">
  <xsd:schema xmlns:xsd="http://www.w3.org/2001/XMLSchema" xmlns:xs="http://www.w3.org/2001/XMLSchema" xmlns:p="http://schemas.microsoft.com/office/2006/metadata/properties" xmlns:ns2="c21e8cdb-1625-4fb9-abda-5a8e0a245cd4" xmlns:ns3="f2d644fe-f34c-46d7-b237-4b16324a78fb" targetNamespace="http://schemas.microsoft.com/office/2006/metadata/properties" ma:root="true" ma:fieldsID="25cfe85102d867910bd70caa318e39ee" ns2:_="" ns3:_="">
    <xsd:import namespace="c21e8cdb-1625-4fb9-abda-5a8e0a245cd4"/>
    <xsd:import namespace="f2d644fe-f34c-46d7-b237-4b16324a78f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e8cdb-1625-4fb9-abda-5a8e0a245c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d644fe-f34c-46d7-b237-4b16324a78f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ff242ec-c9a4-4c7d-a564-b6ace1d258b5}" ma:internalName="TaxCatchAll" ma:showField="CatchAllData" ma:web="f2d644fe-f34c-46d7-b237-4b16324a78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2d644fe-f34c-46d7-b237-4b16324a78fb" xsi:nil="true"/>
    <lcf76f155ced4ddcb4097134ff3c332f xmlns="c21e8cdb-1625-4fb9-abda-5a8e0a245cd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80972E-D571-4992-96C3-E5252958F700}">
  <ds:schemaRefs>
    <ds:schemaRef ds:uri="http://schemas.microsoft.com/sharepoint/v3/contenttype/forms"/>
  </ds:schemaRefs>
</ds:datastoreItem>
</file>

<file path=customXml/itemProps2.xml><?xml version="1.0" encoding="utf-8"?>
<ds:datastoreItem xmlns:ds="http://schemas.openxmlformats.org/officeDocument/2006/customXml" ds:itemID="{B0801D15-A725-4E5C-8172-DED4690CC6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1e8cdb-1625-4fb9-abda-5a8e0a245cd4"/>
    <ds:schemaRef ds:uri="f2d644fe-f34c-46d7-b237-4b16324a78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FB8263-E116-4610-9B9F-0E82FA1493E2}">
  <ds:schemaRefs>
    <ds:schemaRef ds:uri="9b639f00-c663-4db8-9f2d-5e59e4353b4b"/>
    <ds:schemaRef ds:uri="ca9d521c-8764-4bcd-84f1-6f7ce6ca6a9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f2d644fe-f34c-46d7-b237-4b16324a78fb"/>
    <ds:schemaRef ds:uri="c21e8cdb-1625-4fb9-abda-5a8e0a245cd4"/>
  </ds:schemaRefs>
</ds:datastoreItem>
</file>

<file path=docProps/app.xml><?xml version="1.0" encoding="utf-8"?>
<Properties xmlns="http://schemas.openxmlformats.org/officeDocument/2006/extended-properties" xmlns:vt="http://schemas.openxmlformats.org/officeDocument/2006/docPropsVTypes">
  <Template/>
  <TotalTime>15</TotalTime>
  <Words>2084</Words>
  <Application>Microsoft Office PowerPoint</Application>
  <PresentationFormat>Widescreen</PresentationFormat>
  <Paragraphs>311</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Museo Slab 500</vt:lpstr>
      <vt:lpstr>Trebuchet MS</vt:lpstr>
      <vt:lpstr>Office Theme</vt:lpstr>
      <vt:lpstr>Student End of Year 2024-2025 Collection Introduction</vt:lpstr>
      <vt:lpstr>SEY 2024-2025 Overview</vt:lpstr>
      <vt:lpstr> SEY Collection Phases</vt:lpstr>
      <vt:lpstr>Student Interchange:  Spring Key Dates</vt:lpstr>
      <vt:lpstr>SEY Training</vt:lpstr>
      <vt:lpstr>2025 Collection Notes</vt:lpstr>
      <vt:lpstr>Graduation Guidelines:  SAT Math Cut Score Change</vt:lpstr>
      <vt:lpstr>Monitoring Graduation Guidelines</vt:lpstr>
      <vt:lpstr>Student Interchange 2024-2025: Exception Request Process</vt:lpstr>
      <vt:lpstr>Soft Open *Optional* Phase</vt:lpstr>
      <vt:lpstr>Soft Open Phase Overview</vt:lpstr>
      <vt:lpstr>Soft Open Phase: Leveraging Existing Business Rules</vt:lpstr>
      <vt:lpstr>SEY Soft Open Phase Collection Timeline</vt:lpstr>
      <vt:lpstr>Questions &amp; Resources: Student End of Year</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Ward, Reagan</cp:lastModifiedBy>
  <cp:revision>2</cp:revision>
  <dcterms:created xsi:type="dcterms:W3CDTF">2019-06-25T17:30:52Z</dcterms:created>
  <dcterms:modified xsi:type="dcterms:W3CDTF">2025-03-21T18:10:52Z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0x010100C29B7027DE1D1C4E977647345B5DE593</vt:lpwstr>
  </property>
  <property fmtid="{D5CDD505-2E9C-101B-9397-08002B2CF9AE}" pid="3" name="MediaServiceImageTags">
    <vt:lpwstr/>
  </property>
</Properties>
</file>