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7"/>
  </p:notesMasterIdLst>
  <p:sldIdLst>
    <p:sldId id="257" r:id="rId5"/>
    <p:sldId id="260" r:id="rId6"/>
    <p:sldId id="262" r:id="rId7"/>
    <p:sldId id="261" r:id="rId8"/>
    <p:sldId id="283" r:id="rId9"/>
    <p:sldId id="263" r:id="rId10"/>
    <p:sldId id="284" r:id="rId11"/>
    <p:sldId id="320" r:id="rId12"/>
    <p:sldId id="332" r:id="rId13"/>
    <p:sldId id="286" r:id="rId14"/>
    <p:sldId id="287" r:id="rId15"/>
    <p:sldId id="265" r:id="rId16"/>
    <p:sldId id="289" r:id="rId17"/>
    <p:sldId id="266" r:id="rId18"/>
    <p:sldId id="293" r:id="rId19"/>
    <p:sldId id="294" r:id="rId20"/>
    <p:sldId id="296" r:id="rId21"/>
    <p:sldId id="297" r:id="rId22"/>
    <p:sldId id="329" r:id="rId23"/>
    <p:sldId id="264" r:id="rId24"/>
    <p:sldId id="288" r:id="rId25"/>
    <p:sldId id="267" r:id="rId26"/>
    <p:sldId id="268" r:id="rId27"/>
    <p:sldId id="322" r:id="rId28"/>
    <p:sldId id="323" r:id="rId29"/>
    <p:sldId id="311" r:id="rId30"/>
    <p:sldId id="312" r:id="rId31"/>
    <p:sldId id="313" r:id="rId32"/>
    <p:sldId id="305" r:id="rId33"/>
    <p:sldId id="324" r:id="rId34"/>
    <p:sldId id="325" r:id="rId35"/>
    <p:sldId id="314" r:id="rId36"/>
    <p:sldId id="316" r:id="rId37"/>
    <p:sldId id="326" r:id="rId38"/>
    <p:sldId id="327" r:id="rId39"/>
    <p:sldId id="319" r:id="rId40"/>
    <p:sldId id="269" r:id="rId41"/>
    <p:sldId id="321" r:id="rId42"/>
    <p:sldId id="328" r:id="rId43"/>
    <p:sldId id="331" r:id="rId44"/>
    <p:sldId id="330" r:id="rId45"/>
    <p:sldId id="310" r:id="rId46"/>
  </p:sldIdLst>
  <p:sldSz cx="9144000" cy="5143500" type="screen16x9"/>
  <p:notesSz cx="6858000" cy="9144000"/>
  <p:embeddedFontLst>
    <p:embeddedFont>
      <p:font typeface="Roboto" panose="02000000000000000000" pitchFamily="2" charset="0"/>
      <p:regular r:id="rId48"/>
      <p:bold r:id="rId49"/>
      <p:italic r:id="rId50"/>
      <p:boldItalic r:id="rId51"/>
    </p:embeddedFont>
    <p:embeddedFont>
      <p:font typeface="Roboto Medium" panose="02000000000000000000" pitchFamily="2" charset="0"/>
      <p:regular r:id="rId52"/>
      <p:bold r:id="rId53"/>
      <p:italic r:id="rId54"/>
      <p:boldItalic r:id="rId55"/>
    </p:embeddedFont>
    <p:embeddedFont>
      <p:font typeface="Rockwell" panose="02060603020205020403" pitchFamily="18" charset="0"/>
      <p:regular r:id="rId56"/>
      <p:bold r:id="rId57"/>
      <p:italic r:id="rId58"/>
      <p:boldItalic r:id="rId59"/>
    </p:embeddedFont>
    <p:embeddedFont>
      <p:font typeface="Trebuchet MS" panose="020B060302020202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F5BD2-47EF-4982-BD4D-145903B9D8CC}" v="1" dt="2025-07-30T20:52:49.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326" autoAdjust="0"/>
    <p:restoredTop sz="86364" autoAdjust="0"/>
  </p:normalViewPr>
  <p:slideViewPr>
    <p:cSldViewPr snapToGrid="0">
      <p:cViewPr varScale="1">
        <p:scale>
          <a:sx n="72" d="100"/>
          <a:sy n="72" d="100"/>
        </p:scale>
        <p:origin x="84" y="30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customschemas.google.com/relationships/presentationmetadata" Target="metadata"/><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8EB94-6832-428B-92CC-E80AA278608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77BB4E6-1094-4D28-8F8B-6785F2C03C6A}">
      <dgm:prSet phldrT="[Text]"/>
      <dgm:spPr/>
      <dgm:t>
        <a:bodyPr/>
        <a:lstStyle/>
        <a:p>
          <a:r>
            <a:rPr lang="en-US" dirty="0"/>
            <a:t>Data Components of the READ Act</a:t>
          </a:r>
        </a:p>
      </dgm:t>
    </dgm:pt>
    <dgm:pt modelId="{35C738EF-6B62-41FE-8A0F-414CBD26CB28}" type="parTrans" cxnId="{CD1D6A7D-6631-462C-BC1A-4D101580203C}">
      <dgm:prSet/>
      <dgm:spPr/>
      <dgm:t>
        <a:bodyPr/>
        <a:lstStyle/>
        <a:p>
          <a:endParaRPr lang="en-US"/>
        </a:p>
      </dgm:t>
    </dgm:pt>
    <dgm:pt modelId="{A1DE2538-2416-4CE4-9B14-2E54352E6673}" type="sibTrans" cxnId="{CD1D6A7D-6631-462C-BC1A-4D101580203C}">
      <dgm:prSet/>
      <dgm:spPr/>
      <dgm:t>
        <a:bodyPr/>
        <a:lstStyle/>
        <a:p>
          <a:endParaRPr lang="en-US"/>
        </a:p>
      </dgm:t>
    </dgm:pt>
    <dgm:pt modelId="{DD325010-4EC6-4005-906C-7BEB76159CDC}">
      <dgm:prSet phldrT="[Text]"/>
      <dgm:spPr/>
      <dgm:t>
        <a:bodyPr/>
        <a:lstStyle/>
        <a:p>
          <a:r>
            <a:rPr lang="en-US" dirty="0"/>
            <a:t>Components Collected through Data Pipeline</a:t>
          </a:r>
        </a:p>
      </dgm:t>
    </dgm:pt>
    <dgm:pt modelId="{8785B31C-743C-4E6A-B1E9-A95DAF113C8E}" type="parTrans" cxnId="{5A9861C9-95C2-4225-B4D3-5F0465E94BFB}">
      <dgm:prSet/>
      <dgm:spPr/>
      <dgm:t>
        <a:bodyPr/>
        <a:lstStyle/>
        <a:p>
          <a:endParaRPr lang="en-US"/>
        </a:p>
      </dgm:t>
    </dgm:pt>
    <dgm:pt modelId="{86418705-A11E-4499-9313-0E539276D510}" type="sibTrans" cxnId="{5A9861C9-95C2-4225-B4D3-5F0465E94BFB}">
      <dgm:prSet/>
      <dgm:spPr/>
      <dgm:t>
        <a:bodyPr/>
        <a:lstStyle/>
        <a:p>
          <a:endParaRPr lang="en-US"/>
        </a:p>
      </dgm:t>
    </dgm:pt>
    <dgm:pt modelId="{6ED45621-4975-49DC-8821-F9F81B637A72}">
      <dgm:prSet phldrT="[Text]"/>
      <dgm:spPr/>
      <dgm:t>
        <a:bodyPr/>
        <a:lstStyle/>
        <a:p>
          <a:r>
            <a:rPr lang="en-US" dirty="0"/>
            <a:t>Spring READ Assessment</a:t>
          </a:r>
        </a:p>
        <a:p>
          <a:r>
            <a:rPr lang="en-US" dirty="0"/>
            <a:t>(Spring)</a:t>
          </a:r>
        </a:p>
      </dgm:t>
    </dgm:pt>
    <dgm:pt modelId="{46817C3C-D103-4DE2-BF57-58061E91EECD}" type="parTrans" cxnId="{DE626D90-2E9D-4F8E-B933-F554522001A1}">
      <dgm:prSet/>
      <dgm:spPr/>
      <dgm:t>
        <a:bodyPr/>
        <a:lstStyle/>
        <a:p>
          <a:endParaRPr lang="en-US"/>
        </a:p>
      </dgm:t>
    </dgm:pt>
    <dgm:pt modelId="{D6A73E6D-0778-4076-AF6D-830A3DCEF08E}" type="sibTrans" cxnId="{DE626D90-2E9D-4F8E-B933-F554522001A1}">
      <dgm:prSet/>
      <dgm:spPr/>
      <dgm:t>
        <a:bodyPr/>
        <a:lstStyle/>
        <a:p>
          <a:endParaRPr lang="en-US"/>
        </a:p>
      </dgm:t>
    </dgm:pt>
    <dgm:pt modelId="{396E47B0-80DD-4BE1-BA1B-41547430C129}">
      <dgm:prSet phldrT="[Text]"/>
      <dgm:spPr/>
      <dgm:t>
        <a:bodyPr/>
        <a:lstStyle/>
        <a:p>
          <a:r>
            <a:rPr lang="en-US" dirty="0"/>
            <a:t>READ Literacy Programs and Assessment</a:t>
          </a:r>
        </a:p>
        <a:p>
          <a:r>
            <a:rPr lang="en-US" dirty="0"/>
            <a:t>(Spring)</a:t>
          </a:r>
        </a:p>
      </dgm:t>
    </dgm:pt>
    <dgm:pt modelId="{01661E6A-5E81-47F2-B79F-EAA2E5792E57}" type="parTrans" cxnId="{66524BA8-2DD7-49BE-91FE-86ED2007B125}">
      <dgm:prSet/>
      <dgm:spPr/>
      <dgm:t>
        <a:bodyPr/>
        <a:lstStyle/>
        <a:p>
          <a:endParaRPr lang="en-US"/>
        </a:p>
      </dgm:t>
    </dgm:pt>
    <dgm:pt modelId="{D6304FC5-D3FB-4F8E-A85D-EC6489E92980}" type="sibTrans" cxnId="{66524BA8-2DD7-49BE-91FE-86ED2007B125}">
      <dgm:prSet/>
      <dgm:spPr/>
      <dgm:t>
        <a:bodyPr/>
        <a:lstStyle/>
        <a:p>
          <a:endParaRPr lang="en-US"/>
        </a:p>
      </dgm:t>
    </dgm:pt>
    <dgm:pt modelId="{710C7B9E-1D64-4C22-83C4-AC190BA1B6E2}">
      <dgm:prSet phldrT="[Text]"/>
      <dgm:spPr/>
      <dgm:t>
        <a:bodyPr/>
        <a:lstStyle/>
        <a:p>
          <a:r>
            <a:rPr lang="en-US" dirty="0"/>
            <a:t>Components Collected through GAINS</a:t>
          </a:r>
        </a:p>
      </dgm:t>
    </dgm:pt>
    <dgm:pt modelId="{44729D09-1558-4267-8A48-417F6FBE4DD1}" type="parTrans" cxnId="{B7427DAA-9811-4783-96A9-9000DA3EC3C5}">
      <dgm:prSet/>
      <dgm:spPr/>
      <dgm:t>
        <a:bodyPr/>
        <a:lstStyle/>
        <a:p>
          <a:endParaRPr lang="en-US"/>
        </a:p>
      </dgm:t>
    </dgm:pt>
    <dgm:pt modelId="{B488A4AC-3E67-451C-8C4C-DA74370FDF77}" type="sibTrans" cxnId="{B7427DAA-9811-4783-96A9-9000DA3EC3C5}">
      <dgm:prSet/>
      <dgm:spPr/>
      <dgm:t>
        <a:bodyPr/>
        <a:lstStyle/>
        <a:p>
          <a:endParaRPr lang="en-US"/>
        </a:p>
      </dgm:t>
    </dgm:pt>
    <dgm:pt modelId="{0E4EFF01-F891-47A1-AED4-DB4DF3A3A57E}">
      <dgm:prSet phldrT="[Text]"/>
      <dgm:spPr/>
      <dgm:t>
        <a:bodyPr/>
        <a:lstStyle/>
        <a:p>
          <a:r>
            <a:rPr lang="en-US" dirty="0"/>
            <a:t>READ Budgets</a:t>
          </a:r>
        </a:p>
        <a:p>
          <a:r>
            <a:rPr lang="en-US" dirty="0"/>
            <a:t>(Spring/Summer)</a:t>
          </a:r>
        </a:p>
      </dgm:t>
    </dgm:pt>
    <dgm:pt modelId="{57FA7CAE-CB01-4A12-A844-016FCA87EA38}" type="parTrans" cxnId="{3495F86E-E485-4310-A03B-482918D2AF12}">
      <dgm:prSet/>
      <dgm:spPr/>
      <dgm:t>
        <a:bodyPr/>
        <a:lstStyle/>
        <a:p>
          <a:endParaRPr lang="en-US"/>
        </a:p>
      </dgm:t>
    </dgm:pt>
    <dgm:pt modelId="{DBEEFE7C-8FDF-44DF-B778-53FECAA5A4A6}" type="sibTrans" cxnId="{3495F86E-E485-4310-A03B-482918D2AF12}">
      <dgm:prSet/>
      <dgm:spPr/>
      <dgm:t>
        <a:bodyPr/>
        <a:lstStyle/>
        <a:p>
          <a:endParaRPr lang="en-US"/>
        </a:p>
      </dgm:t>
    </dgm:pt>
    <dgm:pt modelId="{8EC04C9A-2529-4439-8E8B-F0068BA18B87}">
      <dgm:prSet phldrT="[Text]"/>
      <dgm:spPr/>
      <dgm:t>
        <a:bodyPr/>
        <a:lstStyle/>
        <a:p>
          <a:r>
            <a:rPr lang="en-US" dirty="0"/>
            <a:t>READ Training</a:t>
          </a:r>
        </a:p>
        <a:p>
          <a:r>
            <a:rPr lang="en-US" dirty="0"/>
            <a:t>(Fall)</a:t>
          </a:r>
        </a:p>
      </dgm:t>
    </dgm:pt>
    <dgm:pt modelId="{8CE5DF8A-2536-4468-8FA2-AFFF3579D0F0}" type="parTrans" cxnId="{C1DFED37-5EBB-457E-AAB5-872A9A01CFD2}">
      <dgm:prSet/>
      <dgm:spPr/>
      <dgm:t>
        <a:bodyPr/>
        <a:lstStyle/>
        <a:p>
          <a:endParaRPr lang="en-US"/>
        </a:p>
      </dgm:t>
    </dgm:pt>
    <dgm:pt modelId="{B39B4C87-DC09-4D40-9D99-FB4091277DFB}" type="sibTrans" cxnId="{C1DFED37-5EBB-457E-AAB5-872A9A01CFD2}">
      <dgm:prSet/>
      <dgm:spPr/>
      <dgm:t>
        <a:bodyPr/>
        <a:lstStyle/>
        <a:p>
          <a:endParaRPr lang="en-US"/>
        </a:p>
      </dgm:t>
    </dgm:pt>
    <dgm:pt modelId="{0C02AA38-22E3-4C94-A8D0-9B15F3C3948F}" type="pres">
      <dgm:prSet presAssocID="{A278EB94-6832-428B-92CC-E80AA2786084}" presName="hierChild1" presStyleCnt="0">
        <dgm:presLayoutVars>
          <dgm:chPref val="1"/>
          <dgm:dir/>
          <dgm:animOne val="branch"/>
          <dgm:animLvl val="lvl"/>
          <dgm:resizeHandles/>
        </dgm:presLayoutVars>
      </dgm:prSet>
      <dgm:spPr/>
    </dgm:pt>
    <dgm:pt modelId="{929F67B3-0201-4975-9D63-C94AACFB7FCC}" type="pres">
      <dgm:prSet presAssocID="{277BB4E6-1094-4D28-8F8B-6785F2C03C6A}" presName="hierRoot1" presStyleCnt="0"/>
      <dgm:spPr/>
    </dgm:pt>
    <dgm:pt modelId="{15B9730F-CDAC-44D7-9B2B-3C455FA6562A}" type="pres">
      <dgm:prSet presAssocID="{277BB4E6-1094-4D28-8F8B-6785F2C03C6A}" presName="composite" presStyleCnt="0"/>
      <dgm:spPr/>
    </dgm:pt>
    <dgm:pt modelId="{4FF731CF-1F2A-42A8-9FCC-385EAD5AB05B}" type="pres">
      <dgm:prSet presAssocID="{277BB4E6-1094-4D28-8F8B-6785F2C03C6A}" presName="background" presStyleLbl="node0" presStyleIdx="0" presStyleCnt="1"/>
      <dgm:spPr/>
    </dgm:pt>
    <dgm:pt modelId="{D2629D56-940F-486B-90BC-AD312F469F49}" type="pres">
      <dgm:prSet presAssocID="{277BB4E6-1094-4D28-8F8B-6785F2C03C6A}" presName="text" presStyleLbl="fgAcc0" presStyleIdx="0" presStyleCnt="1">
        <dgm:presLayoutVars>
          <dgm:chPref val="3"/>
        </dgm:presLayoutVars>
      </dgm:prSet>
      <dgm:spPr/>
    </dgm:pt>
    <dgm:pt modelId="{D93A8D87-BA40-424C-B9AE-7C97E9AFA90A}" type="pres">
      <dgm:prSet presAssocID="{277BB4E6-1094-4D28-8F8B-6785F2C03C6A}" presName="hierChild2" presStyleCnt="0"/>
      <dgm:spPr/>
    </dgm:pt>
    <dgm:pt modelId="{E41F6B70-9DF1-4F27-AD29-21140CF02DE5}" type="pres">
      <dgm:prSet presAssocID="{8785B31C-743C-4E6A-B1E9-A95DAF113C8E}" presName="Name10" presStyleLbl="parChTrans1D2" presStyleIdx="0" presStyleCnt="2"/>
      <dgm:spPr/>
    </dgm:pt>
    <dgm:pt modelId="{625AF5D8-CDCA-4878-87D7-D5F0C022FBD6}" type="pres">
      <dgm:prSet presAssocID="{DD325010-4EC6-4005-906C-7BEB76159CDC}" presName="hierRoot2" presStyleCnt="0"/>
      <dgm:spPr/>
    </dgm:pt>
    <dgm:pt modelId="{BE7DABF7-1DEE-453E-9033-37A73424671B}" type="pres">
      <dgm:prSet presAssocID="{DD325010-4EC6-4005-906C-7BEB76159CDC}" presName="composite2" presStyleCnt="0"/>
      <dgm:spPr/>
    </dgm:pt>
    <dgm:pt modelId="{67138C77-C082-40BC-A757-F630C6770E84}" type="pres">
      <dgm:prSet presAssocID="{DD325010-4EC6-4005-906C-7BEB76159CDC}" presName="background2" presStyleLbl="node2" presStyleIdx="0" presStyleCnt="2"/>
      <dgm:spPr/>
    </dgm:pt>
    <dgm:pt modelId="{03439247-16F5-4E86-8832-6B680FD120E5}" type="pres">
      <dgm:prSet presAssocID="{DD325010-4EC6-4005-906C-7BEB76159CDC}" presName="text2" presStyleLbl="fgAcc2" presStyleIdx="0" presStyleCnt="2">
        <dgm:presLayoutVars>
          <dgm:chPref val="3"/>
        </dgm:presLayoutVars>
      </dgm:prSet>
      <dgm:spPr/>
    </dgm:pt>
    <dgm:pt modelId="{A5C9AD71-785F-46D4-81D9-505B73691827}" type="pres">
      <dgm:prSet presAssocID="{DD325010-4EC6-4005-906C-7BEB76159CDC}" presName="hierChild3" presStyleCnt="0"/>
      <dgm:spPr/>
    </dgm:pt>
    <dgm:pt modelId="{8E872FF4-5B17-4A99-8404-3D3E9499904C}" type="pres">
      <dgm:prSet presAssocID="{46817C3C-D103-4DE2-BF57-58061E91EECD}" presName="Name17" presStyleLbl="parChTrans1D3" presStyleIdx="0" presStyleCnt="4"/>
      <dgm:spPr/>
    </dgm:pt>
    <dgm:pt modelId="{C168C18F-D3B1-4AB9-A503-64D866BB71E6}" type="pres">
      <dgm:prSet presAssocID="{6ED45621-4975-49DC-8821-F9F81B637A72}" presName="hierRoot3" presStyleCnt="0"/>
      <dgm:spPr/>
    </dgm:pt>
    <dgm:pt modelId="{87D58425-DBB7-4D3F-8729-F7AD9F4120F6}" type="pres">
      <dgm:prSet presAssocID="{6ED45621-4975-49DC-8821-F9F81B637A72}" presName="composite3" presStyleCnt="0"/>
      <dgm:spPr/>
    </dgm:pt>
    <dgm:pt modelId="{E9D0C659-382D-480D-8DD4-77F39C68FCB6}" type="pres">
      <dgm:prSet presAssocID="{6ED45621-4975-49DC-8821-F9F81B637A72}" presName="background3" presStyleLbl="node3" presStyleIdx="0" presStyleCnt="4"/>
      <dgm:spPr/>
    </dgm:pt>
    <dgm:pt modelId="{83A9D0D1-0FEA-4BE5-83D6-07FFE0EFDD45}" type="pres">
      <dgm:prSet presAssocID="{6ED45621-4975-49DC-8821-F9F81B637A72}" presName="text3" presStyleLbl="fgAcc3" presStyleIdx="0" presStyleCnt="4">
        <dgm:presLayoutVars>
          <dgm:chPref val="3"/>
        </dgm:presLayoutVars>
      </dgm:prSet>
      <dgm:spPr/>
    </dgm:pt>
    <dgm:pt modelId="{2B493345-A9C6-4721-876A-ABF5B5FCEFE9}" type="pres">
      <dgm:prSet presAssocID="{6ED45621-4975-49DC-8821-F9F81B637A72}" presName="hierChild4" presStyleCnt="0"/>
      <dgm:spPr/>
    </dgm:pt>
    <dgm:pt modelId="{1FFEF543-9D34-405B-990B-604B41BD2A7B}" type="pres">
      <dgm:prSet presAssocID="{01661E6A-5E81-47F2-B79F-EAA2E5792E57}" presName="Name17" presStyleLbl="parChTrans1D3" presStyleIdx="1" presStyleCnt="4"/>
      <dgm:spPr/>
    </dgm:pt>
    <dgm:pt modelId="{762764C4-573C-4996-BC3A-D3B197F18F47}" type="pres">
      <dgm:prSet presAssocID="{396E47B0-80DD-4BE1-BA1B-41547430C129}" presName="hierRoot3" presStyleCnt="0"/>
      <dgm:spPr/>
    </dgm:pt>
    <dgm:pt modelId="{9F4DC17A-3323-4AB6-A524-2D1573F0FFF8}" type="pres">
      <dgm:prSet presAssocID="{396E47B0-80DD-4BE1-BA1B-41547430C129}" presName="composite3" presStyleCnt="0"/>
      <dgm:spPr/>
    </dgm:pt>
    <dgm:pt modelId="{1F07CA9B-C5C6-449A-AD7B-130E6980D1D5}" type="pres">
      <dgm:prSet presAssocID="{396E47B0-80DD-4BE1-BA1B-41547430C129}" presName="background3" presStyleLbl="node3" presStyleIdx="1" presStyleCnt="4"/>
      <dgm:spPr/>
    </dgm:pt>
    <dgm:pt modelId="{5AFED94F-015B-411E-A92D-57246B031242}" type="pres">
      <dgm:prSet presAssocID="{396E47B0-80DD-4BE1-BA1B-41547430C129}" presName="text3" presStyleLbl="fgAcc3" presStyleIdx="1" presStyleCnt="4">
        <dgm:presLayoutVars>
          <dgm:chPref val="3"/>
        </dgm:presLayoutVars>
      </dgm:prSet>
      <dgm:spPr/>
    </dgm:pt>
    <dgm:pt modelId="{46751E29-C95C-4336-8886-F2BE0EBDEF6C}" type="pres">
      <dgm:prSet presAssocID="{396E47B0-80DD-4BE1-BA1B-41547430C129}" presName="hierChild4" presStyleCnt="0"/>
      <dgm:spPr/>
    </dgm:pt>
    <dgm:pt modelId="{DDEA0773-24CF-4645-BFE2-6D05E109C45D}" type="pres">
      <dgm:prSet presAssocID="{8CE5DF8A-2536-4468-8FA2-AFFF3579D0F0}" presName="Name17" presStyleLbl="parChTrans1D3" presStyleIdx="2" presStyleCnt="4"/>
      <dgm:spPr/>
    </dgm:pt>
    <dgm:pt modelId="{BF1843DD-4AEE-4FF6-AC53-C530279099BC}" type="pres">
      <dgm:prSet presAssocID="{8EC04C9A-2529-4439-8E8B-F0068BA18B87}" presName="hierRoot3" presStyleCnt="0"/>
      <dgm:spPr/>
    </dgm:pt>
    <dgm:pt modelId="{199C16B9-3CB1-4868-9D61-73B18288DD2E}" type="pres">
      <dgm:prSet presAssocID="{8EC04C9A-2529-4439-8E8B-F0068BA18B87}" presName="composite3" presStyleCnt="0"/>
      <dgm:spPr/>
    </dgm:pt>
    <dgm:pt modelId="{F3F49332-0514-4894-B39A-6EFD5DD84490}" type="pres">
      <dgm:prSet presAssocID="{8EC04C9A-2529-4439-8E8B-F0068BA18B87}" presName="background3" presStyleLbl="node3" presStyleIdx="2" presStyleCnt="4"/>
      <dgm:spPr/>
    </dgm:pt>
    <dgm:pt modelId="{D5B21601-7268-41B2-8558-2FDD83ECEC0A}" type="pres">
      <dgm:prSet presAssocID="{8EC04C9A-2529-4439-8E8B-F0068BA18B87}" presName="text3" presStyleLbl="fgAcc3" presStyleIdx="2" presStyleCnt="4">
        <dgm:presLayoutVars>
          <dgm:chPref val="3"/>
        </dgm:presLayoutVars>
      </dgm:prSet>
      <dgm:spPr/>
    </dgm:pt>
    <dgm:pt modelId="{4B4F0F70-958B-4DFA-8290-6BCF1D647CF3}" type="pres">
      <dgm:prSet presAssocID="{8EC04C9A-2529-4439-8E8B-F0068BA18B87}" presName="hierChild4" presStyleCnt="0"/>
      <dgm:spPr/>
    </dgm:pt>
    <dgm:pt modelId="{0E5BAAD4-CCD2-4649-8F8F-29D81B22585C}" type="pres">
      <dgm:prSet presAssocID="{44729D09-1558-4267-8A48-417F6FBE4DD1}" presName="Name10" presStyleLbl="parChTrans1D2" presStyleIdx="1" presStyleCnt="2"/>
      <dgm:spPr/>
    </dgm:pt>
    <dgm:pt modelId="{A5FF6884-DA58-4B0B-AAB7-C1D928976C1F}" type="pres">
      <dgm:prSet presAssocID="{710C7B9E-1D64-4C22-83C4-AC190BA1B6E2}" presName="hierRoot2" presStyleCnt="0"/>
      <dgm:spPr/>
    </dgm:pt>
    <dgm:pt modelId="{18DE4507-5B46-4BAC-8287-0CE273E6E94E}" type="pres">
      <dgm:prSet presAssocID="{710C7B9E-1D64-4C22-83C4-AC190BA1B6E2}" presName="composite2" presStyleCnt="0"/>
      <dgm:spPr/>
    </dgm:pt>
    <dgm:pt modelId="{CC0B9CA1-8943-4222-8EDA-B02D927E3C04}" type="pres">
      <dgm:prSet presAssocID="{710C7B9E-1D64-4C22-83C4-AC190BA1B6E2}" presName="background2" presStyleLbl="node2" presStyleIdx="1" presStyleCnt="2"/>
      <dgm:spPr/>
    </dgm:pt>
    <dgm:pt modelId="{298E062F-FCAB-4901-9B52-9EA1CBEE4399}" type="pres">
      <dgm:prSet presAssocID="{710C7B9E-1D64-4C22-83C4-AC190BA1B6E2}" presName="text2" presStyleLbl="fgAcc2" presStyleIdx="1" presStyleCnt="2">
        <dgm:presLayoutVars>
          <dgm:chPref val="3"/>
        </dgm:presLayoutVars>
      </dgm:prSet>
      <dgm:spPr/>
    </dgm:pt>
    <dgm:pt modelId="{5CE6D924-6BE1-456D-B23D-E5F0B0A3751A}" type="pres">
      <dgm:prSet presAssocID="{710C7B9E-1D64-4C22-83C4-AC190BA1B6E2}" presName="hierChild3" presStyleCnt="0"/>
      <dgm:spPr/>
    </dgm:pt>
    <dgm:pt modelId="{5374DF72-4EFD-44C2-A8BA-120D290A77A5}" type="pres">
      <dgm:prSet presAssocID="{57FA7CAE-CB01-4A12-A844-016FCA87EA38}" presName="Name17" presStyleLbl="parChTrans1D3" presStyleIdx="3" presStyleCnt="4"/>
      <dgm:spPr/>
    </dgm:pt>
    <dgm:pt modelId="{3E9DEB0F-5FEC-44DA-828F-72CB4385A3D3}" type="pres">
      <dgm:prSet presAssocID="{0E4EFF01-F891-47A1-AED4-DB4DF3A3A57E}" presName="hierRoot3" presStyleCnt="0"/>
      <dgm:spPr/>
    </dgm:pt>
    <dgm:pt modelId="{BB1033DB-20D2-4208-BA6E-E050A568C306}" type="pres">
      <dgm:prSet presAssocID="{0E4EFF01-F891-47A1-AED4-DB4DF3A3A57E}" presName="composite3" presStyleCnt="0"/>
      <dgm:spPr/>
    </dgm:pt>
    <dgm:pt modelId="{9AE74562-12B0-4F7F-B110-64BCB3784524}" type="pres">
      <dgm:prSet presAssocID="{0E4EFF01-F891-47A1-AED4-DB4DF3A3A57E}" presName="background3" presStyleLbl="node3" presStyleIdx="3" presStyleCnt="4"/>
      <dgm:spPr/>
    </dgm:pt>
    <dgm:pt modelId="{E0FA7C59-AE02-42EE-AC59-DB5632CD1F4F}" type="pres">
      <dgm:prSet presAssocID="{0E4EFF01-F891-47A1-AED4-DB4DF3A3A57E}" presName="text3" presStyleLbl="fgAcc3" presStyleIdx="3" presStyleCnt="4">
        <dgm:presLayoutVars>
          <dgm:chPref val="3"/>
        </dgm:presLayoutVars>
      </dgm:prSet>
      <dgm:spPr/>
    </dgm:pt>
    <dgm:pt modelId="{B4E71C66-FF43-477F-8942-D5CA8CD96510}" type="pres">
      <dgm:prSet presAssocID="{0E4EFF01-F891-47A1-AED4-DB4DF3A3A57E}" presName="hierChild4" presStyleCnt="0"/>
      <dgm:spPr/>
    </dgm:pt>
  </dgm:ptLst>
  <dgm:cxnLst>
    <dgm:cxn modelId="{CF912601-53A2-42FB-963A-D46C5D53DE4F}" type="presOf" srcId="{46817C3C-D103-4DE2-BF57-58061E91EECD}" destId="{8E872FF4-5B17-4A99-8404-3D3E9499904C}" srcOrd="0" destOrd="0" presId="urn:microsoft.com/office/officeart/2005/8/layout/hierarchy1"/>
    <dgm:cxn modelId="{2713C911-013C-446B-BA32-C6781FF7DB4B}" type="presOf" srcId="{57FA7CAE-CB01-4A12-A844-016FCA87EA38}" destId="{5374DF72-4EFD-44C2-A8BA-120D290A77A5}" srcOrd="0" destOrd="0" presId="urn:microsoft.com/office/officeart/2005/8/layout/hierarchy1"/>
    <dgm:cxn modelId="{F5136A13-BAAC-41D5-BD6F-396BCB2CE66E}" type="presOf" srcId="{277BB4E6-1094-4D28-8F8B-6785F2C03C6A}" destId="{D2629D56-940F-486B-90BC-AD312F469F49}" srcOrd="0" destOrd="0" presId="urn:microsoft.com/office/officeart/2005/8/layout/hierarchy1"/>
    <dgm:cxn modelId="{C1DFED37-5EBB-457E-AAB5-872A9A01CFD2}" srcId="{DD325010-4EC6-4005-906C-7BEB76159CDC}" destId="{8EC04C9A-2529-4439-8E8B-F0068BA18B87}" srcOrd="2" destOrd="0" parTransId="{8CE5DF8A-2536-4468-8FA2-AFFF3579D0F0}" sibTransId="{B39B4C87-DC09-4D40-9D99-FB4091277DFB}"/>
    <dgm:cxn modelId="{0CAF6C5E-9693-4ACF-8D3A-EDDDE2934FAD}" type="presOf" srcId="{44729D09-1558-4267-8A48-417F6FBE4DD1}" destId="{0E5BAAD4-CCD2-4649-8F8F-29D81B22585C}" srcOrd="0" destOrd="0" presId="urn:microsoft.com/office/officeart/2005/8/layout/hierarchy1"/>
    <dgm:cxn modelId="{2C316A61-D26E-4AFF-B1A2-595535624CDB}" type="presOf" srcId="{6ED45621-4975-49DC-8821-F9F81B637A72}" destId="{83A9D0D1-0FEA-4BE5-83D6-07FFE0EFDD45}" srcOrd="0" destOrd="0" presId="urn:microsoft.com/office/officeart/2005/8/layout/hierarchy1"/>
    <dgm:cxn modelId="{C693E861-D343-45B5-BF32-F6BE6900252A}" type="presOf" srcId="{DD325010-4EC6-4005-906C-7BEB76159CDC}" destId="{03439247-16F5-4E86-8832-6B680FD120E5}" srcOrd="0" destOrd="0" presId="urn:microsoft.com/office/officeart/2005/8/layout/hierarchy1"/>
    <dgm:cxn modelId="{4104E964-F6B6-428B-94FB-246597CD8830}" type="presOf" srcId="{01661E6A-5E81-47F2-B79F-EAA2E5792E57}" destId="{1FFEF543-9D34-405B-990B-604B41BD2A7B}" srcOrd="0" destOrd="0" presId="urn:microsoft.com/office/officeart/2005/8/layout/hierarchy1"/>
    <dgm:cxn modelId="{C298E266-6905-4CA5-99AC-0853DA5FD99B}" type="presOf" srcId="{8EC04C9A-2529-4439-8E8B-F0068BA18B87}" destId="{D5B21601-7268-41B2-8558-2FDD83ECEC0A}" srcOrd="0" destOrd="0" presId="urn:microsoft.com/office/officeart/2005/8/layout/hierarchy1"/>
    <dgm:cxn modelId="{F94E0A49-815B-4CC9-A435-3E9F199CCC73}" type="presOf" srcId="{0E4EFF01-F891-47A1-AED4-DB4DF3A3A57E}" destId="{E0FA7C59-AE02-42EE-AC59-DB5632CD1F4F}" srcOrd="0" destOrd="0" presId="urn:microsoft.com/office/officeart/2005/8/layout/hierarchy1"/>
    <dgm:cxn modelId="{3495F86E-E485-4310-A03B-482918D2AF12}" srcId="{710C7B9E-1D64-4C22-83C4-AC190BA1B6E2}" destId="{0E4EFF01-F891-47A1-AED4-DB4DF3A3A57E}" srcOrd="0" destOrd="0" parTransId="{57FA7CAE-CB01-4A12-A844-016FCA87EA38}" sibTransId="{DBEEFE7C-8FDF-44DF-B778-53FECAA5A4A6}"/>
    <dgm:cxn modelId="{CD1D6A7D-6631-462C-BC1A-4D101580203C}" srcId="{A278EB94-6832-428B-92CC-E80AA2786084}" destId="{277BB4E6-1094-4D28-8F8B-6785F2C03C6A}" srcOrd="0" destOrd="0" parTransId="{35C738EF-6B62-41FE-8A0F-414CBD26CB28}" sibTransId="{A1DE2538-2416-4CE4-9B14-2E54352E6673}"/>
    <dgm:cxn modelId="{DE626D90-2E9D-4F8E-B933-F554522001A1}" srcId="{DD325010-4EC6-4005-906C-7BEB76159CDC}" destId="{6ED45621-4975-49DC-8821-F9F81B637A72}" srcOrd="0" destOrd="0" parTransId="{46817C3C-D103-4DE2-BF57-58061E91EECD}" sibTransId="{D6A73E6D-0778-4076-AF6D-830A3DCEF08E}"/>
    <dgm:cxn modelId="{2A15DA98-0DB7-4360-91B3-C4DEDEE8670F}" type="presOf" srcId="{396E47B0-80DD-4BE1-BA1B-41547430C129}" destId="{5AFED94F-015B-411E-A92D-57246B031242}" srcOrd="0" destOrd="0" presId="urn:microsoft.com/office/officeart/2005/8/layout/hierarchy1"/>
    <dgm:cxn modelId="{66524BA8-2DD7-49BE-91FE-86ED2007B125}" srcId="{DD325010-4EC6-4005-906C-7BEB76159CDC}" destId="{396E47B0-80DD-4BE1-BA1B-41547430C129}" srcOrd="1" destOrd="0" parTransId="{01661E6A-5E81-47F2-B79F-EAA2E5792E57}" sibTransId="{D6304FC5-D3FB-4F8E-A85D-EC6489E92980}"/>
    <dgm:cxn modelId="{B7427DAA-9811-4783-96A9-9000DA3EC3C5}" srcId="{277BB4E6-1094-4D28-8F8B-6785F2C03C6A}" destId="{710C7B9E-1D64-4C22-83C4-AC190BA1B6E2}" srcOrd="1" destOrd="0" parTransId="{44729D09-1558-4267-8A48-417F6FBE4DD1}" sibTransId="{B488A4AC-3E67-451C-8C4C-DA74370FDF77}"/>
    <dgm:cxn modelId="{F333DBB6-94B2-479E-9A48-32DA2626EFB0}" type="presOf" srcId="{8CE5DF8A-2536-4468-8FA2-AFFF3579D0F0}" destId="{DDEA0773-24CF-4645-BFE2-6D05E109C45D}" srcOrd="0" destOrd="0" presId="urn:microsoft.com/office/officeart/2005/8/layout/hierarchy1"/>
    <dgm:cxn modelId="{A0DE3DBB-9779-4B60-95C6-E53959272C08}" type="presOf" srcId="{710C7B9E-1D64-4C22-83C4-AC190BA1B6E2}" destId="{298E062F-FCAB-4901-9B52-9EA1CBEE4399}" srcOrd="0" destOrd="0" presId="urn:microsoft.com/office/officeart/2005/8/layout/hierarchy1"/>
    <dgm:cxn modelId="{5A9861C9-95C2-4225-B4D3-5F0465E94BFB}" srcId="{277BB4E6-1094-4D28-8F8B-6785F2C03C6A}" destId="{DD325010-4EC6-4005-906C-7BEB76159CDC}" srcOrd="0" destOrd="0" parTransId="{8785B31C-743C-4E6A-B1E9-A95DAF113C8E}" sibTransId="{86418705-A11E-4499-9313-0E539276D510}"/>
    <dgm:cxn modelId="{3D0249CD-52BE-4B65-80BA-78C1C297D850}" type="presOf" srcId="{8785B31C-743C-4E6A-B1E9-A95DAF113C8E}" destId="{E41F6B70-9DF1-4F27-AD29-21140CF02DE5}" srcOrd="0" destOrd="0" presId="urn:microsoft.com/office/officeart/2005/8/layout/hierarchy1"/>
    <dgm:cxn modelId="{078357F2-8402-4A8B-B92D-115467F6B207}" type="presOf" srcId="{A278EB94-6832-428B-92CC-E80AA2786084}" destId="{0C02AA38-22E3-4C94-A8D0-9B15F3C3948F}" srcOrd="0" destOrd="0" presId="urn:microsoft.com/office/officeart/2005/8/layout/hierarchy1"/>
    <dgm:cxn modelId="{0CAE5A18-50C5-4A37-B21B-E1AD5CFBF897}" type="presParOf" srcId="{0C02AA38-22E3-4C94-A8D0-9B15F3C3948F}" destId="{929F67B3-0201-4975-9D63-C94AACFB7FCC}" srcOrd="0" destOrd="0" presId="urn:microsoft.com/office/officeart/2005/8/layout/hierarchy1"/>
    <dgm:cxn modelId="{2B25EF4D-6B50-4E49-A2FE-48681E420F53}" type="presParOf" srcId="{929F67B3-0201-4975-9D63-C94AACFB7FCC}" destId="{15B9730F-CDAC-44D7-9B2B-3C455FA6562A}" srcOrd="0" destOrd="0" presId="urn:microsoft.com/office/officeart/2005/8/layout/hierarchy1"/>
    <dgm:cxn modelId="{71101395-7CE3-4465-BD69-2503ECEA8DC6}" type="presParOf" srcId="{15B9730F-CDAC-44D7-9B2B-3C455FA6562A}" destId="{4FF731CF-1F2A-42A8-9FCC-385EAD5AB05B}" srcOrd="0" destOrd="0" presId="urn:microsoft.com/office/officeart/2005/8/layout/hierarchy1"/>
    <dgm:cxn modelId="{48426B47-5163-40B8-9D54-176A74FD96B9}" type="presParOf" srcId="{15B9730F-CDAC-44D7-9B2B-3C455FA6562A}" destId="{D2629D56-940F-486B-90BC-AD312F469F49}" srcOrd="1" destOrd="0" presId="urn:microsoft.com/office/officeart/2005/8/layout/hierarchy1"/>
    <dgm:cxn modelId="{87826B68-1498-40F2-B4F9-5F8FBD5D5130}" type="presParOf" srcId="{929F67B3-0201-4975-9D63-C94AACFB7FCC}" destId="{D93A8D87-BA40-424C-B9AE-7C97E9AFA90A}" srcOrd="1" destOrd="0" presId="urn:microsoft.com/office/officeart/2005/8/layout/hierarchy1"/>
    <dgm:cxn modelId="{C3BBDCE4-A7B7-4D89-B147-F8F191476EB0}" type="presParOf" srcId="{D93A8D87-BA40-424C-B9AE-7C97E9AFA90A}" destId="{E41F6B70-9DF1-4F27-AD29-21140CF02DE5}" srcOrd="0" destOrd="0" presId="urn:microsoft.com/office/officeart/2005/8/layout/hierarchy1"/>
    <dgm:cxn modelId="{362B105C-C18C-4EDD-BD84-52A1DA2EB87F}" type="presParOf" srcId="{D93A8D87-BA40-424C-B9AE-7C97E9AFA90A}" destId="{625AF5D8-CDCA-4878-87D7-D5F0C022FBD6}" srcOrd="1" destOrd="0" presId="urn:microsoft.com/office/officeart/2005/8/layout/hierarchy1"/>
    <dgm:cxn modelId="{3F57D77E-198E-43D5-9985-4EEB9713E36D}" type="presParOf" srcId="{625AF5D8-CDCA-4878-87D7-D5F0C022FBD6}" destId="{BE7DABF7-1DEE-453E-9033-37A73424671B}" srcOrd="0" destOrd="0" presId="urn:microsoft.com/office/officeart/2005/8/layout/hierarchy1"/>
    <dgm:cxn modelId="{C6E677B9-11CF-447D-9A71-C03DCCF3544A}" type="presParOf" srcId="{BE7DABF7-1DEE-453E-9033-37A73424671B}" destId="{67138C77-C082-40BC-A757-F630C6770E84}" srcOrd="0" destOrd="0" presId="urn:microsoft.com/office/officeart/2005/8/layout/hierarchy1"/>
    <dgm:cxn modelId="{39A8AC4F-EBE8-4360-ABC6-1B7700DDCE6D}" type="presParOf" srcId="{BE7DABF7-1DEE-453E-9033-37A73424671B}" destId="{03439247-16F5-4E86-8832-6B680FD120E5}" srcOrd="1" destOrd="0" presId="urn:microsoft.com/office/officeart/2005/8/layout/hierarchy1"/>
    <dgm:cxn modelId="{83A2377A-3B8B-4299-8904-AB5E42F44C56}" type="presParOf" srcId="{625AF5D8-CDCA-4878-87D7-D5F0C022FBD6}" destId="{A5C9AD71-785F-46D4-81D9-505B73691827}" srcOrd="1" destOrd="0" presId="urn:microsoft.com/office/officeart/2005/8/layout/hierarchy1"/>
    <dgm:cxn modelId="{12250000-1AF4-4E20-BCDF-AD1EACC0CF02}" type="presParOf" srcId="{A5C9AD71-785F-46D4-81D9-505B73691827}" destId="{8E872FF4-5B17-4A99-8404-3D3E9499904C}" srcOrd="0" destOrd="0" presId="urn:microsoft.com/office/officeart/2005/8/layout/hierarchy1"/>
    <dgm:cxn modelId="{F8B366C4-A84B-4DD0-85E4-BDB69BECB255}" type="presParOf" srcId="{A5C9AD71-785F-46D4-81D9-505B73691827}" destId="{C168C18F-D3B1-4AB9-A503-64D866BB71E6}" srcOrd="1" destOrd="0" presId="urn:microsoft.com/office/officeart/2005/8/layout/hierarchy1"/>
    <dgm:cxn modelId="{042180C5-CD5B-432E-A288-198354127E92}" type="presParOf" srcId="{C168C18F-D3B1-4AB9-A503-64D866BB71E6}" destId="{87D58425-DBB7-4D3F-8729-F7AD9F4120F6}" srcOrd="0" destOrd="0" presId="urn:microsoft.com/office/officeart/2005/8/layout/hierarchy1"/>
    <dgm:cxn modelId="{CAE1CE2B-553E-4A56-B5CF-6F19CC0F3418}" type="presParOf" srcId="{87D58425-DBB7-4D3F-8729-F7AD9F4120F6}" destId="{E9D0C659-382D-480D-8DD4-77F39C68FCB6}" srcOrd="0" destOrd="0" presId="urn:microsoft.com/office/officeart/2005/8/layout/hierarchy1"/>
    <dgm:cxn modelId="{07B21594-4415-4CBF-A681-BEC2F2B8E49B}" type="presParOf" srcId="{87D58425-DBB7-4D3F-8729-F7AD9F4120F6}" destId="{83A9D0D1-0FEA-4BE5-83D6-07FFE0EFDD45}" srcOrd="1" destOrd="0" presId="urn:microsoft.com/office/officeart/2005/8/layout/hierarchy1"/>
    <dgm:cxn modelId="{9F7B8823-0210-4450-8005-847FCA1C7D5C}" type="presParOf" srcId="{C168C18F-D3B1-4AB9-A503-64D866BB71E6}" destId="{2B493345-A9C6-4721-876A-ABF5B5FCEFE9}" srcOrd="1" destOrd="0" presId="urn:microsoft.com/office/officeart/2005/8/layout/hierarchy1"/>
    <dgm:cxn modelId="{8AEA76C3-333D-4153-8658-84CBB33CF0E3}" type="presParOf" srcId="{A5C9AD71-785F-46D4-81D9-505B73691827}" destId="{1FFEF543-9D34-405B-990B-604B41BD2A7B}" srcOrd="2" destOrd="0" presId="urn:microsoft.com/office/officeart/2005/8/layout/hierarchy1"/>
    <dgm:cxn modelId="{9689CA21-6D3B-4699-98C0-DF1A2F90B290}" type="presParOf" srcId="{A5C9AD71-785F-46D4-81D9-505B73691827}" destId="{762764C4-573C-4996-BC3A-D3B197F18F47}" srcOrd="3" destOrd="0" presId="urn:microsoft.com/office/officeart/2005/8/layout/hierarchy1"/>
    <dgm:cxn modelId="{F1323758-7438-4242-8395-BF7EE42B233C}" type="presParOf" srcId="{762764C4-573C-4996-BC3A-D3B197F18F47}" destId="{9F4DC17A-3323-4AB6-A524-2D1573F0FFF8}" srcOrd="0" destOrd="0" presId="urn:microsoft.com/office/officeart/2005/8/layout/hierarchy1"/>
    <dgm:cxn modelId="{BC69D2DB-37C0-4137-8DAB-6D92628F63CB}" type="presParOf" srcId="{9F4DC17A-3323-4AB6-A524-2D1573F0FFF8}" destId="{1F07CA9B-C5C6-449A-AD7B-130E6980D1D5}" srcOrd="0" destOrd="0" presId="urn:microsoft.com/office/officeart/2005/8/layout/hierarchy1"/>
    <dgm:cxn modelId="{D14A6EF0-EB6C-42D5-9539-F79FF02CE58F}" type="presParOf" srcId="{9F4DC17A-3323-4AB6-A524-2D1573F0FFF8}" destId="{5AFED94F-015B-411E-A92D-57246B031242}" srcOrd="1" destOrd="0" presId="urn:microsoft.com/office/officeart/2005/8/layout/hierarchy1"/>
    <dgm:cxn modelId="{CA0D295E-B30D-4A99-B238-7630549F4292}" type="presParOf" srcId="{762764C4-573C-4996-BC3A-D3B197F18F47}" destId="{46751E29-C95C-4336-8886-F2BE0EBDEF6C}" srcOrd="1" destOrd="0" presId="urn:microsoft.com/office/officeart/2005/8/layout/hierarchy1"/>
    <dgm:cxn modelId="{EEFFE669-16ED-4FF5-86FD-1E5692C390DE}" type="presParOf" srcId="{A5C9AD71-785F-46D4-81D9-505B73691827}" destId="{DDEA0773-24CF-4645-BFE2-6D05E109C45D}" srcOrd="4" destOrd="0" presId="urn:microsoft.com/office/officeart/2005/8/layout/hierarchy1"/>
    <dgm:cxn modelId="{154BFA90-676B-41F9-9058-CB39234CBFE8}" type="presParOf" srcId="{A5C9AD71-785F-46D4-81D9-505B73691827}" destId="{BF1843DD-4AEE-4FF6-AC53-C530279099BC}" srcOrd="5" destOrd="0" presId="urn:microsoft.com/office/officeart/2005/8/layout/hierarchy1"/>
    <dgm:cxn modelId="{298589B8-E10A-42C9-9A38-814ABF58AC17}" type="presParOf" srcId="{BF1843DD-4AEE-4FF6-AC53-C530279099BC}" destId="{199C16B9-3CB1-4868-9D61-73B18288DD2E}" srcOrd="0" destOrd="0" presId="urn:microsoft.com/office/officeart/2005/8/layout/hierarchy1"/>
    <dgm:cxn modelId="{EA8A3A99-81D8-4B43-BA6D-3424D8B449F9}" type="presParOf" srcId="{199C16B9-3CB1-4868-9D61-73B18288DD2E}" destId="{F3F49332-0514-4894-B39A-6EFD5DD84490}" srcOrd="0" destOrd="0" presId="urn:microsoft.com/office/officeart/2005/8/layout/hierarchy1"/>
    <dgm:cxn modelId="{FF54B6BB-E401-4D02-B43B-AE858D0F6AA0}" type="presParOf" srcId="{199C16B9-3CB1-4868-9D61-73B18288DD2E}" destId="{D5B21601-7268-41B2-8558-2FDD83ECEC0A}" srcOrd="1" destOrd="0" presId="urn:microsoft.com/office/officeart/2005/8/layout/hierarchy1"/>
    <dgm:cxn modelId="{AA3247D4-FA60-41C3-B563-FE25D6B66C24}" type="presParOf" srcId="{BF1843DD-4AEE-4FF6-AC53-C530279099BC}" destId="{4B4F0F70-958B-4DFA-8290-6BCF1D647CF3}" srcOrd="1" destOrd="0" presId="urn:microsoft.com/office/officeart/2005/8/layout/hierarchy1"/>
    <dgm:cxn modelId="{AA4B469E-7A83-446B-AF0E-0B3A118385A3}" type="presParOf" srcId="{D93A8D87-BA40-424C-B9AE-7C97E9AFA90A}" destId="{0E5BAAD4-CCD2-4649-8F8F-29D81B22585C}" srcOrd="2" destOrd="0" presId="urn:microsoft.com/office/officeart/2005/8/layout/hierarchy1"/>
    <dgm:cxn modelId="{A9D83939-FB12-42D2-8BA4-CA4A567C3CDE}" type="presParOf" srcId="{D93A8D87-BA40-424C-B9AE-7C97E9AFA90A}" destId="{A5FF6884-DA58-4B0B-AAB7-C1D928976C1F}" srcOrd="3" destOrd="0" presId="urn:microsoft.com/office/officeart/2005/8/layout/hierarchy1"/>
    <dgm:cxn modelId="{E17F924D-599C-4AF2-8197-1FDBA15FD27A}" type="presParOf" srcId="{A5FF6884-DA58-4B0B-AAB7-C1D928976C1F}" destId="{18DE4507-5B46-4BAC-8287-0CE273E6E94E}" srcOrd="0" destOrd="0" presId="urn:microsoft.com/office/officeart/2005/8/layout/hierarchy1"/>
    <dgm:cxn modelId="{79CE202D-EC12-4341-A55A-D9A4B474AB5F}" type="presParOf" srcId="{18DE4507-5B46-4BAC-8287-0CE273E6E94E}" destId="{CC0B9CA1-8943-4222-8EDA-B02D927E3C04}" srcOrd="0" destOrd="0" presId="urn:microsoft.com/office/officeart/2005/8/layout/hierarchy1"/>
    <dgm:cxn modelId="{61F8302A-C8EB-4633-8289-E88E909A1104}" type="presParOf" srcId="{18DE4507-5B46-4BAC-8287-0CE273E6E94E}" destId="{298E062F-FCAB-4901-9B52-9EA1CBEE4399}" srcOrd="1" destOrd="0" presId="urn:microsoft.com/office/officeart/2005/8/layout/hierarchy1"/>
    <dgm:cxn modelId="{EB539D27-8170-4C65-90C8-62742EBBBCB2}" type="presParOf" srcId="{A5FF6884-DA58-4B0B-AAB7-C1D928976C1F}" destId="{5CE6D924-6BE1-456D-B23D-E5F0B0A3751A}" srcOrd="1" destOrd="0" presId="urn:microsoft.com/office/officeart/2005/8/layout/hierarchy1"/>
    <dgm:cxn modelId="{2FD4F523-808E-49A1-82CD-C7146E525532}" type="presParOf" srcId="{5CE6D924-6BE1-456D-B23D-E5F0B0A3751A}" destId="{5374DF72-4EFD-44C2-A8BA-120D290A77A5}" srcOrd="0" destOrd="0" presId="urn:microsoft.com/office/officeart/2005/8/layout/hierarchy1"/>
    <dgm:cxn modelId="{E252051F-B98F-4B4A-A431-92F2E7F77EC9}" type="presParOf" srcId="{5CE6D924-6BE1-456D-B23D-E5F0B0A3751A}" destId="{3E9DEB0F-5FEC-44DA-828F-72CB4385A3D3}" srcOrd="1" destOrd="0" presId="urn:microsoft.com/office/officeart/2005/8/layout/hierarchy1"/>
    <dgm:cxn modelId="{B7F92B5E-1C7A-468D-8847-D41DEF07C9F7}" type="presParOf" srcId="{3E9DEB0F-5FEC-44DA-828F-72CB4385A3D3}" destId="{BB1033DB-20D2-4208-BA6E-E050A568C306}" srcOrd="0" destOrd="0" presId="urn:microsoft.com/office/officeart/2005/8/layout/hierarchy1"/>
    <dgm:cxn modelId="{982F3BE4-440F-4863-8284-E0E10C2D6E2D}" type="presParOf" srcId="{BB1033DB-20D2-4208-BA6E-E050A568C306}" destId="{9AE74562-12B0-4F7F-B110-64BCB3784524}" srcOrd="0" destOrd="0" presId="urn:microsoft.com/office/officeart/2005/8/layout/hierarchy1"/>
    <dgm:cxn modelId="{A5FBCF2B-A44A-4A9B-9DD8-DE68DFB72DF3}" type="presParOf" srcId="{BB1033DB-20D2-4208-BA6E-E050A568C306}" destId="{E0FA7C59-AE02-42EE-AC59-DB5632CD1F4F}" srcOrd="1" destOrd="0" presId="urn:microsoft.com/office/officeart/2005/8/layout/hierarchy1"/>
    <dgm:cxn modelId="{62F03C34-B494-4368-BE7A-66BE005FECEF}" type="presParOf" srcId="{3E9DEB0F-5FEC-44DA-828F-72CB4385A3D3}" destId="{B4E71C66-FF43-477F-8942-D5CA8CD9651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4DF72-4EFD-44C2-A8BA-120D290A77A5}">
      <dsp:nvSpPr>
        <dsp:cNvPr id="0" name=""/>
        <dsp:cNvSpPr/>
      </dsp:nvSpPr>
      <dsp:spPr>
        <a:xfrm>
          <a:off x="6500061" y="2519089"/>
          <a:ext cx="91440" cy="456741"/>
        </a:xfrm>
        <a:custGeom>
          <a:avLst/>
          <a:gdLst/>
          <a:ahLst/>
          <a:cxnLst/>
          <a:rect l="0" t="0" r="0" b="0"/>
          <a:pathLst>
            <a:path>
              <a:moveTo>
                <a:pt x="45720" y="0"/>
              </a:moveTo>
              <a:lnTo>
                <a:pt x="4572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5BAAD4-CCD2-4649-8F8F-29D81B22585C}">
      <dsp:nvSpPr>
        <dsp:cNvPr id="0" name=""/>
        <dsp:cNvSpPr/>
      </dsp:nvSpPr>
      <dsp:spPr>
        <a:xfrm>
          <a:off x="4626330" y="1065105"/>
          <a:ext cx="1919450" cy="456741"/>
        </a:xfrm>
        <a:custGeom>
          <a:avLst/>
          <a:gdLst/>
          <a:ahLst/>
          <a:cxnLst/>
          <a:rect l="0" t="0" r="0" b="0"/>
          <a:pathLst>
            <a:path>
              <a:moveTo>
                <a:pt x="0" y="0"/>
              </a:moveTo>
              <a:lnTo>
                <a:pt x="0" y="311256"/>
              </a:lnTo>
              <a:lnTo>
                <a:pt x="1919450" y="311256"/>
              </a:lnTo>
              <a:lnTo>
                <a:pt x="1919450" y="456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A0773-24CF-4645-BFE2-6D05E109C45D}">
      <dsp:nvSpPr>
        <dsp:cNvPr id="0" name=""/>
        <dsp:cNvSpPr/>
      </dsp:nvSpPr>
      <dsp:spPr>
        <a:xfrm>
          <a:off x="2706879" y="2519089"/>
          <a:ext cx="1919450" cy="456741"/>
        </a:xfrm>
        <a:custGeom>
          <a:avLst/>
          <a:gdLst/>
          <a:ahLst/>
          <a:cxnLst/>
          <a:rect l="0" t="0" r="0" b="0"/>
          <a:pathLst>
            <a:path>
              <a:moveTo>
                <a:pt x="0" y="0"/>
              </a:moveTo>
              <a:lnTo>
                <a:pt x="0" y="311256"/>
              </a:lnTo>
              <a:lnTo>
                <a:pt x="1919450" y="311256"/>
              </a:lnTo>
              <a:lnTo>
                <a:pt x="191945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FEF543-9D34-405B-990B-604B41BD2A7B}">
      <dsp:nvSpPr>
        <dsp:cNvPr id="0" name=""/>
        <dsp:cNvSpPr/>
      </dsp:nvSpPr>
      <dsp:spPr>
        <a:xfrm>
          <a:off x="2661159" y="2519089"/>
          <a:ext cx="91440" cy="456741"/>
        </a:xfrm>
        <a:custGeom>
          <a:avLst/>
          <a:gdLst/>
          <a:ahLst/>
          <a:cxnLst/>
          <a:rect l="0" t="0" r="0" b="0"/>
          <a:pathLst>
            <a:path>
              <a:moveTo>
                <a:pt x="45720" y="0"/>
              </a:moveTo>
              <a:lnTo>
                <a:pt x="4572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872FF4-5B17-4A99-8404-3D3E9499904C}">
      <dsp:nvSpPr>
        <dsp:cNvPr id="0" name=""/>
        <dsp:cNvSpPr/>
      </dsp:nvSpPr>
      <dsp:spPr>
        <a:xfrm>
          <a:off x="787429" y="2519089"/>
          <a:ext cx="1919450" cy="456741"/>
        </a:xfrm>
        <a:custGeom>
          <a:avLst/>
          <a:gdLst/>
          <a:ahLst/>
          <a:cxnLst/>
          <a:rect l="0" t="0" r="0" b="0"/>
          <a:pathLst>
            <a:path>
              <a:moveTo>
                <a:pt x="1919450" y="0"/>
              </a:moveTo>
              <a:lnTo>
                <a:pt x="1919450" y="311256"/>
              </a:lnTo>
              <a:lnTo>
                <a:pt x="0" y="311256"/>
              </a:lnTo>
              <a:lnTo>
                <a:pt x="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1F6B70-9DF1-4F27-AD29-21140CF02DE5}">
      <dsp:nvSpPr>
        <dsp:cNvPr id="0" name=""/>
        <dsp:cNvSpPr/>
      </dsp:nvSpPr>
      <dsp:spPr>
        <a:xfrm>
          <a:off x="2706879" y="1065105"/>
          <a:ext cx="1919450" cy="456741"/>
        </a:xfrm>
        <a:custGeom>
          <a:avLst/>
          <a:gdLst/>
          <a:ahLst/>
          <a:cxnLst/>
          <a:rect l="0" t="0" r="0" b="0"/>
          <a:pathLst>
            <a:path>
              <a:moveTo>
                <a:pt x="1919450" y="0"/>
              </a:moveTo>
              <a:lnTo>
                <a:pt x="1919450" y="311256"/>
              </a:lnTo>
              <a:lnTo>
                <a:pt x="0" y="311256"/>
              </a:lnTo>
              <a:lnTo>
                <a:pt x="0" y="456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731CF-1F2A-42A8-9FCC-385EAD5AB05B}">
      <dsp:nvSpPr>
        <dsp:cNvPr id="0" name=""/>
        <dsp:cNvSpPr/>
      </dsp:nvSpPr>
      <dsp:spPr>
        <a:xfrm>
          <a:off x="3841100" y="67863"/>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29D56-940F-486B-90BC-AD312F469F49}">
      <dsp:nvSpPr>
        <dsp:cNvPr id="0" name=""/>
        <dsp:cNvSpPr/>
      </dsp:nvSpPr>
      <dsp:spPr>
        <a:xfrm>
          <a:off x="4015596" y="233634"/>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Data Components of the READ Act</a:t>
          </a:r>
        </a:p>
      </dsp:txBody>
      <dsp:txXfrm>
        <a:off x="4044804" y="262842"/>
        <a:ext cx="1512043" cy="938825"/>
      </dsp:txXfrm>
    </dsp:sp>
    <dsp:sp modelId="{67138C77-C082-40BC-A757-F630C6770E84}">
      <dsp:nvSpPr>
        <dsp:cNvPr id="0" name=""/>
        <dsp:cNvSpPr/>
      </dsp:nvSpPr>
      <dsp:spPr>
        <a:xfrm>
          <a:off x="1921650" y="1521847"/>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439247-16F5-4E86-8832-6B680FD120E5}">
      <dsp:nvSpPr>
        <dsp:cNvPr id="0" name=""/>
        <dsp:cNvSpPr/>
      </dsp:nvSpPr>
      <dsp:spPr>
        <a:xfrm>
          <a:off x="2096145" y="1687618"/>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Components Collected through Data Pipeline</a:t>
          </a:r>
        </a:p>
      </dsp:txBody>
      <dsp:txXfrm>
        <a:off x="2125353" y="1716826"/>
        <a:ext cx="1512043" cy="938825"/>
      </dsp:txXfrm>
    </dsp:sp>
    <dsp:sp modelId="{E9D0C659-382D-480D-8DD4-77F39C68FCB6}">
      <dsp:nvSpPr>
        <dsp:cNvPr id="0" name=""/>
        <dsp:cNvSpPr/>
      </dsp:nvSpPr>
      <dsp:spPr>
        <a:xfrm>
          <a:off x="2199"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A9D0D1-0FEA-4BE5-83D6-07FFE0EFDD45}">
      <dsp:nvSpPr>
        <dsp:cNvPr id="0" name=""/>
        <dsp:cNvSpPr/>
      </dsp:nvSpPr>
      <dsp:spPr>
        <a:xfrm>
          <a:off x="176695"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Spring READ Assessment</a:t>
          </a:r>
        </a:p>
        <a:p>
          <a:pPr marL="0" lvl="0" indent="0" algn="ctr" defTabSz="622300">
            <a:lnSpc>
              <a:spcPct val="90000"/>
            </a:lnSpc>
            <a:spcBef>
              <a:spcPct val="0"/>
            </a:spcBef>
            <a:spcAft>
              <a:spcPct val="35000"/>
            </a:spcAft>
            <a:buNone/>
          </a:pPr>
          <a:r>
            <a:rPr lang="en-US" sz="1400" kern="1200" dirty="0"/>
            <a:t>(Spring)</a:t>
          </a:r>
        </a:p>
      </dsp:txBody>
      <dsp:txXfrm>
        <a:off x="205903" y="3170810"/>
        <a:ext cx="1512043" cy="938825"/>
      </dsp:txXfrm>
    </dsp:sp>
    <dsp:sp modelId="{1F07CA9B-C5C6-449A-AD7B-130E6980D1D5}">
      <dsp:nvSpPr>
        <dsp:cNvPr id="0" name=""/>
        <dsp:cNvSpPr/>
      </dsp:nvSpPr>
      <dsp:spPr>
        <a:xfrm>
          <a:off x="1921650"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ED94F-015B-411E-A92D-57246B031242}">
      <dsp:nvSpPr>
        <dsp:cNvPr id="0" name=""/>
        <dsp:cNvSpPr/>
      </dsp:nvSpPr>
      <dsp:spPr>
        <a:xfrm>
          <a:off x="2096145"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READ Literacy Programs and Assessment</a:t>
          </a:r>
        </a:p>
        <a:p>
          <a:pPr marL="0" lvl="0" indent="0" algn="ctr" defTabSz="622300">
            <a:lnSpc>
              <a:spcPct val="90000"/>
            </a:lnSpc>
            <a:spcBef>
              <a:spcPct val="0"/>
            </a:spcBef>
            <a:spcAft>
              <a:spcPct val="35000"/>
            </a:spcAft>
            <a:buNone/>
          </a:pPr>
          <a:r>
            <a:rPr lang="en-US" sz="1400" kern="1200" dirty="0"/>
            <a:t>(Spring)</a:t>
          </a:r>
        </a:p>
      </dsp:txBody>
      <dsp:txXfrm>
        <a:off x="2125353" y="3170810"/>
        <a:ext cx="1512043" cy="938825"/>
      </dsp:txXfrm>
    </dsp:sp>
    <dsp:sp modelId="{F3F49332-0514-4894-B39A-6EFD5DD84490}">
      <dsp:nvSpPr>
        <dsp:cNvPr id="0" name=""/>
        <dsp:cNvSpPr/>
      </dsp:nvSpPr>
      <dsp:spPr>
        <a:xfrm>
          <a:off x="3841100"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B21601-7268-41B2-8558-2FDD83ECEC0A}">
      <dsp:nvSpPr>
        <dsp:cNvPr id="0" name=""/>
        <dsp:cNvSpPr/>
      </dsp:nvSpPr>
      <dsp:spPr>
        <a:xfrm>
          <a:off x="4015596"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READ Training</a:t>
          </a:r>
        </a:p>
        <a:p>
          <a:pPr marL="0" lvl="0" indent="0" algn="ctr" defTabSz="622300">
            <a:lnSpc>
              <a:spcPct val="90000"/>
            </a:lnSpc>
            <a:spcBef>
              <a:spcPct val="0"/>
            </a:spcBef>
            <a:spcAft>
              <a:spcPct val="35000"/>
            </a:spcAft>
            <a:buNone/>
          </a:pPr>
          <a:r>
            <a:rPr lang="en-US" sz="1400" kern="1200" dirty="0"/>
            <a:t>(Fall)</a:t>
          </a:r>
        </a:p>
      </dsp:txBody>
      <dsp:txXfrm>
        <a:off x="4044804" y="3170810"/>
        <a:ext cx="1512043" cy="938825"/>
      </dsp:txXfrm>
    </dsp:sp>
    <dsp:sp modelId="{CC0B9CA1-8943-4222-8EDA-B02D927E3C04}">
      <dsp:nvSpPr>
        <dsp:cNvPr id="0" name=""/>
        <dsp:cNvSpPr/>
      </dsp:nvSpPr>
      <dsp:spPr>
        <a:xfrm>
          <a:off x="5760551" y="1521847"/>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8E062F-FCAB-4901-9B52-9EA1CBEE4399}">
      <dsp:nvSpPr>
        <dsp:cNvPr id="0" name=""/>
        <dsp:cNvSpPr/>
      </dsp:nvSpPr>
      <dsp:spPr>
        <a:xfrm>
          <a:off x="5935046" y="1687618"/>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Components Collected through GAINS</a:t>
          </a:r>
        </a:p>
      </dsp:txBody>
      <dsp:txXfrm>
        <a:off x="5964254" y="1716826"/>
        <a:ext cx="1512043" cy="938825"/>
      </dsp:txXfrm>
    </dsp:sp>
    <dsp:sp modelId="{9AE74562-12B0-4F7F-B110-64BCB3784524}">
      <dsp:nvSpPr>
        <dsp:cNvPr id="0" name=""/>
        <dsp:cNvSpPr/>
      </dsp:nvSpPr>
      <dsp:spPr>
        <a:xfrm>
          <a:off x="5760551"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A7C59-AE02-42EE-AC59-DB5632CD1F4F}">
      <dsp:nvSpPr>
        <dsp:cNvPr id="0" name=""/>
        <dsp:cNvSpPr/>
      </dsp:nvSpPr>
      <dsp:spPr>
        <a:xfrm>
          <a:off x="5935046"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READ Budgets</a:t>
          </a:r>
        </a:p>
        <a:p>
          <a:pPr marL="0" lvl="0" indent="0" algn="ctr" defTabSz="622300">
            <a:lnSpc>
              <a:spcPct val="90000"/>
            </a:lnSpc>
            <a:spcBef>
              <a:spcPct val="0"/>
            </a:spcBef>
            <a:spcAft>
              <a:spcPct val="35000"/>
            </a:spcAft>
            <a:buNone/>
          </a:pPr>
          <a:r>
            <a:rPr lang="en-US" sz="1400" kern="1200" dirty="0"/>
            <a:t>(Spring/Summer)</a:t>
          </a:r>
        </a:p>
      </dsp:txBody>
      <dsp:txXfrm>
        <a:off x="5964254" y="3170810"/>
        <a:ext cx="1512043" cy="9388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78539799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7853979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337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5177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selection should get saved to the Status Dashboard so that you can then go and lock your data.</a:t>
            </a:r>
          </a:p>
        </p:txBody>
      </p:sp>
    </p:spTree>
    <p:extLst>
      <p:ext uri="{BB962C8B-B14F-4D97-AF65-F5344CB8AC3E}">
        <p14:creationId xmlns:p14="http://schemas.microsoft.com/office/powerpoint/2010/main" val="467464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8539799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78539799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0497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 id="2147483689" r:id="rId8"/>
    <p:sldLayoutId id="2147483661" r:id="rId9"/>
    <p:sldLayoutId id="2147483690"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5" r:id="rId19"/>
    <p:sldLayoutId id="2147483686" r:id="rId20"/>
    <p:sldLayoutId id="2147483687" r:id="rId21"/>
    <p:sldLayoutId id="214748368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EADActData@cde.state.co.u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e.state.co.us/datapipeline/per_read_trainingcollection"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mailto:READActData@cde.state.co.u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mailto:READActData@cde.state.co.us"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cde.state.co.us/dataprivacyandsecurity"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mailto:READActData@cde.state.co.us" TargetMode="External"/><Relationship Id="rId2" Type="http://schemas.openxmlformats.org/officeDocument/2006/relationships/hyperlink" Target="https://www.cde.state.co.us/coloradoliteracy/readdatapipeline"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78539799a0_0_0"/>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READ Training Data Collection </a:t>
            </a:r>
            <a:endParaRPr dirty="0">
              <a:solidFill>
                <a:schemeClr val="tx1"/>
              </a:solidFill>
            </a:endParaRPr>
          </a:p>
        </p:txBody>
      </p:sp>
      <p:sp>
        <p:nvSpPr>
          <p:cNvPr id="378" name="Google Shape;378;g278539799a0_0_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Tara Rhodes</a:t>
            </a:r>
            <a:br>
              <a:rPr lang="en-US" dirty="0"/>
            </a:br>
            <a:r>
              <a:rPr lang="en-US" dirty="0">
                <a:hlinkClick r:id="rId3"/>
              </a:rPr>
              <a:t>READActData@cde.state.co.us</a:t>
            </a:r>
            <a:br>
              <a:rPr lang="en-US" dirty="0"/>
            </a:br>
            <a:r>
              <a:rPr lang="en-US" dirty="0"/>
              <a:t>July 15, 2025</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AE02-F3CF-4762-B04E-3E2A10530F4B}"/>
              </a:ext>
            </a:extLst>
          </p:cNvPr>
          <p:cNvSpPr>
            <a:spLocks noGrp="1"/>
          </p:cNvSpPr>
          <p:nvPr>
            <p:ph type="title"/>
          </p:nvPr>
        </p:nvSpPr>
        <p:spPr/>
        <p:txBody>
          <a:bodyPr/>
          <a:lstStyle/>
          <a:p>
            <a:r>
              <a:rPr lang="en-US" dirty="0"/>
              <a:t>Data Components of the READ Act</a:t>
            </a:r>
          </a:p>
        </p:txBody>
      </p:sp>
      <p:sp>
        <p:nvSpPr>
          <p:cNvPr id="6" name="Title 5">
            <a:extLst>
              <a:ext uri="{FF2B5EF4-FFF2-40B4-BE49-F238E27FC236}">
                <a16:creationId xmlns:a16="http://schemas.microsoft.com/office/drawing/2014/main" id="{8C61B0AE-EB5C-114A-DA9F-2BF24C0F213B}"/>
              </a:ext>
            </a:extLst>
          </p:cNvPr>
          <p:cNvSpPr>
            <a:spLocks noGrp="1"/>
          </p:cNvSpPr>
          <p:nvPr>
            <p:ph type="title" idx="2"/>
          </p:nvPr>
        </p:nvSpPr>
        <p:spPr/>
        <p:txBody>
          <a:bodyPr/>
          <a:lstStyle/>
          <a:p>
            <a:endParaRPr lang="en-US"/>
          </a:p>
        </p:txBody>
      </p:sp>
      <p:graphicFrame>
        <p:nvGraphicFramePr>
          <p:cNvPr id="7" name="Diagram 6" descr="Image depicting which collections are run through Data Pipeline and which ones are run through GAINS.">
            <a:extLst>
              <a:ext uri="{FF2B5EF4-FFF2-40B4-BE49-F238E27FC236}">
                <a16:creationId xmlns:a16="http://schemas.microsoft.com/office/drawing/2014/main" id="{0EE271A7-6F28-3522-B1E6-CCB21F77D3DA}"/>
              </a:ext>
            </a:extLst>
          </p:cNvPr>
          <p:cNvGraphicFramePr/>
          <p:nvPr>
            <p:extLst>
              <p:ext uri="{D42A27DB-BD31-4B8C-83A1-F6EECF244321}">
                <p14:modId xmlns:p14="http://schemas.microsoft.com/office/powerpoint/2010/main" val="2874115819"/>
              </p:ext>
            </p:extLst>
          </p:nvPr>
        </p:nvGraphicFramePr>
        <p:xfrm>
          <a:off x="649705" y="397042"/>
          <a:ext cx="7507706" cy="4206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0708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748E-1557-2E0D-EA95-4FEB2E835692}"/>
              </a:ext>
            </a:extLst>
          </p:cNvPr>
          <p:cNvSpPr>
            <a:spLocks noGrp="1"/>
          </p:cNvSpPr>
          <p:nvPr>
            <p:ph type="title"/>
          </p:nvPr>
        </p:nvSpPr>
        <p:spPr/>
        <p:txBody>
          <a:bodyPr/>
          <a:lstStyle/>
          <a:p>
            <a:r>
              <a:rPr lang="en-US" dirty="0"/>
              <a:t>Reminders to Ensure Data Accuracy</a:t>
            </a:r>
          </a:p>
        </p:txBody>
      </p:sp>
      <p:sp>
        <p:nvSpPr>
          <p:cNvPr id="3" name="Text Placeholder 2">
            <a:extLst>
              <a:ext uri="{FF2B5EF4-FFF2-40B4-BE49-F238E27FC236}">
                <a16:creationId xmlns:a16="http://schemas.microsoft.com/office/drawing/2014/main" id="{76EF7895-C572-51F5-7BDE-88329B043D08}"/>
              </a:ext>
            </a:extLst>
          </p:cNvPr>
          <p:cNvSpPr>
            <a:spLocks noGrp="1"/>
          </p:cNvSpPr>
          <p:nvPr>
            <p:ph type="body" idx="1"/>
          </p:nvPr>
        </p:nvSpPr>
        <p:spPr>
          <a:xfrm>
            <a:off x="311700" y="1152475"/>
            <a:ext cx="6165300" cy="3034800"/>
          </a:xfrm>
        </p:spPr>
        <p:txBody>
          <a:bodyPr>
            <a:normAutofit lnSpcReduction="10000"/>
          </a:bodyPr>
          <a:lstStyle/>
          <a:p>
            <a:r>
              <a:rPr lang="en-US" dirty="0"/>
              <a:t>Reporting accurate data is the primary goal of the collection</a:t>
            </a:r>
          </a:p>
          <a:p>
            <a:r>
              <a:rPr lang="en-US" dirty="0"/>
              <a:t>How to ensure your data is accurate?</a:t>
            </a:r>
          </a:p>
          <a:p>
            <a:pPr lvl="1"/>
            <a:r>
              <a:rPr lang="en-US" dirty="0"/>
              <a:t>Complete the basics of the collection early!</a:t>
            </a:r>
          </a:p>
          <a:p>
            <a:pPr lvl="2"/>
            <a:r>
              <a:rPr lang="en-US" dirty="0"/>
              <a:t>Get files error free by mid August</a:t>
            </a:r>
          </a:p>
          <a:p>
            <a:pPr lvl="2"/>
            <a:r>
              <a:rPr lang="en-US" dirty="0"/>
              <a:t>An error free file does not guarantee accurately reported data </a:t>
            </a:r>
          </a:p>
          <a:p>
            <a:pPr lvl="2"/>
            <a:r>
              <a:rPr lang="en-US" dirty="0"/>
              <a:t>Thoroughly review your data </a:t>
            </a:r>
          </a:p>
          <a:p>
            <a:pPr lvl="2"/>
            <a:r>
              <a:rPr lang="en-US" dirty="0"/>
              <a:t>Ask district READ leads or other content area experts to assist in verifying data </a:t>
            </a:r>
          </a:p>
          <a:p>
            <a:r>
              <a:rPr lang="en-US" dirty="0"/>
              <a:t>Do not report inaccurate data to avoid errors</a:t>
            </a:r>
          </a:p>
          <a:p>
            <a:pPr lvl="1"/>
            <a:r>
              <a:rPr lang="en-US" dirty="0"/>
              <a:t>If an educator is generating errors, please call the data collection lead to find out how to properly code the educator</a:t>
            </a:r>
          </a:p>
          <a:p>
            <a:endParaRPr lang="en-US" dirty="0"/>
          </a:p>
        </p:txBody>
      </p:sp>
      <p:sp>
        <p:nvSpPr>
          <p:cNvPr id="4" name="Title 3">
            <a:extLst>
              <a:ext uri="{FF2B5EF4-FFF2-40B4-BE49-F238E27FC236}">
                <a16:creationId xmlns:a16="http://schemas.microsoft.com/office/drawing/2014/main" id="{22E5C742-037F-A1FA-657E-2C6ED8546508}"/>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081046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READ Training Data Collection Timeline</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E8F8-AE6F-2370-67C8-C73D2F4E5558}"/>
              </a:ext>
            </a:extLst>
          </p:cNvPr>
          <p:cNvSpPr>
            <a:spLocks noGrp="1"/>
          </p:cNvSpPr>
          <p:nvPr>
            <p:ph type="title"/>
          </p:nvPr>
        </p:nvSpPr>
        <p:spPr/>
        <p:txBody>
          <a:bodyPr/>
          <a:lstStyle/>
          <a:p>
            <a:r>
              <a:rPr lang="en-US" dirty="0"/>
              <a:t>READ Training Data Collection Timeline</a:t>
            </a:r>
            <a:br>
              <a:rPr lang="en-US" dirty="0"/>
            </a:br>
            <a:endParaRPr lang="en-US" dirty="0"/>
          </a:p>
        </p:txBody>
      </p:sp>
      <p:sp>
        <p:nvSpPr>
          <p:cNvPr id="4" name="Title 3">
            <a:extLst>
              <a:ext uri="{FF2B5EF4-FFF2-40B4-BE49-F238E27FC236}">
                <a16:creationId xmlns:a16="http://schemas.microsoft.com/office/drawing/2014/main" id="{33050E62-AE31-A149-1DA8-E27D77DCCCA0}"/>
              </a:ext>
            </a:extLst>
          </p:cNvPr>
          <p:cNvSpPr>
            <a:spLocks noGrp="1"/>
          </p:cNvSpPr>
          <p:nvPr>
            <p:ph type="title" idx="2"/>
          </p:nvPr>
        </p:nvSpPr>
        <p:spPr/>
        <p:txBody>
          <a:bodyPr/>
          <a:lstStyle/>
          <a:p>
            <a:endParaRPr lang="en-US"/>
          </a:p>
        </p:txBody>
      </p:sp>
      <p:graphicFrame>
        <p:nvGraphicFramePr>
          <p:cNvPr id="5" name="Table 4">
            <a:extLst>
              <a:ext uri="{FF2B5EF4-FFF2-40B4-BE49-F238E27FC236}">
                <a16:creationId xmlns:a16="http://schemas.microsoft.com/office/drawing/2014/main" id="{D314AE93-FDA0-FC12-634D-49CB77CEF3A2}"/>
              </a:ext>
            </a:extLst>
          </p:cNvPr>
          <p:cNvGraphicFramePr>
            <a:graphicFrameLocks noGrp="1"/>
          </p:cNvGraphicFramePr>
          <p:nvPr>
            <p:extLst>
              <p:ext uri="{D42A27DB-BD31-4B8C-83A1-F6EECF244321}">
                <p14:modId xmlns:p14="http://schemas.microsoft.com/office/powerpoint/2010/main" val="32513915"/>
              </p:ext>
            </p:extLst>
          </p:nvPr>
        </p:nvGraphicFramePr>
        <p:xfrm>
          <a:off x="254443" y="1004862"/>
          <a:ext cx="7991060" cy="3086346"/>
        </p:xfrm>
        <a:graphic>
          <a:graphicData uri="http://schemas.openxmlformats.org/drawingml/2006/table">
            <a:tbl>
              <a:tblPr firstRow="1" bandRow="1">
                <a:tableStyleId>{5940675A-B579-460E-94D1-54222C63F5DA}</a:tableStyleId>
              </a:tblPr>
              <a:tblGrid>
                <a:gridCol w="1262720">
                  <a:extLst>
                    <a:ext uri="{9D8B030D-6E8A-4147-A177-3AD203B41FA5}">
                      <a16:colId xmlns:a16="http://schemas.microsoft.com/office/drawing/2014/main" val="2944645014"/>
                    </a:ext>
                  </a:extLst>
                </a:gridCol>
                <a:gridCol w="1599694">
                  <a:extLst>
                    <a:ext uri="{9D8B030D-6E8A-4147-A177-3AD203B41FA5}">
                      <a16:colId xmlns:a16="http://schemas.microsoft.com/office/drawing/2014/main" val="2796955664"/>
                    </a:ext>
                  </a:extLst>
                </a:gridCol>
                <a:gridCol w="5128646">
                  <a:extLst>
                    <a:ext uri="{9D8B030D-6E8A-4147-A177-3AD203B41FA5}">
                      <a16:colId xmlns:a16="http://schemas.microsoft.com/office/drawing/2014/main" val="742231211"/>
                    </a:ext>
                  </a:extLst>
                </a:gridCol>
              </a:tblGrid>
              <a:tr h="175217">
                <a:tc>
                  <a:txBody>
                    <a:bodyPr/>
                    <a:lstStyle/>
                    <a:p>
                      <a:pPr marL="0" marR="0">
                        <a:lnSpc>
                          <a:spcPct val="107000"/>
                        </a:lnSpc>
                        <a:spcAft>
                          <a:spcPts val="800"/>
                        </a:spcAft>
                        <a:buNone/>
                        <a:tabLst>
                          <a:tab pos="2028825" algn="l"/>
                        </a:tabLst>
                      </a:pPr>
                      <a:r>
                        <a:rPr lang="en-US" sz="1100" dirty="0">
                          <a:effectLst/>
                        </a:rPr>
                        <a:t>Date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Event</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Event Description</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737463"/>
                  </a:ext>
                </a:extLst>
              </a:tr>
              <a:tr h="363926">
                <a:tc>
                  <a:txBody>
                    <a:bodyPr/>
                    <a:lstStyle/>
                    <a:p>
                      <a:pPr marL="0" marR="0">
                        <a:lnSpc>
                          <a:spcPct val="107000"/>
                        </a:lnSpc>
                        <a:spcAft>
                          <a:spcPts val="800"/>
                        </a:spcAft>
                        <a:buNone/>
                        <a:tabLst>
                          <a:tab pos="2028825" algn="l"/>
                        </a:tabLst>
                      </a:pPr>
                      <a:r>
                        <a:rPr lang="en-US" sz="1100" dirty="0">
                          <a:effectLst/>
                        </a:rPr>
                        <a:t>7/15/2025</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Training Event</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This training event will cover changes for the 25-26 READ Training collection. This is a live event from 1-2pm and will be recorded.</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5741800"/>
                  </a:ext>
                </a:extLst>
              </a:tr>
              <a:tr h="175217">
                <a:tc>
                  <a:txBody>
                    <a:bodyPr/>
                    <a:lstStyle/>
                    <a:p>
                      <a:pPr marL="0" marR="0">
                        <a:lnSpc>
                          <a:spcPct val="107000"/>
                        </a:lnSpc>
                        <a:spcAft>
                          <a:spcPts val="800"/>
                        </a:spcAft>
                        <a:buNone/>
                        <a:tabLst>
                          <a:tab pos="2028825" algn="l"/>
                        </a:tabLst>
                      </a:pPr>
                      <a:r>
                        <a:rPr lang="en-US" sz="1100">
                          <a:effectLst/>
                        </a:rPr>
                        <a:t>8/1/2025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Open</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The 25-26 READ Training collection opens in Data Pipeline.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7166526"/>
                  </a:ext>
                </a:extLst>
              </a:tr>
              <a:tr h="552356">
                <a:tc>
                  <a:txBody>
                    <a:bodyPr/>
                    <a:lstStyle/>
                    <a:p>
                      <a:pPr marL="0" marR="0">
                        <a:lnSpc>
                          <a:spcPct val="107000"/>
                        </a:lnSpc>
                        <a:spcAft>
                          <a:spcPts val="800"/>
                        </a:spcAft>
                        <a:buNone/>
                        <a:tabLst>
                          <a:tab pos="2028825" algn="l"/>
                        </a:tabLst>
                      </a:pPr>
                      <a:r>
                        <a:rPr lang="en-US" sz="1100">
                          <a:effectLst/>
                        </a:rPr>
                        <a:t>8/15/2025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Other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This is the date by which teachers, principals, and administrators should have their respective READ training designations added to their COOL accounts.</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5731181"/>
                  </a:ext>
                </a:extLst>
              </a:tr>
              <a:tr h="363926">
                <a:tc>
                  <a:txBody>
                    <a:bodyPr/>
                    <a:lstStyle/>
                    <a:p>
                      <a:pPr marL="0" marR="0">
                        <a:lnSpc>
                          <a:spcPct val="107000"/>
                        </a:lnSpc>
                        <a:spcAft>
                          <a:spcPts val="800"/>
                        </a:spcAft>
                        <a:buNone/>
                        <a:tabLst>
                          <a:tab pos="2028825" algn="l"/>
                        </a:tabLst>
                      </a:pPr>
                      <a:r>
                        <a:rPr lang="en-US" sz="1100">
                          <a:effectLst/>
                        </a:rPr>
                        <a:t>8/19/2025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Other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This is the target upload date for the collection. Please complete an upload by this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6567388"/>
                  </a:ext>
                </a:extLst>
              </a:tr>
              <a:tr h="363926">
                <a:tc>
                  <a:txBody>
                    <a:bodyPr/>
                    <a:lstStyle/>
                    <a:p>
                      <a:pPr marL="0" marR="0">
                        <a:lnSpc>
                          <a:spcPct val="107000"/>
                        </a:lnSpc>
                        <a:spcAft>
                          <a:spcPts val="800"/>
                        </a:spcAft>
                        <a:buNone/>
                        <a:tabLst>
                          <a:tab pos="2028825" algn="l"/>
                        </a:tabLst>
                      </a:pPr>
                      <a:r>
                        <a:rPr lang="en-US" sz="1100">
                          <a:effectLst/>
                        </a:rPr>
                        <a:t>8/26/2025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Other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This is the target date for an error-free submission for the collection. Please resolve errors by this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9453118"/>
                  </a:ext>
                </a:extLst>
              </a:tr>
              <a:tr h="363926">
                <a:tc>
                  <a:txBody>
                    <a:bodyPr/>
                    <a:lstStyle/>
                    <a:p>
                      <a:pPr marL="0" marR="0">
                        <a:lnSpc>
                          <a:spcPct val="107000"/>
                        </a:lnSpc>
                        <a:spcAft>
                          <a:spcPts val="800"/>
                        </a:spcAft>
                        <a:buNone/>
                        <a:tabLst>
                          <a:tab pos="2028825" algn="l"/>
                        </a:tabLst>
                      </a:pPr>
                      <a:r>
                        <a:rPr lang="en-US" sz="1100">
                          <a:effectLst/>
                        </a:rPr>
                        <a:t>8/30/2025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Deadline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The 25-26 READ Training collection closes in Data Pipeline and sign-off forms are due.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218558"/>
                  </a:ext>
                </a:extLst>
              </a:tr>
              <a:tr h="363926">
                <a:tc>
                  <a:txBody>
                    <a:bodyPr/>
                    <a:lstStyle/>
                    <a:p>
                      <a:pPr marL="0" marR="0">
                        <a:lnSpc>
                          <a:spcPct val="107000"/>
                        </a:lnSpc>
                        <a:spcAft>
                          <a:spcPts val="800"/>
                        </a:spcAft>
                        <a:buNone/>
                        <a:tabLst>
                          <a:tab pos="2028825" algn="l"/>
                        </a:tabLst>
                      </a:pPr>
                      <a:r>
                        <a:rPr lang="en-US" sz="1100">
                          <a:effectLst/>
                        </a:rPr>
                        <a:t>9/8/2025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Other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CDE prepares preliminary State Board of Education documents for any extension requests.</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0070859"/>
                  </a:ext>
                </a:extLst>
              </a:tr>
              <a:tr h="363926">
                <a:tc>
                  <a:txBody>
                    <a:bodyPr/>
                    <a:lstStyle/>
                    <a:p>
                      <a:pPr marL="0" marR="0">
                        <a:lnSpc>
                          <a:spcPct val="107000"/>
                        </a:lnSpc>
                        <a:spcAft>
                          <a:spcPts val="800"/>
                        </a:spcAft>
                        <a:buNone/>
                        <a:tabLst>
                          <a:tab pos="2028825" algn="l"/>
                        </a:tabLst>
                      </a:pPr>
                      <a:r>
                        <a:rPr lang="en-US" sz="1100" dirty="0">
                          <a:effectLst/>
                        </a:rPr>
                        <a:t>10/8/2025</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Other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State Board of Education hears extension requests and provides the final decision around the approval of any extension requests.</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2417343"/>
                  </a:ext>
                </a:extLst>
              </a:tr>
            </a:tbl>
          </a:graphicData>
        </a:graphic>
      </p:graphicFrame>
    </p:spTree>
    <p:extLst>
      <p:ext uri="{BB962C8B-B14F-4D97-AF65-F5344CB8AC3E}">
        <p14:creationId xmlns:p14="http://schemas.microsoft.com/office/powerpoint/2010/main" val="2223774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25-26 File Layout and Definitions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2B3E-1C02-78EE-61D9-0755EAC64B99}"/>
              </a:ext>
            </a:extLst>
          </p:cNvPr>
          <p:cNvSpPr>
            <a:spLocks noGrp="1"/>
          </p:cNvSpPr>
          <p:nvPr>
            <p:ph type="title"/>
          </p:nvPr>
        </p:nvSpPr>
        <p:spPr/>
        <p:txBody>
          <a:bodyPr/>
          <a:lstStyle/>
          <a:p>
            <a:r>
              <a:rPr lang="en-US" dirty="0"/>
              <a:t>Changes to the 25-26 READ Training File Layout</a:t>
            </a:r>
          </a:p>
        </p:txBody>
      </p:sp>
      <p:sp>
        <p:nvSpPr>
          <p:cNvPr id="3" name="Text Placeholder 2">
            <a:extLst>
              <a:ext uri="{FF2B5EF4-FFF2-40B4-BE49-F238E27FC236}">
                <a16:creationId xmlns:a16="http://schemas.microsoft.com/office/drawing/2014/main" id="{7C4DC339-DDB5-6775-EA80-F8DDE14E3155}"/>
              </a:ext>
            </a:extLst>
          </p:cNvPr>
          <p:cNvSpPr>
            <a:spLocks noGrp="1"/>
          </p:cNvSpPr>
          <p:nvPr>
            <p:ph type="body" idx="1"/>
          </p:nvPr>
        </p:nvSpPr>
        <p:spPr>
          <a:xfrm>
            <a:off x="311699" y="1152475"/>
            <a:ext cx="6907247" cy="3034800"/>
          </a:xfrm>
        </p:spPr>
        <p:txBody>
          <a:bodyPr>
            <a:normAutofit fontScale="85000" lnSpcReduction="20000"/>
          </a:bodyPr>
          <a:lstStyle/>
          <a:p>
            <a:r>
              <a:rPr lang="en-US" dirty="0"/>
              <a:t>Removed the Staff’s Teacher Training Not Complete Status Code column and the Staff’s Administrator Training Not Complete Status column. </a:t>
            </a:r>
          </a:p>
          <a:p>
            <a:endParaRPr lang="en-US" dirty="0"/>
          </a:p>
          <a:p>
            <a:r>
              <a:rPr lang="en-US" dirty="0"/>
              <a:t>While these two columns were removed, the information was not. Additional codes were added to the Staff’s Teacher Training Status Code column and the Staff’s Administrator Training Status Code column to capture the reasons for non-completion. </a:t>
            </a:r>
          </a:p>
          <a:p>
            <a:endParaRPr lang="en-US" dirty="0"/>
          </a:p>
          <a:p>
            <a:r>
              <a:rPr lang="en-US" dirty="0"/>
              <a:t>Added a “No Report of Training” screen in Data Pipeline for districts that are either: 1. declining READ funds, or 2. have already reported all staff as having completed the appropriate training.</a:t>
            </a:r>
          </a:p>
          <a:p>
            <a:pPr marL="127000" indent="0">
              <a:buNone/>
            </a:pPr>
            <a:endParaRPr lang="en-US" dirty="0"/>
          </a:p>
          <a:p>
            <a:r>
              <a:rPr lang="en-US" dirty="0"/>
              <a:t>Updated the sign-off form to include non-completion counts for codes 14-17 as well as updated language if the district is declining READ funds. </a:t>
            </a:r>
          </a:p>
          <a:p>
            <a:endParaRPr lang="en-US" dirty="0"/>
          </a:p>
        </p:txBody>
      </p:sp>
      <p:sp>
        <p:nvSpPr>
          <p:cNvPr id="4" name="Title 3">
            <a:extLst>
              <a:ext uri="{FF2B5EF4-FFF2-40B4-BE49-F238E27FC236}">
                <a16:creationId xmlns:a16="http://schemas.microsoft.com/office/drawing/2014/main" id="{69C661FD-1565-DCF3-74AF-302F26D84016}"/>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3477232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C456-A53E-B95A-EBE6-69B17009A933}"/>
              </a:ext>
            </a:extLst>
          </p:cNvPr>
          <p:cNvSpPr>
            <a:spLocks noGrp="1"/>
          </p:cNvSpPr>
          <p:nvPr>
            <p:ph type="title"/>
          </p:nvPr>
        </p:nvSpPr>
        <p:spPr/>
        <p:txBody>
          <a:bodyPr/>
          <a:lstStyle/>
          <a:p>
            <a:r>
              <a:rPr lang="en-US" dirty="0"/>
              <a:t>READ Training Data Collection Elements (1 of 2)</a:t>
            </a:r>
          </a:p>
        </p:txBody>
      </p:sp>
      <p:sp>
        <p:nvSpPr>
          <p:cNvPr id="4" name="Title 3">
            <a:extLst>
              <a:ext uri="{FF2B5EF4-FFF2-40B4-BE49-F238E27FC236}">
                <a16:creationId xmlns:a16="http://schemas.microsoft.com/office/drawing/2014/main" id="{30AA1949-361D-D75E-4C86-D7903C55EACE}"/>
              </a:ext>
            </a:extLst>
          </p:cNvPr>
          <p:cNvSpPr>
            <a:spLocks noGrp="1"/>
          </p:cNvSpPr>
          <p:nvPr>
            <p:ph type="title" idx="2"/>
          </p:nvPr>
        </p:nvSpPr>
        <p:spPr/>
        <p:txBody>
          <a:bodyPr/>
          <a:lstStyle/>
          <a:p>
            <a:endParaRPr lang="en-US"/>
          </a:p>
        </p:txBody>
      </p:sp>
      <p:graphicFrame>
        <p:nvGraphicFramePr>
          <p:cNvPr id="6" name="Table 5">
            <a:extLst>
              <a:ext uri="{FF2B5EF4-FFF2-40B4-BE49-F238E27FC236}">
                <a16:creationId xmlns:a16="http://schemas.microsoft.com/office/drawing/2014/main" id="{643F54FF-F25A-1721-72FE-46F9A074E243}"/>
              </a:ext>
            </a:extLst>
          </p:cNvPr>
          <p:cNvGraphicFramePr>
            <a:graphicFrameLocks noGrp="1"/>
          </p:cNvGraphicFramePr>
          <p:nvPr>
            <p:extLst>
              <p:ext uri="{D42A27DB-BD31-4B8C-83A1-F6EECF244321}">
                <p14:modId xmlns:p14="http://schemas.microsoft.com/office/powerpoint/2010/main" val="2273642725"/>
              </p:ext>
            </p:extLst>
          </p:nvPr>
        </p:nvGraphicFramePr>
        <p:xfrm>
          <a:off x="55659" y="978011"/>
          <a:ext cx="8969073" cy="3220276"/>
        </p:xfrm>
        <a:graphic>
          <a:graphicData uri="http://schemas.openxmlformats.org/drawingml/2006/table">
            <a:tbl>
              <a:tblPr firstRow="1" bandRow="1">
                <a:tableStyleId>{5940675A-B579-460E-94D1-54222C63F5DA}</a:tableStyleId>
              </a:tblPr>
              <a:tblGrid>
                <a:gridCol w="1380501">
                  <a:extLst>
                    <a:ext uri="{9D8B030D-6E8A-4147-A177-3AD203B41FA5}">
                      <a16:colId xmlns:a16="http://schemas.microsoft.com/office/drawing/2014/main" val="3507209109"/>
                    </a:ext>
                  </a:extLst>
                </a:gridCol>
                <a:gridCol w="852852">
                  <a:extLst>
                    <a:ext uri="{9D8B030D-6E8A-4147-A177-3AD203B41FA5}">
                      <a16:colId xmlns:a16="http://schemas.microsoft.com/office/drawing/2014/main" val="1075558995"/>
                    </a:ext>
                  </a:extLst>
                </a:gridCol>
                <a:gridCol w="1122620">
                  <a:extLst>
                    <a:ext uri="{9D8B030D-6E8A-4147-A177-3AD203B41FA5}">
                      <a16:colId xmlns:a16="http://schemas.microsoft.com/office/drawing/2014/main" val="1210332048"/>
                    </a:ext>
                  </a:extLst>
                </a:gridCol>
                <a:gridCol w="1122620">
                  <a:extLst>
                    <a:ext uri="{9D8B030D-6E8A-4147-A177-3AD203B41FA5}">
                      <a16:colId xmlns:a16="http://schemas.microsoft.com/office/drawing/2014/main" val="3361036403"/>
                    </a:ext>
                  </a:extLst>
                </a:gridCol>
                <a:gridCol w="1122620">
                  <a:extLst>
                    <a:ext uri="{9D8B030D-6E8A-4147-A177-3AD203B41FA5}">
                      <a16:colId xmlns:a16="http://schemas.microsoft.com/office/drawing/2014/main" val="2757625745"/>
                    </a:ext>
                  </a:extLst>
                </a:gridCol>
                <a:gridCol w="1030175">
                  <a:extLst>
                    <a:ext uri="{9D8B030D-6E8A-4147-A177-3AD203B41FA5}">
                      <a16:colId xmlns:a16="http://schemas.microsoft.com/office/drawing/2014/main" val="130494167"/>
                    </a:ext>
                  </a:extLst>
                </a:gridCol>
                <a:gridCol w="1009816">
                  <a:extLst>
                    <a:ext uri="{9D8B030D-6E8A-4147-A177-3AD203B41FA5}">
                      <a16:colId xmlns:a16="http://schemas.microsoft.com/office/drawing/2014/main" val="1409795002"/>
                    </a:ext>
                  </a:extLst>
                </a:gridCol>
                <a:gridCol w="1327869">
                  <a:extLst>
                    <a:ext uri="{9D8B030D-6E8A-4147-A177-3AD203B41FA5}">
                      <a16:colId xmlns:a16="http://schemas.microsoft.com/office/drawing/2014/main" val="1165805777"/>
                    </a:ext>
                  </a:extLst>
                </a:gridCol>
              </a:tblGrid>
              <a:tr h="415283">
                <a:tc>
                  <a:txBody>
                    <a:bodyPr/>
                    <a:lstStyle/>
                    <a:p>
                      <a:pPr marL="0" marR="0">
                        <a:lnSpc>
                          <a:spcPct val="107000"/>
                        </a:lnSpc>
                        <a:spcAft>
                          <a:spcPts val="800"/>
                        </a:spcAft>
                        <a:buNone/>
                      </a:pPr>
                      <a:r>
                        <a:rPr lang="en-US" sz="1100" dirty="0">
                          <a:solidFill>
                            <a:srgbClr val="000000"/>
                          </a:solidFill>
                          <a:effectLst/>
                        </a:rPr>
                        <a:t>Name of Field</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1100" dirty="0">
                          <a:solidFill>
                            <a:srgbClr val="000000"/>
                          </a:solidFill>
                          <a:effectLst/>
                        </a:rPr>
                        <a:t>Field Length</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1100" dirty="0">
                          <a:solidFill>
                            <a:srgbClr val="000000"/>
                          </a:solidFill>
                          <a:effectLst/>
                        </a:rPr>
                        <a:t>Text Start Position</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1100" dirty="0">
                          <a:solidFill>
                            <a:srgbClr val="000000"/>
                          </a:solidFill>
                          <a:effectLst/>
                        </a:rPr>
                        <a:t>Text End Position</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1100" dirty="0">
                          <a:solidFill>
                            <a:srgbClr val="000000"/>
                          </a:solidFill>
                          <a:effectLst/>
                        </a:rPr>
                        <a:t>CSV Order</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1100" dirty="0">
                          <a:solidFill>
                            <a:srgbClr val="000000"/>
                          </a:solidFill>
                          <a:effectLst/>
                        </a:rPr>
                        <a:t>Excel Column</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1100" dirty="0">
                          <a:solidFill>
                            <a:srgbClr val="000000"/>
                          </a:solidFill>
                          <a:effectLst/>
                        </a:rPr>
                        <a:t>Example(s)</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1100" dirty="0">
                          <a:solidFill>
                            <a:srgbClr val="000000"/>
                          </a:solidFill>
                          <a:effectLst/>
                        </a:rPr>
                        <a:t>Remarks</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2208146"/>
                  </a:ext>
                </a:extLst>
              </a:tr>
              <a:tr h="557074">
                <a:tc>
                  <a:txBody>
                    <a:bodyPr/>
                    <a:lstStyle/>
                    <a:p>
                      <a:pPr marL="0" marR="0">
                        <a:lnSpc>
                          <a:spcPct val="107000"/>
                        </a:lnSpc>
                        <a:spcAft>
                          <a:spcPts val="800"/>
                        </a:spcAft>
                        <a:buNone/>
                      </a:pPr>
                      <a:r>
                        <a:rPr lang="en-US" sz="1100" dirty="0">
                          <a:effectLst/>
                        </a:rPr>
                        <a:t>School District/BOCES Code*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a:effectLst/>
                        </a:rPr>
                        <a:t>4</a:t>
                      </a:r>
                      <a:endParaRPr lang="en-US" sz="1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a:effectLst/>
                        </a:rPr>
                        <a:t>1</a:t>
                      </a:r>
                      <a:endParaRPr lang="en-US" sz="1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a:effectLst/>
                        </a:rPr>
                        <a:t>4</a:t>
                      </a:r>
                      <a:endParaRPr lang="en-US" sz="1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a:effectLst/>
                        </a:rPr>
                        <a:t>1</a:t>
                      </a:r>
                      <a:endParaRPr lang="en-US" sz="1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a:effectLst/>
                        </a:rPr>
                        <a:t>A</a:t>
                      </a:r>
                      <a:endParaRPr lang="en-US" sz="1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1111</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7665111"/>
                  </a:ext>
                </a:extLst>
              </a:tr>
              <a:tr h="293117">
                <a:tc>
                  <a:txBody>
                    <a:bodyPr/>
                    <a:lstStyle/>
                    <a:p>
                      <a:pPr marL="0" marR="0">
                        <a:lnSpc>
                          <a:spcPct val="107000"/>
                        </a:lnSpc>
                        <a:spcAft>
                          <a:spcPts val="800"/>
                        </a:spcAft>
                        <a:buNone/>
                      </a:pPr>
                      <a:r>
                        <a:rPr lang="en-US" sz="1100" dirty="0">
                          <a:effectLst/>
                        </a:rPr>
                        <a:t>School Code*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a:effectLst/>
                        </a:rPr>
                        <a:t>4</a:t>
                      </a:r>
                      <a:endParaRPr lang="en-US" sz="1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a:effectLst/>
                        </a:rPr>
                        <a:t>5</a:t>
                      </a:r>
                      <a:endParaRPr lang="en-US" sz="1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a:effectLst/>
                        </a:rPr>
                        <a:t>8</a:t>
                      </a:r>
                      <a:endParaRPr lang="en-US" sz="1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a:effectLst/>
                        </a:rPr>
                        <a:t>2</a:t>
                      </a:r>
                      <a:endParaRPr lang="en-US" sz="1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a:effectLst/>
                        </a:rPr>
                        <a:t>B</a:t>
                      </a:r>
                      <a:endParaRPr lang="en-US" sz="1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a:effectLst/>
                        </a:rPr>
                        <a:t>2222</a:t>
                      </a:r>
                      <a:endParaRPr lang="en-US" sz="1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036449"/>
                  </a:ext>
                </a:extLst>
              </a:tr>
              <a:tr h="557074">
                <a:tc>
                  <a:txBody>
                    <a:bodyPr/>
                    <a:lstStyle/>
                    <a:p>
                      <a:pPr marL="0" marR="0">
                        <a:lnSpc>
                          <a:spcPct val="107000"/>
                        </a:lnSpc>
                        <a:spcAft>
                          <a:spcPts val="800"/>
                        </a:spcAft>
                        <a:buNone/>
                      </a:pPr>
                      <a:r>
                        <a:rPr lang="en-US" sz="1100" dirty="0">
                          <a:effectLst/>
                        </a:rPr>
                        <a:t>EDID*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8</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9</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16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4</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C</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12345678</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Must match in EDIS	</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8719938"/>
                  </a:ext>
                </a:extLst>
              </a:tr>
              <a:tr h="698864">
                <a:tc>
                  <a:txBody>
                    <a:bodyPr/>
                    <a:lstStyle/>
                    <a:p>
                      <a:pPr marL="0" marR="0">
                        <a:lnSpc>
                          <a:spcPct val="107000"/>
                        </a:lnSpc>
                        <a:spcAft>
                          <a:spcPts val="800"/>
                        </a:spcAft>
                        <a:buNone/>
                      </a:pPr>
                      <a:r>
                        <a:rPr lang="en-US" sz="1100" dirty="0">
                          <a:effectLst/>
                        </a:rPr>
                        <a:t>Staff's First Name*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30</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17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46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5</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D</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valid name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 First name must match in EDIS</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1597341"/>
                  </a:ext>
                </a:extLst>
              </a:tr>
              <a:tr h="698864">
                <a:tc>
                  <a:txBody>
                    <a:bodyPr/>
                    <a:lstStyle/>
                    <a:p>
                      <a:pPr marL="0" marR="0">
                        <a:lnSpc>
                          <a:spcPct val="107000"/>
                        </a:lnSpc>
                        <a:spcAft>
                          <a:spcPts val="800"/>
                        </a:spcAft>
                        <a:buNone/>
                      </a:pPr>
                      <a:r>
                        <a:rPr lang="en-US" sz="1100" dirty="0">
                          <a:effectLst/>
                        </a:rPr>
                        <a:t>Staff's Last Name*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30</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47</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76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6</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valid name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dirty="0">
                          <a:effectLst/>
                        </a:rPr>
                        <a:t> Last Name must match in EDIS</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6109985"/>
                  </a:ext>
                </a:extLst>
              </a:tr>
            </a:tbl>
          </a:graphicData>
        </a:graphic>
      </p:graphicFrame>
    </p:spTree>
    <p:extLst>
      <p:ext uri="{BB962C8B-B14F-4D97-AF65-F5344CB8AC3E}">
        <p14:creationId xmlns:p14="http://schemas.microsoft.com/office/powerpoint/2010/main" val="170443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B63B-3506-4004-9954-D098CF3D069A}"/>
              </a:ext>
            </a:extLst>
          </p:cNvPr>
          <p:cNvSpPr>
            <a:spLocks noGrp="1"/>
          </p:cNvSpPr>
          <p:nvPr>
            <p:ph type="title"/>
          </p:nvPr>
        </p:nvSpPr>
        <p:spPr/>
        <p:txBody>
          <a:bodyPr/>
          <a:lstStyle/>
          <a:p>
            <a:r>
              <a:rPr lang="en-US" dirty="0"/>
              <a:t>READ Training Data Collection Elements (2 of 2)</a:t>
            </a:r>
          </a:p>
        </p:txBody>
      </p:sp>
      <p:sp>
        <p:nvSpPr>
          <p:cNvPr id="4" name="Title 3">
            <a:extLst>
              <a:ext uri="{FF2B5EF4-FFF2-40B4-BE49-F238E27FC236}">
                <a16:creationId xmlns:a16="http://schemas.microsoft.com/office/drawing/2014/main" id="{50BBA087-1C3D-B58F-E7DC-044FBF80D945}"/>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graphicFrame>
        <p:nvGraphicFramePr>
          <p:cNvPr id="3" name="Table 2">
            <a:extLst>
              <a:ext uri="{FF2B5EF4-FFF2-40B4-BE49-F238E27FC236}">
                <a16:creationId xmlns:a16="http://schemas.microsoft.com/office/drawing/2014/main" id="{4075CBCB-7B68-EFF7-A2E0-F71D7CD21E44}"/>
              </a:ext>
            </a:extLst>
          </p:cNvPr>
          <p:cNvGraphicFramePr>
            <a:graphicFrameLocks noGrp="1"/>
          </p:cNvGraphicFramePr>
          <p:nvPr>
            <p:extLst>
              <p:ext uri="{D42A27DB-BD31-4B8C-83A1-F6EECF244321}">
                <p14:modId xmlns:p14="http://schemas.microsoft.com/office/powerpoint/2010/main" val="241795662"/>
              </p:ext>
            </p:extLst>
          </p:nvPr>
        </p:nvGraphicFramePr>
        <p:xfrm>
          <a:off x="123875" y="1032732"/>
          <a:ext cx="8896248" cy="3643268"/>
        </p:xfrm>
        <a:graphic>
          <a:graphicData uri="http://schemas.openxmlformats.org/drawingml/2006/table">
            <a:tbl>
              <a:tblPr firstRow="1" bandRow="1">
                <a:tableStyleId>{5940675A-B579-460E-94D1-54222C63F5DA}</a:tableStyleId>
              </a:tblPr>
              <a:tblGrid>
                <a:gridCol w="1291457">
                  <a:extLst>
                    <a:ext uri="{9D8B030D-6E8A-4147-A177-3AD203B41FA5}">
                      <a16:colId xmlns:a16="http://schemas.microsoft.com/office/drawing/2014/main" val="705510220"/>
                    </a:ext>
                  </a:extLst>
                </a:gridCol>
                <a:gridCol w="779228">
                  <a:extLst>
                    <a:ext uri="{9D8B030D-6E8A-4147-A177-3AD203B41FA5}">
                      <a16:colId xmlns:a16="http://schemas.microsoft.com/office/drawing/2014/main" val="1292503598"/>
                    </a:ext>
                  </a:extLst>
                </a:gridCol>
                <a:gridCol w="1097280">
                  <a:extLst>
                    <a:ext uri="{9D8B030D-6E8A-4147-A177-3AD203B41FA5}">
                      <a16:colId xmlns:a16="http://schemas.microsoft.com/office/drawing/2014/main" val="2651328310"/>
                    </a:ext>
                  </a:extLst>
                </a:gridCol>
                <a:gridCol w="1144988">
                  <a:extLst>
                    <a:ext uri="{9D8B030D-6E8A-4147-A177-3AD203B41FA5}">
                      <a16:colId xmlns:a16="http://schemas.microsoft.com/office/drawing/2014/main" val="1110734344"/>
                    </a:ext>
                  </a:extLst>
                </a:gridCol>
                <a:gridCol w="779228">
                  <a:extLst>
                    <a:ext uri="{9D8B030D-6E8A-4147-A177-3AD203B41FA5}">
                      <a16:colId xmlns:a16="http://schemas.microsoft.com/office/drawing/2014/main" val="2841659675"/>
                    </a:ext>
                  </a:extLst>
                </a:gridCol>
                <a:gridCol w="842838">
                  <a:extLst>
                    <a:ext uri="{9D8B030D-6E8A-4147-A177-3AD203B41FA5}">
                      <a16:colId xmlns:a16="http://schemas.microsoft.com/office/drawing/2014/main" val="312110952"/>
                    </a:ext>
                  </a:extLst>
                </a:gridCol>
                <a:gridCol w="612250">
                  <a:extLst>
                    <a:ext uri="{9D8B030D-6E8A-4147-A177-3AD203B41FA5}">
                      <a16:colId xmlns:a16="http://schemas.microsoft.com/office/drawing/2014/main" val="1871027820"/>
                    </a:ext>
                  </a:extLst>
                </a:gridCol>
                <a:gridCol w="2348979">
                  <a:extLst>
                    <a:ext uri="{9D8B030D-6E8A-4147-A177-3AD203B41FA5}">
                      <a16:colId xmlns:a16="http://schemas.microsoft.com/office/drawing/2014/main" val="1183293068"/>
                    </a:ext>
                  </a:extLst>
                </a:gridCol>
              </a:tblGrid>
              <a:tr h="181419">
                <a:tc>
                  <a:txBody>
                    <a:bodyPr/>
                    <a:lstStyle/>
                    <a:p>
                      <a:pPr marL="0" marR="0">
                        <a:lnSpc>
                          <a:spcPct val="107000"/>
                        </a:lnSpc>
                        <a:spcAft>
                          <a:spcPts val="800"/>
                        </a:spcAft>
                        <a:buNone/>
                      </a:pPr>
                      <a:r>
                        <a:rPr lang="en-US" sz="900" dirty="0">
                          <a:solidFill>
                            <a:srgbClr val="000000"/>
                          </a:solidFill>
                          <a:effectLst/>
                        </a:rPr>
                        <a:t>Name of Field</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900" dirty="0">
                          <a:solidFill>
                            <a:srgbClr val="000000"/>
                          </a:solidFill>
                          <a:effectLst/>
                        </a:rPr>
                        <a:t>Field Length</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900" dirty="0">
                          <a:solidFill>
                            <a:srgbClr val="000000"/>
                          </a:solidFill>
                          <a:effectLst/>
                        </a:rPr>
                        <a:t>Text Start Position</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900" dirty="0">
                          <a:solidFill>
                            <a:srgbClr val="000000"/>
                          </a:solidFill>
                          <a:effectLst/>
                        </a:rPr>
                        <a:t>Text End Position</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900" dirty="0">
                          <a:solidFill>
                            <a:srgbClr val="000000"/>
                          </a:solidFill>
                          <a:effectLst/>
                        </a:rPr>
                        <a:t>CSV Order</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900" dirty="0">
                          <a:solidFill>
                            <a:srgbClr val="000000"/>
                          </a:solidFill>
                          <a:effectLst/>
                        </a:rPr>
                        <a:t>Excel Column</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900" dirty="0">
                          <a:solidFill>
                            <a:srgbClr val="000000"/>
                          </a:solidFill>
                          <a:effectLst/>
                        </a:rPr>
                        <a:t>Example</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buNone/>
                      </a:pPr>
                      <a:r>
                        <a:rPr lang="en-US" sz="900" dirty="0">
                          <a:solidFill>
                            <a:srgbClr val="000000"/>
                          </a:solidFill>
                          <a:effectLst/>
                        </a:rPr>
                        <a:t>Remarks</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12280011"/>
                  </a:ext>
                </a:extLst>
              </a:tr>
              <a:tr h="240123">
                <a:tc>
                  <a:txBody>
                    <a:bodyPr/>
                    <a:lstStyle/>
                    <a:p>
                      <a:pPr marL="0" marR="0">
                        <a:lnSpc>
                          <a:spcPct val="107000"/>
                        </a:lnSpc>
                        <a:spcAft>
                          <a:spcPts val="800"/>
                        </a:spcAft>
                        <a:buNone/>
                      </a:pPr>
                      <a:r>
                        <a:rPr lang="en-US" sz="900" dirty="0">
                          <a:effectLst/>
                        </a:rPr>
                        <a:t>Staff's Gender*</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2</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77</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78</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7</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F</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01</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Gender must match in EDIS</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1769260"/>
                  </a:ext>
                </a:extLst>
              </a:tr>
              <a:tr h="575563">
                <a:tc>
                  <a:txBody>
                    <a:bodyPr/>
                    <a:lstStyle/>
                    <a:p>
                      <a:pPr marL="0" marR="0">
                        <a:lnSpc>
                          <a:spcPct val="107000"/>
                        </a:lnSpc>
                        <a:spcAft>
                          <a:spcPts val="800"/>
                        </a:spcAft>
                        <a:buNone/>
                      </a:pPr>
                      <a:r>
                        <a:rPr lang="en-US" sz="900" dirty="0">
                          <a:effectLst/>
                        </a:rPr>
                        <a:t>Staff's Date of Birth*</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8</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79</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86</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8</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G</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01011980</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MMDDYYYY Format</a:t>
                      </a:r>
                    </a:p>
                    <a:p>
                      <a:pPr marL="0" marR="0">
                        <a:lnSpc>
                          <a:spcPct val="107000"/>
                        </a:lnSpc>
                        <a:spcAft>
                          <a:spcPts val="800"/>
                        </a:spcAft>
                        <a:buNone/>
                      </a:pPr>
                      <a:r>
                        <a:rPr lang="en-US" sz="900" dirty="0">
                          <a:effectLst/>
                        </a:rPr>
                        <a:t>DOB must match in EDIS</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4085582"/>
                  </a:ext>
                </a:extLst>
              </a:tr>
              <a:tr h="530483">
                <a:tc>
                  <a:txBody>
                    <a:bodyPr/>
                    <a:lstStyle/>
                    <a:p>
                      <a:pPr marL="0" marR="0">
                        <a:lnSpc>
                          <a:spcPct val="107000"/>
                        </a:lnSpc>
                        <a:spcAft>
                          <a:spcPts val="800"/>
                        </a:spcAft>
                        <a:buNone/>
                      </a:pPr>
                      <a:r>
                        <a:rPr lang="en-US" sz="900" dirty="0">
                          <a:effectLst/>
                        </a:rPr>
                        <a:t>Staff’s Primary Grade Level or Role*</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3</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87</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89</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9</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H</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010</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Grade primarily served by the educator (most classes/class time).</a:t>
                      </a:r>
                    </a:p>
                    <a:p>
                      <a:pPr marL="0" marR="0">
                        <a:lnSpc>
                          <a:spcPct val="107000"/>
                        </a:lnSpc>
                        <a:spcAft>
                          <a:spcPts val="800"/>
                        </a:spcAft>
                        <a:buNone/>
                      </a:pPr>
                      <a:r>
                        <a:rPr lang="en-US" sz="900" dirty="0">
                          <a:effectLst/>
                        </a:rPr>
                        <a:t> </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7822600"/>
                  </a:ext>
                </a:extLst>
              </a:tr>
              <a:tr h="522482">
                <a:tc>
                  <a:txBody>
                    <a:bodyPr/>
                    <a:lstStyle/>
                    <a:p>
                      <a:pPr marL="0" marR="0">
                        <a:lnSpc>
                          <a:spcPct val="107000"/>
                        </a:lnSpc>
                        <a:spcAft>
                          <a:spcPts val="800"/>
                        </a:spcAft>
                        <a:buNone/>
                      </a:pPr>
                      <a:r>
                        <a:rPr lang="en-US" sz="900" dirty="0">
                          <a:effectLst/>
                        </a:rPr>
                        <a:t>Staff’s Teacher Training Status Code*</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2</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90</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91</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10</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I</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10</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Teacher Training completion status</a:t>
                      </a:r>
                    </a:p>
                    <a:p>
                      <a:pPr marL="0" marR="0">
                        <a:lnSpc>
                          <a:spcPct val="107000"/>
                        </a:lnSpc>
                        <a:spcAft>
                          <a:spcPts val="800"/>
                        </a:spcAft>
                        <a:buNone/>
                      </a:pPr>
                      <a:r>
                        <a:rPr lang="en-US" sz="900" dirty="0">
                          <a:effectLst/>
                        </a:rPr>
                        <a:t> </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5411310"/>
                  </a:ext>
                </a:extLst>
              </a:tr>
              <a:tr h="489304">
                <a:tc>
                  <a:txBody>
                    <a:bodyPr/>
                    <a:lstStyle/>
                    <a:p>
                      <a:pPr marL="0" marR="0">
                        <a:lnSpc>
                          <a:spcPct val="107000"/>
                        </a:lnSpc>
                        <a:spcAft>
                          <a:spcPts val="800"/>
                        </a:spcAft>
                        <a:buNone/>
                      </a:pPr>
                      <a:r>
                        <a:rPr lang="en-US" sz="900" b="0" strike="sngStrike">
                          <a:solidFill>
                            <a:srgbClr val="C00000"/>
                          </a:solidFill>
                          <a:effectLst/>
                        </a:rPr>
                        <a:t>Staff’s Teacher Training Not Complete Status Code</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a:solidFill>
                            <a:srgbClr val="C00000"/>
                          </a:solidFill>
                          <a:effectLst/>
                        </a:rPr>
                        <a:t>2</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a:solidFill>
                            <a:srgbClr val="C00000"/>
                          </a:solidFill>
                          <a:effectLst/>
                        </a:rPr>
                        <a:t>92</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a:solidFill>
                            <a:srgbClr val="C00000"/>
                          </a:solidFill>
                          <a:effectLst/>
                        </a:rPr>
                        <a:t>93</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a:solidFill>
                            <a:srgbClr val="C00000"/>
                          </a:solidFill>
                          <a:effectLst/>
                        </a:rPr>
                        <a:t>11</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a:solidFill>
                            <a:srgbClr val="C00000"/>
                          </a:solidFill>
                          <a:effectLst/>
                        </a:rPr>
                        <a:t>J</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a:solidFill>
                            <a:srgbClr val="C00000"/>
                          </a:solidFill>
                          <a:effectLst/>
                        </a:rPr>
                        <a:t>01</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dirty="0">
                          <a:solidFill>
                            <a:srgbClr val="C00000"/>
                          </a:solidFill>
                          <a:effectLst/>
                        </a:rPr>
                        <a:t>Only required if a teacher training status code of 13 is entered</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7663211"/>
                  </a:ext>
                </a:extLst>
              </a:tr>
              <a:tr h="489304">
                <a:tc>
                  <a:txBody>
                    <a:bodyPr/>
                    <a:lstStyle/>
                    <a:p>
                      <a:pPr marL="0" marR="0">
                        <a:lnSpc>
                          <a:spcPct val="107000"/>
                        </a:lnSpc>
                        <a:spcAft>
                          <a:spcPts val="800"/>
                        </a:spcAft>
                        <a:buNone/>
                      </a:pPr>
                      <a:r>
                        <a:rPr lang="en-US" sz="900">
                          <a:effectLst/>
                        </a:rPr>
                        <a:t>Staff’s Administrator Training Status Code*</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2</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94</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95</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12</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K</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a:effectLst/>
                        </a:rPr>
                        <a:t>10</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dirty="0">
                          <a:effectLst/>
                        </a:rPr>
                        <a:t>Administrator Training Completion Status</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6022396"/>
                  </a:ext>
                </a:extLst>
              </a:tr>
              <a:tr h="613895">
                <a:tc>
                  <a:txBody>
                    <a:bodyPr/>
                    <a:lstStyle/>
                    <a:p>
                      <a:pPr marL="0" marR="0">
                        <a:lnSpc>
                          <a:spcPct val="107000"/>
                        </a:lnSpc>
                        <a:spcAft>
                          <a:spcPts val="800"/>
                        </a:spcAft>
                        <a:buNone/>
                      </a:pPr>
                      <a:r>
                        <a:rPr lang="en-US" sz="900" b="0" strike="sngStrike" dirty="0">
                          <a:solidFill>
                            <a:srgbClr val="C00000"/>
                          </a:solidFill>
                          <a:effectLst/>
                        </a:rPr>
                        <a:t>Staff’s Administrator Training Not Complete Status Code</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dirty="0">
                          <a:solidFill>
                            <a:srgbClr val="C00000"/>
                          </a:solidFill>
                          <a:effectLst/>
                        </a:rPr>
                        <a:t>2</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dirty="0">
                          <a:solidFill>
                            <a:srgbClr val="C00000"/>
                          </a:solidFill>
                          <a:effectLst/>
                        </a:rPr>
                        <a:t>96</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a:solidFill>
                            <a:srgbClr val="C00000"/>
                          </a:solidFill>
                          <a:effectLst/>
                        </a:rPr>
                        <a:t>97</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a:solidFill>
                            <a:srgbClr val="C00000"/>
                          </a:solidFill>
                          <a:effectLst/>
                        </a:rPr>
                        <a:t>13</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a:solidFill>
                            <a:srgbClr val="C00000"/>
                          </a:solidFill>
                          <a:effectLst/>
                        </a:rPr>
                        <a:t>L</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a:solidFill>
                            <a:srgbClr val="C00000"/>
                          </a:solidFill>
                          <a:effectLst/>
                        </a:rPr>
                        <a:t>01</a:t>
                      </a:r>
                      <a:endParaRPr lang="en-US" sz="9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900" b="0" strike="sngStrike" dirty="0">
                          <a:solidFill>
                            <a:srgbClr val="C00000"/>
                          </a:solidFill>
                          <a:effectLst/>
                        </a:rPr>
                        <a:t>Only required if an administrator training status code of 13 is entered</a:t>
                      </a:r>
                      <a:endParaRPr lang="en-US" sz="9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4281725"/>
                  </a:ext>
                </a:extLst>
              </a:tr>
            </a:tbl>
          </a:graphicData>
        </a:graphic>
      </p:graphicFrame>
    </p:spTree>
    <p:extLst>
      <p:ext uri="{BB962C8B-B14F-4D97-AF65-F5344CB8AC3E}">
        <p14:creationId xmlns:p14="http://schemas.microsoft.com/office/powerpoint/2010/main" val="1862278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33CD0-C5DB-E3D1-9351-5F13F8BF869A}"/>
              </a:ext>
            </a:extLst>
          </p:cNvPr>
          <p:cNvSpPr>
            <a:spLocks noGrp="1"/>
          </p:cNvSpPr>
          <p:nvPr>
            <p:ph type="title"/>
          </p:nvPr>
        </p:nvSpPr>
        <p:spPr/>
        <p:txBody>
          <a:bodyPr/>
          <a:lstStyle/>
          <a:p>
            <a:r>
              <a:rPr lang="en-US" dirty="0"/>
              <a:t>Additional Information on Training Status Columns</a:t>
            </a:r>
          </a:p>
        </p:txBody>
      </p:sp>
      <p:sp>
        <p:nvSpPr>
          <p:cNvPr id="3" name="Text Placeholder 2">
            <a:extLst>
              <a:ext uri="{FF2B5EF4-FFF2-40B4-BE49-F238E27FC236}">
                <a16:creationId xmlns:a16="http://schemas.microsoft.com/office/drawing/2014/main" id="{495E9BC6-FC5E-C1D8-EB07-9DAADF486C10}"/>
              </a:ext>
            </a:extLst>
          </p:cNvPr>
          <p:cNvSpPr>
            <a:spLocks noGrp="1"/>
          </p:cNvSpPr>
          <p:nvPr>
            <p:ph type="body" idx="1"/>
          </p:nvPr>
        </p:nvSpPr>
        <p:spPr>
          <a:xfrm>
            <a:off x="123875" y="998621"/>
            <a:ext cx="8117757" cy="3188654"/>
          </a:xfrm>
        </p:spPr>
        <p:txBody>
          <a:bodyPr>
            <a:normAutofit/>
          </a:bodyPr>
          <a:lstStyle/>
          <a:p>
            <a:pPr marL="127000" indent="0">
              <a:buNone/>
            </a:pPr>
            <a:endParaRPr lang="en-US" dirty="0"/>
          </a:p>
        </p:txBody>
      </p:sp>
      <p:pic>
        <p:nvPicPr>
          <p:cNvPr id="5" name="Picture 4" descr="Screenshot of new codes for teacher training status column.">
            <a:extLst>
              <a:ext uri="{FF2B5EF4-FFF2-40B4-BE49-F238E27FC236}">
                <a16:creationId xmlns:a16="http://schemas.microsoft.com/office/drawing/2014/main" id="{DDA0780F-E6ED-8743-B31B-42EB88203969}"/>
              </a:ext>
            </a:extLst>
          </p:cNvPr>
          <p:cNvPicPr>
            <a:picLocks noChangeAspect="1"/>
          </p:cNvPicPr>
          <p:nvPr/>
        </p:nvPicPr>
        <p:blipFill>
          <a:blip r:embed="rId2"/>
          <a:stretch>
            <a:fillRect/>
          </a:stretch>
        </p:blipFill>
        <p:spPr>
          <a:xfrm>
            <a:off x="123875" y="956226"/>
            <a:ext cx="3912101" cy="3075086"/>
          </a:xfrm>
          <a:prstGeom prst="rect">
            <a:avLst/>
          </a:prstGeom>
          <a:ln>
            <a:noFill/>
          </a:ln>
          <a:effectLst>
            <a:outerShdw blurRad="292100" dist="139700" dir="2700000" algn="tl" rotWithShape="0">
              <a:srgbClr val="333333">
                <a:alpha val="65000"/>
              </a:srgbClr>
            </a:outerShdw>
          </a:effectLst>
        </p:spPr>
      </p:pic>
      <p:pic>
        <p:nvPicPr>
          <p:cNvPr id="7" name="Picture 6" descr="Screenshot of list of codes for administrator training status column.">
            <a:extLst>
              <a:ext uri="{FF2B5EF4-FFF2-40B4-BE49-F238E27FC236}">
                <a16:creationId xmlns:a16="http://schemas.microsoft.com/office/drawing/2014/main" id="{C786B73A-BF36-9B72-56E5-D1C26ADEDCD7}"/>
              </a:ext>
            </a:extLst>
          </p:cNvPr>
          <p:cNvPicPr>
            <a:picLocks noChangeAspect="1"/>
          </p:cNvPicPr>
          <p:nvPr/>
        </p:nvPicPr>
        <p:blipFill>
          <a:blip r:embed="rId3"/>
          <a:stretch>
            <a:fillRect/>
          </a:stretch>
        </p:blipFill>
        <p:spPr>
          <a:xfrm>
            <a:off x="4572000" y="1121133"/>
            <a:ext cx="4371094" cy="3667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7338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62599-7F0E-956B-86E4-9BC04DDABE7F}"/>
              </a:ext>
            </a:extLst>
          </p:cNvPr>
          <p:cNvSpPr>
            <a:spLocks noGrp="1"/>
          </p:cNvSpPr>
          <p:nvPr>
            <p:ph type="title"/>
          </p:nvPr>
        </p:nvSpPr>
        <p:spPr/>
        <p:txBody>
          <a:bodyPr/>
          <a:lstStyle/>
          <a:p>
            <a:r>
              <a:rPr lang="en-US" dirty="0"/>
              <a:t>25-26 READ Training File Template</a:t>
            </a:r>
          </a:p>
        </p:txBody>
      </p:sp>
      <p:sp>
        <p:nvSpPr>
          <p:cNvPr id="3" name="Text Placeholder 2">
            <a:extLst>
              <a:ext uri="{FF2B5EF4-FFF2-40B4-BE49-F238E27FC236}">
                <a16:creationId xmlns:a16="http://schemas.microsoft.com/office/drawing/2014/main" id="{DCA3FF89-20E0-12C6-A37B-AE78056334D5}"/>
              </a:ext>
              <a:ext uri="{C183D7F6-B498-43B3-948B-1728B52AA6E4}">
                <adec:decorative xmlns:adec="http://schemas.microsoft.com/office/drawing/2017/decorative" val="1"/>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16A4A23A-23EC-B2A1-E27C-807BE1B758D7}"/>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pic>
        <p:nvPicPr>
          <p:cNvPr id="6" name="Picture 5" descr="Screenshot of file template.">
            <a:extLst>
              <a:ext uri="{FF2B5EF4-FFF2-40B4-BE49-F238E27FC236}">
                <a16:creationId xmlns:a16="http://schemas.microsoft.com/office/drawing/2014/main" id="{543BBB8E-2658-C9FB-5A39-6C007F23F812}"/>
              </a:ext>
            </a:extLst>
          </p:cNvPr>
          <p:cNvPicPr>
            <a:picLocks noChangeAspect="1"/>
          </p:cNvPicPr>
          <p:nvPr/>
        </p:nvPicPr>
        <p:blipFill>
          <a:blip r:embed="rId2"/>
          <a:stretch>
            <a:fillRect/>
          </a:stretch>
        </p:blipFill>
        <p:spPr>
          <a:xfrm>
            <a:off x="213196" y="1152474"/>
            <a:ext cx="8358309" cy="1487359"/>
          </a:xfrm>
          <a:prstGeom prst="rect">
            <a:avLst/>
          </a:prstGeom>
        </p:spPr>
      </p:pic>
    </p:spTree>
    <p:extLst>
      <p:ext uri="{BB962C8B-B14F-4D97-AF65-F5344CB8AC3E}">
        <p14:creationId xmlns:p14="http://schemas.microsoft.com/office/powerpoint/2010/main" val="3249103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78539799a0_0_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Topics in Today’s Webinar</a:t>
            </a:r>
            <a:endParaRPr dirty="0"/>
          </a:p>
        </p:txBody>
      </p:sp>
      <p:sp>
        <p:nvSpPr>
          <p:cNvPr id="419" name="Google Shape;419;g278539799a0_0_5"/>
          <p:cNvSpPr txBox="1">
            <a:spLocks noGrp="1"/>
          </p:cNvSpPr>
          <p:nvPr>
            <p:ph type="body" idx="1"/>
          </p:nvPr>
        </p:nvSpPr>
        <p:spPr>
          <a:xfrm>
            <a:off x="1" y="921488"/>
            <a:ext cx="3530008" cy="3265787"/>
          </a:xfrm>
          <a:prstGeom prst="rect">
            <a:avLst/>
          </a:prstGeom>
        </p:spPr>
        <p:txBody>
          <a:bodyPr spcFirstLastPara="1" wrap="square" lIns="91425" tIns="91425" rIns="91425" bIns="91425" anchor="t" anchorCtr="0">
            <a:normAutofit fontScale="62500" lnSpcReduction="20000"/>
          </a:bodyPr>
          <a:lstStyle/>
          <a:p>
            <a:pPr marL="127000" indent="0">
              <a:buClr>
                <a:srgbClr val="00B050"/>
              </a:buClr>
              <a:buNone/>
            </a:pPr>
            <a:r>
              <a:rPr lang="en-US" dirty="0"/>
              <a:t>Part 1: Background Information and Updates for 25-26</a:t>
            </a:r>
          </a:p>
          <a:p>
            <a:pPr>
              <a:buClr>
                <a:srgbClr val="00B050"/>
              </a:buClr>
              <a:buFont typeface="Wingdings" panose="05000000000000000000" pitchFamily="2" charset="2"/>
              <a:buChar char="ü"/>
            </a:pPr>
            <a:r>
              <a:rPr lang="en-US" dirty="0"/>
              <a:t>Data Privacy &amp; Security </a:t>
            </a:r>
          </a:p>
          <a:p>
            <a:pPr>
              <a:buClr>
                <a:srgbClr val="00B050"/>
              </a:buClr>
              <a:buFont typeface="Wingdings" panose="05000000000000000000" pitchFamily="2" charset="2"/>
              <a:buChar char="ü"/>
            </a:pPr>
            <a:r>
              <a:rPr lang="en-US" dirty="0"/>
              <a:t>Purpose of the READ Training Data Collection</a:t>
            </a:r>
          </a:p>
          <a:p>
            <a:pPr>
              <a:buClr>
                <a:srgbClr val="00B050"/>
              </a:buClr>
              <a:buFont typeface="Wingdings" panose="05000000000000000000" pitchFamily="2" charset="2"/>
              <a:buChar char="ü"/>
            </a:pPr>
            <a:r>
              <a:rPr lang="en-US" dirty="0"/>
              <a:t>Timeline</a:t>
            </a:r>
          </a:p>
          <a:p>
            <a:pPr>
              <a:buClr>
                <a:srgbClr val="00B050"/>
              </a:buClr>
              <a:buFont typeface="Wingdings" panose="05000000000000000000" pitchFamily="2" charset="2"/>
              <a:buChar char="ü"/>
            </a:pPr>
            <a:r>
              <a:rPr lang="en-US" dirty="0"/>
              <a:t>2025-26 File Layout and Definitions</a:t>
            </a:r>
          </a:p>
          <a:p>
            <a:pPr>
              <a:buClr>
                <a:srgbClr val="00B050"/>
              </a:buClr>
              <a:buFont typeface="Wingdings" panose="05000000000000000000" pitchFamily="2" charset="2"/>
              <a:buChar char="ü"/>
            </a:pPr>
            <a:r>
              <a:rPr lang="en-US" dirty="0"/>
              <a:t>Website Updates</a:t>
            </a:r>
          </a:p>
          <a:p>
            <a:pPr>
              <a:buClr>
                <a:srgbClr val="00B050"/>
              </a:buClr>
              <a:buFont typeface="Wingdings" panose="05000000000000000000" pitchFamily="2" charset="2"/>
              <a:buChar char="ü"/>
            </a:pPr>
            <a:r>
              <a:rPr lang="en-US" dirty="0"/>
              <a:t>Q&amp;A</a:t>
            </a:r>
          </a:p>
          <a:p>
            <a:pPr marL="127000" indent="0">
              <a:buClr>
                <a:srgbClr val="00B050"/>
              </a:buClr>
              <a:buNone/>
            </a:pPr>
            <a:endParaRPr lang="en-US" dirty="0"/>
          </a:p>
          <a:p>
            <a:pPr marL="127000" indent="0">
              <a:buClr>
                <a:srgbClr val="00B050"/>
              </a:buClr>
              <a:buNone/>
            </a:pPr>
            <a:r>
              <a:rPr lang="en-US" dirty="0"/>
              <a:t>Part 2: Step-by-Step Process in Pipeline</a:t>
            </a:r>
          </a:p>
          <a:p>
            <a:pPr>
              <a:buClr>
                <a:srgbClr val="00B050"/>
              </a:buClr>
              <a:buFont typeface="Wingdings" panose="05000000000000000000" pitchFamily="2" charset="2"/>
              <a:buChar char="ü"/>
            </a:pPr>
            <a:r>
              <a:rPr lang="en-US" dirty="0"/>
              <a:t>Pipeline Walkthrough</a:t>
            </a:r>
          </a:p>
          <a:p>
            <a:pPr>
              <a:buClr>
                <a:srgbClr val="00B050"/>
              </a:buClr>
              <a:buFont typeface="Wingdings" panose="05000000000000000000" pitchFamily="2" charset="2"/>
              <a:buChar char="ü"/>
            </a:pPr>
            <a:r>
              <a:rPr lang="en-US" dirty="0"/>
              <a:t>Resolving Errors</a:t>
            </a:r>
          </a:p>
          <a:p>
            <a:pPr>
              <a:buClr>
                <a:srgbClr val="00B050"/>
              </a:buClr>
              <a:buFont typeface="Wingdings" panose="05000000000000000000" pitchFamily="2" charset="2"/>
              <a:buChar char="ü"/>
            </a:pPr>
            <a:r>
              <a:rPr lang="en-US" dirty="0"/>
              <a:t>Common Problems </a:t>
            </a:r>
          </a:p>
          <a:p>
            <a:pPr>
              <a:buClr>
                <a:srgbClr val="00B050"/>
              </a:buClr>
              <a:buFont typeface="Wingdings" panose="05000000000000000000" pitchFamily="2" charset="2"/>
              <a:buChar char="ü"/>
            </a:pPr>
            <a:r>
              <a:rPr lang="en-US" dirty="0"/>
              <a:t>Q&amp;A</a:t>
            </a:r>
          </a:p>
          <a:p>
            <a:pPr>
              <a:buClr>
                <a:srgbClr val="00B050"/>
              </a:buClr>
              <a:buFont typeface="Wingdings" panose="05000000000000000000" pitchFamily="2" charset="2"/>
              <a:buChar char="ü"/>
            </a:pPr>
            <a:endParaRPr lang="en-US" dirty="0"/>
          </a:p>
          <a:p>
            <a:pPr marL="127000" indent="0">
              <a:buClr>
                <a:srgbClr val="00B050"/>
              </a:buClr>
              <a:buNone/>
            </a:pPr>
            <a:r>
              <a:rPr lang="en-US" dirty="0"/>
              <a:t>Part 3: Manual Review Process</a:t>
            </a:r>
          </a:p>
          <a:p>
            <a:pPr>
              <a:buClr>
                <a:srgbClr val="00B050"/>
              </a:buClr>
              <a:buFont typeface="Wingdings" panose="05000000000000000000" pitchFamily="2" charset="2"/>
              <a:buChar char="ü"/>
            </a:pPr>
            <a:r>
              <a:rPr lang="en-US" dirty="0"/>
              <a:t>Purpose of Manual Review</a:t>
            </a:r>
          </a:p>
          <a:p>
            <a:pPr>
              <a:buClr>
                <a:srgbClr val="00B050"/>
              </a:buClr>
              <a:buFont typeface="Wingdings" panose="05000000000000000000" pitchFamily="2" charset="2"/>
              <a:buChar char="ü"/>
            </a:pPr>
            <a:r>
              <a:rPr lang="en-US" dirty="0"/>
              <a:t>How to Access the Smartsheet Form</a:t>
            </a:r>
          </a:p>
          <a:p>
            <a:pPr>
              <a:buClr>
                <a:srgbClr val="00B050"/>
              </a:buClr>
              <a:buFont typeface="Wingdings" panose="05000000000000000000" pitchFamily="2" charset="2"/>
              <a:buChar char="ü"/>
            </a:pPr>
            <a:r>
              <a:rPr lang="en-US" dirty="0"/>
              <a:t>Procedure for Submission</a:t>
            </a:r>
          </a:p>
          <a:p>
            <a:pPr>
              <a:buClr>
                <a:srgbClr val="00B050"/>
              </a:buClr>
              <a:buFont typeface="Wingdings" panose="05000000000000000000" pitchFamily="2" charset="2"/>
              <a:buChar char="ü"/>
            </a:pPr>
            <a:r>
              <a:rPr lang="en-US" dirty="0"/>
              <a:t>Common Problems </a:t>
            </a:r>
          </a:p>
          <a:p>
            <a:pPr>
              <a:buClr>
                <a:srgbClr val="00B050"/>
              </a:buClr>
              <a:buFont typeface="Wingdings" panose="05000000000000000000" pitchFamily="2" charset="2"/>
              <a:buChar char="ü"/>
            </a:pPr>
            <a:r>
              <a:rPr lang="en-US" dirty="0"/>
              <a:t>Q&amp;A</a:t>
            </a:r>
          </a:p>
          <a:p>
            <a:pPr>
              <a:buClr>
                <a:srgbClr val="00B050"/>
              </a:buClr>
              <a:buFont typeface="Wingdings" panose="05000000000000000000" pitchFamily="2" charset="2"/>
              <a:buChar char="ü"/>
            </a:pPr>
            <a:endParaRPr lang="en-US" dirty="0"/>
          </a:p>
          <a:p>
            <a:pPr>
              <a:buClr>
                <a:srgbClr val="00B050"/>
              </a:buClr>
              <a:buFont typeface="Wingdings" panose="05000000000000000000" pitchFamily="2" charset="2"/>
              <a:buChar char="ü"/>
            </a:pPr>
            <a:endParaRPr lang="en-US" dirty="0"/>
          </a:p>
          <a:p>
            <a:pPr marL="127000" indent="0">
              <a:buClr>
                <a:srgbClr val="00B050"/>
              </a:buClr>
              <a:buNone/>
            </a:pPr>
            <a:endParaRPr lang="en-US" dirty="0"/>
          </a:p>
          <a:p>
            <a:pPr marL="0" lvl="0" indent="0" algn="l" rtl="0">
              <a:spcBef>
                <a:spcPts val="0"/>
              </a:spcBef>
              <a:spcAft>
                <a:spcPts val="0"/>
              </a:spcAft>
              <a:buNone/>
            </a:pPr>
            <a:endParaRPr dirty="0"/>
          </a:p>
        </p:txBody>
      </p:sp>
      <p:sp>
        <p:nvSpPr>
          <p:cNvPr id="420" name="Google Shape;420;g278539799a0_0_5">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421" name="Google Shape;421;g278539799a0_0_5" descr="Photo of elementary student"/>
          <p:cNvPicPr preferRelativeResize="0"/>
          <p:nvPr/>
        </p:nvPicPr>
        <p:blipFill rotWithShape="1">
          <a:blip r:embed="rId3">
            <a:alphaModFix/>
          </a:blip>
          <a:srcRect/>
          <a:stretch/>
        </p:blipFill>
        <p:spPr>
          <a:xfrm>
            <a:off x="4059219" y="1155405"/>
            <a:ext cx="3014975" cy="26177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Website Review and Updates</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1C0D-78D3-59FC-C023-A6BFE45E17B4}"/>
              </a:ext>
            </a:extLst>
          </p:cNvPr>
          <p:cNvSpPr>
            <a:spLocks noGrp="1"/>
          </p:cNvSpPr>
          <p:nvPr>
            <p:ph type="title"/>
          </p:nvPr>
        </p:nvSpPr>
        <p:spPr/>
        <p:txBody>
          <a:bodyPr/>
          <a:lstStyle/>
          <a:p>
            <a:r>
              <a:rPr lang="en-US" dirty="0"/>
              <a:t>Website Updates</a:t>
            </a:r>
          </a:p>
        </p:txBody>
      </p:sp>
      <p:sp>
        <p:nvSpPr>
          <p:cNvPr id="3" name="Text Placeholder 2">
            <a:extLst>
              <a:ext uri="{FF2B5EF4-FFF2-40B4-BE49-F238E27FC236}">
                <a16:creationId xmlns:a16="http://schemas.microsoft.com/office/drawing/2014/main" id="{AC8D4BC7-B6E9-BC38-B804-E221BEAB67F9}"/>
              </a:ext>
            </a:extLst>
          </p:cNvPr>
          <p:cNvSpPr>
            <a:spLocks noGrp="1"/>
          </p:cNvSpPr>
          <p:nvPr>
            <p:ph type="body" idx="1"/>
          </p:nvPr>
        </p:nvSpPr>
        <p:spPr>
          <a:xfrm>
            <a:off x="311699" y="1152475"/>
            <a:ext cx="7079375" cy="3034800"/>
          </a:xfrm>
        </p:spPr>
        <p:txBody>
          <a:bodyPr>
            <a:normAutofit/>
          </a:bodyPr>
          <a:lstStyle/>
          <a:p>
            <a:r>
              <a:rPr lang="en-US" dirty="0"/>
              <a:t>If you’re the data respondent for more than just the READ Training data collection, you’ll notice that all of the READ data collection websites have been updated to follow the standard Data Pipeline website layout.</a:t>
            </a:r>
          </a:p>
          <a:p>
            <a:r>
              <a:rPr lang="en-US" dirty="0"/>
              <a:t>On the website, you can find:</a:t>
            </a:r>
          </a:p>
          <a:p>
            <a:pPr lvl="1"/>
            <a:r>
              <a:rPr lang="en-US" dirty="0"/>
              <a:t>The file layout</a:t>
            </a:r>
          </a:p>
          <a:p>
            <a:pPr lvl="1"/>
            <a:r>
              <a:rPr lang="en-US" dirty="0"/>
              <a:t>The collection manual </a:t>
            </a:r>
            <a:r>
              <a:rPr lang="en-US" i="1" dirty="0"/>
              <a:t>(coming soon)</a:t>
            </a:r>
          </a:p>
          <a:p>
            <a:pPr lvl="1"/>
            <a:r>
              <a:rPr lang="en-US" dirty="0"/>
              <a:t>The business rules</a:t>
            </a:r>
          </a:p>
          <a:p>
            <a:pPr lvl="1"/>
            <a:r>
              <a:rPr lang="en-US" dirty="0"/>
              <a:t>Recordings of trainings and other resources</a:t>
            </a:r>
          </a:p>
          <a:p>
            <a:pPr marL="596900" lvl="1" indent="0">
              <a:buNone/>
            </a:pPr>
            <a:endParaRPr lang="en-US" dirty="0"/>
          </a:p>
          <a:p>
            <a:r>
              <a:rPr lang="en-US" dirty="0"/>
              <a:t>Here’s the link to the READ Training Data Collection </a:t>
            </a:r>
            <a:r>
              <a:rPr lang="en-US" dirty="0">
                <a:hlinkClick r:id="rId2"/>
              </a:rPr>
              <a:t>webpage</a:t>
            </a:r>
            <a:r>
              <a:rPr lang="en-US" dirty="0"/>
              <a:t>. </a:t>
            </a:r>
          </a:p>
        </p:txBody>
      </p:sp>
      <p:sp>
        <p:nvSpPr>
          <p:cNvPr id="4" name="Title 3">
            <a:extLst>
              <a:ext uri="{FF2B5EF4-FFF2-40B4-BE49-F238E27FC236}">
                <a16:creationId xmlns:a16="http://schemas.microsoft.com/office/drawing/2014/main" id="{2C6E6A26-EB91-AD0E-D13D-11257D7BF770}"/>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689270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Questions on Background?</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Step-by-Step Guide in Data Pipeline</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AD055-9D72-0FB6-8463-4FE5CD161376}"/>
              </a:ext>
            </a:extLst>
          </p:cNvPr>
          <p:cNvSpPr>
            <a:spLocks noGrp="1"/>
          </p:cNvSpPr>
          <p:nvPr>
            <p:ph type="title"/>
          </p:nvPr>
        </p:nvSpPr>
        <p:spPr/>
        <p:txBody>
          <a:bodyPr/>
          <a:lstStyle/>
          <a:p>
            <a:r>
              <a:rPr lang="en-US" dirty="0"/>
              <a:t>Step 1: Download the READ Training Export Report </a:t>
            </a:r>
          </a:p>
        </p:txBody>
      </p:sp>
      <p:sp>
        <p:nvSpPr>
          <p:cNvPr id="3" name="Text Placeholder 2">
            <a:extLst>
              <a:ext uri="{FF2B5EF4-FFF2-40B4-BE49-F238E27FC236}">
                <a16:creationId xmlns:a16="http://schemas.microsoft.com/office/drawing/2014/main" id="{C95D8E53-16D7-0313-A24B-B8571B92207E}"/>
              </a:ext>
            </a:extLst>
          </p:cNvPr>
          <p:cNvSpPr>
            <a:spLocks noGrp="1"/>
          </p:cNvSpPr>
          <p:nvPr>
            <p:ph type="body" idx="1"/>
          </p:nvPr>
        </p:nvSpPr>
        <p:spPr>
          <a:xfrm>
            <a:off x="311700" y="1152475"/>
            <a:ext cx="3202777" cy="3034800"/>
          </a:xfrm>
        </p:spPr>
        <p:txBody>
          <a:bodyPr/>
          <a:lstStyle/>
          <a:p>
            <a:pPr marL="127000" indent="0">
              <a:buNone/>
            </a:pPr>
            <a:r>
              <a:rPr lang="en-US" dirty="0"/>
              <a:t>As one possible starting point, districts can download the READ Training Export report out of Cognos. The report is pulled from the </a:t>
            </a:r>
            <a:r>
              <a:rPr lang="en-US" b="1" dirty="0"/>
              <a:t>prior year’s HR file,</a:t>
            </a:r>
            <a:r>
              <a:rPr lang="en-US" dirty="0"/>
              <a:t> and </a:t>
            </a:r>
            <a:r>
              <a:rPr lang="en-US" b="1" dirty="0"/>
              <a:t>it will need customized before submitting </a:t>
            </a:r>
            <a:r>
              <a:rPr lang="en-US" dirty="0"/>
              <a:t>for the current school year READ Training data collection.  </a:t>
            </a:r>
          </a:p>
        </p:txBody>
      </p:sp>
      <p:sp>
        <p:nvSpPr>
          <p:cNvPr id="4" name="Title 3">
            <a:extLst>
              <a:ext uri="{FF2B5EF4-FFF2-40B4-BE49-F238E27FC236}">
                <a16:creationId xmlns:a16="http://schemas.microsoft.com/office/drawing/2014/main" id="{C2BBAE39-EDBE-10A5-4CD4-8924C4A6D5EA}"/>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pic>
        <p:nvPicPr>
          <p:cNvPr id="5" name="Picture 4" descr="Screenshot of the Cognos Report button in Data Pipeline.">
            <a:extLst>
              <a:ext uri="{FF2B5EF4-FFF2-40B4-BE49-F238E27FC236}">
                <a16:creationId xmlns:a16="http://schemas.microsoft.com/office/drawing/2014/main" id="{995FA362-0F81-45F0-2177-E63910558254}"/>
              </a:ext>
            </a:extLst>
          </p:cNvPr>
          <p:cNvPicPr>
            <a:picLocks noChangeAspect="1"/>
          </p:cNvPicPr>
          <p:nvPr/>
        </p:nvPicPr>
        <p:blipFill>
          <a:blip r:embed="rId2"/>
          <a:stretch>
            <a:fillRect/>
          </a:stretch>
        </p:blipFill>
        <p:spPr>
          <a:xfrm>
            <a:off x="3310878" y="2571405"/>
            <a:ext cx="1778091" cy="1854295"/>
          </a:xfrm>
          <a:prstGeom prst="rect">
            <a:avLst/>
          </a:prstGeom>
          <a:ln>
            <a:noFill/>
          </a:ln>
          <a:effectLst>
            <a:outerShdw blurRad="292100" dist="139700" dir="2700000" algn="tl" rotWithShape="0">
              <a:srgbClr val="333333">
                <a:alpha val="65000"/>
              </a:srgbClr>
            </a:outerShdw>
          </a:effectLst>
        </p:spPr>
      </p:pic>
      <p:cxnSp>
        <p:nvCxnSpPr>
          <p:cNvPr id="9" name="Straight Arrow Connector 8" descr="An arrow">
            <a:extLst>
              <a:ext uri="{FF2B5EF4-FFF2-40B4-BE49-F238E27FC236}">
                <a16:creationId xmlns:a16="http://schemas.microsoft.com/office/drawing/2014/main" id="{511C1C93-2E29-2C07-D38B-3F5499977B38}"/>
              </a:ext>
            </a:extLst>
          </p:cNvPr>
          <p:cNvCxnSpPr/>
          <p:nvPr/>
        </p:nvCxnSpPr>
        <p:spPr>
          <a:xfrm flipV="1">
            <a:off x="3967701" y="1486894"/>
            <a:ext cx="1296062" cy="7553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Screenshot of Cognos reports">
            <a:extLst>
              <a:ext uri="{FF2B5EF4-FFF2-40B4-BE49-F238E27FC236}">
                <a16:creationId xmlns:a16="http://schemas.microsoft.com/office/drawing/2014/main" id="{1B2B04EC-ABB1-9CFB-1220-3257A5381598}"/>
              </a:ext>
            </a:extLst>
          </p:cNvPr>
          <p:cNvPicPr>
            <a:picLocks noChangeAspect="1"/>
          </p:cNvPicPr>
          <p:nvPr/>
        </p:nvPicPr>
        <p:blipFill>
          <a:blip r:embed="rId3"/>
          <a:stretch>
            <a:fillRect/>
          </a:stretch>
        </p:blipFill>
        <p:spPr>
          <a:xfrm>
            <a:off x="5460344" y="942559"/>
            <a:ext cx="3486085" cy="1816544"/>
          </a:xfrm>
          <a:prstGeom prst="rect">
            <a:avLst/>
          </a:prstGeom>
        </p:spPr>
      </p:pic>
    </p:spTree>
    <p:extLst>
      <p:ext uri="{BB962C8B-B14F-4D97-AF65-F5344CB8AC3E}">
        <p14:creationId xmlns:p14="http://schemas.microsoft.com/office/powerpoint/2010/main" val="2429358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9DBF-4BC5-F7F9-70AE-5A6577BF1817}"/>
              </a:ext>
            </a:extLst>
          </p:cNvPr>
          <p:cNvSpPr>
            <a:spLocks noGrp="1"/>
          </p:cNvSpPr>
          <p:nvPr>
            <p:ph type="title"/>
          </p:nvPr>
        </p:nvSpPr>
        <p:spPr/>
        <p:txBody>
          <a:bodyPr/>
          <a:lstStyle/>
          <a:p>
            <a:r>
              <a:rPr lang="en-US" dirty="0"/>
              <a:t>Step 2: Customize the READ Training Export Report</a:t>
            </a:r>
          </a:p>
        </p:txBody>
      </p:sp>
      <p:sp>
        <p:nvSpPr>
          <p:cNvPr id="3" name="Text Placeholder 2">
            <a:extLst>
              <a:ext uri="{FF2B5EF4-FFF2-40B4-BE49-F238E27FC236}">
                <a16:creationId xmlns:a16="http://schemas.microsoft.com/office/drawing/2014/main" id="{09A88A09-318A-4F6E-01C5-4377468ADA48}"/>
              </a:ext>
            </a:extLst>
          </p:cNvPr>
          <p:cNvSpPr>
            <a:spLocks noGrp="1"/>
          </p:cNvSpPr>
          <p:nvPr>
            <p:ph type="body" idx="1"/>
          </p:nvPr>
        </p:nvSpPr>
        <p:spPr>
          <a:xfrm>
            <a:off x="123875" y="1025718"/>
            <a:ext cx="7267199" cy="3161557"/>
          </a:xfrm>
        </p:spPr>
        <p:txBody>
          <a:bodyPr>
            <a:normAutofit/>
          </a:bodyPr>
          <a:lstStyle/>
          <a:p>
            <a:pPr marL="127000" indent="0">
              <a:buNone/>
            </a:pPr>
            <a:r>
              <a:rPr lang="en-US" sz="1200" dirty="0"/>
              <a:t>Districts will need to: </a:t>
            </a:r>
          </a:p>
          <a:p>
            <a:pPr marL="127000" indent="0">
              <a:buNone/>
            </a:pPr>
            <a:endParaRPr lang="en-US" sz="1200" dirty="0"/>
          </a:p>
          <a:p>
            <a:r>
              <a:rPr lang="en-US" sz="1200" b="1" dirty="0"/>
              <a:t>Add </a:t>
            </a:r>
            <a:r>
              <a:rPr lang="en-US" sz="1200" dirty="0"/>
              <a:t>any new staff hired after June 1</a:t>
            </a:r>
            <a:r>
              <a:rPr lang="en-US" sz="1200" baseline="30000" dirty="0"/>
              <a:t>st</a:t>
            </a:r>
            <a:r>
              <a:rPr lang="en-US" sz="1200" dirty="0"/>
              <a:t> of the current year who are required to take the training.</a:t>
            </a:r>
          </a:p>
          <a:p>
            <a:r>
              <a:rPr lang="en-US" sz="1200" b="1" dirty="0"/>
              <a:t>Add </a:t>
            </a:r>
            <a:r>
              <a:rPr lang="en-US" sz="1200" dirty="0"/>
              <a:t>any staff who may have changed into a position that requires the READ teacher training, such as a 5</a:t>
            </a:r>
            <a:r>
              <a:rPr lang="en-US" sz="1200" baseline="30000" dirty="0"/>
              <a:t>th</a:t>
            </a:r>
            <a:r>
              <a:rPr lang="en-US" sz="1200" dirty="0"/>
              <a:t> grade teacher moving to 3</a:t>
            </a:r>
            <a:r>
              <a:rPr lang="en-US" sz="1200" baseline="30000" dirty="0"/>
              <a:t>rd</a:t>
            </a:r>
            <a:r>
              <a:rPr lang="en-US" sz="1200" dirty="0"/>
              <a:t> grade. </a:t>
            </a:r>
          </a:p>
          <a:p>
            <a:r>
              <a:rPr lang="en-US" sz="1200" b="1" dirty="0"/>
              <a:t>Add </a:t>
            </a:r>
            <a:r>
              <a:rPr lang="en-US" sz="1200" dirty="0"/>
              <a:t>any 4-12 reading interventionists and other staff who are required to take the teacher training.</a:t>
            </a:r>
          </a:p>
          <a:p>
            <a:r>
              <a:rPr lang="en-US" sz="1200" b="1" dirty="0"/>
              <a:t>Add</a:t>
            </a:r>
            <a:r>
              <a:rPr lang="en-US" sz="1200" dirty="0"/>
              <a:t> any permanent substitutes, special educators, non-licensed staff, and/or additional staff who are required to take the teacher training as determined by the function of their positions. </a:t>
            </a:r>
          </a:p>
          <a:p>
            <a:r>
              <a:rPr lang="en-US" sz="1200" b="1" dirty="0"/>
              <a:t>Add</a:t>
            </a:r>
            <a:r>
              <a:rPr lang="en-US" sz="1200" dirty="0"/>
              <a:t> K-3 administrators, principals, and others required to take the Principal/Admin training as determined by licenses </a:t>
            </a:r>
            <a:r>
              <a:rPr lang="en-US" sz="1200" u="sng" dirty="0"/>
              <a:t>and</a:t>
            </a:r>
            <a:r>
              <a:rPr lang="en-US" sz="1200" dirty="0"/>
              <a:t> the function of their position(s).  </a:t>
            </a:r>
          </a:p>
          <a:p>
            <a:r>
              <a:rPr lang="en-US" sz="1200" b="1" dirty="0"/>
              <a:t>Add</a:t>
            </a:r>
            <a:r>
              <a:rPr lang="en-US" sz="1200" dirty="0"/>
              <a:t> any staff required who took the READ Principal/Admin training, regardless of their license.</a:t>
            </a:r>
          </a:p>
          <a:p>
            <a:r>
              <a:rPr lang="en-US" sz="1200" b="1" dirty="0"/>
              <a:t>Remove </a:t>
            </a:r>
            <a:r>
              <a:rPr lang="en-US" sz="1200" dirty="0"/>
              <a:t>any individuals who appeared on the export who are not required to take either training based on their position and statute definition.</a:t>
            </a:r>
          </a:p>
          <a:p>
            <a:r>
              <a:rPr lang="en-US" sz="1200" b="1" dirty="0"/>
              <a:t>Remove </a:t>
            </a:r>
            <a:r>
              <a:rPr lang="en-US" sz="1200" dirty="0"/>
              <a:t>any teachers who are currently no longer working for your district.</a:t>
            </a:r>
          </a:p>
        </p:txBody>
      </p:sp>
      <p:sp>
        <p:nvSpPr>
          <p:cNvPr id="4" name="Title 3">
            <a:extLst>
              <a:ext uri="{FF2B5EF4-FFF2-40B4-BE49-F238E27FC236}">
                <a16:creationId xmlns:a16="http://schemas.microsoft.com/office/drawing/2014/main" id="{15181710-02B8-B0B9-9B8A-5EA07F9B3DAE}"/>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3930669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0F314-875B-23CE-5846-56B7E66E5820}"/>
              </a:ext>
            </a:extLst>
          </p:cNvPr>
          <p:cNvSpPr>
            <a:spLocks noGrp="1"/>
          </p:cNvSpPr>
          <p:nvPr>
            <p:ph type="title"/>
          </p:nvPr>
        </p:nvSpPr>
        <p:spPr/>
        <p:txBody>
          <a:bodyPr/>
          <a:lstStyle/>
          <a:p>
            <a:r>
              <a:rPr lang="en-US" dirty="0"/>
              <a:t>Step 3: Upload Data</a:t>
            </a:r>
          </a:p>
        </p:txBody>
      </p:sp>
      <p:sp>
        <p:nvSpPr>
          <p:cNvPr id="3" name="Text Placeholder 2">
            <a:extLst>
              <a:ext uri="{FF2B5EF4-FFF2-40B4-BE49-F238E27FC236}">
                <a16:creationId xmlns:a16="http://schemas.microsoft.com/office/drawing/2014/main" id="{DAC85E69-38C5-AA98-BB39-88FAB792AF1A}"/>
              </a:ext>
            </a:extLst>
          </p:cNvPr>
          <p:cNvSpPr>
            <a:spLocks noGrp="1"/>
          </p:cNvSpPr>
          <p:nvPr>
            <p:ph type="body" idx="1"/>
          </p:nvPr>
        </p:nvSpPr>
        <p:spPr>
          <a:xfrm>
            <a:off x="311700" y="1152475"/>
            <a:ext cx="2600176" cy="3034800"/>
          </a:xfrm>
        </p:spPr>
        <p:txBody>
          <a:bodyPr/>
          <a:lstStyle/>
          <a:p>
            <a:pPr marL="127000" indent="0">
              <a:buNone/>
            </a:pPr>
            <a:r>
              <a:rPr lang="en-US" dirty="0"/>
              <a:t>After customizing the READ Training Export report, please complete an upload. Please  also ensure that all of your staff have EDIDs assigned to them prior to upload.</a:t>
            </a:r>
          </a:p>
          <a:p>
            <a:endParaRPr lang="en-US" dirty="0"/>
          </a:p>
        </p:txBody>
      </p:sp>
      <p:sp>
        <p:nvSpPr>
          <p:cNvPr id="4" name="Title 3">
            <a:extLst>
              <a:ext uri="{FF2B5EF4-FFF2-40B4-BE49-F238E27FC236}">
                <a16:creationId xmlns:a16="http://schemas.microsoft.com/office/drawing/2014/main" id="{F857D3EA-CE16-8604-643C-CD34E88E3C22}"/>
              </a:ext>
            </a:extLst>
          </p:cNvPr>
          <p:cNvSpPr>
            <a:spLocks noGrp="1"/>
          </p:cNvSpPr>
          <p:nvPr>
            <p:ph type="title" idx="2"/>
          </p:nvPr>
        </p:nvSpPr>
        <p:spPr/>
        <p:txBody>
          <a:bodyPr/>
          <a:lstStyle/>
          <a:p>
            <a:endParaRPr lang="en-US"/>
          </a:p>
        </p:txBody>
      </p:sp>
      <p:pic>
        <p:nvPicPr>
          <p:cNvPr id="6" name="Picture 5" descr="Screenshot of Data Pipeline File Upload screen.">
            <a:extLst>
              <a:ext uri="{FF2B5EF4-FFF2-40B4-BE49-F238E27FC236}">
                <a16:creationId xmlns:a16="http://schemas.microsoft.com/office/drawing/2014/main" id="{ED6CBE71-5476-9769-727B-8FDC70F9C72C}"/>
              </a:ext>
            </a:extLst>
          </p:cNvPr>
          <p:cNvPicPr>
            <a:picLocks noChangeAspect="1"/>
          </p:cNvPicPr>
          <p:nvPr/>
        </p:nvPicPr>
        <p:blipFill>
          <a:blip r:embed="rId3"/>
          <a:stretch>
            <a:fillRect/>
          </a:stretch>
        </p:blipFill>
        <p:spPr>
          <a:xfrm>
            <a:off x="3032453" y="517216"/>
            <a:ext cx="5799847" cy="4159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8168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193B-0C5A-338B-831F-2924F9F5D156}"/>
              </a:ext>
            </a:extLst>
          </p:cNvPr>
          <p:cNvSpPr>
            <a:spLocks noGrp="1"/>
          </p:cNvSpPr>
          <p:nvPr>
            <p:ph type="title"/>
          </p:nvPr>
        </p:nvSpPr>
        <p:spPr/>
        <p:txBody>
          <a:bodyPr/>
          <a:lstStyle/>
          <a:p>
            <a:r>
              <a:rPr lang="en-US" dirty="0"/>
              <a:t>Step 4: Check Pipeline Error Report</a:t>
            </a:r>
          </a:p>
        </p:txBody>
      </p:sp>
      <p:sp>
        <p:nvSpPr>
          <p:cNvPr id="3" name="Text Placeholder 2">
            <a:extLst>
              <a:ext uri="{FF2B5EF4-FFF2-40B4-BE49-F238E27FC236}">
                <a16:creationId xmlns:a16="http://schemas.microsoft.com/office/drawing/2014/main" id="{CC0ECD40-B425-F770-4956-2BC8F18FB124}"/>
              </a:ext>
            </a:extLst>
          </p:cNvPr>
          <p:cNvSpPr>
            <a:spLocks noGrp="1"/>
          </p:cNvSpPr>
          <p:nvPr>
            <p:ph type="body" idx="1"/>
          </p:nvPr>
        </p:nvSpPr>
        <p:spPr>
          <a:xfrm>
            <a:off x="123876" y="1054350"/>
            <a:ext cx="2563666" cy="3034800"/>
          </a:xfrm>
        </p:spPr>
        <p:txBody>
          <a:bodyPr>
            <a:normAutofit fontScale="92500" lnSpcReduction="10000"/>
          </a:bodyPr>
          <a:lstStyle/>
          <a:p>
            <a:pPr marL="127000" indent="0">
              <a:buNone/>
            </a:pPr>
            <a:r>
              <a:rPr lang="en-US" dirty="0"/>
              <a:t>After uploading, Pipeline will send an automated email that will tell you how many errors exist in your file. </a:t>
            </a:r>
          </a:p>
          <a:p>
            <a:pPr marL="127000" indent="0">
              <a:buNone/>
            </a:pPr>
            <a:endParaRPr lang="en-US" dirty="0"/>
          </a:p>
          <a:p>
            <a:pPr marL="127000" indent="0">
              <a:buNone/>
            </a:pPr>
            <a:r>
              <a:rPr lang="en-US" dirty="0"/>
              <a:t>After receiving this email, you can check your error report in Pipeline through using the options shown in the screenshot.</a:t>
            </a:r>
          </a:p>
        </p:txBody>
      </p:sp>
      <p:pic>
        <p:nvPicPr>
          <p:cNvPr id="5" name="Picture 4" descr="Screenshot of Error Report screen in Data Pipeline.">
            <a:extLst>
              <a:ext uri="{FF2B5EF4-FFF2-40B4-BE49-F238E27FC236}">
                <a16:creationId xmlns:a16="http://schemas.microsoft.com/office/drawing/2014/main" id="{6F5CC871-9A42-8CD3-F32A-E109C012AF33}"/>
              </a:ext>
            </a:extLst>
          </p:cNvPr>
          <p:cNvPicPr>
            <a:picLocks noChangeAspect="1"/>
          </p:cNvPicPr>
          <p:nvPr/>
        </p:nvPicPr>
        <p:blipFill>
          <a:blip r:embed="rId2"/>
          <a:srcRect r="8667" b="533"/>
          <a:stretch>
            <a:fillRect/>
          </a:stretch>
        </p:blipFill>
        <p:spPr>
          <a:xfrm>
            <a:off x="2603529" y="1820849"/>
            <a:ext cx="6416596" cy="2345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8515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B5D5-E97D-20D1-0232-822D22869C5B}"/>
              </a:ext>
            </a:extLst>
          </p:cNvPr>
          <p:cNvSpPr>
            <a:spLocks noGrp="1"/>
          </p:cNvSpPr>
          <p:nvPr>
            <p:ph type="title"/>
          </p:nvPr>
        </p:nvSpPr>
        <p:spPr/>
        <p:txBody>
          <a:bodyPr/>
          <a:lstStyle/>
          <a:p>
            <a:r>
              <a:rPr lang="en-US" dirty="0"/>
              <a:t>Step 5: Correct Errors and Reupload</a:t>
            </a:r>
          </a:p>
        </p:txBody>
      </p:sp>
      <p:sp>
        <p:nvSpPr>
          <p:cNvPr id="3" name="Text Placeholder 2">
            <a:extLst>
              <a:ext uri="{FF2B5EF4-FFF2-40B4-BE49-F238E27FC236}">
                <a16:creationId xmlns:a16="http://schemas.microsoft.com/office/drawing/2014/main" id="{EC8D5346-D006-18B1-BD80-0D8DE27A1FCF}"/>
              </a:ext>
            </a:extLst>
          </p:cNvPr>
          <p:cNvSpPr>
            <a:spLocks noGrp="1"/>
          </p:cNvSpPr>
          <p:nvPr>
            <p:ph type="body" idx="1"/>
          </p:nvPr>
        </p:nvSpPr>
        <p:spPr>
          <a:xfrm>
            <a:off x="311700" y="1152475"/>
            <a:ext cx="7480578" cy="1105695"/>
          </a:xfrm>
        </p:spPr>
        <p:txBody>
          <a:bodyPr/>
          <a:lstStyle/>
          <a:p>
            <a:pPr marL="127000" indent="0">
              <a:buNone/>
            </a:pPr>
            <a:r>
              <a:rPr lang="en-US" dirty="0"/>
              <a:t>Please continue this process of uploading and checking your error report until you reach zero errors. To confirm that you have zero errors, please use the </a:t>
            </a:r>
            <a:r>
              <a:rPr lang="en-US"/>
              <a:t>Status Dashboard as </a:t>
            </a:r>
            <a:r>
              <a:rPr lang="en-US" dirty="0"/>
              <a:t>shown below. </a:t>
            </a:r>
          </a:p>
        </p:txBody>
      </p:sp>
      <p:pic>
        <p:nvPicPr>
          <p:cNvPr id="8" name="Picture 7" descr="Screenshot of Status Dashboard in Data Pipeline.">
            <a:extLst>
              <a:ext uri="{FF2B5EF4-FFF2-40B4-BE49-F238E27FC236}">
                <a16:creationId xmlns:a16="http://schemas.microsoft.com/office/drawing/2014/main" id="{717F9939-4F4F-75E7-7D9D-45A332D719A3}"/>
              </a:ext>
            </a:extLst>
          </p:cNvPr>
          <p:cNvPicPr>
            <a:picLocks noChangeAspect="1"/>
          </p:cNvPicPr>
          <p:nvPr/>
        </p:nvPicPr>
        <p:blipFill>
          <a:blip r:embed="rId2"/>
          <a:stretch>
            <a:fillRect/>
          </a:stretch>
        </p:blipFill>
        <p:spPr>
          <a:xfrm>
            <a:off x="2216815" y="2446103"/>
            <a:ext cx="6615485" cy="16774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9330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3B31C-E1EF-4E48-ABA1-F13EFCEDDA23}"/>
              </a:ext>
            </a:extLst>
          </p:cNvPr>
          <p:cNvSpPr>
            <a:spLocks noGrp="1"/>
          </p:cNvSpPr>
          <p:nvPr>
            <p:ph type="title"/>
          </p:nvPr>
        </p:nvSpPr>
        <p:spPr/>
        <p:txBody>
          <a:bodyPr/>
          <a:lstStyle/>
          <a:p>
            <a:r>
              <a:rPr lang="en-US" dirty="0"/>
              <a:t>Resolving Errors</a:t>
            </a:r>
          </a:p>
        </p:txBody>
      </p:sp>
      <p:sp>
        <p:nvSpPr>
          <p:cNvPr id="5" name="Content Placeholder 4">
            <a:extLst>
              <a:ext uri="{FF2B5EF4-FFF2-40B4-BE49-F238E27FC236}">
                <a16:creationId xmlns:a16="http://schemas.microsoft.com/office/drawing/2014/main" id="{135E38A0-DD22-4CA1-B722-FF8137A6573D}"/>
              </a:ext>
            </a:extLst>
          </p:cNvPr>
          <p:cNvSpPr>
            <a:spLocks noGrp="1"/>
          </p:cNvSpPr>
          <p:nvPr>
            <p:ph type="body" idx="1"/>
          </p:nvPr>
        </p:nvSpPr>
        <p:spPr>
          <a:xfrm>
            <a:off x="311700" y="1152475"/>
            <a:ext cx="6506350" cy="3034800"/>
          </a:xfrm>
        </p:spPr>
        <p:txBody>
          <a:bodyPr>
            <a:normAutofit fontScale="92500"/>
          </a:bodyPr>
          <a:lstStyle/>
          <a:p>
            <a:r>
              <a:rPr lang="en-US" dirty="0"/>
              <a:t>Why do we get errors? Errors are edits that are in place to assist with providing most accurate information to CDE which is published, analyzed and reviewed by legislators, stakeholders, researchers, </a:t>
            </a:r>
            <a:r>
              <a:rPr lang="en-US" dirty="0" err="1"/>
              <a:t>etc</a:t>
            </a:r>
            <a:endParaRPr lang="en-US" dirty="0"/>
          </a:p>
          <a:p>
            <a:r>
              <a:rPr lang="en-US" dirty="0"/>
              <a:t>Errors must be corrected in the file before finalizing the data</a:t>
            </a:r>
          </a:p>
          <a:p>
            <a:r>
              <a:rPr lang="en-US" dirty="0"/>
              <a:t>Error message should provide adequate information to assist you with determining the corrections needed</a:t>
            </a:r>
          </a:p>
          <a:p>
            <a:r>
              <a:rPr lang="en-US" dirty="0"/>
              <a:t>Each error message will list the data field(s) that is an issue</a:t>
            </a:r>
          </a:p>
          <a:p>
            <a:r>
              <a:rPr lang="en-US" dirty="0"/>
              <a:t>Find the data field(s) in the data file upload and make appropriate adjustment</a:t>
            </a:r>
          </a:p>
          <a:p>
            <a:r>
              <a:rPr lang="en-US" dirty="0"/>
              <a:t>Upload fixed data file again into Data Pipeline and run error reports </a:t>
            </a:r>
          </a:p>
          <a:p>
            <a:endParaRPr lang="en-US" dirty="0"/>
          </a:p>
        </p:txBody>
      </p:sp>
      <p:sp>
        <p:nvSpPr>
          <p:cNvPr id="2" name="Title 1">
            <a:extLst>
              <a:ext uri="{FF2B5EF4-FFF2-40B4-BE49-F238E27FC236}">
                <a16:creationId xmlns:a16="http://schemas.microsoft.com/office/drawing/2014/main" id="{8AFAFFCA-831B-06AC-B5D6-62110615481C}"/>
              </a:ext>
            </a:extLst>
          </p:cNvPr>
          <p:cNvSpPr>
            <a:spLocks noGrp="1"/>
          </p:cNvSpPr>
          <p:nvPr>
            <p:ph type="title" idx="2"/>
          </p:nvPr>
        </p:nvSpPr>
        <p:spPr/>
        <p:txBody>
          <a:bodyPr/>
          <a:lstStyle/>
          <a:p>
            <a:endParaRPr lang="en-US"/>
          </a:p>
        </p:txBody>
      </p:sp>
      <p:sp>
        <p:nvSpPr>
          <p:cNvPr id="3" name="Slide Number Placeholder 2">
            <a:extLst>
              <a:ext uri="{FF2B5EF4-FFF2-40B4-BE49-F238E27FC236}">
                <a16:creationId xmlns:a16="http://schemas.microsoft.com/office/drawing/2014/main" id="{E048C663-4C03-42E6-98E6-499628E8A622}"/>
              </a:ext>
            </a:extLst>
          </p:cNvPr>
          <p:cNvSpPr>
            <a:spLocks noGrp="1"/>
          </p:cNvSpPr>
          <p:nvPr>
            <p:ph type="sldNum"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2968748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Data Privacy and Security</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16B9-4288-4FA2-5277-FA29A21700C9}"/>
              </a:ext>
            </a:extLst>
          </p:cNvPr>
          <p:cNvSpPr>
            <a:spLocks noGrp="1"/>
          </p:cNvSpPr>
          <p:nvPr>
            <p:ph type="title"/>
          </p:nvPr>
        </p:nvSpPr>
        <p:spPr/>
        <p:txBody>
          <a:bodyPr/>
          <a:lstStyle/>
          <a:p>
            <a:r>
              <a:rPr lang="en-US" dirty="0"/>
              <a:t>READ Training Collection: Error TR026</a:t>
            </a:r>
          </a:p>
        </p:txBody>
      </p:sp>
      <p:sp>
        <p:nvSpPr>
          <p:cNvPr id="3" name="Text Placeholder 2">
            <a:extLst>
              <a:ext uri="{FF2B5EF4-FFF2-40B4-BE49-F238E27FC236}">
                <a16:creationId xmlns:a16="http://schemas.microsoft.com/office/drawing/2014/main" id="{A189F021-2266-9D81-9556-36239456859D}"/>
              </a:ext>
            </a:extLst>
          </p:cNvPr>
          <p:cNvSpPr>
            <a:spLocks noGrp="1"/>
          </p:cNvSpPr>
          <p:nvPr>
            <p:ph type="body" idx="1"/>
          </p:nvPr>
        </p:nvSpPr>
        <p:spPr>
          <a:xfrm>
            <a:off x="311699" y="1152475"/>
            <a:ext cx="7544190" cy="3034800"/>
          </a:xfrm>
        </p:spPr>
        <p:txBody>
          <a:bodyPr>
            <a:normAutofit/>
          </a:bodyPr>
          <a:lstStyle/>
          <a:p>
            <a:r>
              <a:rPr lang="en-US" b="1" dirty="0"/>
              <a:t>Message for TR026:</a:t>
            </a:r>
            <a:r>
              <a:rPr lang="en-US" dirty="0"/>
              <a:t> </a:t>
            </a:r>
            <a:r>
              <a:rPr lang="en-US" i="1" dirty="0"/>
              <a:t>The CDE has no record that this educator has completed the READ Teacher training. Please confirm with the staff members that they've acquired the READ training and submit their EOC accordingly. </a:t>
            </a:r>
          </a:p>
          <a:p>
            <a:pPr marL="127000" indent="0">
              <a:buNone/>
            </a:pPr>
            <a:endParaRPr lang="en-US" i="1" dirty="0"/>
          </a:p>
          <a:p>
            <a:r>
              <a:rPr lang="en-US" b="1" dirty="0"/>
              <a:t>TR026 Solution: </a:t>
            </a:r>
            <a:r>
              <a:rPr lang="en-US" dirty="0"/>
              <a:t>Ensure PII information is correct for this individual. Confirm with the individual they have taken the training </a:t>
            </a:r>
            <a:r>
              <a:rPr lang="en-US" u="sng" dirty="0"/>
              <a:t>and</a:t>
            </a:r>
            <a:r>
              <a:rPr lang="en-US" dirty="0"/>
              <a:t> have applied for their respective designation in COOL. If they are unable to add their designation in COOL due to licensure issues (no license or not the specific principal/admin licenses), resolve all other errors on your file before initiating a Manual Review Request with the CDE. </a:t>
            </a:r>
          </a:p>
          <a:p>
            <a:pPr marL="127000" indent="0">
              <a:buNone/>
            </a:pPr>
            <a:endParaRPr lang="en-US" i="1" dirty="0"/>
          </a:p>
          <a:p>
            <a:endParaRPr lang="en-US" dirty="0"/>
          </a:p>
        </p:txBody>
      </p:sp>
      <p:sp>
        <p:nvSpPr>
          <p:cNvPr id="4" name="Title 3">
            <a:extLst>
              <a:ext uri="{FF2B5EF4-FFF2-40B4-BE49-F238E27FC236}">
                <a16:creationId xmlns:a16="http://schemas.microsoft.com/office/drawing/2014/main" id="{8BA34E0B-0F1D-2325-5743-54033845B185}"/>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2105466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76B9-3DAB-FF8F-64A5-81474E7331D1}"/>
              </a:ext>
            </a:extLst>
          </p:cNvPr>
          <p:cNvSpPr>
            <a:spLocks noGrp="1"/>
          </p:cNvSpPr>
          <p:nvPr>
            <p:ph type="title"/>
          </p:nvPr>
        </p:nvSpPr>
        <p:spPr/>
        <p:txBody>
          <a:bodyPr/>
          <a:lstStyle/>
          <a:p>
            <a:r>
              <a:rPr lang="en-US" dirty="0"/>
              <a:t>READ Training Collection: Error TR035</a:t>
            </a:r>
          </a:p>
        </p:txBody>
      </p:sp>
      <p:sp>
        <p:nvSpPr>
          <p:cNvPr id="3" name="Text Placeholder 2">
            <a:extLst>
              <a:ext uri="{FF2B5EF4-FFF2-40B4-BE49-F238E27FC236}">
                <a16:creationId xmlns:a16="http://schemas.microsoft.com/office/drawing/2014/main" id="{8C5EDC08-4DD6-4D3C-F38F-612375E76AEA}"/>
              </a:ext>
            </a:extLst>
          </p:cNvPr>
          <p:cNvSpPr>
            <a:spLocks noGrp="1"/>
          </p:cNvSpPr>
          <p:nvPr>
            <p:ph type="body" idx="1"/>
          </p:nvPr>
        </p:nvSpPr>
        <p:spPr>
          <a:xfrm>
            <a:off x="123875" y="985497"/>
            <a:ext cx="7891040" cy="3276402"/>
          </a:xfrm>
        </p:spPr>
        <p:txBody>
          <a:bodyPr>
            <a:normAutofit fontScale="92500" lnSpcReduction="10000"/>
          </a:bodyPr>
          <a:lstStyle/>
          <a:p>
            <a:r>
              <a:rPr lang="en-US" b="1" dirty="0"/>
              <a:t>Message for TR035:</a:t>
            </a:r>
            <a:r>
              <a:rPr lang="en-US" dirty="0"/>
              <a:t> </a:t>
            </a:r>
            <a:r>
              <a:rPr lang="en-US" i="1" dirty="0"/>
              <a:t>The CDE has no record that this individual added the READ </a:t>
            </a:r>
            <a:r>
              <a:rPr lang="en-US" b="1" i="1" dirty="0"/>
              <a:t>Admin</a:t>
            </a:r>
            <a:r>
              <a:rPr lang="en-US" i="1" dirty="0"/>
              <a:t> Designation in COOL or that they have completed the READ Admin Training.</a:t>
            </a:r>
            <a:endParaRPr lang="en-US" dirty="0"/>
          </a:p>
          <a:p>
            <a:endParaRPr lang="en-US" dirty="0"/>
          </a:p>
          <a:p>
            <a:r>
              <a:rPr lang="en-US" b="1" dirty="0"/>
              <a:t>TR035 Solution: </a:t>
            </a:r>
            <a:r>
              <a:rPr lang="en-US" dirty="0"/>
              <a:t>Determine if this individual holds one of the correct licenses that enables them to add the READ Admin designation in COOL. If yes, ask them to add the READ Admin designation in COOL. If they do not have the correct license but have completed the training, collect their EOC and initiate a Manual Review Request with the CDE.</a:t>
            </a:r>
          </a:p>
          <a:p>
            <a:pPr lvl="1"/>
            <a:r>
              <a:rPr lang="en-US" dirty="0"/>
              <a:t>Licenses that can add the READ Administrator Designation in COOL: </a:t>
            </a:r>
          </a:p>
          <a:p>
            <a:pPr lvl="2"/>
            <a:r>
              <a:rPr lang="en-US" dirty="0"/>
              <a:t>Principal or Administrator license </a:t>
            </a:r>
          </a:p>
          <a:p>
            <a:pPr lvl="2"/>
            <a:r>
              <a:rPr lang="en-US" dirty="0"/>
              <a:t>Principal Authorization	</a:t>
            </a:r>
          </a:p>
          <a:p>
            <a:pPr lvl="2"/>
            <a:r>
              <a:rPr lang="en-US" dirty="0"/>
              <a:t>Emergency Authorization with either a Principal or Administrator Endorsement</a:t>
            </a:r>
          </a:p>
          <a:p>
            <a:pPr lvl="2"/>
            <a:r>
              <a:rPr lang="en-US" dirty="0"/>
              <a:t>Interim Authorization with either Principal or Administrator Endorsement</a:t>
            </a:r>
          </a:p>
          <a:p>
            <a:pPr lvl="2"/>
            <a:endParaRPr lang="en-US" dirty="0"/>
          </a:p>
        </p:txBody>
      </p:sp>
      <p:sp>
        <p:nvSpPr>
          <p:cNvPr id="4" name="Title 3">
            <a:extLst>
              <a:ext uri="{FF2B5EF4-FFF2-40B4-BE49-F238E27FC236}">
                <a16:creationId xmlns:a16="http://schemas.microsoft.com/office/drawing/2014/main" id="{4FFDD6E3-E771-1264-0CA6-81D67EF317FC}"/>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709890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3174-9E78-1670-8010-4D449ED5400C}"/>
              </a:ext>
            </a:extLst>
          </p:cNvPr>
          <p:cNvSpPr>
            <a:spLocks noGrp="1"/>
          </p:cNvSpPr>
          <p:nvPr>
            <p:ph type="title"/>
          </p:nvPr>
        </p:nvSpPr>
        <p:spPr/>
        <p:txBody>
          <a:bodyPr/>
          <a:lstStyle/>
          <a:p>
            <a:r>
              <a:rPr lang="en-US" dirty="0"/>
              <a:t>Step 6: Lock Your Submission</a:t>
            </a:r>
          </a:p>
        </p:txBody>
      </p:sp>
      <p:sp>
        <p:nvSpPr>
          <p:cNvPr id="3" name="Text Placeholder 2">
            <a:extLst>
              <a:ext uri="{FF2B5EF4-FFF2-40B4-BE49-F238E27FC236}">
                <a16:creationId xmlns:a16="http://schemas.microsoft.com/office/drawing/2014/main" id="{E92C2DFC-6DF3-F1ED-24E9-BA133994D536}"/>
              </a:ext>
            </a:extLst>
          </p:cNvPr>
          <p:cNvSpPr>
            <a:spLocks noGrp="1"/>
          </p:cNvSpPr>
          <p:nvPr>
            <p:ph type="body" idx="1"/>
          </p:nvPr>
        </p:nvSpPr>
        <p:spPr>
          <a:xfrm>
            <a:off x="123875" y="1054350"/>
            <a:ext cx="2263226" cy="3034800"/>
          </a:xfrm>
        </p:spPr>
        <p:txBody>
          <a:bodyPr/>
          <a:lstStyle/>
          <a:p>
            <a:pPr marL="127000" indent="0">
              <a:buNone/>
            </a:pPr>
            <a:r>
              <a:rPr lang="en-US" dirty="0"/>
              <a:t>After you have reached zero errors and have reviewed your data for accuracy, please lock your submission in Data Pipeline. This will ensure that no further changes are made to your file. </a:t>
            </a:r>
          </a:p>
        </p:txBody>
      </p:sp>
      <p:sp>
        <p:nvSpPr>
          <p:cNvPr id="4" name="Title 3">
            <a:extLst>
              <a:ext uri="{FF2B5EF4-FFF2-40B4-BE49-F238E27FC236}">
                <a16:creationId xmlns:a16="http://schemas.microsoft.com/office/drawing/2014/main" id="{8593263D-47CA-AADD-E2F6-64AC3ABB5BA9}"/>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pic>
        <p:nvPicPr>
          <p:cNvPr id="6" name="Picture 5" descr="Screenshot of the &quot;Submit to CDE&quot; button in Data Pipeline.">
            <a:extLst>
              <a:ext uri="{FF2B5EF4-FFF2-40B4-BE49-F238E27FC236}">
                <a16:creationId xmlns:a16="http://schemas.microsoft.com/office/drawing/2014/main" id="{C81152AC-D405-CE5C-F9B2-A603043A4F17}"/>
              </a:ext>
            </a:extLst>
          </p:cNvPr>
          <p:cNvPicPr>
            <a:picLocks noChangeAspect="1"/>
          </p:cNvPicPr>
          <p:nvPr/>
        </p:nvPicPr>
        <p:blipFill>
          <a:blip r:embed="rId2"/>
          <a:stretch>
            <a:fillRect/>
          </a:stretch>
        </p:blipFill>
        <p:spPr>
          <a:xfrm>
            <a:off x="2486149" y="1079500"/>
            <a:ext cx="6388324" cy="3034800"/>
          </a:xfrm>
          <a:prstGeom prst="rect">
            <a:avLst/>
          </a:prstGeom>
          <a:ln>
            <a:noFill/>
          </a:ln>
          <a:effectLst>
            <a:outerShdw blurRad="292100" dist="139700" dir="2700000" algn="tl" rotWithShape="0">
              <a:srgbClr val="333333">
                <a:alpha val="65000"/>
              </a:srgbClr>
            </a:outerShdw>
          </a:effectLst>
        </p:spPr>
      </p:pic>
      <p:sp>
        <p:nvSpPr>
          <p:cNvPr id="7" name="Arrow: Up 6">
            <a:extLst>
              <a:ext uri="{FF2B5EF4-FFF2-40B4-BE49-F238E27FC236}">
                <a16:creationId xmlns:a16="http://schemas.microsoft.com/office/drawing/2014/main" id="{A33349E8-6A7C-4B32-DEB7-37653BD8EE71}"/>
              </a:ext>
              <a:ext uri="{C183D7F6-B498-43B3-948B-1728B52AA6E4}">
                <adec:decorative xmlns:adec="http://schemas.microsoft.com/office/drawing/2017/decorative" val="1"/>
              </a:ext>
            </a:extLst>
          </p:cNvPr>
          <p:cNvSpPr/>
          <p:nvPr/>
        </p:nvSpPr>
        <p:spPr>
          <a:xfrm>
            <a:off x="5857869" y="3650692"/>
            <a:ext cx="399495" cy="5326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94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DE6E-CA81-285D-1551-40C88A481D51}"/>
              </a:ext>
            </a:extLst>
          </p:cNvPr>
          <p:cNvSpPr>
            <a:spLocks noGrp="1"/>
          </p:cNvSpPr>
          <p:nvPr>
            <p:ph type="title"/>
          </p:nvPr>
        </p:nvSpPr>
        <p:spPr/>
        <p:txBody>
          <a:bodyPr/>
          <a:lstStyle/>
          <a:p>
            <a:r>
              <a:rPr lang="en-US" dirty="0"/>
              <a:t>Step 7: Download and Submit Sign-Off Form</a:t>
            </a:r>
          </a:p>
        </p:txBody>
      </p:sp>
      <p:sp>
        <p:nvSpPr>
          <p:cNvPr id="3" name="Text Placeholder 2">
            <a:extLst>
              <a:ext uri="{FF2B5EF4-FFF2-40B4-BE49-F238E27FC236}">
                <a16:creationId xmlns:a16="http://schemas.microsoft.com/office/drawing/2014/main" id="{1790D330-83F2-918A-217F-057551E6BCD7}"/>
              </a:ext>
            </a:extLst>
          </p:cNvPr>
          <p:cNvSpPr>
            <a:spLocks noGrp="1"/>
          </p:cNvSpPr>
          <p:nvPr>
            <p:ph type="body" idx="1"/>
          </p:nvPr>
        </p:nvSpPr>
        <p:spPr>
          <a:xfrm>
            <a:off x="0" y="941033"/>
            <a:ext cx="2663301" cy="3195961"/>
          </a:xfrm>
        </p:spPr>
        <p:txBody>
          <a:bodyPr>
            <a:normAutofit/>
          </a:bodyPr>
          <a:lstStyle/>
          <a:p>
            <a:pPr marL="127000" indent="0">
              <a:buNone/>
            </a:pPr>
            <a:r>
              <a:rPr lang="en-US" dirty="0"/>
              <a:t>Once you have cleared all errors and locked your data, please verify the count of non-completers on the sign-off form and then submit that to the READ Act Data email at </a:t>
            </a:r>
            <a:r>
              <a:rPr lang="en-US" dirty="0">
                <a:hlinkClick r:id="rId3"/>
              </a:rPr>
              <a:t>READActData@cde.state.co.us</a:t>
            </a:r>
            <a:r>
              <a:rPr lang="en-US" dirty="0"/>
              <a:t> by 8/30/2025.</a:t>
            </a:r>
          </a:p>
        </p:txBody>
      </p:sp>
      <p:pic>
        <p:nvPicPr>
          <p:cNvPr id="6" name="Picture 5" descr="Screenshot of Data Pipeline highlighting the &quot;Download Sign-off Form&quot; button.">
            <a:extLst>
              <a:ext uri="{FF2B5EF4-FFF2-40B4-BE49-F238E27FC236}">
                <a16:creationId xmlns:a16="http://schemas.microsoft.com/office/drawing/2014/main" id="{D776B51F-7E19-B825-B58A-FEF6028283E1}"/>
              </a:ext>
            </a:extLst>
          </p:cNvPr>
          <p:cNvPicPr>
            <a:picLocks noChangeAspect="1"/>
          </p:cNvPicPr>
          <p:nvPr/>
        </p:nvPicPr>
        <p:blipFill>
          <a:blip r:embed="rId4"/>
          <a:stretch>
            <a:fillRect/>
          </a:stretch>
        </p:blipFill>
        <p:spPr>
          <a:xfrm>
            <a:off x="2748303" y="1222514"/>
            <a:ext cx="6135048" cy="2914480"/>
          </a:xfrm>
          <a:prstGeom prst="rect">
            <a:avLst/>
          </a:prstGeom>
        </p:spPr>
      </p:pic>
      <p:sp>
        <p:nvSpPr>
          <p:cNvPr id="7" name="Arrow: Up 6">
            <a:extLst>
              <a:ext uri="{FF2B5EF4-FFF2-40B4-BE49-F238E27FC236}">
                <a16:creationId xmlns:a16="http://schemas.microsoft.com/office/drawing/2014/main" id="{B04870D0-38CD-BD39-5380-E76F4F8F59B8}"/>
              </a:ext>
              <a:ext uri="{C183D7F6-B498-43B3-948B-1728B52AA6E4}">
                <adec:decorative xmlns:adec="http://schemas.microsoft.com/office/drawing/2017/decorative" val="1"/>
              </a:ext>
            </a:extLst>
          </p:cNvPr>
          <p:cNvSpPr/>
          <p:nvPr/>
        </p:nvSpPr>
        <p:spPr>
          <a:xfrm>
            <a:off x="6943995" y="3632834"/>
            <a:ext cx="447080" cy="60936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136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8609-963A-4634-8E3C-D66FFDE9C7D8}"/>
              </a:ext>
            </a:extLst>
          </p:cNvPr>
          <p:cNvSpPr>
            <a:spLocks noGrp="1"/>
          </p:cNvSpPr>
          <p:nvPr>
            <p:ph type="title"/>
          </p:nvPr>
        </p:nvSpPr>
        <p:spPr/>
        <p:txBody>
          <a:bodyPr/>
          <a:lstStyle/>
          <a:p>
            <a:r>
              <a:rPr lang="en-US" dirty="0"/>
              <a:t>Alternate Path: No Report of Training Screen </a:t>
            </a:r>
            <a:br>
              <a:rPr lang="en-US" dirty="0"/>
            </a:br>
            <a:r>
              <a:rPr lang="en-US" dirty="0"/>
              <a:t>Context</a:t>
            </a:r>
          </a:p>
        </p:txBody>
      </p:sp>
      <p:sp>
        <p:nvSpPr>
          <p:cNvPr id="3" name="Text Placeholder 2">
            <a:extLst>
              <a:ext uri="{FF2B5EF4-FFF2-40B4-BE49-F238E27FC236}">
                <a16:creationId xmlns:a16="http://schemas.microsoft.com/office/drawing/2014/main" id="{91B1BFFA-D6A5-6036-CB57-2F780B930FEF}"/>
              </a:ext>
            </a:extLst>
          </p:cNvPr>
          <p:cNvSpPr>
            <a:spLocks noGrp="1"/>
          </p:cNvSpPr>
          <p:nvPr>
            <p:ph type="body" idx="1"/>
          </p:nvPr>
        </p:nvSpPr>
        <p:spPr/>
        <p:txBody>
          <a:bodyPr/>
          <a:lstStyle/>
          <a:p>
            <a:pPr marL="127000" indent="0">
              <a:buNone/>
            </a:pPr>
            <a:r>
              <a:rPr lang="en-US" dirty="0"/>
              <a:t>Background: The No Report of Training screen was new in the 24-25 collection, but was only used by districts that were declining READ funds. </a:t>
            </a:r>
          </a:p>
          <a:p>
            <a:pPr marL="127000" indent="0">
              <a:buNone/>
            </a:pPr>
            <a:endParaRPr lang="en-US" dirty="0"/>
          </a:p>
          <a:p>
            <a:pPr marL="127000" indent="0">
              <a:buNone/>
            </a:pPr>
            <a:r>
              <a:rPr lang="en-US" dirty="0"/>
              <a:t>Purpose: The No Report of Training screen should only be used by districts for two reasons: 1. The district is choosing to decline READ funds for that school year; or 2. All staff (including administrators) have already been trained </a:t>
            </a:r>
            <a:r>
              <a:rPr lang="en-US" u="sng" dirty="0"/>
              <a:t>and</a:t>
            </a:r>
            <a:r>
              <a:rPr lang="en-US" dirty="0"/>
              <a:t> reported to CDE in a previous collection year. </a:t>
            </a:r>
          </a:p>
        </p:txBody>
      </p:sp>
      <p:sp>
        <p:nvSpPr>
          <p:cNvPr id="4" name="Title 3">
            <a:extLst>
              <a:ext uri="{FF2B5EF4-FFF2-40B4-BE49-F238E27FC236}">
                <a16:creationId xmlns:a16="http://schemas.microsoft.com/office/drawing/2014/main" id="{2FC118AE-2E9D-D769-4E89-302EF8CE111F}"/>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431514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6ED6-04C9-564F-A2D5-2D0524A788E9}"/>
              </a:ext>
            </a:extLst>
          </p:cNvPr>
          <p:cNvSpPr>
            <a:spLocks noGrp="1"/>
          </p:cNvSpPr>
          <p:nvPr>
            <p:ph type="title"/>
          </p:nvPr>
        </p:nvSpPr>
        <p:spPr/>
        <p:txBody>
          <a:bodyPr/>
          <a:lstStyle/>
          <a:p>
            <a:r>
              <a:rPr lang="en-US" dirty="0"/>
              <a:t>Alternate Path: No Report of Training Screen</a:t>
            </a:r>
            <a:br>
              <a:rPr lang="en-US" dirty="0"/>
            </a:br>
            <a:r>
              <a:rPr lang="en-US" dirty="0"/>
              <a:t>Procedure</a:t>
            </a:r>
          </a:p>
        </p:txBody>
      </p:sp>
      <p:sp>
        <p:nvSpPr>
          <p:cNvPr id="4" name="Title 3">
            <a:extLst>
              <a:ext uri="{FF2B5EF4-FFF2-40B4-BE49-F238E27FC236}">
                <a16:creationId xmlns:a16="http://schemas.microsoft.com/office/drawing/2014/main" id="{7DAAA336-B530-949E-BFB8-F389F6E2B6BC}"/>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sp>
        <p:nvSpPr>
          <p:cNvPr id="12" name="TextBox 11">
            <a:extLst>
              <a:ext uri="{FF2B5EF4-FFF2-40B4-BE49-F238E27FC236}">
                <a16:creationId xmlns:a16="http://schemas.microsoft.com/office/drawing/2014/main" id="{0A28BDB6-000D-E440-18A8-C430DD7034E6}"/>
              </a:ext>
              <a:ext uri="{C183D7F6-B498-43B3-948B-1728B52AA6E4}">
                <adec:decorative xmlns:adec="http://schemas.microsoft.com/office/drawing/2017/decorative" val="0"/>
              </a:ext>
            </a:extLst>
          </p:cNvPr>
          <p:cNvSpPr txBox="1"/>
          <p:nvPr/>
        </p:nvSpPr>
        <p:spPr>
          <a:xfrm>
            <a:off x="34379" y="948766"/>
            <a:ext cx="3026873" cy="3323987"/>
          </a:xfrm>
          <a:prstGeom prst="rect">
            <a:avLst/>
          </a:prstGeom>
          <a:noFill/>
        </p:spPr>
        <p:txBody>
          <a:bodyPr wrap="square" rtlCol="0">
            <a:spAutoFit/>
          </a:bodyPr>
          <a:lstStyle/>
          <a:p>
            <a:r>
              <a:rPr lang="en-US" dirty="0"/>
              <a:t>Steps: </a:t>
            </a:r>
          </a:p>
          <a:p>
            <a:pPr marL="342900" indent="-342900">
              <a:buAutoNum type="arabicPeriod"/>
            </a:pPr>
            <a:r>
              <a:rPr lang="en-US" dirty="0"/>
              <a:t>Click on the READ gray box in Data Pipeline and then click on the “No Report of Training” gray box in the submenu.</a:t>
            </a:r>
          </a:p>
          <a:p>
            <a:pPr marL="342900" indent="-342900">
              <a:buAutoNum type="arabicPeriod"/>
            </a:pPr>
            <a:r>
              <a:rPr lang="en-US" dirty="0"/>
              <a:t>Click on “Submit” to load the main screen.</a:t>
            </a:r>
          </a:p>
          <a:p>
            <a:pPr marL="342900" indent="-342900">
              <a:buAutoNum type="arabicPeriod"/>
            </a:pPr>
            <a:r>
              <a:rPr lang="en-US" dirty="0"/>
              <a:t>Make your selection of “Declination of READ Funds” or “No Additional Staff to Report”. </a:t>
            </a:r>
          </a:p>
          <a:p>
            <a:pPr marL="342900" indent="-342900">
              <a:buAutoNum type="arabicPeriod"/>
            </a:pPr>
            <a:r>
              <a:rPr lang="en-US" dirty="0"/>
              <a:t>Click on “Save”. This selection should get saved to the Status Dashboard so that then you can go and lock your submission.</a:t>
            </a:r>
          </a:p>
        </p:txBody>
      </p:sp>
      <p:grpSp>
        <p:nvGrpSpPr>
          <p:cNvPr id="11" name="Group 10" descr="Screenshot of No Report of Training screen in Data Pipeline.">
            <a:extLst>
              <a:ext uri="{FF2B5EF4-FFF2-40B4-BE49-F238E27FC236}">
                <a16:creationId xmlns:a16="http://schemas.microsoft.com/office/drawing/2014/main" id="{EFDCC792-77C7-8BF2-EA85-66616792B16B}"/>
              </a:ext>
            </a:extLst>
          </p:cNvPr>
          <p:cNvGrpSpPr/>
          <p:nvPr/>
        </p:nvGrpSpPr>
        <p:grpSpPr>
          <a:xfrm>
            <a:off x="3140764" y="995746"/>
            <a:ext cx="5797277" cy="3202307"/>
            <a:chOff x="564543" y="956225"/>
            <a:chExt cx="7777151" cy="3443804"/>
          </a:xfrm>
        </p:grpSpPr>
        <p:pic>
          <p:nvPicPr>
            <p:cNvPr id="6" name="Picture 5">
              <a:extLst>
                <a:ext uri="{FF2B5EF4-FFF2-40B4-BE49-F238E27FC236}">
                  <a16:creationId xmlns:a16="http://schemas.microsoft.com/office/drawing/2014/main" id="{2A318C3B-78BB-A0DE-0458-79FBF1588992}"/>
                </a:ext>
              </a:extLst>
            </p:cNvPr>
            <p:cNvPicPr>
              <a:picLocks noChangeAspect="1"/>
            </p:cNvPicPr>
            <p:nvPr/>
          </p:nvPicPr>
          <p:blipFill>
            <a:blip r:embed="rId3"/>
            <a:stretch>
              <a:fillRect/>
            </a:stretch>
          </p:blipFill>
          <p:spPr>
            <a:xfrm>
              <a:off x="564543" y="956225"/>
              <a:ext cx="7777151" cy="344380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4786806-2C40-D07F-040A-4A0EE7EC3862}"/>
                </a:ext>
              </a:extLst>
            </p:cNvPr>
            <p:cNvSpPr txBox="1"/>
            <p:nvPr/>
          </p:nvSpPr>
          <p:spPr>
            <a:xfrm>
              <a:off x="1534602" y="1844703"/>
              <a:ext cx="166977" cy="307777"/>
            </a:xfrm>
            <a:prstGeom prst="rect">
              <a:avLst/>
            </a:prstGeom>
            <a:noFill/>
          </p:spPr>
          <p:txBody>
            <a:bodyPr wrap="square" rtlCol="0">
              <a:spAutoFit/>
            </a:bodyPr>
            <a:lstStyle/>
            <a:p>
              <a:r>
                <a:rPr lang="en-US" dirty="0">
                  <a:solidFill>
                    <a:srgbClr val="C00000"/>
                  </a:solidFill>
                </a:rPr>
                <a:t>1</a:t>
              </a:r>
            </a:p>
          </p:txBody>
        </p:sp>
        <p:sp>
          <p:nvSpPr>
            <p:cNvPr id="8" name="TextBox 7">
              <a:extLst>
                <a:ext uri="{FF2B5EF4-FFF2-40B4-BE49-F238E27FC236}">
                  <a16:creationId xmlns:a16="http://schemas.microsoft.com/office/drawing/2014/main" id="{D8371A25-F6EE-9B9E-80D3-B497DD0AE3F0}"/>
                </a:ext>
              </a:extLst>
            </p:cNvPr>
            <p:cNvSpPr txBox="1"/>
            <p:nvPr/>
          </p:nvSpPr>
          <p:spPr>
            <a:xfrm>
              <a:off x="5315447" y="1690814"/>
              <a:ext cx="373711" cy="307777"/>
            </a:xfrm>
            <a:prstGeom prst="rect">
              <a:avLst/>
            </a:prstGeom>
            <a:noFill/>
          </p:spPr>
          <p:txBody>
            <a:bodyPr wrap="square" rtlCol="0">
              <a:spAutoFit/>
            </a:bodyPr>
            <a:lstStyle/>
            <a:p>
              <a:r>
                <a:rPr lang="en-US" dirty="0">
                  <a:solidFill>
                    <a:srgbClr val="C00000"/>
                  </a:solidFill>
                </a:rPr>
                <a:t>2</a:t>
              </a:r>
            </a:p>
          </p:txBody>
        </p:sp>
        <p:sp>
          <p:nvSpPr>
            <p:cNvPr id="9" name="TextBox 8">
              <a:extLst>
                <a:ext uri="{FF2B5EF4-FFF2-40B4-BE49-F238E27FC236}">
                  <a16:creationId xmlns:a16="http://schemas.microsoft.com/office/drawing/2014/main" id="{0FF44963-B1F8-492A-0C54-31E661BAE6EF}"/>
                </a:ext>
              </a:extLst>
            </p:cNvPr>
            <p:cNvSpPr txBox="1"/>
            <p:nvPr/>
          </p:nvSpPr>
          <p:spPr>
            <a:xfrm>
              <a:off x="6567778" y="3363402"/>
              <a:ext cx="326004" cy="307777"/>
            </a:xfrm>
            <a:prstGeom prst="rect">
              <a:avLst/>
            </a:prstGeom>
            <a:noFill/>
          </p:spPr>
          <p:txBody>
            <a:bodyPr wrap="square" rtlCol="0">
              <a:spAutoFit/>
            </a:bodyPr>
            <a:lstStyle/>
            <a:p>
              <a:r>
                <a:rPr lang="en-US" dirty="0">
                  <a:solidFill>
                    <a:srgbClr val="C00000"/>
                  </a:solidFill>
                </a:rPr>
                <a:t>3</a:t>
              </a:r>
            </a:p>
          </p:txBody>
        </p:sp>
        <p:sp>
          <p:nvSpPr>
            <p:cNvPr id="10" name="TextBox 9">
              <a:extLst>
                <a:ext uri="{FF2B5EF4-FFF2-40B4-BE49-F238E27FC236}">
                  <a16:creationId xmlns:a16="http://schemas.microsoft.com/office/drawing/2014/main" id="{174C175B-14A7-1D6E-381A-9D6FACE12510}"/>
                </a:ext>
              </a:extLst>
            </p:cNvPr>
            <p:cNvSpPr txBox="1"/>
            <p:nvPr/>
          </p:nvSpPr>
          <p:spPr>
            <a:xfrm>
              <a:off x="5375082" y="4071068"/>
              <a:ext cx="314076" cy="307777"/>
            </a:xfrm>
            <a:prstGeom prst="rect">
              <a:avLst/>
            </a:prstGeom>
            <a:noFill/>
          </p:spPr>
          <p:txBody>
            <a:bodyPr wrap="square" rtlCol="0">
              <a:spAutoFit/>
            </a:bodyPr>
            <a:lstStyle/>
            <a:p>
              <a:r>
                <a:rPr lang="en-US" dirty="0">
                  <a:solidFill>
                    <a:srgbClr val="C00000"/>
                  </a:solidFill>
                </a:rPr>
                <a:t>4</a:t>
              </a:r>
            </a:p>
          </p:txBody>
        </p:sp>
      </p:grpSp>
    </p:spTree>
    <p:extLst>
      <p:ext uri="{BB962C8B-B14F-4D97-AF65-F5344CB8AC3E}">
        <p14:creationId xmlns:p14="http://schemas.microsoft.com/office/powerpoint/2010/main" val="860249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D17E-07AD-8513-327E-1BD70B248EBF}"/>
              </a:ext>
            </a:extLst>
          </p:cNvPr>
          <p:cNvSpPr>
            <a:spLocks noGrp="1"/>
          </p:cNvSpPr>
          <p:nvPr>
            <p:ph type="title"/>
          </p:nvPr>
        </p:nvSpPr>
        <p:spPr/>
        <p:txBody>
          <a:bodyPr>
            <a:normAutofit/>
          </a:bodyPr>
          <a:lstStyle/>
          <a:p>
            <a:r>
              <a:rPr lang="en-US" dirty="0">
                <a:solidFill>
                  <a:schemeClr val="tx1"/>
                </a:solidFill>
              </a:rPr>
              <a:t>Questions on Data Pipeline?</a:t>
            </a:r>
          </a:p>
        </p:txBody>
      </p:sp>
    </p:spTree>
    <p:extLst>
      <p:ext uri="{BB962C8B-B14F-4D97-AF65-F5344CB8AC3E}">
        <p14:creationId xmlns:p14="http://schemas.microsoft.com/office/powerpoint/2010/main" val="2084627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Manual Review Process</a:t>
            </a:r>
            <a:endParaRPr dirty="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8D26-8664-C114-9B91-2807D6B88D90}"/>
              </a:ext>
            </a:extLst>
          </p:cNvPr>
          <p:cNvSpPr>
            <a:spLocks noGrp="1"/>
          </p:cNvSpPr>
          <p:nvPr>
            <p:ph type="title"/>
          </p:nvPr>
        </p:nvSpPr>
        <p:spPr/>
        <p:txBody>
          <a:bodyPr/>
          <a:lstStyle/>
          <a:p>
            <a:r>
              <a:rPr lang="en-US" dirty="0"/>
              <a:t>Manual Review Process</a:t>
            </a:r>
            <a:br>
              <a:rPr lang="en-US" dirty="0"/>
            </a:br>
            <a:r>
              <a:rPr lang="en-US" dirty="0"/>
              <a:t>Background and Purpose</a:t>
            </a:r>
          </a:p>
        </p:txBody>
      </p:sp>
      <p:sp>
        <p:nvSpPr>
          <p:cNvPr id="3" name="Text Placeholder 2">
            <a:extLst>
              <a:ext uri="{FF2B5EF4-FFF2-40B4-BE49-F238E27FC236}">
                <a16:creationId xmlns:a16="http://schemas.microsoft.com/office/drawing/2014/main" id="{8AB9B9B6-A8EA-B2ED-AF52-EA80677B5092}"/>
              </a:ext>
            </a:extLst>
          </p:cNvPr>
          <p:cNvSpPr>
            <a:spLocks noGrp="1"/>
          </p:cNvSpPr>
          <p:nvPr>
            <p:ph type="body" idx="1"/>
          </p:nvPr>
        </p:nvSpPr>
        <p:spPr>
          <a:xfrm>
            <a:off x="123875" y="930303"/>
            <a:ext cx="8010309" cy="3417097"/>
          </a:xfrm>
        </p:spPr>
        <p:txBody>
          <a:bodyPr>
            <a:normAutofit fontScale="77500" lnSpcReduction="20000"/>
          </a:bodyPr>
          <a:lstStyle/>
          <a:p>
            <a:r>
              <a:rPr lang="en-US" dirty="0"/>
              <a:t>It is important to understand that not all staff who have completed the training will be able to add their respective designations using COOL, as there are limitations based on licenses. These circumstances are detailed below:</a:t>
            </a:r>
          </a:p>
          <a:p>
            <a:pPr lvl="1"/>
            <a:r>
              <a:rPr lang="en-US" dirty="0"/>
              <a:t>Unlicensed teachers, as they cannot have a COOL account; and</a:t>
            </a:r>
          </a:p>
          <a:p>
            <a:pPr lvl="1"/>
            <a:r>
              <a:rPr lang="en-US" dirty="0"/>
              <a:t>The READ Administrator Training is tied to a specific type of license in COOL. Only individuals who hold the following active, specific licenses are able to add the READ Admin Designation in COOL:</a:t>
            </a:r>
          </a:p>
          <a:p>
            <a:pPr lvl="2"/>
            <a:r>
              <a:rPr lang="en-US" dirty="0"/>
              <a:t>Principal or Administrator license </a:t>
            </a:r>
          </a:p>
          <a:p>
            <a:pPr lvl="2"/>
            <a:r>
              <a:rPr lang="en-US" dirty="0"/>
              <a:t>Principal Authorization	</a:t>
            </a:r>
          </a:p>
          <a:p>
            <a:pPr lvl="2"/>
            <a:r>
              <a:rPr lang="en-US" dirty="0"/>
              <a:t>Emergency Authorization with either a Principal or Administrator Endorsement</a:t>
            </a:r>
          </a:p>
          <a:p>
            <a:pPr lvl="2"/>
            <a:r>
              <a:rPr lang="en-US" dirty="0"/>
              <a:t>Interim Authorization with either Principal or Administrator Endorsement</a:t>
            </a:r>
          </a:p>
          <a:p>
            <a:pPr marL="1054100" lvl="2" indent="0">
              <a:buNone/>
            </a:pPr>
            <a:endParaRPr lang="en-US" dirty="0"/>
          </a:p>
          <a:p>
            <a:r>
              <a:rPr lang="en-US" dirty="0"/>
              <a:t>However, districts may have required individuals to complete the READ Admin/Principal Training who fall outside of the above license perimeters. These individuals should still be reported on the READ Training Export Report and districts should then initiate a Manual Review Request so they can receive credit for completing the training.</a:t>
            </a:r>
          </a:p>
          <a:p>
            <a:pPr marL="127000" indent="0">
              <a:buNone/>
            </a:pPr>
            <a:endParaRPr lang="en-US" dirty="0"/>
          </a:p>
          <a:p>
            <a:r>
              <a:rPr lang="en-US" dirty="0"/>
              <a:t>The Manual Review Request Process was developed to overcome these barriers, and it is reserved only for circumstances in which the district must submit evidence of completion (EOC) on behalf of their staff when COOL cannot be used.	</a:t>
            </a:r>
          </a:p>
        </p:txBody>
      </p:sp>
      <p:sp>
        <p:nvSpPr>
          <p:cNvPr id="4" name="Title 3">
            <a:extLst>
              <a:ext uri="{FF2B5EF4-FFF2-40B4-BE49-F238E27FC236}">
                <a16:creationId xmlns:a16="http://schemas.microsoft.com/office/drawing/2014/main" id="{DAFC2344-4A90-CD4C-00C0-B2AE002B1C82}"/>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361625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77B64-A561-851B-D960-EC9EFE57C93A}"/>
              </a:ext>
            </a:extLst>
          </p:cNvPr>
          <p:cNvSpPr>
            <a:spLocks noGrp="1"/>
          </p:cNvSpPr>
          <p:nvPr>
            <p:ph type="title"/>
          </p:nvPr>
        </p:nvSpPr>
        <p:spPr/>
        <p:txBody>
          <a:bodyPr/>
          <a:lstStyle/>
          <a:p>
            <a:r>
              <a:rPr lang="en-US" dirty="0"/>
              <a:t>Manual Review Process</a:t>
            </a:r>
            <a:br>
              <a:rPr lang="en-US" dirty="0"/>
            </a:br>
            <a:r>
              <a:rPr lang="en-US" dirty="0"/>
              <a:t>Procedure</a:t>
            </a:r>
          </a:p>
        </p:txBody>
      </p:sp>
      <p:sp>
        <p:nvSpPr>
          <p:cNvPr id="3" name="Text Placeholder 2">
            <a:extLst>
              <a:ext uri="{FF2B5EF4-FFF2-40B4-BE49-F238E27FC236}">
                <a16:creationId xmlns:a16="http://schemas.microsoft.com/office/drawing/2014/main" id="{84DABF70-FC0A-C8F2-8E05-6578BDFB965A}"/>
              </a:ext>
            </a:extLst>
          </p:cNvPr>
          <p:cNvSpPr>
            <a:spLocks noGrp="1"/>
          </p:cNvSpPr>
          <p:nvPr>
            <p:ph type="body" idx="1"/>
          </p:nvPr>
        </p:nvSpPr>
        <p:spPr>
          <a:xfrm>
            <a:off x="0" y="1001864"/>
            <a:ext cx="8062623" cy="3345536"/>
          </a:xfrm>
        </p:spPr>
        <p:txBody>
          <a:bodyPr>
            <a:normAutofit fontScale="77500" lnSpcReduction="20000"/>
          </a:bodyPr>
          <a:lstStyle/>
          <a:p>
            <a:pPr marL="127000" indent="0">
              <a:buNone/>
            </a:pPr>
            <a:r>
              <a:rPr lang="en-US" dirty="0"/>
              <a:t>Steps:</a:t>
            </a:r>
          </a:p>
          <a:p>
            <a:pPr marL="469900" indent="-342900">
              <a:buAutoNum type="arabicPeriod"/>
            </a:pPr>
            <a:r>
              <a:rPr lang="en-US" sz="1500" dirty="0"/>
              <a:t>Report all individuals on the READ Training Export Report, even those that may require a manual review.</a:t>
            </a:r>
          </a:p>
          <a:p>
            <a:pPr marL="469900" indent="-342900">
              <a:buAutoNum type="arabicPeriod"/>
            </a:pPr>
            <a:endParaRPr lang="en-US" sz="1500" dirty="0"/>
          </a:p>
          <a:p>
            <a:pPr marL="469900" indent="-342900">
              <a:buAutoNum type="arabicPeriod"/>
            </a:pPr>
            <a:r>
              <a:rPr lang="en-US" sz="1500" dirty="0"/>
              <a:t>Resolve all errors on your READ Training Export Report that are not related to the manual review process. Before initiating the Manual Review Request, you should ensure the only errors left are TR026 and TR035 errors that cannot be resolved by the individual adding their designation in COOL.</a:t>
            </a:r>
          </a:p>
          <a:p>
            <a:pPr marL="469900" indent="-342900">
              <a:buAutoNum type="arabicPeriod"/>
            </a:pPr>
            <a:endParaRPr lang="en-US" sz="1500" dirty="0"/>
          </a:p>
          <a:p>
            <a:pPr marL="469900" indent="-342900">
              <a:buAutoNum type="arabicPeriod"/>
            </a:pPr>
            <a:r>
              <a:rPr lang="en-US" sz="1500" dirty="0"/>
              <a:t>Send an email to </a:t>
            </a:r>
            <a:r>
              <a:rPr lang="en-US" sz="1500" u="sng" dirty="0">
                <a:hlinkClick r:id="rId2"/>
              </a:rPr>
              <a:t>READActData@cde.state.co.us</a:t>
            </a:r>
            <a:r>
              <a:rPr lang="en-US" sz="1500" dirty="0"/>
              <a:t> with </a:t>
            </a:r>
            <a:r>
              <a:rPr lang="en-US" sz="1500" b="1" dirty="0"/>
              <a:t>Manual Review Request</a:t>
            </a:r>
            <a:r>
              <a:rPr lang="en-US" sz="1500" dirty="0"/>
              <a:t> </a:t>
            </a:r>
            <a:r>
              <a:rPr lang="en-US" sz="1500" b="1" dirty="0"/>
              <a:t>– District Name and Code</a:t>
            </a:r>
            <a:r>
              <a:rPr lang="en-US" sz="1500" dirty="0"/>
              <a:t> in the subject, i.e. </a:t>
            </a:r>
            <a:r>
              <a:rPr lang="en-US" sz="1500" i="1" dirty="0"/>
              <a:t>Manual Review Request [District Name] [District Code]</a:t>
            </a:r>
          </a:p>
          <a:p>
            <a:pPr marL="469900" indent="-342900">
              <a:buAutoNum type="arabicPeriod"/>
            </a:pPr>
            <a:endParaRPr lang="en-US" sz="1500" dirty="0"/>
          </a:p>
          <a:p>
            <a:pPr marL="469900" indent="-342900">
              <a:buAutoNum type="arabicPeriod"/>
            </a:pPr>
            <a:r>
              <a:rPr lang="en-US" sz="1500" dirty="0"/>
              <a:t>The CDE data team will first confirm all errors other than TR026 and TR035 errors related to COOL licensure conflicts have been resolved. The team will send a link for you to complete a Smartsheet Form in which you will need to add your Evidence of Completion (EOC) files for each error line on your READ Training Export Report.</a:t>
            </a:r>
          </a:p>
          <a:p>
            <a:pPr marL="469900" indent="-342900">
              <a:buAutoNum type="arabicPeriod"/>
            </a:pPr>
            <a:endParaRPr lang="en-US" sz="1500" dirty="0"/>
          </a:p>
          <a:p>
            <a:pPr marL="469900" indent="-342900">
              <a:buAutoNum type="arabicPeriod"/>
            </a:pPr>
            <a:r>
              <a:rPr lang="en-US" sz="1500" dirty="0"/>
              <a:t>Once the manual data review has been completed by CDE staff, you will receive a follow-up email that informs you that the EOC has been manually validated and to reupload your file. </a:t>
            </a:r>
            <a:r>
              <a:rPr lang="en-US" sz="1500" b="1" dirty="0"/>
              <a:t>After you  receive this email, you will need to submit and finalize your report in Data Pipeline.</a:t>
            </a:r>
            <a:endParaRPr lang="en-US" sz="1500" dirty="0"/>
          </a:p>
        </p:txBody>
      </p:sp>
      <p:sp>
        <p:nvSpPr>
          <p:cNvPr id="4" name="Title 3">
            <a:extLst>
              <a:ext uri="{FF2B5EF4-FFF2-40B4-BE49-F238E27FC236}">
                <a16:creationId xmlns:a16="http://schemas.microsoft.com/office/drawing/2014/main" id="{9DE91FD9-1B2C-99CF-755D-B9E566FB984A}"/>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3779433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PII Definitions and Requirements</a:t>
            </a:r>
            <a:endParaRPr dirty="0"/>
          </a:p>
        </p:txBody>
      </p:sp>
      <p:sp>
        <p:nvSpPr>
          <p:cNvPr id="427" name="Google Shape;427;g278539799a0_0_12"/>
          <p:cNvSpPr txBox="1">
            <a:spLocks noGrp="1"/>
          </p:cNvSpPr>
          <p:nvPr>
            <p:ph type="body" idx="1"/>
          </p:nvPr>
        </p:nvSpPr>
        <p:spPr>
          <a:xfrm>
            <a:off x="311700" y="989442"/>
            <a:ext cx="5277900" cy="3034800"/>
          </a:xfrm>
          <a:prstGeom prst="rect">
            <a:avLst/>
          </a:prstGeom>
        </p:spPr>
        <p:txBody>
          <a:bodyPr spcFirstLastPara="1" wrap="square" lIns="91425" tIns="91425" rIns="91425" bIns="91425" anchor="t" anchorCtr="0">
            <a:normAutofit fontScale="92500"/>
          </a:bodyPr>
          <a:lstStyle/>
          <a:p>
            <a:r>
              <a:rPr lang="en-US" dirty="0"/>
              <a:t>Personally Identifiable Information (PII) is defined by state and federal laws as information that, alone or in combination, personally identifies an individual</a:t>
            </a:r>
          </a:p>
          <a:p>
            <a:pPr lvl="1"/>
            <a:r>
              <a:rPr lang="en-US" dirty="0"/>
              <a:t>This includes direct identifiers (i.e. name, EDID, etc.)</a:t>
            </a:r>
          </a:p>
          <a:p>
            <a:pPr lvl="1"/>
            <a:r>
              <a:rPr lang="en-US" dirty="0"/>
              <a:t>Includes information that when combined is identifiable</a:t>
            </a:r>
          </a:p>
          <a:p>
            <a:endParaRPr lang="en-US" dirty="0"/>
          </a:p>
          <a:p>
            <a:r>
              <a:rPr lang="en-US" dirty="0"/>
              <a:t>CDE has prepared guidance on how to comply with this and other privacy laws which can be found here: </a:t>
            </a:r>
            <a:r>
              <a:rPr lang="en-US" dirty="0">
                <a:hlinkClick r:id="rId3"/>
              </a:rPr>
              <a:t>http://www.cde.state.co.us/dataprivacyandsecurity</a:t>
            </a:r>
            <a:endParaRPr lang="en-US" dirty="0"/>
          </a:p>
          <a:p>
            <a:pPr marL="0" lvl="0" indent="0" algn="l" rtl="0">
              <a:spcBef>
                <a:spcPts val="0"/>
              </a:spcBef>
              <a:spcAft>
                <a:spcPts val="0"/>
              </a:spcAft>
              <a:buNone/>
            </a:pPr>
            <a:endParaRPr dirty="0"/>
          </a:p>
        </p:txBody>
      </p:sp>
      <p:sp>
        <p:nvSpPr>
          <p:cNvPr id="428" name="Google Shape;428;g278539799a0_0_1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3BA34-41FB-1773-E714-C30D71AF8CBC}"/>
              </a:ext>
            </a:extLst>
          </p:cNvPr>
          <p:cNvSpPr>
            <a:spLocks noGrp="1"/>
          </p:cNvSpPr>
          <p:nvPr>
            <p:ph type="title"/>
          </p:nvPr>
        </p:nvSpPr>
        <p:spPr/>
        <p:txBody>
          <a:bodyPr/>
          <a:lstStyle/>
          <a:p>
            <a:r>
              <a:rPr lang="en-US" dirty="0"/>
              <a:t>Manual Review Process</a:t>
            </a:r>
            <a:br>
              <a:rPr lang="en-US" dirty="0"/>
            </a:br>
            <a:r>
              <a:rPr lang="en-US" dirty="0"/>
              <a:t>Common Problems</a:t>
            </a:r>
          </a:p>
        </p:txBody>
      </p:sp>
      <p:sp>
        <p:nvSpPr>
          <p:cNvPr id="3" name="Text Placeholder 2">
            <a:extLst>
              <a:ext uri="{FF2B5EF4-FFF2-40B4-BE49-F238E27FC236}">
                <a16:creationId xmlns:a16="http://schemas.microsoft.com/office/drawing/2014/main" id="{AE03DD93-C0A4-6E98-4258-5097F2675649}"/>
              </a:ext>
            </a:extLst>
          </p:cNvPr>
          <p:cNvSpPr>
            <a:spLocks noGrp="1"/>
          </p:cNvSpPr>
          <p:nvPr>
            <p:ph type="body" idx="1"/>
          </p:nvPr>
        </p:nvSpPr>
        <p:spPr>
          <a:xfrm>
            <a:off x="0" y="974558"/>
            <a:ext cx="7760368" cy="3260558"/>
          </a:xfrm>
        </p:spPr>
        <p:txBody>
          <a:bodyPr>
            <a:normAutofit fontScale="92500" lnSpcReduction="20000"/>
          </a:bodyPr>
          <a:lstStyle/>
          <a:p>
            <a:r>
              <a:rPr lang="en-US" dirty="0"/>
              <a:t>Common Problems:</a:t>
            </a:r>
          </a:p>
          <a:p>
            <a:pPr lvl="1"/>
            <a:r>
              <a:rPr lang="en-US" dirty="0"/>
              <a:t>Identifying information on certificate does not match identifying information in Data Pipeline </a:t>
            </a:r>
          </a:p>
          <a:p>
            <a:pPr lvl="2"/>
            <a:r>
              <a:rPr lang="en-US" dirty="0"/>
              <a:t>Solution: Please make sure that the correct names are used in the Data Pipeline file upload submission. If there is a name change, please notify us prior to manual review.</a:t>
            </a:r>
          </a:p>
          <a:p>
            <a:pPr lvl="1"/>
            <a:endParaRPr lang="en-US" dirty="0"/>
          </a:p>
          <a:p>
            <a:pPr lvl="1"/>
            <a:r>
              <a:rPr lang="en-US" dirty="0"/>
              <a:t>Certificate does not match the training noted as completed in Data Pipeline (i.e., the administrator training will be marked as completed, but the certificate is for the teacher training)</a:t>
            </a:r>
          </a:p>
          <a:p>
            <a:pPr lvl="2"/>
            <a:r>
              <a:rPr lang="en-US" dirty="0"/>
              <a:t>Solution: Please double-check your coding in your file submission.</a:t>
            </a:r>
          </a:p>
          <a:p>
            <a:pPr lvl="1"/>
            <a:endParaRPr lang="en-US" dirty="0"/>
          </a:p>
          <a:p>
            <a:pPr lvl="1"/>
            <a:r>
              <a:rPr lang="en-US" dirty="0"/>
              <a:t>The evidence of completion (EOC) submitted is not an accepted or approved form of EOC.</a:t>
            </a:r>
          </a:p>
          <a:p>
            <a:pPr lvl="2"/>
            <a:r>
              <a:rPr lang="en-US" dirty="0"/>
              <a:t>Solution: Please check the linked Google doc on the Smartsheet form that holds the approved forms of EOC for the different pathways </a:t>
            </a:r>
          </a:p>
          <a:p>
            <a:endParaRPr lang="en-US" dirty="0"/>
          </a:p>
        </p:txBody>
      </p:sp>
      <p:sp>
        <p:nvSpPr>
          <p:cNvPr id="4" name="Title 3">
            <a:extLst>
              <a:ext uri="{FF2B5EF4-FFF2-40B4-BE49-F238E27FC236}">
                <a16:creationId xmlns:a16="http://schemas.microsoft.com/office/drawing/2014/main" id="{A5A57D66-CDCA-4D4D-EC54-32BB5E83F1F4}"/>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106794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C6106-DBA6-B995-064B-54B153BC943F}"/>
              </a:ext>
            </a:extLst>
          </p:cNvPr>
          <p:cNvSpPr>
            <a:spLocks noGrp="1"/>
          </p:cNvSpPr>
          <p:nvPr>
            <p:ph type="title"/>
          </p:nvPr>
        </p:nvSpPr>
        <p:spPr/>
        <p:txBody>
          <a:bodyPr/>
          <a:lstStyle/>
          <a:p>
            <a:r>
              <a:rPr lang="en-US" dirty="0">
                <a:solidFill>
                  <a:schemeClr val="tx1"/>
                </a:solidFill>
              </a:rPr>
              <a:t>Questions on Manual Review Process?</a:t>
            </a:r>
          </a:p>
        </p:txBody>
      </p:sp>
    </p:spTree>
    <p:extLst>
      <p:ext uri="{BB962C8B-B14F-4D97-AF65-F5344CB8AC3E}">
        <p14:creationId xmlns:p14="http://schemas.microsoft.com/office/powerpoint/2010/main" val="3771936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0B98-2848-46DA-8DFF-B9622310E398}"/>
              </a:ext>
            </a:extLst>
          </p:cNvPr>
          <p:cNvSpPr>
            <a:spLocks noGrp="1"/>
          </p:cNvSpPr>
          <p:nvPr>
            <p:ph type="title"/>
          </p:nvPr>
        </p:nvSpPr>
        <p:spPr/>
        <p:txBody>
          <a:bodyPr/>
          <a:lstStyle/>
          <a:p>
            <a:r>
              <a:rPr lang="en-US" dirty="0"/>
              <a:t>READ Collection Resources </a:t>
            </a:r>
          </a:p>
        </p:txBody>
      </p:sp>
      <p:sp>
        <p:nvSpPr>
          <p:cNvPr id="3" name="Content Placeholder 2">
            <a:extLst>
              <a:ext uri="{FF2B5EF4-FFF2-40B4-BE49-F238E27FC236}">
                <a16:creationId xmlns:a16="http://schemas.microsoft.com/office/drawing/2014/main" id="{E3B9AB7E-D4B2-44ED-884D-88906579B141}"/>
              </a:ext>
            </a:extLst>
          </p:cNvPr>
          <p:cNvSpPr>
            <a:spLocks noGrp="1"/>
          </p:cNvSpPr>
          <p:nvPr>
            <p:ph type="body" idx="1"/>
          </p:nvPr>
        </p:nvSpPr>
        <p:spPr>
          <a:xfrm>
            <a:off x="311699" y="1152475"/>
            <a:ext cx="7167899" cy="3034800"/>
          </a:xfrm>
        </p:spPr>
        <p:txBody>
          <a:bodyPr>
            <a:normAutofit/>
          </a:bodyPr>
          <a:lstStyle/>
          <a:p>
            <a:pPr marL="0" indent="0">
              <a:buNone/>
            </a:pPr>
            <a:r>
              <a:rPr lang="en-US" dirty="0"/>
              <a:t>READ Collection resources can be found at: </a:t>
            </a:r>
          </a:p>
          <a:p>
            <a:pPr marL="0" indent="0">
              <a:buNone/>
            </a:pPr>
            <a:r>
              <a:rPr lang="en-US" dirty="0">
                <a:hlinkClick r:id="rId2"/>
              </a:rPr>
              <a:t>https://www.cde.state.co.us/coloradoliteracy/readdatapipeline</a:t>
            </a:r>
            <a:r>
              <a:rPr lang="en-US" dirty="0"/>
              <a:t> </a:t>
            </a:r>
          </a:p>
          <a:p>
            <a:r>
              <a:rPr lang="en-US" dirty="0"/>
              <a:t>Webinar recordings</a:t>
            </a:r>
          </a:p>
          <a:p>
            <a:r>
              <a:rPr lang="en-US" dirty="0"/>
              <a:t>Timeline</a:t>
            </a:r>
          </a:p>
          <a:p>
            <a:r>
              <a:rPr lang="en-US" dirty="0"/>
              <a:t>Additional resources such as guidance documents </a:t>
            </a:r>
          </a:p>
          <a:p>
            <a:endParaRPr lang="en-US" dirty="0"/>
          </a:p>
          <a:p>
            <a:pPr marL="0" indent="0">
              <a:buNone/>
            </a:pPr>
            <a:r>
              <a:rPr lang="en-US" dirty="0"/>
              <a:t>Questions? </a:t>
            </a:r>
          </a:p>
          <a:p>
            <a:pPr marL="0" indent="0">
              <a:buNone/>
            </a:pPr>
            <a:r>
              <a:rPr lang="en-US" dirty="0"/>
              <a:t>Contact Tara Rhodes, READ Data Collection Lead</a:t>
            </a:r>
          </a:p>
          <a:p>
            <a:r>
              <a:rPr lang="en-US" dirty="0"/>
              <a:t>Email: </a:t>
            </a:r>
            <a:r>
              <a:rPr lang="en-US" dirty="0">
                <a:hlinkClick r:id="rId3"/>
              </a:rPr>
              <a:t>READActData@cde.state.co.us</a:t>
            </a:r>
            <a:r>
              <a:rPr lang="en-US" dirty="0"/>
              <a:t> </a:t>
            </a:r>
          </a:p>
          <a:p>
            <a:r>
              <a:rPr lang="en-US" dirty="0"/>
              <a:t>Cell: 720-601-4125</a:t>
            </a:r>
          </a:p>
        </p:txBody>
      </p:sp>
      <p:sp>
        <p:nvSpPr>
          <p:cNvPr id="5" name="Title 4">
            <a:extLst>
              <a:ext uri="{FF2B5EF4-FFF2-40B4-BE49-F238E27FC236}">
                <a16:creationId xmlns:a16="http://schemas.microsoft.com/office/drawing/2014/main" id="{B704161B-5383-57BF-0082-B4ED22A07898}"/>
              </a:ext>
            </a:extLst>
          </p:cNvPr>
          <p:cNvSpPr>
            <a:spLocks noGrp="1"/>
          </p:cNvSpPr>
          <p:nvPr>
            <p:ph type="title" idx="2"/>
          </p:nvPr>
        </p:nvSpPr>
        <p:spPr/>
        <p:txBody>
          <a:bodyPr/>
          <a:lstStyle/>
          <a:p>
            <a:endParaRPr lang="en-US"/>
          </a:p>
        </p:txBody>
      </p:sp>
      <p:sp>
        <p:nvSpPr>
          <p:cNvPr id="4" name="Slide Number Placeholder 3">
            <a:extLst>
              <a:ext uri="{FF2B5EF4-FFF2-40B4-BE49-F238E27FC236}">
                <a16:creationId xmlns:a16="http://schemas.microsoft.com/office/drawing/2014/main" id="{FD4B7C45-B810-4BA1-B8E7-6671ACA4E136}"/>
              </a:ext>
            </a:extLst>
          </p:cNvPr>
          <p:cNvSpPr>
            <a:spLocks noGrp="1"/>
          </p:cNvSpPr>
          <p:nvPr>
            <p:ph type="sldNum" idx="12"/>
          </p:nvPr>
        </p:nvSpPr>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1192132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7495-4D64-DF12-F7E5-976941971651}"/>
              </a:ext>
            </a:extLst>
          </p:cNvPr>
          <p:cNvSpPr>
            <a:spLocks noGrp="1"/>
          </p:cNvSpPr>
          <p:nvPr>
            <p:ph type="title"/>
          </p:nvPr>
        </p:nvSpPr>
        <p:spPr/>
        <p:txBody>
          <a:bodyPr/>
          <a:lstStyle/>
          <a:p>
            <a:r>
              <a:rPr lang="en-US" dirty="0"/>
              <a:t>Data Sharing Processes</a:t>
            </a:r>
          </a:p>
        </p:txBody>
      </p:sp>
      <p:sp>
        <p:nvSpPr>
          <p:cNvPr id="3" name="Text Placeholder 2">
            <a:extLst>
              <a:ext uri="{FF2B5EF4-FFF2-40B4-BE49-F238E27FC236}">
                <a16:creationId xmlns:a16="http://schemas.microsoft.com/office/drawing/2014/main" id="{B30C3A9E-14B1-4BFF-CC57-56129D509990}"/>
              </a:ext>
            </a:extLst>
          </p:cNvPr>
          <p:cNvSpPr>
            <a:spLocks noGrp="1"/>
          </p:cNvSpPr>
          <p:nvPr>
            <p:ph type="body" idx="1"/>
          </p:nvPr>
        </p:nvSpPr>
        <p:spPr>
          <a:xfrm>
            <a:off x="311700" y="1003619"/>
            <a:ext cx="5277900" cy="3034800"/>
          </a:xfrm>
        </p:spPr>
        <p:txBody>
          <a:bodyPr>
            <a:normAutofit fontScale="85000" lnSpcReduction="10000"/>
          </a:bodyPr>
          <a:lstStyle/>
          <a:p>
            <a:pPr>
              <a:buClr>
                <a:srgbClr val="00B050"/>
              </a:buClr>
              <a:buFont typeface="Wingdings" panose="05000000000000000000" pitchFamily="2" charset="2"/>
              <a:buChar char="ü"/>
            </a:pPr>
            <a:r>
              <a:rPr lang="en-US" dirty="0"/>
              <a:t>Check local policies for restrictions, requirements, etc.</a:t>
            </a:r>
          </a:p>
          <a:p>
            <a:pPr>
              <a:buClr>
                <a:srgbClr val="00B050"/>
              </a:buClr>
              <a:buFont typeface="Wingdings" panose="05000000000000000000" pitchFamily="2" charset="2"/>
              <a:buChar char="ü"/>
            </a:pPr>
            <a:r>
              <a:rPr lang="en-US" dirty="0"/>
              <a:t>Ensure that you are following local policies when transmitting PII to any third party</a:t>
            </a:r>
          </a:p>
          <a:p>
            <a:pPr>
              <a:buClr>
                <a:srgbClr val="00B050"/>
              </a:buClr>
              <a:buFont typeface="Wingdings" panose="05000000000000000000" pitchFamily="2" charset="2"/>
              <a:buChar char="ü"/>
            </a:pPr>
            <a:r>
              <a:rPr lang="en-US" dirty="0"/>
              <a:t>Use secure methods to transfer any PII to CDE</a:t>
            </a:r>
          </a:p>
          <a:p>
            <a:pPr lvl="1">
              <a:buClr>
                <a:srgbClr val="00B050"/>
              </a:buClr>
              <a:buFont typeface="Wingdings" panose="05000000000000000000" pitchFamily="2" charset="2"/>
              <a:buChar char="ü"/>
            </a:pPr>
            <a:r>
              <a:rPr lang="en-US" dirty="0"/>
              <a:t>Contact Data Collection Lead with questions about how to transmit PII securely</a:t>
            </a:r>
          </a:p>
          <a:p>
            <a:pPr lvl="1">
              <a:buClr>
                <a:srgbClr val="00B050"/>
              </a:buClr>
              <a:buFont typeface="Wingdings" panose="05000000000000000000" pitchFamily="2" charset="2"/>
              <a:buChar char="ü"/>
            </a:pPr>
            <a:r>
              <a:rPr lang="en-US" dirty="0"/>
              <a:t>Use Syncplicity to encrypt emails to CDE </a:t>
            </a:r>
          </a:p>
          <a:p>
            <a:pPr>
              <a:buClr>
                <a:srgbClr val="00B050"/>
              </a:buClr>
              <a:buFont typeface="Wingdings" panose="05000000000000000000" pitchFamily="2" charset="2"/>
              <a:buChar char="ü"/>
            </a:pPr>
            <a:r>
              <a:rPr lang="en-US" dirty="0"/>
              <a:t>Avoid sending PII via unencrypted emails or to unsecured faxes when sharing data between or within districts </a:t>
            </a:r>
          </a:p>
          <a:p>
            <a:pPr>
              <a:buClr>
                <a:srgbClr val="00B050"/>
              </a:buClr>
              <a:buFont typeface="Wingdings" panose="05000000000000000000" pitchFamily="2" charset="2"/>
              <a:buChar char="ü"/>
            </a:pPr>
            <a:endParaRPr lang="en-US" dirty="0"/>
          </a:p>
          <a:p>
            <a:pPr>
              <a:buClr>
                <a:srgbClr val="FF0000"/>
              </a:buClr>
              <a:buFont typeface="Calibri" panose="020F0502020204030204" pitchFamily="34" charset="0"/>
              <a:buChar char="X"/>
            </a:pPr>
            <a:r>
              <a:rPr lang="en-US" u="sng" dirty="0"/>
              <a:t>Do not</a:t>
            </a:r>
            <a:r>
              <a:rPr lang="en-US" dirty="0"/>
              <a:t> use PII in trainings, presentations, etc.</a:t>
            </a:r>
          </a:p>
          <a:p>
            <a:pPr>
              <a:buClr>
                <a:srgbClr val="FF0000"/>
              </a:buClr>
              <a:buFont typeface="Calibri" panose="020F0502020204030204" pitchFamily="34" charset="0"/>
              <a:buChar char="X"/>
            </a:pPr>
            <a:r>
              <a:rPr lang="en-US" u="sng" dirty="0"/>
              <a:t>Do not</a:t>
            </a:r>
            <a:r>
              <a:rPr lang="en-US" dirty="0"/>
              <a:t> share PII with unauthorized individuals</a:t>
            </a:r>
          </a:p>
          <a:p>
            <a:pPr>
              <a:buClr>
                <a:srgbClr val="FF0000"/>
              </a:buClr>
              <a:buFont typeface="Calibri" panose="020F0502020204030204" pitchFamily="34" charset="0"/>
              <a:buChar char="X"/>
            </a:pPr>
            <a:r>
              <a:rPr lang="en-US" u="sng" dirty="0"/>
              <a:t>Do not</a:t>
            </a:r>
            <a:r>
              <a:rPr lang="en-US" dirty="0"/>
              <a:t> share passwords</a:t>
            </a:r>
          </a:p>
          <a:p>
            <a:endParaRPr lang="en-US" dirty="0"/>
          </a:p>
        </p:txBody>
      </p:sp>
      <p:sp>
        <p:nvSpPr>
          <p:cNvPr id="4" name="Title 3">
            <a:extLst>
              <a:ext uri="{FF2B5EF4-FFF2-40B4-BE49-F238E27FC236}">
                <a16:creationId xmlns:a16="http://schemas.microsoft.com/office/drawing/2014/main" id="{2E011693-04C0-B540-75CD-55F7267BAB25}"/>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620262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Purpose of the READ Training Data Collection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3611-B9CA-0FAF-7FA6-CB7E9387B355}"/>
              </a:ext>
            </a:extLst>
          </p:cNvPr>
          <p:cNvSpPr>
            <a:spLocks noGrp="1"/>
          </p:cNvSpPr>
          <p:nvPr>
            <p:ph type="title"/>
          </p:nvPr>
        </p:nvSpPr>
        <p:spPr/>
        <p:txBody>
          <a:bodyPr/>
          <a:lstStyle/>
          <a:p>
            <a:r>
              <a:rPr lang="en-US" dirty="0"/>
              <a:t>READ Act Reporting Requirements for Districts</a:t>
            </a:r>
            <a:br>
              <a:rPr lang="en-US" dirty="0"/>
            </a:br>
            <a:r>
              <a:rPr lang="en-US" dirty="0"/>
              <a:t>Teachers</a:t>
            </a:r>
          </a:p>
        </p:txBody>
      </p:sp>
      <p:sp>
        <p:nvSpPr>
          <p:cNvPr id="3" name="Text Placeholder 2">
            <a:extLst>
              <a:ext uri="{FF2B5EF4-FFF2-40B4-BE49-F238E27FC236}">
                <a16:creationId xmlns:a16="http://schemas.microsoft.com/office/drawing/2014/main" id="{BF0CF6B9-0B1D-26AD-7027-157573BCAEC0}"/>
              </a:ext>
            </a:extLst>
          </p:cNvPr>
          <p:cNvSpPr>
            <a:spLocks noGrp="1"/>
          </p:cNvSpPr>
          <p:nvPr>
            <p:ph type="body" idx="1"/>
          </p:nvPr>
        </p:nvSpPr>
        <p:spPr>
          <a:xfrm>
            <a:off x="123875" y="1027814"/>
            <a:ext cx="7355725" cy="3159461"/>
          </a:xfrm>
        </p:spPr>
        <p:txBody>
          <a:bodyPr>
            <a:normAutofit fontScale="62500" lnSpcReduction="20000"/>
          </a:bodyPr>
          <a:lstStyle/>
          <a:p>
            <a:pPr marL="127000" indent="0">
              <a:buNone/>
            </a:pPr>
            <a:r>
              <a:rPr lang="en-US" b="1" dirty="0"/>
              <a:t>SB 19-199 Colorado READ Act</a:t>
            </a:r>
          </a:p>
          <a:p>
            <a:pPr marL="127000" indent="0">
              <a:buNone/>
            </a:pPr>
            <a:r>
              <a:rPr lang="en-US" b="1" dirty="0"/>
              <a:t>Training Reporting Requirements</a:t>
            </a:r>
          </a:p>
          <a:p>
            <a:pPr marL="127000" indent="0">
              <a:buNone/>
            </a:pPr>
            <a:r>
              <a:rPr lang="en-US" b="1" dirty="0"/>
              <a:t>22-7-1210.5.  Per-pupil intervention money - uses - distribution - monitoring - repeal.</a:t>
            </a:r>
          </a:p>
          <a:p>
            <a:pPr marL="127000" indent="0">
              <a:buNone/>
            </a:pPr>
            <a:r>
              <a:rPr lang="en-US" dirty="0"/>
              <a:t>(3) (a)  At the beginning of each budget year, </a:t>
            </a:r>
            <a:r>
              <a:rPr lang="en-US" b="1" dirty="0"/>
              <a:t>the department shall distribute to a local education provider</a:t>
            </a:r>
            <a:r>
              <a:rPr lang="en-US" dirty="0"/>
              <a:t> </a:t>
            </a:r>
            <a:r>
              <a:rPr lang="en-US" b="1" dirty="0"/>
              <a:t>that meets the requirements specified in subsection (3)(b) of this section the amount of per-pupil intervention money</a:t>
            </a:r>
            <a:r>
              <a:rPr lang="en-US" dirty="0"/>
              <a:t> calculated for the local education provider pursuant to subsection (1) of this section for the applicable budget year.  </a:t>
            </a:r>
          </a:p>
          <a:p>
            <a:pPr marL="127000" indent="0">
              <a:buNone/>
            </a:pPr>
            <a:endParaRPr lang="en-US" dirty="0"/>
          </a:p>
          <a:p>
            <a:pPr marL="127000" indent="0">
              <a:buNone/>
            </a:pPr>
            <a:r>
              <a:rPr lang="en-US" dirty="0"/>
              <a:t>(b) To receive per-pupil intervention money in a budget year, a local education provider must meet the following requirements: … (II)  For the 2022-23 budget year and budget years thereafter, </a:t>
            </a:r>
            <a:r>
              <a:rPr lang="en-US" b="1" dirty="0"/>
              <a:t>the local education provider must submit evidence that it is in compliance with the teacher training requirements</a:t>
            </a:r>
            <a:r>
              <a:rPr lang="en-US" dirty="0"/>
              <a:t> specified in section 22-7-1208 (6); (II.5)</a:t>
            </a:r>
          </a:p>
          <a:p>
            <a:pPr marL="127000" indent="0">
              <a:buNone/>
            </a:pPr>
            <a:endParaRPr lang="en-US" b="1" dirty="0"/>
          </a:p>
          <a:p>
            <a:pPr marL="127000" indent="0">
              <a:buNone/>
            </a:pPr>
            <a:r>
              <a:rPr lang="en-US" b="1" dirty="0"/>
              <a:t>22-7-1208</a:t>
            </a:r>
            <a:endParaRPr lang="en-US" dirty="0"/>
          </a:p>
          <a:p>
            <a:pPr marL="127000" indent="0">
              <a:buNone/>
            </a:pPr>
            <a:r>
              <a:rPr lang="en-US" dirty="0"/>
              <a:t>(6) (a) By the beginning of the 2022-23 school year and continuing for each school year thereafter, each local education provider </a:t>
            </a:r>
            <a:r>
              <a:rPr lang="en-US" b="1" dirty="0"/>
              <a:t>that receives per-pupil intervention money</a:t>
            </a:r>
            <a:r>
              <a:rPr lang="en-US" dirty="0"/>
              <a:t> or a grant through the early literacy grant program in any budget year starting with the 2019-20 budget year shall ensure that each teacher employed to </a:t>
            </a:r>
            <a:r>
              <a:rPr lang="en-US" b="1" dirty="0"/>
              <a:t>teach kindergarten or any of grades one through three successfully completes or has successfully completed evidence-based training in teaching reading.</a:t>
            </a:r>
            <a:r>
              <a:rPr lang="en-US" dirty="0"/>
              <a:t> To comply with this subsection (6)(a), a local education provider must submit evidence, as described in subsection (6)(b) of this section, that each teacher employed to teach kindergarten or any of grades one through three has successfully completed evidence-based training in teaching reading…To comply with this subsection (6.5)(a), a local education provider shall submit evidence that each principal and administrator described in this subsection</a:t>
            </a:r>
          </a:p>
        </p:txBody>
      </p:sp>
      <p:sp>
        <p:nvSpPr>
          <p:cNvPr id="4" name="Title 3">
            <a:extLst>
              <a:ext uri="{FF2B5EF4-FFF2-40B4-BE49-F238E27FC236}">
                <a16:creationId xmlns:a16="http://schemas.microsoft.com/office/drawing/2014/main" id="{3CDF2FDF-670D-EACF-6A70-CE935D29F596}"/>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2689002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685C7-EF13-6B9F-FDF0-A72CD78679C3}"/>
              </a:ext>
            </a:extLst>
          </p:cNvPr>
          <p:cNvSpPr>
            <a:spLocks noGrp="1"/>
          </p:cNvSpPr>
          <p:nvPr>
            <p:ph type="title"/>
          </p:nvPr>
        </p:nvSpPr>
        <p:spPr/>
        <p:txBody>
          <a:bodyPr/>
          <a:lstStyle/>
          <a:p>
            <a:r>
              <a:rPr lang="en-US" dirty="0"/>
              <a:t>READ Act Reporting Requirements for Districts </a:t>
            </a:r>
            <a:br>
              <a:rPr lang="en-US" dirty="0"/>
            </a:br>
            <a:r>
              <a:rPr lang="en-US" dirty="0"/>
              <a:t>Administrators and 4</a:t>
            </a:r>
            <a:r>
              <a:rPr lang="en-US" baseline="30000" dirty="0"/>
              <a:t>th</a:t>
            </a:r>
            <a:r>
              <a:rPr lang="en-US" dirty="0"/>
              <a:t>-12</a:t>
            </a:r>
            <a:r>
              <a:rPr lang="en-US" baseline="30000" dirty="0"/>
              <a:t>th</a:t>
            </a:r>
            <a:r>
              <a:rPr lang="en-US" dirty="0"/>
              <a:t> Grade Reading Interventionists</a:t>
            </a:r>
          </a:p>
        </p:txBody>
      </p:sp>
      <p:sp>
        <p:nvSpPr>
          <p:cNvPr id="3" name="Text Placeholder 2">
            <a:extLst>
              <a:ext uri="{FF2B5EF4-FFF2-40B4-BE49-F238E27FC236}">
                <a16:creationId xmlns:a16="http://schemas.microsoft.com/office/drawing/2014/main" id="{7C533AB5-C9FF-22B9-45C9-E05C9CEE5572}"/>
              </a:ext>
            </a:extLst>
          </p:cNvPr>
          <p:cNvSpPr>
            <a:spLocks noGrp="1"/>
          </p:cNvSpPr>
          <p:nvPr>
            <p:ph type="body" idx="1"/>
          </p:nvPr>
        </p:nvSpPr>
        <p:spPr>
          <a:xfrm>
            <a:off x="311699" y="1152475"/>
            <a:ext cx="7267199" cy="3034800"/>
          </a:xfrm>
        </p:spPr>
        <p:txBody>
          <a:bodyPr>
            <a:normAutofit fontScale="70000" lnSpcReduction="20000"/>
          </a:bodyPr>
          <a:lstStyle/>
          <a:p>
            <a:pPr marL="127000" indent="0">
              <a:buNone/>
            </a:pPr>
            <a:r>
              <a:rPr lang="en-US" dirty="0"/>
              <a:t>(6.5) (a) By the beginning of the 2024-25 school year and continuing for each school year thereafter, each local education provider that </a:t>
            </a:r>
            <a:r>
              <a:rPr lang="en-US" b="1" dirty="0"/>
              <a:t>receives per-pupil intervention money</a:t>
            </a:r>
            <a:r>
              <a:rPr lang="en-US" dirty="0"/>
              <a:t> or a grant through the early literacy grant program in any budget year starting with the 2023-24 budget year shall ensure that </a:t>
            </a:r>
            <a:r>
              <a:rPr lang="en-US" b="1" dirty="0"/>
              <a:t>each principal in a school that serves kindergarten or any of grades one through three and each administrator with responsibility that pertains to programs in kindergarten or any of grades one through three successfully completes or has successfully completed evidence-based training designed for school administrators in the science of reading</a:t>
            </a:r>
          </a:p>
          <a:p>
            <a:pPr marL="127000" indent="0">
              <a:buNone/>
            </a:pPr>
            <a:endParaRPr lang="en-US" dirty="0"/>
          </a:p>
          <a:p>
            <a:pPr marL="127000" indent="0">
              <a:buNone/>
            </a:pPr>
            <a:endParaRPr lang="en-US" dirty="0"/>
          </a:p>
          <a:p>
            <a:pPr marL="127000" indent="0">
              <a:buNone/>
            </a:pPr>
            <a:r>
              <a:rPr lang="en-US" dirty="0"/>
              <a:t>(6.7) (a) By the beginning of the 2024-25 school year and continuing for each school year thereafter, each local education provider that </a:t>
            </a:r>
            <a:r>
              <a:rPr lang="en-US" b="1" dirty="0"/>
              <a:t>receives per-pupil intervention money</a:t>
            </a:r>
            <a:r>
              <a:rPr lang="en-US" dirty="0"/>
              <a:t> or a grant through the early literacy grant program in any budget year starting with the 2023-24 budget year shall ensure that each </a:t>
            </a:r>
            <a:r>
              <a:rPr lang="en-US" b="1" dirty="0"/>
              <a:t>reading interventionist employed to teach students in any of grades four through twelve successfully completes or has successfully completed evidence-based training in teaching reading</a:t>
            </a:r>
            <a:r>
              <a:rPr lang="en-US" dirty="0"/>
              <a:t> as described for teachers in subsection (6) of this section. To comply with this subsection (6.7)(a), a local education provider shall submit evidence that each reading interventionist employed to teach students in any of grades four through twelve has passed an end-of-course assessment of learning at the completion of the evidence-based training.</a:t>
            </a:r>
          </a:p>
          <a:p>
            <a:endParaRPr lang="en-US" dirty="0"/>
          </a:p>
        </p:txBody>
      </p:sp>
      <p:sp>
        <p:nvSpPr>
          <p:cNvPr id="4" name="Title 3">
            <a:extLst>
              <a:ext uri="{FF2B5EF4-FFF2-40B4-BE49-F238E27FC236}">
                <a16:creationId xmlns:a16="http://schemas.microsoft.com/office/drawing/2014/main" id="{FA005C71-DF08-8F0A-0AE2-88CB14B63FCA}"/>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201182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9A53-B0C0-F578-399A-04F708C773AE}"/>
              </a:ext>
            </a:extLst>
          </p:cNvPr>
          <p:cNvSpPr>
            <a:spLocks noGrp="1"/>
          </p:cNvSpPr>
          <p:nvPr>
            <p:ph type="title"/>
          </p:nvPr>
        </p:nvSpPr>
        <p:spPr/>
        <p:txBody>
          <a:bodyPr/>
          <a:lstStyle/>
          <a:p>
            <a:r>
              <a:rPr lang="en-US" dirty="0"/>
              <a:t>READ Act Reporting Requirements for Districts</a:t>
            </a:r>
            <a:br>
              <a:rPr lang="en-US" dirty="0"/>
            </a:br>
            <a:r>
              <a:rPr lang="en-US" dirty="0"/>
              <a:t>Summary</a:t>
            </a:r>
          </a:p>
        </p:txBody>
      </p:sp>
      <p:sp>
        <p:nvSpPr>
          <p:cNvPr id="3" name="Text Placeholder 2">
            <a:extLst>
              <a:ext uri="{FF2B5EF4-FFF2-40B4-BE49-F238E27FC236}">
                <a16:creationId xmlns:a16="http://schemas.microsoft.com/office/drawing/2014/main" id="{BA102899-5097-0757-25C6-8934658BE7A9}"/>
              </a:ext>
            </a:extLst>
          </p:cNvPr>
          <p:cNvSpPr>
            <a:spLocks noGrp="1"/>
          </p:cNvSpPr>
          <p:nvPr>
            <p:ph type="body" idx="1"/>
          </p:nvPr>
        </p:nvSpPr>
        <p:spPr>
          <a:xfrm>
            <a:off x="311698" y="1152475"/>
            <a:ext cx="7508827" cy="3034800"/>
          </a:xfrm>
        </p:spPr>
        <p:txBody>
          <a:bodyPr>
            <a:normAutofit fontScale="92500" lnSpcReduction="20000"/>
          </a:bodyPr>
          <a:lstStyle/>
          <a:p>
            <a:r>
              <a:rPr lang="en-US" dirty="0"/>
              <a:t>Though specific roles are defined in READ Act statute, the definitions are open ended as they relate to job function. This makes it difficult to provide standardized answers as to who is required to take the training from the state’s perspective. Determination of the job function must be made locally.</a:t>
            </a:r>
          </a:p>
          <a:p>
            <a:endParaRPr lang="en-US" dirty="0"/>
          </a:p>
          <a:p>
            <a:r>
              <a:rPr lang="en-US" dirty="0"/>
              <a:t>This means that districts should review job functions of their staff and determine if that meets the respective training requirements in statute regarding who is required to take the training. </a:t>
            </a:r>
          </a:p>
          <a:p>
            <a:endParaRPr lang="en-US" dirty="0"/>
          </a:p>
          <a:p>
            <a:r>
              <a:rPr lang="en-US" dirty="0"/>
              <a:t>For the collection more specifically, districts should report anyone who they deem required to take either the K-12 READ Teacher training or the K-3 READ Principal/Admin training per the definitions in the Colorado READ Act and functions of the jobs. </a:t>
            </a:r>
          </a:p>
          <a:p>
            <a:pPr marL="127000" indent="0">
              <a:buNone/>
            </a:pPr>
            <a:endParaRPr lang="en-US" dirty="0"/>
          </a:p>
        </p:txBody>
      </p:sp>
      <p:sp>
        <p:nvSpPr>
          <p:cNvPr id="4" name="Title 3">
            <a:extLst>
              <a:ext uri="{FF2B5EF4-FFF2-40B4-BE49-F238E27FC236}">
                <a16:creationId xmlns:a16="http://schemas.microsoft.com/office/drawing/2014/main" id="{AD55A8FA-F419-2373-2E2A-D2F0116CA7EB}"/>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355758500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a9d521c-8764-4bcd-84f1-6f7ce6ca6a96" xsi:nil="true"/>
    <lcf76f155ced4ddcb4097134ff3c332f xmlns="9b639f00-c663-4db8-9f2d-5e59e4353b4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04e0e67d344c4863ac857e12717dea98">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73edbd8764ce48cae9868fb925b233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2.xml><?xml version="1.0" encoding="utf-8"?>
<ds:datastoreItem xmlns:ds="http://schemas.openxmlformats.org/officeDocument/2006/customXml" ds:itemID="{215871AF-E4E2-4474-BBBF-C4CA544DC804}">
  <ds:schemaRefs>
    <ds:schemaRef ds:uri="ca9d521c-8764-4bcd-84f1-6f7ce6ca6a96"/>
    <ds:schemaRef ds:uri="http://www.w3.org/XML/1998/namespace"/>
    <ds:schemaRef ds:uri="http://schemas.microsoft.com/office/2006/documentManagement/types"/>
    <ds:schemaRef ds:uri="http://purl.org/dc/elements/1.1/"/>
    <ds:schemaRef ds:uri="http://purl.org/dc/terms/"/>
    <ds:schemaRef ds:uri="9b639f00-c663-4db8-9f2d-5e59e4353b4b"/>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6B167E6-BB3B-46E6-8742-72509BA638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639f00-c663-4db8-9f2d-5e59e4353b4b"/>
    <ds:schemaRef ds:uri="ca9d521c-8764-4bcd-84f1-6f7ce6ca6a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7658</TotalTime>
  <Words>3536</Words>
  <Application>Microsoft Office PowerPoint</Application>
  <PresentationFormat>On-screen Show (16:9)</PresentationFormat>
  <Paragraphs>365</Paragraphs>
  <Slides>42</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Wingdings</vt:lpstr>
      <vt:lpstr>Roboto</vt:lpstr>
      <vt:lpstr>Arial</vt:lpstr>
      <vt:lpstr>Rockwell</vt:lpstr>
      <vt:lpstr>Calibri</vt:lpstr>
      <vt:lpstr>Trebuchet MS</vt:lpstr>
      <vt:lpstr>Roboto Medium</vt:lpstr>
      <vt:lpstr>Simple Light</vt:lpstr>
      <vt:lpstr>READ Training Data Collection </vt:lpstr>
      <vt:lpstr>Topics in Today’s Webinar</vt:lpstr>
      <vt:lpstr>Data Privacy and Security</vt:lpstr>
      <vt:lpstr>PII Definitions and Requirements</vt:lpstr>
      <vt:lpstr>Data Sharing Processes</vt:lpstr>
      <vt:lpstr>Purpose of the READ Training Data Collection</vt:lpstr>
      <vt:lpstr>READ Act Reporting Requirements for Districts Teachers</vt:lpstr>
      <vt:lpstr>READ Act Reporting Requirements for Districts  Administrators and 4th-12th Grade Reading Interventionists</vt:lpstr>
      <vt:lpstr>READ Act Reporting Requirements for Districts Summary</vt:lpstr>
      <vt:lpstr>Data Components of the READ Act</vt:lpstr>
      <vt:lpstr>Reminders to Ensure Data Accuracy</vt:lpstr>
      <vt:lpstr>READ Training Data Collection Timeline</vt:lpstr>
      <vt:lpstr>READ Training Data Collection Timeline </vt:lpstr>
      <vt:lpstr>25-26 File Layout and Definitions</vt:lpstr>
      <vt:lpstr>Changes to the 25-26 READ Training File Layout</vt:lpstr>
      <vt:lpstr>READ Training Data Collection Elements (1 of 2)</vt:lpstr>
      <vt:lpstr>READ Training Data Collection Elements (2 of 2)</vt:lpstr>
      <vt:lpstr>Additional Information on Training Status Columns</vt:lpstr>
      <vt:lpstr>25-26 READ Training File Template</vt:lpstr>
      <vt:lpstr>Website Review and Updates</vt:lpstr>
      <vt:lpstr>Website Updates</vt:lpstr>
      <vt:lpstr>Questions on Background?</vt:lpstr>
      <vt:lpstr>Step-by-Step Guide in Data Pipeline</vt:lpstr>
      <vt:lpstr>Step 1: Download the READ Training Export Report </vt:lpstr>
      <vt:lpstr>Step 2: Customize the READ Training Export Report</vt:lpstr>
      <vt:lpstr>Step 3: Upload Data</vt:lpstr>
      <vt:lpstr>Step 4: Check Pipeline Error Report</vt:lpstr>
      <vt:lpstr>Step 5: Correct Errors and Reupload</vt:lpstr>
      <vt:lpstr>Resolving Errors</vt:lpstr>
      <vt:lpstr>READ Training Collection: Error TR026</vt:lpstr>
      <vt:lpstr>READ Training Collection: Error TR035</vt:lpstr>
      <vt:lpstr>Step 6: Lock Your Submission</vt:lpstr>
      <vt:lpstr>Step 7: Download and Submit Sign-Off Form</vt:lpstr>
      <vt:lpstr>Alternate Path: No Report of Training Screen  Context</vt:lpstr>
      <vt:lpstr>Alternate Path: No Report of Training Screen Procedure</vt:lpstr>
      <vt:lpstr>Questions on Data Pipeline?</vt:lpstr>
      <vt:lpstr>Manual Review Process</vt:lpstr>
      <vt:lpstr>Manual Review Process Background and Purpose</vt:lpstr>
      <vt:lpstr>Manual Review Process Procedure</vt:lpstr>
      <vt:lpstr>Manual Review Process Common Problems</vt:lpstr>
      <vt:lpstr>Questions on Manual Review Process?</vt:lpstr>
      <vt:lpstr>READ Collection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2025-2026 READ Training Data Collection Webinar</dc:title>
  <dc:creator>Dailey, Bridgett</dc:creator>
  <cp:lastModifiedBy>Ward, Reagan</cp:lastModifiedBy>
  <cp:revision>33</cp:revision>
  <dcterms:modified xsi:type="dcterms:W3CDTF">2025-07-30T20:52:55Z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ies>
</file>