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702" r:id="rId5"/>
  </p:sldMasterIdLst>
  <p:notesMasterIdLst>
    <p:notesMasterId r:id="rId71"/>
  </p:notesMasterIdLst>
  <p:sldIdLst>
    <p:sldId id="4804" r:id="rId6"/>
    <p:sldId id="257" r:id="rId7"/>
    <p:sldId id="394" r:id="rId8"/>
    <p:sldId id="5514" r:id="rId9"/>
    <p:sldId id="2670" r:id="rId10"/>
    <p:sldId id="2671" r:id="rId11"/>
    <p:sldId id="4805" r:id="rId12"/>
    <p:sldId id="5515" r:id="rId13"/>
    <p:sldId id="5497" r:id="rId14"/>
    <p:sldId id="282" r:id="rId15"/>
    <p:sldId id="5513" r:id="rId16"/>
    <p:sldId id="3145" r:id="rId17"/>
    <p:sldId id="3146" r:id="rId18"/>
    <p:sldId id="2667" r:id="rId19"/>
    <p:sldId id="3147" r:id="rId20"/>
    <p:sldId id="3107" r:id="rId21"/>
    <p:sldId id="3132" r:id="rId22"/>
    <p:sldId id="1684" r:id="rId23"/>
    <p:sldId id="3133" r:id="rId24"/>
    <p:sldId id="3106" r:id="rId25"/>
    <p:sldId id="3101" r:id="rId26"/>
    <p:sldId id="3103" r:id="rId27"/>
    <p:sldId id="5306" r:id="rId28"/>
    <p:sldId id="5307" r:id="rId29"/>
    <p:sldId id="5308" r:id="rId30"/>
    <p:sldId id="5495" r:id="rId31"/>
    <p:sldId id="5496" r:id="rId32"/>
    <p:sldId id="3111" r:id="rId33"/>
    <p:sldId id="5297" r:id="rId34"/>
    <p:sldId id="2678" r:id="rId35"/>
    <p:sldId id="5295" r:id="rId36"/>
    <p:sldId id="5498" r:id="rId37"/>
    <p:sldId id="5291" r:id="rId38"/>
    <p:sldId id="5499" r:id="rId39"/>
    <p:sldId id="5500" r:id="rId40"/>
    <p:sldId id="298" r:id="rId41"/>
    <p:sldId id="5501" r:id="rId42"/>
    <p:sldId id="5502" r:id="rId43"/>
    <p:sldId id="3128" r:id="rId44"/>
    <p:sldId id="3129" r:id="rId45"/>
    <p:sldId id="3130" r:id="rId46"/>
    <p:sldId id="5503" r:id="rId47"/>
    <p:sldId id="5504" r:id="rId48"/>
    <p:sldId id="5505" r:id="rId49"/>
    <p:sldId id="5506" r:id="rId50"/>
    <p:sldId id="5507" r:id="rId51"/>
    <p:sldId id="306" r:id="rId52"/>
    <p:sldId id="263" r:id="rId53"/>
    <p:sldId id="5510" r:id="rId54"/>
    <p:sldId id="5511" r:id="rId55"/>
    <p:sldId id="5516" r:id="rId56"/>
    <p:sldId id="399" r:id="rId57"/>
    <p:sldId id="3137" r:id="rId58"/>
    <p:sldId id="3138" r:id="rId59"/>
    <p:sldId id="3139" r:id="rId60"/>
    <p:sldId id="3140" r:id="rId61"/>
    <p:sldId id="268" r:id="rId62"/>
    <p:sldId id="410" r:id="rId63"/>
    <p:sldId id="3142" r:id="rId64"/>
    <p:sldId id="3143" r:id="rId65"/>
    <p:sldId id="4803" r:id="rId66"/>
    <p:sldId id="5512" r:id="rId67"/>
    <p:sldId id="2677" r:id="rId68"/>
    <p:sldId id="285" r:id="rId69"/>
    <p:sldId id="456"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E9A"/>
    <a:srgbClr val="004F88"/>
    <a:srgbClr val="722E62"/>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6247" autoAdjust="0"/>
  </p:normalViewPr>
  <p:slideViewPr>
    <p:cSldViewPr snapToGrid="0">
      <p:cViewPr varScale="1">
        <p:scale>
          <a:sx n="103" d="100"/>
          <a:sy n="103" d="100"/>
        </p:scale>
        <p:origin x="16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d, Reagan" userId="27291eb4-8241-4961-9e69-8c66e34cc5b0" providerId="ADAL" clId="{E4BD8C9E-3BA6-4E04-BAF1-0BDD0B9DE234}"/>
    <pc:docChg chg="undo custSel modSld">
      <pc:chgData name="Ward, Reagan" userId="27291eb4-8241-4961-9e69-8c66e34cc5b0" providerId="ADAL" clId="{E4BD8C9E-3BA6-4E04-BAF1-0BDD0B9DE234}" dt="2025-09-18T23:16:18.716" v="28" actId="1076"/>
      <pc:docMkLst>
        <pc:docMk/>
      </pc:docMkLst>
      <pc:sldChg chg="modSp mod">
        <pc:chgData name="Ward, Reagan" userId="27291eb4-8241-4961-9e69-8c66e34cc5b0" providerId="ADAL" clId="{E4BD8C9E-3BA6-4E04-BAF1-0BDD0B9DE234}" dt="2025-09-18T23:15:55.494" v="25" actId="1076"/>
        <pc:sldMkLst>
          <pc:docMk/>
          <pc:sldMk cId="3283122179" sldId="2667"/>
        </pc:sldMkLst>
        <pc:picChg chg="mod">
          <ac:chgData name="Ward, Reagan" userId="27291eb4-8241-4961-9e69-8c66e34cc5b0" providerId="ADAL" clId="{E4BD8C9E-3BA6-4E04-BAF1-0BDD0B9DE234}" dt="2025-09-18T23:15:55.494" v="25" actId="1076"/>
          <ac:picMkLst>
            <pc:docMk/>
            <pc:sldMk cId="3283122179" sldId="2667"/>
            <ac:picMk id="15" creationId="{3030C350-7BD6-ECAF-DA55-8EC9A959BF13}"/>
          </ac:picMkLst>
        </pc:picChg>
      </pc:sldChg>
      <pc:sldChg chg="modSp mod">
        <pc:chgData name="Ward, Reagan" userId="27291eb4-8241-4961-9e69-8c66e34cc5b0" providerId="ADAL" clId="{E4BD8C9E-3BA6-4E04-BAF1-0BDD0B9DE234}" dt="2025-09-18T23:14:59.182" v="16" actId="14100"/>
        <pc:sldMkLst>
          <pc:docMk/>
          <pc:sldMk cId="399469708" sldId="2671"/>
        </pc:sldMkLst>
        <pc:spChg chg="mod">
          <ac:chgData name="Ward, Reagan" userId="27291eb4-8241-4961-9e69-8c66e34cc5b0" providerId="ADAL" clId="{E4BD8C9E-3BA6-4E04-BAF1-0BDD0B9DE234}" dt="2025-09-18T23:14:59.182" v="16" actId="14100"/>
          <ac:spMkLst>
            <pc:docMk/>
            <pc:sldMk cId="399469708" sldId="2671"/>
            <ac:spMk id="3" creationId="{00000000-0000-0000-0000-000000000000}"/>
          </ac:spMkLst>
        </pc:spChg>
      </pc:sldChg>
      <pc:sldChg chg="modSp mod">
        <pc:chgData name="Ward, Reagan" userId="27291eb4-8241-4961-9e69-8c66e34cc5b0" providerId="ADAL" clId="{E4BD8C9E-3BA6-4E04-BAF1-0BDD0B9DE234}" dt="2025-09-18T23:16:07.822" v="27" actId="962"/>
        <pc:sldMkLst>
          <pc:docMk/>
          <pc:sldMk cId="3081495204" sldId="2678"/>
        </pc:sldMkLst>
        <pc:picChg chg="mod">
          <ac:chgData name="Ward, Reagan" userId="27291eb4-8241-4961-9e69-8c66e34cc5b0" providerId="ADAL" clId="{E4BD8C9E-3BA6-4E04-BAF1-0BDD0B9DE234}" dt="2025-09-18T23:16:05.949" v="26" actId="962"/>
          <ac:picMkLst>
            <pc:docMk/>
            <pc:sldMk cId="3081495204" sldId="2678"/>
            <ac:picMk id="7" creationId="{81BB7370-3E79-5B43-A37B-79CAD4BFA0A8}"/>
          </ac:picMkLst>
        </pc:picChg>
        <pc:picChg chg="mod">
          <ac:chgData name="Ward, Reagan" userId="27291eb4-8241-4961-9e69-8c66e34cc5b0" providerId="ADAL" clId="{E4BD8C9E-3BA6-4E04-BAF1-0BDD0B9DE234}" dt="2025-09-18T23:16:07.822" v="27" actId="962"/>
          <ac:picMkLst>
            <pc:docMk/>
            <pc:sldMk cId="3081495204" sldId="2678"/>
            <ac:picMk id="9" creationId="{23EC0A78-F1CF-B6B7-ED26-72A0690A3BC0}"/>
          </ac:picMkLst>
        </pc:picChg>
      </pc:sldChg>
      <pc:sldChg chg="modSp mod">
        <pc:chgData name="Ward, Reagan" userId="27291eb4-8241-4961-9e69-8c66e34cc5b0" providerId="ADAL" clId="{E4BD8C9E-3BA6-4E04-BAF1-0BDD0B9DE234}" dt="2025-09-18T23:15:40.115" v="21" actId="27636"/>
        <pc:sldMkLst>
          <pc:docMk/>
          <pc:sldMk cId="2499267593" sldId="3146"/>
        </pc:sldMkLst>
        <pc:spChg chg="mod">
          <ac:chgData name="Ward, Reagan" userId="27291eb4-8241-4961-9e69-8c66e34cc5b0" providerId="ADAL" clId="{E4BD8C9E-3BA6-4E04-BAF1-0BDD0B9DE234}" dt="2025-09-18T23:15:28.114" v="18" actId="14100"/>
          <ac:spMkLst>
            <pc:docMk/>
            <pc:sldMk cId="2499267593" sldId="3146"/>
            <ac:spMk id="9" creationId="{5BEEB5EE-ACCF-472E-D644-F886A9EDBCDE}"/>
          </ac:spMkLst>
        </pc:spChg>
        <pc:spChg chg="mod">
          <ac:chgData name="Ward, Reagan" userId="27291eb4-8241-4961-9e69-8c66e34cc5b0" providerId="ADAL" clId="{E4BD8C9E-3BA6-4E04-BAF1-0BDD0B9DE234}" dt="2025-09-18T23:15:40.115" v="21" actId="27636"/>
          <ac:spMkLst>
            <pc:docMk/>
            <pc:sldMk cId="2499267593" sldId="3146"/>
            <ac:spMk id="16" creationId="{D7FDF80D-53E8-D747-890E-A4F7CB795AB2}"/>
          </ac:spMkLst>
        </pc:spChg>
        <pc:picChg chg="mod">
          <ac:chgData name="Ward, Reagan" userId="27291eb4-8241-4961-9e69-8c66e34cc5b0" providerId="ADAL" clId="{E4BD8C9E-3BA6-4E04-BAF1-0BDD0B9DE234}" dt="2025-09-18T23:15:31.656" v="19" actId="1076"/>
          <ac:picMkLst>
            <pc:docMk/>
            <pc:sldMk cId="2499267593" sldId="3146"/>
            <ac:picMk id="14" creationId="{C13639E5-05A2-2237-DF9D-194C5C286478}"/>
          </ac:picMkLst>
        </pc:picChg>
      </pc:sldChg>
      <pc:sldChg chg="modSp mod">
        <pc:chgData name="Ward, Reagan" userId="27291eb4-8241-4961-9e69-8c66e34cc5b0" providerId="ADAL" clId="{E4BD8C9E-3BA6-4E04-BAF1-0BDD0B9DE234}" dt="2025-09-18T23:15:08.088" v="17" actId="13244"/>
        <pc:sldMkLst>
          <pc:docMk/>
          <pc:sldMk cId="697648196" sldId="5497"/>
        </pc:sldMkLst>
        <pc:graphicFrameChg chg="ord">
          <ac:chgData name="Ward, Reagan" userId="27291eb4-8241-4961-9e69-8c66e34cc5b0" providerId="ADAL" clId="{E4BD8C9E-3BA6-4E04-BAF1-0BDD0B9DE234}" dt="2025-09-18T23:15:08.088" v="17" actId="13244"/>
          <ac:graphicFrameMkLst>
            <pc:docMk/>
            <pc:sldMk cId="697648196" sldId="5497"/>
            <ac:graphicFrameMk id="2" creationId="{96306D58-28F8-303E-44EB-02F841BB07D7}"/>
          </ac:graphicFrameMkLst>
        </pc:graphicFrameChg>
      </pc:sldChg>
      <pc:sldChg chg="modSp mod">
        <pc:chgData name="Ward, Reagan" userId="27291eb4-8241-4961-9e69-8c66e34cc5b0" providerId="ADAL" clId="{E4BD8C9E-3BA6-4E04-BAF1-0BDD0B9DE234}" dt="2025-09-18T23:16:18.716" v="28" actId="1076"/>
        <pc:sldMkLst>
          <pc:docMk/>
          <pc:sldMk cId="3278168391" sldId="5512"/>
        </pc:sldMkLst>
        <pc:spChg chg="mod">
          <ac:chgData name="Ward, Reagan" userId="27291eb4-8241-4961-9e69-8c66e34cc5b0" providerId="ADAL" clId="{E4BD8C9E-3BA6-4E04-BAF1-0BDD0B9DE234}" dt="2025-09-18T23:16:18.716" v="28" actId="1076"/>
          <ac:spMkLst>
            <pc:docMk/>
            <pc:sldMk cId="3278168391" sldId="5512"/>
            <ac:spMk id="8" creationId="{5E0E529D-FBDE-7548-B6ED-D94118BD6A03}"/>
          </ac:spMkLst>
        </pc:spChg>
      </pc:sldChg>
      <pc:sldChg chg="modSp mod">
        <pc:chgData name="Ward, Reagan" userId="27291eb4-8241-4961-9e69-8c66e34cc5b0" providerId="ADAL" clId="{E4BD8C9E-3BA6-4E04-BAF1-0BDD0B9DE234}" dt="2025-09-18T23:14:48.230" v="15" actId="207"/>
        <pc:sldMkLst>
          <pc:docMk/>
          <pc:sldMk cId="1927983538" sldId="5515"/>
        </pc:sldMkLst>
        <pc:graphicFrameChg chg="modGraphic">
          <ac:chgData name="Ward, Reagan" userId="27291eb4-8241-4961-9e69-8c66e34cc5b0" providerId="ADAL" clId="{E4BD8C9E-3BA6-4E04-BAF1-0BDD0B9DE234}" dt="2025-09-18T23:14:48.230" v="15" actId="207"/>
          <ac:graphicFrameMkLst>
            <pc:docMk/>
            <pc:sldMk cId="1927983538" sldId="5515"/>
            <ac:graphicFrameMk id="2" creationId="{806C905D-8C7F-7B3D-4436-3BA0C2730EDB}"/>
          </ac:graphicFrameMkLst>
        </pc:graphicFrameChg>
      </pc:sldChg>
    </pc:docChg>
  </pc:docChgLst>
  <pc:docChgLst>
    <pc:chgData name="Slutzky, Collin" userId="21f7fb5c-490d-42a4-8741-4ce78a53b03a" providerId="ADAL" clId="{BA31DF69-360B-4E9B-AAB4-5EA8D61DC63A}"/>
    <pc:docChg chg="modSld">
      <pc:chgData name="Slutzky, Collin" userId="21f7fb5c-490d-42a4-8741-4ce78a53b03a" providerId="ADAL" clId="{BA31DF69-360B-4E9B-AAB4-5EA8D61DC63A}" dt="2025-09-17T22:19:36.031" v="5" actId="20577"/>
      <pc:docMkLst>
        <pc:docMk/>
      </pc:docMkLst>
      <pc:sldChg chg="modSp mod">
        <pc:chgData name="Slutzky, Collin" userId="21f7fb5c-490d-42a4-8741-4ce78a53b03a" providerId="ADAL" clId="{BA31DF69-360B-4E9B-AAB4-5EA8D61DC63A}" dt="2025-09-17T22:19:36.031" v="5" actId="20577"/>
        <pc:sldMkLst>
          <pc:docMk/>
          <pc:sldMk cId="886084075" sldId="5506"/>
        </pc:sldMkLst>
        <pc:spChg chg="mod">
          <ac:chgData name="Slutzky, Collin" userId="21f7fb5c-490d-42a4-8741-4ce78a53b03a" providerId="ADAL" clId="{BA31DF69-360B-4E9B-AAB4-5EA8D61DC63A}" dt="2025-09-17T22:19:36.031" v="5" actId="20577"/>
          <ac:spMkLst>
            <pc:docMk/>
            <pc:sldMk cId="886084075" sldId="5506"/>
            <ac:spMk id="3" creationId="{00000000-0000-0000-0000-000000000000}"/>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ata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hyperlink" Target="https://www.cde.state.co.us/datapipeline/inter_student" TargetMode="External"/><Relationship Id="rId1" Type="http://schemas.openxmlformats.org/officeDocument/2006/relationships/hyperlink" Target="mailto:StudentOctober@cde.state.co.us" TargetMode="Externa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diagrams/_rels/data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sv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11" Type="http://schemas.openxmlformats.org/officeDocument/2006/relationships/image" Target="../media/image59.sv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svg"/><Relationship Id="rId9" Type="http://schemas.openxmlformats.org/officeDocument/2006/relationships/image" Target="../media/image57.svg"/></Relationships>
</file>

<file path=ppt/diagrams/_rels/data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svg"/><Relationship Id="rId3" Type="http://schemas.openxmlformats.org/officeDocument/2006/relationships/hyperlink" Target="https://www.cde.state.co.us/datapipeline/inter_student" TargetMode="External"/><Relationship Id="rId7" Type="http://schemas.openxmlformats.org/officeDocument/2006/relationships/hyperlink" Target="https://www.cde.state.co.us/datapipeline/inter_titlei" TargetMode="External"/><Relationship Id="rId12" Type="http://schemas.openxmlformats.org/officeDocument/2006/relationships/image" Target="../media/image64.png"/><Relationship Id="rId2" Type="http://schemas.openxmlformats.org/officeDocument/2006/relationships/hyperlink" Target="https://www.cde.state.co.us/datapipeline/snap_studentoctober" TargetMode="External"/><Relationship Id="rId1" Type="http://schemas.openxmlformats.org/officeDocument/2006/relationships/hyperlink" Target="mailto:StudentOctober@cde.state.co.us" TargetMode="External"/><Relationship Id="rId6" Type="http://schemas.openxmlformats.org/officeDocument/2006/relationships/hyperlink" Target="https://www.cde.state.co.us/datapipeline/inter_atrisk" TargetMode="External"/><Relationship Id="rId11" Type="http://schemas.openxmlformats.org/officeDocument/2006/relationships/image" Target="../media/image63.svg"/><Relationship Id="rId5" Type="http://schemas.openxmlformats.org/officeDocument/2006/relationships/hyperlink" Target="http://www.cde.state.co.us/cdefinance/auditunit_pupilcount" TargetMode="External"/><Relationship Id="rId10" Type="http://schemas.openxmlformats.org/officeDocument/2006/relationships/image" Target="../media/image62.png"/><Relationship Id="rId4" Type="http://schemas.openxmlformats.org/officeDocument/2006/relationships/hyperlink" Target="https://www.cde.state.co.us/idm" TargetMode="External"/><Relationship Id="rId9" Type="http://schemas.openxmlformats.org/officeDocument/2006/relationships/image" Target="../media/image6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9.svg"/><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hyperlink" Target="https://www.cde.state.co.us/datapipeline/inter_student" TargetMode="External"/><Relationship Id="rId6" Type="http://schemas.openxmlformats.org/officeDocument/2006/relationships/hyperlink" Target="mailto:StudentOctober@cde.state.co.us" TargetMode="External"/><Relationship Id="rId5" Type="http://schemas.openxmlformats.org/officeDocument/2006/relationships/image" Target="../media/image31.svg"/><Relationship Id="rId10" Type="http://schemas.openxmlformats.org/officeDocument/2006/relationships/image" Target="../media/image35.svg"/><Relationship Id="rId4" Type="http://schemas.openxmlformats.org/officeDocument/2006/relationships/image" Target="../media/image30.png"/><Relationship Id="rId9" Type="http://schemas.openxmlformats.org/officeDocument/2006/relationships/image" Target="../media/image34.png"/></Relationships>
</file>

<file path=ppt/diagrams/_rels/drawing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sv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11" Type="http://schemas.openxmlformats.org/officeDocument/2006/relationships/image" Target="../media/image59.sv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svg"/><Relationship Id="rId9" Type="http://schemas.openxmlformats.org/officeDocument/2006/relationships/image" Target="../media/image57.svg"/></Relationships>
</file>

<file path=ppt/diagrams/_rels/drawing8.xml.rels><?xml version="1.0" encoding="UTF-8" standalone="yes"?>
<Relationships xmlns="http://schemas.openxmlformats.org/package/2006/relationships"><Relationship Id="rId8" Type="http://schemas.openxmlformats.org/officeDocument/2006/relationships/hyperlink" Target="https://www.cde.state.co.us/datapipeline/snap_studentoctober" TargetMode="External"/><Relationship Id="rId13" Type="http://schemas.openxmlformats.org/officeDocument/2006/relationships/hyperlink" Target="http://www.cde.state.co.us/cdefinance/auditunit_pupilcount" TargetMode="External"/><Relationship Id="rId3" Type="http://schemas.openxmlformats.org/officeDocument/2006/relationships/image" Target="../media/image62.png"/><Relationship Id="rId7" Type="http://schemas.openxmlformats.org/officeDocument/2006/relationships/image" Target="../media/image65.svg"/><Relationship Id="rId12" Type="http://schemas.openxmlformats.org/officeDocument/2006/relationships/hyperlink" Target="https://www.cde.state.co.us/idm" TargetMode="External"/><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4.png"/><Relationship Id="rId11" Type="http://schemas.openxmlformats.org/officeDocument/2006/relationships/hyperlink" Target="https://www.cde.state.co.us/datapipeline/inter_titlei" TargetMode="External"/><Relationship Id="rId5" Type="http://schemas.openxmlformats.org/officeDocument/2006/relationships/hyperlink" Target="mailto:StudentOctober@cde.state.co.us" TargetMode="External"/><Relationship Id="rId10" Type="http://schemas.openxmlformats.org/officeDocument/2006/relationships/hyperlink" Target="https://www.cde.state.co.us/datapipeline/inter_atrisk" TargetMode="External"/><Relationship Id="rId4" Type="http://schemas.openxmlformats.org/officeDocument/2006/relationships/image" Target="../media/image63.svg"/><Relationship Id="rId9" Type="http://schemas.openxmlformats.org/officeDocument/2006/relationships/hyperlink" Target="https://www.cde.state.co.us/datapipeline/inter_student"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99ABC4-72FE-41EB-BB25-18814B45009F}" type="doc">
      <dgm:prSet loTypeId="urn:microsoft.com/office/officeart/2008/layout/PictureLineup" loCatId="picture" qsTypeId="urn:microsoft.com/office/officeart/2005/8/quickstyle/simple1" qsCatId="simple" csTypeId="urn:microsoft.com/office/officeart/2005/8/colors/colorful1" csCatId="colorful" phldr="1"/>
      <dgm:spPr/>
      <dgm:t>
        <a:bodyPr/>
        <a:lstStyle/>
        <a:p>
          <a:endParaRPr lang="en-US"/>
        </a:p>
      </dgm:t>
    </dgm:pt>
    <dgm:pt modelId="{6F455DEE-683E-4EEF-AC7D-AAB84AD62B27}">
      <dgm:prSet phldrT="[Text]"/>
      <dgm:spPr/>
      <dgm:t>
        <a:bodyPr/>
        <a:lstStyle/>
        <a:p>
          <a:r>
            <a:rPr lang="en-US" dirty="0"/>
            <a:t>Complete the basics of the collection early (Get files error free and create snapshots by the middle of October)</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5F8B99B2-3964-4B62-A3BA-20A39BEF1156}" type="parTrans" cxnId="{DC608CBA-232A-4134-8CD9-BD59CFA400D2}">
      <dgm:prSet/>
      <dgm:spPr/>
      <dgm:t>
        <a:bodyPr/>
        <a:lstStyle/>
        <a:p>
          <a:endParaRPr lang="en-US"/>
        </a:p>
      </dgm:t>
    </dgm:pt>
    <dgm:pt modelId="{7C2384E5-AA5F-4954-AC2D-5A02D637EC7F}" type="sibTrans" cxnId="{DC608CBA-232A-4134-8CD9-BD59CFA400D2}">
      <dgm:prSet/>
      <dgm:spPr/>
      <dgm:t>
        <a:bodyPr/>
        <a:lstStyle/>
        <a:p>
          <a:endParaRPr lang="en-US"/>
        </a:p>
      </dgm:t>
    </dgm:pt>
    <dgm:pt modelId="{545760B8-AC98-494A-8B31-74B8CDF17EAF}">
      <dgm:prSet phldrT="[Text]"/>
      <dgm:spPr/>
      <dgm:t>
        <a:bodyPr/>
        <a:lstStyle/>
        <a:p>
          <a:r>
            <a:rPr lang="en-US" dirty="0"/>
            <a:t>An error free snapshot does not guarantee accurately reported data</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1CF71D74-D1E6-49A1-A006-07D670093294}" type="parTrans" cxnId="{DF9F62D8-97FC-421E-90D9-91EE3BA5F131}">
      <dgm:prSet/>
      <dgm:spPr/>
      <dgm:t>
        <a:bodyPr/>
        <a:lstStyle/>
        <a:p>
          <a:endParaRPr lang="en-US"/>
        </a:p>
      </dgm:t>
    </dgm:pt>
    <dgm:pt modelId="{6F27796C-963A-418B-A393-FE8AAEE98EB5}" type="sibTrans" cxnId="{DF9F62D8-97FC-421E-90D9-91EE3BA5F131}">
      <dgm:prSet/>
      <dgm:spPr/>
      <dgm:t>
        <a:bodyPr/>
        <a:lstStyle/>
        <a:p>
          <a:endParaRPr lang="en-US"/>
        </a:p>
      </dgm:t>
    </dgm:pt>
    <dgm:pt modelId="{8AF24611-150E-4D1E-8EBC-2672ED242E2C}">
      <dgm:prSet phldrT="[Text]"/>
      <dgm:spPr/>
      <dgm:t>
        <a:bodyPr/>
        <a:lstStyle/>
        <a:p>
          <a:r>
            <a:rPr lang="en-US" dirty="0"/>
            <a:t>Review, Review, Review!</a:t>
          </a:r>
        </a:p>
        <a:p>
          <a:endParaRPr lang="en-US" dirty="0"/>
        </a:p>
        <a:p>
          <a:r>
            <a:rPr lang="en-US" dirty="0"/>
            <a:t>Make sure exception requests are needed before submitting them!</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565C2A1F-FDCF-4AD0-B273-FCED58051207}" type="parTrans" cxnId="{5F337274-05F9-4A9E-AAFF-E4DADA81C268}">
      <dgm:prSet/>
      <dgm:spPr/>
      <dgm:t>
        <a:bodyPr/>
        <a:lstStyle/>
        <a:p>
          <a:endParaRPr lang="en-US"/>
        </a:p>
      </dgm:t>
    </dgm:pt>
    <dgm:pt modelId="{C58950BA-08DB-4B5F-9ADC-35A0ABD7A133}" type="sibTrans" cxnId="{5F337274-05F9-4A9E-AAFF-E4DADA81C268}">
      <dgm:prSet/>
      <dgm:spPr/>
      <dgm:t>
        <a:bodyPr/>
        <a:lstStyle/>
        <a:p>
          <a:endParaRPr lang="en-US"/>
        </a:p>
      </dgm:t>
    </dgm:pt>
    <dgm:pt modelId="{97274605-A44A-4D68-91BA-E3938ACF5598}">
      <dgm:prSet phldrT="[Text]"/>
      <dgm:spPr/>
      <dgm:t>
        <a:bodyPr/>
        <a:lstStyle/>
        <a:p>
          <a:r>
            <a:rPr lang="en-US" dirty="0"/>
            <a:t>Pull in Subject Matter Experts to assist with verifying data (Finance Department, English Learner Department, Special Education, Registrar)</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4ED7F114-3E7F-41E9-809B-75C413387505}" type="parTrans" cxnId="{ADA1385F-81D3-42D0-8B2B-534AB35B4F46}">
      <dgm:prSet/>
      <dgm:spPr/>
      <dgm:t>
        <a:bodyPr/>
        <a:lstStyle/>
        <a:p>
          <a:endParaRPr lang="en-US"/>
        </a:p>
      </dgm:t>
    </dgm:pt>
    <dgm:pt modelId="{6258DAEF-CC2D-4279-848B-9CCFA061E582}" type="sibTrans" cxnId="{ADA1385F-81D3-42D0-8B2B-534AB35B4F46}">
      <dgm:prSet/>
      <dgm:spPr/>
      <dgm:t>
        <a:bodyPr/>
        <a:lstStyle/>
        <a:p>
          <a:endParaRPr lang="en-US"/>
        </a:p>
      </dgm:t>
    </dgm:pt>
    <dgm:pt modelId="{4D968FD4-6EB6-4F08-9545-0E886C16D5EB}">
      <dgm:prSet phldrT="[Text]"/>
      <dgm:spPr/>
      <dgm:t>
        <a:bodyPr/>
        <a:lstStyle/>
        <a:p>
          <a:r>
            <a:rPr lang="en-US" dirty="0"/>
            <a:t>COGNOS Reports for verification</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C45089AC-9AA1-48CC-A04F-D4371A6F986C}" type="parTrans" cxnId="{0FFA989A-5FFC-4D91-8302-47DD0B2C084B}">
      <dgm:prSet/>
      <dgm:spPr/>
      <dgm:t>
        <a:bodyPr/>
        <a:lstStyle/>
        <a:p>
          <a:endParaRPr lang="en-US"/>
        </a:p>
      </dgm:t>
    </dgm:pt>
    <dgm:pt modelId="{F867B2F7-A289-4187-A114-92847A759A86}" type="sibTrans" cxnId="{0FFA989A-5FFC-4D91-8302-47DD0B2C084B}">
      <dgm:prSet/>
      <dgm:spPr/>
      <dgm:t>
        <a:bodyPr/>
        <a:lstStyle/>
        <a:p>
          <a:endParaRPr lang="en-US"/>
        </a:p>
      </dgm:t>
    </dgm:pt>
    <dgm:pt modelId="{7A55DB93-B02F-45EB-88E7-56CD41960A6D}" type="pres">
      <dgm:prSet presAssocID="{9799ABC4-72FE-41EB-BB25-18814B45009F}" presName="Name0" presStyleCnt="0">
        <dgm:presLayoutVars>
          <dgm:chMax/>
          <dgm:chPref/>
          <dgm:dir/>
          <dgm:animLvl val="lvl"/>
          <dgm:resizeHandles val="exact"/>
        </dgm:presLayoutVars>
      </dgm:prSet>
      <dgm:spPr/>
    </dgm:pt>
    <dgm:pt modelId="{E4F45C79-C035-43DF-90FC-889416E40EE8}" type="pres">
      <dgm:prSet presAssocID="{6F455DEE-683E-4EEF-AC7D-AAB84AD62B27}" presName="composite" presStyleCnt="0"/>
      <dgm:spPr/>
    </dgm:pt>
    <dgm:pt modelId="{5849CFBB-365C-42D1-A18D-66CD5D947402}" type="pres">
      <dgm:prSet presAssocID="{6F455DEE-683E-4EEF-AC7D-AAB84AD62B27}" presName="Image" presStyleLbl="align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list outline"/>
        </a:ext>
      </dgm:extLst>
    </dgm:pt>
    <dgm:pt modelId="{FF944167-AC0F-4A79-B432-11DDC953FF2D}" type="pres">
      <dgm:prSet presAssocID="{6F455DEE-683E-4EEF-AC7D-AAB84AD62B27}" presName="Accent" presStyleLbl="parChTrans1D1" presStyleIdx="0" presStyleCnt="5"/>
      <dgm:spPr/>
    </dgm:pt>
    <dgm:pt modelId="{D9E7BB08-2A2C-4CDE-8BE9-F562F347AC2B}" type="pres">
      <dgm:prSet presAssocID="{6F455DEE-683E-4EEF-AC7D-AAB84AD62B27}" presName="Parent" presStyleLbl="revTx" presStyleIdx="0" presStyleCnt="5">
        <dgm:presLayoutVars>
          <dgm:chMax val="0"/>
          <dgm:chPref val="0"/>
          <dgm:bulletEnabled val="1"/>
        </dgm:presLayoutVars>
      </dgm:prSet>
      <dgm:spPr/>
    </dgm:pt>
    <dgm:pt modelId="{0FE5C7AB-2813-440E-AC2E-3CF076E25914}" type="pres">
      <dgm:prSet presAssocID="{7C2384E5-AA5F-4954-AC2D-5A02D637EC7F}" presName="sibTrans" presStyleCnt="0"/>
      <dgm:spPr/>
    </dgm:pt>
    <dgm:pt modelId="{FD7F037F-C8A5-4DAB-8013-6C9684C369F9}" type="pres">
      <dgm:prSet presAssocID="{545760B8-AC98-494A-8B31-74B8CDF17EAF}" presName="composite" presStyleCnt="0"/>
      <dgm:spPr/>
    </dgm:pt>
    <dgm:pt modelId="{BD48A808-B7CC-4E3D-9736-F81F1C778ACD}" type="pres">
      <dgm:prSet presAssocID="{545760B8-AC98-494A-8B31-74B8CDF17EAF}" presName="Image" presStyleLbl="align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Presentation with pie chart outline"/>
        </a:ext>
      </dgm:extLst>
    </dgm:pt>
    <dgm:pt modelId="{6A33F7AE-32CD-411A-AB79-AC1962525EF5}" type="pres">
      <dgm:prSet presAssocID="{545760B8-AC98-494A-8B31-74B8CDF17EAF}" presName="Accent" presStyleLbl="parChTrans1D1" presStyleIdx="1" presStyleCnt="5"/>
      <dgm:spPr/>
    </dgm:pt>
    <dgm:pt modelId="{8564C7DB-F6C3-4CC4-99D0-0869F98F6632}" type="pres">
      <dgm:prSet presAssocID="{545760B8-AC98-494A-8B31-74B8CDF17EAF}" presName="Parent" presStyleLbl="revTx" presStyleIdx="1" presStyleCnt="5">
        <dgm:presLayoutVars>
          <dgm:chMax val="0"/>
          <dgm:chPref val="0"/>
          <dgm:bulletEnabled val="1"/>
        </dgm:presLayoutVars>
      </dgm:prSet>
      <dgm:spPr/>
    </dgm:pt>
    <dgm:pt modelId="{FC4A295F-DF64-4700-B38C-191D3A9CCE50}" type="pres">
      <dgm:prSet presAssocID="{6F27796C-963A-418B-A393-FE8AAEE98EB5}" presName="sibTrans" presStyleCnt="0"/>
      <dgm:spPr/>
    </dgm:pt>
    <dgm:pt modelId="{5F15BB9B-EF5F-4418-9EDE-040D698112DA}" type="pres">
      <dgm:prSet presAssocID="{8AF24611-150E-4D1E-8EBC-2672ED242E2C}" presName="composite" presStyleCnt="0"/>
      <dgm:spPr/>
    </dgm:pt>
    <dgm:pt modelId="{22F61767-5AE5-44FF-B2F9-1BD5342E91F4}" type="pres">
      <dgm:prSet presAssocID="{8AF24611-150E-4D1E-8EBC-2672ED242E2C}" presName="Image" presStyleLbl="align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yes outline"/>
        </a:ext>
      </dgm:extLst>
    </dgm:pt>
    <dgm:pt modelId="{80861198-6DFB-4754-A81F-0AB475078F3E}" type="pres">
      <dgm:prSet presAssocID="{8AF24611-150E-4D1E-8EBC-2672ED242E2C}" presName="Accent" presStyleLbl="parChTrans1D1" presStyleIdx="2" presStyleCnt="5"/>
      <dgm:spPr/>
    </dgm:pt>
    <dgm:pt modelId="{95C492C0-4598-45B5-862C-65EC852812E4}" type="pres">
      <dgm:prSet presAssocID="{8AF24611-150E-4D1E-8EBC-2672ED242E2C}" presName="Parent" presStyleLbl="revTx" presStyleIdx="2" presStyleCnt="5">
        <dgm:presLayoutVars>
          <dgm:chMax val="0"/>
          <dgm:chPref val="0"/>
          <dgm:bulletEnabled val="1"/>
        </dgm:presLayoutVars>
      </dgm:prSet>
      <dgm:spPr/>
    </dgm:pt>
    <dgm:pt modelId="{3617EED4-F9AB-43A3-9C5A-2758BD9488B4}" type="pres">
      <dgm:prSet presAssocID="{C58950BA-08DB-4B5F-9ADC-35A0ABD7A133}" presName="sibTrans" presStyleCnt="0"/>
      <dgm:spPr/>
    </dgm:pt>
    <dgm:pt modelId="{2EC5E881-C150-4997-9C2E-95715A326B57}" type="pres">
      <dgm:prSet presAssocID="{97274605-A44A-4D68-91BA-E3938ACF5598}" presName="composite" presStyleCnt="0"/>
      <dgm:spPr/>
    </dgm:pt>
    <dgm:pt modelId="{E31A8082-C7FF-4316-9732-907D1BA44962}" type="pres">
      <dgm:prSet presAssocID="{97274605-A44A-4D68-91BA-E3938ACF5598}" presName="Image" presStyleLbl="align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ustomer review outline"/>
        </a:ext>
      </dgm:extLst>
    </dgm:pt>
    <dgm:pt modelId="{ADAEDF24-C48B-4825-993E-50FD7019197B}" type="pres">
      <dgm:prSet presAssocID="{97274605-A44A-4D68-91BA-E3938ACF5598}" presName="Accent" presStyleLbl="parChTrans1D1" presStyleIdx="3" presStyleCnt="5"/>
      <dgm:spPr/>
    </dgm:pt>
    <dgm:pt modelId="{AE99632B-3DD5-4672-8D50-9B6147C0E9B8}" type="pres">
      <dgm:prSet presAssocID="{97274605-A44A-4D68-91BA-E3938ACF5598}" presName="Parent" presStyleLbl="revTx" presStyleIdx="3" presStyleCnt="5">
        <dgm:presLayoutVars>
          <dgm:chMax val="0"/>
          <dgm:chPref val="0"/>
          <dgm:bulletEnabled val="1"/>
        </dgm:presLayoutVars>
      </dgm:prSet>
      <dgm:spPr/>
    </dgm:pt>
    <dgm:pt modelId="{0751768A-CA96-404F-94EB-11D48252D194}" type="pres">
      <dgm:prSet presAssocID="{6258DAEF-CC2D-4279-848B-9CCFA061E582}" presName="sibTrans" presStyleCnt="0"/>
      <dgm:spPr/>
    </dgm:pt>
    <dgm:pt modelId="{AB8244DA-70EC-4745-ABAC-6A992CD350B0}" type="pres">
      <dgm:prSet presAssocID="{4D968FD4-6EB6-4F08-9545-0E886C16D5EB}" presName="composite" presStyleCnt="0"/>
      <dgm:spPr/>
    </dgm:pt>
    <dgm:pt modelId="{4432B3B3-4977-4F8A-AEF7-2EE58E06D7A9}" type="pres">
      <dgm:prSet presAssocID="{4D968FD4-6EB6-4F08-9545-0E886C16D5EB}" presName="Image" presStyleLbl="align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Document outline"/>
        </a:ext>
      </dgm:extLst>
    </dgm:pt>
    <dgm:pt modelId="{488A0007-D7CA-4C3B-90DF-5229C90FBF16}" type="pres">
      <dgm:prSet presAssocID="{4D968FD4-6EB6-4F08-9545-0E886C16D5EB}" presName="Accent" presStyleLbl="parChTrans1D1" presStyleIdx="4" presStyleCnt="5"/>
      <dgm:spPr/>
    </dgm:pt>
    <dgm:pt modelId="{DC1ACAA8-8BAA-4E47-8DEC-25AA75D797B8}" type="pres">
      <dgm:prSet presAssocID="{4D968FD4-6EB6-4F08-9545-0E886C16D5EB}" presName="Parent" presStyleLbl="revTx" presStyleIdx="4" presStyleCnt="5">
        <dgm:presLayoutVars>
          <dgm:chMax val="0"/>
          <dgm:chPref val="0"/>
          <dgm:bulletEnabled val="1"/>
        </dgm:presLayoutVars>
      </dgm:prSet>
      <dgm:spPr/>
    </dgm:pt>
  </dgm:ptLst>
  <dgm:cxnLst>
    <dgm:cxn modelId="{D3040715-FBE4-498A-8555-E7D91D866C27}" type="presOf" srcId="{6F455DEE-683E-4EEF-AC7D-AAB84AD62B27}" destId="{D9E7BB08-2A2C-4CDE-8BE9-F562F347AC2B}" srcOrd="0" destOrd="0" presId="urn:microsoft.com/office/officeart/2008/layout/PictureLineup"/>
    <dgm:cxn modelId="{E7EA162C-8FFE-4906-A78D-D6DF8E532E4A}" type="presOf" srcId="{4D968FD4-6EB6-4F08-9545-0E886C16D5EB}" destId="{DC1ACAA8-8BAA-4E47-8DEC-25AA75D797B8}" srcOrd="0" destOrd="0" presId="urn:microsoft.com/office/officeart/2008/layout/PictureLineup"/>
    <dgm:cxn modelId="{ADA1385F-81D3-42D0-8B2B-534AB35B4F46}" srcId="{9799ABC4-72FE-41EB-BB25-18814B45009F}" destId="{97274605-A44A-4D68-91BA-E3938ACF5598}" srcOrd="3" destOrd="0" parTransId="{4ED7F114-3E7F-41E9-809B-75C413387505}" sibTransId="{6258DAEF-CC2D-4279-848B-9CCFA061E582}"/>
    <dgm:cxn modelId="{49424B6E-CCCB-40C6-9822-17AA1C76AC1B}" type="presOf" srcId="{8AF24611-150E-4D1E-8EBC-2672ED242E2C}" destId="{95C492C0-4598-45B5-862C-65EC852812E4}" srcOrd="0" destOrd="0" presId="urn:microsoft.com/office/officeart/2008/layout/PictureLineup"/>
    <dgm:cxn modelId="{5F337274-05F9-4A9E-AAFF-E4DADA81C268}" srcId="{9799ABC4-72FE-41EB-BB25-18814B45009F}" destId="{8AF24611-150E-4D1E-8EBC-2672ED242E2C}" srcOrd="2" destOrd="0" parTransId="{565C2A1F-FDCF-4AD0-B273-FCED58051207}" sibTransId="{C58950BA-08DB-4B5F-9ADC-35A0ABD7A133}"/>
    <dgm:cxn modelId="{0FFA989A-5FFC-4D91-8302-47DD0B2C084B}" srcId="{9799ABC4-72FE-41EB-BB25-18814B45009F}" destId="{4D968FD4-6EB6-4F08-9545-0E886C16D5EB}" srcOrd="4" destOrd="0" parTransId="{C45089AC-9AA1-48CC-A04F-D4371A6F986C}" sibTransId="{F867B2F7-A289-4187-A114-92847A759A86}"/>
    <dgm:cxn modelId="{7CF3BBAA-1946-4910-942D-3367B6E93669}" type="presOf" srcId="{545760B8-AC98-494A-8B31-74B8CDF17EAF}" destId="{8564C7DB-F6C3-4CC4-99D0-0869F98F6632}" srcOrd="0" destOrd="0" presId="urn:microsoft.com/office/officeart/2008/layout/PictureLineup"/>
    <dgm:cxn modelId="{DC608CBA-232A-4134-8CD9-BD59CFA400D2}" srcId="{9799ABC4-72FE-41EB-BB25-18814B45009F}" destId="{6F455DEE-683E-4EEF-AC7D-AAB84AD62B27}" srcOrd="0" destOrd="0" parTransId="{5F8B99B2-3964-4B62-A3BA-20A39BEF1156}" sibTransId="{7C2384E5-AA5F-4954-AC2D-5A02D637EC7F}"/>
    <dgm:cxn modelId="{DF9F62D8-97FC-421E-90D9-91EE3BA5F131}" srcId="{9799ABC4-72FE-41EB-BB25-18814B45009F}" destId="{545760B8-AC98-494A-8B31-74B8CDF17EAF}" srcOrd="1" destOrd="0" parTransId="{1CF71D74-D1E6-49A1-A006-07D670093294}" sibTransId="{6F27796C-963A-418B-A393-FE8AAEE98EB5}"/>
    <dgm:cxn modelId="{2DCBB4F3-FF30-4725-8423-6021EA800B17}" type="presOf" srcId="{9799ABC4-72FE-41EB-BB25-18814B45009F}" destId="{7A55DB93-B02F-45EB-88E7-56CD41960A6D}" srcOrd="0" destOrd="0" presId="urn:microsoft.com/office/officeart/2008/layout/PictureLineup"/>
    <dgm:cxn modelId="{0D75CBF3-029B-43E9-9962-0AC0EEB0C6A6}" type="presOf" srcId="{97274605-A44A-4D68-91BA-E3938ACF5598}" destId="{AE99632B-3DD5-4672-8D50-9B6147C0E9B8}" srcOrd="0" destOrd="0" presId="urn:microsoft.com/office/officeart/2008/layout/PictureLineup"/>
    <dgm:cxn modelId="{1411352A-0B5D-4A58-8BFD-F7DB28295894}" type="presParOf" srcId="{7A55DB93-B02F-45EB-88E7-56CD41960A6D}" destId="{E4F45C79-C035-43DF-90FC-889416E40EE8}" srcOrd="0" destOrd="0" presId="urn:microsoft.com/office/officeart/2008/layout/PictureLineup"/>
    <dgm:cxn modelId="{26D963FB-3F10-4DAD-A6BD-967D2B42903E}" type="presParOf" srcId="{E4F45C79-C035-43DF-90FC-889416E40EE8}" destId="{5849CFBB-365C-42D1-A18D-66CD5D947402}" srcOrd="0" destOrd="0" presId="urn:microsoft.com/office/officeart/2008/layout/PictureLineup"/>
    <dgm:cxn modelId="{49425402-4345-4CDA-9B42-0A7EEA1E7A9B}" type="presParOf" srcId="{E4F45C79-C035-43DF-90FC-889416E40EE8}" destId="{FF944167-AC0F-4A79-B432-11DDC953FF2D}" srcOrd="1" destOrd="0" presId="urn:microsoft.com/office/officeart/2008/layout/PictureLineup"/>
    <dgm:cxn modelId="{57014A53-2C6E-4142-8B4D-64FD8C96843F}" type="presParOf" srcId="{E4F45C79-C035-43DF-90FC-889416E40EE8}" destId="{D9E7BB08-2A2C-4CDE-8BE9-F562F347AC2B}" srcOrd="2" destOrd="0" presId="urn:microsoft.com/office/officeart/2008/layout/PictureLineup"/>
    <dgm:cxn modelId="{7F2F62B5-E161-4822-AAF9-3E0B64908357}" type="presParOf" srcId="{7A55DB93-B02F-45EB-88E7-56CD41960A6D}" destId="{0FE5C7AB-2813-440E-AC2E-3CF076E25914}" srcOrd="1" destOrd="0" presId="urn:microsoft.com/office/officeart/2008/layout/PictureLineup"/>
    <dgm:cxn modelId="{86ADC0B6-4E16-44F7-B3E9-2DBA9012E1BD}" type="presParOf" srcId="{7A55DB93-B02F-45EB-88E7-56CD41960A6D}" destId="{FD7F037F-C8A5-4DAB-8013-6C9684C369F9}" srcOrd="2" destOrd="0" presId="urn:microsoft.com/office/officeart/2008/layout/PictureLineup"/>
    <dgm:cxn modelId="{86F92F51-D6A1-4796-8A70-97E0DD12FD4F}" type="presParOf" srcId="{FD7F037F-C8A5-4DAB-8013-6C9684C369F9}" destId="{BD48A808-B7CC-4E3D-9736-F81F1C778ACD}" srcOrd="0" destOrd="0" presId="urn:microsoft.com/office/officeart/2008/layout/PictureLineup"/>
    <dgm:cxn modelId="{C054F1A8-A01F-437A-A6CC-C8C1AC55FA12}" type="presParOf" srcId="{FD7F037F-C8A5-4DAB-8013-6C9684C369F9}" destId="{6A33F7AE-32CD-411A-AB79-AC1962525EF5}" srcOrd="1" destOrd="0" presId="urn:microsoft.com/office/officeart/2008/layout/PictureLineup"/>
    <dgm:cxn modelId="{55B70D87-068D-411C-86C4-F2D2DAF486D5}" type="presParOf" srcId="{FD7F037F-C8A5-4DAB-8013-6C9684C369F9}" destId="{8564C7DB-F6C3-4CC4-99D0-0869F98F6632}" srcOrd="2" destOrd="0" presId="urn:microsoft.com/office/officeart/2008/layout/PictureLineup"/>
    <dgm:cxn modelId="{403CB644-833E-41CA-A20B-14B188990353}" type="presParOf" srcId="{7A55DB93-B02F-45EB-88E7-56CD41960A6D}" destId="{FC4A295F-DF64-4700-B38C-191D3A9CCE50}" srcOrd="3" destOrd="0" presId="urn:microsoft.com/office/officeart/2008/layout/PictureLineup"/>
    <dgm:cxn modelId="{5AD4C18D-C3C4-4F7F-AB95-219D88F72557}" type="presParOf" srcId="{7A55DB93-B02F-45EB-88E7-56CD41960A6D}" destId="{5F15BB9B-EF5F-4418-9EDE-040D698112DA}" srcOrd="4" destOrd="0" presId="urn:microsoft.com/office/officeart/2008/layout/PictureLineup"/>
    <dgm:cxn modelId="{65F766EF-C836-42BF-91EE-6DF29F32151A}" type="presParOf" srcId="{5F15BB9B-EF5F-4418-9EDE-040D698112DA}" destId="{22F61767-5AE5-44FF-B2F9-1BD5342E91F4}" srcOrd="0" destOrd="0" presId="urn:microsoft.com/office/officeart/2008/layout/PictureLineup"/>
    <dgm:cxn modelId="{2118BF98-3890-4FF3-946E-C001B706DC15}" type="presParOf" srcId="{5F15BB9B-EF5F-4418-9EDE-040D698112DA}" destId="{80861198-6DFB-4754-A81F-0AB475078F3E}" srcOrd="1" destOrd="0" presId="urn:microsoft.com/office/officeart/2008/layout/PictureLineup"/>
    <dgm:cxn modelId="{47474F44-750C-4CCB-AB6A-2B274C17E4B3}" type="presParOf" srcId="{5F15BB9B-EF5F-4418-9EDE-040D698112DA}" destId="{95C492C0-4598-45B5-862C-65EC852812E4}" srcOrd="2" destOrd="0" presId="urn:microsoft.com/office/officeart/2008/layout/PictureLineup"/>
    <dgm:cxn modelId="{CBC97240-AFA3-416B-98DB-5916C00399D4}" type="presParOf" srcId="{7A55DB93-B02F-45EB-88E7-56CD41960A6D}" destId="{3617EED4-F9AB-43A3-9C5A-2758BD9488B4}" srcOrd="5" destOrd="0" presId="urn:microsoft.com/office/officeart/2008/layout/PictureLineup"/>
    <dgm:cxn modelId="{57693A4A-1012-4F56-9BF8-5BE1FC1E4E57}" type="presParOf" srcId="{7A55DB93-B02F-45EB-88E7-56CD41960A6D}" destId="{2EC5E881-C150-4997-9C2E-95715A326B57}" srcOrd="6" destOrd="0" presId="urn:microsoft.com/office/officeart/2008/layout/PictureLineup"/>
    <dgm:cxn modelId="{3862964B-AD95-427E-A361-DCA82EC1ED6A}" type="presParOf" srcId="{2EC5E881-C150-4997-9C2E-95715A326B57}" destId="{E31A8082-C7FF-4316-9732-907D1BA44962}" srcOrd="0" destOrd="0" presId="urn:microsoft.com/office/officeart/2008/layout/PictureLineup"/>
    <dgm:cxn modelId="{B97B3396-2561-4132-8478-7D1E1FE1593B}" type="presParOf" srcId="{2EC5E881-C150-4997-9C2E-95715A326B57}" destId="{ADAEDF24-C48B-4825-993E-50FD7019197B}" srcOrd="1" destOrd="0" presId="urn:microsoft.com/office/officeart/2008/layout/PictureLineup"/>
    <dgm:cxn modelId="{E66D76B1-98B0-49E5-9BCE-E19B323518D3}" type="presParOf" srcId="{2EC5E881-C150-4997-9C2E-95715A326B57}" destId="{AE99632B-3DD5-4672-8D50-9B6147C0E9B8}" srcOrd="2" destOrd="0" presId="urn:microsoft.com/office/officeart/2008/layout/PictureLineup"/>
    <dgm:cxn modelId="{AF6D7483-AD40-4A2F-9727-E4ED2EF790BE}" type="presParOf" srcId="{7A55DB93-B02F-45EB-88E7-56CD41960A6D}" destId="{0751768A-CA96-404F-94EB-11D48252D194}" srcOrd="7" destOrd="0" presId="urn:microsoft.com/office/officeart/2008/layout/PictureLineup"/>
    <dgm:cxn modelId="{95C8B51A-FFFB-4858-81AF-F20A0CA63267}" type="presParOf" srcId="{7A55DB93-B02F-45EB-88E7-56CD41960A6D}" destId="{AB8244DA-70EC-4745-ABAC-6A992CD350B0}" srcOrd="8" destOrd="0" presId="urn:microsoft.com/office/officeart/2008/layout/PictureLineup"/>
    <dgm:cxn modelId="{E3E520F9-D522-4573-BEC2-E9E9D102E6C3}" type="presParOf" srcId="{AB8244DA-70EC-4745-ABAC-6A992CD350B0}" destId="{4432B3B3-4977-4F8A-AEF7-2EE58E06D7A9}" srcOrd="0" destOrd="0" presId="urn:microsoft.com/office/officeart/2008/layout/PictureLineup"/>
    <dgm:cxn modelId="{C5B47586-306F-4331-9DD9-0836F6905A17}" type="presParOf" srcId="{AB8244DA-70EC-4745-ABAC-6A992CD350B0}" destId="{488A0007-D7CA-4C3B-90DF-5229C90FBF16}" srcOrd="1" destOrd="0" presId="urn:microsoft.com/office/officeart/2008/layout/PictureLineup"/>
    <dgm:cxn modelId="{E1341464-EDDA-4B5B-9B96-4569D6EBEC27}" type="presParOf" srcId="{AB8244DA-70EC-4745-ABAC-6A992CD350B0}" destId="{DC1ACAA8-8BAA-4E47-8DEC-25AA75D797B8}"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39E28F-10E1-4F3F-BCB3-D67E30F89168}" type="doc">
      <dgm:prSet loTypeId="urn:microsoft.com/office/officeart/2005/8/layout/hierarchy3" loCatId="hierarchy" qsTypeId="urn:microsoft.com/office/officeart/2005/8/quickstyle/simple1" qsCatId="simple" csTypeId="urn:microsoft.com/office/officeart/2005/8/colors/colorful4" csCatId="colorful" phldr="1"/>
      <dgm:spPr/>
      <dgm:t>
        <a:bodyPr/>
        <a:lstStyle/>
        <a:p>
          <a:endParaRPr lang="en-US"/>
        </a:p>
      </dgm:t>
    </dgm:pt>
    <dgm:pt modelId="{85AEEDB6-B947-4BD5-91F9-83E2897EB275}">
      <dgm:prSet phldrT="[Text]"/>
      <dgm:spPr/>
      <dgm:t>
        <a:bodyPr/>
        <a:lstStyle/>
        <a:p>
          <a:r>
            <a:rPr lang="en-US" dirty="0">
              <a:solidFill>
                <a:schemeClr val="tx1"/>
              </a:solidFill>
            </a:rPr>
            <a:t>Option 1 – Edit Record(s)</a:t>
          </a:r>
        </a:p>
      </dgm:t>
    </dgm:pt>
    <dgm:pt modelId="{A49A2BC9-435D-4C80-9A0D-821413C9926D}" type="parTrans" cxnId="{2D6DC4D5-286F-40CD-B2EF-7797F8025977}">
      <dgm:prSet/>
      <dgm:spPr/>
      <dgm:t>
        <a:bodyPr/>
        <a:lstStyle/>
        <a:p>
          <a:endParaRPr lang="en-US"/>
        </a:p>
      </dgm:t>
    </dgm:pt>
    <dgm:pt modelId="{9251E443-42E8-4B5C-A406-AFDEF16E1971}" type="sibTrans" cxnId="{2D6DC4D5-286F-40CD-B2EF-7797F8025977}">
      <dgm:prSet/>
      <dgm:spPr/>
      <dgm:t>
        <a:bodyPr/>
        <a:lstStyle/>
        <a:p>
          <a:endParaRPr lang="en-US"/>
        </a:p>
      </dgm:t>
    </dgm:pt>
    <dgm:pt modelId="{EA43EC1C-BA76-49A3-9D87-1019764030A4}">
      <dgm:prSet phldrT="[Text]" custT="1"/>
      <dgm:spPr/>
      <dgm:t>
        <a:bodyPr/>
        <a:lstStyle/>
        <a:p>
          <a:r>
            <a:rPr lang="en-US" sz="1200" dirty="0"/>
            <a:t>Change Coding</a:t>
          </a:r>
        </a:p>
      </dgm:t>
    </dgm:pt>
    <dgm:pt modelId="{5C5A39E0-1D6E-4BEE-A6A0-9D2ECFCF3F39}" type="parTrans" cxnId="{8ECE6E2D-9AA5-4E0D-BF54-EBE168F6E7DB}">
      <dgm:prSet/>
      <dgm:spPr/>
      <dgm:t>
        <a:bodyPr/>
        <a:lstStyle/>
        <a:p>
          <a:endParaRPr lang="en-US"/>
        </a:p>
      </dgm:t>
    </dgm:pt>
    <dgm:pt modelId="{44ED84BB-5F5A-4753-A41B-A46BB26BFB07}" type="sibTrans" cxnId="{8ECE6E2D-9AA5-4E0D-BF54-EBE168F6E7DB}">
      <dgm:prSet/>
      <dgm:spPr/>
      <dgm:t>
        <a:bodyPr/>
        <a:lstStyle/>
        <a:p>
          <a:endParaRPr lang="en-US"/>
        </a:p>
      </dgm:t>
    </dgm:pt>
    <dgm:pt modelId="{E15F2E92-F738-4C58-AB45-F4A7848E11E2}">
      <dgm:prSet phldrT="[Text]"/>
      <dgm:spPr/>
      <dgm:t>
        <a:bodyPr/>
        <a:lstStyle/>
        <a:p>
          <a:r>
            <a:rPr lang="en-US" dirty="0"/>
            <a:t>Make changes in Student Information System</a:t>
          </a:r>
        </a:p>
      </dgm:t>
    </dgm:pt>
    <dgm:pt modelId="{CA7180FA-B0A5-4B72-B32A-F392B9D1D38E}" type="parTrans" cxnId="{440E5D76-8C12-4853-95E0-1247ED4D5BD7}">
      <dgm:prSet/>
      <dgm:spPr/>
      <dgm:t>
        <a:bodyPr/>
        <a:lstStyle/>
        <a:p>
          <a:endParaRPr lang="en-US"/>
        </a:p>
      </dgm:t>
    </dgm:pt>
    <dgm:pt modelId="{B703F0F0-1364-4578-93B7-06234DC25FC9}" type="sibTrans" cxnId="{440E5D76-8C12-4853-95E0-1247ED4D5BD7}">
      <dgm:prSet/>
      <dgm:spPr/>
      <dgm:t>
        <a:bodyPr/>
        <a:lstStyle/>
        <a:p>
          <a:endParaRPr lang="en-US"/>
        </a:p>
      </dgm:t>
    </dgm:pt>
    <dgm:pt modelId="{B1D8E6C4-D05D-49A6-A90E-72B930021F2B}">
      <dgm:prSet phldrT="[Text]"/>
      <dgm:spPr/>
      <dgm:t>
        <a:bodyPr/>
        <a:lstStyle/>
        <a:p>
          <a:r>
            <a:rPr lang="en-US" dirty="0">
              <a:solidFill>
                <a:schemeClr val="tx1"/>
              </a:solidFill>
            </a:rPr>
            <a:t>Option 2 – Request an Exception</a:t>
          </a:r>
        </a:p>
      </dgm:t>
    </dgm:pt>
    <dgm:pt modelId="{45293DDD-E944-4BF1-9542-FE1D5B2F5D3C}" type="parTrans" cxnId="{B141CBA4-4C1F-4B77-AFC1-A004324BF327}">
      <dgm:prSet/>
      <dgm:spPr/>
      <dgm:t>
        <a:bodyPr/>
        <a:lstStyle/>
        <a:p>
          <a:endParaRPr lang="en-US"/>
        </a:p>
      </dgm:t>
    </dgm:pt>
    <dgm:pt modelId="{80C0F500-2541-47CF-BCB8-C6A6E3B78609}" type="sibTrans" cxnId="{B141CBA4-4C1F-4B77-AFC1-A004324BF327}">
      <dgm:prSet/>
      <dgm:spPr/>
      <dgm:t>
        <a:bodyPr/>
        <a:lstStyle/>
        <a:p>
          <a:endParaRPr lang="en-US"/>
        </a:p>
      </dgm:t>
    </dgm:pt>
    <dgm:pt modelId="{24114C3D-1ECE-406B-9BEF-004E6242C880}">
      <dgm:prSet phldrT="[Text]" custT="1"/>
      <dgm:spPr/>
      <dgm:t>
        <a:bodyPr/>
        <a:lstStyle/>
        <a:p>
          <a:r>
            <a:rPr lang="en-US" sz="1200" dirty="0"/>
            <a:t>Student is coded correctly and should not be triggering error</a:t>
          </a:r>
        </a:p>
      </dgm:t>
    </dgm:pt>
    <dgm:pt modelId="{D713F55A-4909-46B1-8CE6-2CF93D06F6F2}" type="parTrans" cxnId="{69BF8AE7-98B4-46D5-97CD-82F239B5CAE2}">
      <dgm:prSet/>
      <dgm:spPr/>
      <dgm:t>
        <a:bodyPr/>
        <a:lstStyle/>
        <a:p>
          <a:endParaRPr lang="en-US"/>
        </a:p>
      </dgm:t>
    </dgm:pt>
    <dgm:pt modelId="{8BDFC779-6CF3-43F8-8CB5-9AB95424FF84}" type="sibTrans" cxnId="{69BF8AE7-98B4-46D5-97CD-82F239B5CAE2}">
      <dgm:prSet/>
      <dgm:spPr/>
      <dgm:t>
        <a:bodyPr/>
        <a:lstStyle/>
        <a:p>
          <a:endParaRPr lang="en-US"/>
        </a:p>
      </dgm:t>
    </dgm:pt>
    <dgm:pt modelId="{ED7DAF32-FFD7-400B-80A2-DCA8DE849A1C}">
      <dgm:prSet phldrT="[Text]" custT="1"/>
      <dgm:spPr/>
      <dgm:t>
        <a:bodyPr/>
        <a:lstStyle/>
        <a:p>
          <a:r>
            <a:rPr lang="en-US" sz="1200" dirty="0"/>
            <a:t>Do not change coding to clear error!</a:t>
          </a:r>
        </a:p>
      </dgm:t>
    </dgm:pt>
    <dgm:pt modelId="{FB35F08B-0AB4-43ED-A66F-F2BF579B8AF0}" type="parTrans" cxnId="{58FC0A8D-FB91-464C-BC9C-A44B4C38D31F}">
      <dgm:prSet/>
      <dgm:spPr/>
      <dgm:t>
        <a:bodyPr/>
        <a:lstStyle/>
        <a:p>
          <a:endParaRPr lang="en-US"/>
        </a:p>
      </dgm:t>
    </dgm:pt>
    <dgm:pt modelId="{8B72822D-B016-48CC-AC3A-2717B49BCCA1}" type="sibTrans" cxnId="{58FC0A8D-FB91-464C-BC9C-A44B4C38D31F}">
      <dgm:prSet/>
      <dgm:spPr/>
      <dgm:t>
        <a:bodyPr/>
        <a:lstStyle/>
        <a:p>
          <a:endParaRPr lang="en-US"/>
        </a:p>
      </dgm:t>
    </dgm:pt>
    <dgm:pt modelId="{56A152F5-4F44-4596-8784-88FA496244A1}">
      <dgm:prSet phldrT="[Text]"/>
      <dgm:spPr/>
      <dgm:t>
        <a:bodyPr/>
        <a:lstStyle/>
        <a:p>
          <a:r>
            <a:rPr lang="en-US" dirty="0"/>
            <a:t>Re-Extract file from SIS, and reupload to Data Pipeline</a:t>
          </a:r>
        </a:p>
      </dgm:t>
    </dgm:pt>
    <dgm:pt modelId="{E8772890-13C9-4BDA-92E3-513A9E0C8164}" type="parTrans" cxnId="{E7031B44-1AF7-4D72-B274-CCB870877A29}">
      <dgm:prSet/>
      <dgm:spPr/>
      <dgm:t>
        <a:bodyPr/>
        <a:lstStyle/>
        <a:p>
          <a:endParaRPr lang="en-US"/>
        </a:p>
      </dgm:t>
    </dgm:pt>
    <dgm:pt modelId="{1A1D36A3-EC83-4B7D-8CF5-8BFDFF4BABD6}" type="sibTrans" cxnId="{E7031B44-1AF7-4D72-B274-CCB870877A29}">
      <dgm:prSet/>
      <dgm:spPr/>
      <dgm:t>
        <a:bodyPr/>
        <a:lstStyle/>
        <a:p>
          <a:endParaRPr lang="en-US"/>
        </a:p>
      </dgm:t>
    </dgm:pt>
    <dgm:pt modelId="{F226B60F-FD31-4850-AB86-A91976CA1378}">
      <dgm:prSet phldrT="[Text]"/>
      <dgm:spPr/>
      <dgm:t>
        <a:bodyPr/>
        <a:lstStyle/>
        <a:p>
          <a:r>
            <a:rPr lang="en-US" dirty="0"/>
            <a:t>Request exception through Syncplicity with Exception Template</a:t>
          </a:r>
        </a:p>
      </dgm:t>
    </dgm:pt>
    <dgm:pt modelId="{AFF24C20-B8FD-4E4D-92D4-4144D3BD8EF2}" type="parTrans" cxnId="{F0444BBE-E9C2-4C9B-B533-46E44C179368}">
      <dgm:prSet/>
      <dgm:spPr/>
      <dgm:t>
        <a:bodyPr/>
        <a:lstStyle/>
        <a:p>
          <a:endParaRPr lang="en-US"/>
        </a:p>
      </dgm:t>
    </dgm:pt>
    <dgm:pt modelId="{6702B9CB-FC93-4B96-AF2A-9DEE79A2F45A}" type="sibTrans" cxnId="{F0444BBE-E9C2-4C9B-B533-46E44C179368}">
      <dgm:prSet/>
      <dgm:spPr/>
      <dgm:t>
        <a:bodyPr/>
        <a:lstStyle/>
        <a:p>
          <a:endParaRPr lang="en-US"/>
        </a:p>
      </dgm:t>
    </dgm:pt>
    <dgm:pt modelId="{E935F79C-DA4A-4F46-BC24-925CC0AE4733}">
      <dgm:prSet phldrT="[Text]" custT="1"/>
      <dgm:spPr/>
      <dgm:t>
        <a:bodyPr/>
        <a:lstStyle/>
        <a:p>
          <a:r>
            <a:rPr lang="en-US" sz="1200" dirty="0"/>
            <a:t>Send me an email!</a:t>
          </a:r>
        </a:p>
      </dgm:t>
    </dgm:pt>
    <dgm:pt modelId="{360ABFDC-85A9-4472-AFAC-6B2F59BD710D}" type="parTrans" cxnId="{048DF45B-A46F-46D9-8E9B-2182769279B8}">
      <dgm:prSet/>
      <dgm:spPr/>
      <dgm:t>
        <a:bodyPr/>
        <a:lstStyle/>
        <a:p>
          <a:endParaRPr lang="en-US"/>
        </a:p>
      </dgm:t>
    </dgm:pt>
    <dgm:pt modelId="{AEE2F20E-79FC-47E5-AF87-6963C6249E7A}" type="sibTrans" cxnId="{048DF45B-A46F-46D9-8E9B-2182769279B8}">
      <dgm:prSet/>
      <dgm:spPr/>
      <dgm:t>
        <a:bodyPr/>
        <a:lstStyle/>
        <a:p>
          <a:endParaRPr lang="en-US"/>
        </a:p>
      </dgm:t>
    </dgm:pt>
    <dgm:pt modelId="{3D3854AA-6D2D-439C-A0CF-121B37FDD5E9}">
      <dgm:prSet phldrT="[Text]" custT="1"/>
      <dgm:spPr/>
      <dgm:t>
        <a:bodyPr/>
        <a:lstStyle/>
        <a:p>
          <a:r>
            <a:rPr lang="en-US" sz="1200" dirty="0"/>
            <a:t>Exception processes, resubmit files/recreate snapshot</a:t>
          </a:r>
        </a:p>
      </dgm:t>
    </dgm:pt>
    <dgm:pt modelId="{56289EDA-FDA6-4F1C-AC7F-D29287768FB5}" type="parTrans" cxnId="{41226423-5EDA-4BE8-843A-D35697C0EF3C}">
      <dgm:prSet/>
      <dgm:spPr/>
      <dgm:t>
        <a:bodyPr/>
        <a:lstStyle/>
        <a:p>
          <a:endParaRPr lang="en-US"/>
        </a:p>
      </dgm:t>
    </dgm:pt>
    <dgm:pt modelId="{BBC5C10B-AC88-4752-B651-5E63A0C75C12}" type="sibTrans" cxnId="{41226423-5EDA-4BE8-843A-D35697C0EF3C}">
      <dgm:prSet/>
      <dgm:spPr/>
      <dgm:t>
        <a:bodyPr/>
        <a:lstStyle/>
        <a:p>
          <a:endParaRPr lang="en-US"/>
        </a:p>
      </dgm:t>
    </dgm:pt>
    <dgm:pt modelId="{E604271A-9219-49BC-9262-AC609663509E}" type="pres">
      <dgm:prSet presAssocID="{F139E28F-10E1-4F3F-BCB3-D67E30F89168}" presName="diagram" presStyleCnt="0">
        <dgm:presLayoutVars>
          <dgm:chPref val="1"/>
          <dgm:dir/>
          <dgm:animOne val="branch"/>
          <dgm:animLvl val="lvl"/>
          <dgm:resizeHandles/>
        </dgm:presLayoutVars>
      </dgm:prSet>
      <dgm:spPr/>
    </dgm:pt>
    <dgm:pt modelId="{739603CC-9B9E-455F-A847-2D1956A2F7ED}" type="pres">
      <dgm:prSet presAssocID="{85AEEDB6-B947-4BD5-91F9-83E2897EB275}" presName="root" presStyleCnt="0"/>
      <dgm:spPr/>
    </dgm:pt>
    <dgm:pt modelId="{23F9884F-6E28-487C-B7B9-01A42B6CD9F0}" type="pres">
      <dgm:prSet presAssocID="{85AEEDB6-B947-4BD5-91F9-83E2897EB275}" presName="rootComposite" presStyleCnt="0"/>
      <dgm:spPr/>
    </dgm:pt>
    <dgm:pt modelId="{5C8B11A6-87A5-44D2-9333-3B91C2EC126B}" type="pres">
      <dgm:prSet presAssocID="{85AEEDB6-B947-4BD5-91F9-83E2897EB275}" presName="rootText" presStyleLbl="node1" presStyleIdx="0" presStyleCnt="2"/>
      <dgm:spPr/>
    </dgm:pt>
    <dgm:pt modelId="{7FE6A392-B48E-458A-97BE-AAFE3EE6432D}" type="pres">
      <dgm:prSet presAssocID="{85AEEDB6-B947-4BD5-91F9-83E2897EB275}" presName="rootConnector" presStyleLbl="node1" presStyleIdx="0" presStyleCnt="2"/>
      <dgm:spPr/>
    </dgm:pt>
    <dgm:pt modelId="{589AB7E9-CBBE-4FF5-BBAF-40C89624145F}" type="pres">
      <dgm:prSet presAssocID="{85AEEDB6-B947-4BD5-91F9-83E2897EB275}" presName="childShape" presStyleCnt="0"/>
      <dgm:spPr/>
    </dgm:pt>
    <dgm:pt modelId="{C89CCE6B-CA1A-4C21-BB38-9897CD602C5F}" type="pres">
      <dgm:prSet presAssocID="{5C5A39E0-1D6E-4BEE-A6A0-9D2ECFCF3F39}" presName="Name13" presStyleLbl="parChTrans1D2" presStyleIdx="0" presStyleCnt="8"/>
      <dgm:spPr/>
    </dgm:pt>
    <dgm:pt modelId="{954C7AA1-C36E-460F-957B-1D62B5F0013A}" type="pres">
      <dgm:prSet presAssocID="{EA43EC1C-BA76-49A3-9D87-1019764030A4}" presName="childText" presStyleLbl="bgAcc1" presStyleIdx="0" presStyleCnt="8">
        <dgm:presLayoutVars>
          <dgm:bulletEnabled val="1"/>
        </dgm:presLayoutVars>
      </dgm:prSet>
      <dgm:spPr/>
    </dgm:pt>
    <dgm:pt modelId="{1E99A9D2-8548-4522-84A4-EC7518DC4691}" type="pres">
      <dgm:prSet presAssocID="{CA7180FA-B0A5-4B72-B32A-F392B9D1D38E}" presName="Name13" presStyleLbl="parChTrans1D2" presStyleIdx="1" presStyleCnt="8"/>
      <dgm:spPr/>
    </dgm:pt>
    <dgm:pt modelId="{0D7E5975-8431-40DC-AC08-E23776465C7C}" type="pres">
      <dgm:prSet presAssocID="{E15F2E92-F738-4C58-AB45-F4A7848E11E2}" presName="childText" presStyleLbl="bgAcc1" presStyleIdx="1" presStyleCnt="8">
        <dgm:presLayoutVars>
          <dgm:bulletEnabled val="1"/>
        </dgm:presLayoutVars>
      </dgm:prSet>
      <dgm:spPr/>
    </dgm:pt>
    <dgm:pt modelId="{A93C6A5D-E043-48BD-A332-EA9869FE01CB}" type="pres">
      <dgm:prSet presAssocID="{E8772890-13C9-4BDA-92E3-513A9E0C8164}" presName="Name13" presStyleLbl="parChTrans1D2" presStyleIdx="2" presStyleCnt="8"/>
      <dgm:spPr/>
    </dgm:pt>
    <dgm:pt modelId="{A1C17D1A-FC16-41D6-BA96-4283F3981E4C}" type="pres">
      <dgm:prSet presAssocID="{56A152F5-4F44-4596-8784-88FA496244A1}" presName="childText" presStyleLbl="bgAcc1" presStyleIdx="2" presStyleCnt="8">
        <dgm:presLayoutVars>
          <dgm:bulletEnabled val="1"/>
        </dgm:presLayoutVars>
      </dgm:prSet>
      <dgm:spPr/>
    </dgm:pt>
    <dgm:pt modelId="{DFF4237E-7FB9-4A5C-BFFB-78A4645D243B}" type="pres">
      <dgm:prSet presAssocID="{B1D8E6C4-D05D-49A6-A90E-72B930021F2B}" presName="root" presStyleCnt="0"/>
      <dgm:spPr/>
    </dgm:pt>
    <dgm:pt modelId="{FE978FE7-5E23-4EBC-AC96-5D002448B771}" type="pres">
      <dgm:prSet presAssocID="{B1D8E6C4-D05D-49A6-A90E-72B930021F2B}" presName="rootComposite" presStyleCnt="0"/>
      <dgm:spPr/>
    </dgm:pt>
    <dgm:pt modelId="{CA1F7AB0-7894-41A2-B047-12DE53A1DDD2}" type="pres">
      <dgm:prSet presAssocID="{B1D8E6C4-D05D-49A6-A90E-72B930021F2B}" presName="rootText" presStyleLbl="node1" presStyleIdx="1" presStyleCnt="2"/>
      <dgm:spPr/>
    </dgm:pt>
    <dgm:pt modelId="{76E98CBB-6A48-4F71-A397-1D0FE4EBE88C}" type="pres">
      <dgm:prSet presAssocID="{B1D8E6C4-D05D-49A6-A90E-72B930021F2B}" presName="rootConnector" presStyleLbl="node1" presStyleIdx="1" presStyleCnt="2"/>
      <dgm:spPr/>
    </dgm:pt>
    <dgm:pt modelId="{A128A3CD-93DF-4018-8C67-C5F5DCC7D8C6}" type="pres">
      <dgm:prSet presAssocID="{B1D8E6C4-D05D-49A6-A90E-72B930021F2B}" presName="childShape" presStyleCnt="0"/>
      <dgm:spPr/>
    </dgm:pt>
    <dgm:pt modelId="{141E2B3E-1369-42F0-8854-D809E426CC72}" type="pres">
      <dgm:prSet presAssocID="{D713F55A-4909-46B1-8CE6-2CF93D06F6F2}" presName="Name13" presStyleLbl="parChTrans1D2" presStyleIdx="3" presStyleCnt="8"/>
      <dgm:spPr/>
    </dgm:pt>
    <dgm:pt modelId="{0DF79C8C-3EF0-4203-874E-2EC2FF73F79D}" type="pres">
      <dgm:prSet presAssocID="{24114C3D-1ECE-406B-9BEF-004E6242C880}" presName="childText" presStyleLbl="bgAcc1" presStyleIdx="3" presStyleCnt="8">
        <dgm:presLayoutVars>
          <dgm:bulletEnabled val="1"/>
        </dgm:presLayoutVars>
      </dgm:prSet>
      <dgm:spPr/>
    </dgm:pt>
    <dgm:pt modelId="{C0428A83-059D-4BDB-8018-968662D6152A}" type="pres">
      <dgm:prSet presAssocID="{FB35F08B-0AB4-43ED-A66F-F2BF579B8AF0}" presName="Name13" presStyleLbl="parChTrans1D2" presStyleIdx="4" presStyleCnt="8"/>
      <dgm:spPr/>
    </dgm:pt>
    <dgm:pt modelId="{5B34EE66-48E8-4B80-8B0F-6665A46C10DC}" type="pres">
      <dgm:prSet presAssocID="{ED7DAF32-FFD7-400B-80A2-DCA8DE849A1C}" presName="childText" presStyleLbl="bgAcc1" presStyleIdx="4" presStyleCnt="8" custLinFactX="20241" custLinFactNeighborX="100000" custLinFactNeighborY="-65160">
        <dgm:presLayoutVars>
          <dgm:bulletEnabled val="1"/>
        </dgm:presLayoutVars>
      </dgm:prSet>
      <dgm:spPr/>
    </dgm:pt>
    <dgm:pt modelId="{C011D6E2-574F-47A8-AA51-FFDAFEBAC531}" type="pres">
      <dgm:prSet presAssocID="{AFF24C20-B8FD-4E4D-92D4-4144D3BD8EF2}" presName="Name13" presStyleLbl="parChTrans1D2" presStyleIdx="5" presStyleCnt="8"/>
      <dgm:spPr/>
    </dgm:pt>
    <dgm:pt modelId="{62AC42DA-1EB9-464E-8098-F82FED4BF6F2}" type="pres">
      <dgm:prSet presAssocID="{F226B60F-FD31-4850-AB86-A91976CA1378}" presName="childText" presStyleLbl="bgAcc1" presStyleIdx="5" presStyleCnt="8" custLinFactY="-24658" custLinFactNeighborX="4253" custLinFactNeighborY="-100000">
        <dgm:presLayoutVars>
          <dgm:bulletEnabled val="1"/>
        </dgm:presLayoutVars>
      </dgm:prSet>
      <dgm:spPr/>
    </dgm:pt>
    <dgm:pt modelId="{898A5179-D17B-488F-9B40-D75BF4C9BA51}" type="pres">
      <dgm:prSet presAssocID="{360ABFDC-85A9-4472-AFAC-6B2F59BD710D}" presName="Name13" presStyleLbl="parChTrans1D2" presStyleIdx="6" presStyleCnt="8"/>
      <dgm:spPr/>
    </dgm:pt>
    <dgm:pt modelId="{2D9382F6-64CF-4941-A23F-538DFC1DE780}" type="pres">
      <dgm:prSet presAssocID="{E935F79C-DA4A-4F46-BC24-925CC0AE4733}" presName="childText" presStyleLbl="bgAcc1" presStyleIdx="6" presStyleCnt="8" custLinFactX="27113" custLinFactY="-81524" custLinFactNeighborX="100000" custLinFactNeighborY="-100000">
        <dgm:presLayoutVars>
          <dgm:bulletEnabled val="1"/>
        </dgm:presLayoutVars>
      </dgm:prSet>
      <dgm:spPr/>
    </dgm:pt>
    <dgm:pt modelId="{9955E8F4-4223-4AE3-8865-A5C1FAC46A31}" type="pres">
      <dgm:prSet presAssocID="{56289EDA-FDA6-4F1C-AC7F-D29287768FB5}" presName="Name13" presStyleLbl="parChTrans1D2" presStyleIdx="7" presStyleCnt="8"/>
      <dgm:spPr/>
    </dgm:pt>
    <dgm:pt modelId="{8C3F01E3-4E56-43C3-8350-60174ADD7F04}" type="pres">
      <dgm:prSet presAssocID="{3D3854AA-6D2D-439C-A0CF-121B37FDD5E9}" presName="childText" presStyleLbl="bgAcc1" presStyleIdx="7" presStyleCnt="8" custLinFactY="-100000" custLinFactNeighborX="4253" custLinFactNeighborY="-122163">
        <dgm:presLayoutVars>
          <dgm:bulletEnabled val="1"/>
        </dgm:presLayoutVars>
      </dgm:prSet>
      <dgm:spPr/>
    </dgm:pt>
  </dgm:ptLst>
  <dgm:cxnLst>
    <dgm:cxn modelId="{5AE0F20C-E6C7-47BD-A50B-1F88DC81B2E7}" type="presOf" srcId="{3D3854AA-6D2D-439C-A0CF-121B37FDD5E9}" destId="{8C3F01E3-4E56-43C3-8350-60174ADD7F04}" srcOrd="0" destOrd="0" presId="urn:microsoft.com/office/officeart/2005/8/layout/hierarchy3"/>
    <dgm:cxn modelId="{D6812812-3B4F-4BAB-8DDD-05E36D1143D6}" type="presOf" srcId="{AFF24C20-B8FD-4E4D-92D4-4144D3BD8EF2}" destId="{C011D6E2-574F-47A8-AA51-FFDAFEBAC531}" srcOrd="0" destOrd="0" presId="urn:microsoft.com/office/officeart/2005/8/layout/hierarchy3"/>
    <dgm:cxn modelId="{FDEAE419-69E5-41D9-AAE9-060E57AE5EFF}" type="presOf" srcId="{CA7180FA-B0A5-4B72-B32A-F392B9D1D38E}" destId="{1E99A9D2-8548-4522-84A4-EC7518DC4691}" srcOrd="0" destOrd="0" presId="urn:microsoft.com/office/officeart/2005/8/layout/hierarchy3"/>
    <dgm:cxn modelId="{07671320-D195-4B40-A61D-61A3CDCB91E8}" type="presOf" srcId="{56289EDA-FDA6-4F1C-AC7F-D29287768FB5}" destId="{9955E8F4-4223-4AE3-8865-A5C1FAC46A31}" srcOrd="0" destOrd="0" presId="urn:microsoft.com/office/officeart/2005/8/layout/hierarchy3"/>
    <dgm:cxn modelId="{41226423-5EDA-4BE8-843A-D35697C0EF3C}" srcId="{B1D8E6C4-D05D-49A6-A90E-72B930021F2B}" destId="{3D3854AA-6D2D-439C-A0CF-121B37FDD5E9}" srcOrd="4" destOrd="0" parTransId="{56289EDA-FDA6-4F1C-AC7F-D29287768FB5}" sibTransId="{BBC5C10B-AC88-4752-B651-5E63A0C75C12}"/>
    <dgm:cxn modelId="{C5CDEC28-2403-4A66-8D3F-CD2B13EEF778}" type="presOf" srcId="{EA43EC1C-BA76-49A3-9D87-1019764030A4}" destId="{954C7AA1-C36E-460F-957B-1D62B5F0013A}" srcOrd="0" destOrd="0" presId="urn:microsoft.com/office/officeart/2005/8/layout/hierarchy3"/>
    <dgm:cxn modelId="{8ECE6E2D-9AA5-4E0D-BF54-EBE168F6E7DB}" srcId="{85AEEDB6-B947-4BD5-91F9-83E2897EB275}" destId="{EA43EC1C-BA76-49A3-9D87-1019764030A4}" srcOrd="0" destOrd="0" parTransId="{5C5A39E0-1D6E-4BEE-A6A0-9D2ECFCF3F39}" sibTransId="{44ED84BB-5F5A-4753-A41B-A46BB26BFB07}"/>
    <dgm:cxn modelId="{DF4E4D36-48C9-46E4-B0E7-E8054C8CB09F}" type="presOf" srcId="{B1D8E6C4-D05D-49A6-A90E-72B930021F2B}" destId="{76E98CBB-6A48-4F71-A397-1D0FE4EBE88C}" srcOrd="1" destOrd="0" presId="urn:microsoft.com/office/officeart/2005/8/layout/hierarchy3"/>
    <dgm:cxn modelId="{048DF45B-A46F-46D9-8E9B-2182769279B8}" srcId="{B1D8E6C4-D05D-49A6-A90E-72B930021F2B}" destId="{E935F79C-DA4A-4F46-BC24-925CC0AE4733}" srcOrd="3" destOrd="0" parTransId="{360ABFDC-85A9-4472-AFAC-6B2F59BD710D}" sibTransId="{AEE2F20E-79FC-47E5-AF87-6963C6249E7A}"/>
    <dgm:cxn modelId="{34251A5C-953A-4A83-AD94-7F25F6661BF2}" type="presOf" srcId="{E8772890-13C9-4BDA-92E3-513A9E0C8164}" destId="{A93C6A5D-E043-48BD-A332-EA9869FE01CB}" srcOrd="0" destOrd="0" presId="urn:microsoft.com/office/officeart/2005/8/layout/hierarchy3"/>
    <dgm:cxn modelId="{52A17F5C-2665-4FEB-B98B-895A228B1838}" type="presOf" srcId="{ED7DAF32-FFD7-400B-80A2-DCA8DE849A1C}" destId="{5B34EE66-48E8-4B80-8B0F-6665A46C10DC}" srcOrd="0" destOrd="0" presId="urn:microsoft.com/office/officeart/2005/8/layout/hierarchy3"/>
    <dgm:cxn modelId="{E7031B44-1AF7-4D72-B274-CCB870877A29}" srcId="{85AEEDB6-B947-4BD5-91F9-83E2897EB275}" destId="{56A152F5-4F44-4596-8784-88FA496244A1}" srcOrd="2" destOrd="0" parTransId="{E8772890-13C9-4BDA-92E3-513A9E0C8164}" sibTransId="{1A1D36A3-EC83-4B7D-8CF5-8BFDFF4BABD6}"/>
    <dgm:cxn modelId="{B885816E-822E-4CB9-ACAC-7B619037F75B}" type="presOf" srcId="{E15F2E92-F738-4C58-AB45-F4A7848E11E2}" destId="{0D7E5975-8431-40DC-AC08-E23776465C7C}" srcOrd="0" destOrd="0" presId="urn:microsoft.com/office/officeart/2005/8/layout/hierarchy3"/>
    <dgm:cxn modelId="{A9A83B51-A631-4321-AA61-7AF7BF7C28E1}" type="presOf" srcId="{D713F55A-4909-46B1-8CE6-2CF93D06F6F2}" destId="{141E2B3E-1369-42F0-8854-D809E426CC72}" srcOrd="0" destOrd="0" presId="urn:microsoft.com/office/officeart/2005/8/layout/hierarchy3"/>
    <dgm:cxn modelId="{33981C72-249B-47F2-A802-71091B37D0B5}" type="presOf" srcId="{F226B60F-FD31-4850-AB86-A91976CA1378}" destId="{62AC42DA-1EB9-464E-8098-F82FED4BF6F2}" srcOrd="0" destOrd="0" presId="urn:microsoft.com/office/officeart/2005/8/layout/hierarchy3"/>
    <dgm:cxn modelId="{440E5D76-8C12-4853-95E0-1247ED4D5BD7}" srcId="{85AEEDB6-B947-4BD5-91F9-83E2897EB275}" destId="{E15F2E92-F738-4C58-AB45-F4A7848E11E2}" srcOrd="1" destOrd="0" parTransId="{CA7180FA-B0A5-4B72-B32A-F392B9D1D38E}" sibTransId="{B703F0F0-1364-4578-93B7-06234DC25FC9}"/>
    <dgm:cxn modelId="{7BEB6259-539B-45BF-9593-72E567FE392B}" type="presOf" srcId="{24114C3D-1ECE-406B-9BEF-004E6242C880}" destId="{0DF79C8C-3EF0-4203-874E-2EC2FF73F79D}" srcOrd="0" destOrd="0" presId="urn:microsoft.com/office/officeart/2005/8/layout/hierarchy3"/>
    <dgm:cxn modelId="{494C997B-8DA8-42FE-9B08-D0669F72C742}" type="presOf" srcId="{85AEEDB6-B947-4BD5-91F9-83E2897EB275}" destId="{5C8B11A6-87A5-44D2-9333-3B91C2EC126B}" srcOrd="0" destOrd="0" presId="urn:microsoft.com/office/officeart/2005/8/layout/hierarchy3"/>
    <dgm:cxn modelId="{D54DE385-301C-440D-824D-FD7BEF5793B6}" type="presOf" srcId="{F139E28F-10E1-4F3F-BCB3-D67E30F89168}" destId="{E604271A-9219-49BC-9262-AC609663509E}" srcOrd="0" destOrd="0" presId="urn:microsoft.com/office/officeart/2005/8/layout/hierarchy3"/>
    <dgm:cxn modelId="{37CEA686-12D8-417F-86F3-2B2019A6DB06}" type="presOf" srcId="{85AEEDB6-B947-4BD5-91F9-83E2897EB275}" destId="{7FE6A392-B48E-458A-97BE-AAFE3EE6432D}" srcOrd="1" destOrd="0" presId="urn:microsoft.com/office/officeart/2005/8/layout/hierarchy3"/>
    <dgm:cxn modelId="{58FC0A8D-FB91-464C-BC9C-A44B4C38D31F}" srcId="{B1D8E6C4-D05D-49A6-A90E-72B930021F2B}" destId="{ED7DAF32-FFD7-400B-80A2-DCA8DE849A1C}" srcOrd="1" destOrd="0" parTransId="{FB35F08B-0AB4-43ED-A66F-F2BF579B8AF0}" sibTransId="{8B72822D-B016-48CC-AC3A-2717B49BCCA1}"/>
    <dgm:cxn modelId="{E29EF49E-810E-4A33-98D3-2A47DC0FAB42}" type="presOf" srcId="{360ABFDC-85A9-4472-AFAC-6B2F59BD710D}" destId="{898A5179-D17B-488F-9B40-D75BF4C9BA51}" srcOrd="0" destOrd="0" presId="urn:microsoft.com/office/officeart/2005/8/layout/hierarchy3"/>
    <dgm:cxn modelId="{7177C5A4-1E98-4521-9558-63FE8CEB4383}" type="presOf" srcId="{5C5A39E0-1D6E-4BEE-A6A0-9D2ECFCF3F39}" destId="{C89CCE6B-CA1A-4C21-BB38-9897CD602C5F}" srcOrd="0" destOrd="0" presId="urn:microsoft.com/office/officeart/2005/8/layout/hierarchy3"/>
    <dgm:cxn modelId="{B141CBA4-4C1F-4B77-AFC1-A004324BF327}" srcId="{F139E28F-10E1-4F3F-BCB3-D67E30F89168}" destId="{B1D8E6C4-D05D-49A6-A90E-72B930021F2B}" srcOrd="1" destOrd="0" parTransId="{45293DDD-E944-4BF1-9542-FE1D5B2F5D3C}" sibTransId="{80C0F500-2541-47CF-BCB8-C6A6E3B78609}"/>
    <dgm:cxn modelId="{F0444BBE-E9C2-4C9B-B533-46E44C179368}" srcId="{B1D8E6C4-D05D-49A6-A90E-72B930021F2B}" destId="{F226B60F-FD31-4850-AB86-A91976CA1378}" srcOrd="2" destOrd="0" parTransId="{AFF24C20-B8FD-4E4D-92D4-4144D3BD8EF2}" sibTransId="{6702B9CB-FC93-4B96-AF2A-9DEE79A2F45A}"/>
    <dgm:cxn modelId="{D9A498D3-1FB4-4465-B225-53B3DEFCC785}" type="presOf" srcId="{E935F79C-DA4A-4F46-BC24-925CC0AE4733}" destId="{2D9382F6-64CF-4941-A23F-538DFC1DE780}" srcOrd="0" destOrd="0" presId="urn:microsoft.com/office/officeart/2005/8/layout/hierarchy3"/>
    <dgm:cxn modelId="{6BE3B3D4-0235-48E7-AC0C-684A52197567}" type="presOf" srcId="{B1D8E6C4-D05D-49A6-A90E-72B930021F2B}" destId="{CA1F7AB0-7894-41A2-B047-12DE53A1DDD2}" srcOrd="0" destOrd="0" presId="urn:microsoft.com/office/officeart/2005/8/layout/hierarchy3"/>
    <dgm:cxn modelId="{2D6DC4D5-286F-40CD-B2EF-7797F8025977}" srcId="{F139E28F-10E1-4F3F-BCB3-D67E30F89168}" destId="{85AEEDB6-B947-4BD5-91F9-83E2897EB275}" srcOrd="0" destOrd="0" parTransId="{A49A2BC9-435D-4C80-9A0D-821413C9926D}" sibTransId="{9251E443-42E8-4B5C-A406-AFDEF16E1971}"/>
    <dgm:cxn modelId="{C959DBDC-1324-40D8-AE64-004E7EF903BA}" type="presOf" srcId="{FB35F08B-0AB4-43ED-A66F-F2BF579B8AF0}" destId="{C0428A83-059D-4BDB-8018-968662D6152A}" srcOrd="0" destOrd="0" presId="urn:microsoft.com/office/officeart/2005/8/layout/hierarchy3"/>
    <dgm:cxn modelId="{69BF8AE7-98B4-46D5-97CD-82F239B5CAE2}" srcId="{B1D8E6C4-D05D-49A6-A90E-72B930021F2B}" destId="{24114C3D-1ECE-406B-9BEF-004E6242C880}" srcOrd="0" destOrd="0" parTransId="{D713F55A-4909-46B1-8CE6-2CF93D06F6F2}" sibTransId="{8BDFC779-6CF3-43F8-8CB5-9AB95424FF84}"/>
    <dgm:cxn modelId="{80032FF4-EC25-48E1-B16E-DE301500D0FD}" type="presOf" srcId="{56A152F5-4F44-4596-8784-88FA496244A1}" destId="{A1C17D1A-FC16-41D6-BA96-4283F3981E4C}" srcOrd="0" destOrd="0" presId="urn:microsoft.com/office/officeart/2005/8/layout/hierarchy3"/>
    <dgm:cxn modelId="{776A1DA5-C39C-4CC5-AA75-C9D0ACCBEEC1}" type="presParOf" srcId="{E604271A-9219-49BC-9262-AC609663509E}" destId="{739603CC-9B9E-455F-A847-2D1956A2F7ED}" srcOrd="0" destOrd="0" presId="urn:microsoft.com/office/officeart/2005/8/layout/hierarchy3"/>
    <dgm:cxn modelId="{1BD29B19-8721-42BE-9E1D-CDD06D6BD12D}" type="presParOf" srcId="{739603CC-9B9E-455F-A847-2D1956A2F7ED}" destId="{23F9884F-6E28-487C-B7B9-01A42B6CD9F0}" srcOrd="0" destOrd="0" presId="urn:microsoft.com/office/officeart/2005/8/layout/hierarchy3"/>
    <dgm:cxn modelId="{04A076AF-E44E-405E-8E4F-1917E1772ADC}" type="presParOf" srcId="{23F9884F-6E28-487C-B7B9-01A42B6CD9F0}" destId="{5C8B11A6-87A5-44D2-9333-3B91C2EC126B}" srcOrd="0" destOrd="0" presId="urn:microsoft.com/office/officeart/2005/8/layout/hierarchy3"/>
    <dgm:cxn modelId="{55B8EF20-8390-4B58-94CF-B27A2A7AB725}" type="presParOf" srcId="{23F9884F-6E28-487C-B7B9-01A42B6CD9F0}" destId="{7FE6A392-B48E-458A-97BE-AAFE3EE6432D}" srcOrd="1" destOrd="0" presId="urn:microsoft.com/office/officeart/2005/8/layout/hierarchy3"/>
    <dgm:cxn modelId="{707AD07C-7535-4394-8285-C03E9D1B2D9C}" type="presParOf" srcId="{739603CC-9B9E-455F-A847-2D1956A2F7ED}" destId="{589AB7E9-CBBE-4FF5-BBAF-40C89624145F}" srcOrd="1" destOrd="0" presId="urn:microsoft.com/office/officeart/2005/8/layout/hierarchy3"/>
    <dgm:cxn modelId="{80EFCD45-865E-44B3-90FA-FA0220F4A42A}" type="presParOf" srcId="{589AB7E9-CBBE-4FF5-BBAF-40C89624145F}" destId="{C89CCE6B-CA1A-4C21-BB38-9897CD602C5F}" srcOrd="0" destOrd="0" presId="urn:microsoft.com/office/officeart/2005/8/layout/hierarchy3"/>
    <dgm:cxn modelId="{03506860-2E96-49F2-A551-2B26C292C7B8}" type="presParOf" srcId="{589AB7E9-CBBE-4FF5-BBAF-40C89624145F}" destId="{954C7AA1-C36E-460F-957B-1D62B5F0013A}" srcOrd="1" destOrd="0" presId="urn:microsoft.com/office/officeart/2005/8/layout/hierarchy3"/>
    <dgm:cxn modelId="{3BEB16F1-0283-4F88-B1D1-1394959FCBD8}" type="presParOf" srcId="{589AB7E9-CBBE-4FF5-BBAF-40C89624145F}" destId="{1E99A9D2-8548-4522-84A4-EC7518DC4691}" srcOrd="2" destOrd="0" presId="urn:microsoft.com/office/officeart/2005/8/layout/hierarchy3"/>
    <dgm:cxn modelId="{38EA8EB3-3415-49D7-AD51-0ED2C6D5A861}" type="presParOf" srcId="{589AB7E9-CBBE-4FF5-BBAF-40C89624145F}" destId="{0D7E5975-8431-40DC-AC08-E23776465C7C}" srcOrd="3" destOrd="0" presId="urn:microsoft.com/office/officeart/2005/8/layout/hierarchy3"/>
    <dgm:cxn modelId="{40911EEE-201D-4BFC-BBD6-7B8A0140A3CF}" type="presParOf" srcId="{589AB7E9-CBBE-4FF5-BBAF-40C89624145F}" destId="{A93C6A5D-E043-48BD-A332-EA9869FE01CB}" srcOrd="4" destOrd="0" presId="urn:microsoft.com/office/officeart/2005/8/layout/hierarchy3"/>
    <dgm:cxn modelId="{D9509685-DE60-45C9-B8C2-1B273F7B041A}" type="presParOf" srcId="{589AB7E9-CBBE-4FF5-BBAF-40C89624145F}" destId="{A1C17D1A-FC16-41D6-BA96-4283F3981E4C}" srcOrd="5" destOrd="0" presId="urn:microsoft.com/office/officeart/2005/8/layout/hierarchy3"/>
    <dgm:cxn modelId="{DDDD5ABC-D863-473C-90AD-2B3FA62E9022}" type="presParOf" srcId="{E604271A-9219-49BC-9262-AC609663509E}" destId="{DFF4237E-7FB9-4A5C-BFFB-78A4645D243B}" srcOrd="1" destOrd="0" presId="urn:microsoft.com/office/officeart/2005/8/layout/hierarchy3"/>
    <dgm:cxn modelId="{7010898E-49B1-46CE-8C22-7A06D608EF3C}" type="presParOf" srcId="{DFF4237E-7FB9-4A5C-BFFB-78A4645D243B}" destId="{FE978FE7-5E23-4EBC-AC96-5D002448B771}" srcOrd="0" destOrd="0" presId="urn:microsoft.com/office/officeart/2005/8/layout/hierarchy3"/>
    <dgm:cxn modelId="{78207796-ED67-412F-AABC-9F6AD7D98ED6}" type="presParOf" srcId="{FE978FE7-5E23-4EBC-AC96-5D002448B771}" destId="{CA1F7AB0-7894-41A2-B047-12DE53A1DDD2}" srcOrd="0" destOrd="0" presId="urn:microsoft.com/office/officeart/2005/8/layout/hierarchy3"/>
    <dgm:cxn modelId="{B5DF67F0-1C74-40D8-B9A2-A0FA4EC7CDA8}" type="presParOf" srcId="{FE978FE7-5E23-4EBC-AC96-5D002448B771}" destId="{76E98CBB-6A48-4F71-A397-1D0FE4EBE88C}" srcOrd="1" destOrd="0" presId="urn:microsoft.com/office/officeart/2005/8/layout/hierarchy3"/>
    <dgm:cxn modelId="{15AFAB2D-BBF2-4B4F-BB18-10CB542FD831}" type="presParOf" srcId="{DFF4237E-7FB9-4A5C-BFFB-78A4645D243B}" destId="{A128A3CD-93DF-4018-8C67-C5F5DCC7D8C6}" srcOrd="1" destOrd="0" presId="urn:microsoft.com/office/officeart/2005/8/layout/hierarchy3"/>
    <dgm:cxn modelId="{60BF3876-0C93-4995-8242-8DFA7D29FBA3}" type="presParOf" srcId="{A128A3CD-93DF-4018-8C67-C5F5DCC7D8C6}" destId="{141E2B3E-1369-42F0-8854-D809E426CC72}" srcOrd="0" destOrd="0" presId="urn:microsoft.com/office/officeart/2005/8/layout/hierarchy3"/>
    <dgm:cxn modelId="{BE52DD45-59AC-4EAB-88DC-15F540361AB1}" type="presParOf" srcId="{A128A3CD-93DF-4018-8C67-C5F5DCC7D8C6}" destId="{0DF79C8C-3EF0-4203-874E-2EC2FF73F79D}" srcOrd="1" destOrd="0" presId="urn:microsoft.com/office/officeart/2005/8/layout/hierarchy3"/>
    <dgm:cxn modelId="{37723789-758D-4695-A2A0-43B2DC3EA390}" type="presParOf" srcId="{A128A3CD-93DF-4018-8C67-C5F5DCC7D8C6}" destId="{C0428A83-059D-4BDB-8018-968662D6152A}" srcOrd="2" destOrd="0" presId="urn:microsoft.com/office/officeart/2005/8/layout/hierarchy3"/>
    <dgm:cxn modelId="{A6D60DC5-3B4B-48B7-BA4A-EA87E372B82A}" type="presParOf" srcId="{A128A3CD-93DF-4018-8C67-C5F5DCC7D8C6}" destId="{5B34EE66-48E8-4B80-8B0F-6665A46C10DC}" srcOrd="3" destOrd="0" presId="urn:microsoft.com/office/officeart/2005/8/layout/hierarchy3"/>
    <dgm:cxn modelId="{FDB3F29C-5923-40AD-8CDB-95DE9190FACE}" type="presParOf" srcId="{A128A3CD-93DF-4018-8C67-C5F5DCC7D8C6}" destId="{C011D6E2-574F-47A8-AA51-FFDAFEBAC531}" srcOrd="4" destOrd="0" presId="urn:microsoft.com/office/officeart/2005/8/layout/hierarchy3"/>
    <dgm:cxn modelId="{2AE0F7F0-3CB1-47BE-B0EC-DD7DDA112D47}" type="presParOf" srcId="{A128A3CD-93DF-4018-8C67-C5F5DCC7D8C6}" destId="{62AC42DA-1EB9-464E-8098-F82FED4BF6F2}" srcOrd="5" destOrd="0" presId="urn:microsoft.com/office/officeart/2005/8/layout/hierarchy3"/>
    <dgm:cxn modelId="{E77F8D18-BBB4-4972-885C-44F9FCA2EBF2}" type="presParOf" srcId="{A128A3CD-93DF-4018-8C67-C5F5DCC7D8C6}" destId="{898A5179-D17B-488F-9B40-D75BF4C9BA51}" srcOrd="6" destOrd="0" presId="urn:microsoft.com/office/officeart/2005/8/layout/hierarchy3"/>
    <dgm:cxn modelId="{86FAB100-9019-4830-9B29-A8347622829C}" type="presParOf" srcId="{A128A3CD-93DF-4018-8C67-C5F5DCC7D8C6}" destId="{2D9382F6-64CF-4941-A23F-538DFC1DE780}" srcOrd="7" destOrd="0" presId="urn:microsoft.com/office/officeart/2005/8/layout/hierarchy3"/>
    <dgm:cxn modelId="{B58E6474-AAD9-44E8-BDD9-9AF404EA6CE7}" type="presParOf" srcId="{A128A3CD-93DF-4018-8C67-C5F5DCC7D8C6}" destId="{9955E8F4-4223-4AE3-8865-A5C1FAC46A31}" srcOrd="8" destOrd="0" presId="urn:microsoft.com/office/officeart/2005/8/layout/hierarchy3"/>
    <dgm:cxn modelId="{4E16B9C6-F6D9-474D-8144-FB1B20CE92A4}" type="presParOf" srcId="{A128A3CD-93DF-4018-8C67-C5F5DCC7D8C6}" destId="{8C3F01E3-4E56-43C3-8350-60174ADD7F04}"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C0D23E-926C-4020-B2B3-E021CB01DC21}"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858E48B8-B831-41F0-8201-1AD54A1B2421}">
      <dgm:prSet phldrT="[Text]"/>
      <dgm:spPr/>
      <dgm:t>
        <a:bodyPr/>
        <a:lstStyle/>
        <a:p>
          <a:pPr>
            <a:buFont typeface="+mj-lt"/>
            <a:buAutoNum type="arabicPeriod"/>
          </a:pPr>
          <a:r>
            <a:rPr lang="en-US" dirty="0">
              <a:solidFill>
                <a:schemeClr val="tx1"/>
              </a:solidFill>
            </a:rPr>
            <a:t>Complete exception request template</a:t>
          </a:r>
        </a:p>
      </dgm:t>
      <dgm:extLst>
        <a:ext uri="{E40237B7-FDA0-4F09-8148-C483321AD2D9}">
          <dgm14:cNvPr xmlns:dgm14="http://schemas.microsoft.com/office/drawing/2010/diagram" id="0" name="" descr="1. Complete exception request template (available on SEY website)&#10;2. Upload exception request template to your district's Syncplicity student folder&#10;3. Notify the SEY collection lead that you've uploaded a document for review&#10;4. Collection lead will review your request and notify you of the outcome"/>
        </a:ext>
      </dgm:extLst>
    </dgm:pt>
    <dgm:pt modelId="{EBD541FA-0152-4984-BB70-04AEBA015B2B}" type="parTrans" cxnId="{347ADDEF-1BC8-4AF0-AD10-5B3973FF9278}">
      <dgm:prSet/>
      <dgm:spPr/>
      <dgm:t>
        <a:bodyPr/>
        <a:lstStyle/>
        <a:p>
          <a:endParaRPr lang="en-US">
            <a:solidFill>
              <a:schemeClr val="tx1"/>
            </a:solidFill>
          </a:endParaRPr>
        </a:p>
      </dgm:t>
    </dgm:pt>
    <dgm:pt modelId="{9E784248-BF4A-4963-AB70-7E41BBB62E0D}" type="sibTrans" cxnId="{347ADDEF-1BC8-4AF0-AD10-5B3973FF9278}">
      <dgm:prSet/>
      <dgm:spPr/>
      <dgm:t>
        <a:bodyPr/>
        <a:lstStyle/>
        <a:p>
          <a:endParaRPr lang="en-US">
            <a:solidFill>
              <a:schemeClr val="tx1"/>
            </a:solidFill>
          </a:endParaRPr>
        </a:p>
      </dgm:t>
    </dgm:pt>
    <dgm:pt modelId="{4598B14A-1254-4860-8B54-630B1CDDFFC9}">
      <dgm:prSet phldrT="[Text]"/>
      <dgm:spPr/>
      <dgm:t>
        <a:bodyPr/>
        <a:lstStyle/>
        <a:p>
          <a:pPr>
            <a:buFont typeface="+mj-lt"/>
            <a:buAutoNum type="arabicPeriod"/>
          </a:pPr>
          <a:r>
            <a:rPr lang="en-US" dirty="0">
              <a:solidFill>
                <a:schemeClr val="tx1"/>
              </a:solidFill>
            </a:rPr>
            <a:t>Upload exception request template to your district’s Syncplicity student folder</a:t>
          </a:r>
        </a:p>
      </dgm:t>
    </dgm:pt>
    <dgm:pt modelId="{7B3AC625-1CE0-4E7F-91A3-831513EBC614}" type="parTrans" cxnId="{B2DF5E0C-16AB-4B8C-8810-8CFE3538DEB6}">
      <dgm:prSet/>
      <dgm:spPr/>
      <dgm:t>
        <a:bodyPr/>
        <a:lstStyle/>
        <a:p>
          <a:endParaRPr lang="en-US">
            <a:solidFill>
              <a:schemeClr val="tx1"/>
            </a:solidFill>
          </a:endParaRPr>
        </a:p>
      </dgm:t>
    </dgm:pt>
    <dgm:pt modelId="{13805153-7B42-4B1C-A73E-575D7C731762}" type="sibTrans" cxnId="{B2DF5E0C-16AB-4B8C-8810-8CFE3538DEB6}">
      <dgm:prSet/>
      <dgm:spPr/>
      <dgm:t>
        <a:bodyPr/>
        <a:lstStyle/>
        <a:p>
          <a:endParaRPr lang="en-US">
            <a:solidFill>
              <a:schemeClr val="tx1"/>
            </a:solidFill>
          </a:endParaRPr>
        </a:p>
      </dgm:t>
    </dgm:pt>
    <dgm:pt modelId="{ABDF5BD4-FF2F-4388-A333-0ADDC1409782}">
      <dgm:prSet phldrT="[Text]"/>
      <dgm:spPr/>
      <dgm:t>
        <a:bodyPr/>
        <a:lstStyle/>
        <a:p>
          <a:r>
            <a:rPr lang="en-US" dirty="0">
              <a:solidFill>
                <a:schemeClr val="tx1"/>
              </a:solidFill>
            </a:rPr>
            <a:t>Folder: </a:t>
          </a:r>
          <a:r>
            <a:rPr lang="en-US" i="1" dirty="0">
              <a:solidFill>
                <a:schemeClr val="tx1"/>
              </a:solidFill>
            </a:rPr>
            <a:t>1234 – DISTRICT NAME – Student</a:t>
          </a:r>
          <a:endParaRPr lang="en-US" dirty="0">
            <a:solidFill>
              <a:schemeClr val="tx1"/>
            </a:solidFill>
          </a:endParaRPr>
        </a:p>
      </dgm:t>
    </dgm:pt>
    <dgm:pt modelId="{76F8C426-511F-4842-8D3D-B102AC25A590}" type="parTrans" cxnId="{905C3528-D3B1-4DD9-9B55-288789A45731}">
      <dgm:prSet/>
      <dgm:spPr/>
      <dgm:t>
        <a:bodyPr/>
        <a:lstStyle/>
        <a:p>
          <a:endParaRPr lang="en-US">
            <a:solidFill>
              <a:schemeClr val="tx1"/>
            </a:solidFill>
          </a:endParaRPr>
        </a:p>
      </dgm:t>
    </dgm:pt>
    <dgm:pt modelId="{20DBE6F8-D85B-4D30-B389-A842025E303C}" type="sibTrans" cxnId="{905C3528-D3B1-4DD9-9B55-288789A45731}">
      <dgm:prSet/>
      <dgm:spPr/>
      <dgm:t>
        <a:bodyPr/>
        <a:lstStyle/>
        <a:p>
          <a:endParaRPr lang="en-US">
            <a:solidFill>
              <a:schemeClr val="tx1"/>
            </a:solidFill>
          </a:endParaRPr>
        </a:p>
      </dgm:t>
    </dgm:pt>
    <dgm:pt modelId="{8784C3CF-5C7B-4355-AC2C-DAEF926E952D}">
      <dgm:prSet phldrT="[Text]"/>
      <dgm:spPr/>
      <dgm:t>
        <a:bodyPr/>
        <a:lstStyle/>
        <a:p>
          <a:pPr>
            <a:buFont typeface="+mj-lt"/>
            <a:buAutoNum type="arabicPeriod"/>
          </a:pPr>
          <a:r>
            <a:rPr lang="en-US" dirty="0">
              <a:solidFill>
                <a:schemeClr val="tx1"/>
              </a:solidFill>
            </a:rPr>
            <a:t>Notify the OCT collection lead (</a:t>
          </a:r>
          <a:r>
            <a:rPr lang="en-US"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StudentOctober@cde.state.co.us</a:t>
          </a:r>
          <a:r>
            <a:rPr lang="en-US" dirty="0">
              <a:solidFill>
                <a:schemeClr val="tx1"/>
              </a:solidFill>
            </a:rPr>
            <a:t>) that you’ve uploaded a document for review</a:t>
          </a:r>
        </a:p>
      </dgm:t>
    </dgm:pt>
    <dgm:pt modelId="{846D758A-C36D-4A4C-AF8F-C3B24B836847}" type="parTrans" cxnId="{0917C184-0823-4E0B-8456-EBCE33F85566}">
      <dgm:prSet/>
      <dgm:spPr/>
      <dgm:t>
        <a:bodyPr/>
        <a:lstStyle/>
        <a:p>
          <a:endParaRPr lang="en-US">
            <a:solidFill>
              <a:schemeClr val="tx1"/>
            </a:solidFill>
          </a:endParaRPr>
        </a:p>
      </dgm:t>
    </dgm:pt>
    <dgm:pt modelId="{14934504-949E-4933-B985-12A74A22980F}" type="sibTrans" cxnId="{0917C184-0823-4E0B-8456-EBCE33F85566}">
      <dgm:prSet/>
      <dgm:spPr/>
      <dgm:t>
        <a:bodyPr/>
        <a:lstStyle/>
        <a:p>
          <a:endParaRPr lang="en-US">
            <a:solidFill>
              <a:schemeClr val="tx1"/>
            </a:solidFill>
          </a:endParaRPr>
        </a:p>
      </dgm:t>
    </dgm:pt>
    <dgm:pt modelId="{AA7FA90E-5A0A-4284-8E96-BBE13E49C41A}">
      <dgm:prSet phldrT="[Text]"/>
      <dgm:spPr/>
      <dgm:t>
        <a:bodyPr/>
        <a:lstStyle/>
        <a:p>
          <a:pPr>
            <a:buFont typeface="+mj-lt"/>
            <a:buAutoNum type="arabicPeriod"/>
          </a:pPr>
          <a:r>
            <a:rPr lang="en-US" dirty="0">
              <a:solidFill>
                <a:schemeClr val="tx1"/>
              </a:solidFill>
            </a:rPr>
            <a:t>Collection lead will review your request and notify you of the outcome</a:t>
          </a:r>
        </a:p>
      </dgm:t>
    </dgm:pt>
    <dgm:pt modelId="{7383FC02-5FCB-4312-A849-BB0C60B94EDD}" type="parTrans" cxnId="{49F83FC6-694B-441A-9C7F-88B8658576B3}">
      <dgm:prSet/>
      <dgm:spPr/>
      <dgm:t>
        <a:bodyPr/>
        <a:lstStyle/>
        <a:p>
          <a:endParaRPr lang="en-US">
            <a:solidFill>
              <a:schemeClr val="tx1"/>
            </a:solidFill>
          </a:endParaRPr>
        </a:p>
      </dgm:t>
    </dgm:pt>
    <dgm:pt modelId="{874A8DB7-A146-4272-AAF0-7FCEDA242B4B}" type="sibTrans" cxnId="{49F83FC6-694B-441A-9C7F-88B8658576B3}">
      <dgm:prSet/>
      <dgm:spPr/>
      <dgm:t>
        <a:bodyPr/>
        <a:lstStyle/>
        <a:p>
          <a:endParaRPr lang="en-US">
            <a:solidFill>
              <a:schemeClr val="tx1"/>
            </a:solidFill>
          </a:endParaRPr>
        </a:p>
      </dgm:t>
    </dgm:pt>
    <dgm:pt modelId="{AAF6B221-6D14-496B-B17B-0DA7269FE80A}">
      <dgm:prSet/>
      <dgm:spPr/>
      <dgm:t>
        <a:bodyPr/>
        <a:lstStyle/>
        <a:p>
          <a:pPr>
            <a:buFont typeface="Arial" panose="020B0604020202020204" pitchFamily="34" charset="0"/>
            <a:buChar char="•"/>
          </a:pPr>
          <a:r>
            <a:rPr lang="en-US" dirty="0">
              <a:solidFill>
                <a:schemeClr val="tx1"/>
              </a:solidFill>
            </a:rPr>
            <a:t>Approved requests – reupload interchange file and/or create a new OCT snapshot</a:t>
          </a:r>
        </a:p>
      </dgm:t>
    </dgm:pt>
    <dgm:pt modelId="{A551AC2A-A44B-4A95-977E-75AEFC764708}" type="parTrans" cxnId="{D24D1D4D-225A-4B6A-99C4-D68755C3070E}">
      <dgm:prSet/>
      <dgm:spPr/>
      <dgm:t>
        <a:bodyPr/>
        <a:lstStyle/>
        <a:p>
          <a:endParaRPr lang="en-US">
            <a:solidFill>
              <a:schemeClr val="tx1"/>
            </a:solidFill>
          </a:endParaRPr>
        </a:p>
      </dgm:t>
    </dgm:pt>
    <dgm:pt modelId="{58516D67-A4CC-4F1C-9DDA-FCEF1496282E}" type="sibTrans" cxnId="{D24D1D4D-225A-4B6A-99C4-D68755C3070E}">
      <dgm:prSet/>
      <dgm:spPr/>
      <dgm:t>
        <a:bodyPr/>
        <a:lstStyle/>
        <a:p>
          <a:endParaRPr lang="en-US">
            <a:solidFill>
              <a:schemeClr val="tx1"/>
            </a:solidFill>
          </a:endParaRPr>
        </a:p>
      </dgm:t>
    </dgm:pt>
    <dgm:pt modelId="{7EF775BA-F82C-4BB5-BD9D-1547DBA0E5F9}">
      <dgm:prSet/>
      <dgm:spPr/>
      <dgm:t>
        <a:bodyPr/>
        <a:lstStyle/>
        <a:p>
          <a:pPr>
            <a:buFont typeface="Arial" panose="020B0604020202020204" pitchFamily="34" charset="0"/>
            <a:buChar char="•"/>
          </a:pPr>
          <a:r>
            <a:rPr lang="en-US" dirty="0">
              <a:solidFill>
                <a:schemeClr val="tx1"/>
              </a:solidFill>
            </a:rPr>
            <a:t>Denied requests – collection lead will provide next steps for clearing the error</a:t>
          </a:r>
        </a:p>
      </dgm:t>
    </dgm:pt>
    <dgm:pt modelId="{A03C5CB5-DF6E-4BCF-93C0-AF8F4D42BF57}" type="parTrans" cxnId="{600B6B67-8B42-4657-B796-560E97F977FA}">
      <dgm:prSet/>
      <dgm:spPr/>
      <dgm:t>
        <a:bodyPr/>
        <a:lstStyle/>
        <a:p>
          <a:endParaRPr lang="en-US">
            <a:solidFill>
              <a:schemeClr val="tx1"/>
            </a:solidFill>
          </a:endParaRPr>
        </a:p>
      </dgm:t>
    </dgm:pt>
    <dgm:pt modelId="{FE52EEA7-B058-4C04-BBD2-B3949D8F2992}" type="sibTrans" cxnId="{600B6B67-8B42-4657-B796-560E97F977FA}">
      <dgm:prSet/>
      <dgm:spPr/>
      <dgm:t>
        <a:bodyPr/>
        <a:lstStyle/>
        <a:p>
          <a:endParaRPr lang="en-US">
            <a:solidFill>
              <a:schemeClr val="tx1"/>
            </a:solidFill>
          </a:endParaRPr>
        </a:p>
      </dgm:t>
    </dgm:pt>
    <dgm:pt modelId="{432A56EF-A2DE-4788-A1CA-451FCD1D3841}">
      <dgm:prSet/>
      <dgm:spPr/>
      <dgm:t>
        <a:bodyPr/>
        <a:lstStyle/>
        <a:p>
          <a:pPr>
            <a:buFont typeface="Arial" panose="020B0604020202020204" pitchFamily="34" charset="0"/>
            <a:buChar char="•"/>
          </a:pPr>
          <a:r>
            <a:rPr lang="en-US" dirty="0">
              <a:solidFill>
                <a:schemeClr val="tx1"/>
              </a:solidFill>
            </a:rPr>
            <a:t>Additional information needed – collection lead will request information</a:t>
          </a:r>
        </a:p>
      </dgm:t>
    </dgm:pt>
    <dgm:pt modelId="{69B83062-B05A-4009-A65A-A312D6A49B8E}" type="parTrans" cxnId="{F47E67DE-97DD-4846-9226-666636803C72}">
      <dgm:prSet/>
      <dgm:spPr/>
      <dgm:t>
        <a:bodyPr/>
        <a:lstStyle/>
        <a:p>
          <a:endParaRPr lang="en-US">
            <a:solidFill>
              <a:schemeClr val="tx1"/>
            </a:solidFill>
          </a:endParaRPr>
        </a:p>
      </dgm:t>
    </dgm:pt>
    <dgm:pt modelId="{D529D2EA-81D0-4394-948D-9C995DB66A3A}" type="sibTrans" cxnId="{F47E67DE-97DD-4846-9226-666636803C72}">
      <dgm:prSet/>
      <dgm:spPr/>
      <dgm:t>
        <a:bodyPr/>
        <a:lstStyle/>
        <a:p>
          <a:endParaRPr lang="en-US">
            <a:solidFill>
              <a:schemeClr val="tx1"/>
            </a:solidFill>
          </a:endParaRPr>
        </a:p>
      </dgm:t>
    </dgm:pt>
    <dgm:pt modelId="{8000A65D-0DFE-4AAC-8E36-85F2D5F8131E}">
      <dgm:prSet phldrT="[Text]"/>
      <dgm:spPr/>
      <dgm:t>
        <a:bodyPr/>
        <a:lstStyle/>
        <a:p>
          <a:pPr>
            <a:buFont typeface="Arial" panose="020B0604020202020204" pitchFamily="34" charset="0"/>
            <a:buChar char="•"/>
          </a:pPr>
          <a:r>
            <a:rPr lang="en-US">
              <a:solidFill>
                <a:schemeClr val="tx1"/>
              </a:solidFill>
            </a:rPr>
            <a:t>Available on </a:t>
          </a:r>
          <a:r>
            <a:rPr lang="en-US">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Student Interchange Website</a:t>
          </a:r>
          <a:endParaRPr lang="en-US" dirty="0">
            <a:solidFill>
              <a:schemeClr val="tx1"/>
            </a:solidFill>
          </a:endParaRPr>
        </a:p>
      </dgm:t>
    </dgm:pt>
    <dgm:pt modelId="{02D6D722-3516-4472-BA5C-D1DFCEC1BAFA}" type="parTrans" cxnId="{6E288779-900D-446D-A07A-5061FF015EE4}">
      <dgm:prSet/>
      <dgm:spPr/>
      <dgm:t>
        <a:bodyPr/>
        <a:lstStyle/>
        <a:p>
          <a:endParaRPr lang="en-US">
            <a:solidFill>
              <a:schemeClr val="tx1"/>
            </a:solidFill>
          </a:endParaRPr>
        </a:p>
      </dgm:t>
    </dgm:pt>
    <dgm:pt modelId="{8EB119A9-6843-4DD5-B1B1-BE65E81D7A63}" type="sibTrans" cxnId="{6E288779-900D-446D-A07A-5061FF015EE4}">
      <dgm:prSet/>
      <dgm:spPr/>
      <dgm:t>
        <a:bodyPr/>
        <a:lstStyle/>
        <a:p>
          <a:endParaRPr lang="en-US">
            <a:solidFill>
              <a:schemeClr val="tx1"/>
            </a:solidFill>
          </a:endParaRPr>
        </a:p>
      </dgm:t>
    </dgm:pt>
    <dgm:pt modelId="{221558F7-619D-40CF-B1C8-680CFD4B6681}">
      <dgm:prSet/>
      <dgm:spPr/>
      <dgm:t>
        <a:bodyPr/>
        <a:lstStyle/>
        <a:p>
          <a:pPr>
            <a:buFont typeface="Arial" panose="020B0604020202020204" pitchFamily="34" charset="0"/>
            <a:buChar char="•"/>
          </a:pPr>
          <a:r>
            <a:rPr lang="en-US" dirty="0">
              <a:solidFill>
                <a:schemeClr val="tx1"/>
              </a:solidFill>
            </a:rPr>
            <a:t>Pro Tip: Include the date in name of your exception request file as you may upload more than one exception during the collection cycle</a:t>
          </a:r>
        </a:p>
      </dgm:t>
    </dgm:pt>
    <dgm:pt modelId="{218E631D-EA3E-44B9-9098-79A21D40617E}" type="parTrans" cxnId="{6E15D793-F24C-4976-8DAB-AAF6A1EFFB7A}">
      <dgm:prSet/>
      <dgm:spPr/>
      <dgm:t>
        <a:bodyPr/>
        <a:lstStyle/>
        <a:p>
          <a:endParaRPr lang="en-US">
            <a:solidFill>
              <a:schemeClr val="tx1"/>
            </a:solidFill>
          </a:endParaRPr>
        </a:p>
      </dgm:t>
    </dgm:pt>
    <dgm:pt modelId="{ED1F98F4-4326-45B0-AC40-B3E477CD55C3}" type="sibTrans" cxnId="{6E15D793-F24C-4976-8DAB-AAF6A1EFFB7A}">
      <dgm:prSet/>
      <dgm:spPr/>
      <dgm:t>
        <a:bodyPr/>
        <a:lstStyle/>
        <a:p>
          <a:endParaRPr lang="en-US">
            <a:solidFill>
              <a:schemeClr val="tx1"/>
            </a:solidFill>
          </a:endParaRPr>
        </a:p>
      </dgm:t>
    </dgm:pt>
    <dgm:pt modelId="{BFF1A52B-E65B-405E-A191-82D4509E401F}" type="pres">
      <dgm:prSet presAssocID="{AEC0D23E-926C-4020-B2B3-E021CB01DC21}" presName="linear" presStyleCnt="0">
        <dgm:presLayoutVars>
          <dgm:dir/>
          <dgm:resizeHandles val="exact"/>
        </dgm:presLayoutVars>
      </dgm:prSet>
      <dgm:spPr/>
    </dgm:pt>
    <dgm:pt modelId="{A2C781F1-A973-4CD8-9D80-EFDED9719614}" type="pres">
      <dgm:prSet presAssocID="{858E48B8-B831-41F0-8201-1AD54A1B2421}" presName="comp" presStyleCnt="0"/>
      <dgm:spPr/>
    </dgm:pt>
    <dgm:pt modelId="{ED6F6D9D-57D4-4279-98D0-988718B1DF42}" type="pres">
      <dgm:prSet presAssocID="{858E48B8-B831-41F0-8201-1AD54A1B2421}" presName="box" presStyleLbl="node1" presStyleIdx="0" presStyleCnt="4"/>
      <dgm:spPr/>
    </dgm:pt>
    <dgm:pt modelId="{5245FA24-BA5F-4641-BBC5-B40ABD8DED90}" type="pres">
      <dgm:prSet presAssocID="{858E48B8-B831-41F0-8201-1AD54A1B2421}" presName="img" presStyleLbl="fgImgPlace1" presStyleIdx="0"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t="-43000" b="-43000"/>
          </a:stretch>
        </a:blipFill>
      </dgm:spPr>
      <dgm:extLst>
        <a:ext uri="{E40237B7-FDA0-4F09-8148-C483321AD2D9}">
          <dgm14:cNvPr xmlns:dgm14="http://schemas.microsoft.com/office/drawing/2010/diagram" id="0" name="" descr="Badge 1 with solid fill"/>
        </a:ext>
      </dgm:extLst>
    </dgm:pt>
    <dgm:pt modelId="{4C4AD5D3-ACE6-4837-B984-93AD1762C1BB}" type="pres">
      <dgm:prSet presAssocID="{858E48B8-B831-41F0-8201-1AD54A1B2421}" presName="text" presStyleLbl="node1" presStyleIdx="0" presStyleCnt="4">
        <dgm:presLayoutVars>
          <dgm:bulletEnabled val="1"/>
        </dgm:presLayoutVars>
      </dgm:prSet>
      <dgm:spPr/>
    </dgm:pt>
    <dgm:pt modelId="{4618A76C-B1BA-41CE-AE63-51A0E8C1C564}" type="pres">
      <dgm:prSet presAssocID="{9E784248-BF4A-4963-AB70-7E41BBB62E0D}" presName="spacer" presStyleCnt="0"/>
      <dgm:spPr/>
    </dgm:pt>
    <dgm:pt modelId="{930ED66A-7FD4-4EED-8FCA-602404CB453C}" type="pres">
      <dgm:prSet presAssocID="{4598B14A-1254-4860-8B54-630B1CDDFFC9}" presName="comp" presStyleCnt="0"/>
      <dgm:spPr/>
    </dgm:pt>
    <dgm:pt modelId="{8676FC17-34F1-428F-A02E-C17F2E34BCBA}" type="pres">
      <dgm:prSet presAssocID="{4598B14A-1254-4860-8B54-630B1CDDFFC9}" presName="box" presStyleLbl="node1" presStyleIdx="1" presStyleCnt="4"/>
      <dgm:spPr/>
    </dgm:pt>
    <dgm:pt modelId="{F6B56DD3-37F2-4B6A-808F-753ABE5695F6}" type="pres">
      <dgm:prSet presAssocID="{4598B14A-1254-4860-8B54-630B1CDDFFC9}" presName="img" presStyleLbl="fgImgPlace1" presStyleIdx="1"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t="-43000" b="-43000"/>
          </a:stretch>
        </a:blipFill>
      </dgm:spPr>
      <dgm:extLst>
        <a:ext uri="{E40237B7-FDA0-4F09-8148-C483321AD2D9}">
          <dgm14:cNvPr xmlns:dgm14="http://schemas.microsoft.com/office/drawing/2010/diagram" id="0" name="" descr="Badge with solid fill"/>
        </a:ext>
      </dgm:extLst>
    </dgm:pt>
    <dgm:pt modelId="{DFF3113C-3C8B-4C55-9F7E-318EDE2FC4A5}" type="pres">
      <dgm:prSet presAssocID="{4598B14A-1254-4860-8B54-630B1CDDFFC9}" presName="text" presStyleLbl="node1" presStyleIdx="1" presStyleCnt="4">
        <dgm:presLayoutVars>
          <dgm:bulletEnabled val="1"/>
        </dgm:presLayoutVars>
      </dgm:prSet>
      <dgm:spPr/>
    </dgm:pt>
    <dgm:pt modelId="{000C2910-F646-4DA1-AB7F-97F880B667CA}" type="pres">
      <dgm:prSet presAssocID="{13805153-7B42-4B1C-A73E-575D7C731762}" presName="spacer" presStyleCnt="0"/>
      <dgm:spPr/>
    </dgm:pt>
    <dgm:pt modelId="{7ADF76CA-6C28-4116-97CC-8D949F471AC7}" type="pres">
      <dgm:prSet presAssocID="{8784C3CF-5C7B-4355-AC2C-DAEF926E952D}" presName="comp" presStyleCnt="0"/>
      <dgm:spPr/>
    </dgm:pt>
    <dgm:pt modelId="{D4B16762-9C87-4DA9-BD05-8F2B933CE7EB}" type="pres">
      <dgm:prSet presAssocID="{8784C3CF-5C7B-4355-AC2C-DAEF926E952D}" presName="box" presStyleLbl="node1" presStyleIdx="2" presStyleCnt="4"/>
      <dgm:spPr/>
    </dgm:pt>
    <dgm:pt modelId="{FC9C6E1E-C098-4D41-B648-3F2EB5F3A1E9}" type="pres">
      <dgm:prSet presAssocID="{8784C3CF-5C7B-4355-AC2C-DAEF926E952D}" presName="img" presStyleLbl="fgImgPlace1" presStyleIdx="2"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t="-43000" b="-43000"/>
          </a:stretch>
        </a:blipFill>
      </dgm:spPr>
      <dgm:extLst>
        <a:ext uri="{E40237B7-FDA0-4F09-8148-C483321AD2D9}">
          <dgm14:cNvPr xmlns:dgm14="http://schemas.microsoft.com/office/drawing/2010/diagram" id="0" name="" descr="Badge 3 with solid fill"/>
        </a:ext>
      </dgm:extLst>
    </dgm:pt>
    <dgm:pt modelId="{449A9259-402C-42B7-8B68-7EFB740ED27E}" type="pres">
      <dgm:prSet presAssocID="{8784C3CF-5C7B-4355-AC2C-DAEF926E952D}" presName="text" presStyleLbl="node1" presStyleIdx="2" presStyleCnt="4">
        <dgm:presLayoutVars>
          <dgm:bulletEnabled val="1"/>
        </dgm:presLayoutVars>
      </dgm:prSet>
      <dgm:spPr/>
    </dgm:pt>
    <dgm:pt modelId="{E3C69CA1-AC83-4868-9455-BD6A94F1C195}" type="pres">
      <dgm:prSet presAssocID="{14934504-949E-4933-B985-12A74A22980F}" presName="spacer" presStyleCnt="0"/>
      <dgm:spPr/>
    </dgm:pt>
    <dgm:pt modelId="{F170C8D4-8847-406A-B370-10E6409A8B41}" type="pres">
      <dgm:prSet presAssocID="{AA7FA90E-5A0A-4284-8E96-BBE13E49C41A}" presName="comp" presStyleCnt="0"/>
      <dgm:spPr/>
    </dgm:pt>
    <dgm:pt modelId="{FDA14C2A-ED5A-4A0D-9B27-679DA99E1CC0}" type="pres">
      <dgm:prSet presAssocID="{AA7FA90E-5A0A-4284-8E96-BBE13E49C41A}" presName="box" presStyleLbl="node1" presStyleIdx="3" presStyleCnt="4"/>
      <dgm:spPr/>
    </dgm:pt>
    <dgm:pt modelId="{67B448B2-155B-445D-A012-2252281972A8}" type="pres">
      <dgm:prSet presAssocID="{AA7FA90E-5A0A-4284-8E96-BBE13E49C41A}" presName="img" presStyleLbl="fgImgPlace1" presStyleIdx="3" presStyleCnt="4"/>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43000" b="-43000"/>
          </a:stretch>
        </a:blipFill>
      </dgm:spPr>
      <dgm:extLst>
        <a:ext uri="{E40237B7-FDA0-4F09-8148-C483321AD2D9}">
          <dgm14:cNvPr xmlns:dgm14="http://schemas.microsoft.com/office/drawing/2010/diagram" id="0" name="" descr="Badge 4 with solid fill"/>
        </a:ext>
      </dgm:extLst>
    </dgm:pt>
    <dgm:pt modelId="{059F92C2-B9D1-46A8-BD98-496D53E24776}" type="pres">
      <dgm:prSet presAssocID="{AA7FA90E-5A0A-4284-8E96-BBE13E49C41A}" presName="text" presStyleLbl="node1" presStyleIdx="3" presStyleCnt="4">
        <dgm:presLayoutVars>
          <dgm:bulletEnabled val="1"/>
        </dgm:presLayoutVars>
      </dgm:prSet>
      <dgm:spPr/>
    </dgm:pt>
  </dgm:ptLst>
  <dgm:cxnLst>
    <dgm:cxn modelId="{B2DF5E0C-16AB-4B8C-8810-8CFE3538DEB6}" srcId="{AEC0D23E-926C-4020-B2B3-E021CB01DC21}" destId="{4598B14A-1254-4860-8B54-630B1CDDFFC9}" srcOrd="1" destOrd="0" parTransId="{7B3AC625-1CE0-4E7F-91A3-831513EBC614}" sibTransId="{13805153-7B42-4B1C-A73E-575D7C731762}"/>
    <dgm:cxn modelId="{D16B6614-2A24-40BF-AA1D-4E93DA963FD9}" type="presOf" srcId="{4598B14A-1254-4860-8B54-630B1CDDFFC9}" destId="{8676FC17-34F1-428F-A02E-C17F2E34BCBA}" srcOrd="0" destOrd="0" presId="urn:microsoft.com/office/officeart/2005/8/layout/vList4"/>
    <dgm:cxn modelId="{DEDC581C-63C8-4F36-907A-A15927B79550}" type="presOf" srcId="{8784C3CF-5C7B-4355-AC2C-DAEF926E952D}" destId="{449A9259-402C-42B7-8B68-7EFB740ED27E}" srcOrd="1" destOrd="0" presId="urn:microsoft.com/office/officeart/2005/8/layout/vList4"/>
    <dgm:cxn modelId="{47359620-889E-4E7C-A0EE-DADCD538942C}" type="presOf" srcId="{AA7FA90E-5A0A-4284-8E96-BBE13E49C41A}" destId="{059F92C2-B9D1-46A8-BD98-496D53E24776}" srcOrd="1" destOrd="0" presId="urn:microsoft.com/office/officeart/2005/8/layout/vList4"/>
    <dgm:cxn modelId="{905C3528-D3B1-4DD9-9B55-288789A45731}" srcId="{4598B14A-1254-4860-8B54-630B1CDDFFC9}" destId="{ABDF5BD4-FF2F-4388-A333-0ADDC1409782}" srcOrd="0" destOrd="0" parTransId="{76F8C426-511F-4842-8D3D-B102AC25A590}" sibTransId="{20DBE6F8-D85B-4D30-B389-A842025E303C}"/>
    <dgm:cxn modelId="{5A200240-AA8A-4124-B349-5BB0246C5A4F}" type="presOf" srcId="{ABDF5BD4-FF2F-4388-A333-0ADDC1409782}" destId="{8676FC17-34F1-428F-A02E-C17F2E34BCBA}" srcOrd="0" destOrd="1" presId="urn:microsoft.com/office/officeart/2005/8/layout/vList4"/>
    <dgm:cxn modelId="{859BB660-4F9D-4BF2-B19B-D6CE40CF6D23}" type="presOf" srcId="{858E48B8-B831-41F0-8201-1AD54A1B2421}" destId="{ED6F6D9D-57D4-4279-98D0-988718B1DF42}" srcOrd="0" destOrd="0" presId="urn:microsoft.com/office/officeart/2005/8/layout/vList4"/>
    <dgm:cxn modelId="{CE854C41-409E-4E63-8766-A277833B8CC6}" type="presOf" srcId="{4598B14A-1254-4860-8B54-630B1CDDFFC9}" destId="{DFF3113C-3C8B-4C55-9F7E-318EDE2FC4A5}" srcOrd="1" destOrd="0" presId="urn:microsoft.com/office/officeart/2005/8/layout/vList4"/>
    <dgm:cxn modelId="{600B6B67-8B42-4657-B796-560E97F977FA}" srcId="{AA7FA90E-5A0A-4284-8E96-BBE13E49C41A}" destId="{7EF775BA-F82C-4BB5-BD9D-1547DBA0E5F9}" srcOrd="1" destOrd="0" parTransId="{A03C5CB5-DF6E-4BCF-93C0-AF8F4D42BF57}" sibTransId="{FE52EEA7-B058-4C04-BBD2-B3949D8F2992}"/>
    <dgm:cxn modelId="{D24D1D4D-225A-4B6A-99C4-D68755C3070E}" srcId="{AA7FA90E-5A0A-4284-8E96-BBE13E49C41A}" destId="{AAF6B221-6D14-496B-B17B-0DA7269FE80A}" srcOrd="0" destOrd="0" parTransId="{A551AC2A-A44B-4A95-977E-75AEFC764708}" sibTransId="{58516D67-A4CC-4F1C-9DDA-FCEF1496282E}"/>
    <dgm:cxn modelId="{159BFE77-7E75-4B3D-BC8E-2E2BB6522DDF}" type="presOf" srcId="{8784C3CF-5C7B-4355-AC2C-DAEF926E952D}" destId="{D4B16762-9C87-4DA9-BD05-8F2B933CE7EB}" srcOrd="0" destOrd="0" presId="urn:microsoft.com/office/officeart/2005/8/layout/vList4"/>
    <dgm:cxn modelId="{6E288779-900D-446D-A07A-5061FF015EE4}" srcId="{858E48B8-B831-41F0-8201-1AD54A1B2421}" destId="{8000A65D-0DFE-4AAC-8E36-85F2D5F8131E}" srcOrd="0" destOrd="0" parTransId="{02D6D722-3516-4472-BA5C-D1DFCEC1BAFA}" sibTransId="{8EB119A9-6843-4DD5-B1B1-BE65E81D7A63}"/>
    <dgm:cxn modelId="{F6CDD45A-72FD-4519-A83B-F3BC362F2384}" type="presOf" srcId="{432A56EF-A2DE-4788-A1CA-451FCD1D3841}" destId="{059F92C2-B9D1-46A8-BD98-496D53E24776}" srcOrd="1" destOrd="3" presId="urn:microsoft.com/office/officeart/2005/8/layout/vList4"/>
    <dgm:cxn modelId="{0917C184-0823-4E0B-8456-EBCE33F85566}" srcId="{AEC0D23E-926C-4020-B2B3-E021CB01DC21}" destId="{8784C3CF-5C7B-4355-AC2C-DAEF926E952D}" srcOrd="2" destOrd="0" parTransId="{846D758A-C36D-4A4C-AF8F-C3B24B836847}" sibTransId="{14934504-949E-4933-B985-12A74A22980F}"/>
    <dgm:cxn modelId="{A049FF8C-351B-48B3-9EE8-C541FD744902}" type="presOf" srcId="{7EF775BA-F82C-4BB5-BD9D-1547DBA0E5F9}" destId="{059F92C2-B9D1-46A8-BD98-496D53E24776}" srcOrd="1" destOrd="2" presId="urn:microsoft.com/office/officeart/2005/8/layout/vList4"/>
    <dgm:cxn modelId="{6E15D793-F24C-4976-8DAB-AAF6A1EFFB7A}" srcId="{8784C3CF-5C7B-4355-AC2C-DAEF926E952D}" destId="{221558F7-619D-40CF-B1C8-680CFD4B6681}" srcOrd="0" destOrd="0" parTransId="{218E631D-EA3E-44B9-9098-79A21D40617E}" sibTransId="{ED1F98F4-4326-45B0-AC40-B3E477CD55C3}"/>
    <dgm:cxn modelId="{BB9CAE98-E853-4A14-9F30-B1FEB9AA08DF}" type="presOf" srcId="{221558F7-619D-40CF-B1C8-680CFD4B6681}" destId="{449A9259-402C-42B7-8B68-7EFB740ED27E}" srcOrd="1" destOrd="1" presId="urn:microsoft.com/office/officeart/2005/8/layout/vList4"/>
    <dgm:cxn modelId="{47A87F9E-346D-46C6-9CEB-3AE90CD54235}" type="presOf" srcId="{221558F7-619D-40CF-B1C8-680CFD4B6681}" destId="{D4B16762-9C87-4DA9-BD05-8F2B933CE7EB}" srcOrd="0" destOrd="1" presId="urn:microsoft.com/office/officeart/2005/8/layout/vList4"/>
    <dgm:cxn modelId="{16F83FA4-50AD-4D96-A0CE-03666D8572FE}" type="presOf" srcId="{432A56EF-A2DE-4788-A1CA-451FCD1D3841}" destId="{FDA14C2A-ED5A-4A0D-9B27-679DA99E1CC0}" srcOrd="0" destOrd="3" presId="urn:microsoft.com/office/officeart/2005/8/layout/vList4"/>
    <dgm:cxn modelId="{0B018EBC-C9D0-4A67-86EE-3EE7BCE57544}" type="presOf" srcId="{AAF6B221-6D14-496B-B17B-0DA7269FE80A}" destId="{059F92C2-B9D1-46A8-BD98-496D53E24776}" srcOrd="1" destOrd="1" presId="urn:microsoft.com/office/officeart/2005/8/layout/vList4"/>
    <dgm:cxn modelId="{49F83FC6-694B-441A-9C7F-88B8658576B3}" srcId="{AEC0D23E-926C-4020-B2B3-E021CB01DC21}" destId="{AA7FA90E-5A0A-4284-8E96-BBE13E49C41A}" srcOrd="3" destOrd="0" parTransId="{7383FC02-5FCB-4312-A849-BB0C60B94EDD}" sibTransId="{874A8DB7-A146-4272-AAF0-7FCEDA242B4B}"/>
    <dgm:cxn modelId="{B10B2FC8-BD2B-4AD9-B0F5-DCC95AEA6063}" type="presOf" srcId="{858E48B8-B831-41F0-8201-1AD54A1B2421}" destId="{4C4AD5D3-ACE6-4837-B984-93AD1762C1BB}" srcOrd="1" destOrd="0" presId="urn:microsoft.com/office/officeart/2005/8/layout/vList4"/>
    <dgm:cxn modelId="{2C4B5ECB-38CE-4391-A432-CECCB72EF6E3}" type="presOf" srcId="{8000A65D-0DFE-4AAC-8E36-85F2D5F8131E}" destId="{ED6F6D9D-57D4-4279-98D0-988718B1DF42}" srcOrd="0" destOrd="1" presId="urn:microsoft.com/office/officeart/2005/8/layout/vList4"/>
    <dgm:cxn modelId="{D61F94CD-BF23-4205-BE67-E2B8DC8BD6F3}" type="presOf" srcId="{AAF6B221-6D14-496B-B17B-0DA7269FE80A}" destId="{FDA14C2A-ED5A-4A0D-9B27-679DA99E1CC0}" srcOrd="0" destOrd="1" presId="urn:microsoft.com/office/officeart/2005/8/layout/vList4"/>
    <dgm:cxn modelId="{F879DFD2-17F3-4A01-9443-6A7056F2458C}" type="presOf" srcId="{8000A65D-0DFE-4AAC-8E36-85F2D5F8131E}" destId="{4C4AD5D3-ACE6-4837-B984-93AD1762C1BB}" srcOrd="1" destOrd="1" presId="urn:microsoft.com/office/officeart/2005/8/layout/vList4"/>
    <dgm:cxn modelId="{4BD48AD3-17A0-46D3-986E-E04F7A22EB54}" type="presOf" srcId="{7EF775BA-F82C-4BB5-BD9D-1547DBA0E5F9}" destId="{FDA14C2A-ED5A-4A0D-9B27-679DA99E1CC0}" srcOrd="0" destOrd="2" presId="urn:microsoft.com/office/officeart/2005/8/layout/vList4"/>
    <dgm:cxn modelId="{32B40ADB-B284-4002-8AE4-86ADB416354D}" type="presOf" srcId="{AEC0D23E-926C-4020-B2B3-E021CB01DC21}" destId="{BFF1A52B-E65B-405E-A191-82D4509E401F}" srcOrd="0" destOrd="0" presId="urn:microsoft.com/office/officeart/2005/8/layout/vList4"/>
    <dgm:cxn modelId="{F47E67DE-97DD-4846-9226-666636803C72}" srcId="{AA7FA90E-5A0A-4284-8E96-BBE13E49C41A}" destId="{432A56EF-A2DE-4788-A1CA-451FCD1D3841}" srcOrd="2" destOrd="0" parTransId="{69B83062-B05A-4009-A65A-A312D6A49B8E}" sibTransId="{D529D2EA-81D0-4394-948D-9C995DB66A3A}"/>
    <dgm:cxn modelId="{21FF65E8-404A-4D0E-8DAB-1CD58C4E37A1}" type="presOf" srcId="{ABDF5BD4-FF2F-4388-A333-0ADDC1409782}" destId="{DFF3113C-3C8B-4C55-9F7E-318EDE2FC4A5}" srcOrd="1" destOrd="1" presId="urn:microsoft.com/office/officeart/2005/8/layout/vList4"/>
    <dgm:cxn modelId="{347ADDEF-1BC8-4AF0-AD10-5B3973FF9278}" srcId="{AEC0D23E-926C-4020-B2B3-E021CB01DC21}" destId="{858E48B8-B831-41F0-8201-1AD54A1B2421}" srcOrd="0" destOrd="0" parTransId="{EBD541FA-0152-4984-BB70-04AEBA015B2B}" sibTransId="{9E784248-BF4A-4963-AB70-7E41BBB62E0D}"/>
    <dgm:cxn modelId="{D6E629F1-F2A2-400E-B909-775F6535FD67}" type="presOf" srcId="{AA7FA90E-5A0A-4284-8E96-BBE13E49C41A}" destId="{FDA14C2A-ED5A-4A0D-9B27-679DA99E1CC0}" srcOrd="0" destOrd="0" presId="urn:microsoft.com/office/officeart/2005/8/layout/vList4"/>
    <dgm:cxn modelId="{0904DD25-FC35-420F-9280-AFCA98C4F947}" type="presParOf" srcId="{BFF1A52B-E65B-405E-A191-82D4509E401F}" destId="{A2C781F1-A973-4CD8-9D80-EFDED9719614}" srcOrd="0" destOrd="0" presId="urn:microsoft.com/office/officeart/2005/8/layout/vList4"/>
    <dgm:cxn modelId="{DF46DCA5-D123-4A62-A86B-1B3C35DDA72A}" type="presParOf" srcId="{A2C781F1-A973-4CD8-9D80-EFDED9719614}" destId="{ED6F6D9D-57D4-4279-98D0-988718B1DF42}" srcOrd="0" destOrd="0" presId="urn:microsoft.com/office/officeart/2005/8/layout/vList4"/>
    <dgm:cxn modelId="{66D6CEBA-23B3-4578-9DF9-E01603C47D14}" type="presParOf" srcId="{A2C781F1-A973-4CD8-9D80-EFDED9719614}" destId="{5245FA24-BA5F-4641-BBC5-B40ABD8DED90}" srcOrd="1" destOrd="0" presId="urn:microsoft.com/office/officeart/2005/8/layout/vList4"/>
    <dgm:cxn modelId="{F23FE7CC-B3B3-431A-A814-2E047AA4BD8E}" type="presParOf" srcId="{A2C781F1-A973-4CD8-9D80-EFDED9719614}" destId="{4C4AD5D3-ACE6-4837-B984-93AD1762C1BB}" srcOrd="2" destOrd="0" presId="urn:microsoft.com/office/officeart/2005/8/layout/vList4"/>
    <dgm:cxn modelId="{C2638798-1EC7-47BE-AD04-A87050535EC4}" type="presParOf" srcId="{BFF1A52B-E65B-405E-A191-82D4509E401F}" destId="{4618A76C-B1BA-41CE-AE63-51A0E8C1C564}" srcOrd="1" destOrd="0" presId="urn:microsoft.com/office/officeart/2005/8/layout/vList4"/>
    <dgm:cxn modelId="{0869FDF2-FD98-4293-8D4F-5942A846BD39}" type="presParOf" srcId="{BFF1A52B-E65B-405E-A191-82D4509E401F}" destId="{930ED66A-7FD4-4EED-8FCA-602404CB453C}" srcOrd="2" destOrd="0" presId="urn:microsoft.com/office/officeart/2005/8/layout/vList4"/>
    <dgm:cxn modelId="{9C9286BA-9F9C-44D6-ABF7-BDAB96DFD8D4}" type="presParOf" srcId="{930ED66A-7FD4-4EED-8FCA-602404CB453C}" destId="{8676FC17-34F1-428F-A02E-C17F2E34BCBA}" srcOrd="0" destOrd="0" presId="urn:microsoft.com/office/officeart/2005/8/layout/vList4"/>
    <dgm:cxn modelId="{CDB0868E-7157-4304-838C-C900F1217485}" type="presParOf" srcId="{930ED66A-7FD4-4EED-8FCA-602404CB453C}" destId="{F6B56DD3-37F2-4B6A-808F-753ABE5695F6}" srcOrd="1" destOrd="0" presId="urn:microsoft.com/office/officeart/2005/8/layout/vList4"/>
    <dgm:cxn modelId="{4FC5E7DB-2A7A-4FF7-A2B0-67EBAC625866}" type="presParOf" srcId="{930ED66A-7FD4-4EED-8FCA-602404CB453C}" destId="{DFF3113C-3C8B-4C55-9F7E-318EDE2FC4A5}" srcOrd="2" destOrd="0" presId="urn:microsoft.com/office/officeart/2005/8/layout/vList4"/>
    <dgm:cxn modelId="{F03AB90A-938F-4D7D-A2C5-11F7DD25F01A}" type="presParOf" srcId="{BFF1A52B-E65B-405E-A191-82D4509E401F}" destId="{000C2910-F646-4DA1-AB7F-97F880B667CA}" srcOrd="3" destOrd="0" presId="urn:microsoft.com/office/officeart/2005/8/layout/vList4"/>
    <dgm:cxn modelId="{89291035-0900-420F-A321-100682992019}" type="presParOf" srcId="{BFF1A52B-E65B-405E-A191-82D4509E401F}" destId="{7ADF76CA-6C28-4116-97CC-8D949F471AC7}" srcOrd="4" destOrd="0" presId="urn:microsoft.com/office/officeart/2005/8/layout/vList4"/>
    <dgm:cxn modelId="{415B1F14-DE41-4CAE-92DE-550AC8BD2472}" type="presParOf" srcId="{7ADF76CA-6C28-4116-97CC-8D949F471AC7}" destId="{D4B16762-9C87-4DA9-BD05-8F2B933CE7EB}" srcOrd="0" destOrd="0" presId="urn:microsoft.com/office/officeart/2005/8/layout/vList4"/>
    <dgm:cxn modelId="{FC5F29E4-715B-4088-A7A9-F817657A8CC9}" type="presParOf" srcId="{7ADF76CA-6C28-4116-97CC-8D949F471AC7}" destId="{FC9C6E1E-C098-4D41-B648-3F2EB5F3A1E9}" srcOrd="1" destOrd="0" presId="urn:microsoft.com/office/officeart/2005/8/layout/vList4"/>
    <dgm:cxn modelId="{60382794-9413-4FFD-817A-E5A83575E00B}" type="presParOf" srcId="{7ADF76CA-6C28-4116-97CC-8D949F471AC7}" destId="{449A9259-402C-42B7-8B68-7EFB740ED27E}" srcOrd="2" destOrd="0" presId="urn:microsoft.com/office/officeart/2005/8/layout/vList4"/>
    <dgm:cxn modelId="{41FFF595-0109-47E1-B4CA-B3661E37ACEC}" type="presParOf" srcId="{BFF1A52B-E65B-405E-A191-82D4509E401F}" destId="{E3C69CA1-AC83-4868-9455-BD6A94F1C195}" srcOrd="5" destOrd="0" presId="urn:microsoft.com/office/officeart/2005/8/layout/vList4"/>
    <dgm:cxn modelId="{D5E4DAC8-EF18-48CD-8866-7B359C41384D}" type="presParOf" srcId="{BFF1A52B-E65B-405E-A191-82D4509E401F}" destId="{F170C8D4-8847-406A-B370-10E6409A8B41}" srcOrd="6" destOrd="0" presId="urn:microsoft.com/office/officeart/2005/8/layout/vList4"/>
    <dgm:cxn modelId="{426B9C31-568E-4C54-B245-01D007F26BEC}" type="presParOf" srcId="{F170C8D4-8847-406A-B370-10E6409A8B41}" destId="{FDA14C2A-ED5A-4A0D-9B27-679DA99E1CC0}" srcOrd="0" destOrd="0" presId="urn:microsoft.com/office/officeart/2005/8/layout/vList4"/>
    <dgm:cxn modelId="{5255DDE1-BFCF-45FE-94A4-412D0B21F80C}" type="presParOf" srcId="{F170C8D4-8847-406A-B370-10E6409A8B41}" destId="{67B448B2-155B-445D-A012-2252281972A8}" srcOrd="1" destOrd="0" presId="urn:microsoft.com/office/officeart/2005/8/layout/vList4"/>
    <dgm:cxn modelId="{47C96197-37ED-4690-894A-34C4088106C4}" type="presParOf" srcId="{F170C8D4-8847-406A-B370-10E6409A8B41}" destId="{059F92C2-B9D1-46A8-BD98-496D53E24776}"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DB5749-C243-4708-B8EC-1722A3CF3E9A}" type="doc">
      <dgm:prSet loTypeId="urn:microsoft.com/office/officeart/2005/8/layout/radial5" loCatId="relationship" qsTypeId="urn:microsoft.com/office/officeart/2005/8/quickstyle/simple1" qsCatId="simple" csTypeId="urn:microsoft.com/office/officeart/2005/8/colors/colorful1" csCatId="colorful" phldr="1"/>
      <dgm:spPr/>
      <dgm:t>
        <a:bodyPr/>
        <a:lstStyle/>
        <a:p>
          <a:endParaRPr lang="en-US"/>
        </a:p>
      </dgm:t>
    </dgm:pt>
    <dgm:pt modelId="{855DC084-BB64-4088-A212-2F61D6E14A1E}">
      <dgm:prSet phldrT="[Text]"/>
      <dgm:spPr/>
      <dgm:t>
        <a:bodyPr/>
        <a:lstStyle/>
        <a:p>
          <a:r>
            <a:rPr lang="en-US" dirty="0">
              <a:solidFill>
                <a:schemeClr val="tx1"/>
              </a:solidFill>
            </a:rPr>
            <a:t>Student October</a:t>
          </a:r>
        </a:p>
      </dgm:t>
      <dgm:extLst>
        <a:ext uri="{E40237B7-FDA0-4F09-8148-C483321AD2D9}">
          <dgm14:cNvPr xmlns:dgm14="http://schemas.microsoft.com/office/drawing/2010/diagram" id="0" name="" descr="Student October is made up of the Student Demographic, Student School Association, At-Risk, Title I (if applicable) and Supporting Files (TREP Allocation, Foster, etc.)."/>
        </a:ext>
      </dgm:extLst>
    </dgm:pt>
    <dgm:pt modelId="{2D845CB7-ED5D-4CDD-B9B7-6271196BB31E}" type="parTrans" cxnId="{47B05C8F-FDDC-44B8-8890-B015F65A232C}">
      <dgm:prSet/>
      <dgm:spPr/>
      <dgm:t>
        <a:bodyPr/>
        <a:lstStyle/>
        <a:p>
          <a:endParaRPr lang="en-US"/>
        </a:p>
      </dgm:t>
    </dgm:pt>
    <dgm:pt modelId="{1654636C-DDB9-4C6B-8193-45124CD3EFE5}" type="sibTrans" cxnId="{47B05C8F-FDDC-44B8-8890-B015F65A232C}">
      <dgm:prSet/>
      <dgm:spPr/>
      <dgm:t>
        <a:bodyPr/>
        <a:lstStyle/>
        <a:p>
          <a:endParaRPr lang="en-US"/>
        </a:p>
      </dgm:t>
    </dgm:pt>
    <dgm:pt modelId="{1BFCC9DA-00EE-4160-997D-089A47923B57}">
      <dgm:prSet phldrT="[Text]" custT="1"/>
      <dgm:spPr>
        <a:solidFill>
          <a:schemeClr val="accent4"/>
        </a:solidFill>
      </dgm:spPr>
      <dgm:t>
        <a:bodyPr/>
        <a:lstStyle/>
        <a:p>
          <a:r>
            <a:rPr lang="en-US" sz="1500" dirty="0">
              <a:solidFill>
                <a:schemeClr val="tx1"/>
              </a:solidFill>
            </a:rPr>
            <a:t>Student Demographic</a:t>
          </a:r>
        </a:p>
      </dgm:t>
      <dgm:extLst>
        <a:ext uri="{E40237B7-FDA0-4F09-8148-C483321AD2D9}">
          <dgm14:cNvPr xmlns:dgm14="http://schemas.microsoft.com/office/drawing/2010/diagram" id="0" name="" descr="Student October is made up of the Student Demographic, Student School Association, At-Risk, Title I (if applicable) and Supporting Files (TREP Allocation, Foster, etc.)."/>
        </a:ext>
      </dgm:extLst>
    </dgm:pt>
    <dgm:pt modelId="{8C7008F5-7577-4939-9347-BE39A2B75835}" type="parTrans" cxnId="{27605B0D-8EE0-4890-A2D1-D0E048A7A4F0}">
      <dgm:prSet/>
      <dgm:spPr>
        <a:solidFill>
          <a:schemeClr val="accent4"/>
        </a:solidFill>
      </dgm:spPr>
      <dgm:t>
        <a:bodyPr/>
        <a:lstStyle/>
        <a:p>
          <a:endParaRPr lang="en-US"/>
        </a:p>
      </dgm:t>
    </dgm:pt>
    <dgm:pt modelId="{BD441F40-3408-42D2-B486-D001799C2F95}" type="sibTrans" cxnId="{27605B0D-8EE0-4890-A2D1-D0E048A7A4F0}">
      <dgm:prSet/>
      <dgm:spPr/>
      <dgm:t>
        <a:bodyPr/>
        <a:lstStyle/>
        <a:p>
          <a:endParaRPr lang="en-US"/>
        </a:p>
      </dgm:t>
    </dgm:pt>
    <dgm:pt modelId="{7B6F8E97-17CB-46E4-938C-093234497D5E}">
      <dgm:prSet phldrT="[Text]" custT="1"/>
      <dgm:spPr>
        <a:solidFill>
          <a:schemeClr val="accent4"/>
        </a:solidFill>
      </dgm:spPr>
      <dgm:t>
        <a:bodyPr/>
        <a:lstStyle/>
        <a:p>
          <a:r>
            <a:rPr lang="en-US" sz="1800" dirty="0">
              <a:solidFill>
                <a:schemeClr val="tx1"/>
              </a:solidFill>
            </a:rPr>
            <a:t>Student School Association</a:t>
          </a:r>
        </a:p>
      </dgm:t>
      <dgm:extLst>
        <a:ext uri="{E40237B7-FDA0-4F09-8148-C483321AD2D9}">
          <dgm14:cNvPr xmlns:dgm14="http://schemas.microsoft.com/office/drawing/2010/diagram" id="0" name="" descr="Student October is made up of the Student Demographic, Student School Association, At-Risk, Title I (if applicable) and Supporting Files (TREP Allocation, Foster, etc.)."/>
        </a:ext>
      </dgm:extLst>
    </dgm:pt>
    <dgm:pt modelId="{46A90BC7-19A4-4B98-89D4-3E9DF43F1168}" type="parTrans" cxnId="{BC8A0B9D-2E81-4C2A-B089-6099F45B363A}">
      <dgm:prSet/>
      <dgm:spPr>
        <a:solidFill>
          <a:schemeClr val="accent4"/>
        </a:solidFill>
      </dgm:spPr>
      <dgm:t>
        <a:bodyPr/>
        <a:lstStyle/>
        <a:p>
          <a:endParaRPr lang="en-US"/>
        </a:p>
      </dgm:t>
    </dgm:pt>
    <dgm:pt modelId="{29CCDC3B-8E64-47EF-A83D-467FECED2150}" type="sibTrans" cxnId="{BC8A0B9D-2E81-4C2A-B089-6099F45B363A}">
      <dgm:prSet/>
      <dgm:spPr/>
      <dgm:t>
        <a:bodyPr/>
        <a:lstStyle/>
        <a:p>
          <a:endParaRPr lang="en-US"/>
        </a:p>
      </dgm:t>
    </dgm:pt>
    <dgm:pt modelId="{1F9D2CB3-B9CA-4141-BB87-E58384412CCD}">
      <dgm:prSet phldrT="[Text]" custT="1"/>
      <dgm:spPr>
        <a:solidFill>
          <a:schemeClr val="accent4"/>
        </a:solidFill>
      </dgm:spPr>
      <dgm:t>
        <a:bodyPr/>
        <a:lstStyle/>
        <a:p>
          <a:r>
            <a:rPr lang="en-US" sz="1800" dirty="0">
              <a:solidFill>
                <a:schemeClr val="tx1"/>
              </a:solidFill>
            </a:rPr>
            <a:t>At-Risk</a:t>
          </a:r>
        </a:p>
      </dgm:t>
      <dgm:extLst>
        <a:ext uri="{E40237B7-FDA0-4F09-8148-C483321AD2D9}">
          <dgm14:cNvPr xmlns:dgm14="http://schemas.microsoft.com/office/drawing/2010/diagram" id="0" name="" descr="Student October is made up of the Student Demographic, Student School Association, At-Risk, Title I (if applicable) and Supporting Files (TREP Allocation, Foster, etc.)."/>
        </a:ext>
      </dgm:extLst>
    </dgm:pt>
    <dgm:pt modelId="{DE04A896-F304-452E-BC25-FC1DCFF2182E}" type="parTrans" cxnId="{303EAE0D-3422-40E7-A697-67FE349118CE}">
      <dgm:prSet/>
      <dgm:spPr>
        <a:solidFill>
          <a:schemeClr val="accent4"/>
        </a:solidFill>
      </dgm:spPr>
      <dgm:t>
        <a:bodyPr/>
        <a:lstStyle/>
        <a:p>
          <a:endParaRPr lang="en-US"/>
        </a:p>
      </dgm:t>
    </dgm:pt>
    <dgm:pt modelId="{F6DFEA16-DCDB-4113-A980-0607CE13DFFA}" type="sibTrans" cxnId="{303EAE0D-3422-40E7-A697-67FE349118CE}">
      <dgm:prSet/>
      <dgm:spPr/>
      <dgm:t>
        <a:bodyPr/>
        <a:lstStyle/>
        <a:p>
          <a:endParaRPr lang="en-US"/>
        </a:p>
      </dgm:t>
    </dgm:pt>
    <dgm:pt modelId="{657562D0-E957-4944-8A4F-1B697352C2A3}">
      <dgm:prSet phldrT="[Text]" custT="1"/>
      <dgm:spPr>
        <a:solidFill>
          <a:schemeClr val="accent4"/>
        </a:solidFill>
      </dgm:spPr>
      <dgm:t>
        <a:bodyPr/>
        <a:lstStyle/>
        <a:p>
          <a:r>
            <a:rPr lang="en-US" sz="1800" dirty="0">
              <a:solidFill>
                <a:schemeClr val="tx1"/>
              </a:solidFill>
            </a:rPr>
            <a:t>Title I (if applicable)</a:t>
          </a:r>
        </a:p>
      </dgm:t>
      <dgm:extLst>
        <a:ext uri="{E40237B7-FDA0-4F09-8148-C483321AD2D9}">
          <dgm14:cNvPr xmlns:dgm14="http://schemas.microsoft.com/office/drawing/2010/diagram" id="0" name="" descr="Student October is made up of the Student Demographic, Student School Association, At-Risk, Title I (if applicable) and Supporting Files (TREP Allocation, Foster, etc.)."/>
        </a:ext>
      </dgm:extLst>
    </dgm:pt>
    <dgm:pt modelId="{CA4E97D4-345A-46F0-8714-47F589E6C46C}" type="parTrans" cxnId="{4D85BCB5-8241-4132-8CC0-F2EC2B9C47B6}">
      <dgm:prSet/>
      <dgm:spPr>
        <a:solidFill>
          <a:schemeClr val="accent4"/>
        </a:solidFill>
      </dgm:spPr>
      <dgm:t>
        <a:bodyPr/>
        <a:lstStyle/>
        <a:p>
          <a:endParaRPr lang="en-US"/>
        </a:p>
      </dgm:t>
    </dgm:pt>
    <dgm:pt modelId="{5CF3357A-D791-4CA0-A894-5EDA1438C1FD}" type="sibTrans" cxnId="{4D85BCB5-8241-4132-8CC0-F2EC2B9C47B6}">
      <dgm:prSet/>
      <dgm:spPr/>
      <dgm:t>
        <a:bodyPr/>
        <a:lstStyle/>
        <a:p>
          <a:endParaRPr lang="en-US"/>
        </a:p>
      </dgm:t>
    </dgm:pt>
    <dgm:pt modelId="{B2351536-3B41-4959-8254-A1CED39C6FBE}">
      <dgm:prSet phldrT="[Text]" custT="1"/>
      <dgm:spPr>
        <a:solidFill>
          <a:schemeClr val="bg2">
            <a:lumMod val="75000"/>
          </a:schemeClr>
        </a:solidFill>
      </dgm:spPr>
      <dgm:t>
        <a:bodyPr/>
        <a:lstStyle/>
        <a:p>
          <a:r>
            <a:rPr lang="en-US" sz="1800" dirty="0">
              <a:solidFill>
                <a:schemeClr val="tx1"/>
              </a:solidFill>
            </a:rPr>
            <a:t>Supporting Files (TREP Allocation, Foster, etc.)</a:t>
          </a:r>
        </a:p>
      </dgm:t>
      <dgm:extLst>
        <a:ext uri="{E40237B7-FDA0-4F09-8148-C483321AD2D9}">
          <dgm14:cNvPr xmlns:dgm14="http://schemas.microsoft.com/office/drawing/2010/diagram" id="0" name="" descr="Student October is made up of the Student Demographic, Student School Association, At-Risk, Title I (if applicable) and Supporting Files (TREP Allocation, Foster, etc.)."/>
        </a:ext>
      </dgm:extLst>
    </dgm:pt>
    <dgm:pt modelId="{FFAFC383-E45F-4F3A-98BD-92616CFD187A}" type="parTrans" cxnId="{E861739C-A33C-43E0-8E5D-BA5519D792B0}">
      <dgm:prSet/>
      <dgm:spPr>
        <a:solidFill>
          <a:schemeClr val="bg2">
            <a:lumMod val="75000"/>
          </a:schemeClr>
        </a:solidFill>
      </dgm:spPr>
      <dgm:t>
        <a:bodyPr/>
        <a:lstStyle/>
        <a:p>
          <a:endParaRPr lang="en-US"/>
        </a:p>
      </dgm:t>
    </dgm:pt>
    <dgm:pt modelId="{DE17D8DD-CE4D-4EB7-ACD4-8509B323CB69}" type="sibTrans" cxnId="{E861739C-A33C-43E0-8E5D-BA5519D792B0}">
      <dgm:prSet/>
      <dgm:spPr/>
      <dgm:t>
        <a:bodyPr/>
        <a:lstStyle/>
        <a:p>
          <a:endParaRPr lang="en-US"/>
        </a:p>
      </dgm:t>
    </dgm:pt>
    <dgm:pt modelId="{8A12A320-94BB-4A69-9D59-0AE5460E51C7}" type="pres">
      <dgm:prSet presAssocID="{CDDB5749-C243-4708-B8EC-1722A3CF3E9A}" presName="Name0" presStyleCnt="0">
        <dgm:presLayoutVars>
          <dgm:chMax val="1"/>
          <dgm:dir/>
          <dgm:animLvl val="ctr"/>
          <dgm:resizeHandles val="exact"/>
        </dgm:presLayoutVars>
      </dgm:prSet>
      <dgm:spPr/>
    </dgm:pt>
    <dgm:pt modelId="{FBFA6DD8-BDC6-4110-99AB-2BA048198CBE}" type="pres">
      <dgm:prSet presAssocID="{855DC084-BB64-4088-A212-2F61D6E14A1E}" presName="centerShape" presStyleLbl="node0" presStyleIdx="0" presStyleCnt="1"/>
      <dgm:spPr/>
    </dgm:pt>
    <dgm:pt modelId="{695D6275-F5B3-4774-A113-C5A83A6F92C4}" type="pres">
      <dgm:prSet presAssocID="{8C7008F5-7577-4939-9347-BE39A2B75835}" presName="parTrans" presStyleLbl="sibTrans2D1" presStyleIdx="0" presStyleCnt="5" custAng="10800000"/>
      <dgm:spPr/>
    </dgm:pt>
    <dgm:pt modelId="{EF68CFC7-974B-4ECD-8170-34322584A69F}" type="pres">
      <dgm:prSet presAssocID="{8C7008F5-7577-4939-9347-BE39A2B75835}" presName="connectorText" presStyleLbl="sibTrans2D1" presStyleIdx="0" presStyleCnt="5"/>
      <dgm:spPr/>
    </dgm:pt>
    <dgm:pt modelId="{9F6BA890-8B9C-412E-8E8C-F2D0FDA9C976}" type="pres">
      <dgm:prSet presAssocID="{1BFCC9DA-00EE-4160-997D-089A47923B57}" presName="node" presStyleLbl="node1" presStyleIdx="0" presStyleCnt="5">
        <dgm:presLayoutVars>
          <dgm:bulletEnabled val="1"/>
        </dgm:presLayoutVars>
      </dgm:prSet>
      <dgm:spPr/>
    </dgm:pt>
    <dgm:pt modelId="{76D055CE-7C1B-48F9-9A4C-750CFB12B3EE}" type="pres">
      <dgm:prSet presAssocID="{46A90BC7-19A4-4B98-89D4-3E9DF43F1168}" presName="parTrans" presStyleLbl="sibTrans2D1" presStyleIdx="1" presStyleCnt="5" custAng="10800000"/>
      <dgm:spPr/>
    </dgm:pt>
    <dgm:pt modelId="{66DCE034-9976-49AB-9C91-E67F5BC06A07}" type="pres">
      <dgm:prSet presAssocID="{46A90BC7-19A4-4B98-89D4-3E9DF43F1168}" presName="connectorText" presStyleLbl="sibTrans2D1" presStyleIdx="1" presStyleCnt="5"/>
      <dgm:spPr/>
    </dgm:pt>
    <dgm:pt modelId="{C1BCA150-10A0-4192-A50E-CB5E1F002ABF}" type="pres">
      <dgm:prSet presAssocID="{7B6F8E97-17CB-46E4-938C-093234497D5E}" presName="node" presStyleLbl="node1" presStyleIdx="1" presStyleCnt="5">
        <dgm:presLayoutVars>
          <dgm:bulletEnabled val="1"/>
        </dgm:presLayoutVars>
      </dgm:prSet>
      <dgm:spPr/>
    </dgm:pt>
    <dgm:pt modelId="{899903E5-6481-4F19-8BE2-0D5766ECBE8A}" type="pres">
      <dgm:prSet presAssocID="{DE04A896-F304-452E-BC25-FC1DCFF2182E}" presName="parTrans" presStyleLbl="sibTrans2D1" presStyleIdx="2" presStyleCnt="5" custAng="10800000"/>
      <dgm:spPr/>
    </dgm:pt>
    <dgm:pt modelId="{D264FF2F-7C1E-4068-A57D-06FF392E1FEF}" type="pres">
      <dgm:prSet presAssocID="{DE04A896-F304-452E-BC25-FC1DCFF2182E}" presName="connectorText" presStyleLbl="sibTrans2D1" presStyleIdx="2" presStyleCnt="5"/>
      <dgm:spPr/>
    </dgm:pt>
    <dgm:pt modelId="{9BFD9821-B257-42A4-B9CE-0AC80F7BB52D}" type="pres">
      <dgm:prSet presAssocID="{1F9D2CB3-B9CA-4141-BB87-E58384412CCD}" presName="node" presStyleLbl="node1" presStyleIdx="2" presStyleCnt="5">
        <dgm:presLayoutVars>
          <dgm:bulletEnabled val="1"/>
        </dgm:presLayoutVars>
      </dgm:prSet>
      <dgm:spPr/>
    </dgm:pt>
    <dgm:pt modelId="{EBE8195B-FE74-4BAF-93D2-13281B9FF1A1}" type="pres">
      <dgm:prSet presAssocID="{FFAFC383-E45F-4F3A-98BD-92616CFD187A}" presName="parTrans" presStyleLbl="sibTrans2D1" presStyleIdx="3" presStyleCnt="5" custAng="10751195"/>
      <dgm:spPr/>
    </dgm:pt>
    <dgm:pt modelId="{D17722E7-EDE7-43C9-9948-0A74E8879CB0}" type="pres">
      <dgm:prSet presAssocID="{FFAFC383-E45F-4F3A-98BD-92616CFD187A}" presName="connectorText" presStyleLbl="sibTrans2D1" presStyleIdx="3" presStyleCnt="5"/>
      <dgm:spPr/>
    </dgm:pt>
    <dgm:pt modelId="{EA736B58-A4DC-46B2-8107-C2C94BBDC0DA}" type="pres">
      <dgm:prSet presAssocID="{B2351536-3B41-4959-8254-A1CED39C6FBE}" presName="node" presStyleLbl="node1" presStyleIdx="3" presStyleCnt="5">
        <dgm:presLayoutVars>
          <dgm:bulletEnabled val="1"/>
        </dgm:presLayoutVars>
      </dgm:prSet>
      <dgm:spPr/>
    </dgm:pt>
    <dgm:pt modelId="{9E3115BF-4121-4538-B015-25217B2392F9}" type="pres">
      <dgm:prSet presAssocID="{CA4E97D4-345A-46F0-8714-47F589E6C46C}" presName="parTrans" presStyleLbl="sibTrans2D1" presStyleIdx="4" presStyleCnt="5" custAng="10800000"/>
      <dgm:spPr/>
    </dgm:pt>
    <dgm:pt modelId="{DFA95C5E-D062-48A9-9111-D41C822D2603}" type="pres">
      <dgm:prSet presAssocID="{CA4E97D4-345A-46F0-8714-47F589E6C46C}" presName="connectorText" presStyleLbl="sibTrans2D1" presStyleIdx="4" presStyleCnt="5"/>
      <dgm:spPr/>
    </dgm:pt>
    <dgm:pt modelId="{3E6B7F59-04F4-4763-B6E8-DCA65F41BDE9}" type="pres">
      <dgm:prSet presAssocID="{657562D0-E957-4944-8A4F-1B697352C2A3}" presName="node" presStyleLbl="node1" presStyleIdx="4" presStyleCnt="5">
        <dgm:presLayoutVars>
          <dgm:bulletEnabled val="1"/>
        </dgm:presLayoutVars>
      </dgm:prSet>
      <dgm:spPr/>
    </dgm:pt>
  </dgm:ptLst>
  <dgm:cxnLst>
    <dgm:cxn modelId="{DDB47D0B-9B25-4B21-977D-6ACEF87F448F}" type="presOf" srcId="{657562D0-E957-4944-8A4F-1B697352C2A3}" destId="{3E6B7F59-04F4-4763-B6E8-DCA65F41BDE9}" srcOrd="0" destOrd="0" presId="urn:microsoft.com/office/officeart/2005/8/layout/radial5"/>
    <dgm:cxn modelId="{27605B0D-8EE0-4890-A2D1-D0E048A7A4F0}" srcId="{855DC084-BB64-4088-A212-2F61D6E14A1E}" destId="{1BFCC9DA-00EE-4160-997D-089A47923B57}" srcOrd="0" destOrd="0" parTransId="{8C7008F5-7577-4939-9347-BE39A2B75835}" sibTransId="{BD441F40-3408-42D2-B486-D001799C2F95}"/>
    <dgm:cxn modelId="{303EAE0D-3422-40E7-A697-67FE349118CE}" srcId="{855DC084-BB64-4088-A212-2F61D6E14A1E}" destId="{1F9D2CB3-B9CA-4141-BB87-E58384412CCD}" srcOrd="2" destOrd="0" parTransId="{DE04A896-F304-452E-BC25-FC1DCFF2182E}" sibTransId="{F6DFEA16-DCDB-4113-A980-0607CE13DFFA}"/>
    <dgm:cxn modelId="{3DA3480E-D37C-4175-BC28-456E4D0E2F7F}" type="presOf" srcId="{CA4E97D4-345A-46F0-8714-47F589E6C46C}" destId="{DFA95C5E-D062-48A9-9111-D41C822D2603}" srcOrd="1" destOrd="0" presId="urn:microsoft.com/office/officeart/2005/8/layout/radial5"/>
    <dgm:cxn modelId="{F05CD713-2045-44FF-9A02-3EE058B4DB97}" type="presOf" srcId="{8C7008F5-7577-4939-9347-BE39A2B75835}" destId="{695D6275-F5B3-4774-A113-C5A83A6F92C4}" srcOrd="0" destOrd="0" presId="urn:microsoft.com/office/officeart/2005/8/layout/radial5"/>
    <dgm:cxn modelId="{D9F54D1A-0F77-440C-AECC-67A26157B6E7}" type="presOf" srcId="{1F9D2CB3-B9CA-4141-BB87-E58384412CCD}" destId="{9BFD9821-B257-42A4-B9CE-0AC80F7BB52D}" srcOrd="0" destOrd="0" presId="urn:microsoft.com/office/officeart/2005/8/layout/radial5"/>
    <dgm:cxn modelId="{8C08B862-7B34-4BA4-A391-D99151FBD70C}" type="presOf" srcId="{8C7008F5-7577-4939-9347-BE39A2B75835}" destId="{EF68CFC7-974B-4ECD-8170-34322584A69F}" srcOrd="1" destOrd="0" presId="urn:microsoft.com/office/officeart/2005/8/layout/radial5"/>
    <dgm:cxn modelId="{6C88B365-2316-44BD-BC64-4327FC11F177}" type="presOf" srcId="{FFAFC383-E45F-4F3A-98BD-92616CFD187A}" destId="{EBE8195B-FE74-4BAF-93D2-13281B9FF1A1}" srcOrd="0" destOrd="0" presId="urn:microsoft.com/office/officeart/2005/8/layout/radial5"/>
    <dgm:cxn modelId="{B0E36E75-3129-44A8-9457-5534E2B41028}" type="presOf" srcId="{7B6F8E97-17CB-46E4-938C-093234497D5E}" destId="{C1BCA150-10A0-4192-A50E-CB5E1F002ABF}" srcOrd="0" destOrd="0" presId="urn:microsoft.com/office/officeart/2005/8/layout/radial5"/>
    <dgm:cxn modelId="{47B05C8F-FDDC-44B8-8890-B015F65A232C}" srcId="{CDDB5749-C243-4708-B8EC-1722A3CF3E9A}" destId="{855DC084-BB64-4088-A212-2F61D6E14A1E}" srcOrd="0" destOrd="0" parTransId="{2D845CB7-ED5D-4CDD-B9B7-6271196BB31E}" sibTransId="{1654636C-DDB9-4C6B-8193-45124CD3EFE5}"/>
    <dgm:cxn modelId="{533E4793-B6EE-49C0-9674-7794BAF7F1B9}" type="presOf" srcId="{46A90BC7-19A4-4B98-89D4-3E9DF43F1168}" destId="{76D055CE-7C1B-48F9-9A4C-750CFB12B3EE}" srcOrd="0" destOrd="0" presId="urn:microsoft.com/office/officeart/2005/8/layout/radial5"/>
    <dgm:cxn modelId="{54C17C97-977F-438D-BE64-D74A91DCE6A7}" type="presOf" srcId="{DE04A896-F304-452E-BC25-FC1DCFF2182E}" destId="{D264FF2F-7C1E-4068-A57D-06FF392E1FEF}" srcOrd="1" destOrd="0" presId="urn:microsoft.com/office/officeart/2005/8/layout/radial5"/>
    <dgm:cxn modelId="{E861739C-A33C-43E0-8E5D-BA5519D792B0}" srcId="{855DC084-BB64-4088-A212-2F61D6E14A1E}" destId="{B2351536-3B41-4959-8254-A1CED39C6FBE}" srcOrd="3" destOrd="0" parTransId="{FFAFC383-E45F-4F3A-98BD-92616CFD187A}" sibTransId="{DE17D8DD-CE4D-4EB7-ACD4-8509B323CB69}"/>
    <dgm:cxn modelId="{BC8A0B9D-2E81-4C2A-B089-6099F45B363A}" srcId="{855DC084-BB64-4088-A212-2F61D6E14A1E}" destId="{7B6F8E97-17CB-46E4-938C-093234497D5E}" srcOrd="1" destOrd="0" parTransId="{46A90BC7-19A4-4B98-89D4-3E9DF43F1168}" sibTransId="{29CCDC3B-8E64-47EF-A83D-467FECED2150}"/>
    <dgm:cxn modelId="{81BEC4A0-D371-4FE8-A6FC-B13787B32875}" type="presOf" srcId="{46A90BC7-19A4-4B98-89D4-3E9DF43F1168}" destId="{66DCE034-9976-49AB-9C91-E67F5BC06A07}" srcOrd="1" destOrd="0" presId="urn:microsoft.com/office/officeart/2005/8/layout/radial5"/>
    <dgm:cxn modelId="{071E73AB-003B-4752-91E3-89BD9E1153E5}" type="presOf" srcId="{CA4E97D4-345A-46F0-8714-47F589E6C46C}" destId="{9E3115BF-4121-4538-B015-25217B2392F9}" srcOrd="0" destOrd="0" presId="urn:microsoft.com/office/officeart/2005/8/layout/radial5"/>
    <dgm:cxn modelId="{0AFDCEB0-DD06-4A88-9CB7-FE8042B00599}" type="presOf" srcId="{1BFCC9DA-00EE-4160-997D-089A47923B57}" destId="{9F6BA890-8B9C-412E-8E8C-F2D0FDA9C976}" srcOrd="0" destOrd="0" presId="urn:microsoft.com/office/officeart/2005/8/layout/radial5"/>
    <dgm:cxn modelId="{38483BB3-685C-436C-8E06-9D2A9DA1ED4B}" type="presOf" srcId="{DE04A896-F304-452E-BC25-FC1DCFF2182E}" destId="{899903E5-6481-4F19-8BE2-0D5766ECBE8A}" srcOrd="0" destOrd="0" presId="urn:microsoft.com/office/officeart/2005/8/layout/radial5"/>
    <dgm:cxn modelId="{4D85BCB5-8241-4132-8CC0-F2EC2B9C47B6}" srcId="{855DC084-BB64-4088-A212-2F61D6E14A1E}" destId="{657562D0-E957-4944-8A4F-1B697352C2A3}" srcOrd="4" destOrd="0" parTransId="{CA4E97D4-345A-46F0-8714-47F589E6C46C}" sibTransId="{5CF3357A-D791-4CA0-A894-5EDA1438C1FD}"/>
    <dgm:cxn modelId="{F05AB6BD-FBF7-44BC-BBDE-B0721BABEA69}" type="presOf" srcId="{FFAFC383-E45F-4F3A-98BD-92616CFD187A}" destId="{D17722E7-EDE7-43C9-9948-0A74E8879CB0}" srcOrd="1" destOrd="0" presId="urn:microsoft.com/office/officeart/2005/8/layout/radial5"/>
    <dgm:cxn modelId="{6E49B2DD-6239-4667-8970-EB956A2683A0}" type="presOf" srcId="{CDDB5749-C243-4708-B8EC-1722A3CF3E9A}" destId="{8A12A320-94BB-4A69-9D59-0AE5460E51C7}" srcOrd="0" destOrd="0" presId="urn:microsoft.com/office/officeart/2005/8/layout/radial5"/>
    <dgm:cxn modelId="{F214B6E5-69C1-4DA9-899F-D86D943B9A9D}" type="presOf" srcId="{B2351536-3B41-4959-8254-A1CED39C6FBE}" destId="{EA736B58-A4DC-46B2-8107-C2C94BBDC0DA}" srcOrd="0" destOrd="0" presId="urn:microsoft.com/office/officeart/2005/8/layout/radial5"/>
    <dgm:cxn modelId="{FC0883F4-5332-4DF9-B309-09BB3A30CF7C}" type="presOf" srcId="{855DC084-BB64-4088-A212-2F61D6E14A1E}" destId="{FBFA6DD8-BDC6-4110-99AB-2BA048198CBE}" srcOrd="0" destOrd="0" presId="urn:microsoft.com/office/officeart/2005/8/layout/radial5"/>
    <dgm:cxn modelId="{30F285E8-3E6A-435A-AC8B-CC37A7908A97}" type="presParOf" srcId="{8A12A320-94BB-4A69-9D59-0AE5460E51C7}" destId="{FBFA6DD8-BDC6-4110-99AB-2BA048198CBE}" srcOrd="0" destOrd="0" presId="urn:microsoft.com/office/officeart/2005/8/layout/radial5"/>
    <dgm:cxn modelId="{0DB56F6E-7000-4F82-AA01-402FA18F9576}" type="presParOf" srcId="{8A12A320-94BB-4A69-9D59-0AE5460E51C7}" destId="{695D6275-F5B3-4774-A113-C5A83A6F92C4}" srcOrd="1" destOrd="0" presId="urn:microsoft.com/office/officeart/2005/8/layout/radial5"/>
    <dgm:cxn modelId="{83A4A965-CE35-4159-A78D-2FBFED2C3DD6}" type="presParOf" srcId="{695D6275-F5B3-4774-A113-C5A83A6F92C4}" destId="{EF68CFC7-974B-4ECD-8170-34322584A69F}" srcOrd="0" destOrd="0" presId="urn:microsoft.com/office/officeart/2005/8/layout/radial5"/>
    <dgm:cxn modelId="{6343035B-F9C5-4D49-A8CC-330FEF6A7E44}" type="presParOf" srcId="{8A12A320-94BB-4A69-9D59-0AE5460E51C7}" destId="{9F6BA890-8B9C-412E-8E8C-F2D0FDA9C976}" srcOrd="2" destOrd="0" presId="urn:microsoft.com/office/officeart/2005/8/layout/radial5"/>
    <dgm:cxn modelId="{44434A62-B1B7-4B47-960A-DD38FD1DB313}" type="presParOf" srcId="{8A12A320-94BB-4A69-9D59-0AE5460E51C7}" destId="{76D055CE-7C1B-48F9-9A4C-750CFB12B3EE}" srcOrd="3" destOrd="0" presId="urn:microsoft.com/office/officeart/2005/8/layout/radial5"/>
    <dgm:cxn modelId="{761377D8-0B10-47F3-BCD2-9BA4E0296801}" type="presParOf" srcId="{76D055CE-7C1B-48F9-9A4C-750CFB12B3EE}" destId="{66DCE034-9976-49AB-9C91-E67F5BC06A07}" srcOrd="0" destOrd="0" presId="urn:microsoft.com/office/officeart/2005/8/layout/radial5"/>
    <dgm:cxn modelId="{ECD93990-076C-41A1-BA83-48EE1EA60375}" type="presParOf" srcId="{8A12A320-94BB-4A69-9D59-0AE5460E51C7}" destId="{C1BCA150-10A0-4192-A50E-CB5E1F002ABF}" srcOrd="4" destOrd="0" presId="urn:microsoft.com/office/officeart/2005/8/layout/radial5"/>
    <dgm:cxn modelId="{35471F5E-67C7-4E47-A3EB-6D5869DBBBEB}" type="presParOf" srcId="{8A12A320-94BB-4A69-9D59-0AE5460E51C7}" destId="{899903E5-6481-4F19-8BE2-0D5766ECBE8A}" srcOrd="5" destOrd="0" presId="urn:microsoft.com/office/officeart/2005/8/layout/radial5"/>
    <dgm:cxn modelId="{EF7C0684-57AD-405C-B612-77B837264708}" type="presParOf" srcId="{899903E5-6481-4F19-8BE2-0D5766ECBE8A}" destId="{D264FF2F-7C1E-4068-A57D-06FF392E1FEF}" srcOrd="0" destOrd="0" presId="urn:microsoft.com/office/officeart/2005/8/layout/radial5"/>
    <dgm:cxn modelId="{507E9DBE-3F21-45D9-B55E-AABB33082420}" type="presParOf" srcId="{8A12A320-94BB-4A69-9D59-0AE5460E51C7}" destId="{9BFD9821-B257-42A4-B9CE-0AC80F7BB52D}" srcOrd="6" destOrd="0" presId="urn:microsoft.com/office/officeart/2005/8/layout/radial5"/>
    <dgm:cxn modelId="{C53AF55F-8F4F-4FC8-A740-7AD96AF7F5D3}" type="presParOf" srcId="{8A12A320-94BB-4A69-9D59-0AE5460E51C7}" destId="{EBE8195B-FE74-4BAF-93D2-13281B9FF1A1}" srcOrd="7" destOrd="0" presId="urn:microsoft.com/office/officeart/2005/8/layout/radial5"/>
    <dgm:cxn modelId="{785369F5-DE15-4454-A218-EDC0254E0957}" type="presParOf" srcId="{EBE8195B-FE74-4BAF-93D2-13281B9FF1A1}" destId="{D17722E7-EDE7-43C9-9948-0A74E8879CB0}" srcOrd="0" destOrd="0" presId="urn:microsoft.com/office/officeart/2005/8/layout/radial5"/>
    <dgm:cxn modelId="{91FCE641-C4AA-4527-969B-A977A928D99A}" type="presParOf" srcId="{8A12A320-94BB-4A69-9D59-0AE5460E51C7}" destId="{EA736B58-A4DC-46B2-8107-C2C94BBDC0DA}" srcOrd="8" destOrd="0" presId="urn:microsoft.com/office/officeart/2005/8/layout/radial5"/>
    <dgm:cxn modelId="{AE46AA62-FE98-4A33-9FCD-47B210562C9C}" type="presParOf" srcId="{8A12A320-94BB-4A69-9D59-0AE5460E51C7}" destId="{9E3115BF-4121-4538-B015-25217B2392F9}" srcOrd="9" destOrd="0" presId="urn:microsoft.com/office/officeart/2005/8/layout/radial5"/>
    <dgm:cxn modelId="{196A9C90-14E3-4C3C-8D03-19122D97FF69}" type="presParOf" srcId="{9E3115BF-4121-4538-B015-25217B2392F9}" destId="{DFA95C5E-D062-48A9-9111-D41C822D2603}" srcOrd="0" destOrd="0" presId="urn:microsoft.com/office/officeart/2005/8/layout/radial5"/>
    <dgm:cxn modelId="{742F433B-1B60-4952-AE23-F0130C95ADD7}" type="presParOf" srcId="{8A12A320-94BB-4A69-9D59-0AE5460E51C7}" destId="{3E6B7F59-04F4-4763-B6E8-DCA65F41BDE9}"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1AD6AA-5F90-47BC-ADE1-5AE5D1AC093E}"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090BD52E-0CB1-451D-8245-14E5595E8165}">
      <dgm:prSet phldrT="[Text]"/>
      <dgm:spPr/>
      <dgm:t>
        <a:bodyPr/>
        <a:lstStyle/>
        <a:p>
          <a:r>
            <a:rPr lang="en-US" dirty="0">
              <a:solidFill>
                <a:schemeClr val="tx1"/>
              </a:solidFill>
            </a:rPr>
            <a:t>Pupil Attendance Information (PAI)</a:t>
          </a:r>
        </a:p>
      </dgm:t>
    </dgm:pt>
    <dgm:pt modelId="{B6B459DF-2683-4BF1-B6AE-43007F5F41CA}" type="parTrans" cxnId="{3C828413-FB77-4584-BCB0-CFC63F63D1E4}">
      <dgm:prSet/>
      <dgm:spPr/>
      <dgm:t>
        <a:bodyPr/>
        <a:lstStyle/>
        <a:p>
          <a:endParaRPr lang="en-US"/>
        </a:p>
      </dgm:t>
    </dgm:pt>
    <dgm:pt modelId="{D491AF99-C519-4C85-8461-704257A4E0A0}" type="sibTrans" cxnId="{3C828413-FB77-4584-BCB0-CFC63F63D1E4}">
      <dgm:prSet/>
      <dgm:spPr/>
      <dgm:t>
        <a:bodyPr/>
        <a:lstStyle/>
        <a:p>
          <a:endParaRPr lang="en-US"/>
        </a:p>
      </dgm:t>
    </dgm:pt>
    <dgm:pt modelId="{8ED134EE-BF73-4855-AE20-4FABB1DE1823}">
      <dgm:prSet phldrT="[Text]"/>
      <dgm:spPr/>
      <dgm:t>
        <a:bodyPr/>
        <a:lstStyle/>
        <a:p>
          <a:pPr>
            <a:buNone/>
          </a:pPr>
          <a:r>
            <a:rPr lang="en-US" dirty="0">
              <a:solidFill>
                <a:schemeClr val="tx1"/>
              </a:solidFill>
            </a:rPr>
            <a:t>Students in membership at a given school or program</a:t>
          </a:r>
        </a:p>
      </dgm:t>
    </dgm:pt>
    <dgm:pt modelId="{36EC42A2-C1CC-4C2B-AA5D-F8E92887975D}" type="parTrans" cxnId="{F8A49180-69A7-4CD6-BAE8-55649FD82497}">
      <dgm:prSet/>
      <dgm:spPr/>
      <dgm:t>
        <a:bodyPr/>
        <a:lstStyle/>
        <a:p>
          <a:endParaRPr lang="en-US"/>
        </a:p>
      </dgm:t>
    </dgm:pt>
    <dgm:pt modelId="{2CC48EFF-D2BC-4E61-BE2A-7A7749E01C14}" type="sibTrans" cxnId="{F8A49180-69A7-4CD6-BAE8-55649FD82497}">
      <dgm:prSet/>
      <dgm:spPr/>
      <dgm:t>
        <a:bodyPr/>
        <a:lstStyle/>
        <a:p>
          <a:endParaRPr lang="en-US"/>
        </a:p>
      </dgm:t>
    </dgm:pt>
    <dgm:pt modelId="{6685196A-37F6-4B72-A34F-F4D0261BD4E7}">
      <dgm:prSet/>
      <dgm:spPr/>
      <dgm:t>
        <a:bodyPr/>
        <a:lstStyle/>
        <a:p>
          <a:r>
            <a:rPr lang="en-US" dirty="0">
              <a:solidFill>
                <a:schemeClr val="tx1"/>
              </a:solidFill>
            </a:rPr>
            <a:t>Students in membership at another district/BOCES school</a:t>
          </a:r>
        </a:p>
      </dgm:t>
    </dgm:pt>
    <dgm:pt modelId="{06256328-2A3A-4FFC-B7A1-A2A2CF869DEE}" type="parTrans" cxnId="{421FBB9C-16BC-43DD-9A3E-D3E2212B989E}">
      <dgm:prSet/>
      <dgm:spPr/>
      <dgm:t>
        <a:bodyPr/>
        <a:lstStyle/>
        <a:p>
          <a:endParaRPr lang="en-US"/>
        </a:p>
      </dgm:t>
    </dgm:pt>
    <dgm:pt modelId="{54BDB14A-5254-404C-8BA2-E585EE6AECC6}" type="sibTrans" cxnId="{421FBB9C-16BC-43DD-9A3E-D3E2212B989E}">
      <dgm:prSet/>
      <dgm:spPr/>
      <dgm:t>
        <a:bodyPr/>
        <a:lstStyle/>
        <a:p>
          <a:endParaRPr lang="en-US"/>
        </a:p>
      </dgm:t>
    </dgm:pt>
    <dgm:pt modelId="{978F3523-898C-4BF7-A22C-F3567767987C}" type="pres">
      <dgm:prSet presAssocID="{621AD6AA-5F90-47BC-ADE1-5AE5D1AC093E}" presName="hierChild1" presStyleCnt="0">
        <dgm:presLayoutVars>
          <dgm:orgChart val="1"/>
          <dgm:chPref val="1"/>
          <dgm:dir/>
          <dgm:animOne val="branch"/>
          <dgm:animLvl val="lvl"/>
          <dgm:resizeHandles/>
        </dgm:presLayoutVars>
      </dgm:prSet>
      <dgm:spPr/>
    </dgm:pt>
    <dgm:pt modelId="{2F31DA30-77AB-429D-8035-1FD640B99A4B}" type="pres">
      <dgm:prSet presAssocID="{090BD52E-0CB1-451D-8245-14E5595E8165}" presName="hierRoot1" presStyleCnt="0">
        <dgm:presLayoutVars>
          <dgm:hierBranch val="init"/>
        </dgm:presLayoutVars>
      </dgm:prSet>
      <dgm:spPr/>
    </dgm:pt>
    <dgm:pt modelId="{BA64ECA4-5922-4661-A91D-D358BC13B414}" type="pres">
      <dgm:prSet presAssocID="{090BD52E-0CB1-451D-8245-14E5595E8165}" presName="rootComposite1" presStyleCnt="0"/>
      <dgm:spPr/>
    </dgm:pt>
    <dgm:pt modelId="{BC6CEC36-A570-4C62-94AC-F5DEB76143A8}" type="pres">
      <dgm:prSet presAssocID="{090BD52E-0CB1-451D-8245-14E5595E8165}" presName="rootText1" presStyleLbl="node0" presStyleIdx="0" presStyleCnt="1">
        <dgm:presLayoutVars>
          <dgm:chPref val="3"/>
        </dgm:presLayoutVars>
      </dgm:prSet>
      <dgm:spPr/>
    </dgm:pt>
    <dgm:pt modelId="{0A36817B-A4AB-4374-8DF8-9326CB82A6E7}" type="pres">
      <dgm:prSet presAssocID="{090BD52E-0CB1-451D-8245-14E5595E8165}" presName="rootConnector1" presStyleLbl="node1" presStyleIdx="0" presStyleCnt="0"/>
      <dgm:spPr/>
    </dgm:pt>
    <dgm:pt modelId="{B1C10A18-4FA1-400E-882A-78BADE061153}" type="pres">
      <dgm:prSet presAssocID="{090BD52E-0CB1-451D-8245-14E5595E8165}" presName="hierChild2" presStyleCnt="0"/>
      <dgm:spPr/>
    </dgm:pt>
    <dgm:pt modelId="{430657C4-3467-420F-9080-7C37AA7347A5}" type="pres">
      <dgm:prSet presAssocID="{36EC42A2-C1CC-4C2B-AA5D-F8E92887975D}" presName="Name37" presStyleLbl="parChTrans1D2" presStyleIdx="0" presStyleCnt="2"/>
      <dgm:spPr/>
    </dgm:pt>
    <dgm:pt modelId="{6EC4FB50-9C2A-4CDC-B57A-404B8ED51261}" type="pres">
      <dgm:prSet presAssocID="{8ED134EE-BF73-4855-AE20-4FABB1DE1823}" presName="hierRoot2" presStyleCnt="0">
        <dgm:presLayoutVars>
          <dgm:hierBranch val="init"/>
        </dgm:presLayoutVars>
      </dgm:prSet>
      <dgm:spPr/>
    </dgm:pt>
    <dgm:pt modelId="{CAC7030D-29A1-485F-A0A6-C1DA9FCBC273}" type="pres">
      <dgm:prSet presAssocID="{8ED134EE-BF73-4855-AE20-4FABB1DE1823}" presName="rootComposite" presStyleCnt="0"/>
      <dgm:spPr/>
    </dgm:pt>
    <dgm:pt modelId="{2D9E5D21-9108-4AC3-9F43-CE19E2AF9247}" type="pres">
      <dgm:prSet presAssocID="{8ED134EE-BF73-4855-AE20-4FABB1DE1823}" presName="rootText" presStyleLbl="node2" presStyleIdx="0" presStyleCnt="2">
        <dgm:presLayoutVars>
          <dgm:chPref val="3"/>
        </dgm:presLayoutVars>
      </dgm:prSet>
      <dgm:spPr/>
    </dgm:pt>
    <dgm:pt modelId="{BAE30EFE-7492-49F7-BB23-555C4639E6EC}" type="pres">
      <dgm:prSet presAssocID="{8ED134EE-BF73-4855-AE20-4FABB1DE1823}" presName="rootConnector" presStyleLbl="node2" presStyleIdx="0" presStyleCnt="2"/>
      <dgm:spPr/>
    </dgm:pt>
    <dgm:pt modelId="{A1A5739C-0AB2-48AF-A8F9-F6DF9A237CFE}" type="pres">
      <dgm:prSet presAssocID="{8ED134EE-BF73-4855-AE20-4FABB1DE1823}" presName="hierChild4" presStyleCnt="0"/>
      <dgm:spPr/>
    </dgm:pt>
    <dgm:pt modelId="{C778AB03-7712-49DB-A6B6-FD76FA8A54A2}" type="pres">
      <dgm:prSet presAssocID="{8ED134EE-BF73-4855-AE20-4FABB1DE1823}" presName="hierChild5" presStyleCnt="0"/>
      <dgm:spPr/>
    </dgm:pt>
    <dgm:pt modelId="{60E666B4-86AE-4D88-B095-073705516D5F}" type="pres">
      <dgm:prSet presAssocID="{06256328-2A3A-4FFC-B7A1-A2A2CF869DEE}" presName="Name37" presStyleLbl="parChTrans1D2" presStyleIdx="1" presStyleCnt="2"/>
      <dgm:spPr/>
    </dgm:pt>
    <dgm:pt modelId="{075992C9-DDFB-414B-88E2-8E71F88B887E}" type="pres">
      <dgm:prSet presAssocID="{6685196A-37F6-4B72-A34F-F4D0261BD4E7}" presName="hierRoot2" presStyleCnt="0">
        <dgm:presLayoutVars>
          <dgm:hierBranch val="init"/>
        </dgm:presLayoutVars>
      </dgm:prSet>
      <dgm:spPr/>
    </dgm:pt>
    <dgm:pt modelId="{8F9F3586-CD08-472E-9DDD-A4466B26862F}" type="pres">
      <dgm:prSet presAssocID="{6685196A-37F6-4B72-A34F-F4D0261BD4E7}" presName="rootComposite" presStyleCnt="0"/>
      <dgm:spPr/>
    </dgm:pt>
    <dgm:pt modelId="{D22A2376-4EB7-4C04-98CF-F500DDF859B9}" type="pres">
      <dgm:prSet presAssocID="{6685196A-37F6-4B72-A34F-F4D0261BD4E7}" presName="rootText" presStyleLbl="node2" presStyleIdx="1" presStyleCnt="2">
        <dgm:presLayoutVars>
          <dgm:chPref val="3"/>
        </dgm:presLayoutVars>
      </dgm:prSet>
      <dgm:spPr/>
    </dgm:pt>
    <dgm:pt modelId="{004E05DA-7419-43B6-9A6C-4F7E34975288}" type="pres">
      <dgm:prSet presAssocID="{6685196A-37F6-4B72-A34F-F4D0261BD4E7}" presName="rootConnector" presStyleLbl="node2" presStyleIdx="1" presStyleCnt="2"/>
      <dgm:spPr/>
    </dgm:pt>
    <dgm:pt modelId="{6857CF26-D58E-438D-84C3-3B7171DAB8C3}" type="pres">
      <dgm:prSet presAssocID="{6685196A-37F6-4B72-A34F-F4D0261BD4E7}" presName="hierChild4" presStyleCnt="0"/>
      <dgm:spPr/>
    </dgm:pt>
    <dgm:pt modelId="{FDEEF625-3067-4E5C-BB0B-FF060F2EDBFC}" type="pres">
      <dgm:prSet presAssocID="{6685196A-37F6-4B72-A34F-F4D0261BD4E7}" presName="hierChild5" presStyleCnt="0"/>
      <dgm:spPr/>
    </dgm:pt>
    <dgm:pt modelId="{D88A2C6A-6E56-492C-956B-916356B2B5F9}" type="pres">
      <dgm:prSet presAssocID="{090BD52E-0CB1-451D-8245-14E5595E8165}" presName="hierChild3" presStyleCnt="0"/>
      <dgm:spPr/>
    </dgm:pt>
  </dgm:ptLst>
  <dgm:cxnLst>
    <dgm:cxn modelId="{3C828413-FB77-4584-BCB0-CFC63F63D1E4}" srcId="{621AD6AA-5F90-47BC-ADE1-5AE5D1AC093E}" destId="{090BD52E-0CB1-451D-8245-14E5595E8165}" srcOrd="0" destOrd="0" parTransId="{B6B459DF-2683-4BF1-B6AE-43007F5F41CA}" sibTransId="{D491AF99-C519-4C85-8461-704257A4E0A0}"/>
    <dgm:cxn modelId="{70CDBA5D-CF2F-46C0-A134-915FC550ACEC}" type="presOf" srcId="{090BD52E-0CB1-451D-8245-14E5595E8165}" destId="{0A36817B-A4AB-4374-8DF8-9326CB82A6E7}" srcOrd="1" destOrd="0" presId="urn:microsoft.com/office/officeart/2005/8/layout/orgChart1"/>
    <dgm:cxn modelId="{F8A49180-69A7-4CD6-BAE8-55649FD82497}" srcId="{090BD52E-0CB1-451D-8245-14E5595E8165}" destId="{8ED134EE-BF73-4855-AE20-4FABB1DE1823}" srcOrd="0" destOrd="0" parTransId="{36EC42A2-C1CC-4C2B-AA5D-F8E92887975D}" sibTransId="{2CC48EFF-D2BC-4E61-BE2A-7A7749E01C14}"/>
    <dgm:cxn modelId="{AB47908F-2C67-4A0E-B9F9-61D76AB448FC}" type="presOf" srcId="{6685196A-37F6-4B72-A34F-F4D0261BD4E7}" destId="{004E05DA-7419-43B6-9A6C-4F7E34975288}" srcOrd="1" destOrd="0" presId="urn:microsoft.com/office/officeart/2005/8/layout/orgChart1"/>
    <dgm:cxn modelId="{9C59C099-7E9D-4B69-AF15-64F6D1667088}" type="presOf" srcId="{090BD52E-0CB1-451D-8245-14E5595E8165}" destId="{BC6CEC36-A570-4C62-94AC-F5DEB76143A8}" srcOrd="0" destOrd="0" presId="urn:microsoft.com/office/officeart/2005/8/layout/orgChart1"/>
    <dgm:cxn modelId="{421FBB9C-16BC-43DD-9A3E-D3E2212B989E}" srcId="{090BD52E-0CB1-451D-8245-14E5595E8165}" destId="{6685196A-37F6-4B72-A34F-F4D0261BD4E7}" srcOrd="1" destOrd="0" parTransId="{06256328-2A3A-4FFC-B7A1-A2A2CF869DEE}" sibTransId="{54BDB14A-5254-404C-8BA2-E585EE6AECC6}"/>
    <dgm:cxn modelId="{1F46269E-BC09-4EF4-B561-A8074168D1EA}" type="presOf" srcId="{8ED134EE-BF73-4855-AE20-4FABB1DE1823}" destId="{BAE30EFE-7492-49F7-BB23-555C4639E6EC}" srcOrd="1" destOrd="0" presId="urn:microsoft.com/office/officeart/2005/8/layout/orgChart1"/>
    <dgm:cxn modelId="{0976F7A3-FEF2-4637-B2E9-378502750331}" type="presOf" srcId="{06256328-2A3A-4FFC-B7A1-A2A2CF869DEE}" destId="{60E666B4-86AE-4D88-B095-073705516D5F}" srcOrd="0" destOrd="0" presId="urn:microsoft.com/office/officeart/2005/8/layout/orgChart1"/>
    <dgm:cxn modelId="{CE8BEBAC-0DB0-4534-955B-9198253D16B1}" type="presOf" srcId="{8ED134EE-BF73-4855-AE20-4FABB1DE1823}" destId="{2D9E5D21-9108-4AC3-9F43-CE19E2AF9247}" srcOrd="0" destOrd="0" presId="urn:microsoft.com/office/officeart/2005/8/layout/orgChart1"/>
    <dgm:cxn modelId="{6D2F2FBC-AD86-4ECD-90CB-F0AFF77E05BA}" type="presOf" srcId="{621AD6AA-5F90-47BC-ADE1-5AE5D1AC093E}" destId="{978F3523-898C-4BF7-A22C-F3567767987C}" srcOrd="0" destOrd="0" presId="urn:microsoft.com/office/officeart/2005/8/layout/orgChart1"/>
    <dgm:cxn modelId="{EB0A8FCB-65EE-4EB4-8D90-3A226222EA80}" type="presOf" srcId="{6685196A-37F6-4B72-A34F-F4D0261BD4E7}" destId="{D22A2376-4EB7-4C04-98CF-F500DDF859B9}" srcOrd="0" destOrd="0" presId="urn:microsoft.com/office/officeart/2005/8/layout/orgChart1"/>
    <dgm:cxn modelId="{4DDB00E3-74F6-439D-BA8E-4D6C4C3C5426}" type="presOf" srcId="{36EC42A2-C1CC-4C2B-AA5D-F8E92887975D}" destId="{430657C4-3467-420F-9080-7C37AA7347A5}" srcOrd="0" destOrd="0" presId="urn:microsoft.com/office/officeart/2005/8/layout/orgChart1"/>
    <dgm:cxn modelId="{6D783C70-B9C0-44BC-B56B-B121BB5EF9C2}" type="presParOf" srcId="{978F3523-898C-4BF7-A22C-F3567767987C}" destId="{2F31DA30-77AB-429D-8035-1FD640B99A4B}" srcOrd="0" destOrd="0" presId="urn:microsoft.com/office/officeart/2005/8/layout/orgChart1"/>
    <dgm:cxn modelId="{C077F566-F685-49DC-B46A-D419BA99AE4E}" type="presParOf" srcId="{2F31DA30-77AB-429D-8035-1FD640B99A4B}" destId="{BA64ECA4-5922-4661-A91D-D358BC13B414}" srcOrd="0" destOrd="0" presId="urn:microsoft.com/office/officeart/2005/8/layout/orgChart1"/>
    <dgm:cxn modelId="{661FC1CB-0618-403E-8FE3-EE2BA0B95622}" type="presParOf" srcId="{BA64ECA4-5922-4661-A91D-D358BC13B414}" destId="{BC6CEC36-A570-4C62-94AC-F5DEB76143A8}" srcOrd="0" destOrd="0" presId="urn:microsoft.com/office/officeart/2005/8/layout/orgChart1"/>
    <dgm:cxn modelId="{D4B8C7CC-6323-48A7-9DA6-B4FF2D846FCE}" type="presParOf" srcId="{BA64ECA4-5922-4661-A91D-D358BC13B414}" destId="{0A36817B-A4AB-4374-8DF8-9326CB82A6E7}" srcOrd="1" destOrd="0" presId="urn:microsoft.com/office/officeart/2005/8/layout/orgChart1"/>
    <dgm:cxn modelId="{B1AC40AF-0C70-4F1C-AB30-0296F0D8DF3F}" type="presParOf" srcId="{2F31DA30-77AB-429D-8035-1FD640B99A4B}" destId="{B1C10A18-4FA1-400E-882A-78BADE061153}" srcOrd="1" destOrd="0" presId="urn:microsoft.com/office/officeart/2005/8/layout/orgChart1"/>
    <dgm:cxn modelId="{3DE46A12-16FB-4B38-AC1D-45C47CF7BDE5}" type="presParOf" srcId="{B1C10A18-4FA1-400E-882A-78BADE061153}" destId="{430657C4-3467-420F-9080-7C37AA7347A5}" srcOrd="0" destOrd="0" presId="urn:microsoft.com/office/officeart/2005/8/layout/orgChart1"/>
    <dgm:cxn modelId="{AD03140C-D122-4509-9F3F-B61AC32F9281}" type="presParOf" srcId="{B1C10A18-4FA1-400E-882A-78BADE061153}" destId="{6EC4FB50-9C2A-4CDC-B57A-404B8ED51261}" srcOrd="1" destOrd="0" presId="urn:microsoft.com/office/officeart/2005/8/layout/orgChart1"/>
    <dgm:cxn modelId="{540A6C9A-2B36-4013-B219-85B12B3C1E14}" type="presParOf" srcId="{6EC4FB50-9C2A-4CDC-B57A-404B8ED51261}" destId="{CAC7030D-29A1-485F-A0A6-C1DA9FCBC273}" srcOrd="0" destOrd="0" presId="urn:microsoft.com/office/officeart/2005/8/layout/orgChart1"/>
    <dgm:cxn modelId="{A0037ED0-2287-496E-AAC1-3AB90AC46380}" type="presParOf" srcId="{CAC7030D-29A1-485F-A0A6-C1DA9FCBC273}" destId="{2D9E5D21-9108-4AC3-9F43-CE19E2AF9247}" srcOrd="0" destOrd="0" presId="urn:microsoft.com/office/officeart/2005/8/layout/orgChart1"/>
    <dgm:cxn modelId="{BC440DF8-6760-4089-8B5E-47279A7E1D19}" type="presParOf" srcId="{CAC7030D-29A1-485F-A0A6-C1DA9FCBC273}" destId="{BAE30EFE-7492-49F7-BB23-555C4639E6EC}" srcOrd="1" destOrd="0" presId="urn:microsoft.com/office/officeart/2005/8/layout/orgChart1"/>
    <dgm:cxn modelId="{0D639619-FDF4-4E7E-927E-3CBCD77DB048}" type="presParOf" srcId="{6EC4FB50-9C2A-4CDC-B57A-404B8ED51261}" destId="{A1A5739C-0AB2-48AF-A8F9-F6DF9A237CFE}" srcOrd="1" destOrd="0" presId="urn:microsoft.com/office/officeart/2005/8/layout/orgChart1"/>
    <dgm:cxn modelId="{894A28AC-413B-4D04-BB2F-95D804173D30}" type="presParOf" srcId="{6EC4FB50-9C2A-4CDC-B57A-404B8ED51261}" destId="{C778AB03-7712-49DB-A6B6-FD76FA8A54A2}" srcOrd="2" destOrd="0" presId="urn:microsoft.com/office/officeart/2005/8/layout/orgChart1"/>
    <dgm:cxn modelId="{E17960DF-A859-4C3B-B837-5FBA4D6760F8}" type="presParOf" srcId="{B1C10A18-4FA1-400E-882A-78BADE061153}" destId="{60E666B4-86AE-4D88-B095-073705516D5F}" srcOrd="2" destOrd="0" presId="urn:microsoft.com/office/officeart/2005/8/layout/orgChart1"/>
    <dgm:cxn modelId="{3154215E-5604-4A69-B39A-D5CB7BA8611D}" type="presParOf" srcId="{B1C10A18-4FA1-400E-882A-78BADE061153}" destId="{075992C9-DDFB-414B-88E2-8E71F88B887E}" srcOrd="3" destOrd="0" presId="urn:microsoft.com/office/officeart/2005/8/layout/orgChart1"/>
    <dgm:cxn modelId="{4C1092C5-71C3-4902-AF94-DE709A108624}" type="presParOf" srcId="{075992C9-DDFB-414B-88E2-8E71F88B887E}" destId="{8F9F3586-CD08-472E-9DDD-A4466B26862F}" srcOrd="0" destOrd="0" presId="urn:microsoft.com/office/officeart/2005/8/layout/orgChart1"/>
    <dgm:cxn modelId="{1435D355-EA8F-483A-8C80-E1D028C0CEA8}" type="presParOf" srcId="{8F9F3586-CD08-472E-9DDD-A4466B26862F}" destId="{D22A2376-4EB7-4C04-98CF-F500DDF859B9}" srcOrd="0" destOrd="0" presId="urn:microsoft.com/office/officeart/2005/8/layout/orgChart1"/>
    <dgm:cxn modelId="{C58DD1B9-0659-4E50-AE32-E44C1616DC47}" type="presParOf" srcId="{8F9F3586-CD08-472E-9DDD-A4466B26862F}" destId="{004E05DA-7419-43B6-9A6C-4F7E34975288}" srcOrd="1" destOrd="0" presId="urn:microsoft.com/office/officeart/2005/8/layout/orgChart1"/>
    <dgm:cxn modelId="{489FB634-9038-4FEC-A7AC-A9F7300AA460}" type="presParOf" srcId="{075992C9-DDFB-414B-88E2-8E71F88B887E}" destId="{6857CF26-D58E-438D-84C3-3B7171DAB8C3}" srcOrd="1" destOrd="0" presId="urn:microsoft.com/office/officeart/2005/8/layout/orgChart1"/>
    <dgm:cxn modelId="{8116D5C1-D81D-468C-B8F4-A0AC705932F2}" type="presParOf" srcId="{075992C9-DDFB-414B-88E2-8E71F88B887E}" destId="{FDEEF625-3067-4E5C-BB0B-FF060F2EDBFC}" srcOrd="2" destOrd="0" presId="urn:microsoft.com/office/officeart/2005/8/layout/orgChart1"/>
    <dgm:cxn modelId="{807815FC-4318-4D3A-8C12-9D425FB5DC90}" type="presParOf" srcId="{2F31DA30-77AB-429D-8035-1FD640B99A4B}" destId="{D88A2C6A-6E56-492C-956B-916356B2B5F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77802A-9C94-4BD8-8405-9A0DA6232B2A}" type="doc">
      <dgm:prSet loTypeId="urn:microsoft.com/office/officeart/2005/8/layout/equation2" loCatId="process" qsTypeId="urn:microsoft.com/office/officeart/2005/8/quickstyle/simple1" qsCatId="simple" csTypeId="urn:microsoft.com/office/officeart/2005/8/colors/colorful3" csCatId="colorful" phldr="1"/>
      <dgm:spPr/>
    </dgm:pt>
    <dgm:pt modelId="{E9DF6290-B67E-46A1-B80F-3A106475BDC3}">
      <dgm:prSet phldrT="[Text]" custT="1"/>
      <dgm:spPr/>
      <dgm:t>
        <a:bodyPr/>
        <a:lstStyle/>
        <a:p>
          <a:r>
            <a:rPr lang="en-US" sz="1050" dirty="0">
              <a:solidFill>
                <a:schemeClr val="tx1"/>
              </a:solidFill>
            </a:rPr>
            <a:t>Enrollment</a:t>
          </a:r>
        </a:p>
      </dgm:t>
    </dgm:pt>
    <dgm:pt modelId="{BF194D96-4E3E-4DE1-A29D-F53958F0D28B}" type="parTrans" cxnId="{885FAAE2-EE68-417B-98C2-17D0D5173438}">
      <dgm:prSet/>
      <dgm:spPr/>
      <dgm:t>
        <a:bodyPr/>
        <a:lstStyle/>
        <a:p>
          <a:endParaRPr lang="en-US"/>
        </a:p>
      </dgm:t>
    </dgm:pt>
    <dgm:pt modelId="{E37AC313-18B6-4855-A3CA-1C913321208A}" type="sibTrans" cxnId="{885FAAE2-EE68-417B-98C2-17D0D5173438}">
      <dgm:prSet/>
      <dgm:spPr/>
      <dgm:t>
        <a:bodyPr/>
        <a:lstStyle/>
        <a:p>
          <a:endParaRPr lang="en-US"/>
        </a:p>
      </dgm:t>
    </dgm:pt>
    <dgm:pt modelId="{E8A023B8-0A48-49F3-82FA-DDBD937E92CC}">
      <dgm:prSet phldrT="[Text]" custT="1"/>
      <dgm:spPr/>
      <dgm:t>
        <a:bodyPr/>
        <a:lstStyle/>
        <a:p>
          <a:r>
            <a:rPr lang="en-US" sz="1000" dirty="0">
              <a:solidFill>
                <a:schemeClr val="tx1"/>
              </a:solidFill>
            </a:rPr>
            <a:t>Attendance</a:t>
          </a:r>
        </a:p>
      </dgm:t>
    </dgm:pt>
    <dgm:pt modelId="{C549F1C6-83A0-4F3A-A170-62672944112C}" type="parTrans" cxnId="{F9A04ECE-DE29-44FC-8C09-91255D43BF53}">
      <dgm:prSet/>
      <dgm:spPr/>
      <dgm:t>
        <a:bodyPr/>
        <a:lstStyle/>
        <a:p>
          <a:endParaRPr lang="en-US"/>
        </a:p>
      </dgm:t>
    </dgm:pt>
    <dgm:pt modelId="{BB5AADBA-25AA-46C6-8AB0-B67AEAB2219E}" type="sibTrans" cxnId="{F9A04ECE-DE29-44FC-8C09-91255D43BF53}">
      <dgm:prSet/>
      <dgm:spPr/>
      <dgm:t>
        <a:bodyPr/>
        <a:lstStyle/>
        <a:p>
          <a:endParaRPr lang="en-US"/>
        </a:p>
      </dgm:t>
    </dgm:pt>
    <dgm:pt modelId="{B63843DF-C44A-44F7-8E07-66A2222951CF}">
      <dgm:prSet phldrT="[Text]" custT="1"/>
      <dgm:spPr/>
      <dgm:t>
        <a:bodyPr/>
        <a:lstStyle/>
        <a:p>
          <a:r>
            <a:rPr lang="en-US" sz="1200" dirty="0">
              <a:solidFill>
                <a:schemeClr val="tx1"/>
              </a:solidFill>
            </a:rPr>
            <a:t>Membership</a:t>
          </a:r>
        </a:p>
      </dgm:t>
    </dgm:pt>
    <dgm:pt modelId="{E1489D3A-32F8-4D2E-A822-0235AF317396}" type="parTrans" cxnId="{4DE25028-B89A-4036-B8AF-73307FA981F0}">
      <dgm:prSet/>
      <dgm:spPr/>
      <dgm:t>
        <a:bodyPr/>
        <a:lstStyle/>
        <a:p>
          <a:endParaRPr lang="en-US"/>
        </a:p>
      </dgm:t>
    </dgm:pt>
    <dgm:pt modelId="{60F48347-56D7-4C49-9D38-BB3511CC8DF7}" type="sibTrans" cxnId="{4DE25028-B89A-4036-B8AF-73307FA981F0}">
      <dgm:prSet/>
      <dgm:spPr/>
      <dgm:t>
        <a:bodyPr/>
        <a:lstStyle/>
        <a:p>
          <a:endParaRPr lang="en-US"/>
        </a:p>
      </dgm:t>
    </dgm:pt>
    <dgm:pt modelId="{558C23CD-CD2B-4629-91C2-D3562715A917}">
      <dgm:prSet phldrT="[Text]"/>
      <dgm:spPr/>
      <dgm:t>
        <a:bodyPr/>
        <a:lstStyle/>
        <a:p>
          <a:endParaRPr lang="en-US" sz="800" dirty="0">
            <a:solidFill>
              <a:schemeClr val="tx1"/>
            </a:solidFill>
          </a:endParaRPr>
        </a:p>
      </dgm:t>
    </dgm:pt>
    <dgm:pt modelId="{AFA15B49-B588-4A20-90A0-1950DEF54B96}" type="parTrans" cxnId="{054433B0-3176-47AA-B81F-088C8485C01F}">
      <dgm:prSet/>
      <dgm:spPr/>
      <dgm:t>
        <a:bodyPr/>
        <a:lstStyle/>
        <a:p>
          <a:endParaRPr lang="en-US"/>
        </a:p>
      </dgm:t>
    </dgm:pt>
    <dgm:pt modelId="{38F313B9-A7C1-481D-AE49-DB16EDAD1CAD}" type="sibTrans" cxnId="{054433B0-3176-47AA-B81F-088C8485C01F}">
      <dgm:prSet/>
      <dgm:spPr/>
      <dgm:t>
        <a:bodyPr/>
        <a:lstStyle/>
        <a:p>
          <a:endParaRPr lang="en-US"/>
        </a:p>
      </dgm:t>
    </dgm:pt>
    <dgm:pt modelId="{527BE17E-E27D-4DDA-A630-100A8E6B9A22}" type="pres">
      <dgm:prSet presAssocID="{E577802A-9C94-4BD8-8405-9A0DA6232B2A}" presName="Name0" presStyleCnt="0">
        <dgm:presLayoutVars>
          <dgm:dir/>
          <dgm:resizeHandles val="exact"/>
        </dgm:presLayoutVars>
      </dgm:prSet>
      <dgm:spPr/>
    </dgm:pt>
    <dgm:pt modelId="{672C32BA-9784-4772-B495-A885F690B6D9}" type="pres">
      <dgm:prSet presAssocID="{E577802A-9C94-4BD8-8405-9A0DA6232B2A}" presName="vNodes" presStyleCnt="0"/>
      <dgm:spPr/>
    </dgm:pt>
    <dgm:pt modelId="{27FE2C87-5F09-4B41-91F2-88FB6587FDD9}" type="pres">
      <dgm:prSet presAssocID="{E9DF6290-B67E-46A1-B80F-3A106475BDC3}" presName="node" presStyleLbl="node1" presStyleIdx="0" presStyleCnt="3">
        <dgm:presLayoutVars>
          <dgm:bulletEnabled val="1"/>
        </dgm:presLayoutVars>
      </dgm:prSet>
      <dgm:spPr/>
    </dgm:pt>
    <dgm:pt modelId="{B1141776-8CBD-4836-9CA7-CFD922F0DD85}" type="pres">
      <dgm:prSet presAssocID="{E37AC313-18B6-4855-A3CA-1C913321208A}" presName="spacerT" presStyleCnt="0"/>
      <dgm:spPr/>
    </dgm:pt>
    <dgm:pt modelId="{6ED2C3CE-5568-43FA-A9AF-9E33823160B9}" type="pres">
      <dgm:prSet presAssocID="{E37AC313-18B6-4855-A3CA-1C913321208A}" presName="sibTrans" presStyleLbl="sibTrans2D1" presStyleIdx="0" presStyleCnt="2"/>
      <dgm:spPr/>
    </dgm:pt>
    <dgm:pt modelId="{4B4657CA-5A7D-4F66-851C-B82A00E28947}" type="pres">
      <dgm:prSet presAssocID="{E37AC313-18B6-4855-A3CA-1C913321208A}" presName="spacerB" presStyleCnt="0"/>
      <dgm:spPr/>
    </dgm:pt>
    <dgm:pt modelId="{0F2945FF-3E82-4E30-A4B8-0DEDA84654E5}" type="pres">
      <dgm:prSet presAssocID="{E8A023B8-0A48-49F3-82FA-DDBD937E92CC}" presName="node" presStyleLbl="node1" presStyleIdx="1" presStyleCnt="3">
        <dgm:presLayoutVars>
          <dgm:bulletEnabled val="1"/>
        </dgm:presLayoutVars>
      </dgm:prSet>
      <dgm:spPr/>
    </dgm:pt>
    <dgm:pt modelId="{E7DA9509-6AE6-47D2-8D9B-970009DD1DBE}" type="pres">
      <dgm:prSet presAssocID="{E577802A-9C94-4BD8-8405-9A0DA6232B2A}" presName="sibTransLast" presStyleLbl="sibTrans2D1" presStyleIdx="1" presStyleCnt="2"/>
      <dgm:spPr/>
    </dgm:pt>
    <dgm:pt modelId="{E636074B-0FF4-43E4-AEED-5D719AF3B58C}" type="pres">
      <dgm:prSet presAssocID="{E577802A-9C94-4BD8-8405-9A0DA6232B2A}" presName="connectorText" presStyleLbl="sibTrans2D1" presStyleIdx="1" presStyleCnt="2"/>
      <dgm:spPr/>
    </dgm:pt>
    <dgm:pt modelId="{E2D847F2-C29F-439F-90A8-8E35A4E1A9AA}" type="pres">
      <dgm:prSet presAssocID="{E577802A-9C94-4BD8-8405-9A0DA6232B2A}" presName="lastNode" presStyleLbl="node1" presStyleIdx="2" presStyleCnt="3" custScaleX="70050" custScaleY="68719">
        <dgm:presLayoutVars>
          <dgm:bulletEnabled val="1"/>
        </dgm:presLayoutVars>
      </dgm:prSet>
      <dgm:spPr/>
    </dgm:pt>
  </dgm:ptLst>
  <dgm:cxnLst>
    <dgm:cxn modelId="{4DE25028-B89A-4036-B8AF-73307FA981F0}" srcId="{E577802A-9C94-4BD8-8405-9A0DA6232B2A}" destId="{B63843DF-C44A-44F7-8E07-66A2222951CF}" srcOrd="2" destOrd="0" parTransId="{E1489D3A-32F8-4D2E-A822-0235AF317396}" sibTransId="{60F48347-56D7-4C49-9D38-BB3511CC8DF7}"/>
    <dgm:cxn modelId="{CA1F3834-F341-4053-A18E-9B80FDDDECF3}" type="presOf" srcId="{E8A023B8-0A48-49F3-82FA-DDBD937E92CC}" destId="{0F2945FF-3E82-4E30-A4B8-0DEDA84654E5}" srcOrd="0" destOrd="0" presId="urn:microsoft.com/office/officeart/2005/8/layout/equation2"/>
    <dgm:cxn modelId="{5DE5FD38-6584-437F-85BA-C1B95A2EE008}" type="presOf" srcId="{BB5AADBA-25AA-46C6-8AB0-B67AEAB2219E}" destId="{E7DA9509-6AE6-47D2-8D9B-970009DD1DBE}" srcOrd="0" destOrd="0" presId="urn:microsoft.com/office/officeart/2005/8/layout/equation2"/>
    <dgm:cxn modelId="{B6731D5E-978C-4236-B9CB-12D161A6848A}" type="presOf" srcId="{558C23CD-CD2B-4629-91C2-D3562715A917}" destId="{27FE2C87-5F09-4B41-91F2-88FB6587FDD9}" srcOrd="0" destOrd="1" presId="urn:microsoft.com/office/officeart/2005/8/layout/equation2"/>
    <dgm:cxn modelId="{4A200361-B165-4631-A63B-63796998EB71}" type="presOf" srcId="{B63843DF-C44A-44F7-8E07-66A2222951CF}" destId="{E2D847F2-C29F-439F-90A8-8E35A4E1A9AA}" srcOrd="0" destOrd="0" presId="urn:microsoft.com/office/officeart/2005/8/layout/equation2"/>
    <dgm:cxn modelId="{054433B0-3176-47AA-B81F-088C8485C01F}" srcId="{E9DF6290-B67E-46A1-B80F-3A106475BDC3}" destId="{558C23CD-CD2B-4629-91C2-D3562715A917}" srcOrd="0" destOrd="0" parTransId="{AFA15B49-B588-4A20-90A0-1950DEF54B96}" sibTransId="{38F313B9-A7C1-481D-AE49-DB16EDAD1CAD}"/>
    <dgm:cxn modelId="{5F5E85CC-2268-4D3A-9B04-BB86DD9BD109}" type="presOf" srcId="{E577802A-9C94-4BD8-8405-9A0DA6232B2A}" destId="{527BE17E-E27D-4DDA-A630-100A8E6B9A22}" srcOrd="0" destOrd="0" presId="urn:microsoft.com/office/officeart/2005/8/layout/equation2"/>
    <dgm:cxn modelId="{F9A04ECE-DE29-44FC-8C09-91255D43BF53}" srcId="{E577802A-9C94-4BD8-8405-9A0DA6232B2A}" destId="{E8A023B8-0A48-49F3-82FA-DDBD937E92CC}" srcOrd="1" destOrd="0" parTransId="{C549F1C6-83A0-4F3A-A170-62672944112C}" sibTransId="{BB5AADBA-25AA-46C6-8AB0-B67AEAB2219E}"/>
    <dgm:cxn modelId="{885FAAE2-EE68-417B-98C2-17D0D5173438}" srcId="{E577802A-9C94-4BD8-8405-9A0DA6232B2A}" destId="{E9DF6290-B67E-46A1-B80F-3A106475BDC3}" srcOrd="0" destOrd="0" parTransId="{BF194D96-4E3E-4DE1-A29D-F53958F0D28B}" sibTransId="{E37AC313-18B6-4855-A3CA-1C913321208A}"/>
    <dgm:cxn modelId="{5CEB6BE5-01A4-446C-AD8A-C9FE5C83CB39}" type="presOf" srcId="{E37AC313-18B6-4855-A3CA-1C913321208A}" destId="{6ED2C3CE-5568-43FA-A9AF-9E33823160B9}" srcOrd="0" destOrd="0" presId="urn:microsoft.com/office/officeart/2005/8/layout/equation2"/>
    <dgm:cxn modelId="{7C7261E8-C57B-49CF-A5A6-03A7459F34F8}" type="presOf" srcId="{E9DF6290-B67E-46A1-B80F-3A106475BDC3}" destId="{27FE2C87-5F09-4B41-91F2-88FB6587FDD9}" srcOrd="0" destOrd="0" presId="urn:microsoft.com/office/officeart/2005/8/layout/equation2"/>
    <dgm:cxn modelId="{6BFBDEF1-D271-4E8F-9F12-20FB263C6F18}" type="presOf" srcId="{BB5AADBA-25AA-46C6-8AB0-B67AEAB2219E}" destId="{E636074B-0FF4-43E4-AEED-5D719AF3B58C}" srcOrd="1" destOrd="0" presId="urn:microsoft.com/office/officeart/2005/8/layout/equation2"/>
    <dgm:cxn modelId="{66160E86-3C85-4AF1-B929-3A41E9FBC352}" type="presParOf" srcId="{527BE17E-E27D-4DDA-A630-100A8E6B9A22}" destId="{672C32BA-9784-4772-B495-A885F690B6D9}" srcOrd="0" destOrd="0" presId="urn:microsoft.com/office/officeart/2005/8/layout/equation2"/>
    <dgm:cxn modelId="{3972A379-04B1-4747-9713-8207140DE27D}" type="presParOf" srcId="{672C32BA-9784-4772-B495-A885F690B6D9}" destId="{27FE2C87-5F09-4B41-91F2-88FB6587FDD9}" srcOrd="0" destOrd="0" presId="urn:microsoft.com/office/officeart/2005/8/layout/equation2"/>
    <dgm:cxn modelId="{AF296CFE-62FB-4F0C-8918-F560A8F4C465}" type="presParOf" srcId="{672C32BA-9784-4772-B495-A885F690B6D9}" destId="{B1141776-8CBD-4836-9CA7-CFD922F0DD85}" srcOrd="1" destOrd="0" presId="urn:microsoft.com/office/officeart/2005/8/layout/equation2"/>
    <dgm:cxn modelId="{B1C3A96E-DEAC-4CDB-A04A-F01AE9A7396A}" type="presParOf" srcId="{672C32BA-9784-4772-B495-A885F690B6D9}" destId="{6ED2C3CE-5568-43FA-A9AF-9E33823160B9}" srcOrd="2" destOrd="0" presId="urn:microsoft.com/office/officeart/2005/8/layout/equation2"/>
    <dgm:cxn modelId="{11BE91C8-CD11-4051-98FE-A847AC31F9A2}" type="presParOf" srcId="{672C32BA-9784-4772-B495-A885F690B6D9}" destId="{4B4657CA-5A7D-4F66-851C-B82A00E28947}" srcOrd="3" destOrd="0" presId="urn:microsoft.com/office/officeart/2005/8/layout/equation2"/>
    <dgm:cxn modelId="{4B51D1B8-F5D8-4C9B-A1AB-C40F4595BA9A}" type="presParOf" srcId="{672C32BA-9784-4772-B495-A885F690B6D9}" destId="{0F2945FF-3E82-4E30-A4B8-0DEDA84654E5}" srcOrd="4" destOrd="0" presId="urn:microsoft.com/office/officeart/2005/8/layout/equation2"/>
    <dgm:cxn modelId="{409CE3E2-575C-4FF6-98AF-3A7AE12707A9}" type="presParOf" srcId="{527BE17E-E27D-4DDA-A630-100A8E6B9A22}" destId="{E7DA9509-6AE6-47D2-8D9B-970009DD1DBE}" srcOrd="1" destOrd="0" presId="urn:microsoft.com/office/officeart/2005/8/layout/equation2"/>
    <dgm:cxn modelId="{3A633BC2-84CD-4594-900B-E8C6F213F084}" type="presParOf" srcId="{E7DA9509-6AE6-47D2-8D9B-970009DD1DBE}" destId="{E636074B-0FF4-43E4-AEED-5D719AF3B58C}" srcOrd="0" destOrd="0" presId="urn:microsoft.com/office/officeart/2005/8/layout/equation2"/>
    <dgm:cxn modelId="{CC10EB60-832F-40DB-B83E-1B5404E578FD}" type="presParOf" srcId="{527BE17E-E27D-4DDA-A630-100A8E6B9A22}" destId="{E2D847F2-C29F-439F-90A8-8E35A4E1A9AA}"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57DDCD-E062-42F0-A6E3-225592020017}" type="doc">
      <dgm:prSet loTypeId="urn:microsoft.com/office/officeart/2009/layout/CirclePictureHierarchy" loCatId="hierarchy" qsTypeId="urn:microsoft.com/office/officeart/2005/8/quickstyle/simple1" qsCatId="simple" csTypeId="urn:microsoft.com/office/officeart/2005/8/colors/accent0_3" csCatId="mainScheme" phldr="1"/>
      <dgm:spPr/>
      <dgm:t>
        <a:bodyPr/>
        <a:lstStyle/>
        <a:p>
          <a:endParaRPr lang="en-US"/>
        </a:p>
      </dgm:t>
    </dgm:pt>
    <dgm:pt modelId="{7B55D36C-77BD-4E9A-A577-0837FFC9218C}">
      <dgm:prSet phldrT="[Text]" custT="1"/>
      <dgm:spPr/>
      <dgm:t>
        <a:bodyPr/>
        <a:lstStyle/>
        <a:p>
          <a:r>
            <a:rPr lang="en-US" sz="1600" dirty="0"/>
            <a:t>Contract with a BOCES?</a:t>
          </a:r>
        </a:p>
      </dgm:t>
    </dgm:pt>
    <dgm:pt modelId="{E8F3A870-EF77-4E29-AD7A-99B61FB354E5}" type="parTrans" cxnId="{C7F190EF-973E-44B0-B360-ABEA0FD56DED}">
      <dgm:prSet/>
      <dgm:spPr/>
      <dgm:t>
        <a:bodyPr/>
        <a:lstStyle/>
        <a:p>
          <a:endParaRPr lang="en-US"/>
        </a:p>
      </dgm:t>
    </dgm:pt>
    <dgm:pt modelId="{0B6CDE3F-2124-4E67-ABBD-D5E5E573E549}" type="sibTrans" cxnId="{C7F190EF-973E-44B0-B360-ABEA0FD56DED}">
      <dgm:prSet/>
      <dgm:spPr/>
      <dgm:t>
        <a:bodyPr/>
        <a:lstStyle/>
        <a:p>
          <a:endParaRPr lang="en-US"/>
        </a:p>
      </dgm:t>
    </dgm:pt>
    <dgm:pt modelId="{53099313-E0DF-4E30-AE7B-DA67ADC4FFA3}">
      <dgm:prSet phldrT="[Text]" custT="1"/>
      <dgm:spPr/>
      <dgm:t>
        <a:bodyPr/>
        <a:lstStyle/>
        <a:p>
          <a:r>
            <a:rPr lang="en-US" sz="1600" b="1" dirty="0"/>
            <a:t>School: </a:t>
          </a:r>
          <a:r>
            <a:rPr lang="en-US" sz="1600" dirty="0"/>
            <a:t>BOCES has own school code</a:t>
          </a:r>
        </a:p>
      </dgm:t>
    </dgm:pt>
    <dgm:pt modelId="{04464895-2E71-4CFA-9CFA-EBABD36B1AB2}" type="parTrans" cxnId="{3DD239FA-5A51-442D-8F3B-69505EDF90E7}">
      <dgm:prSet/>
      <dgm:spPr/>
      <dgm:t>
        <a:bodyPr/>
        <a:lstStyle/>
        <a:p>
          <a:endParaRPr lang="en-US"/>
        </a:p>
      </dgm:t>
    </dgm:pt>
    <dgm:pt modelId="{8F737693-C8C2-4A72-897E-C7E4B7A7A4A9}" type="sibTrans" cxnId="{3DD239FA-5A51-442D-8F3B-69505EDF90E7}">
      <dgm:prSet/>
      <dgm:spPr/>
      <dgm:t>
        <a:bodyPr/>
        <a:lstStyle/>
        <a:p>
          <a:endParaRPr lang="en-US"/>
        </a:p>
      </dgm:t>
    </dgm:pt>
    <dgm:pt modelId="{6A21ABEB-AA3D-4D5B-8D24-DE699E357831}">
      <dgm:prSet phldrT="[Text]" custT="1"/>
      <dgm:spPr/>
      <dgm:t>
        <a:bodyPr/>
        <a:lstStyle/>
        <a:p>
          <a:r>
            <a:rPr lang="en-US" sz="1600" b="1" dirty="0"/>
            <a:t>Home District: </a:t>
          </a:r>
          <a:r>
            <a:rPr lang="en-US" sz="1600" b="0" dirty="0"/>
            <a:t>OCT</a:t>
          </a:r>
          <a:r>
            <a:rPr lang="en-US" sz="1600" b="1" dirty="0"/>
            <a:t> </a:t>
          </a:r>
          <a:r>
            <a:rPr lang="en-US" sz="1600" dirty="0"/>
            <a:t>record, </a:t>
          </a:r>
          <a:br>
            <a:rPr lang="en-US" sz="1600" dirty="0"/>
          </a:br>
          <a:r>
            <a:rPr lang="en-US" sz="1600" dirty="0"/>
            <a:t>Group B PAI = 31 or 33,</a:t>
          </a:r>
          <a:br>
            <a:rPr lang="en-US" sz="1600" dirty="0"/>
          </a:br>
          <a:r>
            <a:rPr lang="en-US" sz="1600" dirty="0"/>
            <a:t>Funding Code = Applicable</a:t>
          </a:r>
        </a:p>
      </dgm:t>
    </dgm:pt>
    <dgm:pt modelId="{64FFA5C6-DBCE-4365-BA17-D452AC343484}" type="parTrans" cxnId="{C8285F52-64A8-4D59-B980-4B7C2DC1E44A}">
      <dgm:prSet/>
      <dgm:spPr/>
      <dgm:t>
        <a:bodyPr/>
        <a:lstStyle/>
        <a:p>
          <a:endParaRPr lang="en-US"/>
        </a:p>
      </dgm:t>
    </dgm:pt>
    <dgm:pt modelId="{45F40A48-C170-451A-B294-0943F885920F}" type="sibTrans" cxnId="{C8285F52-64A8-4D59-B980-4B7C2DC1E44A}">
      <dgm:prSet/>
      <dgm:spPr/>
      <dgm:t>
        <a:bodyPr/>
        <a:lstStyle/>
        <a:p>
          <a:endParaRPr lang="en-US"/>
        </a:p>
      </dgm:t>
    </dgm:pt>
    <dgm:pt modelId="{DCA45F5E-C34A-4733-8259-1C40AF20694A}">
      <dgm:prSet phldrT="[Text]" custT="1"/>
      <dgm:spPr/>
      <dgm:t>
        <a:bodyPr/>
        <a:lstStyle/>
        <a:p>
          <a:r>
            <a:rPr lang="en-US" sz="1600" b="1" dirty="0"/>
            <a:t>BOCES District: </a:t>
          </a:r>
          <a:r>
            <a:rPr lang="en-US" sz="1600" dirty="0"/>
            <a:t>OCT record,</a:t>
          </a:r>
          <a:br>
            <a:rPr lang="en-US" sz="1600" dirty="0"/>
          </a:br>
          <a:r>
            <a:rPr lang="en-US" sz="1600" dirty="0"/>
            <a:t>Group A PAI = 02 </a:t>
          </a:r>
          <a:r>
            <a:rPr lang="en-US" sz="1600"/>
            <a:t>or 04, </a:t>
          </a:r>
        </a:p>
        <a:p>
          <a:r>
            <a:rPr lang="en-US" sz="1600" dirty="0"/>
            <a:t>Funding Code = not funded</a:t>
          </a:r>
        </a:p>
      </dgm:t>
    </dgm:pt>
    <dgm:pt modelId="{B1F9FC05-CBF0-4976-83E9-BFEA44742665}" type="parTrans" cxnId="{F8205911-40ED-4814-8912-6D31B1899E2C}">
      <dgm:prSet/>
      <dgm:spPr/>
      <dgm:t>
        <a:bodyPr/>
        <a:lstStyle/>
        <a:p>
          <a:endParaRPr lang="en-US"/>
        </a:p>
      </dgm:t>
    </dgm:pt>
    <dgm:pt modelId="{7FFB6560-09C2-47AA-AB7B-84D6C891CFA6}" type="sibTrans" cxnId="{F8205911-40ED-4814-8912-6D31B1899E2C}">
      <dgm:prSet/>
      <dgm:spPr/>
      <dgm:t>
        <a:bodyPr/>
        <a:lstStyle/>
        <a:p>
          <a:endParaRPr lang="en-US"/>
        </a:p>
      </dgm:t>
    </dgm:pt>
    <dgm:pt modelId="{977B9024-927E-4DAF-ABF3-729B6E704E74}">
      <dgm:prSet phldrT="[Text]" custT="1"/>
      <dgm:spPr/>
      <dgm:t>
        <a:bodyPr/>
        <a:lstStyle/>
        <a:p>
          <a:r>
            <a:rPr lang="en-US" sz="1600" b="1" dirty="0"/>
            <a:t>Program: </a:t>
          </a:r>
          <a:r>
            <a:rPr lang="en-US" sz="1600" dirty="0"/>
            <a:t>BOCES does NOT have a school code</a:t>
          </a:r>
        </a:p>
      </dgm:t>
    </dgm:pt>
    <dgm:pt modelId="{235D2AA7-1B76-4EB2-BBB0-90D5FA17D41E}" type="parTrans" cxnId="{140C3AA0-4091-43F2-A66A-76C4687DF218}">
      <dgm:prSet/>
      <dgm:spPr/>
      <dgm:t>
        <a:bodyPr/>
        <a:lstStyle/>
        <a:p>
          <a:endParaRPr lang="en-US"/>
        </a:p>
      </dgm:t>
    </dgm:pt>
    <dgm:pt modelId="{8BF221AA-1335-4596-8109-A58CF6207662}" type="sibTrans" cxnId="{140C3AA0-4091-43F2-A66A-76C4687DF218}">
      <dgm:prSet/>
      <dgm:spPr/>
      <dgm:t>
        <a:bodyPr/>
        <a:lstStyle/>
        <a:p>
          <a:endParaRPr lang="en-US"/>
        </a:p>
      </dgm:t>
    </dgm:pt>
    <dgm:pt modelId="{90BB5151-DDBA-4323-9ABF-1A93C1E4F3AF}">
      <dgm:prSet phldrT="[Text]" custT="1"/>
      <dgm:spPr/>
      <dgm:t>
        <a:bodyPr/>
        <a:lstStyle/>
        <a:p>
          <a:r>
            <a:rPr lang="en-US" sz="1600" b="1" dirty="0"/>
            <a:t>Home District: </a:t>
          </a:r>
          <a:r>
            <a:rPr lang="en-US" sz="1600" dirty="0"/>
            <a:t>OCT Record with Group A PAI 01-08 </a:t>
          </a:r>
          <a:r>
            <a:rPr lang="en-US" sz="1600" b="1" u="sng" dirty="0"/>
            <a:t>and</a:t>
          </a:r>
          <a:r>
            <a:rPr lang="en-US" sz="1600" b="0" u="none" dirty="0"/>
            <a:t> Non-School Program Code 03</a:t>
          </a:r>
          <a:endParaRPr lang="en-US" sz="1600" dirty="0"/>
        </a:p>
      </dgm:t>
    </dgm:pt>
    <dgm:pt modelId="{320C9DBE-1682-4433-B0E3-6526CE45444D}" type="parTrans" cxnId="{C8D2BFCA-0105-4FFD-9307-02F7582FC797}">
      <dgm:prSet/>
      <dgm:spPr/>
      <dgm:t>
        <a:bodyPr/>
        <a:lstStyle/>
        <a:p>
          <a:endParaRPr lang="en-US"/>
        </a:p>
      </dgm:t>
    </dgm:pt>
    <dgm:pt modelId="{EFE5C678-C436-43F8-B6B6-60E5422FDE13}" type="sibTrans" cxnId="{C8D2BFCA-0105-4FFD-9307-02F7582FC797}">
      <dgm:prSet/>
      <dgm:spPr/>
      <dgm:t>
        <a:bodyPr/>
        <a:lstStyle/>
        <a:p>
          <a:endParaRPr lang="en-US"/>
        </a:p>
      </dgm:t>
    </dgm:pt>
    <dgm:pt modelId="{21A15DC8-8CFC-4615-A6D3-B9D0D0382AAA}">
      <dgm:prSet phldrT="[Text]" custT="1"/>
      <dgm:spPr/>
      <dgm:t>
        <a:bodyPr/>
        <a:lstStyle/>
        <a:p>
          <a:r>
            <a:rPr lang="en-US" sz="1600" b="1" dirty="0"/>
            <a:t>BOCES Program: </a:t>
          </a:r>
          <a:r>
            <a:rPr lang="en-US" sz="1600" dirty="0"/>
            <a:t>no state reporting</a:t>
          </a:r>
        </a:p>
      </dgm:t>
    </dgm:pt>
    <dgm:pt modelId="{FCFCBD67-4E23-48FC-A2BD-12BD121A7C68}" type="parTrans" cxnId="{45BC7E92-7780-4F01-9663-2762D2B141B6}">
      <dgm:prSet/>
      <dgm:spPr/>
      <dgm:t>
        <a:bodyPr/>
        <a:lstStyle/>
        <a:p>
          <a:endParaRPr lang="en-US"/>
        </a:p>
      </dgm:t>
    </dgm:pt>
    <dgm:pt modelId="{86071958-4DF6-4B90-9723-46A8FE645D70}" type="sibTrans" cxnId="{45BC7E92-7780-4F01-9663-2762D2B141B6}">
      <dgm:prSet/>
      <dgm:spPr/>
      <dgm:t>
        <a:bodyPr/>
        <a:lstStyle/>
        <a:p>
          <a:endParaRPr lang="en-US"/>
        </a:p>
      </dgm:t>
    </dgm:pt>
    <dgm:pt modelId="{A17D2257-F391-4CB3-93AF-FF0C8B34D4DE}" type="pres">
      <dgm:prSet presAssocID="{B757DDCD-E062-42F0-A6E3-225592020017}" presName="hierChild1" presStyleCnt="0">
        <dgm:presLayoutVars>
          <dgm:chPref val="1"/>
          <dgm:dir/>
          <dgm:animOne val="branch"/>
          <dgm:animLvl val="lvl"/>
          <dgm:resizeHandles/>
        </dgm:presLayoutVars>
      </dgm:prSet>
      <dgm:spPr/>
    </dgm:pt>
    <dgm:pt modelId="{D0DBB5E0-00B4-4A18-9C35-FA4C8F9642AD}" type="pres">
      <dgm:prSet presAssocID="{7B55D36C-77BD-4E9A-A577-0837FFC9218C}" presName="hierRoot1" presStyleCnt="0"/>
      <dgm:spPr/>
    </dgm:pt>
    <dgm:pt modelId="{435BA3ED-0F4B-42EE-A7BC-3390E34F3EF0}" type="pres">
      <dgm:prSet presAssocID="{7B55D36C-77BD-4E9A-A577-0837FFC9218C}" presName="composite" presStyleCnt="0"/>
      <dgm:spPr/>
    </dgm:pt>
    <dgm:pt modelId="{ECCA5156-6D7D-4A29-9FC7-D16E804614C6}" type="pres">
      <dgm:prSet presAssocID="{7B55D36C-77BD-4E9A-A577-0837FFC9218C}" presName="image" presStyleLbl="node0"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Question Mark with solid fill"/>
        </a:ext>
      </dgm:extLst>
    </dgm:pt>
    <dgm:pt modelId="{4131D706-5D27-4342-9776-362F6C791C82}" type="pres">
      <dgm:prSet presAssocID="{7B55D36C-77BD-4E9A-A577-0837FFC9218C}" presName="text" presStyleLbl="revTx" presStyleIdx="0" presStyleCnt="7">
        <dgm:presLayoutVars>
          <dgm:chPref val="3"/>
        </dgm:presLayoutVars>
      </dgm:prSet>
      <dgm:spPr/>
    </dgm:pt>
    <dgm:pt modelId="{B5B1A7A4-7B67-4839-AC54-9A8F6AF9C9F7}" type="pres">
      <dgm:prSet presAssocID="{7B55D36C-77BD-4E9A-A577-0837FFC9218C}" presName="hierChild2" presStyleCnt="0"/>
      <dgm:spPr/>
    </dgm:pt>
    <dgm:pt modelId="{5014FE31-EE6C-4097-9192-5114274DD97C}" type="pres">
      <dgm:prSet presAssocID="{04464895-2E71-4CFA-9CFA-EBABD36B1AB2}" presName="Name10" presStyleLbl="parChTrans1D2" presStyleIdx="0" presStyleCnt="2"/>
      <dgm:spPr/>
    </dgm:pt>
    <dgm:pt modelId="{5DEB4270-BC83-4D46-86A6-87622EE5E889}" type="pres">
      <dgm:prSet presAssocID="{53099313-E0DF-4E30-AE7B-DA67ADC4FFA3}" presName="hierRoot2" presStyleCnt="0"/>
      <dgm:spPr/>
    </dgm:pt>
    <dgm:pt modelId="{FFB78987-5375-495E-82A6-7246ABD3066E}" type="pres">
      <dgm:prSet presAssocID="{53099313-E0DF-4E30-AE7B-DA67ADC4FFA3}" presName="composite2" presStyleCnt="0"/>
      <dgm:spPr/>
    </dgm:pt>
    <dgm:pt modelId="{BA85CBB4-378E-4B68-903B-3B74C6F87D24}" type="pres">
      <dgm:prSet presAssocID="{53099313-E0DF-4E30-AE7B-DA67ADC4FFA3}" presName="image2" presStyleLbl="node2" presStyleIdx="0"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choolhouse with solid fill"/>
        </a:ext>
      </dgm:extLst>
    </dgm:pt>
    <dgm:pt modelId="{4147B498-F030-47DC-ABF0-88EE45153144}" type="pres">
      <dgm:prSet presAssocID="{53099313-E0DF-4E30-AE7B-DA67ADC4FFA3}" presName="text2" presStyleLbl="revTx" presStyleIdx="1" presStyleCnt="7">
        <dgm:presLayoutVars>
          <dgm:chPref val="3"/>
        </dgm:presLayoutVars>
      </dgm:prSet>
      <dgm:spPr/>
    </dgm:pt>
    <dgm:pt modelId="{29ABDDB7-AD76-4372-9011-A7A356E4B87B}" type="pres">
      <dgm:prSet presAssocID="{53099313-E0DF-4E30-AE7B-DA67ADC4FFA3}" presName="hierChild3" presStyleCnt="0"/>
      <dgm:spPr/>
    </dgm:pt>
    <dgm:pt modelId="{E090FFA5-897B-43BD-B23D-1FB1DB0543DB}" type="pres">
      <dgm:prSet presAssocID="{64FFA5C6-DBCE-4365-BA17-D452AC343484}" presName="Name17" presStyleLbl="parChTrans1D3" presStyleIdx="0" presStyleCnt="4"/>
      <dgm:spPr/>
    </dgm:pt>
    <dgm:pt modelId="{F3007A21-86E1-48D7-9145-CBA2A0F88369}" type="pres">
      <dgm:prSet presAssocID="{6A21ABEB-AA3D-4D5B-8D24-DE699E357831}" presName="hierRoot3" presStyleCnt="0"/>
      <dgm:spPr/>
    </dgm:pt>
    <dgm:pt modelId="{35B9A8B1-A92A-401C-9E49-D079EAACAC94}" type="pres">
      <dgm:prSet presAssocID="{6A21ABEB-AA3D-4D5B-8D24-DE699E357831}" presName="composite3" presStyleCnt="0"/>
      <dgm:spPr/>
    </dgm:pt>
    <dgm:pt modelId="{5A9876EB-0879-41E4-A22F-C3AAA2240114}" type="pres">
      <dgm:prSet presAssocID="{6A21ABEB-AA3D-4D5B-8D24-DE699E357831}" presName="image3" presStyleLbl="node3" presStyleIdx="0"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heckmark with solid fill"/>
        </a:ext>
      </dgm:extLst>
    </dgm:pt>
    <dgm:pt modelId="{B2F6A498-5E34-4897-B04E-3C9E690103F1}" type="pres">
      <dgm:prSet presAssocID="{6A21ABEB-AA3D-4D5B-8D24-DE699E357831}" presName="text3" presStyleLbl="revTx" presStyleIdx="2" presStyleCnt="7">
        <dgm:presLayoutVars>
          <dgm:chPref val="3"/>
        </dgm:presLayoutVars>
      </dgm:prSet>
      <dgm:spPr/>
    </dgm:pt>
    <dgm:pt modelId="{C5AAB4EA-325B-41F3-8C5D-D936E7CD4E86}" type="pres">
      <dgm:prSet presAssocID="{6A21ABEB-AA3D-4D5B-8D24-DE699E357831}" presName="hierChild4" presStyleCnt="0"/>
      <dgm:spPr/>
    </dgm:pt>
    <dgm:pt modelId="{DBDA6019-0BE6-417F-96B9-B7F6FA021D64}" type="pres">
      <dgm:prSet presAssocID="{B1F9FC05-CBF0-4976-83E9-BFEA44742665}" presName="Name17" presStyleLbl="parChTrans1D3" presStyleIdx="1" presStyleCnt="4"/>
      <dgm:spPr/>
    </dgm:pt>
    <dgm:pt modelId="{98ECDA40-C2E5-4730-A698-FD29BAA747F1}" type="pres">
      <dgm:prSet presAssocID="{DCA45F5E-C34A-4733-8259-1C40AF20694A}" presName="hierRoot3" presStyleCnt="0"/>
      <dgm:spPr/>
    </dgm:pt>
    <dgm:pt modelId="{15494565-0351-4994-B80A-A72604B8743B}" type="pres">
      <dgm:prSet presAssocID="{DCA45F5E-C34A-4733-8259-1C40AF20694A}" presName="composite3" presStyleCnt="0"/>
      <dgm:spPr/>
    </dgm:pt>
    <dgm:pt modelId="{B5337A37-8237-4F1E-BF6A-38FB29481F3E}" type="pres">
      <dgm:prSet presAssocID="{DCA45F5E-C34A-4733-8259-1C40AF20694A}" presName="image3" presStyleLbl="node3" presStyleIdx="1"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Checkmark with solid fill"/>
        </a:ext>
      </dgm:extLst>
    </dgm:pt>
    <dgm:pt modelId="{4A9D00C9-389E-4438-9574-1D02132694F5}" type="pres">
      <dgm:prSet presAssocID="{DCA45F5E-C34A-4733-8259-1C40AF20694A}" presName="text3" presStyleLbl="revTx" presStyleIdx="3" presStyleCnt="7">
        <dgm:presLayoutVars>
          <dgm:chPref val="3"/>
        </dgm:presLayoutVars>
      </dgm:prSet>
      <dgm:spPr/>
    </dgm:pt>
    <dgm:pt modelId="{4729295C-244B-4AD4-92E4-E32D1987F54A}" type="pres">
      <dgm:prSet presAssocID="{DCA45F5E-C34A-4733-8259-1C40AF20694A}" presName="hierChild4" presStyleCnt="0"/>
      <dgm:spPr/>
    </dgm:pt>
    <dgm:pt modelId="{8BD62C3D-5EC7-4B59-B614-3BB0E540F01A}" type="pres">
      <dgm:prSet presAssocID="{235D2AA7-1B76-4EB2-BBB0-90D5FA17D41E}" presName="Name10" presStyleLbl="parChTrans1D2" presStyleIdx="1" presStyleCnt="2"/>
      <dgm:spPr/>
    </dgm:pt>
    <dgm:pt modelId="{3EB12E92-A49B-4F47-840E-67EB926E8031}" type="pres">
      <dgm:prSet presAssocID="{977B9024-927E-4DAF-ABF3-729B6E704E74}" presName="hierRoot2" presStyleCnt="0"/>
      <dgm:spPr/>
    </dgm:pt>
    <dgm:pt modelId="{0540EF9C-80E0-410A-A41F-CC6691F60D30}" type="pres">
      <dgm:prSet presAssocID="{977B9024-927E-4DAF-ABF3-729B6E704E74}" presName="composite2" presStyleCnt="0"/>
      <dgm:spPr/>
    </dgm:pt>
    <dgm:pt modelId="{DDE2406A-D237-47CA-8F12-172B5473CC81}" type="pres">
      <dgm:prSet presAssocID="{977B9024-927E-4DAF-ABF3-729B6E704E74}" presName="image2" presStyleLbl="node2" presStyleIdx="1" presStyleCnt="2"/>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Map with pin with solid fill"/>
        </a:ext>
      </dgm:extLst>
    </dgm:pt>
    <dgm:pt modelId="{C40BF97A-1163-41CE-B475-69B99286288D}" type="pres">
      <dgm:prSet presAssocID="{977B9024-927E-4DAF-ABF3-729B6E704E74}" presName="text2" presStyleLbl="revTx" presStyleIdx="4" presStyleCnt="7">
        <dgm:presLayoutVars>
          <dgm:chPref val="3"/>
        </dgm:presLayoutVars>
      </dgm:prSet>
      <dgm:spPr/>
    </dgm:pt>
    <dgm:pt modelId="{16DFF2EA-FE1E-4327-B018-4DAC310CE33C}" type="pres">
      <dgm:prSet presAssocID="{977B9024-927E-4DAF-ABF3-729B6E704E74}" presName="hierChild3" presStyleCnt="0"/>
      <dgm:spPr/>
    </dgm:pt>
    <dgm:pt modelId="{1481E3C3-5ACB-4630-B707-2631E3B2D3C7}" type="pres">
      <dgm:prSet presAssocID="{320C9DBE-1682-4433-B0E3-6526CE45444D}" presName="Name17" presStyleLbl="parChTrans1D3" presStyleIdx="2" presStyleCnt="4"/>
      <dgm:spPr/>
    </dgm:pt>
    <dgm:pt modelId="{0C5B54C3-429F-4833-9BEE-699E7523ABC0}" type="pres">
      <dgm:prSet presAssocID="{90BB5151-DDBA-4323-9ABF-1A93C1E4F3AF}" presName="hierRoot3" presStyleCnt="0"/>
      <dgm:spPr/>
    </dgm:pt>
    <dgm:pt modelId="{95525589-2E68-44CD-8EBC-3D8D0D95D754}" type="pres">
      <dgm:prSet presAssocID="{90BB5151-DDBA-4323-9ABF-1A93C1E4F3AF}" presName="composite3" presStyleCnt="0"/>
      <dgm:spPr/>
    </dgm:pt>
    <dgm:pt modelId="{98C525B1-795F-4F5D-8345-7211449B5EC1}" type="pres">
      <dgm:prSet presAssocID="{90BB5151-DDBA-4323-9ABF-1A93C1E4F3AF}" presName="image3" presStyleLbl="node3" presStyleIdx="2" presStyleCnt="4"/>
      <dgm:spPr>
        <a:blipFill>
          <a:blip xmlns:r="http://schemas.openxmlformats.org/officeDocument/2006/relationships" r:embed="rId5">
            <a:extLs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Checkmark with solid fill"/>
        </a:ext>
      </dgm:extLst>
    </dgm:pt>
    <dgm:pt modelId="{47833FD0-DDC7-44E5-8C75-46965A216F98}" type="pres">
      <dgm:prSet presAssocID="{90BB5151-DDBA-4323-9ABF-1A93C1E4F3AF}" presName="text3" presStyleLbl="revTx" presStyleIdx="5" presStyleCnt="7">
        <dgm:presLayoutVars>
          <dgm:chPref val="3"/>
        </dgm:presLayoutVars>
      </dgm:prSet>
      <dgm:spPr/>
    </dgm:pt>
    <dgm:pt modelId="{C370E6D0-5048-4CB7-B4EF-D0AD4FB1B68C}" type="pres">
      <dgm:prSet presAssocID="{90BB5151-DDBA-4323-9ABF-1A93C1E4F3AF}" presName="hierChild4" presStyleCnt="0"/>
      <dgm:spPr/>
    </dgm:pt>
    <dgm:pt modelId="{42058769-ECB6-4655-B6EB-1BF8343865AA}" type="pres">
      <dgm:prSet presAssocID="{FCFCBD67-4E23-48FC-A2BD-12BD121A7C68}" presName="Name17" presStyleLbl="parChTrans1D3" presStyleIdx="3" presStyleCnt="4"/>
      <dgm:spPr/>
    </dgm:pt>
    <dgm:pt modelId="{86FA64DD-37A0-4EB8-8516-E3A14A5CB9DB}" type="pres">
      <dgm:prSet presAssocID="{21A15DC8-8CFC-4615-A6D3-B9D0D0382AAA}" presName="hierRoot3" presStyleCnt="0"/>
      <dgm:spPr/>
    </dgm:pt>
    <dgm:pt modelId="{C7A23022-DA07-45E6-98F3-37C504A09211}" type="pres">
      <dgm:prSet presAssocID="{21A15DC8-8CFC-4615-A6D3-B9D0D0382AAA}" presName="composite3" presStyleCnt="0"/>
      <dgm:spPr/>
    </dgm:pt>
    <dgm:pt modelId="{1ABF7243-20A8-49CB-9C5C-B85ECECEE0A5}" type="pres">
      <dgm:prSet presAssocID="{21A15DC8-8CFC-4615-A6D3-B9D0D0382AAA}" presName="image3" presStyleLbl="node3" presStyleIdx="3" presStyleCnt="4"/>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dgm:spPr>
      <dgm:extLst>
        <a:ext uri="{E40237B7-FDA0-4F09-8148-C483321AD2D9}">
          <dgm14:cNvPr xmlns:dgm14="http://schemas.microsoft.com/office/drawing/2010/diagram" id="0" name="" descr="Close with solid fill"/>
        </a:ext>
      </dgm:extLst>
    </dgm:pt>
    <dgm:pt modelId="{117749C2-9F80-4DF9-BDBD-5C485ECD3F02}" type="pres">
      <dgm:prSet presAssocID="{21A15DC8-8CFC-4615-A6D3-B9D0D0382AAA}" presName="text3" presStyleLbl="revTx" presStyleIdx="6" presStyleCnt="7">
        <dgm:presLayoutVars>
          <dgm:chPref val="3"/>
        </dgm:presLayoutVars>
      </dgm:prSet>
      <dgm:spPr/>
    </dgm:pt>
    <dgm:pt modelId="{D1F92543-1353-467B-B82A-0B5332027D26}" type="pres">
      <dgm:prSet presAssocID="{21A15DC8-8CFC-4615-A6D3-B9D0D0382AAA}" presName="hierChild4" presStyleCnt="0"/>
      <dgm:spPr/>
    </dgm:pt>
  </dgm:ptLst>
  <dgm:cxnLst>
    <dgm:cxn modelId="{F8205911-40ED-4814-8912-6D31B1899E2C}" srcId="{53099313-E0DF-4E30-AE7B-DA67ADC4FFA3}" destId="{DCA45F5E-C34A-4733-8259-1C40AF20694A}" srcOrd="1" destOrd="0" parTransId="{B1F9FC05-CBF0-4976-83E9-BFEA44742665}" sibTransId="{7FFB6560-09C2-47AA-AB7B-84D6C891CFA6}"/>
    <dgm:cxn modelId="{ACC9CA16-4AC7-466C-9777-E03DC35AE2DB}" type="presOf" srcId="{235D2AA7-1B76-4EB2-BBB0-90D5FA17D41E}" destId="{8BD62C3D-5EC7-4B59-B614-3BB0E540F01A}" srcOrd="0" destOrd="0" presId="urn:microsoft.com/office/officeart/2009/layout/CirclePictureHierarchy"/>
    <dgm:cxn modelId="{8A9CCE1F-9826-43DC-B742-10B6DFB58786}" type="presOf" srcId="{90BB5151-DDBA-4323-9ABF-1A93C1E4F3AF}" destId="{47833FD0-DDC7-44E5-8C75-46965A216F98}" srcOrd="0" destOrd="0" presId="urn:microsoft.com/office/officeart/2009/layout/CirclePictureHierarchy"/>
    <dgm:cxn modelId="{2D6D8B23-824B-4FD4-858D-1D6F480C8480}" type="presOf" srcId="{6A21ABEB-AA3D-4D5B-8D24-DE699E357831}" destId="{B2F6A498-5E34-4897-B04E-3C9E690103F1}" srcOrd="0" destOrd="0" presId="urn:microsoft.com/office/officeart/2009/layout/CirclePictureHierarchy"/>
    <dgm:cxn modelId="{90AE5130-D947-4EF5-93A6-A7538BC81C67}" type="presOf" srcId="{04464895-2E71-4CFA-9CFA-EBABD36B1AB2}" destId="{5014FE31-EE6C-4097-9192-5114274DD97C}" srcOrd="0" destOrd="0" presId="urn:microsoft.com/office/officeart/2009/layout/CirclePictureHierarchy"/>
    <dgm:cxn modelId="{5230DB35-961A-41B6-B004-88A0CFF49EA3}" type="presOf" srcId="{320C9DBE-1682-4433-B0E3-6526CE45444D}" destId="{1481E3C3-5ACB-4630-B707-2631E3B2D3C7}" srcOrd="0" destOrd="0" presId="urn:microsoft.com/office/officeart/2009/layout/CirclePictureHierarchy"/>
    <dgm:cxn modelId="{F8FD655B-94B9-4FB4-B978-C31A3EEE6089}" type="presOf" srcId="{B757DDCD-E062-42F0-A6E3-225592020017}" destId="{A17D2257-F391-4CB3-93AF-FF0C8B34D4DE}" srcOrd="0" destOrd="0" presId="urn:microsoft.com/office/officeart/2009/layout/CirclePictureHierarchy"/>
    <dgm:cxn modelId="{4DE2DD4F-E796-4FE9-B0EE-1A312DE31482}" type="presOf" srcId="{64FFA5C6-DBCE-4365-BA17-D452AC343484}" destId="{E090FFA5-897B-43BD-B23D-1FB1DB0543DB}" srcOrd="0" destOrd="0" presId="urn:microsoft.com/office/officeart/2009/layout/CirclePictureHierarchy"/>
    <dgm:cxn modelId="{9CAA5450-E04A-40C8-B01A-D6D602E3E8DE}" type="presOf" srcId="{FCFCBD67-4E23-48FC-A2BD-12BD121A7C68}" destId="{42058769-ECB6-4655-B6EB-1BF8343865AA}" srcOrd="0" destOrd="0" presId="urn:microsoft.com/office/officeart/2009/layout/CirclePictureHierarchy"/>
    <dgm:cxn modelId="{C8285F52-64A8-4D59-B980-4B7C2DC1E44A}" srcId="{53099313-E0DF-4E30-AE7B-DA67ADC4FFA3}" destId="{6A21ABEB-AA3D-4D5B-8D24-DE699E357831}" srcOrd="0" destOrd="0" parTransId="{64FFA5C6-DBCE-4365-BA17-D452AC343484}" sibTransId="{45F40A48-C170-451A-B294-0943F885920F}"/>
    <dgm:cxn modelId="{663D7074-BB32-458E-9075-AE6949F4DAB1}" type="presOf" srcId="{977B9024-927E-4DAF-ABF3-729B6E704E74}" destId="{C40BF97A-1163-41CE-B475-69B99286288D}" srcOrd="0" destOrd="0" presId="urn:microsoft.com/office/officeart/2009/layout/CirclePictureHierarchy"/>
    <dgm:cxn modelId="{C0391F7F-B1F4-44CB-B779-3E02481409D2}" type="presOf" srcId="{DCA45F5E-C34A-4733-8259-1C40AF20694A}" destId="{4A9D00C9-389E-4438-9574-1D02132694F5}" srcOrd="0" destOrd="0" presId="urn:microsoft.com/office/officeart/2009/layout/CirclePictureHierarchy"/>
    <dgm:cxn modelId="{2F015991-3E26-4B01-B4D3-1B52EA4E2238}" type="presOf" srcId="{53099313-E0DF-4E30-AE7B-DA67ADC4FFA3}" destId="{4147B498-F030-47DC-ABF0-88EE45153144}" srcOrd="0" destOrd="0" presId="urn:microsoft.com/office/officeart/2009/layout/CirclePictureHierarchy"/>
    <dgm:cxn modelId="{45BC7E92-7780-4F01-9663-2762D2B141B6}" srcId="{977B9024-927E-4DAF-ABF3-729B6E704E74}" destId="{21A15DC8-8CFC-4615-A6D3-B9D0D0382AAA}" srcOrd="1" destOrd="0" parTransId="{FCFCBD67-4E23-48FC-A2BD-12BD121A7C68}" sibTransId="{86071958-4DF6-4B90-9723-46A8FE645D70}"/>
    <dgm:cxn modelId="{73A8D393-4AC4-4F9B-BDAE-CB01A4AAFA99}" type="presOf" srcId="{21A15DC8-8CFC-4615-A6D3-B9D0D0382AAA}" destId="{117749C2-9F80-4DF9-BDBD-5C485ECD3F02}" srcOrd="0" destOrd="0" presId="urn:microsoft.com/office/officeart/2009/layout/CirclePictureHierarchy"/>
    <dgm:cxn modelId="{140C3AA0-4091-43F2-A66A-76C4687DF218}" srcId="{7B55D36C-77BD-4E9A-A577-0837FFC9218C}" destId="{977B9024-927E-4DAF-ABF3-729B6E704E74}" srcOrd="1" destOrd="0" parTransId="{235D2AA7-1B76-4EB2-BBB0-90D5FA17D41E}" sibTransId="{8BF221AA-1335-4596-8109-A58CF6207662}"/>
    <dgm:cxn modelId="{ECC8CCB3-1550-4549-99A9-83A56ED7AC9F}" type="presOf" srcId="{B1F9FC05-CBF0-4976-83E9-BFEA44742665}" destId="{DBDA6019-0BE6-417F-96B9-B7F6FA021D64}" srcOrd="0" destOrd="0" presId="urn:microsoft.com/office/officeart/2009/layout/CirclePictureHierarchy"/>
    <dgm:cxn modelId="{C8D2BFCA-0105-4FFD-9307-02F7582FC797}" srcId="{977B9024-927E-4DAF-ABF3-729B6E704E74}" destId="{90BB5151-DDBA-4323-9ABF-1A93C1E4F3AF}" srcOrd="0" destOrd="0" parTransId="{320C9DBE-1682-4433-B0E3-6526CE45444D}" sibTransId="{EFE5C678-C436-43F8-B6B6-60E5422FDE13}"/>
    <dgm:cxn modelId="{12136CDB-4DA9-4722-9365-D5341C1C6111}" type="presOf" srcId="{7B55D36C-77BD-4E9A-A577-0837FFC9218C}" destId="{4131D706-5D27-4342-9776-362F6C791C82}" srcOrd="0" destOrd="0" presId="urn:microsoft.com/office/officeart/2009/layout/CirclePictureHierarchy"/>
    <dgm:cxn modelId="{C7F190EF-973E-44B0-B360-ABEA0FD56DED}" srcId="{B757DDCD-E062-42F0-A6E3-225592020017}" destId="{7B55D36C-77BD-4E9A-A577-0837FFC9218C}" srcOrd="0" destOrd="0" parTransId="{E8F3A870-EF77-4E29-AD7A-99B61FB354E5}" sibTransId="{0B6CDE3F-2124-4E67-ABBD-D5E5E573E549}"/>
    <dgm:cxn modelId="{3DD239FA-5A51-442D-8F3B-69505EDF90E7}" srcId="{7B55D36C-77BD-4E9A-A577-0837FFC9218C}" destId="{53099313-E0DF-4E30-AE7B-DA67ADC4FFA3}" srcOrd="0" destOrd="0" parTransId="{04464895-2E71-4CFA-9CFA-EBABD36B1AB2}" sibTransId="{8F737693-C8C2-4A72-897E-C7E4B7A7A4A9}"/>
    <dgm:cxn modelId="{9526E8CF-3AC4-4134-B506-300540BB62B8}" type="presParOf" srcId="{A17D2257-F391-4CB3-93AF-FF0C8B34D4DE}" destId="{D0DBB5E0-00B4-4A18-9C35-FA4C8F9642AD}" srcOrd="0" destOrd="0" presId="urn:microsoft.com/office/officeart/2009/layout/CirclePictureHierarchy"/>
    <dgm:cxn modelId="{5143696F-4936-4337-8DC2-68C796BB80D9}" type="presParOf" srcId="{D0DBB5E0-00B4-4A18-9C35-FA4C8F9642AD}" destId="{435BA3ED-0F4B-42EE-A7BC-3390E34F3EF0}" srcOrd="0" destOrd="0" presId="urn:microsoft.com/office/officeart/2009/layout/CirclePictureHierarchy"/>
    <dgm:cxn modelId="{EDBE6328-3E03-4996-8392-7F593E10F955}" type="presParOf" srcId="{435BA3ED-0F4B-42EE-A7BC-3390E34F3EF0}" destId="{ECCA5156-6D7D-4A29-9FC7-D16E804614C6}" srcOrd="0" destOrd="0" presId="urn:microsoft.com/office/officeart/2009/layout/CirclePictureHierarchy"/>
    <dgm:cxn modelId="{83EFD4A2-AD29-4CB3-B17B-6C71D46D2828}" type="presParOf" srcId="{435BA3ED-0F4B-42EE-A7BC-3390E34F3EF0}" destId="{4131D706-5D27-4342-9776-362F6C791C82}" srcOrd="1" destOrd="0" presId="urn:microsoft.com/office/officeart/2009/layout/CirclePictureHierarchy"/>
    <dgm:cxn modelId="{A75C1CD1-2B07-47D1-832B-EFC47138D3E1}" type="presParOf" srcId="{D0DBB5E0-00B4-4A18-9C35-FA4C8F9642AD}" destId="{B5B1A7A4-7B67-4839-AC54-9A8F6AF9C9F7}" srcOrd="1" destOrd="0" presId="urn:microsoft.com/office/officeart/2009/layout/CirclePictureHierarchy"/>
    <dgm:cxn modelId="{6592DD21-58B5-4117-8882-31227B6881E9}" type="presParOf" srcId="{B5B1A7A4-7B67-4839-AC54-9A8F6AF9C9F7}" destId="{5014FE31-EE6C-4097-9192-5114274DD97C}" srcOrd="0" destOrd="0" presId="urn:microsoft.com/office/officeart/2009/layout/CirclePictureHierarchy"/>
    <dgm:cxn modelId="{C490BF7E-F682-4EDF-A3CE-118CD85A361E}" type="presParOf" srcId="{B5B1A7A4-7B67-4839-AC54-9A8F6AF9C9F7}" destId="{5DEB4270-BC83-4D46-86A6-87622EE5E889}" srcOrd="1" destOrd="0" presId="urn:microsoft.com/office/officeart/2009/layout/CirclePictureHierarchy"/>
    <dgm:cxn modelId="{0BC5F9BC-8A5F-43FD-9279-346079022B38}" type="presParOf" srcId="{5DEB4270-BC83-4D46-86A6-87622EE5E889}" destId="{FFB78987-5375-495E-82A6-7246ABD3066E}" srcOrd="0" destOrd="0" presId="urn:microsoft.com/office/officeart/2009/layout/CirclePictureHierarchy"/>
    <dgm:cxn modelId="{8EB822F0-B59D-4EA7-937F-E7255D530FC0}" type="presParOf" srcId="{FFB78987-5375-495E-82A6-7246ABD3066E}" destId="{BA85CBB4-378E-4B68-903B-3B74C6F87D24}" srcOrd="0" destOrd="0" presId="urn:microsoft.com/office/officeart/2009/layout/CirclePictureHierarchy"/>
    <dgm:cxn modelId="{FF907AE4-0776-405F-85DC-A9C844266F22}" type="presParOf" srcId="{FFB78987-5375-495E-82A6-7246ABD3066E}" destId="{4147B498-F030-47DC-ABF0-88EE45153144}" srcOrd="1" destOrd="0" presId="urn:microsoft.com/office/officeart/2009/layout/CirclePictureHierarchy"/>
    <dgm:cxn modelId="{D24511FF-6D19-488A-9853-47F25F8E2ADC}" type="presParOf" srcId="{5DEB4270-BC83-4D46-86A6-87622EE5E889}" destId="{29ABDDB7-AD76-4372-9011-A7A356E4B87B}" srcOrd="1" destOrd="0" presId="urn:microsoft.com/office/officeart/2009/layout/CirclePictureHierarchy"/>
    <dgm:cxn modelId="{97BD38DE-92AC-4B84-B2A6-6D7435E4D74E}" type="presParOf" srcId="{29ABDDB7-AD76-4372-9011-A7A356E4B87B}" destId="{E090FFA5-897B-43BD-B23D-1FB1DB0543DB}" srcOrd="0" destOrd="0" presId="urn:microsoft.com/office/officeart/2009/layout/CirclePictureHierarchy"/>
    <dgm:cxn modelId="{2FFE6068-6363-461A-97A7-C8B91660F784}" type="presParOf" srcId="{29ABDDB7-AD76-4372-9011-A7A356E4B87B}" destId="{F3007A21-86E1-48D7-9145-CBA2A0F88369}" srcOrd="1" destOrd="0" presId="urn:microsoft.com/office/officeart/2009/layout/CirclePictureHierarchy"/>
    <dgm:cxn modelId="{E7C13757-9B44-42A5-A892-9F8397D2F0C8}" type="presParOf" srcId="{F3007A21-86E1-48D7-9145-CBA2A0F88369}" destId="{35B9A8B1-A92A-401C-9E49-D079EAACAC94}" srcOrd="0" destOrd="0" presId="urn:microsoft.com/office/officeart/2009/layout/CirclePictureHierarchy"/>
    <dgm:cxn modelId="{215B7344-1B72-476D-88E0-AF9CD3218A13}" type="presParOf" srcId="{35B9A8B1-A92A-401C-9E49-D079EAACAC94}" destId="{5A9876EB-0879-41E4-A22F-C3AAA2240114}" srcOrd="0" destOrd="0" presId="urn:microsoft.com/office/officeart/2009/layout/CirclePictureHierarchy"/>
    <dgm:cxn modelId="{158C94B0-A4DE-478B-94BC-1FBA49DAEF6E}" type="presParOf" srcId="{35B9A8B1-A92A-401C-9E49-D079EAACAC94}" destId="{B2F6A498-5E34-4897-B04E-3C9E690103F1}" srcOrd="1" destOrd="0" presId="urn:microsoft.com/office/officeart/2009/layout/CirclePictureHierarchy"/>
    <dgm:cxn modelId="{E28703F4-F712-49D6-A01C-60ECB89A7484}" type="presParOf" srcId="{F3007A21-86E1-48D7-9145-CBA2A0F88369}" destId="{C5AAB4EA-325B-41F3-8C5D-D936E7CD4E86}" srcOrd="1" destOrd="0" presId="urn:microsoft.com/office/officeart/2009/layout/CirclePictureHierarchy"/>
    <dgm:cxn modelId="{D430F36A-AAE3-4763-8700-542E30A3661F}" type="presParOf" srcId="{29ABDDB7-AD76-4372-9011-A7A356E4B87B}" destId="{DBDA6019-0BE6-417F-96B9-B7F6FA021D64}" srcOrd="2" destOrd="0" presId="urn:microsoft.com/office/officeart/2009/layout/CirclePictureHierarchy"/>
    <dgm:cxn modelId="{1A8A177B-10E5-4E45-B9A0-E2C79B777410}" type="presParOf" srcId="{29ABDDB7-AD76-4372-9011-A7A356E4B87B}" destId="{98ECDA40-C2E5-4730-A698-FD29BAA747F1}" srcOrd="3" destOrd="0" presId="urn:microsoft.com/office/officeart/2009/layout/CirclePictureHierarchy"/>
    <dgm:cxn modelId="{432AC22B-E9ED-4E43-B6C8-303054243FBE}" type="presParOf" srcId="{98ECDA40-C2E5-4730-A698-FD29BAA747F1}" destId="{15494565-0351-4994-B80A-A72604B8743B}" srcOrd="0" destOrd="0" presId="urn:microsoft.com/office/officeart/2009/layout/CirclePictureHierarchy"/>
    <dgm:cxn modelId="{C04576CE-769B-4B32-BCC3-6A174BACFD1A}" type="presParOf" srcId="{15494565-0351-4994-B80A-A72604B8743B}" destId="{B5337A37-8237-4F1E-BF6A-38FB29481F3E}" srcOrd="0" destOrd="0" presId="urn:microsoft.com/office/officeart/2009/layout/CirclePictureHierarchy"/>
    <dgm:cxn modelId="{A68EE932-02EA-4212-9E59-46907916044B}" type="presParOf" srcId="{15494565-0351-4994-B80A-A72604B8743B}" destId="{4A9D00C9-389E-4438-9574-1D02132694F5}" srcOrd="1" destOrd="0" presId="urn:microsoft.com/office/officeart/2009/layout/CirclePictureHierarchy"/>
    <dgm:cxn modelId="{B9D64A4D-F7A3-47C5-A1B3-57DBD85BFB85}" type="presParOf" srcId="{98ECDA40-C2E5-4730-A698-FD29BAA747F1}" destId="{4729295C-244B-4AD4-92E4-E32D1987F54A}" srcOrd="1" destOrd="0" presId="urn:microsoft.com/office/officeart/2009/layout/CirclePictureHierarchy"/>
    <dgm:cxn modelId="{75FD48B4-E581-48EF-9E70-0C29EFB02A61}" type="presParOf" srcId="{B5B1A7A4-7B67-4839-AC54-9A8F6AF9C9F7}" destId="{8BD62C3D-5EC7-4B59-B614-3BB0E540F01A}" srcOrd="2" destOrd="0" presId="urn:microsoft.com/office/officeart/2009/layout/CirclePictureHierarchy"/>
    <dgm:cxn modelId="{50BDE633-50A0-413C-A959-E8C3E88C006D}" type="presParOf" srcId="{B5B1A7A4-7B67-4839-AC54-9A8F6AF9C9F7}" destId="{3EB12E92-A49B-4F47-840E-67EB926E8031}" srcOrd="3" destOrd="0" presId="urn:microsoft.com/office/officeart/2009/layout/CirclePictureHierarchy"/>
    <dgm:cxn modelId="{C4FBD4DB-0C08-4B7C-B331-00F6842F4F7D}" type="presParOf" srcId="{3EB12E92-A49B-4F47-840E-67EB926E8031}" destId="{0540EF9C-80E0-410A-A41F-CC6691F60D30}" srcOrd="0" destOrd="0" presId="urn:microsoft.com/office/officeart/2009/layout/CirclePictureHierarchy"/>
    <dgm:cxn modelId="{1D6D47FB-6D9A-4FA5-840B-96815097DCFE}" type="presParOf" srcId="{0540EF9C-80E0-410A-A41F-CC6691F60D30}" destId="{DDE2406A-D237-47CA-8F12-172B5473CC81}" srcOrd="0" destOrd="0" presId="urn:microsoft.com/office/officeart/2009/layout/CirclePictureHierarchy"/>
    <dgm:cxn modelId="{BA258C7B-146E-4552-8B5B-62BE9159659D}" type="presParOf" srcId="{0540EF9C-80E0-410A-A41F-CC6691F60D30}" destId="{C40BF97A-1163-41CE-B475-69B99286288D}" srcOrd="1" destOrd="0" presId="urn:microsoft.com/office/officeart/2009/layout/CirclePictureHierarchy"/>
    <dgm:cxn modelId="{1F60FFF5-E6A6-4650-A963-EB94C93C775F}" type="presParOf" srcId="{3EB12E92-A49B-4F47-840E-67EB926E8031}" destId="{16DFF2EA-FE1E-4327-B018-4DAC310CE33C}" srcOrd="1" destOrd="0" presId="urn:microsoft.com/office/officeart/2009/layout/CirclePictureHierarchy"/>
    <dgm:cxn modelId="{D9F33F57-709C-40A6-BB40-F4A295E15FAD}" type="presParOf" srcId="{16DFF2EA-FE1E-4327-B018-4DAC310CE33C}" destId="{1481E3C3-5ACB-4630-B707-2631E3B2D3C7}" srcOrd="0" destOrd="0" presId="urn:microsoft.com/office/officeart/2009/layout/CirclePictureHierarchy"/>
    <dgm:cxn modelId="{F6D1610F-190A-46E7-845D-D6A11C87AAFB}" type="presParOf" srcId="{16DFF2EA-FE1E-4327-B018-4DAC310CE33C}" destId="{0C5B54C3-429F-4833-9BEE-699E7523ABC0}" srcOrd="1" destOrd="0" presId="urn:microsoft.com/office/officeart/2009/layout/CirclePictureHierarchy"/>
    <dgm:cxn modelId="{2EC05ABD-B39A-493A-A821-94E2D4DFC9F7}" type="presParOf" srcId="{0C5B54C3-429F-4833-9BEE-699E7523ABC0}" destId="{95525589-2E68-44CD-8EBC-3D8D0D95D754}" srcOrd="0" destOrd="0" presId="urn:microsoft.com/office/officeart/2009/layout/CirclePictureHierarchy"/>
    <dgm:cxn modelId="{1A941F29-BC77-4F94-BA7E-FC0712408B18}" type="presParOf" srcId="{95525589-2E68-44CD-8EBC-3D8D0D95D754}" destId="{98C525B1-795F-4F5D-8345-7211449B5EC1}" srcOrd="0" destOrd="0" presId="urn:microsoft.com/office/officeart/2009/layout/CirclePictureHierarchy"/>
    <dgm:cxn modelId="{F2D8F8DD-BC85-468E-8F63-1828A2311120}" type="presParOf" srcId="{95525589-2E68-44CD-8EBC-3D8D0D95D754}" destId="{47833FD0-DDC7-44E5-8C75-46965A216F98}" srcOrd="1" destOrd="0" presId="urn:microsoft.com/office/officeart/2009/layout/CirclePictureHierarchy"/>
    <dgm:cxn modelId="{A50297DE-1D50-4577-AC0F-24F86CCE6F4C}" type="presParOf" srcId="{0C5B54C3-429F-4833-9BEE-699E7523ABC0}" destId="{C370E6D0-5048-4CB7-B4EF-D0AD4FB1B68C}" srcOrd="1" destOrd="0" presId="urn:microsoft.com/office/officeart/2009/layout/CirclePictureHierarchy"/>
    <dgm:cxn modelId="{61C1D7BB-2879-4F74-9122-55E2897A8D27}" type="presParOf" srcId="{16DFF2EA-FE1E-4327-B018-4DAC310CE33C}" destId="{42058769-ECB6-4655-B6EB-1BF8343865AA}" srcOrd="2" destOrd="0" presId="urn:microsoft.com/office/officeart/2009/layout/CirclePictureHierarchy"/>
    <dgm:cxn modelId="{06823574-BF97-4162-B7DB-450E010734AF}" type="presParOf" srcId="{16DFF2EA-FE1E-4327-B018-4DAC310CE33C}" destId="{86FA64DD-37A0-4EB8-8516-E3A14A5CB9DB}" srcOrd="3" destOrd="0" presId="urn:microsoft.com/office/officeart/2009/layout/CirclePictureHierarchy"/>
    <dgm:cxn modelId="{091FA452-DD06-4CCA-9B83-A91099EC8F1F}" type="presParOf" srcId="{86FA64DD-37A0-4EB8-8516-E3A14A5CB9DB}" destId="{C7A23022-DA07-45E6-98F3-37C504A09211}" srcOrd="0" destOrd="0" presId="urn:microsoft.com/office/officeart/2009/layout/CirclePictureHierarchy"/>
    <dgm:cxn modelId="{13FEFFA5-ACC3-4871-B0C6-29E2CEA926BE}" type="presParOf" srcId="{C7A23022-DA07-45E6-98F3-37C504A09211}" destId="{1ABF7243-20A8-49CB-9C5C-B85ECECEE0A5}" srcOrd="0" destOrd="0" presId="urn:microsoft.com/office/officeart/2009/layout/CirclePictureHierarchy"/>
    <dgm:cxn modelId="{047658A3-D079-457D-A8E7-0AD342F7BD2B}" type="presParOf" srcId="{C7A23022-DA07-45E6-98F3-37C504A09211}" destId="{117749C2-9F80-4DF9-BDBD-5C485ECD3F02}" srcOrd="1" destOrd="0" presId="urn:microsoft.com/office/officeart/2009/layout/CirclePictureHierarchy"/>
    <dgm:cxn modelId="{9B77F313-36F8-4322-8924-22C4160139DE}" type="presParOf" srcId="{86FA64DD-37A0-4EB8-8516-E3A14A5CB9DB}" destId="{D1F92543-1353-467B-B82A-0B5332027D26}"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9DE6B7-B457-487C-BCE8-9D31D6730EE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E42282F-5996-48D2-9275-F667A21B82BD}">
      <dgm:prSet/>
      <dgm:spPr/>
      <dgm:t>
        <a:bodyPr/>
        <a:lstStyle/>
        <a:p>
          <a:pPr>
            <a:lnSpc>
              <a:spcPct val="100000"/>
            </a:lnSpc>
          </a:pPr>
          <a:r>
            <a:rPr lang="en-US" dirty="0"/>
            <a:t>720-760-3569</a:t>
          </a:r>
        </a:p>
      </dgm:t>
      <dgm:extLst>
        <a:ext uri="{E40237B7-FDA0-4F09-8148-C483321AD2D9}">
          <dgm14:cNvPr xmlns:dgm14="http://schemas.microsoft.com/office/drawing/2010/diagram" id="0" name="" descr="720-441-7963&#10;wenzel_b@cde.state.co.us &#10;Attendance Snapshot&#10;Student Interchange&#10;"/>
        </a:ext>
      </dgm:extLst>
    </dgm:pt>
    <dgm:pt modelId="{80170717-DED6-448A-BADF-5D1DA81E454E}" type="parTrans" cxnId="{0F50C152-F5BE-4EFF-BB71-A1E11DF328C7}">
      <dgm:prSet/>
      <dgm:spPr/>
      <dgm:t>
        <a:bodyPr/>
        <a:lstStyle/>
        <a:p>
          <a:endParaRPr lang="en-US"/>
        </a:p>
      </dgm:t>
    </dgm:pt>
    <dgm:pt modelId="{E28645DF-BF62-4006-9C5B-54860BFEE7A2}" type="sibTrans" cxnId="{0F50C152-F5BE-4EFF-BB71-A1E11DF328C7}">
      <dgm:prSet/>
      <dgm:spPr/>
      <dgm:t>
        <a:bodyPr/>
        <a:lstStyle/>
        <a:p>
          <a:endParaRPr lang="en-US"/>
        </a:p>
      </dgm:t>
    </dgm:pt>
    <dgm:pt modelId="{8F5CA9CB-392D-4609-B609-ED3AB72137D0}">
      <dgm:prSet/>
      <dgm:spPr/>
      <dgm:t>
        <a:bodyPr/>
        <a:lstStyle/>
        <a:p>
          <a:pPr>
            <a:lnSpc>
              <a:spcPct val="100000"/>
            </a:lnSpc>
          </a:pPr>
          <a:r>
            <a:rPr lang="en-US" dirty="0">
              <a:hlinkClick xmlns:r="http://schemas.openxmlformats.org/officeDocument/2006/relationships" r:id="rId1"/>
            </a:rPr>
            <a:t>StudentOctober@cde.state.co.us</a:t>
          </a:r>
          <a:r>
            <a:rPr lang="en-US" dirty="0"/>
            <a:t> </a:t>
          </a:r>
        </a:p>
      </dgm:t>
      <dgm:extLst>
        <a:ext uri="{E40237B7-FDA0-4F09-8148-C483321AD2D9}">
          <dgm14:cNvPr xmlns:dgm14="http://schemas.microsoft.com/office/drawing/2010/diagram" id="0" name="" descr="720-441-7963&#10;wenzel_b@cde.state.co.us &#10;Attendance Snapshot&#10;Student Interchange&#10;"/>
        </a:ext>
      </dgm:extLst>
    </dgm:pt>
    <dgm:pt modelId="{4105FDD2-B806-41D1-AA20-D1F619AEA9AE}" type="parTrans" cxnId="{BE8BEEDB-1C70-4F98-A7E8-34C3836723EF}">
      <dgm:prSet/>
      <dgm:spPr/>
      <dgm:t>
        <a:bodyPr/>
        <a:lstStyle/>
        <a:p>
          <a:endParaRPr lang="en-US"/>
        </a:p>
      </dgm:t>
    </dgm:pt>
    <dgm:pt modelId="{E8052573-1595-4E49-A8F7-FAF77D913739}" type="sibTrans" cxnId="{BE8BEEDB-1C70-4F98-A7E8-34C3836723EF}">
      <dgm:prSet/>
      <dgm:spPr/>
      <dgm:t>
        <a:bodyPr/>
        <a:lstStyle/>
        <a:p>
          <a:endParaRPr lang="en-US"/>
        </a:p>
      </dgm:t>
    </dgm:pt>
    <dgm:pt modelId="{FFC1BE8D-720F-4C14-B87A-5B2E6D6239A1}">
      <dgm:prSet/>
      <dgm:spPr/>
      <dgm:t>
        <a:bodyPr/>
        <a:lstStyle/>
        <a:p>
          <a:pPr>
            <a:lnSpc>
              <a:spcPct val="100000"/>
            </a:lnSpc>
          </a:pPr>
          <a:r>
            <a:rPr lang="en-US" dirty="0">
              <a:latin typeface="Museo Slab 500"/>
              <a:cs typeface="Calibri"/>
              <a:hlinkClick xmlns:r="http://schemas.openxmlformats.org/officeDocument/2006/relationships" r:id="rId2"/>
            </a:rPr>
            <a:t>Student October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F993B106-7DAD-4120-91FD-5E4205BF6FCA}" type="parTrans" cxnId="{224D043E-B9C3-400D-8C62-094271AE6757}">
      <dgm:prSet/>
      <dgm:spPr/>
      <dgm:t>
        <a:bodyPr/>
        <a:lstStyle/>
        <a:p>
          <a:endParaRPr lang="en-US"/>
        </a:p>
      </dgm:t>
    </dgm:pt>
    <dgm:pt modelId="{0FEE28B5-B516-474D-A9DB-E8B9DC487CAF}" type="sibTrans" cxnId="{224D043E-B9C3-400D-8C62-094271AE6757}">
      <dgm:prSet/>
      <dgm:spPr/>
      <dgm:t>
        <a:bodyPr/>
        <a:lstStyle/>
        <a:p>
          <a:endParaRPr lang="en-US"/>
        </a:p>
      </dgm:t>
    </dgm:pt>
    <dgm:pt modelId="{DFDCDA42-B45F-42D7-A5BC-C13D747376DD}">
      <dgm:prSet/>
      <dgm:spPr/>
      <dgm:t>
        <a:bodyPr/>
        <a:lstStyle/>
        <a:p>
          <a:pPr>
            <a:lnSpc>
              <a:spcPct val="100000"/>
            </a:lnSpc>
          </a:pPr>
          <a:r>
            <a:rPr lang="en-US" dirty="0">
              <a:hlinkClick xmlns:r="http://schemas.openxmlformats.org/officeDocument/2006/relationships" r:id="rId3"/>
            </a:rPr>
            <a:t>Student Interchange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DB713095-0062-457B-A70C-B2A35534FD4A}" type="parTrans" cxnId="{BBCFB277-E3F7-40C4-B546-2768E30666DA}">
      <dgm:prSet/>
      <dgm:spPr/>
      <dgm:t>
        <a:bodyPr/>
        <a:lstStyle/>
        <a:p>
          <a:endParaRPr lang="en-US"/>
        </a:p>
      </dgm:t>
    </dgm:pt>
    <dgm:pt modelId="{D88AD5F0-E061-419C-8D5A-19088F4C06D9}" type="sibTrans" cxnId="{BBCFB277-E3F7-40C4-B546-2768E30666DA}">
      <dgm:prSet/>
      <dgm:spPr/>
      <dgm:t>
        <a:bodyPr/>
        <a:lstStyle/>
        <a:p>
          <a:endParaRPr lang="en-US"/>
        </a:p>
      </dgm:t>
    </dgm:pt>
    <dgm:pt modelId="{F73AADCE-EECB-4AD4-8867-86D62EFEF45D}">
      <dgm:prSet/>
      <dgm:spPr/>
      <dgm:t>
        <a:bodyPr/>
        <a:lstStyle/>
        <a:p>
          <a:pPr>
            <a:lnSpc>
              <a:spcPct val="100000"/>
            </a:lnSpc>
          </a:pPr>
          <a:r>
            <a:rPr lang="en-US" dirty="0">
              <a:ea typeface="+mn-lt"/>
              <a:cs typeface="+mn-lt"/>
              <a:hlinkClick xmlns:r="http://schemas.openxmlformats.org/officeDocument/2006/relationships" r:id="rId4"/>
            </a:rPr>
            <a:t>Identity Management/Data Pipeline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6E7305AB-D515-46AB-A4C7-C77F028B50A2}" type="parTrans" cxnId="{2C2A6F34-EB63-47C2-B021-D67A1F64F464}">
      <dgm:prSet/>
      <dgm:spPr/>
      <dgm:t>
        <a:bodyPr/>
        <a:lstStyle/>
        <a:p>
          <a:endParaRPr lang="en-US"/>
        </a:p>
      </dgm:t>
    </dgm:pt>
    <dgm:pt modelId="{023928B9-621E-4F27-A7B9-47207D165F80}" type="sibTrans" cxnId="{2C2A6F34-EB63-47C2-B021-D67A1F64F464}">
      <dgm:prSet/>
      <dgm:spPr/>
      <dgm:t>
        <a:bodyPr/>
        <a:lstStyle/>
        <a:p>
          <a:endParaRPr lang="en-US"/>
        </a:p>
      </dgm:t>
    </dgm:pt>
    <dgm:pt modelId="{C2F803C1-C9E0-41F9-AED4-AAD09A07B448}">
      <dgm:prSet/>
      <dgm:spPr/>
      <dgm:t>
        <a:bodyPr/>
        <a:lstStyle/>
        <a:p>
          <a:pPr>
            <a:lnSpc>
              <a:spcPct val="100000"/>
            </a:lnSpc>
          </a:pPr>
          <a:r>
            <a:rPr lang="en-US">
              <a:ea typeface="+mn-lt"/>
              <a:cs typeface="+mn-lt"/>
              <a:hlinkClick xmlns:r="http://schemas.openxmlformats.org/officeDocument/2006/relationships" r:id="rId5"/>
            </a:rPr>
            <a:t>Auditing Office’s Pupil Count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B18BF66E-E056-42B4-AC76-B3B55EA3F6F5}" type="parTrans" cxnId="{4C0EF461-3890-4F96-A42D-1C86F005347A}">
      <dgm:prSet/>
      <dgm:spPr/>
      <dgm:t>
        <a:bodyPr/>
        <a:lstStyle/>
        <a:p>
          <a:endParaRPr lang="en-US"/>
        </a:p>
      </dgm:t>
    </dgm:pt>
    <dgm:pt modelId="{3AF3B795-631E-49D5-A6B2-F284E725FB3C}" type="sibTrans" cxnId="{4C0EF461-3890-4F96-A42D-1C86F005347A}">
      <dgm:prSet/>
      <dgm:spPr/>
      <dgm:t>
        <a:bodyPr/>
        <a:lstStyle/>
        <a:p>
          <a:endParaRPr lang="en-US"/>
        </a:p>
      </dgm:t>
    </dgm:pt>
    <dgm:pt modelId="{474721B8-5EA3-46E0-AE4D-83DD0758B11E}">
      <dgm:prSet/>
      <dgm:spPr/>
      <dgm:t>
        <a:bodyPr/>
        <a:lstStyle/>
        <a:p>
          <a:pPr>
            <a:lnSpc>
              <a:spcPct val="100000"/>
            </a:lnSpc>
          </a:pPr>
          <a:r>
            <a:rPr lang="en-US" dirty="0">
              <a:hlinkClick xmlns:r="http://schemas.openxmlformats.org/officeDocument/2006/relationships" r:id="rId6"/>
            </a:rPr>
            <a:t>At-Risk Interchange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1D313D1D-9E33-4FA2-B47A-8664621228D9}" type="parTrans" cxnId="{B0572933-85A1-4867-BF17-84181989B084}">
      <dgm:prSet/>
      <dgm:spPr/>
      <dgm:t>
        <a:bodyPr/>
        <a:lstStyle/>
        <a:p>
          <a:endParaRPr lang="en-US"/>
        </a:p>
      </dgm:t>
    </dgm:pt>
    <dgm:pt modelId="{8D8A8185-4BEA-481C-950D-C1A12F0D8C15}" type="sibTrans" cxnId="{B0572933-85A1-4867-BF17-84181989B084}">
      <dgm:prSet/>
      <dgm:spPr/>
      <dgm:t>
        <a:bodyPr/>
        <a:lstStyle/>
        <a:p>
          <a:endParaRPr lang="en-US"/>
        </a:p>
      </dgm:t>
    </dgm:pt>
    <dgm:pt modelId="{A6E6C7EF-DE36-4DDF-ACC0-D45CA73E8443}">
      <dgm:prSet/>
      <dgm:spPr/>
      <dgm:t>
        <a:bodyPr/>
        <a:lstStyle/>
        <a:p>
          <a:pPr>
            <a:lnSpc>
              <a:spcPct val="100000"/>
            </a:lnSpc>
          </a:pPr>
          <a:r>
            <a:rPr lang="en-US" dirty="0">
              <a:hlinkClick xmlns:r="http://schemas.openxmlformats.org/officeDocument/2006/relationships" r:id="rId7"/>
            </a:rPr>
            <a:t>Title I Interchange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12C70E28-E64B-4EB0-A99F-FF8095943B6B}" type="parTrans" cxnId="{F614D86C-B8BF-449A-A693-38FC10EF4B22}">
      <dgm:prSet/>
      <dgm:spPr/>
      <dgm:t>
        <a:bodyPr/>
        <a:lstStyle/>
        <a:p>
          <a:endParaRPr lang="en-US"/>
        </a:p>
      </dgm:t>
    </dgm:pt>
    <dgm:pt modelId="{C78501BE-2371-4709-944F-31F40715FB5E}" type="sibTrans" cxnId="{F614D86C-B8BF-449A-A693-38FC10EF4B22}">
      <dgm:prSet/>
      <dgm:spPr/>
      <dgm:t>
        <a:bodyPr/>
        <a:lstStyle/>
        <a:p>
          <a:endParaRPr lang="en-US"/>
        </a:p>
      </dgm:t>
    </dgm:pt>
    <dgm:pt modelId="{36AE480A-7B71-48AA-81D8-D7409D6A43D6}" type="pres">
      <dgm:prSet presAssocID="{FD9DE6B7-B457-487C-BCE8-9D31D6730EE5}" presName="root" presStyleCnt="0">
        <dgm:presLayoutVars>
          <dgm:dir/>
          <dgm:resizeHandles val="exact"/>
        </dgm:presLayoutVars>
      </dgm:prSet>
      <dgm:spPr/>
    </dgm:pt>
    <dgm:pt modelId="{674075A3-DC70-43C9-9CDD-00BA31FFE7EA}" type="pres">
      <dgm:prSet presAssocID="{FE42282F-5996-48D2-9275-F667A21B82BD}" presName="compNode" presStyleCnt="0"/>
      <dgm:spPr/>
    </dgm:pt>
    <dgm:pt modelId="{312E0244-0683-499C-B7A1-7DDB1B778E41}" type="pres">
      <dgm:prSet presAssocID="{FE42282F-5996-48D2-9275-F667A21B82BD}" presName="bgRect" presStyleLbl="bgShp" presStyleIdx="0" presStyleCnt="8" custLinFactNeighborY="-16573"/>
      <dgm:spPr/>
    </dgm:pt>
    <dgm:pt modelId="{A1C5BFAC-DA15-4445-B92C-56AE71A203BA}" type="pres">
      <dgm:prSet presAssocID="{FE42282F-5996-48D2-9275-F667A21B82BD}" presName="iconRect" presStyleLbl="node1" presStyleIdx="0" presStyleCnt="8"/>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Receiver"/>
        </a:ext>
      </dgm:extLst>
    </dgm:pt>
    <dgm:pt modelId="{F5FBE27D-58CD-4C2C-890F-0B15808861F5}" type="pres">
      <dgm:prSet presAssocID="{FE42282F-5996-48D2-9275-F667A21B82BD}" presName="spaceRect" presStyleCnt="0"/>
      <dgm:spPr/>
    </dgm:pt>
    <dgm:pt modelId="{B108D7A9-F402-44F1-8FD6-E34020111F72}" type="pres">
      <dgm:prSet presAssocID="{FE42282F-5996-48D2-9275-F667A21B82BD}" presName="parTx" presStyleLbl="revTx" presStyleIdx="0" presStyleCnt="8">
        <dgm:presLayoutVars>
          <dgm:chMax val="0"/>
          <dgm:chPref val="0"/>
        </dgm:presLayoutVars>
      </dgm:prSet>
      <dgm:spPr/>
    </dgm:pt>
    <dgm:pt modelId="{EED06853-0C3C-4B30-A566-88F927636DEB}" type="pres">
      <dgm:prSet presAssocID="{E28645DF-BF62-4006-9C5B-54860BFEE7A2}" presName="sibTrans" presStyleCnt="0"/>
      <dgm:spPr/>
    </dgm:pt>
    <dgm:pt modelId="{5E194538-53DD-44F9-A972-1D8F7970C67E}" type="pres">
      <dgm:prSet presAssocID="{8F5CA9CB-392D-4609-B609-ED3AB72137D0}" presName="compNode" presStyleCnt="0"/>
      <dgm:spPr/>
    </dgm:pt>
    <dgm:pt modelId="{25058C54-498C-46C9-9740-0115E8F52912}" type="pres">
      <dgm:prSet presAssocID="{8F5CA9CB-392D-4609-B609-ED3AB72137D0}" presName="bgRect" presStyleLbl="bgShp" presStyleIdx="1" presStyleCnt="8"/>
      <dgm:spPr/>
    </dgm:pt>
    <dgm:pt modelId="{F593F238-601D-437B-9273-11C963114C98}" type="pres">
      <dgm:prSet presAssocID="{8F5CA9CB-392D-4609-B609-ED3AB72137D0}" presName="iconRect" presStyleLbl="node1" presStyleIdx="1" presStyleCnt="8"/>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Email"/>
        </a:ext>
      </dgm:extLst>
    </dgm:pt>
    <dgm:pt modelId="{22C7A4AD-1A46-41DA-8126-BA95F6318ACC}" type="pres">
      <dgm:prSet presAssocID="{8F5CA9CB-392D-4609-B609-ED3AB72137D0}" presName="spaceRect" presStyleCnt="0"/>
      <dgm:spPr/>
    </dgm:pt>
    <dgm:pt modelId="{BDC234E9-35F6-4AF1-A509-4C0345D57C03}" type="pres">
      <dgm:prSet presAssocID="{8F5CA9CB-392D-4609-B609-ED3AB72137D0}" presName="parTx" presStyleLbl="revTx" presStyleIdx="1" presStyleCnt="8">
        <dgm:presLayoutVars>
          <dgm:chMax val="0"/>
          <dgm:chPref val="0"/>
        </dgm:presLayoutVars>
      </dgm:prSet>
      <dgm:spPr/>
    </dgm:pt>
    <dgm:pt modelId="{393E50CE-68A9-49AB-B14B-10A8ACDBAF75}" type="pres">
      <dgm:prSet presAssocID="{E8052573-1595-4E49-A8F7-FAF77D913739}" presName="sibTrans" presStyleCnt="0"/>
      <dgm:spPr/>
    </dgm:pt>
    <dgm:pt modelId="{5A7255C8-41D0-4485-BFA2-42121AF0289E}" type="pres">
      <dgm:prSet presAssocID="{FFC1BE8D-720F-4C14-B87A-5B2E6D6239A1}" presName="compNode" presStyleCnt="0"/>
      <dgm:spPr/>
    </dgm:pt>
    <dgm:pt modelId="{2ECAF442-E1FF-4F4B-B9A5-26C5963D7EE8}" type="pres">
      <dgm:prSet presAssocID="{FFC1BE8D-720F-4C14-B87A-5B2E6D6239A1}" presName="bgRect" presStyleLbl="bgShp" presStyleIdx="2" presStyleCnt="8" custLinFactNeighborX="0"/>
      <dgm:spPr/>
    </dgm:pt>
    <dgm:pt modelId="{2E33670A-51DF-4DFD-8992-CC7BDD46237E}" type="pres">
      <dgm:prSet presAssocID="{FFC1BE8D-720F-4C14-B87A-5B2E6D6239A1}" presName="iconRect" presStyleLbl="node1" presStyleIdx="2" presStyleCnt="8"/>
      <dgm:spPr>
        <a:blipFill>
          <a:blip xmlns:r="http://schemas.openxmlformats.org/officeDocument/2006/relationships" r:embed="rId12">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Internet with solid fill"/>
        </a:ext>
      </dgm:extLst>
    </dgm:pt>
    <dgm:pt modelId="{AED47F1F-DA34-407D-94A5-6D5D6E388112}" type="pres">
      <dgm:prSet presAssocID="{FFC1BE8D-720F-4C14-B87A-5B2E6D6239A1}" presName="spaceRect" presStyleCnt="0"/>
      <dgm:spPr/>
    </dgm:pt>
    <dgm:pt modelId="{B1153BB5-7C4F-4828-BD47-7B1554D5DA92}" type="pres">
      <dgm:prSet presAssocID="{FFC1BE8D-720F-4C14-B87A-5B2E6D6239A1}" presName="parTx" presStyleLbl="revTx" presStyleIdx="2" presStyleCnt="8">
        <dgm:presLayoutVars>
          <dgm:chMax val="0"/>
          <dgm:chPref val="0"/>
        </dgm:presLayoutVars>
      </dgm:prSet>
      <dgm:spPr/>
    </dgm:pt>
    <dgm:pt modelId="{86BC2170-DB1F-4965-BFAC-20E38DEDCB2D}" type="pres">
      <dgm:prSet presAssocID="{0FEE28B5-B516-474D-A9DB-E8B9DC487CAF}" presName="sibTrans" presStyleCnt="0"/>
      <dgm:spPr/>
    </dgm:pt>
    <dgm:pt modelId="{A0BA7A66-4AA8-4DE1-932D-B7C46D9031D1}" type="pres">
      <dgm:prSet presAssocID="{DFDCDA42-B45F-42D7-A5BC-C13D747376DD}" presName="compNode" presStyleCnt="0"/>
      <dgm:spPr/>
    </dgm:pt>
    <dgm:pt modelId="{0CCD7E29-11C8-4250-A19D-FD13B3369CC0}" type="pres">
      <dgm:prSet presAssocID="{DFDCDA42-B45F-42D7-A5BC-C13D747376DD}" presName="bgRect" presStyleLbl="bgShp" presStyleIdx="3" presStyleCnt="8"/>
      <dgm:spPr/>
    </dgm:pt>
    <dgm:pt modelId="{8661894E-2B3E-43B0-87BD-0DE85E14A495}" type="pres">
      <dgm:prSet presAssocID="{DFDCDA42-B45F-42D7-A5BC-C13D747376DD}" presName="iconRect" presStyleLbl="node1" presStyleIdx="3" presStyleCnt="8"/>
      <dgm:spPr>
        <a:blipFill>
          <a:blip xmlns:r="http://schemas.openxmlformats.org/officeDocument/2006/relationships" r:embed="rId12">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Internet with solid fill"/>
        </a:ext>
      </dgm:extLst>
    </dgm:pt>
    <dgm:pt modelId="{C30498C3-1488-430B-AC70-ADA3D82E106E}" type="pres">
      <dgm:prSet presAssocID="{DFDCDA42-B45F-42D7-A5BC-C13D747376DD}" presName="spaceRect" presStyleCnt="0"/>
      <dgm:spPr/>
    </dgm:pt>
    <dgm:pt modelId="{A9D6F269-AE22-4163-B6AB-DEB8DC852D8A}" type="pres">
      <dgm:prSet presAssocID="{DFDCDA42-B45F-42D7-A5BC-C13D747376DD}" presName="parTx" presStyleLbl="revTx" presStyleIdx="3" presStyleCnt="8">
        <dgm:presLayoutVars>
          <dgm:chMax val="0"/>
          <dgm:chPref val="0"/>
        </dgm:presLayoutVars>
      </dgm:prSet>
      <dgm:spPr/>
    </dgm:pt>
    <dgm:pt modelId="{E3C37F14-1B62-487F-95B1-3EE28A511C0E}" type="pres">
      <dgm:prSet presAssocID="{D88AD5F0-E061-419C-8D5A-19088F4C06D9}" presName="sibTrans" presStyleCnt="0"/>
      <dgm:spPr/>
    </dgm:pt>
    <dgm:pt modelId="{D2611BCA-0594-4A61-932E-39946051662A}" type="pres">
      <dgm:prSet presAssocID="{474721B8-5EA3-46E0-AE4D-83DD0758B11E}" presName="compNode" presStyleCnt="0"/>
      <dgm:spPr/>
    </dgm:pt>
    <dgm:pt modelId="{E7CBA5BD-C533-426E-A221-FFC9554F48D6}" type="pres">
      <dgm:prSet presAssocID="{474721B8-5EA3-46E0-AE4D-83DD0758B11E}" presName="bgRect" presStyleLbl="bgShp" presStyleIdx="4" presStyleCnt="8"/>
      <dgm:spPr/>
    </dgm:pt>
    <dgm:pt modelId="{07BD2E73-49F2-49ED-B94C-8F799136E913}" type="pres">
      <dgm:prSet presAssocID="{474721B8-5EA3-46E0-AE4D-83DD0758B11E}" presName="iconRect" presStyleLbl="node1" presStyleIdx="4" presStyleCnt="8"/>
      <dgm:spPr>
        <a:blipFill>
          <a:blip xmlns:r="http://schemas.openxmlformats.org/officeDocument/2006/relationships" r:embed="rId12">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Internet with solid fill"/>
        </a:ext>
      </dgm:extLst>
    </dgm:pt>
    <dgm:pt modelId="{3CB06CDF-E5F4-4DED-8FB7-77E5312836EE}" type="pres">
      <dgm:prSet presAssocID="{474721B8-5EA3-46E0-AE4D-83DD0758B11E}" presName="spaceRect" presStyleCnt="0"/>
      <dgm:spPr/>
    </dgm:pt>
    <dgm:pt modelId="{F8B86600-1B04-4D01-BAF4-EE6E7769C524}" type="pres">
      <dgm:prSet presAssocID="{474721B8-5EA3-46E0-AE4D-83DD0758B11E}" presName="parTx" presStyleLbl="revTx" presStyleIdx="4" presStyleCnt="8">
        <dgm:presLayoutVars>
          <dgm:chMax val="0"/>
          <dgm:chPref val="0"/>
        </dgm:presLayoutVars>
      </dgm:prSet>
      <dgm:spPr/>
    </dgm:pt>
    <dgm:pt modelId="{0F06AD8B-7A63-4774-B7A6-28183933098E}" type="pres">
      <dgm:prSet presAssocID="{8D8A8185-4BEA-481C-950D-C1A12F0D8C15}" presName="sibTrans" presStyleCnt="0"/>
      <dgm:spPr/>
    </dgm:pt>
    <dgm:pt modelId="{36FD4825-E2C0-441C-8D69-9EF4ADD40A72}" type="pres">
      <dgm:prSet presAssocID="{A6E6C7EF-DE36-4DDF-ACC0-D45CA73E8443}" presName="compNode" presStyleCnt="0"/>
      <dgm:spPr/>
    </dgm:pt>
    <dgm:pt modelId="{D2B4665F-DFC6-4776-952F-1A20E00E228F}" type="pres">
      <dgm:prSet presAssocID="{A6E6C7EF-DE36-4DDF-ACC0-D45CA73E8443}" presName="bgRect" presStyleLbl="bgShp" presStyleIdx="5" presStyleCnt="8"/>
      <dgm:spPr/>
    </dgm:pt>
    <dgm:pt modelId="{F305060E-DDCB-43C7-935D-132791A98710}" type="pres">
      <dgm:prSet presAssocID="{A6E6C7EF-DE36-4DDF-ACC0-D45CA73E8443}" presName="iconRect" presStyleLbl="node1" presStyleIdx="5" presStyleCnt="8"/>
      <dgm:spPr>
        <a:blipFill>
          <a:blip xmlns:r="http://schemas.openxmlformats.org/officeDocument/2006/relationships" r:embed="rId12">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Internet with solid fill"/>
        </a:ext>
      </dgm:extLst>
    </dgm:pt>
    <dgm:pt modelId="{265CE555-4B8C-4BCE-83A6-2F323554494C}" type="pres">
      <dgm:prSet presAssocID="{A6E6C7EF-DE36-4DDF-ACC0-D45CA73E8443}" presName="spaceRect" presStyleCnt="0"/>
      <dgm:spPr/>
    </dgm:pt>
    <dgm:pt modelId="{42BCAF24-5843-429F-829C-856C157723F9}" type="pres">
      <dgm:prSet presAssocID="{A6E6C7EF-DE36-4DDF-ACC0-D45CA73E8443}" presName="parTx" presStyleLbl="revTx" presStyleIdx="5" presStyleCnt="8">
        <dgm:presLayoutVars>
          <dgm:chMax val="0"/>
          <dgm:chPref val="0"/>
        </dgm:presLayoutVars>
      </dgm:prSet>
      <dgm:spPr/>
    </dgm:pt>
    <dgm:pt modelId="{E95EC16E-42A0-4CE3-9BBF-ECB379618605}" type="pres">
      <dgm:prSet presAssocID="{C78501BE-2371-4709-944F-31F40715FB5E}" presName="sibTrans" presStyleCnt="0"/>
      <dgm:spPr/>
    </dgm:pt>
    <dgm:pt modelId="{03BD0A0D-A2D5-463E-A6CF-B8481B6032C5}" type="pres">
      <dgm:prSet presAssocID="{F73AADCE-EECB-4AD4-8867-86D62EFEF45D}" presName="compNode" presStyleCnt="0"/>
      <dgm:spPr/>
    </dgm:pt>
    <dgm:pt modelId="{BABF2145-2D55-41F8-8A44-46DDD721208B}" type="pres">
      <dgm:prSet presAssocID="{F73AADCE-EECB-4AD4-8867-86D62EFEF45D}" presName="bgRect" presStyleLbl="bgShp" presStyleIdx="6" presStyleCnt="8"/>
      <dgm:spPr/>
    </dgm:pt>
    <dgm:pt modelId="{E80B6244-3D48-4319-B819-B881CB1B39EA}" type="pres">
      <dgm:prSet presAssocID="{F73AADCE-EECB-4AD4-8867-86D62EFEF45D}" presName="iconRect" presStyleLbl="node1" presStyleIdx="6" presStyleCnt="8"/>
      <dgm:spPr>
        <a:blipFill>
          <a:blip xmlns:r="http://schemas.openxmlformats.org/officeDocument/2006/relationships" r:embed="rId12">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Internet with solid fill"/>
        </a:ext>
      </dgm:extLst>
    </dgm:pt>
    <dgm:pt modelId="{9A56285A-D71D-4268-ACFA-8C501DFC8CB5}" type="pres">
      <dgm:prSet presAssocID="{F73AADCE-EECB-4AD4-8867-86D62EFEF45D}" presName="spaceRect" presStyleCnt="0"/>
      <dgm:spPr/>
    </dgm:pt>
    <dgm:pt modelId="{32CA46FB-A855-45B0-9426-51F2DDBC88C1}" type="pres">
      <dgm:prSet presAssocID="{F73AADCE-EECB-4AD4-8867-86D62EFEF45D}" presName="parTx" presStyleLbl="revTx" presStyleIdx="6" presStyleCnt="8">
        <dgm:presLayoutVars>
          <dgm:chMax val="0"/>
          <dgm:chPref val="0"/>
        </dgm:presLayoutVars>
      </dgm:prSet>
      <dgm:spPr/>
    </dgm:pt>
    <dgm:pt modelId="{06313728-5035-4225-A5E9-09252C06D91B}" type="pres">
      <dgm:prSet presAssocID="{023928B9-621E-4F27-A7B9-47207D165F80}" presName="sibTrans" presStyleCnt="0"/>
      <dgm:spPr/>
    </dgm:pt>
    <dgm:pt modelId="{1CFBF08D-6939-4FDB-96A1-CA879BD59125}" type="pres">
      <dgm:prSet presAssocID="{C2F803C1-C9E0-41F9-AED4-AAD09A07B448}" presName="compNode" presStyleCnt="0"/>
      <dgm:spPr/>
    </dgm:pt>
    <dgm:pt modelId="{23122809-F973-4607-A906-E37C75437E05}" type="pres">
      <dgm:prSet presAssocID="{C2F803C1-C9E0-41F9-AED4-AAD09A07B448}" presName="bgRect" presStyleLbl="bgShp" presStyleIdx="7" presStyleCnt="8"/>
      <dgm:spPr/>
    </dgm:pt>
    <dgm:pt modelId="{A647E2F4-E54C-42E3-B1D6-EB156ED1E15B}" type="pres">
      <dgm:prSet presAssocID="{C2F803C1-C9E0-41F9-AED4-AAD09A07B448}" presName="iconRect" presStyleLbl="node1" presStyleIdx="7" presStyleCnt="8"/>
      <dgm:spPr>
        <a:blipFill>
          <a:blip xmlns:r="http://schemas.openxmlformats.org/officeDocument/2006/relationships" r:embed="rId12">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Internet with solid fill"/>
        </a:ext>
      </dgm:extLst>
    </dgm:pt>
    <dgm:pt modelId="{8B6FD355-66A5-4D5D-973A-66D8DB4C22E3}" type="pres">
      <dgm:prSet presAssocID="{C2F803C1-C9E0-41F9-AED4-AAD09A07B448}" presName="spaceRect" presStyleCnt="0"/>
      <dgm:spPr/>
    </dgm:pt>
    <dgm:pt modelId="{C5651C2E-D7C0-4B81-843B-0DB2262E5D4C}" type="pres">
      <dgm:prSet presAssocID="{C2F803C1-C9E0-41F9-AED4-AAD09A07B448}" presName="parTx" presStyleLbl="revTx" presStyleIdx="7" presStyleCnt="8">
        <dgm:presLayoutVars>
          <dgm:chMax val="0"/>
          <dgm:chPref val="0"/>
        </dgm:presLayoutVars>
      </dgm:prSet>
      <dgm:spPr/>
    </dgm:pt>
  </dgm:ptLst>
  <dgm:cxnLst>
    <dgm:cxn modelId="{00B25606-817C-4A15-B28F-555BE7192568}" type="presOf" srcId="{8F5CA9CB-392D-4609-B609-ED3AB72137D0}" destId="{BDC234E9-35F6-4AF1-A509-4C0345D57C03}" srcOrd="0" destOrd="0" presId="urn:microsoft.com/office/officeart/2018/2/layout/IconVerticalSolidList"/>
    <dgm:cxn modelId="{EE1A0D0D-7B1A-4751-A4AD-5FE88B9A81F3}" type="presOf" srcId="{FFC1BE8D-720F-4C14-B87A-5B2E6D6239A1}" destId="{B1153BB5-7C4F-4828-BD47-7B1554D5DA92}" srcOrd="0" destOrd="0" presId="urn:microsoft.com/office/officeart/2018/2/layout/IconVerticalSolidList"/>
    <dgm:cxn modelId="{1FE36E22-AECC-46D8-9768-59EE6AE6B5DD}" type="presOf" srcId="{F73AADCE-EECB-4AD4-8867-86D62EFEF45D}" destId="{32CA46FB-A855-45B0-9426-51F2DDBC88C1}" srcOrd="0" destOrd="0" presId="urn:microsoft.com/office/officeart/2018/2/layout/IconVerticalSolidList"/>
    <dgm:cxn modelId="{3E0B8B2C-DE9D-4416-AD00-65337E881548}" type="presOf" srcId="{C2F803C1-C9E0-41F9-AED4-AAD09A07B448}" destId="{C5651C2E-D7C0-4B81-843B-0DB2262E5D4C}" srcOrd="0" destOrd="0" presId="urn:microsoft.com/office/officeart/2018/2/layout/IconVerticalSolidList"/>
    <dgm:cxn modelId="{B0572933-85A1-4867-BF17-84181989B084}" srcId="{FD9DE6B7-B457-487C-BCE8-9D31D6730EE5}" destId="{474721B8-5EA3-46E0-AE4D-83DD0758B11E}" srcOrd="4" destOrd="0" parTransId="{1D313D1D-9E33-4FA2-B47A-8664621228D9}" sibTransId="{8D8A8185-4BEA-481C-950D-C1A12F0D8C15}"/>
    <dgm:cxn modelId="{2C2A6F34-EB63-47C2-B021-D67A1F64F464}" srcId="{FD9DE6B7-B457-487C-BCE8-9D31D6730EE5}" destId="{F73AADCE-EECB-4AD4-8867-86D62EFEF45D}" srcOrd="6" destOrd="0" parTransId="{6E7305AB-D515-46AB-A4C7-C77F028B50A2}" sibTransId="{023928B9-621E-4F27-A7B9-47207D165F80}"/>
    <dgm:cxn modelId="{224D043E-B9C3-400D-8C62-094271AE6757}" srcId="{FD9DE6B7-B457-487C-BCE8-9D31D6730EE5}" destId="{FFC1BE8D-720F-4C14-B87A-5B2E6D6239A1}" srcOrd="2" destOrd="0" parTransId="{F993B106-7DAD-4120-91FD-5E4205BF6FCA}" sibTransId="{0FEE28B5-B516-474D-A9DB-E8B9DC487CAF}"/>
    <dgm:cxn modelId="{4C0EF461-3890-4F96-A42D-1C86F005347A}" srcId="{FD9DE6B7-B457-487C-BCE8-9D31D6730EE5}" destId="{C2F803C1-C9E0-41F9-AED4-AAD09A07B448}" srcOrd="7" destOrd="0" parTransId="{B18BF66E-E056-42B4-AC76-B3B55EA3F6F5}" sibTransId="{3AF3B795-631E-49D5-A6B2-F284E725FB3C}"/>
    <dgm:cxn modelId="{A718D566-A8F3-490E-9A1D-74852D404AE5}" type="presOf" srcId="{A6E6C7EF-DE36-4DDF-ACC0-D45CA73E8443}" destId="{42BCAF24-5843-429F-829C-856C157723F9}" srcOrd="0" destOrd="0" presId="urn:microsoft.com/office/officeart/2018/2/layout/IconVerticalSolidList"/>
    <dgm:cxn modelId="{668D8A67-EBE8-42BF-961F-B6378A57A741}" type="presOf" srcId="{FD9DE6B7-B457-487C-BCE8-9D31D6730EE5}" destId="{36AE480A-7B71-48AA-81D8-D7409D6A43D6}" srcOrd="0" destOrd="0" presId="urn:microsoft.com/office/officeart/2018/2/layout/IconVerticalSolidList"/>
    <dgm:cxn modelId="{F614D86C-B8BF-449A-A693-38FC10EF4B22}" srcId="{FD9DE6B7-B457-487C-BCE8-9D31D6730EE5}" destId="{A6E6C7EF-DE36-4DDF-ACC0-D45CA73E8443}" srcOrd="5" destOrd="0" parTransId="{12C70E28-E64B-4EB0-A99F-FF8095943B6B}" sibTransId="{C78501BE-2371-4709-944F-31F40715FB5E}"/>
    <dgm:cxn modelId="{52AAEA4D-D10E-40BF-A83E-096336D7F718}" type="presOf" srcId="{FE42282F-5996-48D2-9275-F667A21B82BD}" destId="{B108D7A9-F402-44F1-8FD6-E34020111F72}" srcOrd="0" destOrd="0" presId="urn:microsoft.com/office/officeart/2018/2/layout/IconVerticalSolidList"/>
    <dgm:cxn modelId="{D187CA4E-95A1-4E09-89BD-41A53CE2E9D6}" type="presOf" srcId="{474721B8-5EA3-46E0-AE4D-83DD0758B11E}" destId="{F8B86600-1B04-4D01-BAF4-EE6E7769C524}" srcOrd="0" destOrd="0" presId="urn:microsoft.com/office/officeart/2018/2/layout/IconVerticalSolidList"/>
    <dgm:cxn modelId="{0F50C152-F5BE-4EFF-BB71-A1E11DF328C7}" srcId="{FD9DE6B7-B457-487C-BCE8-9D31D6730EE5}" destId="{FE42282F-5996-48D2-9275-F667A21B82BD}" srcOrd="0" destOrd="0" parTransId="{80170717-DED6-448A-BADF-5D1DA81E454E}" sibTransId="{E28645DF-BF62-4006-9C5B-54860BFEE7A2}"/>
    <dgm:cxn modelId="{BBCFB277-E3F7-40C4-B546-2768E30666DA}" srcId="{FD9DE6B7-B457-487C-BCE8-9D31D6730EE5}" destId="{DFDCDA42-B45F-42D7-A5BC-C13D747376DD}" srcOrd="3" destOrd="0" parTransId="{DB713095-0062-457B-A70C-B2A35534FD4A}" sibTransId="{D88AD5F0-E061-419C-8D5A-19088F4C06D9}"/>
    <dgm:cxn modelId="{B842D2BE-B221-426B-910D-3C9858545BC6}" type="presOf" srcId="{DFDCDA42-B45F-42D7-A5BC-C13D747376DD}" destId="{A9D6F269-AE22-4163-B6AB-DEB8DC852D8A}" srcOrd="0" destOrd="0" presId="urn:microsoft.com/office/officeart/2018/2/layout/IconVerticalSolidList"/>
    <dgm:cxn modelId="{BE8BEEDB-1C70-4F98-A7E8-34C3836723EF}" srcId="{FD9DE6B7-B457-487C-BCE8-9D31D6730EE5}" destId="{8F5CA9CB-392D-4609-B609-ED3AB72137D0}" srcOrd="1" destOrd="0" parTransId="{4105FDD2-B806-41D1-AA20-D1F619AEA9AE}" sibTransId="{E8052573-1595-4E49-A8F7-FAF77D913739}"/>
    <dgm:cxn modelId="{90F6D084-2A70-4DB5-B0A7-4ADB63C526A0}" type="presParOf" srcId="{36AE480A-7B71-48AA-81D8-D7409D6A43D6}" destId="{674075A3-DC70-43C9-9CDD-00BA31FFE7EA}" srcOrd="0" destOrd="0" presId="urn:microsoft.com/office/officeart/2018/2/layout/IconVerticalSolidList"/>
    <dgm:cxn modelId="{33E979DB-80B5-477F-A73B-86BB37ED076E}" type="presParOf" srcId="{674075A3-DC70-43C9-9CDD-00BA31FFE7EA}" destId="{312E0244-0683-499C-B7A1-7DDB1B778E41}" srcOrd="0" destOrd="0" presId="urn:microsoft.com/office/officeart/2018/2/layout/IconVerticalSolidList"/>
    <dgm:cxn modelId="{1F35E3B3-B44C-418D-8724-C16BFA343AB7}" type="presParOf" srcId="{674075A3-DC70-43C9-9CDD-00BA31FFE7EA}" destId="{A1C5BFAC-DA15-4445-B92C-56AE71A203BA}" srcOrd="1" destOrd="0" presId="urn:microsoft.com/office/officeart/2018/2/layout/IconVerticalSolidList"/>
    <dgm:cxn modelId="{6BD83124-AA6D-47AC-93D8-CF52A3F7CD5A}" type="presParOf" srcId="{674075A3-DC70-43C9-9CDD-00BA31FFE7EA}" destId="{F5FBE27D-58CD-4C2C-890F-0B15808861F5}" srcOrd="2" destOrd="0" presId="urn:microsoft.com/office/officeart/2018/2/layout/IconVerticalSolidList"/>
    <dgm:cxn modelId="{A88381BA-CF66-4B7D-B403-5FE7F017B3EA}" type="presParOf" srcId="{674075A3-DC70-43C9-9CDD-00BA31FFE7EA}" destId="{B108D7A9-F402-44F1-8FD6-E34020111F72}" srcOrd="3" destOrd="0" presId="urn:microsoft.com/office/officeart/2018/2/layout/IconVerticalSolidList"/>
    <dgm:cxn modelId="{CB248447-DC1B-4343-9362-D1EABA3F2B87}" type="presParOf" srcId="{36AE480A-7B71-48AA-81D8-D7409D6A43D6}" destId="{EED06853-0C3C-4B30-A566-88F927636DEB}" srcOrd="1" destOrd="0" presId="urn:microsoft.com/office/officeart/2018/2/layout/IconVerticalSolidList"/>
    <dgm:cxn modelId="{5923E1C9-3034-4581-B0F2-60D2270A8BCB}" type="presParOf" srcId="{36AE480A-7B71-48AA-81D8-D7409D6A43D6}" destId="{5E194538-53DD-44F9-A972-1D8F7970C67E}" srcOrd="2" destOrd="0" presId="urn:microsoft.com/office/officeart/2018/2/layout/IconVerticalSolidList"/>
    <dgm:cxn modelId="{8B636CDD-B585-4D99-AABB-6D8A44526117}" type="presParOf" srcId="{5E194538-53DD-44F9-A972-1D8F7970C67E}" destId="{25058C54-498C-46C9-9740-0115E8F52912}" srcOrd="0" destOrd="0" presId="urn:microsoft.com/office/officeart/2018/2/layout/IconVerticalSolidList"/>
    <dgm:cxn modelId="{D37CD709-8899-4CD4-B82E-DEC5677AC5CB}" type="presParOf" srcId="{5E194538-53DD-44F9-A972-1D8F7970C67E}" destId="{F593F238-601D-437B-9273-11C963114C98}" srcOrd="1" destOrd="0" presId="urn:microsoft.com/office/officeart/2018/2/layout/IconVerticalSolidList"/>
    <dgm:cxn modelId="{BAD44FA8-62F6-4CE3-82F8-D0F29395CFF1}" type="presParOf" srcId="{5E194538-53DD-44F9-A972-1D8F7970C67E}" destId="{22C7A4AD-1A46-41DA-8126-BA95F6318ACC}" srcOrd="2" destOrd="0" presId="urn:microsoft.com/office/officeart/2018/2/layout/IconVerticalSolidList"/>
    <dgm:cxn modelId="{87AEC254-0283-47F5-9F18-DC2831F399AE}" type="presParOf" srcId="{5E194538-53DD-44F9-A972-1D8F7970C67E}" destId="{BDC234E9-35F6-4AF1-A509-4C0345D57C03}" srcOrd="3" destOrd="0" presId="urn:microsoft.com/office/officeart/2018/2/layout/IconVerticalSolidList"/>
    <dgm:cxn modelId="{814ED8A9-14FF-450C-AAE8-34E0F8850A5B}" type="presParOf" srcId="{36AE480A-7B71-48AA-81D8-D7409D6A43D6}" destId="{393E50CE-68A9-49AB-B14B-10A8ACDBAF75}" srcOrd="3" destOrd="0" presId="urn:microsoft.com/office/officeart/2018/2/layout/IconVerticalSolidList"/>
    <dgm:cxn modelId="{39B3DB9C-C86E-4F8B-9B2B-7A3CF521E9B3}" type="presParOf" srcId="{36AE480A-7B71-48AA-81D8-D7409D6A43D6}" destId="{5A7255C8-41D0-4485-BFA2-42121AF0289E}" srcOrd="4" destOrd="0" presId="urn:microsoft.com/office/officeart/2018/2/layout/IconVerticalSolidList"/>
    <dgm:cxn modelId="{1107D9CB-7F4B-4635-A777-DD13B7DBFC4F}" type="presParOf" srcId="{5A7255C8-41D0-4485-BFA2-42121AF0289E}" destId="{2ECAF442-E1FF-4F4B-B9A5-26C5963D7EE8}" srcOrd="0" destOrd="0" presId="urn:microsoft.com/office/officeart/2018/2/layout/IconVerticalSolidList"/>
    <dgm:cxn modelId="{6A2EBBCE-723C-42AB-BFB2-64B36C7E8620}" type="presParOf" srcId="{5A7255C8-41D0-4485-BFA2-42121AF0289E}" destId="{2E33670A-51DF-4DFD-8992-CC7BDD46237E}" srcOrd="1" destOrd="0" presId="urn:microsoft.com/office/officeart/2018/2/layout/IconVerticalSolidList"/>
    <dgm:cxn modelId="{EB1B1299-798A-4DF0-B388-3B8687814D60}" type="presParOf" srcId="{5A7255C8-41D0-4485-BFA2-42121AF0289E}" destId="{AED47F1F-DA34-407D-94A5-6D5D6E388112}" srcOrd="2" destOrd="0" presId="urn:microsoft.com/office/officeart/2018/2/layout/IconVerticalSolidList"/>
    <dgm:cxn modelId="{EB2F12DE-D5DB-46EF-A425-BE343B4831B8}" type="presParOf" srcId="{5A7255C8-41D0-4485-BFA2-42121AF0289E}" destId="{B1153BB5-7C4F-4828-BD47-7B1554D5DA92}" srcOrd="3" destOrd="0" presId="urn:microsoft.com/office/officeart/2018/2/layout/IconVerticalSolidList"/>
    <dgm:cxn modelId="{491EF41A-B4C1-4B8E-9748-DFD6343055BA}" type="presParOf" srcId="{36AE480A-7B71-48AA-81D8-D7409D6A43D6}" destId="{86BC2170-DB1F-4965-BFAC-20E38DEDCB2D}" srcOrd="5" destOrd="0" presId="urn:microsoft.com/office/officeart/2018/2/layout/IconVerticalSolidList"/>
    <dgm:cxn modelId="{671F9351-9C27-4908-8A3A-40B94CD16702}" type="presParOf" srcId="{36AE480A-7B71-48AA-81D8-D7409D6A43D6}" destId="{A0BA7A66-4AA8-4DE1-932D-B7C46D9031D1}" srcOrd="6" destOrd="0" presId="urn:microsoft.com/office/officeart/2018/2/layout/IconVerticalSolidList"/>
    <dgm:cxn modelId="{2D91AEE6-067E-43F8-8B56-E709C800C2F0}" type="presParOf" srcId="{A0BA7A66-4AA8-4DE1-932D-B7C46D9031D1}" destId="{0CCD7E29-11C8-4250-A19D-FD13B3369CC0}" srcOrd="0" destOrd="0" presId="urn:microsoft.com/office/officeart/2018/2/layout/IconVerticalSolidList"/>
    <dgm:cxn modelId="{DBE462E7-3444-433B-A1B1-4245F582F5AE}" type="presParOf" srcId="{A0BA7A66-4AA8-4DE1-932D-B7C46D9031D1}" destId="{8661894E-2B3E-43B0-87BD-0DE85E14A495}" srcOrd="1" destOrd="0" presId="urn:microsoft.com/office/officeart/2018/2/layout/IconVerticalSolidList"/>
    <dgm:cxn modelId="{8FBBC461-290F-463E-9727-F7EE8E768972}" type="presParOf" srcId="{A0BA7A66-4AA8-4DE1-932D-B7C46D9031D1}" destId="{C30498C3-1488-430B-AC70-ADA3D82E106E}" srcOrd="2" destOrd="0" presId="urn:microsoft.com/office/officeart/2018/2/layout/IconVerticalSolidList"/>
    <dgm:cxn modelId="{7B6179C1-497F-4405-A9DE-B9005E75A1E3}" type="presParOf" srcId="{A0BA7A66-4AA8-4DE1-932D-B7C46D9031D1}" destId="{A9D6F269-AE22-4163-B6AB-DEB8DC852D8A}" srcOrd="3" destOrd="0" presId="urn:microsoft.com/office/officeart/2018/2/layout/IconVerticalSolidList"/>
    <dgm:cxn modelId="{95CDD2A0-C46F-4C6B-A9FB-F7D20E09D970}" type="presParOf" srcId="{36AE480A-7B71-48AA-81D8-D7409D6A43D6}" destId="{E3C37F14-1B62-487F-95B1-3EE28A511C0E}" srcOrd="7" destOrd="0" presId="urn:microsoft.com/office/officeart/2018/2/layout/IconVerticalSolidList"/>
    <dgm:cxn modelId="{B641BE56-94CD-47C7-B46C-FF11BFF8A67C}" type="presParOf" srcId="{36AE480A-7B71-48AA-81D8-D7409D6A43D6}" destId="{D2611BCA-0594-4A61-932E-39946051662A}" srcOrd="8" destOrd="0" presId="urn:microsoft.com/office/officeart/2018/2/layout/IconVerticalSolidList"/>
    <dgm:cxn modelId="{6BAC2BDE-8099-4C0A-A6EE-2D3B0C50BA80}" type="presParOf" srcId="{D2611BCA-0594-4A61-932E-39946051662A}" destId="{E7CBA5BD-C533-426E-A221-FFC9554F48D6}" srcOrd="0" destOrd="0" presId="urn:microsoft.com/office/officeart/2018/2/layout/IconVerticalSolidList"/>
    <dgm:cxn modelId="{CE37D952-D6CA-42E7-8440-92FB0F4883EA}" type="presParOf" srcId="{D2611BCA-0594-4A61-932E-39946051662A}" destId="{07BD2E73-49F2-49ED-B94C-8F799136E913}" srcOrd="1" destOrd="0" presId="urn:microsoft.com/office/officeart/2018/2/layout/IconVerticalSolidList"/>
    <dgm:cxn modelId="{32748391-8ADA-4A23-BA9B-FB9500C51066}" type="presParOf" srcId="{D2611BCA-0594-4A61-932E-39946051662A}" destId="{3CB06CDF-E5F4-4DED-8FB7-77E5312836EE}" srcOrd="2" destOrd="0" presId="urn:microsoft.com/office/officeart/2018/2/layout/IconVerticalSolidList"/>
    <dgm:cxn modelId="{EDFE0C3D-3A62-4955-A20D-133F3D87692D}" type="presParOf" srcId="{D2611BCA-0594-4A61-932E-39946051662A}" destId="{F8B86600-1B04-4D01-BAF4-EE6E7769C524}" srcOrd="3" destOrd="0" presId="urn:microsoft.com/office/officeart/2018/2/layout/IconVerticalSolidList"/>
    <dgm:cxn modelId="{A34EA0E2-0C87-49C3-ADD6-6349A14E30F0}" type="presParOf" srcId="{36AE480A-7B71-48AA-81D8-D7409D6A43D6}" destId="{0F06AD8B-7A63-4774-B7A6-28183933098E}" srcOrd="9" destOrd="0" presId="urn:microsoft.com/office/officeart/2018/2/layout/IconVerticalSolidList"/>
    <dgm:cxn modelId="{741B7A63-24E4-4039-B253-12F38E44DBA2}" type="presParOf" srcId="{36AE480A-7B71-48AA-81D8-D7409D6A43D6}" destId="{36FD4825-E2C0-441C-8D69-9EF4ADD40A72}" srcOrd="10" destOrd="0" presId="urn:microsoft.com/office/officeart/2018/2/layout/IconVerticalSolidList"/>
    <dgm:cxn modelId="{2BE4CF3F-B6E8-45B7-A11C-CC62E74B35B5}" type="presParOf" srcId="{36FD4825-E2C0-441C-8D69-9EF4ADD40A72}" destId="{D2B4665F-DFC6-4776-952F-1A20E00E228F}" srcOrd="0" destOrd="0" presId="urn:microsoft.com/office/officeart/2018/2/layout/IconVerticalSolidList"/>
    <dgm:cxn modelId="{7CA65E41-8FF1-4087-B23F-6319B34DC5DC}" type="presParOf" srcId="{36FD4825-E2C0-441C-8D69-9EF4ADD40A72}" destId="{F305060E-DDCB-43C7-935D-132791A98710}" srcOrd="1" destOrd="0" presId="urn:microsoft.com/office/officeart/2018/2/layout/IconVerticalSolidList"/>
    <dgm:cxn modelId="{D72CBB63-C3F8-4FC9-9129-446ECE878FDA}" type="presParOf" srcId="{36FD4825-E2C0-441C-8D69-9EF4ADD40A72}" destId="{265CE555-4B8C-4BCE-83A6-2F323554494C}" srcOrd="2" destOrd="0" presId="urn:microsoft.com/office/officeart/2018/2/layout/IconVerticalSolidList"/>
    <dgm:cxn modelId="{35E87CDC-069C-46D6-AB91-CAEA5D91E4A6}" type="presParOf" srcId="{36FD4825-E2C0-441C-8D69-9EF4ADD40A72}" destId="{42BCAF24-5843-429F-829C-856C157723F9}" srcOrd="3" destOrd="0" presId="urn:microsoft.com/office/officeart/2018/2/layout/IconVerticalSolidList"/>
    <dgm:cxn modelId="{02A79FF9-0BEE-497C-A51B-D9858188975D}" type="presParOf" srcId="{36AE480A-7B71-48AA-81D8-D7409D6A43D6}" destId="{E95EC16E-42A0-4CE3-9BBF-ECB379618605}" srcOrd="11" destOrd="0" presId="urn:microsoft.com/office/officeart/2018/2/layout/IconVerticalSolidList"/>
    <dgm:cxn modelId="{3AB16F30-D20A-4DB9-A7B7-0F151E2E63B7}" type="presParOf" srcId="{36AE480A-7B71-48AA-81D8-D7409D6A43D6}" destId="{03BD0A0D-A2D5-463E-A6CF-B8481B6032C5}" srcOrd="12" destOrd="0" presId="urn:microsoft.com/office/officeart/2018/2/layout/IconVerticalSolidList"/>
    <dgm:cxn modelId="{D4BED131-A5BD-453E-8561-026107FC88D4}" type="presParOf" srcId="{03BD0A0D-A2D5-463E-A6CF-B8481B6032C5}" destId="{BABF2145-2D55-41F8-8A44-46DDD721208B}" srcOrd="0" destOrd="0" presId="urn:microsoft.com/office/officeart/2018/2/layout/IconVerticalSolidList"/>
    <dgm:cxn modelId="{521615A9-56E0-407B-BF43-4CFA78008B49}" type="presParOf" srcId="{03BD0A0D-A2D5-463E-A6CF-B8481B6032C5}" destId="{E80B6244-3D48-4319-B819-B881CB1B39EA}" srcOrd="1" destOrd="0" presId="urn:microsoft.com/office/officeart/2018/2/layout/IconVerticalSolidList"/>
    <dgm:cxn modelId="{C5286B8D-9367-451C-8FDC-9C3DE9245161}" type="presParOf" srcId="{03BD0A0D-A2D5-463E-A6CF-B8481B6032C5}" destId="{9A56285A-D71D-4268-ACFA-8C501DFC8CB5}" srcOrd="2" destOrd="0" presId="urn:microsoft.com/office/officeart/2018/2/layout/IconVerticalSolidList"/>
    <dgm:cxn modelId="{E0AA93FD-17A6-4198-9069-01595F2A0E71}" type="presParOf" srcId="{03BD0A0D-A2D5-463E-A6CF-B8481B6032C5}" destId="{32CA46FB-A855-45B0-9426-51F2DDBC88C1}" srcOrd="3" destOrd="0" presId="urn:microsoft.com/office/officeart/2018/2/layout/IconVerticalSolidList"/>
    <dgm:cxn modelId="{F8A8B69E-DF6A-4867-8C28-AD76EF2A1606}" type="presParOf" srcId="{36AE480A-7B71-48AA-81D8-D7409D6A43D6}" destId="{06313728-5035-4225-A5E9-09252C06D91B}" srcOrd="13" destOrd="0" presId="urn:microsoft.com/office/officeart/2018/2/layout/IconVerticalSolidList"/>
    <dgm:cxn modelId="{25FE002C-47FB-41C5-8682-B7A21D684AC8}" type="presParOf" srcId="{36AE480A-7B71-48AA-81D8-D7409D6A43D6}" destId="{1CFBF08D-6939-4FDB-96A1-CA879BD59125}" srcOrd="14" destOrd="0" presId="urn:microsoft.com/office/officeart/2018/2/layout/IconVerticalSolidList"/>
    <dgm:cxn modelId="{28C50516-71DC-4F4B-B610-752279E1E6D8}" type="presParOf" srcId="{1CFBF08D-6939-4FDB-96A1-CA879BD59125}" destId="{23122809-F973-4607-A906-E37C75437E05}" srcOrd="0" destOrd="0" presId="urn:microsoft.com/office/officeart/2018/2/layout/IconVerticalSolidList"/>
    <dgm:cxn modelId="{86D1FCE5-FC26-4306-AFB8-6E48464A1D4A}" type="presParOf" srcId="{1CFBF08D-6939-4FDB-96A1-CA879BD59125}" destId="{A647E2F4-E54C-42E3-B1D6-EB156ED1E15B}" srcOrd="1" destOrd="0" presId="urn:microsoft.com/office/officeart/2018/2/layout/IconVerticalSolidList"/>
    <dgm:cxn modelId="{8F2E0A45-4121-4145-AC35-14C9F6070A23}" type="presParOf" srcId="{1CFBF08D-6939-4FDB-96A1-CA879BD59125}" destId="{8B6FD355-66A5-4D5D-973A-66D8DB4C22E3}" srcOrd="2" destOrd="0" presId="urn:microsoft.com/office/officeart/2018/2/layout/IconVerticalSolidList"/>
    <dgm:cxn modelId="{18335481-231C-40D7-AC05-079706CDD309}" type="presParOf" srcId="{1CFBF08D-6939-4FDB-96A1-CA879BD59125}" destId="{C5651C2E-D7C0-4B81-843B-0DB2262E5D4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9CFBB-365C-42D1-A18D-66CD5D947402}">
      <dsp:nvSpPr>
        <dsp:cNvPr id="0" name=""/>
        <dsp:cNvSpPr/>
      </dsp:nvSpPr>
      <dsp:spPr>
        <a:xfrm>
          <a:off x="383" y="664080"/>
          <a:ext cx="1755913" cy="1755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944167-AC0F-4A79-B432-11DDC953FF2D}">
      <dsp:nvSpPr>
        <dsp:cNvPr id="0" name=""/>
        <dsp:cNvSpPr/>
      </dsp:nvSpPr>
      <dsp:spPr>
        <a:xfrm>
          <a:off x="383"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E7BB08-2A2C-4CDE-8BE9-F562F347AC2B}">
      <dsp:nvSpPr>
        <dsp:cNvPr id="0" name=""/>
        <dsp:cNvSpPr/>
      </dsp:nvSpPr>
      <dsp:spPr>
        <a:xfrm>
          <a:off x="383"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Complete the basics of the collection early (Get files error free and create snapshots by the middle of October)</a:t>
          </a:r>
        </a:p>
      </dsp:txBody>
      <dsp:txXfrm>
        <a:off x="383" y="2419994"/>
        <a:ext cx="1755913" cy="1755913"/>
      </dsp:txXfrm>
    </dsp:sp>
    <dsp:sp modelId="{BD48A808-B7CC-4E3D-9736-F81F1C778ACD}">
      <dsp:nvSpPr>
        <dsp:cNvPr id="0" name=""/>
        <dsp:cNvSpPr/>
      </dsp:nvSpPr>
      <dsp:spPr>
        <a:xfrm>
          <a:off x="1756934" y="664080"/>
          <a:ext cx="1755913" cy="1755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33F7AE-32CD-411A-AB79-AC1962525EF5}">
      <dsp:nvSpPr>
        <dsp:cNvPr id="0" name=""/>
        <dsp:cNvSpPr/>
      </dsp:nvSpPr>
      <dsp:spPr>
        <a:xfrm>
          <a:off x="1756934"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64C7DB-F6C3-4CC4-99D0-0869F98F6632}">
      <dsp:nvSpPr>
        <dsp:cNvPr id="0" name=""/>
        <dsp:cNvSpPr/>
      </dsp:nvSpPr>
      <dsp:spPr>
        <a:xfrm>
          <a:off x="1756934"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An error free snapshot does not guarantee accurately reported data</a:t>
          </a:r>
        </a:p>
      </dsp:txBody>
      <dsp:txXfrm>
        <a:off x="1756934" y="2419994"/>
        <a:ext cx="1755913" cy="1755913"/>
      </dsp:txXfrm>
    </dsp:sp>
    <dsp:sp modelId="{22F61767-5AE5-44FF-B2F9-1BD5342E91F4}">
      <dsp:nvSpPr>
        <dsp:cNvPr id="0" name=""/>
        <dsp:cNvSpPr/>
      </dsp:nvSpPr>
      <dsp:spPr>
        <a:xfrm>
          <a:off x="3513486" y="664080"/>
          <a:ext cx="1755913" cy="1755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861198-6DFB-4754-A81F-0AB475078F3E}">
      <dsp:nvSpPr>
        <dsp:cNvPr id="0" name=""/>
        <dsp:cNvSpPr/>
      </dsp:nvSpPr>
      <dsp:spPr>
        <a:xfrm>
          <a:off x="3513486"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C492C0-4598-45B5-862C-65EC852812E4}">
      <dsp:nvSpPr>
        <dsp:cNvPr id="0" name=""/>
        <dsp:cNvSpPr/>
      </dsp:nvSpPr>
      <dsp:spPr>
        <a:xfrm>
          <a:off x="3513486"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Review, Review, Review!</a:t>
          </a:r>
        </a:p>
        <a:p>
          <a:pPr marL="0" lvl="0" indent="0" algn="l" defTabSz="622300">
            <a:lnSpc>
              <a:spcPct val="90000"/>
            </a:lnSpc>
            <a:spcBef>
              <a:spcPct val="0"/>
            </a:spcBef>
            <a:spcAft>
              <a:spcPct val="35000"/>
            </a:spcAft>
            <a:buNone/>
          </a:pPr>
          <a:endParaRPr lang="en-US" sz="1400" kern="1200" dirty="0"/>
        </a:p>
        <a:p>
          <a:pPr marL="0" lvl="0" indent="0" algn="l" defTabSz="622300">
            <a:lnSpc>
              <a:spcPct val="90000"/>
            </a:lnSpc>
            <a:spcBef>
              <a:spcPct val="0"/>
            </a:spcBef>
            <a:spcAft>
              <a:spcPct val="35000"/>
            </a:spcAft>
            <a:buNone/>
          </a:pPr>
          <a:r>
            <a:rPr lang="en-US" sz="1400" kern="1200" dirty="0"/>
            <a:t>Make sure exception requests are needed before submitting them!</a:t>
          </a:r>
        </a:p>
      </dsp:txBody>
      <dsp:txXfrm>
        <a:off x="3513486" y="2419994"/>
        <a:ext cx="1755913" cy="1755913"/>
      </dsp:txXfrm>
    </dsp:sp>
    <dsp:sp modelId="{E31A8082-C7FF-4316-9732-907D1BA44962}">
      <dsp:nvSpPr>
        <dsp:cNvPr id="0" name=""/>
        <dsp:cNvSpPr/>
      </dsp:nvSpPr>
      <dsp:spPr>
        <a:xfrm>
          <a:off x="5270037" y="664080"/>
          <a:ext cx="1755913" cy="1755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EDF24-C48B-4825-993E-50FD7019197B}">
      <dsp:nvSpPr>
        <dsp:cNvPr id="0" name=""/>
        <dsp:cNvSpPr/>
      </dsp:nvSpPr>
      <dsp:spPr>
        <a:xfrm>
          <a:off x="5270037"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99632B-3DD5-4672-8D50-9B6147C0E9B8}">
      <dsp:nvSpPr>
        <dsp:cNvPr id="0" name=""/>
        <dsp:cNvSpPr/>
      </dsp:nvSpPr>
      <dsp:spPr>
        <a:xfrm>
          <a:off x="5270037"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Pull in Subject Matter Experts to assist with verifying data (Finance Department, English Learner Department, Special Education, Registrar)</a:t>
          </a:r>
        </a:p>
      </dsp:txBody>
      <dsp:txXfrm>
        <a:off x="5270037" y="2419994"/>
        <a:ext cx="1755913" cy="1755913"/>
      </dsp:txXfrm>
    </dsp:sp>
    <dsp:sp modelId="{4432B3B3-4977-4F8A-AEF7-2EE58E06D7A9}">
      <dsp:nvSpPr>
        <dsp:cNvPr id="0" name=""/>
        <dsp:cNvSpPr/>
      </dsp:nvSpPr>
      <dsp:spPr>
        <a:xfrm>
          <a:off x="7026588" y="664080"/>
          <a:ext cx="1755913" cy="17559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A0007-D7CA-4C3B-90DF-5229C90FBF16}">
      <dsp:nvSpPr>
        <dsp:cNvPr id="0" name=""/>
        <dsp:cNvSpPr/>
      </dsp:nvSpPr>
      <dsp:spPr>
        <a:xfrm>
          <a:off x="7026588"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1ACAA8-8BAA-4E47-8DEC-25AA75D797B8}">
      <dsp:nvSpPr>
        <dsp:cNvPr id="0" name=""/>
        <dsp:cNvSpPr/>
      </dsp:nvSpPr>
      <dsp:spPr>
        <a:xfrm>
          <a:off x="7026588"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COGNOS Reports for verification</a:t>
          </a:r>
        </a:p>
      </dsp:txBody>
      <dsp:txXfrm>
        <a:off x="7026588" y="2419994"/>
        <a:ext cx="1755913" cy="17559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8B11A6-87A5-44D2-9333-3B91C2EC126B}">
      <dsp:nvSpPr>
        <dsp:cNvPr id="0" name=""/>
        <dsp:cNvSpPr/>
      </dsp:nvSpPr>
      <dsp:spPr>
        <a:xfrm>
          <a:off x="2307964" y="1565"/>
          <a:ext cx="1597609" cy="79880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Option 1 – Edit Record(s)</a:t>
          </a:r>
        </a:p>
      </dsp:txBody>
      <dsp:txXfrm>
        <a:off x="2331360" y="24961"/>
        <a:ext cx="1550817" cy="752012"/>
      </dsp:txXfrm>
    </dsp:sp>
    <dsp:sp modelId="{C89CCE6B-CA1A-4C21-BB38-9897CD602C5F}">
      <dsp:nvSpPr>
        <dsp:cNvPr id="0" name=""/>
        <dsp:cNvSpPr/>
      </dsp:nvSpPr>
      <dsp:spPr>
        <a:xfrm>
          <a:off x="2467725" y="800370"/>
          <a:ext cx="159760" cy="599103"/>
        </a:xfrm>
        <a:custGeom>
          <a:avLst/>
          <a:gdLst/>
          <a:ahLst/>
          <a:cxnLst/>
          <a:rect l="0" t="0" r="0" b="0"/>
          <a:pathLst>
            <a:path>
              <a:moveTo>
                <a:pt x="0" y="0"/>
              </a:moveTo>
              <a:lnTo>
                <a:pt x="0" y="599103"/>
              </a:lnTo>
              <a:lnTo>
                <a:pt x="159760" y="59910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C7AA1-C36E-460F-957B-1D62B5F0013A}">
      <dsp:nvSpPr>
        <dsp:cNvPr id="0" name=""/>
        <dsp:cNvSpPr/>
      </dsp:nvSpPr>
      <dsp:spPr>
        <a:xfrm>
          <a:off x="2627486" y="1000071"/>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Change Coding</a:t>
          </a:r>
        </a:p>
      </dsp:txBody>
      <dsp:txXfrm>
        <a:off x="2650882" y="1023467"/>
        <a:ext cx="1231295" cy="752012"/>
      </dsp:txXfrm>
    </dsp:sp>
    <dsp:sp modelId="{1E99A9D2-8548-4522-84A4-EC7518DC4691}">
      <dsp:nvSpPr>
        <dsp:cNvPr id="0" name=""/>
        <dsp:cNvSpPr/>
      </dsp:nvSpPr>
      <dsp:spPr>
        <a:xfrm>
          <a:off x="2467725" y="800370"/>
          <a:ext cx="159760" cy="1597609"/>
        </a:xfrm>
        <a:custGeom>
          <a:avLst/>
          <a:gdLst/>
          <a:ahLst/>
          <a:cxnLst/>
          <a:rect l="0" t="0" r="0" b="0"/>
          <a:pathLst>
            <a:path>
              <a:moveTo>
                <a:pt x="0" y="0"/>
              </a:moveTo>
              <a:lnTo>
                <a:pt x="0" y="1597609"/>
              </a:lnTo>
              <a:lnTo>
                <a:pt x="159760" y="1597609"/>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7E5975-8431-40DC-AC08-E23776465C7C}">
      <dsp:nvSpPr>
        <dsp:cNvPr id="0" name=""/>
        <dsp:cNvSpPr/>
      </dsp:nvSpPr>
      <dsp:spPr>
        <a:xfrm>
          <a:off x="2627486" y="1998577"/>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36881"/>
              <a:satOff val="-3474"/>
              <a:lumOff val="-1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Make changes in Student Information System</a:t>
          </a:r>
        </a:p>
      </dsp:txBody>
      <dsp:txXfrm>
        <a:off x="2650882" y="2021973"/>
        <a:ext cx="1231295" cy="752012"/>
      </dsp:txXfrm>
    </dsp:sp>
    <dsp:sp modelId="{A93C6A5D-E043-48BD-A332-EA9869FE01CB}">
      <dsp:nvSpPr>
        <dsp:cNvPr id="0" name=""/>
        <dsp:cNvSpPr/>
      </dsp:nvSpPr>
      <dsp:spPr>
        <a:xfrm>
          <a:off x="2467725" y="800370"/>
          <a:ext cx="159760" cy="2596115"/>
        </a:xfrm>
        <a:custGeom>
          <a:avLst/>
          <a:gdLst/>
          <a:ahLst/>
          <a:cxnLst/>
          <a:rect l="0" t="0" r="0" b="0"/>
          <a:pathLst>
            <a:path>
              <a:moveTo>
                <a:pt x="0" y="0"/>
              </a:moveTo>
              <a:lnTo>
                <a:pt x="0" y="2596115"/>
              </a:lnTo>
              <a:lnTo>
                <a:pt x="159760" y="259611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C17D1A-FC16-41D6-BA96-4283F3981E4C}">
      <dsp:nvSpPr>
        <dsp:cNvPr id="0" name=""/>
        <dsp:cNvSpPr/>
      </dsp:nvSpPr>
      <dsp:spPr>
        <a:xfrm>
          <a:off x="2627486" y="2997083"/>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1873762"/>
              <a:satOff val="-6947"/>
              <a:lumOff val="-25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Re-Extract file from SIS, and reupload to Data Pipeline</a:t>
          </a:r>
        </a:p>
      </dsp:txBody>
      <dsp:txXfrm>
        <a:off x="2650882" y="3020479"/>
        <a:ext cx="1231295" cy="752012"/>
      </dsp:txXfrm>
    </dsp:sp>
    <dsp:sp modelId="{CA1F7AB0-7894-41A2-B047-12DE53A1DDD2}">
      <dsp:nvSpPr>
        <dsp:cNvPr id="0" name=""/>
        <dsp:cNvSpPr/>
      </dsp:nvSpPr>
      <dsp:spPr>
        <a:xfrm>
          <a:off x="4304976" y="1565"/>
          <a:ext cx="1597609" cy="798804"/>
        </a:xfrm>
        <a:prstGeom prst="roundRect">
          <a:avLst>
            <a:gd name="adj" fmla="val 10000"/>
          </a:avLst>
        </a:prstGeom>
        <a:solidFill>
          <a:schemeClr val="accent4">
            <a:hueOff val="6558165"/>
            <a:satOff val="-24316"/>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Option 2 – Request an Exception</a:t>
          </a:r>
        </a:p>
      </dsp:txBody>
      <dsp:txXfrm>
        <a:off x="4328372" y="24961"/>
        <a:ext cx="1550817" cy="752012"/>
      </dsp:txXfrm>
    </dsp:sp>
    <dsp:sp modelId="{141E2B3E-1369-42F0-8854-D809E426CC72}">
      <dsp:nvSpPr>
        <dsp:cNvPr id="0" name=""/>
        <dsp:cNvSpPr/>
      </dsp:nvSpPr>
      <dsp:spPr>
        <a:xfrm>
          <a:off x="4464737" y="800370"/>
          <a:ext cx="159760" cy="599103"/>
        </a:xfrm>
        <a:custGeom>
          <a:avLst/>
          <a:gdLst/>
          <a:ahLst/>
          <a:cxnLst/>
          <a:rect l="0" t="0" r="0" b="0"/>
          <a:pathLst>
            <a:path>
              <a:moveTo>
                <a:pt x="0" y="0"/>
              </a:moveTo>
              <a:lnTo>
                <a:pt x="0" y="599103"/>
              </a:lnTo>
              <a:lnTo>
                <a:pt x="159760" y="59910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F79C8C-3EF0-4203-874E-2EC2FF73F79D}">
      <dsp:nvSpPr>
        <dsp:cNvPr id="0" name=""/>
        <dsp:cNvSpPr/>
      </dsp:nvSpPr>
      <dsp:spPr>
        <a:xfrm>
          <a:off x="4624498" y="1000071"/>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2810642"/>
              <a:satOff val="-10421"/>
              <a:lumOff val="-37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Student is coded correctly and should not be triggering error</a:t>
          </a:r>
        </a:p>
      </dsp:txBody>
      <dsp:txXfrm>
        <a:off x="4647894" y="1023467"/>
        <a:ext cx="1231295" cy="752012"/>
      </dsp:txXfrm>
    </dsp:sp>
    <dsp:sp modelId="{C0428A83-059D-4BDB-8018-968662D6152A}">
      <dsp:nvSpPr>
        <dsp:cNvPr id="0" name=""/>
        <dsp:cNvSpPr/>
      </dsp:nvSpPr>
      <dsp:spPr>
        <a:xfrm>
          <a:off x="4464737" y="800370"/>
          <a:ext cx="1696546" cy="1077108"/>
        </a:xfrm>
        <a:custGeom>
          <a:avLst/>
          <a:gdLst/>
          <a:ahLst/>
          <a:cxnLst/>
          <a:rect l="0" t="0" r="0" b="0"/>
          <a:pathLst>
            <a:path>
              <a:moveTo>
                <a:pt x="0" y="0"/>
              </a:moveTo>
              <a:lnTo>
                <a:pt x="0" y="1077108"/>
              </a:lnTo>
              <a:lnTo>
                <a:pt x="1696546" y="1077108"/>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4EE66-48E8-4B80-8B0F-6665A46C10DC}">
      <dsp:nvSpPr>
        <dsp:cNvPr id="0" name=""/>
        <dsp:cNvSpPr/>
      </dsp:nvSpPr>
      <dsp:spPr>
        <a:xfrm>
          <a:off x="6161283" y="1478076"/>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3747523"/>
              <a:satOff val="-13895"/>
              <a:lumOff val="-50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Do not change coding to clear error!</a:t>
          </a:r>
        </a:p>
      </dsp:txBody>
      <dsp:txXfrm>
        <a:off x="6184679" y="1501472"/>
        <a:ext cx="1231295" cy="752012"/>
      </dsp:txXfrm>
    </dsp:sp>
    <dsp:sp modelId="{C011D6E2-574F-47A8-AA51-FFDAFEBAC531}">
      <dsp:nvSpPr>
        <dsp:cNvPr id="0" name=""/>
        <dsp:cNvSpPr/>
      </dsp:nvSpPr>
      <dsp:spPr>
        <a:xfrm>
          <a:off x="4464737" y="800370"/>
          <a:ext cx="214118" cy="1600341"/>
        </a:xfrm>
        <a:custGeom>
          <a:avLst/>
          <a:gdLst/>
          <a:ahLst/>
          <a:cxnLst/>
          <a:rect l="0" t="0" r="0" b="0"/>
          <a:pathLst>
            <a:path>
              <a:moveTo>
                <a:pt x="0" y="0"/>
              </a:moveTo>
              <a:lnTo>
                <a:pt x="0" y="1600341"/>
              </a:lnTo>
              <a:lnTo>
                <a:pt x="214118" y="160034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AC42DA-1EB9-464E-8098-F82FED4BF6F2}">
      <dsp:nvSpPr>
        <dsp:cNvPr id="0" name=""/>
        <dsp:cNvSpPr/>
      </dsp:nvSpPr>
      <dsp:spPr>
        <a:xfrm>
          <a:off x="4678855" y="2001309"/>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4684404"/>
              <a:satOff val="-17369"/>
              <a:lumOff val="-63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Request exception through Syncplicity with Exception Template</a:t>
          </a:r>
        </a:p>
      </dsp:txBody>
      <dsp:txXfrm>
        <a:off x="4702251" y="2024705"/>
        <a:ext cx="1231295" cy="752012"/>
      </dsp:txXfrm>
    </dsp:sp>
    <dsp:sp modelId="{898A5179-D17B-488F-9B40-D75BF4C9BA51}">
      <dsp:nvSpPr>
        <dsp:cNvPr id="0" name=""/>
        <dsp:cNvSpPr/>
      </dsp:nvSpPr>
      <dsp:spPr>
        <a:xfrm>
          <a:off x="4464737" y="800370"/>
          <a:ext cx="1784376" cy="2144598"/>
        </a:xfrm>
        <a:custGeom>
          <a:avLst/>
          <a:gdLst/>
          <a:ahLst/>
          <a:cxnLst/>
          <a:rect l="0" t="0" r="0" b="0"/>
          <a:pathLst>
            <a:path>
              <a:moveTo>
                <a:pt x="0" y="0"/>
              </a:moveTo>
              <a:lnTo>
                <a:pt x="0" y="2144598"/>
              </a:lnTo>
              <a:lnTo>
                <a:pt x="1784376" y="2144598"/>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9382F6-64CF-4941-A23F-538DFC1DE780}">
      <dsp:nvSpPr>
        <dsp:cNvPr id="0" name=""/>
        <dsp:cNvSpPr/>
      </dsp:nvSpPr>
      <dsp:spPr>
        <a:xfrm>
          <a:off x="6249113" y="2545566"/>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621284"/>
              <a:satOff val="-20842"/>
              <a:lumOff val="-75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Send me an email!</a:t>
          </a:r>
        </a:p>
      </dsp:txBody>
      <dsp:txXfrm>
        <a:off x="6272509" y="2568962"/>
        <a:ext cx="1231295" cy="752012"/>
      </dsp:txXfrm>
    </dsp:sp>
    <dsp:sp modelId="{9955E8F4-4223-4AE3-8865-A5C1FAC46A31}">
      <dsp:nvSpPr>
        <dsp:cNvPr id="0" name=""/>
        <dsp:cNvSpPr/>
      </dsp:nvSpPr>
      <dsp:spPr>
        <a:xfrm>
          <a:off x="4464737" y="800370"/>
          <a:ext cx="214118" cy="2818478"/>
        </a:xfrm>
        <a:custGeom>
          <a:avLst/>
          <a:gdLst/>
          <a:ahLst/>
          <a:cxnLst/>
          <a:rect l="0" t="0" r="0" b="0"/>
          <a:pathLst>
            <a:path>
              <a:moveTo>
                <a:pt x="0" y="0"/>
              </a:moveTo>
              <a:lnTo>
                <a:pt x="0" y="2818478"/>
              </a:lnTo>
              <a:lnTo>
                <a:pt x="214118" y="2818478"/>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3F01E3-4E56-43C3-8350-60174ADD7F04}">
      <dsp:nvSpPr>
        <dsp:cNvPr id="0" name=""/>
        <dsp:cNvSpPr/>
      </dsp:nvSpPr>
      <dsp:spPr>
        <a:xfrm>
          <a:off x="4678855" y="3219446"/>
          <a:ext cx="1278087" cy="7988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6558165"/>
              <a:satOff val="-24316"/>
              <a:lumOff val="-8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Exception processes, resubmit files/recreate snapshot</a:t>
          </a:r>
        </a:p>
      </dsp:txBody>
      <dsp:txXfrm>
        <a:off x="4702251" y="3242842"/>
        <a:ext cx="1231295" cy="752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F6D9D-57D4-4279-98D0-988718B1DF42}">
      <dsp:nvSpPr>
        <dsp:cNvPr id="0" name=""/>
        <dsp:cNvSpPr/>
      </dsp:nvSpPr>
      <dsp:spPr>
        <a:xfrm>
          <a:off x="0" y="0"/>
          <a:ext cx="7534276" cy="110912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Complete exception request template</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a:solidFill>
                <a:schemeClr val="tx1"/>
              </a:solidFill>
            </a:rPr>
            <a:t>Available on </a:t>
          </a:r>
          <a:r>
            <a:rPr lang="en-US" sz="1200" kern="120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Student Interchange Website</a:t>
          </a:r>
          <a:endParaRPr lang="en-US" sz="1200" kern="1200" dirty="0">
            <a:solidFill>
              <a:schemeClr val="tx1"/>
            </a:solidFill>
          </a:endParaRPr>
        </a:p>
      </dsp:txBody>
      <dsp:txXfrm>
        <a:off x="1617767" y="0"/>
        <a:ext cx="5916508" cy="1109122"/>
      </dsp:txXfrm>
    </dsp:sp>
    <dsp:sp modelId="{5245FA24-BA5F-4641-BBC5-B40ABD8DED90}">
      <dsp:nvSpPr>
        <dsp:cNvPr id="0" name=""/>
        <dsp:cNvSpPr/>
      </dsp:nvSpPr>
      <dsp:spPr>
        <a:xfrm>
          <a:off x="110912" y="110912"/>
          <a:ext cx="1506855" cy="887298"/>
        </a:xfrm>
        <a:prstGeom prst="roundRect">
          <a:avLst>
            <a:gd name="adj" fmla="val 10000"/>
          </a:avLst>
        </a:prstGeom>
        <a:blipFill>
          <a:blip xmlns:r="http://schemas.openxmlformats.org/officeDocument/2006/relationships" r:embed="rId2">
            <a:extLst>
              <a:ext uri="{96DAC541-7B7A-43D3-8B79-37D633B846F1}">
                <asvg:svgBlip xmlns:asvg="http://schemas.microsoft.com/office/drawing/2016/SVG/main" r:embed="rId3"/>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76FC17-34F1-428F-A02E-C17F2E34BCBA}">
      <dsp:nvSpPr>
        <dsp:cNvPr id="0" name=""/>
        <dsp:cNvSpPr/>
      </dsp:nvSpPr>
      <dsp:spPr>
        <a:xfrm>
          <a:off x="0" y="1220035"/>
          <a:ext cx="7534276" cy="1109122"/>
        </a:xfrm>
        <a:prstGeom prst="roundRect">
          <a:avLst>
            <a:gd name="adj" fmla="val 10000"/>
          </a:avLst>
        </a:prstGeom>
        <a:solidFill>
          <a:schemeClr val="accent3">
            <a:hueOff val="-2040161"/>
            <a:satOff val="-8625"/>
            <a:lumOff val="-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Upload exception request template to your district’s Syncplicity student folder</a:t>
          </a:r>
        </a:p>
        <a:p>
          <a:pPr marL="114300" lvl="1" indent="-114300" algn="l" defTabSz="533400">
            <a:lnSpc>
              <a:spcPct val="90000"/>
            </a:lnSpc>
            <a:spcBef>
              <a:spcPct val="0"/>
            </a:spcBef>
            <a:spcAft>
              <a:spcPct val="15000"/>
            </a:spcAft>
            <a:buChar char="•"/>
          </a:pPr>
          <a:r>
            <a:rPr lang="en-US" sz="1200" kern="1200" dirty="0">
              <a:solidFill>
                <a:schemeClr val="tx1"/>
              </a:solidFill>
            </a:rPr>
            <a:t>Folder: </a:t>
          </a:r>
          <a:r>
            <a:rPr lang="en-US" sz="1200" i="1" kern="1200" dirty="0">
              <a:solidFill>
                <a:schemeClr val="tx1"/>
              </a:solidFill>
            </a:rPr>
            <a:t>1234 – DISTRICT NAME – Student</a:t>
          </a:r>
          <a:endParaRPr lang="en-US" sz="1200" kern="1200" dirty="0">
            <a:solidFill>
              <a:schemeClr val="tx1"/>
            </a:solidFill>
          </a:endParaRPr>
        </a:p>
      </dsp:txBody>
      <dsp:txXfrm>
        <a:off x="1617767" y="1220035"/>
        <a:ext cx="5916508" cy="1109122"/>
      </dsp:txXfrm>
    </dsp:sp>
    <dsp:sp modelId="{F6B56DD3-37F2-4B6A-808F-753ABE5695F6}">
      <dsp:nvSpPr>
        <dsp:cNvPr id="0" name=""/>
        <dsp:cNvSpPr/>
      </dsp:nvSpPr>
      <dsp:spPr>
        <a:xfrm>
          <a:off x="110912" y="1330947"/>
          <a:ext cx="1506855" cy="887298"/>
        </a:xfrm>
        <a:prstGeom prst="roundRect">
          <a:avLst>
            <a:gd name="adj" fmla="val 10000"/>
          </a:avLst>
        </a:prstGeom>
        <a:blipFill>
          <a:blip xmlns:r="http://schemas.openxmlformats.org/officeDocument/2006/relationships" r:embed="rId4">
            <a:extLst>
              <a:ext uri="{96DAC541-7B7A-43D3-8B79-37D633B846F1}">
                <asvg:svgBlip xmlns:asvg="http://schemas.microsoft.com/office/drawing/2016/SVG/main" r:embed="rId5"/>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B16762-9C87-4DA9-BD05-8F2B933CE7EB}">
      <dsp:nvSpPr>
        <dsp:cNvPr id="0" name=""/>
        <dsp:cNvSpPr/>
      </dsp:nvSpPr>
      <dsp:spPr>
        <a:xfrm>
          <a:off x="0" y="2440070"/>
          <a:ext cx="7534276" cy="1109122"/>
        </a:xfrm>
        <a:prstGeom prst="roundRect">
          <a:avLst>
            <a:gd name="adj" fmla="val 10000"/>
          </a:avLst>
        </a:prstGeom>
        <a:solidFill>
          <a:schemeClr val="accent3">
            <a:hueOff val="-4080321"/>
            <a:satOff val="-17249"/>
            <a:lumOff val="-1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Notify the OCT collection lead (</a:t>
          </a:r>
          <a:r>
            <a:rPr lang="en-US" sz="1500" kern="1200"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StudentOctober@cde.state.co.us</a:t>
          </a:r>
          <a:r>
            <a:rPr lang="en-US" sz="1500" kern="1200" dirty="0">
              <a:solidFill>
                <a:schemeClr val="tx1"/>
              </a:solidFill>
            </a:rPr>
            <a:t>) that you’ve uploaded a document for review</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Pro Tip: Include the date in name of your exception request file as you may upload more than one exception during the collection cycle</a:t>
          </a:r>
        </a:p>
      </dsp:txBody>
      <dsp:txXfrm>
        <a:off x="1617767" y="2440070"/>
        <a:ext cx="5916508" cy="1109122"/>
      </dsp:txXfrm>
    </dsp:sp>
    <dsp:sp modelId="{FC9C6E1E-C098-4D41-B648-3F2EB5F3A1E9}">
      <dsp:nvSpPr>
        <dsp:cNvPr id="0" name=""/>
        <dsp:cNvSpPr/>
      </dsp:nvSpPr>
      <dsp:spPr>
        <a:xfrm>
          <a:off x="110912" y="2550982"/>
          <a:ext cx="1506855" cy="887298"/>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A14C2A-ED5A-4A0D-9B27-679DA99E1CC0}">
      <dsp:nvSpPr>
        <dsp:cNvPr id="0" name=""/>
        <dsp:cNvSpPr/>
      </dsp:nvSpPr>
      <dsp:spPr>
        <a:xfrm>
          <a:off x="0" y="3660105"/>
          <a:ext cx="7534276" cy="1109122"/>
        </a:xfrm>
        <a:prstGeom prst="roundRect">
          <a:avLst>
            <a:gd name="adj" fmla="val 10000"/>
          </a:avLst>
        </a:prstGeom>
        <a:solidFill>
          <a:schemeClr val="accent3">
            <a:hueOff val="-6120482"/>
            <a:satOff val="-25874"/>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Collection lead will review your request and notify you of the outcome</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Approved requests – reupload interchange file and/or create a new OCT snapshot</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Denied requests – collection lead will provide next steps for clearing the error</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Additional information needed – collection lead will request information</a:t>
          </a:r>
        </a:p>
      </dsp:txBody>
      <dsp:txXfrm>
        <a:off x="1617767" y="3660105"/>
        <a:ext cx="5916508" cy="1109122"/>
      </dsp:txXfrm>
    </dsp:sp>
    <dsp:sp modelId="{67B448B2-155B-445D-A012-2252281972A8}">
      <dsp:nvSpPr>
        <dsp:cNvPr id="0" name=""/>
        <dsp:cNvSpPr/>
      </dsp:nvSpPr>
      <dsp:spPr>
        <a:xfrm>
          <a:off x="110912" y="3771017"/>
          <a:ext cx="1506855" cy="887298"/>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A6DD8-BDC6-4110-99AB-2BA048198CBE}">
      <dsp:nvSpPr>
        <dsp:cNvPr id="0" name=""/>
        <dsp:cNvSpPr/>
      </dsp:nvSpPr>
      <dsp:spPr>
        <a:xfrm>
          <a:off x="5086703" y="2189540"/>
          <a:ext cx="1561393" cy="156139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Student October</a:t>
          </a:r>
        </a:p>
      </dsp:txBody>
      <dsp:txXfrm>
        <a:off x="5315364" y="2418201"/>
        <a:ext cx="1104071" cy="1104071"/>
      </dsp:txXfrm>
    </dsp:sp>
    <dsp:sp modelId="{695D6275-F5B3-4774-A113-C5A83A6F92C4}">
      <dsp:nvSpPr>
        <dsp:cNvPr id="0" name=""/>
        <dsp:cNvSpPr/>
      </dsp:nvSpPr>
      <dsp:spPr>
        <a:xfrm rot="5400000">
          <a:off x="5701779" y="1620986"/>
          <a:ext cx="331240" cy="530873"/>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751465" y="1677475"/>
        <a:ext cx="231868" cy="318523"/>
      </dsp:txXfrm>
    </dsp:sp>
    <dsp:sp modelId="{9F6BA890-8B9C-412E-8E8C-F2D0FDA9C976}">
      <dsp:nvSpPr>
        <dsp:cNvPr id="0" name=""/>
        <dsp:cNvSpPr/>
      </dsp:nvSpPr>
      <dsp:spPr>
        <a:xfrm>
          <a:off x="5086703" y="3164"/>
          <a:ext cx="1561393" cy="1561393"/>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Student Demographic</a:t>
          </a:r>
        </a:p>
      </dsp:txBody>
      <dsp:txXfrm>
        <a:off x="5315364" y="231825"/>
        <a:ext cx="1104071" cy="1104071"/>
      </dsp:txXfrm>
    </dsp:sp>
    <dsp:sp modelId="{76D055CE-7C1B-48F9-9A4C-750CFB12B3EE}">
      <dsp:nvSpPr>
        <dsp:cNvPr id="0" name=""/>
        <dsp:cNvSpPr/>
      </dsp:nvSpPr>
      <dsp:spPr>
        <a:xfrm rot="9720000">
          <a:off x="6732547" y="2369883"/>
          <a:ext cx="331240" cy="530873"/>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829487" y="2460704"/>
        <a:ext cx="231868" cy="318523"/>
      </dsp:txXfrm>
    </dsp:sp>
    <dsp:sp modelId="{C1BCA150-10A0-4192-A50E-CB5E1F002ABF}">
      <dsp:nvSpPr>
        <dsp:cNvPr id="0" name=""/>
        <dsp:cNvSpPr/>
      </dsp:nvSpPr>
      <dsp:spPr>
        <a:xfrm>
          <a:off x="7166070" y="1513913"/>
          <a:ext cx="1561393" cy="1561393"/>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Student School Association</a:t>
          </a:r>
        </a:p>
      </dsp:txBody>
      <dsp:txXfrm>
        <a:off x="7394731" y="1742574"/>
        <a:ext cx="1104071" cy="1104071"/>
      </dsp:txXfrm>
    </dsp:sp>
    <dsp:sp modelId="{899903E5-6481-4F19-8BE2-0D5766ECBE8A}">
      <dsp:nvSpPr>
        <dsp:cNvPr id="0" name=""/>
        <dsp:cNvSpPr/>
      </dsp:nvSpPr>
      <dsp:spPr>
        <a:xfrm rot="14040000">
          <a:off x="6338828" y="3581623"/>
          <a:ext cx="331240" cy="530873"/>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417719" y="3727995"/>
        <a:ext cx="231868" cy="318523"/>
      </dsp:txXfrm>
    </dsp:sp>
    <dsp:sp modelId="{9BFD9821-B257-42A4-B9CE-0AC80F7BB52D}">
      <dsp:nvSpPr>
        <dsp:cNvPr id="0" name=""/>
        <dsp:cNvSpPr/>
      </dsp:nvSpPr>
      <dsp:spPr>
        <a:xfrm>
          <a:off x="6371822" y="3958355"/>
          <a:ext cx="1561393" cy="1561393"/>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At-Risk</a:t>
          </a:r>
        </a:p>
      </dsp:txBody>
      <dsp:txXfrm>
        <a:off x="6600483" y="4187016"/>
        <a:ext cx="1104071" cy="1104071"/>
      </dsp:txXfrm>
    </dsp:sp>
    <dsp:sp modelId="{EBE8195B-FE74-4BAF-93D2-13281B9FF1A1}">
      <dsp:nvSpPr>
        <dsp:cNvPr id="0" name=""/>
        <dsp:cNvSpPr/>
      </dsp:nvSpPr>
      <dsp:spPr>
        <a:xfrm rot="18311195">
          <a:off x="5064730" y="3581623"/>
          <a:ext cx="331240" cy="530873"/>
        </a:xfrm>
        <a:prstGeom prst="rightArrow">
          <a:avLst>
            <a:gd name="adj1" fmla="val 60000"/>
            <a:gd name="adj2" fmla="val 50000"/>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5085785" y="3728405"/>
        <a:ext cx="231868" cy="318523"/>
      </dsp:txXfrm>
    </dsp:sp>
    <dsp:sp modelId="{EA736B58-A4DC-46B2-8107-C2C94BBDC0DA}">
      <dsp:nvSpPr>
        <dsp:cNvPr id="0" name=""/>
        <dsp:cNvSpPr/>
      </dsp:nvSpPr>
      <dsp:spPr>
        <a:xfrm>
          <a:off x="3801584" y="3958355"/>
          <a:ext cx="1561393" cy="1561393"/>
        </a:xfrm>
        <a:prstGeom prst="ellips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Supporting Files (TREP Allocation, Foster, etc.)</a:t>
          </a:r>
        </a:p>
      </dsp:txBody>
      <dsp:txXfrm>
        <a:off x="4030245" y="4187016"/>
        <a:ext cx="1104071" cy="1104071"/>
      </dsp:txXfrm>
    </dsp:sp>
    <dsp:sp modelId="{9E3115BF-4121-4538-B015-25217B2392F9}">
      <dsp:nvSpPr>
        <dsp:cNvPr id="0" name=""/>
        <dsp:cNvSpPr/>
      </dsp:nvSpPr>
      <dsp:spPr>
        <a:xfrm rot="1080000">
          <a:off x="4671012" y="2369883"/>
          <a:ext cx="331240" cy="530873"/>
        </a:xfrm>
        <a:prstGeom prst="righ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4673444" y="2460704"/>
        <a:ext cx="231868" cy="318523"/>
      </dsp:txXfrm>
    </dsp:sp>
    <dsp:sp modelId="{3E6B7F59-04F4-4763-B6E8-DCA65F41BDE9}">
      <dsp:nvSpPr>
        <dsp:cNvPr id="0" name=""/>
        <dsp:cNvSpPr/>
      </dsp:nvSpPr>
      <dsp:spPr>
        <a:xfrm>
          <a:off x="3007336" y="1513913"/>
          <a:ext cx="1561393" cy="1561393"/>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Title I (if applicable)</a:t>
          </a:r>
        </a:p>
      </dsp:txBody>
      <dsp:txXfrm>
        <a:off x="3235997" y="1742574"/>
        <a:ext cx="1104071" cy="11040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666B4-86AE-4D88-B095-073705516D5F}">
      <dsp:nvSpPr>
        <dsp:cNvPr id="0" name=""/>
        <dsp:cNvSpPr/>
      </dsp:nvSpPr>
      <dsp:spPr>
        <a:xfrm>
          <a:off x="3048000" y="1742510"/>
          <a:ext cx="1668009" cy="578978"/>
        </a:xfrm>
        <a:custGeom>
          <a:avLst/>
          <a:gdLst/>
          <a:ahLst/>
          <a:cxnLst/>
          <a:rect l="0" t="0" r="0" b="0"/>
          <a:pathLst>
            <a:path>
              <a:moveTo>
                <a:pt x="0" y="0"/>
              </a:moveTo>
              <a:lnTo>
                <a:pt x="0" y="289489"/>
              </a:lnTo>
              <a:lnTo>
                <a:pt x="1668009" y="289489"/>
              </a:lnTo>
              <a:lnTo>
                <a:pt x="1668009" y="57897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0657C4-3467-420F-9080-7C37AA7347A5}">
      <dsp:nvSpPr>
        <dsp:cNvPr id="0" name=""/>
        <dsp:cNvSpPr/>
      </dsp:nvSpPr>
      <dsp:spPr>
        <a:xfrm>
          <a:off x="1379990" y="1742510"/>
          <a:ext cx="1668009" cy="578978"/>
        </a:xfrm>
        <a:custGeom>
          <a:avLst/>
          <a:gdLst/>
          <a:ahLst/>
          <a:cxnLst/>
          <a:rect l="0" t="0" r="0" b="0"/>
          <a:pathLst>
            <a:path>
              <a:moveTo>
                <a:pt x="1668009" y="0"/>
              </a:moveTo>
              <a:lnTo>
                <a:pt x="1668009" y="289489"/>
              </a:lnTo>
              <a:lnTo>
                <a:pt x="0" y="289489"/>
              </a:lnTo>
              <a:lnTo>
                <a:pt x="0" y="57897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6CEC36-A570-4C62-94AC-F5DEB76143A8}">
      <dsp:nvSpPr>
        <dsp:cNvPr id="0" name=""/>
        <dsp:cNvSpPr/>
      </dsp:nvSpPr>
      <dsp:spPr>
        <a:xfrm>
          <a:off x="1669479" y="363990"/>
          <a:ext cx="2757041" cy="1378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Pupil Attendance Information (PAI)</a:t>
          </a:r>
        </a:p>
      </dsp:txBody>
      <dsp:txXfrm>
        <a:off x="1669479" y="363990"/>
        <a:ext cx="2757041" cy="1378520"/>
      </dsp:txXfrm>
    </dsp:sp>
    <dsp:sp modelId="{2D9E5D21-9108-4AC3-9F43-CE19E2AF9247}">
      <dsp:nvSpPr>
        <dsp:cNvPr id="0" name=""/>
        <dsp:cNvSpPr/>
      </dsp:nvSpPr>
      <dsp:spPr>
        <a:xfrm>
          <a:off x="1469" y="2321489"/>
          <a:ext cx="2757041" cy="137852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Students in membership at a given school or program</a:t>
          </a:r>
        </a:p>
      </dsp:txBody>
      <dsp:txXfrm>
        <a:off x="1469" y="2321489"/>
        <a:ext cx="2757041" cy="1378520"/>
      </dsp:txXfrm>
    </dsp:sp>
    <dsp:sp modelId="{D22A2376-4EB7-4C04-98CF-F500DDF859B9}">
      <dsp:nvSpPr>
        <dsp:cNvPr id="0" name=""/>
        <dsp:cNvSpPr/>
      </dsp:nvSpPr>
      <dsp:spPr>
        <a:xfrm>
          <a:off x="3337489" y="2321489"/>
          <a:ext cx="2757041" cy="137852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Students in membership at another district/BOCES school</a:t>
          </a:r>
        </a:p>
      </dsp:txBody>
      <dsp:txXfrm>
        <a:off x="3337489" y="2321489"/>
        <a:ext cx="2757041" cy="13785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E2C87-5F09-4B41-91F2-88FB6587FDD9}">
      <dsp:nvSpPr>
        <dsp:cNvPr id="0" name=""/>
        <dsp:cNvSpPr/>
      </dsp:nvSpPr>
      <dsp:spPr>
        <a:xfrm>
          <a:off x="645766" y="65"/>
          <a:ext cx="889992" cy="889992"/>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l" defTabSz="466725">
            <a:lnSpc>
              <a:spcPct val="90000"/>
            </a:lnSpc>
            <a:spcBef>
              <a:spcPct val="0"/>
            </a:spcBef>
            <a:spcAft>
              <a:spcPct val="35000"/>
            </a:spcAft>
            <a:buNone/>
          </a:pPr>
          <a:r>
            <a:rPr lang="en-US" sz="1050" kern="1200" dirty="0">
              <a:solidFill>
                <a:schemeClr val="tx1"/>
              </a:solidFill>
            </a:rPr>
            <a:t>Enrollment</a:t>
          </a:r>
        </a:p>
        <a:p>
          <a:pPr marL="57150" lvl="1" indent="-57150" algn="l" defTabSz="355600">
            <a:lnSpc>
              <a:spcPct val="90000"/>
            </a:lnSpc>
            <a:spcBef>
              <a:spcPct val="0"/>
            </a:spcBef>
            <a:spcAft>
              <a:spcPct val="15000"/>
            </a:spcAft>
            <a:buChar char="•"/>
          </a:pPr>
          <a:endParaRPr lang="en-US" sz="800" kern="1200" dirty="0">
            <a:solidFill>
              <a:schemeClr val="tx1"/>
            </a:solidFill>
          </a:endParaRPr>
        </a:p>
      </dsp:txBody>
      <dsp:txXfrm>
        <a:off x="776102" y="130401"/>
        <a:ext cx="629320" cy="629320"/>
      </dsp:txXfrm>
    </dsp:sp>
    <dsp:sp modelId="{6ED2C3CE-5568-43FA-A9AF-9E33823160B9}">
      <dsp:nvSpPr>
        <dsp:cNvPr id="0" name=""/>
        <dsp:cNvSpPr/>
      </dsp:nvSpPr>
      <dsp:spPr>
        <a:xfrm>
          <a:off x="832665" y="962325"/>
          <a:ext cx="516195" cy="516195"/>
        </a:xfrm>
        <a:prstGeom prst="mathPlus">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901087" y="1159718"/>
        <a:ext cx="379351" cy="121409"/>
      </dsp:txXfrm>
    </dsp:sp>
    <dsp:sp modelId="{0F2945FF-3E82-4E30-A4B8-0DEDA84654E5}">
      <dsp:nvSpPr>
        <dsp:cNvPr id="0" name=""/>
        <dsp:cNvSpPr/>
      </dsp:nvSpPr>
      <dsp:spPr>
        <a:xfrm>
          <a:off x="645766" y="1550788"/>
          <a:ext cx="889992" cy="889992"/>
        </a:xfrm>
        <a:prstGeom prst="ellipse">
          <a:avLst/>
        </a:prstGeom>
        <a:solidFill>
          <a:schemeClr val="accent3">
            <a:hueOff val="-3060241"/>
            <a:satOff val="-12937"/>
            <a:lumOff val="-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1"/>
              </a:solidFill>
            </a:rPr>
            <a:t>Attendance</a:t>
          </a:r>
        </a:p>
      </dsp:txBody>
      <dsp:txXfrm>
        <a:off x="776102" y="1681124"/>
        <a:ext cx="629320" cy="629320"/>
      </dsp:txXfrm>
    </dsp:sp>
    <dsp:sp modelId="{E7DA9509-6AE6-47D2-8D9B-970009DD1DBE}">
      <dsp:nvSpPr>
        <dsp:cNvPr id="0" name=""/>
        <dsp:cNvSpPr/>
      </dsp:nvSpPr>
      <dsp:spPr>
        <a:xfrm>
          <a:off x="1669257" y="1054884"/>
          <a:ext cx="283017" cy="331077"/>
        </a:xfrm>
        <a:prstGeom prst="rightArrow">
          <a:avLst>
            <a:gd name="adj1" fmla="val 60000"/>
            <a:gd name="adj2" fmla="val 50000"/>
          </a:avLst>
        </a:prstGeom>
        <a:solidFill>
          <a:schemeClr val="accent3">
            <a:hueOff val="-6120482"/>
            <a:satOff val="-25874"/>
            <a:lumOff val="-19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69257" y="1121099"/>
        <a:ext cx="198112" cy="198647"/>
      </dsp:txXfrm>
    </dsp:sp>
    <dsp:sp modelId="{E2D847F2-C29F-439F-90A8-8E35A4E1A9AA}">
      <dsp:nvSpPr>
        <dsp:cNvPr id="0" name=""/>
        <dsp:cNvSpPr/>
      </dsp:nvSpPr>
      <dsp:spPr>
        <a:xfrm>
          <a:off x="2069754" y="608829"/>
          <a:ext cx="1246879" cy="1223187"/>
        </a:xfrm>
        <a:prstGeom prst="ellipse">
          <a:avLst/>
        </a:prstGeom>
        <a:solidFill>
          <a:schemeClr val="accent3">
            <a:hueOff val="-6120482"/>
            <a:satOff val="-25874"/>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Membership</a:t>
          </a:r>
        </a:p>
      </dsp:txBody>
      <dsp:txXfrm>
        <a:off x="2252355" y="787961"/>
        <a:ext cx="881677" cy="8649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58769-ECB6-4655-B6EB-1BF8343865AA}">
      <dsp:nvSpPr>
        <dsp:cNvPr id="0" name=""/>
        <dsp:cNvSpPr/>
      </dsp:nvSpPr>
      <dsp:spPr>
        <a:xfrm>
          <a:off x="8049339" y="3893787"/>
          <a:ext cx="1500083" cy="343655"/>
        </a:xfrm>
        <a:custGeom>
          <a:avLst/>
          <a:gdLst/>
          <a:ahLst/>
          <a:cxnLst/>
          <a:rect l="0" t="0" r="0" b="0"/>
          <a:pathLst>
            <a:path>
              <a:moveTo>
                <a:pt x="0" y="0"/>
              </a:moveTo>
              <a:lnTo>
                <a:pt x="0" y="173191"/>
              </a:lnTo>
              <a:lnTo>
                <a:pt x="1500083" y="173191"/>
              </a:lnTo>
              <a:lnTo>
                <a:pt x="1500083" y="343655"/>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81E3C3-5ACB-4630-B707-2631E3B2D3C7}">
      <dsp:nvSpPr>
        <dsp:cNvPr id="0" name=""/>
        <dsp:cNvSpPr/>
      </dsp:nvSpPr>
      <dsp:spPr>
        <a:xfrm>
          <a:off x="6549256" y="3893787"/>
          <a:ext cx="1500083" cy="343655"/>
        </a:xfrm>
        <a:custGeom>
          <a:avLst/>
          <a:gdLst/>
          <a:ahLst/>
          <a:cxnLst/>
          <a:rect l="0" t="0" r="0" b="0"/>
          <a:pathLst>
            <a:path>
              <a:moveTo>
                <a:pt x="1500083" y="0"/>
              </a:moveTo>
              <a:lnTo>
                <a:pt x="1500083" y="173191"/>
              </a:lnTo>
              <a:lnTo>
                <a:pt x="0" y="173191"/>
              </a:lnTo>
              <a:lnTo>
                <a:pt x="0" y="343655"/>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D62C3D-5EC7-4B59-B614-3BB0E540F01A}">
      <dsp:nvSpPr>
        <dsp:cNvPr id="0" name=""/>
        <dsp:cNvSpPr/>
      </dsp:nvSpPr>
      <dsp:spPr>
        <a:xfrm>
          <a:off x="5049172" y="2459161"/>
          <a:ext cx="3000166" cy="343655"/>
        </a:xfrm>
        <a:custGeom>
          <a:avLst/>
          <a:gdLst/>
          <a:ahLst/>
          <a:cxnLst/>
          <a:rect l="0" t="0" r="0" b="0"/>
          <a:pathLst>
            <a:path>
              <a:moveTo>
                <a:pt x="0" y="0"/>
              </a:moveTo>
              <a:lnTo>
                <a:pt x="0" y="173191"/>
              </a:lnTo>
              <a:lnTo>
                <a:pt x="3000166" y="173191"/>
              </a:lnTo>
              <a:lnTo>
                <a:pt x="3000166" y="34365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DA6019-0BE6-417F-96B9-B7F6FA021D64}">
      <dsp:nvSpPr>
        <dsp:cNvPr id="0" name=""/>
        <dsp:cNvSpPr/>
      </dsp:nvSpPr>
      <dsp:spPr>
        <a:xfrm>
          <a:off x="2049006" y="3893787"/>
          <a:ext cx="1500083" cy="343655"/>
        </a:xfrm>
        <a:custGeom>
          <a:avLst/>
          <a:gdLst/>
          <a:ahLst/>
          <a:cxnLst/>
          <a:rect l="0" t="0" r="0" b="0"/>
          <a:pathLst>
            <a:path>
              <a:moveTo>
                <a:pt x="0" y="0"/>
              </a:moveTo>
              <a:lnTo>
                <a:pt x="0" y="173191"/>
              </a:lnTo>
              <a:lnTo>
                <a:pt x="1500083" y="173191"/>
              </a:lnTo>
              <a:lnTo>
                <a:pt x="1500083" y="343655"/>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90FFA5-897B-43BD-B23D-1FB1DB0543DB}">
      <dsp:nvSpPr>
        <dsp:cNvPr id="0" name=""/>
        <dsp:cNvSpPr/>
      </dsp:nvSpPr>
      <dsp:spPr>
        <a:xfrm>
          <a:off x="548922" y="3893787"/>
          <a:ext cx="1500083" cy="343655"/>
        </a:xfrm>
        <a:custGeom>
          <a:avLst/>
          <a:gdLst/>
          <a:ahLst/>
          <a:cxnLst/>
          <a:rect l="0" t="0" r="0" b="0"/>
          <a:pathLst>
            <a:path>
              <a:moveTo>
                <a:pt x="1500083" y="0"/>
              </a:moveTo>
              <a:lnTo>
                <a:pt x="1500083" y="173191"/>
              </a:lnTo>
              <a:lnTo>
                <a:pt x="0" y="173191"/>
              </a:lnTo>
              <a:lnTo>
                <a:pt x="0" y="343655"/>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14FE31-EE6C-4097-9192-5114274DD97C}">
      <dsp:nvSpPr>
        <dsp:cNvPr id="0" name=""/>
        <dsp:cNvSpPr/>
      </dsp:nvSpPr>
      <dsp:spPr>
        <a:xfrm>
          <a:off x="2049006" y="2459161"/>
          <a:ext cx="3000166" cy="343655"/>
        </a:xfrm>
        <a:custGeom>
          <a:avLst/>
          <a:gdLst/>
          <a:ahLst/>
          <a:cxnLst/>
          <a:rect l="0" t="0" r="0" b="0"/>
          <a:pathLst>
            <a:path>
              <a:moveTo>
                <a:pt x="3000166" y="0"/>
              </a:moveTo>
              <a:lnTo>
                <a:pt x="3000166" y="173191"/>
              </a:lnTo>
              <a:lnTo>
                <a:pt x="0" y="173191"/>
              </a:lnTo>
              <a:lnTo>
                <a:pt x="0" y="34365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CA5156-6D7D-4A29-9FC7-D16E804614C6}">
      <dsp:nvSpPr>
        <dsp:cNvPr id="0" name=""/>
        <dsp:cNvSpPr/>
      </dsp:nvSpPr>
      <dsp:spPr>
        <a:xfrm>
          <a:off x="4503687" y="1368192"/>
          <a:ext cx="1090969" cy="109096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31D706-5D27-4342-9776-362F6C791C82}">
      <dsp:nvSpPr>
        <dsp:cNvPr id="0" name=""/>
        <dsp:cNvSpPr/>
      </dsp:nvSpPr>
      <dsp:spPr>
        <a:xfrm>
          <a:off x="5594657" y="1365464"/>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Contract with a BOCES?</a:t>
          </a:r>
        </a:p>
      </dsp:txBody>
      <dsp:txXfrm>
        <a:off x="5594657" y="1365464"/>
        <a:ext cx="1636454" cy="1090969"/>
      </dsp:txXfrm>
    </dsp:sp>
    <dsp:sp modelId="{BA85CBB4-378E-4B68-903B-3B74C6F87D24}">
      <dsp:nvSpPr>
        <dsp:cNvPr id="0" name=""/>
        <dsp:cNvSpPr/>
      </dsp:nvSpPr>
      <dsp:spPr>
        <a:xfrm>
          <a:off x="1503521" y="2802817"/>
          <a:ext cx="1090969" cy="109096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47B498-F030-47DC-ABF0-88EE45153144}">
      <dsp:nvSpPr>
        <dsp:cNvPr id="0" name=""/>
        <dsp:cNvSpPr/>
      </dsp:nvSpPr>
      <dsp:spPr>
        <a:xfrm>
          <a:off x="2594490" y="2800089"/>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School: </a:t>
          </a:r>
          <a:r>
            <a:rPr lang="en-US" sz="1600" kern="1200" dirty="0"/>
            <a:t>BOCES has own school code</a:t>
          </a:r>
        </a:p>
      </dsp:txBody>
      <dsp:txXfrm>
        <a:off x="2594490" y="2800089"/>
        <a:ext cx="1636454" cy="1090969"/>
      </dsp:txXfrm>
    </dsp:sp>
    <dsp:sp modelId="{5A9876EB-0879-41E4-A22F-C3AAA2240114}">
      <dsp:nvSpPr>
        <dsp:cNvPr id="0" name=""/>
        <dsp:cNvSpPr/>
      </dsp:nvSpPr>
      <dsp:spPr>
        <a:xfrm>
          <a:off x="3437" y="4237442"/>
          <a:ext cx="1090969" cy="109096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F6A498-5E34-4897-B04E-3C9E690103F1}">
      <dsp:nvSpPr>
        <dsp:cNvPr id="0" name=""/>
        <dsp:cNvSpPr/>
      </dsp:nvSpPr>
      <dsp:spPr>
        <a:xfrm>
          <a:off x="1094407" y="4234715"/>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Home District: </a:t>
          </a:r>
          <a:r>
            <a:rPr lang="en-US" sz="1600" b="0" kern="1200" dirty="0"/>
            <a:t>OCT</a:t>
          </a:r>
          <a:r>
            <a:rPr lang="en-US" sz="1600" b="1" kern="1200" dirty="0"/>
            <a:t> </a:t>
          </a:r>
          <a:r>
            <a:rPr lang="en-US" sz="1600" kern="1200" dirty="0"/>
            <a:t>record, </a:t>
          </a:r>
          <a:br>
            <a:rPr lang="en-US" sz="1600" kern="1200" dirty="0"/>
          </a:br>
          <a:r>
            <a:rPr lang="en-US" sz="1600" kern="1200" dirty="0"/>
            <a:t>Group B PAI = 31 or 33,</a:t>
          </a:r>
          <a:br>
            <a:rPr lang="en-US" sz="1600" kern="1200" dirty="0"/>
          </a:br>
          <a:r>
            <a:rPr lang="en-US" sz="1600" kern="1200" dirty="0"/>
            <a:t>Funding Code = Applicable</a:t>
          </a:r>
        </a:p>
      </dsp:txBody>
      <dsp:txXfrm>
        <a:off x="1094407" y="4234715"/>
        <a:ext cx="1636454" cy="1090969"/>
      </dsp:txXfrm>
    </dsp:sp>
    <dsp:sp modelId="{B5337A37-8237-4F1E-BF6A-38FB29481F3E}">
      <dsp:nvSpPr>
        <dsp:cNvPr id="0" name=""/>
        <dsp:cNvSpPr/>
      </dsp:nvSpPr>
      <dsp:spPr>
        <a:xfrm>
          <a:off x="3003604" y="4237442"/>
          <a:ext cx="1090969" cy="109096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9D00C9-389E-4438-9574-1D02132694F5}">
      <dsp:nvSpPr>
        <dsp:cNvPr id="0" name=""/>
        <dsp:cNvSpPr/>
      </dsp:nvSpPr>
      <dsp:spPr>
        <a:xfrm>
          <a:off x="4094574" y="4234715"/>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BOCES District: </a:t>
          </a:r>
          <a:r>
            <a:rPr lang="en-US" sz="1600" kern="1200" dirty="0"/>
            <a:t>OCT record,</a:t>
          </a:r>
          <a:br>
            <a:rPr lang="en-US" sz="1600" kern="1200" dirty="0"/>
          </a:br>
          <a:r>
            <a:rPr lang="en-US" sz="1600" kern="1200" dirty="0"/>
            <a:t>Group A PAI = 02 </a:t>
          </a:r>
          <a:r>
            <a:rPr lang="en-US" sz="1600" kern="1200"/>
            <a:t>or 04, </a:t>
          </a:r>
        </a:p>
        <a:p>
          <a:pPr marL="0" lvl="0" indent="0" algn="l" defTabSz="711200">
            <a:lnSpc>
              <a:spcPct val="90000"/>
            </a:lnSpc>
            <a:spcBef>
              <a:spcPct val="0"/>
            </a:spcBef>
            <a:spcAft>
              <a:spcPct val="35000"/>
            </a:spcAft>
            <a:buNone/>
          </a:pPr>
          <a:r>
            <a:rPr lang="en-US" sz="1600" kern="1200" dirty="0"/>
            <a:t>Funding Code = not funded</a:t>
          </a:r>
        </a:p>
      </dsp:txBody>
      <dsp:txXfrm>
        <a:off x="4094574" y="4234715"/>
        <a:ext cx="1636454" cy="1090969"/>
      </dsp:txXfrm>
    </dsp:sp>
    <dsp:sp modelId="{DDE2406A-D237-47CA-8F12-172B5473CC81}">
      <dsp:nvSpPr>
        <dsp:cNvPr id="0" name=""/>
        <dsp:cNvSpPr/>
      </dsp:nvSpPr>
      <dsp:spPr>
        <a:xfrm>
          <a:off x="7503854" y="2802817"/>
          <a:ext cx="1090969" cy="1090969"/>
        </a:xfrm>
        <a:prstGeom prst="ellipse">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BF97A-1163-41CE-B475-69B99286288D}">
      <dsp:nvSpPr>
        <dsp:cNvPr id="0" name=""/>
        <dsp:cNvSpPr/>
      </dsp:nvSpPr>
      <dsp:spPr>
        <a:xfrm>
          <a:off x="8594824" y="2800089"/>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Program: </a:t>
          </a:r>
          <a:r>
            <a:rPr lang="en-US" sz="1600" kern="1200" dirty="0"/>
            <a:t>BOCES does NOT have a school code</a:t>
          </a:r>
        </a:p>
      </dsp:txBody>
      <dsp:txXfrm>
        <a:off x="8594824" y="2800089"/>
        <a:ext cx="1636454" cy="1090969"/>
      </dsp:txXfrm>
    </dsp:sp>
    <dsp:sp modelId="{98C525B1-795F-4F5D-8345-7211449B5EC1}">
      <dsp:nvSpPr>
        <dsp:cNvPr id="0" name=""/>
        <dsp:cNvSpPr/>
      </dsp:nvSpPr>
      <dsp:spPr>
        <a:xfrm>
          <a:off x="6003771" y="4237442"/>
          <a:ext cx="1090969" cy="1090969"/>
        </a:xfrm>
        <a:prstGeom prst="ellipse">
          <a:avLst/>
        </a:prstGeom>
        <a:blipFill>
          <a:blip xmlns:r="http://schemas.openxmlformats.org/officeDocument/2006/relationships" r:embed="rId5">
            <a:extLst>
              <a:ext uri="{96DAC541-7B7A-43D3-8B79-37D633B846F1}">
                <asvg:svgBlip xmlns:asvg="http://schemas.microsoft.com/office/drawing/2016/SVG/main" r:embed="rId7"/>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833FD0-DDC7-44E5-8C75-46965A216F98}">
      <dsp:nvSpPr>
        <dsp:cNvPr id="0" name=""/>
        <dsp:cNvSpPr/>
      </dsp:nvSpPr>
      <dsp:spPr>
        <a:xfrm>
          <a:off x="7094740" y="4234715"/>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Home District: </a:t>
          </a:r>
          <a:r>
            <a:rPr lang="en-US" sz="1600" kern="1200" dirty="0"/>
            <a:t>OCT Record with Group A PAI 01-08 </a:t>
          </a:r>
          <a:r>
            <a:rPr lang="en-US" sz="1600" b="1" u="sng" kern="1200" dirty="0"/>
            <a:t>and</a:t>
          </a:r>
          <a:r>
            <a:rPr lang="en-US" sz="1600" b="0" u="none" kern="1200" dirty="0"/>
            <a:t> Non-School Program Code 03</a:t>
          </a:r>
          <a:endParaRPr lang="en-US" sz="1600" kern="1200" dirty="0"/>
        </a:p>
      </dsp:txBody>
      <dsp:txXfrm>
        <a:off x="7094740" y="4234715"/>
        <a:ext cx="1636454" cy="1090969"/>
      </dsp:txXfrm>
    </dsp:sp>
    <dsp:sp modelId="{1ABF7243-20A8-49CB-9C5C-B85ECECEE0A5}">
      <dsp:nvSpPr>
        <dsp:cNvPr id="0" name=""/>
        <dsp:cNvSpPr/>
      </dsp:nvSpPr>
      <dsp:spPr>
        <a:xfrm>
          <a:off x="9003937" y="4237442"/>
          <a:ext cx="1090969" cy="1090969"/>
        </a:xfrm>
        <a:prstGeom prst="ellipse">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7749C2-9F80-4DF9-BDBD-5C485ECD3F02}">
      <dsp:nvSpPr>
        <dsp:cNvPr id="0" name=""/>
        <dsp:cNvSpPr/>
      </dsp:nvSpPr>
      <dsp:spPr>
        <a:xfrm>
          <a:off x="10094907" y="4234715"/>
          <a:ext cx="1636454" cy="1090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BOCES Program: </a:t>
          </a:r>
          <a:r>
            <a:rPr lang="en-US" sz="1600" kern="1200" dirty="0"/>
            <a:t>no state reporting</a:t>
          </a:r>
        </a:p>
      </dsp:txBody>
      <dsp:txXfrm>
        <a:off x="10094907" y="4234715"/>
        <a:ext cx="1636454" cy="10909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E0244-0683-499C-B7A1-7DDB1B778E41}">
      <dsp:nvSpPr>
        <dsp:cNvPr id="0" name=""/>
        <dsp:cNvSpPr/>
      </dsp:nvSpPr>
      <dsp:spPr>
        <a:xfrm>
          <a:off x="0" y="0"/>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C5BFAC-DA15-4445-B92C-56AE71A203BA}">
      <dsp:nvSpPr>
        <dsp:cNvPr id="0" name=""/>
        <dsp:cNvSpPr/>
      </dsp:nvSpPr>
      <dsp:spPr>
        <a:xfrm>
          <a:off x="155355" y="116165"/>
          <a:ext cx="282465" cy="2824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08D7A9-F402-44F1-8FD6-E34020111F72}">
      <dsp:nvSpPr>
        <dsp:cNvPr id="0" name=""/>
        <dsp:cNvSpPr/>
      </dsp:nvSpPr>
      <dsp:spPr>
        <a:xfrm>
          <a:off x="593177" y="611"/>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t>720-760-3569</a:t>
          </a:r>
        </a:p>
      </dsp:txBody>
      <dsp:txXfrm>
        <a:off x="593177" y="611"/>
        <a:ext cx="11141622" cy="513573"/>
      </dsp:txXfrm>
    </dsp:sp>
    <dsp:sp modelId="{25058C54-498C-46C9-9740-0115E8F52912}">
      <dsp:nvSpPr>
        <dsp:cNvPr id="0" name=""/>
        <dsp:cNvSpPr/>
      </dsp:nvSpPr>
      <dsp:spPr>
        <a:xfrm>
          <a:off x="0" y="642578"/>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93F238-601D-437B-9273-11C963114C98}">
      <dsp:nvSpPr>
        <dsp:cNvPr id="0" name=""/>
        <dsp:cNvSpPr/>
      </dsp:nvSpPr>
      <dsp:spPr>
        <a:xfrm>
          <a:off x="155355" y="758132"/>
          <a:ext cx="282465" cy="2824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C234E9-35F6-4AF1-A509-4C0345D57C03}">
      <dsp:nvSpPr>
        <dsp:cNvPr id="0" name=""/>
        <dsp:cNvSpPr/>
      </dsp:nvSpPr>
      <dsp:spPr>
        <a:xfrm>
          <a:off x="593177" y="642578"/>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hlinkClick xmlns:r="http://schemas.openxmlformats.org/officeDocument/2006/relationships" r:id="rId5"/>
            </a:rPr>
            <a:t>StudentOctober@cde.state.co.us</a:t>
          </a:r>
          <a:r>
            <a:rPr lang="en-US" sz="1600" kern="1200" dirty="0"/>
            <a:t> </a:t>
          </a:r>
        </a:p>
      </dsp:txBody>
      <dsp:txXfrm>
        <a:off x="593177" y="642578"/>
        <a:ext cx="11141622" cy="513573"/>
      </dsp:txXfrm>
    </dsp:sp>
    <dsp:sp modelId="{2ECAF442-E1FF-4F4B-B9A5-26C5963D7EE8}">
      <dsp:nvSpPr>
        <dsp:cNvPr id="0" name=""/>
        <dsp:cNvSpPr/>
      </dsp:nvSpPr>
      <dsp:spPr>
        <a:xfrm>
          <a:off x="0" y="1284544"/>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33670A-51DF-4DFD-8992-CC7BDD46237E}">
      <dsp:nvSpPr>
        <dsp:cNvPr id="0" name=""/>
        <dsp:cNvSpPr/>
      </dsp:nvSpPr>
      <dsp:spPr>
        <a:xfrm>
          <a:off x="155355" y="1400098"/>
          <a:ext cx="282465" cy="282465"/>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153BB5-7C4F-4828-BD47-7B1554D5DA92}">
      <dsp:nvSpPr>
        <dsp:cNvPr id="0" name=""/>
        <dsp:cNvSpPr/>
      </dsp:nvSpPr>
      <dsp:spPr>
        <a:xfrm>
          <a:off x="593177" y="1284544"/>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Museo Slab 500"/>
              <a:cs typeface="Calibri"/>
              <a:hlinkClick xmlns:r="http://schemas.openxmlformats.org/officeDocument/2006/relationships" r:id="rId8"/>
            </a:rPr>
            <a:t>Student October Website</a:t>
          </a:r>
          <a:endParaRPr lang="en-US" sz="1600" kern="1200" dirty="0"/>
        </a:p>
      </dsp:txBody>
      <dsp:txXfrm>
        <a:off x="593177" y="1284544"/>
        <a:ext cx="11141622" cy="513573"/>
      </dsp:txXfrm>
    </dsp:sp>
    <dsp:sp modelId="{0CCD7E29-11C8-4250-A19D-FD13B3369CC0}">
      <dsp:nvSpPr>
        <dsp:cNvPr id="0" name=""/>
        <dsp:cNvSpPr/>
      </dsp:nvSpPr>
      <dsp:spPr>
        <a:xfrm>
          <a:off x="0" y="1926511"/>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61894E-2B3E-43B0-87BD-0DE85E14A495}">
      <dsp:nvSpPr>
        <dsp:cNvPr id="0" name=""/>
        <dsp:cNvSpPr/>
      </dsp:nvSpPr>
      <dsp:spPr>
        <a:xfrm>
          <a:off x="155355" y="2042065"/>
          <a:ext cx="282465" cy="282465"/>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D6F269-AE22-4163-B6AB-DEB8DC852D8A}">
      <dsp:nvSpPr>
        <dsp:cNvPr id="0" name=""/>
        <dsp:cNvSpPr/>
      </dsp:nvSpPr>
      <dsp:spPr>
        <a:xfrm>
          <a:off x="593177" y="1926511"/>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hlinkClick xmlns:r="http://schemas.openxmlformats.org/officeDocument/2006/relationships" r:id="rId9"/>
            </a:rPr>
            <a:t>Student Interchange Website</a:t>
          </a:r>
          <a:endParaRPr lang="en-US" sz="1600" kern="1200" dirty="0"/>
        </a:p>
      </dsp:txBody>
      <dsp:txXfrm>
        <a:off x="593177" y="1926511"/>
        <a:ext cx="11141622" cy="513573"/>
      </dsp:txXfrm>
    </dsp:sp>
    <dsp:sp modelId="{E7CBA5BD-C533-426E-A221-FFC9554F48D6}">
      <dsp:nvSpPr>
        <dsp:cNvPr id="0" name=""/>
        <dsp:cNvSpPr/>
      </dsp:nvSpPr>
      <dsp:spPr>
        <a:xfrm>
          <a:off x="0" y="2568478"/>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BD2E73-49F2-49ED-B94C-8F799136E913}">
      <dsp:nvSpPr>
        <dsp:cNvPr id="0" name=""/>
        <dsp:cNvSpPr/>
      </dsp:nvSpPr>
      <dsp:spPr>
        <a:xfrm>
          <a:off x="155355" y="2684032"/>
          <a:ext cx="282465" cy="282465"/>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B86600-1B04-4D01-BAF4-EE6E7769C524}">
      <dsp:nvSpPr>
        <dsp:cNvPr id="0" name=""/>
        <dsp:cNvSpPr/>
      </dsp:nvSpPr>
      <dsp:spPr>
        <a:xfrm>
          <a:off x="593177" y="2568478"/>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hlinkClick xmlns:r="http://schemas.openxmlformats.org/officeDocument/2006/relationships" r:id="rId10"/>
            </a:rPr>
            <a:t>At-Risk Interchange Website</a:t>
          </a:r>
          <a:endParaRPr lang="en-US" sz="1600" kern="1200" dirty="0"/>
        </a:p>
      </dsp:txBody>
      <dsp:txXfrm>
        <a:off x="593177" y="2568478"/>
        <a:ext cx="11141622" cy="513573"/>
      </dsp:txXfrm>
    </dsp:sp>
    <dsp:sp modelId="{D2B4665F-DFC6-4776-952F-1A20E00E228F}">
      <dsp:nvSpPr>
        <dsp:cNvPr id="0" name=""/>
        <dsp:cNvSpPr/>
      </dsp:nvSpPr>
      <dsp:spPr>
        <a:xfrm>
          <a:off x="0" y="3210444"/>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05060E-DDCB-43C7-935D-132791A98710}">
      <dsp:nvSpPr>
        <dsp:cNvPr id="0" name=""/>
        <dsp:cNvSpPr/>
      </dsp:nvSpPr>
      <dsp:spPr>
        <a:xfrm>
          <a:off x="155355" y="3325998"/>
          <a:ext cx="282465" cy="282465"/>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BCAF24-5843-429F-829C-856C157723F9}">
      <dsp:nvSpPr>
        <dsp:cNvPr id="0" name=""/>
        <dsp:cNvSpPr/>
      </dsp:nvSpPr>
      <dsp:spPr>
        <a:xfrm>
          <a:off x="593177" y="3210444"/>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hlinkClick xmlns:r="http://schemas.openxmlformats.org/officeDocument/2006/relationships" r:id="rId11"/>
            </a:rPr>
            <a:t>Title I Interchange Website</a:t>
          </a:r>
          <a:endParaRPr lang="en-US" sz="1600" kern="1200" dirty="0"/>
        </a:p>
      </dsp:txBody>
      <dsp:txXfrm>
        <a:off x="593177" y="3210444"/>
        <a:ext cx="11141622" cy="513573"/>
      </dsp:txXfrm>
    </dsp:sp>
    <dsp:sp modelId="{BABF2145-2D55-41F8-8A44-46DDD721208B}">
      <dsp:nvSpPr>
        <dsp:cNvPr id="0" name=""/>
        <dsp:cNvSpPr/>
      </dsp:nvSpPr>
      <dsp:spPr>
        <a:xfrm>
          <a:off x="0" y="3852411"/>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0B6244-3D48-4319-B819-B881CB1B39EA}">
      <dsp:nvSpPr>
        <dsp:cNvPr id="0" name=""/>
        <dsp:cNvSpPr/>
      </dsp:nvSpPr>
      <dsp:spPr>
        <a:xfrm>
          <a:off x="155355" y="3967965"/>
          <a:ext cx="282465" cy="282465"/>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A46FB-A855-45B0-9426-51F2DDBC88C1}">
      <dsp:nvSpPr>
        <dsp:cNvPr id="0" name=""/>
        <dsp:cNvSpPr/>
      </dsp:nvSpPr>
      <dsp:spPr>
        <a:xfrm>
          <a:off x="593177" y="3852411"/>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dirty="0">
              <a:ea typeface="+mn-lt"/>
              <a:cs typeface="+mn-lt"/>
              <a:hlinkClick xmlns:r="http://schemas.openxmlformats.org/officeDocument/2006/relationships" r:id="rId12"/>
            </a:rPr>
            <a:t>Identity Management/Data Pipeline</a:t>
          </a:r>
          <a:endParaRPr lang="en-US" sz="1600" kern="1200" dirty="0"/>
        </a:p>
      </dsp:txBody>
      <dsp:txXfrm>
        <a:off x="593177" y="3852411"/>
        <a:ext cx="11141622" cy="513573"/>
      </dsp:txXfrm>
    </dsp:sp>
    <dsp:sp modelId="{23122809-F973-4607-A906-E37C75437E05}">
      <dsp:nvSpPr>
        <dsp:cNvPr id="0" name=""/>
        <dsp:cNvSpPr/>
      </dsp:nvSpPr>
      <dsp:spPr>
        <a:xfrm>
          <a:off x="0" y="4494378"/>
          <a:ext cx="11734799" cy="5135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47E2F4-E54C-42E3-B1D6-EB156ED1E15B}">
      <dsp:nvSpPr>
        <dsp:cNvPr id="0" name=""/>
        <dsp:cNvSpPr/>
      </dsp:nvSpPr>
      <dsp:spPr>
        <a:xfrm>
          <a:off x="155355" y="4609932"/>
          <a:ext cx="282465" cy="282465"/>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651C2E-D7C0-4B81-843B-0DB2262E5D4C}">
      <dsp:nvSpPr>
        <dsp:cNvPr id="0" name=""/>
        <dsp:cNvSpPr/>
      </dsp:nvSpPr>
      <dsp:spPr>
        <a:xfrm>
          <a:off x="593177" y="4494378"/>
          <a:ext cx="11141622" cy="5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53" tIns="54353" rIns="54353" bIns="54353" numCol="1" spcCol="1270" anchor="ctr" anchorCtr="0">
          <a:noAutofit/>
        </a:bodyPr>
        <a:lstStyle/>
        <a:p>
          <a:pPr marL="0" lvl="0" indent="0" algn="l" defTabSz="711200">
            <a:lnSpc>
              <a:spcPct val="100000"/>
            </a:lnSpc>
            <a:spcBef>
              <a:spcPct val="0"/>
            </a:spcBef>
            <a:spcAft>
              <a:spcPct val="35000"/>
            </a:spcAft>
            <a:buNone/>
          </a:pPr>
          <a:r>
            <a:rPr lang="en-US" sz="1600" kern="1200">
              <a:ea typeface="+mn-lt"/>
              <a:cs typeface="+mn-lt"/>
              <a:hlinkClick xmlns:r="http://schemas.openxmlformats.org/officeDocument/2006/relationships" r:id="rId13"/>
            </a:rPr>
            <a:t>Auditing Office’s Pupil Count Website</a:t>
          </a:r>
          <a:endParaRPr lang="en-US" sz="1600" kern="1200" dirty="0"/>
        </a:p>
      </dsp:txBody>
      <dsp:txXfrm>
        <a:off x="593177" y="4494378"/>
        <a:ext cx="11141622" cy="513573"/>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7.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9/18/2025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November 10</a:t>
            </a:r>
            <a:r>
              <a:rPr lang="en-US" baseline="30000" dirty="0"/>
              <a:t>th</a:t>
            </a:r>
            <a:r>
              <a:rPr lang="en-US" dirty="0"/>
              <a:t> is the legislatively set deadline by which all districts must have submitted an error free Snapshot. To meet this tight deadline, there are several interim deadlines to use as milestones so you stay on track. There are also several trainings on a variety of topics throughout the collection </a:t>
            </a:r>
          </a:p>
        </p:txBody>
      </p:sp>
      <p:sp>
        <p:nvSpPr>
          <p:cNvPr id="4" name="Slide Number Placeholder 3"/>
          <p:cNvSpPr>
            <a:spLocks noGrp="1"/>
          </p:cNvSpPr>
          <p:nvPr>
            <p:ph type="sldNum" sz="quarter" idx="5"/>
          </p:nvPr>
        </p:nvSpPr>
        <p:spPr/>
        <p:txBody>
          <a:bodyPr/>
          <a:lstStyle/>
          <a:p>
            <a:fld id="{8B2FA5DB-BBA8-4CEA-A529-19CEBF189E8B}" type="slidenum">
              <a:rPr lang="en-US" smtClean="0"/>
              <a:t>8</a:t>
            </a:fld>
            <a:endParaRPr lang="en-US"/>
          </a:p>
        </p:txBody>
      </p:sp>
    </p:spTree>
    <p:extLst>
      <p:ext uri="{BB962C8B-B14F-4D97-AF65-F5344CB8AC3E}">
        <p14:creationId xmlns:p14="http://schemas.microsoft.com/office/powerpoint/2010/main" val="3824744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all districts submit on the November 10</a:t>
            </a:r>
            <a:r>
              <a:rPr lang="en-US" baseline="30000" dirty="0"/>
              <a:t>th</a:t>
            </a:r>
            <a:r>
              <a:rPr lang="en-US" dirty="0"/>
              <a:t> deadline, the second phase of student October begins. This is the duplicate phase which goes through the 26</a:t>
            </a:r>
            <a:r>
              <a:rPr lang="en-US" baseline="30000" dirty="0"/>
              <a:t>th</a:t>
            </a:r>
            <a:r>
              <a:rPr lang="en-US" dirty="0"/>
              <a:t> of November. The duplicate phase covers students who are claimed for funding by multiple districts. Students can only be claimed for a maximum of 1 FTE, so you will be required to participate in this phase if any of your reported students exceed this </a:t>
            </a:r>
          </a:p>
        </p:txBody>
      </p:sp>
      <p:sp>
        <p:nvSpPr>
          <p:cNvPr id="4" name="Slide Number Placeholder 3"/>
          <p:cNvSpPr>
            <a:spLocks noGrp="1"/>
          </p:cNvSpPr>
          <p:nvPr>
            <p:ph type="sldNum" sz="quarter" idx="5"/>
          </p:nvPr>
        </p:nvSpPr>
        <p:spPr/>
        <p:txBody>
          <a:bodyPr/>
          <a:lstStyle/>
          <a:p>
            <a:fld id="{8B2FA5DB-BBA8-4CEA-A529-19CEBF189E8B}" type="slidenum">
              <a:rPr lang="en-US" smtClean="0"/>
              <a:t>9</a:t>
            </a:fld>
            <a:endParaRPr lang="en-US"/>
          </a:p>
        </p:txBody>
      </p:sp>
    </p:spTree>
    <p:extLst>
      <p:ext uri="{BB962C8B-B14F-4D97-AF65-F5344CB8AC3E}">
        <p14:creationId xmlns:p14="http://schemas.microsoft.com/office/powerpoint/2010/main" val="1467966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D0539-4E1E-CA5D-FABF-B3FF1AF44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1CA8C-BDC7-07C7-2977-4142265B5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6C9B2-C91E-A93F-7E2D-77021EF918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F395A9-C496-E59C-0E18-D7349D601530}"/>
              </a:ext>
            </a:extLst>
          </p:cNvPr>
          <p:cNvSpPr>
            <a:spLocks noGrp="1"/>
          </p:cNvSpPr>
          <p:nvPr>
            <p:ph type="sldNum" sz="quarter" idx="10"/>
          </p:nvPr>
        </p:nvSpPr>
        <p:spPr/>
        <p:txBody>
          <a:bodyPr/>
          <a:lstStyle/>
          <a:p>
            <a:fld id="{A995EF9D-2794-47AA-B87D-5B456456569E}" type="slidenum">
              <a:rPr lang="en-US" smtClean="0"/>
              <a:t>11</a:t>
            </a:fld>
            <a:endParaRPr lang="en-US"/>
          </a:p>
        </p:txBody>
      </p:sp>
    </p:spTree>
    <p:extLst>
      <p:ext uri="{BB962C8B-B14F-4D97-AF65-F5344CB8AC3E}">
        <p14:creationId xmlns:p14="http://schemas.microsoft.com/office/powerpoint/2010/main" val="1586323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data snapshot begins with uploading the corresponding interchange files. These interchange files become the source of information, or source file for specific data fields on a snapshot.</a:t>
            </a:r>
          </a:p>
          <a:p>
            <a:r>
              <a:rPr lang="en-US" sz="1200" dirty="0"/>
              <a:t>When a snapshot is triggered, it pulls needed information from the source (interchange) files into a new file called the snapshot.</a:t>
            </a:r>
          </a:p>
          <a:p>
            <a:r>
              <a:rPr lang="en-US" sz="1200" dirty="0"/>
              <a:t>Snapshots typically won’t use every data element on a source file. </a:t>
            </a:r>
          </a:p>
          <a:p>
            <a:r>
              <a:rPr lang="en-US" sz="1200" dirty="0"/>
              <a:t>Snapshots often pull in information called “internal flags.” These are calculated pieces of data from information provided on the interchange files or from other internal data in data pipeline. </a:t>
            </a:r>
          </a:p>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29</a:t>
            </a:fld>
            <a:endParaRPr lang="en-US"/>
          </a:p>
        </p:txBody>
      </p:sp>
    </p:spTree>
    <p:extLst>
      <p:ext uri="{BB962C8B-B14F-4D97-AF65-F5344CB8AC3E}">
        <p14:creationId xmlns:p14="http://schemas.microsoft.com/office/powerpoint/2010/main" val="428120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D0539-4E1E-CA5D-FABF-B3FF1AF44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1CA8C-BDC7-07C7-2977-4142265B5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6C9B2-C91E-A93F-7E2D-77021EF918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F395A9-C496-E59C-0E18-D7349D601530}"/>
              </a:ext>
            </a:extLst>
          </p:cNvPr>
          <p:cNvSpPr>
            <a:spLocks noGrp="1"/>
          </p:cNvSpPr>
          <p:nvPr>
            <p:ph type="sldNum" sz="quarter" idx="10"/>
          </p:nvPr>
        </p:nvSpPr>
        <p:spPr/>
        <p:txBody>
          <a:bodyPr/>
          <a:lstStyle/>
          <a:p>
            <a:fld id="{A995EF9D-2794-47AA-B87D-5B456456569E}" type="slidenum">
              <a:rPr lang="en-US" smtClean="0"/>
              <a:t>33</a:t>
            </a:fld>
            <a:endParaRPr lang="en-US"/>
          </a:p>
        </p:txBody>
      </p:sp>
    </p:spTree>
    <p:extLst>
      <p:ext uri="{BB962C8B-B14F-4D97-AF65-F5344CB8AC3E}">
        <p14:creationId xmlns:p14="http://schemas.microsoft.com/office/powerpoint/2010/main" val="1575474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48</a:t>
            </a:fld>
            <a:endParaRPr lang="en-US"/>
          </a:p>
        </p:txBody>
      </p:sp>
    </p:spTree>
    <p:extLst>
      <p:ext uri="{BB962C8B-B14F-4D97-AF65-F5344CB8AC3E}">
        <p14:creationId xmlns:p14="http://schemas.microsoft.com/office/powerpoint/2010/main" val="924694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PAI Codes (on the SSA file):</a:t>
            </a:r>
            <a:endParaRPr lang="en-US" dirty="0"/>
          </a:p>
          <a:p>
            <a:endParaRPr lang="en-US" dirty="0"/>
          </a:p>
          <a:p>
            <a:r>
              <a:rPr lang="en-US" dirty="0"/>
              <a:t>Group A = Pupils attending an educational program operated by the reporting district</a:t>
            </a:r>
          </a:p>
          <a:p>
            <a:endParaRPr lang="en-US" dirty="0"/>
          </a:p>
          <a:p>
            <a:r>
              <a:rPr lang="en-US" dirty="0"/>
              <a:t>Group B = Resident Pupils attending an educational program </a:t>
            </a:r>
            <a:r>
              <a:rPr lang="en-US" b="1" i="1" u="sng" dirty="0"/>
              <a:t>not</a:t>
            </a:r>
            <a:r>
              <a:rPr lang="en-US" b="0" i="0" u="none" dirty="0"/>
              <a:t> operated by the reporting district</a:t>
            </a:r>
          </a:p>
          <a:p>
            <a:endParaRPr lang="en-US" b="0" i="0" u="none" dirty="0"/>
          </a:p>
          <a:p>
            <a:endParaRPr lang="en-US" b="0" i="0" u="none" dirty="0"/>
          </a:p>
          <a:p>
            <a:r>
              <a:rPr lang="en-US" b="0" i="0" u="none" dirty="0"/>
              <a:t>Special Education PAI Codes:</a:t>
            </a:r>
          </a:p>
          <a:p>
            <a:r>
              <a:rPr lang="en-US" b="0" i="0" u="none" dirty="0"/>
              <a:t>See the Special Education IEP Interchange – Child Participation file layout for information</a:t>
            </a:r>
          </a:p>
          <a:p>
            <a:r>
              <a:rPr lang="en-US" b="0" i="0" u="none" dirty="0"/>
              <a:t>Based upon students within the Administrative Unit (AU) – which means codes may vary from the PAI codes used on the SSA file since those are based upon district level information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C3E97E-4890-4915-A7C2-F3D207C52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316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C3E97E-4890-4915-A7C2-F3D207C52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99249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74632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mart Ar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p:nvPr userDrawn="1"/>
        </p:nvSpPr>
        <p:spPr>
          <a:xfrm rot="16200000">
            <a:off x="7091086" y="1757083"/>
            <a:ext cx="6858000" cy="3343834"/>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dirty="0"/>
              <a:t>Insert Image or Smart Art</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539906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531725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62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282966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488BC9"/>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7507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05608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25801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Tree>
    <p:extLst>
      <p:ext uri="{BB962C8B-B14F-4D97-AF65-F5344CB8AC3E}">
        <p14:creationId xmlns:p14="http://schemas.microsoft.com/office/powerpoint/2010/main" val="3240274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3456778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_w-Notes">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3" name="Rectangle 2">
            <a:extLst>
              <a:ext uri="{FF2B5EF4-FFF2-40B4-BE49-F238E27FC236}">
                <a16:creationId xmlns:a16="http://schemas.microsoft.com/office/drawing/2014/main" id="{9DC6845F-9850-8381-3A98-2CE45E4AD8AC}"/>
              </a:ext>
            </a:extLst>
          </p:cNvPr>
          <p:cNvSpPr/>
          <p:nvPr userDrawn="1"/>
        </p:nvSpPr>
        <p:spPr>
          <a:xfrm rot="16200000">
            <a:off x="7091086" y="1757083"/>
            <a:ext cx="6858000" cy="3343834"/>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600"/>
            <a:ext cx="11736168" cy="5009225"/>
          </a:xfrm>
        </p:spPr>
        <p:txBody>
          <a:bodyPr lIns="0" tIns="0" rIns="0" bIns="0"/>
          <a:lstStyle>
            <a:lvl1pPr marL="0" indent="0">
              <a:buNone/>
              <a:defRPr sz="2400"/>
            </a:lvl1pPr>
            <a:lvl2pPr>
              <a:defRPr sz="2000"/>
            </a:lvl2pPr>
            <a:lvl3pPr>
              <a:defRPr sz="1800"/>
            </a:lvl3pPr>
          </a:lstStyle>
          <a:p>
            <a:pPr lvl="0"/>
            <a:r>
              <a:rPr lang="en-US" dirty="0"/>
              <a:t>Insert Image or Smart Art</a:t>
            </a:r>
          </a:p>
        </p:txBody>
      </p:sp>
      <p:pic>
        <p:nvPicPr>
          <p:cNvPr id="6" name="Picture 5">
            <a:extLst>
              <a:ext uri="{FF2B5EF4-FFF2-40B4-BE49-F238E27FC236}">
                <a16:creationId xmlns:a16="http://schemas.microsoft.com/office/drawing/2014/main" id="{7C2C3F48-008E-F77B-912F-6301136FBD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8" name="Content Placeholder 7">
            <a:extLst>
              <a:ext uri="{FF2B5EF4-FFF2-40B4-BE49-F238E27FC236}">
                <a16:creationId xmlns:a16="http://schemas.microsoft.com/office/drawing/2014/main" id="{275A5140-A1CA-DD0D-FC9D-FBE3C7033010}"/>
              </a:ext>
            </a:extLst>
          </p:cNvPr>
          <p:cNvSpPr>
            <a:spLocks noGrp="1"/>
          </p:cNvSpPr>
          <p:nvPr>
            <p:ph sz="quarter" idx="13" hasCustomPrompt="1"/>
          </p:nvPr>
        </p:nvSpPr>
        <p:spPr>
          <a:xfrm>
            <a:off x="227232" y="5246042"/>
            <a:ext cx="11736168" cy="486318"/>
          </a:xfrm>
        </p:spPr>
        <p:txBody>
          <a:bodyPr>
            <a:normAutofit/>
          </a:bodyPr>
          <a:lstStyle>
            <a:lvl1pPr marL="0" indent="0">
              <a:buNone/>
              <a:defRPr sz="1000" i="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enter note</a:t>
            </a:r>
          </a:p>
        </p:txBody>
      </p:sp>
    </p:spTree>
    <p:extLst>
      <p:ext uri="{BB962C8B-B14F-4D97-AF65-F5344CB8AC3E}">
        <p14:creationId xmlns:p14="http://schemas.microsoft.com/office/powerpoint/2010/main" val="38484200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2517692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938337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58953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2839487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17304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4475485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23128712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1901885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4203409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Slide Number Placeholder 5">
            <a:extLst>
              <a:ext uri="{FF2B5EF4-FFF2-40B4-BE49-F238E27FC236}">
                <a16:creationId xmlns:a16="http://schemas.microsoft.com/office/drawing/2014/main" id="{BDFF6364-F4D4-DACC-6F20-1D0EC16B1C0C}"/>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8" name="Content Placeholder 4">
            <a:extLst>
              <a:ext uri="{FF2B5EF4-FFF2-40B4-BE49-F238E27FC236}">
                <a16:creationId xmlns:a16="http://schemas.microsoft.com/office/drawing/2014/main" id="{D014D80D-D64F-5B65-13DA-821F711B6CFB}"/>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9" name="Content Placeholder 4">
            <a:extLst>
              <a:ext uri="{FF2B5EF4-FFF2-40B4-BE49-F238E27FC236}">
                <a16:creationId xmlns:a16="http://schemas.microsoft.com/office/drawing/2014/main" id="{23395916-C368-FE8E-934F-2E1AFB61BF12}"/>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95904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196EB3-5174-49F1-5220-DF7BFF3ED17C}"/>
              </a:ext>
            </a:extLst>
          </p:cNvPr>
          <p:cNvSpPr/>
          <p:nvPr userDrawn="1"/>
        </p:nvSpPr>
        <p:spPr>
          <a:xfrm rot="16200000">
            <a:off x="5715002" y="380996"/>
            <a:ext cx="6858000" cy="6096005"/>
          </a:xfrm>
          <a:prstGeom prst="rect">
            <a:avLst/>
          </a:prstGeom>
          <a:gradFill>
            <a:gsLst>
              <a:gs pos="0">
                <a:schemeClr val="bg1"/>
              </a:gs>
              <a:gs pos="100000">
                <a:srgbClr val="488BC9">
                  <a:alpha val="7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78395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42792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09088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9/18/2025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97" r:id="rId4"/>
    <p:sldLayoutId id="2147483682" r:id="rId5"/>
    <p:sldLayoutId id="2147483698" r:id="rId6"/>
    <p:sldLayoutId id="2147483696" r:id="rId7"/>
    <p:sldLayoutId id="2147483668" r:id="rId8"/>
    <p:sldLayoutId id="2147483690" r:id="rId9"/>
    <p:sldLayoutId id="2147483691" r:id="rId10"/>
    <p:sldLayoutId id="2147483692" r:id="rId11"/>
    <p:sldLayoutId id="2147483693" r:id="rId12"/>
    <p:sldLayoutId id="2147483694" r:id="rId13"/>
    <p:sldLayoutId id="2147483695" r:id="rId14"/>
    <p:sldLayoutId id="2147483699" r:id="rId15"/>
    <p:sldLayoutId id="2147483700" r:id="rId16"/>
    <p:sldLayoutId id="2147483701"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9/18/2025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398514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tudentOctober@cde.state.co.u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Layout" Target="../diagrams/layout3.xml"/><Relationship Id="rId7" Type="http://schemas.openxmlformats.org/officeDocument/2006/relationships/hyperlink" Target="https://my.syncplicity.com/"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hyperlink" Target="https://www.cde.state.co.us/datapipeline/inter_studen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ARMeasure@cde.state.co.us" TargetMode="External"/><Relationship Id="rId2" Type="http://schemas.openxmlformats.org/officeDocument/2006/relationships/hyperlink" Target="mailto:chaffin_m@cde.state.co.us" TargetMode="External"/><Relationship Id="rId1" Type="http://schemas.openxmlformats.org/officeDocument/2006/relationships/slideLayout" Target="../slideLayouts/slideLayout17.xml"/><Relationship Id="rId4" Type="http://schemas.openxmlformats.org/officeDocument/2006/relationships/hyperlink" Target="https://www.cde.state.co.us/datapipeline/inter_atrisk"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www.cde.state.co.us/datapipeline/inter_titlei"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www2.ed.gov/about/inits/ed/edfacts/index.html" TargetMode="External"/><Relationship Id="rId2" Type="http://schemas.openxmlformats.org/officeDocument/2006/relationships/hyperlink" Target="http://www.cde.state.co.us/cdefinance"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cde.state.co.us/datapipeline/studentinterchange_studentschoolassociation_filelayout_2025-2026" TargetMode="External"/><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hyperlink" Target="https://www.cde.state.co.us/cdefinance/auditunit_training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s://www.cde.state.co.us/idm" TargetMode="External"/><Relationship Id="rId2" Type="http://schemas.openxmlformats.org/officeDocument/2006/relationships/hyperlink" Target="https://www.cde.state.co.us/datapipeline" TargetMode="External"/><Relationship Id="rId1" Type="http://schemas.openxmlformats.org/officeDocument/2006/relationships/slideLayout" Target="../slideLayouts/slideLayout16.xml"/><Relationship Id="rId6" Type="http://schemas.openxmlformats.org/officeDocument/2006/relationships/hyperlink" Target="https://my.syncplicity.com/" TargetMode="External"/><Relationship Id="rId5" Type="http://schemas.openxmlformats.org/officeDocument/2006/relationships/hyperlink" Target="https://www.cde.state.co.us/datapipeline/inter_student" TargetMode="External"/><Relationship Id="rId4" Type="http://schemas.openxmlformats.org/officeDocument/2006/relationships/hyperlink" Target="https://www.cde.state.co.us/datapipeline/contacts" TargetMode="Externa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hyperlink" Target="https://events.teams.microsoft.com/event/1533abde-8ba0-4fa8-8b6c-62f031ab9ddf@a751cfc8-1f9a-4edb-8370-9f1c6d4bea5a" TargetMode="External"/><Relationship Id="rId3" Type="http://schemas.openxmlformats.org/officeDocument/2006/relationships/hyperlink" Target="https://events.teams.microsoft.com/event/fb42024f-5ae8-4a34-aba9-d400a78769f4@a751cfc8-1f9a-4edb-8370-9f1c6d4bea5a" TargetMode="External"/><Relationship Id="rId7" Type="http://schemas.openxmlformats.org/officeDocument/2006/relationships/hyperlink" Target="https://events.teams.microsoft.com/event/52d74d60-6042-43d1-bc57-382e81aebcf6@a751cfc8-1f9a-4edb-8370-9f1c6d4bea5a"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hyperlink" Target="https://events.teams.microsoft.com/event/0f7f9ac2-49ed-4926-a1c1-ca4775de2a54@a751cfc8-1f9a-4edb-8370-9f1c6d4bea5a" TargetMode="External"/><Relationship Id="rId5" Type="http://schemas.openxmlformats.org/officeDocument/2006/relationships/hyperlink" Target="https://events.teams.microsoft.com/event/fb7a946d-3b37-4cf8-9f69-aeb163f9b7f4@a751cfc8-1f9a-4edb-8370-9f1c6d4bea5a" TargetMode="External"/><Relationship Id="rId10" Type="http://schemas.openxmlformats.org/officeDocument/2006/relationships/hyperlink" Target="https://events.teams.microsoft.com/event/e9704564-b2c5-4b78-9615-401e0123adbc@a751cfc8-1f9a-4edb-8370-9f1c6d4bea5a" TargetMode="External"/><Relationship Id="rId4" Type="http://schemas.openxmlformats.org/officeDocument/2006/relationships/hyperlink" Target="https://events.teams.microsoft.com/event/b530caf1-0374-4532-bcee-0c083547e599@a751cfc8-1f9a-4edb-8370-9f1c6d4bea5a" TargetMode="External"/><Relationship Id="rId9" Type="http://schemas.openxmlformats.org/officeDocument/2006/relationships/hyperlink" Target="https://events.teams.microsoft.com/event/b454b719-e012-49d2-868e-301c5f5c0cae@a751cfc8-1f9a-4edb-8370-9f1c6d4bea5a"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Student October Veteran Respondent Training</a:t>
            </a:r>
            <a:br>
              <a:rPr lang="en-US" dirty="0"/>
            </a:br>
            <a:r>
              <a:rPr lang="en-US" dirty="0"/>
              <a:t>2025-2026</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
        <p:nvSpPr>
          <p:cNvPr id="3" name="Subtitle 2">
            <a:extLst>
              <a:ext uri="{FF2B5EF4-FFF2-40B4-BE49-F238E27FC236}">
                <a16:creationId xmlns:a16="http://schemas.microsoft.com/office/drawing/2014/main" id="{C4D7ACB8-A2FE-7F10-A33D-5C715851D563}"/>
              </a:ext>
            </a:extLst>
          </p:cNvPr>
          <p:cNvSpPr txBox="1">
            <a:spLocks/>
          </p:cNvSpPr>
          <p:nvPr/>
        </p:nvSpPr>
        <p:spPr>
          <a:xfrm>
            <a:off x="914400" y="4921045"/>
            <a:ext cx="10363200" cy="121832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ea typeface="+mn-lt"/>
              <a:cs typeface="+mn-lt"/>
            </a:endParaRPr>
          </a:p>
          <a:p>
            <a:r>
              <a:rPr lang="en-US" dirty="0">
                <a:ea typeface="+mn-lt"/>
                <a:cs typeface="+mn-lt"/>
              </a:rPr>
              <a:t>Collin Slutzky</a:t>
            </a:r>
            <a:br>
              <a:rPr lang="en-US" dirty="0">
                <a:ea typeface="+mn-lt"/>
                <a:cs typeface="+mn-lt"/>
              </a:rPr>
            </a:br>
            <a:r>
              <a:rPr lang="en-US" dirty="0">
                <a:ea typeface="+mn-lt"/>
                <a:cs typeface="+mn-lt"/>
                <a:hlinkClick r:id="rId2"/>
              </a:rPr>
              <a:t>StudentOctober@cde.state.co.us</a:t>
            </a:r>
            <a:r>
              <a:rPr lang="en-US" dirty="0">
                <a:ea typeface="+mn-lt"/>
                <a:cs typeface="+mn-lt"/>
              </a:rPr>
              <a:t>  </a:t>
            </a:r>
            <a:endParaRPr lang="en-US" dirty="0"/>
          </a:p>
          <a:p>
            <a:endParaRPr lang="en-US" dirty="0"/>
          </a:p>
        </p:txBody>
      </p:sp>
    </p:spTree>
    <p:extLst>
      <p:ext uri="{BB962C8B-B14F-4D97-AF65-F5344CB8AC3E}">
        <p14:creationId xmlns:p14="http://schemas.microsoft.com/office/powerpoint/2010/main" val="3215001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Summary of Process</a:t>
            </a:r>
          </a:p>
        </p:txBody>
      </p:sp>
      <p:sp>
        <p:nvSpPr>
          <p:cNvPr id="3" name="Slide Number Placeholder 2"/>
          <p:cNvSpPr>
            <a:spLocks noGrp="1"/>
          </p:cNvSpPr>
          <p:nvPr>
            <p:ph type="sldNum" sz="quarter" idx="12"/>
          </p:nvPr>
        </p:nvSpPr>
        <p:spPr>
          <a:xfrm>
            <a:off x="1808843" y="6427019"/>
            <a:ext cx="2057400" cy="365125"/>
          </a:xfrm>
        </p:spPr>
        <p:txBody>
          <a:bodyPr/>
          <a:lstStyle/>
          <a:p>
            <a:fld id="{C479D5F6-EDCB-402A-AC08-4943A1820E8F}" type="slidenum">
              <a:rPr lang="en-US" smtClean="0"/>
              <a:pPr/>
              <a:t>10</a:t>
            </a:fld>
            <a:endParaRPr lang="en-US" dirty="0"/>
          </a:p>
        </p:txBody>
      </p:sp>
    </p:spTree>
    <p:extLst>
      <p:ext uri="{BB962C8B-B14F-4D97-AF65-F5344CB8AC3E}">
        <p14:creationId xmlns:p14="http://schemas.microsoft.com/office/powerpoint/2010/main" val="622237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D3700-8B0B-67D2-AF9B-D646BCA904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428E24-BC98-4085-70B8-7EFEFE9D7808}"/>
              </a:ext>
            </a:extLst>
          </p:cNvPr>
          <p:cNvSpPr>
            <a:spLocks noGrp="1"/>
          </p:cNvSpPr>
          <p:nvPr>
            <p:ph type="title"/>
          </p:nvPr>
        </p:nvSpPr>
        <p:spPr/>
        <p:txBody>
          <a:bodyPr/>
          <a:lstStyle/>
          <a:p>
            <a:r>
              <a:rPr lang="en-US" dirty="0"/>
              <a:t>Snapshot Process - Described</a:t>
            </a:r>
          </a:p>
        </p:txBody>
      </p:sp>
      <p:sp>
        <p:nvSpPr>
          <p:cNvPr id="10" name="Content Placeholder 9">
            <a:extLst>
              <a:ext uri="{FF2B5EF4-FFF2-40B4-BE49-F238E27FC236}">
                <a16:creationId xmlns:a16="http://schemas.microsoft.com/office/drawing/2014/main" id="{00802EDB-5560-D94A-5146-E34514C4739B}"/>
              </a:ext>
            </a:extLst>
          </p:cNvPr>
          <p:cNvSpPr>
            <a:spLocks noGrp="1"/>
          </p:cNvSpPr>
          <p:nvPr>
            <p:ph idx="1"/>
          </p:nvPr>
        </p:nvSpPr>
        <p:spPr>
          <a:xfrm>
            <a:off x="808008" y="1501139"/>
            <a:ext cx="10575984" cy="4147581"/>
          </a:xfrm>
        </p:spPr>
        <p:txBody>
          <a:bodyPr>
            <a:normAutofit fontScale="85000" lnSpcReduction="20000"/>
          </a:bodyPr>
          <a:lstStyle/>
          <a:p>
            <a:pPr marL="0" lvl="0" indent="0">
              <a:buNone/>
            </a:pPr>
            <a:r>
              <a:rPr lang="en-US" dirty="0"/>
              <a:t>0.    Make sure Student Information System is updated</a:t>
            </a:r>
          </a:p>
          <a:p>
            <a:pPr marL="457200" lvl="0" indent="-457200">
              <a:buFont typeface="+mj-lt"/>
              <a:buAutoNum type="arabicPeriod"/>
            </a:pPr>
            <a:r>
              <a:rPr lang="en-US" dirty="0"/>
              <a:t>Extract Interchange Files from SIS and upload Interchange files to Pipeline (Student Demographic, Student School Association Files, At-Risk, Title I)</a:t>
            </a:r>
          </a:p>
          <a:p>
            <a:pPr marL="457200" lvl="0" indent="-457200">
              <a:buFont typeface="+mj-lt"/>
              <a:buAutoNum type="arabicPeriod"/>
            </a:pPr>
            <a:r>
              <a:rPr lang="en-US" dirty="0"/>
              <a:t>Check Business Rules Associated with Interchange files</a:t>
            </a:r>
          </a:p>
          <a:p>
            <a:pPr marL="457200" lvl="0" indent="-457200">
              <a:buFont typeface="+mj-lt"/>
              <a:buAutoNum type="arabicPeriod"/>
            </a:pPr>
            <a:r>
              <a:rPr lang="en-US" dirty="0"/>
              <a:t>Errors on Interchange files?</a:t>
            </a:r>
          </a:p>
          <a:p>
            <a:pPr lvl="1"/>
            <a:r>
              <a:rPr lang="en-US" dirty="0"/>
              <a:t>Yes – Correct Errors in SIS and go back to step 0</a:t>
            </a:r>
          </a:p>
          <a:p>
            <a:pPr lvl="1"/>
            <a:r>
              <a:rPr lang="en-US" dirty="0"/>
              <a:t>No – Move on to step 4*</a:t>
            </a:r>
          </a:p>
          <a:p>
            <a:pPr marL="457200" lvl="0" indent="-457200">
              <a:buFont typeface="+mj-lt"/>
              <a:buAutoNum type="arabicPeriod"/>
            </a:pPr>
            <a:r>
              <a:rPr lang="en-US" dirty="0"/>
              <a:t>Create Snapshot</a:t>
            </a:r>
          </a:p>
          <a:p>
            <a:pPr marL="457200" lvl="0" indent="-457200">
              <a:buFont typeface="+mj-lt"/>
              <a:buAutoNum type="arabicPeriod"/>
            </a:pPr>
            <a:r>
              <a:rPr lang="en-US" dirty="0"/>
              <a:t>Check Additional Business Rules Associated with Snapshot</a:t>
            </a:r>
          </a:p>
          <a:p>
            <a:pPr marL="457200" indent="-457200">
              <a:buFont typeface="+mj-lt"/>
              <a:buAutoNum type="arabicPeriod"/>
            </a:pPr>
            <a:r>
              <a:rPr lang="en-US" dirty="0"/>
              <a:t>Errors? </a:t>
            </a:r>
          </a:p>
          <a:p>
            <a:pPr lvl="1"/>
            <a:r>
              <a:rPr lang="en-US" dirty="0"/>
              <a:t>Yes - Correct Errors in SIS and go back to step 0</a:t>
            </a:r>
          </a:p>
          <a:p>
            <a:pPr lvl="1"/>
            <a:r>
              <a:rPr lang="en-US" dirty="0"/>
              <a:t>No – Move on to step 7</a:t>
            </a:r>
          </a:p>
          <a:p>
            <a:pPr marL="457200" lvl="0" indent="-457200">
              <a:buFont typeface="+mj-lt"/>
              <a:buAutoNum type="arabicPeriod"/>
            </a:pPr>
            <a:r>
              <a:rPr lang="en-US" dirty="0"/>
              <a:t>Review Reports and Finalize</a:t>
            </a:r>
          </a:p>
          <a:p>
            <a:pPr lvl="1"/>
            <a:r>
              <a:rPr lang="en-US" dirty="0"/>
              <a:t>If you need to correct any data, you will need to go back to step 0</a:t>
            </a:r>
          </a:p>
          <a:p>
            <a:endParaRPr lang="en-US" dirty="0"/>
          </a:p>
        </p:txBody>
      </p:sp>
      <p:sp>
        <p:nvSpPr>
          <p:cNvPr id="2" name="Slide Number Placeholder 1">
            <a:extLst>
              <a:ext uri="{FF2B5EF4-FFF2-40B4-BE49-F238E27FC236}">
                <a16:creationId xmlns:a16="http://schemas.microsoft.com/office/drawing/2014/main" id="{52F6BB40-9AD0-5FFB-D90D-94618F906069}"/>
              </a:ext>
            </a:extLst>
          </p:cNvPr>
          <p:cNvSpPr>
            <a:spLocks noGrp="1"/>
          </p:cNvSpPr>
          <p:nvPr>
            <p:ph type="sldNum" sz="quarter" idx="12"/>
          </p:nvPr>
        </p:nvSpPr>
        <p:spPr/>
        <p:txBody>
          <a:bodyPr/>
          <a:lstStyle/>
          <a:p>
            <a:fld id="{C479D5F6-EDCB-402A-AC08-4943A1820E8F}" type="slidenum">
              <a:rPr lang="en-US" smtClean="0"/>
              <a:pPr/>
              <a:t>11</a:t>
            </a:fld>
            <a:endParaRPr lang="en-US" dirty="0"/>
          </a:p>
        </p:txBody>
      </p:sp>
      <p:sp>
        <p:nvSpPr>
          <p:cNvPr id="11" name="TextBox 10">
            <a:extLst>
              <a:ext uri="{FF2B5EF4-FFF2-40B4-BE49-F238E27FC236}">
                <a16:creationId xmlns:a16="http://schemas.microsoft.com/office/drawing/2014/main" id="{A1155578-DC55-50FE-EC74-A107A4627446}"/>
              </a:ext>
            </a:extLst>
          </p:cNvPr>
          <p:cNvSpPr txBox="1"/>
          <p:nvPr/>
        </p:nvSpPr>
        <p:spPr>
          <a:xfrm>
            <a:off x="1981200" y="5807110"/>
            <a:ext cx="7467600" cy="923330"/>
          </a:xfrm>
          <a:prstGeom prst="rect">
            <a:avLst/>
          </a:prstGeom>
          <a:noFill/>
        </p:spPr>
        <p:txBody>
          <a:bodyPr wrap="square" rtlCol="0">
            <a:spAutoFit/>
          </a:bodyPr>
          <a:lstStyle/>
          <a:p>
            <a:r>
              <a:rPr lang="en-US" i="1" dirty="0"/>
              <a:t>*Note: Error-free interchange files are not required to take a Snapshot but recommended. Get your interchange files as close to error free as possible before taking a snapshot!</a:t>
            </a:r>
          </a:p>
        </p:txBody>
      </p:sp>
    </p:spTree>
    <p:extLst>
      <p:ext uri="{BB962C8B-B14F-4D97-AF65-F5344CB8AC3E}">
        <p14:creationId xmlns:p14="http://schemas.microsoft.com/office/powerpoint/2010/main" val="407019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Tagging</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1218706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0121265-6F60-462A-AB46-60C492028634}"/>
              </a:ext>
            </a:extLst>
          </p:cNvPr>
          <p:cNvSpPr>
            <a:spLocks noGrp="1"/>
          </p:cNvSpPr>
          <p:nvPr>
            <p:ph type="title"/>
          </p:nvPr>
        </p:nvSpPr>
        <p:spPr>
          <a:xfrm>
            <a:off x="332873" y="166789"/>
            <a:ext cx="7886700" cy="757238"/>
          </a:xfrm>
        </p:spPr>
        <p:txBody>
          <a:bodyPr/>
          <a:lstStyle/>
          <a:p>
            <a:r>
              <a:rPr lang="en-US" dirty="0"/>
              <a:t>Tagging</a:t>
            </a:r>
          </a:p>
        </p:txBody>
      </p:sp>
      <p:sp>
        <p:nvSpPr>
          <p:cNvPr id="9" name="TextBox 8">
            <a:extLst>
              <a:ext uri="{FF2B5EF4-FFF2-40B4-BE49-F238E27FC236}">
                <a16:creationId xmlns:a16="http://schemas.microsoft.com/office/drawing/2014/main" id="{5BEEB5EE-ACCF-472E-D644-F886A9EDBCDE}"/>
              </a:ext>
            </a:extLst>
          </p:cNvPr>
          <p:cNvSpPr txBox="1"/>
          <p:nvPr/>
        </p:nvSpPr>
        <p:spPr>
          <a:xfrm>
            <a:off x="332873" y="1289953"/>
            <a:ext cx="9234115" cy="2031325"/>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0000"/>
                </a:solidFill>
                <a:latin typeface="Calibri" panose="020F0502020204030204" pitchFamily="34" charset="0"/>
              </a:rPr>
              <a:t>Mark a file upon upload that allows you to track information for a particular collection</a:t>
            </a:r>
          </a:p>
          <a:p>
            <a:pPr marL="285750" indent="-285750">
              <a:buFont typeface="Arial" panose="020B0604020202020204" pitchFamily="34" charset="0"/>
              <a:buChar char="•"/>
            </a:pPr>
            <a:r>
              <a:rPr lang="en-US" dirty="0">
                <a:solidFill>
                  <a:srgbClr val="000000"/>
                </a:solidFill>
                <a:latin typeface="Calibri" panose="020F0502020204030204" pitchFamily="34" charset="0"/>
              </a:rPr>
              <a:t>What is the point?</a:t>
            </a:r>
          </a:p>
          <a:p>
            <a:pPr marL="742950" lvl="1" indent="-285750">
              <a:buFont typeface="Arial" panose="020B0604020202020204" pitchFamily="34" charset="0"/>
              <a:buChar char="•"/>
            </a:pPr>
            <a:r>
              <a:rPr lang="en-US" dirty="0">
                <a:solidFill>
                  <a:srgbClr val="000000"/>
                </a:solidFill>
                <a:latin typeface="Calibri" panose="020F0502020204030204" pitchFamily="34" charset="0"/>
              </a:rPr>
              <a:t>We have three, or more, collections that occur at the same time, Student October (as of October 1</a:t>
            </a:r>
            <a:r>
              <a:rPr lang="en-US" baseline="30000" dirty="0">
                <a:solidFill>
                  <a:srgbClr val="000000"/>
                </a:solidFill>
                <a:latin typeface="Calibri" panose="020F0502020204030204" pitchFamily="34" charset="0"/>
              </a:rPr>
              <a:t>st</a:t>
            </a:r>
            <a:r>
              <a:rPr lang="en-US" dirty="0">
                <a:solidFill>
                  <a:srgbClr val="000000"/>
                </a:solidFill>
                <a:latin typeface="Calibri" panose="020F0502020204030204" pitchFamily="34" charset="0"/>
              </a:rPr>
              <a:t>), December Count (as of December 1</a:t>
            </a:r>
            <a:r>
              <a:rPr lang="en-US" baseline="30000" dirty="0">
                <a:solidFill>
                  <a:srgbClr val="000000"/>
                </a:solidFill>
                <a:latin typeface="Calibri" panose="020F0502020204030204" pitchFamily="34" charset="0"/>
              </a:rPr>
              <a:t>st</a:t>
            </a:r>
            <a:r>
              <a:rPr lang="en-US" dirty="0">
                <a:solidFill>
                  <a:srgbClr val="000000"/>
                </a:solidFill>
                <a:latin typeface="Calibri" panose="020F0502020204030204" pitchFamily="34" charset="0"/>
              </a:rPr>
              <a:t>) and your current student values that pull into multiple snapshots</a:t>
            </a:r>
          </a:p>
          <a:p>
            <a:pPr marL="742950" lvl="1" indent="-285750">
              <a:buFont typeface="Arial" panose="020B0604020202020204" pitchFamily="34" charset="0"/>
              <a:buChar char="•"/>
            </a:pPr>
            <a:r>
              <a:rPr lang="en-US" dirty="0">
                <a:solidFill>
                  <a:srgbClr val="000000"/>
                </a:solidFill>
                <a:latin typeface="Calibri" panose="020F0502020204030204" pitchFamily="34" charset="0"/>
              </a:rPr>
              <a:t>Tagging allows districts to store data for a collection and work on more recent data at the same time </a:t>
            </a:r>
          </a:p>
        </p:txBody>
      </p:sp>
      <p:pic>
        <p:nvPicPr>
          <p:cNvPr id="14" name="Picture 13" descr="Data File Upload Screen Data Pipeline, displaying Tag selection">
            <a:extLst>
              <a:ext uri="{FF2B5EF4-FFF2-40B4-BE49-F238E27FC236}">
                <a16:creationId xmlns:a16="http://schemas.microsoft.com/office/drawing/2014/main" id="{C13639E5-05A2-2237-DF9D-194C5C286478}"/>
              </a:ext>
            </a:extLst>
          </p:cNvPr>
          <p:cNvPicPr>
            <a:picLocks noChangeAspect="1"/>
          </p:cNvPicPr>
          <p:nvPr/>
        </p:nvPicPr>
        <p:blipFill rotWithShape="1">
          <a:blip r:embed="rId2"/>
          <a:srcRect l="70351" t="24965" r="15396" b="24664"/>
          <a:stretch/>
        </p:blipFill>
        <p:spPr>
          <a:xfrm>
            <a:off x="2407577" y="3321278"/>
            <a:ext cx="3545633" cy="2945224"/>
          </a:xfrm>
          <a:prstGeom prst="rect">
            <a:avLst/>
          </a:prstGeom>
        </p:spPr>
      </p:pic>
      <p:graphicFrame>
        <p:nvGraphicFramePr>
          <p:cNvPr id="15" name="Table 7">
            <a:extLst>
              <a:ext uri="{FF2B5EF4-FFF2-40B4-BE49-F238E27FC236}">
                <a16:creationId xmlns:a16="http://schemas.microsoft.com/office/drawing/2014/main" id="{BE2FADC8-227A-53D2-159F-DDED17C996CA}"/>
              </a:ext>
            </a:extLst>
          </p:cNvPr>
          <p:cNvGraphicFramePr>
            <a:graphicFrameLocks noGrp="1"/>
          </p:cNvGraphicFramePr>
          <p:nvPr/>
        </p:nvGraphicFramePr>
        <p:xfrm>
          <a:off x="6665715" y="3429000"/>
          <a:ext cx="3118708" cy="1613556"/>
        </p:xfrm>
        <a:graphic>
          <a:graphicData uri="http://schemas.openxmlformats.org/drawingml/2006/table">
            <a:tbl>
              <a:tblPr firstRow="1" bandRow="1">
                <a:tableStyleId>{3B4B98B0-60AC-42C2-AFA5-B58CD77FA1E5}</a:tableStyleId>
              </a:tblPr>
              <a:tblGrid>
                <a:gridCol w="1361827">
                  <a:extLst>
                    <a:ext uri="{9D8B030D-6E8A-4147-A177-3AD203B41FA5}">
                      <a16:colId xmlns:a16="http://schemas.microsoft.com/office/drawing/2014/main" val="4165174586"/>
                    </a:ext>
                  </a:extLst>
                </a:gridCol>
                <a:gridCol w="1140431">
                  <a:extLst>
                    <a:ext uri="{9D8B030D-6E8A-4147-A177-3AD203B41FA5}">
                      <a16:colId xmlns:a16="http://schemas.microsoft.com/office/drawing/2014/main" val="1079974313"/>
                    </a:ext>
                  </a:extLst>
                </a:gridCol>
                <a:gridCol w="616450">
                  <a:extLst>
                    <a:ext uri="{9D8B030D-6E8A-4147-A177-3AD203B41FA5}">
                      <a16:colId xmlns:a16="http://schemas.microsoft.com/office/drawing/2014/main" val="2632682482"/>
                    </a:ext>
                  </a:extLst>
                </a:gridCol>
              </a:tblGrid>
              <a:tr h="403389">
                <a:tc>
                  <a:txBody>
                    <a:bodyPr/>
                    <a:lstStyle/>
                    <a:p>
                      <a:r>
                        <a:rPr lang="en-US" dirty="0"/>
                        <a:t>SASID</a:t>
                      </a:r>
                    </a:p>
                  </a:txBody>
                  <a:tcPr/>
                </a:tc>
                <a:tc>
                  <a:txBody>
                    <a:bodyPr/>
                    <a:lstStyle/>
                    <a:p>
                      <a:r>
                        <a:rPr lang="en-US" dirty="0"/>
                        <a:t>Homeless</a:t>
                      </a:r>
                    </a:p>
                  </a:txBody>
                  <a:tcPr/>
                </a:tc>
                <a:tc>
                  <a:txBody>
                    <a:bodyPr/>
                    <a:lstStyle/>
                    <a:p>
                      <a:r>
                        <a:rPr lang="en-US" dirty="0"/>
                        <a:t>Tag</a:t>
                      </a:r>
                    </a:p>
                  </a:txBody>
                  <a:tcPr/>
                </a:tc>
                <a:extLst>
                  <a:ext uri="{0D108BD9-81ED-4DB2-BD59-A6C34878D82A}">
                    <a16:rowId xmlns:a16="http://schemas.microsoft.com/office/drawing/2014/main" val="4082773078"/>
                  </a:ext>
                </a:extLst>
              </a:tr>
              <a:tr h="403389">
                <a:tc>
                  <a:txBody>
                    <a:bodyPr/>
                    <a:lstStyle/>
                    <a:p>
                      <a:r>
                        <a:rPr lang="en-US" dirty="0"/>
                        <a:t>1234567890</a:t>
                      </a:r>
                    </a:p>
                  </a:txBody>
                  <a:tcPr/>
                </a:tc>
                <a:tc>
                  <a:txBody>
                    <a:bodyPr/>
                    <a:lstStyle/>
                    <a:p>
                      <a:r>
                        <a:rPr lang="en-US" dirty="0"/>
                        <a:t>0</a:t>
                      </a:r>
                    </a:p>
                  </a:txBody>
                  <a:tcPr/>
                </a:tc>
                <a:tc>
                  <a:txBody>
                    <a:bodyPr/>
                    <a:lstStyle/>
                    <a:p>
                      <a:r>
                        <a:rPr lang="en-US" dirty="0"/>
                        <a:t>OCT</a:t>
                      </a:r>
                    </a:p>
                  </a:txBody>
                  <a:tcPr/>
                </a:tc>
                <a:extLst>
                  <a:ext uri="{0D108BD9-81ED-4DB2-BD59-A6C34878D82A}">
                    <a16:rowId xmlns:a16="http://schemas.microsoft.com/office/drawing/2014/main" val="158872936"/>
                  </a:ext>
                </a:extLst>
              </a:tr>
              <a:tr h="403389">
                <a:tc>
                  <a:txBody>
                    <a:bodyPr/>
                    <a:lstStyle/>
                    <a:p>
                      <a:r>
                        <a:rPr lang="en-US" dirty="0">
                          <a:solidFill>
                            <a:schemeClr val="accent2"/>
                          </a:solidFill>
                        </a:rPr>
                        <a:t>1234567890</a:t>
                      </a:r>
                    </a:p>
                  </a:txBody>
                  <a:tcPr/>
                </a:tc>
                <a:tc>
                  <a:txBody>
                    <a:bodyPr/>
                    <a:lstStyle/>
                    <a:p>
                      <a:r>
                        <a:rPr lang="en-US" dirty="0">
                          <a:solidFill>
                            <a:schemeClr val="accent2"/>
                          </a:solidFill>
                        </a:rPr>
                        <a:t>3</a:t>
                      </a:r>
                    </a:p>
                  </a:txBody>
                  <a:tcPr/>
                </a:tc>
                <a:tc>
                  <a:txBody>
                    <a:bodyPr/>
                    <a:lstStyle/>
                    <a:p>
                      <a:endParaRPr lang="en-US" dirty="0">
                        <a:solidFill>
                          <a:schemeClr val="accent2"/>
                        </a:solidFill>
                      </a:endParaRPr>
                    </a:p>
                  </a:txBody>
                  <a:tcPr/>
                </a:tc>
                <a:extLst>
                  <a:ext uri="{0D108BD9-81ED-4DB2-BD59-A6C34878D82A}">
                    <a16:rowId xmlns:a16="http://schemas.microsoft.com/office/drawing/2014/main" val="1366167148"/>
                  </a:ext>
                </a:extLst>
              </a:tr>
              <a:tr h="403389">
                <a:tc>
                  <a:txBody>
                    <a:bodyPr/>
                    <a:lstStyle/>
                    <a:p>
                      <a:r>
                        <a:rPr lang="en-US" dirty="0">
                          <a:solidFill>
                            <a:srgbClr val="FF0000"/>
                          </a:solidFill>
                        </a:rPr>
                        <a:t>1234567890</a:t>
                      </a:r>
                    </a:p>
                  </a:txBody>
                  <a:tcPr/>
                </a:tc>
                <a:tc>
                  <a:txBody>
                    <a:bodyPr/>
                    <a:lstStyle/>
                    <a:p>
                      <a:r>
                        <a:rPr lang="en-US" dirty="0">
                          <a:solidFill>
                            <a:srgbClr val="FF0000"/>
                          </a:solidFill>
                        </a:rPr>
                        <a:t>0</a:t>
                      </a:r>
                    </a:p>
                  </a:txBody>
                  <a:tcPr/>
                </a:tc>
                <a:tc>
                  <a:txBody>
                    <a:bodyPr/>
                    <a:lstStyle/>
                    <a:p>
                      <a:r>
                        <a:rPr lang="en-US" dirty="0">
                          <a:solidFill>
                            <a:srgbClr val="FF0000"/>
                          </a:solidFill>
                        </a:rPr>
                        <a:t>DEC</a:t>
                      </a:r>
                    </a:p>
                  </a:txBody>
                  <a:tcPr/>
                </a:tc>
                <a:extLst>
                  <a:ext uri="{0D108BD9-81ED-4DB2-BD59-A6C34878D82A}">
                    <a16:rowId xmlns:a16="http://schemas.microsoft.com/office/drawing/2014/main" val="3611178585"/>
                  </a:ext>
                </a:extLst>
              </a:tr>
            </a:tbl>
          </a:graphicData>
        </a:graphic>
      </p:graphicFrame>
      <p:sp>
        <p:nvSpPr>
          <p:cNvPr id="16" name="Content Placeholder 2">
            <a:extLst>
              <a:ext uri="{FF2B5EF4-FFF2-40B4-BE49-F238E27FC236}">
                <a16:creationId xmlns:a16="http://schemas.microsoft.com/office/drawing/2014/main" id="{D7FDF80D-53E8-D747-890E-A4F7CB795AB2}"/>
              </a:ext>
            </a:extLst>
          </p:cNvPr>
          <p:cNvSpPr txBox="1">
            <a:spLocks/>
          </p:cNvSpPr>
          <p:nvPr/>
        </p:nvSpPr>
        <p:spPr>
          <a:xfrm>
            <a:off x="6665716" y="5166072"/>
            <a:ext cx="3498851" cy="1272828"/>
          </a:xfrm>
          <a:prstGeom prst="rect">
            <a:avLst/>
          </a:prstGeom>
        </p:spPr>
        <p:txBody>
          <a:bodyPr vert="horz" lIns="0" tIns="0" rIns="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dirty="0"/>
              <a:t>Different sets of data for the same student</a:t>
            </a:r>
          </a:p>
          <a:p>
            <a:pPr lvl="1">
              <a:buFont typeface="Wingdings" panose="05000000000000000000" pitchFamily="2" charset="2"/>
              <a:buChar char="Ø"/>
            </a:pPr>
            <a:r>
              <a:rPr lang="en-US" dirty="0"/>
              <a:t>October 1</a:t>
            </a:r>
            <a:r>
              <a:rPr lang="en-US" baseline="30000" dirty="0"/>
              <a:t>st</a:t>
            </a:r>
            <a:endParaRPr lang="en-US" dirty="0"/>
          </a:p>
          <a:p>
            <a:pPr lvl="1">
              <a:buFont typeface="Wingdings" panose="05000000000000000000" pitchFamily="2" charset="2"/>
              <a:buChar char="Ø"/>
            </a:pPr>
            <a:r>
              <a:rPr lang="en-US" dirty="0"/>
              <a:t>Current Value</a:t>
            </a:r>
          </a:p>
          <a:p>
            <a:pPr lvl="1">
              <a:buFont typeface="Wingdings" panose="05000000000000000000" pitchFamily="2" charset="2"/>
              <a:buChar char="Ø"/>
            </a:pPr>
            <a:r>
              <a:rPr lang="en-US" dirty="0"/>
              <a:t>December 1</a:t>
            </a:r>
            <a:r>
              <a:rPr lang="en-US" baseline="30000" dirty="0"/>
              <a:t>st</a:t>
            </a:r>
            <a:r>
              <a:rPr lang="en-US" dirty="0"/>
              <a:t> </a:t>
            </a:r>
          </a:p>
          <a:p>
            <a:pPr marL="0" indent="0">
              <a:buNone/>
            </a:pP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13</a:t>
            </a:fld>
            <a:endParaRPr lang="en-US" dirty="0"/>
          </a:p>
        </p:txBody>
      </p:sp>
    </p:spTree>
    <p:extLst>
      <p:ext uri="{BB962C8B-B14F-4D97-AF65-F5344CB8AC3E}">
        <p14:creationId xmlns:p14="http://schemas.microsoft.com/office/powerpoint/2010/main" val="2499267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0121265-6F60-462A-AB46-60C492028634}"/>
              </a:ext>
            </a:extLst>
          </p:cNvPr>
          <p:cNvSpPr>
            <a:spLocks noGrp="1"/>
          </p:cNvSpPr>
          <p:nvPr>
            <p:ph type="title"/>
          </p:nvPr>
        </p:nvSpPr>
        <p:spPr>
          <a:xfrm>
            <a:off x="332873" y="254000"/>
            <a:ext cx="7886700" cy="757238"/>
          </a:xfrm>
        </p:spPr>
        <p:txBody>
          <a:bodyPr/>
          <a:lstStyle/>
          <a:p>
            <a:r>
              <a:rPr lang="en-US" dirty="0"/>
              <a:t>Tagging – Batch Maintenance</a:t>
            </a:r>
          </a:p>
        </p:txBody>
      </p:sp>
      <p:sp>
        <p:nvSpPr>
          <p:cNvPr id="11" name="TextBox 10">
            <a:extLst>
              <a:ext uri="{FF2B5EF4-FFF2-40B4-BE49-F238E27FC236}">
                <a16:creationId xmlns:a16="http://schemas.microsoft.com/office/drawing/2014/main" id="{8F357705-474D-B2B1-6586-CAC3574B22E0}"/>
              </a:ext>
            </a:extLst>
          </p:cNvPr>
          <p:cNvSpPr txBox="1"/>
          <p:nvPr/>
        </p:nvSpPr>
        <p:spPr>
          <a:xfrm>
            <a:off x="710119" y="1187060"/>
            <a:ext cx="10359958" cy="1795809"/>
          </a:xfrm>
          <a:prstGeom prst="rect">
            <a:avLst/>
          </a:prstGeom>
          <a:noFill/>
        </p:spPr>
        <p:txBody>
          <a:bodyPr wrap="square">
            <a:spAutoFit/>
          </a:bodyPr>
          <a:lstStyle/>
          <a:p>
            <a:pPr algn="l"/>
            <a:r>
              <a:rPr lang="en-US" dirty="0">
                <a:latin typeface="Calibri" panose="020F0502020204030204" pitchFamily="34" charset="0"/>
              </a:rPr>
              <a:t>Batch Maintenance Screen</a:t>
            </a:r>
          </a:p>
          <a:p>
            <a:pPr marL="285750" indent="-285750">
              <a:buFont typeface="Arial" panose="020B0604020202020204" pitchFamily="34" charset="0"/>
              <a:buChar char="•"/>
            </a:pPr>
            <a:r>
              <a:rPr lang="en-US" dirty="0">
                <a:latin typeface="Calibri" panose="020F0502020204030204" pitchFamily="34" charset="0"/>
              </a:rPr>
              <a:t>Will list all files uploaded, along with the record count, error count, whether it has processed or not, when it was processed and the tag on the file</a:t>
            </a:r>
          </a:p>
          <a:p>
            <a:pPr marL="285750" indent="-285750">
              <a:buFont typeface="Arial" panose="020B0604020202020204" pitchFamily="34" charset="0"/>
              <a:buChar char="•"/>
            </a:pPr>
            <a:r>
              <a:rPr lang="en-US" dirty="0">
                <a:latin typeface="Calibri" panose="020F0502020204030204" pitchFamily="34" charset="0"/>
              </a:rPr>
              <a:t>Tag column is blank -&gt; no tag on the file</a:t>
            </a:r>
          </a:p>
          <a:p>
            <a:pPr marL="285750" indent="-285750">
              <a:buFont typeface="Arial" panose="020B0604020202020204" pitchFamily="34" charset="0"/>
              <a:buChar char="•"/>
            </a:pPr>
            <a:r>
              <a:rPr lang="en-US" dirty="0">
                <a:latin typeface="Calibri" panose="020F0502020204030204" pitchFamily="34" charset="0"/>
              </a:rPr>
              <a:t>There are certain collections that require untagged files</a:t>
            </a:r>
          </a:p>
          <a:p>
            <a:pPr marL="742950" lvl="1" indent="-285750">
              <a:buFont typeface="Arial" panose="020B0604020202020204" pitchFamily="34" charset="0"/>
              <a:buChar char="•"/>
            </a:pPr>
            <a:r>
              <a:rPr lang="en-US" dirty="0">
                <a:latin typeface="Calibri" panose="020F0502020204030204" pitchFamily="34" charset="0"/>
              </a:rPr>
              <a:t>Student End of Year Collection, Attendance Collection, </a:t>
            </a:r>
            <a:r>
              <a:rPr lang="en-US" dirty="0" err="1">
                <a:latin typeface="Calibri" panose="020F0502020204030204" pitchFamily="34" charset="0"/>
              </a:rPr>
              <a:t>etc</a:t>
            </a:r>
            <a:endParaRPr lang="en-US" dirty="0">
              <a:latin typeface="Calibri" panose="020F0502020204030204" pitchFamily="34" charset="0"/>
            </a:endParaRPr>
          </a:p>
        </p:txBody>
      </p:sp>
      <p:pic>
        <p:nvPicPr>
          <p:cNvPr id="15" name="Picture 14" descr="Batch Maintenance Screen in Data Pipeline to show different tagged files">
            <a:extLst>
              <a:ext uri="{FF2B5EF4-FFF2-40B4-BE49-F238E27FC236}">
                <a16:creationId xmlns:a16="http://schemas.microsoft.com/office/drawing/2014/main" id="{3030C350-7BD6-ECAF-DA55-8EC9A959BF13}"/>
              </a:ext>
            </a:extLst>
          </p:cNvPr>
          <p:cNvPicPr>
            <a:picLocks noChangeAspect="1"/>
          </p:cNvPicPr>
          <p:nvPr/>
        </p:nvPicPr>
        <p:blipFill>
          <a:blip r:embed="rId2"/>
          <a:stretch>
            <a:fillRect/>
          </a:stretch>
        </p:blipFill>
        <p:spPr>
          <a:xfrm>
            <a:off x="2245828" y="2982869"/>
            <a:ext cx="7136298" cy="3352573"/>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14</a:t>
            </a:fld>
            <a:endParaRPr lang="en-US" dirty="0"/>
          </a:p>
        </p:txBody>
      </p:sp>
    </p:spTree>
    <p:extLst>
      <p:ext uri="{BB962C8B-B14F-4D97-AF65-F5344CB8AC3E}">
        <p14:creationId xmlns:p14="http://schemas.microsoft.com/office/powerpoint/2010/main" val="3283122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0121265-6F60-462A-AB46-60C492028634}"/>
              </a:ext>
            </a:extLst>
          </p:cNvPr>
          <p:cNvSpPr>
            <a:spLocks noGrp="1"/>
          </p:cNvSpPr>
          <p:nvPr>
            <p:ph type="title"/>
          </p:nvPr>
        </p:nvSpPr>
        <p:spPr>
          <a:xfrm>
            <a:off x="212050" y="242896"/>
            <a:ext cx="7886700" cy="757238"/>
          </a:xfrm>
        </p:spPr>
        <p:txBody>
          <a:bodyPr/>
          <a:lstStyle/>
          <a:p>
            <a:r>
              <a:rPr lang="en-US" dirty="0"/>
              <a:t>Tagging – Should I tag?</a:t>
            </a:r>
          </a:p>
        </p:txBody>
      </p:sp>
      <p:pic>
        <p:nvPicPr>
          <p:cNvPr id="13" name="Picture 12" descr="Should you tag? -Consider work needed if you tag vs. work needed if you do not tag. Tagging may make it easier for you to know which data sets you are working with. If you tag for Student October (OCT) or December Count (DEC), make sure your data is as of those count dates. Advantages -Easier to verify data. Clearer that you are including the correct students and data. Easier data management. Allows for validating your data for multiple snapshots simultaneously. Disadvantages -Possibly more work. Could cause more confusion/errors throughout. If you tag files for OCT or DEC, you must be sure to upload untagged files for use in other snapshots.">
            <a:extLst>
              <a:ext uri="{FF2B5EF4-FFF2-40B4-BE49-F238E27FC236}">
                <a16:creationId xmlns:a16="http://schemas.microsoft.com/office/drawing/2014/main" id="{F422AE43-479B-5DA8-C803-5F101515FB08}"/>
              </a:ext>
            </a:extLst>
          </p:cNvPr>
          <p:cNvPicPr>
            <a:picLocks noChangeAspect="1"/>
          </p:cNvPicPr>
          <p:nvPr/>
        </p:nvPicPr>
        <p:blipFill>
          <a:blip r:embed="rId2"/>
          <a:stretch>
            <a:fillRect/>
          </a:stretch>
        </p:blipFill>
        <p:spPr>
          <a:xfrm>
            <a:off x="1507787" y="1810835"/>
            <a:ext cx="9056976" cy="4395411"/>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15</a:t>
            </a:fld>
            <a:endParaRPr lang="en-US" dirty="0"/>
          </a:p>
        </p:txBody>
      </p:sp>
    </p:spTree>
    <p:extLst>
      <p:ext uri="{BB962C8B-B14F-4D97-AF65-F5344CB8AC3E}">
        <p14:creationId xmlns:p14="http://schemas.microsoft.com/office/powerpoint/2010/main" val="4195377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Errors/Warnings</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16</a:t>
            </a:fld>
            <a:endParaRPr lang="en-US" dirty="0"/>
          </a:p>
        </p:txBody>
      </p:sp>
    </p:spTree>
    <p:extLst>
      <p:ext uri="{BB962C8B-B14F-4D97-AF65-F5344CB8AC3E}">
        <p14:creationId xmlns:p14="http://schemas.microsoft.com/office/powerpoint/2010/main" val="3635305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223" y="317965"/>
            <a:ext cx="7975442" cy="756418"/>
          </a:xfrm>
        </p:spPr>
        <p:txBody>
          <a:bodyPr/>
          <a:lstStyle/>
          <a:p>
            <a:r>
              <a:rPr lang="en-US" dirty="0"/>
              <a:t>Reviewing Errors from Uploaded Files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17</a:t>
            </a:fld>
            <a:endParaRPr lang="en-US" dirty="0"/>
          </a:p>
        </p:txBody>
      </p:sp>
      <p:sp>
        <p:nvSpPr>
          <p:cNvPr id="5" name="Content Placeholder 2"/>
          <p:cNvSpPr>
            <a:spLocks noGrp="1"/>
          </p:cNvSpPr>
          <p:nvPr>
            <p:ph idx="1"/>
          </p:nvPr>
        </p:nvSpPr>
        <p:spPr/>
        <p:txBody>
          <a:bodyPr>
            <a:normAutofit/>
          </a:bodyPr>
          <a:lstStyle/>
          <a:p>
            <a:pPr marL="0" indent="0">
              <a:buNone/>
            </a:pPr>
            <a:r>
              <a:rPr lang="en-US" b="1" dirty="0">
                <a:solidFill>
                  <a:schemeClr val="tx1"/>
                </a:solidFill>
                <a:latin typeface="Calibri" panose="020F0502020204030204" pitchFamily="34" charset="0"/>
                <a:cs typeface="Calibri" panose="020F0502020204030204" pitchFamily="34" charset="0"/>
              </a:rPr>
              <a:t>Review your errors </a:t>
            </a:r>
          </a:p>
          <a:p>
            <a:pPr marL="0" indent="0">
              <a:buNone/>
            </a:pPr>
            <a:r>
              <a:rPr lang="en-US" b="1" dirty="0"/>
              <a:t>1. Pipeline -</a:t>
            </a:r>
            <a:r>
              <a:rPr lang="en-US" dirty="0"/>
              <a:t>&gt; Pipeline Reports -&gt; Error Report</a:t>
            </a:r>
            <a:endParaRPr lang="en-US" sz="1800" dirty="0"/>
          </a:p>
          <a:p>
            <a:pPr marL="0" indent="0">
              <a:buNone/>
            </a:pPr>
            <a:r>
              <a:rPr lang="en-US" b="1" dirty="0">
                <a:solidFill>
                  <a:schemeClr val="tx1"/>
                </a:solidFill>
              </a:rPr>
              <a:t>2. Cognos Report </a:t>
            </a:r>
            <a:r>
              <a:rPr lang="en-US" dirty="0">
                <a:solidFill>
                  <a:schemeClr val="tx1"/>
                </a:solidFill>
              </a:rPr>
              <a:t>-&gt; Student Profile -&gt; Error Detail Reports</a:t>
            </a:r>
          </a:p>
        </p:txBody>
      </p:sp>
      <p:pic>
        <p:nvPicPr>
          <p:cNvPr id="6" name="Picture 5" descr="Screenshot of Data Pipeline Error Report Menu and Cognos Report Menu in Data Pipeline">
            <a:extLst>
              <a:ext uri="{FF2B5EF4-FFF2-40B4-BE49-F238E27FC236}">
                <a16:creationId xmlns:a16="http://schemas.microsoft.com/office/drawing/2014/main" id="{AA576FD7-D9CE-95E6-316B-BD00140AAF38}"/>
              </a:ext>
            </a:extLst>
          </p:cNvPr>
          <p:cNvPicPr>
            <a:picLocks noChangeAspect="1"/>
          </p:cNvPicPr>
          <p:nvPr/>
        </p:nvPicPr>
        <p:blipFill>
          <a:blip r:embed="rId2"/>
          <a:stretch>
            <a:fillRect/>
          </a:stretch>
        </p:blipFill>
        <p:spPr>
          <a:xfrm>
            <a:off x="3704239" y="3163078"/>
            <a:ext cx="4783523" cy="2620539"/>
          </a:xfrm>
          <a:prstGeom prst="rect">
            <a:avLst/>
          </a:prstGeom>
        </p:spPr>
      </p:pic>
    </p:spTree>
    <p:extLst>
      <p:ext uri="{BB962C8B-B14F-4D97-AF65-F5344CB8AC3E}">
        <p14:creationId xmlns:p14="http://schemas.microsoft.com/office/powerpoint/2010/main" val="1698383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E1749-36DB-4952-9939-4F973D52C2B2}"/>
              </a:ext>
            </a:extLst>
          </p:cNvPr>
          <p:cNvSpPr>
            <a:spLocks noGrp="1"/>
          </p:cNvSpPr>
          <p:nvPr>
            <p:ph type="title"/>
          </p:nvPr>
        </p:nvSpPr>
        <p:spPr>
          <a:xfrm>
            <a:off x="332873" y="270622"/>
            <a:ext cx="7891940" cy="756418"/>
          </a:xfrm>
        </p:spPr>
        <p:txBody>
          <a:bodyPr/>
          <a:lstStyle/>
          <a:p>
            <a:r>
              <a:rPr lang="en-US" dirty="0"/>
              <a:t>Pipeline Error Report</a:t>
            </a:r>
          </a:p>
        </p:txBody>
      </p:sp>
      <p:pic>
        <p:nvPicPr>
          <p:cNvPr id="8" name="Picture 7" descr="Screenshot of Pipeline Error Report screen">
            <a:extLst>
              <a:ext uri="{FF2B5EF4-FFF2-40B4-BE49-F238E27FC236}">
                <a16:creationId xmlns:a16="http://schemas.microsoft.com/office/drawing/2014/main" id="{A4C4A36D-4E00-6BE6-88EB-95C364915A2C}"/>
              </a:ext>
            </a:extLst>
          </p:cNvPr>
          <p:cNvPicPr>
            <a:picLocks noChangeAspect="1"/>
          </p:cNvPicPr>
          <p:nvPr/>
        </p:nvPicPr>
        <p:blipFill>
          <a:blip r:embed="rId2"/>
          <a:stretch>
            <a:fillRect/>
          </a:stretch>
        </p:blipFill>
        <p:spPr>
          <a:xfrm>
            <a:off x="1635536" y="1399641"/>
            <a:ext cx="8920929" cy="2584480"/>
          </a:xfrm>
          <a:prstGeom prst="rect">
            <a:avLst/>
          </a:prstGeom>
        </p:spPr>
      </p:pic>
      <p:sp>
        <p:nvSpPr>
          <p:cNvPr id="10" name="Text Placeholder 9">
            <a:extLst>
              <a:ext uri="{FF2B5EF4-FFF2-40B4-BE49-F238E27FC236}">
                <a16:creationId xmlns:a16="http://schemas.microsoft.com/office/drawing/2014/main" id="{E775AB66-7738-ACD7-0309-7CFB2E644BF6}"/>
              </a:ext>
            </a:extLst>
          </p:cNvPr>
          <p:cNvSpPr txBox="1">
            <a:spLocks/>
          </p:cNvSpPr>
          <p:nvPr/>
        </p:nvSpPr>
        <p:spPr>
          <a:xfrm>
            <a:off x="1586917" y="3813797"/>
            <a:ext cx="3886200" cy="542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Errors</a:t>
            </a:r>
          </a:p>
        </p:txBody>
      </p:sp>
      <p:sp>
        <p:nvSpPr>
          <p:cNvPr id="7" name="Content Placeholder 7">
            <a:extLst>
              <a:ext uri="{FF2B5EF4-FFF2-40B4-BE49-F238E27FC236}">
                <a16:creationId xmlns:a16="http://schemas.microsoft.com/office/drawing/2014/main" id="{28B3F94E-30F0-B967-2580-AE1EE4BEBEAB}"/>
              </a:ext>
            </a:extLst>
          </p:cNvPr>
          <p:cNvSpPr>
            <a:spLocks noGrp="1"/>
          </p:cNvSpPr>
          <p:nvPr>
            <p:ph sz="half" idx="1"/>
          </p:nvPr>
        </p:nvSpPr>
        <p:spPr>
          <a:xfrm>
            <a:off x="1731478" y="4232871"/>
            <a:ext cx="4145987" cy="1813968"/>
          </a:xfrm>
        </p:spPr>
        <p:txBody>
          <a:bodyPr>
            <a:normAutofit fontScale="85000" lnSpcReduction="20000"/>
          </a:bodyPr>
          <a:lstStyle/>
          <a:p>
            <a:r>
              <a:rPr lang="en-US" dirty="0"/>
              <a:t>Must be addressed</a:t>
            </a:r>
          </a:p>
          <a:p>
            <a:pPr lvl="1"/>
            <a:r>
              <a:rPr lang="en-US" dirty="0"/>
              <a:t>Update data fields to clear </a:t>
            </a:r>
          </a:p>
          <a:p>
            <a:pPr lvl="1"/>
            <a:r>
              <a:rPr lang="en-US" dirty="0"/>
              <a:t>Request reporting exception if student data is accurate but does not follow the typical coding pattern as indicated by the error message</a:t>
            </a:r>
          </a:p>
          <a:p>
            <a:r>
              <a:rPr lang="en-US" dirty="0"/>
              <a:t>Snapshot </a:t>
            </a:r>
            <a:r>
              <a:rPr lang="en-US" u="sng" dirty="0"/>
              <a:t>cannot</a:t>
            </a:r>
            <a:r>
              <a:rPr lang="en-US" dirty="0"/>
              <a:t> be submitted if there are any errors</a:t>
            </a:r>
          </a:p>
          <a:p>
            <a:endParaRPr lang="en-US" dirty="0"/>
          </a:p>
        </p:txBody>
      </p:sp>
      <p:sp>
        <p:nvSpPr>
          <p:cNvPr id="11" name="Text Placeholder 10">
            <a:extLst>
              <a:ext uri="{FF2B5EF4-FFF2-40B4-BE49-F238E27FC236}">
                <a16:creationId xmlns:a16="http://schemas.microsoft.com/office/drawing/2014/main" id="{C1765F79-A301-8636-D0C8-35293FBF334B}"/>
              </a:ext>
            </a:extLst>
          </p:cNvPr>
          <p:cNvSpPr txBox="1">
            <a:spLocks/>
          </p:cNvSpPr>
          <p:nvPr/>
        </p:nvSpPr>
        <p:spPr>
          <a:xfrm>
            <a:off x="6165979" y="3813796"/>
            <a:ext cx="3886200" cy="542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Warnings</a:t>
            </a:r>
          </a:p>
        </p:txBody>
      </p:sp>
      <p:sp>
        <p:nvSpPr>
          <p:cNvPr id="9" name="Content Placeholder 8">
            <a:extLst>
              <a:ext uri="{FF2B5EF4-FFF2-40B4-BE49-F238E27FC236}">
                <a16:creationId xmlns:a16="http://schemas.microsoft.com/office/drawing/2014/main" id="{F9D21B2E-6760-1BFD-211C-1B7CE68744A2}"/>
              </a:ext>
            </a:extLst>
          </p:cNvPr>
          <p:cNvSpPr txBox="1">
            <a:spLocks/>
          </p:cNvSpPr>
          <p:nvPr/>
        </p:nvSpPr>
        <p:spPr>
          <a:xfrm>
            <a:off x="6165979" y="4232871"/>
            <a:ext cx="3886200" cy="2044006"/>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Indicate possible data inconsistencies/coding issues</a:t>
            </a:r>
          </a:p>
          <a:p>
            <a:r>
              <a:rPr lang="en-US" dirty="0"/>
              <a:t>Snapshot </a:t>
            </a:r>
            <a:r>
              <a:rPr lang="en-US" u="sng" dirty="0"/>
              <a:t>can</a:t>
            </a:r>
            <a:r>
              <a:rPr lang="en-US" dirty="0"/>
              <a:t> be submitted even if warnings are present</a:t>
            </a:r>
          </a:p>
          <a:p>
            <a:r>
              <a:rPr lang="en-US" dirty="0">
                <a:solidFill>
                  <a:schemeClr val="accent1">
                    <a:lumMod val="75000"/>
                  </a:schemeClr>
                </a:solidFill>
              </a:rPr>
              <a:t>Pro Tip: </a:t>
            </a:r>
            <a:r>
              <a:rPr lang="en-US" dirty="0"/>
              <a:t>Review warnings to look for patterns/areas where district data could be documented in a more accurate manner</a:t>
            </a:r>
          </a:p>
        </p:txBody>
      </p:sp>
      <p:sp>
        <p:nvSpPr>
          <p:cNvPr id="4" name="Slide Number Placeholder 3">
            <a:extLst>
              <a:ext uri="{FF2B5EF4-FFF2-40B4-BE49-F238E27FC236}">
                <a16:creationId xmlns:a16="http://schemas.microsoft.com/office/drawing/2014/main" id="{D089D42D-3BDB-4390-8807-AA8B61B07A8F}"/>
              </a:ext>
            </a:extLst>
          </p:cNvPr>
          <p:cNvSpPr>
            <a:spLocks noGrp="1"/>
          </p:cNvSpPr>
          <p:nvPr>
            <p:ph type="sldNum" sz="quarter" idx="12"/>
          </p:nvPr>
        </p:nvSpPr>
        <p:spPr/>
        <p:txBody>
          <a:bodyPr/>
          <a:lstStyle/>
          <a:p>
            <a:fld id="{C479D5F6-EDCB-402A-AC08-4943A1820E8F}" type="slidenum">
              <a:rPr lang="en-US" smtClean="0"/>
              <a:pPr/>
              <a:t>18</a:t>
            </a:fld>
            <a:endParaRPr lang="en-US" dirty="0"/>
          </a:p>
        </p:txBody>
      </p:sp>
    </p:spTree>
    <p:extLst>
      <p:ext uri="{BB962C8B-B14F-4D97-AF65-F5344CB8AC3E}">
        <p14:creationId xmlns:p14="http://schemas.microsoft.com/office/powerpoint/2010/main" val="1750807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29805"/>
            <a:ext cx="7966478" cy="756418"/>
          </a:xfrm>
        </p:spPr>
        <p:txBody>
          <a:bodyPr/>
          <a:lstStyle/>
          <a:p>
            <a:r>
              <a:rPr lang="en-US" dirty="0"/>
              <a:t>Resolving Errors</a:t>
            </a:r>
          </a:p>
        </p:txBody>
      </p:sp>
      <p:sp>
        <p:nvSpPr>
          <p:cNvPr id="3" name="Content Placeholder 2"/>
          <p:cNvSpPr>
            <a:spLocks noGrp="1"/>
          </p:cNvSpPr>
          <p:nvPr>
            <p:ph idx="1"/>
          </p:nvPr>
        </p:nvSpPr>
        <p:spPr>
          <a:xfrm>
            <a:off x="1587033" y="1531134"/>
            <a:ext cx="8086725" cy="832291"/>
          </a:xfrm>
        </p:spPr>
        <p:txBody>
          <a:bodyPr>
            <a:normAutofit/>
          </a:bodyPr>
          <a:lstStyle/>
          <a:p>
            <a:pPr lvl="1">
              <a:buFont typeface="Wingdings" panose="05000000000000000000" pitchFamily="2" charset="2"/>
              <a:buChar char="Ø"/>
            </a:pPr>
            <a:r>
              <a:rPr lang="en-US" dirty="0"/>
              <a:t>Carefully read the error message to understand the error and why it is being triggered.</a:t>
            </a:r>
          </a:p>
          <a:p>
            <a:pPr lvl="1">
              <a:buFont typeface="Wingdings" panose="05000000000000000000" pitchFamily="2" charset="2"/>
              <a:buChar char="Ø"/>
            </a:pPr>
            <a:endParaRPr lang="en-US" dirty="0"/>
          </a:p>
          <a:p>
            <a:pPr marL="0" indent="0">
              <a:buNone/>
            </a:pPr>
            <a:endParaRPr lang="en-US" dirty="0"/>
          </a:p>
        </p:txBody>
      </p:sp>
      <p:graphicFrame>
        <p:nvGraphicFramePr>
          <p:cNvPr id="5" name="Diagram 4" descr="Two different options to clearing errors in Data Pipeline. 1. Edit Records 2. Request an exception">
            <a:extLst>
              <a:ext uri="{FF2B5EF4-FFF2-40B4-BE49-F238E27FC236}">
                <a16:creationId xmlns:a16="http://schemas.microsoft.com/office/drawing/2014/main" id="{182B3AAB-1DFE-4D3D-82D7-E1860C496FDE}"/>
              </a:ext>
            </a:extLst>
          </p:cNvPr>
          <p:cNvGraphicFramePr/>
          <p:nvPr/>
        </p:nvGraphicFramePr>
        <p:xfrm>
          <a:off x="1525121" y="2524126"/>
          <a:ext cx="8210550" cy="5794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C479D5F6-EDCB-402A-AC08-4943A1820E8F}" type="slidenum">
              <a:rPr lang="en-US" smtClean="0"/>
              <a:pPr/>
              <a:t>19</a:t>
            </a:fld>
            <a:endParaRPr lang="en-US" dirty="0"/>
          </a:p>
        </p:txBody>
      </p:sp>
    </p:spTree>
    <p:extLst>
      <p:ext uri="{BB962C8B-B14F-4D97-AF65-F5344CB8AC3E}">
        <p14:creationId xmlns:p14="http://schemas.microsoft.com/office/powerpoint/2010/main" val="336613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308957"/>
            <a:ext cx="8029231" cy="756418"/>
          </a:xfrm>
        </p:spPr>
        <p:txBody>
          <a:bodyPr/>
          <a:lstStyle/>
          <a:p>
            <a:r>
              <a:rPr lang="en-US" dirty="0"/>
              <a:t>Agenda</a:t>
            </a:r>
          </a:p>
        </p:txBody>
      </p:sp>
      <p:sp>
        <p:nvSpPr>
          <p:cNvPr id="4" name="Slide Number Placeholder 3"/>
          <p:cNvSpPr>
            <a:spLocks noGrp="1"/>
          </p:cNvSpPr>
          <p:nvPr>
            <p:ph type="sldNum" sz="quarter" idx="12"/>
          </p:nvPr>
        </p:nvSpPr>
        <p:spPr/>
        <p:txBody>
          <a:bodyPr/>
          <a:lstStyle/>
          <a:p>
            <a:fld id="{C479D5F6-EDCB-402A-AC08-4943A1820E8F}" type="slidenum">
              <a:rPr lang="en-US" smtClean="0"/>
              <a:pPr/>
              <a:t>2</a:t>
            </a:fld>
            <a:endParaRPr lang="en-US" dirty="0"/>
          </a:p>
        </p:txBody>
      </p:sp>
      <p:sp>
        <p:nvSpPr>
          <p:cNvPr id="6" name="Content Placeholder 5">
            <a:extLst>
              <a:ext uri="{FF2B5EF4-FFF2-40B4-BE49-F238E27FC236}">
                <a16:creationId xmlns:a16="http://schemas.microsoft.com/office/drawing/2014/main" id="{9C82649E-A629-47D8-B54A-4C4A8F023596}"/>
              </a:ext>
            </a:extLst>
          </p:cNvPr>
          <p:cNvSpPr>
            <a:spLocks noGrp="1"/>
          </p:cNvSpPr>
          <p:nvPr>
            <p:ph idx="1"/>
          </p:nvPr>
        </p:nvSpPr>
        <p:spPr/>
        <p:txBody>
          <a:bodyPr>
            <a:normAutofit/>
          </a:bodyPr>
          <a:lstStyle/>
          <a:p>
            <a:pPr>
              <a:buFontTx/>
              <a:buChar char="-"/>
            </a:pPr>
            <a:r>
              <a:rPr lang="en-US" dirty="0"/>
              <a:t>Purpose/Student October Timeline</a:t>
            </a:r>
          </a:p>
          <a:p>
            <a:pPr>
              <a:buFontTx/>
              <a:buChar char="-"/>
            </a:pPr>
            <a:r>
              <a:rPr lang="en-US" dirty="0"/>
              <a:t>Summary of Process</a:t>
            </a:r>
          </a:p>
          <a:p>
            <a:pPr>
              <a:buFontTx/>
              <a:buChar char="-"/>
            </a:pPr>
            <a:r>
              <a:rPr lang="en-US" dirty="0"/>
              <a:t>How the Snapshot Works</a:t>
            </a:r>
          </a:p>
          <a:p>
            <a:pPr>
              <a:buFontTx/>
              <a:buChar char="-"/>
            </a:pPr>
            <a:r>
              <a:rPr lang="en-US" dirty="0"/>
              <a:t>2025-26 Changes</a:t>
            </a:r>
          </a:p>
          <a:p>
            <a:pPr>
              <a:buFontTx/>
              <a:buChar char="-"/>
            </a:pPr>
            <a:r>
              <a:rPr lang="en-US" dirty="0"/>
              <a:t>Pupil Attendance Information</a:t>
            </a:r>
          </a:p>
          <a:p>
            <a:pPr>
              <a:buFontTx/>
              <a:buChar char="-"/>
            </a:pPr>
            <a:r>
              <a:rPr lang="en-US" dirty="0"/>
              <a:t>School Auditing Office</a:t>
            </a:r>
          </a:p>
          <a:p>
            <a:pPr>
              <a:buFontTx/>
              <a:buChar char="-"/>
            </a:pPr>
            <a:r>
              <a:rPr lang="en-US"/>
              <a:t>Pre-School Reporting</a:t>
            </a:r>
          </a:p>
          <a:p>
            <a:pPr marL="0" indent="0">
              <a:buNone/>
            </a:pPr>
            <a:endParaRPr lang="en-US" dirty="0"/>
          </a:p>
        </p:txBody>
      </p:sp>
    </p:spTree>
    <p:extLst>
      <p:ext uri="{BB962C8B-B14F-4D97-AF65-F5344CB8AC3E}">
        <p14:creationId xmlns:p14="http://schemas.microsoft.com/office/powerpoint/2010/main" val="638276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Exceptions</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20</a:t>
            </a:fld>
            <a:endParaRPr lang="en-US" dirty="0"/>
          </a:p>
        </p:txBody>
      </p:sp>
    </p:spTree>
    <p:extLst>
      <p:ext uri="{BB962C8B-B14F-4D97-AF65-F5344CB8AC3E}">
        <p14:creationId xmlns:p14="http://schemas.microsoft.com/office/powerpoint/2010/main" val="841531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D2799-0FE2-4F92-A2A1-899D15182609}"/>
              </a:ext>
            </a:extLst>
          </p:cNvPr>
          <p:cNvSpPr>
            <a:spLocks noGrp="1"/>
          </p:cNvSpPr>
          <p:nvPr>
            <p:ph type="title"/>
          </p:nvPr>
        </p:nvSpPr>
        <p:spPr/>
        <p:txBody>
          <a:bodyPr/>
          <a:lstStyle/>
          <a:p>
            <a:r>
              <a:rPr lang="en-US" dirty="0"/>
              <a:t>When are reporting exceptions needed?</a:t>
            </a:r>
          </a:p>
        </p:txBody>
      </p:sp>
      <p:sp>
        <p:nvSpPr>
          <p:cNvPr id="3" name="Content Placeholder 2">
            <a:extLst>
              <a:ext uri="{FF2B5EF4-FFF2-40B4-BE49-F238E27FC236}">
                <a16:creationId xmlns:a16="http://schemas.microsoft.com/office/drawing/2014/main" id="{59E8E679-C653-4810-8EE1-276FFB0651CA}"/>
              </a:ext>
            </a:extLst>
          </p:cNvPr>
          <p:cNvSpPr>
            <a:spLocks noGrp="1"/>
          </p:cNvSpPr>
          <p:nvPr>
            <p:ph idx="1"/>
          </p:nvPr>
        </p:nvSpPr>
        <p:spPr/>
        <p:txBody>
          <a:bodyPr/>
          <a:lstStyle/>
          <a:p>
            <a:r>
              <a:rPr lang="en-US" dirty="0"/>
              <a:t>Sometimes a student’s records will have accurate information, but their educational history will not follow the anticipated coding patterns outlined in the business rules for an interchange file or snapshot</a:t>
            </a:r>
          </a:p>
          <a:p>
            <a:pPr lvl="1"/>
            <a:r>
              <a:rPr lang="en-US" dirty="0"/>
              <a:t>These are unique circumstances and apply to few students</a:t>
            </a:r>
          </a:p>
          <a:p>
            <a:r>
              <a:rPr lang="en-US" dirty="0"/>
              <a:t>Reporting exceptions are used to clear the errors associated with a student’s record without changing the data</a:t>
            </a:r>
          </a:p>
          <a:p>
            <a:r>
              <a:rPr lang="en-US" dirty="0"/>
              <a:t>Data respondents must work with the data collection lead for a given file/snapshot to request an exception be granted</a:t>
            </a:r>
          </a:p>
        </p:txBody>
      </p:sp>
      <p:sp>
        <p:nvSpPr>
          <p:cNvPr id="4" name="Slide Number Placeholder 3">
            <a:extLst>
              <a:ext uri="{FF2B5EF4-FFF2-40B4-BE49-F238E27FC236}">
                <a16:creationId xmlns:a16="http://schemas.microsoft.com/office/drawing/2014/main" id="{19D62B0D-5FE7-4917-916E-227622A6DD72}"/>
              </a:ext>
            </a:extLst>
          </p:cNvPr>
          <p:cNvSpPr>
            <a:spLocks noGrp="1"/>
          </p:cNvSpPr>
          <p:nvPr>
            <p:ph type="sldNum" sz="quarter" idx="12"/>
          </p:nvPr>
        </p:nvSpPr>
        <p:spPr/>
        <p:txBody>
          <a:bodyPr/>
          <a:lstStyle/>
          <a:p>
            <a:fld id="{C479D5F6-EDCB-402A-AC08-4943A1820E8F}" type="slidenum">
              <a:rPr lang="en-US" smtClean="0"/>
              <a:pPr/>
              <a:t>21</a:t>
            </a:fld>
            <a:endParaRPr lang="en-US" dirty="0"/>
          </a:p>
        </p:txBody>
      </p:sp>
    </p:spTree>
    <p:extLst>
      <p:ext uri="{BB962C8B-B14F-4D97-AF65-F5344CB8AC3E}">
        <p14:creationId xmlns:p14="http://schemas.microsoft.com/office/powerpoint/2010/main" val="800950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8BE5A-36D6-48CB-A7B1-1303B9232A03}"/>
              </a:ext>
            </a:extLst>
          </p:cNvPr>
          <p:cNvSpPr>
            <a:spLocks noGrp="1"/>
          </p:cNvSpPr>
          <p:nvPr>
            <p:ph type="title"/>
          </p:nvPr>
        </p:nvSpPr>
        <p:spPr/>
        <p:txBody>
          <a:bodyPr/>
          <a:lstStyle/>
          <a:p>
            <a:r>
              <a:rPr lang="en-US" dirty="0"/>
              <a:t>Reporting Exception Process (Option 2)</a:t>
            </a:r>
          </a:p>
        </p:txBody>
      </p:sp>
      <p:sp>
        <p:nvSpPr>
          <p:cNvPr id="4" name="Slide Number Placeholder 3">
            <a:extLst>
              <a:ext uri="{FF2B5EF4-FFF2-40B4-BE49-F238E27FC236}">
                <a16:creationId xmlns:a16="http://schemas.microsoft.com/office/drawing/2014/main" id="{CC3E1DAF-13B2-40C8-A222-DC3A0138527B}"/>
              </a:ext>
            </a:extLst>
          </p:cNvPr>
          <p:cNvSpPr>
            <a:spLocks noGrp="1"/>
          </p:cNvSpPr>
          <p:nvPr>
            <p:ph type="sldNum" sz="quarter" idx="12"/>
          </p:nvPr>
        </p:nvSpPr>
        <p:spPr/>
        <p:txBody>
          <a:bodyPr/>
          <a:lstStyle/>
          <a:p>
            <a:fld id="{C479D5F6-EDCB-402A-AC08-4943A1820E8F}" type="slidenum">
              <a:rPr lang="en-US" smtClean="0"/>
              <a:pPr/>
              <a:t>22</a:t>
            </a:fld>
            <a:endParaRPr lang="en-US" dirty="0"/>
          </a:p>
        </p:txBody>
      </p:sp>
      <p:graphicFrame>
        <p:nvGraphicFramePr>
          <p:cNvPr id="5" name="Diagram 4" descr="Steps to take to request an exception">
            <a:extLst>
              <a:ext uri="{FF2B5EF4-FFF2-40B4-BE49-F238E27FC236}">
                <a16:creationId xmlns:a16="http://schemas.microsoft.com/office/drawing/2014/main" id="{53E481B0-DEEF-4BC2-B0FA-16BA2C8C8C3F}"/>
              </a:ext>
            </a:extLst>
          </p:cNvPr>
          <p:cNvGraphicFramePr/>
          <p:nvPr/>
        </p:nvGraphicFramePr>
        <p:xfrm>
          <a:off x="2476500" y="1333501"/>
          <a:ext cx="7534276" cy="4772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0" name="Picture 4" descr="https://my.syncplicity.com/">
            <a:hlinkClick r:id="rId7"/>
            <a:extLst>
              <a:ext uri="{FF2B5EF4-FFF2-40B4-BE49-F238E27FC236}">
                <a16:creationId xmlns:a16="http://schemas.microsoft.com/office/drawing/2014/main" id="{58CA25E3-3DCC-4E7C-B8D9-B93C44E551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24713" y="2798044"/>
            <a:ext cx="1943100" cy="8336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creenshot of webpage to get exception request">
            <a:extLst>
              <a:ext uri="{FF2B5EF4-FFF2-40B4-BE49-F238E27FC236}">
                <a16:creationId xmlns:a16="http://schemas.microsoft.com/office/drawing/2014/main" id="{570169DC-15E0-193B-ABF6-040AFC32B9CE}"/>
              </a:ext>
            </a:extLst>
          </p:cNvPr>
          <p:cNvPicPr>
            <a:picLocks noChangeAspect="1"/>
          </p:cNvPicPr>
          <p:nvPr/>
        </p:nvPicPr>
        <p:blipFill>
          <a:blip r:embed="rId9"/>
          <a:stretch>
            <a:fillRect/>
          </a:stretch>
        </p:blipFill>
        <p:spPr>
          <a:xfrm>
            <a:off x="7054822" y="1333502"/>
            <a:ext cx="2903763" cy="1092320"/>
          </a:xfrm>
          <a:prstGeom prst="rect">
            <a:avLst/>
          </a:prstGeom>
        </p:spPr>
      </p:pic>
    </p:spTree>
    <p:extLst>
      <p:ext uri="{BB962C8B-B14F-4D97-AF65-F5344CB8AC3E}">
        <p14:creationId xmlns:p14="http://schemas.microsoft.com/office/powerpoint/2010/main" val="1909143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1" y="284225"/>
            <a:ext cx="8155175" cy="756418"/>
          </a:xfrm>
        </p:spPr>
        <p:txBody>
          <a:bodyPr/>
          <a:lstStyle/>
          <a:p>
            <a:r>
              <a:rPr lang="en-US" dirty="0"/>
              <a:t>Requesting Exceptions (Option 2)</a:t>
            </a:r>
          </a:p>
        </p:txBody>
      </p:sp>
      <p:sp>
        <p:nvSpPr>
          <p:cNvPr id="4" name="Slide Number Placeholder 3"/>
          <p:cNvSpPr>
            <a:spLocks noGrp="1"/>
          </p:cNvSpPr>
          <p:nvPr>
            <p:ph type="sldNum" sz="quarter" idx="12"/>
          </p:nvPr>
        </p:nvSpPr>
        <p:spPr/>
        <p:txBody>
          <a:bodyPr/>
          <a:lstStyle/>
          <a:p>
            <a:fld id="{C479D5F6-EDCB-402A-AC08-4943A1820E8F}" type="slidenum">
              <a:rPr lang="en-US" smtClean="0"/>
              <a:pPr/>
              <a:t>23</a:t>
            </a:fld>
            <a:endParaRPr lang="en-US" dirty="0"/>
          </a:p>
        </p:txBody>
      </p:sp>
      <p:sp>
        <p:nvSpPr>
          <p:cNvPr id="3" name="Content Placeholder 2"/>
          <p:cNvSpPr>
            <a:spLocks noGrp="1"/>
          </p:cNvSpPr>
          <p:nvPr>
            <p:ph idx="1"/>
          </p:nvPr>
        </p:nvSpPr>
        <p:spPr>
          <a:xfrm>
            <a:off x="1747072" y="1302174"/>
            <a:ext cx="7605313" cy="1378383"/>
          </a:xfrm>
        </p:spPr>
        <p:txBody>
          <a:bodyPr>
            <a:normAutofit lnSpcReduction="10000"/>
          </a:bodyPr>
          <a:lstStyle/>
          <a:p>
            <a:pPr marL="0" indent="0">
              <a:buNone/>
            </a:pPr>
            <a:r>
              <a:rPr lang="en-US" dirty="0"/>
              <a:t>Each error needs a row, even if the same SASID is generating multiple errors</a:t>
            </a:r>
          </a:p>
          <a:p>
            <a:pPr lvl="1"/>
            <a:r>
              <a:rPr lang="en-US" dirty="0"/>
              <a:t>You can use the same explanation multiple times though</a:t>
            </a:r>
          </a:p>
          <a:p>
            <a:pPr marL="0" indent="0">
              <a:buNone/>
            </a:pPr>
            <a:r>
              <a:rPr lang="en-US" dirty="0"/>
              <a:t>Fields Required for exceptions to errors in Demographic File</a:t>
            </a:r>
          </a:p>
          <a:p>
            <a:pPr marL="0" indent="0">
              <a:buNone/>
            </a:pPr>
            <a:endParaRPr lang="en-US" b="1" dirty="0"/>
          </a:p>
        </p:txBody>
      </p:sp>
      <p:pic>
        <p:nvPicPr>
          <p:cNvPr id="5" name="Picture 4" descr="Exception Request Excel Template"/>
          <p:cNvPicPr>
            <a:picLocks noChangeAspect="1"/>
          </p:cNvPicPr>
          <p:nvPr/>
        </p:nvPicPr>
        <p:blipFill>
          <a:blip r:embed="rId2"/>
          <a:stretch>
            <a:fillRect/>
          </a:stretch>
        </p:blipFill>
        <p:spPr>
          <a:xfrm>
            <a:off x="1524000" y="2680556"/>
            <a:ext cx="9144000" cy="1035684"/>
          </a:xfrm>
          <a:prstGeom prst="rect">
            <a:avLst/>
          </a:prstGeom>
        </p:spPr>
      </p:pic>
      <p:pic>
        <p:nvPicPr>
          <p:cNvPr id="7" name="Picture 6" descr="Screenshot of the Templates section on the Student Interchange Website. ">
            <a:extLst>
              <a:ext uri="{FF2B5EF4-FFF2-40B4-BE49-F238E27FC236}">
                <a16:creationId xmlns:a16="http://schemas.microsoft.com/office/drawing/2014/main" id="{AAB4CACA-D33C-E224-DF1A-69F1FDFDF558}"/>
              </a:ext>
            </a:extLst>
          </p:cNvPr>
          <p:cNvPicPr>
            <a:picLocks noChangeAspect="1"/>
          </p:cNvPicPr>
          <p:nvPr/>
        </p:nvPicPr>
        <p:blipFill>
          <a:blip r:embed="rId3"/>
          <a:stretch>
            <a:fillRect/>
          </a:stretch>
        </p:blipFill>
        <p:spPr>
          <a:xfrm>
            <a:off x="1177047" y="4017189"/>
            <a:ext cx="7128458" cy="2677927"/>
          </a:xfrm>
          <a:prstGeom prst="rect">
            <a:avLst/>
          </a:prstGeom>
        </p:spPr>
      </p:pic>
      <p:sp>
        <p:nvSpPr>
          <p:cNvPr id="8" name="TextBox 7">
            <a:extLst>
              <a:ext uri="{FF2B5EF4-FFF2-40B4-BE49-F238E27FC236}">
                <a16:creationId xmlns:a16="http://schemas.microsoft.com/office/drawing/2014/main" id="{CD8224CB-F811-6E25-28FA-722E6054EB07}"/>
              </a:ext>
            </a:extLst>
          </p:cNvPr>
          <p:cNvSpPr txBox="1"/>
          <p:nvPr/>
        </p:nvSpPr>
        <p:spPr>
          <a:xfrm>
            <a:off x="5549728" y="4320470"/>
            <a:ext cx="4572000" cy="1200329"/>
          </a:xfrm>
          <a:prstGeom prst="rect">
            <a:avLst/>
          </a:prstGeom>
          <a:noFill/>
          <a:ln>
            <a:solidFill>
              <a:schemeClr val="tx1"/>
            </a:solidFill>
          </a:ln>
        </p:spPr>
        <p:txBody>
          <a:bodyPr wrap="square">
            <a:spAutoFit/>
          </a:bodyPr>
          <a:lstStyle/>
          <a:p>
            <a:r>
              <a:rPr lang="en-US" dirty="0"/>
              <a:t>Where do I find the Exception Request Template?</a:t>
            </a:r>
          </a:p>
          <a:p>
            <a:r>
              <a:rPr lang="en-US" dirty="0"/>
              <a:t> </a:t>
            </a:r>
          </a:p>
          <a:p>
            <a:r>
              <a:rPr lang="en-US" dirty="0">
                <a:hlinkClick r:id="rId4"/>
              </a:rPr>
              <a:t>Student Interchange Website</a:t>
            </a:r>
            <a:endParaRPr lang="en-US" dirty="0"/>
          </a:p>
        </p:txBody>
      </p:sp>
    </p:spTree>
    <p:extLst>
      <p:ext uri="{BB962C8B-B14F-4D97-AF65-F5344CB8AC3E}">
        <p14:creationId xmlns:p14="http://schemas.microsoft.com/office/powerpoint/2010/main" val="96143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Other Reporting Pieces</a:t>
            </a:r>
            <a:br>
              <a:rPr lang="en-US" dirty="0">
                <a:solidFill>
                  <a:schemeClr val="tx1"/>
                </a:solidFill>
              </a:rPr>
            </a:br>
            <a:r>
              <a:rPr lang="en-US" dirty="0">
                <a:solidFill>
                  <a:schemeClr val="tx1"/>
                </a:solidFill>
              </a:rPr>
              <a:t>(Home School Data and Title I)</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3215923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950" y="292988"/>
            <a:ext cx="8033090" cy="756418"/>
          </a:xfrm>
        </p:spPr>
        <p:txBody>
          <a:bodyPr/>
          <a:lstStyle/>
          <a:p>
            <a:r>
              <a:rPr lang="en-US" dirty="0"/>
              <a:t>Home School Data – Add/Edit Record</a:t>
            </a:r>
          </a:p>
        </p:txBody>
      </p:sp>
      <p:sp>
        <p:nvSpPr>
          <p:cNvPr id="4" name="Slide Number Placeholder 3"/>
          <p:cNvSpPr>
            <a:spLocks noGrp="1"/>
          </p:cNvSpPr>
          <p:nvPr>
            <p:ph type="sldNum" sz="quarter" idx="12"/>
          </p:nvPr>
        </p:nvSpPr>
        <p:spPr/>
        <p:txBody>
          <a:bodyPr/>
          <a:lstStyle/>
          <a:p>
            <a:fld id="{C479D5F6-EDCB-402A-AC08-4943A1820E8F}" type="slidenum">
              <a:rPr lang="en-US" smtClean="0"/>
              <a:pPr/>
              <a:t>25</a:t>
            </a:fld>
            <a:endParaRPr lang="en-US" dirty="0"/>
          </a:p>
        </p:txBody>
      </p:sp>
      <p:sp>
        <p:nvSpPr>
          <p:cNvPr id="6" name="TextBox 5"/>
          <p:cNvSpPr txBox="1"/>
          <p:nvPr/>
        </p:nvSpPr>
        <p:spPr>
          <a:xfrm>
            <a:off x="693195" y="5269985"/>
            <a:ext cx="10600617" cy="1077218"/>
          </a:xfrm>
          <a:prstGeom prst="rect">
            <a:avLst/>
          </a:prstGeom>
          <a:noFill/>
        </p:spPr>
        <p:txBody>
          <a:bodyPr wrap="square" rtlCol="0">
            <a:spAutoFit/>
          </a:bodyPr>
          <a:lstStyle/>
          <a:p>
            <a:r>
              <a:rPr lang="en-US" sz="1600" dirty="0"/>
              <a:t>*Please note that you’ll need to include any homeschool students receiving some regular education services provided by the district in your interchange files.  They are only eligible for a maximum of part-time funding.  For homeschool student receiving no services report them in Home School Data under Student Profile.  These students who are not taking any classes offered through the district are not eligible for funding.  </a:t>
            </a:r>
          </a:p>
        </p:txBody>
      </p:sp>
      <p:pic>
        <p:nvPicPr>
          <p:cNvPr id="9" name="Picture 8" descr="Home school data screen on Data Pipeline. Students are inputted by grade level count.">
            <a:extLst>
              <a:ext uri="{FF2B5EF4-FFF2-40B4-BE49-F238E27FC236}">
                <a16:creationId xmlns:a16="http://schemas.microsoft.com/office/drawing/2014/main" id="{69144900-83E3-4064-68A1-ACF958E60C3C}"/>
              </a:ext>
            </a:extLst>
          </p:cNvPr>
          <p:cNvPicPr>
            <a:picLocks noChangeAspect="1"/>
          </p:cNvPicPr>
          <p:nvPr/>
        </p:nvPicPr>
        <p:blipFill>
          <a:blip r:embed="rId2"/>
          <a:stretch>
            <a:fillRect/>
          </a:stretch>
        </p:blipFill>
        <p:spPr>
          <a:xfrm>
            <a:off x="712314" y="741953"/>
            <a:ext cx="10767371" cy="4407892"/>
          </a:xfrm>
          <a:prstGeom prst="rect">
            <a:avLst/>
          </a:prstGeom>
        </p:spPr>
      </p:pic>
    </p:spTree>
    <p:extLst>
      <p:ext uri="{BB962C8B-B14F-4D97-AF65-F5344CB8AC3E}">
        <p14:creationId xmlns:p14="http://schemas.microsoft.com/office/powerpoint/2010/main" val="444206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951B-960C-A6FE-64C3-FF6692410442}"/>
              </a:ext>
            </a:extLst>
          </p:cNvPr>
          <p:cNvSpPr>
            <a:spLocks noGrp="1"/>
          </p:cNvSpPr>
          <p:nvPr>
            <p:ph type="title"/>
          </p:nvPr>
        </p:nvSpPr>
        <p:spPr/>
        <p:txBody>
          <a:bodyPr/>
          <a:lstStyle/>
          <a:p>
            <a:r>
              <a:rPr lang="en-US" u="sng">
                <a:latin typeface="Museo Slab 500"/>
              </a:rPr>
              <a:t>New</a:t>
            </a:r>
            <a:r>
              <a:rPr lang="en-US">
                <a:latin typeface="Museo Slab 500"/>
              </a:rPr>
              <a:t>: At-Risk Measure Interchange File Overview</a:t>
            </a:r>
            <a:endParaRPr lang="en-US"/>
          </a:p>
        </p:txBody>
      </p:sp>
      <p:sp>
        <p:nvSpPr>
          <p:cNvPr id="3" name="Content Placeholder 2">
            <a:extLst>
              <a:ext uri="{FF2B5EF4-FFF2-40B4-BE49-F238E27FC236}">
                <a16:creationId xmlns:a16="http://schemas.microsoft.com/office/drawing/2014/main" id="{2865F7B2-122F-2696-5877-03DFD3EA02BC}"/>
              </a:ext>
            </a:extLst>
          </p:cNvPr>
          <p:cNvSpPr>
            <a:spLocks noGrp="1"/>
          </p:cNvSpPr>
          <p:nvPr>
            <p:ph idx="1"/>
          </p:nvPr>
        </p:nvSpPr>
        <p:spPr/>
        <p:txBody>
          <a:bodyPr vert="horz" lIns="0" tIns="0" rIns="0" bIns="0" rtlCol="0" anchor="t">
            <a:normAutofit/>
          </a:bodyPr>
          <a:lstStyle/>
          <a:p>
            <a:r>
              <a:rPr lang="en-US" sz="2000" dirty="0">
                <a:latin typeface="Trebuchet MS"/>
              </a:rPr>
              <a:t>The purpose of the At-Risk Interchange is to obtain student level census block information needed to implement the new at-risk measure as described in HB22-1202.</a:t>
            </a:r>
          </a:p>
          <a:p>
            <a:r>
              <a:rPr lang="en-US" dirty="0"/>
              <a:t>Information on At-Risk:</a:t>
            </a:r>
            <a:endParaRPr lang="en-US" dirty="0">
              <a:hlinkClick r:id="rId2"/>
            </a:endParaRPr>
          </a:p>
          <a:p>
            <a:pPr lvl="1"/>
            <a:r>
              <a:rPr lang="en-US" dirty="0">
                <a:latin typeface="Trebuchet MS"/>
                <a:hlinkClick r:id="rId3"/>
              </a:rPr>
              <a:t>ARMeasure@cde.state.co.us</a:t>
            </a:r>
            <a:endParaRPr lang="en-US" dirty="0">
              <a:latin typeface="Trebuchet MS"/>
            </a:endParaRPr>
          </a:p>
          <a:p>
            <a:pPr lvl="1"/>
            <a:r>
              <a:rPr lang="en-US" dirty="0">
                <a:solidFill>
                  <a:srgbClr val="000000"/>
                </a:solidFill>
                <a:latin typeface="Trebuchet MS"/>
                <a:hlinkClick r:id="rId4"/>
              </a:rPr>
              <a:t>At-Risk Interchange Website</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F70C1970-1975-321A-EC95-359DA8DA7B3A}"/>
              </a:ext>
            </a:extLst>
          </p:cNvPr>
          <p:cNvSpPr>
            <a:spLocks noGrp="1"/>
          </p:cNvSpPr>
          <p:nvPr>
            <p:ph type="sldNum" sz="quarter" idx="12"/>
          </p:nvPr>
        </p:nvSpPr>
        <p:spPr/>
        <p:txBody>
          <a:bodyPr/>
          <a:lstStyle/>
          <a:p>
            <a:fld id="{C479D5F6-EDCB-402A-AC08-4943A1820E8F}" type="slidenum">
              <a:rPr lang="en-US" smtClean="0"/>
              <a:pPr/>
              <a:t>26</a:t>
            </a:fld>
            <a:endParaRPr lang="en-US"/>
          </a:p>
        </p:txBody>
      </p:sp>
    </p:spTree>
    <p:extLst>
      <p:ext uri="{BB962C8B-B14F-4D97-AF65-F5344CB8AC3E}">
        <p14:creationId xmlns:p14="http://schemas.microsoft.com/office/powerpoint/2010/main" val="1660334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BDA3AFF-1616-4B0F-96B1-A3568444790B}"/>
              </a:ext>
            </a:extLst>
          </p:cNvPr>
          <p:cNvSpPr>
            <a:spLocks noGrp="1"/>
          </p:cNvSpPr>
          <p:nvPr>
            <p:ph type="title"/>
          </p:nvPr>
        </p:nvSpPr>
        <p:spPr>
          <a:xfrm>
            <a:off x="332873" y="327592"/>
            <a:ext cx="7527925" cy="757238"/>
          </a:xfrm>
        </p:spPr>
        <p:txBody>
          <a:bodyPr/>
          <a:lstStyle/>
          <a:p>
            <a:r>
              <a:rPr lang="en-US" dirty="0"/>
              <a:t>Title I Interchange File</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Upload Title I Interchange file if necessary</a:t>
            </a:r>
          </a:p>
          <a:p>
            <a:r>
              <a:rPr lang="en-US" dirty="0"/>
              <a:t>If your district has a Title I Targeted Assistance (TA) funded school you will need to submit a Title I file</a:t>
            </a:r>
          </a:p>
          <a:p>
            <a:r>
              <a:rPr lang="en-US" dirty="0"/>
              <a:t>Information on Title I:</a:t>
            </a:r>
            <a:endParaRPr lang="en-US" dirty="0">
              <a:hlinkClick r:id="" action="ppaction://noaction"/>
            </a:endParaRPr>
          </a:p>
          <a:p>
            <a:pPr lvl="1"/>
            <a:r>
              <a:rPr lang="en-US" dirty="0">
                <a:hlinkClick r:id="" action="ppaction://noaction"/>
              </a:rPr>
              <a:t>Melissa Chaffin</a:t>
            </a:r>
            <a:endParaRPr lang="en-US" dirty="0"/>
          </a:p>
          <a:p>
            <a:pPr lvl="1"/>
            <a:r>
              <a:rPr lang="en-US" dirty="0">
                <a:hlinkClick r:id="rId2"/>
              </a:rPr>
              <a:t>Title I Interchange Website</a:t>
            </a:r>
            <a:endParaRPr lang="en-US" dirty="0"/>
          </a:p>
          <a:p>
            <a:r>
              <a:rPr lang="en-US" dirty="0"/>
              <a:t>The method districts use to report students served with Federal Title I Targeted Assistance (TA) funds.  </a:t>
            </a:r>
          </a:p>
          <a:p>
            <a:r>
              <a:rPr lang="en-US" dirty="0"/>
              <a:t>Data from the Title I Interchange are captured in October Count and End-of-Year snapshots. </a:t>
            </a:r>
          </a:p>
          <a:p>
            <a:pPr lvl="1"/>
            <a:r>
              <a:rPr lang="en-US" dirty="0">
                <a:solidFill>
                  <a:srgbClr val="000000"/>
                </a:solidFill>
              </a:rPr>
              <a:t>States that accept Title I $$ must report Title I data to the U.S. Department of Education:</a:t>
            </a:r>
          </a:p>
          <a:p>
            <a:pPr lvl="1"/>
            <a:r>
              <a:rPr lang="en-US" dirty="0">
                <a:solidFill>
                  <a:srgbClr val="000000"/>
                </a:solidFill>
              </a:rPr>
              <a:t>District overall and disaggregated by:</a:t>
            </a:r>
          </a:p>
          <a:p>
            <a:pPr lvl="2"/>
            <a:r>
              <a:rPr lang="en-US" sz="2000" dirty="0">
                <a:solidFill>
                  <a:srgbClr val="000000"/>
                </a:solidFill>
              </a:rPr>
              <a:t>student groups (race/ethnic, IEP, FRM, EL)</a:t>
            </a:r>
          </a:p>
          <a:p>
            <a:pPr lvl="2"/>
            <a:r>
              <a:rPr lang="en-US" sz="2000" dirty="0">
                <a:solidFill>
                  <a:srgbClr val="000000"/>
                </a:solidFill>
              </a:rPr>
              <a:t>program (Schoolwide vs. Targeted Assistance)</a:t>
            </a:r>
          </a:p>
          <a:p>
            <a:r>
              <a:rPr lang="en-US" dirty="0"/>
              <a:t>Accepts TA students only. All students in SW programs are coded Title I.</a:t>
            </a:r>
          </a:p>
          <a:p>
            <a:pPr marL="914400" lvl="2"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27</a:t>
            </a:fld>
            <a:endParaRPr lang="en-US" dirty="0"/>
          </a:p>
        </p:txBody>
      </p:sp>
    </p:spTree>
    <p:extLst>
      <p:ext uri="{BB962C8B-B14F-4D97-AF65-F5344CB8AC3E}">
        <p14:creationId xmlns:p14="http://schemas.microsoft.com/office/powerpoint/2010/main" val="1872874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Snapshot</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28</a:t>
            </a:fld>
            <a:endParaRPr lang="en-US" dirty="0"/>
          </a:p>
        </p:txBody>
      </p:sp>
    </p:spTree>
    <p:extLst>
      <p:ext uri="{BB962C8B-B14F-4D97-AF65-F5344CB8AC3E}">
        <p14:creationId xmlns:p14="http://schemas.microsoft.com/office/powerpoint/2010/main" val="820281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What is a Snapshot? - Visual</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17418" y="2314696"/>
            <a:ext cx="3200400" cy="1170470"/>
          </a:xfrm>
          <a:prstGeom prst="roundRect">
            <a:avLst/>
          </a:prstGeom>
          <a:noFill/>
          <a:ln w="76200" cap="flat" cmpd="sng" algn="ctr">
            <a:solidFill>
              <a:schemeClr val="accent2">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A</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4191990" y="2311509"/>
            <a:ext cx="3200400" cy="1240115"/>
          </a:xfrm>
          <a:prstGeom prst="roundRect">
            <a:avLst/>
          </a:prstGeom>
          <a:noFill/>
          <a:ln w="76200" cap="flat" cmpd="sng" algn="ctr">
            <a:solidFill>
              <a:schemeClr val="accent6">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B</a:t>
            </a:r>
          </a:p>
        </p:txBody>
      </p:sp>
      <p:sp>
        <p:nvSpPr>
          <p:cNvPr id="27" name="Rectangle: Rounded Corners 26">
            <a:extLst>
              <a:ext uri="{FF2B5EF4-FFF2-40B4-BE49-F238E27FC236}">
                <a16:creationId xmlns:a16="http://schemas.microsoft.com/office/drawing/2014/main" id="{746A09B2-FD82-4C22-9894-F2BBEAC8000C}"/>
              </a:ext>
            </a:extLst>
          </p:cNvPr>
          <p:cNvSpPr/>
          <p:nvPr/>
        </p:nvSpPr>
        <p:spPr>
          <a:xfrm>
            <a:off x="7658660" y="2298644"/>
            <a:ext cx="3674358" cy="1240115"/>
          </a:xfrm>
          <a:prstGeom prst="roundRect">
            <a:avLst/>
          </a:prstGeom>
          <a:noFill/>
          <a:ln w="76200" cap="flat" cmpd="sng" algn="ctr">
            <a:solidFill>
              <a:srgbClr val="6D2B5D"/>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a:solidFill>
                  <a:schemeClr val="tx1"/>
                </a:solidFill>
              </a:rPr>
              <a:t>Internal Flags</a:t>
            </a:r>
          </a:p>
        </p:txBody>
      </p:sp>
      <p:sp>
        <p:nvSpPr>
          <p:cNvPr id="19" name="Rectangle: Rounded Corners 18">
            <a:extLst>
              <a:ext uri="{FF2B5EF4-FFF2-40B4-BE49-F238E27FC236}">
                <a16:creationId xmlns:a16="http://schemas.microsoft.com/office/drawing/2014/main" id="{D5805DBE-73E2-5FC0-397C-F83BDCEAF517}"/>
              </a:ext>
            </a:extLst>
          </p:cNvPr>
          <p:cNvSpPr/>
          <p:nvPr/>
        </p:nvSpPr>
        <p:spPr>
          <a:xfrm>
            <a:off x="817418" y="3697698"/>
            <a:ext cx="10515600" cy="1463708"/>
          </a:xfrm>
          <a:prstGeom prst="roundRect">
            <a:avLst/>
          </a:prstGeom>
          <a:solidFill>
            <a:schemeClr val="accent4">
              <a:lumMod val="20000"/>
              <a:lumOff val="80000"/>
            </a:schemeClr>
          </a:solidFill>
          <a:ln w="76200" cap="flat" cmpd="sng" algn="ctr">
            <a:solidFill>
              <a:schemeClr val="accent4">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350" b="1">
                <a:solidFill>
                  <a:schemeClr val="tx1"/>
                </a:solidFill>
              </a:rPr>
              <a:t>Snapshot</a:t>
            </a:r>
          </a:p>
        </p:txBody>
      </p:sp>
      <p:sp>
        <p:nvSpPr>
          <p:cNvPr id="5" name="Slide Number Placeholder 4">
            <a:extLst>
              <a:ext uri="{FF2B5EF4-FFF2-40B4-BE49-F238E27FC236}">
                <a16:creationId xmlns:a16="http://schemas.microsoft.com/office/drawing/2014/main" id="{A189570E-80CF-400D-822E-33DE3633575B}"/>
              </a:ext>
            </a:extLst>
          </p:cNvPr>
          <p:cNvSpPr>
            <a:spLocks noGrp="1"/>
          </p:cNvSpPr>
          <p:nvPr>
            <p:ph type="sldNum" sz="quarter" idx="12"/>
          </p:nvPr>
        </p:nvSpPr>
        <p:spPr/>
        <p:txBody>
          <a:bodyPr/>
          <a:lstStyle/>
          <a:p>
            <a:fld id="{C479D5F6-EDCB-402A-AC08-4943A1820E8F}" type="slidenum">
              <a:rPr lang="en-US" smtClean="0"/>
              <a:pPr/>
              <a:t>29</a:t>
            </a:fld>
            <a:endParaRPr lang="en-US"/>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2257525" y="4447710"/>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1</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6918461" y="4439604"/>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4</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5372165" y="2896877"/>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3</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5769981" y="4447710"/>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2</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117349" y="4437190"/>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1</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3424688" y="4447710"/>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4583662" y="4453574"/>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4</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1318703" y="2835748"/>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2</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2761772" y="2894060"/>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5</a:t>
            </a:r>
          </a:p>
        </p:txBody>
      </p:sp>
      <p:sp>
        <p:nvSpPr>
          <p:cNvPr id="28" name="Rectangle: Rounded Corners 27">
            <a:extLst>
              <a:ext uri="{FF2B5EF4-FFF2-40B4-BE49-F238E27FC236}">
                <a16:creationId xmlns:a16="http://schemas.microsoft.com/office/drawing/2014/main" id="{33CD47F1-2C87-454E-AABF-64E91ACF5123}"/>
              </a:ext>
              <a:ext uri="{C183D7F6-B498-43B3-948B-1728B52AA6E4}">
                <adec:decorative xmlns:adec="http://schemas.microsoft.com/office/drawing/2017/decorative" val="1"/>
              </a:ext>
            </a:extLst>
          </p:cNvPr>
          <p:cNvSpPr/>
          <p:nvPr/>
        </p:nvSpPr>
        <p:spPr>
          <a:xfrm>
            <a:off x="8085624" y="4428358"/>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Internal Flag: 1</a:t>
            </a:r>
          </a:p>
        </p:txBody>
      </p:sp>
      <p:sp>
        <p:nvSpPr>
          <p:cNvPr id="29" name="Rectangle: Rounded Corners 28">
            <a:extLst>
              <a:ext uri="{FF2B5EF4-FFF2-40B4-BE49-F238E27FC236}">
                <a16:creationId xmlns:a16="http://schemas.microsoft.com/office/drawing/2014/main" id="{2CCBA643-346B-4380-AAA9-B9D7628B54F9}"/>
              </a:ext>
              <a:ext uri="{C183D7F6-B498-43B3-948B-1728B52AA6E4}">
                <adec:decorative xmlns:adec="http://schemas.microsoft.com/office/drawing/2017/decorative" val="1"/>
              </a:ext>
            </a:extLst>
          </p:cNvPr>
          <p:cNvSpPr/>
          <p:nvPr/>
        </p:nvSpPr>
        <p:spPr>
          <a:xfrm>
            <a:off x="9225800" y="4423354"/>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Internal Flag: 2</a:t>
            </a:r>
          </a:p>
        </p:txBody>
      </p:sp>
      <p:sp>
        <p:nvSpPr>
          <p:cNvPr id="34" name="Rectangle: Rounded Corners 33">
            <a:extLst>
              <a:ext uri="{FF2B5EF4-FFF2-40B4-BE49-F238E27FC236}">
                <a16:creationId xmlns:a16="http://schemas.microsoft.com/office/drawing/2014/main" id="{48FE2DFB-7789-A79D-1007-03485B03EAE3}"/>
              </a:ext>
              <a:ext uri="{C183D7F6-B498-43B3-948B-1728B52AA6E4}">
                <adec:decorative xmlns:adec="http://schemas.microsoft.com/office/drawing/2017/decorative" val="1"/>
              </a:ext>
            </a:extLst>
          </p:cNvPr>
          <p:cNvSpPr/>
          <p:nvPr/>
        </p:nvSpPr>
        <p:spPr>
          <a:xfrm>
            <a:off x="10270353" y="2970606"/>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Internal Flag: 3</a:t>
            </a:r>
          </a:p>
        </p:txBody>
      </p:sp>
      <p:cxnSp>
        <p:nvCxnSpPr>
          <p:cNvPr id="14" name="Straight Arrow Connector 13">
            <a:extLst>
              <a:ext uri="{FF2B5EF4-FFF2-40B4-BE49-F238E27FC236}">
                <a16:creationId xmlns:a16="http://schemas.microsoft.com/office/drawing/2014/main" id="{0D56F836-4148-DFC5-5848-3AF3CA18E15E}"/>
              </a:ext>
              <a:ext uri="{C183D7F6-B498-43B3-948B-1728B52AA6E4}">
                <adec:decorative xmlns:adec="http://schemas.microsoft.com/office/drawing/2017/decorative" val="1"/>
              </a:ext>
            </a:extLst>
          </p:cNvPr>
          <p:cNvCxnSpPr/>
          <p:nvPr/>
        </p:nvCxnSpPr>
        <p:spPr>
          <a:xfrm>
            <a:off x="2417618" y="3307944"/>
            <a:ext cx="1774372" cy="838029"/>
          </a:xfrm>
          <a:prstGeom prst="straightConnector1">
            <a:avLst/>
          </a:prstGeom>
          <a:ln w="571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F3C5D30-C4E2-236E-5AB5-B8E0A878DE66}"/>
              </a:ext>
              <a:ext uri="{C183D7F6-B498-43B3-948B-1728B52AA6E4}">
                <adec:decorative xmlns:adec="http://schemas.microsoft.com/office/drawing/2017/decorative" val="1"/>
              </a:ext>
            </a:extLst>
          </p:cNvPr>
          <p:cNvCxnSpPr>
            <a:cxnSpLocks/>
          </p:cNvCxnSpPr>
          <p:nvPr/>
        </p:nvCxnSpPr>
        <p:spPr>
          <a:xfrm>
            <a:off x="6096000" y="3384490"/>
            <a:ext cx="779318" cy="90904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BCF6045-6850-E1C1-3C28-1B11784153CE}"/>
              </a:ext>
              <a:ext uri="{C183D7F6-B498-43B3-948B-1728B52AA6E4}">
                <adec:decorative xmlns:adec="http://schemas.microsoft.com/office/drawing/2017/decorative" val="1"/>
              </a:ext>
            </a:extLst>
          </p:cNvPr>
          <p:cNvCxnSpPr>
            <a:cxnSpLocks/>
          </p:cNvCxnSpPr>
          <p:nvPr/>
        </p:nvCxnSpPr>
        <p:spPr>
          <a:xfrm flipH="1">
            <a:off x="2843018" y="3384490"/>
            <a:ext cx="2190471" cy="85068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C9CBE3B-802D-1405-607B-32D24E2706E4}"/>
              </a:ext>
              <a:ext uri="{C183D7F6-B498-43B3-948B-1728B52AA6E4}">
                <adec:decorative xmlns:adec="http://schemas.microsoft.com/office/drawing/2017/decorative" val="1"/>
              </a:ext>
            </a:extLst>
          </p:cNvPr>
          <p:cNvCxnSpPr>
            <a:cxnSpLocks/>
          </p:cNvCxnSpPr>
          <p:nvPr/>
        </p:nvCxnSpPr>
        <p:spPr>
          <a:xfrm flipH="1">
            <a:off x="1397297" y="3316557"/>
            <a:ext cx="927116" cy="1007873"/>
          </a:xfrm>
          <a:prstGeom prst="straightConnector1">
            <a:avLst/>
          </a:prstGeom>
          <a:ln w="571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A4018BE-13B3-6FE1-9C1B-8902F1D4FF8C}"/>
              </a:ext>
              <a:ext uri="{C183D7F6-B498-43B3-948B-1728B52AA6E4}">
                <adec:decorative xmlns:adec="http://schemas.microsoft.com/office/drawing/2017/decorative" val="1"/>
              </a:ext>
            </a:extLst>
          </p:cNvPr>
          <p:cNvCxnSpPr>
            <a:cxnSpLocks/>
          </p:cNvCxnSpPr>
          <p:nvPr/>
        </p:nvCxnSpPr>
        <p:spPr>
          <a:xfrm>
            <a:off x="9078113" y="3249632"/>
            <a:ext cx="0" cy="925496"/>
          </a:xfrm>
          <a:prstGeom prst="straightConnector1">
            <a:avLst/>
          </a:prstGeom>
          <a:ln w="57150">
            <a:solidFill>
              <a:srgbClr val="722E6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87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Purpose of Student October</a:t>
            </a:r>
          </a:p>
        </p:txBody>
      </p:sp>
      <p:sp>
        <p:nvSpPr>
          <p:cNvPr id="3" name="Slide Number Placeholder 2"/>
          <p:cNvSpPr>
            <a:spLocks noGrp="1"/>
          </p:cNvSpPr>
          <p:nvPr>
            <p:ph type="sldNum" sz="quarter" idx="12"/>
          </p:nvPr>
        </p:nvSpPr>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3565049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3D333-DCEA-A1F5-4C3A-B48B9AF2F777}"/>
              </a:ext>
            </a:extLst>
          </p:cNvPr>
          <p:cNvSpPr>
            <a:spLocks noGrp="1"/>
          </p:cNvSpPr>
          <p:nvPr>
            <p:ph type="title"/>
          </p:nvPr>
        </p:nvSpPr>
        <p:spPr/>
        <p:txBody>
          <a:bodyPr/>
          <a:lstStyle/>
          <a:p>
            <a:r>
              <a:rPr lang="en-US">
                <a:latin typeface="Museo Slab 500"/>
              </a:rPr>
              <a:t>What is a Snapshot?</a:t>
            </a:r>
          </a:p>
        </p:txBody>
      </p:sp>
      <p:sp>
        <p:nvSpPr>
          <p:cNvPr id="10" name="Content Placeholder 5">
            <a:extLst>
              <a:ext uri="{FF2B5EF4-FFF2-40B4-BE49-F238E27FC236}">
                <a16:creationId xmlns:a16="http://schemas.microsoft.com/office/drawing/2014/main" id="{8B08AD0C-ACBC-3FFE-3CC7-5AB28350B6EE}"/>
              </a:ext>
            </a:extLst>
          </p:cNvPr>
          <p:cNvSpPr txBox="1">
            <a:spLocks/>
          </p:cNvSpPr>
          <p:nvPr/>
        </p:nvSpPr>
        <p:spPr>
          <a:xfrm>
            <a:off x="101486" y="1281112"/>
            <a:ext cx="4217240" cy="52578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Interchange File Layout</a:t>
            </a:r>
          </a:p>
          <a:p>
            <a:pPr lvl="1"/>
            <a:r>
              <a:rPr lang="en-US" sz="1800" dirty="0"/>
              <a:t>Provides a list of each data field included on an interchange (source) with detailed descriptions and codes.</a:t>
            </a:r>
          </a:p>
          <a:p>
            <a:r>
              <a:rPr lang="en-US" sz="2000" dirty="0"/>
              <a:t>Snapshot File Layout</a:t>
            </a:r>
          </a:p>
          <a:p>
            <a:pPr lvl="1"/>
            <a:r>
              <a:rPr lang="en-US" sz="1800" dirty="0"/>
              <a:t>Dependencies: List of source interchange files needed for the snapshot</a:t>
            </a:r>
          </a:p>
          <a:p>
            <a:pPr lvl="1"/>
            <a:r>
              <a:rPr lang="en-US" sz="1800" dirty="0"/>
              <a:t>Criteria: Rules regarding the types of records pulled from a source file into a snapshot </a:t>
            </a:r>
          </a:p>
          <a:p>
            <a:pPr lvl="1"/>
            <a:r>
              <a:rPr lang="en-US" sz="1800" dirty="0"/>
              <a:t>Data Fields: Includes a list of specific source files for each data field or indicates the field is an internal flag.</a:t>
            </a:r>
          </a:p>
          <a:p>
            <a:pPr lvl="1"/>
            <a:r>
              <a:rPr lang="en-US" sz="1800" dirty="0"/>
              <a:t>Internal Flag Definitions: Provides detailed descriptions of each internal flag data field and codes.</a:t>
            </a:r>
          </a:p>
        </p:txBody>
      </p:sp>
      <p:pic>
        <p:nvPicPr>
          <p:cNvPr id="7" name="Picture 6">
            <a:extLst>
              <a:ext uri="{FF2B5EF4-FFF2-40B4-BE49-F238E27FC236}">
                <a16:creationId xmlns:a16="http://schemas.microsoft.com/office/drawing/2014/main" id="{81BB7370-3E79-5B43-A37B-79CAD4BFA0A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476149" y="101046"/>
            <a:ext cx="7138157" cy="3939702"/>
          </a:xfrm>
          <a:prstGeom prst="rect">
            <a:avLst/>
          </a:prstGeom>
          <a:ln>
            <a:solidFill>
              <a:schemeClr val="tx1"/>
            </a:solidFill>
          </a:ln>
        </p:spPr>
      </p:pic>
      <p:pic>
        <p:nvPicPr>
          <p:cNvPr id="9" name="Picture 8">
            <a:extLst>
              <a:ext uri="{FF2B5EF4-FFF2-40B4-BE49-F238E27FC236}">
                <a16:creationId xmlns:a16="http://schemas.microsoft.com/office/drawing/2014/main" id="{23EC0A78-F1CF-B6B7-ED26-72A0690A3B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02572" y="4109399"/>
            <a:ext cx="6285309" cy="2612076"/>
          </a:xfrm>
          <a:prstGeom prst="rect">
            <a:avLst/>
          </a:prstGeom>
          <a:ln>
            <a:solidFill>
              <a:schemeClr val="tx1"/>
            </a:solidFill>
          </a:ln>
        </p:spPr>
      </p:pic>
      <p:sp>
        <p:nvSpPr>
          <p:cNvPr id="4" name="Slide Number Placeholder 3">
            <a:extLst>
              <a:ext uri="{FF2B5EF4-FFF2-40B4-BE49-F238E27FC236}">
                <a16:creationId xmlns:a16="http://schemas.microsoft.com/office/drawing/2014/main" id="{45339CB8-A519-589E-3DA8-22C557D145F7}"/>
              </a:ext>
            </a:extLst>
          </p:cNvPr>
          <p:cNvSpPr>
            <a:spLocks noGrp="1"/>
          </p:cNvSpPr>
          <p:nvPr>
            <p:ph type="sldNum" sz="quarter" idx="12"/>
          </p:nvPr>
        </p:nvSpPr>
        <p:spPr/>
        <p:txBody>
          <a:bodyPr/>
          <a:lstStyle/>
          <a:p>
            <a:fld id="{C479D5F6-EDCB-402A-AC08-4943A1820E8F}" type="slidenum">
              <a:rPr lang="en-US" dirty="0" smtClean="0"/>
              <a:pPr/>
              <a:t>30</a:t>
            </a:fld>
            <a:endParaRPr lang="en-US"/>
          </a:p>
        </p:txBody>
      </p:sp>
    </p:spTree>
    <p:extLst>
      <p:ext uri="{BB962C8B-B14F-4D97-AF65-F5344CB8AC3E}">
        <p14:creationId xmlns:p14="http://schemas.microsoft.com/office/powerpoint/2010/main" val="3081495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027EC-E333-DC7E-6EE8-981C5D176BD5}"/>
              </a:ext>
            </a:extLst>
          </p:cNvPr>
          <p:cNvSpPr>
            <a:spLocks noGrp="1"/>
          </p:cNvSpPr>
          <p:nvPr>
            <p:ph type="title"/>
          </p:nvPr>
        </p:nvSpPr>
        <p:spPr/>
        <p:txBody>
          <a:bodyPr/>
          <a:lstStyle/>
          <a:p>
            <a:r>
              <a:rPr lang="en-US" dirty="0"/>
              <a:t>Another Snapshot Visual</a:t>
            </a:r>
          </a:p>
        </p:txBody>
      </p:sp>
      <p:graphicFrame>
        <p:nvGraphicFramePr>
          <p:cNvPr id="5" name="Content Placeholder 4" descr="Student October is made up of the Student Demographic, Student School Association, At-Risk, Title I (if applicable) and Supporting Files (TREP allocation, foster, etc.).">
            <a:extLst>
              <a:ext uri="{FF2B5EF4-FFF2-40B4-BE49-F238E27FC236}">
                <a16:creationId xmlns:a16="http://schemas.microsoft.com/office/drawing/2014/main" id="{88AEF499-B6B1-29EF-EE0A-BD65907AF3C0}"/>
              </a:ext>
            </a:extLst>
          </p:cNvPr>
          <p:cNvGraphicFramePr>
            <a:graphicFrameLocks noGrp="1"/>
          </p:cNvGraphicFramePr>
          <p:nvPr>
            <p:ph idx="1"/>
          </p:nvPr>
        </p:nvGraphicFramePr>
        <p:xfrm>
          <a:off x="228600" y="228600"/>
          <a:ext cx="11734800" cy="5522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D6116B5-4B46-B533-F00B-AB86450013AC}"/>
              </a:ext>
            </a:extLst>
          </p:cNvPr>
          <p:cNvSpPr txBox="1"/>
          <p:nvPr/>
        </p:nvSpPr>
        <p:spPr>
          <a:xfrm>
            <a:off x="671209" y="4085617"/>
            <a:ext cx="3227707" cy="1754326"/>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b="1" dirty="0">
                <a:solidFill>
                  <a:srgbClr val="A3D283"/>
                </a:solidFill>
              </a:rPr>
              <a:t>Light Green – District Uploads</a:t>
            </a:r>
          </a:p>
          <a:p>
            <a:pPr marL="285750" indent="-285750">
              <a:buFont typeface="Arial" panose="020B0604020202020204" pitchFamily="34" charset="0"/>
              <a:buChar char="•"/>
            </a:pPr>
            <a:r>
              <a:rPr lang="en-US" b="1" dirty="0">
                <a:solidFill>
                  <a:srgbClr val="9A9EA0"/>
                </a:solidFill>
              </a:rPr>
              <a:t>Gray – CDE Uploads</a:t>
            </a:r>
          </a:p>
          <a:p>
            <a:pPr marL="285750" indent="-285750">
              <a:buFont typeface="Arial" panose="020B0604020202020204" pitchFamily="34" charset="0"/>
              <a:buChar char="•"/>
            </a:pPr>
            <a:r>
              <a:rPr lang="en-US" b="1" dirty="0">
                <a:solidFill>
                  <a:srgbClr val="48C3E3"/>
                </a:solidFill>
              </a:rPr>
              <a:t>Light Blue – District “Triggers”</a:t>
            </a:r>
          </a:p>
          <a:p>
            <a:endParaRPr lang="en-US" dirty="0"/>
          </a:p>
        </p:txBody>
      </p:sp>
      <p:sp>
        <p:nvSpPr>
          <p:cNvPr id="4" name="Slide Number Placeholder 3">
            <a:extLst>
              <a:ext uri="{FF2B5EF4-FFF2-40B4-BE49-F238E27FC236}">
                <a16:creationId xmlns:a16="http://schemas.microsoft.com/office/drawing/2014/main" id="{8020AF0A-D2C8-8102-F2AE-A42BC7918CCF}"/>
              </a:ext>
            </a:extLst>
          </p:cNvPr>
          <p:cNvSpPr>
            <a:spLocks noGrp="1"/>
          </p:cNvSpPr>
          <p:nvPr>
            <p:ph type="sldNum" sz="quarter" idx="12"/>
          </p:nvPr>
        </p:nvSpPr>
        <p:spPr/>
        <p:txBody>
          <a:bodyPr/>
          <a:lstStyle/>
          <a:p>
            <a:fld id="{C479D5F6-EDCB-402A-AC08-4943A1820E8F}" type="slidenum">
              <a:rPr lang="en-US" smtClean="0"/>
              <a:pPr/>
              <a:t>31</a:t>
            </a:fld>
            <a:endParaRPr lang="en-US" dirty="0"/>
          </a:p>
        </p:txBody>
      </p:sp>
    </p:spTree>
    <p:extLst>
      <p:ext uri="{BB962C8B-B14F-4D97-AF65-F5344CB8AC3E}">
        <p14:creationId xmlns:p14="http://schemas.microsoft.com/office/powerpoint/2010/main" val="1426715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12" y="347530"/>
            <a:ext cx="7688074" cy="756418"/>
          </a:xfrm>
        </p:spPr>
        <p:txBody>
          <a:bodyPr/>
          <a:lstStyle/>
          <a:p>
            <a:r>
              <a:rPr lang="en-US" dirty="0"/>
              <a:t>Snapshot Screen</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32</a:t>
            </a:fld>
            <a:endParaRPr lang="en-US" dirty="0"/>
          </a:p>
        </p:txBody>
      </p:sp>
      <p:sp>
        <p:nvSpPr>
          <p:cNvPr id="3" name="Content Placeholder 2"/>
          <p:cNvSpPr>
            <a:spLocks noGrp="1"/>
          </p:cNvSpPr>
          <p:nvPr>
            <p:ph idx="1"/>
          </p:nvPr>
        </p:nvSpPr>
        <p:spPr>
          <a:xfrm>
            <a:off x="838200" y="1379382"/>
            <a:ext cx="10515600" cy="4351338"/>
          </a:xfrm>
        </p:spPr>
        <p:txBody>
          <a:bodyPr>
            <a:normAutofit/>
          </a:bodyPr>
          <a:lstStyle/>
          <a:p>
            <a:pPr marL="0" indent="0">
              <a:buNone/>
            </a:pPr>
            <a:r>
              <a:rPr lang="en-US" b="1" dirty="0"/>
              <a:t>Create a Student October Snapshot</a:t>
            </a:r>
          </a:p>
          <a:p>
            <a:pPr lvl="1"/>
            <a:r>
              <a:rPr lang="en-US" dirty="0"/>
              <a:t>Record Type: Choose based on use of tagging</a:t>
            </a:r>
          </a:p>
          <a:p>
            <a:pPr lvl="1"/>
            <a:r>
              <a:rPr lang="en-US" dirty="0"/>
              <a:t>Always Create Snapshot</a:t>
            </a:r>
          </a:p>
          <a:p>
            <a:pPr marL="0" indent="0">
              <a:buNone/>
            </a:pPr>
            <a:endParaRPr lang="en-US" dirty="0"/>
          </a:p>
        </p:txBody>
      </p:sp>
      <p:pic>
        <p:nvPicPr>
          <p:cNvPr id="7" name="Picture 6" descr="Screenshot of Data Pipeline to take a Student October Snapshot.">
            <a:extLst>
              <a:ext uri="{FF2B5EF4-FFF2-40B4-BE49-F238E27FC236}">
                <a16:creationId xmlns:a16="http://schemas.microsoft.com/office/drawing/2014/main" id="{81D061F4-4297-9056-0C99-6CBAE054ADDB}"/>
              </a:ext>
            </a:extLst>
          </p:cNvPr>
          <p:cNvPicPr>
            <a:picLocks noChangeAspect="1"/>
          </p:cNvPicPr>
          <p:nvPr/>
        </p:nvPicPr>
        <p:blipFill>
          <a:blip r:embed="rId2"/>
          <a:stretch>
            <a:fillRect/>
          </a:stretch>
        </p:blipFill>
        <p:spPr>
          <a:xfrm>
            <a:off x="1595336" y="2872746"/>
            <a:ext cx="9001328" cy="3666166"/>
          </a:xfrm>
          <a:prstGeom prst="rect">
            <a:avLst/>
          </a:prstGeom>
        </p:spPr>
      </p:pic>
    </p:spTree>
    <p:extLst>
      <p:ext uri="{BB962C8B-B14F-4D97-AF65-F5344CB8AC3E}">
        <p14:creationId xmlns:p14="http://schemas.microsoft.com/office/powerpoint/2010/main" val="602901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D3700-8B0B-67D2-AF9B-D646BCA904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428E24-BC98-4085-70B8-7EFEFE9D7808}"/>
              </a:ext>
            </a:extLst>
          </p:cNvPr>
          <p:cNvSpPr>
            <a:spLocks noGrp="1"/>
          </p:cNvSpPr>
          <p:nvPr>
            <p:ph type="title"/>
          </p:nvPr>
        </p:nvSpPr>
        <p:spPr/>
        <p:txBody>
          <a:bodyPr/>
          <a:lstStyle/>
          <a:p>
            <a:r>
              <a:rPr lang="en-US" dirty="0"/>
              <a:t>Snapshot Process – Described (again)</a:t>
            </a:r>
          </a:p>
        </p:txBody>
      </p:sp>
      <p:sp>
        <p:nvSpPr>
          <p:cNvPr id="10" name="Content Placeholder 9">
            <a:extLst>
              <a:ext uri="{FF2B5EF4-FFF2-40B4-BE49-F238E27FC236}">
                <a16:creationId xmlns:a16="http://schemas.microsoft.com/office/drawing/2014/main" id="{00802EDB-5560-D94A-5146-E34514C4739B}"/>
              </a:ext>
            </a:extLst>
          </p:cNvPr>
          <p:cNvSpPr>
            <a:spLocks noGrp="1"/>
          </p:cNvSpPr>
          <p:nvPr>
            <p:ph idx="1"/>
          </p:nvPr>
        </p:nvSpPr>
        <p:spPr>
          <a:xfrm>
            <a:off x="808008" y="1501139"/>
            <a:ext cx="10575984" cy="4147581"/>
          </a:xfrm>
        </p:spPr>
        <p:txBody>
          <a:bodyPr>
            <a:normAutofit fontScale="85000" lnSpcReduction="20000"/>
          </a:bodyPr>
          <a:lstStyle/>
          <a:p>
            <a:pPr marL="0" lvl="0" indent="0">
              <a:buNone/>
            </a:pPr>
            <a:r>
              <a:rPr lang="en-US" dirty="0"/>
              <a:t>0.    Make sure Student Information System is updated</a:t>
            </a:r>
          </a:p>
          <a:p>
            <a:pPr marL="457200" lvl="0" indent="-457200">
              <a:buFont typeface="+mj-lt"/>
              <a:buAutoNum type="arabicPeriod"/>
            </a:pPr>
            <a:r>
              <a:rPr lang="en-US" dirty="0"/>
              <a:t>Extract Interchange Files from SIS and upload Interchange files to Pipeline (Student Demographic, Student School Association Files, At-Risk, Title I)</a:t>
            </a:r>
          </a:p>
          <a:p>
            <a:pPr marL="457200" lvl="0" indent="-457200">
              <a:buFont typeface="+mj-lt"/>
              <a:buAutoNum type="arabicPeriod"/>
            </a:pPr>
            <a:r>
              <a:rPr lang="en-US" dirty="0"/>
              <a:t>Check Business Rules Associated with Interchange files</a:t>
            </a:r>
          </a:p>
          <a:p>
            <a:pPr marL="457200" lvl="0" indent="-457200">
              <a:buFont typeface="+mj-lt"/>
              <a:buAutoNum type="arabicPeriod"/>
            </a:pPr>
            <a:r>
              <a:rPr lang="en-US" dirty="0"/>
              <a:t>Errors on Interchange files?</a:t>
            </a:r>
          </a:p>
          <a:p>
            <a:pPr lvl="1"/>
            <a:r>
              <a:rPr lang="en-US" dirty="0"/>
              <a:t>Yes – Correct Errors in SIS and go back to step 0</a:t>
            </a:r>
          </a:p>
          <a:p>
            <a:pPr lvl="1"/>
            <a:r>
              <a:rPr lang="en-US" dirty="0"/>
              <a:t>No – Move on to step 4*</a:t>
            </a:r>
          </a:p>
          <a:p>
            <a:pPr marL="457200" lvl="0" indent="-457200">
              <a:buFont typeface="+mj-lt"/>
              <a:buAutoNum type="arabicPeriod"/>
            </a:pPr>
            <a:r>
              <a:rPr lang="en-US" dirty="0"/>
              <a:t>Create Snapshot</a:t>
            </a:r>
          </a:p>
          <a:p>
            <a:pPr marL="457200" lvl="0" indent="-457200">
              <a:buFont typeface="+mj-lt"/>
              <a:buAutoNum type="arabicPeriod"/>
            </a:pPr>
            <a:r>
              <a:rPr lang="en-US" dirty="0"/>
              <a:t>Check Additional Business Rules Associated with Snapshot</a:t>
            </a:r>
          </a:p>
          <a:p>
            <a:pPr marL="457200" indent="-457200">
              <a:buFont typeface="+mj-lt"/>
              <a:buAutoNum type="arabicPeriod"/>
            </a:pPr>
            <a:r>
              <a:rPr lang="en-US" dirty="0"/>
              <a:t>Errors? </a:t>
            </a:r>
          </a:p>
          <a:p>
            <a:pPr lvl="1"/>
            <a:r>
              <a:rPr lang="en-US" dirty="0"/>
              <a:t>Yes - Correct Errors in SIS and go back to step 0</a:t>
            </a:r>
          </a:p>
          <a:p>
            <a:pPr lvl="1"/>
            <a:r>
              <a:rPr lang="en-US" dirty="0"/>
              <a:t>No – Move on to step 7</a:t>
            </a:r>
          </a:p>
          <a:p>
            <a:pPr marL="457200" lvl="0" indent="-457200">
              <a:buFont typeface="+mj-lt"/>
              <a:buAutoNum type="arabicPeriod"/>
            </a:pPr>
            <a:r>
              <a:rPr lang="en-US" dirty="0"/>
              <a:t>Review Reports and Finalize</a:t>
            </a:r>
          </a:p>
          <a:p>
            <a:pPr lvl="1"/>
            <a:r>
              <a:rPr lang="en-US" dirty="0"/>
              <a:t>If you need to correct any data, you will need to go back to step 0</a:t>
            </a:r>
          </a:p>
          <a:p>
            <a:endParaRPr lang="en-US" dirty="0"/>
          </a:p>
        </p:txBody>
      </p:sp>
      <p:sp>
        <p:nvSpPr>
          <p:cNvPr id="2" name="Slide Number Placeholder 1">
            <a:extLst>
              <a:ext uri="{FF2B5EF4-FFF2-40B4-BE49-F238E27FC236}">
                <a16:creationId xmlns:a16="http://schemas.microsoft.com/office/drawing/2014/main" id="{52F6BB40-9AD0-5FFB-D90D-94618F906069}"/>
              </a:ext>
            </a:extLst>
          </p:cNvPr>
          <p:cNvSpPr>
            <a:spLocks noGrp="1"/>
          </p:cNvSpPr>
          <p:nvPr>
            <p:ph type="sldNum" sz="quarter" idx="12"/>
          </p:nvPr>
        </p:nvSpPr>
        <p:spPr/>
        <p:txBody>
          <a:bodyPr/>
          <a:lstStyle/>
          <a:p>
            <a:fld id="{C479D5F6-EDCB-402A-AC08-4943A1820E8F}" type="slidenum">
              <a:rPr lang="en-US" smtClean="0"/>
              <a:pPr/>
              <a:t>33</a:t>
            </a:fld>
            <a:endParaRPr lang="en-US" dirty="0"/>
          </a:p>
        </p:txBody>
      </p:sp>
      <p:sp>
        <p:nvSpPr>
          <p:cNvPr id="11" name="TextBox 10">
            <a:extLst>
              <a:ext uri="{FF2B5EF4-FFF2-40B4-BE49-F238E27FC236}">
                <a16:creationId xmlns:a16="http://schemas.microsoft.com/office/drawing/2014/main" id="{A1155578-DC55-50FE-EC74-A107A4627446}"/>
              </a:ext>
            </a:extLst>
          </p:cNvPr>
          <p:cNvSpPr txBox="1"/>
          <p:nvPr/>
        </p:nvSpPr>
        <p:spPr>
          <a:xfrm>
            <a:off x="1981200" y="5807110"/>
            <a:ext cx="7467600" cy="923330"/>
          </a:xfrm>
          <a:prstGeom prst="rect">
            <a:avLst/>
          </a:prstGeom>
          <a:noFill/>
        </p:spPr>
        <p:txBody>
          <a:bodyPr wrap="square" rtlCol="0">
            <a:spAutoFit/>
          </a:bodyPr>
          <a:lstStyle/>
          <a:p>
            <a:r>
              <a:rPr lang="en-US" i="1" dirty="0"/>
              <a:t>*Note: Error-free interchange files are not required to take a Snapshot but recommended. Get your interchange files as close to error free as possible before taking a snapshot!</a:t>
            </a:r>
          </a:p>
        </p:txBody>
      </p:sp>
    </p:spTree>
    <p:extLst>
      <p:ext uri="{BB962C8B-B14F-4D97-AF65-F5344CB8AC3E}">
        <p14:creationId xmlns:p14="http://schemas.microsoft.com/office/powerpoint/2010/main" val="8420069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Cognos Reports (CEDAR) </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34</a:t>
            </a:fld>
            <a:endParaRPr lang="en-US" dirty="0"/>
          </a:p>
        </p:txBody>
      </p:sp>
    </p:spTree>
    <p:extLst>
      <p:ext uri="{BB962C8B-B14F-4D97-AF65-F5344CB8AC3E}">
        <p14:creationId xmlns:p14="http://schemas.microsoft.com/office/powerpoint/2010/main" val="1625951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222" y="273767"/>
            <a:ext cx="8011301" cy="756418"/>
          </a:xfrm>
        </p:spPr>
        <p:txBody>
          <a:bodyPr/>
          <a:lstStyle/>
          <a:p>
            <a:r>
              <a:rPr lang="en-US" dirty="0"/>
              <a:t>Logging Into Cognos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35</a:t>
            </a:fld>
            <a:endParaRPr lang="en-US" dirty="0"/>
          </a:p>
        </p:txBody>
      </p:sp>
      <p:pic>
        <p:nvPicPr>
          <p:cNvPr id="8" name="Picture 7" descr="Video to show the two different ways to access Cognos/CEDAR">
            <a:extLst>
              <a:ext uri="{FF2B5EF4-FFF2-40B4-BE49-F238E27FC236}">
                <a16:creationId xmlns:a16="http://schemas.microsoft.com/office/drawing/2014/main" id="{4B361FCD-DE5A-58DC-F68C-D6A8D64BA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6576" y="1414171"/>
            <a:ext cx="8518849" cy="4791853"/>
          </a:xfrm>
          <a:prstGeom prst="rect">
            <a:avLst/>
          </a:prstGeom>
        </p:spPr>
      </p:pic>
    </p:spTree>
    <p:extLst>
      <p:ext uri="{BB962C8B-B14F-4D97-AF65-F5344CB8AC3E}">
        <p14:creationId xmlns:p14="http://schemas.microsoft.com/office/powerpoint/2010/main" val="324514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347530"/>
            <a:ext cx="8011301" cy="756418"/>
          </a:xfrm>
        </p:spPr>
        <p:txBody>
          <a:bodyPr/>
          <a:lstStyle/>
          <a:p>
            <a:r>
              <a:rPr lang="en-US" dirty="0"/>
              <a:t>REVIEW, REVIEW, REVIEW</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36</a:t>
            </a:fld>
            <a:endParaRPr lang="en-US" dirty="0"/>
          </a:p>
        </p:txBody>
      </p:sp>
      <p:sp>
        <p:nvSpPr>
          <p:cNvPr id="3" name="Content Placeholder 2"/>
          <p:cNvSpPr>
            <a:spLocks noGrp="1"/>
          </p:cNvSpPr>
          <p:nvPr>
            <p:ph idx="1"/>
          </p:nvPr>
        </p:nvSpPr>
        <p:spPr/>
        <p:txBody>
          <a:bodyPr>
            <a:normAutofit/>
          </a:bodyPr>
          <a:lstStyle/>
          <a:p>
            <a:pPr marL="0" indent="0">
              <a:buNone/>
            </a:pPr>
            <a:r>
              <a:rPr lang="en-US" b="1" dirty="0"/>
              <a:t>Once you have error free interchanges and snapshot</a:t>
            </a:r>
          </a:p>
          <a:p>
            <a:pPr lvl="1">
              <a:buFont typeface="Wingdings" panose="05000000000000000000" pitchFamily="2" charset="2"/>
              <a:buChar char="Ø"/>
            </a:pPr>
            <a:r>
              <a:rPr lang="en-US" dirty="0"/>
              <a:t>Verify accuracy of the data using Cognos</a:t>
            </a:r>
          </a:p>
          <a:p>
            <a:pPr marL="0" indent="0">
              <a:buNone/>
            </a:pPr>
            <a:r>
              <a:rPr lang="en-US" b="1" dirty="0">
                <a:latin typeface="Calibri" panose="020F0502020204030204" pitchFamily="34" charset="0"/>
                <a:cs typeface="Calibri" panose="020F0502020204030204" pitchFamily="34" charset="0"/>
              </a:rPr>
              <a:t>Important Data Verification Reports</a:t>
            </a:r>
          </a:p>
          <a:p>
            <a:pPr lvl="1">
              <a:buFont typeface="Wingdings" panose="05000000000000000000" pitchFamily="2" charset="2"/>
              <a:buChar char="Ø"/>
            </a:pPr>
            <a:r>
              <a:rPr lang="en-US" dirty="0"/>
              <a:t>EL Students</a:t>
            </a:r>
          </a:p>
          <a:p>
            <a:pPr lvl="2"/>
            <a:r>
              <a:rPr lang="en-US" dirty="0"/>
              <a:t>District Summary of EL Students (Summary by Grade Level)</a:t>
            </a:r>
          </a:p>
          <a:p>
            <a:pPr lvl="2"/>
            <a:r>
              <a:rPr lang="en-US" dirty="0"/>
              <a:t>District Summary of English Learners (Summary by School)</a:t>
            </a:r>
          </a:p>
          <a:p>
            <a:pPr lvl="2"/>
            <a:r>
              <a:rPr lang="en-US" dirty="0"/>
              <a:t>ELPA Report – Updated (by Student)</a:t>
            </a:r>
          </a:p>
          <a:p>
            <a:pPr lvl="1">
              <a:buFont typeface="Wingdings" panose="05000000000000000000" pitchFamily="2" charset="2"/>
              <a:buChar char="Ø"/>
            </a:pPr>
            <a:r>
              <a:rPr lang="en-US" dirty="0"/>
              <a:t>District Summary of Pupil Counts</a:t>
            </a:r>
          </a:p>
          <a:p>
            <a:pPr lvl="1">
              <a:buFont typeface="Wingdings" panose="05000000000000000000" pitchFamily="2" charset="2"/>
              <a:buChar char="Ø"/>
            </a:pPr>
            <a:r>
              <a:rPr lang="en-US" dirty="0"/>
              <a:t>October Snapshot Records</a:t>
            </a:r>
          </a:p>
          <a:p>
            <a:pPr lvl="1">
              <a:buFont typeface="Wingdings" panose="05000000000000000000" pitchFamily="2" charset="2"/>
              <a:buChar char="Ø"/>
            </a:pPr>
            <a:r>
              <a:rPr lang="en-US" dirty="0"/>
              <a:t>Pupil Count by Language, Section 504, &amp; Program Service</a:t>
            </a:r>
          </a:p>
          <a:p>
            <a:pPr lvl="1">
              <a:buFont typeface="Wingdings" panose="05000000000000000000" pitchFamily="2" charset="2"/>
              <a:buChar char="Ø"/>
            </a:pPr>
            <a:r>
              <a:rPr lang="en-US" dirty="0"/>
              <a:t>Student October and IEP Comparison</a:t>
            </a:r>
          </a:p>
          <a:p>
            <a:pPr lvl="1">
              <a:buFont typeface="Wingdings" panose="05000000000000000000" pitchFamily="2" charset="2"/>
              <a:buChar char="Ø"/>
            </a:pPr>
            <a:r>
              <a:rPr lang="en-US" dirty="0"/>
              <a:t>Summary of Pupils by Race/Ethnicity and Gender</a:t>
            </a:r>
          </a:p>
          <a:p>
            <a:pPr marL="0" indent="0">
              <a:buNone/>
            </a:pPr>
            <a:endParaRPr lang="en-US" dirty="0"/>
          </a:p>
          <a:p>
            <a:pPr marL="0" indent="0">
              <a:buNone/>
            </a:pPr>
            <a:endParaRPr lang="en-US" sz="1900" dirty="0"/>
          </a:p>
        </p:txBody>
      </p:sp>
    </p:spTree>
    <p:extLst>
      <p:ext uri="{BB962C8B-B14F-4D97-AF65-F5344CB8AC3E}">
        <p14:creationId xmlns:p14="http://schemas.microsoft.com/office/powerpoint/2010/main" val="3501294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Submit Data to CDE</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37</a:t>
            </a:fld>
            <a:endParaRPr lang="en-US" dirty="0"/>
          </a:p>
        </p:txBody>
      </p:sp>
    </p:spTree>
    <p:extLst>
      <p:ext uri="{BB962C8B-B14F-4D97-AF65-F5344CB8AC3E}">
        <p14:creationId xmlns:p14="http://schemas.microsoft.com/office/powerpoint/2010/main" val="2992445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301225"/>
            <a:ext cx="7688074" cy="756418"/>
          </a:xfrm>
        </p:spPr>
        <p:txBody>
          <a:bodyPr/>
          <a:lstStyle/>
          <a:p>
            <a:r>
              <a:rPr lang="en-US" dirty="0"/>
              <a:t>Ready to Submit</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38</a:t>
            </a:fld>
            <a:endParaRPr lang="en-US" dirty="0"/>
          </a:p>
        </p:txBody>
      </p:sp>
      <p:sp>
        <p:nvSpPr>
          <p:cNvPr id="3" name="Content Placeholder 2"/>
          <p:cNvSpPr>
            <a:spLocks noGrp="1"/>
          </p:cNvSpPr>
          <p:nvPr>
            <p:ph idx="1"/>
          </p:nvPr>
        </p:nvSpPr>
        <p:spPr/>
        <p:txBody>
          <a:bodyPr>
            <a:normAutofit/>
          </a:bodyPr>
          <a:lstStyle/>
          <a:p>
            <a:pPr marL="0" indent="0">
              <a:buNone/>
            </a:pPr>
            <a:r>
              <a:rPr lang="en-US" sz="2000" b="1" dirty="0"/>
              <a:t>Once you have verified the data, submit the snapshot to CDE.  Go to:</a:t>
            </a:r>
          </a:p>
          <a:p>
            <a:pPr lvl="1">
              <a:buFont typeface="Wingdings" panose="05000000000000000000" pitchFamily="2" charset="2"/>
              <a:buChar char="Ø"/>
            </a:pPr>
            <a:r>
              <a:rPr lang="en-US" dirty="0"/>
              <a:t>Student Profile -&gt; Status Dashboard and click ‘Submit to CDE’</a:t>
            </a:r>
          </a:p>
          <a:p>
            <a:pPr lvl="1">
              <a:buFont typeface="Wingdings" panose="05000000000000000000" pitchFamily="2" charset="2"/>
              <a:buChar char="Ø"/>
            </a:pPr>
            <a:r>
              <a:rPr lang="en-US" dirty="0"/>
              <a:t>Must have </a:t>
            </a:r>
            <a:r>
              <a:rPr lang="en-US" u="sng" dirty="0">
                <a:solidFill>
                  <a:srgbClr val="7030A0"/>
                </a:solidFill>
              </a:rPr>
              <a:t>LEAAPPROVER</a:t>
            </a:r>
            <a:r>
              <a:rPr lang="en-US" dirty="0"/>
              <a:t> role in IDM to complete this step</a:t>
            </a:r>
          </a:p>
          <a:p>
            <a:pPr lvl="1">
              <a:buFont typeface="Wingdings" panose="05000000000000000000" pitchFamily="2" charset="2"/>
              <a:buChar char="Ø"/>
            </a:pPr>
            <a:r>
              <a:rPr lang="en-US" dirty="0"/>
              <a:t>Once data is submitted it will be locked, must request unlock to make changes (email or call me to request)</a:t>
            </a:r>
          </a:p>
          <a:p>
            <a:pPr marL="0" indent="0">
              <a:buNone/>
            </a:pPr>
            <a:endParaRPr lang="en-US" dirty="0"/>
          </a:p>
        </p:txBody>
      </p:sp>
      <p:grpSp>
        <p:nvGrpSpPr>
          <p:cNvPr id="5" name="Group 4" descr="Status Dashboard screen in Data Pipeline -Where you will submit OCT data to CDE"/>
          <p:cNvGrpSpPr/>
          <p:nvPr/>
        </p:nvGrpSpPr>
        <p:grpSpPr>
          <a:xfrm>
            <a:off x="1898444" y="3253507"/>
            <a:ext cx="8769556" cy="2865586"/>
            <a:chOff x="374444" y="3891682"/>
            <a:chExt cx="8769556" cy="2865586"/>
          </a:xfrm>
        </p:grpSpPr>
        <p:pic>
          <p:nvPicPr>
            <p:cNvPr id="6"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74444" y="3891682"/>
              <a:ext cx="8769556" cy="2865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68332" y="4554186"/>
              <a:ext cx="932955" cy="24938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432711" y="6293252"/>
              <a:ext cx="932955" cy="24938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09998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Other Helpful Screens – Data Pipeline</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39</a:t>
            </a:fld>
            <a:endParaRPr lang="en-US" dirty="0"/>
          </a:p>
        </p:txBody>
      </p:sp>
    </p:spTree>
    <p:extLst>
      <p:ext uri="{BB962C8B-B14F-4D97-AF65-F5344CB8AC3E}">
        <p14:creationId xmlns:p14="http://schemas.microsoft.com/office/powerpoint/2010/main" val="1443352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99229"/>
            <a:ext cx="8038195" cy="756418"/>
          </a:xfrm>
        </p:spPr>
        <p:txBody>
          <a:bodyPr/>
          <a:lstStyle/>
          <a:p>
            <a:r>
              <a:rPr lang="en-US" dirty="0"/>
              <a:t>Purpose of Student October – PSF Act</a:t>
            </a:r>
          </a:p>
        </p:txBody>
      </p:sp>
      <p:sp>
        <p:nvSpPr>
          <p:cNvPr id="3" name="Content Placeholder 2"/>
          <p:cNvSpPr>
            <a:spLocks noGrp="1"/>
          </p:cNvSpPr>
          <p:nvPr>
            <p:ph idx="1"/>
          </p:nvPr>
        </p:nvSpPr>
        <p:spPr/>
        <p:txBody>
          <a:bodyPr>
            <a:normAutofit/>
          </a:bodyPr>
          <a:lstStyle/>
          <a:p>
            <a:pPr marL="0" indent="0">
              <a:buNone/>
            </a:pPr>
            <a:r>
              <a:rPr lang="en-US" b="1" dirty="0"/>
              <a:t>Obtain student level data required by state and federal statute</a:t>
            </a:r>
          </a:p>
          <a:p>
            <a:pPr lvl="1">
              <a:buFont typeface="Wingdings" panose="05000000000000000000" pitchFamily="2" charset="2"/>
              <a:buChar char="Ø"/>
            </a:pPr>
            <a:r>
              <a:rPr lang="en-US" dirty="0"/>
              <a:t>From the Public-School Finance Act of 1994 (CRS 22-54-101)</a:t>
            </a:r>
          </a:p>
          <a:p>
            <a:pPr lvl="1">
              <a:buFont typeface="Wingdings" panose="05000000000000000000" pitchFamily="2" charset="2"/>
              <a:buChar char="Ø"/>
            </a:pPr>
            <a:r>
              <a:rPr lang="en-US" dirty="0"/>
              <a:t>From the Elementary and Secondary Education Act ; reauthorized as Every Student Succeeds Act (ESSA)</a:t>
            </a:r>
          </a:p>
          <a:p>
            <a:pPr marL="0" indent="0">
              <a:buNone/>
            </a:pPr>
            <a:r>
              <a:rPr lang="en-US" b="1" dirty="0"/>
              <a:t>Data collected in Student October is used to determine district funding</a:t>
            </a:r>
          </a:p>
          <a:p>
            <a:pPr lvl="1">
              <a:buFont typeface="Wingdings" panose="05000000000000000000" pitchFamily="2" charset="2"/>
              <a:buChar char="Ø"/>
            </a:pPr>
            <a:r>
              <a:rPr lang="en-US" dirty="0">
                <a:hlinkClick r:id="rId2"/>
              </a:rPr>
              <a:t>Visit this webpage for details</a:t>
            </a:r>
            <a:endParaRPr lang="en-US" dirty="0"/>
          </a:p>
          <a:p>
            <a:pPr marL="0" indent="0">
              <a:buNone/>
            </a:pPr>
            <a:r>
              <a:rPr lang="en-US" b="1" dirty="0"/>
              <a:t>Also used for school and district demographic data reported to the federal government as a part of </a:t>
            </a:r>
            <a:r>
              <a:rPr lang="en-US" b="1" dirty="0">
                <a:hlinkClick r:id="rId3"/>
              </a:rPr>
              <a:t>ED</a:t>
            </a:r>
            <a:r>
              <a:rPr lang="en-US" b="1" i="1" dirty="0">
                <a:hlinkClick r:id="rId3"/>
              </a:rPr>
              <a:t>Facts</a:t>
            </a:r>
            <a:endParaRPr lang="en-US" b="1" i="1" dirty="0"/>
          </a:p>
          <a:p>
            <a:pPr marL="0" indent="0">
              <a:buNone/>
            </a:pPr>
            <a:endParaRPr lang="en-US" b="1"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4</a:t>
            </a:fld>
            <a:endParaRPr lang="en-US" dirty="0"/>
          </a:p>
        </p:txBody>
      </p:sp>
    </p:spTree>
    <p:extLst>
      <p:ext uri="{BB962C8B-B14F-4D97-AF65-F5344CB8AC3E}">
        <p14:creationId xmlns:p14="http://schemas.microsoft.com/office/powerpoint/2010/main" val="819232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342263"/>
            <a:ext cx="7688074" cy="756418"/>
          </a:xfrm>
        </p:spPr>
        <p:txBody>
          <a:bodyPr/>
          <a:lstStyle/>
          <a:p>
            <a:r>
              <a:rPr lang="en-US" dirty="0"/>
              <a:t>File Extract Download Screen</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40</a:t>
            </a:fld>
            <a:endParaRPr lang="en-US" dirty="0"/>
          </a:p>
        </p:txBody>
      </p:sp>
      <p:sp>
        <p:nvSpPr>
          <p:cNvPr id="10" name="Content Placeholder 9">
            <a:extLst>
              <a:ext uri="{FF2B5EF4-FFF2-40B4-BE49-F238E27FC236}">
                <a16:creationId xmlns:a16="http://schemas.microsoft.com/office/drawing/2014/main" id="{BA381B9D-25AA-CBAB-1BBB-17A87AAA9882}"/>
              </a:ext>
            </a:extLst>
          </p:cNvPr>
          <p:cNvSpPr>
            <a:spLocks noGrp="1"/>
          </p:cNvSpPr>
          <p:nvPr>
            <p:ph idx="1"/>
          </p:nvPr>
        </p:nvSpPr>
        <p:spPr>
          <a:xfrm>
            <a:off x="2152649" y="1395565"/>
            <a:ext cx="7886700" cy="4640674"/>
          </a:xfrm>
        </p:spPr>
        <p:txBody>
          <a:bodyPr/>
          <a:lstStyle/>
          <a:p>
            <a:pPr marL="0" indent="0">
              <a:buNone/>
            </a:pPr>
            <a:r>
              <a:rPr lang="en-US" b="1" dirty="0"/>
              <a:t>Want to see what was submitted last year?</a:t>
            </a:r>
          </a:p>
          <a:p>
            <a:pPr marL="0" indent="0">
              <a:buNone/>
            </a:pPr>
            <a:r>
              <a:rPr lang="en-US" dirty="0"/>
              <a:t>Note: File Layouts/Field Options can change from year to year!</a:t>
            </a:r>
          </a:p>
        </p:txBody>
      </p:sp>
      <p:pic>
        <p:nvPicPr>
          <p:cNvPr id="12" name="Picture 11" descr="File Extract Download Screen in Data Pipeline">
            <a:extLst>
              <a:ext uri="{FF2B5EF4-FFF2-40B4-BE49-F238E27FC236}">
                <a16:creationId xmlns:a16="http://schemas.microsoft.com/office/drawing/2014/main" id="{6E78F9EC-BB02-24C6-CC05-9533A334C41A}"/>
              </a:ext>
            </a:extLst>
          </p:cNvPr>
          <p:cNvPicPr>
            <a:picLocks noChangeAspect="1"/>
          </p:cNvPicPr>
          <p:nvPr/>
        </p:nvPicPr>
        <p:blipFill>
          <a:blip r:embed="rId2"/>
          <a:stretch>
            <a:fillRect/>
          </a:stretch>
        </p:blipFill>
        <p:spPr>
          <a:xfrm>
            <a:off x="1849926" y="2435054"/>
            <a:ext cx="8492149" cy="3830313"/>
          </a:xfrm>
          <a:prstGeom prst="rect">
            <a:avLst/>
          </a:prstGeom>
        </p:spPr>
      </p:pic>
    </p:spTree>
    <p:extLst>
      <p:ext uri="{BB962C8B-B14F-4D97-AF65-F5344CB8AC3E}">
        <p14:creationId xmlns:p14="http://schemas.microsoft.com/office/powerpoint/2010/main" val="828033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90817"/>
            <a:ext cx="7688074" cy="756418"/>
          </a:xfrm>
        </p:spPr>
        <p:txBody>
          <a:bodyPr/>
          <a:lstStyle/>
          <a:p>
            <a:r>
              <a:rPr lang="en-US" dirty="0"/>
              <a:t>Batch Maintenance Screen</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41</a:t>
            </a:fld>
            <a:endParaRPr lang="en-US" dirty="0"/>
          </a:p>
        </p:txBody>
      </p:sp>
      <p:sp>
        <p:nvSpPr>
          <p:cNvPr id="10" name="Content Placeholder 9">
            <a:extLst>
              <a:ext uri="{FF2B5EF4-FFF2-40B4-BE49-F238E27FC236}">
                <a16:creationId xmlns:a16="http://schemas.microsoft.com/office/drawing/2014/main" id="{BA381B9D-25AA-CBAB-1BBB-17A87AAA9882}"/>
              </a:ext>
            </a:extLst>
          </p:cNvPr>
          <p:cNvSpPr>
            <a:spLocks noGrp="1"/>
          </p:cNvSpPr>
          <p:nvPr>
            <p:ph idx="1"/>
          </p:nvPr>
        </p:nvSpPr>
        <p:spPr>
          <a:xfrm>
            <a:off x="2152649" y="1395565"/>
            <a:ext cx="7886700" cy="4640674"/>
          </a:xfrm>
        </p:spPr>
        <p:txBody>
          <a:bodyPr/>
          <a:lstStyle/>
          <a:p>
            <a:pPr marL="0" indent="0">
              <a:buNone/>
            </a:pPr>
            <a:r>
              <a:rPr lang="en-US" b="1" dirty="0"/>
              <a:t>Displays Files that were uploaded in Pipeline</a:t>
            </a:r>
          </a:p>
          <a:p>
            <a:pPr marL="0" indent="0">
              <a:buNone/>
            </a:pPr>
            <a:r>
              <a:rPr lang="en-US" dirty="0"/>
              <a:t>Note: This is especially helpful for those districts that use the tag option</a:t>
            </a:r>
          </a:p>
        </p:txBody>
      </p:sp>
      <p:pic>
        <p:nvPicPr>
          <p:cNvPr id="5" name="Picture 4" descr="Batch Maintenance screen in Data Pipeline">
            <a:extLst>
              <a:ext uri="{FF2B5EF4-FFF2-40B4-BE49-F238E27FC236}">
                <a16:creationId xmlns:a16="http://schemas.microsoft.com/office/drawing/2014/main" id="{1ABA74DB-2B63-CA9F-9212-4606A4449E72}"/>
              </a:ext>
            </a:extLst>
          </p:cNvPr>
          <p:cNvPicPr>
            <a:picLocks noChangeAspect="1"/>
          </p:cNvPicPr>
          <p:nvPr/>
        </p:nvPicPr>
        <p:blipFill>
          <a:blip r:embed="rId2"/>
          <a:stretch>
            <a:fillRect/>
          </a:stretch>
        </p:blipFill>
        <p:spPr>
          <a:xfrm>
            <a:off x="1838324" y="2528169"/>
            <a:ext cx="8515351" cy="4000441"/>
          </a:xfrm>
          <a:prstGeom prst="rect">
            <a:avLst/>
          </a:prstGeom>
        </p:spPr>
      </p:pic>
    </p:spTree>
    <p:extLst>
      <p:ext uri="{BB962C8B-B14F-4D97-AF65-F5344CB8AC3E}">
        <p14:creationId xmlns:p14="http://schemas.microsoft.com/office/powerpoint/2010/main" val="3774555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0A19E-B9AD-CC31-3A7F-B273076EAD40}"/>
              </a:ext>
            </a:extLst>
          </p:cNvPr>
          <p:cNvSpPr>
            <a:spLocks noGrp="1"/>
          </p:cNvSpPr>
          <p:nvPr>
            <p:ph type="ctrTitle"/>
          </p:nvPr>
        </p:nvSpPr>
        <p:spPr>
          <a:xfrm>
            <a:off x="0" y="2260190"/>
            <a:ext cx="12192000" cy="2337620"/>
          </a:xfrm>
          <a:solidFill>
            <a:schemeClr val="bg1"/>
          </a:solidFill>
        </p:spPr>
        <p:txBody>
          <a:bodyPr/>
          <a:lstStyle/>
          <a:p>
            <a:br>
              <a:rPr lang="en-US" dirty="0">
                <a:solidFill>
                  <a:schemeClr val="tx1"/>
                </a:solidFill>
              </a:rPr>
            </a:br>
            <a:r>
              <a:rPr lang="en-US" dirty="0">
                <a:solidFill>
                  <a:schemeClr val="tx1"/>
                </a:solidFill>
              </a:rPr>
              <a:t>Duplicate Process</a:t>
            </a:r>
          </a:p>
        </p:txBody>
      </p:sp>
      <p:sp>
        <p:nvSpPr>
          <p:cNvPr id="3" name="Slide Number Placeholder 2">
            <a:extLst>
              <a:ext uri="{FF2B5EF4-FFF2-40B4-BE49-F238E27FC236}">
                <a16:creationId xmlns:a16="http://schemas.microsoft.com/office/drawing/2014/main" id="{07A0058D-9FA1-A6B7-4FB6-ACB5834F13F9}"/>
              </a:ext>
            </a:extLst>
          </p:cNvPr>
          <p:cNvSpPr>
            <a:spLocks noGrp="1"/>
          </p:cNvSpPr>
          <p:nvPr>
            <p:ph type="sldNum" sz="quarter" idx="12"/>
          </p:nvPr>
        </p:nvSpPr>
        <p:spPr/>
        <p:txBody>
          <a:bodyPr/>
          <a:lstStyle/>
          <a:p>
            <a:fld id="{C479D5F6-EDCB-402A-AC08-4943A1820E8F}" type="slidenum">
              <a:rPr lang="en-US" smtClean="0"/>
              <a:pPr/>
              <a:t>42</a:t>
            </a:fld>
            <a:endParaRPr lang="en-US" dirty="0"/>
          </a:p>
        </p:txBody>
      </p:sp>
    </p:spTree>
    <p:extLst>
      <p:ext uri="{BB962C8B-B14F-4D97-AF65-F5344CB8AC3E}">
        <p14:creationId xmlns:p14="http://schemas.microsoft.com/office/powerpoint/2010/main" val="3842619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0" y="279466"/>
            <a:ext cx="7688074" cy="756418"/>
          </a:xfrm>
        </p:spPr>
        <p:txBody>
          <a:bodyPr/>
          <a:lstStyle/>
          <a:p>
            <a:r>
              <a:rPr lang="en-US" dirty="0"/>
              <a:t>Phase 2 (Duplicate Process)</a:t>
            </a:r>
          </a:p>
        </p:txBody>
      </p:sp>
      <p:sp>
        <p:nvSpPr>
          <p:cNvPr id="3" name="Content Placeholder 2"/>
          <p:cNvSpPr>
            <a:spLocks noGrp="1"/>
          </p:cNvSpPr>
          <p:nvPr>
            <p:ph idx="1"/>
          </p:nvPr>
        </p:nvSpPr>
        <p:spPr>
          <a:xfrm>
            <a:off x="838199" y="1253331"/>
            <a:ext cx="10515600" cy="4351338"/>
          </a:xfrm>
        </p:spPr>
        <p:txBody>
          <a:bodyPr>
            <a:normAutofit/>
          </a:bodyPr>
          <a:lstStyle/>
          <a:p>
            <a:pPr marL="0" indent="0">
              <a:buNone/>
            </a:pPr>
            <a:r>
              <a:rPr lang="en-US" sz="2800" b="1" dirty="0"/>
              <a:t>Duplicate Process</a:t>
            </a:r>
          </a:p>
          <a:p>
            <a:pPr lvl="1">
              <a:buFont typeface="Wingdings" panose="05000000000000000000" pitchFamily="2" charset="2"/>
              <a:buChar char="Ø"/>
            </a:pPr>
            <a:r>
              <a:rPr lang="en-US" sz="2400" dirty="0"/>
              <a:t>Once all districts have submitted data CDE will begin the duplicate process</a:t>
            </a:r>
          </a:p>
          <a:p>
            <a:pPr lvl="1">
              <a:buFont typeface="Wingdings" panose="05000000000000000000" pitchFamily="2" charset="2"/>
              <a:buChar char="Ø"/>
            </a:pPr>
            <a:r>
              <a:rPr lang="en-US" sz="2400" dirty="0"/>
              <a:t>Will compare SASIDs across all districts and determine if any students are receiving funding greater than allowed</a:t>
            </a:r>
          </a:p>
          <a:p>
            <a:pPr lvl="2"/>
            <a:r>
              <a:rPr lang="en-US" dirty="0"/>
              <a:t>For most students this is 1.0 FTE, but there are some instances where a student is only eligible for 0.5 FTE (e.g. home-school students)</a:t>
            </a:r>
          </a:p>
          <a:p>
            <a:pPr lvl="1">
              <a:buFont typeface="Wingdings" panose="05000000000000000000" pitchFamily="2" charset="2"/>
              <a:buChar char="Ø"/>
            </a:pPr>
            <a:r>
              <a:rPr lang="en-US" dirty="0"/>
              <a:t>Districts will receive email if they have a duplicate</a:t>
            </a:r>
          </a:p>
          <a:p>
            <a:pPr lvl="2"/>
            <a:r>
              <a:rPr lang="en-US" dirty="0"/>
              <a:t>Email will include instructions on how to submit documentation to the CDE School Auditing Office to determine who receives funding</a:t>
            </a:r>
          </a:p>
          <a:p>
            <a:pPr lvl="2"/>
            <a:r>
              <a:rPr lang="en-US" dirty="0"/>
              <a:t>Districts have 3 business days to submit this documentation</a:t>
            </a:r>
          </a:p>
          <a:p>
            <a:pPr marL="0" indent="0">
              <a:buNone/>
            </a:pP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43</a:t>
            </a:fld>
            <a:endParaRPr lang="en-US" dirty="0"/>
          </a:p>
        </p:txBody>
      </p:sp>
      <p:graphicFrame>
        <p:nvGraphicFramePr>
          <p:cNvPr id="6" name="Table Placeholder 16">
            <a:extLst>
              <a:ext uri="{FF2B5EF4-FFF2-40B4-BE49-F238E27FC236}">
                <a16:creationId xmlns:a16="http://schemas.microsoft.com/office/drawing/2014/main" id="{CAC89FB8-E323-A0F3-F9BF-6559EB900D4C}"/>
              </a:ext>
            </a:extLst>
          </p:cNvPr>
          <p:cNvGraphicFramePr>
            <a:graphicFrameLocks/>
          </p:cNvGraphicFramePr>
          <p:nvPr>
            <p:extLst>
              <p:ext uri="{D42A27DB-BD31-4B8C-83A1-F6EECF244321}">
                <p14:modId xmlns:p14="http://schemas.microsoft.com/office/powerpoint/2010/main" val="1555155968"/>
              </p:ext>
            </p:extLst>
          </p:nvPr>
        </p:nvGraphicFramePr>
        <p:xfrm>
          <a:off x="186458" y="4561316"/>
          <a:ext cx="11819082" cy="2214580"/>
        </p:xfrm>
        <a:graphic>
          <a:graphicData uri="http://schemas.openxmlformats.org/drawingml/2006/table">
            <a:tbl>
              <a:tblPr firstRow="1"/>
              <a:tblGrid>
                <a:gridCol w="1730831">
                  <a:extLst>
                    <a:ext uri="{9D8B030D-6E8A-4147-A177-3AD203B41FA5}">
                      <a16:colId xmlns:a16="http://schemas.microsoft.com/office/drawing/2014/main" val="2058466233"/>
                    </a:ext>
                  </a:extLst>
                </a:gridCol>
                <a:gridCol w="1740310">
                  <a:extLst>
                    <a:ext uri="{9D8B030D-6E8A-4147-A177-3AD203B41FA5}">
                      <a16:colId xmlns:a16="http://schemas.microsoft.com/office/drawing/2014/main" val="1423622150"/>
                    </a:ext>
                  </a:extLst>
                </a:gridCol>
                <a:gridCol w="8347941">
                  <a:extLst>
                    <a:ext uri="{9D8B030D-6E8A-4147-A177-3AD203B41FA5}">
                      <a16:colId xmlns:a16="http://schemas.microsoft.com/office/drawing/2014/main" val="2945834636"/>
                    </a:ext>
                  </a:extLst>
                </a:gridCol>
              </a:tblGrid>
              <a:tr h="177483">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Date</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dirty="0">
                          <a:solidFill>
                            <a:srgbClr val="FFFFFF"/>
                          </a:solidFill>
                          <a:effectLst/>
                          <a:highlight>
                            <a:srgbClr val="000000"/>
                          </a:highlight>
                          <a:latin typeface="Trebuchet MS" panose="020B0603020202020204" pitchFamily="34" charset="0"/>
                        </a:rPr>
                        <a:t>Event</a:t>
                      </a:r>
                      <a:r>
                        <a:rPr lang="en-US" sz="1600" b="0" i="0" dirty="0">
                          <a:solidFill>
                            <a:srgbClr val="000000"/>
                          </a:solidFill>
                          <a:effectLst/>
                          <a:latin typeface="Trebuchet MS" panose="020B0603020202020204" pitchFamily="34" charset="0"/>
                        </a:rPr>
                        <a:t>​</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Event Description</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445684685"/>
                  </a:ext>
                </a:extLst>
              </a:tr>
              <a:tr h="311096">
                <a:tc>
                  <a:txBody>
                    <a:bodyPr/>
                    <a:lstStyle/>
                    <a:p>
                      <a:pPr algn="l" fontAlgn="base">
                        <a:lnSpc>
                          <a:spcPts val="1800"/>
                        </a:lnSpc>
                        <a:buNone/>
                      </a:pPr>
                      <a:r>
                        <a:rPr lang="en-US" sz="1600" b="0" i="0">
                          <a:solidFill>
                            <a:srgbClr val="000000"/>
                          </a:solidFill>
                          <a:effectLst/>
                          <a:latin typeface="Trebuchet MS" panose="020B0603020202020204" pitchFamily="34" charset="0"/>
                        </a:rPr>
                        <a:t>11/13/2025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Duplicate count funding documentation due to School Auditing Office​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428930929"/>
                  </a:ext>
                </a:extLst>
              </a:tr>
              <a:tr h="318100">
                <a:tc>
                  <a:txBody>
                    <a:bodyPr/>
                    <a:lstStyle/>
                    <a:p>
                      <a:pPr algn="l" fontAlgn="base">
                        <a:lnSpc>
                          <a:spcPts val="1800"/>
                        </a:lnSpc>
                        <a:buNone/>
                      </a:pPr>
                      <a:r>
                        <a:rPr lang="en-US" sz="1600" b="0" i="0">
                          <a:solidFill>
                            <a:srgbClr val="000000"/>
                          </a:solidFill>
                          <a:effectLst/>
                          <a:latin typeface="Trebuchet MS" panose="020B0603020202020204" pitchFamily="34" charset="0"/>
                        </a:rPr>
                        <a:t>11/19/2025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Other Date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School Auditing makes decisions on funding duplicates</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610906"/>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11/26/2025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Resubmit Student October Snapshot data to CDE based on decisions from School Auditing</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3435559189"/>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12/05/2025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Collection Closes</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Secretary of the Board of Education Verification (sign-off) form due</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Data remains embargoed until the official release in January</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90056781"/>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01/21/2026</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Data Release​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dirty="0">
                          <a:solidFill>
                            <a:srgbClr val="000000"/>
                          </a:solidFill>
                          <a:effectLst/>
                          <a:latin typeface="Trebuchet MS" panose="020B0603020202020204" pitchFamily="34" charset="0"/>
                        </a:rPr>
                        <a:t>Official data release</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64973546"/>
                  </a:ext>
                </a:extLst>
              </a:tr>
            </a:tbl>
          </a:graphicData>
        </a:graphic>
      </p:graphicFrame>
    </p:spTree>
    <p:extLst>
      <p:ext uri="{BB962C8B-B14F-4D97-AF65-F5344CB8AC3E}">
        <p14:creationId xmlns:p14="http://schemas.microsoft.com/office/powerpoint/2010/main" val="2044507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32626"/>
            <a:ext cx="7849936" cy="756418"/>
          </a:xfrm>
        </p:spPr>
        <p:txBody>
          <a:bodyPr/>
          <a:lstStyle/>
          <a:p>
            <a:r>
              <a:rPr lang="en-US" dirty="0"/>
              <a:t>What happens if you have duplicate students?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44</a:t>
            </a:fld>
            <a:endParaRPr lang="en-US" dirty="0"/>
          </a:p>
        </p:txBody>
      </p:sp>
      <p:sp>
        <p:nvSpPr>
          <p:cNvPr id="3" name="Content Placeholder 2"/>
          <p:cNvSpPr>
            <a:spLocks noGrp="1"/>
          </p:cNvSpPr>
          <p:nvPr>
            <p:ph idx="1"/>
          </p:nvPr>
        </p:nvSpPr>
        <p:spPr>
          <a:xfrm>
            <a:off x="537857" y="1297237"/>
            <a:ext cx="11504986" cy="4640674"/>
          </a:xfrm>
        </p:spPr>
        <p:txBody>
          <a:bodyPr>
            <a:normAutofit/>
          </a:bodyPr>
          <a:lstStyle/>
          <a:p>
            <a:pPr marL="0" indent="0">
              <a:buNone/>
            </a:pPr>
            <a:r>
              <a:rPr lang="en-US" sz="2000" b="1" dirty="0"/>
              <a:t>Duplicate Students?</a:t>
            </a:r>
          </a:p>
          <a:p>
            <a:pPr marL="0" indent="0">
              <a:buNone/>
            </a:pPr>
            <a:r>
              <a:rPr lang="en-US" sz="2000" b="1" dirty="0"/>
              <a:t>Audit Exception Report</a:t>
            </a:r>
          </a:p>
          <a:p>
            <a:pPr lvl="1">
              <a:buFont typeface="Wingdings" panose="05000000000000000000" pitchFamily="2" charset="2"/>
              <a:buChar char="Ø"/>
            </a:pPr>
            <a:r>
              <a:rPr lang="en-US" sz="1800" dirty="0"/>
              <a:t>Created after duplicate process has been run.</a:t>
            </a:r>
          </a:p>
          <a:p>
            <a:pPr lvl="1">
              <a:buFont typeface="Wingdings" panose="05000000000000000000" pitchFamily="2" charset="2"/>
              <a:buChar char="Ø"/>
            </a:pPr>
            <a:r>
              <a:rPr lang="en-US" sz="1800" dirty="0"/>
              <a:t>Helps determine which students need documentation to send to CDE School Auditing team during duplicate process</a:t>
            </a:r>
          </a:p>
          <a:p>
            <a:pPr marL="0" indent="0">
              <a:buNone/>
            </a:pPr>
            <a:r>
              <a:rPr lang="en-US" sz="2000" b="1" dirty="0"/>
              <a:t>Summary of Pupils Being Reported by Another District</a:t>
            </a:r>
          </a:p>
          <a:p>
            <a:pPr lvl="1">
              <a:buFont typeface="Wingdings" panose="05000000000000000000" pitchFamily="2" charset="2"/>
              <a:buChar char="Ø"/>
            </a:pPr>
            <a:r>
              <a:rPr lang="en-US" sz="1800" dirty="0"/>
              <a:t>Like the Audit Exception Report used during the duplicate process, but can be accessed prior to your snapshot being submitted</a:t>
            </a:r>
          </a:p>
          <a:p>
            <a:pPr lvl="1">
              <a:buFont typeface="Wingdings" panose="05000000000000000000" pitchFamily="2" charset="2"/>
              <a:buChar char="Ø"/>
            </a:pPr>
            <a:r>
              <a:rPr lang="en-US" sz="1800" dirty="0"/>
              <a:t>Lists SASIDs being reported by another district</a:t>
            </a:r>
          </a:p>
          <a:p>
            <a:pPr lvl="1">
              <a:buFont typeface="Wingdings" panose="05000000000000000000" pitchFamily="2" charset="2"/>
              <a:buChar char="Ø"/>
            </a:pPr>
            <a:r>
              <a:rPr lang="en-US" sz="1800" dirty="0"/>
              <a:t>You can then use the </a:t>
            </a:r>
            <a:r>
              <a:rPr lang="en-US" sz="1800" u="sng" dirty="0"/>
              <a:t>Student October Contact List</a:t>
            </a:r>
            <a:r>
              <a:rPr lang="en-US" sz="1800" dirty="0"/>
              <a:t> to contact the other district to resolve duplicates prior to duplicate process</a:t>
            </a:r>
          </a:p>
        </p:txBody>
      </p:sp>
      <p:graphicFrame>
        <p:nvGraphicFramePr>
          <p:cNvPr id="6" name="Table Placeholder 16">
            <a:extLst>
              <a:ext uri="{FF2B5EF4-FFF2-40B4-BE49-F238E27FC236}">
                <a16:creationId xmlns:a16="http://schemas.microsoft.com/office/drawing/2014/main" id="{10044BC5-25DA-0AD3-9C08-64A803A14ECF}"/>
              </a:ext>
            </a:extLst>
          </p:cNvPr>
          <p:cNvGraphicFramePr>
            <a:graphicFrameLocks/>
          </p:cNvGraphicFramePr>
          <p:nvPr>
            <p:extLst>
              <p:ext uri="{D42A27DB-BD31-4B8C-83A1-F6EECF244321}">
                <p14:modId xmlns:p14="http://schemas.microsoft.com/office/powerpoint/2010/main" val="3410416114"/>
              </p:ext>
            </p:extLst>
          </p:nvPr>
        </p:nvGraphicFramePr>
        <p:xfrm>
          <a:off x="186459" y="4453473"/>
          <a:ext cx="11819082" cy="2214580"/>
        </p:xfrm>
        <a:graphic>
          <a:graphicData uri="http://schemas.openxmlformats.org/drawingml/2006/table">
            <a:tbl>
              <a:tblPr firstRow="1"/>
              <a:tblGrid>
                <a:gridCol w="1730831">
                  <a:extLst>
                    <a:ext uri="{9D8B030D-6E8A-4147-A177-3AD203B41FA5}">
                      <a16:colId xmlns:a16="http://schemas.microsoft.com/office/drawing/2014/main" val="2058466233"/>
                    </a:ext>
                  </a:extLst>
                </a:gridCol>
                <a:gridCol w="1740310">
                  <a:extLst>
                    <a:ext uri="{9D8B030D-6E8A-4147-A177-3AD203B41FA5}">
                      <a16:colId xmlns:a16="http://schemas.microsoft.com/office/drawing/2014/main" val="1423622150"/>
                    </a:ext>
                  </a:extLst>
                </a:gridCol>
                <a:gridCol w="8347941">
                  <a:extLst>
                    <a:ext uri="{9D8B030D-6E8A-4147-A177-3AD203B41FA5}">
                      <a16:colId xmlns:a16="http://schemas.microsoft.com/office/drawing/2014/main" val="2945834636"/>
                    </a:ext>
                  </a:extLst>
                </a:gridCol>
              </a:tblGrid>
              <a:tr h="177483">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Date</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dirty="0">
                          <a:solidFill>
                            <a:srgbClr val="FFFFFF"/>
                          </a:solidFill>
                          <a:effectLst/>
                          <a:highlight>
                            <a:srgbClr val="000000"/>
                          </a:highlight>
                          <a:latin typeface="Trebuchet MS" panose="020B0603020202020204" pitchFamily="34" charset="0"/>
                        </a:rPr>
                        <a:t>Event</a:t>
                      </a:r>
                      <a:r>
                        <a:rPr lang="en-US" sz="1600" b="0" i="0" dirty="0">
                          <a:solidFill>
                            <a:srgbClr val="000000"/>
                          </a:solidFill>
                          <a:effectLst/>
                          <a:latin typeface="Trebuchet MS" panose="020B0603020202020204" pitchFamily="34" charset="0"/>
                        </a:rPr>
                        <a:t>​</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Event Description</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445684685"/>
                  </a:ext>
                </a:extLst>
              </a:tr>
              <a:tr h="311096">
                <a:tc>
                  <a:txBody>
                    <a:bodyPr/>
                    <a:lstStyle/>
                    <a:p>
                      <a:pPr algn="l" fontAlgn="base">
                        <a:lnSpc>
                          <a:spcPts val="1800"/>
                        </a:lnSpc>
                        <a:buNone/>
                      </a:pPr>
                      <a:r>
                        <a:rPr lang="en-US" sz="1600" b="0" i="0">
                          <a:solidFill>
                            <a:srgbClr val="000000"/>
                          </a:solidFill>
                          <a:effectLst/>
                          <a:latin typeface="Trebuchet MS" panose="020B0603020202020204" pitchFamily="34" charset="0"/>
                        </a:rPr>
                        <a:t>11/13/2025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Duplicate count funding documentation due to School Auditing Office​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428930929"/>
                  </a:ext>
                </a:extLst>
              </a:tr>
              <a:tr h="318100">
                <a:tc>
                  <a:txBody>
                    <a:bodyPr/>
                    <a:lstStyle/>
                    <a:p>
                      <a:pPr algn="l" fontAlgn="base">
                        <a:lnSpc>
                          <a:spcPts val="1800"/>
                        </a:lnSpc>
                        <a:buNone/>
                      </a:pPr>
                      <a:r>
                        <a:rPr lang="en-US" sz="1600" b="0" i="0">
                          <a:solidFill>
                            <a:srgbClr val="000000"/>
                          </a:solidFill>
                          <a:effectLst/>
                          <a:latin typeface="Trebuchet MS" panose="020B0603020202020204" pitchFamily="34" charset="0"/>
                        </a:rPr>
                        <a:t>11/19/2025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Other Date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School Auditing makes decisions on funding duplicates</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610906"/>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11/26/2025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Resubmit Student October Snapshot data to CDE based on decisions from School Auditing</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3435559189"/>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12/05/2025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Collection Closes</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Secretary of the Board of Education Verification (sign-off) form due</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Data remains embargoed until the official release in January</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90056781"/>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01/21/2026</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Data Release​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dirty="0">
                          <a:solidFill>
                            <a:srgbClr val="000000"/>
                          </a:solidFill>
                          <a:effectLst/>
                          <a:latin typeface="Trebuchet MS" panose="020B0603020202020204" pitchFamily="34" charset="0"/>
                        </a:rPr>
                        <a:t>Official data release</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64973546"/>
                  </a:ext>
                </a:extLst>
              </a:tr>
            </a:tbl>
          </a:graphicData>
        </a:graphic>
      </p:graphicFrame>
    </p:spTree>
    <p:extLst>
      <p:ext uri="{BB962C8B-B14F-4D97-AF65-F5344CB8AC3E}">
        <p14:creationId xmlns:p14="http://schemas.microsoft.com/office/powerpoint/2010/main" val="1616220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54513"/>
            <a:ext cx="8199560" cy="756418"/>
          </a:xfrm>
        </p:spPr>
        <p:txBody>
          <a:bodyPr/>
          <a:lstStyle/>
          <a:p>
            <a:r>
              <a:rPr lang="en-US" dirty="0"/>
              <a:t>End of the Collection!</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45</a:t>
            </a:fld>
            <a:endParaRPr lang="en-US" dirty="0"/>
          </a:p>
        </p:txBody>
      </p:sp>
      <p:sp>
        <p:nvSpPr>
          <p:cNvPr id="3" name="Content Placeholder 2"/>
          <p:cNvSpPr>
            <a:spLocks noGrp="1"/>
          </p:cNvSpPr>
          <p:nvPr>
            <p:ph idx="1"/>
          </p:nvPr>
        </p:nvSpPr>
        <p:spPr>
          <a:xfrm>
            <a:off x="838200" y="1469244"/>
            <a:ext cx="10515600" cy="4351338"/>
          </a:xfrm>
        </p:spPr>
        <p:txBody>
          <a:bodyPr>
            <a:normAutofit/>
          </a:bodyPr>
          <a:lstStyle/>
          <a:p>
            <a:pPr marL="0" indent="0">
              <a:buNone/>
            </a:pPr>
            <a:r>
              <a:rPr lang="en-US" b="1" dirty="0"/>
              <a:t>After documentation received</a:t>
            </a:r>
          </a:p>
          <a:p>
            <a:pPr lvl="1">
              <a:buFont typeface="Wingdings" panose="05000000000000000000" pitchFamily="2" charset="2"/>
              <a:buChar char="Ø"/>
            </a:pPr>
            <a:r>
              <a:rPr lang="en-US" dirty="0"/>
              <a:t>CDE School Auditing Duplicate Process</a:t>
            </a:r>
          </a:p>
          <a:p>
            <a:pPr marL="0" indent="0">
              <a:buNone/>
            </a:pPr>
            <a:r>
              <a:rPr lang="en-US" b="1" dirty="0"/>
              <a:t>Once data is final and no duplicates remain</a:t>
            </a:r>
          </a:p>
          <a:p>
            <a:pPr lvl="1"/>
            <a:r>
              <a:rPr lang="en-US" u="sng" dirty="0"/>
              <a:t>Print out signature page (status dashboard -&gt; Student October)</a:t>
            </a:r>
          </a:p>
          <a:p>
            <a:pPr lvl="2"/>
            <a:r>
              <a:rPr lang="en-US" dirty="0"/>
              <a:t>Will look like the Cognos Report “</a:t>
            </a:r>
            <a:r>
              <a:rPr lang="en-US" b="1" dirty="0"/>
              <a:t>District Summary of Pupil Count</a:t>
            </a:r>
            <a:r>
              <a:rPr lang="en-US" dirty="0"/>
              <a:t>”</a:t>
            </a:r>
          </a:p>
          <a:p>
            <a:pPr marL="0" indent="0">
              <a:buNone/>
            </a:pPr>
            <a:r>
              <a:rPr lang="en-US" b="1" dirty="0"/>
              <a:t>Get it signed by the Secretary of Board of Education </a:t>
            </a:r>
            <a:r>
              <a:rPr lang="en-US" b="1" u="sng" dirty="0"/>
              <a:t>AND the Chief Financial Officer</a:t>
            </a:r>
            <a:r>
              <a:rPr lang="en-US" b="1" dirty="0"/>
              <a:t> and then scan and email to Collin the Student October Collection Lead at CDE. </a:t>
            </a:r>
          </a:p>
          <a:p>
            <a:pPr marL="0" indent="0">
              <a:buNone/>
            </a:pPr>
            <a:r>
              <a:rPr lang="en-US" b="1" dirty="0"/>
              <a:t>Once CDE has received your signature page you are done!</a:t>
            </a:r>
          </a:p>
          <a:p>
            <a:pPr marL="0" indent="0">
              <a:buNone/>
            </a:pPr>
            <a:endParaRPr lang="en-US" dirty="0"/>
          </a:p>
        </p:txBody>
      </p:sp>
      <p:graphicFrame>
        <p:nvGraphicFramePr>
          <p:cNvPr id="6" name="Table Placeholder 16">
            <a:extLst>
              <a:ext uri="{FF2B5EF4-FFF2-40B4-BE49-F238E27FC236}">
                <a16:creationId xmlns:a16="http://schemas.microsoft.com/office/drawing/2014/main" id="{14A55A74-9492-DDB4-4C11-4204FF29312E}"/>
              </a:ext>
            </a:extLst>
          </p:cNvPr>
          <p:cNvGraphicFramePr>
            <a:graphicFrameLocks/>
          </p:cNvGraphicFramePr>
          <p:nvPr>
            <p:extLst>
              <p:ext uri="{D42A27DB-BD31-4B8C-83A1-F6EECF244321}">
                <p14:modId xmlns:p14="http://schemas.microsoft.com/office/powerpoint/2010/main" val="2192321947"/>
              </p:ext>
            </p:extLst>
          </p:nvPr>
        </p:nvGraphicFramePr>
        <p:xfrm>
          <a:off x="186459" y="4506895"/>
          <a:ext cx="11819082" cy="2214580"/>
        </p:xfrm>
        <a:graphic>
          <a:graphicData uri="http://schemas.openxmlformats.org/drawingml/2006/table">
            <a:tbl>
              <a:tblPr firstRow="1"/>
              <a:tblGrid>
                <a:gridCol w="1730831">
                  <a:extLst>
                    <a:ext uri="{9D8B030D-6E8A-4147-A177-3AD203B41FA5}">
                      <a16:colId xmlns:a16="http://schemas.microsoft.com/office/drawing/2014/main" val="2058466233"/>
                    </a:ext>
                  </a:extLst>
                </a:gridCol>
                <a:gridCol w="1740310">
                  <a:extLst>
                    <a:ext uri="{9D8B030D-6E8A-4147-A177-3AD203B41FA5}">
                      <a16:colId xmlns:a16="http://schemas.microsoft.com/office/drawing/2014/main" val="1423622150"/>
                    </a:ext>
                  </a:extLst>
                </a:gridCol>
                <a:gridCol w="8347941">
                  <a:extLst>
                    <a:ext uri="{9D8B030D-6E8A-4147-A177-3AD203B41FA5}">
                      <a16:colId xmlns:a16="http://schemas.microsoft.com/office/drawing/2014/main" val="2945834636"/>
                    </a:ext>
                  </a:extLst>
                </a:gridCol>
              </a:tblGrid>
              <a:tr h="177483">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Date</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dirty="0">
                          <a:solidFill>
                            <a:srgbClr val="FFFFFF"/>
                          </a:solidFill>
                          <a:effectLst/>
                          <a:highlight>
                            <a:srgbClr val="000000"/>
                          </a:highlight>
                          <a:latin typeface="Trebuchet MS" panose="020B0603020202020204" pitchFamily="34" charset="0"/>
                        </a:rPr>
                        <a:t>Event</a:t>
                      </a:r>
                      <a:r>
                        <a:rPr lang="en-US" sz="1600" b="0" i="0" dirty="0">
                          <a:solidFill>
                            <a:srgbClr val="000000"/>
                          </a:solidFill>
                          <a:effectLst/>
                          <a:latin typeface="Trebuchet MS" panose="020B0603020202020204" pitchFamily="34" charset="0"/>
                        </a:rPr>
                        <a:t>​</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Event Description</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445684685"/>
                  </a:ext>
                </a:extLst>
              </a:tr>
              <a:tr h="311096">
                <a:tc>
                  <a:txBody>
                    <a:bodyPr/>
                    <a:lstStyle/>
                    <a:p>
                      <a:pPr algn="l" fontAlgn="base">
                        <a:lnSpc>
                          <a:spcPts val="1800"/>
                        </a:lnSpc>
                        <a:buNone/>
                      </a:pPr>
                      <a:r>
                        <a:rPr lang="en-US" sz="1600" b="0" i="0">
                          <a:solidFill>
                            <a:srgbClr val="000000"/>
                          </a:solidFill>
                          <a:effectLst/>
                          <a:latin typeface="Trebuchet MS" panose="020B0603020202020204" pitchFamily="34" charset="0"/>
                        </a:rPr>
                        <a:t>11/13/2025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Duplicate count funding documentation due to School Auditing Office​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428930929"/>
                  </a:ext>
                </a:extLst>
              </a:tr>
              <a:tr h="318100">
                <a:tc>
                  <a:txBody>
                    <a:bodyPr/>
                    <a:lstStyle/>
                    <a:p>
                      <a:pPr algn="l" fontAlgn="base">
                        <a:lnSpc>
                          <a:spcPts val="1800"/>
                        </a:lnSpc>
                        <a:buNone/>
                      </a:pPr>
                      <a:r>
                        <a:rPr lang="en-US" sz="1600" b="0" i="0">
                          <a:solidFill>
                            <a:srgbClr val="000000"/>
                          </a:solidFill>
                          <a:effectLst/>
                          <a:latin typeface="Trebuchet MS" panose="020B0603020202020204" pitchFamily="34" charset="0"/>
                        </a:rPr>
                        <a:t>11/19/2025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Other Date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School Auditing makes decisions on funding duplicates</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610906"/>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11/26/2025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Resubmit Student October Snapshot data to CDE based on decisions from School Auditing</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3435559189"/>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12/05/2025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Collection Closes</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Secretary of the Board of Education Verification (sign-off) form due</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Data remains embargoed until the official release in January</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90056781"/>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01/21/2026</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Data Release​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dirty="0">
                          <a:solidFill>
                            <a:srgbClr val="000000"/>
                          </a:solidFill>
                          <a:effectLst/>
                          <a:latin typeface="Trebuchet MS" panose="020B0603020202020204" pitchFamily="34" charset="0"/>
                        </a:rPr>
                        <a:t>Official data release</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64973546"/>
                  </a:ext>
                </a:extLst>
              </a:tr>
            </a:tbl>
          </a:graphicData>
        </a:graphic>
      </p:graphicFrame>
    </p:spTree>
    <p:extLst>
      <p:ext uri="{BB962C8B-B14F-4D97-AF65-F5344CB8AC3E}">
        <p14:creationId xmlns:p14="http://schemas.microsoft.com/office/powerpoint/2010/main" val="886084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How the Snapshot Works</a:t>
            </a:r>
          </a:p>
        </p:txBody>
      </p:sp>
      <p:sp>
        <p:nvSpPr>
          <p:cNvPr id="3" name="Slide Number Placeholder 2"/>
          <p:cNvSpPr>
            <a:spLocks noGrp="1"/>
          </p:cNvSpPr>
          <p:nvPr>
            <p:ph type="sldNum" sz="quarter" idx="12"/>
          </p:nvPr>
        </p:nvSpPr>
        <p:spPr/>
        <p:txBody>
          <a:bodyPr/>
          <a:lstStyle/>
          <a:p>
            <a:fld id="{C479D5F6-EDCB-402A-AC08-4943A1820E8F}" type="slidenum">
              <a:rPr lang="en-US" smtClean="0"/>
              <a:pPr/>
              <a:t>46</a:t>
            </a:fld>
            <a:endParaRPr lang="en-US" dirty="0"/>
          </a:p>
        </p:txBody>
      </p:sp>
    </p:spTree>
    <p:extLst>
      <p:ext uri="{BB962C8B-B14F-4D97-AF65-F5344CB8AC3E}">
        <p14:creationId xmlns:p14="http://schemas.microsoft.com/office/powerpoint/2010/main" val="21126641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54514"/>
            <a:ext cx="8109913" cy="756418"/>
          </a:xfrm>
        </p:spPr>
        <p:txBody>
          <a:bodyPr/>
          <a:lstStyle/>
          <a:p>
            <a:r>
              <a:rPr lang="en-US" dirty="0"/>
              <a:t>Data Feeds into Snapshot</a:t>
            </a:r>
          </a:p>
        </p:txBody>
      </p:sp>
      <p:pic>
        <p:nvPicPr>
          <p:cNvPr id="5"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6086" y="2559752"/>
            <a:ext cx="7886700" cy="3796598"/>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Data 2">
            <a:extLst>
              <a:ext uri="{FF2B5EF4-FFF2-40B4-BE49-F238E27FC236}">
                <a16:creationId xmlns:a16="http://schemas.microsoft.com/office/drawing/2014/main" id="{21FCF2F4-D6A2-ABC1-31FF-E5F9EB7CEE03}"/>
              </a:ext>
              <a:ext uri="{C183D7F6-B498-43B3-948B-1728B52AA6E4}">
                <adec:decorative xmlns:adec="http://schemas.microsoft.com/office/drawing/2017/decorative" val="1"/>
              </a:ext>
            </a:extLst>
          </p:cNvPr>
          <p:cNvSpPr/>
          <p:nvPr/>
        </p:nvSpPr>
        <p:spPr>
          <a:xfrm>
            <a:off x="5868198" y="4672059"/>
            <a:ext cx="2574588" cy="1498058"/>
          </a:xfrm>
          <a:prstGeom prst="flowChartInputOutput">
            <a:avLst/>
          </a:prstGeom>
          <a:solidFill>
            <a:schemeClr val="tx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Support Files/data: Foster, Migrant, Title I School, TREP</a:t>
            </a:r>
          </a:p>
        </p:txBody>
      </p:sp>
      <p:sp>
        <p:nvSpPr>
          <p:cNvPr id="6" name="TextBox 5">
            <a:extLst>
              <a:ext uri="{FF2B5EF4-FFF2-40B4-BE49-F238E27FC236}">
                <a16:creationId xmlns:a16="http://schemas.microsoft.com/office/drawing/2014/main" id="{B990180C-64A2-D323-16D0-5E0606227BFE}"/>
              </a:ext>
            </a:extLst>
          </p:cNvPr>
          <p:cNvSpPr txBox="1"/>
          <p:nvPr/>
        </p:nvSpPr>
        <p:spPr>
          <a:xfrm>
            <a:off x="4966997" y="1151454"/>
            <a:ext cx="5766318" cy="2554545"/>
          </a:xfrm>
          <a:prstGeom prst="rect">
            <a:avLst/>
          </a:prstGeom>
          <a:noFill/>
        </p:spPr>
        <p:txBody>
          <a:bodyPr wrap="square">
            <a:spAutoFit/>
          </a:bodyPr>
          <a:lstStyle/>
          <a:p>
            <a:r>
              <a:rPr lang="en-US" sz="2000" b="1" dirty="0"/>
              <a:t>Student October Snapshot Criteria</a:t>
            </a:r>
          </a:p>
          <a:p>
            <a:pPr lvl="1">
              <a:buClr>
                <a:srgbClr val="00B050"/>
              </a:buClr>
              <a:buFont typeface="Wingdings" panose="05000000000000000000" pitchFamily="2" charset="2"/>
              <a:buChar char="ü"/>
            </a:pPr>
            <a:r>
              <a:rPr lang="en-US" dirty="0"/>
              <a:t>Student record in DEM file, error free</a:t>
            </a:r>
          </a:p>
          <a:p>
            <a:pPr lvl="1">
              <a:buClr>
                <a:srgbClr val="00B050"/>
              </a:buClr>
              <a:buFont typeface="Wingdings" panose="05000000000000000000" pitchFamily="2" charset="2"/>
              <a:buChar char="ü"/>
            </a:pPr>
            <a:r>
              <a:rPr lang="en-US" dirty="0"/>
              <a:t>Student has at least one record in SSA file , error free</a:t>
            </a:r>
          </a:p>
          <a:p>
            <a:pPr lvl="1">
              <a:buClr>
                <a:srgbClr val="00B050"/>
              </a:buClr>
              <a:buFont typeface="Wingdings" panose="05000000000000000000" pitchFamily="2" charset="2"/>
              <a:buChar char="ü"/>
            </a:pPr>
            <a:r>
              <a:rPr lang="en-US" dirty="0"/>
              <a:t>Student has record in At-Risk file, error-free</a:t>
            </a:r>
          </a:p>
          <a:p>
            <a:pPr lvl="1">
              <a:buClr>
                <a:srgbClr val="00B050"/>
              </a:buClr>
              <a:buFont typeface="Wingdings" panose="05000000000000000000" pitchFamily="2" charset="2"/>
              <a:buChar char="ü"/>
            </a:pPr>
            <a:r>
              <a:rPr lang="en-US" dirty="0"/>
              <a:t>Primary School flag = 1</a:t>
            </a:r>
          </a:p>
          <a:p>
            <a:pPr lvl="1">
              <a:buClr>
                <a:srgbClr val="00B050"/>
              </a:buClr>
              <a:buFont typeface="Wingdings" panose="05000000000000000000" pitchFamily="2" charset="2"/>
              <a:buChar char="ü"/>
            </a:pPr>
            <a:r>
              <a:rPr lang="en-US" dirty="0"/>
              <a:t>Entry Date before or on count day and Exit Date after count day</a:t>
            </a:r>
          </a:p>
          <a:p>
            <a:pPr lvl="2"/>
            <a:r>
              <a:rPr lang="en-US" sz="1600" dirty="0"/>
              <a:t>Or SASID is in Transfer/Alternate Count Day exception file</a:t>
            </a:r>
          </a:p>
        </p:txBody>
      </p:sp>
      <p:sp>
        <p:nvSpPr>
          <p:cNvPr id="7" name="Parallelogram 6">
            <a:extLst>
              <a:ext uri="{FF2B5EF4-FFF2-40B4-BE49-F238E27FC236}">
                <a16:creationId xmlns:a16="http://schemas.microsoft.com/office/drawing/2014/main" id="{21D876D6-AF34-F9AA-3C2D-71575F3ADA5C}"/>
              </a:ext>
              <a:ext uri="{C183D7F6-B498-43B3-948B-1728B52AA6E4}">
                <adec:decorative xmlns:adec="http://schemas.microsoft.com/office/drawing/2017/decorative" val="1"/>
              </a:ext>
            </a:extLst>
          </p:cNvPr>
          <p:cNvSpPr/>
          <p:nvPr/>
        </p:nvSpPr>
        <p:spPr>
          <a:xfrm>
            <a:off x="807395" y="5972783"/>
            <a:ext cx="1167319" cy="748692"/>
          </a:xfrm>
          <a:prstGeom prst="parallelogram">
            <a:avLst/>
          </a:prstGeom>
          <a:solidFill>
            <a:srgbClr val="96B9D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At-Risk File</a:t>
            </a:r>
          </a:p>
        </p:txBody>
      </p:sp>
      <p:cxnSp>
        <p:nvCxnSpPr>
          <p:cNvPr id="11" name="Connector: Elbow 10">
            <a:extLst>
              <a:ext uri="{FF2B5EF4-FFF2-40B4-BE49-F238E27FC236}">
                <a16:creationId xmlns:a16="http://schemas.microsoft.com/office/drawing/2014/main" id="{B983FB85-3674-3CE5-0F34-CD9813CAA100}"/>
              </a:ext>
              <a:ext uri="{C183D7F6-B498-43B3-948B-1728B52AA6E4}">
                <adec:decorative xmlns:adec="http://schemas.microsoft.com/office/drawing/2017/decorative" val="1"/>
              </a:ext>
            </a:extLst>
          </p:cNvPr>
          <p:cNvCxnSpPr>
            <a:cxnSpLocks/>
          </p:cNvCxnSpPr>
          <p:nvPr/>
        </p:nvCxnSpPr>
        <p:spPr>
          <a:xfrm flipV="1">
            <a:off x="1960666" y="5599752"/>
            <a:ext cx="474522" cy="41730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47</a:t>
            </a:fld>
            <a:endParaRPr lang="en-US" dirty="0"/>
          </a:p>
        </p:txBody>
      </p:sp>
    </p:spTree>
    <p:extLst>
      <p:ext uri="{BB962C8B-B14F-4D97-AF65-F5344CB8AC3E}">
        <p14:creationId xmlns:p14="http://schemas.microsoft.com/office/powerpoint/2010/main" val="21637679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What is a Snapshot? – Back to the Visual</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17418" y="2314696"/>
            <a:ext cx="3200400" cy="1170470"/>
          </a:xfrm>
          <a:prstGeom prst="roundRect">
            <a:avLst/>
          </a:prstGeom>
          <a:noFill/>
          <a:ln w="76200" cap="flat" cmpd="sng" algn="ctr">
            <a:solidFill>
              <a:schemeClr val="accent2">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a:solidFill>
                  <a:schemeClr val="tx1"/>
                </a:solidFill>
              </a:rPr>
              <a:t>Source File A</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4191990" y="2311509"/>
            <a:ext cx="3200400" cy="1240115"/>
          </a:xfrm>
          <a:prstGeom prst="roundRect">
            <a:avLst/>
          </a:prstGeom>
          <a:noFill/>
          <a:ln w="76200" cap="flat" cmpd="sng" algn="ctr">
            <a:solidFill>
              <a:schemeClr val="accent6">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a:solidFill>
                  <a:schemeClr val="tx1"/>
                </a:solidFill>
              </a:rPr>
              <a:t>Source File B</a:t>
            </a:r>
          </a:p>
        </p:txBody>
      </p:sp>
      <p:sp>
        <p:nvSpPr>
          <p:cNvPr id="27" name="Rectangle: Rounded Corners 26">
            <a:extLst>
              <a:ext uri="{FF2B5EF4-FFF2-40B4-BE49-F238E27FC236}">
                <a16:creationId xmlns:a16="http://schemas.microsoft.com/office/drawing/2014/main" id="{746A09B2-FD82-4C22-9894-F2BBEAC8000C}"/>
              </a:ext>
            </a:extLst>
          </p:cNvPr>
          <p:cNvSpPr/>
          <p:nvPr/>
        </p:nvSpPr>
        <p:spPr>
          <a:xfrm>
            <a:off x="7658660" y="2298644"/>
            <a:ext cx="3674358" cy="1240115"/>
          </a:xfrm>
          <a:prstGeom prst="roundRect">
            <a:avLst/>
          </a:prstGeom>
          <a:noFill/>
          <a:ln w="76200" cap="flat" cmpd="sng" algn="ctr">
            <a:solidFill>
              <a:srgbClr val="6D2B5D"/>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a:solidFill>
                  <a:schemeClr val="tx1"/>
                </a:solidFill>
              </a:rPr>
              <a:t>Internal Flags</a:t>
            </a:r>
          </a:p>
        </p:txBody>
      </p:sp>
      <p:sp>
        <p:nvSpPr>
          <p:cNvPr id="19" name="Rectangle: Rounded Corners 18">
            <a:extLst>
              <a:ext uri="{FF2B5EF4-FFF2-40B4-BE49-F238E27FC236}">
                <a16:creationId xmlns:a16="http://schemas.microsoft.com/office/drawing/2014/main" id="{D5805DBE-73E2-5FC0-397C-F83BDCEAF517}"/>
              </a:ext>
            </a:extLst>
          </p:cNvPr>
          <p:cNvSpPr/>
          <p:nvPr/>
        </p:nvSpPr>
        <p:spPr>
          <a:xfrm>
            <a:off x="817418" y="3697698"/>
            <a:ext cx="10515600" cy="1463708"/>
          </a:xfrm>
          <a:prstGeom prst="roundRect">
            <a:avLst/>
          </a:prstGeom>
          <a:solidFill>
            <a:schemeClr val="accent4">
              <a:lumMod val="20000"/>
              <a:lumOff val="80000"/>
            </a:schemeClr>
          </a:solidFill>
          <a:ln w="76200" cap="flat" cmpd="sng" algn="ctr">
            <a:solidFill>
              <a:schemeClr val="accent4">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350" b="1">
                <a:solidFill>
                  <a:schemeClr val="tx1"/>
                </a:solidFill>
              </a:rPr>
              <a:t>Snapshot</a:t>
            </a:r>
          </a:p>
        </p:txBody>
      </p:sp>
      <p:sp>
        <p:nvSpPr>
          <p:cNvPr id="5" name="Slide Number Placeholder 4">
            <a:extLst>
              <a:ext uri="{FF2B5EF4-FFF2-40B4-BE49-F238E27FC236}">
                <a16:creationId xmlns:a16="http://schemas.microsoft.com/office/drawing/2014/main" id="{A189570E-80CF-400D-822E-33DE3633575B}"/>
              </a:ext>
            </a:extLst>
          </p:cNvPr>
          <p:cNvSpPr>
            <a:spLocks noGrp="1"/>
          </p:cNvSpPr>
          <p:nvPr>
            <p:ph type="sldNum" sz="quarter" idx="12"/>
          </p:nvPr>
        </p:nvSpPr>
        <p:spPr/>
        <p:txBody>
          <a:bodyPr/>
          <a:lstStyle/>
          <a:p>
            <a:fld id="{C479D5F6-EDCB-402A-AC08-4943A1820E8F}" type="slidenum">
              <a:rPr lang="en-US" smtClean="0"/>
              <a:pPr/>
              <a:t>48</a:t>
            </a:fld>
            <a:endParaRPr lang="en-US"/>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2257525" y="4447710"/>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1</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6918461" y="4439604"/>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4</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5372165" y="2896877"/>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3</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5769981" y="4447710"/>
            <a:ext cx="899654" cy="413884"/>
          </a:xfrm>
          <a:prstGeom prst="roundRect">
            <a:avLst/>
          </a:prstGeom>
          <a:solidFill>
            <a:schemeClr val="accent6">
              <a:lumMod val="75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B: Element 2</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117349" y="4437190"/>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1</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3424688" y="4447710"/>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4583662" y="4453574"/>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4</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1318703" y="2835748"/>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2</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2761772" y="2894060"/>
            <a:ext cx="899654" cy="413884"/>
          </a:xfrm>
          <a:prstGeom prst="roundRect">
            <a:avLst/>
          </a:prstGeom>
          <a:solidFill>
            <a:schemeClr val="accent2">
              <a:lumMod val="60000"/>
              <a:lumOff val="40000"/>
            </a:schemeClr>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File A: Element 5</a:t>
            </a:r>
          </a:p>
        </p:txBody>
      </p:sp>
      <p:sp>
        <p:nvSpPr>
          <p:cNvPr id="28" name="Rectangle: Rounded Corners 27">
            <a:extLst>
              <a:ext uri="{FF2B5EF4-FFF2-40B4-BE49-F238E27FC236}">
                <a16:creationId xmlns:a16="http://schemas.microsoft.com/office/drawing/2014/main" id="{33CD47F1-2C87-454E-AABF-64E91ACF5123}"/>
              </a:ext>
              <a:ext uri="{C183D7F6-B498-43B3-948B-1728B52AA6E4}">
                <adec:decorative xmlns:adec="http://schemas.microsoft.com/office/drawing/2017/decorative" val="1"/>
              </a:ext>
            </a:extLst>
          </p:cNvPr>
          <p:cNvSpPr/>
          <p:nvPr/>
        </p:nvSpPr>
        <p:spPr>
          <a:xfrm>
            <a:off x="8085624" y="4428358"/>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Internal Flag: 1</a:t>
            </a:r>
          </a:p>
        </p:txBody>
      </p:sp>
      <p:sp>
        <p:nvSpPr>
          <p:cNvPr id="29" name="Rectangle: Rounded Corners 28">
            <a:extLst>
              <a:ext uri="{FF2B5EF4-FFF2-40B4-BE49-F238E27FC236}">
                <a16:creationId xmlns:a16="http://schemas.microsoft.com/office/drawing/2014/main" id="{2CCBA643-346B-4380-AAA9-B9D7628B54F9}"/>
              </a:ext>
              <a:ext uri="{C183D7F6-B498-43B3-948B-1728B52AA6E4}">
                <adec:decorative xmlns:adec="http://schemas.microsoft.com/office/drawing/2017/decorative" val="1"/>
              </a:ext>
            </a:extLst>
          </p:cNvPr>
          <p:cNvSpPr/>
          <p:nvPr/>
        </p:nvSpPr>
        <p:spPr>
          <a:xfrm>
            <a:off x="9225800" y="4423354"/>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Internal Flag: 2</a:t>
            </a:r>
          </a:p>
        </p:txBody>
      </p:sp>
      <p:sp>
        <p:nvSpPr>
          <p:cNvPr id="34" name="Rectangle: Rounded Corners 33">
            <a:extLst>
              <a:ext uri="{FF2B5EF4-FFF2-40B4-BE49-F238E27FC236}">
                <a16:creationId xmlns:a16="http://schemas.microsoft.com/office/drawing/2014/main" id="{48FE2DFB-7789-A79D-1007-03485B03EAE3}"/>
              </a:ext>
              <a:ext uri="{C183D7F6-B498-43B3-948B-1728B52AA6E4}">
                <adec:decorative xmlns:adec="http://schemas.microsoft.com/office/drawing/2017/decorative" val="1"/>
              </a:ext>
            </a:extLst>
          </p:cNvPr>
          <p:cNvSpPr/>
          <p:nvPr/>
        </p:nvSpPr>
        <p:spPr>
          <a:xfrm>
            <a:off x="10270353" y="2970606"/>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Internal Flag: 3</a:t>
            </a:r>
          </a:p>
        </p:txBody>
      </p:sp>
      <p:cxnSp>
        <p:nvCxnSpPr>
          <p:cNvPr id="14" name="Straight Arrow Connector 13">
            <a:extLst>
              <a:ext uri="{FF2B5EF4-FFF2-40B4-BE49-F238E27FC236}">
                <a16:creationId xmlns:a16="http://schemas.microsoft.com/office/drawing/2014/main" id="{0D56F836-4148-DFC5-5848-3AF3CA18E15E}"/>
              </a:ext>
              <a:ext uri="{C183D7F6-B498-43B3-948B-1728B52AA6E4}">
                <adec:decorative xmlns:adec="http://schemas.microsoft.com/office/drawing/2017/decorative" val="1"/>
              </a:ext>
            </a:extLst>
          </p:cNvPr>
          <p:cNvCxnSpPr/>
          <p:nvPr/>
        </p:nvCxnSpPr>
        <p:spPr>
          <a:xfrm>
            <a:off x="2417618" y="3307944"/>
            <a:ext cx="1774372" cy="838029"/>
          </a:xfrm>
          <a:prstGeom prst="straightConnector1">
            <a:avLst/>
          </a:prstGeom>
          <a:ln w="571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F3C5D30-C4E2-236E-5AB5-B8E0A878DE66}"/>
              </a:ext>
              <a:ext uri="{C183D7F6-B498-43B3-948B-1728B52AA6E4}">
                <adec:decorative xmlns:adec="http://schemas.microsoft.com/office/drawing/2017/decorative" val="1"/>
              </a:ext>
            </a:extLst>
          </p:cNvPr>
          <p:cNvCxnSpPr>
            <a:cxnSpLocks/>
          </p:cNvCxnSpPr>
          <p:nvPr/>
        </p:nvCxnSpPr>
        <p:spPr>
          <a:xfrm>
            <a:off x="6096000" y="3384490"/>
            <a:ext cx="779318" cy="90904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BCF6045-6850-E1C1-3C28-1B11784153CE}"/>
              </a:ext>
              <a:ext uri="{C183D7F6-B498-43B3-948B-1728B52AA6E4}">
                <adec:decorative xmlns:adec="http://schemas.microsoft.com/office/drawing/2017/decorative" val="1"/>
              </a:ext>
            </a:extLst>
          </p:cNvPr>
          <p:cNvCxnSpPr>
            <a:cxnSpLocks/>
          </p:cNvCxnSpPr>
          <p:nvPr/>
        </p:nvCxnSpPr>
        <p:spPr>
          <a:xfrm flipH="1">
            <a:off x="2843018" y="3384490"/>
            <a:ext cx="2190471" cy="85068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C9CBE3B-802D-1405-607B-32D24E2706E4}"/>
              </a:ext>
              <a:ext uri="{C183D7F6-B498-43B3-948B-1728B52AA6E4}">
                <adec:decorative xmlns:adec="http://schemas.microsoft.com/office/drawing/2017/decorative" val="1"/>
              </a:ext>
            </a:extLst>
          </p:cNvPr>
          <p:cNvCxnSpPr>
            <a:cxnSpLocks/>
          </p:cNvCxnSpPr>
          <p:nvPr/>
        </p:nvCxnSpPr>
        <p:spPr>
          <a:xfrm flipH="1">
            <a:off x="1397297" y="3316557"/>
            <a:ext cx="927116" cy="1007873"/>
          </a:xfrm>
          <a:prstGeom prst="straightConnector1">
            <a:avLst/>
          </a:prstGeom>
          <a:ln w="571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A4018BE-13B3-6FE1-9C1B-8902F1D4FF8C}"/>
              </a:ext>
              <a:ext uri="{C183D7F6-B498-43B3-948B-1728B52AA6E4}">
                <adec:decorative xmlns:adec="http://schemas.microsoft.com/office/drawing/2017/decorative" val="1"/>
              </a:ext>
            </a:extLst>
          </p:cNvPr>
          <p:cNvCxnSpPr>
            <a:cxnSpLocks/>
          </p:cNvCxnSpPr>
          <p:nvPr/>
        </p:nvCxnSpPr>
        <p:spPr>
          <a:xfrm>
            <a:off x="9078113" y="3249632"/>
            <a:ext cx="0" cy="925496"/>
          </a:xfrm>
          <a:prstGeom prst="straightConnector1">
            <a:avLst/>
          </a:prstGeom>
          <a:ln w="57150">
            <a:solidFill>
              <a:srgbClr val="722E6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3543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2025-26 Changes</a:t>
            </a:r>
          </a:p>
        </p:txBody>
      </p:sp>
      <p:sp>
        <p:nvSpPr>
          <p:cNvPr id="3" name="Slide Number Placeholder 2"/>
          <p:cNvSpPr>
            <a:spLocks noGrp="1"/>
          </p:cNvSpPr>
          <p:nvPr>
            <p:ph type="sldNum" sz="quarter" idx="12"/>
          </p:nvPr>
        </p:nvSpPr>
        <p:spPr>
          <a:xfrm>
            <a:off x="1808843" y="6427019"/>
            <a:ext cx="2057400" cy="365125"/>
          </a:xfrm>
        </p:spPr>
        <p:txBody>
          <a:bodyPr/>
          <a:lstStyle/>
          <a:p>
            <a:fld id="{C479D5F6-EDCB-402A-AC08-4943A1820E8F}" type="slidenum">
              <a:rPr lang="en-US" smtClean="0"/>
              <a:pPr/>
              <a:t>49</a:t>
            </a:fld>
            <a:endParaRPr lang="en-US" dirty="0"/>
          </a:p>
        </p:txBody>
      </p:sp>
    </p:spTree>
    <p:extLst>
      <p:ext uri="{BB962C8B-B14F-4D97-AF65-F5344CB8AC3E}">
        <p14:creationId xmlns:p14="http://schemas.microsoft.com/office/powerpoint/2010/main" val="3340854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194587"/>
            <a:ext cx="8011301" cy="756418"/>
          </a:xfrm>
        </p:spPr>
        <p:txBody>
          <a:bodyPr/>
          <a:lstStyle/>
          <a:p>
            <a:r>
              <a:rPr lang="en-US" dirty="0"/>
              <a:t>Purpose of Student October Continued</a:t>
            </a:r>
          </a:p>
        </p:txBody>
      </p:sp>
      <p:sp>
        <p:nvSpPr>
          <p:cNvPr id="3" name="Content Placeholder 2"/>
          <p:cNvSpPr>
            <a:spLocks noGrp="1"/>
          </p:cNvSpPr>
          <p:nvPr>
            <p:ph idx="1"/>
          </p:nvPr>
        </p:nvSpPr>
        <p:spPr/>
        <p:txBody>
          <a:bodyPr>
            <a:normAutofit/>
          </a:bodyPr>
          <a:lstStyle/>
          <a:p>
            <a:pPr marL="342900" indent="-342900">
              <a:buFont typeface="Wingdings" panose="05000000000000000000" pitchFamily="2" charset="2"/>
              <a:buChar char="Ø"/>
            </a:pPr>
            <a:r>
              <a:rPr lang="en-US" b="1" dirty="0"/>
              <a:t>Data from Student October is also used in reports, grants, news articles, and official decision making about schools, districts, and the state.</a:t>
            </a:r>
          </a:p>
          <a:p>
            <a:pPr marL="342900" indent="-342900">
              <a:buFont typeface="Wingdings" panose="05000000000000000000" pitchFamily="2" charset="2"/>
              <a:buChar char="Ø"/>
            </a:pPr>
            <a:r>
              <a:rPr lang="en-US" b="1" dirty="0"/>
              <a:t>Student October is meant to be a </a:t>
            </a:r>
            <a:r>
              <a:rPr lang="en-US" b="1" u="sng" dirty="0"/>
              <a:t>snapshot in time </a:t>
            </a:r>
            <a:r>
              <a:rPr lang="en-US" b="1" dirty="0"/>
              <a:t>that gives a general overview of education in Colorado.</a:t>
            </a:r>
          </a:p>
          <a:p>
            <a:pPr marL="342900" indent="-342900">
              <a:buFont typeface="Wingdings" panose="05000000000000000000" pitchFamily="2" charset="2"/>
              <a:buChar char="Ø"/>
            </a:pPr>
            <a:r>
              <a:rPr lang="en-US" b="1" dirty="0"/>
              <a:t>Accuracy is paramount</a:t>
            </a:r>
          </a:p>
          <a:p>
            <a:pPr lvl="1"/>
            <a:r>
              <a:rPr lang="en-US" dirty="0"/>
              <a:t>CDE wants to make sure that districts receive the correct amount of funding</a:t>
            </a:r>
          </a:p>
          <a:p>
            <a:pPr lvl="1"/>
            <a:r>
              <a:rPr lang="en-US" dirty="0"/>
              <a:t>That demographic reports accurately represent school and district populations</a:t>
            </a:r>
          </a:p>
          <a:p>
            <a:pPr lvl="1"/>
            <a:r>
              <a:rPr lang="en-US" dirty="0"/>
              <a:t>And finally, accurately reported English Learner (EL) student data is necessary for Federal and State reporting as well as for state funding through ELPA (English Language Proficiency Act)</a:t>
            </a:r>
          </a:p>
          <a:p>
            <a:pPr marL="0" indent="0">
              <a:buNone/>
            </a:pPr>
            <a:endParaRPr lang="en-US" b="1"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18294928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669C0-D07F-9AB1-D4D2-138E51F563FE}"/>
              </a:ext>
            </a:extLst>
          </p:cNvPr>
          <p:cNvSpPr>
            <a:spLocks noGrp="1"/>
          </p:cNvSpPr>
          <p:nvPr>
            <p:ph type="title"/>
          </p:nvPr>
        </p:nvSpPr>
        <p:spPr/>
        <p:txBody>
          <a:bodyPr/>
          <a:lstStyle/>
          <a:p>
            <a:r>
              <a:rPr lang="en-US" dirty="0"/>
              <a:t>2025-26 Student School Association</a:t>
            </a:r>
          </a:p>
        </p:txBody>
      </p:sp>
      <p:pic>
        <p:nvPicPr>
          <p:cNvPr id="15" name="Content Placeholder 11" descr="2024-2025 Student School Association File Layout">
            <a:extLst>
              <a:ext uri="{FF2B5EF4-FFF2-40B4-BE49-F238E27FC236}">
                <a16:creationId xmlns:a16="http://schemas.microsoft.com/office/drawing/2014/main" id="{23818172-8A23-A476-785A-6BE221C83890}"/>
              </a:ext>
            </a:extLst>
          </p:cNvPr>
          <p:cNvPicPr>
            <a:picLocks noGrp="1" noChangeAspect="1"/>
          </p:cNvPicPr>
          <p:nvPr>
            <p:ph sz="half" idx="1"/>
          </p:nvPr>
        </p:nvPicPr>
        <p:blipFill>
          <a:blip r:embed="rId2"/>
          <a:stretch>
            <a:fillRect/>
          </a:stretch>
        </p:blipFill>
        <p:spPr>
          <a:xfrm>
            <a:off x="933855" y="1554163"/>
            <a:ext cx="4597535" cy="4757781"/>
          </a:xfrm>
          <a:prstGeom prst="rect">
            <a:avLst/>
          </a:prstGeom>
          <a:ln w="3175">
            <a:solidFill>
              <a:schemeClr val="tx1"/>
            </a:solidFill>
          </a:ln>
        </p:spPr>
      </p:pic>
      <p:sp>
        <p:nvSpPr>
          <p:cNvPr id="14" name="Content Placeholder 13">
            <a:extLst>
              <a:ext uri="{FF2B5EF4-FFF2-40B4-BE49-F238E27FC236}">
                <a16:creationId xmlns:a16="http://schemas.microsoft.com/office/drawing/2014/main" id="{D98C1A3C-AF16-0D12-E734-09376E693BDC}"/>
              </a:ext>
            </a:extLst>
          </p:cNvPr>
          <p:cNvSpPr>
            <a:spLocks noGrp="1"/>
          </p:cNvSpPr>
          <p:nvPr>
            <p:ph sz="half" idx="2"/>
          </p:nvPr>
        </p:nvSpPr>
        <p:spPr/>
        <p:txBody>
          <a:bodyPr>
            <a:normAutofit/>
          </a:bodyPr>
          <a:lstStyle/>
          <a:p>
            <a:r>
              <a:rPr lang="en-US" dirty="0">
                <a:latin typeface="Calibri" panose="020F0502020204030204" pitchFamily="34" charset="0"/>
                <a:ea typeface="Calibri" panose="020F0502020204030204" pitchFamily="34" charset="0"/>
                <a:cs typeface="Times New Roman" panose="02020603050405020304" pitchFamily="18" charset="0"/>
                <a:hlinkClick r:id="rId3"/>
              </a:rPr>
              <a:t>2025-26 Student School Association File Layout</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t>Removed Innovative Learning Opportunities Pilot field</a:t>
            </a:r>
          </a:p>
          <a:p>
            <a:r>
              <a:rPr lang="en-US" dirty="0"/>
              <a:t>Added Abbreviated School Day Schedule Status and Total Days on an Abbreviated School Day Schedule</a:t>
            </a:r>
          </a:p>
        </p:txBody>
      </p:sp>
      <p:sp>
        <p:nvSpPr>
          <p:cNvPr id="4" name="Slide Number Placeholder 3">
            <a:extLst>
              <a:ext uri="{FF2B5EF4-FFF2-40B4-BE49-F238E27FC236}">
                <a16:creationId xmlns:a16="http://schemas.microsoft.com/office/drawing/2014/main" id="{32180BD0-C740-E297-9C4C-D9B2E57CB1B7}"/>
              </a:ext>
            </a:extLst>
          </p:cNvPr>
          <p:cNvSpPr>
            <a:spLocks noGrp="1"/>
          </p:cNvSpPr>
          <p:nvPr>
            <p:ph type="sldNum" sz="quarter" idx="12"/>
          </p:nvPr>
        </p:nvSpPr>
        <p:spPr/>
        <p:txBody>
          <a:bodyPr/>
          <a:lstStyle/>
          <a:p>
            <a:fld id="{C479D5F6-EDCB-402A-AC08-4943A1820E8F}" type="slidenum">
              <a:rPr lang="en-US" smtClean="0"/>
              <a:pPr/>
              <a:t>50</a:t>
            </a:fld>
            <a:endParaRPr lang="en-US"/>
          </a:p>
        </p:txBody>
      </p:sp>
    </p:spTree>
    <p:extLst>
      <p:ext uri="{BB962C8B-B14F-4D97-AF65-F5344CB8AC3E}">
        <p14:creationId xmlns:p14="http://schemas.microsoft.com/office/powerpoint/2010/main" val="10867877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54870-5AC7-0D1D-9993-EE79B99D183B}"/>
              </a:ext>
            </a:extLst>
          </p:cNvPr>
          <p:cNvSpPr>
            <a:spLocks noGrp="1"/>
          </p:cNvSpPr>
          <p:nvPr>
            <p:ph type="title"/>
          </p:nvPr>
        </p:nvSpPr>
        <p:spPr/>
        <p:txBody>
          <a:bodyPr/>
          <a:lstStyle/>
          <a:p>
            <a:r>
              <a:rPr lang="en-US" dirty="0"/>
              <a:t>2025-26 Student October Count</a:t>
            </a:r>
          </a:p>
        </p:txBody>
      </p:sp>
      <p:sp>
        <p:nvSpPr>
          <p:cNvPr id="3" name="Content Placeholder 2">
            <a:extLst>
              <a:ext uri="{FF2B5EF4-FFF2-40B4-BE49-F238E27FC236}">
                <a16:creationId xmlns:a16="http://schemas.microsoft.com/office/drawing/2014/main" id="{670AA105-0F0B-68C6-1EEB-17219DAE2D37}"/>
              </a:ext>
            </a:extLst>
          </p:cNvPr>
          <p:cNvSpPr>
            <a:spLocks noGrp="1"/>
          </p:cNvSpPr>
          <p:nvPr>
            <p:ph idx="1"/>
          </p:nvPr>
        </p:nvSpPr>
        <p:spPr/>
        <p:txBody>
          <a:bodyPr/>
          <a:lstStyle/>
          <a:p>
            <a:r>
              <a:rPr lang="en-US" dirty="0"/>
              <a:t>High-risk students who are 21 years old and attending an AEC program may be eligible for funding if they have enough credits to graduate during the current school year. </a:t>
            </a:r>
          </a:p>
          <a:p>
            <a:pPr lvl="1"/>
            <a:r>
              <a:rPr lang="en-US" dirty="0"/>
              <a:t>Students will be pulled into OCT Snapshot but will flag error OC210. Please submit an exception request for these students. </a:t>
            </a:r>
          </a:p>
        </p:txBody>
      </p:sp>
      <p:sp>
        <p:nvSpPr>
          <p:cNvPr id="4" name="Slide Number Placeholder 3">
            <a:extLst>
              <a:ext uri="{FF2B5EF4-FFF2-40B4-BE49-F238E27FC236}">
                <a16:creationId xmlns:a16="http://schemas.microsoft.com/office/drawing/2014/main" id="{E9509688-4954-94FA-8344-585168376322}"/>
              </a:ext>
            </a:extLst>
          </p:cNvPr>
          <p:cNvSpPr>
            <a:spLocks noGrp="1"/>
          </p:cNvSpPr>
          <p:nvPr>
            <p:ph type="sldNum" sz="quarter" idx="12"/>
          </p:nvPr>
        </p:nvSpPr>
        <p:spPr/>
        <p:txBody>
          <a:bodyPr/>
          <a:lstStyle/>
          <a:p>
            <a:fld id="{C479D5F6-EDCB-402A-AC08-4943A1820E8F}" type="slidenum">
              <a:rPr lang="en-US" smtClean="0"/>
              <a:pPr/>
              <a:t>51</a:t>
            </a:fld>
            <a:endParaRPr lang="en-US"/>
          </a:p>
        </p:txBody>
      </p:sp>
    </p:spTree>
    <p:extLst>
      <p:ext uri="{BB962C8B-B14F-4D97-AF65-F5344CB8AC3E}">
        <p14:creationId xmlns:p14="http://schemas.microsoft.com/office/powerpoint/2010/main" val="38218759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Pupil Attendance Information</a:t>
            </a:r>
          </a:p>
        </p:txBody>
      </p:sp>
      <p:sp>
        <p:nvSpPr>
          <p:cNvPr id="3" name="Slide Number Placeholder 2"/>
          <p:cNvSpPr>
            <a:spLocks noGrp="1"/>
          </p:cNvSpPr>
          <p:nvPr>
            <p:ph type="sldNum" sz="quarter" idx="12"/>
          </p:nvPr>
        </p:nvSpPr>
        <p:spPr/>
        <p:txBody>
          <a:bodyPr/>
          <a:lstStyle/>
          <a:p>
            <a:fld id="{C479D5F6-EDCB-402A-AC08-4943A1820E8F}" type="slidenum">
              <a:rPr lang="en-US" smtClean="0"/>
              <a:pPr/>
              <a:t>52</a:t>
            </a:fld>
            <a:endParaRPr lang="en-US" dirty="0"/>
          </a:p>
        </p:txBody>
      </p:sp>
    </p:spTree>
    <p:extLst>
      <p:ext uri="{BB962C8B-B14F-4D97-AF65-F5344CB8AC3E}">
        <p14:creationId xmlns:p14="http://schemas.microsoft.com/office/powerpoint/2010/main" val="657619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048" y="286205"/>
            <a:ext cx="8065089" cy="756418"/>
          </a:xfrm>
        </p:spPr>
        <p:txBody>
          <a:bodyPr/>
          <a:lstStyle/>
          <a:p>
            <a:r>
              <a:rPr lang="en-US" dirty="0"/>
              <a:t>PAI Overview</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53</a:t>
            </a:fld>
            <a:endParaRPr lang="en-US" dirty="0"/>
          </a:p>
        </p:txBody>
      </p:sp>
      <p:graphicFrame>
        <p:nvGraphicFramePr>
          <p:cNvPr id="5" name="Diagram 4" descr="Pupil Attendance Information (PAI) are Students in membership at a given school or program or Students in membership at another district/BOCES school or program&#10;">
            <a:extLst>
              <a:ext uri="{FF2B5EF4-FFF2-40B4-BE49-F238E27FC236}">
                <a16:creationId xmlns:a16="http://schemas.microsoft.com/office/drawing/2014/main" id="{FA4B7EE9-2245-4AE4-87CE-E2E6E7DD41A6}"/>
              </a:ext>
            </a:extLst>
          </p:cNvPr>
          <p:cNvGraphicFramePr/>
          <p:nvPr>
            <p:extLst>
              <p:ext uri="{D42A27DB-BD31-4B8C-83A1-F6EECF244321}">
                <p14:modId xmlns:p14="http://schemas.microsoft.com/office/powerpoint/2010/main" val="3396746924"/>
              </p:ext>
            </p:extLst>
          </p:nvPr>
        </p:nvGraphicFramePr>
        <p:xfrm>
          <a:off x="3048000" y="175137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91014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040" y="194587"/>
            <a:ext cx="8127842" cy="756418"/>
          </a:xfrm>
        </p:spPr>
        <p:txBody>
          <a:bodyPr/>
          <a:lstStyle/>
          <a:p>
            <a:r>
              <a:rPr lang="en-US" dirty="0"/>
              <a:t>Criteria for PAI Codes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54</a:t>
            </a:fld>
            <a:endParaRPr lang="en-US" dirty="0"/>
          </a:p>
        </p:txBody>
      </p:sp>
      <p:sp>
        <p:nvSpPr>
          <p:cNvPr id="3" name="Content Placeholder 2"/>
          <p:cNvSpPr>
            <a:spLocks noGrp="1"/>
          </p:cNvSpPr>
          <p:nvPr>
            <p:ph idx="1"/>
          </p:nvPr>
        </p:nvSpPr>
        <p:spPr/>
        <p:txBody>
          <a:bodyPr>
            <a:normAutofit/>
          </a:bodyPr>
          <a:lstStyle/>
          <a:p>
            <a:pPr marL="0" indent="0">
              <a:buNone/>
            </a:pPr>
            <a:r>
              <a:rPr lang="en-US" b="1" dirty="0"/>
              <a:t>Which Students get included in Student October?</a:t>
            </a:r>
          </a:p>
          <a:p>
            <a:pPr lvl="1">
              <a:buFont typeface="Wingdings" panose="05000000000000000000" pitchFamily="2" charset="2"/>
              <a:buChar char="Ø"/>
            </a:pPr>
            <a:r>
              <a:rPr lang="en-US" dirty="0"/>
              <a:t>Students in membership at your district’s schools (PAI=01-08)</a:t>
            </a:r>
          </a:p>
          <a:p>
            <a:pPr lvl="1">
              <a:buFont typeface="Wingdings" panose="05000000000000000000" pitchFamily="2" charset="2"/>
              <a:buChar char="Ø"/>
            </a:pPr>
            <a:r>
              <a:rPr lang="en-US" dirty="0"/>
              <a:t>Students your district is contracting with an outside program/district/BOCES to educate (PAI=24-33)</a:t>
            </a:r>
          </a:p>
          <a:p>
            <a:pPr marL="0" indent="0">
              <a:buNone/>
            </a:pPr>
            <a:r>
              <a:rPr lang="en-US" b="1" dirty="0"/>
              <a:t>What is membership?</a:t>
            </a:r>
          </a:p>
          <a:p>
            <a:pPr lvl="2"/>
            <a:r>
              <a:rPr lang="en-US" dirty="0"/>
              <a:t>Enrolled by the count day (or alternate count day)</a:t>
            </a:r>
          </a:p>
          <a:p>
            <a:pPr lvl="2"/>
            <a:r>
              <a:rPr lang="en-US" dirty="0"/>
              <a:t>Attendance on count day OR</a:t>
            </a:r>
          </a:p>
          <a:p>
            <a:pPr lvl="2"/>
            <a:r>
              <a:rPr lang="en-US" dirty="0"/>
              <a:t>Has established attendance prior to count day during the current school year AND resumes attendance within 30 days following the count day</a:t>
            </a:r>
          </a:p>
          <a:p>
            <a:pPr marL="0" indent="0">
              <a:buNone/>
            </a:pPr>
            <a:endParaRPr lang="en-US" dirty="0"/>
          </a:p>
        </p:txBody>
      </p:sp>
      <p:graphicFrame>
        <p:nvGraphicFramePr>
          <p:cNvPr id="5" name="Diagram 4" descr="Enrollment + Attendance = Membership Diagram">
            <a:extLst>
              <a:ext uri="{FF2B5EF4-FFF2-40B4-BE49-F238E27FC236}">
                <a16:creationId xmlns:a16="http://schemas.microsoft.com/office/drawing/2014/main" id="{B00CAF74-86F0-4C5E-8D61-F757231ED89F}"/>
              </a:ext>
            </a:extLst>
          </p:cNvPr>
          <p:cNvGraphicFramePr/>
          <p:nvPr>
            <p:extLst>
              <p:ext uri="{D42A27DB-BD31-4B8C-83A1-F6EECF244321}">
                <p14:modId xmlns:p14="http://schemas.microsoft.com/office/powerpoint/2010/main" val="296078826"/>
              </p:ext>
            </p:extLst>
          </p:nvPr>
        </p:nvGraphicFramePr>
        <p:xfrm>
          <a:off x="0" y="3915504"/>
          <a:ext cx="3962400" cy="2440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89981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951" y="194587"/>
            <a:ext cx="8020266" cy="756418"/>
          </a:xfrm>
        </p:spPr>
        <p:txBody>
          <a:bodyPr/>
          <a:lstStyle/>
          <a:p>
            <a:r>
              <a:rPr lang="en-US" dirty="0"/>
              <a:t>01-08 PAI Codes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55</a:t>
            </a:fld>
            <a:endParaRPr lang="en-US" dirty="0"/>
          </a:p>
        </p:txBody>
      </p:sp>
      <p:sp>
        <p:nvSpPr>
          <p:cNvPr id="3" name="Content Placeholder 2"/>
          <p:cNvSpPr>
            <a:spLocks noGrp="1"/>
          </p:cNvSpPr>
          <p:nvPr>
            <p:ph idx="1"/>
          </p:nvPr>
        </p:nvSpPr>
        <p:spPr/>
        <p:txBody>
          <a:bodyPr>
            <a:normAutofit/>
          </a:bodyPr>
          <a:lstStyle/>
          <a:p>
            <a:pPr marL="0" indent="0">
              <a:buNone/>
            </a:pPr>
            <a:r>
              <a:rPr lang="en-US" sz="2800" b="1" dirty="0"/>
              <a:t>Resident Pupils Attending an Educational Program Operated by the Reporting District</a:t>
            </a:r>
          </a:p>
          <a:p>
            <a:pPr lvl="1">
              <a:defRPr/>
            </a:pPr>
            <a:r>
              <a:rPr lang="en-US" dirty="0"/>
              <a:t>01-Resident, Designated School</a:t>
            </a:r>
          </a:p>
          <a:p>
            <a:pPr lvl="1">
              <a:defRPr/>
            </a:pPr>
            <a:r>
              <a:rPr lang="en-US" dirty="0"/>
              <a:t>02-Resident, School of Choice (Open Enrollment) </a:t>
            </a:r>
          </a:p>
          <a:p>
            <a:pPr lvl="1">
              <a:defRPr/>
            </a:pPr>
            <a:r>
              <a:rPr lang="en-US" dirty="0"/>
              <a:t>03-Resident, Non-District Site (Expelled, Preschool)</a:t>
            </a:r>
          </a:p>
          <a:p>
            <a:pPr lvl="1">
              <a:defRPr/>
            </a:pPr>
            <a:r>
              <a:rPr lang="en-US" dirty="0"/>
              <a:t>04-Non-Resident, Choice (Public Schools of Choice)</a:t>
            </a:r>
          </a:p>
          <a:p>
            <a:pPr lvl="1">
              <a:defRPr/>
            </a:pPr>
            <a:r>
              <a:rPr lang="en-US" dirty="0"/>
              <a:t>05-Non-Resident, Non-Choice </a:t>
            </a:r>
          </a:p>
          <a:p>
            <a:pPr lvl="1">
              <a:defRPr/>
            </a:pPr>
            <a:r>
              <a:rPr lang="en-US" dirty="0"/>
              <a:t>08-Resident, Non-Choice</a:t>
            </a:r>
          </a:p>
          <a:p>
            <a:pPr marL="0" indent="0">
              <a:buNone/>
            </a:pPr>
            <a:r>
              <a:rPr lang="en-US" b="1" dirty="0"/>
              <a:t>These codes are for students being educated in the district reporting them. Resident/Non-resident should be determined by the district associated with the residence of the parent(s). </a:t>
            </a:r>
          </a:p>
          <a:p>
            <a:pPr marL="0" indent="0">
              <a:buNone/>
            </a:pPr>
            <a:endParaRPr lang="en-US" dirty="0"/>
          </a:p>
        </p:txBody>
      </p:sp>
    </p:spTree>
    <p:extLst>
      <p:ext uri="{BB962C8B-B14F-4D97-AF65-F5344CB8AC3E}">
        <p14:creationId xmlns:p14="http://schemas.microsoft.com/office/powerpoint/2010/main" val="17842156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194587"/>
            <a:ext cx="8100948" cy="756418"/>
          </a:xfrm>
        </p:spPr>
        <p:txBody>
          <a:bodyPr/>
          <a:lstStyle/>
          <a:p>
            <a:r>
              <a:rPr lang="en-US" dirty="0"/>
              <a:t>24-33 PAI Codes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56</a:t>
            </a:fld>
            <a:endParaRPr lang="en-US" dirty="0"/>
          </a:p>
        </p:txBody>
      </p:sp>
      <p:sp>
        <p:nvSpPr>
          <p:cNvPr id="3" name="Content Placeholder 2"/>
          <p:cNvSpPr>
            <a:spLocks noGrp="1"/>
          </p:cNvSpPr>
          <p:nvPr>
            <p:ph idx="1"/>
          </p:nvPr>
        </p:nvSpPr>
        <p:spPr/>
        <p:txBody>
          <a:bodyPr>
            <a:normAutofit/>
          </a:bodyPr>
          <a:lstStyle/>
          <a:p>
            <a:pPr marL="0" indent="0">
              <a:buNone/>
            </a:pPr>
            <a:r>
              <a:rPr lang="en-US" sz="2800" b="1" dirty="0"/>
              <a:t>Resident Pupils Attending an Educational Program Not Operated by the Reporting District</a:t>
            </a:r>
          </a:p>
          <a:p>
            <a:pPr lvl="1"/>
            <a:r>
              <a:rPr lang="en-US" dirty="0"/>
              <a:t>24 – Court Mandated Juvenile Detention</a:t>
            </a:r>
          </a:p>
          <a:p>
            <a:pPr lvl="1"/>
            <a:r>
              <a:rPr lang="en-US" dirty="0"/>
              <a:t>27 – Non-Public Schools (Contractual Agreement)</a:t>
            </a:r>
          </a:p>
          <a:p>
            <a:pPr lvl="1"/>
            <a:r>
              <a:rPr lang="en-US" dirty="0"/>
              <a:t>28 – Outside of Colorado Public  Education Agency</a:t>
            </a:r>
          </a:p>
          <a:p>
            <a:pPr lvl="1"/>
            <a:r>
              <a:rPr lang="en-US" dirty="0"/>
              <a:t>29 – Outside of Colorado Non-Public School</a:t>
            </a:r>
          </a:p>
          <a:p>
            <a:pPr lvl="1"/>
            <a:r>
              <a:rPr lang="en-US" dirty="0"/>
              <a:t>30 – Colorado Public Agency (Contractual Agreement)</a:t>
            </a:r>
          </a:p>
          <a:p>
            <a:pPr lvl="1"/>
            <a:r>
              <a:rPr lang="en-US" dirty="0"/>
              <a:t>31 – School District or BOCES (Contractual Agreement)</a:t>
            </a:r>
          </a:p>
          <a:p>
            <a:pPr lvl="1"/>
            <a:r>
              <a:rPr lang="en-US" dirty="0"/>
              <a:t>33 – Online Schools (Contractual Agreement)</a:t>
            </a:r>
          </a:p>
          <a:p>
            <a:pPr marL="0" indent="0">
              <a:buNone/>
            </a:pPr>
            <a:r>
              <a:rPr lang="en-US" b="1" dirty="0"/>
              <a:t>These codes are used for students who are residents of reporting district, but the district is not educating the student</a:t>
            </a:r>
          </a:p>
          <a:p>
            <a:pPr marL="0" indent="0">
              <a:buNone/>
            </a:pPr>
            <a:endParaRPr lang="en-US" dirty="0"/>
          </a:p>
        </p:txBody>
      </p:sp>
    </p:spTree>
    <p:extLst>
      <p:ext uri="{BB962C8B-B14F-4D97-AF65-F5344CB8AC3E}">
        <p14:creationId xmlns:p14="http://schemas.microsoft.com/office/powerpoint/2010/main" val="5232862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773-7A1C-E3D0-5532-21BEB7E235A4}"/>
              </a:ext>
            </a:extLst>
          </p:cNvPr>
          <p:cNvSpPr>
            <a:spLocks noGrp="1"/>
          </p:cNvSpPr>
          <p:nvPr>
            <p:ph type="title"/>
          </p:nvPr>
        </p:nvSpPr>
        <p:spPr>
          <a:xfrm>
            <a:off x="3003176" y="5893622"/>
            <a:ext cx="7512421" cy="898524"/>
          </a:xfrm>
        </p:spPr>
        <p:txBody>
          <a:bodyPr/>
          <a:lstStyle/>
          <a:p>
            <a:r>
              <a:rPr lang="en-US" dirty="0"/>
              <a:t>OCT: Students attending BOCES Schools/Programs</a:t>
            </a:r>
          </a:p>
        </p:txBody>
      </p:sp>
      <p:graphicFrame>
        <p:nvGraphicFramePr>
          <p:cNvPr id="5" name="Content Placeholder 4" descr="BOCES School vs Program flowchart">
            <a:extLst>
              <a:ext uri="{FF2B5EF4-FFF2-40B4-BE49-F238E27FC236}">
                <a16:creationId xmlns:a16="http://schemas.microsoft.com/office/drawing/2014/main" id="{98895010-8D34-A404-03BF-339124892326}"/>
              </a:ext>
            </a:extLst>
          </p:cNvPr>
          <p:cNvGraphicFramePr>
            <a:graphicFrameLocks noGrp="1"/>
          </p:cNvGraphicFramePr>
          <p:nvPr>
            <p:ph idx="1"/>
            <p:extLst>
              <p:ext uri="{D42A27DB-BD31-4B8C-83A1-F6EECF244321}">
                <p14:modId xmlns:p14="http://schemas.microsoft.com/office/powerpoint/2010/main" val="3923852614"/>
              </p:ext>
            </p:extLst>
          </p:nvPr>
        </p:nvGraphicFramePr>
        <p:xfrm>
          <a:off x="228600" y="-433754"/>
          <a:ext cx="11734800" cy="6693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96E7D39-0297-D8DC-5548-51DDD07FD96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713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School Auditing Office</a:t>
            </a:r>
          </a:p>
        </p:txBody>
      </p:sp>
      <p:sp>
        <p:nvSpPr>
          <p:cNvPr id="3" name="Slide Number Placeholder 2"/>
          <p:cNvSpPr>
            <a:spLocks noGrp="1"/>
          </p:cNvSpPr>
          <p:nvPr>
            <p:ph type="sldNum" sz="quarter" idx="12"/>
          </p:nvPr>
        </p:nvSpPr>
        <p:spPr>
          <a:xfrm>
            <a:off x="1808843" y="6427019"/>
            <a:ext cx="2057400" cy="365125"/>
          </a:xfrm>
        </p:spPr>
        <p:txBody>
          <a:bodyPr/>
          <a:lstStyle/>
          <a:p>
            <a:fld id="{C479D5F6-EDCB-402A-AC08-4943A1820E8F}" type="slidenum">
              <a:rPr lang="en-US" smtClean="0"/>
              <a:pPr/>
              <a:t>58</a:t>
            </a:fld>
            <a:endParaRPr lang="en-US" dirty="0"/>
          </a:p>
        </p:txBody>
      </p:sp>
    </p:spTree>
    <p:extLst>
      <p:ext uri="{BB962C8B-B14F-4D97-AF65-F5344CB8AC3E}">
        <p14:creationId xmlns:p14="http://schemas.microsoft.com/office/powerpoint/2010/main" val="38474958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194587"/>
            <a:ext cx="7975442" cy="756418"/>
          </a:xfrm>
        </p:spPr>
        <p:txBody>
          <a:bodyPr/>
          <a:lstStyle/>
          <a:p>
            <a:r>
              <a:rPr lang="en-US" dirty="0"/>
              <a:t>Reporting vs. Requirements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59</a:t>
            </a:fld>
            <a:endParaRPr lang="en-US" dirty="0"/>
          </a:p>
        </p:txBody>
      </p:sp>
      <p:sp>
        <p:nvSpPr>
          <p:cNvPr id="3" name="Content Placeholder 2"/>
          <p:cNvSpPr>
            <a:spLocks noGrp="1"/>
          </p:cNvSpPr>
          <p:nvPr>
            <p:ph idx="1"/>
          </p:nvPr>
        </p:nvSpPr>
        <p:spPr/>
        <p:txBody>
          <a:bodyPr>
            <a:normAutofit/>
          </a:bodyPr>
          <a:lstStyle/>
          <a:p>
            <a:pPr marL="57150" lvl="1" indent="0">
              <a:buNone/>
            </a:pPr>
            <a:r>
              <a:rPr lang="en-US" sz="2400" b="1" dirty="0"/>
              <a:t>Reminders:</a:t>
            </a:r>
          </a:p>
          <a:p>
            <a:pPr marL="400050" lvl="1" indent="-342900">
              <a:buFont typeface="Wingdings" panose="05000000000000000000" pitchFamily="2" charset="2"/>
              <a:buChar char="Ø"/>
            </a:pPr>
            <a:r>
              <a:rPr lang="en-US" sz="2400" dirty="0"/>
              <a:t>Reporting vs. Requirements (Auditing)</a:t>
            </a:r>
          </a:p>
          <a:p>
            <a:pPr marL="400050" lvl="1" indent="-342900">
              <a:buFont typeface="Wingdings" panose="05000000000000000000" pitchFamily="2" charset="2"/>
              <a:buChar char="Ø"/>
            </a:pPr>
            <a:r>
              <a:rPr lang="en-US" sz="2400" dirty="0"/>
              <a:t>Review the Student October Count Audit Resource Guide</a:t>
            </a:r>
          </a:p>
          <a:p>
            <a:pPr marL="857250" lvl="2" indent="-342900"/>
            <a:r>
              <a:rPr lang="en-US" sz="2200" dirty="0"/>
              <a:t>Identify unique student and course types that are relevant to your district.</a:t>
            </a:r>
          </a:p>
          <a:p>
            <a:pPr marL="857250" lvl="2" indent="-342900"/>
            <a:r>
              <a:rPr lang="en-US" sz="2200" dirty="0"/>
              <a:t>Make sure you have processes in place for collecting required audit documentation in an electronic  format.</a:t>
            </a:r>
          </a:p>
          <a:p>
            <a:pPr marL="857250" lvl="2" indent="-342900"/>
            <a:r>
              <a:rPr lang="en-US" sz="2200" dirty="0"/>
              <a:t>Coordinate with district program staff.</a:t>
            </a:r>
          </a:p>
          <a:p>
            <a:pPr marL="400050" lvl="1" indent="-342900">
              <a:buFont typeface="Wingdings" panose="05000000000000000000" pitchFamily="2" charset="2"/>
              <a:buChar char="Ø"/>
            </a:pPr>
            <a:r>
              <a:rPr lang="en-US" sz="2400" dirty="0"/>
              <a:t>Auditing has their own trainings!</a:t>
            </a:r>
          </a:p>
          <a:p>
            <a:pPr marL="457200" lvl="1" indent="0">
              <a:buNone/>
            </a:pPr>
            <a:r>
              <a:rPr lang="en-US" dirty="0">
                <a:hlinkClick r:id="rId2"/>
              </a:rPr>
              <a:t>https://www.cde.state.co.us/cdefinance/auditunit_trainings</a:t>
            </a:r>
            <a:endParaRPr lang="en-US" dirty="0"/>
          </a:p>
        </p:txBody>
      </p:sp>
    </p:spTree>
    <p:extLst>
      <p:ext uri="{BB962C8B-B14F-4D97-AF65-F5344CB8AC3E}">
        <p14:creationId xmlns:p14="http://schemas.microsoft.com/office/powerpoint/2010/main" val="1861707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a:xfrm>
            <a:off x="332873" y="249852"/>
            <a:ext cx="7903725" cy="756418"/>
          </a:xfrm>
        </p:spPr>
        <p:txBody>
          <a:bodyPr/>
          <a:lstStyle/>
          <a:p>
            <a:r>
              <a:rPr lang="en-US" dirty="0"/>
              <a:t>Ensure Accurate Data</a:t>
            </a:r>
          </a:p>
        </p:txBody>
      </p:sp>
      <p:graphicFrame>
        <p:nvGraphicFramePr>
          <p:cNvPr id="5" name="Diagram 4"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
            <a:extLst>
              <a:ext uri="{FF2B5EF4-FFF2-40B4-BE49-F238E27FC236}">
                <a16:creationId xmlns:a16="http://schemas.microsoft.com/office/drawing/2014/main" id="{EFCCFBAE-0E76-3C67-A47A-D45426FDDD3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14248196"/>
              </p:ext>
            </p:extLst>
          </p:nvPr>
        </p:nvGraphicFramePr>
        <p:xfrm>
          <a:off x="1704557" y="907257"/>
          <a:ext cx="8782886" cy="4839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290557" y="5747246"/>
            <a:ext cx="6558370" cy="365125"/>
          </a:xfrm>
        </p:spPr>
        <p:txBody>
          <a:bodyPr>
            <a:normAutofit/>
          </a:bodyPr>
          <a:lstStyle/>
          <a:p>
            <a:pPr marL="0" indent="0">
              <a:buNone/>
            </a:pPr>
            <a:r>
              <a:rPr lang="en-US" b="1" dirty="0"/>
              <a:t>How to ensure your data is accurate?</a:t>
            </a:r>
          </a:p>
          <a:p>
            <a:pPr marL="0" indent="0">
              <a:buNone/>
            </a:pPr>
            <a:endParaRPr lang="en-US" b="1"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3994697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347530"/>
            <a:ext cx="8118878" cy="756418"/>
          </a:xfrm>
        </p:spPr>
        <p:txBody>
          <a:bodyPr/>
          <a:lstStyle/>
          <a:p>
            <a:r>
              <a:rPr lang="en-US" dirty="0"/>
              <a:t>Audit Syncplicity Folders</a:t>
            </a:r>
          </a:p>
        </p:txBody>
      </p:sp>
      <p:sp>
        <p:nvSpPr>
          <p:cNvPr id="4" name="Slide Number Placeholder 3"/>
          <p:cNvSpPr>
            <a:spLocks noGrp="1"/>
          </p:cNvSpPr>
          <p:nvPr>
            <p:ph type="sldNum" sz="quarter" idx="12"/>
          </p:nvPr>
        </p:nvSpPr>
        <p:spPr>
          <a:xfrm>
            <a:off x="332873" y="6327907"/>
            <a:ext cx="2743200" cy="365125"/>
          </a:xfrm>
        </p:spPr>
        <p:txBody>
          <a:bodyPr/>
          <a:lstStyle/>
          <a:p>
            <a:fld id="{C479D5F6-EDCB-402A-AC08-4943A1820E8F}" type="slidenum">
              <a:rPr lang="en-US" smtClean="0"/>
              <a:pPr/>
              <a:t>60</a:t>
            </a:fld>
            <a:endParaRPr lang="en-US" dirty="0"/>
          </a:p>
        </p:txBody>
      </p:sp>
      <p:sp>
        <p:nvSpPr>
          <p:cNvPr id="3" name="Content Placeholder 2"/>
          <p:cNvSpPr>
            <a:spLocks noGrp="1"/>
          </p:cNvSpPr>
          <p:nvPr>
            <p:ph idx="1"/>
          </p:nvPr>
        </p:nvSpPr>
        <p:spPr/>
        <p:txBody>
          <a:bodyPr>
            <a:normAutofit lnSpcReduction="10000"/>
          </a:bodyPr>
          <a:lstStyle/>
          <a:p>
            <a:pPr marL="342900" indent="-342900">
              <a:buFont typeface="Wingdings" panose="05000000000000000000" pitchFamily="2" charset="2"/>
              <a:buChar char="Ø"/>
            </a:pPr>
            <a:r>
              <a:rPr lang="en-US" dirty="0"/>
              <a:t>All districts have an audit Syncplicity folder for transferring and sharing audit documentation for audit purposes</a:t>
            </a:r>
          </a:p>
          <a:p>
            <a:pPr marL="342900" indent="-342900">
              <a:buFont typeface="Wingdings" panose="05000000000000000000" pitchFamily="2" charset="2"/>
              <a:buChar char="Ø"/>
            </a:pPr>
            <a:r>
              <a:rPr lang="en-US" dirty="0"/>
              <a:t>Naming convention for district folders is:  District </a:t>
            </a:r>
            <a:r>
              <a:rPr lang="en-US" dirty="0" err="1"/>
              <a:t>Number_District</a:t>
            </a:r>
            <a:r>
              <a:rPr lang="en-US" dirty="0"/>
              <a:t> </a:t>
            </a:r>
            <a:r>
              <a:rPr lang="en-US" dirty="0" err="1"/>
              <a:t>Name_Audit_FAST</a:t>
            </a:r>
            <a:endParaRPr lang="en-US" dirty="0"/>
          </a:p>
          <a:p>
            <a:pPr lvl="1"/>
            <a:r>
              <a:rPr lang="en-US" dirty="0"/>
              <a:t>For example:  0010_Mapleton 1_Audit_FAST</a:t>
            </a:r>
          </a:p>
          <a:p>
            <a:pPr marL="342900" indent="-342900">
              <a:buFont typeface="Wingdings" panose="05000000000000000000" pitchFamily="2" charset="2"/>
              <a:buChar char="Ø"/>
            </a:pPr>
            <a:r>
              <a:rPr lang="en-US" dirty="0"/>
              <a:t>Each audit </a:t>
            </a:r>
            <a:r>
              <a:rPr lang="en-US" dirty="0" err="1"/>
              <a:t>Syncplicity</a:t>
            </a:r>
            <a:r>
              <a:rPr lang="en-US" dirty="0"/>
              <a:t> folder contains subfolders:</a:t>
            </a:r>
          </a:p>
          <a:p>
            <a:pPr lvl="1"/>
            <a:r>
              <a:rPr lang="en-US" dirty="0"/>
              <a:t>Annual </a:t>
            </a:r>
            <a:r>
              <a:rPr lang="en-US"/>
              <a:t>Audit Review</a:t>
            </a:r>
          </a:p>
          <a:p>
            <a:pPr lvl="1"/>
            <a:r>
              <a:rPr lang="en-US" dirty="0"/>
              <a:t>At-Risk Count</a:t>
            </a:r>
          </a:p>
          <a:p>
            <a:pPr lvl="1"/>
            <a:r>
              <a:rPr lang="en-US" dirty="0"/>
              <a:t>Audit Report</a:t>
            </a:r>
          </a:p>
          <a:p>
            <a:pPr lvl="1"/>
            <a:r>
              <a:rPr lang="en-US" dirty="0"/>
              <a:t>Duplicate Count</a:t>
            </a:r>
          </a:p>
          <a:p>
            <a:pPr lvl="1"/>
            <a:r>
              <a:rPr lang="en-US" dirty="0"/>
              <a:t>English Language Learner Count</a:t>
            </a:r>
          </a:p>
          <a:p>
            <a:pPr lvl="1"/>
            <a:r>
              <a:rPr lang="en-US" dirty="0"/>
              <a:t>Pupil Count</a:t>
            </a:r>
          </a:p>
          <a:p>
            <a:pPr lvl="1"/>
            <a:r>
              <a:rPr lang="en-US" dirty="0"/>
              <a:t>Transportation</a:t>
            </a:r>
          </a:p>
          <a:p>
            <a:pPr marL="457200" lvl="1" indent="0">
              <a:buNone/>
            </a:pPr>
            <a:endParaRPr lang="en-US" dirty="0"/>
          </a:p>
        </p:txBody>
      </p:sp>
    </p:spTree>
    <p:extLst>
      <p:ext uri="{BB962C8B-B14F-4D97-AF65-F5344CB8AC3E}">
        <p14:creationId xmlns:p14="http://schemas.microsoft.com/office/powerpoint/2010/main" val="17949851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Preschool Data Reporting</a:t>
            </a:r>
          </a:p>
        </p:txBody>
      </p:sp>
      <p:sp>
        <p:nvSpPr>
          <p:cNvPr id="3" name="Slide Number Placeholder 2"/>
          <p:cNvSpPr>
            <a:spLocks noGrp="1"/>
          </p:cNvSpPr>
          <p:nvPr>
            <p:ph type="sldNum" sz="quarter" idx="12"/>
          </p:nvPr>
        </p:nvSpPr>
        <p:spPr>
          <a:xfrm>
            <a:off x="1808843" y="6427019"/>
            <a:ext cx="2057400" cy="365125"/>
          </a:xfrm>
        </p:spPr>
        <p:txBody>
          <a:bodyPr/>
          <a:lstStyle/>
          <a:p>
            <a:fld id="{C479D5F6-EDCB-402A-AC08-4943A1820E8F}" type="slidenum">
              <a:rPr lang="en-US" smtClean="0"/>
              <a:pPr/>
              <a:t>61</a:t>
            </a:fld>
            <a:endParaRPr lang="en-US" dirty="0"/>
          </a:p>
        </p:txBody>
      </p:sp>
    </p:spTree>
    <p:extLst>
      <p:ext uri="{BB962C8B-B14F-4D97-AF65-F5344CB8AC3E}">
        <p14:creationId xmlns:p14="http://schemas.microsoft.com/office/powerpoint/2010/main" val="17456083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atin typeface="Museo Slab 500"/>
              </a:rPr>
              <a:t>Student October Expectations </a:t>
            </a:r>
            <a:endParaRPr lang="en-US"/>
          </a:p>
        </p:txBody>
      </p:sp>
      <p:sp>
        <p:nvSpPr>
          <p:cNvPr id="7" name="TextBox 6">
            <a:extLst>
              <a:ext uri="{FF2B5EF4-FFF2-40B4-BE49-F238E27FC236}">
                <a16:creationId xmlns:a16="http://schemas.microsoft.com/office/drawing/2014/main" id="{A6521D8B-0B30-6B0F-1547-86BF392BB544}"/>
              </a:ext>
            </a:extLst>
          </p:cNvPr>
          <p:cNvSpPr txBox="1"/>
          <p:nvPr/>
        </p:nvSpPr>
        <p:spPr>
          <a:xfrm>
            <a:off x="1568990" y="1244520"/>
            <a:ext cx="3886200" cy="461665"/>
          </a:xfrm>
          <a:prstGeom prst="rect">
            <a:avLst/>
          </a:prstGeom>
          <a:noFill/>
        </p:spPr>
        <p:txBody>
          <a:bodyPr wrap="square" lIns="91440" tIns="45720" rIns="91440" bIns="45720" rtlCol="0" anchor="t">
            <a:spAutoFit/>
          </a:bodyPr>
          <a:lstStyle/>
          <a:p>
            <a:r>
              <a:rPr lang="en-US" sz="2400" b="1" dirty="0"/>
              <a:t>LEAs </a:t>
            </a:r>
            <a:r>
              <a:rPr lang="en-US" sz="2400" b="1" i="1" dirty="0">
                <a:solidFill>
                  <a:srgbClr val="FF0000"/>
                </a:solidFill>
              </a:rPr>
              <a:t>Will</a:t>
            </a:r>
            <a:r>
              <a:rPr lang="en-US" sz="2400" b="1" dirty="0"/>
              <a:t> Report</a:t>
            </a:r>
          </a:p>
        </p:txBody>
      </p:sp>
      <p:sp>
        <p:nvSpPr>
          <p:cNvPr id="2" name="Content Placeholder 1"/>
          <p:cNvSpPr>
            <a:spLocks noGrp="1"/>
          </p:cNvSpPr>
          <p:nvPr>
            <p:ph sz="half" idx="1"/>
          </p:nvPr>
        </p:nvSpPr>
        <p:spPr>
          <a:xfrm>
            <a:off x="1568990" y="1706185"/>
            <a:ext cx="3886200" cy="4340655"/>
          </a:xfrm>
        </p:spPr>
        <p:txBody>
          <a:bodyPr vert="horz" lIns="91440" tIns="45720" rIns="91440" bIns="45720" rtlCol="0" anchor="t">
            <a:normAutofit lnSpcReduction="10000"/>
          </a:bodyPr>
          <a:lstStyle/>
          <a:p>
            <a:r>
              <a:rPr lang="en-US" dirty="0"/>
              <a:t>All PK students receiving services from the LEA (regardless of UPK funding status)</a:t>
            </a:r>
          </a:p>
          <a:p>
            <a:pPr lvl="1"/>
            <a:r>
              <a:rPr lang="en-US" dirty="0"/>
              <a:t>These students should have a SASID assigned</a:t>
            </a:r>
          </a:p>
          <a:p>
            <a:r>
              <a:rPr lang="en-US" dirty="0"/>
              <a:t>All PK students as Not Funded (Public School Finance Funding Status ‘86’, ’87’ or ‘96’) for enrollment purposes</a:t>
            </a:r>
          </a:p>
          <a:p>
            <a:r>
              <a:rPr lang="en-US" dirty="0"/>
              <a:t>All related Demographic and School information </a:t>
            </a:r>
            <a:endParaRPr lang="en-US" dirty="0">
              <a:cs typeface="Calibri"/>
            </a:endParaRPr>
          </a:p>
        </p:txBody>
      </p:sp>
      <p:sp>
        <p:nvSpPr>
          <p:cNvPr id="6" name="TextBox 5">
            <a:extLst>
              <a:ext uri="{FF2B5EF4-FFF2-40B4-BE49-F238E27FC236}">
                <a16:creationId xmlns:a16="http://schemas.microsoft.com/office/drawing/2014/main" id="{230197E2-3AB7-C0A2-6AC2-3D306A8B36BB}"/>
              </a:ext>
            </a:extLst>
          </p:cNvPr>
          <p:cNvSpPr txBox="1"/>
          <p:nvPr/>
        </p:nvSpPr>
        <p:spPr>
          <a:xfrm>
            <a:off x="6386614" y="1244520"/>
            <a:ext cx="3886200" cy="461665"/>
          </a:xfrm>
          <a:prstGeom prst="rect">
            <a:avLst/>
          </a:prstGeom>
          <a:noFill/>
        </p:spPr>
        <p:txBody>
          <a:bodyPr wrap="square" lIns="91440" tIns="45720" rIns="91440" bIns="45720" rtlCol="0" anchor="t">
            <a:spAutoFit/>
          </a:bodyPr>
          <a:lstStyle/>
          <a:p>
            <a:r>
              <a:rPr lang="en-US" sz="2400" b="1" dirty="0"/>
              <a:t>LEAs </a:t>
            </a:r>
            <a:r>
              <a:rPr lang="en-US" sz="2400" b="1" i="1" dirty="0">
                <a:solidFill>
                  <a:srgbClr val="FF0000"/>
                </a:solidFill>
              </a:rPr>
              <a:t>Will Not </a:t>
            </a:r>
            <a:r>
              <a:rPr lang="en-US" sz="2400" b="1" dirty="0"/>
              <a:t>Report</a:t>
            </a:r>
          </a:p>
        </p:txBody>
      </p:sp>
      <p:sp>
        <p:nvSpPr>
          <p:cNvPr id="3" name="Content Placeholder 2"/>
          <p:cNvSpPr>
            <a:spLocks noGrp="1"/>
          </p:cNvSpPr>
          <p:nvPr>
            <p:ph sz="half" idx="2"/>
          </p:nvPr>
        </p:nvSpPr>
        <p:spPr>
          <a:xfrm>
            <a:off x="6386614" y="1706185"/>
            <a:ext cx="3886200" cy="4340655"/>
          </a:xfrm>
        </p:spPr>
        <p:txBody>
          <a:bodyPr vert="horz" lIns="91440" tIns="45720" rIns="91440" bIns="45720" rtlCol="0" anchor="t">
            <a:normAutofit/>
          </a:bodyPr>
          <a:lstStyle/>
          <a:p>
            <a:r>
              <a:rPr lang="en-US" dirty="0">
                <a:ea typeface="+mn-lt"/>
                <a:cs typeface="+mn-lt"/>
              </a:rPr>
              <a:t>Any PK students not receiving services from the LEA (optional)</a:t>
            </a:r>
            <a:endParaRPr lang="en-US" dirty="0"/>
          </a:p>
          <a:p>
            <a:r>
              <a:rPr lang="en-US" dirty="0"/>
              <a:t>An alternate count date for PK students (if applicable)</a:t>
            </a:r>
          </a:p>
          <a:p>
            <a:pPr lvl="1"/>
            <a:r>
              <a:rPr lang="en-US" dirty="0"/>
              <a:t>All students will fall under the October Count Date</a:t>
            </a:r>
          </a:p>
          <a:p>
            <a:r>
              <a:rPr lang="en-US" dirty="0"/>
              <a:t>CPP/ECARE Funding Information – no longer applicable</a:t>
            </a:r>
            <a:endParaRPr lang="en-US" dirty="0">
              <a:cs typeface="Calibri"/>
            </a:endParaRPr>
          </a:p>
          <a:p>
            <a:endParaRPr lang="en-US" dirty="0">
              <a:cs typeface="Calibri"/>
            </a:endParaRPr>
          </a:p>
        </p:txBody>
      </p:sp>
      <p:sp>
        <p:nvSpPr>
          <p:cNvPr id="8" name="TextBox 7">
            <a:extLst>
              <a:ext uri="{FF2B5EF4-FFF2-40B4-BE49-F238E27FC236}">
                <a16:creationId xmlns:a16="http://schemas.microsoft.com/office/drawing/2014/main" id="{5E0E529D-FBDE-7548-B6ED-D94118BD6A03}"/>
              </a:ext>
            </a:extLst>
          </p:cNvPr>
          <p:cNvSpPr txBox="1"/>
          <p:nvPr/>
        </p:nvSpPr>
        <p:spPr>
          <a:xfrm>
            <a:off x="2321334" y="5878430"/>
            <a:ext cx="696810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cs typeface="Calibri"/>
              </a:rPr>
              <a:t>*LEA = Local Education Agency (district, Charter School Institute and BOCES are included)</a:t>
            </a:r>
            <a:endParaRPr lang="en-US" i="1"/>
          </a:p>
        </p:txBody>
      </p:sp>
      <p:sp>
        <p:nvSpPr>
          <p:cNvPr id="5" name="Slide Number Placeholder 4"/>
          <p:cNvSpPr>
            <a:spLocks noGrp="1"/>
          </p:cNvSpPr>
          <p:nvPr>
            <p:ph type="sldNum" sz="quarter" idx="12"/>
          </p:nvPr>
        </p:nvSpPr>
        <p:spPr/>
        <p:txBody>
          <a:bodyPr/>
          <a:lstStyle/>
          <a:p>
            <a:fld id="{C479D5F6-EDCB-402A-AC08-4943A1820E8F}" type="slidenum">
              <a:rPr lang="en-US" smtClean="0"/>
              <a:pPr/>
              <a:t>62</a:t>
            </a:fld>
            <a:endParaRPr lang="en-US"/>
          </a:p>
        </p:txBody>
      </p:sp>
    </p:spTree>
    <p:extLst>
      <p:ext uri="{BB962C8B-B14F-4D97-AF65-F5344CB8AC3E}">
        <p14:creationId xmlns:p14="http://schemas.microsoft.com/office/powerpoint/2010/main" val="32781683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Resources</a:t>
            </a:r>
          </a:p>
        </p:txBody>
      </p:sp>
      <p:sp>
        <p:nvSpPr>
          <p:cNvPr id="3" name="Slide Number Placeholder 2"/>
          <p:cNvSpPr>
            <a:spLocks noGrp="1"/>
          </p:cNvSpPr>
          <p:nvPr>
            <p:ph type="sldNum" sz="quarter" idx="12"/>
          </p:nvPr>
        </p:nvSpPr>
        <p:spPr>
          <a:xfrm>
            <a:off x="232962" y="6397836"/>
            <a:ext cx="2057400" cy="365125"/>
          </a:xfrm>
        </p:spPr>
        <p:txBody>
          <a:bodyPr/>
          <a:lstStyle/>
          <a:p>
            <a:fld id="{C479D5F6-EDCB-402A-AC08-4943A1820E8F}" type="slidenum">
              <a:rPr lang="en-US" smtClean="0"/>
              <a:pPr/>
              <a:t>63</a:t>
            </a:fld>
            <a:endParaRPr lang="en-US" dirty="0"/>
          </a:p>
        </p:txBody>
      </p:sp>
    </p:spTree>
    <p:extLst>
      <p:ext uri="{BB962C8B-B14F-4D97-AF65-F5344CB8AC3E}">
        <p14:creationId xmlns:p14="http://schemas.microsoft.com/office/powerpoint/2010/main" val="1209462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79DBC-5F57-9391-954D-B5230DBBD185}"/>
              </a:ext>
            </a:extLst>
          </p:cNvPr>
          <p:cNvSpPr>
            <a:spLocks noGrp="1"/>
          </p:cNvSpPr>
          <p:nvPr>
            <p:ph type="title"/>
          </p:nvPr>
        </p:nvSpPr>
        <p:spPr/>
        <p:txBody>
          <a:bodyPr/>
          <a:lstStyle/>
          <a:p>
            <a:r>
              <a:rPr lang="en-US"/>
              <a:t>Resources/Helpful Webpages</a:t>
            </a:r>
          </a:p>
        </p:txBody>
      </p:sp>
      <p:graphicFrame>
        <p:nvGraphicFramePr>
          <p:cNvPr id="5" name="Content Placeholder 4">
            <a:extLst>
              <a:ext uri="{FF2B5EF4-FFF2-40B4-BE49-F238E27FC236}">
                <a16:creationId xmlns:a16="http://schemas.microsoft.com/office/drawing/2014/main" id="{517A27D4-F41C-BB84-6D52-6A5212E9D859}"/>
              </a:ext>
            </a:extLst>
          </p:cNvPr>
          <p:cNvGraphicFramePr>
            <a:graphicFrameLocks noGrp="1"/>
          </p:cNvGraphicFramePr>
          <p:nvPr>
            <p:ph idx="1"/>
          </p:nvPr>
        </p:nvGraphicFramePr>
        <p:xfrm>
          <a:off x="228600" y="228600"/>
          <a:ext cx="11734799" cy="5425440"/>
        </p:xfrm>
        <a:graphic>
          <a:graphicData uri="http://schemas.openxmlformats.org/drawingml/2006/table">
            <a:tbl>
              <a:tblPr firstRow="1" bandRow="1">
                <a:tableStyleId>{EB344D84-9AFB-497E-A393-DC336BA19D2E}</a:tableStyleId>
              </a:tblPr>
              <a:tblGrid>
                <a:gridCol w="2824193">
                  <a:extLst>
                    <a:ext uri="{9D8B030D-6E8A-4147-A177-3AD203B41FA5}">
                      <a16:colId xmlns:a16="http://schemas.microsoft.com/office/drawing/2014/main" val="295416110"/>
                    </a:ext>
                  </a:extLst>
                </a:gridCol>
                <a:gridCol w="8910606">
                  <a:extLst>
                    <a:ext uri="{9D8B030D-6E8A-4147-A177-3AD203B41FA5}">
                      <a16:colId xmlns:a16="http://schemas.microsoft.com/office/drawing/2014/main" val="619766591"/>
                    </a:ext>
                  </a:extLst>
                </a:gridCol>
              </a:tblGrid>
              <a:tr h="260353">
                <a:tc>
                  <a:txBody>
                    <a:bodyPr/>
                    <a:lstStyle/>
                    <a:p>
                      <a:pPr fontAlgn="t" latinLnBrk="0"/>
                      <a:r>
                        <a:rPr lang="en-US" sz="1600">
                          <a:solidFill>
                            <a:schemeClr val="tx1"/>
                          </a:solidFill>
                          <a:effectLst/>
                        </a:rPr>
                        <a:t>Site Name/Link</a:t>
                      </a:r>
                    </a:p>
                  </a:txBody>
                  <a:tcPr/>
                </a:tc>
                <a:tc>
                  <a:txBody>
                    <a:bodyPr/>
                    <a:lstStyle/>
                    <a:p>
                      <a:pPr fontAlgn="t" latinLnBrk="0"/>
                      <a:r>
                        <a:rPr lang="en-US" sz="1600">
                          <a:solidFill>
                            <a:schemeClr val="tx1"/>
                          </a:solidFill>
                          <a:effectLst/>
                        </a:rPr>
                        <a:t>Information/Uses</a:t>
                      </a:r>
                    </a:p>
                  </a:txBody>
                  <a:tcPr/>
                </a:tc>
                <a:extLst>
                  <a:ext uri="{0D108BD9-81ED-4DB2-BD59-A6C34878D82A}">
                    <a16:rowId xmlns:a16="http://schemas.microsoft.com/office/drawing/2014/main" val="2050497122"/>
                  </a:ext>
                </a:extLst>
              </a:tr>
              <a:tr h="368834">
                <a:tc>
                  <a:txBody>
                    <a:bodyPr/>
                    <a:lstStyle/>
                    <a:p>
                      <a:pPr fontAlgn="t" latinLnBrk="0"/>
                      <a:r>
                        <a:rPr lang="en-US" sz="1600" u="none" strike="noStrike">
                          <a:solidFill>
                            <a:srgbClr val="0070C0"/>
                          </a:solidFill>
                          <a:effectLst/>
                          <a:hlinkClick r:id="rId2" tooltip="https://www.cde.state.co.us/datapipeline">
                            <a:extLst>
                              <a:ext uri="{A12FA001-AC4F-418D-AE19-62706E023703}">
                                <ahyp:hlinkClr xmlns:ahyp="http://schemas.microsoft.com/office/drawing/2018/hyperlinkcolor" val="tx"/>
                              </a:ext>
                            </a:extLst>
                          </a:hlinkClick>
                        </a:rPr>
                        <a:t>Data Pipeline Home</a:t>
                      </a:r>
                      <a:endParaRPr lang="en-US" sz="1600">
                        <a:solidFill>
                          <a:srgbClr val="0070C0"/>
                        </a:solidFill>
                        <a:effectLst/>
                      </a:endParaRPr>
                    </a:p>
                  </a:txBody>
                  <a:tcPr>
                    <a:solidFill>
                      <a:schemeClr val="bg1">
                        <a:lumMod val="95000"/>
                      </a:schemeClr>
                    </a:solidFill>
                  </a:tcPr>
                </a:tc>
                <a:tc>
                  <a:txBody>
                    <a:bodyPr/>
                    <a:lstStyle/>
                    <a:p>
                      <a:pPr fontAlgn="t" latinLnBrk="0"/>
                      <a:r>
                        <a:rPr lang="en-US" sz="1600">
                          <a:effectLst/>
                        </a:rPr>
                        <a:t>Main landing page for the data pipeline information/resources. From here you can navigate to all the various data collection sites</a:t>
                      </a:r>
                    </a:p>
                  </a:txBody>
                  <a:tcPr>
                    <a:solidFill>
                      <a:schemeClr val="bg1">
                        <a:lumMod val="95000"/>
                      </a:schemeClr>
                    </a:solidFill>
                  </a:tcPr>
                </a:tc>
                <a:extLst>
                  <a:ext uri="{0D108BD9-81ED-4DB2-BD59-A6C34878D82A}">
                    <a16:rowId xmlns:a16="http://schemas.microsoft.com/office/drawing/2014/main" val="2351548238"/>
                  </a:ext>
                </a:extLst>
              </a:tr>
              <a:tr h="824453">
                <a:tc>
                  <a:txBody>
                    <a:bodyPr/>
                    <a:lstStyle/>
                    <a:p>
                      <a:pPr fontAlgn="t" latinLnBrk="0"/>
                      <a:r>
                        <a:rPr lang="en-US" sz="1600" u="none" strike="noStrike">
                          <a:solidFill>
                            <a:srgbClr val="0070C0"/>
                          </a:solidFill>
                          <a:effectLst/>
                          <a:hlinkClick r:id="rId3" tooltip="https://www.cde.state.co.us/idm">
                            <a:extLst>
                              <a:ext uri="{A12FA001-AC4F-418D-AE19-62706E023703}">
                                <ahyp:hlinkClr xmlns:ahyp="http://schemas.microsoft.com/office/drawing/2018/hyperlinkcolor" val="tx"/>
                              </a:ext>
                            </a:extLst>
                          </a:hlinkClick>
                        </a:rPr>
                        <a:t>Identity Management (</a:t>
                      </a:r>
                      <a:r>
                        <a:rPr lang="en-US" sz="1600" u="none" strike="noStrike" err="1">
                          <a:solidFill>
                            <a:srgbClr val="0070C0"/>
                          </a:solidFill>
                          <a:effectLst/>
                          <a:hlinkClick r:id="rId3" tooltip="https://www.cde.state.co.us/idm">
                            <a:extLst>
                              <a:ext uri="{A12FA001-AC4F-418D-AE19-62706E023703}">
                                <ahyp:hlinkClr xmlns:ahyp="http://schemas.microsoft.com/office/drawing/2018/hyperlinkcolor" val="tx"/>
                              </a:ext>
                            </a:extLst>
                          </a:hlinkClick>
                        </a:rPr>
                        <a:t>IdM</a:t>
                      </a:r>
                      <a:r>
                        <a:rPr lang="en-US" sz="1600" u="none" strike="noStrike">
                          <a:solidFill>
                            <a:srgbClr val="0070C0"/>
                          </a:solidFill>
                          <a:effectLst/>
                          <a:hlinkClick r:id="rId3" tooltip="https://www.cde.state.co.us/idm">
                            <a:extLst>
                              <a:ext uri="{A12FA001-AC4F-418D-AE19-62706E023703}">
                                <ahyp:hlinkClr xmlns:ahyp="http://schemas.microsoft.com/office/drawing/2018/hyperlinkcolor" val="tx"/>
                              </a:ext>
                            </a:extLst>
                          </a:hlinkClick>
                        </a:rPr>
                        <a:t>)</a:t>
                      </a:r>
                      <a:endParaRPr lang="en-US" sz="1600">
                        <a:solidFill>
                          <a:srgbClr val="0070C0"/>
                        </a:solidFill>
                        <a:effectLst/>
                      </a:endParaRPr>
                    </a:p>
                  </a:txBody>
                  <a:tcPr/>
                </a:tc>
                <a:tc>
                  <a:txBody>
                    <a:bodyPr/>
                    <a:lstStyle/>
                    <a:p>
                      <a:pPr fontAlgn="t" latinLnBrk="0"/>
                      <a:r>
                        <a:rPr lang="en-US" sz="1600">
                          <a:effectLst/>
                        </a:rPr>
                        <a:t>This is the landing page with login links to the various CDE data platforms.</a:t>
                      </a:r>
                    </a:p>
                    <a:p>
                      <a:pPr lvl="1" fontAlgn="t" latinLnBrk="0">
                        <a:buFont typeface="Arial" panose="020B0604020202020204" pitchFamily="34" charset="0"/>
                        <a:buChar char="•"/>
                      </a:pPr>
                      <a:r>
                        <a:rPr lang="en-US" sz="1600">
                          <a:effectLst/>
                        </a:rPr>
                        <a:t>Data Pipeline</a:t>
                      </a:r>
                    </a:p>
                    <a:p>
                      <a:pPr lvl="1" fontAlgn="t" latinLnBrk="0">
                        <a:buFont typeface="Arial" panose="020B0604020202020204" pitchFamily="34" charset="0"/>
                        <a:buChar char="•"/>
                      </a:pPr>
                      <a:r>
                        <a:rPr lang="en-US" sz="1600">
                          <a:effectLst/>
                        </a:rPr>
                        <a:t>COGNOS/CEDAR Reporting</a:t>
                      </a:r>
                    </a:p>
                    <a:p>
                      <a:pPr lvl="1" fontAlgn="t" latinLnBrk="0">
                        <a:buFont typeface="Arial" panose="020B0604020202020204" pitchFamily="34" charset="0"/>
                        <a:buChar char="•"/>
                      </a:pPr>
                      <a:r>
                        <a:rPr lang="en-US" sz="1600">
                          <a:effectLst/>
                        </a:rPr>
                        <a:t>RITS</a:t>
                      </a:r>
                    </a:p>
                    <a:p>
                      <a:pPr lvl="1" fontAlgn="t" latinLnBrk="0">
                        <a:buFont typeface="Arial" panose="020B0604020202020204" pitchFamily="34" charset="0"/>
                        <a:buChar char="•"/>
                      </a:pPr>
                      <a:r>
                        <a:rPr lang="en-US" sz="1600">
                          <a:effectLst/>
                        </a:rPr>
                        <a:t>EDIS</a:t>
                      </a:r>
                    </a:p>
                  </a:txBody>
                  <a:tcPr/>
                </a:tc>
                <a:extLst>
                  <a:ext uri="{0D108BD9-81ED-4DB2-BD59-A6C34878D82A}">
                    <a16:rowId xmlns:a16="http://schemas.microsoft.com/office/drawing/2014/main" val="1981555202"/>
                  </a:ext>
                </a:extLst>
              </a:tr>
              <a:tr h="455619">
                <a:tc>
                  <a:txBody>
                    <a:bodyPr/>
                    <a:lstStyle/>
                    <a:p>
                      <a:pPr fontAlgn="t" latinLnBrk="0"/>
                      <a:r>
                        <a:rPr lang="en-US" sz="1600" u="none" strike="noStrike" dirty="0">
                          <a:solidFill>
                            <a:srgbClr val="0070C0"/>
                          </a:solidFill>
                          <a:effectLst/>
                          <a:hlinkClick r:id="rId4" tooltip="https://www.cde.state.co.us/datapipeline/data-pipeline-collection-dates">
                            <a:extLst>
                              <a:ext uri="{A12FA001-AC4F-418D-AE19-62706E023703}">
                                <ahyp:hlinkClr xmlns:ahyp="http://schemas.microsoft.com/office/drawing/2018/hyperlinkcolor" val="tx"/>
                              </a:ext>
                            </a:extLst>
                          </a:hlinkClick>
                        </a:rPr>
                        <a:t>Data Pipeline Collection Dates (XLS)</a:t>
                      </a:r>
                      <a:endParaRPr lang="en-US" sz="1600" dirty="0">
                        <a:solidFill>
                          <a:srgbClr val="0070C0"/>
                        </a:solidFill>
                        <a:effectLst/>
                      </a:endParaRPr>
                    </a:p>
                  </a:txBody>
                  <a:tcPr>
                    <a:solidFill>
                      <a:schemeClr val="bg1">
                        <a:lumMod val="95000"/>
                      </a:schemeClr>
                    </a:solidFill>
                  </a:tcPr>
                </a:tc>
                <a:tc>
                  <a:txBody>
                    <a:bodyPr/>
                    <a:lstStyle/>
                    <a:p>
                      <a:pPr fontAlgn="t" latinLnBrk="0"/>
                      <a:r>
                        <a:rPr lang="en-US" sz="1600">
                          <a:effectLst/>
                        </a:rPr>
                        <a:t>Excel document that shows the open/close dates of all data collections &amp; the point of contact at CDE for the collection (collection lead)</a:t>
                      </a:r>
                    </a:p>
                  </a:txBody>
                  <a:tcPr>
                    <a:solidFill>
                      <a:schemeClr val="bg1">
                        <a:lumMod val="95000"/>
                      </a:schemeClr>
                    </a:solidFill>
                  </a:tcPr>
                </a:tc>
                <a:extLst>
                  <a:ext uri="{0D108BD9-81ED-4DB2-BD59-A6C34878D82A}">
                    <a16:rowId xmlns:a16="http://schemas.microsoft.com/office/drawing/2014/main" val="3426684525"/>
                  </a:ext>
                </a:extLst>
              </a:tr>
              <a:tr h="672580">
                <a:tc>
                  <a:txBody>
                    <a:bodyPr/>
                    <a:lstStyle/>
                    <a:p>
                      <a:pPr fontAlgn="t" latinLnBrk="0"/>
                      <a:r>
                        <a:rPr lang="en-US" sz="1600" u="none" strike="noStrike">
                          <a:solidFill>
                            <a:srgbClr val="0070C0"/>
                          </a:solidFill>
                          <a:effectLst/>
                          <a:hlinkClick r:id="rId5" tooltip="https://www.cde.state.co.us/datapipeline/inter_student">
                            <a:extLst>
                              <a:ext uri="{A12FA001-AC4F-418D-AE19-62706E023703}">
                                <ahyp:hlinkClr xmlns:ahyp="http://schemas.microsoft.com/office/drawing/2018/hyperlinkcolor" val="tx"/>
                              </a:ext>
                            </a:extLst>
                          </a:hlinkClick>
                        </a:rPr>
                        <a:t>Student Interchange</a:t>
                      </a:r>
                      <a:endParaRPr lang="en-US" sz="1600">
                        <a:solidFill>
                          <a:srgbClr val="0070C0"/>
                        </a:solidFill>
                        <a:effectLst/>
                      </a:endParaRPr>
                    </a:p>
                  </a:txBody>
                  <a:tcPr/>
                </a:tc>
                <a:tc>
                  <a:txBody>
                    <a:bodyPr/>
                    <a:lstStyle/>
                    <a:p>
                      <a:pPr fontAlgn="t" latinLnBrk="0"/>
                      <a:r>
                        <a:rPr lang="en-US" sz="1600">
                          <a:effectLst/>
                        </a:rPr>
                        <a:t>Contains file layouts, templates, business rules, training materials, and resources</a:t>
                      </a:r>
                    </a:p>
                    <a:p>
                      <a:pPr lvl="1" fontAlgn="t" latinLnBrk="0">
                        <a:buFont typeface="Arial" panose="020B0604020202020204" pitchFamily="34" charset="0"/>
                        <a:buChar char="•"/>
                      </a:pPr>
                      <a:r>
                        <a:rPr lang="en-US" sz="1600">
                          <a:effectLst/>
                        </a:rPr>
                        <a:t>Student Demographic file</a:t>
                      </a:r>
                    </a:p>
                    <a:p>
                      <a:pPr lvl="1" fontAlgn="t" latinLnBrk="0">
                        <a:buFont typeface="Arial" panose="020B0604020202020204" pitchFamily="34" charset="0"/>
                        <a:buChar char="•"/>
                      </a:pPr>
                      <a:r>
                        <a:rPr lang="en-US" sz="1600">
                          <a:effectLst/>
                        </a:rPr>
                        <a:t>Student School Association file</a:t>
                      </a:r>
                    </a:p>
                    <a:p>
                      <a:pPr lvl="1" fontAlgn="t" latinLnBrk="0">
                        <a:buFont typeface="Arial" panose="020B0604020202020204" pitchFamily="34" charset="0"/>
                        <a:buChar char="•"/>
                      </a:pPr>
                      <a:r>
                        <a:rPr lang="en-US" sz="1600">
                          <a:effectLst/>
                        </a:rPr>
                        <a:t>Graduation Guidelines file</a:t>
                      </a:r>
                    </a:p>
                  </a:txBody>
                  <a:tcPr/>
                </a:tc>
                <a:extLst>
                  <a:ext uri="{0D108BD9-81ED-4DB2-BD59-A6C34878D82A}">
                    <a16:rowId xmlns:a16="http://schemas.microsoft.com/office/drawing/2014/main" val="904398180"/>
                  </a:ext>
                </a:extLst>
              </a:tr>
              <a:tr h="976325">
                <a:tc>
                  <a:txBody>
                    <a:bodyPr/>
                    <a:lstStyle/>
                    <a:p>
                      <a:pPr fontAlgn="t" latinLnBrk="0"/>
                      <a:r>
                        <a:rPr lang="en-US" sz="1600" u="none" strike="noStrike">
                          <a:solidFill>
                            <a:srgbClr val="0070C0"/>
                          </a:solidFill>
                          <a:effectLst/>
                          <a:hlinkClick r:id="rId6" tooltip="https://my.syncplicity.com/">
                            <a:extLst>
                              <a:ext uri="{A12FA001-AC4F-418D-AE19-62706E023703}">
                                <ahyp:hlinkClr xmlns:ahyp="http://schemas.microsoft.com/office/drawing/2018/hyperlinkcolor" val="tx"/>
                              </a:ext>
                            </a:extLst>
                          </a:hlinkClick>
                        </a:rPr>
                        <a:t>Syncplicity</a:t>
                      </a:r>
                      <a:endParaRPr lang="en-US" sz="1600">
                        <a:solidFill>
                          <a:srgbClr val="0070C0"/>
                        </a:solidFill>
                        <a:effectLst/>
                      </a:endParaRPr>
                    </a:p>
                  </a:txBody>
                  <a:tcPr>
                    <a:solidFill>
                      <a:schemeClr val="bg1">
                        <a:lumMod val="95000"/>
                      </a:schemeClr>
                    </a:solidFill>
                  </a:tcPr>
                </a:tc>
                <a:tc>
                  <a:txBody>
                    <a:bodyPr/>
                    <a:lstStyle/>
                    <a:p>
                      <a:pPr fontAlgn="t" latinLnBrk="0"/>
                      <a:r>
                        <a:rPr lang="en-US" sz="1600" dirty="0">
                          <a:effectLst/>
                        </a:rPr>
                        <a:t>Secure file transfer site used to communicate personally identifiable information with CDE if you have questions on specific students during reporting or have exception requests.</a:t>
                      </a:r>
                    </a:p>
                    <a:p>
                      <a:pPr lvl="0">
                        <a:buNone/>
                      </a:pPr>
                      <a:br>
                        <a:rPr lang="en-US" sz="1600" dirty="0">
                          <a:effectLst/>
                        </a:rPr>
                      </a:br>
                      <a:r>
                        <a:rPr lang="en-US" sz="1600" dirty="0">
                          <a:effectLst/>
                        </a:rPr>
                        <a:t>You should get a separate email from them today to set up an account to access the student file for your district. Other collection leads will need to give you access to the Syncplicity folders (same login, just extra folders) for their collections if you need them.</a:t>
                      </a:r>
                      <a:endParaRPr lang="en-US" sz="1600" i="1" dirty="0">
                        <a:effectLst/>
                      </a:endParaRPr>
                    </a:p>
                  </a:txBody>
                  <a:tcPr>
                    <a:solidFill>
                      <a:schemeClr val="bg1">
                        <a:lumMod val="95000"/>
                      </a:schemeClr>
                    </a:solidFill>
                  </a:tcPr>
                </a:tc>
                <a:extLst>
                  <a:ext uri="{0D108BD9-81ED-4DB2-BD59-A6C34878D82A}">
                    <a16:rowId xmlns:a16="http://schemas.microsoft.com/office/drawing/2014/main" val="343003677"/>
                  </a:ext>
                </a:extLst>
              </a:tr>
            </a:tbl>
          </a:graphicData>
        </a:graphic>
      </p:graphicFrame>
      <p:sp>
        <p:nvSpPr>
          <p:cNvPr id="4" name="Slide Number Placeholder 3">
            <a:extLst>
              <a:ext uri="{FF2B5EF4-FFF2-40B4-BE49-F238E27FC236}">
                <a16:creationId xmlns:a16="http://schemas.microsoft.com/office/drawing/2014/main" id="{62B1ED34-0357-083E-A560-B1B9A5D0B61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6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16271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5A6554-F70D-4CE1-B259-3D3E03AC205C}"/>
              </a:ext>
            </a:extLst>
          </p:cNvPr>
          <p:cNvSpPr>
            <a:spLocks noGrp="1"/>
          </p:cNvSpPr>
          <p:nvPr>
            <p:ph type="title"/>
          </p:nvPr>
        </p:nvSpPr>
        <p:spPr/>
        <p:txBody>
          <a:bodyPr>
            <a:normAutofit/>
          </a:bodyPr>
          <a:lstStyle/>
          <a:p>
            <a:pPr lvl="0"/>
            <a:r>
              <a:rPr lang="en-US" noProof="0" dirty="0"/>
              <a:t>Thank You for Attending!</a:t>
            </a:r>
          </a:p>
        </p:txBody>
      </p:sp>
      <p:graphicFrame>
        <p:nvGraphicFramePr>
          <p:cNvPr id="14" name="Content Placeholder 2" descr="720-441-7963&#10;StudentOctober@cde.state.co.us &#10;Student October Snapshot Website link&#10;Student Interchange Website link&#10;Identity Management link&#10;Auditing Office's Pupil Count link">
            <a:extLst>
              <a:ext uri="{FF2B5EF4-FFF2-40B4-BE49-F238E27FC236}">
                <a16:creationId xmlns:a16="http://schemas.microsoft.com/office/drawing/2014/main" id="{22DF5C43-D0C8-49C4-9123-2FFC84404C10}"/>
              </a:ext>
            </a:extLst>
          </p:cNvPr>
          <p:cNvGraphicFramePr>
            <a:graphicFrameLocks noGrp="1"/>
          </p:cNvGraphicFramePr>
          <p:nvPr>
            <p:ph idx="1"/>
            <p:extLst>
              <p:ext uri="{D42A27DB-BD31-4B8C-83A1-F6EECF244321}">
                <p14:modId xmlns:p14="http://schemas.microsoft.com/office/powerpoint/2010/main" val="1314351010"/>
              </p:ext>
            </p:extLst>
          </p:nvPr>
        </p:nvGraphicFramePr>
        <p:xfrm>
          <a:off x="228600" y="615870"/>
          <a:ext cx="11734800" cy="5008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01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2025-26 Student October Timeline/Trainings</a:t>
            </a:r>
          </a:p>
        </p:txBody>
      </p:sp>
      <p:sp>
        <p:nvSpPr>
          <p:cNvPr id="3" name="Slide Number Placeholder 2"/>
          <p:cNvSpPr>
            <a:spLocks noGrp="1"/>
          </p:cNvSpPr>
          <p:nvPr>
            <p:ph type="sldNum" sz="quarter" idx="12"/>
          </p:nvPr>
        </p:nvSpPr>
        <p:spPr>
          <a:xfrm>
            <a:off x="1808843" y="6427019"/>
            <a:ext cx="2057400" cy="365125"/>
          </a:xfrm>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3359160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2CB49A5-DB2F-45E6-8AAA-08C282AE4016}"/>
              </a:ext>
            </a:extLst>
          </p:cNvPr>
          <p:cNvSpPr>
            <a:spLocks noGrp="1"/>
          </p:cNvSpPr>
          <p:nvPr>
            <p:ph type="title"/>
          </p:nvPr>
        </p:nvSpPr>
        <p:spPr/>
        <p:txBody>
          <a:bodyPr/>
          <a:lstStyle/>
          <a:p>
            <a:r>
              <a:rPr lang="en-US" dirty="0"/>
              <a:t>Data Collection and Cleanup Phase Timeline</a:t>
            </a:r>
          </a:p>
        </p:txBody>
      </p:sp>
      <p:sp>
        <p:nvSpPr>
          <p:cNvPr id="4" name="Slide Number Placeholder 3"/>
          <p:cNvSpPr>
            <a:spLocks noGrp="1"/>
          </p:cNvSpPr>
          <p:nvPr>
            <p:ph type="sldNum" sz="quarter" idx="12"/>
          </p:nvPr>
        </p:nvSpPr>
        <p:spPr/>
        <p:txBody>
          <a:bodyPr/>
          <a:lstStyle/>
          <a:p>
            <a:fld id="{C479D5F6-EDCB-402A-AC08-4943A1820E8F}" type="slidenum">
              <a:rPr lang="en-US" smtClean="0"/>
              <a:pPr/>
              <a:t>8</a:t>
            </a:fld>
            <a:endParaRPr lang="en-US" dirty="0"/>
          </a:p>
        </p:txBody>
      </p:sp>
      <p:graphicFrame>
        <p:nvGraphicFramePr>
          <p:cNvPr id="2" name="Table 1">
            <a:extLst>
              <a:ext uri="{FF2B5EF4-FFF2-40B4-BE49-F238E27FC236}">
                <a16:creationId xmlns:a16="http://schemas.microsoft.com/office/drawing/2014/main" id="{806C905D-8C7F-7B3D-4436-3BA0C2730EDB}"/>
              </a:ext>
            </a:extLst>
          </p:cNvPr>
          <p:cNvGraphicFramePr>
            <a:graphicFrameLocks noGrp="1"/>
          </p:cNvGraphicFramePr>
          <p:nvPr>
            <p:extLst>
              <p:ext uri="{D42A27DB-BD31-4B8C-83A1-F6EECF244321}">
                <p14:modId xmlns:p14="http://schemas.microsoft.com/office/powerpoint/2010/main" val="2518045836"/>
              </p:ext>
            </p:extLst>
          </p:nvPr>
        </p:nvGraphicFramePr>
        <p:xfrm>
          <a:off x="227916" y="185836"/>
          <a:ext cx="11819082" cy="5795881"/>
        </p:xfrm>
        <a:graphic>
          <a:graphicData uri="http://schemas.openxmlformats.org/drawingml/2006/table">
            <a:tbl>
              <a:tblPr firstRow="1"/>
              <a:tblGrid>
                <a:gridCol w="1829484">
                  <a:extLst>
                    <a:ext uri="{9D8B030D-6E8A-4147-A177-3AD203B41FA5}">
                      <a16:colId xmlns:a16="http://schemas.microsoft.com/office/drawing/2014/main" val="2058466233"/>
                    </a:ext>
                  </a:extLst>
                </a:gridCol>
                <a:gridCol w="1390650">
                  <a:extLst>
                    <a:ext uri="{9D8B030D-6E8A-4147-A177-3AD203B41FA5}">
                      <a16:colId xmlns:a16="http://schemas.microsoft.com/office/drawing/2014/main" val="1423622150"/>
                    </a:ext>
                  </a:extLst>
                </a:gridCol>
                <a:gridCol w="8598948">
                  <a:extLst>
                    <a:ext uri="{9D8B030D-6E8A-4147-A177-3AD203B41FA5}">
                      <a16:colId xmlns:a16="http://schemas.microsoft.com/office/drawing/2014/main" val="2945834636"/>
                    </a:ext>
                  </a:extLst>
                </a:gridCol>
              </a:tblGrid>
              <a:tr h="177483">
                <a:tc>
                  <a:txBody>
                    <a:bodyPr/>
                    <a:lstStyle/>
                    <a:p>
                      <a:pPr algn="l" fontAlgn="base">
                        <a:lnSpc>
                          <a:spcPts val="1800"/>
                        </a:lnSpc>
                        <a:buNone/>
                      </a:pPr>
                      <a:r>
                        <a:rPr lang="en-US" sz="1200" b="1" i="0">
                          <a:solidFill>
                            <a:srgbClr val="FFFFFF"/>
                          </a:solidFill>
                          <a:effectLst/>
                          <a:highlight>
                            <a:srgbClr val="000000"/>
                          </a:highlight>
                          <a:latin typeface="Trebuchet MS" panose="020B0603020202020204" pitchFamily="34" charset="0"/>
                        </a:rPr>
                        <a:t>Date</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200" b="1" i="0">
                          <a:solidFill>
                            <a:srgbClr val="FFFFFF"/>
                          </a:solidFill>
                          <a:effectLst/>
                          <a:highlight>
                            <a:srgbClr val="000000"/>
                          </a:highlight>
                          <a:latin typeface="Trebuchet MS" panose="020B0603020202020204" pitchFamily="34" charset="0"/>
                        </a:rPr>
                        <a:t>Event</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200" b="1" i="0">
                          <a:solidFill>
                            <a:srgbClr val="FFFFFF"/>
                          </a:solidFill>
                          <a:effectLst/>
                          <a:highlight>
                            <a:srgbClr val="000000"/>
                          </a:highlight>
                          <a:latin typeface="Trebuchet MS" panose="020B0603020202020204" pitchFamily="34" charset="0"/>
                        </a:rPr>
                        <a:t>Event Description</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445684685"/>
                  </a:ext>
                </a:extLst>
              </a:tr>
              <a:tr h="311096">
                <a:tc>
                  <a:txBody>
                    <a:bodyPr/>
                    <a:lstStyle/>
                    <a:p>
                      <a:pPr algn="l" fontAlgn="base">
                        <a:lnSpc>
                          <a:spcPts val="1800"/>
                        </a:lnSpc>
                        <a:buNone/>
                      </a:pPr>
                      <a:r>
                        <a:rPr lang="en-US" sz="1200" b="0" i="0">
                          <a:solidFill>
                            <a:srgbClr val="000000"/>
                          </a:solidFill>
                          <a:effectLst/>
                          <a:highlight>
                            <a:srgbClr val="D2E9F5"/>
                          </a:highlight>
                          <a:latin typeface="Trebuchet MS" panose="020B0603020202020204" pitchFamily="34" charset="0"/>
                        </a:rPr>
                        <a:t>07/14/2025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D2E9F5"/>
                    </a:solidFill>
                  </a:tcPr>
                </a:tc>
                <a:tc>
                  <a:txBody>
                    <a:bodyPr/>
                    <a:lstStyle/>
                    <a:p>
                      <a:pPr algn="l" fontAlgn="base">
                        <a:lnSpc>
                          <a:spcPts val="1800"/>
                        </a:lnSpc>
                        <a:buNone/>
                      </a:pPr>
                      <a:r>
                        <a:rPr lang="en-US" sz="1200" b="0" i="0">
                          <a:solidFill>
                            <a:srgbClr val="000000"/>
                          </a:solidFill>
                          <a:effectLst/>
                          <a:highlight>
                            <a:srgbClr val="D2E9F5"/>
                          </a:highlight>
                          <a:latin typeface="Trebuchet MS" panose="020B0603020202020204" pitchFamily="34" charset="0"/>
                        </a:rPr>
                        <a:t>Open</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D2E9F5"/>
                    </a:solidFill>
                  </a:tcPr>
                </a:tc>
                <a:tc>
                  <a:txBody>
                    <a:bodyPr/>
                    <a:lstStyle/>
                    <a:p>
                      <a:pPr algn="l" fontAlgn="base">
                        <a:lnSpc>
                          <a:spcPts val="1800"/>
                        </a:lnSpc>
                        <a:buNone/>
                      </a:pPr>
                      <a:r>
                        <a:rPr lang="en-US" sz="1200" b="0" i="0">
                          <a:solidFill>
                            <a:srgbClr val="000000"/>
                          </a:solidFill>
                          <a:effectLst/>
                          <a:highlight>
                            <a:srgbClr val="D2E9F5"/>
                          </a:highlight>
                          <a:latin typeface="Trebuchet MS" panose="020B0603020202020204" pitchFamily="34" charset="0"/>
                        </a:rPr>
                        <a:t>Districts may begin uploading Student Interchange Files (Student Demographic and Student School Association).</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D2E9F5"/>
                    </a:solidFill>
                  </a:tcPr>
                </a:tc>
                <a:extLst>
                  <a:ext uri="{0D108BD9-81ED-4DB2-BD59-A6C34878D82A}">
                    <a16:rowId xmlns:a16="http://schemas.microsoft.com/office/drawing/2014/main" val="428930929"/>
                  </a:ext>
                </a:extLst>
              </a:tr>
              <a:tr h="444709">
                <a:tc>
                  <a:txBody>
                    <a:bodyPr/>
                    <a:lstStyle/>
                    <a:p>
                      <a:pPr algn="l" fontAlgn="base">
                        <a:lnSpc>
                          <a:spcPts val="1800"/>
                        </a:lnSpc>
                        <a:buNone/>
                      </a:pPr>
                      <a:r>
                        <a:rPr lang="en-US" sz="1200" b="0" i="0">
                          <a:solidFill>
                            <a:srgbClr val="000000"/>
                          </a:solidFill>
                          <a:effectLst/>
                          <a:highlight>
                            <a:srgbClr val="D2E9F5"/>
                          </a:highlight>
                          <a:latin typeface="Trebuchet MS" panose="020B0603020202020204" pitchFamily="34" charset="0"/>
                        </a:rPr>
                        <a:t>08/29/2025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D2E9F5"/>
                    </a:solidFill>
                  </a:tcPr>
                </a:tc>
                <a:tc>
                  <a:txBody>
                    <a:bodyPr/>
                    <a:lstStyle/>
                    <a:p>
                      <a:pPr algn="l" fontAlgn="base">
                        <a:lnSpc>
                          <a:spcPts val="1800"/>
                        </a:lnSpc>
                        <a:buNone/>
                      </a:pPr>
                      <a:r>
                        <a:rPr lang="en-US" sz="1200" b="0" i="0">
                          <a:solidFill>
                            <a:srgbClr val="000000"/>
                          </a:solidFill>
                          <a:effectLst/>
                          <a:highlight>
                            <a:srgbClr val="D2E9F5"/>
                          </a:highlight>
                          <a:latin typeface="Trebuchet MS" panose="020B0603020202020204" pitchFamily="34" charset="0"/>
                        </a:rPr>
                        <a:t>Open</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D2E9F5"/>
                    </a:solidFill>
                  </a:tcPr>
                </a:tc>
                <a:tc>
                  <a:txBody>
                    <a:bodyPr/>
                    <a:lstStyle/>
                    <a:p>
                      <a:pPr algn="l" fontAlgn="base">
                        <a:lnSpc>
                          <a:spcPts val="1800"/>
                        </a:lnSpc>
                        <a:buNone/>
                      </a:pPr>
                      <a:r>
                        <a:rPr lang="en-US" sz="1200" b="0" i="0">
                          <a:solidFill>
                            <a:srgbClr val="000000"/>
                          </a:solidFill>
                          <a:effectLst/>
                          <a:highlight>
                            <a:srgbClr val="D2E9F5"/>
                          </a:highlight>
                          <a:latin typeface="Trebuchet MS" panose="020B0603020202020204" pitchFamily="34" charset="0"/>
                        </a:rPr>
                        <a:t>Districts may begin creating snapshots. Student October Snapshot dependencies are the Student Demographic File, Student School Association File, Title I File (if applicable) and At-Risk File.</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D2E9F5"/>
                    </a:solidFill>
                  </a:tcPr>
                </a:tc>
                <a:extLst>
                  <a:ext uri="{0D108BD9-81ED-4DB2-BD59-A6C34878D82A}">
                    <a16:rowId xmlns:a16="http://schemas.microsoft.com/office/drawing/2014/main" val="338610906"/>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09/02/2025​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F88"/>
                          </a:solidFill>
                          <a:effectLst/>
                          <a:latin typeface="Trebuchet MS" panose="020B0603020202020204" pitchFamily="34" charset="0"/>
                          <a:hlinkClick r:id="rId3">
                            <a:extLst>
                              <a:ext uri="{A12FA001-AC4F-418D-AE19-62706E023703}">
                                <ahyp:hlinkClr xmlns:ahyp="http://schemas.microsoft.com/office/drawing/2018/hyperlinkcolor" val="tx"/>
                              </a:ext>
                            </a:extLst>
                          </a:hlinkClick>
                        </a:rPr>
                        <a:t>Data Pipeline Training 10-11 a.m.​ </a:t>
                      </a:r>
                      <a:r>
                        <a:rPr lang="en-US" sz="1200" b="0" i="1" dirty="0">
                          <a:solidFill>
                            <a:srgbClr val="004F88"/>
                          </a:solidFill>
                          <a:effectLst/>
                          <a:latin typeface="Trebuchet MS" panose="020B0603020202020204" pitchFamily="34" charset="0"/>
                          <a:hlinkClick r:id="rId3">
                            <a:extLst>
                              <a:ext uri="{A12FA001-AC4F-418D-AE19-62706E023703}">
                                <ahyp:hlinkClr xmlns:ahyp="http://schemas.microsoft.com/office/drawing/2018/hyperlinkcolor" val="tx"/>
                              </a:ext>
                            </a:extLst>
                          </a:hlinkClick>
                        </a:rPr>
                        <a:t>Registration Link</a:t>
                      </a:r>
                      <a:endParaRPr lang="en-US" sz="1200" b="0" i="1" dirty="0">
                        <a:solidFill>
                          <a:srgbClr val="004F88"/>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35559189"/>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09/04/2025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F88"/>
                          </a:solidFill>
                          <a:effectLst/>
                          <a:latin typeface="Trebuchet MS" panose="020B0603020202020204" pitchFamily="34" charset="0"/>
                          <a:hlinkClick r:id="rId4">
                            <a:extLst>
                              <a:ext uri="{A12FA001-AC4F-418D-AE19-62706E023703}">
                                <ahyp:hlinkClr xmlns:ahyp="http://schemas.microsoft.com/office/drawing/2018/hyperlinkcolor" val="tx"/>
                              </a:ext>
                            </a:extLst>
                          </a:hlinkClick>
                        </a:rPr>
                        <a:t>New Respondent Training 1-2 p.m.​ </a:t>
                      </a:r>
                      <a:r>
                        <a:rPr lang="en-US" sz="1200" b="0" i="1" dirty="0">
                          <a:solidFill>
                            <a:srgbClr val="004F88"/>
                          </a:solidFill>
                          <a:effectLst/>
                          <a:latin typeface="Trebuchet MS" panose="020B0603020202020204" pitchFamily="34" charset="0"/>
                          <a:hlinkClick r:id="rId4">
                            <a:extLst>
                              <a:ext uri="{A12FA001-AC4F-418D-AE19-62706E023703}">
                                <ahyp:hlinkClr xmlns:ahyp="http://schemas.microsoft.com/office/drawing/2018/hyperlinkcolor" val="tx"/>
                              </a:ext>
                            </a:extLst>
                          </a:hlinkClick>
                        </a:rPr>
                        <a:t>Registration Link</a:t>
                      </a:r>
                      <a:endParaRPr lang="en-US" sz="1200" b="0" i="1" dirty="0">
                        <a:solidFill>
                          <a:srgbClr val="004F88"/>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0056781"/>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09/10/2025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E9A"/>
                          </a:solidFill>
                          <a:effectLst/>
                          <a:latin typeface="Trebuchet MS" panose="020B0603020202020204" pitchFamily="34" charset="0"/>
                          <a:hlinkClick r:id="rId5">
                            <a:extLst>
                              <a:ext uri="{A12FA001-AC4F-418D-AE19-62706E023703}">
                                <ahyp:hlinkClr xmlns:ahyp="http://schemas.microsoft.com/office/drawing/2018/hyperlinkcolor" val="tx"/>
                              </a:ext>
                            </a:extLst>
                          </a:hlinkClick>
                        </a:rPr>
                        <a:t>Multilingual Learner (English Learner) Training 11-12 p.m.​ </a:t>
                      </a:r>
                      <a:r>
                        <a:rPr lang="en-US" sz="1200" b="0" i="1" dirty="0">
                          <a:solidFill>
                            <a:srgbClr val="004E9A"/>
                          </a:solidFill>
                          <a:effectLst/>
                          <a:latin typeface="Trebuchet MS" panose="020B0603020202020204" pitchFamily="34" charset="0"/>
                          <a:hlinkClick r:id="rId5">
                            <a:extLst>
                              <a:ext uri="{A12FA001-AC4F-418D-AE19-62706E023703}">
                                <ahyp:hlinkClr xmlns:ahyp="http://schemas.microsoft.com/office/drawing/2018/hyperlinkcolor" val="tx"/>
                              </a:ext>
                            </a:extLst>
                          </a:hlinkClick>
                        </a:rPr>
                        <a:t>Registration Link</a:t>
                      </a:r>
                      <a:endParaRPr lang="en-US" sz="1200" b="0" i="0" dirty="0">
                        <a:solidFill>
                          <a:srgbClr val="004E9A"/>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64973546"/>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09/16/2025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E9A"/>
                          </a:solidFill>
                          <a:effectLst/>
                          <a:latin typeface="Trebuchet MS" panose="020B0603020202020204" pitchFamily="34" charset="0"/>
                          <a:hlinkClick r:id="rId6">
                            <a:extLst>
                              <a:ext uri="{A12FA001-AC4F-418D-AE19-62706E023703}">
                                <ahyp:hlinkClr xmlns:ahyp="http://schemas.microsoft.com/office/drawing/2018/hyperlinkcolor" val="tx"/>
                              </a:ext>
                            </a:extLst>
                          </a:hlinkClick>
                        </a:rPr>
                        <a:t>Veteran Respondent Training 11:30-12:30 p.m.​ </a:t>
                      </a:r>
                      <a:r>
                        <a:rPr lang="en-US" sz="1200" b="0" i="1" dirty="0">
                          <a:solidFill>
                            <a:srgbClr val="004E9A"/>
                          </a:solidFill>
                          <a:effectLst/>
                          <a:latin typeface="Trebuchet MS" panose="020B0603020202020204" pitchFamily="34" charset="0"/>
                          <a:hlinkClick r:id="rId6">
                            <a:extLst>
                              <a:ext uri="{A12FA001-AC4F-418D-AE19-62706E023703}">
                                <ahyp:hlinkClr xmlns:ahyp="http://schemas.microsoft.com/office/drawing/2018/hyperlinkcolor" val="tx"/>
                              </a:ext>
                            </a:extLst>
                          </a:hlinkClick>
                        </a:rPr>
                        <a:t>Registration Link</a:t>
                      </a:r>
                      <a:endParaRPr lang="en-US" sz="1200" b="0" i="0" dirty="0">
                        <a:solidFill>
                          <a:srgbClr val="004E9A"/>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2369481"/>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09/17/2025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E9A"/>
                          </a:solidFill>
                          <a:effectLst/>
                          <a:latin typeface="Trebuchet MS" panose="020B0603020202020204" pitchFamily="34" charset="0"/>
                          <a:hlinkClick r:id="rId7">
                            <a:extLst>
                              <a:ext uri="{A12FA001-AC4F-418D-AE19-62706E023703}">
                                <ahyp:hlinkClr xmlns:ahyp="http://schemas.microsoft.com/office/drawing/2018/hyperlinkcolor" val="tx"/>
                              </a:ext>
                            </a:extLst>
                          </a:hlinkClick>
                        </a:rPr>
                        <a:t>Postsecondary Program Coding Training 11-12 p.m.​ </a:t>
                      </a:r>
                      <a:r>
                        <a:rPr lang="en-US" sz="1200" b="0" i="1" dirty="0">
                          <a:solidFill>
                            <a:srgbClr val="004E9A"/>
                          </a:solidFill>
                          <a:effectLst/>
                          <a:latin typeface="Trebuchet MS" panose="020B0603020202020204" pitchFamily="34" charset="0"/>
                          <a:hlinkClick r:id="rId7">
                            <a:extLst>
                              <a:ext uri="{A12FA001-AC4F-418D-AE19-62706E023703}">
                                <ahyp:hlinkClr xmlns:ahyp="http://schemas.microsoft.com/office/drawing/2018/hyperlinkcolor" val="tx"/>
                              </a:ext>
                            </a:extLst>
                          </a:hlinkClick>
                        </a:rPr>
                        <a:t>Registration Link</a:t>
                      </a:r>
                      <a:endParaRPr lang="en-US" sz="1200" b="0" i="0" dirty="0">
                        <a:solidFill>
                          <a:srgbClr val="004E9A"/>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7104151"/>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10/01/2025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Other Date​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Official Count Day for 2025</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74096349"/>
                  </a:ext>
                </a:extLst>
              </a:tr>
              <a:tr h="311096">
                <a:tc>
                  <a:txBody>
                    <a:bodyPr/>
                    <a:lstStyle/>
                    <a:p>
                      <a:pPr algn="l" fontAlgn="base">
                        <a:lnSpc>
                          <a:spcPts val="1800"/>
                        </a:lnSpc>
                        <a:buNone/>
                      </a:pPr>
                      <a:r>
                        <a:rPr lang="en-US" sz="1200" b="0" i="0">
                          <a:solidFill>
                            <a:srgbClr val="000000"/>
                          </a:solidFill>
                          <a:effectLst/>
                          <a:latin typeface="Trebuchet MS" panose="020B0603020202020204" pitchFamily="34" charset="0"/>
                        </a:rPr>
                        <a:t>10/02/2025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Interim Deadline​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Upload Student Demographic and Student School Association Files. Upload Title I Interchange File (if applicable). </a:t>
                      </a:r>
                      <a:br>
                        <a:rPr lang="en-US" sz="1200" b="0" i="0">
                          <a:solidFill>
                            <a:srgbClr val="000000"/>
                          </a:solidFill>
                          <a:effectLst/>
                          <a:latin typeface="Trebuchet MS" panose="020B0603020202020204" pitchFamily="34" charset="0"/>
                        </a:rPr>
                      </a:br>
                      <a:r>
                        <a:rPr lang="en-US" sz="1200" b="0" i="0">
                          <a:solidFill>
                            <a:srgbClr val="000000"/>
                          </a:solidFill>
                          <a:effectLst/>
                          <a:latin typeface="Trebuchet MS" panose="020B0603020202020204" pitchFamily="34" charset="0"/>
                        </a:rPr>
                        <a:t>Upload At-Risk Interchange File.​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30884198"/>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10/09/2025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Interim Deadline​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Error-free Student Interchange File Uploads (DEM and SSA)</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4126410"/>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10/14/2025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E9A"/>
                          </a:solidFill>
                          <a:effectLst/>
                          <a:latin typeface="Trebuchet MS" panose="020B0603020202020204" pitchFamily="34" charset="0"/>
                          <a:hlinkClick r:id="rId8">
                            <a:extLst>
                              <a:ext uri="{A12FA001-AC4F-418D-AE19-62706E023703}">
                                <ahyp:hlinkClr xmlns:ahyp="http://schemas.microsoft.com/office/drawing/2018/hyperlinkcolor" val="tx"/>
                              </a:ext>
                            </a:extLst>
                          </a:hlinkClick>
                        </a:rPr>
                        <a:t>Mid-Collection Office Hours 1-2 p.m. </a:t>
                      </a:r>
                      <a:r>
                        <a:rPr lang="en-US" sz="1200" b="0" i="1" dirty="0">
                          <a:solidFill>
                            <a:srgbClr val="004E9A"/>
                          </a:solidFill>
                          <a:effectLst/>
                          <a:latin typeface="Trebuchet MS" panose="020B0603020202020204" pitchFamily="34" charset="0"/>
                          <a:hlinkClick r:id="rId8">
                            <a:extLst>
                              <a:ext uri="{A12FA001-AC4F-418D-AE19-62706E023703}">
                                <ahyp:hlinkClr xmlns:ahyp="http://schemas.microsoft.com/office/drawing/2018/hyperlinkcolor" val="tx"/>
                              </a:ext>
                            </a:extLst>
                          </a:hlinkClick>
                        </a:rPr>
                        <a:t>Registration Link</a:t>
                      </a:r>
                      <a:endParaRPr lang="en-US" sz="1200" b="0" i="0" dirty="0">
                        <a:solidFill>
                          <a:srgbClr val="004E9A"/>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73897512"/>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10/14/2025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Interim Deadline​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Create an initial Student October Snapshot​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76370947"/>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10/27/2025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Interim Deadline​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0000"/>
                          </a:solidFill>
                          <a:effectLst/>
                          <a:latin typeface="Trebuchet MS" panose="020B0603020202020204" pitchFamily="34" charset="0"/>
                        </a:rPr>
                        <a:t>Submit any necessary reporting exceptions for review.</a:t>
                      </a: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5322210"/>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10/27/2025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Interim Deadline​</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0000"/>
                          </a:solidFill>
                          <a:effectLst/>
                          <a:latin typeface="Trebuchet MS" panose="020B0603020202020204" pitchFamily="34" charset="0"/>
                        </a:rPr>
                        <a:t>Error free Student October Snapshot​</a:t>
                      </a:r>
                      <a:endParaRPr lang="en-US" sz="12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83915419"/>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10/28/2025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E9A"/>
                          </a:solidFill>
                          <a:effectLst/>
                          <a:latin typeface="Trebuchet MS" panose="020B0603020202020204" pitchFamily="34" charset="0"/>
                          <a:hlinkClick r:id="rId9">
                            <a:extLst>
                              <a:ext uri="{A12FA001-AC4F-418D-AE19-62706E023703}">
                                <ahyp:hlinkClr xmlns:ahyp="http://schemas.microsoft.com/office/drawing/2018/hyperlinkcolor" val="tx"/>
                              </a:ext>
                            </a:extLst>
                          </a:hlinkClick>
                        </a:rPr>
                        <a:t>Data Validation, Transfer Enrollment Exceptions and Cognos Reports 1-2 p.m.​ </a:t>
                      </a:r>
                      <a:r>
                        <a:rPr lang="en-US" sz="1200" b="0" i="1" dirty="0">
                          <a:solidFill>
                            <a:srgbClr val="004E9A"/>
                          </a:solidFill>
                          <a:effectLst/>
                          <a:latin typeface="Trebuchet MS" panose="020B0603020202020204" pitchFamily="34" charset="0"/>
                          <a:hlinkClick r:id="rId9">
                            <a:extLst>
                              <a:ext uri="{A12FA001-AC4F-418D-AE19-62706E023703}">
                                <ahyp:hlinkClr xmlns:ahyp="http://schemas.microsoft.com/office/drawing/2018/hyperlinkcolor" val="tx"/>
                              </a:ext>
                            </a:extLst>
                          </a:hlinkClick>
                        </a:rPr>
                        <a:t>Registration Link</a:t>
                      </a:r>
                      <a:endParaRPr lang="en-US" sz="1200" b="0" i="0" dirty="0">
                        <a:solidFill>
                          <a:srgbClr val="004E9A"/>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0055715"/>
                  </a:ext>
                </a:extLst>
              </a:tr>
              <a:tr h="177483">
                <a:tc>
                  <a:txBody>
                    <a:bodyPr/>
                    <a:lstStyle/>
                    <a:p>
                      <a:pPr algn="l" fontAlgn="base">
                        <a:lnSpc>
                          <a:spcPts val="1800"/>
                        </a:lnSpc>
                        <a:buNone/>
                      </a:pPr>
                      <a:r>
                        <a:rPr lang="en-US" sz="1200" b="0" i="0">
                          <a:solidFill>
                            <a:srgbClr val="000000"/>
                          </a:solidFill>
                          <a:effectLst/>
                          <a:latin typeface="Trebuchet MS" panose="020B0603020202020204" pitchFamily="34" charset="0"/>
                        </a:rPr>
                        <a:t>10/30/2025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a:solidFill>
                            <a:srgbClr val="000000"/>
                          </a:solidFill>
                          <a:effectLst/>
                          <a:latin typeface="Trebuchet MS" panose="020B0603020202020204" pitchFamily="34" charset="0"/>
                        </a:rPr>
                        <a:t>Training Event​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200" b="0" i="0" dirty="0">
                          <a:solidFill>
                            <a:srgbClr val="004E9A"/>
                          </a:solidFill>
                          <a:effectLst/>
                          <a:latin typeface="Trebuchet MS" panose="020B0603020202020204" pitchFamily="34" charset="0"/>
                          <a:hlinkClick r:id="rId10">
                            <a:extLst>
                              <a:ext uri="{A12FA001-AC4F-418D-AE19-62706E023703}">
                                <ahyp:hlinkClr xmlns:ahyp="http://schemas.microsoft.com/office/drawing/2018/hyperlinkcolor" val="tx"/>
                              </a:ext>
                            </a:extLst>
                          </a:hlinkClick>
                        </a:rPr>
                        <a:t>Data Pipeline Duplicate Process and Submission 11-12 pm </a:t>
                      </a:r>
                      <a:r>
                        <a:rPr lang="en-US" sz="1200" b="0" i="1" dirty="0">
                          <a:solidFill>
                            <a:srgbClr val="004E9A"/>
                          </a:solidFill>
                          <a:effectLst/>
                          <a:latin typeface="Trebuchet MS" panose="020B0603020202020204" pitchFamily="34" charset="0"/>
                          <a:hlinkClick r:id="rId10">
                            <a:extLst>
                              <a:ext uri="{A12FA001-AC4F-418D-AE19-62706E023703}">
                                <ahyp:hlinkClr xmlns:ahyp="http://schemas.microsoft.com/office/drawing/2018/hyperlinkcolor" val="tx"/>
                              </a:ext>
                            </a:extLst>
                          </a:hlinkClick>
                        </a:rPr>
                        <a:t>Registration Link</a:t>
                      </a:r>
                      <a:endParaRPr lang="en-US" sz="1200" b="0" i="0" dirty="0">
                        <a:solidFill>
                          <a:srgbClr val="004E9A"/>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43859570"/>
                  </a:ext>
                </a:extLst>
              </a:tr>
              <a:tr h="311096">
                <a:tc>
                  <a:txBody>
                    <a:bodyPr/>
                    <a:lstStyle/>
                    <a:p>
                      <a:pPr algn="l" fontAlgn="base">
                        <a:lnSpc>
                          <a:spcPts val="1800"/>
                        </a:lnSpc>
                        <a:buNone/>
                      </a:pPr>
                      <a:r>
                        <a:rPr lang="en-US" sz="1200" b="0" i="0">
                          <a:solidFill>
                            <a:srgbClr val="000000"/>
                          </a:solidFill>
                          <a:effectLst/>
                          <a:highlight>
                            <a:srgbClr val="FFFFCC"/>
                          </a:highlight>
                          <a:latin typeface="Trebuchet MS" panose="020B0603020202020204" pitchFamily="34" charset="0"/>
                        </a:rPr>
                        <a:t>11/03/2025</a:t>
                      </a:r>
                      <a:endParaRPr lang="en-US" sz="12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FFFCC"/>
                    </a:solidFill>
                  </a:tcPr>
                </a:tc>
                <a:tc>
                  <a:txBody>
                    <a:bodyPr/>
                    <a:lstStyle/>
                    <a:p>
                      <a:pPr algn="l" fontAlgn="base">
                        <a:lnSpc>
                          <a:spcPts val="1800"/>
                        </a:lnSpc>
                        <a:buNone/>
                      </a:pPr>
                      <a:r>
                        <a:rPr lang="en-US" sz="1200" b="0" i="0">
                          <a:solidFill>
                            <a:srgbClr val="000000"/>
                          </a:solidFill>
                          <a:effectLst/>
                          <a:highlight>
                            <a:srgbClr val="FFFFCC"/>
                          </a:highlight>
                          <a:latin typeface="Trebuchet MS" panose="020B0603020202020204" pitchFamily="34" charset="0"/>
                        </a:rPr>
                        <a:t>Report Review</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FFFCC"/>
                    </a:solidFill>
                  </a:tcPr>
                </a:tc>
                <a:tc>
                  <a:txBody>
                    <a:bodyPr/>
                    <a:lstStyle/>
                    <a:p>
                      <a:pPr algn="l" fontAlgn="base">
                        <a:lnSpc>
                          <a:spcPts val="1800"/>
                        </a:lnSpc>
                        <a:buNone/>
                      </a:pPr>
                      <a:r>
                        <a:rPr lang="en-US" sz="1200" b="0" i="0">
                          <a:solidFill>
                            <a:srgbClr val="000000"/>
                          </a:solidFill>
                          <a:effectLst/>
                          <a:highlight>
                            <a:srgbClr val="FFFFCC"/>
                          </a:highlight>
                          <a:latin typeface="Trebuchet MS" panose="020B0603020202020204" pitchFamily="34" charset="0"/>
                        </a:rPr>
                        <a:t>Review Student October Cognos Reports for data validation. Submit Student October Snapshot data as soon as review is complete.</a:t>
                      </a:r>
                      <a:r>
                        <a:rPr lang="en-US" sz="1200" b="0" i="0">
                          <a:solidFill>
                            <a:srgbClr val="000000"/>
                          </a:solidFill>
                          <a:effectLst/>
                          <a:latin typeface="Trebuchet MS" panose="020B0603020202020204" pitchFamily="34" charset="0"/>
                        </a:rPr>
                        <a:t>​</a:t>
                      </a:r>
                      <a:endParaRPr lang="en-US" sz="12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4200682290"/>
                  </a:ext>
                </a:extLst>
              </a:tr>
              <a:tr h="311096">
                <a:tc>
                  <a:txBody>
                    <a:bodyPr/>
                    <a:lstStyle/>
                    <a:p>
                      <a:pPr algn="l" fontAlgn="base">
                        <a:lnSpc>
                          <a:spcPct val="100000"/>
                        </a:lnSpc>
                        <a:buNone/>
                      </a:pPr>
                      <a:r>
                        <a:rPr lang="en-US" sz="1200" b="1" i="0">
                          <a:solidFill>
                            <a:srgbClr val="000000"/>
                          </a:solidFill>
                          <a:effectLst/>
                          <a:highlight>
                            <a:srgbClr val="FF9999"/>
                          </a:highlight>
                          <a:latin typeface="Trebuchet MS" panose="020B0603020202020204" pitchFamily="34" charset="0"/>
                        </a:rPr>
                        <a:t>11/10/2025, 12:00 p.m.</a:t>
                      </a:r>
                      <a:r>
                        <a:rPr lang="en-US" sz="1200" b="1" i="0">
                          <a:solidFill>
                            <a:srgbClr val="000000"/>
                          </a:solidFill>
                          <a:effectLst/>
                          <a:latin typeface="Trebuchet MS" panose="020B0603020202020204" pitchFamily="34" charset="0"/>
                        </a:rPr>
                        <a:t>​</a:t>
                      </a:r>
                      <a:endParaRPr lang="en-US" sz="1200" b="1"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F9999"/>
                    </a:solidFill>
                  </a:tcPr>
                </a:tc>
                <a:tc>
                  <a:txBody>
                    <a:bodyPr/>
                    <a:lstStyle/>
                    <a:p>
                      <a:pPr algn="l" fontAlgn="base">
                        <a:lnSpc>
                          <a:spcPts val="1800"/>
                        </a:lnSpc>
                        <a:buNone/>
                      </a:pPr>
                      <a:r>
                        <a:rPr lang="en-US" sz="1200" b="1" i="0">
                          <a:solidFill>
                            <a:srgbClr val="000000"/>
                          </a:solidFill>
                          <a:effectLst/>
                          <a:highlight>
                            <a:srgbClr val="FF9999"/>
                          </a:highlight>
                          <a:latin typeface="Trebuchet MS" panose="020B0603020202020204" pitchFamily="34" charset="0"/>
                        </a:rPr>
                        <a:t>State Deadline</a:t>
                      </a:r>
                      <a:r>
                        <a:rPr lang="en-US" sz="1200" b="1" i="0">
                          <a:solidFill>
                            <a:srgbClr val="000000"/>
                          </a:solidFill>
                          <a:effectLst/>
                          <a:latin typeface="Trebuchet MS" panose="020B0603020202020204" pitchFamily="34" charset="0"/>
                        </a:rPr>
                        <a:t>​</a:t>
                      </a:r>
                      <a:endParaRPr lang="en-US" sz="1200" b="1"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F9999"/>
                    </a:solidFill>
                  </a:tcPr>
                </a:tc>
                <a:tc>
                  <a:txBody>
                    <a:bodyPr/>
                    <a:lstStyle/>
                    <a:p>
                      <a:pPr algn="l" fontAlgn="base">
                        <a:lnSpc>
                          <a:spcPts val="1800"/>
                        </a:lnSpc>
                        <a:buNone/>
                      </a:pPr>
                      <a:r>
                        <a:rPr lang="en-US" sz="1200" b="1" i="0" dirty="0">
                          <a:solidFill>
                            <a:srgbClr val="000000"/>
                          </a:solidFill>
                          <a:effectLst/>
                          <a:highlight>
                            <a:srgbClr val="FF9999"/>
                          </a:highlight>
                          <a:latin typeface="Trebuchet MS" panose="020B0603020202020204" pitchFamily="34" charset="0"/>
                        </a:rPr>
                        <a:t>Submit Student October Snapshot data</a:t>
                      </a:r>
                      <a:r>
                        <a:rPr lang="en-US" sz="1200" b="1" i="0" dirty="0">
                          <a:solidFill>
                            <a:srgbClr val="000000"/>
                          </a:solidFill>
                          <a:effectLst/>
                          <a:latin typeface="Trebuchet MS" panose="020B0603020202020204" pitchFamily="34" charset="0"/>
                        </a:rPr>
                        <a:t>​</a:t>
                      </a:r>
                      <a:endParaRPr lang="en-US" sz="1200" b="1"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F9999"/>
                    </a:solidFill>
                  </a:tcPr>
                </a:tc>
                <a:extLst>
                  <a:ext uri="{0D108BD9-81ED-4DB2-BD59-A6C34878D82A}">
                    <a16:rowId xmlns:a16="http://schemas.microsoft.com/office/drawing/2014/main" val="1626932911"/>
                  </a:ext>
                </a:extLst>
              </a:tr>
            </a:tbl>
          </a:graphicData>
        </a:graphic>
      </p:graphicFrame>
    </p:spTree>
    <p:extLst>
      <p:ext uri="{BB962C8B-B14F-4D97-AF65-F5344CB8AC3E}">
        <p14:creationId xmlns:p14="http://schemas.microsoft.com/office/powerpoint/2010/main" val="1927983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2CB49A5-DB2F-45E6-8AAA-08C282AE4016}"/>
              </a:ext>
            </a:extLst>
          </p:cNvPr>
          <p:cNvSpPr>
            <a:spLocks noGrp="1"/>
          </p:cNvSpPr>
          <p:nvPr>
            <p:ph type="title"/>
          </p:nvPr>
        </p:nvSpPr>
        <p:spPr>
          <a:xfrm>
            <a:off x="143956" y="263728"/>
            <a:ext cx="7294660" cy="757238"/>
          </a:xfrm>
        </p:spPr>
        <p:txBody>
          <a:bodyPr/>
          <a:lstStyle/>
          <a:p>
            <a:r>
              <a:rPr lang="en-US" dirty="0"/>
              <a:t>Duplicate Count Phase Timeline</a:t>
            </a:r>
          </a:p>
        </p:txBody>
      </p:sp>
      <p:graphicFrame>
        <p:nvGraphicFramePr>
          <p:cNvPr id="2" name="Table Placeholder 16">
            <a:extLst>
              <a:ext uri="{FF2B5EF4-FFF2-40B4-BE49-F238E27FC236}">
                <a16:creationId xmlns:a16="http://schemas.microsoft.com/office/drawing/2014/main" id="{96306D58-28F8-303E-44EB-02F841BB07D7}"/>
              </a:ext>
            </a:extLst>
          </p:cNvPr>
          <p:cNvGraphicFramePr>
            <a:graphicFrameLocks/>
          </p:cNvGraphicFramePr>
          <p:nvPr/>
        </p:nvGraphicFramePr>
        <p:xfrm>
          <a:off x="186459" y="1367639"/>
          <a:ext cx="11819082" cy="2214580"/>
        </p:xfrm>
        <a:graphic>
          <a:graphicData uri="http://schemas.openxmlformats.org/drawingml/2006/table">
            <a:tbl>
              <a:tblPr firstRow="1"/>
              <a:tblGrid>
                <a:gridCol w="1730831">
                  <a:extLst>
                    <a:ext uri="{9D8B030D-6E8A-4147-A177-3AD203B41FA5}">
                      <a16:colId xmlns:a16="http://schemas.microsoft.com/office/drawing/2014/main" val="2058466233"/>
                    </a:ext>
                  </a:extLst>
                </a:gridCol>
                <a:gridCol w="1740310">
                  <a:extLst>
                    <a:ext uri="{9D8B030D-6E8A-4147-A177-3AD203B41FA5}">
                      <a16:colId xmlns:a16="http://schemas.microsoft.com/office/drawing/2014/main" val="1423622150"/>
                    </a:ext>
                  </a:extLst>
                </a:gridCol>
                <a:gridCol w="8347941">
                  <a:extLst>
                    <a:ext uri="{9D8B030D-6E8A-4147-A177-3AD203B41FA5}">
                      <a16:colId xmlns:a16="http://schemas.microsoft.com/office/drawing/2014/main" val="2945834636"/>
                    </a:ext>
                  </a:extLst>
                </a:gridCol>
              </a:tblGrid>
              <a:tr h="177483">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Date</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Event</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tc>
                  <a:txBody>
                    <a:bodyPr/>
                    <a:lstStyle/>
                    <a:p>
                      <a:pPr algn="l" fontAlgn="base">
                        <a:lnSpc>
                          <a:spcPts val="1800"/>
                        </a:lnSpc>
                        <a:buNone/>
                      </a:pPr>
                      <a:r>
                        <a:rPr lang="en-US" sz="1600" b="1" i="0">
                          <a:solidFill>
                            <a:srgbClr val="FFFFFF"/>
                          </a:solidFill>
                          <a:effectLst/>
                          <a:highlight>
                            <a:srgbClr val="000000"/>
                          </a:highlight>
                          <a:latin typeface="Trebuchet MS" panose="020B0603020202020204" pitchFamily="34" charset="0"/>
                        </a:rPr>
                        <a:t>Event Description</a:t>
                      </a:r>
                      <a:r>
                        <a:rPr lang="en-US" sz="1600" b="0" i="0">
                          <a:solidFill>
                            <a:srgbClr val="000000"/>
                          </a:solidFill>
                          <a:effectLst/>
                          <a:latin typeface="Trebuchet MS" panose="020B0603020202020204" pitchFamily="34" charset="0"/>
                        </a:rPr>
                        <a:t>​</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445684685"/>
                  </a:ext>
                </a:extLst>
              </a:tr>
              <a:tr h="311096">
                <a:tc>
                  <a:txBody>
                    <a:bodyPr/>
                    <a:lstStyle/>
                    <a:p>
                      <a:pPr algn="l" fontAlgn="base">
                        <a:lnSpc>
                          <a:spcPts val="1800"/>
                        </a:lnSpc>
                        <a:buNone/>
                      </a:pPr>
                      <a:r>
                        <a:rPr lang="en-US" sz="1600" b="0" i="0">
                          <a:solidFill>
                            <a:srgbClr val="000000"/>
                          </a:solidFill>
                          <a:effectLst/>
                          <a:latin typeface="Trebuchet MS" panose="020B0603020202020204" pitchFamily="34" charset="0"/>
                        </a:rPr>
                        <a:t>11/13/2025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Duplicate count funding documentation due to School Auditing Office​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428930929"/>
                  </a:ext>
                </a:extLst>
              </a:tr>
              <a:tr h="318100">
                <a:tc>
                  <a:txBody>
                    <a:bodyPr/>
                    <a:lstStyle/>
                    <a:p>
                      <a:pPr algn="l" fontAlgn="base">
                        <a:lnSpc>
                          <a:spcPts val="1800"/>
                        </a:lnSpc>
                        <a:buNone/>
                      </a:pPr>
                      <a:r>
                        <a:rPr lang="en-US" sz="1600" b="0" i="0">
                          <a:solidFill>
                            <a:srgbClr val="000000"/>
                          </a:solidFill>
                          <a:effectLst/>
                          <a:latin typeface="Trebuchet MS" panose="020B0603020202020204" pitchFamily="34" charset="0"/>
                        </a:rPr>
                        <a:t>11/19/2025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Other Date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School Auditing makes decisions on funding duplicates</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610906"/>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11/26/2025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Resubmit Student October Snapshot data to CDE based on decisions from School Auditing</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3435559189"/>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12/05/2025</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Deadline​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Collection Closes</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Secretary of the Board of Education Verification (sign-off) form due</a:t>
                      </a:r>
                    </a:p>
                    <a:p>
                      <a:pPr marL="171450" indent="-171450" algn="l" fontAlgn="base">
                        <a:lnSpc>
                          <a:spcPts val="1800"/>
                        </a:lnSpc>
                        <a:buFont typeface="Arial" panose="020B0604020202020204" pitchFamily="34" charset="0"/>
                        <a:buChar char="•"/>
                      </a:pPr>
                      <a:r>
                        <a:rPr lang="en-US" sz="1600" b="0" i="0">
                          <a:solidFill>
                            <a:srgbClr val="000000"/>
                          </a:solidFill>
                          <a:effectLst/>
                          <a:latin typeface="Trebuchet MS" panose="020B0603020202020204" pitchFamily="34" charset="0"/>
                        </a:rPr>
                        <a:t>Data remains embargoed until the official release in January</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rgbClr val="FEB0B0"/>
                    </a:solidFill>
                  </a:tcPr>
                </a:tc>
                <a:extLst>
                  <a:ext uri="{0D108BD9-81ED-4DB2-BD59-A6C34878D82A}">
                    <a16:rowId xmlns:a16="http://schemas.microsoft.com/office/drawing/2014/main" val="90056781"/>
                  </a:ext>
                </a:extLst>
              </a:tr>
              <a:tr h="177483">
                <a:tc>
                  <a:txBody>
                    <a:bodyPr/>
                    <a:lstStyle/>
                    <a:p>
                      <a:pPr algn="l" fontAlgn="base">
                        <a:lnSpc>
                          <a:spcPts val="1800"/>
                        </a:lnSpc>
                        <a:buNone/>
                      </a:pPr>
                      <a:r>
                        <a:rPr lang="en-US" sz="1600" b="0" i="0">
                          <a:solidFill>
                            <a:srgbClr val="000000"/>
                          </a:solidFill>
                          <a:effectLst/>
                          <a:latin typeface="Trebuchet MS" panose="020B0603020202020204" pitchFamily="34" charset="0"/>
                        </a:rPr>
                        <a:t>01/21/2026</a:t>
                      </a:r>
                      <a:endParaRPr lang="en-US" sz="1600" b="0" i="0">
                        <a:solidFill>
                          <a:srgbClr val="000000"/>
                        </a:solidFill>
                        <a:effectLst/>
                      </a:endParaRPr>
                    </a:p>
                  </a:txBody>
                  <a:tcPr marL="53445" marR="53445" marT="26723" marB="26723">
                    <a:lnL w="16983"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a:solidFill>
                            <a:srgbClr val="000000"/>
                          </a:solidFill>
                          <a:effectLst/>
                          <a:latin typeface="Trebuchet MS" panose="020B0603020202020204" pitchFamily="34" charset="0"/>
                        </a:rPr>
                        <a:t>Data Release​</a:t>
                      </a:r>
                      <a:endParaRPr lang="en-US" sz="1600" b="0" i="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base">
                        <a:lnSpc>
                          <a:spcPts val="1800"/>
                        </a:lnSpc>
                        <a:buNone/>
                      </a:pPr>
                      <a:r>
                        <a:rPr lang="en-US" sz="1600" b="0" i="0" dirty="0">
                          <a:solidFill>
                            <a:srgbClr val="000000"/>
                          </a:solidFill>
                          <a:effectLst/>
                          <a:latin typeface="Trebuchet MS" panose="020B0603020202020204" pitchFamily="34" charset="0"/>
                        </a:rPr>
                        <a:t>Official data release</a:t>
                      </a:r>
                      <a:endParaRPr lang="en-US" sz="1600" b="0" i="0" dirty="0">
                        <a:solidFill>
                          <a:srgbClr val="000000"/>
                        </a:solidFill>
                        <a:effectLst/>
                      </a:endParaRPr>
                    </a:p>
                  </a:txBody>
                  <a:tcPr marL="53445" marR="53445" marT="26723" marB="26723">
                    <a:lnL w="12700" cap="flat" cmpd="sng" algn="ctr">
                      <a:solidFill>
                        <a:srgbClr val="000000"/>
                      </a:solidFill>
                      <a:prstDash val="solid"/>
                      <a:round/>
                      <a:headEnd type="none" w="med" len="med"/>
                      <a:tailEnd type="none" w="med" len="med"/>
                    </a:lnL>
                    <a:lnR w="16983" cap="flat" cmpd="sng" algn="ctr">
                      <a:solidFill>
                        <a:srgbClr val="000000"/>
                      </a:solidFill>
                      <a:prstDash val="solid"/>
                      <a:round/>
                      <a:headEnd type="none" w="med" len="med"/>
                      <a:tailEnd type="none" w="med" len="med"/>
                    </a:lnR>
                    <a:lnT w="16983" cap="flat" cmpd="sng" algn="ctr">
                      <a:solidFill>
                        <a:srgbClr val="000000"/>
                      </a:solidFill>
                      <a:prstDash val="solid"/>
                      <a:round/>
                      <a:headEnd type="none" w="med" len="med"/>
                      <a:tailEnd type="none" w="med" len="med"/>
                    </a:lnT>
                    <a:lnB w="16983"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64973546"/>
                  </a:ext>
                </a:extLst>
              </a:tr>
            </a:tbl>
          </a:graphicData>
        </a:graphic>
      </p:graphicFrame>
      <p:sp>
        <p:nvSpPr>
          <p:cNvPr id="7" name="Content Placeholder 2">
            <a:extLst>
              <a:ext uri="{FF2B5EF4-FFF2-40B4-BE49-F238E27FC236}">
                <a16:creationId xmlns:a16="http://schemas.microsoft.com/office/drawing/2014/main" id="{0C7764C8-453F-CEAA-A4BD-A1604AFB08B6}"/>
              </a:ext>
            </a:extLst>
          </p:cNvPr>
          <p:cNvSpPr>
            <a:spLocks noGrp="1"/>
          </p:cNvSpPr>
          <p:nvPr>
            <p:ph idx="1"/>
          </p:nvPr>
        </p:nvSpPr>
        <p:spPr>
          <a:xfrm>
            <a:off x="1658215" y="3865766"/>
            <a:ext cx="8515350" cy="2561253"/>
          </a:xfrm>
        </p:spPr>
        <p:txBody>
          <a:bodyPr>
            <a:normAutofit fontScale="85000" lnSpcReduction="20000"/>
          </a:bodyPr>
          <a:lstStyle/>
          <a:p>
            <a:pPr marL="0" indent="0">
              <a:buNone/>
            </a:pPr>
            <a:r>
              <a:rPr lang="en-US" b="1" dirty="0"/>
              <a:t>General Duplicate Count Process</a:t>
            </a:r>
          </a:p>
          <a:p>
            <a:pPr lvl="1">
              <a:buFont typeface="Wingdings" panose="05000000000000000000" pitchFamily="2" charset="2"/>
              <a:buChar char="Ø"/>
            </a:pPr>
            <a:r>
              <a:rPr lang="en-US" dirty="0"/>
              <a:t>Begins once all districts have submitted their Student October Snapshot to CDE, </a:t>
            </a:r>
            <a:r>
              <a:rPr lang="en-US" b="1" dirty="0">
                <a:solidFill>
                  <a:srgbClr val="7030A0"/>
                </a:solidFill>
              </a:rPr>
              <a:t>Monday, November 10</a:t>
            </a:r>
            <a:r>
              <a:rPr lang="en-US" b="1" baseline="30000" dirty="0">
                <a:solidFill>
                  <a:srgbClr val="7030A0"/>
                </a:solidFill>
              </a:rPr>
              <a:t>th</a:t>
            </a:r>
            <a:r>
              <a:rPr lang="en-US" b="1" dirty="0">
                <a:solidFill>
                  <a:srgbClr val="7030A0"/>
                </a:solidFill>
              </a:rPr>
              <a:t> </a:t>
            </a:r>
          </a:p>
          <a:p>
            <a:pPr lvl="1">
              <a:buFont typeface="Wingdings" panose="05000000000000000000" pitchFamily="2" charset="2"/>
              <a:buChar char="Ø"/>
            </a:pPr>
            <a:r>
              <a:rPr lang="en-US" dirty="0"/>
              <a:t>~3 business days after running the duplicate process Duplicate Documentation is due to The CDE School Auditing Office</a:t>
            </a:r>
          </a:p>
          <a:p>
            <a:pPr lvl="1">
              <a:buFont typeface="Wingdings" panose="05000000000000000000" pitchFamily="2" charset="2"/>
              <a:buChar char="Ø"/>
            </a:pPr>
            <a:r>
              <a:rPr lang="en-US" dirty="0"/>
              <a:t>~2 business days after documentation received decisions will be sent to districts</a:t>
            </a:r>
          </a:p>
          <a:p>
            <a:pPr marL="0" indent="0">
              <a:buNone/>
            </a:pPr>
            <a:r>
              <a:rPr lang="en-US" b="1" dirty="0"/>
              <a:t>Signature Page</a:t>
            </a:r>
          </a:p>
          <a:p>
            <a:pPr lvl="1">
              <a:buFont typeface="Wingdings" panose="05000000000000000000" pitchFamily="2" charset="2"/>
              <a:buChar char="Ø"/>
            </a:pPr>
            <a:r>
              <a:rPr lang="en-US" dirty="0"/>
              <a:t>Due </a:t>
            </a:r>
            <a:r>
              <a:rPr lang="en-US" b="1" dirty="0">
                <a:solidFill>
                  <a:srgbClr val="7030A0"/>
                </a:solidFill>
              </a:rPr>
              <a:t>Friday, December 5</a:t>
            </a:r>
            <a:r>
              <a:rPr lang="en-US" b="1" baseline="30000" dirty="0">
                <a:solidFill>
                  <a:srgbClr val="7030A0"/>
                </a:solidFill>
              </a:rPr>
              <a:t>th</a:t>
            </a:r>
            <a:r>
              <a:rPr lang="en-US" dirty="0"/>
              <a:t>: Signed by Secretary of Board of Education </a:t>
            </a:r>
            <a:r>
              <a:rPr lang="en-US" b="1" u="sng" dirty="0"/>
              <a:t>AND the Chief Financial Officer </a:t>
            </a:r>
            <a:endParaRPr lang="en-US" dirty="0"/>
          </a:p>
          <a:p>
            <a:pPr lvl="2"/>
            <a:r>
              <a:rPr lang="en-US" dirty="0"/>
              <a:t>If your district needs an extension, please send Student October Collection lead an email with the day when your School Board Secretary will be able to sign the form</a:t>
            </a:r>
          </a:p>
          <a:p>
            <a:pPr marL="0" indent="0">
              <a:buNone/>
            </a:pPr>
            <a:endParaRPr lang="en-US" b="1"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9</a:t>
            </a:fld>
            <a:endParaRPr lang="en-US" dirty="0"/>
          </a:p>
        </p:txBody>
      </p:sp>
    </p:spTree>
    <p:extLst>
      <p:ext uri="{BB962C8B-B14F-4D97-AF65-F5344CB8AC3E}">
        <p14:creationId xmlns:p14="http://schemas.microsoft.com/office/powerpoint/2010/main" val="697648196"/>
      </p:ext>
    </p:extLst>
  </p:cSld>
  <p:clrMapOvr>
    <a:masterClrMapping/>
  </p:clrMapOvr>
</p:sld>
</file>

<file path=ppt/theme/theme1.xml><?xml version="1.0" encoding="utf-8"?>
<a:theme xmlns:a="http://schemas.openxmlformats.org/drawingml/2006/main" name="Office Theme">
  <a:themeElements>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DE Blue">
      <a:dk1>
        <a:sysClr val="windowText" lastClr="000000"/>
      </a:dk1>
      <a:lt1>
        <a:sysClr val="window" lastClr="FFFFFF"/>
      </a:lt1>
      <a:dk2>
        <a:srgbClr val="232C67"/>
      </a:dk2>
      <a:lt2>
        <a:srgbClr val="90C8E7"/>
      </a:lt2>
      <a:accent1>
        <a:srgbClr val="7C98AC"/>
      </a:accent1>
      <a:accent2>
        <a:srgbClr val="5D6770"/>
      </a:accent2>
      <a:accent3>
        <a:srgbClr val="488BC9"/>
      </a:accent3>
      <a:accent4>
        <a:srgbClr val="3CC1CC"/>
      </a:accent4>
      <a:accent5>
        <a:srgbClr val="077682"/>
      </a:accent5>
      <a:accent6>
        <a:srgbClr val="D2D3D3"/>
      </a:accent6>
      <a:hlink>
        <a:srgbClr val="2C3384"/>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639f00-c663-4db8-9f2d-5e59e4353b4b">
      <Terms xmlns="http://schemas.microsoft.com/office/infopath/2007/PartnerControls"/>
    </lcf76f155ced4ddcb4097134ff3c332f>
    <TaxCatchAll xmlns="ca9d521c-8764-4bcd-84f1-6f7ce6ca6a9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80972E-D571-4992-96C3-E5252958F700}">
  <ds:schemaRefs>
    <ds:schemaRef ds:uri="http://schemas.microsoft.com/sharepoint/v3/contenttype/forms"/>
  </ds:schemaRefs>
</ds:datastoreItem>
</file>

<file path=customXml/itemProps2.xml><?xml version="1.0" encoding="utf-8"?>
<ds:datastoreItem xmlns:ds="http://schemas.openxmlformats.org/officeDocument/2006/customXml" ds:itemID="{96B8D346-98B4-4A38-AC1D-9DECB7E942AC}">
  <ds:schemaRefs>
    <ds:schemaRef ds:uri="00f509a9-c32d-4da3-8aae-24aafb2d4278"/>
    <ds:schemaRef ds:uri="4c96849b-d583-4314-bdb6-16a0c6e34719"/>
    <ds:schemaRef ds:uri="658e932f-8c42-4f93-8fc3-67d3de176e61"/>
    <ds:schemaRef ds:uri="8afd8c4a-fe3c-41c6-823e-e35e5abfca68"/>
    <ds:schemaRef ds:uri="http://schemas.microsoft.com/office/2006/metadata/properties"/>
    <ds:schemaRef ds:uri="http://schemas.microsoft.com/office/infopath/2007/PartnerControls"/>
    <ds:schemaRef ds:uri="bf4c7ac3-0834-42cc-a40e-499caae2d50b"/>
    <ds:schemaRef ds:uri="6a597bc7-c86c-4892-ad3e-43cc0a7c8044"/>
    <ds:schemaRef ds:uri="9b639f00-c663-4db8-9f2d-5e59e4353b4b"/>
    <ds:schemaRef ds:uri="ca9d521c-8764-4bcd-84f1-6f7ce6ca6a96"/>
  </ds:schemaRefs>
</ds:datastoreItem>
</file>

<file path=customXml/itemProps3.xml><?xml version="1.0" encoding="utf-8"?>
<ds:datastoreItem xmlns:ds="http://schemas.openxmlformats.org/officeDocument/2006/customXml" ds:itemID="{0129359D-2E3F-42B6-8D4C-28B1D9CCBB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874</TotalTime>
  <Words>4604</Words>
  <Application>Microsoft Office PowerPoint</Application>
  <PresentationFormat>Widescreen</PresentationFormat>
  <Paragraphs>642</Paragraphs>
  <Slides>65</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65</vt:i4>
      </vt:variant>
    </vt:vector>
  </HeadingPairs>
  <TitlesOfParts>
    <vt:vector size="73" baseType="lpstr">
      <vt:lpstr>Arial</vt:lpstr>
      <vt:lpstr>Calibri</vt:lpstr>
      <vt:lpstr>Calibri Light</vt:lpstr>
      <vt:lpstr>Museo Slab 500</vt:lpstr>
      <vt:lpstr>Trebuchet MS</vt:lpstr>
      <vt:lpstr>Wingdings</vt:lpstr>
      <vt:lpstr>Office Theme</vt:lpstr>
      <vt:lpstr>2_Office Theme</vt:lpstr>
      <vt:lpstr>Student October Veteran Respondent Training 2025-2026</vt:lpstr>
      <vt:lpstr>Agenda</vt:lpstr>
      <vt:lpstr>Purpose of Student October</vt:lpstr>
      <vt:lpstr>Purpose of Student October – PSF Act</vt:lpstr>
      <vt:lpstr>Purpose of Student October Continued</vt:lpstr>
      <vt:lpstr>Ensure Accurate Data</vt:lpstr>
      <vt:lpstr>2025-26 Student October Timeline/Trainings</vt:lpstr>
      <vt:lpstr>Data Collection and Cleanup Phase Timeline</vt:lpstr>
      <vt:lpstr>Duplicate Count Phase Timeline</vt:lpstr>
      <vt:lpstr>Summary of Process</vt:lpstr>
      <vt:lpstr>Snapshot Process - Described</vt:lpstr>
      <vt:lpstr> Tagging</vt:lpstr>
      <vt:lpstr>Tagging</vt:lpstr>
      <vt:lpstr>Tagging – Batch Maintenance</vt:lpstr>
      <vt:lpstr>Tagging – Should I tag?</vt:lpstr>
      <vt:lpstr> Errors/Warnings</vt:lpstr>
      <vt:lpstr>Reviewing Errors from Uploaded Files</vt:lpstr>
      <vt:lpstr>Pipeline Error Report</vt:lpstr>
      <vt:lpstr>Resolving Errors</vt:lpstr>
      <vt:lpstr> Exceptions</vt:lpstr>
      <vt:lpstr>When are reporting exceptions needed?</vt:lpstr>
      <vt:lpstr>Reporting Exception Process (Option 2)</vt:lpstr>
      <vt:lpstr>Requesting Exceptions (Option 2)</vt:lpstr>
      <vt:lpstr> Other Reporting Pieces (Home School Data and Title I)</vt:lpstr>
      <vt:lpstr>Home School Data – Add/Edit Record</vt:lpstr>
      <vt:lpstr>New: At-Risk Measure Interchange File Overview</vt:lpstr>
      <vt:lpstr>Title I Interchange File</vt:lpstr>
      <vt:lpstr> Snapshot</vt:lpstr>
      <vt:lpstr>What is a Snapshot? - Visual</vt:lpstr>
      <vt:lpstr>What is a Snapshot?</vt:lpstr>
      <vt:lpstr>Another Snapshot Visual</vt:lpstr>
      <vt:lpstr>Snapshot Screen</vt:lpstr>
      <vt:lpstr>Snapshot Process – Described (again)</vt:lpstr>
      <vt:lpstr> Cognos Reports (CEDAR) </vt:lpstr>
      <vt:lpstr>Logging Into Cognos</vt:lpstr>
      <vt:lpstr>REVIEW, REVIEW, REVIEW</vt:lpstr>
      <vt:lpstr> Submit Data to CDE</vt:lpstr>
      <vt:lpstr>Ready to Submit</vt:lpstr>
      <vt:lpstr> Other Helpful Screens – Data Pipeline</vt:lpstr>
      <vt:lpstr>File Extract Download Screen</vt:lpstr>
      <vt:lpstr>Batch Maintenance Screen</vt:lpstr>
      <vt:lpstr> Duplicate Process</vt:lpstr>
      <vt:lpstr>Phase 2 (Duplicate Process)</vt:lpstr>
      <vt:lpstr>What happens if you have duplicate students?</vt:lpstr>
      <vt:lpstr>End of the Collection!</vt:lpstr>
      <vt:lpstr>How the Snapshot Works</vt:lpstr>
      <vt:lpstr>Data Feeds into Snapshot</vt:lpstr>
      <vt:lpstr>What is a Snapshot? – Back to the Visual</vt:lpstr>
      <vt:lpstr>2025-26 Changes</vt:lpstr>
      <vt:lpstr>2025-26 Student School Association</vt:lpstr>
      <vt:lpstr>2025-26 Student October Count</vt:lpstr>
      <vt:lpstr>Pupil Attendance Information</vt:lpstr>
      <vt:lpstr>PAI Overview</vt:lpstr>
      <vt:lpstr>Criteria for PAI Codes</vt:lpstr>
      <vt:lpstr>01-08 PAI Codes</vt:lpstr>
      <vt:lpstr>24-33 PAI Codes</vt:lpstr>
      <vt:lpstr>OCT: Students attending BOCES Schools/Programs</vt:lpstr>
      <vt:lpstr>School Auditing Office</vt:lpstr>
      <vt:lpstr>Reporting vs. Requirements</vt:lpstr>
      <vt:lpstr>Audit Syncplicity Folders</vt:lpstr>
      <vt:lpstr>Preschool Data Reporting</vt:lpstr>
      <vt:lpstr>Student October Expectations </vt:lpstr>
      <vt:lpstr>Resources</vt:lpstr>
      <vt:lpstr>Resources/Helpful Webpages</vt:lpstr>
      <vt:lpstr>Thank You for Attending!</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Ward, Reagan</cp:lastModifiedBy>
  <cp:revision>2</cp:revision>
  <dcterms:created xsi:type="dcterms:W3CDTF">2019-06-25T17:30:52Z</dcterms:created>
  <dcterms:modified xsi:type="dcterms:W3CDTF">2025-09-18T23:16:23Z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