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Lst>
  <p:notesMasterIdLst>
    <p:notesMasterId r:id="rId37"/>
  </p:notesMasterIdLst>
  <p:sldIdLst>
    <p:sldId id="1733" r:id="rId5"/>
    <p:sldId id="1870" r:id="rId6"/>
    <p:sldId id="3334" r:id="rId7"/>
    <p:sldId id="3335" r:id="rId8"/>
    <p:sldId id="5282" r:id="rId9"/>
    <p:sldId id="5286" r:id="rId10"/>
    <p:sldId id="1866" r:id="rId11"/>
    <p:sldId id="5288" r:id="rId12"/>
    <p:sldId id="1801" r:id="rId13"/>
    <p:sldId id="5289" r:id="rId14"/>
    <p:sldId id="3337" r:id="rId15"/>
    <p:sldId id="388" r:id="rId16"/>
    <p:sldId id="5284" r:id="rId17"/>
    <p:sldId id="292" r:id="rId18"/>
    <p:sldId id="5285" r:id="rId19"/>
    <p:sldId id="290" r:id="rId20"/>
    <p:sldId id="1705" r:id="rId21"/>
    <p:sldId id="5306" r:id="rId22"/>
    <p:sldId id="1680" r:id="rId23"/>
    <p:sldId id="3151" r:id="rId24"/>
    <p:sldId id="1683" r:id="rId25"/>
    <p:sldId id="5303" r:id="rId26"/>
    <p:sldId id="5304" r:id="rId27"/>
    <p:sldId id="5305" r:id="rId28"/>
    <p:sldId id="1693" r:id="rId29"/>
    <p:sldId id="6010" r:id="rId30"/>
    <p:sldId id="6009" r:id="rId31"/>
    <p:sldId id="6011" r:id="rId32"/>
    <p:sldId id="3332" r:id="rId33"/>
    <p:sldId id="3331" r:id="rId34"/>
    <p:sldId id="3336" r:id="rId35"/>
    <p:sldId id="176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8BC9"/>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723E4F-90A0-4477-8E33-F0C9834DF9B2}" v="3" dt="2025-09-10T14:39:32.783"/>
    <p1510:client id="{E064B04F-3BF1-4C91-82FD-A3587C9B31EE}" v="2497" dt="2025-09-10T19:56:33.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654" y="13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_rels/data3.xml.rels><?xml version="1.0" encoding="UTF-8" standalone="yes"?>
<Relationships xmlns="http://schemas.openxmlformats.org/package/2006/relationships"><Relationship Id="rId1" Type="http://schemas.openxmlformats.org/officeDocument/2006/relationships/hyperlink" Target="https://ncela.ed.gov/files/english_learner_toolkit/7-OELA_2017_optout_508C.pdf" TargetMode="External"/></Relationships>
</file>

<file path=ppt/diagrams/_rels/data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1" Type="http://schemas.openxmlformats.org/officeDocument/2006/relationships/hyperlink" Target="https://ncela.ed.gov/files/english_learner_toolkit/7-OELA_2017_optout_508C.pdf" TargetMode="External"/></Relationships>
</file>

<file path=ppt/diagrams/_rels/drawing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925B3F-4172-4242-9B5B-03A52D4C78C1}" type="doc">
      <dgm:prSet loTypeId="urn:microsoft.com/office/officeart/2005/8/layout/lProcess2" loCatId="list" qsTypeId="urn:microsoft.com/office/officeart/2005/8/quickstyle/simple1" qsCatId="simple" csTypeId="urn:microsoft.com/office/officeart/2005/8/colors/accent0_2" csCatId="mainScheme" phldr="1"/>
      <dgm:spPr/>
      <dgm:t>
        <a:bodyPr/>
        <a:lstStyle/>
        <a:p>
          <a:endParaRPr lang="en-US"/>
        </a:p>
      </dgm:t>
    </dgm:pt>
    <dgm:pt modelId="{71FFC377-ED43-4591-922F-07DA53D8C580}">
      <dgm:prSet custT="1"/>
      <dgm:spPr/>
      <dgm:t>
        <a:bodyPr/>
        <a:lstStyle/>
        <a:p>
          <a:pPr>
            <a:spcAft>
              <a:spcPts val="0"/>
            </a:spcAft>
            <a:buNone/>
          </a:pPr>
          <a:r>
            <a:rPr lang="en-US" sz="1800" b="0"/>
            <a:t>Every Student Succeeds Act (ESSA), §§1112(e); 3116(b)</a:t>
          </a:r>
        </a:p>
      </dgm:t>
      <dgm:extLst>
        <a:ext uri="{E40237B7-FDA0-4F09-8148-C483321AD2D9}">
          <dgm14:cNvPr xmlns:dgm14="http://schemas.microsoft.com/office/drawing/2010/diagram" id="0" name="" descr="Every Student Succeeds Act (ESSA), §§1112(e); 3116(b)-Requires recipients of Titles I and III to identify ELs and notify parents of the language instruction educational programs available to students&#10; &#10;Lau Remedies, 1975 (Case law, Civil Rights Act 1964)- Specifies approved approaches, methods, and procedures for: Identifying and evaluating national origin minority students’ English language skills.&#10;"/>
        </a:ext>
      </dgm:extLst>
    </dgm:pt>
    <dgm:pt modelId="{DE8FF6B4-1ABC-485D-B112-9FFD634EB4DE}" type="parTrans" cxnId="{2273DAA4-2DAF-4BBA-9638-59959B0B3939}">
      <dgm:prSet/>
      <dgm:spPr/>
      <dgm:t>
        <a:bodyPr/>
        <a:lstStyle/>
        <a:p>
          <a:endParaRPr lang="en-US" sz="1800" b="0"/>
        </a:p>
      </dgm:t>
    </dgm:pt>
    <dgm:pt modelId="{967C9B29-CC2A-43DA-9E8C-307DA3362556}" type="sibTrans" cxnId="{2273DAA4-2DAF-4BBA-9638-59959B0B3939}">
      <dgm:prSet/>
      <dgm:spPr/>
      <dgm:t>
        <a:bodyPr/>
        <a:lstStyle/>
        <a:p>
          <a:endParaRPr lang="en-US" sz="1800" b="0"/>
        </a:p>
      </dgm:t>
    </dgm:pt>
    <dgm:pt modelId="{EDD97806-832C-4BAD-8AD3-1DA179F79B45}">
      <dgm:prSet custT="1"/>
      <dgm:spPr/>
      <dgm:t>
        <a:bodyPr/>
        <a:lstStyle/>
        <a:p>
          <a:pPr>
            <a:spcAft>
              <a:spcPts val="0"/>
            </a:spcAft>
            <a:buNone/>
          </a:pPr>
          <a:r>
            <a:rPr lang="en-US" sz="1800" b="0"/>
            <a:t>Lau Remedies, 1975 (Case law, Civil Rights Act 1964)</a:t>
          </a:r>
        </a:p>
      </dgm:t>
      <dgm:extLst>
        <a:ext uri="{E40237B7-FDA0-4F09-8148-C483321AD2D9}">
          <dgm14:cNvPr xmlns:dgm14="http://schemas.microsoft.com/office/drawing/2010/diagram" id="0" name="" descr="Every Student Succeeds Act (ESSA), §§1112(e); 3116(b)-Requires recipients of Titles I and III to identify ELs and notify parents of the language instruction educational programs available to students&#10; &#10;Lau Remedies, 1975 (Case law, Civil Rights Act 1964)- Specifies approved approaches, methods, and procedures for: Identifying and evaluating national origin minority students’ English language skills.&#10;"/>
        </a:ext>
      </dgm:extLst>
    </dgm:pt>
    <dgm:pt modelId="{E69296AD-3024-487A-A6C5-13FC691ACDB2}" type="parTrans" cxnId="{98DB9BE4-40EC-4532-8CA7-EB24B87A5E32}">
      <dgm:prSet/>
      <dgm:spPr/>
      <dgm:t>
        <a:bodyPr/>
        <a:lstStyle/>
        <a:p>
          <a:endParaRPr lang="en-US" sz="1800" b="0"/>
        </a:p>
      </dgm:t>
    </dgm:pt>
    <dgm:pt modelId="{214D20A1-C228-406B-BA79-B0EF5B380428}" type="sibTrans" cxnId="{98DB9BE4-40EC-4532-8CA7-EB24B87A5E32}">
      <dgm:prSet/>
      <dgm:spPr/>
      <dgm:t>
        <a:bodyPr/>
        <a:lstStyle/>
        <a:p>
          <a:endParaRPr lang="en-US" sz="1800" b="0"/>
        </a:p>
      </dgm:t>
    </dgm:pt>
    <dgm:pt modelId="{0B20B840-094C-47FE-B671-A1533F7BABBE}">
      <dgm:prSet custT="1"/>
      <dgm:spPr>
        <a:ln>
          <a:solidFill>
            <a:schemeClr val="accent5"/>
          </a:solidFill>
        </a:ln>
      </dgm:spPr>
      <dgm:t>
        <a:bodyPr/>
        <a:lstStyle/>
        <a:p>
          <a:pPr>
            <a:spcAft>
              <a:spcPts val="0"/>
            </a:spcAft>
            <a:buFontTx/>
            <a:buNone/>
          </a:pPr>
          <a:r>
            <a:rPr lang="en-US" sz="1800" b="0" kern="1200"/>
            <a:t>Specifies approved approaches, methods, and procedures for: Identifying and evaluating national origin minority students’ English language skills</a:t>
          </a:r>
        </a:p>
      </dgm:t>
      <dgm:extLst>
        <a:ext uri="{E40237B7-FDA0-4F09-8148-C483321AD2D9}">
          <dgm14:cNvPr xmlns:dgm14="http://schemas.microsoft.com/office/drawing/2010/diagram" id="0" name="" descr="Every Student Succeeds Act (ESSA), §§1112(e); 3116(b)-Requires recipients of Titles I and III to identify ELs and notify parents of the language instruction educational programs available to students&#10; &#10;Lau Remedies, 1975 (Case law, Civil Rights Act 1964)- Specifies approved approaches, methods, and procedures for: Identifying and evaluating national origin minority students’ English language skills.&#10;"/>
        </a:ext>
      </dgm:extLst>
    </dgm:pt>
    <dgm:pt modelId="{7070F85F-9A0E-4734-A3A5-D3636D241895}" type="parTrans" cxnId="{B8581970-7B65-4E69-9AC6-9B07E6507730}">
      <dgm:prSet/>
      <dgm:spPr/>
      <dgm:t>
        <a:bodyPr/>
        <a:lstStyle/>
        <a:p>
          <a:endParaRPr lang="en-US" sz="1800" b="0"/>
        </a:p>
      </dgm:t>
    </dgm:pt>
    <dgm:pt modelId="{633D8BA4-9735-4E85-9ABF-53281803510A}" type="sibTrans" cxnId="{B8581970-7B65-4E69-9AC6-9B07E6507730}">
      <dgm:prSet/>
      <dgm:spPr/>
      <dgm:t>
        <a:bodyPr/>
        <a:lstStyle/>
        <a:p>
          <a:endParaRPr lang="en-US" sz="1800" b="0"/>
        </a:p>
      </dgm:t>
    </dgm:pt>
    <dgm:pt modelId="{4D1DFFD6-AB1E-4C10-AC5A-D6E5EDDE0283}">
      <dgm:prSet custT="1"/>
      <dgm:spPr/>
      <dgm:t>
        <a:bodyPr/>
        <a:lstStyle/>
        <a:p>
          <a:pPr>
            <a:spcAft>
              <a:spcPts val="0"/>
            </a:spcAft>
          </a:pPr>
          <a:r>
            <a:rPr lang="en-US" sz="1800" b="0" kern="1200"/>
            <a:t>English Language Proficiency Act, CRS 22-24-105</a:t>
          </a:r>
        </a:p>
      </dgm:t>
    </dgm:pt>
    <dgm:pt modelId="{50A0CD72-A418-4386-968A-4ED2BDD423A2}" type="parTrans" cxnId="{6E1DFB21-3B10-43BE-92BA-7454E04C365F}">
      <dgm:prSet/>
      <dgm:spPr/>
      <dgm:t>
        <a:bodyPr/>
        <a:lstStyle/>
        <a:p>
          <a:endParaRPr lang="en-US" sz="1800" b="0"/>
        </a:p>
      </dgm:t>
    </dgm:pt>
    <dgm:pt modelId="{21B24969-430B-453C-A940-9059028D1EE9}" type="sibTrans" cxnId="{6E1DFB21-3B10-43BE-92BA-7454E04C365F}">
      <dgm:prSet/>
      <dgm:spPr/>
      <dgm:t>
        <a:bodyPr/>
        <a:lstStyle/>
        <a:p>
          <a:endParaRPr lang="en-US" sz="1800" b="0"/>
        </a:p>
      </dgm:t>
    </dgm:pt>
    <dgm:pt modelId="{E9D1CD30-344A-4E28-A520-85115F2C8778}">
      <dgm:prSet custT="1"/>
      <dgm:spPr>
        <a:ln>
          <a:solidFill>
            <a:schemeClr val="accent5"/>
          </a:solidFill>
        </a:ln>
      </dgm:spPr>
      <dgm:t>
        <a:bodyPr/>
        <a:lstStyle/>
        <a:p>
          <a:pPr>
            <a:buFontTx/>
            <a:buNone/>
          </a:pPr>
          <a:r>
            <a:rPr lang="en-US" sz="1800" b="0"/>
            <a:t>Requires districts to identify and report the number of MLs in the district to the Colorado Department of Education</a:t>
          </a:r>
        </a:p>
      </dgm:t>
      <dgm:extLst>
        <a:ext uri="{E40237B7-FDA0-4F09-8148-C483321AD2D9}">
          <dgm14:cNvPr xmlns:dgm14="http://schemas.microsoft.com/office/drawing/2010/diagram" id="0" name="" descr="English Language Proficiency Act, CRS 22-24-105-Requires districts to identify and report the number of English Learners (ELs) in the district to the Colorado Department of Education.&#10; &#10;Senate Bill 109, CRS 22-24-106 - One common assessment to identify EL student: W-APT/WIDA Screener, the state mandated placement assessment must be used&#10;as one indicator to determine English Language Proficiency (ELP) and if student is an English Learner (EL).&#10;"/>
        </a:ext>
      </dgm:extLst>
    </dgm:pt>
    <dgm:pt modelId="{4379C057-4A33-4B7E-BD6B-7BFC9A8ABFF8}" type="parTrans" cxnId="{D9DD17D2-5C43-4050-BC0A-C91C22771A11}">
      <dgm:prSet/>
      <dgm:spPr/>
      <dgm:t>
        <a:bodyPr/>
        <a:lstStyle/>
        <a:p>
          <a:endParaRPr lang="en-US" sz="1800" b="0"/>
        </a:p>
      </dgm:t>
    </dgm:pt>
    <dgm:pt modelId="{58D420D5-96C7-4C0F-B5FF-4BCD7CAF7BB8}" type="sibTrans" cxnId="{D9DD17D2-5C43-4050-BC0A-C91C22771A11}">
      <dgm:prSet/>
      <dgm:spPr/>
      <dgm:t>
        <a:bodyPr/>
        <a:lstStyle/>
        <a:p>
          <a:endParaRPr lang="en-US" sz="1800" b="0"/>
        </a:p>
      </dgm:t>
    </dgm:pt>
    <dgm:pt modelId="{BC1E490D-8882-45B0-8727-3DF847C75E7C}">
      <dgm:prSet custT="1"/>
      <dgm:spPr/>
      <dgm:t>
        <a:bodyPr/>
        <a:lstStyle/>
        <a:p>
          <a:r>
            <a:rPr lang="en-US" sz="1800" b="0"/>
            <a:t>Senate Bill 109, CRS 22-24-106</a:t>
          </a:r>
        </a:p>
      </dgm:t>
      <dgm:extLst>
        <a:ext uri="{E40237B7-FDA0-4F09-8148-C483321AD2D9}">
          <dgm14:cNvPr xmlns:dgm14="http://schemas.microsoft.com/office/drawing/2010/diagram" id="0" name="" descr="English Language Proficiency Act, CRS 22-24-105-Requires districts to identify and report the number of English Learners (ELs) in the district to the Colorado Department of Education.&#10; &#10;Senate Bill 109, CRS 22-24-106 - One common assessment to identify EL student: W-APT/WIDA Screener, the state mandated placement assessment must be used&#10;as one indicator to determine English Language Proficiency (ELP) and if student is an English Learner (EL).&#10;"/>
        </a:ext>
      </dgm:extLst>
    </dgm:pt>
    <dgm:pt modelId="{01721353-A8A2-4081-890B-5B0DC71A16D5}" type="parTrans" cxnId="{2884EC64-AD15-432F-9CEE-F70E2BF0E17D}">
      <dgm:prSet/>
      <dgm:spPr/>
      <dgm:t>
        <a:bodyPr/>
        <a:lstStyle/>
        <a:p>
          <a:endParaRPr lang="en-US" sz="1800" b="0"/>
        </a:p>
      </dgm:t>
    </dgm:pt>
    <dgm:pt modelId="{5CB14A38-A206-4F0F-9BAF-C37850ECFB82}" type="sibTrans" cxnId="{2884EC64-AD15-432F-9CEE-F70E2BF0E17D}">
      <dgm:prSet/>
      <dgm:spPr/>
      <dgm:t>
        <a:bodyPr/>
        <a:lstStyle/>
        <a:p>
          <a:endParaRPr lang="en-US" sz="1800" b="0"/>
        </a:p>
      </dgm:t>
    </dgm:pt>
    <dgm:pt modelId="{B764AEC9-1E0F-4AB3-9FD6-6A09524E2EA5}">
      <dgm:prSet custT="1"/>
      <dgm:spPr>
        <a:ln>
          <a:solidFill>
            <a:schemeClr val="accent5"/>
          </a:solidFill>
        </a:ln>
      </dgm:spPr>
      <dgm:t>
        <a:bodyPr/>
        <a:lstStyle/>
        <a:p>
          <a:pPr rtl="0">
            <a:buFontTx/>
            <a:buNone/>
          </a:pPr>
          <a:r>
            <a:rPr lang="en-US" sz="1800" b="0"/>
            <a:t>One common assessment, </a:t>
          </a:r>
          <a:r>
            <a:rPr lang="en-US" sz="1800" b="0">
              <a:latin typeface="Calibri" panose="020F0502020204030204"/>
              <a:ea typeface="+mn-ea"/>
              <a:cs typeface="+mn-cs"/>
            </a:rPr>
            <a:t>Screener (Kindergarten or Grades 1-12) as the state mandated placement assessment must be used as one indicator to determine English Language Proficiency (ELP) and if student is in fact ML.</a:t>
          </a:r>
          <a:endParaRPr lang="en-US" sz="1800" b="0"/>
        </a:p>
      </dgm:t>
      <dgm:extLst>
        <a:ext uri="{E40237B7-FDA0-4F09-8148-C483321AD2D9}">
          <dgm14:cNvPr xmlns:dgm14="http://schemas.microsoft.com/office/drawing/2010/diagram" id="0" name="" descr="English Language Proficiency Act, CRS 22-24-105-Requires districts to identify and report the number of English Learners (ELs) in the district to the Colorado Department of Education.&#10; &#10;Senate Bill 109, CRS 22-24-106 - One common assessment to identify EL student: W-APT/WIDA Screener, the state mandated placement assessment must be used&#10;as one indicator to determine English Language Proficiency (ELP) and if student is an English Learner (EL).&#10;"/>
        </a:ext>
      </dgm:extLst>
    </dgm:pt>
    <dgm:pt modelId="{9BDDD37B-B845-47DB-B546-46AFC54C1DFD}" type="parTrans" cxnId="{4522D57B-C3F4-4770-B9D5-0AEAE4F50897}">
      <dgm:prSet/>
      <dgm:spPr/>
      <dgm:t>
        <a:bodyPr/>
        <a:lstStyle/>
        <a:p>
          <a:endParaRPr lang="en-US" sz="1800" b="0"/>
        </a:p>
      </dgm:t>
    </dgm:pt>
    <dgm:pt modelId="{338119BE-787B-43C8-873C-BEDE5CA3FB55}" type="sibTrans" cxnId="{4522D57B-C3F4-4770-B9D5-0AEAE4F50897}">
      <dgm:prSet/>
      <dgm:spPr/>
      <dgm:t>
        <a:bodyPr/>
        <a:lstStyle/>
        <a:p>
          <a:endParaRPr lang="en-US" sz="1800" b="0"/>
        </a:p>
      </dgm:t>
    </dgm:pt>
    <dgm:pt modelId="{2D430577-53CE-4FE9-9B0C-EB416D0B5EB1}">
      <dgm:prSet custT="1"/>
      <dgm:spPr>
        <a:ln>
          <a:solidFill>
            <a:schemeClr val="accent5"/>
          </a:solidFill>
        </a:ln>
      </dgm:spPr>
      <dgm:t>
        <a:bodyPr/>
        <a:lstStyle/>
        <a:p>
          <a:pPr>
            <a:spcAft>
              <a:spcPts val="0"/>
            </a:spcAft>
            <a:buFontTx/>
            <a:buNone/>
          </a:pPr>
          <a:r>
            <a:rPr lang="en-US" sz="1800" b="0"/>
            <a:t>Requires recipients of Titles I and III to identify MLs and notify parents of the Language Instruction Educational Program (LIEP) available to students</a:t>
          </a:r>
        </a:p>
      </dgm:t>
      <dgm:extLst>
        <a:ext uri="{E40237B7-FDA0-4F09-8148-C483321AD2D9}">
          <dgm14:cNvPr xmlns:dgm14="http://schemas.microsoft.com/office/drawing/2010/diagram" id="0" name="" descr="Every Student Succeeds Act (ESSA), §§1112(e); 3116(b)-Requires recipients of Titles I and III to identify ELs and notify parents of the language instruction educational programs available to students&#10; &#10;Lau Remedies, 1975 (Case law, Civil Rights Act 1964)- Specifies approved approaches, methods, and procedures for: Identifying and evaluating national origin minority students’ English language skills.&#10;"/>
        </a:ext>
      </dgm:extLst>
    </dgm:pt>
    <dgm:pt modelId="{91638425-E9A1-4208-AF03-627F6C14D425}" type="parTrans" cxnId="{CD1252A3-08CE-40B1-AB3C-CC048EE02A7E}">
      <dgm:prSet/>
      <dgm:spPr/>
      <dgm:t>
        <a:bodyPr/>
        <a:lstStyle/>
        <a:p>
          <a:endParaRPr lang="en-US" sz="1800" b="0"/>
        </a:p>
      </dgm:t>
    </dgm:pt>
    <dgm:pt modelId="{77F4353B-8537-48CE-8AC7-020FA068AF7B}" type="sibTrans" cxnId="{CD1252A3-08CE-40B1-AB3C-CC048EE02A7E}">
      <dgm:prSet/>
      <dgm:spPr/>
      <dgm:t>
        <a:bodyPr/>
        <a:lstStyle/>
        <a:p>
          <a:endParaRPr lang="en-US" sz="1800" b="0"/>
        </a:p>
      </dgm:t>
    </dgm:pt>
    <dgm:pt modelId="{86B04274-BA1A-4618-A1AC-23962737C57E}" type="pres">
      <dgm:prSet presAssocID="{8D925B3F-4172-4242-9B5B-03A52D4C78C1}" presName="theList" presStyleCnt="0">
        <dgm:presLayoutVars>
          <dgm:dir/>
          <dgm:animLvl val="lvl"/>
          <dgm:resizeHandles val="exact"/>
        </dgm:presLayoutVars>
      </dgm:prSet>
      <dgm:spPr/>
    </dgm:pt>
    <dgm:pt modelId="{33F2D6F4-B66E-4617-9A57-793A85857E06}" type="pres">
      <dgm:prSet presAssocID="{71FFC377-ED43-4591-922F-07DA53D8C580}" presName="compNode" presStyleCnt="0"/>
      <dgm:spPr/>
    </dgm:pt>
    <dgm:pt modelId="{E7D975CA-3D97-401E-A532-923F8CF85022}" type="pres">
      <dgm:prSet presAssocID="{71FFC377-ED43-4591-922F-07DA53D8C580}" presName="aNode" presStyleLbl="bgShp" presStyleIdx="0" presStyleCnt="4"/>
      <dgm:spPr/>
    </dgm:pt>
    <dgm:pt modelId="{3236F119-5E63-4430-8900-955EBF63F2F0}" type="pres">
      <dgm:prSet presAssocID="{71FFC377-ED43-4591-922F-07DA53D8C580}" presName="textNode" presStyleLbl="bgShp" presStyleIdx="0" presStyleCnt="4"/>
      <dgm:spPr/>
    </dgm:pt>
    <dgm:pt modelId="{D7EB1A93-98AD-46BA-8B1E-337E9DC050CE}" type="pres">
      <dgm:prSet presAssocID="{71FFC377-ED43-4591-922F-07DA53D8C580}" presName="compChildNode" presStyleCnt="0"/>
      <dgm:spPr/>
    </dgm:pt>
    <dgm:pt modelId="{6FD0D067-6E2F-46CA-A5D1-020195BC65AF}" type="pres">
      <dgm:prSet presAssocID="{71FFC377-ED43-4591-922F-07DA53D8C580}" presName="theInnerList" presStyleCnt="0"/>
      <dgm:spPr/>
    </dgm:pt>
    <dgm:pt modelId="{D2149FF2-EC3B-46A4-A539-B8040C96188F}" type="pres">
      <dgm:prSet presAssocID="{2D430577-53CE-4FE9-9B0C-EB416D0B5EB1}" presName="childNode" presStyleLbl="node1" presStyleIdx="0" presStyleCnt="4">
        <dgm:presLayoutVars>
          <dgm:bulletEnabled val="1"/>
        </dgm:presLayoutVars>
      </dgm:prSet>
      <dgm:spPr/>
    </dgm:pt>
    <dgm:pt modelId="{6A35058C-0425-4480-B5DE-DAC0E9A8F872}" type="pres">
      <dgm:prSet presAssocID="{71FFC377-ED43-4591-922F-07DA53D8C580}" presName="aSpace" presStyleCnt="0"/>
      <dgm:spPr/>
    </dgm:pt>
    <dgm:pt modelId="{80A2997F-40E3-491E-B776-BD65C93750FF}" type="pres">
      <dgm:prSet presAssocID="{EDD97806-832C-4BAD-8AD3-1DA179F79B45}" presName="compNode" presStyleCnt="0"/>
      <dgm:spPr/>
    </dgm:pt>
    <dgm:pt modelId="{3D10A1A5-2DB5-40A8-BC82-F2B0312A6388}" type="pres">
      <dgm:prSet presAssocID="{EDD97806-832C-4BAD-8AD3-1DA179F79B45}" presName="aNode" presStyleLbl="bgShp" presStyleIdx="1" presStyleCnt="4"/>
      <dgm:spPr/>
    </dgm:pt>
    <dgm:pt modelId="{BF919575-87F6-4867-A814-B12CBC74C8A0}" type="pres">
      <dgm:prSet presAssocID="{EDD97806-832C-4BAD-8AD3-1DA179F79B45}" presName="textNode" presStyleLbl="bgShp" presStyleIdx="1" presStyleCnt="4"/>
      <dgm:spPr/>
    </dgm:pt>
    <dgm:pt modelId="{021BF1E1-8596-4D01-AE1B-B499A45A3333}" type="pres">
      <dgm:prSet presAssocID="{EDD97806-832C-4BAD-8AD3-1DA179F79B45}" presName="compChildNode" presStyleCnt="0"/>
      <dgm:spPr/>
    </dgm:pt>
    <dgm:pt modelId="{E478D9BD-2E05-4C67-80C9-AAF423A0536C}" type="pres">
      <dgm:prSet presAssocID="{EDD97806-832C-4BAD-8AD3-1DA179F79B45}" presName="theInnerList" presStyleCnt="0"/>
      <dgm:spPr/>
    </dgm:pt>
    <dgm:pt modelId="{615F037A-71AE-4D8B-8CB9-3E6975F5B043}" type="pres">
      <dgm:prSet presAssocID="{0B20B840-094C-47FE-B671-A1533F7BABBE}" presName="childNode" presStyleLbl="node1" presStyleIdx="1" presStyleCnt="4">
        <dgm:presLayoutVars>
          <dgm:bulletEnabled val="1"/>
        </dgm:presLayoutVars>
      </dgm:prSet>
      <dgm:spPr/>
    </dgm:pt>
    <dgm:pt modelId="{26DCB712-BCA6-4C39-A3FB-B80A4DB5E3CE}" type="pres">
      <dgm:prSet presAssocID="{EDD97806-832C-4BAD-8AD3-1DA179F79B45}" presName="aSpace" presStyleCnt="0"/>
      <dgm:spPr/>
    </dgm:pt>
    <dgm:pt modelId="{0B74FA66-C918-4380-B437-F21CE8DB6D46}" type="pres">
      <dgm:prSet presAssocID="{4D1DFFD6-AB1E-4C10-AC5A-D6E5EDDE0283}" presName="compNode" presStyleCnt="0"/>
      <dgm:spPr/>
    </dgm:pt>
    <dgm:pt modelId="{38136760-C7F3-446A-848D-E348A2915C44}" type="pres">
      <dgm:prSet presAssocID="{4D1DFFD6-AB1E-4C10-AC5A-D6E5EDDE0283}" presName="aNode" presStyleLbl="bgShp" presStyleIdx="2" presStyleCnt="4"/>
      <dgm:spPr/>
    </dgm:pt>
    <dgm:pt modelId="{B5F8C4A7-5F38-422C-8EC6-F8F48C92D103}" type="pres">
      <dgm:prSet presAssocID="{4D1DFFD6-AB1E-4C10-AC5A-D6E5EDDE0283}" presName="textNode" presStyleLbl="bgShp" presStyleIdx="2" presStyleCnt="4"/>
      <dgm:spPr/>
    </dgm:pt>
    <dgm:pt modelId="{0DBE229F-F1CE-4EF7-867A-67A4216CF52A}" type="pres">
      <dgm:prSet presAssocID="{4D1DFFD6-AB1E-4C10-AC5A-D6E5EDDE0283}" presName="compChildNode" presStyleCnt="0"/>
      <dgm:spPr/>
    </dgm:pt>
    <dgm:pt modelId="{16BB792B-D4EC-4DCE-972D-ED2F608B3DAD}" type="pres">
      <dgm:prSet presAssocID="{4D1DFFD6-AB1E-4C10-AC5A-D6E5EDDE0283}" presName="theInnerList" presStyleCnt="0"/>
      <dgm:spPr/>
    </dgm:pt>
    <dgm:pt modelId="{D6425286-44B8-4ECA-B981-9C0A95448E7A}" type="pres">
      <dgm:prSet presAssocID="{E9D1CD30-344A-4E28-A520-85115F2C8778}" presName="childNode" presStyleLbl="node1" presStyleIdx="2" presStyleCnt="4">
        <dgm:presLayoutVars>
          <dgm:bulletEnabled val="1"/>
        </dgm:presLayoutVars>
      </dgm:prSet>
      <dgm:spPr/>
    </dgm:pt>
    <dgm:pt modelId="{5E577B73-43CF-4240-B805-ADB78883AFEA}" type="pres">
      <dgm:prSet presAssocID="{4D1DFFD6-AB1E-4C10-AC5A-D6E5EDDE0283}" presName="aSpace" presStyleCnt="0"/>
      <dgm:spPr/>
    </dgm:pt>
    <dgm:pt modelId="{1B910001-FF80-4B01-B64F-E7DE9BE4F1FB}" type="pres">
      <dgm:prSet presAssocID="{BC1E490D-8882-45B0-8727-3DF847C75E7C}" presName="compNode" presStyleCnt="0"/>
      <dgm:spPr/>
    </dgm:pt>
    <dgm:pt modelId="{D6C2E5B0-6565-4BC1-B43E-0F0E46E51154}" type="pres">
      <dgm:prSet presAssocID="{BC1E490D-8882-45B0-8727-3DF847C75E7C}" presName="aNode" presStyleLbl="bgShp" presStyleIdx="3" presStyleCnt="4"/>
      <dgm:spPr/>
    </dgm:pt>
    <dgm:pt modelId="{537A2DAB-1C48-43FD-BB3C-C22E0FE87BE8}" type="pres">
      <dgm:prSet presAssocID="{BC1E490D-8882-45B0-8727-3DF847C75E7C}" presName="textNode" presStyleLbl="bgShp" presStyleIdx="3" presStyleCnt="4"/>
      <dgm:spPr/>
    </dgm:pt>
    <dgm:pt modelId="{C790A14E-7249-4BDB-9939-C52DEB3AAA36}" type="pres">
      <dgm:prSet presAssocID="{BC1E490D-8882-45B0-8727-3DF847C75E7C}" presName="compChildNode" presStyleCnt="0"/>
      <dgm:spPr/>
    </dgm:pt>
    <dgm:pt modelId="{4BD6FB46-B066-4454-B8EA-BD9C666AC1DB}" type="pres">
      <dgm:prSet presAssocID="{BC1E490D-8882-45B0-8727-3DF847C75E7C}" presName="theInnerList" presStyleCnt="0"/>
      <dgm:spPr/>
    </dgm:pt>
    <dgm:pt modelId="{53916178-E466-4FDE-8B5B-119ADF74677F}" type="pres">
      <dgm:prSet presAssocID="{B764AEC9-1E0F-4AB3-9FD6-6A09524E2EA5}" presName="childNode" presStyleLbl="node1" presStyleIdx="3" presStyleCnt="4">
        <dgm:presLayoutVars>
          <dgm:bulletEnabled val="1"/>
        </dgm:presLayoutVars>
      </dgm:prSet>
      <dgm:spPr/>
    </dgm:pt>
  </dgm:ptLst>
  <dgm:cxnLst>
    <dgm:cxn modelId="{DB44C91A-CCFF-42A8-AA95-875CD1986377}" type="presOf" srcId="{71FFC377-ED43-4591-922F-07DA53D8C580}" destId="{3236F119-5E63-4430-8900-955EBF63F2F0}" srcOrd="1" destOrd="0" presId="urn:microsoft.com/office/officeart/2005/8/layout/lProcess2"/>
    <dgm:cxn modelId="{1426321F-DE6C-407B-BD7D-17608AA5845C}" type="presOf" srcId="{2D430577-53CE-4FE9-9B0C-EB416D0B5EB1}" destId="{D2149FF2-EC3B-46A4-A539-B8040C96188F}" srcOrd="0" destOrd="0" presId="urn:microsoft.com/office/officeart/2005/8/layout/lProcess2"/>
    <dgm:cxn modelId="{6E1DFB21-3B10-43BE-92BA-7454E04C365F}" srcId="{8D925B3F-4172-4242-9B5B-03A52D4C78C1}" destId="{4D1DFFD6-AB1E-4C10-AC5A-D6E5EDDE0283}" srcOrd="2" destOrd="0" parTransId="{50A0CD72-A418-4386-968A-4ED2BDD423A2}" sibTransId="{21B24969-430B-453C-A940-9059028D1EE9}"/>
    <dgm:cxn modelId="{FEB32225-2FDB-4EF3-BEB5-735ADA61FBF1}" type="presOf" srcId="{B764AEC9-1E0F-4AB3-9FD6-6A09524E2EA5}" destId="{53916178-E466-4FDE-8B5B-119ADF74677F}" srcOrd="0" destOrd="0" presId="urn:microsoft.com/office/officeart/2005/8/layout/lProcess2"/>
    <dgm:cxn modelId="{38230F37-23BA-4006-9874-7CBC6D43297C}" type="presOf" srcId="{4D1DFFD6-AB1E-4C10-AC5A-D6E5EDDE0283}" destId="{38136760-C7F3-446A-848D-E348A2915C44}" srcOrd="0" destOrd="0" presId="urn:microsoft.com/office/officeart/2005/8/layout/lProcess2"/>
    <dgm:cxn modelId="{2884EC64-AD15-432F-9CEE-F70E2BF0E17D}" srcId="{8D925B3F-4172-4242-9B5B-03A52D4C78C1}" destId="{BC1E490D-8882-45B0-8727-3DF847C75E7C}" srcOrd="3" destOrd="0" parTransId="{01721353-A8A2-4081-890B-5B0DC71A16D5}" sibTransId="{5CB14A38-A206-4F0F-9BAF-C37850ECFB82}"/>
    <dgm:cxn modelId="{B8581970-7B65-4E69-9AC6-9B07E6507730}" srcId="{EDD97806-832C-4BAD-8AD3-1DA179F79B45}" destId="{0B20B840-094C-47FE-B671-A1533F7BABBE}" srcOrd="0" destOrd="0" parTransId="{7070F85F-9A0E-4734-A3A5-D3636D241895}" sibTransId="{633D8BA4-9735-4E85-9ABF-53281803510A}"/>
    <dgm:cxn modelId="{0C643378-EB3E-4653-A65A-7FCBFBC50A84}" type="presOf" srcId="{EDD97806-832C-4BAD-8AD3-1DA179F79B45}" destId="{BF919575-87F6-4867-A814-B12CBC74C8A0}" srcOrd="1" destOrd="0" presId="urn:microsoft.com/office/officeart/2005/8/layout/lProcess2"/>
    <dgm:cxn modelId="{4522D57B-C3F4-4770-B9D5-0AEAE4F50897}" srcId="{BC1E490D-8882-45B0-8727-3DF847C75E7C}" destId="{B764AEC9-1E0F-4AB3-9FD6-6A09524E2EA5}" srcOrd="0" destOrd="0" parTransId="{9BDDD37B-B845-47DB-B546-46AFC54C1DFD}" sibTransId="{338119BE-787B-43C8-873C-BEDE5CA3FB55}"/>
    <dgm:cxn modelId="{4B42958B-28E2-48F0-9198-62B42A949B96}" type="presOf" srcId="{4D1DFFD6-AB1E-4C10-AC5A-D6E5EDDE0283}" destId="{B5F8C4A7-5F38-422C-8EC6-F8F48C92D103}" srcOrd="1" destOrd="0" presId="urn:microsoft.com/office/officeart/2005/8/layout/lProcess2"/>
    <dgm:cxn modelId="{CD1252A3-08CE-40B1-AB3C-CC048EE02A7E}" srcId="{71FFC377-ED43-4591-922F-07DA53D8C580}" destId="{2D430577-53CE-4FE9-9B0C-EB416D0B5EB1}" srcOrd="0" destOrd="0" parTransId="{91638425-E9A1-4208-AF03-627F6C14D425}" sibTransId="{77F4353B-8537-48CE-8AC7-020FA068AF7B}"/>
    <dgm:cxn modelId="{2273DAA4-2DAF-4BBA-9638-59959B0B3939}" srcId="{8D925B3F-4172-4242-9B5B-03A52D4C78C1}" destId="{71FFC377-ED43-4591-922F-07DA53D8C580}" srcOrd="0" destOrd="0" parTransId="{DE8FF6B4-1ABC-485D-B112-9FFD634EB4DE}" sibTransId="{967C9B29-CC2A-43DA-9E8C-307DA3362556}"/>
    <dgm:cxn modelId="{6EA9A5B0-4C3E-4E98-88F1-72AB5F1906B0}" type="presOf" srcId="{E9D1CD30-344A-4E28-A520-85115F2C8778}" destId="{D6425286-44B8-4ECA-B981-9C0A95448E7A}" srcOrd="0" destOrd="0" presId="urn:microsoft.com/office/officeart/2005/8/layout/lProcess2"/>
    <dgm:cxn modelId="{509D03B6-D9BB-4743-B876-5D6FFB7E64C0}" type="presOf" srcId="{0B20B840-094C-47FE-B671-A1533F7BABBE}" destId="{615F037A-71AE-4D8B-8CB9-3E6975F5B043}" srcOrd="0" destOrd="0" presId="urn:microsoft.com/office/officeart/2005/8/layout/lProcess2"/>
    <dgm:cxn modelId="{D9DD17D2-5C43-4050-BC0A-C91C22771A11}" srcId="{4D1DFFD6-AB1E-4C10-AC5A-D6E5EDDE0283}" destId="{E9D1CD30-344A-4E28-A520-85115F2C8778}" srcOrd="0" destOrd="0" parTransId="{4379C057-4A33-4B7E-BD6B-7BFC9A8ABFF8}" sibTransId="{58D420D5-96C7-4C0F-B5FF-4BCD7CAF7BB8}"/>
    <dgm:cxn modelId="{4F58FBE3-DE3F-4509-8514-59B4C949230A}" type="presOf" srcId="{71FFC377-ED43-4591-922F-07DA53D8C580}" destId="{E7D975CA-3D97-401E-A532-923F8CF85022}" srcOrd="0" destOrd="0" presId="urn:microsoft.com/office/officeart/2005/8/layout/lProcess2"/>
    <dgm:cxn modelId="{98DB9BE4-40EC-4532-8CA7-EB24B87A5E32}" srcId="{8D925B3F-4172-4242-9B5B-03A52D4C78C1}" destId="{EDD97806-832C-4BAD-8AD3-1DA179F79B45}" srcOrd="1" destOrd="0" parTransId="{E69296AD-3024-487A-A6C5-13FC691ACDB2}" sibTransId="{214D20A1-C228-406B-BA79-B0EF5B380428}"/>
    <dgm:cxn modelId="{23190EE5-7DB7-4BFA-9D37-CEDB2BE05E29}" type="presOf" srcId="{BC1E490D-8882-45B0-8727-3DF847C75E7C}" destId="{D6C2E5B0-6565-4BC1-B43E-0F0E46E51154}" srcOrd="0" destOrd="0" presId="urn:microsoft.com/office/officeart/2005/8/layout/lProcess2"/>
    <dgm:cxn modelId="{AC9165F0-6B21-42A9-95D2-60517C7A125E}" type="presOf" srcId="{8D925B3F-4172-4242-9B5B-03A52D4C78C1}" destId="{86B04274-BA1A-4618-A1AC-23962737C57E}" srcOrd="0" destOrd="0" presId="urn:microsoft.com/office/officeart/2005/8/layout/lProcess2"/>
    <dgm:cxn modelId="{A4E28AF8-960F-4E4B-ABAC-2F42FA4170F6}" type="presOf" srcId="{BC1E490D-8882-45B0-8727-3DF847C75E7C}" destId="{537A2DAB-1C48-43FD-BB3C-C22E0FE87BE8}" srcOrd="1" destOrd="0" presId="urn:microsoft.com/office/officeart/2005/8/layout/lProcess2"/>
    <dgm:cxn modelId="{15F20EFA-F90E-4938-9180-6AD738CCE543}" type="presOf" srcId="{EDD97806-832C-4BAD-8AD3-1DA179F79B45}" destId="{3D10A1A5-2DB5-40A8-BC82-F2B0312A6388}" srcOrd="0" destOrd="0" presId="urn:microsoft.com/office/officeart/2005/8/layout/lProcess2"/>
    <dgm:cxn modelId="{22D2F1B4-AA36-430D-9E7A-B964E3E4179E}" type="presParOf" srcId="{86B04274-BA1A-4618-A1AC-23962737C57E}" destId="{33F2D6F4-B66E-4617-9A57-793A85857E06}" srcOrd="0" destOrd="0" presId="urn:microsoft.com/office/officeart/2005/8/layout/lProcess2"/>
    <dgm:cxn modelId="{89858421-E03D-48EC-B459-36C90B90D1B7}" type="presParOf" srcId="{33F2D6F4-B66E-4617-9A57-793A85857E06}" destId="{E7D975CA-3D97-401E-A532-923F8CF85022}" srcOrd="0" destOrd="0" presId="urn:microsoft.com/office/officeart/2005/8/layout/lProcess2"/>
    <dgm:cxn modelId="{6939BED5-583D-451A-A4B1-C6829899AA23}" type="presParOf" srcId="{33F2D6F4-B66E-4617-9A57-793A85857E06}" destId="{3236F119-5E63-4430-8900-955EBF63F2F0}" srcOrd="1" destOrd="0" presId="urn:microsoft.com/office/officeart/2005/8/layout/lProcess2"/>
    <dgm:cxn modelId="{0B51F923-9BED-4020-BBCB-401042ACBE14}" type="presParOf" srcId="{33F2D6F4-B66E-4617-9A57-793A85857E06}" destId="{D7EB1A93-98AD-46BA-8B1E-337E9DC050CE}" srcOrd="2" destOrd="0" presId="urn:microsoft.com/office/officeart/2005/8/layout/lProcess2"/>
    <dgm:cxn modelId="{290D587D-63E8-422E-986A-929CB7E527F3}" type="presParOf" srcId="{D7EB1A93-98AD-46BA-8B1E-337E9DC050CE}" destId="{6FD0D067-6E2F-46CA-A5D1-020195BC65AF}" srcOrd="0" destOrd="0" presId="urn:microsoft.com/office/officeart/2005/8/layout/lProcess2"/>
    <dgm:cxn modelId="{A13A51E0-B94B-41E2-887F-6986778F76F4}" type="presParOf" srcId="{6FD0D067-6E2F-46CA-A5D1-020195BC65AF}" destId="{D2149FF2-EC3B-46A4-A539-B8040C96188F}" srcOrd="0" destOrd="0" presId="urn:microsoft.com/office/officeart/2005/8/layout/lProcess2"/>
    <dgm:cxn modelId="{A043F0A6-3227-4AD0-A746-06AFAB727481}" type="presParOf" srcId="{86B04274-BA1A-4618-A1AC-23962737C57E}" destId="{6A35058C-0425-4480-B5DE-DAC0E9A8F872}" srcOrd="1" destOrd="0" presId="urn:microsoft.com/office/officeart/2005/8/layout/lProcess2"/>
    <dgm:cxn modelId="{847FB953-8CF6-42A5-8C94-B949E166AEDD}" type="presParOf" srcId="{86B04274-BA1A-4618-A1AC-23962737C57E}" destId="{80A2997F-40E3-491E-B776-BD65C93750FF}" srcOrd="2" destOrd="0" presId="urn:microsoft.com/office/officeart/2005/8/layout/lProcess2"/>
    <dgm:cxn modelId="{92AA258D-A41B-44C7-8E28-247D2B08F05C}" type="presParOf" srcId="{80A2997F-40E3-491E-B776-BD65C93750FF}" destId="{3D10A1A5-2DB5-40A8-BC82-F2B0312A6388}" srcOrd="0" destOrd="0" presId="urn:microsoft.com/office/officeart/2005/8/layout/lProcess2"/>
    <dgm:cxn modelId="{88D5B401-6C94-4A72-8FC8-76975BD093DB}" type="presParOf" srcId="{80A2997F-40E3-491E-B776-BD65C93750FF}" destId="{BF919575-87F6-4867-A814-B12CBC74C8A0}" srcOrd="1" destOrd="0" presId="urn:microsoft.com/office/officeart/2005/8/layout/lProcess2"/>
    <dgm:cxn modelId="{FAD2C0BA-BC06-4805-A377-99BF633DADC8}" type="presParOf" srcId="{80A2997F-40E3-491E-B776-BD65C93750FF}" destId="{021BF1E1-8596-4D01-AE1B-B499A45A3333}" srcOrd="2" destOrd="0" presId="urn:microsoft.com/office/officeart/2005/8/layout/lProcess2"/>
    <dgm:cxn modelId="{169AA3B9-D5B2-427B-919B-21360CC4B071}" type="presParOf" srcId="{021BF1E1-8596-4D01-AE1B-B499A45A3333}" destId="{E478D9BD-2E05-4C67-80C9-AAF423A0536C}" srcOrd="0" destOrd="0" presId="urn:microsoft.com/office/officeart/2005/8/layout/lProcess2"/>
    <dgm:cxn modelId="{1F703C2D-6309-44E2-8015-B14B49E1397A}" type="presParOf" srcId="{E478D9BD-2E05-4C67-80C9-AAF423A0536C}" destId="{615F037A-71AE-4D8B-8CB9-3E6975F5B043}" srcOrd="0" destOrd="0" presId="urn:microsoft.com/office/officeart/2005/8/layout/lProcess2"/>
    <dgm:cxn modelId="{9E494CD2-1484-4073-A8BA-426C232C95A0}" type="presParOf" srcId="{86B04274-BA1A-4618-A1AC-23962737C57E}" destId="{26DCB712-BCA6-4C39-A3FB-B80A4DB5E3CE}" srcOrd="3" destOrd="0" presId="urn:microsoft.com/office/officeart/2005/8/layout/lProcess2"/>
    <dgm:cxn modelId="{C66DBCC4-5666-4E01-9445-BBB8541C636D}" type="presParOf" srcId="{86B04274-BA1A-4618-A1AC-23962737C57E}" destId="{0B74FA66-C918-4380-B437-F21CE8DB6D46}" srcOrd="4" destOrd="0" presId="urn:microsoft.com/office/officeart/2005/8/layout/lProcess2"/>
    <dgm:cxn modelId="{1D250B61-A642-43C7-B4B7-28842D65115D}" type="presParOf" srcId="{0B74FA66-C918-4380-B437-F21CE8DB6D46}" destId="{38136760-C7F3-446A-848D-E348A2915C44}" srcOrd="0" destOrd="0" presId="urn:microsoft.com/office/officeart/2005/8/layout/lProcess2"/>
    <dgm:cxn modelId="{F3700EE1-332B-4D6E-82B3-B09AD1E06C5A}" type="presParOf" srcId="{0B74FA66-C918-4380-B437-F21CE8DB6D46}" destId="{B5F8C4A7-5F38-422C-8EC6-F8F48C92D103}" srcOrd="1" destOrd="0" presId="urn:microsoft.com/office/officeart/2005/8/layout/lProcess2"/>
    <dgm:cxn modelId="{32A01522-9BC7-45E6-93E8-ECDFF212FCA5}" type="presParOf" srcId="{0B74FA66-C918-4380-B437-F21CE8DB6D46}" destId="{0DBE229F-F1CE-4EF7-867A-67A4216CF52A}" srcOrd="2" destOrd="0" presId="urn:microsoft.com/office/officeart/2005/8/layout/lProcess2"/>
    <dgm:cxn modelId="{B2A89D63-AB6F-403E-911C-B03F32CDB1CE}" type="presParOf" srcId="{0DBE229F-F1CE-4EF7-867A-67A4216CF52A}" destId="{16BB792B-D4EC-4DCE-972D-ED2F608B3DAD}" srcOrd="0" destOrd="0" presId="urn:microsoft.com/office/officeart/2005/8/layout/lProcess2"/>
    <dgm:cxn modelId="{F25B1F27-82F7-4D27-9C15-8807A37B105D}" type="presParOf" srcId="{16BB792B-D4EC-4DCE-972D-ED2F608B3DAD}" destId="{D6425286-44B8-4ECA-B981-9C0A95448E7A}" srcOrd="0" destOrd="0" presId="urn:microsoft.com/office/officeart/2005/8/layout/lProcess2"/>
    <dgm:cxn modelId="{DB190B61-26EB-4D7B-9E3D-8EE8F48EDFDD}" type="presParOf" srcId="{86B04274-BA1A-4618-A1AC-23962737C57E}" destId="{5E577B73-43CF-4240-B805-ADB78883AFEA}" srcOrd="5" destOrd="0" presId="urn:microsoft.com/office/officeart/2005/8/layout/lProcess2"/>
    <dgm:cxn modelId="{102152BE-E48D-42A6-BB19-BE0DD0F2673B}" type="presParOf" srcId="{86B04274-BA1A-4618-A1AC-23962737C57E}" destId="{1B910001-FF80-4B01-B64F-E7DE9BE4F1FB}" srcOrd="6" destOrd="0" presId="urn:microsoft.com/office/officeart/2005/8/layout/lProcess2"/>
    <dgm:cxn modelId="{BEEF05BC-15E3-4988-A2B3-80834BD6BA25}" type="presParOf" srcId="{1B910001-FF80-4B01-B64F-E7DE9BE4F1FB}" destId="{D6C2E5B0-6565-4BC1-B43E-0F0E46E51154}" srcOrd="0" destOrd="0" presId="urn:microsoft.com/office/officeart/2005/8/layout/lProcess2"/>
    <dgm:cxn modelId="{062DA36C-66BD-4540-AD86-4EEC92855F13}" type="presParOf" srcId="{1B910001-FF80-4B01-B64F-E7DE9BE4F1FB}" destId="{537A2DAB-1C48-43FD-BB3C-C22E0FE87BE8}" srcOrd="1" destOrd="0" presId="urn:microsoft.com/office/officeart/2005/8/layout/lProcess2"/>
    <dgm:cxn modelId="{435C2C11-96D8-4897-B205-CD70369626E7}" type="presParOf" srcId="{1B910001-FF80-4B01-B64F-E7DE9BE4F1FB}" destId="{C790A14E-7249-4BDB-9939-C52DEB3AAA36}" srcOrd="2" destOrd="0" presId="urn:microsoft.com/office/officeart/2005/8/layout/lProcess2"/>
    <dgm:cxn modelId="{32C8997C-6F63-4081-9DDE-82F2BB535B18}" type="presParOf" srcId="{C790A14E-7249-4BDB-9939-C52DEB3AAA36}" destId="{4BD6FB46-B066-4454-B8EA-BD9C666AC1DB}" srcOrd="0" destOrd="0" presId="urn:microsoft.com/office/officeart/2005/8/layout/lProcess2"/>
    <dgm:cxn modelId="{3AE7C7CE-9972-489C-BF81-F0474D785F4F}" type="presParOf" srcId="{4BD6FB46-B066-4454-B8EA-BD9C666AC1DB}" destId="{53916178-E466-4FDE-8B5B-119ADF74677F}"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A53D7DB-5203-40BD-A318-AF8E7634B7F2}" type="doc">
      <dgm:prSet loTypeId="urn:microsoft.com/office/officeart/2005/8/layout/rings+Icon" loCatId="relationship" qsTypeId="urn:microsoft.com/office/officeart/2005/8/quickstyle/simple5" qsCatId="simple" csTypeId="urn:microsoft.com/office/officeart/2005/8/colors/accent0_2" csCatId="mainScheme" phldr="1"/>
      <dgm:spPr/>
      <dgm:t>
        <a:bodyPr/>
        <a:lstStyle/>
        <a:p>
          <a:endParaRPr lang="en-US"/>
        </a:p>
      </dgm:t>
    </dgm:pt>
    <dgm:pt modelId="{C1364370-C714-4948-8B36-BCCC8C5F101E}">
      <dgm:prSet custT="1"/>
      <dgm:spPr>
        <a:solidFill>
          <a:schemeClr val="accent5"/>
        </a:solidFill>
      </dgm:spPr>
      <dgm:t>
        <a:bodyPr/>
        <a:lstStyle/>
        <a:p>
          <a:r>
            <a:rPr lang="en-US" sz="3200">
              <a:solidFill>
                <a:schemeClr val="bg1"/>
              </a:solidFill>
              <a:latin typeface="Calibri" panose="020F0502020204030204" pitchFamily="34" charset="0"/>
              <a:ea typeface="Calibri" panose="020F0502020204030204" pitchFamily="34" charset="0"/>
              <a:cs typeface="Calibri" panose="020F0502020204030204" pitchFamily="34" charset="0"/>
            </a:rPr>
            <a:t>Scores</a:t>
          </a:r>
        </a:p>
      </dgm:t>
    </dgm:pt>
    <dgm:pt modelId="{690EACB3-04C9-4BC6-B1BA-EF7A24CCF4A5}" type="parTrans" cxnId="{32EF7109-FC7E-4BF9-80D5-F75DC10EB9EF}">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F1E28D9C-1623-46F4-86F7-86AF49C30D3E}" type="sibTrans" cxnId="{32EF7109-FC7E-4BF9-80D5-F75DC10EB9EF}">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684558C2-A822-40FC-8A68-E8141AC4CEFC}">
      <dgm:prSet custT="1"/>
      <dgm:spPr/>
      <dgm:t>
        <a:bodyPr/>
        <a:lstStyle/>
        <a:p>
          <a:r>
            <a:rPr lang="en-US" sz="2000">
              <a:latin typeface="Calibri" panose="020F0502020204030204" pitchFamily="34" charset="0"/>
              <a:ea typeface="Calibri" panose="020F0502020204030204" pitchFamily="34" charset="0"/>
              <a:cs typeface="Calibri" panose="020F0502020204030204" pitchFamily="34" charset="0"/>
            </a:rPr>
            <a:t>Family Interviews</a:t>
          </a:r>
        </a:p>
      </dgm:t>
    </dgm:pt>
    <dgm:pt modelId="{4A01482E-0BAF-4FB0-91A7-1381FA4CB0D2}" type="parTrans" cxnId="{5725DBD8-AB07-496E-92DB-69F908C395D9}">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7209FFA1-AE70-4AEC-8A8C-4FEDB10CE0C3}" type="sibTrans" cxnId="{5725DBD8-AB07-496E-92DB-69F908C395D9}">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F7DF6E35-0436-4B28-B7D0-2CFD15082E87}">
      <dgm:prSet custT="1"/>
      <dgm:spPr/>
      <dgm:t>
        <a:bodyPr/>
        <a:lstStyle/>
        <a:p>
          <a:r>
            <a:rPr lang="en-US" sz="2000">
              <a:latin typeface="Calibri" panose="020F0502020204030204" pitchFamily="34" charset="0"/>
              <a:ea typeface="Calibri" panose="020F0502020204030204" pitchFamily="34" charset="0"/>
              <a:cs typeface="Calibri" panose="020F0502020204030204" pitchFamily="34" charset="0"/>
            </a:rPr>
            <a:t>Student Academic Records</a:t>
          </a:r>
        </a:p>
      </dgm:t>
    </dgm:pt>
    <dgm:pt modelId="{0B796D95-59E9-408F-B93F-249417BB0E3D}" type="parTrans" cxnId="{DFDA0141-5826-453C-B4B9-43AF293FC533}">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87D33AE2-CA8F-48E2-BDE1-1915817DFC1C}" type="sibTrans" cxnId="{DFDA0141-5826-453C-B4B9-43AF293FC533}">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37838B3C-45C6-4033-A9F1-14B439155536}">
      <dgm:prSet custT="1"/>
      <dgm:spPr/>
      <dgm:t>
        <a:bodyPr/>
        <a:lstStyle/>
        <a:p>
          <a:r>
            <a:rPr lang="en-US" sz="2000">
              <a:latin typeface="Calibri" panose="020F0502020204030204" pitchFamily="34" charset="0"/>
              <a:ea typeface="Calibri" panose="020F0502020204030204" pitchFamily="34" charset="0"/>
              <a:cs typeface="Calibri" panose="020F0502020204030204" pitchFamily="34" charset="0"/>
            </a:rPr>
            <a:t>Local school or district assessments</a:t>
          </a:r>
        </a:p>
      </dgm:t>
    </dgm:pt>
    <dgm:pt modelId="{EC42F487-4163-47F2-867F-2B5B9E8771F9}" type="parTrans" cxnId="{71764B82-E3F4-4B42-9B4B-251B6E157BBB}">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61029330-D7EF-4CAB-B3D1-25EE22EC0767}" type="sibTrans" cxnId="{71764B82-E3F4-4B42-9B4B-251B6E157BBB}">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D85CFB8B-FCAD-490D-8252-FF072A1A9F44}">
      <dgm:prSet custT="1"/>
      <dgm:spPr/>
      <dgm:t>
        <a:bodyPr/>
        <a:lstStyle/>
        <a:p>
          <a:r>
            <a:rPr lang="en-US" sz="2000">
              <a:latin typeface="Calibri" panose="020F0502020204030204" pitchFamily="34" charset="0"/>
              <a:ea typeface="Calibri" panose="020F0502020204030204" pitchFamily="34" charset="0"/>
              <a:cs typeface="Calibri" panose="020F0502020204030204" pitchFamily="34" charset="0"/>
            </a:rPr>
            <a:t>Informal assessments</a:t>
          </a:r>
        </a:p>
      </dgm:t>
    </dgm:pt>
    <dgm:pt modelId="{391D5A39-78ED-43B1-B8CB-CF7CC8BA2574}" type="parTrans" cxnId="{FCB3569A-0C55-4AB0-B7C4-1E603881DA77}">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9C4D4097-B609-45A6-90D3-1E520565799E}" type="sibTrans" cxnId="{FCB3569A-0C55-4AB0-B7C4-1E603881DA77}">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7FF80899-127C-4421-8825-4814B3209070}">
      <dgm:prSet custT="1"/>
      <dgm:spPr/>
      <dgm:t>
        <a:bodyPr/>
        <a:lstStyle/>
        <a:p>
          <a:r>
            <a:rPr lang="en-US" sz="2000">
              <a:latin typeface="Calibri" panose="020F0502020204030204" pitchFamily="34" charset="0"/>
              <a:ea typeface="Calibri" panose="020F0502020204030204" pitchFamily="34" charset="0"/>
              <a:cs typeface="Calibri" panose="020F0502020204030204" pitchFamily="34" charset="0"/>
            </a:rPr>
            <a:t>SpED, MTSS other teams</a:t>
          </a:r>
        </a:p>
      </dgm:t>
    </dgm:pt>
    <dgm:pt modelId="{CB80139A-66F5-4F3B-BF8D-6BE6392DC24A}" type="parTrans" cxnId="{8059FE88-86E1-4204-A04F-01C68C086C0E}">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973C0E65-33EC-49D2-BCFC-9BE156D12006}" type="sibTrans" cxnId="{8059FE88-86E1-4204-A04F-01C68C086C0E}">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F3AA5E79-54F1-4D2A-B867-4F6756B29254}" type="pres">
      <dgm:prSet presAssocID="{3A53D7DB-5203-40BD-A318-AF8E7634B7F2}" presName="Name0" presStyleCnt="0">
        <dgm:presLayoutVars>
          <dgm:chMax val="7"/>
          <dgm:dir/>
          <dgm:resizeHandles val="exact"/>
        </dgm:presLayoutVars>
      </dgm:prSet>
      <dgm:spPr/>
    </dgm:pt>
    <dgm:pt modelId="{5E06E636-7F5F-4557-B7A4-730A38D721DA}" type="pres">
      <dgm:prSet presAssocID="{3A53D7DB-5203-40BD-A318-AF8E7634B7F2}" presName="ellipse1" presStyleLbl="vennNode1" presStyleIdx="0" presStyleCnt="6">
        <dgm:presLayoutVars>
          <dgm:bulletEnabled val="1"/>
        </dgm:presLayoutVars>
      </dgm:prSet>
      <dgm:spPr/>
    </dgm:pt>
    <dgm:pt modelId="{3C7FCEA9-B9C5-475E-A95F-9FC9D6FF546E}" type="pres">
      <dgm:prSet presAssocID="{3A53D7DB-5203-40BD-A318-AF8E7634B7F2}" presName="ellipse2" presStyleLbl="vennNode1" presStyleIdx="1" presStyleCnt="6">
        <dgm:presLayoutVars>
          <dgm:bulletEnabled val="1"/>
        </dgm:presLayoutVars>
      </dgm:prSet>
      <dgm:spPr/>
    </dgm:pt>
    <dgm:pt modelId="{68BB79A9-8EB6-4A0C-81F4-8CEDCBE28F96}" type="pres">
      <dgm:prSet presAssocID="{3A53D7DB-5203-40BD-A318-AF8E7634B7F2}" presName="ellipse3" presStyleLbl="vennNode1" presStyleIdx="2" presStyleCnt="6">
        <dgm:presLayoutVars>
          <dgm:bulletEnabled val="1"/>
        </dgm:presLayoutVars>
      </dgm:prSet>
      <dgm:spPr/>
    </dgm:pt>
    <dgm:pt modelId="{A2CCC398-B354-4738-A178-3D8DF046E47A}" type="pres">
      <dgm:prSet presAssocID="{3A53D7DB-5203-40BD-A318-AF8E7634B7F2}" presName="ellipse4" presStyleLbl="vennNode1" presStyleIdx="3" presStyleCnt="6">
        <dgm:presLayoutVars>
          <dgm:bulletEnabled val="1"/>
        </dgm:presLayoutVars>
      </dgm:prSet>
      <dgm:spPr/>
    </dgm:pt>
    <dgm:pt modelId="{D0999175-6FEA-4895-BE74-E0545A550F75}" type="pres">
      <dgm:prSet presAssocID="{3A53D7DB-5203-40BD-A318-AF8E7634B7F2}" presName="ellipse5" presStyleLbl="vennNode1" presStyleIdx="4" presStyleCnt="6">
        <dgm:presLayoutVars>
          <dgm:bulletEnabled val="1"/>
        </dgm:presLayoutVars>
      </dgm:prSet>
      <dgm:spPr/>
    </dgm:pt>
    <dgm:pt modelId="{BF1E3FE6-B476-4143-91A7-8BED5BE58C63}" type="pres">
      <dgm:prSet presAssocID="{3A53D7DB-5203-40BD-A318-AF8E7634B7F2}" presName="ellipse6" presStyleLbl="vennNode1" presStyleIdx="5" presStyleCnt="6">
        <dgm:presLayoutVars>
          <dgm:bulletEnabled val="1"/>
        </dgm:presLayoutVars>
      </dgm:prSet>
      <dgm:spPr/>
    </dgm:pt>
  </dgm:ptLst>
  <dgm:cxnLst>
    <dgm:cxn modelId="{32EF7109-FC7E-4BF9-80D5-F75DC10EB9EF}" srcId="{3A53D7DB-5203-40BD-A318-AF8E7634B7F2}" destId="{C1364370-C714-4948-8B36-BCCC8C5F101E}" srcOrd="0" destOrd="0" parTransId="{690EACB3-04C9-4BC6-B1BA-EF7A24CCF4A5}" sibTransId="{F1E28D9C-1623-46F4-86F7-86AF49C30D3E}"/>
    <dgm:cxn modelId="{DFDA0141-5826-453C-B4B9-43AF293FC533}" srcId="{3A53D7DB-5203-40BD-A318-AF8E7634B7F2}" destId="{F7DF6E35-0436-4B28-B7D0-2CFD15082E87}" srcOrd="2" destOrd="0" parTransId="{0B796D95-59E9-408F-B93F-249417BB0E3D}" sibTransId="{87D33AE2-CA8F-48E2-BDE1-1915817DFC1C}"/>
    <dgm:cxn modelId="{16CDD469-A49D-4C8F-8E02-9BC0C70263DB}" type="presOf" srcId="{3A53D7DB-5203-40BD-A318-AF8E7634B7F2}" destId="{F3AA5E79-54F1-4D2A-B867-4F6756B29254}" srcOrd="0" destOrd="0" presId="urn:microsoft.com/office/officeart/2005/8/layout/rings+Icon"/>
    <dgm:cxn modelId="{35951A6A-054C-41ED-80DC-29E636FD6033}" type="presOf" srcId="{F7DF6E35-0436-4B28-B7D0-2CFD15082E87}" destId="{68BB79A9-8EB6-4A0C-81F4-8CEDCBE28F96}" srcOrd="0" destOrd="0" presId="urn:microsoft.com/office/officeart/2005/8/layout/rings+Icon"/>
    <dgm:cxn modelId="{71764B82-E3F4-4B42-9B4B-251B6E157BBB}" srcId="{3A53D7DB-5203-40BD-A318-AF8E7634B7F2}" destId="{37838B3C-45C6-4033-A9F1-14B439155536}" srcOrd="3" destOrd="0" parTransId="{EC42F487-4163-47F2-867F-2B5B9E8771F9}" sibTransId="{61029330-D7EF-4CAB-B3D1-25EE22EC0767}"/>
    <dgm:cxn modelId="{8059FE88-86E1-4204-A04F-01C68C086C0E}" srcId="{3A53D7DB-5203-40BD-A318-AF8E7634B7F2}" destId="{7FF80899-127C-4421-8825-4814B3209070}" srcOrd="5" destOrd="0" parTransId="{CB80139A-66F5-4F3B-BF8D-6BE6392DC24A}" sibTransId="{973C0E65-33EC-49D2-BCFC-9BE156D12006}"/>
    <dgm:cxn modelId="{015EBE90-6D5F-4389-96BA-0EF2DFE7E8F6}" type="presOf" srcId="{D85CFB8B-FCAD-490D-8252-FF072A1A9F44}" destId="{D0999175-6FEA-4895-BE74-E0545A550F75}" srcOrd="0" destOrd="0" presId="urn:microsoft.com/office/officeart/2005/8/layout/rings+Icon"/>
    <dgm:cxn modelId="{FCB3569A-0C55-4AB0-B7C4-1E603881DA77}" srcId="{3A53D7DB-5203-40BD-A318-AF8E7634B7F2}" destId="{D85CFB8B-FCAD-490D-8252-FF072A1A9F44}" srcOrd="4" destOrd="0" parTransId="{391D5A39-78ED-43B1-B8CB-CF7CC8BA2574}" sibTransId="{9C4D4097-B609-45A6-90D3-1E520565799E}"/>
    <dgm:cxn modelId="{03DCE8AD-BBB6-4CFE-B995-21FC4E0ACED5}" type="presOf" srcId="{C1364370-C714-4948-8B36-BCCC8C5F101E}" destId="{5E06E636-7F5F-4557-B7A4-730A38D721DA}" srcOrd="0" destOrd="0" presId="urn:microsoft.com/office/officeart/2005/8/layout/rings+Icon"/>
    <dgm:cxn modelId="{1A1CE7B7-185A-4561-B699-49C2AA3920A7}" type="presOf" srcId="{684558C2-A822-40FC-8A68-E8141AC4CEFC}" destId="{3C7FCEA9-B9C5-475E-A95F-9FC9D6FF546E}" srcOrd="0" destOrd="0" presId="urn:microsoft.com/office/officeart/2005/8/layout/rings+Icon"/>
    <dgm:cxn modelId="{FA5CE8D1-70A5-47F5-8DF2-86F57B48D02B}" type="presOf" srcId="{7FF80899-127C-4421-8825-4814B3209070}" destId="{BF1E3FE6-B476-4143-91A7-8BED5BE58C63}" srcOrd="0" destOrd="0" presId="urn:microsoft.com/office/officeart/2005/8/layout/rings+Icon"/>
    <dgm:cxn modelId="{5725DBD8-AB07-496E-92DB-69F908C395D9}" srcId="{3A53D7DB-5203-40BD-A318-AF8E7634B7F2}" destId="{684558C2-A822-40FC-8A68-E8141AC4CEFC}" srcOrd="1" destOrd="0" parTransId="{4A01482E-0BAF-4FB0-91A7-1381FA4CB0D2}" sibTransId="{7209FFA1-AE70-4AEC-8A8C-4FEDB10CE0C3}"/>
    <dgm:cxn modelId="{63E739DC-6E56-485D-9775-5472FE38C60A}" type="presOf" srcId="{37838B3C-45C6-4033-A9F1-14B439155536}" destId="{A2CCC398-B354-4738-A178-3D8DF046E47A}" srcOrd="0" destOrd="0" presId="urn:microsoft.com/office/officeart/2005/8/layout/rings+Icon"/>
    <dgm:cxn modelId="{762B9FDD-08E3-44DA-B29B-16C9A085A558}" type="presParOf" srcId="{F3AA5E79-54F1-4D2A-B867-4F6756B29254}" destId="{5E06E636-7F5F-4557-B7A4-730A38D721DA}" srcOrd="0" destOrd="0" presId="urn:microsoft.com/office/officeart/2005/8/layout/rings+Icon"/>
    <dgm:cxn modelId="{FA0AD402-C083-4AE4-8436-0F40A0AF31E3}" type="presParOf" srcId="{F3AA5E79-54F1-4D2A-B867-4F6756B29254}" destId="{3C7FCEA9-B9C5-475E-A95F-9FC9D6FF546E}" srcOrd="1" destOrd="0" presId="urn:microsoft.com/office/officeart/2005/8/layout/rings+Icon"/>
    <dgm:cxn modelId="{7A407EB3-56D5-4C9D-A6F7-1963BA6E6366}" type="presParOf" srcId="{F3AA5E79-54F1-4D2A-B867-4F6756B29254}" destId="{68BB79A9-8EB6-4A0C-81F4-8CEDCBE28F96}" srcOrd="2" destOrd="0" presId="urn:microsoft.com/office/officeart/2005/8/layout/rings+Icon"/>
    <dgm:cxn modelId="{8572D61A-BDB3-489D-A2B4-D73CCAE11CA1}" type="presParOf" srcId="{F3AA5E79-54F1-4D2A-B867-4F6756B29254}" destId="{A2CCC398-B354-4738-A178-3D8DF046E47A}" srcOrd="3" destOrd="0" presId="urn:microsoft.com/office/officeart/2005/8/layout/rings+Icon"/>
    <dgm:cxn modelId="{5E4E6072-AFC0-48FE-80F9-E0FFC3F90512}" type="presParOf" srcId="{F3AA5E79-54F1-4D2A-B867-4F6756B29254}" destId="{D0999175-6FEA-4895-BE74-E0545A550F75}" srcOrd="4" destOrd="0" presId="urn:microsoft.com/office/officeart/2005/8/layout/rings+Icon"/>
    <dgm:cxn modelId="{9CF46C5B-454C-415B-ACF9-C2A511DEAA31}" type="presParOf" srcId="{F3AA5E79-54F1-4D2A-B867-4F6756B29254}" destId="{BF1E3FE6-B476-4143-91A7-8BED5BE58C63}" srcOrd="5"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74B22B-A907-452E-B5D3-69407A8E7D03}" type="doc">
      <dgm:prSet loTypeId="urn:microsoft.com/office/officeart/2008/layout/LinedList" loCatId="list" qsTypeId="urn:microsoft.com/office/officeart/2005/8/quickstyle/simple1" qsCatId="simple" csTypeId="urn:microsoft.com/office/officeart/2005/8/colors/accent4_1" csCatId="accent4" phldr="1"/>
      <dgm:spPr/>
      <dgm:t>
        <a:bodyPr/>
        <a:lstStyle/>
        <a:p>
          <a:endParaRPr lang="en-US"/>
        </a:p>
      </dgm:t>
    </dgm:pt>
    <dgm:pt modelId="{230C6A05-2771-4DD2-BF97-8D122C1D67C7}">
      <dgm:prSet custT="1"/>
      <dgm:spPr/>
      <dgm:t>
        <a:bodyPr/>
        <a:lstStyle/>
        <a:p>
          <a:pPr rtl="0"/>
          <a:r>
            <a:rPr lang="en-US" sz="1800"/>
            <a:t>Parents have the legal right to </a:t>
          </a:r>
          <a:r>
            <a:rPr lang="en-US" sz="1800">
              <a:hlinkClick xmlns:r="http://schemas.openxmlformats.org/officeDocument/2006/relationships" r:id="rId1"/>
            </a:rPr>
            <a:t>Opt-Out students </a:t>
          </a:r>
          <a:r>
            <a:rPr lang="en-US" sz="1800"/>
            <a:t>from ELD services and instruction. </a:t>
          </a:r>
          <a:r>
            <a:rPr lang="en-US" sz="1800">
              <a:latin typeface="+mn-lt"/>
            </a:rPr>
            <a:t>Parent Opt-Out signature is required and secure related documentation at the district. Communicate with parents in a meaningful way, in a language parents can understand and provide free translation services when necessary</a:t>
          </a:r>
          <a:endParaRPr lang="en-US" sz="1800"/>
        </a:p>
      </dgm:t>
    </dgm:pt>
    <dgm:pt modelId="{6D9D9EFE-F905-4E60-9822-A01B3A0C7D11}" type="parTrans" cxnId="{0FC4C378-14CC-4ABE-A16B-E24B184762D9}">
      <dgm:prSet/>
      <dgm:spPr/>
      <dgm:t>
        <a:bodyPr/>
        <a:lstStyle/>
        <a:p>
          <a:endParaRPr lang="en-US" sz="1800"/>
        </a:p>
      </dgm:t>
    </dgm:pt>
    <dgm:pt modelId="{10B1C6DF-FA7A-4191-91E2-3EA5907A6B21}" type="sibTrans" cxnId="{0FC4C378-14CC-4ABE-A16B-E24B184762D9}">
      <dgm:prSet/>
      <dgm:spPr/>
      <dgm:t>
        <a:bodyPr/>
        <a:lstStyle/>
        <a:p>
          <a:endParaRPr lang="en-US" sz="1800"/>
        </a:p>
      </dgm:t>
    </dgm:pt>
    <dgm:pt modelId="{D7F6640A-3B2A-49C8-B748-F23B760A4B01}">
      <dgm:prSet custT="1"/>
      <dgm:spPr/>
      <dgm:t>
        <a:bodyPr/>
        <a:lstStyle/>
        <a:p>
          <a:pPr rtl="0">
            <a:spcAft>
              <a:spcPts val="0"/>
            </a:spcAft>
          </a:pPr>
          <a:r>
            <a:rPr lang="en-US" sz="1800">
              <a:latin typeface="+mn-lt"/>
            </a:rPr>
            <a:t>Requirement to monitor ELP and academic progress of students who Opt-Out of EL programs and services. Obligation to provide meaningful access to the general curriculum to meet the language and academic needs of identified MLs</a:t>
          </a:r>
        </a:p>
      </dgm:t>
    </dgm:pt>
    <dgm:pt modelId="{2368C8C3-A616-4B6F-B9B6-0AEC492CA8DA}" type="parTrans" cxnId="{A40E7872-C997-401E-999A-5B09668141DC}">
      <dgm:prSet/>
      <dgm:spPr/>
      <dgm:t>
        <a:bodyPr/>
        <a:lstStyle/>
        <a:p>
          <a:endParaRPr lang="en-US" sz="1800"/>
        </a:p>
      </dgm:t>
    </dgm:pt>
    <dgm:pt modelId="{E0E75F0C-674C-4DB5-9CAD-0432DCB082A3}" type="sibTrans" cxnId="{A40E7872-C997-401E-999A-5B09668141DC}">
      <dgm:prSet/>
      <dgm:spPr/>
      <dgm:t>
        <a:bodyPr/>
        <a:lstStyle/>
        <a:p>
          <a:endParaRPr lang="en-US" sz="1800"/>
        </a:p>
      </dgm:t>
    </dgm:pt>
    <dgm:pt modelId="{0E24EE06-6854-4F9B-A529-ECCB9D10D713}">
      <dgm:prSet custT="1"/>
      <dgm:spPr/>
      <dgm:t>
        <a:bodyPr/>
        <a:lstStyle/>
        <a:p>
          <a:r>
            <a:rPr lang="en-US" sz="1800"/>
            <a:t>Opt-Out of ELD student retains coding in local &amp; state data (Language Background not ‘ENG’, Language Proficiency = NEP/LEP, Language Instruction = 98)</a:t>
          </a:r>
        </a:p>
      </dgm:t>
    </dgm:pt>
    <dgm:pt modelId="{3A66D70D-C95A-45F9-9508-766210690CF7}" type="parTrans" cxnId="{728A215D-3DD8-408C-AE3E-D6F81F424AF1}">
      <dgm:prSet/>
      <dgm:spPr/>
      <dgm:t>
        <a:bodyPr/>
        <a:lstStyle/>
        <a:p>
          <a:endParaRPr lang="en-US" sz="1800"/>
        </a:p>
      </dgm:t>
    </dgm:pt>
    <dgm:pt modelId="{38709273-C962-4147-B2A0-2AD491321817}" type="sibTrans" cxnId="{728A215D-3DD8-408C-AE3E-D6F81F424AF1}">
      <dgm:prSet/>
      <dgm:spPr/>
      <dgm:t>
        <a:bodyPr/>
        <a:lstStyle/>
        <a:p>
          <a:endParaRPr lang="en-US" sz="1800"/>
        </a:p>
      </dgm:t>
    </dgm:pt>
    <dgm:pt modelId="{05919E1E-9533-4CA8-B0E2-370B4F34CF03}">
      <dgm:prSet custT="1"/>
      <dgm:spPr/>
      <dgm:t>
        <a:bodyPr/>
        <a:lstStyle/>
        <a:p>
          <a:r>
            <a:rPr lang="en-US" sz="1800" b="1">
              <a:solidFill>
                <a:schemeClr val="accent5"/>
              </a:solidFill>
            </a:rPr>
            <a:t>All Opt-Out students (NEP/LEP) take annual ELP assessment, ACCESS, until they achieve proficiency in reading, writing, listening, and speaking and evaluated for Redesignation (scores and evidence)</a:t>
          </a:r>
        </a:p>
      </dgm:t>
    </dgm:pt>
    <dgm:pt modelId="{77495D6B-85CE-4F0F-BF3D-9F7D2F087974}" type="parTrans" cxnId="{3A9728F2-4D22-42E1-B41F-BA85EE184F89}">
      <dgm:prSet/>
      <dgm:spPr/>
      <dgm:t>
        <a:bodyPr/>
        <a:lstStyle/>
        <a:p>
          <a:endParaRPr lang="en-US" sz="1800"/>
        </a:p>
      </dgm:t>
    </dgm:pt>
    <dgm:pt modelId="{80251561-3E83-428E-A194-A980DA8A8B80}" type="sibTrans" cxnId="{3A9728F2-4D22-42E1-B41F-BA85EE184F89}">
      <dgm:prSet/>
      <dgm:spPr/>
      <dgm:t>
        <a:bodyPr/>
        <a:lstStyle/>
        <a:p>
          <a:endParaRPr lang="en-US" sz="1800"/>
        </a:p>
      </dgm:t>
    </dgm:pt>
    <dgm:pt modelId="{82241A2E-A9C2-4814-AB20-C5A2B0D07281}">
      <dgm:prSet phldr="0" custT="1"/>
      <dgm:spPr/>
      <dgm:t>
        <a:bodyPr/>
        <a:lstStyle/>
        <a:p>
          <a:r>
            <a:rPr lang="en-US" sz="1800">
              <a:latin typeface="+mn-lt"/>
            </a:rPr>
            <a:t>When Opt-Out student does not demonstrate appropriate growth in ELP or maintain appropriate academic levels, district should inform the parents in a language they understand and re-offer LIEP annually</a:t>
          </a:r>
        </a:p>
      </dgm:t>
    </dgm:pt>
    <dgm:pt modelId="{21155800-9A9A-4CF0-8A4A-EEB621954755}" type="parTrans" cxnId="{EAC14B99-21CC-41E9-8A6E-4406FC5D7EC1}">
      <dgm:prSet/>
      <dgm:spPr/>
      <dgm:t>
        <a:bodyPr/>
        <a:lstStyle/>
        <a:p>
          <a:endParaRPr lang="en-US"/>
        </a:p>
      </dgm:t>
    </dgm:pt>
    <dgm:pt modelId="{6D9431F0-6F56-4B08-ACD1-A5590FA21716}" type="sibTrans" cxnId="{EAC14B99-21CC-41E9-8A6E-4406FC5D7EC1}">
      <dgm:prSet/>
      <dgm:spPr/>
      <dgm:t>
        <a:bodyPr/>
        <a:lstStyle/>
        <a:p>
          <a:endParaRPr lang="en-US"/>
        </a:p>
      </dgm:t>
    </dgm:pt>
    <dgm:pt modelId="{98178298-2545-485A-9D35-44571D711F04}">
      <dgm:prSet custT="1"/>
      <dgm:spPr/>
      <dgm:t>
        <a:bodyPr/>
        <a:lstStyle/>
        <a:p>
          <a:pPr rtl="0"/>
          <a:r>
            <a:rPr lang="en-US" sz="1800"/>
            <a:t>Parents cannot opt-out of ML designation</a:t>
          </a:r>
          <a:r>
            <a:rPr lang="en-US" sz="1800">
              <a:latin typeface="Calibri Light" panose="020F0302020204030204"/>
            </a:rPr>
            <a:t>, </a:t>
          </a:r>
          <a:r>
            <a:rPr lang="en-US" sz="1800"/>
            <a:t>or the annual summative English Language Proficiency (ELP) assessment designed for students with a language proficiency designation of NEP (1) or LEP (2)</a:t>
          </a:r>
          <a:endParaRPr lang="en-US" sz="1800">
            <a:latin typeface="+mn-lt"/>
          </a:endParaRPr>
        </a:p>
      </dgm:t>
    </dgm:pt>
    <dgm:pt modelId="{32F28BFC-F7E2-4D66-9D80-FB055160AA0A}" type="parTrans" cxnId="{756C5827-6473-4C2E-861B-56B0BA1E16B2}">
      <dgm:prSet/>
      <dgm:spPr/>
      <dgm:t>
        <a:bodyPr/>
        <a:lstStyle/>
        <a:p>
          <a:endParaRPr lang="en-US"/>
        </a:p>
      </dgm:t>
    </dgm:pt>
    <dgm:pt modelId="{2A7533BF-0D07-48B7-8889-AF15FB4C9C7C}" type="sibTrans" cxnId="{756C5827-6473-4C2E-861B-56B0BA1E16B2}">
      <dgm:prSet/>
      <dgm:spPr/>
      <dgm:t>
        <a:bodyPr/>
        <a:lstStyle/>
        <a:p>
          <a:endParaRPr lang="en-US"/>
        </a:p>
      </dgm:t>
    </dgm:pt>
    <dgm:pt modelId="{A4C1CF4C-9774-4703-A7F8-6DF95F079EF0}" type="pres">
      <dgm:prSet presAssocID="{3B74B22B-A907-452E-B5D3-69407A8E7D03}" presName="vert0" presStyleCnt="0">
        <dgm:presLayoutVars>
          <dgm:dir/>
          <dgm:animOne val="branch"/>
          <dgm:animLvl val="lvl"/>
        </dgm:presLayoutVars>
      </dgm:prSet>
      <dgm:spPr/>
    </dgm:pt>
    <dgm:pt modelId="{7C48E5FE-F408-4873-9848-5FAEF686B552}" type="pres">
      <dgm:prSet presAssocID="{230C6A05-2771-4DD2-BF97-8D122C1D67C7}" presName="thickLine" presStyleLbl="alignNode1" presStyleIdx="0" presStyleCnt="6"/>
      <dgm:spPr/>
    </dgm:pt>
    <dgm:pt modelId="{00B68F42-18EF-4D80-9891-F0A6BF4CC076}" type="pres">
      <dgm:prSet presAssocID="{230C6A05-2771-4DD2-BF97-8D122C1D67C7}" presName="horz1" presStyleCnt="0"/>
      <dgm:spPr/>
    </dgm:pt>
    <dgm:pt modelId="{6E63138C-0B8E-45CB-9FC7-E30A89CAB134}" type="pres">
      <dgm:prSet presAssocID="{230C6A05-2771-4DD2-BF97-8D122C1D67C7}" presName="tx1" presStyleLbl="revTx" presStyleIdx="0" presStyleCnt="6"/>
      <dgm:spPr/>
    </dgm:pt>
    <dgm:pt modelId="{FFACD376-E459-4B6D-AC37-4748CFAB07E4}" type="pres">
      <dgm:prSet presAssocID="{230C6A05-2771-4DD2-BF97-8D122C1D67C7}" presName="vert1" presStyleCnt="0"/>
      <dgm:spPr/>
    </dgm:pt>
    <dgm:pt modelId="{6B07D51D-3DB1-4E84-BEC1-A9863F2F96B5}" type="pres">
      <dgm:prSet presAssocID="{D7F6640A-3B2A-49C8-B748-F23B760A4B01}" presName="thickLine" presStyleLbl="alignNode1" presStyleIdx="1" presStyleCnt="6"/>
      <dgm:spPr/>
    </dgm:pt>
    <dgm:pt modelId="{C2AF5EE5-A152-4A0F-B1D6-9FE4CE914801}" type="pres">
      <dgm:prSet presAssocID="{D7F6640A-3B2A-49C8-B748-F23B760A4B01}" presName="horz1" presStyleCnt="0"/>
      <dgm:spPr/>
    </dgm:pt>
    <dgm:pt modelId="{06BF1127-42C4-4A75-A49A-0345F4A8F3C7}" type="pres">
      <dgm:prSet presAssocID="{D7F6640A-3B2A-49C8-B748-F23B760A4B01}" presName="tx1" presStyleLbl="revTx" presStyleIdx="1" presStyleCnt="6"/>
      <dgm:spPr/>
    </dgm:pt>
    <dgm:pt modelId="{B773BB8D-72F0-45BB-B07E-472A5F47FFDC}" type="pres">
      <dgm:prSet presAssocID="{D7F6640A-3B2A-49C8-B748-F23B760A4B01}" presName="vert1" presStyleCnt="0"/>
      <dgm:spPr/>
    </dgm:pt>
    <dgm:pt modelId="{291189B8-84D6-4157-B60C-2CDF6996F082}" type="pres">
      <dgm:prSet presAssocID="{82241A2E-A9C2-4814-AB20-C5A2B0D07281}" presName="thickLine" presStyleLbl="alignNode1" presStyleIdx="2" presStyleCnt="6"/>
      <dgm:spPr/>
    </dgm:pt>
    <dgm:pt modelId="{C42CCCAD-9B1C-401B-B8E2-5CB605377E8A}" type="pres">
      <dgm:prSet presAssocID="{82241A2E-A9C2-4814-AB20-C5A2B0D07281}" presName="horz1" presStyleCnt="0"/>
      <dgm:spPr/>
    </dgm:pt>
    <dgm:pt modelId="{6973FA75-69E6-4218-A844-263A06575F4E}" type="pres">
      <dgm:prSet presAssocID="{82241A2E-A9C2-4814-AB20-C5A2B0D07281}" presName="tx1" presStyleLbl="revTx" presStyleIdx="2" presStyleCnt="6"/>
      <dgm:spPr/>
    </dgm:pt>
    <dgm:pt modelId="{4824B611-5171-427D-9491-4E4B0D6DF8D4}" type="pres">
      <dgm:prSet presAssocID="{82241A2E-A9C2-4814-AB20-C5A2B0D07281}" presName="vert1" presStyleCnt="0"/>
      <dgm:spPr/>
    </dgm:pt>
    <dgm:pt modelId="{2DEDC7DA-1756-4EC8-9518-9763296016FF}" type="pres">
      <dgm:prSet presAssocID="{98178298-2545-485A-9D35-44571D711F04}" presName="thickLine" presStyleLbl="alignNode1" presStyleIdx="3" presStyleCnt="6"/>
      <dgm:spPr/>
    </dgm:pt>
    <dgm:pt modelId="{507AD2C3-DACF-4FAE-8654-8EBB78A1B85C}" type="pres">
      <dgm:prSet presAssocID="{98178298-2545-485A-9D35-44571D711F04}" presName="horz1" presStyleCnt="0"/>
      <dgm:spPr/>
    </dgm:pt>
    <dgm:pt modelId="{80707684-6563-4C3F-8CB1-2209F4B7E11F}" type="pres">
      <dgm:prSet presAssocID="{98178298-2545-485A-9D35-44571D711F04}" presName="tx1" presStyleLbl="revTx" presStyleIdx="3" presStyleCnt="6"/>
      <dgm:spPr/>
    </dgm:pt>
    <dgm:pt modelId="{6DD3D408-1FF2-4406-AE9E-1E192E274676}" type="pres">
      <dgm:prSet presAssocID="{98178298-2545-485A-9D35-44571D711F04}" presName="vert1" presStyleCnt="0"/>
      <dgm:spPr/>
    </dgm:pt>
    <dgm:pt modelId="{2312E68C-347F-4DBB-BFD7-8281E41258D9}" type="pres">
      <dgm:prSet presAssocID="{0E24EE06-6854-4F9B-A529-ECCB9D10D713}" presName="thickLine" presStyleLbl="alignNode1" presStyleIdx="4" presStyleCnt="6"/>
      <dgm:spPr/>
    </dgm:pt>
    <dgm:pt modelId="{830B8E0E-03FB-4728-B5FC-15B4E9572215}" type="pres">
      <dgm:prSet presAssocID="{0E24EE06-6854-4F9B-A529-ECCB9D10D713}" presName="horz1" presStyleCnt="0"/>
      <dgm:spPr/>
    </dgm:pt>
    <dgm:pt modelId="{DA1F1A83-4620-4EAC-9703-96A2553021D1}" type="pres">
      <dgm:prSet presAssocID="{0E24EE06-6854-4F9B-A529-ECCB9D10D713}" presName="tx1" presStyleLbl="revTx" presStyleIdx="4" presStyleCnt="6"/>
      <dgm:spPr/>
    </dgm:pt>
    <dgm:pt modelId="{013AC653-1AB7-4ABF-B966-D103828CEE65}" type="pres">
      <dgm:prSet presAssocID="{0E24EE06-6854-4F9B-A529-ECCB9D10D713}" presName="vert1" presStyleCnt="0"/>
      <dgm:spPr/>
    </dgm:pt>
    <dgm:pt modelId="{E4C4DB6F-3854-4ED5-8A27-1CB2424975CD}" type="pres">
      <dgm:prSet presAssocID="{05919E1E-9533-4CA8-B0E2-370B4F34CF03}" presName="thickLine" presStyleLbl="alignNode1" presStyleIdx="5" presStyleCnt="6"/>
      <dgm:spPr/>
    </dgm:pt>
    <dgm:pt modelId="{6C7D5DA7-8323-449A-A33E-7A44F67A89C2}" type="pres">
      <dgm:prSet presAssocID="{05919E1E-9533-4CA8-B0E2-370B4F34CF03}" presName="horz1" presStyleCnt="0"/>
      <dgm:spPr/>
    </dgm:pt>
    <dgm:pt modelId="{7760F31C-0418-48BE-B1AA-2B2E7BE3A12D}" type="pres">
      <dgm:prSet presAssocID="{05919E1E-9533-4CA8-B0E2-370B4F34CF03}" presName="tx1" presStyleLbl="revTx" presStyleIdx="5" presStyleCnt="6"/>
      <dgm:spPr/>
    </dgm:pt>
    <dgm:pt modelId="{875608E4-6CFC-4595-BA8E-F105B10E9053}" type="pres">
      <dgm:prSet presAssocID="{05919E1E-9533-4CA8-B0E2-370B4F34CF03}" presName="vert1" presStyleCnt="0"/>
      <dgm:spPr/>
    </dgm:pt>
  </dgm:ptLst>
  <dgm:cxnLst>
    <dgm:cxn modelId="{77E8B304-A06F-45AD-9645-54B10CA4FAA9}" type="presOf" srcId="{3B74B22B-A907-452E-B5D3-69407A8E7D03}" destId="{A4C1CF4C-9774-4703-A7F8-6DF95F079EF0}" srcOrd="0" destOrd="0" presId="urn:microsoft.com/office/officeart/2008/layout/LinedList"/>
    <dgm:cxn modelId="{756C5827-6473-4C2E-861B-56B0BA1E16B2}" srcId="{3B74B22B-A907-452E-B5D3-69407A8E7D03}" destId="{98178298-2545-485A-9D35-44571D711F04}" srcOrd="3" destOrd="0" parTransId="{32F28BFC-F7E2-4D66-9D80-FB055160AA0A}" sibTransId="{2A7533BF-0D07-48B7-8889-AF15FB4C9C7C}"/>
    <dgm:cxn modelId="{14269E31-7981-4003-9F90-A37BA6EE7F60}" type="presOf" srcId="{05919E1E-9533-4CA8-B0E2-370B4F34CF03}" destId="{7760F31C-0418-48BE-B1AA-2B2E7BE3A12D}" srcOrd="0" destOrd="0" presId="urn:microsoft.com/office/officeart/2008/layout/LinedList"/>
    <dgm:cxn modelId="{12E72232-12A8-4134-965A-519E5F9CDA4C}" type="presOf" srcId="{230C6A05-2771-4DD2-BF97-8D122C1D67C7}" destId="{6E63138C-0B8E-45CB-9FC7-E30A89CAB134}" srcOrd="0" destOrd="0" presId="urn:microsoft.com/office/officeart/2008/layout/LinedList"/>
    <dgm:cxn modelId="{728A215D-3DD8-408C-AE3E-D6F81F424AF1}" srcId="{3B74B22B-A907-452E-B5D3-69407A8E7D03}" destId="{0E24EE06-6854-4F9B-A529-ECCB9D10D713}" srcOrd="4" destOrd="0" parTransId="{3A66D70D-C95A-45F9-9508-766210690CF7}" sibTransId="{38709273-C962-4147-B2A0-2AD491321817}"/>
    <dgm:cxn modelId="{85D84141-DCFC-48BA-916E-7BCD5EE0F0EB}" type="presOf" srcId="{D7F6640A-3B2A-49C8-B748-F23B760A4B01}" destId="{06BF1127-42C4-4A75-A49A-0345F4A8F3C7}" srcOrd="0" destOrd="0" presId="urn:microsoft.com/office/officeart/2008/layout/LinedList"/>
    <dgm:cxn modelId="{7E265345-3674-4D03-B2A1-CAB0916305DF}" type="presOf" srcId="{98178298-2545-485A-9D35-44571D711F04}" destId="{80707684-6563-4C3F-8CB1-2209F4B7E11F}" srcOrd="0" destOrd="0" presId="urn:microsoft.com/office/officeart/2008/layout/LinedList"/>
    <dgm:cxn modelId="{A40E7872-C997-401E-999A-5B09668141DC}" srcId="{3B74B22B-A907-452E-B5D3-69407A8E7D03}" destId="{D7F6640A-3B2A-49C8-B748-F23B760A4B01}" srcOrd="1" destOrd="0" parTransId="{2368C8C3-A616-4B6F-B9B6-0AEC492CA8DA}" sibTransId="{E0E75F0C-674C-4DB5-9CAD-0432DCB082A3}"/>
    <dgm:cxn modelId="{0FC4C378-14CC-4ABE-A16B-E24B184762D9}" srcId="{3B74B22B-A907-452E-B5D3-69407A8E7D03}" destId="{230C6A05-2771-4DD2-BF97-8D122C1D67C7}" srcOrd="0" destOrd="0" parTransId="{6D9D9EFE-F905-4E60-9822-A01B3A0C7D11}" sibTransId="{10B1C6DF-FA7A-4191-91E2-3EA5907A6B21}"/>
    <dgm:cxn modelId="{A426187A-CA40-42B6-90CE-0336D8897C76}" type="presOf" srcId="{0E24EE06-6854-4F9B-A529-ECCB9D10D713}" destId="{DA1F1A83-4620-4EAC-9703-96A2553021D1}" srcOrd="0" destOrd="0" presId="urn:microsoft.com/office/officeart/2008/layout/LinedList"/>
    <dgm:cxn modelId="{EAC14B99-21CC-41E9-8A6E-4406FC5D7EC1}" srcId="{3B74B22B-A907-452E-B5D3-69407A8E7D03}" destId="{82241A2E-A9C2-4814-AB20-C5A2B0D07281}" srcOrd="2" destOrd="0" parTransId="{21155800-9A9A-4CF0-8A4A-EEB621954755}" sibTransId="{6D9431F0-6F56-4B08-ACD1-A5590FA21716}"/>
    <dgm:cxn modelId="{584214A7-E315-4C9E-9194-40F0BD9A00F6}" type="presOf" srcId="{82241A2E-A9C2-4814-AB20-C5A2B0D07281}" destId="{6973FA75-69E6-4218-A844-263A06575F4E}" srcOrd="0" destOrd="0" presId="urn:microsoft.com/office/officeart/2008/layout/LinedList"/>
    <dgm:cxn modelId="{3A9728F2-4D22-42E1-B41F-BA85EE184F89}" srcId="{3B74B22B-A907-452E-B5D3-69407A8E7D03}" destId="{05919E1E-9533-4CA8-B0E2-370B4F34CF03}" srcOrd="5" destOrd="0" parTransId="{77495D6B-85CE-4F0F-BF3D-9F7D2F087974}" sibTransId="{80251561-3E83-428E-A194-A980DA8A8B80}"/>
    <dgm:cxn modelId="{3C1C3528-3FF3-4A05-9F72-4EAA71AF3CEB}" type="presParOf" srcId="{A4C1CF4C-9774-4703-A7F8-6DF95F079EF0}" destId="{7C48E5FE-F408-4873-9848-5FAEF686B552}" srcOrd="0" destOrd="0" presId="urn:microsoft.com/office/officeart/2008/layout/LinedList"/>
    <dgm:cxn modelId="{8EE174A4-A6F4-426F-B90A-C7A4DE9353C2}" type="presParOf" srcId="{A4C1CF4C-9774-4703-A7F8-6DF95F079EF0}" destId="{00B68F42-18EF-4D80-9891-F0A6BF4CC076}" srcOrd="1" destOrd="0" presId="urn:microsoft.com/office/officeart/2008/layout/LinedList"/>
    <dgm:cxn modelId="{D1603564-E2E7-4FC0-BE85-72027408DB62}" type="presParOf" srcId="{00B68F42-18EF-4D80-9891-F0A6BF4CC076}" destId="{6E63138C-0B8E-45CB-9FC7-E30A89CAB134}" srcOrd="0" destOrd="0" presId="urn:microsoft.com/office/officeart/2008/layout/LinedList"/>
    <dgm:cxn modelId="{B80FEFB5-FA0A-4977-97EA-86114CAD6488}" type="presParOf" srcId="{00B68F42-18EF-4D80-9891-F0A6BF4CC076}" destId="{FFACD376-E459-4B6D-AC37-4748CFAB07E4}" srcOrd="1" destOrd="0" presId="urn:microsoft.com/office/officeart/2008/layout/LinedList"/>
    <dgm:cxn modelId="{76B3A0D1-9798-4207-9F6A-1F7F74CBE54C}" type="presParOf" srcId="{A4C1CF4C-9774-4703-A7F8-6DF95F079EF0}" destId="{6B07D51D-3DB1-4E84-BEC1-A9863F2F96B5}" srcOrd="2" destOrd="0" presId="urn:microsoft.com/office/officeart/2008/layout/LinedList"/>
    <dgm:cxn modelId="{257037A8-726E-4098-914C-8965ABD56431}" type="presParOf" srcId="{A4C1CF4C-9774-4703-A7F8-6DF95F079EF0}" destId="{C2AF5EE5-A152-4A0F-B1D6-9FE4CE914801}" srcOrd="3" destOrd="0" presId="urn:microsoft.com/office/officeart/2008/layout/LinedList"/>
    <dgm:cxn modelId="{B6785870-E469-4C7D-81E7-5CCC776DD8B4}" type="presParOf" srcId="{C2AF5EE5-A152-4A0F-B1D6-9FE4CE914801}" destId="{06BF1127-42C4-4A75-A49A-0345F4A8F3C7}" srcOrd="0" destOrd="0" presId="urn:microsoft.com/office/officeart/2008/layout/LinedList"/>
    <dgm:cxn modelId="{2429F2F7-498E-47AA-A811-B7CFF31AA321}" type="presParOf" srcId="{C2AF5EE5-A152-4A0F-B1D6-9FE4CE914801}" destId="{B773BB8D-72F0-45BB-B07E-472A5F47FFDC}" srcOrd="1" destOrd="0" presId="urn:microsoft.com/office/officeart/2008/layout/LinedList"/>
    <dgm:cxn modelId="{748F6FDE-62BE-4080-9794-5706C76FA4D0}" type="presParOf" srcId="{A4C1CF4C-9774-4703-A7F8-6DF95F079EF0}" destId="{291189B8-84D6-4157-B60C-2CDF6996F082}" srcOrd="4" destOrd="0" presId="urn:microsoft.com/office/officeart/2008/layout/LinedList"/>
    <dgm:cxn modelId="{BFA83B86-98B8-44E6-9000-9DA16C1E1749}" type="presParOf" srcId="{A4C1CF4C-9774-4703-A7F8-6DF95F079EF0}" destId="{C42CCCAD-9B1C-401B-B8E2-5CB605377E8A}" srcOrd="5" destOrd="0" presId="urn:microsoft.com/office/officeart/2008/layout/LinedList"/>
    <dgm:cxn modelId="{3D86421F-08B6-4C69-86D2-8B85C1395F68}" type="presParOf" srcId="{C42CCCAD-9B1C-401B-B8E2-5CB605377E8A}" destId="{6973FA75-69E6-4218-A844-263A06575F4E}" srcOrd="0" destOrd="0" presId="urn:microsoft.com/office/officeart/2008/layout/LinedList"/>
    <dgm:cxn modelId="{FF6D60CD-3A5E-4073-BD3C-E6140F2BB219}" type="presParOf" srcId="{C42CCCAD-9B1C-401B-B8E2-5CB605377E8A}" destId="{4824B611-5171-427D-9491-4E4B0D6DF8D4}" srcOrd="1" destOrd="0" presId="urn:microsoft.com/office/officeart/2008/layout/LinedList"/>
    <dgm:cxn modelId="{0DBBCE8F-40D7-4383-8CED-1046425DBBB0}" type="presParOf" srcId="{A4C1CF4C-9774-4703-A7F8-6DF95F079EF0}" destId="{2DEDC7DA-1756-4EC8-9518-9763296016FF}" srcOrd="6" destOrd="0" presId="urn:microsoft.com/office/officeart/2008/layout/LinedList"/>
    <dgm:cxn modelId="{0574AFEC-7169-450F-9466-61D49BB4FE0E}" type="presParOf" srcId="{A4C1CF4C-9774-4703-A7F8-6DF95F079EF0}" destId="{507AD2C3-DACF-4FAE-8654-8EBB78A1B85C}" srcOrd="7" destOrd="0" presId="urn:microsoft.com/office/officeart/2008/layout/LinedList"/>
    <dgm:cxn modelId="{301173A5-4937-445D-A13C-9DC1B3FE69A1}" type="presParOf" srcId="{507AD2C3-DACF-4FAE-8654-8EBB78A1B85C}" destId="{80707684-6563-4C3F-8CB1-2209F4B7E11F}" srcOrd="0" destOrd="0" presId="urn:microsoft.com/office/officeart/2008/layout/LinedList"/>
    <dgm:cxn modelId="{55F31F72-00B7-4D81-9267-8E11AD33887F}" type="presParOf" srcId="{507AD2C3-DACF-4FAE-8654-8EBB78A1B85C}" destId="{6DD3D408-1FF2-4406-AE9E-1E192E274676}" srcOrd="1" destOrd="0" presId="urn:microsoft.com/office/officeart/2008/layout/LinedList"/>
    <dgm:cxn modelId="{FCC4AE61-6AAF-4E3A-A6F5-EF42614F6C64}" type="presParOf" srcId="{A4C1CF4C-9774-4703-A7F8-6DF95F079EF0}" destId="{2312E68C-347F-4DBB-BFD7-8281E41258D9}" srcOrd="8" destOrd="0" presId="urn:microsoft.com/office/officeart/2008/layout/LinedList"/>
    <dgm:cxn modelId="{31E9A787-A4B8-47E5-87FA-729CDE8F2D09}" type="presParOf" srcId="{A4C1CF4C-9774-4703-A7F8-6DF95F079EF0}" destId="{830B8E0E-03FB-4728-B5FC-15B4E9572215}" srcOrd="9" destOrd="0" presId="urn:microsoft.com/office/officeart/2008/layout/LinedList"/>
    <dgm:cxn modelId="{1B50EF6B-8BB5-40E8-8E81-373E21319E4C}" type="presParOf" srcId="{830B8E0E-03FB-4728-B5FC-15B4E9572215}" destId="{DA1F1A83-4620-4EAC-9703-96A2553021D1}" srcOrd="0" destOrd="0" presId="urn:microsoft.com/office/officeart/2008/layout/LinedList"/>
    <dgm:cxn modelId="{3390F078-CDAC-4ABF-83F6-281753FC97D6}" type="presParOf" srcId="{830B8E0E-03FB-4728-B5FC-15B4E9572215}" destId="{013AC653-1AB7-4ABF-B966-D103828CEE65}" srcOrd="1" destOrd="0" presId="urn:microsoft.com/office/officeart/2008/layout/LinedList"/>
    <dgm:cxn modelId="{D10A605F-CDC5-45E7-9472-E73D447B9DDE}" type="presParOf" srcId="{A4C1CF4C-9774-4703-A7F8-6DF95F079EF0}" destId="{E4C4DB6F-3854-4ED5-8A27-1CB2424975CD}" srcOrd="10" destOrd="0" presId="urn:microsoft.com/office/officeart/2008/layout/LinedList"/>
    <dgm:cxn modelId="{395F2DF7-FBED-430A-8224-75959C30415C}" type="presParOf" srcId="{A4C1CF4C-9774-4703-A7F8-6DF95F079EF0}" destId="{6C7D5DA7-8323-449A-A33E-7A44F67A89C2}" srcOrd="11" destOrd="0" presId="urn:microsoft.com/office/officeart/2008/layout/LinedList"/>
    <dgm:cxn modelId="{5646E20D-2D3B-4515-857D-FCC9D4D3709B}" type="presParOf" srcId="{6C7D5DA7-8323-449A-A33E-7A44F67A89C2}" destId="{7760F31C-0418-48BE-B1AA-2B2E7BE3A12D}" srcOrd="0" destOrd="0" presId="urn:microsoft.com/office/officeart/2008/layout/LinedList"/>
    <dgm:cxn modelId="{45FCDBBD-DA9B-43DB-AB40-0B809B9EEB59}" type="presParOf" srcId="{6C7D5DA7-8323-449A-A33E-7A44F67A89C2}" destId="{875608E4-6CFC-4595-BA8E-F105B10E905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AFCBDC-4C7F-44F6-8EEB-3D2650D8B548}" type="doc">
      <dgm:prSet loTypeId="urn:microsoft.com/office/officeart/2005/8/layout/process1" loCatId="process" qsTypeId="urn:microsoft.com/office/officeart/2005/8/quickstyle/simple5" qsCatId="simple" csTypeId="urn:microsoft.com/office/officeart/2005/8/colors/colorful5" csCatId="colorful" phldr="1"/>
      <dgm:spPr/>
    </dgm:pt>
    <dgm:pt modelId="{815DD9A7-04B8-407B-AB4A-AFC1174C9022}">
      <dgm:prSet phldrT="[Text]"/>
      <dgm:spPr/>
      <dgm:t>
        <a:bodyPr/>
        <a:lstStyle/>
        <a:p>
          <a:r>
            <a:rPr lang="en-US"/>
            <a:t>FEP Monitor Year 1</a:t>
          </a:r>
        </a:p>
      </dgm:t>
    </dgm:pt>
    <dgm:pt modelId="{C3B89039-9F4B-4A09-8647-243CA406FAB5}" type="parTrans" cxnId="{B6353F5C-2DA9-4FCF-8B59-77D66D723D81}">
      <dgm:prSet/>
      <dgm:spPr/>
      <dgm:t>
        <a:bodyPr/>
        <a:lstStyle/>
        <a:p>
          <a:endParaRPr lang="en-US"/>
        </a:p>
      </dgm:t>
    </dgm:pt>
    <dgm:pt modelId="{7E79EBE6-4BFC-4B52-B925-41C01E83DC90}" type="sibTrans" cxnId="{B6353F5C-2DA9-4FCF-8B59-77D66D723D81}">
      <dgm:prSet/>
      <dgm:spPr/>
      <dgm:t>
        <a:bodyPr/>
        <a:lstStyle/>
        <a:p>
          <a:endParaRPr lang="en-US"/>
        </a:p>
      </dgm:t>
    </dgm:pt>
    <dgm:pt modelId="{74AFEDF1-A0ED-4DA9-A4DE-4B70A4C39DE6}">
      <dgm:prSet phldrT="[Text]"/>
      <dgm:spPr/>
      <dgm:t>
        <a:bodyPr/>
        <a:lstStyle/>
        <a:p>
          <a:r>
            <a:rPr lang="en-US"/>
            <a:t>FEP Monitor Year 2</a:t>
          </a:r>
        </a:p>
      </dgm:t>
    </dgm:pt>
    <dgm:pt modelId="{60B1E473-AA28-405A-BEFB-563A4F3DD448}" type="parTrans" cxnId="{67ABB9E8-1911-4BBF-B627-FB1BBA3EDE38}">
      <dgm:prSet/>
      <dgm:spPr/>
      <dgm:t>
        <a:bodyPr/>
        <a:lstStyle/>
        <a:p>
          <a:endParaRPr lang="en-US"/>
        </a:p>
      </dgm:t>
    </dgm:pt>
    <dgm:pt modelId="{0594F15D-2F03-4B56-9B89-047FD70E6E5F}" type="sibTrans" cxnId="{67ABB9E8-1911-4BBF-B627-FB1BBA3EDE38}">
      <dgm:prSet/>
      <dgm:spPr/>
      <dgm:t>
        <a:bodyPr/>
        <a:lstStyle/>
        <a:p>
          <a:endParaRPr lang="en-US"/>
        </a:p>
      </dgm:t>
    </dgm:pt>
    <dgm:pt modelId="{516C0818-CE6E-4BF1-AF5F-7407FCA17827}">
      <dgm:prSet phldrT="[Text]"/>
      <dgm:spPr/>
      <dgm:t>
        <a:bodyPr/>
        <a:lstStyle/>
        <a:p>
          <a:r>
            <a:rPr lang="en-US"/>
            <a:t>FEP Exited Year 1</a:t>
          </a:r>
        </a:p>
      </dgm:t>
    </dgm:pt>
    <dgm:pt modelId="{0640C9EB-DEA8-460B-9649-353B900BDA20}" type="parTrans" cxnId="{FC086A48-C153-41DB-A493-4003BE320625}">
      <dgm:prSet/>
      <dgm:spPr/>
      <dgm:t>
        <a:bodyPr/>
        <a:lstStyle/>
        <a:p>
          <a:endParaRPr lang="en-US"/>
        </a:p>
      </dgm:t>
    </dgm:pt>
    <dgm:pt modelId="{CAEBF27E-AB41-41A9-A3E9-45ED9D126C9A}" type="sibTrans" cxnId="{FC086A48-C153-41DB-A493-4003BE320625}">
      <dgm:prSet/>
      <dgm:spPr/>
      <dgm:t>
        <a:bodyPr/>
        <a:lstStyle/>
        <a:p>
          <a:endParaRPr lang="en-US"/>
        </a:p>
      </dgm:t>
    </dgm:pt>
    <dgm:pt modelId="{3A41325C-C4D3-4F91-8423-50B6D2B9AD1B}">
      <dgm:prSet phldrT="[Text]"/>
      <dgm:spPr/>
      <dgm:t>
        <a:bodyPr/>
        <a:lstStyle/>
        <a:p>
          <a:r>
            <a:rPr lang="en-US"/>
            <a:t>NEP / LEP</a:t>
          </a:r>
        </a:p>
      </dgm:t>
    </dgm:pt>
    <dgm:pt modelId="{52F00FF1-A097-47EF-9E3B-5E8C4E5F5CA8}" type="parTrans" cxnId="{73E47E55-EA0E-4D38-A86F-A0A797B4F2BB}">
      <dgm:prSet/>
      <dgm:spPr/>
      <dgm:t>
        <a:bodyPr/>
        <a:lstStyle/>
        <a:p>
          <a:endParaRPr lang="en-US"/>
        </a:p>
      </dgm:t>
    </dgm:pt>
    <dgm:pt modelId="{E0801E03-66CE-41AA-AF9D-0439ACAC008D}" type="sibTrans" cxnId="{73E47E55-EA0E-4D38-A86F-A0A797B4F2BB}">
      <dgm:prSet/>
      <dgm:spPr/>
      <dgm:t>
        <a:bodyPr/>
        <a:lstStyle/>
        <a:p>
          <a:endParaRPr lang="en-US"/>
        </a:p>
      </dgm:t>
    </dgm:pt>
    <dgm:pt modelId="{9E362CB2-E33B-4B9A-9414-AE46317B0492}">
      <dgm:prSet phldrT="[Text]"/>
      <dgm:spPr/>
      <dgm:t>
        <a:bodyPr/>
        <a:lstStyle/>
        <a:p>
          <a:r>
            <a:rPr lang="en-US"/>
            <a:t>FEP Exited Year 2</a:t>
          </a:r>
        </a:p>
      </dgm:t>
    </dgm:pt>
    <dgm:pt modelId="{86B23B1D-95DF-4661-811F-B1D45B4938CD}" type="parTrans" cxnId="{5ADD954E-59C5-412D-BC52-B9D8FD1353F9}">
      <dgm:prSet/>
      <dgm:spPr/>
      <dgm:t>
        <a:bodyPr/>
        <a:lstStyle/>
        <a:p>
          <a:endParaRPr lang="en-US"/>
        </a:p>
      </dgm:t>
    </dgm:pt>
    <dgm:pt modelId="{F237197A-836E-4ACC-8A82-1DF89FCE3D84}" type="sibTrans" cxnId="{5ADD954E-59C5-412D-BC52-B9D8FD1353F9}">
      <dgm:prSet/>
      <dgm:spPr/>
      <dgm:t>
        <a:bodyPr/>
        <a:lstStyle/>
        <a:p>
          <a:endParaRPr lang="en-US"/>
        </a:p>
      </dgm:t>
    </dgm:pt>
    <dgm:pt modelId="{89991D5E-95C1-46C0-B36C-8F95DA6B54D1}">
      <dgm:prSet phldrT="[Text]"/>
      <dgm:spPr/>
      <dgm:t>
        <a:bodyPr/>
        <a:lstStyle/>
        <a:p>
          <a:r>
            <a:rPr lang="en-US"/>
            <a:t>Former ML</a:t>
          </a:r>
        </a:p>
      </dgm:t>
    </dgm:pt>
    <dgm:pt modelId="{49B2CAC8-E8DD-4CD4-833E-183C8AF10436}" type="parTrans" cxnId="{0B452A30-54F9-4B5C-AFDF-A46391AC3E32}">
      <dgm:prSet/>
      <dgm:spPr/>
      <dgm:t>
        <a:bodyPr/>
        <a:lstStyle/>
        <a:p>
          <a:endParaRPr lang="en-US"/>
        </a:p>
      </dgm:t>
    </dgm:pt>
    <dgm:pt modelId="{2ED80D6C-DBDB-4DEF-9CF1-E258F1A13093}" type="sibTrans" cxnId="{0B452A30-54F9-4B5C-AFDF-A46391AC3E32}">
      <dgm:prSet/>
      <dgm:spPr/>
      <dgm:t>
        <a:bodyPr/>
        <a:lstStyle/>
        <a:p>
          <a:endParaRPr lang="en-US"/>
        </a:p>
      </dgm:t>
    </dgm:pt>
    <dgm:pt modelId="{805C5F7A-B7A3-46D1-A2FE-74130C54B450}" type="pres">
      <dgm:prSet presAssocID="{99AFCBDC-4C7F-44F6-8EEB-3D2650D8B548}" presName="Name0" presStyleCnt="0">
        <dgm:presLayoutVars>
          <dgm:dir/>
          <dgm:resizeHandles val="exact"/>
        </dgm:presLayoutVars>
      </dgm:prSet>
      <dgm:spPr/>
    </dgm:pt>
    <dgm:pt modelId="{4C2A9A7B-D29A-4D44-B51C-6EFB4A08CF08}" type="pres">
      <dgm:prSet presAssocID="{3A41325C-C4D3-4F91-8423-50B6D2B9AD1B}" presName="node" presStyleLbl="node1" presStyleIdx="0" presStyleCnt="6">
        <dgm:presLayoutVars>
          <dgm:bulletEnabled val="1"/>
        </dgm:presLayoutVars>
      </dgm:prSet>
      <dgm:spPr/>
    </dgm:pt>
    <dgm:pt modelId="{C7F87660-72C5-48FB-9534-8661F9BC5831}" type="pres">
      <dgm:prSet presAssocID="{E0801E03-66CE-41AA-AF9D-0439ACAC008D}" presName="sibTrans" presStyleLbl="sibTrans2D1" presStyleIdx="0" presStyleCnt="5"/>
      <dgm:spPr/>
    </dgm:pt>
    <dgm:pt modelId="{B295FA38-E621-473C-B388-F3163BFCC935}" type="pres">
      <dgm:prSet presAssocID="{E0801E03-66CE-41AA-AF9D-0439ACAC008D}" presName="connectorText" presStyleLbl="sibTrans2D1" presStyleIdx="0" presStyleCnt="5"/>
      <dgm:spPr/>
    </dgm:pt>
    <dgm:pt modelId="{5619C2BD-1A3D-4109-BDAE-B65803D4D467}" type="pres">
      <dgm:prSet presAssocID="{815DD9A7-04B8-407B-AB4A-AFC1174C9022}" presName="node" presStyleLbl="node1" presStyleIdx="1" presStyleCnt="6">
        <dgm:presLayoutVars>
          <dgm:bulletEnabled val="1"/>
        </dgm:presLayoutVars>
      </dgm:prSet>
      <dgm:spPr/>
    </dgm:pt>
    <dgm:pt modelId="{5CD9F2DF-4EC8-4D1A-A5CF-04E5BED3464B}" type="pres">
      <dgm:prSet presAssocID="{7E79EBE6-4BFC-4B52-B925-41C01E83DC90}" presName="sibTrans" presStyleLbl="sibTrans2D1" presStyleIdx="1" presStyleCnt="5"/>
      <dgm:spPr/>
    </dgm:pt>
    <dgm:pt modelId="{F24E1579-D88B-42F7-BD34-7BBAD3C20FC8}" type="pres">
      <dgm:prSet presAssocID="{7E79EBE6-4BFC-4B52-B925-41C01E83DC90}" presName="connectorText" presStyleLbl="sibTrans2D1" presStyleIdx="1" presStyleCnt="5"/>
      <dgm:spPr/>
    </dgm:pt>
    <dgm:pt modelId="{654992D3-55F5-40D3-878C-FE6787442055}" type="pres">
      <dgm:prSet presAssocID="{74AFEDF1-A0ED-4DA9-A4DE-4B70A4C39DE6}" presName="node" presStyleLbl="node1" presStyleIdx="2" presStyleCnt="6">
        <dgm:presLayoutVars>
          <dgm:bulletEnabled val="1"/>
        </dgm:presLayoutVars>
      </dgm:prSet>
      <dgm:spPr/>
    </dgm:pt>
    <dgm:pt modelId="{8DF9C9B0-155C-4FAE-BBEF-13D34577D781}" type="pres">
      <dgm:prSet presAssocID="{0594F15D-2F03-4B56-9B89-047FD70E6E5F}" presName="sibTrans" presStyleLbl="sibTrans2D1" presStyleIdx="2" presStyleCnt="5"/>
      <dgm:spPr/>
    </dgm:pt>
    <dgm:pt modelId="{8A76F4E3-7CFC-4672-B2DB-A2966BEDD1B4}" type="pres">
      <dgm:prSet presAssocID="{0594F15D-2F03-4B56-9B89-047FD70E6E5F}" presName="connectorText" presStyleLbl="sibTrans2D1" presStyleIdx="2" presStyleCnt="5"/>
      <dgm:spPr/>
    </dgm:pt>
    <dgm:pt modelId="{AEDA9391-97E2-4EFC-950E-405D835EA262}" type="pres">
      <dgm:prSet presAssocID="{516C0818-CE6E-4BF1-AF5F-7407FCA17827}" presName="node" presStyleLbl="node1" presStyleIdx="3" presStyleCnt="6">
        <dgm:presLayoutVars>
          <dgm:bulletEnabled val="1"/>
        </dgm:presLayoutVars>
      </dgm:prSet>
      <dgm:spPr/>
    </dgm:pt>
    <dgm:pt modelId="{777FEA47-C7A4-46C6-A11D-E8A92E0F690E}" type="pres">
      <dgm:prSet presAssocID="{CAEBF27E-AB41-41A9-A3E9-45ED9D126C9A}" presName="sibTrans" presStyleLbl="sibTrans2D1" presStyleIdx="3" presStyleCnt="5"/>
      <dgm:spPr/>
    </dgm:pt>
    <dgm:pt modelId="{1700F8BC-C1EB-4FC2-82FD-C9C7D3E3A486}" type="pres">
      <dgm:prSet presAssocID="{CAEBF27E-AB41-41A9-A3E9-45ED9D126C9A}" presName="connectorText" presStyleLbl="sibTrans2D1" presStyleIdx="3" presStyleCnt="5"/>
      <dgm:spPr/>
    </dgm:pt>
    <dgm:pt modelId="{DB548962-8781-4956-A35C-F31938B295C5}" type="pres">
      <dgm:prSet presAssocID="{9E362CB2-E33B-4B9A-9414-AE46317B0492}" presName="node" presStyleLbl="node1" presStyleIdx="4" presStyleCnt="6">
        <dgm:presLayoutVars>
          <dgm:bulletEnabled val="1"/>
        </dgm:presLayoutVars>
      </dgm:prSet>
      <dgm:spPr/>
    </dgm:pt>
    <dgm:pt modelId="{CF47218D-7482-445B-AA40-DD3C97BA056D}" type="pres">
      <dgm:prSet presAssocID="{F237197A-836E-4ACC-8A82-1DF89FCE3D84}" presName="sibTrans" presStyleLbl="sibTrans2D1" presStyleIdx="4" presStyleCnt="5"/>
      <dgm:spPr/>
    </dgm:pt>
    <dgm:pt modelId="{A28CCFCC-ED31-4A4B-8788-700C68BBA52E}" type="pres">
      <dgm:prSet presAssocID="{F237197A-836E-4ACC-8A82-1DF89FCE3D84}" presName="connectorText" presStyleLbl="sibTrans2D1" presStyleIdx="4" presStyleCnt="5"/>
      <dgm:spPr/>
    </dgm:pt>
    <dgm:pt modelId="{A30E76D5-B406-482A-BFA1-3F260AB61A38}" type="pres">
      <dgm:prSet presAssocID="{89991D5E-95C1-46C0-B36C-8F95DA6B54D1}" presName="node" presStyleLbl="node1" presStyleIdx="5" presStyleCnt="6">
        <dgm:presLayoutVars>
          <dgm:bulletEnabled val="1"/>
        </dgm:presLayoutVars>
      </dgm:prSet>
      <dgm:spPr/>
    </dgm:pt>
  </dgm:ptLst>
  <dgm:cxnLst>
    <dgm:cxn modelId="{65765500-B35D-417B-A1D1-0DDF8C99FE44}" type="presOf" srcId="{99AFCBDC-4C7F-44F6-8EEB-3D2650D8B548}" destId="{805C5F7A-B7A3-46D1-A2FE-74130C54B450}" srcOrd="0" destOrd="0" presId="urn:microsoft.com/office/officeart/2005/8/layout/process1"/>
    <dgm:cxn modelId="{141AED0A-4487-470E-9C17-C68D0AF69300}" type="presOf" srcId="{0594F15D-2F03-4B56-9B89-047FD70E6E5F}" destId="{8A76F4E3-7CFC-4672-B2DB-A2966BEDD1B4}" srcOrd="1" destOrd="0" presId="urn:microsoft.com/office/officeart/2005/8/layout/process1"/>
    <dgm:cxn modelId="{1CEB8415-7396-475B-A592-FF350A931F4A}" type="presOf" srcId="{7E79EBE6-4BFC-4B52-B925-41C01E83DC90}" destId="{5CD9F2DF-4EC8-4D1A-A5CF-04E5BED3464B}" srcOrd="0" destOrd="0" presId="urn:microsoft.com/office/officeart/2005/8/layout/process1"/>
    <dgm:cxn modelId="{FA053E18-0849-4E0B-83A8-9AC580A2600B}" type="presOf" srcId="{74AFEDF1-A0ED-4DA9-A4DE-4B70A4C39DE6}" destId="{654992D3-55F5-40D3-878C-FE6787442055}" srcOrd="0" destOrd="0" presId="urn:microsoft.com/office/officeart/2005/8/layout/process1"/>
    <dgm:cxn modelId="{46B9C527-8695-4B13-8834-8D45298BCF11}" type="presOf" srcId="{F237197A-836E-4ACC-8A82-1DF89FCE3D84}" destId="{CF47218D-7482-445B-AA40-DD3C97BA056D}" srcOrd="0" destOrd="0" presId="urn:microsoft.com/office/officeart/2005/8/layout/process1"/>
    <dgm:cxn modelId="{0B452A30-54F9-4B5C-AFDF-A46391AC3E32}" srcId="{99AFCBDC-4C7F-44F6-8EEB-3D2650D8B548}" destId="{89991D5E-95C1-46C0-B36C-8F95DA6B54D1}" srcOrd="5" destOrd="0" parTransId="{49B2CAC8-E8DD-4CD4-833E-183C8AF10436}" sibTransId="{2ED80D6C-DBDB-4DEF-9CF1-E258F1A13093}"/>
    <dgm:cxn modelId="{06936637-A841-4522-B75E-F0A142C09DB6}" type="presOf" srcId="{CAEBF27E-AB41-41A9-A3E9-45ED9D126C9A}" destId="{1700F8BC-C1EB-4FC2-82FD-C9C7D3E3A486}" srcOrd="1" destOrd="0" presId="urn:microsoft.com/office/officeart/2005/8/layout/process1"/>
    <dgm:cxn modelId="{B6353F5C-2DA9-4FCF-8B59-77D66D723D81}" srcId="{99AFCBDC-4C7F-44F6-8EEB-3D2650D8B548}" destId="{815DD9A7-04B8-407B-AB4A-AFC1174C9022}" srcOrd="1" destOrd="0" parTransId="{C3B89039-9F4B-4A09-8647-243CA406FAB5}" sibTransId="{7E79EBE6-4BFC-4B52-B925-41C01E83DC90}"/>
    <dgm:cxn modelId="{FE882C5D-9562-4987-8C91-706416B1A9F6}" type="presOf" srcId="{89991D5E-95C1-46C0-B36C-8F95DA6B54D1}" destId="{A30E76D5-B406-482A-BFA1-3F260AB61A38}" srcOrd="0" destOrd="0" presId="urn:microsoft.com/office/officeart/2005/8/layout/process1"/>
    <dgm:cxn modelId="{530F2B65-1226-4AA8-AE0A-30FEBFAF5E26}" type="presOf" srcId="{516C0818-CE6E-4BF1-AF5F-7407FCA17827}" destId="{AEDA9391-97E2-4EFC-950E-405D835EA262}" srcOrd="0" destOrd="0" presId="urn:microsoft.com/office/officeart/2005/8/layout/process1"/>
    <dgm:cxn modelId="{A6B69347-F6F4-4B88-A4E1-56D27AE3DED8}" type="presOf" srcId="{3A41325C-C4D3-4F91-8423-50B6D2B9AD1B}" destId="{4C2A9A7B-D29A-4D44-B51C-6EFB4A08CF08}" srcOrd="0" destOrd="0" presId="urn:microsoft.com/office/officeart/2005/8/layout/process1"/>
    <dgm:cxn modelId="{FC086A48-C153-41DB-A493-4003BE320625}" srcId="{99AFCBDC-4C7F-44F6-8EEB-3D2650D8B548}" destId="{516C0818-CE6E-4BF1-AF5F-7407FCA17827}" srcOrd="3" destOrd="0" parTransId="{0640C9EB-DEA8-460B-9649-353B900BDA20}" sibTransId="{CAEBF27E-AB41-41A9-A3E9-45ED9D126C9A}"/>
    <dgm:cxn modelId="{20F3FC68-712C-4424-898B-67B3D7917280}" type="presOf" srcId="{0594F15D-2F03-4B56-9B89-047FD70E6E5F}" destId="{8DF9C9B0-155C-4FAE-BBEF-13D34577D781}" srcOrd="0" destOrd="0" presId="urn:microsoft.com/office/officeart/2005/8/layout/process1"/>
    <dgm:cxn modelId="{301C9069-63E4-4246-8CF6-E91DA776DF1A}" type="presOf" srcId="{E0801E03-66CE-41AA-AF9D-0439ACAC008D}" destId="{B295FA38-E621-473C-B388-F3163BFCC935}" srcOrd="1" destOrd="0" presId="urn:microsoft.com/office/officeart/2005/8/layout/process1"/>
    <dgm:cxn modelId="{5ADD954E-59C5-412D-BC52-B9D8FD1353F9}" srcId="{99AFCBDC-4C7F-44F6-8EEB-3D2650D8B548}" destId="{9E362CB2-E33B-4B9A-9414-AE46317B0492}" srcOrd="4" destOrd="0" parTransId="{86B23B1D-95DF-4661-811F-B1D45B4938CD}" sibTransId="{F237197A-836E-4ACC-8A82-1DF89FCE3D84}"/>
    <dgm:cxn modelId="{73E47E55-EA0E-4D38-A86F-A0A797B4F2BB}" srcId="{99AFCBDC-4C7F-44F6-8EEB-3D2650D8B548}" destId="{3A41325C-C4D3-4F91-8423-50B6D2B9AD1B}" srcOrd="0" destOrd="0" parTransId="{52F00FF1-A097-47EF-9E3B-5E8C4E5F5CA8}" sibTransId="{E0801E03-66CE-41AA-AF9D-0439ACAC008D}"/>
    <dgm:cxn modelId="{941F2C7F-75EC-4153-94FC-5D9907DD2718}" type="presOf" srcId="{CAEBF27E-AB41-41A9-A3E9-45ED9D126C9A}" destId="{777FEA47-C7A4-46C6-A11D-E8A92E0F690E}" srcOrd="0" destOrd="0" presId="urn:microsoft.com/office/officeart/2005/8/layout/process1"/>
    <dgm:cxn modelId="{64A6A08E-73EC-4B97-B8A6-20D7418C3CC0}" type="presOf" srcId="{E0801E03-66CE-41AA-AF9D-0439ACAC008D}" destId="{C7F87660-72C5-48FB-9534-8661F9BC5831}" srcOrd="0" destOrd="0" presId="urn:microsoft.com/office/officeart/2005/8/layout/process1"/>
    <dgm:cxn modelId="{34E53B97-4E44-4D70-BB2A-0587CC47F0DB}" type="presOf" srcId="{9E362CB2-E33B-4B9A-9414-AE46317B0492}" destId="{DB548962-8781-4956-A35C-F31938B295C5}" srcOrd="0" destOrd="0" presId="urn:microsoft.com/office/officeart/2005/8/layout/process1"/>
    <dgm:cxn modelId="{9DBBA9BD-9B12-4E82-A703-D330C5299062}" type="presOf" srcId="{F237197A-836E-4ACC-8A82-1DF89FCE3D84}" destId="{A28CCFCC-ED31-4A4B-8788-700C68BBA52E}" srcOrd="1" destOrd="0" presId="urn:microsoft.com/office/officeart/2005/8/layout/process1"/>
    <dgm:cxn modelId="{8D0BCFC7-4E0B-41B0-A152-553B4D2ED76A}" type="presOf" srcId="{815DD9A7-04B8-407B-AB4A-AFC1174C9022}" destId="{5619C2BD-1A3D-4109-BDAE-B65803D4D467}" srcOrd="0" destOrd="0" presId="urn:microsoft.com/office/officeart/2005/8/layout/process1"/>
    <dgm:cxn modelId="{67ABB9E8-1911-4BBF-B627-FB1BBA3EDE38}" srcId="{99AFCBDC-4C7F-44F6-8EEB-3D2650D8B548}" destId="{74AFEDF1-A0ED-4DA9-A4DE-4B70A4C39DE6}" srcOrd="2" destOrd="0" parTransId="{60B1E473-AA28-405A-BEFB-563A4F3DD448}" sibTransId="{0594F15D-2F03-4B56-9B89-047FD70E6E5F}"/>
    <dgm:cxn modelId="{EFB663EA-F8EA-40ED-B5FE-D1231F6A8887}" type="presOf" srcId="{7E79EBE6-4BFC-4B52-B925-41C01E83DC90}" destId="{F24E1579-D88B-42F7-BD34-7BBAD3C20FC8}" srcOrd="1" destOrd="0" presId="urn:microsoft.com/office/officeart/2005/8/layout/process1"/>
    <dgm:cxn modelId="{17881C7D-D4C1-4631-A335-1012A0091E4E}" type="presParOf" srcId="{805C5F7A-B7A3-46D1-A2FE-74130C54B450}" destId="{4C2A9A7B-D29A-4D44-B51C-6EFB4A08CF08}" srcOrd="0" destOrd="0" presId="urn:microsoft.com/office/officeart/2005/8/layout/process1"/>
    <dgm:cxn modelId="{84771972-7574-4097-B7E9-D25C43B7ED8E}" type="presParOf" srcId="{805C5F7A-B7A3-46D1-A2FE-74130C54B450}" destId="{C7F87660-72C5-48FB-9534-8661F9BC5831}" srcOrd="1" destOrd="0" presId="urn:microsoft.com/office/officeart/2005/8/layout/process1"/>
    <dgm:cxn modelId="{E4D2A4DD-8976-42C7-8DBB-56FA84F201F1}" type="presParOf" srcId="{C7F87660-72C5-48FB-9534-8661F9BC5831}" destId="{B295FA38-E621-473C-B388-F3163BFCC935}" srcOrd="0" destOrd="0" presId="urn:microsoft.com/office/officeart/2005/8/layout/process1"/>
    <dgm:cxn modelId="{19FDDA5A-BBA1-4E56-ACCF-103DDD2E915B}" type="presParOf" srcId="{805C5F7A-B7A3-46D1-A2FE-74130C54B450}" destId="{5619C2BD-1A3D-4109-BDAE-B65803D4D467}" srcOrd="2" destOrd="0" presId="urn:microsoft.com/office/officeart/2005/8/layout/process1"/>
    <dgm:cxn modelId="{04A2B786-F30A-40D1-8801-0D3F5A401CAD}" type="presParOf" srcId="{805C5F7A-B7A3-46D1-A2FE-74130C54B450}" destId="{5CD9F2DF-4EC8-4D1A-A5CF-04E5BED3464B}" srcOrd="3" destOrd="0" presId="urn:microsoft.com/office/officeart/2005/8/layout/process1"/>
    <dgm:cxn modelId="{6A0D45A0-0375-4B71-BAEF-79B649B90987}" type="presParOf" srcId="{5CD9F2DF-4EC8-4D1A-A5CF-04E5BED3464B}" destId="{F24E1579-D88B-42F7-BD34-7BBAD3C20FC8}" srcOrd="0" destOrd="0" presId="urn:microsoft.com/office/officeart/2005/8/layout/process1"/>
    <dgm:cxn modelId="{B030D466-59C9-4179-AAD6-6D0EB697F515}" type="presParOf" srcId="{805C5F7A-B7A3-46D1-A2FE-74130C54B450}" destId="{654992D3-55F5-40D3-878C-FE6787442055}" srcOrd="4" destOrd="0" presId="urn:microsoft.com/office/officeart/2005/8/layout/process1"/>
    <dgm:cxn modelId="{4A4BA750-E52E-47E5-991D-548DDCBD2ECC}" type="presParOf" srcId="{805C5F7A-B7A3-46D1-A2FE-74130C54B450}" destId="{8DF9C9B0-155C-4FAE-BBEF-13D34577D781}" srcOrd="5" destOrd="0" presId="urn:microsoft.com/office/officeart/2005/8/layout/process1"/>
    <dgm:cxn modelId="{756AA073-2871-40EE-80F6-8EEE224839D4}" type="presParOf" srcId="{8DF9C9B0-155C-4FAE-BBEF-13D34577D781}" destId="{8A76F4E3-7CFC-4672-B2DB-A2966BEDD1B4}" srcOrd="0" destOrd="0" presId="urn:microsoft.com/office/officeart/2005/8/layout/process1"/>
    <dgm:cxn modelId="{DA72B106-F55C-42DA-9B8F-D0DB28212DF3}" type="presParOf" srcId="{805C5F7A-B7A3-46D1-A2FE-74130C54B450}" destId="{AEDA9391-97E2-4EFC-950E-405D835EA262}" srcOrd="6" destOrd="0" presId="urn:microsoft.com/office/officeart/2005/8/layout/process1"/>
    <dgm:cxn modelId="{1054F87B-0102-469C-88C4-F5A09D32C781}" type="presParOf" srcId="{805C5F7A-B7A3-46D1-A2FE-74130C54B450}" destId="{777FEA47-C7A4-46C6-A11D-E8A92E0F690E}" srcOrd="7" destOrd="0" presId="urn:microsoft.com/office/officeart/2005/8/layout/process1"/>
    <dgm:cxn modelId="{9F8A7020-0064-4D80-8A39-7CDA60E71FC6}" type="presParOf" srcId="{777FEA47-C7A4-46C6-A11D-E8A92E0F690E}" destId="{1700F8BC-C1EB-4FC2-82FD-C9C7D3E3A486}" srcOrd="0" destOrd="0" presId="urn:microsoft.com/office/officeart/2005/8/layout/process1"/>
    <dgm:cxn modelId="{FAB15126-8C89-42C7-AA55-01B084C14978}" type="presParOf" srcId="{805C5F7A-B7A3-46D1-A2FE-74130C54B450}" destId="{DB548962-8781-4956-A35C-F31938B295C5}" srcOrd="8" destOrd="0" presId="urn:microsoft.com/office/officeart/2005/8/layout/process1"/>
    <dgm:cxn modelId="{26D8A11C-2321-4012-8A09-5248A50501C5}" type="presParOf" srcId="{805C5F7A-B7A3-46D1-A2FE-74130C54B450}" destId="{CF47218D-7482-445B-AA40-DD3C97BA056D}" srcOrd="9" destOrd="0" presId="urn:microsoft.com/office/officeart/2005/8/layout/process1"/>
    <dgm:cxn modelId="{7337E64E-AAC3-4BE3-90BE-5594616027DD}" type="presParOf" srcId="{CF47218D-7482-445B-AA40-DD3C97BA056D}" destId="{A28CCFCC-ED31-4A4B-8788-700C68BBA52E}" srcOrd="0" destOrd="0" presId="urn:microsoft.com/office/officeart/2005/8/layout/process1"/>
    <dgm:cxn modelId="{7EE063DF-9A41-47A8-8679-CB7A2E423231}" type="presParOf" srcId="{805C5F7A-B7A3-46D1-A2FE-74130C54B450}" destId="{A30E76D5-B406-482A-BFA1-3F260AB61A38}"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3A35E9-28E5-4867-91AA-1A4024DE1E34}" type="doc">
      <dgm:prSet loTypeId="urn:microsoft.com/office/officeart/2005/8/layout/venn3" loCatId="relationship" qsTypeId="urn:microsoft.com/office/officeart/2005/8/quickstyle/simple1" qsCatId="simple" csTypeId="urn:microsoft.com/office/officeart/2005/8/colors/accent5_1" csCatId="accent5" phldr="1"/>
      <dgm:spPr/>
      <dgm:t>
        <a:bodyPr/>
        <a:lstStyle/>
        <a:p>
          <a:endParaRPr lang="en-US"/>
        </a:p>
      </dgm:t>
    </dgm:pt>
    <dgm:pt modelId="{A4EF99CD-C418-4A03-ABD6-A4BB3EB9BD6D}">
      <dgm:prSet>
        <dgm:style>
          <a:lnRef idx="2">
            <a:schemeClr val="accent5"/>
          </a:lnRef>
          <a:fillRef idx="1">
            <a:schemeClr val="lt1"/>
          </a:fillRef>
          <a:effectRef idx="0">
            <a:schemeClr val="accent5"/>
          </a:effectRef>
          <a:fontRef idx="minor">
            <a:schemeClr val="dk1"/>
          </a:fontRef>
        </dgm:style>
      </dgm:prSet>
      <dgm:spPr>
        <a:ln w="57150"/>
      </dgm:spPr>
      <dgm:t>
        <a:bodyPr/>
        <a:lstStyle/>
        <a:p>
          <a:r>
            <a:rPr lang="en-US"/>
            <a:t>Screener Domain and Score Resets, never send PII via email. Pease email to schedule a time to meet over the phone</a:t>
          </a:r>
        </a:p>
      </dgm:t>
    </dgm:pt>
    <dgm:pt modelId="{0A60A2ED-53DE-42C3-AFFF-00946266BCE1}" type="parTrans" cxnId="{5875625A-978A-4DF2-90D9-B7D2C394E6D8}">
      <dgm:prSet/>
      <dgm:spPr/>
      <dgm:t>
        <a:bodyPr/>
        <a:lstStyle/>
        <a:p>
          <a:endParaRPr lang="en-US"/>
        </a:p>
      </dgm:t>
    </dgm:pt>
    <dgm:pt modelId="{4BEE7BE9-D652-4EF6-BEDF-AC109FE304E1}" type="sibTrans" cxnId="{5875625A-978A-4DF2-90D9-B7D2C394E6D8}">
      <dgm:prSet/>
      <dgm:spPr/>
      <dgm:t>
        <a:bodyPr/>
        <a:lstStyle/>
        <a:p>
          <a:endParaRPr lang="en-US"/>
        </a:p>
      </dgm:t>
    </dgm:pt>
    <dgm:pt modelId="{B82EA603-6DF7-4503-A6B7-2D6D546686E3}">
      <dgm:prSet/>
      <dgm:spPr>
        <a:ln w="57150">
          <a:solidFill>
            <a:schemeClr val="accent5"/>
          </a:solidFill>
        </a:ln>
      </dgm:spPr>
      <dgm:t>
        <a:bodyPr/>
        <a:lstStyle/>
        <a:p>
          <a:r>
            <a:rPr lang="en-US"/>
            <a:t>Alternate Screener a new WIDA assessment will be available next year for CO districts and schools to use</a:t>
          </a:r>
        </a:p>
      </dgm:t>
    </dgm:pt>
    <dgm:pt modelId="{64DA31BA-6816-4FCA-BABA-A7AC85318D0B}" type="parTrans" cxnId="{6FE56BEB-7123-4741-A5FA-8C48AB832390}">
      <dgm:prSet/>
      <dgm:spPr/>
      <dgm:t>
        <a:bodyPr/>
        <a:lstStyle/>
        <a:p>
          <a:endParaRPr lang="en-US"/>
        </a:p>
      </dgm:t>
    </dgm:pt>
    <dgm:pt modelId="{86F84198-D981-402E-91F5-3A666ACF458A}" type="sibTrans" cxnId="{6FE56BEB-7123-4741-A5FA-8C48AB832390}">
      <dgm:prSet/>
      <dgm:spPr/>
      <dgm:t>
        <a:bodyPr/>
        <a:lstStyle/>
        <a:p>
          <a:endParaRPr lang="en-US"/>
        </a:p>
      </dgm:t>
    </dgm:pt>
    <dgm:pt modelId="{4C2ECD3C-62F5-4BDF-8179-F58400275ABD}">
      <dgm:prSet>
        <dgm:style>
          <a:lnRef idx="2">
            <a:schemeClr val="accent5"/>
          </a:lnRef>
          <a:fillRef idx="1">
            <a:schemeClr val="lt1"/>
          </a:fillRef>
          <a:effectRef idx="0">
            <a:schemeClr val="accent5"/>
          </a:effectRef>
          <a:fontRef idx="minor">
            <a:schemeClr val="dk1"/>
          </a:fontRef>
        </dgm:style>
      </dgm:prSet>
      <dgm:spPr>
        <a:ln w="57150"/>
      </dgm:spPr>
      <dgm:t>
        <a:bodyPr/>
        <a:lstStyle/>
        <a:p>
          <a:r>
            <a:rPr lang="en-US"/>
            <a:t>ACCESS Overall and Literacy proficiency scores are found on ML Historical Reports (SSAID Lookup or District List, select school year field 25-26)</a:t>
          </a:r>
        </a:p>
      </dgm:t>
    </dgm:pt>
    <dgm:pt modelId="{8FDBE333-35A3-4CA1-A875-7727D5A38576}" type="parTrans" cxnId="{4640CF22-B471-4513-BFF9-9ABB2A49BA01}">
      <dgm:prSet/>
      <dgm:spPr/>
      <dgm:t>
        <a:bodyPr/>
        <a:lstStyle/>
        <a:p>
          <a:endParaRPr lang="en-US"/>
        </a:p>
      </dgm:t>
    </dgm:pt>
    <dgm:pt modelId="{F7D637C1-DD7E-48C5-98FA-F58576D8068A}" type="sibTrans" cxnId="{4640CF22-B471-4513-BFF9-9ABB2A49BA01}">
      <dgm:prSet/>
      <dgm:spPr/>
      <dgm:t>
        <a:bodyPr/>
        <a:lstStyle/>
        <a:p>
          <a:endParaRPr lang="en-US"/>
        </a:p>
      </dgm:t>
    </dgm:pt>
    <dgm:pt modelId="{66142B21-3619-4692-8D31-DEF47205611C}" type="pres">
      <dgm:prSet presAssocID="{DC3A35E9-28E5-4867-91AA-1A4024DE1E34}" presName="Name0" presStyleCnt="0">
        <dgm:presLayoutVars>
          <dgm:dir/>
          <dgm:resizeHandles val="exact"/>
        </dgm:presLayoutVars>
      </dgm:prSet>
      <dgm:spPr/>
    </dgm:pt>
    <dgm:pt modelId="{10A0C9DC-BB0E-48B5-831C-BA599AACA638}" type="pres">
      <dgm:prSet presAssocID="{A4EF99CD-C418-4A03-ABD6-A4BB3EB9BD6D}" presName="Name5" presStyleLbl="vennNode1" presStyleIdx="0" presStyleCnt="3">
        <dgm:presLayoutVars>
          <dgm:bulletEnabled val="1"/>
        </dgm:presLayoutVars>
      </dgm:prSet>
      <dgm:spPr/>
    </dgm:pt>
    <dgm:pt modelId="{D697E970-D75D-422A-AD7B-541AA8C8D233}" type="pres">
      <dgm:prSet presAssocID="{4BEE7BE9-D652-4EF6-BEDF-AC109FE304E1}" presName="space" presStyleCnt="0"/>
      <dgm:spPr/>
    </dgm:pt>
    <dgm:pt modelId="{D187AF83-3F87-41AF-A0B9-E6A9F13FD88A}" type="pres">
      <dgm:prSet presAssocID="{B82EA603-6DF7-4503-A6B7-2D6D546686E3}" presName="Name5" presStyleLbl="vennNode1" presStyleIdx="1" presStyleCnt="3">
        <dgm:presLayoutVars>
          <dgm:bulletEnabled val="1"/>
        </dgm:presLayoutVars>
      </dgm:prSet>
      <dgm:spPr/>
    </dgm:pt>
    <dgm:pt modelId="{79BFDBB4-E875-458D-8A6B-70427D827715}" type="pres">
      <dgm:prSet presAssocID="{86F84198-D981-402E-91F5-3A666ACF458A}" presName="space" presStyleCnt="0"/>
      <dgm:spPr/>
    </dgm:pt>
    <dgm:pt modelId="{099FDE23-5565-4944-B15D-AF3AFE1BB2BA}" type="pres">
      <dgm:prSet presAssocID="{4C2ECD3C-62F5-4BDF-8179-F58400275ABD}" presName="Name5" presStyleLbl="vennNode1" presStyleIdx="2" presStyleCnt="3">
        <dgm:presLayoutVars>
          <dgm:bulletEnabled val="1"/>
        </dgm:presLayoutVars>
      </dgm:prSet>
      <dgm:spPr/>
    </dgm:pt>
  </dgm:ptLst>
  <dgm:cxnLst>
    <dgm:cxn modelId="{54CB2218-DDD3-462E-8275-F2D158AC5ACA}" type="presOf" srcId="{DC3A35E9-28E5-4867-91AA-1A4024DE1E34}" destId="{66142B21-3619-4692-8D31-DEF47205611C}" srcOrd="0" destOrd="0" presId="urn:microsoft.com/office/officeart/2005/8/layout/venn3"/>
    <dgm:cxn modelId="{4640CF22-B471-4513-BFF9-9ABB2A49BA01}" srcId="{DC3A35E9-28E5-4867-91AA-1A4024DE1E34}" destId="{4C2ECD3C-62F5-4BDF-8179-F58400275ABD}" srcOrd="2" destOrd="0" parTransId="{8FDBE333-35A3-4CA1-A875-7727D5A38576}" sibTransId="{F7D637C1-DD7E-48C5-98FA-F58576D8068A}"/>
    <dgm:cxn modelId="{5F9F9A66-1F71-4EAA-80E3-0E0409B4B1A2}" type="presOf" srcId="{4C2ECD3C-62F5-4BDF-8179-F58400275ABD}" destId="{099FDE23-5565-4944-B15D-AF3AFE1BB2BA}" srcOrd="0" destOrd="0" presId="urn:microsoft.com/office/officeart/2005/8/layout/venn3"/>
    <dgm:cxn modelId="{5875625A-978A-4DF2-90D9-B7D2C394E6D8}" srcId="{DC3A35E9-28E5-4867-91AA-1A4024DE1E34}" destId="{A4EF99CD-C418-4A03-ABD6-A4BB3EB9BD6D}" srcOrd="0" destOrd="0" parTransId="{0A60A2ED-53DE-42C3-AFFF-00946266BCE1}" sibTransId="{4BEE7BE9-D652-4EF6-BEDF-AC109FE304E1}"/>
    <dgm:cxn modelId="{82227B5A-F080-4324-B66E-3685C405FCD7}" type="presOf" srcId="{A4EF99CD-C418-4A03-ABD6-A4BB3EB9BD6D}" destId="{10A0C9DC-BB0E-48B5-831C-BA599AACA638}" srcOrd="0" destOrd="0" presId="urn:microsoft.com/office/officeart/2005/8/layout/venn3"/>
    <dgm:cxn modelId="{6FE56BEB-7123-4741-A5FA-8C48AB832390}" srcId="{DC3A35E9-28E5-4867-91AA-1A4024DE1E34}" destId="{B82EA603-6DF7-4503-A6B7-2D6D546686E3}" srcOrd="1" destOrd="0" parTransId="{64DA31BA-6816-4FCA-BABA-A7AC85318D0B}" sibTransId="{86F84198-D981-402E-91F5-3A666ACF458A}"/>
    <dgm:cxn modelId="{BDB1B4EB-C3B1-4623-AC77-0264E71BE701}" type="presOf" srcId="{B82EA603-6DF7-4503-A6B7-2D6D546686E3}" destId="{D187AF83-3F87-41AF-A0B9-E6A9F13FD88A}" srcOrd="0" destOrd="0" presId="urn:microsoft.com/office/officeart/2005/8/layout/venn3"/>
    <dgm:cxn modelId="{23EE2D1E-A313-4E91-A2EF-47F90FEDA872}" type="presParOf" srcId="{66142B21-3619-4692-8D31-DEF47205611C}" destId="{10A0C9DC-BB0E-48B5-831C-BA599AACA638}" srcOrd="0" destOrd="0" presId="urn:microsoft.com/office/officeart/2005/8/layout/venn3"/>
    <dgm:cxn modelId="{CBA8FF7C-C8AC-42FD-AEF7-B672CE2CA108}" type="presParOf" srcId="{66142B21-3619-4692-8D31-DEF47205611C}" destId="{D697E970-D75D-422A-AD7B-541AA8C8D233}" srcOrd="1" destOrd="0" presId="urn:microsoft.com/office/officeart/2005/8/layout/venn3"/>
    <dgm:cxn modelId="{FFF7BA1E-2211-4BBA-9D62-B98511AA6DCD}" type="presParOf" srcId="{66142B21-3619-4692-8D31-DEF47205611C}" destId="{D187AF83-3F87-41AF-A0B9-E6A9F13FD88A}" srcOrd="2" destOrd="0" presId="urn:microsoft.com/office/officeart/2005/8/layout/venn3"/>
    <dgm:cxn modelId="{D6FA3906-6FFC-4651-AA19-56E3731836F7}" type="presParOf" srcId="{66142B21-3619-4692-8D31-DEF47205611C}" destId="{79BFDBB4-E875-458D-8A6B-70427D827715}" srcOrd="3" destOrd="0" presId="urn:microsoft.com/office/officeart/2005/8/layout/venn3"/>
    <dgm:cxn modelId="{0D77E48F-62BB-45E6-8A26-7CAF47F4A586}" type="presParOf" srcId="{66142B21-3619-4692-8D31-DEF47205611C}" destId="{099FDE23-5565-4944-B15D-AF3AFE1BB2BA}" srcOrd="4" destOrd="0" presId="urn:microsoft.com/office/officeart/2005/8/layout/venn3"/>
  </dgm:cxnLst>
  <dgm:bg/>
  <dgm:whole>
    <a:ln w="57150"/>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9D9AC5F-3584-46D9-B06B-1776D31CA6AD}" type="doc">
      <dgm:prSet loTypeId="urn:microsoft.com/office/officeart/2009/layout/CirclePictureHierarchy" loCatId="hierarchy" qsTypeId="urn:microsoft.com/office/officeart/2005/8/quickstyle/simple1" qsCatId="simple" csTypeId="urn:microsoft.com/office/officeart/2005/8/colors/colorful3" csCatId="colorful" phldr="1"/>
      <dgm:spPr/>
      <dgm:t>
        <a:bodyPr/>
        <a:lstStyle/>
        <a:p>
          <a:endParaRPr lang="en-US"/>
        </a:p>
      </dgm:t>
    </dgm:pt>
    <dgm:pt modelId="{969CDE3F-3E16-438B-8F27-247D42E3A197}">
      <dgm:prSet phldrT="[Text]"/>
      <dgm:spPr/>
      <dgm:t>
        <a:bodyPr/>
        <a:lstStyle/>
        <a:p>
          <a:r>
            <a:rPr lang="en-US">
              <a:latin typeface="+mn-lt"/>
            </a:rPr>
            <a:t>Student Enrolls</a:t>
          </a:r>
        </a:p>
      </dgm:t>
    </dgm:pt>
    <dgm:pt modelId="{BEA019D9-7016-47B1-BA1B-87DD9A8A4C30}" type="parTrans" cxnId="{F36A4495-53CB-4304-B832-8C44C639FBD5}">
      <dgm:prSet/>
      <dgm:spPr/>
      <dgm:t>
        <a:bodyPr/>
        <a:lstStyle/>
        <a:p>
          <a:endParaRPr lang="en-US">
            <a:latin typeface="+mn-lt"/>
          </a:endParaRPr>
        </a:p>
      </dgm:t>
    </dgm:pt>
    <dgm:pt modelId="{1EF1B1E3-0AEB-4147-B369-8FC4CA912240}" type="sibTrans" cxnId="{F36A4495-53CB-4304-B832-8C44C639FBD5}">
      <dgm:prSet/>
      <dgm:spPr/>
      <dgm:t>
        <a:bodyPr/>
        <a:lstStyle/>
        <a:p>
          <a:endParaRPr lang="en-US">
            <a:latin typeface="+mn-lt"/>
          </a:endParaRPr>
        </a:p>
      </dgm:t>
    </dgm:pt>
    <dgm:pt modelId="{D1392AEF-FABA-466B-8EE6-05202B736869}">
      <dgm:prSet phldrT="[Text]"/>
      <dgm:spPr/>
      <dgm:t>
        <a:bodyPr/>
        <a:lstStyle/>
        <a:p>
          <a:r>
            <a:rPr lang="en-US">
              <a:latin typeface="+mn-lt"/>
            </a:rPr>
            <a:t>Evaluate ELP scores found in ML Historical Data Reports</a:t>
          </a:r>
        </a:p>
      </dgm:t>
    </dgm:pt>
    <dgm:pt modelId="{081FC407-50C4-423A-982B-9D5162E6A1EC}" type="parTrans" cxnId="{87158408-024A-4A83-B5FE-C0855B306E27}">
      <dgm:prSet/>
      <dgm:spPr/>
      <dgm:t>
        <a:bodyPr/>
        <a:lstStyle/>
        <a:p>
          <a:endParaRPr lang="en-US">
            <a:latin typeface="+mn-lt"/>
          </a:endParaRPr>
        </a:p>
      </dgm:t>
    </dgm:pt>
    <dgm:pt modelId="{FBBE8947-5268-42EC-9A87-CCFEECC9F696}" type="sibTrans" cxnId="{87158408-024A-4A83-B5FE-C0855B306E27}">
      <dgm:prSet/>
      <dgm:spPr/>
      <dgm:t>
        <a:bodyPr/>
        <a:lstStyle/>
        <a:p>
          <a:endParaRPr lang="en-US">
            <a:latin typeface="+mn-lt"/>
          </a:endParaRPr>
        </a:p>
      </dgm:t>
    </dgm:pt>
    <dgm:pt modelId="{BBCAAB6E-B2E0-4B33-9980-210AC75FD5B4}">
      <dgm:prSet phldrT="[Text]"/>
      <dgm:spPr/>
      <dgm:t>
        <a:bodyPr/>
        <a:lstStyle/>
        <a:p>
          <a:r>
            <a:rPr lang="en-US">
              <a:latin typeface="+mn-lt"/>
            </a:rPr>
            <a:t>Determine language designation and coding location in the language progression sequence *</a:t>
          </a:r>
        </a:p>
      </dgm:t>
    </dgm:pt>
    <dgm:pt modelId="{6457CE02-0588-49B9-9194-FEB95EABB793}" type="parTrans" cxnId="{7BB8163D-6A8D-4189-A97D-32314AF493A9}">
      <dgm:prSet/>
      <dgm:spPr/>
      <dgm:t>
        <a:bodyPr/>
        <a:lstStyle/>
        <a:p>
          <a:endParaRPr lang="en-US">
            <a:latin typeface="+mn-lt"/>
          </a:endParaRPr>
        </a:p>
      </dgm:t>
    </dgm:pt>
    <dgm:pt modelId="{E42AADE0-5FE5-4C13-ADC7-3E0A1EBE1234}" type="sibTrans" cxnId="{7BB8163D-6A8D-4189-A97D-32314AF493A9}">
      <dgm:prSet/>
      <dgm:spPr/>
      <dgm:t>
        <a:bodyPr/>
        <a:lstStyle/>
        <a:p>
          <a:endParaRPr lang="en-US">
            <a:latin typeface="+mn-lt"/>
          </a:endParaRPr>
        </a:p>
      </dgm:t>
    </dgm:pt>
    <dgm:pt modelId="{B3A50F8E-E403-409B-BD99-DEFFB52B2C9B}">
      <dgm:prSet phldrT="[Text]"/>
      <dgm:spPr/>
      <dgm:t>
        <a:bodyPr/>
        <a:lstStyle/>
        <a:p>
          <a:r>
            <a:rPr lang="en-US">
              <a:latin typeface="+mn-lt"/>
            </a:rPr>
            <a:t>HLS Responses &amp; CDE Data Pipeline (CEDAR/ COGNOS) </a:t>
          </a:r>
          <a:endParaRPr lang="en-US">
            <a:highlight>
              <a:srgbClr val="FFFF00"/>
            </a:highlight>
            <a:latin typeface="+mn-lt"/>
          </a:endParaRPr>
        </a:p>
      </dgm:t>
    </dgm:pt>
    <dgm:pt modelId="{B41F9072-D2A2-41FC-9AAD-FF3E228FF866}" type="parTrans" cxnId="{32EE0000-DF41-46D7-8CE4-7F5196F199E2}">
      <dgm:prSet/>
      <dgm:spPr/>
      <dgm:t>
        <a:bodyPr/>
        <a:lstStyle/>
        <a:p>
          <a:endParaRPr lang="en-US">
            <a:latin typeface="+mn-lt"/>
          </a:endParaRPr>
        </a:p>
      </dgm:t>
    </dgm:pt>
    <dgm:pt modelId="{C745324A-6836-484F-8644-BA4DBB3E1406}" type="sibTrans" cxnId="{32EE0000-DF41-46D7-8CE4-7F5196F199E2}">
      <dgm:prSet/>
      <dgm:spPr/>
      <dgm:t>
        <a:bodyPr/>
        <a:lstStyle/>
        <a:p>
          <a:endParaRPr lang="en-US">
            <a:latin typeface="+mn-lt"/>
          </a:endParaRPr>
        </a:p>
      </dgm:t>
    </dgm:pt>
    <dgm:pt modelId="{579E9A03-1778-4E9A-B78D-438BDE3144DB}">
      <dgm:prSet phldrT="[Text]"/>
      <dgm:spPr/>
      <dgm:t>
        <a:bodyPr/>
        <a:lstStyle/>
        <a:p>
          <a:r>
            <a:rPr lang="en-US">
              <a:latin typeface="+mn-lt"/>
            </a:rPr>
            <a:t>Collect a local Body of Evidence (BOE)</a:t>
          </a:r>
        </a:p>
      </dgm:t>
    </dgm:pt>
    <dgm:pt modelId="{86C566CE-BDF1-4D6D-BD35-E1B9EC1F5182}" type="parTrans" cxnId="{49F5AF44-4261-41E5-94A5-B08DD372499B}">
      <dgm:prSet/>
      <dgm:spPr/>
      <dgm:t>
        <a:bodyPr/>
        <a:lstStyle/>
        <a:p>
          <a:endParaRPr lang="en-US">
            <a:latin typeface="+mn-lt"/>
          </a:endParaRPr>
        </a:p>
      </dgm:t>
    </dgm:pt>
    <dgm:pt modelId="{F946751F-CEBC-4839-921B-325EDB0A11F9}" type="sibTrans" cxnId="{49F5AF44-4261-41E5-94A5-B08DD372499B}">
      <dgm:prSet/>
      <dgm:spPr/>
      <dgm:t>
        <a:bodyPr/>
        <a:lstStyle/>
        <a:p>
          <a:endParaRPr lang="en-US">
            <a:latin typeface="+mn-lt"/>
          </a:endParaRPr>
        </a:p>
      </dgm:t>
    </dgm:pt>
    <dgm:pt modelId="{A64133A5-C13A-4E5C-A37E-01E454774D19}" type="pres">
      <dgm:prSet presAssocID="{09D9AC5F-3584-46D9-B06B-1776D31CA6AD}" presName="hierChild1" presStyleCnt="0">
        <dgm:presLayoutVars>
          <dgm:chPref val="1"/>
          <dgm:dir/>
          <dgm:animOne val="branch"/>
          <dgm:animLvl val="lvl"/>
          <dgm:resizeHandles/>
        </dgm:presLayoutVars>
      </dgm:prSet>
      <dgm:spPr/>
    </dgm:pt>
    <dgm:pt modelId="{D8E54C62-3E9B-4644-A5C5-6BEBC5D0B349}" type="pres">
      <dgm:prSet presAssocID="{969CDE3F-3E16-438B-8F27-247D42E3A197}" presName="hierRoot1" presStyleCnt="0"/>
      <dgm:spPr/>
    </dgm:pt>
    <dgm:pt modelId="{F943FF4C-5355-4879-97A8-01D73A3D2054}" type="pres">
      <dgm:prSet presAssocID="{969CDE3F-3E16-438B-8F27-247D42E3A197}" presName="composite" presStyleCnt="0"/>
      <dgm:spPr/>
    </dgm:pt>
    <dgm:pt modelId="{637A167E-949E-4195-B387-86B4D545B8A8}" type="pres">
      <dgm:prSet presAssocID="{969CDE3F-3E16-438B-8F27-247D42E3A197}" presName="image" presStyleLbl="node0" presStyleIdx="0" presStyleCnt="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055311A2-0663-4B80-8BBA-4D2AAEACF00E}" type="pres">
      <dgm:prSet presAssocID="{969CDE3F-3E16-438B-8F27-247D42E3A197}" presName="text" presStyleLbl="revTx" presStyleIdx="0" presStyleCnt="5">
        <dgm:presLayoutVars>
          <dgm:chPref val="3"/>
        </dgm:presLayoutVars>
      </dgm:prSet>
      <dgm:spPr/>
    </dgm:pt>
    <dgm:pt modelId="{A5594D8F-0DD1-468F-A206-918AE9749B70}" type="pres">
      <dgm:prSet presAssocID="{969CDE3F-3E16-438B-8F27-247D42E3A197}" presName="hierChild2" presStyleCnt="0"/>
      <dgm:spPr/>
    </dgm:pt>
    <dgm:pt modelId="{59557B8E-ED0D-4E3B-8D66-3D8C59CC563C}" type="pres">
      <dgm:prSet presAssocID="{B41F9072-D2A2-41FC-9AAD-FF3E228FF866}" presName="Name10" presStyleLbl="parChTrans1D2" presStyleIdx="0" presStyleCnt="1"/>
      <dgm:spPr/>
    </dgm:pt>
    <dgm:pt modelId="{273CA6D6-CBE8-4E2A-97BC-E1351005E741}" type="pres">
      <dgm:prSet presAssocID="{B3A50F8E-E403-409B-BD99-DEFFB52B2C9B}" presName="hierRoot2" presStyleCnt="0"/>
      <dgm:spPr/>
    </dgm:pt>
    <dgm:pt modelId="{2950345B-744D-4EE4-9E19-40C6925A55A9}" type="pres">
      <dgm:prSet presAssocID="{B3A50F8E-E403-409B-BD99-DEFFB52B2C9B}" presName="composite2" presStyleCnt="0"/>
      <dgm:spPr/>
    </dgm:pt>
    <dgm:pt modelId="{68025C0D-3755-4144-B09C-EFBD9ED69F6E}" type="pres">
      <dgm:prSet presAssocID="{B3A50F8E-E403-409B-BD99-DEFFB52B2C9B}" presName="image2" presStyleLbl="node2" presStyleIdx="0" presStyleCnt="1" custScaleX="78860" custScaleY="85107" custLinFactNeighborX="5176" custLinFactNeighborY="551"/>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ckmark with solid fill"/>
        </a:ext>
      </dgm:extLst>
    </dgm:pt>
    <dgm:pt modelId="{A7CB0E74-4974-45E0-8647-1170BF6AB73C}" type="pres">
      <dgm:prSet presAssocID="{B3A50F8E-E403-409B-BD99-DEFFB52B2C9B}" presName="text2" presStyleLbl="revTx" presStyleIdx="1" presStyleCnt="5">
        <dgm:presLayoutVars>
          <dgm:chPref val="3"/>
        </dgm:presLayoutVars>
      </dgm:prSet>
      <dgm:spPr/>
    </dgm:pt>
    <dgm:pt modelId="{59F54FE8-B5CA-4343-9E89-036EFE296B93}" type="pres">
      <dgm:prSet presAssocID="{B3A50F8E-E403-409B-BD99-DEFFB52B2C9B}" presName="hierChild3" presStyleCnt="0"/>
      <dgm:spPr/>
    </dgm:pt>
    <dgm:pt modelId="{69053220-6DC2-4428-BBFB-12FFA52338D8}" type="pres">
      <dgm:prSet presAssocID="{081FC407-50C4-423A-982B-9D5162E6A1EC}" presName="Name17" presStyleLbl="parChTrans1D3" presStyleIdx="0" presStyleCnt="3"/>
      <dgm:spPr/>
    </dgm:pt>
    <dgm:pt modelId="{773B543C-95AD-4A3E-A94B-C7B266B6FAB3}" type="pres">
      <dgm:prSet presAssocID="{D1392AEF-FABA-466B-8EE6-05202B736869}" presName="hierRoot3" presStyleCnt="0"/>
      <dgm:spPr/>
    </dgm:pt>
    <dgm:pt modelId="{BDCFDF85-36B9-499D-B55A-5079E7358375}" type="pres">
      <dgm:prSet presAssocID="{D1392AEF-FABA-466B-8EE6-05202B736869}" presName="composite3" presStyleCnt="0"/>
      <dgm:spPr/>
    </dgm:pt>
    <dgm:pt modelId="{3361ADE2-60CB-4D82-BBA9-E7A3A73B1DB5}" type="pres">
      <dgm:prSet presAssocID="{D1392AEF-FABA-466B-8EE6-05202B736869}" presName="image3" presStyleLbl="node3" presStyleIdx="0"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Laptop with solid fill"/>
        </a:ext>
      </dgm:extLst>
    </dgm:pt>
    <dgm:pt modelId="{254187A7-8525-45BA-9A31-503E6F8B4499}" type="pres">
      <dgm:prSet presAssocID="{D1392AEF-FABA-466B-8EE6-05202B736869}" presName="text3" presStyleLbl="revTx" presStyleIdx="2" presStyleCnt="5">
        <dgm:presLayoutVars>
          <dgm:chPref val="3"/>
        </dgm:presLayoutVars>
      </dgm:prSet>
      <dgm:spPr/>
    </dgm:pt>
    <dgm:pt modelId="{22D90E22-A14E-44BC-BBFE-3CF5798B94C5}" type="pres">
      <dgm:prSet presAssocID="{D1392AEF-FABA-466B-8EE6-05202B736869}" presName="hierChild4" presStyleCnt="0"/>
      <dgm:spPr/>
    </dgm:pt>
    <dgm:pt modelId="{43E3430B-F954-4FE4-8C7C-1F152E205A8B}" type="pres">
      <dgm:prSet presAssocID="{86C566CE-BDF1-4D6D-BD35-E1B9EC1F5182}" presName="Name17" presStyleLbl="parChTrans1D3" presStyleIdx="1" presStyleCnt="3"/>
      <dgm:spPr/>
    </dgm:pt>
    <dgm:pt modelId="{A4061A0D-3E89-4F2A-8CE1-2D05E899D3A7}" type="pres">
      <dgm:prSet presAssocID="{579E9A03-1778-4E9A-B78D-438BDE3144DB}" presName="hierRoot3" presStyleCnt="0"/>
      <dgm:spPr/>
    </dgm:pt>
    <dgm:pt modelId="{383FC20B-F88D-4AAA-85A2-95CECD684EC0}" type="pres">
      <dgm:prSet presAssocID="{579E9A03-1778-4E9A-B78D-438BDE3144DB}" presName="composite3" presStyleCnt="0"/>
      <dgm:spPr/>
    </dgm:pt>
    <dgm:pt modelId="{526DE3AA-7215-40BA-BF18-D22E675F53E1}" type="pres">
      <dgm:prSet presAssocID="{579E9A03-1778-4E9A-B78D-438BDE3144DB}" presName="image3" presStyleLbl="node3" presStyleIdx="1" presStyleCnt="3"/>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aily calendar with solid fill"/>
        </a:ext>
      </dgm:extLst>
    </dgm:pt>
    <dgm:pt modelId="{7F717EB5-130E-412F-8124-319F3720FE31}" type="pres">
      <dgm:prSet presAssocID="{579E9A03-1778-4E9A-B78D-438BDE3144DB}" presName="text3" presStyleLbl="revTx" presStyleIdx="3" presStyleCnt="5">
        <dgm:presLayoutVars>
          <dgm:chPref val="3"/>
        </dgm:presLayoutVars>
      </dgm:prSet>
      <dgm:spPr/>
    </dgm:pt>
    <dgm:pt modelId="{D7B95C58-ADC3-4CD5-AC80-2026312B6DDE}" type="pres">
      <dgm:prSet presAssocID="{579E9A03-1778-4E9A-B78D-438BDE3144DB}" presName="hierChild4" presStyleCnt="0"/>
      <dgm:spPr/>
    </dgm:pt>
    <dgm:pt modelId="{F6540D9B-3905-46C7-81F4-F1247F2A41FE}" type="pres">
      <dgm:prSet presAssocID="{6457CE02-0588-49B9-9194-FEB95EABB793}" presName="Name17" presStyleLbl="parChTrans1D3" presStyleIdx="2" presStyleCnt="3"/>
      <dgm:spPr/>
    </dgm:pt>
    <dgm:pt modelId="{C9CF9910-3D19-4063-9E3C-31B1367D08A1}" type="pres">
      <dgm:prSet presAssocID="{BBCAAB6E-B2E0-4B33-9980-210AC75FD5B4}" presName="hierRoot3" presStyleCnt="0"/>
      <dgm:spPr/>
    </dgm:pt>
    <dgm:pt modelId="{F6BF3DC5-6613-447D-8B26-CC0870678ECF}" type="pres">
      <dgm:prSet presAssocID="{BBCAAB6E-B2E0-4B33-9980-210AC75FD5B4}" presName="composite3" presStyleCnt="0"/>
      <dgm:spPr/>
    </dgm:pt>
    <dgm:pt modelId="{02043461-B315-4A16-8CCB-5B4C295581C8}" type="pres">
      <dgm:prSet presAssocID="{BBCAAB6E-B2E0-4B33-9980-210AC75FD5B4}" presName="image3" presStyleLbl="node3" presStyleIdx="2" presStyleCnt="3"/>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eeting with solid fill"/>
        </a:ext>
      </dgm:extLst>
    </dgm:pt>
    <dgm:pt modelId="{0C142729-5C91-4F2C-A94E-FDA7AAB2FD73}" type="pres">
      <dgm:prSet presAssocID="{BBCAAB6E-B2E0-4B33-9980-210AC75FD5B4}" presName="text3" presStyleLbl="revTx" presStyleIdx="4" presStyleCnt="5">
        <dgm:presLayoutVars>
          <dgm:chPref val="3"/>
        </dgm:presLayoutVars>
      </dgm:prSet>
      <dgm:spPr/>
    </dgm:pt>
    <dgm:pt modelId="{21655E89-55BB-4C14-B1AB-594AFB4CACD2}" type="pres">
      <dgm:prSet presAssocID="{BBCAAB6E-B2E0-4B33-9980-210AC75FD5B4}" presName="hierChild4" presStyleCnt="0"/>
      <dgm:spPr/>
    </dgm:pt>
  </dgm:ptLst>
  <dgm:cxnLst>
    <dgm:cxn modelId="{32EE0000-DF41-46D7-8CE4-7F5196F199E2}" srcId="{969CDE3F-3E16-438B-8F27-247D42E3A197}" destId="{B3A50F8E-E403-409B-BD99-DEFFB52B2C9B}" srcOrd="0" destOrd="0" parTransId="{B41F9072-D2A2-41FC-9AAD-FF3E228FF866}" sibTransId="{C745324A-6836-484F-8644-BA4DBB3E1406}"/>
    <dgm:cxn modelId="{87158408-024A-4A83-B5FE-C0855B306E27}" srcId="{B3A50F8E-E403-409B-BD99-DEFFB52B2C9B}" destId="{D1392AEF-FABA-466B-8EE6-05202B736869}" srcOrd="0" destOrd="0" parTransId="{081FC407-50C4-423A-982B-9D5162E6A1EC}" sibTransId="{FBBE8947-5268-42EC-9A87-CCFEECC9F696}"/>
    <dgm:cxn modelId="{569D730B-E67A-471F-B66D-5AE691AAB641}" type="presOf" srcId="{86C566CE-BDF1-4D6D-BD35-E1B9EC1F5182}" destId="{43E3430B-F954-4FE4-8C7C-1F152E205A8B}" srcOrd="0" destOrd="0" presId="urn:microsoft.com/office/officeart/2009/layout/CirclePictureHierarchy"/>
    <dgm:cxn modelId="{77297B23-D3AE-4D89-814E-DA90EDB7D52F}" type="presOf" srcId="{579E9A03-1778-4E9A-B78D-438BDE3144DB}" destId="{7F717EB5-130E-412F-8124-319F3720FE31}" srcOrd="0" destOrd="0" presId="urn:microsoft.com/office/officeart/2009/layout/CirclePictureHierarchy"/>
    <dgm:cxn modelId="{F4724234-29B6-4B73-B12A-6EBE1FC273CD}" type="presOf" srcId="{09D9AC5F-3584-46D9-B06B-1776D31CA6AD}" destId="{A64133A5-C13A-4E5C-A37E-01E454774D19}" srcOrd="0" destOrd="0" presId="urn:microsoft.com/office/officeart/2009/layout/CirclePictureHierarchy"/>
    <dgm:cxn modelId="{7BB8163D-6A8D-4189-A97D-32314AF493A9}" srcId="{B3A50F8E-E403-409B-BD99-DEFFB52B2C9B}" destId="{BBCAAB6E-B2E0-4B33-9980-210AC75FD5B4}" srcOrd="2" destOrd="0" parTransId="{6457CE02-0588-49B9-9194-FEB95EABB793}" sibTransId="{E42AADE0-5FE5-4C13-ADC7-3E0A1EBE1234}"/>
    <dgm:cxn modelId="{00F3AA41-AEA2-46F2-8ECB-C2B9F0580643}" type="presOf" srcId="{D1392AEF-FABA-466B-8EE6-05202B736869}" destId="{254187A7-8525-45BA-9A31-503E6F8B4499}" srcOrd="0" destOrd="0" presId="urn:microsoft.com/office/officeart/2009/layout/CirclePictureHierarchy"/>
    <dgm:cxn modelId="{49F5AF44-4261-41E5-94A5-B08DD372499B}" srcId="{B3A50F8E-E403-409B-BD99-DEFFB52B2C9B}" destId="{579E9A03-1778-4E9A-B78D-438BDE3144DB}" srcOrd="1" destOrd="0" parTransId="{86C566CE-BDF1-4D6D-BD35-E1B9EC1F5182}" sibTransId="{F946751F-CEBC-4839-921B-325EDB0A11F9}"/>
    <dgm:cxn modelId="{24FFA975-88C2-4AFB-AF9C-1DEC14FC9CD4}" type="presOf" srcId="{B3A50F8E-E403-409B-BD99-DEFFB52B2C9B}" destId="{A7CB0E74-4974-45E0-8647-1170BF6AB73C}" srcOrd="0" destOrd="0" presId="urn:microsoft.com/office/officeart/2009/layout/CirclePictureHierarchy"/>
    <dgm:cxn modelId="{F36A4495-53CB-4304-B832-8C44C639FBD5}" srcId="{09D9AC5F-3584-46D9-B06B-1776D31CA6AD}" destId="{969CDE3F-3E16-438B-8F27-247D42E3A197}" srcOrd="0" destOrd="0" parTransId="{BEA019D9-7016-47B1-BA1B-87DD9A8A4C30}" sibTransId="{1EF1B1E3-0AEB-4147-B369-8FC4CA912240}"/>
    <dgm:cxn modelId="{461020DA-8A92-46CE-8CEA-C529292665CC}" type="presOf" srcId="{6457CE02-0588-49B9-9194-FEB95EABB793}" destId="{F6540D9B-3905-46C7-81F4-F1247F2A41FE}" srcOrd="0" destOrd="0" presId="urn:microsoft.com/office/officeart/2009/layout/CirclePictureHierarchy"/>
    <dgm:cxn modelId="{A1FBFADB-86CB-44C4-9D0B-60D69F3E295C}" type="presOf" srcId="{969CDE3F-3E16-438B-8F27-247D42E3A197}" destId="{055311A2-0663-4B80-8BBA-4D2AAEACF00E}" srcOrd="0" destOrd="0" presId="urn:microsoft.com/office/officeart/2009/layout/CirclePictureHierarchy"/>
    <dgm:cxn modelId="{1DB96EE4-48B9-406C-A6AC-5E9F6C696E45}" type="presOf" srcId="{B41F9072-D2A2-41FC-9AAD-FF3E228FF866}" destId="{59557B8E-ED0D-4E3B-8D66-3D8C59CC563C}" srcOrd="0" destOrd="0" presId="urn:microsoft.com/office/officeart/2009/layout/CirclePictureHierarchy"/>
    <dgm:cxn modelId="{150B1CF3-0F85-456B-A758-4ED53EC3C1F3}" type="presOf" srcId="{BBCAAB6E-B2E0-4B33-9980-210AC75FD5B4}" destId="{0C142729-5C91-4F2C-A94E-FDA7AAB2FD73}" srcOrd="0" destOrd="0" presId="urn:microsoft.com/office/officeart/2009/layout/CirclePictureHierarchy"/>
    <dgm:cxn modelId="{78588EFE-C653-4762-B302-B5537B4FACE0}" type="presOf" srcId="{081FC407-50C4-423A-982B-9D5162E6A1EC}" destId="{69053220-6DC2-4428-BBFB-12FFA52338D8}" srcOrd="0" destOrd="0" presId="urn:microsoft.com/office/officeart/2009/layout/CirclePictureHierarchy"/>
    <dgm:cxn modelId="{9EF1E242-426E-47E0-A477-0FCAF010FABE}" type="presParOf" srcId="{A64133A5-C13A-4E5C-A37E-01E454774D19}" destId="{D8E54C62-3E9B-4644-A5C5-6BEBC5D0B349}" srcOrd="0" destOrd="0" presId="urn:microsoft.com/office/officeart/2009/layout/CirclePictureHierarchy"/>
    <dgm:cxn modelId="{492FF44B-7BF7-4A86-99D6-688754F3D3F0}" type="presParOf" srcId="{D8E54C62-3E9B-4644-A5C5-6BEBC5D0B349}" destId="{F943FF4C-5355-4879-97A8-01D73A3D2054}" srcOrd="0" destOrd="0" presId="urn:microsoft.com/office/officeart/2009/layout/CirclePictureHierarchy"/>
    <dgm:cxn modelId="{87042AD2-E1FB-429D-8804-5B88A6159212}" type="presParOf" srcId="{F943FF4C-5355-4879-97A8-01D73A3D2054}" destId="{637A167E-949E-4195-B387-86B4D545B8A8}" srcOrd="0" destOrd="0" presId="urn:microsoft.com/office/officeart/2009/layout/CirclePictureHierarchy"/>
    <dgm:cxn modelId="{FDA6C948-E927-4C91-A6EF-3409340893A8}" type="presParOf" srcId="{F943FF4C-5355-4879-97A8-01D73A3D2054}" destId="{055311A2-0663-4B80-8BBA-4D2AAEACF00E}" srcOrd="1" destOrd="0" presId="urn:microsoft.com/office/officeart/2009/layout/CirclePictureHierarchy"/>
    <dgm:cxn modelId="{0AA65884-3884-47E4-A8A6-F74617980B44}" type="presParOf" srcId="{D8E54C62-3E9B-4644-A5C5-6BEBC5D0B349}" destId="{A5594D8F-0DD1-468F-A206-918AE9749B70}" srcOrd="1" destOrd="0" presId="urn:microsoft.com/office/officeart/2009/layout/CirclePictureHierarchy"/>
    <dgm:cxn modelId="{12AA42C3-DBFA-4CDB-A5B6-272FA8428205}" type="presParOf" srcId="{A5594D8F-0DD1-468F-A206-918AE9749B70}" destId="{59557B8E-ED0D-4E3B-8D66-3D8C59CC563C}" srcOrd="0" destOrd="0" presId="urn:microsoft.com/office/officeart/2009/layout/CirclePictureHierarchy"/>
    <dgm:cxn modelId="{0FA6C99A-9D1C-4E38-AC82-038FAC96990E}" type="presParOf" srcId="{A5594D8F-0DD1-468F-A206-918AE9749B70}" destId="{273CA6D6-CBE8-4E2A-97BC-E1351005E741}" srcOrd="1" destOrd="0" presId="urn:microsoft.com/office/officeart/2009/layout/CirclePictureHierarchy"/>
    <dgm:cxn modelId="{626D144B-D7FB-4D87-B1AD-263347A39CC9}" type="presParOf" srcId="{273CA6D6-CBE8-4E2A-97BC-E1351005E741}" destId="{2950345B-744D-4EE4-9E19-40C6925A55A9}" srcOrd="0" destOrd="0" presId="urn:microsoft.com/office/officeart/2009/layout/CirclePictureHierarchy"/>
    <dgm:cxn modelId="{81404AFE-8709-4464-B765-FF7EE15A95DB}" type="presParOf" srcId="{2950345B-744D-4EE4-9E19-40C6925A55A9}" destId="{68025C0D-3755-4144-B09C-EFBD9ED69F6E}" srcOrd="0" destOrd="0" presId="urn:microsoft.com/office/officeart/2009/layout/CirclePictureHierarchy"/>
    <dgm:cxn modelId="{479FD1D4-B64C-4B3F-845F-50E5482F4CD8}" type="presParOf" srcId="{2950345B-744D-4EE4-9E19-40C6925A55A9}" destId="{A7CB0E74-4974-45E0-8647-1170BF6AB73C}" srcOrd="1" destOrd="0" presId="urn:microsoft.com/office/officeart/2009/layout/CirclePictureHierarchy"/>
    <dgm:cxn modelId="{564A8164-C11E-4A0B-BE5A-6675E9939006}" type="presParOf" srcId="{273CA6D6-CBE8-4E2A-97BC-E1351005E741}" destId="{59F54FE8-B5CA-4343-9E89-036EFE296B93}" srcOrd="1" destOrd="0" presId="urn:microsoft.com/office/officeart/2009/layout/CirclePictureHierarchy"/>
    <dgm:cxn modelId="{DE454ABE-EAE1-4FC8-BB00-1884CEEDEC87}" type="presParOf" srcId="{59F54FE8-B5CA-4343-9E89-036EFE296B93}" destId="{69053220-6DC2-4428-BBFB-12FFA52338D8}" srcOrd="0" destOrd="0" presId="urn:microsoft.com/office/officeart/2009/layout/CirclePictureHierarchy"/>
    <dgm:cxn modelId="{25D552E8-0044-4C9F-9362-D30823D9B0C3}" type="presParOf" srcId="{59F54FE8-B5CA-4343-9E89-036EFE296B93}" destId="{773B543C-95AD-4A3E-A94B-C7B266B6FAB3}" srcOrd="1" destOrd="0" presId="urn:microsoft.com/office/officeart/2009/layout/CirclePictureHierarchy"/>
    <dgm:cxn modelId="{4682F191-97E4-477E-8CC2-2547DCF6503A}" type="presParOf" srcId="{773B543C-95AD-4A3E-A94B-C7B266B6FAB3}" destId="{BDCFDF85-36B9-499D-B55A-5079E7358375}" srcOrd="0" destOrd="0" presId="urn:microsoft.com/office/officeart/2009/layout/CirclePictureHierarchy"/>
    <dgm:cxn modelId="{861AB679-BC37-4C74-AA57-61BF7E804340}" type="presParOf" srcId="{BDCFDF85-36B9-499D-B55A-5079E7358375}" destId="{3361ADE2-60CB-4D82-BBA9-E7A3A73B1DB5}" srcOrd="0" destOrd="0" presId="urn:microsoft.com/office/officeart/2009/layout/CirclePictureHierarchy"/>
    <dgm:cxn modelId="{7F460AB0-83FF-4206-A348-9F9022578256}" type="presParOf" srcId="{BDCFDF85-36B9-499D-B55A-5079E7358375}" destId="{254187A7-8525-45BA-9A31-503E6F8B4499}" srcOrd="1" destOrd="0" presId="urn:microsoft.com/office/officeart/2009/layout/CirclePictureHierarchy"/>
    <dgm:cxn modelId="{6A54660D-D4B1-4234-BEAB-0B588BEE1F74}" type="presParOf" srcId="{773B543C-95AD-4A3E-A94B-C7B266B6FAB3}" destId="{22D90E22-A14E-44BC-BBFE-3CF5798B94C5}" srcOrd="1" destOrd="0" presId="urn:microsoft.com/office/officeart/2009/layout/CirclePictureHierarchy"/>
    <dgm:cxn modelId="{D88A1930-A897-4C4A-98F3-896D946B1D70}" type="presParOf" srcId="{59F54FE8-B5CA-4343-9E89-036EFE296B93}" destId="{43E3430B-F954-4FE4-8C7C-1F152E205A8B}" srcOrd="2" destOrd="0" presId="urn:microsoft.com/office/officeart/2009/layout/CirclePictureHierarchy"/>
    <dgm:cxn modelId="{B6793D53-FE36-4D1D-85A9-BE774DD91938}" type="presParOf" srcId="{59F54FE8-B5CA-4343-9E89-036EFE296B93}" destId="{A4061A0D-3E89-4F2A-8CE1-2D05E899D3A7}" srcOrd="3" destOrd="0" presId="urn:microsoft.com/office/officeart/2009/layout/CirclePictureHierarchy"/>
    <dgm:cxn modelId="{9F250709-844B-4C85-91D2-51F9C2BAB61B}" type="presParOf" srcId="{A4061A0D-3E89-4F2A-8CE1-2D05E899D3A7}" destId="{383FC20B-F88D-4AAA-85A2-95CECD684EC0}" srcOrd="0" destOrd="0" presId="urn:microsoft.com/office/officeart/2009/layout/CirclePictureHierarchy"/>
    <dgm:cxn modelId="{819D147C-C53B-413B-962F-42453849CD12}" type="presParOf" srcId="{383FC20B-F88D-4AAA-85A2-95CECD684EC0}" destId="{526DE3AA-7215-40BA-BF18-D22E675F53E1}" srcOrd="0" destOrd="0" presId="urn:microsoft.com/office/officeart/2009/layout/CirclePictureHierarchy"/>
    <dgm:cxn modelId="{13754591-6DD5-4D6A-ABDE-E4EE17C4E1D4}" type="presParOf" srcId="{383FC20B-F88D-4AAA-85A2-95CECD684EC0}" destId="{7F717EB5-130E-412F-8124-319F3720FE31}" srcOrd="1" destOrd="0" presId="urn:microsoft.com/office/officeart/2009/layout/CirclePictureHierarchy"/>
    <dgm:cxn modelId="{E96F0127-B093-4BF6-9CED-8089F1839C8F}" type="presParOf" srcId="{A4061A0D-3E89-4F2A-8CE1-2D05E899D3A7}" destId="{D7B95C58-ADC3-4CD5-AC80-2026312B6DDE}" srcOrd="1" destOrd="0" presId="urn:microsoft.com/office/officeart/2009/layout/CirclePictureHierarchy"/>
    <dgm:cxn modelId="{711BFC4A-E4C4-4D4C-A6C3-1029F0C0FE6A}" type="presParOf" srcId="{59F54FE8-B5CA-4343-9E89-036EFE296B93}" destId="{F6540D9B-3905-46C7-81F4-F1247F2A41FE}" srcOrd="4" destOrd="0" presId="urn:microsoft.com/office/officeart/2009/layout/CirclePictureHierarchy"/>
    <dgm:cxn modelId="{B161BBDB-2988-41B0-9820-0829EAF064EE}" type="presParOf" srcId="{59F54FE8-B5CA-4343-9E89-036EFE296B93}" destId="{C9CF9910-3D19-4063-9E3C-31B1367D08A1}" srcOrd="5" destOrd="0" presId="urn:microsoft.com/office/officeart/2009/layout/CirclePictureHierarchy"/>
    <dgm:cxn modelId="{DAC2E41B-2F1C-4E37-A816-A5BB1084821D}" type="presParOf" srcId="{C9CF9910-3D19-4063-9E3C-31B1367D08A1}" destId="{F6BF3DC5-6613-447D-8B26-CC0870678ECF}" srcOrd="0" destOrd="0" presId="urn:microsoft.com/office/officeart/2009/layout/CirclePictureHierarchy"/>
    <dgm:cxn modelId="{9513687F-5A46-46EA-8D6D-88F2D2A5889B}" type="presParOf" srcId="{F6BF3DC5-6613-447D-8B26-CC0870678ECF}" destId="{02043461-B315-4A16-8CCB-5B4C295581C8}" srcOrd="0" destOrd="0" presId="urn:microsoft.com/office/officeart/2009/layout/CirclePictureHierarchy"/>
    <dgm:cxn modelId="{B97B0A79-8521-4B6A-824C-ADE773B9ED1F}" type="presParOf" srcId="{F6BF3DC5-6613-447D-8B26-CC0870678ECF}" destId="{0C142729-5C91-4F2C-A94E-FDA7AAB2FD73}" srcOrd="1" destOrd="0" presId="urn:microsoft.com/office/officeart/2009/layout/CirclePictureHierarchy"/>
    <dgm:cxn modelId="{F815EF52-3813-4093-A272-0310D2A397ED}" type="presParOf" srcId="{C9CF9910-3D19-4063-9E3C-31B1367D08A1}" destId="{21655E89-55BB-4C14-B1AB-594AFB4CACD2}"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4618DF1-E6E3-4E77-8028-EB982A3154A5}" type="doc">
      <dgm:prSet loTypeId="urn:microsoft.com/office/officeart/2005/8/layout/cycle6" loCatId="relationship" qsTypeId="urn:microsoft.com/office/officeart/2005/8/quickstyle/simple1" qsCatId="simple" csTypeId="urn:microsoft.com/office/officeart/2005/8/colors/colorful5" csCatId="colorful" phldr="1"/>
      <dgm:spPr/>
      <dgm:t>
        <a:bodyPr/>
        <a:lstStyle/>
        <a:p>
          <a:endParaRPr lang="en-US"/>
        </a:p>
      </dgm:t>
    </dgm:pt>
    <dgm:pt modelId="{6566D934-A030-41C3-B534-933E8C150196}">
      <dgm:prSet phldrT="[Text]" custT="1"/>
      <dgm:spPr/>
      <dgm:t>
        <a:bodyPr/>
        <a:lstStyle/>
        <a:p>
          <a:r>
            <a:rPr lang="en-US" sz="2300" b="1"/>
            <a:t>ELD Team</a:t>
          </a:r>
        </a:p>
      </dgm:t>
    </dgm:pt>
    <dgm:pt modelId="{8E488EC4-AB10-4E58-A4F4-A50943AA8506}" type="parTrans" cxnId="{1F2215F8-6E62-4C67-B21E-A15D147B5ED2}">
      <dgm:prSet/>
      <dgm:spPr/>
      <dgm:t>
        <a:bodyPr/>
        <a:lstStyle/>
        <a:p>
          <a:endParaRPr lang="en-US" sz="2300">
            <a:solidFill>
              <a:sysClr val="windowText" lastClr="000000"/>
            </a:solidFill>
          </a:endParaRPr>
        </a:p>
      </dgm:t>
    </dgm:pt>
    <dgm:pt modelId="{8304D749-25F3-487A-A1E3-CF9C946217E0}" type="sibTrans" cxnId="{1F2215F8-6E62-4C67-B21E-A15D147B5ED2}">
      <dgm:prSet/>
      <dgm:spPr/>
      <dgm:t>
        <a:bodyPr/>
        <a:lstStyle/>
        <a:p>
          <a:endParaRPr lang="en-US" sz="2300">
            <a:solidFill>
              <a:sysClr val="windowText" lastClr="000000"/>
            </a:solidFill>
          </a:endParaRPr>
        </a:p>
      </dgm:t>
    </dgm:pt>
    <dgm:pt modelId="{2EA4A24D-9E7F-40FF-9230-A7483785D6C7}">
      <dgm:prSet phldrT="[Text]" custT="1"/>
      <dgm:spPr/>
      <dgm:t>
        <a:bodyPr/>
        <a:lstStyle/>
        <a:p>
          <a:r>
            <a:rPr lang="en-US" sz="2300"/>
            <a:t>Review HLS Response</a:t>
          </a:r>
        </a:p>
      </dgm:t>
    </dgm:pt>
    <dgm:pt modelId="{1E9DF0D8-0FD9-4D2C-8615-A695D3D43F7A}" type="parTrans" cxnId="{3C479D15-7BA2-4BCA-ACA8-9B04F11FC8E1}">
      <dgm:prSet/>
      <dgm:spPr/>
      <dgm:t>
        <a:bodyPr/>
        <a:lstStyle/>
        <a:p>
          <a:endParaRPr lang="en-US" sz="2300">
            <a:solidFill>
              <a:sysClr val="windowText" lastClr="000000"/>
            </a:solidFill>
          </a:endParaRPr>
        </a:p>
      </dgm:t>
    </dgm:pt>
    <dgm:pt modelId="{6143B94E-79F8-432D-AB51-D050D36DF7D9}" type="sibTrans" cxnId="{3C479D15-7BA2-4BCA-ACA8-9B04F11FC8E1}">
      <dgm:prSet/>
      <dgm:spPr/>
      <dgm:t>
        <a:bodyPr/>
        <a:lstStyle/>
        <a:p>
          <a:endParaRPr lang="en-US" sz="2300">
            <a:solidFill>
              <a:sysClr val="windowText" lastClr="000000"/>
            </a:solidFill>
          </a:endParaRPr>
        </a:p>
      </dgm:t>
    </dgm:pt>
    <dgm:pt modelId="{D887FA95-6012-4C41-B69A-A5B9C5E0B5F0}">
      <dgm:prSet phldrT="[Text]" custT="1"/>
      <dgm:spPr/>
      <dgm:t>
        <a:bodyPr/>
        <a:lstStyle/>
        <a:p>
          <a:r>
            <a:rPr lang="en-US" sz="2300" b="1"/>
            <a:t>Data Team</a:t>
          </a:r>
        </a:p>
      </dgm:t>
    </dgm:pt>
    <dgm:pt modelId="{C979D781-33E2-4B67-B005-8193CC1616C6}" type="parTrans" cxnId="{923606DE-6AE2-413E-B909-C43A7526E754}">
      <dgm:prSet/>
      <dgm:spPr/>
      <dgm:t>
        <a:bodyPr/>
        <a:lstStyle/>
        <a:p>
          <a:endParaRPr lang="en-US" sz="2300">
            <a:solidFill>
              <a:sysClr val="windowText" lastClr="000000"/>
            </a:solidFill>
          </a:endParaRPr>
        </a:p>
      </dgm:t>
    </dgm:pt>
    <dgm:pt modelId="{FDD230F7-6574-4B11-A434-53E8BD5E5B38}" type="sibTrans" cxnId="{923606DE-6AE2-413E-B909-C43A7526E754}">
      <dgm:prSet/>
      <dgm:spPr/>
      <dgm:t>
        <a:bodyPr/>
        <a:lstStyle/>
        <a:p>
          <a:endParaRPr lang="en-US" sz="2300">
            <a:solidFill>
              <a:sysClr val="windowText" lastClr="000000"/>
            </a:solidFill>
          </a:endParaRPr>
        </a:p>
      </dgm:t>
    </dgm:pt>
    <dgm:pt modelId="{31DE2645-7838-4B97-B6C9-15500BD67E22}">
      <dgm:prSet phldrT="[Text]" custT="1"/>
      <dgm:spPr/>
      <dgm:t>
        <a:bodyPr/>
        <a:lstStyle/>
        <a:p>
          <a:r>
            <a:rPr lang="en-US" sz="2300"/>
            <a:t>Extract ML reports CEDAR/COGNOS</a:t>
          </a:r>
        </a:p>
      </dgm:t>
    </dgm:pt>
    <dgm:pt modelId="{072A17E2-CB31-4B8E-AC04-5D3303C91D72}" type="parTrans" cxnId="{2E1AB1C7-4501-46B0-B288-C081AE5A8D85}">
      <dgm:prSet/>
      <dgm:spPr/>
      <dgm:t>
        <a:bodyPr/>
        <a:lstStyle/>
        <a:p>
          <a:endParaRPr lang="en-US" sz="2300">
            <a:solidFill>
              <a:sysClr val="windowText" lastClr="000000"/>
            </a:solidFill>
          </a:endParaRPr>
        </a:p>
      </dgm:t>
    </dgm:pt>
    <dgm:pt modelId="{027108A7-1EDF-420B-9CAB-829259D7F7CD}" type="sibTrans" cxnId="{2E1AB1C7-4501-46B0-B288-C081AE5A8D85}">
      <dgm:prSet/>
      <dgm:spPr/>
      <dgm:t>
        <a:bodyPr/>
        <a:lstStyle/>
        <a:p>
          <a:endParaRPr lang="en-US" sz="2300">
            <a:solidFill>
              <a:sysClr val="windowText" lastClr="000000"/>
            </a:solidFill>
          </a:endParaRPr>
        </a:p>
      </dgm:t>
    </dgm:pt>
    <dgm:pt modelId="{232CC756-3284-4D0D-976B-6C933B47EF01}">
      <dgm:prSet phldrT="[Text]" custT="1"/>
      <dgm:spPr/>
      <dgm:t>
        <a:bodyPr/>
        <a:lstStyle/>
        <a:p>
          <a:r>
            <a:rPr lang="en-US" sz="2300"/>
            <a:t>Evaluates ELP Scores</a:t>
          </a:r>
        </a:p>
      </dgm:t>
    </dgm:pt>
    <dgm:pt modelId="{AEF92944-75FF-4173-A5B8-EC8C97F9F9EA}" type="parTrans" cxnId="{52378244-45C1-4D46-A41D-839B03B643E7}">
      <dgm:prSet/>
      <dgm:spPr/>
      <dgm:t>
        <a:bodyPr/>
        <a:lstStyle/>
        <a:p>
          <a:endParaRPr lang="en-US" sz="2300">
            <a:solidFill>
              <a:sysClr val="windowText" lastClr="000000"/>
            </a:solidFill>
          </a:endParaRPr>
        </a:p>
      </dgm:t>
    </dgm:pt>
    <dgm:pt modelId="{8B7021D9-56E0-4438-8A10-C37F7E3D8C57}" type="sibTrans" cxnId="{52378244-45C1-4D46-A41D-839B03B643E7}">
      <dgm:prSet/>
      <dgm:spPr/>
      <dgm:t>
        <a:bodyPr/>
        <a:lstStyle/>
        <a:p>
          <a:endParaRPr lang="en-US" sz="2300">
            <a:solidFill>
              <a:sysClr val="windowText" lastClr="000000"/>
            </a:solidFill>
          </a:endParaRPr>
        </a:p>
      </dgm:t>
    </dgm:pt>
    <dgm:pt modelId="{C56879B5-7334-4A75-880F-748787E49732}">
      <dgm:prSet phldrT="[Text]" custT="1"/>
      <dgm:spPr/>
      <dgm:t>
        <a:bodyPr/>
        <a:lstStyle/>
        <a:p>
          <a:r>
            <a:rPr lang="en-US" sz="2300"/>
            <a:t>Collects a Body of Evidence</a:t>
          </a:r>
        </a:p>
      </dgm:t>
    </dgm:pt>
    <dgm:pt modelId="{692BE9B0-E5EB-492C-A555-16793F15F754}" type="parTrans" cxnId="{532C30F6-3D8B-45FB-A189-8CCE88CBCF59}">
      <dgm:prSet/>
      <dgm:spPr/>
      <dgm:t>
        <a:bodyPr/>
        <a:lstStyle/>
        <a:p>
          <a:endParaRPr lang="en-US" sz="2300">
            <a:solidFill>
              <a:sysClr val="windowText" lastClr="000000"/>
            </a:solidFill>
          </a:endParaRPr>
        </a:p>
      </dgm:t>
    </dgm:pt>
    <dgm:pt modelId="{02C1E821-9724-442A-99CE-70FE587D44AC}" type="sibTrans" cxnId="{532C30F6-3D8B-45FB-A189-8CCE88CBCF59}">
      <dgm:prSet/>
      <dgm:spPr/>
      <dgm:t>
        <a:bodyPr/>
        <a:lstStyle/>
        <a:p>
          <a:endParaRPr lang="en-US" sz="2300">
            <a:solidFill>
              <a:sysClr val="windowText" lastClr="000000"/>
            </a:solidFill>
          </a:endParaRPr>
        </a:p>
      </dgm:t>
    </dgm:pt>
    <dgm:pt modelId="{B9510872-CEFB-4210-AB60-926D0CB41FF8}">
      <dgm:prSet phldrT="[Text]" custT="1"/>
      <dgm:spPr/>
      <dgm:t>
        <a:bodyPr/>
        <a:lstStyle/>
        <a:p>
          <a:r>
            <a:rPr lang="en-US" sz="2300"/>
            <a:t>Verify Student Coding</a:t>
          </a:r>
        </a:p>
      </dgm:t>
    </dgm:pt>
    <dgm:pt modelId="{43456C85-36F7-41BA-B58D-3142EB780A25}" type="parTrans" cxnId="{4D142ACA-72CE-4FD2-AF6D-0504A03FEF33}">
      <dgm:prSet/>
      <dgm:spPr/>
      <dgm:t>
        <a:bodyPr/>
        <a:lstStyle/>
        <a:p>
          <a:endParaRPr lang="en-US" sz="2300">
            <a:solidFill>
              <a:sysClr val="windowText" lastClr="000000"/>
            </a:solidFill>
          </a:endParaRPr>
        </a:p>
      </dgm:t>
    </dgm:pt>
    <dgm:pt modelId="{01BA1639-6F4D-401C-8D96-AB02B3EA62A0}" type="sibTrans" cxnId="{4D142ACA-72CE-4FD2-AF6D-0504A03FEF33}">
      <dgm:prSet/>
      <dgm:spPr/>
      <dgm:t>
        <a:bodyPr/>
        <a:lstStyle/>
        <a:p>
          <a:endParaRPr lang="en-US" sz="2300">
            <a:solidFill>
              <a:sysClr val="windowText" lastClr="000000"/>
            </a:solidFill>
          </a:endParaRPr>
        </a:p>
      </dgm:t>
    </dgm:pt>
    <dgm:pt modelId="{B9A53BAB-D33D-45E1-9AA6-9BFC417E0E01}">
      <dgm:prSet phldrT="[Text]" custT="1"/>
      <dgm:spPr/>
      <dgm:t>
        <a:bodyPr/>
        <a:lstStyle/>
        <a:p>
          <a:r>
            <a:rPr lang="en-US" sz="2300"/>
            <a:t>Submit Reporting &amp; Exceptions</a:t>
          </a:r>
        </a:p>
      </dgm:t>
    </dgm:pt>
    <dgm:pt modelId="{5457C4FC-8755-405C-8003-51FA204987EF}" type="parTrans" cxnId="{90E360B4-160B-4FBC-863F-C54F19E688D7}">
      <dgm:prSet/>
      <dgm:spPr/>
      <dgm:t>
        <a:bodyPr/>
        <a:lstStyle/>
        <a:p>
          <a:endParaRPr lang="en-US" sz="2300">
            <a:solidFill>
              <a:sysClr val="windowText" lastClr="000000"/>
            </a:solidFill>
          </a:endParaRPr>
        </a:p>
      </dgm:t>
    </dgm:pt>
    <dgm:pt modelId="{64DC1D9C-8302-4BC9-9C5B-8AB00D3A422B}" type="sibTrans" cxnId="{90E360B4-160B-4FBC-863F-C54F19E688D7}">
      <dgm:prSet/>
      <dgm:spPr/>
      <dgm:t>
        <a:bodyPr/>
        <a:lstStyle/>
        <a:p>
          <a:endParaRPr lang="en-US" sz="2300">
            <a:solidFill>
              <a:sysClr val="windowText" lastClr="000000"/>
            </a:solidFill>
          </a:endParaRPr>
        </a:p>
      </dgm:t>
    </dgm:pt>
    <dgm:pt modelId="{E8C15A5E-EBDC-4BA4-9861-E33DD165DE84}" type="pres">
      <dgm:prSet presAssocID="{24618DF1-E6E3-4E77-8028-EB982A3154A5}" presName="cycle" presStyleCnt="0">
        <dgm:presLayoutVars>
          <dgm:dir/>
          <dgm:resizeHandles val="exact"/>
        </dgm:presLayoutVars>
      </dgm:prSet>
      <dgm:spPr/>
    </dgm:pt>
    <dgm:pt modelId="{61EFEE6F-68EE-456F-9198-3016F7957878}" type="pres">
      <dgm:prSet presAssocID="{6566D934-A030-41C3-B534-933E8C150196}" presName="node" presStyleLbl="node1" presStyleIdx="0" presStyleCnt="2">
        <dgm:presLayoutVars>
          <dgm:bulletEnabled val="1"/>
        </dgm:presLayoutVars>
      </dgm:prSet>
      <dgm:spPr/>
    </dgm:pt>
    <dgm:pt modelId="{93ACB7D1-248C-410F-9F5D-1733B4AE9E05}" type="pres">
      <dgm:prSet presAssocID="{6566D934-A030-41C3-B534-933E8C150196}" presName="spNode" presStyleCnt="0"/>
      <dgm:spPr/>
    </dgm:pt>
    <dgm:pt modelId="{A0D59739-1D50-44B8-A68B-FA3DFFBF24A5}" type="pres">
      <dgm:prSet presAssocID="{8304D749-25F3-487A-A1E3-CF9C946217E0}" presName="sibTrans" presStyleLbl="sibTrans1D1" presStyleIdx="0" presStyleCnt="2"/>
      <dgm:spPr/>
    </dgm:pt>
    <dgm:pt modelId="{88A9703D-943F-4732-94D1-23649B718ACF}" type="pres">
      <dgm:prSet presAssocID="{D887FA95-6012-4C41-B69A-A5B9C5E0B5F0}" presName="node" presStyleLbl="node1" presStyleIdx="1" presStyleCnt="2">
        <dgm:presLayoutVars>
          <dgm:bulletEnabled val="1"/>
        </dgm:presLayoutVars>
      </dgm:prSet>
      <dgm:spPr/>
    </dgm:pt>
    <dgm:pt modelId="{06B8D064-E8CF-4816-8342-4A0C2F2FF423}" type="pres">
      <dgm:prSet presAssocID="{D887FA95-6012-4C41-B69A-A5B9C5E0B5F0}" presName="spNode" presStyleCnt="0"/>
      <dgm:spPr/>
    </dgm:pt>
    <dgm:pt modelId="{0E6A8ADB-9C96-461C-BD26-98F20926D208}" type="pres">
      <dgm:prSet presAssocID="{FDD230F7-6574-4B11-A434-53E8BD5E5B38}" presName="sibTrans" presStyleLbl="sibTrans1D1" presStyleIdx="1" presStyleCnt="2"/>
      <dgm:spPr/>
    </dgm:pt>
  </dgm:ptLst>
  <dgm:cxnLst>
    <dgm:cxn modelId="{3C479D15-7BA2-4BCA-ACA8-9B04F11FC8E1}" srcId="{6566D934-A030-41C3-B534-933E8C150196}" destId="{2EA4A24D-9E7F-40FF-9230-A7483785D6C7}" srcOrd="0" destOrd="0" parTransId="{1E9DF0D8-0FD9-4D2C-8615-A695D3D43F7A}" sibTransId="{6143B94E-79F8-432D-AB51-D050D36DF7D9}"/>
    <dgm:cxn modelId="{76E94D20-55CC-4D79-99AE-6B43E3CF9137}" type="presOf" srcId="{2EA4A24D-9E7F-40FF-9230-A7483785D6C7}" destId="{61EFEE6F-68EE-456F-9198-3016F7957878}" srcOrd="0" destOrd="1" presId="urn:microsoft.com/office/officeart/2005/8/layout/cycle6"/>
    <dgm:cxn modelId="{069EC02B-20B8-4EB4-B251-51F119DF231E}" type="presOf" srcId="{232CC756-3284-4D0D-976B-6C933B47EF01}" destId="{61EFEE6F-68EE-456F-9198-3016F7957878}" srcOrd="0" destOrd="2" presId="urn:microsoft.com/office/officeart/2005/8/layout/cycle6"/>
    <dgm:cxn modelId="{81A3FE34-9D2B-48CA-BF2C-2A1CF94C95A8}" type="presOf" srcId="{24618DF1-E6E3-4E77-8028-EB982A3154A5}" destId="{E8C15A5E-EBDC-4BA4-9861-E33DD165DE84}" srcOrd="0" destOrd="0" presId="urn:microsoft.com/office/officeart/2005/8/layout/cycle6"/>
    <dgm:cxn modelId="{52378244-45C1-4D46-A41D-839B03B643E7}" srcId="{6566D934-A030-41C3-B534-933E8C150196}" destId="{232CC756-3284-4D0D-976B-6C933B47EF01}" srcOrd="1" destOrd="0" parTransId="{AEF92944-75FF-4173-A5B8-EC8C97F9F9EA}" sibTransId="{8B7021D9-56E0-4438-8A10-C37F7E3D8C57}"/>
    <dgm:cxn modelId="{15F2134E-6B77-4CA3-BB38-F1F83829C858}" type="presOf" srcId="{FDD230F7-6574-4B11-A434-53E8BD5E5B38}" destId="{0E6A8ADB-9C96-461C-BD26-98F20926D208}" srcOrd="0" destOrd="0" presId="urn:microsoft.com/office/officeart/2005/8/layout/cycle6"/>
    <dgm:cxn modelId="{DA0A8B88-4D61-43CB-A910-A9CA22031E9D}" type="presOf" srcId="{D887FA95-6012-4C41-B69A-A5B9C5E0B5F0}" destId="{88A9703D-943F-4732-94D1-23649B718ACF}" srcOrd="0" destOrd="0" presId="urn:microsoft.com/office/officeart/2005/8/layout/cycle6"/>
    <dgm:cxn modelId="{90E360B4-160B-4FBC-863F-C54F19E688D7}" srcId="{D887FA95-6012-4C41-B69A-A5B9C5E0B5F0}" destId="{B9A53BAB-D33D-45E1-9AA6-9BFC417E0E01}" srcOrd="2" destOrd="0" parTransId="{5457C4FC-8755-405C-8003-51FA204987EF}" sibTransId="{64DC1D9C-8302-4BC9-9C5B-8AB00D3A422B}"/>
    <dgm:cxn modelId="{E16606BB-4762-4A16-8005-BE1066C8B111}" type="presOf" srcId="{8304D749-25F3-487A-A1E3-CF9C946217E0}" destId="{A0D59739-1D50-44B8-A68B-FA3DFFBF24A5}" srcOrd="0" destOrd="0" presId="urn:microsoft.com/office/officeart/2005/8/layout/cycle6"/>
    <dgm:cxn modelId="{2E1AB1C7-4501-46B0-B288-C081AE5A8D85}" srcId="{D887FA95-6012-4C41-B69A-A5B9C5E0B5F0}" destId="{31DE2645-7838-4B97-B6C9-15500BD67E22}" srcOrd="0" destOrd="0" parTransId="{072A17E2-CB31-4B8E-AC04-5D3303C91D72}" sibTransId="{027108A7-1EDF-420B-9CAB-829259D7F7CD}"/>
    <dgm:cxn modelId="{4D142ACA-72CE-4FD2-AF6D-0504A03FEF33}" srcId="{D887FA95-6012-4C41-B69A-A5B9C5E0B5F0}" destId="{B9510872-CEFB-4210-AB60-926D0CB41FF8}" srcOrd="1" destOrd="0" parTransId="{43456C85-36F7-41BA-B58D-3142EB780A25}" sibTransId="{01BA1639-6F4D-401C-8D96-AB02B3EA62A0}"/>
    <dgm:cxn modelId="{923606DE-6AE2-413E-B909-C43A7526E754}" srcId="{24618DF1-E6E3-4E77-8028-EB982A3154A5}" destId="{D887FA95-6012-4C41-B69A-A5B9C5E0B5F0}" srcOrd="1" destOrd="0" parTransId="{C979D781-33E2-4B67-B005-8193CC1616C6}" sibTransId="{FDD230F7-6574-4B11-A434-53E8BD5E5B38}"/>
    <dgm:cxn modelId="{89FFB2E5-D051-4165-A183-8D1934B5FD35}" type="presOf" srcId="{C56879B5-7334-4A75-880F-748787E49732}" destId="{61EFEE6F-68EE-456F-9198-3016F7957878}" srcOrd="0" destOrd="3" presId="urn:microsoft.com/office/officeart/2005/8/layout/cycle6"/>
    <dgm:cxn modelId="{AEF3A6F4-D380-4C3D-AB34-57A864E8D423}" type="presOf" srcId="{B9510872-CEFB-4210-AB60-926D0CB41FF8}" destId="{88A9703D-943F-4732-94D1-23649B718ACF}" srcOrd="0" destOrd="2" presId="urn:microsoft.com/office/officeart/2005/8/layout/cycle6"/>
    <dgm:cxn modelId="{532C30F6-3D8B-45FB-A189-8CCE88CBCF59}" srcId="{6566D934-A030-41C3-B534-933E8C150196}" destId="{C56879B5-7334-4A75-880F-748787E49732}" srcOrd="2" destOrd="0" parTransId="{692BE9B0-E5EB-492C-A555-16793F15F754}" sibTransId="{02C1E821-9724-442A-99CE-70FE587D44AC}"/>
    <dgm:cxn modelId="{1F2215F8-6E62-4C67-B21E-A15D147B5ED2}" srcId="{24618DF1-E6E3-4E77-8028-EB982A3154A5}" destId="{6566D934-A030-41C3-B534-933E8C150196}" srcOrd="0" destOrd="0" parTransId="{8E488EC4-AB10-4E58-A4F4-A50943AA8506}" sibTransId="{8304D749-25F3-487A-A1E3-CF9C946217E0}"/>
    <dgm:cxn modelId="{1F271DFC-9232-4C99-B60B-FD67C17DF505}" type="presOf" srcId="{31DE2645-7838-4B97-B6C9-15500BD67E22}" destId="{88A9703D-943F-4732-94D1-23649B718ACF}" srcOrd="0" destOrd="1" presId="urn:microsoft.com/office/officeart/2005/8/layout/cycle6"/>
    <dgm:cxn modelId="{20FD65FC-6C6C-4C41-906B-1E62F58D1243}" type="presOf" srcId="{B9A53BAB-D33D-45E1-9AA6-9BFC417E0E01}" destId="{88A9703D-943F-4732-94D1-23649B718ACF}" srcOrd="0" destOrd="3" presId="urn:microsoft.com/office/officeart/2005/8/layout/cycle6"/>
    <dgm:cxn modelId="{976E86FE-D5A8-451E-B25E-23C559C59904}" type="presOf" srcId="{6566D934-A030-41C3-B534-933E8C150196}" destId="{61EFEE6F-68EE-456F-9198-3016F7957878}" srcOrd="0" destOrd="0" presId="urn:microsoft.com/office/officeart/2005/8/layout/cycle6"/>
    <dgm:cxn modelId="{BCCA3607-C404-4582-B0A7-32759ACE975D}" type="presParOf" srcId="{E8C15A5E-EBDC-4BA4-9861-E33DD165DE84}" destId="{61EFEE6F-68EE-456F-9198-3016F7957878}" srcOrd="0" destOrd="0" presId="urn:microsoft.com/office/officeart/2005/8/layout/cycle6"/>
    <dgm:cxn modelId="{3C8A2EF8-D9AB-48A7-9111-C8FB1986CE78}" type="presParOf" srcId="{E8C15A5E-EBDC-4BA4-9861-E33DD165DE84}" destId="{93ACB7D1-248C-410F-9F5D-1733B4AE9E05}" srcOrd="1" destOrd="0" presId="urn:microsoft.com/office/officeart/2005/8/layout/cycle6"/>
    <dgm:cxn modelId="{7D8445F1-7F51-4006-BDD8-AEE19BC0F21B}" type="presParOf" srcId="{E8C15A5E-EBDC-4BA4-9861-E33DD165DE84}" destId="{A0D59739-1D50-44B8-A68B-FA3DFFBF24A5}" srcOrd="2" destOrd="0" presId="urn:microsoft.com/office/officeart/2005/8/layout/cycle6"/>
    <dgm:cxn modelId="{0EDC1565-0BF0-4C80-B8FE-ACA5528518F3}" type="presParOf" srcId="{E8C15A5E-EBDC-4BA4-9861-E33DD165DE84}" destId="{88A9703D-943F-4732-94D1-23649B718ACF}" srcOrd="3" destOrd="0" presId="urn:microsoft.com/office/officeart/2005/8/layout/cycle6"/>
    <dgm:cxn modelId="{3F34C37B-5BD8-45EF-AE4F-9DDFC37FE81C}" type="presParOf" srcId="{E8C15A5E-EBDC-4BA4-9861-E33DD165DE84}" destId="{06B8D064-E8CF-4816-8342-4A0C2F2FF423}" srcOrd="4" destOrd="0" presId="urn:microsoft.com/office/officeart/2005/8/layout/cycle6"/>
    <dgm:cxn modelId="{6447D3B5-9319-4418-9FDA-DFF54DBA4A9F}" type="presParOf" srcId="{E8C15A5E-EBDC-4BA4-9861-E33DD165DE84}" destId="{0E6A8ADB-9C96-461C-BD26-98F20926D208}" srcOrd="5" destOrd="0" presId="urn:microsoft.com/office/officeart/2005/8/layout/cycle6"/>
  </dgm:cxnLst>
  <dgm:bg/>
  <dgm:whole>
    <a:ln w="57150"/>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F71831-3143-498D-A687-A20E710F1200}" type="doc">
      <dgm:prSet loTypeId="urn:microsoft.com/office/officeart/2005/8/layout/equation1" loCatId="process" qsTypeId="urn:microsoft.com/office/officeart/2005/8/quickstyle/simple1" qsCatId="simple" csTypeId="urn:microsoft.com/office/officeart/2005/8/colors/colorful4" csCatId="colorful" phldr="1"/>
      <dgm:spPr/>
    </dgm:pt>
    <dgm:pt modelId="{B9384570-9DB9-4EFA-89DF-AB9C90741D1B}">
      <dgm:prSet phldrT="[Text]"/>
      <dgm:spPr/>
      <dgm:t>
        <a:bodyPr/>
        <a:lstStyle/>
        <a:p>
          <a:r>
            <a:rPr lang="en-US"/>
            <a:t>Language Background</a:t>
          </a:r>
        </a:p>
      </dgm:t>
    </dgm:pt>
    <dgm:pt modelId="{6D25A420-F45C-45A4-8DF7-B4B6D05B2FDE}" type="parTrans" cxnId="{A2F45B78-A712-411D-938F-532D92D01988}">
      <dgm:prSet/>
      <dgm:spPr/>
      <dgm:t>
        <a:bodyPr/>
        <a:lstStyle/>
        <a:p>
          <a:endParaRPr lang="en-US">
            <a:solidFill>
              <a:schemeClr val="tx1"/>
            </a:solidFill>
          </a:endParaRPr>
        </a:p>
      </dgm:t>
    </dgm:pt>
    <dgm:pt modelId="{2D2AE7E9-9393-457E-A4B7-588FD4708316}" type="sibTrans" cxnId="{A2F45B78-A712-411D-938F-532D92D01988}">
      <dgm:prSet/>
      <dgm:spPr/>
      <dgm:t>
        <a:bodyPr/>
        <a:lstStyle/>
        <a:p>
          <a:endParaRPr lang="en-US">
            <a:solidFill>
              <a:schemeClr val="tx1"/>
            </a:solidFill>
          </a:endParaRPr>
        </a:p>
      </dgm:t>
    </dgm:pt>
    <dgm:pt modelId="{25D4F017-F8B0-41AD-AB6C-4985B735550A}">
      <dgm:prSet phldrT="[Text]"/>
      <dgm:spPr/>
      <dgm:t>
        <a:bodyPr/>
        <a:lstStyle/>
        <a:p>
          <a:r>
            <a:rPr lang="en-US"/>
            <a:t>Language Proficiency</a:t>
          </a:r>
        </a:p>
      </dgm:t>
    </dgm:pt>
    <dgm:pt modelId="{4DB76C4B-76E1-4123-8AF0-FCEEF8738EE5}" type="parTrans" cxnId="{233DBBD9-F301-47C0-981E-1AA01EB7F581}">
      <dgm:prSet/>
      <dgm:spPr/>
      <dgm:t>
        <a:bodyPr/>
        <a:lstStyle/>
        <a:p>
          <a:endParaRPr lang="en-US">
            <a:solidFill>
              <a:schemeClr val="tx1"/>
            </a:solidFill>
          </a:endParaRPr>
        </a:p>
      </dgm:t>
    </dgm:pt>
    <dgm:pt modelId="{643E105B-9609-4BDB-96BA-AD4EE1E1BCDB}" type="sibTrans" cxnId="{233DBBD9-F301-47C0-981E-1AA01EB7F581}">
      <dgm:prSet/>
      <dgm:spPr/>
      <dgm:t>
        <a:bodyPr/>
        <a:lstStyle/>
        <a:p>
          <a:endParaRPr lang="en-US">
            <a:solidFill>
              <a:schemeClr val="tx1"/>
            </a:solidFill>
          </a:endParaRPr>
        </a:p>
      </dgm:t>
    </dgm:pt>
    <dgm:pt modelId="{DCCFD406-E916-449D-B5B6-7FF4F5FDFD87}">
      <dgm:prSet phldrT="[Text]"/>
      <dgm:spPr/>
      <dgm:t>
        <a:bodyPr/>
        <a:lstStyle/>
        <a:p>
          <a:r>
            <a:rPr lang="en-US"/>
            <a:t>ML Data</a:t>
          </a:r>
        </a:p>
      </dgm:t>
    </dgm:pt>
    <dgm:pt modelId="{A26C13B8-1608-4F7E-98FC-C2A0C1300127}" type="parTrans" cxnId="{543F0890-4990-47FA-AF8C-92C0B2433B13}">
      <dgm:prSet/>
      <dgm:spPr/>
      <dgm:t>
        <a:bodyPr/>
        <a:lstStyle/>
        <a:p>
          <a:endParaRPr lang="en-US">
            <a:solidFill>
              <a:schemeClr val="tx1"/>
            </a:solidFill>
          </a:endParaRPr>
        </a:p>
      </dgm:t>
    </dgm:pt>
    <dgm:pt modelId="{AC7B26E9-2A69-4358-8309-C5F14AB94DDA}" type="sibTrans" cxnId="{543F0890-4990-47FA-AF8C-92C0B2433B13}">
      <dgm:prSet/>
      <dgm:spPr/>
      <dgm:t>
        <a:bodyPr/>
        <a:lstStyle/>
        <a:p>
          <a:endParaRPr lang="en-US">
            <a:solidFill>
              <a:schemeClr val="tx1"/>
            </a:solidFill>
          </a:endParaRPr>
        </a:p>
      </dgm:t>
    </dgm:pt>
    <dgm:pt modelId="{A61C468B-2FCA-4389-9153-BD150264B3A7}">
      <dgm:prSet phldrT="[Text]"/>
      <dgm:spPr/>
      <dgm:t>
        <a:bodyPr/>
        <a:lstStyle/>
        <a:p>
          <a:r>
            <a:rPr lang="en-US"/>
            <a:t>Language Instruction Program</a:t>
          </a:r>
        </a:p>
      </dgm:t>
    </dgm:pt>
    <dgm:pt modelId="{396AEEF5-7851-48B9-9BEF-15C39D528EB6}" type="parTrans" cxnId="{F43A68E0-308C-44D8-BC3E-7AD0A18E7324}">
      <dgm:prSet/>
      <dgm:spPr/>
      <dgm:t>
        <a:bodyPr/>
        <a:lstStyle/>
        <a:p>
          <a:endParaRPr lang="en-US">
            <a:solidFill>
              <a:schemeClr val="tx1"/>
            </a:solidFill>
          </a:endParaRPr>
        </a:p>
      </dgm:t>
    </dgm:pt>
    <dgm:pt modelId="{F4F1B7DF-6295-4CC8-B8C2-BECF94C85190}" type="sibTrans" cxnId="{F43A68E0-308C-44D8-BC3E-7AD0A18E7324}">
      <dgm:prSet/>
      <dgm:spPr/>
      <dgm:t>
        <a:bodyPr/>
        <a:lstStyle/>
        <a:p>
          <a:endParaRPr lang="en-US">
            <a:solidFill>
              <a:schemeClr val="tx1"/>
            </a:solidFill>
          </a:endParaRPr>
        </a:p>
      </dgm:t>
    </dgm:pt>
    <dgm:pt modelId="{4EA2A558-3806-4BA5-9F4D-1DDD8EAC2EAA}" type="pres">
      <dgm:prSet presAssocID="{95F71831-3143-498D-A687-A20E710F1200}" presName="linearFlow" presStyleCnt="0">
        <dgm:presLayoutVars>
          <dgm:dir/>
          <dgm:resizeHandles val="exact"/>
        </dgm:presLayoutVars>
      </dgm:prSet>
      <dgm:spPr/>
    </dgm:pt>
    <dgm:pt modelId="{66404796-2B39-4CC7-A903-6E206924CC68}" type="pres">
      <dgm:prSet presAssocID="{B9384570-9DB9-4EFA-89DF-AB9C90741D1B}" presName="node" presStyleLbl="node1" presStyleIdx="0" presStyleCnt="4">
        <dgm:presLayoutVars>
          <dgm:bulletEnabled val="1"/>
        </dgm:presLayoutVars>
      </dgm:prSet>
      <dgm:spPr/>
    </dgm:pt>
    <dgm:pt modelId="{0F9C78BA-08DD-438C-8AEF-BACC9A0A5FDB}" type="pres">
      <dgm:prSet presAssocID="{2D2AE7E9-9393-457E-A4B7-588FD4708316}" presName="spacerL" presStyleCnt="0"/>
      <dgm:spPr/>
    </dgm:pt>
    <dgm:pt modelId="{8D7A743B-F0B3-4684-84CA-2935A378B58B}" type="pres">
      <dgm:prSet presAssocID="{2D2AE7E9-9393-457E-A4B7-588FD4708316}" presName="sibTrans" presStyleLbl="sibTrans2D1" presStyleIdx="0" presStyleCnt="3"/>
      <dgm:spPr/>
    </dgm:pt>
    <dgm:pt modelId="{A5693A6F-9C1E-4A48-90C5-C702D8152C88}" type="pres">
      <dgm:prSet presAssocID="{2D2AE7E9-9393-457E-A4B7-588FD4708316}" presName="spacerR" presStyleCnt="0"/>
      <dgm:spPr/>
    </dgm:pt>
    <dgm:pt modelId="{DD5F9E7C-7E78-4715-9C02-F8576B87DD51}" type="pres">
      <dgm:prSet presAssocID="{25D4F017-F8B0-41AD-AB6C-4985B735550A}" presName="node" presStyleLbl="node1" presStyleIdx="1" presStyleCnt="4">
        <dgm:presLayoutVars>
          <dgm:bulletEnabled val="1"/>
        </dgm:presLayoutVars>
      </dgm:prSet>
      <dgm:spPr/>
    </dgm:pt>
    <dgm:pt modelId="{FA2C1D71-F65B-4363-9032-1EF205BDA405}" type="pres">
      <dgm:prSet presAssocID="{643E105B-9609-4BDB-96BA-AD4EE1E1BCDB}" presName="spacerL" presStyleCnt="0"/>
      <dgm:spPr/>
    </dgm:pt>
    <dgm:pt modelId="{A50A08C6-DCB5-4250-852A-96976A5AA43F}" type="pres">
      <dgm:prSet presAssocID="{643E105B-9609-4BDB-96BA-AD4EE1E1BCDB}" presName="sibTrans" presStyleLbl="sibTrans2D1" presStyleIdx="1" presStyleCnt="3"/>
      <dgm:spPr/>
    </dgm:pt>
    <dgm:pt modelId="{F11BDBE7-E69C-4150-9DA6-69AFBF61D464}" type="pres">
      <dgm:prSet presAssocID="{643E105B-9609-4BDB-96BA-AD4EE1E1BCDB}" presName="spacerR" presStyleCnt="0"/>
      <dgm:spPr/>
    </dgm:pt>
    <dgm:pt modelId="{9D693EAD-78E0-43EA-8545-597E4101B6C6}" type="pres">
      <dgm:prSet presAssocID="{A61C468B-2FCA-4389-9153-BD150264B3A7}" presName="node" presStyleLbl="node1" presStyleIdx="2" presStyleCnt="4">
        <dgm:presLayoutVars>
          <dgm:bulletEnabled val="1"/>
        </dgm:presLayoutVars>
      </dgm:prSet>
      <dgm:spPr/>
    </dgm:pt>
    <dgm:pt modelId="{68DB014D-BA42-4DA3-9EF5-350C8B60D09D}" type="pres">
      <dgm:prSet presAssocID="{F4F1B7DF-6295-4CC8-B8C2-BECF94C85190}" presName="spacerL" presStyleCnt="0"/>
      <dgm:spPr/>
    </dgm:pt>
    <dgm:pt modelId="{E1BBF65E-877B-4FDC-A389-D75AFD5E8BBD}" type="pres">
      <dgm:prSet presAssocID="{F4F1B7DF-6295-4CC8-B8C2-BECF94C85190}" presName="sibTrans" presStyleLbl="sibTrans2D1" presStyleIdx="2" presStyleCnt="3"/>
      <dgm:spPr/>
    </dgm:pt>
    <dgm:pt modelId="{64C3B645-E039-44CC-AD4D-9C6876BCF033}" type="pres">
      <dgm:prSet presAssocID="{F4F1B7DF-6295-4CC8-B8C2-BECF94C85190}" presName="spacerR" presStyleCnt="0"/>
      <dgm:spPr/>
    </dgm:pt>
    <dgm:pt modelId="{653F3D03-85F7-45E9-8387-AF50E7B116AB}" type="pres">
      <dgm:prSet presAssocID="{DCCFD406-E916-449D-B5B6-7FF4F5FDFD87}" presName="node" presStyleLbl="node1" presStyleIdx="3" presStyleCnt="4">
        <dgm:presLayoutVars>
          <dgm:bulletEnabled val="1"/>
        </dgm:presLayoutVars>
      </dgm:prSet>
      <dgm:spPr/>
    </dgm:pt>
  </dgm:ptLst>
  <dgm:cxnLst>
    <dgm:cxn modelId="{60C0E921-F43E-4462-970D-EDF5093B19B1}" type="presOf" srcId="{2D2AE7E9-9393-457E-A4B7-588FD4708316}" destId="{8D7A743B-F0B3-4684-84CA-2935A378B58B}" srcOrd="0" destOrd="0" presId="urn:microsoft.com/office/officeart/2005/8/layout/equation1"/>
    <dgm:cxn modelId="{59A92933-AB45-469E-8A46-36802344C30D}" type="presOf" srcId="{B9384570-9DB9-4EFA-89DF-AB9C90741D1B}" destId="{66404796-2B39-4CC7-A903-6E206924CC68}" srcOrd="0" destOrd="0" presId="urn:microsoft.com/office/officeart/2005/8/layout/equation1"/>
    <dgm:cxn modelId="{62279D36-AD1A-4E35-A7D5-44C6BFECF939}" type="presOf" srcId="{643E105B-9609-4BDB-96BA-AD4EE1E1BCDB}" destId="{A50A08C6-DCB5-4250-852A-96976A5AA43F}" srcOrd="0" destOrd="0" presId="urn:microsoft.com/office/officeart/2005/8/layout/equation1"/>
    <dgm:cxn modelId="{CFE88039-C50C-42DC-8A71-F7D8478FEECE}" type="presOf" srcId="{95F71831-3143-498D-A687-A20E710F1200}" destId="{4EA2A558-3806-4BA5-9F4D-1DDD8EAC2EAA}" srcOrd="0" destOrd="0" presId="urn:microsoft.com/office/officeart/2005/8/layout/equation1"/>
    <dgm:cxn modelId="{6E8B4A6E-27E4-45F7-8F2A-E453FF062137}" type="presOf" srcId="{F4F1B7DF-6295-4CC8-B8C2-BECF94C85190}" destId="{E1BBF65E-877B-4FDC-A389-D75AFD5E8BBD}" srcOrd="0" destOrd="0" presId="urn:microsoft.com/office/officeart/2005/8/layout/equation1"/>
    <dgm:cxn modelId="{A2F45B78-A712-411D-938F-532D92D01988}" srcId="{95F71831-3143-498D-A687-A20E710F1200}" destId="{B9384570-9DB9-4EFA-89DF-AB9C90741D1B}" srcOrd="0" destOrd="0" parTransId="{6D25A420-F45C-45A4-8DF7-B4B6D05B2FDE}" sibTransId="{2D2AE7E9-9393-457E-A4B7-588FD4708316}"/>
    <dgm:cxn modelId="{C66C8387-C9F3-4342-B60F-50DBD1F20D53}" type="presOf" srcId="{25D4F017-F8B0-41AD-AB6C-4985B735550A}" destId="{DD5F9E7C-7E78-4715-9C02-F8576B87DD51}" srcOrd="0" destOrd="0" presId="urn:microsoft.com/office/officeart/2005/8/layout/equation1"/>
    <dgm:cxn modelId="{543F0890-4990-47FA-AF8C-92C0B2433B13}" srcId="{95F71831-3143-498D-A687-A20E710F1200}" destId="{DCCFD406-E916-449D-B5B6-7FF4F5FDFD87}" srcOrd="3" destOrd="0" parTransId="{A26C13B8-1608-4F7E-98FC-C2A0C1300127}" sibTransId="{AC7B26E9-2A69-4358-8309-C5F14AB94DDA}"/>
    <dgm:cxn modelId="{5509FBBB-2653-4D13-8A6D-FC07761D9CE0}" type="presOf" srcId="{DCCFD406-E916-449D-B5B6-7FF4F5FDFD87}" destId="{653F3D03-85F7-45E9-8387-AF50E7B116AB}" srcOrd="0" destOrd="0" presId="urn:microsoft.com/office/officeart/2005/8/layout/equation1"/>
    <dgm:cxn modelId="{26DFABD9-8DF4-4D4D-8EE2-89861556DEBD}" type="presOf" srcId="{A61C468B-2FCA-4389-9153-BD150264B3A7}" destId="{9D693EAD-78E0-43EA-8545-597E4101B6C6}" srcOrd="0" destOrd="0" presId="urn:microsoft.com/office/officeart/2005/8/layout/equation1"/>
    <dgm:cxn modelId="{233DBBD9-F301-47C0-981E-1AA01EB7F581}" srcId="{95F71831-3143-498D-A687-A20E710F1200}" destId="{25D4F017-F8B0-41AD-AB6C-4985B735550A}" srcOrd="1" destOrd="0" parTransId="{4DB76C4B-76E1-4123-8AF0-FCEEF8738EE5}" sibTransId="{643E105B-9609-4BDB-96BA-AD4EE1E1BCDB}"/>
    <dgm:cxn modelId="{F43A68E0-308C-44D8-BC3E-7AD0A18E7324}" srcId="{95F71831-3143-498D-A687-A20E710F1200}" destId="{A61C468B-2FCA-4389-9153-BD150264B3A7}" srcOrd="2" destOrd="0" parTransId="{396AEEF5-7851-48B9-9BEF-15C39D528EB6}" sibTransId="{F4F1B7DF-6295-4CC8-B8C2-BECF94C85190}"/>
    <dgm:cxn modelId="{BD49068F-8BD8-4FEE-A6D7-F594DC746B8F}" type="presParOf" srcId="{4EA2A558-3806-4BA5-9F4D-1DDD8EAC2EAA}" destId="{66404796-2B39-4CC7-A903-6E206924CC68}" srcOrd="0" destOrd="0" presId="urn:microsoft.com/office/officeart/2005/8/layout/equation1"/>
    <dgm:cxn modelId="{BFC243EC-CB26-4CC3-B070-F77956383342}" type="presParOf" srcId="{4EA2A558-3806-4BA5-9F4D-1DDD8EAC2EAA}" destId="{0F9C78BA-08DD-438C-8AEF-BACC9A0A5FDB}" srcOrd="1" destOrd="0" presId="urn:microsoft.com/office/officeart/2005/8/layout/equation1"/>
    <dgm:cxn modelId="{CBC71D0C-7295-425C-BFD6-8DE75F3D79A4}" type="presParOf" srcId="{4EA2A558-3806-4BA5-9F4D-1DDD8EAC2EAA}" destId="{8D7A743B-F0B3-4684-84CA-2935A378B58B}" srcOrd="2" destOrd="0" presId="urn:microsoft.com/office/officeart/2005/8/layout/equation1"/>
    <dgm:cxn modelId="{42F660BB-F4A6-47F2-8A57-7BB1770D75FB}" type="presParOf" srcId="{4EA2A558-3806-4BA5-9F4D-1DDD8EAC2EAA}" destId="{A5693A6F-9C1E-4A48-90C5-C702D8152C88}" srcOrd="3" destOrd="0" presId="urn:microsoft.com/office/officeart/2005/8/layout/equation1"/>
    <dgm:cxn modelId="{57C1F374-B399-44C0-A373-FD31FB4FA8B8}" type="presParOf" srcId="{4EA2A558-3806-4BA5-9F4D-1DDD8EAC2EAA}" destId="{DD5F9E7C-7E78-4715-9C02-F8576B87DD51}" srcOrd="4" destOrd="0" presId="urn:microsoft.com/office/officeart/2005/8/layout/equation1"/>
    <dgm:cxn modelId="{755CEC74-7240-442B-91E6-F7A398E2EC7A}" type="presParOf" srcId="{4EA2A558-3806-4BA5-9F4D-1DDD8EAC2EAA}" destId="{FA2C1D71-F65B-4363-9032-1EF205BDA405}" srcOrd="5" destOrd="0" presId="urn:microsoft.com/office/officeart/2005/8/layout/equation1"/>
    <dgm:cxn modelId="{E7948C0F-6D12-45E3-822D-F1B0843439A5}" type="presParOf" srcId="{4EA2A558-3806-4BA5-9F4D-1DDD8EAC2EAA}" destId="{A50A08C6-DCB5-4250-852A-96976A5AA43F}" srcOrd="6" destOrd="0" presId="urn:microsoft.com/office/officeart/2005/8/layout/equation1"/>
    <dgm:cxn modelId="{57D22CE0-7254-45B2-8A65-2BD2E4BD83CC}" type="presParOf" srcId="{4EA2A558-3806-4BA5-9F4D-1DDD8EAC2EAA}" destId="{F11BDBE7-E69C-4150-9DA6-69AFBF61D464}" srcOrd="7" destOrd="0" presId="urn:microsoft.com/office/officeart/2005/8/layout/equation1"/>
    <dgm:cxn modelId="{2D691283-742B-445A-8B24-43CD6FF3E5E8}" type="presParOf" srcId="{4EA2A558-3806-4BA5-9F4D-1DDD8EAC2EAA}" destId="{9D693EAD-78E0-43EA-8545-597E4101B6C6}" srcOrd="8" destOrd="0" presId="urn:microsoft.com/office/officeart/2005/8/layout/equation1"/>
    <dgm:cxn modelId="{497A1E49-E2F4-441A-A060-CEFE11A93194}" type="presParOf" srcId="{4EA2A558-3806-4BA5-9F4D-1DDD8EAC2EAA}" destId="{68DB014D-BA42-4DA3-9EF5-350C8B60D09D}" srcOrd="9" destOrd="0" presId="urn:microsoft.com/office/officeart/2005/8/layout/equation1"/>
    <dgm:cxn modelId="{9D6329D4-2E94-4C72-9144-CEC7B75B2C1C}" type="presParOf" srcId="{4EA2A558-3806-4BA5-9F4D-1DDD8EAC2EAA}" destId="{E1BBF65E-877B-4FDC-A389-D75AFD5E8BBD}" srcOrd="10" destOrd="0" presId="urn:microsoft.com/office/officeart/2005/8/layout/equation1"/>
    <dgm:cxn modelId="{FEB14BE5-3036-4A90-A7B1-C415C0F720C9}" type="presParOf" srcId="{4EA2A558-3806-4BA5-9F4D-1DDD8EAC2EAA}" destId="{64C3B645-E039-44CC-AD4D-9C6876BCF033}" srcOrd="11" destOrd="0" presId="urn:microsoft.com/office/officeart/2005/8/layout/equation1"/>
    <dgm:cxn modelId="{793B0183-6E08-441A-A8B1-DE1FC6B98704}" type="presParOf" srcId="{4EA2A558-3806-4BA5-9F4D-1DDD8EAC2EAA}" destId="{653F3D03-85F7-45E9-8387-AF50E7B116AB}"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CD14C8E-7ABA-4D2A-8308-0EEE7771F21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CF5910F-D5D6-4BEC-85B3-87A7012BA1F0}">
      <dgm:prSet phldrT="[Text]" custT="1"/>
      <dgm:spPr/>
      <dgm:t>
        <a:bodyPr/>
        <a:lstStyle/>
        <a:p>
          <a:r>
            <a:rPr lang="en-US" sz="1800"/>
            <a:t>Demographic File</a:t>
          </a:r>
        </a:p>
      </dgm:t>
    </dgm:pt>
    <dgm:pt modelId="{032E01A2-0090-4D45-A50B-742CFEEB429E}" type="parTrans" cxnId="{6562461B-8694-4028-AA85-6780FEC7F6AE}">
      <dgm:prSet/>
      <dgm:spPr/>
      <dgm:t>
        <a:bodyPr/>
        <a:lstStyle/>
        <a:p>
          <a:endParaRPr lang="en-US" sz="1800"/>
        </a:p>
      </dgm:t>
    </dgm:pt>
    <dgm:pt modelId="{59C1E078-F302-4198-8DA1-602E0A4B31A0}" type="sibTrans" cxnId="{6562461B-8694-4028-AA85-6780FEC7F6AE}">
      <dgm:prSet/>
      <dgm:spPr/>
      <dgm:t>
        <a:bodyPr/>
        <a:lstStyle/>
        <a:p>
          <a:endParaRPr lang="en-US" sz="1800"/>
        </a:p>
      </dgm:t>
    </dgm:pt>
    <dgm:pt modelId="{CF0A574E-EC0A-4F29-9332-F4C809CAA692}">
      <dgm:prSet custT="1"/>
      <dgm:spPr/>
      <dgm:t>
        <a:bodyPr/>
        <a:lstStyle/>
        <a:p>
          <a:r>
            <a:rPr lang="en-US" sz="1800">
              <a:sym typeface="Wingdings" panose="05000000000000000000" pitchFamily="2" charset="2"/>
            </a:rPr>
            <a:t>Student End of Year</a:t>
          </a:r>
          <a:endParaRPr lang="en-US" sz="1800"/>
        </a:p>
      </dgm:t>
    </dgm:pt>
    <dgm:pt modelId="{F0D8C693-5744-46D0-837C-5DC9D645AB1D}" type="parTrans" cxnId="{D068F32D-37E2-456D-9154-86D39A78E3CD}">
      <dgm:prSet/>
      <dgm:spPr/>
      <dgm:t>
        <a:bodyPr/>
        <a:lstStyle/>
        <a:p>
          <a:endParaRPr lang="en-US" sz="1800"/>
        </a:p>
      </dgm:t>
    </dgm:pt>
    <dgm:pt modelId="{6C97B1B4-E9F4-41B7-90F9-7D9BDFB81C78}" type="sibTrans" cxnId="{D068F32D-37E2-456D-9154-86D39A78E3CD}">
      <dgm:prSet/>
      <dgm:spPr/>
      <dgm:t>
        <a:bodyPr/>
        <a:lstStyle/>
        <a:p>
          <a:endParaRPr lang="en-US" sz="1800"/>
        </a:p>
      </dgm:t>
    </dgm:pt>
    <dgm:pt modelId="{D1B7DBFA-34EF-475E-BEF6-C8204E8BD44F}">
      <dgm:prSet custT="1"/>
      <dgm:spPr/>
      <dgm:t>
        <a:bodyPr/>
        <a:lstStyle/>
        <a:p>
          <a:r>
            <a:rPr lang="en-US" sz="1800"/>
            <a:t>Errors</a:t>
          </a:r>
          <a:endParaRPr lang="en-US" sz="1800">
            <a:sym typeface="Wingdings" panose="05000000000000000000" pitchFamily="2" charset="2"/>
          </a:endParaRPr>
        </a:p>
      </dgm:t>
    </dgm:pt>
    <dgm:pt modelId="{32405127-F985-48BA-AED0-144E324E8E76}" type="parTrans" cxnId="{68B3A036-4C52-491F-8E0A-C404FCA6A4A5}">
      <dgm:prSet/>
      <dgm:spPr/>
      <dgm:t>
        <a:bodyPr/>
        <a:lstStyle/>
        <a:p>
          <a:endParaRPr lang="en-US" sz="1800"/>
        </a:p>
      </dgm:t>
    </dgm:pt>
    <dgm:pt modelId="{736D054B-5DC8-4BA5-99D8-1FEA585A47B2}" type="sibTrans" cxnId="{68B3A036-4C52-491F-8E0A-C404FCA6A4A5}">
      <dgm:prSet/>
      <dgm:spPr/>
      <dgm:t>
        <a:bodyPr/>
        <a:lstStyle/>
        <a:p>
          <a:endParaRPr lang="en-US" sz="1800"/>
        </a:p>
      </dgm:t>
    </dgm:pt>
    <dgm:pt modelId="{09A6D2C2-3179-4EEE-BC2D-B9EAA4A333FB}">
      <dgm:prSet custT="1"/>
      <dgm:spPr/>
      <dgm:t>
        <a:bodyPr/>
        <a:lstStyle/>
        <a:p>
          <a:r>
            <a:rPr lang="en-US" sz="1800">
              <a:sym typeface="Wingdings" panose="05000000000000000000" pitchFamily="2" charset="2"/>
            </a:rPr>
            <a:t>Warnings</a:t>
          </a:r>
        </a:p>
      </dgm:t>
    </dgm:pt>
    <dgm:pt modelId="{38C82EF1-1692-4F35-B1BF-682309E99108}" type="parTrans" cxnId="{C3596A80-A4F7-4B3A-8AF8-A39091DEE218}">
      <dgm:prSet/>
      <dgm:spPr/>
      <dgm:t>
        <a:bodyPr/>
        <a:lstStyle/>
        <a:p>
          <a:endParaRPr lang="en-US" sz="1800"/>
        </a:p>
      </dgm:t>
    </dgm:pt>
    <dgm:pt modelId="{6D00B5B3-1390-4B73-8646-074C730E0278}" type="sibTrans" cxnId="{C3596A80-A4F7-4B3A-8AF8-A39091DEE218}">
      <dgm:prSet/>
      <dgm:spPr/>
      <dgm:t>
        <a:bodyPr/>
        <a:lstStyle/>
        <a:p>
          <a:endParaRPr lang="en-US" sz="1800"/>
        </a:p>
      </dgm:t>
    </dgm:pt>
    <dgm:pt modelId="{F997E615-1BEA-48D5-ABCF-0BC00E9C9A28}">
      <dgm:prSet custT="1"/>
      <dgm:spPr/>
      <dgm:t>
        <a:bodyPr/>
        <a:lstStyle/>
        <a:p>
          <a:r>
            <a:rPr lang="en-US" sz="1800">
              <a:sym typeface="Wingdings" panose="05000000000000000000" pitchFamily="2" charset="2"/>
            </a:rPr>
            <a:t>2025-2026: Consolidated many errors and warnings into fewer codes</a:t>
          </a:r>
          <a:endParaRPr lang="en-US" sz="1800"/>
        </a:p>
      </dgm:t>
    </dgm:pt>
    <dgm:pt modelId="{B48D9F59-4547-46CF-A023-F6E7C0211E08}" type="parTrans" cxnId="{5B75870E-DD17-4DB7-8417-BBD32D2A5BB9}">
      <dgm:prSet/>
      <dgm:spPr/>
      <dgm:t>
        <a:bodyPr/>
        <a:lstStyle/>
        <a:p>
          <a:endParaRPr lang="en-US" sz="1800"/>
        </a:p>
      </dgm:t>
    </dgm:pt>
    <dgm:pt modelId="{82720103-FC94-4329-B7F1-E6B6C915787A}" type="sibTrans" cxnId="{5B75870E-DD17-4DB7-8417-BBD32D2A5BB9}">
      <dgm:prSet/>
      <dgm:spPr/>
      <dgm:t>
        <a:bodyPr/>
        <a:lstStyle/>
        <a:p>
          <a:endParaRPr lang="en-US" sz="1800"/>
        </a:p>
      </dgm:t>
    </dgm:pt>
    <dgm:pt modelId="{C4D5818B-41A3-46C4-9F1E-3522CFE1D947}">
      <dgm:prSet phldrT="[Text]" custT="1"/>
      <dgm:spPr/>
      <dgm:t>
        <a:bodyPr/>
        <a:lstStyle/>
        <a:p>
          <a:r>
            <a:rPr lang="en-US" sz="1800">
              <a:sym typeface="Wingdings" panose="05000000000000000000" pitchFamily="2" charset="2"/>
            </a:rPr>
            <a:t>Compares language proficiency from current file to prior October</a:t>
          </a:r>
          <a:endParaRPr lang="en-US" sz="1800"/>
        </a:p>
      </dgm:t>
    </dgm:pt>
    <dgm:pt modelId="{ADEBDDFB-50E4-418D-87FC-2D6F087511C0}" type="parTrans" cxnId="{D01AFE7B-ABB8-4D5D-A02B-C608DBDF0ABE}">
      <dgm:prSet/>
      <dgm:spPr/>
      <dgm:t>
        <a:bodyPr/>
        <a:lstStyle/>
        <a:p>
          <a:endParaRPr lang="en-US" sz="1800"/>
        </a:p>
      </dgm:t>
    </dgm:pt>
    <dgm:pt modelId="{A22539EC-1FB1-4186-9606-A65009981930}" type="sibTrans" cxnId="{D01AFE7B-ABB8-4D5D-A02B-C608DBDF0ABE}">
      <dgm:prSet/>
      <dgm:spPr/>
      <dgm:t>
        <a:bodyPr/>
        <a:lstStyle/>
        <a:p>
          <a:endParaRPr lang="en-US" sz="1800"/>
        </a:p>
      </dgm:t>
    </dgm:pt>
    <dgm:pt modelId="{1F256146-C7E4-4BF6-BF0B-0F80DAACE952}">
      <dgm:prSet custT="1"/>
      <dgm:spPr/>
      <dgm:t>
        <a:bodyPr/>
        <a:lstStyle/>
        <a:p>
          <a:r>
            <a:rPr lang="en-US" sz="1800">
              <a:sym typeface="Wingdings" panose="05000000000000000000" pitchFamily="2" charset="2"/>
            </a:rPr>
            <a:t> Compares language proficiency in current OCT to current SEY</a:t>
          </a:r>
          <a:endParaRPr lang="en-US" sz="1800"/>
        </a:p>
      </dgm:t>
    </dgm:pt>
    <dgm:pt modelId="{B0EBBE4B-EC61-4831-96C1-02AD0AA71C16}" type="parTrans" cxnId="{FE63D795-E218-458F-A352-F313A9EFFE6A}">
      <dgm:prSet/>
      <dgm:spPr/>
      <dgm:t>
        <a:bodyPr/>
        <a:lstStyle/>
        <a:p>
          <a:endParaRPr lang="en-US" sz="1800"/>
        </a:p>
      </dgm:t>
    </dgm:pt>
    <dgm:pt modelId="{68DF6A96-E7DB-47C5-BECC-040F443A7898}" type="sibTrans" cxnId="{FE63D795-E218-458F-A352-F313A9EFFE6A}">
      <dgm:prSet/>
      <dgm:spPr/>
      <dgm:t>
        <a:bodyPr/>
        <a:lstStyle/>
        <a:p>
          <a:endParaRPr lang="en-US" sz="1800"/>
        </a:p>
      </dgm:t>
    </dgm:pt>
    <dgm:pt modelId="{693F5FFB-44C3-42EF-9C52-A574F83DB394}">
      <dgm:prSet custT="1"/>
      <dgm:spPr/>
      <dgm:t>
        <a:bodyPr/>
        <a:lstStyle/>
        <a:p>
          <a:r>
            <a:rPr lang="en-US" sz="1800">
              <a:sym typeface="Wingdings" panose="05000000000000000000" pitchFamily="2" charset="2"/>
            </a:rPr>
            <a:t>Student’s coding does not follow expected sequence and must be addressed</a:t>
          </a:r>
        </a:p>
      </dgm:t>
    </dgm:pt>
    <dgm:pt modelId="{0721F140-F62E-4DCA-945F-A45F28BB5966}" type="parTrans" cxnId="{0EE00B87-2EB4-4B4B-A01B-4FD414D21FC2}">
      <dgm:prSet/>
      <dgm:spPr/>
      <dgm:t>
        <a:bodyPr/>
        <a:lstStyle/>
        <a:p>
          <a:endParaRPr lang="en-US" sz="1800"/>
        </a:p>
      </dgm:t>
    </dgm:pt>
    <dgm:pt modelId="{44A6FF7B-8166-42F0-959C-34B4392EE419}" type="sibTrans" cxnId="{0EE00B87-2EB4-4B4B-A01B-4FD414D21FC2}">
      <dgm:prSet/>
      <dgm:spPr/>
      <dgm:t>
        <a:bodyPr/>
        <a:lstStyle/>
        <a:p>
          <a:endParaRPr lang="en-US" sz="1800"/>
        </a:p>
      </dgm:t>
    </dgm:pt>
    <dgm:pt modelId="{46C4D835-E087-45ED-AFB8-31F5045D7D74}">
      <dgm:prSet custT="1"/>
      <dgm:spPr/>
      <dgm:t>
        <a:bodyPr/>
        <a:lstStyle/>
        <a:p>
          <a:r>
            <a:rPr lang="en-US" sz="1800">
              <a:sym typeface="Wingdings" panose="05000000000000000000" pitchFamily="2" charset="2"/>
            </a:rPr>
            <a:t>Possible issues, encouraged for review</a:t>
          </a:r>
        </a:p>
      </dgm:t>
    </dgm:pt>
    <dgm:pt modelId="{857398DF-41FC-4640-B6DF-82B35766891A}" type="parTrans" cxnId="{01309692-20EE-49A6-9C73-55F1D9D1EF07}">
      <dgm:prSet/>
      <dgm:spPr/>
      <dgm:t>
        <a:bodyPr/>
        <a:lstStyle/>
        <a:p>
          <a:endParaRPr lang="en-US" sz="1800"/>
        </a:p>
      </dgm:t>
    </dgm:pt>
    <dgm:pt modelId="{0B3EF6BE-EE05-4555-983D-C0A34FACA7AD}" type="sibTrans" cxnId="{01309692-20EE-49A6-9C73-55F1D9D1EF07}">
      <dgm:prSet/>
      <dgm:spPr/>
      <dgm:t>
        <a:bodyPr/>
        <a:lstStyle/>
        <a:p>
          <a:endParaRPr lang="en-US" sz="1800"/>
        </a:p>
      </dgm:t>
    </dgm:pt>
    <dgm:pt modelId="{F1D15B01-5641-467C-8A45-987454E7AF80}">
      <dgm:prSet custT="1"/>
      <dgm:spPr/>
      <dgm:t>
        <a:bodyPr/>
        <a:lstStyle/>
        <a:p>
          <a:r>
            <a:rPr lang="en-US" sz="1800">
              <a:sym typeface="Wingdings" panose="05000000000000000000" pitchFamily="2" charset="2"/>
            </a:rPr>
            <a:t>Custom ‘error details’ to the error report to show the language proficiency and district code in the prior year for comparison to the current year</a:t>
          </a:r>
          <a:endParaRPr lang="en-US" sz="1800"/>
        </a:p>
      </dgm:t>
    </dgm:pt>
    <dgm:pt modelId="{553FEFD2-7BEB-496A-A514-FB8BF06A834A}" type="parTrans" cxnId="{CF01C194-EB7B-4E8D-AD37-43CCAAAB5DAF}">
      <dgm:prSet/>
      <dgm:spPr/>
      <dgm:t>
        <a:bodyPr/>
        <a:lstStyle/>
        <a:p>
          <a:endParaRPr lang="en-US" sz="1800"/>
        </a:p>
      </dgm:t>
    </dgm:pt>
    <dgm:pt modelId="{4449B044-69ED-49F9-AE64-60D779BE0097}" type="sibTrans" cxnId="{CF01C194-EB7B-4E8D-AD37-43CCAAAB5DAF}">
      <dgm:prSet/>
      <dgm:spPr/>
      <dgm:t>
        <a:bodyPr/>
        <a:lstStyle/>
        <a:p>
          <a:endParaRPr lang="en-US" sz="1800"/>
        </a:p>
      </dgm:t>
    </dgm:pt>
    <dgm:pt modelId="{BC8C6AA5-8BB5-496C-91C3-42AA844860A9}" type="pres">
      <dgm:prSet presAssocID="{ACD14C8E-7ABA-4D2A-8308-0EEE7771F212}" presName="linear" presStyleCnt="0">
        <dgm:presLayoutVars>
          <dgm:dir/>
          <dgm:animLvl val="lvl"/>
          <dgm:resizeHandles val="exact"/>
        </dgm:presLayoutVars>
      </dgm:prSet>
      <dgm:spPr/>
    </dgm:pt>
    <dgm:pt modelId="{409F333B-3D32-4A24-9727-EB83A00D0325}" type="pres">
      <dgm:prSet presAssocID="{0CF5910F-D5D6-4BEC-85B3-87A7012BA1F0}" presName="parentLin" presStyleCnt="0"/>
      <dgm:spPr/>
    </dgm:pt>
    <dgm:pt modelId="{98A8227F-AAF6-4000-9664-77C6D3636638}" type="pres">
      <dgm:prSet presAssocID="{0CF5910F-D5D6-4BEC-85B3-87A7012BA1F0}" presName="parentLeftMargin" presStyleLbl="node1" presStyleIdx="0" presStyleCnt="5"/>
      <dgm:spPr/>
    </dgm:pt>
    <dgm:pt modelId="{FE245752-29C2-45D1-83BD-A9646FC4EED7}" type="pres">
      <dgm:prSet presAssocID="{0CF5910F-D5D6-4BEC-85B3-87A7012BA1F0}" presName="parentText" presStyleLbl="node1" presStyleIdx="0" presStyleCnt="5">
        <dgm:presLayoutVars>
          <dgm:chMax val="0"/>
          <dgm:bulletEnabled val="1"/>
        </dgm:presLayoutVars>
      </dgm:prSet>
      <dgm:spPr/>
    </dgm:pt>
    <dgm:pt modelId="{6EA2A423-8C98-46E3-B5B0-E7F47D12EDDF}" type="pres">
      <dgm:prSet presAssocID="{0CF5910F-D5D6-4BEC-85B3-87A7012BA1F0}" presName="negativeSpace" presStyleCnt="0"/>
      <dgm:spPr/>
    </dgm:pt>
    <dgm:pt modelId="{A3C57B76-A839-4E94-B336-2BE7AF53627F}" type="pres">
      <dgm:prSet presAssocID="{0CF5910F-D5D6-4BEC-85B3-87A7012BA1F0}" presName="childText" presStyleLbl="conFgAcc1" presStyleIdx="0" presStyleCnt="5">
        <dgm:presLayoutVars>
          <dgm:bulletEnabled val="1"/>
        </dgm:presLayoutVars>
      </dgm:prSet>
      <dgm:spPr/>
    </dgm:pt>
    <dgm:pt modelId="{780427D7-F562-43B5-A371-AB22B15B14AA}" type="pres">
      <dgm:prSet presAssocID="{59C1E078-F302-4198-8DA1-602E0A4B31A0}" presName="spaceBetweenRectangles" presStyleCnt="0"/>
      <dgm:spPr/>
    </dgm:pt>
    <dgm:pt modelId="{3D54B526-63BD-4433-A3DA-1BB2D9365418}" type="pres">
      <dgm:prSet presAssocID="{CF0A574E-EC0A-4F29-9332-F4C809CAA692}" presName="parentLin" presStyleCnt="0"/>
      <dgm:spPr/>
    </dgm:pt>
    <dgm:pt modelId="{19000188-CCE3-4339-A78D-5990C5AC39CA}" type="pres">
      <dgm:prSet presAssocID="{CF0A574E-EC0A-4F29-9332-F4C809CAA692}" presName="parentLeftMargin" presStyleLbl="node1" presStyleIdx="0" presStyleCnt="5"/>
      <dgm:spPr/>
    </dgm:pt>
    <dgm:pt modelId="{F6D89C73-DCB0-4514-92F6-DCE797054F9B}" type="pres">
      <dgm:prSet presAssocID="{CF0A574E-EC0A-4F29-9332-F4C809CAA692}" presName="parentText" presStyleLbl="node1" presStyleIdx="1" presStyleCnt="5">
        <dgm:presLayoutVars>
          <dgm:chMax val="0"/>
          <dgm:bulletEnabled val="1"/>
        </dgm:presLayoutVars>
      </dgm:prSet>
      <dgm:spPr/>
    </dgm:pt>
    <dgm:pt modelId="{FC2A00DA-2213-421C-BF1D-4E8635658E9B}" type="pres">
      <dgm:prSet presAssocID="{CF0A574E-EC0A-4F29-9332-F4C809CAA692}" presName="negativeSpace" presStyleCnt="0"/>
      <dgm:spPr/>
    </dgm:pt>
    <dgm:pt modelId="{4050381D-F10D-42B0-BD1C-58FC2818EAD9}" type="pres">
      <dgm:prSet presAssocID="{CF0A574E-EC0A-4F29-9332-F4C809CAA692}" presName="childText" presStyleLbl="conFgAcc1" presStyleIdx="1" presStyleCnt="5">
        <dgm:presLayoutVars>
          <dgm:bulletEnabled val="1"/>
        </dgm:presLayoutVars>
      </dgm:prSet>
      <dgm:spPr/>
    </dgm:pt>
    <dgm:pt modelId="{CD66FDA8-7385-407D-BC10-9D7ED03E5D7C}" type="pres">
      <dgm:prSet presAssocID="{6C97B1B4-E9F4-41B7-90F9-7D9BDFB81C78}" presName="spaceBetweenRectangles" presStyleCnt="0"/>
      <dgm:spPr/>
    </dgm:pt>
    <dgm:pt modelId="{C3D40D09-A00B-4EC4-AF8B-70FE12EC5A0E}" type="pres">
      <dgm:prSet presAssocID="{D1B7DBFA-34EF-475E-BEF6-C8204E8BD44F}" presName="parentLin" presStyleCnt="0"/>
      <dgm:spPr/>
    </dgm:pt>
    <dgm:pt modelId="{0372577D-A6EF-44C6-A254-9D7A7E1E56F8}" type="pres">
      <dgm:prSet presAssocID="{D1B7DBFA-34EF-475E-BEF6-C8204E8BD44F}" presName="parentLeftMargin" presStyleLbl="node1" presStyleIdx="1" presStyleCnt="5"/>
      <dgm:spPr/>
    </dgm:pt>
    <dgm:pt modelId="{4F6236DF-FF20-4DF3-9677-307A7A6F4CBB}" type="pres">
      <dgm:prSet presAssocID="{D1B7DBFA-34EF-475E-BEF6-C8204E8BD44F}" presName="parentText" presStyleLbl="node1" presStyleIdx="2" presStyleCnt="5">
        <dgm:presLayoutVars>
          <dgm:chMax val="0"/>
          <dgm:bulletEnabled val="1"/>
        </dgm:presLayoutVars>
      </dgm:prSet>
      <dgm:spPr/>
    </dgm:pt>
    <dgm:pt modelId="{5BC786D7-ABD4-4D14-96E9-8C6638DA6808}" type="pres">
      <dgm:prSet presAssocID="{D1B7DBFA-34EF-475E-BEF6-C8204E8BD44F}" presName="negativeSpace" presStyleCnt="0"/>
      <dgm:spPr/>
    </dgm:pt>
    <dgm:pt modelId="{2D2D6F2A-F195-405C-8FE8-9856190F19B6}" type="pres">
      <dgm:prSet presAssocID="{D1B7DBFA-34EF-475E-BEF6-C8204E8BD44F}" presName="childText" presStyleLbl="conFgAcc1" presStyleIdx="2" presStyleCnt="5" custLinFactY="12112" custLinFactNeighborY="100000">
        <dgm:presLayoutVars>
          <dgm:bulletEnabled val="1"/>
        </dgm:presLayoutVars>
      </dgm:prSet>
      <dgm:spPr/>
    </dgm:pt>
    <dgm:pt modelId="{8C33EF98-78EA-49D1-BDAB-490A3C51783F}" type="pres">
      <dgm:prSet presAssocID="{736D054B-5DC8-4BA5-99D8-1FEA585A47B2}" presName="spaceBetweenRectangles" presStyleCnt="0"/>
      <dgm:spPr/>
    </dgm:pt>
    <dgm:pt modelId="{642A980C-8D83-4556-89AB-3B6EF5A4A822}" type="pres">
      <dgm:prSet presAssocID="{09A6D2C2-3179-4EEE-BC2D-B9EAA4A333FB}" presName="parentLin" presStyleCnt="0"/>
      <dgm:spPr/>
    </dgm:pt>
    <dgm:pt modelId="{A3F0F9BD-A433-4728-91F9-E8225935125E}" type="pres">
      <dgm:prSet presAssocID="{09A6D2C2-3179-4EEE-BC2D-B9EAA4A333FB}" presName="parentLeftMargin" presStyleLbl="node1" presStyleIdx="2" presStyleCnt="5"/>
      <dgm:spPr/>
    </dgm:pt>
    <dgm:pt modelId="{491E3B1A-945A-4459-B3AF-C6EC721E8358}" type="pres">
      <dgm:prSet presAssocID="{09A6D2C2-3179-4EEE-BC2D-B9EAA4A333FB}" presName="parentText" presStyleLbl="node1" presStyleIdx="3" presStyleCnt="5">
        <dgm:presLayoutVars>
          <dgm:chMax val="0"/>
          <dgm:bulletEnabled val="1"/>
        </dgm:presLayoutVars>
      </dgm:prSet>
      <dgm:spPr/>
    </dgm:pt>
    <dgm:pt modelId="{9C30C125-B57A-4024-B2B5-D03BB0220A2F}" type="pres">
      <dgm:prSet presAssocID="{09A6D2C2-3179-4EEE-BC2D-B9EAA4A333FB}" presName="negativeSpace" presStyleCnt="0"/>
      <dgm:spPr/>
    </dgm:pt>
    <dgm:pt modelId="{79F40913-DBF4-498F-9FE6-5B2498BC6859}" type="pres">
      <dgm:prSet presAssocID="{09A6D2C2-3179-4EEE-BC2D-B9EAA4A333FB}" presName="childText" presStyleLbl="conFgAcc1" presStyleIdx="3" presStyleCnt="5">
        <dgm:presLayoutVars>
          <dgm:bulletEnabled val="1"/>
        </dgm:presLayoutVars>
      </dgm:prSet>
      <dgm:spPr/>
    </dgm:pt>
    <dgm:pt modelId="{7532951A-52EA-48BF-B62C-67460CB19D3E}" type="pres">
      <dgm:prSet presAssocID="{6D00B5B3-1390-4B73-8646-074C730E0278}" presName="spaceBetweenRectangles" presStyleCnt="0"/>
      <dgm:spPr/>
    </dgm:pt>
    <dgm:pt modelId="{8FC2418D-B197-4862-9346-F7B011B29C4F}" type="pres">
      <dgm:prSet presAssocID="{F997E615-1BEA-48D5-ABCF-0BC00E9C9A28}" presName="parentLin" presStyleCnt="0"/>
      <dgm:spPr/>
    </dgm:pt>
    <dgm:pt modelId="{AF91C479-9B57-4625-8900-34D207147CC1}" type="pres">
      <dgm:prSet presAssocID="{F997E615-1BEA-48D5-ABCF-0BC00E9C9A28}" presName="parentLeftMargin" presStyleLbl="node1" presStyleIdx="3" presStyleCnt="5"/>
      <dgm:spPr/>
    </dgm:pt>
    <dgm:pt modelId="{5C51475E-46F6-4940-B29F-EE533840EEC2}" type="pres">
      <dgm:prSet presAssocID="{F997E615-1BEA-48D5-ABCF-0BC00E9C9A28}" presName="parentText" presStyleLbl="node1" presStyleIdx="4" presStyleCnt="5">
        <dgm:presLayoutVars>
          <dgm:chMax val="0"/>
          <dgm:bulletEnabled val="1"/>
        </dgm:presLayoutVars>
      </dgm:prSet>
      <dgm:spPr/>
    </dgm:pt>
    <dgm:pt modelId="{BF05B8ED-84D3-43A7-B37C-A9D52484223B}" type="pres">
      <dgm:prSet presAssocID="{F997E615-1BEA-48D5-ABCF-0BC00E9C9A28}" presName="negativeSpace" presStyleCnt="0"/>
      <dgm:spPr/>
    </dgm:pt>
    <dgm:pt modelId="{EF9FC191-802B-4545-A177-30FFD8122A53}" type="pres">
      <dgm:prSet presAssocID="{F997E615-1BEA-48D5-ABCF-0BC00E9C9A28}" presName="childText" presStyleLbl="conFgAcc1" presStyleIdx="4" presStyleCnt="5">
        <dgm:presLayoutVars>
          <dgm:bulletEnabled val="1"/>
        </dgm:presLayoutVars>
      </dgm:prSet>
      <dgm:spPr/>
    </dgm:pt>
  </dgm:ptLst>
  <dgm:cxnLst>
    <dgm:cxn modelId="{2F025106-F276-4D04-BE87-5E2BBDE9CCAB}" type="presOf" srcId="{F997E615-1BEA-48D5-ABCF-0BC00E9C9A28}" destId="{5C51475E-46F6-4940-B29F-EE533840EEC2}" srcOrd="1" destOrd="0" presId="urn:microsoft.com/office/officeart/2005/8/layout/list1"/>
    <dgm:cxn modelId="{B949390E-A539-4D6F-B963-BF48A6B78016}" type="presOf" srcId="{CF0A574E-EC0A-4F29-9332-F4C809CAA692}" destId="{F6D89C73-DCB0-4514-92F6-DCE797054F9B}" srcOrd="1" destOrd="0" presId="urn:microsoft.com/office/officeart/2005/8/layout/list1"/>
    <dgm:cxn modelId="{5B75870E-DD17-4DB7-8417-BBD32D2A5BB9}" srcId="{ACD14C8E-7ABA-4D2A-8308-0EEE7771F212}" destId="{F997E615-1BEA-48D5-ABCF-0BC00E9C9A28}" srcOrd="4" destOrd="0" parTransId="{B48D9F59-4547-46CF-A023-F6E7C0211E08}" sibTransId="{82720103-FC94-4329-B7F1-E6B6C915787A}"/>
    <dgm:cxn modelId="{6562461B-8694-4028-AA85-6780FEC7F6AE}" srcId="{ACD14C8E-7ABA-4D2A-8308-0EEE7771F212}" destId="{0CF5910F-D5D6-4BEC-85B3-87A7012BA1F0}" srcOrd="0" destOrd="0" parTransId="{032E01A2-0090-4D45-A50B-742CFEEB429E}" sibTransId="{59C1E078-F302-4198-8DA1-602E0A4B31A0}"/>
    <dgm:cxn modelId="{D068F32D-37E2-456D-9154-86D39A78E3CD}" srcId="{ACD14C8E-7ABA-4D2A-8308-0EEE7771F212}" destId="{CF0A574E-EC0A-4F29-9332-F4C809CAA692}" srcOrd="1" destOrd="0" parTransId="{F0D8C693-5744-46D0-837C-5DC9D645AB1D}" sibTransId="{6C97B1B4-E9F4-41B7-90F9-7D9BDFB81C78}"/>
    <dgm:cxn modelId="{68B3A036-4C52-491F-8E0A-C404FCA6A4A5}" srcId="{ACD14C8E-7ABA-4D2A-8308-0EEE7771F212}" destId="{D1B7DBFA-34EF-475E-BEF6-C8204E8BD44F}" srcOrd="2" destOrd="0" parTransId="{32405127-F985-48BA-AED0-144E324E8E76}" sibTransId="{736D054B-5DC8-4BA5-99D8-1FEA585A47B2}"/>
    <dgm:cxn modelId="{68D6E438-6AF4-4A60-9A83-0572A5951A27}" type="presOf" srcId="{0CF5910F-D5D6-4BEC-85B3-87A7012BA1F0}" destId="{FE245752-29C2-45D1-83BD-A9646FC4EED7}" srcOrd="1" destOrd="0" presId="urn:microsoft.com/office/officeart/2005/8/layout/list1"/>
    <dgm:cxn modelId="{D3976744-5185-4613-9541-408BB9132B91}" type="presOf" srcId="{1F256146-C7E4-4BF6-BF0B-0F80DAACE952}" destId="{4050381D-F10D-42B0-BD1C-58FC2818EAD9}" srcOrd="0" destOrd="0" presId="urn:microsoft.com/office/officeart/2005/8/layout/list1"/>
    <dgm:cxn modelId="{FCA43A4D-D518-4008-ACDD-4A73572B7C8F}" type="presOf" srcId="{09A6D2C2-3179-4EEE-BC2D-B9EAA4A333FB}" destId="{491E3B1A-945A-4459-B3AF-C6EC721E8358}" srcOrd="1" destOrd="0" presId="urn:microsoft.com/office/officeart/2005/8/layout/list1"/>
    <dgm:cxn modelId="{D1B34D5A-1951-42E8-B1F2-70573AF2DF28}" type="presOf" srcId="{CF0A574E-EC0A-4F29-9332-F4C809CAA692}" destId="{19000188-CCE3-4339-A78D-5990C5AC39CA}" srcOrd="0" destOrd="0" presId="urn:microsoft.com/office/officeart/2005/8/layout/list1"/>
    <dgm:cxn modelId="{D5F1E07A-7F3D-416A-BFDC-5445AB0AEEF5}" type="presOf" srcId="{F1D15B01-5641-467C-8A45-987454E7AF80}" destId="{EF9FC191-802B-4545-A177-30FFD8122A53}" srcOrd="0" destOrd="0" presId="urn:microsoft.com/office/officeart/2005/8/layout/list1"/>
    <dgm:cxn modelId="{D01AFE7B-ABB8-4D5D-A02B-C608DBDF0ABE}" srcId="{0CF5910F-D5D6-4BEC-85B3-87A7012BA1F0}" destId="{C4D5818B-41A3-46C4-9F1E-3522CFE1D947}" srcOrd="0" destOrd="0" parTransId="{ADEBDDFB-50E4-418D-87FC-2D6F087511C0}" sibTransId="{A22539EC-1FB1-4186-9606-A65009981930}"/>
    <dgm:cxn modelId="{C3596A80-A4F7-4B3A-8AF8-A39091DEE218}" srcId="{ACD14C8E-7ABA-4D2A-8308-0EEE7771F212}" destId="{09A6D2C2-3179-4EEE-BC2D-B9EAA4A333FB}" srcOrd="3" destOrd="0" parTransId="{38C82EF1-1692-4F35-B1BF-682309E99108}" sibTransId="{6D00B5B3-1390-4B73-8646-074C730E0278}"/>
    <dgm:cxn modelId="{0EE00B87-2EB4-4B4B-A01B-4FD414D21FC2}" srcId="{D1B7DBFA-34EF-475E-BEF6-C8204E8BD44F}" destId="{693F5FFB-44C3-42EF-9C52-A574F83DB394}" srcOrd="0" destOrd="0" parTransId="{0721F140-F62E-4DCA-945F-A45F28BB5966}" sibTransId="{44A6FF7B-8166-42F0-959C-34B4392EE419}"/>
    <dgm:cxn modelId="{01309692-20EE-49A6-9C73-55F1D9D1EF07}" srcId="{09A6D2C2-3179-4EEE-BC2D-B9EAA4A333FB}" destId="{46C4D835-E087-45ED-AFB8-31F5045D7D74}" srcOrd="0" destOrd="0" parTransId="{857398DF-41FC-4640-B6DF-82B35766891A}" sibTransId="{0B3EF6BE-EE05-4555-983D-C0A34FACA7AD}"/>
    <dgm:cxn modelId="{CF01C194-EB7B-4E8D-AD37-43CCAAAB5DAF}" srcId="{F997E615-1BEA-48D5-ABCF-0BC00E9C9A28}" destId="{F1D15B01-5641-467C-8A45-987454E7AF80}" srcOrd="0" destOrd="0" parTransId="{553FEFD2-7BEB-496A-A514-FB8BF06A834A}" sibTransId="{4449B044-69ED-49F9-AE64-60D779BE0097}"/>
    <dgm:cxn modelId="{FE63D795-E218-458F-A352-F313A9EFFE6A}" srcId="{CF0A574E-EC0A-4F29-9332-F4C809CAA692}" destId="{1F256146-C7E4-4BF6-BF0B-0F80DAACE952}" srcOrd="0" destOrd="0" parTransId="{B0EBBE4B-EC61-4831-96C1-02AD0AA71C16}" sibTransId="{68DF6A96-E7DB-47C5-BECC-040F443A7898}"/>
    <dgm:cxn modelId="{7AAD32A5-AE0C-4EE6-92C2-F656291656FC}" type="presOf" srcId="{C4D5818B-41A3-46C4-9F1E-3522CFE1D947}" destId="{A3C57B76-A839-4E94-B336-2BE7AF53627F}" srcOrd="0" destOrd="0" presId="urn:microsoft.com/office/officeart/2005/8/layout/list1"/>
    <dgm:cxn modelId="{54402BA6-ABE9-418C-83A6-7BAA85046AF2}" type="presOf" srcId="{09A6D2C2-3179-4EEE-BC2D-B9EAA4A333FB}" destId="{A3F0F9BD-A433-4728-91F9-E8225935125E}" srcOrd="0" destOrd="0" presId="urn:microsoft.com/office/officeart/2005/8/layout/list1"/>
    <dgm:cxn modelId="{1A09C0B5-C4AC-4B36-A295-5F521BF13117}" type="presOf" srcId="{ACD14C8E-7ABA-4D2A-8308-0EEE7771F212}" destId="{BC8C6AA5-8BB5-496C-91C3-42AA844860A9}" srcOrd="0" destOrd="0" presId="urn:microsoft.com/office/officeart/2005/8/layout/list1"/>
    <dgm:cxn modelId="{B235B1D1-CF5F-4CA7-BFEF-76CA0220E919}" type="presOf" srcId="{46C4D835-E087-45ED-AFB8-31F5045D7D74}" destId="{79F40913-DBF4-498F-9FE6-5B2498BC6859}" srcOrd="0" destOrd="0" presId="urn:microsoft.com/office/officeart/2005/8/layout/list1"/>
    <dgm:cxn modelId="{65BD86E0-41CE-4856-896D-0C2AECC9274A}" type="presOf" srcId="{D1B7DBFA-34EF-475E-BEF6-C8204E8BD44F}" destId="{4F6236DF-FF20-4DF3-9677-307A7A6F4CBB}" srcOrd="1" destOrd="0" presId="urn:microsoft.com/office/officeart/2005/8/layout/list1"/>
    <dgm:cxn modelId="{AF553AEA-A7BE-49FA-AA0B-9BE8A4923A77}" type="presOf" srcId="{F997E615-1BEA-48D5-ABCF-0BC00E9C9A28}" destId="{AF91C479-9B57-4625-8900-34D207147CC1}" srcOrd="0" destOrd="0" presId="urn:microsoft.com/office/officeart/2005/8/layout/list1"/>
    <dgm:cxn modelId="{E92FBFEF-B7C0-4DCC-A9DC-9D6B797DA1B5}" type="presOf" srcId="{693F5FFB-44C3-42EF-9C52-A574F83DB394}" destId="{2D2D6F2A-F195-405C-8FE8-9856190F19B6}" srcOrd="0" destOrd="0" presId="urn:microsoft.com/office/officeart/2005/8/layout/list1"/>
    <dgm:cxn modelId="{C19CC1EF-B7B3-4BAC-A5F5-5AEEB1A361A4}" type="presOf" srcId="{D1B7DBFA-34EF-475E-BEF6-C8204E8BD44F}" destId="{0372577D-A6EF-44C6-A254-9D7A7E1E56F8}" srcOrd="0" destOrd="0" presId="urn:microsoft.com/office/officeart/2005/8/layout/list1"/>
    <dgm:cxn modelId="{8F32DDF6-4973-456B-BDF6-52FE4E910BE9}" type="presOf" srcId="{0CF5910F-D5D6-4BEC-85B3-87A7012BA1F0}" destId="{98A8227F-AAF6-4000-9664-77C6D3636638}" srcOrd="0" destOrd="0" presId="urn:microsoft.com/office/officeart/2005/8/layout/list1"/>
    <dgm:cxn modelId="{B7392C23-D104-4CB6-8561-24C8AADA9EB4}" type="presParOf" srcId="{BC8C6AA5-8BB5-496C-91C3-42AA844860A9}" destId="{409F333B-3D32-4A24-9727-EB83A00D0325}" srcOrd="0" destOrd="0" presId="urn:microsoft.com/office/officeart/2005/8/layout/list1"/>
    <dgm:cxn modelId="{59397170-4A5F-4BB7-9A0E-780811F50340}" type="presParOf" srcId="{409F333B-3D32-4A24-9727-EB83A00D0325}" destId="{98A8227F-AAF6-4000-9664-77C6D3636638}" srcOrd="0" destOrd="0" presId="urn:microsoft.com/office/officeart/2005/8/layout/list1"/>
    <dgm:cxn modelId="{196D22EC-831F-40A7-81C5-33AC11B3C5A8}" type="presParOf" srcId="{409F333B-3D32-4A24-9727-EB83A00D0325}" destId="{FE245752-29C2-45D1-83BD-A9646FC4EED7}" srcOrd="1" destOrd="0" presId="urn:microsoft.com/office/officeart/2005/8/layout/list1"/>
    <dgm:cxn modelId="{6BD10587-0C36-42E8-9FB8-6972C57C1E6A}" type="presParOf" srcId="{BC8C6AA5-8BB5-496C-91C3-42AA844860A9}" destId="{6EA2A423-8C98-46E3-B5B0-E7F47D12EDDF}" srcOrd="1" destOrd="0" presId="urn:microsoft.com/office/officeart/2005/8/layout/list1"/>
    <dgm:cxn modelId="{D6A7DF38-AABD-4858-8CBE-7D5DCBF3C311}" type="presParOf" srcId="{BC8C6AA5-8BB5-496C-91C3-42AA844860A9}" destId="{A3C57B76-A839-4E94-B336-2BE7AF53627F}" srcOrd="2" destOrd="0" presId="urn:microsoft.com/office/officeart/2005/8/layout/list1"/>
    <dgm:cxn modelId="{D25D0BD2-924F-48C0-AF24-6EF3D6E38B28}" type="presParOf" srcId="{BC8C6AA5-8BB5-496C-91C3-42AA844860A9}" destId="{780427D7-F562-43B5-A371-AB22B15B14AA}" srcOrd="3" destOrd="0" presId="urn:microsoft.com/office/officeart/2005/8/layout/list1"/>
    <dgm:cxn modelId="{F275F6DF-B063-4BC1-ABE4-4AFC99B57415}" type="presParOf" srcId="{BC8C6AA5-8BB5-496C-91C3-42AA844860A9}" destId="{3D54B526-63BD-4433-A3DA-1BB2D9365418}" srcOrd="4" destOrd="0" presId="urn:microsoft.com/office/officeart/2005/8/layout/list1"/>
    <dgm:cxn modelId="{20D76EBD-A16C-441B-9861-15F62CBEF853}" type="presParOf" srcId="{3D54B526-63BD-4433-A3DA-1BB2D9365418}" destId="{19000188-CCE3-4339-A78D-5990C5AC39CA}" srcOrd="0" destOrd="0" presId="urn:microsoft.com/office/officeart/2005/8/layout/list1"/>
    <dgm:cxn modelId="{B9985BDE-2C2C-4BAA-AFC4-EAECEA84AAD4}" type="presParOf" srcId="{3D54B526-63BD-4433-A3DA-1BB2D9365418}" destId="{F6D89C73-DCB0-4514-92F6-DCE797054F9B}" srcOrd="1" destOrd="0" presId="urn:microsoft.com/office/officeart/2005/8/layout/list1"/>
    <dgm:cxn modelId="{17E37708-EB2E-4B29-8EB9-487BADFE1A2F}" type="presParOf" srcId="{BC8C6AA5-8BB5-496C-91C3-42AA844860A9}" destId="{FC2A00DA-2213-421C-BF1D-4E8635658E9B}" srcOrd="5" destOrd="0" presId="urn:microsoft.com/office/officeart/2005/8/layout/list1"/>
    <dgm:cxn modelId="{8C16C4B9-1152-41C0-BC17-1B166968B240}" type="presParOf" srcId="{BC8C6AA5-8BB5-496C-91C3-42AA844860A9}" destId="{4050381D-F10D-42B0-BD1C-58FC2818EAD9}" srcOrd="6" destOrd="0" presId="urn:microsoft.com/office/officeart/2005/8/layout/list1"/>
    <dgm:cxn modelId="{8D797F5E-08BC-4E07-B5D0-0629F7A35110}" type="presParOf" srcId="{BC8C6AA5-8BB5-496C-91C3-42AA844860A9}" destId="{CD66FDA8-7385-407D-BC10-9D7ED03E5D7C}" srcOrd="7" destOrd="0" presId="urn:microsoft.com/office/officeart/2005/8/layout/list1"/>
    <dgm:cxn modelId="{7357A497-3B79-4AB7-9317-40BC16EC1443}" type="presParOf" srcId="{BC8C6AA5-8BB5-496C-91C3-42AA844860A9}" destId="{C3D40D09-A00B-4EC4-AF8B-70FE12EC5A0E}" srcOrd="8" destOrd="0" presId="urn:microsoft.com/office/officeart/2005/8/layout/list1"/>
    <dgm:cxn modelId="{0140F7BC-34D1-4143-9BBF-A082F20EB0F0}" type="presParOf" srcId="{C3D40D09-A00B-4EC4-AF8B-70FE12EC5A0E}" destId="{0372577D-A6EF-44C6-A254-9D7A7E1E56F8}" srcOrd="0" destOrd="0" presId="urn:microsoft.com/office/officeart/2005/8/layout/list1"/>
    <dgm:cxn modelId="{2F258751-4E59-4DE0-9D92-52F2BA8270C4}" type="presParOf" srcId="{C3D40D09-A00B-4EC4-AF8B-70FE12EC5A0E}" destId="{4F6236DF-FF20-4DF3-9677-307A7A6F4CBB}" srcOrd="1" destOrd="0" presId="urn:microsoft.com/office/officeart/2005/8/layout/list1"/>
    <dgm:cxn modelId="{8B465800-08C1-4E38-A26B-153AF9011AC4}" type="presParOf" srcId="{BC8C6AA5-8BB5-496C-91C3-42AA844860A9}" destId="{5BC786D7-ABD4-4D14-96E9-8C6638DA6808}" srcOrd="9" destOrd="0" presId="urn:microsoft.com/office/officeart/2005/8/layout/list1"/>
    <dgm:cxn modelId="{5C3F8942-1CC7-4865-B53E-C9F799BBC94F}" type="presParOf" srcId="{BC8C6AA5-8BB5-496C-91C3-42AA844860A9}" destId="{2D2D6F2A-F195-405C-8FE8-9856190F19B6}" srcOrd="10" destOrd="0" presId="urn:microsoft.com/office/officeart/2005/8/layout/list1"/>
    <dgm:cxn modelId="{84AD5F1B-776D-48ED-81CF-B452E8FC4B59}" type="presParOf" srcId="{BC8C6AA5-8BB5-496C-91C3-42AA844860A9}" destId="{8C33EF98-78EA-49D1-BDAB-490A3C51783F}" srcOrd="11" destOrd="0" presId="urn:microsoft.com/office/officeart/2005/8/layout/list1"/>
    <dgm:cxn modelId="{26294759-C011-43A0-AA32-8AE31D2BE185}" type="presParOf" srcId="{BC8C6AA5-8BB5-496C-91C3-42AA844860A9}" destId="{642A980C-8D83-4556-89AB-3B6EF5A4A822}" srcOrd="12" destOrd="0" presId="urn:microsoft.com/office/officeart/2005/8/layout/list1"/>
    <dgm:cxn modelId="{931D00EB-BA13-475C-B9F7-009A249E4F52}" type="presParOf" srcId="{642A980C-8D83-4556-89AB-3B6EF5A4A822}" destId="{A3F0F9BD-A433-4728-91F9-E8225935125E}" srcOrd="0" destOrd="0" presId="urn:microsoft.com/office/officeart/2005/8/layout/list1"/>
    <dgm:cxn modelId="{F3497727-C3D1-4F25-9495-0304EB880F91}" type="presParOf" srcId="{642A980C-8D83-4556-89AB-3B6EF5A4A822}" destId="{491E3B1A-945A-4459-B3AF-C6EC721E8358}" srcOrd="1" destOrd="0" presId="urn:microsoft.com/office/officeart/2005/8/layout/list1"/>
    <dgm:cxn modelId="{4E877D9B-FD3B-47F4-B3B2-76264D3D83CF}" type="presParOf" srcId="{BC8C6AA5-8BB5-496C-91C3-42AA844860A9}" destId="{9C30C125-B57A-4024-B2B5-D03BB0220A2F}" srcOrd="13" destOrd="0" presId="urn:microsoft.com/office/officeart/2005/8/layout/list1"/>
    <dgm:cxn modelId="{7CDCAD07-35E9-4CB6-8126-BB015C9C026E}" type="presParOf" srcId="{BC8C6AA5-8BB5-496C-91C3-42AA844860A9}" destId="{79F40913-DBF4-498F-9FE6-5B2498BC6859}" srcOrd="14" destOrd="0" presId="urn:microsoft.com/office/officeart/2005/8/layout/list1"/>
    <dgm:cxn modelId="{A5326B01-71FE-4878-897A-6CB59558D404}" type="presParOf" srcId="{BC8C6AA5-8BB5-496C-91C3-42AA844860A9}" destId="{7532951A-52EA-48BF-B62C-67460CB19D3E}" srcOrd="15" destOrd="0" presId="urn:microsoft.com/office/officeart/2005/8/layout/list1"/>
    <dgm:cxn modelId="{C19FD2BA-1762-408A-8789-F90A2C5D4F0F}" type="presParOf" srcId="{BC8C6AA5-8BB5-496C-91C3-42AA844860A9}" destId="{8FC2418D-B197-4862-9346-F7B011B29C4F}" srcOrd="16" destOrd="0" presId="urn:microsoft.com/office/officeart/2005/8/layout/list1"/>
    <dgm:cxn modelId="{B27F23C9-A6D3-4B04-A60D-A50DFC7D16DC}" type="presParOf" srcId="{8FC2418D-B197-4862-9346-F7B011B29C4F}" destId="{AF91C479-9B57-4625-8900-34D207147CC1}" srcOrd="0" destOrd="0" presId="urn:microsoft.com/office/officeart/2005/8/layout/list1"/>
    <dgm:cxn modelId="{BADA34A6-FD6B-4B11-8F48-D95E6A28A59B}" type="presParOf" srcId="{8FC2418D-B197-4862-9346-F7B011B29C4F}" destId="{5C51475E-46F6-4940-B29F-EE533840EEC2}" srcOrd="1" destOrd="0" presId="urn:microsoft.com/office/officeart/2005/8/layout/list1"/>
    <dgm:cxn modelId="{24C7DC2B-B188-4AFD-9122-9956F3B45CE4}" type="presParOf" srcId="{BC8C6AA5-8BB5-496C-91C3-42AA844860A9}" destId="{BF05B8ED-84D3-43A7-B37C-A9D52484223B}" srcOrd="17" destOrd="0" presId="urn:microsoft.com/office/officeart/2005/8/layout/list1"/>
    <dgm:cxn modelId="{C9C7D9F1-3122-4D34-A391-1E86C9342545}" type="presParOf" srcId="{BC8C6AA5-8BB5-496C-91C3-42AA844860A9}" destId="{EF9FC191-802B-4545-A177-30FFD8122A53}"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975CA-3D97-401E-A532-923F8CF85022}">
      <dsp:nvSpPr>
        <dsp:cNvPr id="0" name=""/>
        <dsp:cNvSpPr/>
      </dsp:nvSpPr>
      <dsp:spPr>
        <a:xfrm>
          <a:off x="2816" y="0"/>
          <a:ext cx="2763517" cy="532765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ts val="0"/>
            </a:spcAft>
            <a:buNone/>
          </a:pPr>
          <a:r>
            <a:rPr lang="en-US" sz="1800" b="0" kern="1200"/>
            <a:t>Every Student Succeeds Act (ESSA), §§1112(e); 3116(b)</a:t>
          </a:r>
        </a:p>
      </dsp:txBody>
      <dsp:txXfrm>
        <a:off x="2816" y="0"/>
        <a:ext cx="2763517" cy="1598295"/>
      </dsp:txXfrm>
    </dsp:sp>
    <dsp:sp modelId="{D2149FF2-EC3B-46A4-A539-B8040C96188F}">
      <dsp:nvSpPr>
        <dsp:cNvPr id="0" name=""/>
        <dsp:cNvSpPr/>
      </dsp:nvSpPr>
      <dsp:spPr>
        <a:xfrm>
          <a:off x="279168" y="1598295"/>
          <a:ext cx="2210814" cy="3462972"/>
        </a:xfrm>
        <a:prstGeom prst="roundRect">
          <a:avLst>
            <a:gd name="adj" fmla="val 10000"/>
          </a:avLst>
        </a:prstGeom>
        <a:solidFill>
          <a:schemeClr val="lt1">
            <a:hueOff val="0"/>
            <a:satOff val="0"/>
            <a:lumOff val="0"/>
            <a:alphaOff val="0"/>
          </a:schemeClr>
        </a:solidFill>
        <a:ln w="1905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ts val="0"/>
            </a:spcAft>
            <a:buFontTx/>
            <a:buNone/>
          </a:pPr>
          <a:r>
            <a:rPr lang="en-US" sz="1800" b="0" kern="1200"/>
            <a:t>Requires recipients of Titles I and III to identify MLs and notify parents of the Language Instruction Educational Program (LIEP) available to students</a:t>
          </a:r>
        </a:p>
      </dsp:txBody>
      <dsp:txXfrm>
        <a:off x="343921" y="1663048"/>
        <a:ext cx="2081308" cy="3333466"/>
      </dsp:txXfrm>
    </dsp:sp>
    <dsp:sp modelId="{3D10A1A5-2DB5-40A8-BC82-F2B0312A6388}">
      <dsp:nvSpPr>
        <dsp:cNvPr id="0" name=""/>
        <dsp:cNvSpPr/>
      </dsp:nvSpPr>
      <dsp:spPr>
        <a:xfrm>
          <a:off x="2973598" y="0"/>
          <a:ext cx="2763517" cy="532765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ts val="0"/>
            </a:spcAft>
            <a:buNone/>
          </a:pPr>
          <a:r>
            <a:rPr lang="en-US" sz="1800" b="0" kern="1200"/>
            <a:t>Lau Remedies, 1975 (Case law, Civil Rights Act 1964)</a:t>
          </a:r>
        </a:p>
      </dsp:txBody>
      <dsp:txXfrm>
        <a:off x="2973598" y="0"/>
        <a:ext cx="2763517" cy="1598295"/>
      </dsp:txXfrm>
    </dsp:sp>
    <dsp:sp modelId="{615F037A-71AE-4D8B-8CB9-3E6975F5B043}">
      <dsp:nvSpPr>
        <dsp:cNvPr id="0" name=""/>
        <dsp:cNvSpPr/>
      </dsp:nvSpPr>
      <dsp:spPr>
        <a:xfrm>
          <a:off x="3249949" y="1598295"/>
          <a:ext cx="2210814" cy="3462972"/>
        </a:xfrm>
        <a:prstGeom prst="roundRect">
          <a:avLst>
            <a:gd name="adj" fmla="val 10000"/>
          </a:avLst>
        </a:prstGeom>
        <a:solidFill>
          <a:schemeClr val="lt1">
            <a:hueOff val="0"/>
            <a:satOff val="0"/>
            <a:lumOff val="0"/>
            <a:alphaOff val="0"/>
          </a:schemeClr>
        </a:solidFill>
        <a:ln w="1905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ts val="0"/>
            </a:spcAft>
            <a:buFontTx/>
            <a:buNone/>
          </a:pPr>
          <a:r>
            <a:rPr lang="en-US" sz="1800" b="0" kern="1200"/>
            <a:t>Specifies approved approaches, methods, and procedures for: Identifying and evaluating national origin minority students’ English language skills</a:t>
          </a:r>
        </a:p>
      </dsp:txBody>
      <dsp:txXfrm>
        <a:off x="3314702" y="1663048"/>
        <a:ext cx="2081308" cy="3333466"/>
      </dsp:txXfrm>
    </dsp:sp>
    <dsp:sp modelId="{38136760-C7F3-446A-848D-E348A2915C44}">
      <dsp:nvSpPr>
        <dsp:cNvPr id="0" name=""/>
        <dsp:cNvSpPr/>
      </dsp:nvSpPr>
      <dsp:spPr>
        <a:xfrm>
          <a:off x="5944379" y="0"/>
          <a:ext cx="2763517" cy="532765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ts val="0"/>
            </a:spcAft>
            <a:buNone/>
          </a:pPr>
          <a:r>
            <a:rPr lang="en-US" sz="1800" b="0" kern="1200"/>
            <a:t>English Language Proficiency Act, CRS 22-24-105</a:t>
          </a:r>
        </a:p>
      </dsp:txBody>
      <dsp:txXfrm>
        <a:off x="5944379" y="0"/>
        <a:ext cx="2763517" cy="1598295"/>
      </dsp:txXfrm>
    </dsp:sp>
    <dsp:sp modelId="{D6425286-44B8-4ECA-B981-9C0A95448E7A}">
      <dsp:nvSpPr>
        <dsp:cNvPr id="0" name=""/>
        <dsp:cNvSpPr/>
      </dsp:nvSpPr>
      <dsp:spPr>
        <a:xfrm>
          <a:off x="6220731" y="1598295"/>
          <a:ext cx="2210814" cy="3462972"/>
        </a:xfrm>
        <a:prstGeom prst="roundRect">
          <a:avLst>
            <a:gd name="adj" fmla="val 10000"/>
          </a:avLst>
        </a:prstGeom>
        <a:solidFill>
          <a:schemeClr val="lt1">
            <a:hueOff val="0"/>
            <a:satOff val="0"/>
            <a:lumOff val="0"/>
            <a:alphaOff val="0"/>
          </a:schemeClr>
        </a:solidFill>
        <a:ln w="1905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FontTx/>
            <a:buNone/>
          </a:pPr>
          <a:r>
            <a:rPr lang="en-US" sz="1800" b="0" kern="1200"/>
            <a:t>Requires districts to identify and report the number of MLs in the district to the Colorado Department of Education</a:t>
          </a:r>
        </a:p>
      </dsp:txBody>
      <dsp:txXfrm>
        <a:off x="6285484" y="1663048"/>
        <a:ext cx="2081308" cy="3333466"/>
      </dsp:txXfrm>
    </dsp:sp>
    <dsp:sp modelId="{D6C2E5B0-6565-4BC1-B43E-0F0E46E51154}">
      <dsp:nvSpPr>
        <dsp:cNvPr id="0" name=""/>
        <dsp:cNvSpPr/>
      </dsp:nvSpPr>
      <dsp:spPr>
        <a:xfrm>
          <a:off x="8915161" y="0"/>
          <a:ext cx="2763517" cy="532765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t>Senate Bill 109, CRS 22-24-106</a:t>
          </a:r>
        </a:p>
      </dsp:txBody>
      <dsp:txXfrm>
        <a:off x="8915161" y="0"/>
        <a:ext cx="2763517" cy="1598295"/>
      </dsp:txXfrm>
    </dsp:sp>
    <dsp:sp modelId="{53916178-E466-4FDE-8B5B-119ADF74677F}">
      <dsp:nvSpPr>
        <dsp:cNvPr id="0" name=""/>
        <dsp:cNvSpPr/>
      </dsp:nvSpPr>
      <dsp:spPr>
        <a:xfrm>
          <a:off x="9191513" y="1598295"/>
          <a:ext cx="2210814" cy="3462972"/>
        </a:xfrm>
        <a:prstGeom prst="roundRect">
          <a:avLst>
            <a:gd name="adj" fmla="val 10000"/>
          </a:avLst>
        </a:prstGeom>
        <a:solidFill>
          <a:schemeClr val="lt1">
            <a:hueOff val="0"/>
            <a:satOff val="0"/>
            <a:lumOff val="0"/>
            <a:alphaOff val="0"/>
          </a:schemeClr>
        </a:solidFill>
        <a:ln w="1905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FontTx/>
            <a:buNone/>
          </a:pPr>
          <a:r>
            <a:rPr lang="en-US" sz="1800" b="0" kern="1200"/>
            <a:t>One common assessment, </a:t>
          </a:r>
          <a:r>
            <a:rPr lang="en-US" sz="1800" b="0" kern="1200">
              <a:latin typeface="Calibri" panose="020F0502020204030204"/>
              <a:ea typeface="+mn-ea"/>
              <a:cs typeface="+mn-cs"/>
            </a:rPr>
            <a:t>Screener (Kindergarten or Grades 1-12) as the state mandated placement assessment must be used as one indicator to determine English Language Proficiency (ELP) and if student is in fact ML.</a:t>
          </a:r>
          <a:endParaRPr lang="en-US" sz="1800" b="0" kern="1200"/>
        </a:p>
      </dsp:txBody>
      <dsp:txXfrm>
        <a:off x="9256266" y="1663048"/>
        <a:ext cx="2081308" cy="33334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6E636-7F5F-4557-B7A4-730A38D721DA}">
      <dsp:nvSpPr>
        <dsp:cNvPr id="0" name=""/>
        <dsp:cNvSpPr/>
      </dsp:nvSpPr>
      <dsp:spPr>
        <a:xfrm>
          <a:off x="0" y="206561"/>
          <a:ext cx="2134031" cy="2134139"/>
        </a:xfrm>
        <a:prstGeom prst="ellipse">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bg1"/>
              </a:solidFill>
              <a:latin typeface="Calibri" panose="020F0502020204030204" pitchFamily="34" charset="0"/>
              <a:ea typeface="Calibri" panose="020F0502020204030204" pitchFamily="34" charset="0"/>
              <a:cs typeface="Calibri" panose="020F0502020204030204" pitchFamily="34" charset="0"/>
            </a:rPr>
            <a:t>Scores</a:t>
          </a:r>
        </a:p>
      </dsp:txBody>
      <dsp:txXfrm>
        <a:off x="312522" y="519098"/>
        <a:ext cx="1508987" cy="1509065"/>
      </dsp:txXfrm>
    </dsp:sp>
    <dsp:sp modelId="{3C7FCEA9-B9C5-475E-A95F-9FC9D6FF546E}">
      <dsp:nvSpPr>
        <dsp:cNvPr id="0" name=""/>
        <dsp:cNvSpPr/>
      </dsp:nvSpPr>
      <dsp:spPr>
        <a:xfrm>
          <a:off x="1108468" y="1581942"/>
          <a:ext cx="2134031" cy="2134139"/>
        </a:xfrm>
        <a:prstGeom prst="ellipse">
          <a:avLst/>
        </a:prstGeom>
        <a:gradFill rotWithShape="0">
          <a:gsLst>
            <a:gs pos="0">
              <a:schemeClr val="lt1">
                <a:alpha val="50000"/>
                <a:hueOff val="0"/>
                <a:satOff val="0"/>
                <a:lumOff val="0"/>
                <a:alphaOff val="0"/>
                <a:satMod val="103000"/>
                <a:lumMod val="102000"/>
                <a:tint val="94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ea typeface="Calibri" panose="020F0502020204030204" pitchFamily="34" charset="0"/>
              <a:cs typeface="Calibri" panose="020F0502020204030204" pitchFamily="34" charset="0"/>
            </a:rPr>
            <a:t>Family Interviews</a:t>
          </a:r>
        </a:p>
      </dsp:txBody>
      <dsp:txXfrm>
        <a:off x="1420990" y="1894479"/>
        <a:ext cx="1508987" cy="1509065"/>
      </dsp:txXfrm>
    </dsp:sp>
    <dsp:sp modelId="{68BB79A9-8EB6-4A0C-81F4-8CEDCBE28F96}">
      <dsp:nvSpPr>
        <dsp:cNvPr id="0" name=""/>
        <dsp:cNvSpPr/>
      </dsp:nvSpPr>
      <dsp:spPr>
        <a:xfrm>
          <a:off x="2216936" y="206561"/>
          <a:ext cx="2134031" cy="2134139"/>
        </a:xfrm>
        <a:prstGeom prst="ellipse">
          <a:avLst/>
        </a:prstGeom>
        <a:gradFill rotWithShape="0">
          <a:gsLst>
            <a:gs pos="0">
              <a:schemeClr val="lt1">
                <a:alpha val="50000"/>
                <a:hueOff val="0"/>
                <a:satOff val="0"/>
                <a:lumOff val="0"/>
                <a:alphaOff val="0"/>
                <a:satMod val="103000"/>
                <a:lumMod val="102000"/>
                <a:tint val="94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ea typeface="Calibri" panose="020F0502020204030204" pitchFamily="34" charset="0"/>
              <a:cs typeface="Calibri" panose="020F0502020204030204" pitchFamily="34" charset="0"/>
            </a:rPr>
            <a:t>Student Academic Records</a:t>
          </a:r>
        </a:p>
      </dsp:txBody>
      <dsp:txXfrm>
        <a:off x="2529458" y="519098"/>
        <a:ext cx="1508987" cy="1509065"/>
      </dsp:txXfrm>
    </dsp:sp>
    <dsp:sp modelId="{A2CCC398-B354-4738-A178-3D8DF046E47A}">
      <dsp:nvSpPr>
        <dsp:cNvPr id="0" name=""/>
        <dsp:cNvSpPr/>
      </dsp:nvSpPr>
      <dsp:spPr>
        <a:xfrm>
          <a:off x="3325404" y="1581942"/>
          <a:ext cx="2134031" cy="2134139"/>
        </a:xfrm>
        <a:prstGeom prst="ellipse">
          <a:avLst/>
        </a:prstGeom>
        <a:gradFill rotWithShape="0">
          <a:gsLst>
            <a:gs pos="0">
              <a:schemeClr val="lt1">
                <a:alpha val="50000"/>
                <a:hueOff val="0"/>
                <a:satOff val="0"/>
                <a:lumOff val="0"/>
                <a:alphaOff val="0"/>
                <a:satMod val="103000"/>
                <a:lumMod val="102000"/>
                <a:tint val="94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ea typeface="Calibri" panose="020F0502020204030204" pitchFamily="34" charset="0"/>
              <a:cs typeface="Calibri" panose="020F0502020204030204" pitchFamily="34" charset="0"/>
            </a:rPr>
            <a:t>Local school or district assessments</a:t>
          </a:r>
        </a:p>
      </dsp:txBody>
      <dsp:txXfrm>
        <a:off x="3637926" y="1894479"/>
        <a:ext cx="1508987" cy="1509065"/>
      </dsp:txXfrm>
    </dsp:sp>
    <dsp:sp modelId="{D0999175-6FEA-4895-BE74-E0545A550F75}">
      <dsp:nvSpPr>
        <dsp:cNvPr id="0" name=""/>
        <dsp:cNvSpPr/>
      </dsp:nvSpPr>
      <dsp:spPr>
        <a:xfrm>
          <a:off x="4433873" y="206561"/>
          <a:ext cx="2134031" cy="2134139"/>
        </a:xfrm>
        <a:prstGeom prst="ellipse">
          <a:avLst/>
        </a:prstGeom>
        <a:gradFill rotWithShape="0">
          <a:gsLst>
            <a:gs pos="0">
              <a:schemeClr val="lt1">
                <a:alpha val="50000"/>
                <a:hueOff val="0"/>
                <a:satOff val="0"/>
                <a:lumOff val="0"/>
                <a:alphaOff val="0"/>
                <a:satMod val="103000"/>
                <a:lumMod val="102000"/>
                <a:tint val="94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ea typeface="Calibri" panose="020F0502020204030204" pitchFamily="34" charset="0"/>
              <a:cs typeface="Calibri" panose="020F0502020204030204" pitchFamily="34" charset="0"/>
            </a:rPr>
            <a:t>Informal assessments</a:t>
          </a:r>
        </a:p>
      </dsp:txBody>
      <dsp:txXfrm>
        <a:off x="4746395" y="519098"/>
        <a:ext cx="1508987" cy="1509065"/>
      </dsp:txXfrm>
    </dsp:sp>
    <dsp:sp modelId="{BF1E3FE6-B476-4143-91A7-8BED5BE58C63}">
      <dsp:nvSpPr>
        <dsp:cNvPr id="0" name=""/>
        <dsp:cNvSpPr/>
      </dsp:nvSpPr>
      <dsp:spPr>
        <a:xfrm>
          <a:off x="5542341" y="1581942"/>
          <a:ext cx="2134031" cy="2134139"/>
        </a:xfrm>
        <a:prstGeom prst="ellipse">
          <a:avLst/>
        </a:prstGeom>
        <a:gradFill rotWithShape="0">
          <a:gsLst>
            <a:gs pos="0">
              <a:schemeClr val="lt1">
                <a:alpha val="50000"/>
                <a:hueOff val="0"/>
                <a:satOff val="0"/>
                <a:lumOff val="0"/>
                <a:alphaOff val="0"/>
                <a:satMod val="103000"/>
                <a:lumMod val="102000"/>
                <a:tint val="94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ea typeface="Calibri" panose="020F0502020204030204" pitchFamily="34" charset="0"/>
              <a:cs typeface="Calibri" panose="020F0502020204030204" pitchFamily="34" charset="0"/>
            </a:rPr>
            <a:t>SpED, MTSS other teams</a:t>
          </a:r>
        </a:p>
      </dsp:txBody>
      <dsp:txXfrm>
        <a:off x="5854863" y="1894479"/>
        <a:ext cx="1508987" cy="15090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8E5FE-F408-4873-9848-5FAEF686B552}">
      <dsp:nvSpPr>
        <dsp:cNvPr id="0" name=""/>
        <dsp:cNvSpPr/>
      </dsp:nvSpPr>
      <dsp:spPr>
        <a:xfrm>
          <a:off x="0" y="2723"/>
          <a:ext cx="11407422" cy="0"/>
        </a:xfrm>
        <a:prstGeom prst="line">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63138C-0B8E-45CB-9FC7-E30A89CAB134}">
      <dsp:nvSpPr>
        <dsp:cNvPr id="0" name=""/>
        <dsp:cNvSpPr/>
      </dsp:nvSpPr>
      <dsp:spPr>
        <a:xfrm>
          <a:off x="0" y="2723"/>
          <a:ext cx="11407422" cy="928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t>Parents have the legal right to </a:t>
          </a:r>
          <a:r>
            <a:rPr lang="en-US" sz="1800" kern="1200">
              <a:hlinkClick xmlns:r="http://schemas.openxmlformats.org/officeDocument/2006/relationships" r:id="rId1"/>
            </a:rPr>
            <a:t>Opt-Out students </a:t>
          </a:r>
          <a:r>
            <a:rPr lang="en-US" sz="1800" kern="1200"/>
            <a:t>from ELD services and instruction. </a:t>
          </a:r>
          <a:r>
            <a:rPr lang="en-US" sz="1800" kern="1200">
              <a:latin typeface="+mn-lt"/>
            </a:rPr>
            <a:t>Parent Opt-Out signature is required and secure related documentation at the district. Communicate with parents in a meaningful way, in a language parents can understand and provide free translation services when necessary</a:t>
          </a:r>
          <a:endParaRPr lang="en-US" sz="1800" kern="1200"/>
        </a:p>
      </dsp:txBody>
      <dsp:txXfrm>
        <a:off x="0" y="2723"/>
        <a:ext cx="11407422" cy="928573"/>
      </dsp:txXfrm>
    </dsp:sp>
    <dsp:sp modelId="{6B07D51D-3DB1-4E84-BEC1-A9863F2F96B5}">
      <dsp:nvSpPr>
        <dsp:cNvPr id="0" name=""/>
        <dsp:cNvSpPr/>
      </dsp:nvSpPr>
      <dsp:spPr>
        <a:xfrm>
          <a:off x="0" y="931296"/>
          <a:ext cx="11407422" cy="0"/>
        </a:xfrm>
        <a:prstGeom prst="line">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BF1127-42C4-4A75-A49A-0345F4A8F3C7}">
      <dsp:nvSpPr>
        <dsp:cNvPr id="0" name=""/>
        <dsp:cNvSpPr/>
      </dsp:nvSpPr>
      <dsp:spPr>
        <a:xfrm>
          <a:off x="0" y="931296"/>
          <a:ext cx="11407422" cy="928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ts val="0"/>
            </a:spcAft>
            <a:buNone/>
          </a:pPr>
          <a:r>
            <a:rPr lang="en-US" sz="1800" kern="1200">
              <a:latin typeface="+mn-lt"/>
            </a:rPr>
            <a:t>Requirement to monitor ELP and academic progress of students who Opt-Out of EL programs and services. Obligation to provide meaningful access to the general curriculum to meet the language and academic needs of identified MLs</a:t>
          </a:r>
        </a:p>
      </dsp:txBody>
      <dsp:txXfrm>
        <a:off x="0" y="931296"/>
        <a:ext cx="11407422" cy="928573"/>
      </dsp:txXfrm>
    </dsp:sp>
    <dsp:sp modelId="{291189B8-84D6-4157-B60C-2CDF6996F082}">
      <dsp:nvSpPr>
        <dsp:cNvPr id="0" name=""/>
        <dsp:cNvSpPr/>
      </dsp:nvSpPr>
      <dsp:spPr>
        <a:xfrm>
          <a:off x="0" y="1859870"/>
          <a:ext cx="11407422" cy="0"/>
        </a:xfrm>
        <a:prstGeom prst="line">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73FA75-69E6-4218-A844-263A06575F4E}">
      <dsp:nvSpPr>
        <dsp:cNvPr id="0" name=""/>
        <dsp:cNvSpPr/>
      </dsp:nvSpPr>
      <dsp:spPr>
        <a:xfrm>
          <a:off x="0" y="1859870"/>
          <a:ext cx="11407422" cy="928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mn-lt"/>
            </a:rPr>
            <a:t>When Opt-Out student does not demonstrate appropriate growth in ELP or maintain appropriate academic levels, district should inform the parents in a language they understand and re-offer LIEP annually</a:t>
          </a:r>
        </a:p>
      </dsp:txBody>
      <dsp:txXfrm>
        <a:off x="0" y="1859870"/>
        <a:ext cx="11407422" cy="928573"/>
      </dsp:txXfrm>
    </dsp:sp>
    <dsp:sp modelId="{2DEDC7DA-1756-4EC8-9518-9763296016FF}">
      <dsp:nvSpPr>
        <dsp:cNvPr id="0" name=""/>
        <dsp:cNvSpPr/>
      </dsp:nvSpPr>
      <dsp:spPr>
        <a:xfrm>
          <a:off x="0" y="2788443"/>
          <a:ext cx="11407422" cy="0"/>
        </a:xfrm>
        <a:prstGeom prst="line">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707684-6563-4C3F-8CB1-2209F4B7E11F}">
      <dsp:nvSpPr>
        <dsp:cNvPr id="0" name=""/>
        <dsp:cNvSpPr/>
      </dsp:nvSpPr>
      <dsp:spPr>
        <a:xfrm>
          <a:off x="0" y="2788443"/>
          <a:ext cx="11407422" cy="928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t>Parents cannot opt-out of ML designation</a:t>
          </a:r>
          <a:r>
            <a:rPr lang="en-US" sz="1800" kern="1200">
              <a:latin typeface="Calibri Light" panose="020F0302020204030204"/>
            </a:rPr>
            <a:t>, </a:t>
          </a:r>
          <a:r>
            <a:rPr lang="en-US" sz="1800" kern="1200"/>
            <a:t>or the annual summative English Language Proficiency (ELP) assessment designed for students with a language proficiency designation of NEP (1) or LEP (2)</a:t>
          </a:r>
          <a:endParaRPr lang="en-US" sz="1800" kern="1200">
            <a:latin typeface="+mn-lt"/>
          </a:endParaRPr>
        </a:p>
      </dsp:txBody>
      <dsp:txXfrm>
        <a:off x="0" y="2788443"/>
        <a:ext cx="11407422" cy="928573"/>
      </dsp:txXfrm>
    </dsp:sp>
    <dsp:sp modelId="{2312E68C-347F-4DBB-BFD7-8281E41258D9}">
      <dsp:nvSpPr>
        <dsp:cNvPr id="0" name=""/>
        <dsp:cNvSpPr/>
      </dsp:nvSpPr>
      <dsp:spPr>
        <a:xfrm>
          <a:off x="0" y="3717016"/>
          <a:ext cx="11407422" cy="0"/>
        </a:xfrm>
        <a:prstGeom prst="line">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1F1A83-4620-4EAC-9703-96A2553021D1}">
      <dsp:nvSpPr>
        <dsp:cNvPr id="0" name=""/>
        <dsp:cNvSpPr/>
      </dsp:nvSpPr>
      <dsp:spPr>
        <a:xfrm>
          <a:off x="0" y="3717016"/>
          <a:ext cx="11407422" cy="928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Opt-Out of ELD student retains coding in local &amp; state data (Language Background not ‘ENG’, Language Proficiency = NEP/LEP, Language Instruction = 98)</a:t>
          </a:r>
        </a:p>
      </dsp:txBody>
      <dsp:txXfrm>
        <a:off x="0" y="3717016"/>
        <a:ext cx="11407422" cy="928573"/>
      </dsp:txXfrm>
    </dsp:sp>
    <dsp:sp modelId="{E4C4DB6F-3854-4ED5-8A27-1CB2424975CD}">
      <dsp:nvSpPr>
        <dsp:cNvPr id="0" name=""/>
        <dsp:cNvSpPr/>
      </dsp:nvSpPr>
      <dsp:spPr>
        <a:xfrm>
          <a:off x="0" y="4645590"/>
          <a:ext cx="11407422" cy="0"/>
        </a:xfrm>
        <a:prstGeom prst="line">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60F31C-0418-48BE-B1AA-2B2E7BE3A12D}">
      <dsp:nvSpPr>
        <dsp:cNvPr id="0" name=""/>
        <dsp:cNvSpPr/>
      </dsp:nvSpPr>
      <dsp:spPr>
        <a:xfrm>
          <a:off x="0" y="4645590"/>
          <a:ext cx="11407422" cy="928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accent5"/>
              </a:solidFill>
            </a:rPr>
            <a:t>All Opt-Out students (NEP/LEP) take annual ELP assessment, ACCESS, until they achieve proficiency in reading, writing, listening, and speaking and evaluated for Redesignation (scores and evidence)</a:t>
          </a:r>
        </a:p>
      </dsp:txBody>
      <dsp:txXfrm>
        <a:off x="0" y="4645590"/>
        <a:ext cx="11407422" cy="9285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A9A7B-D29A-4D44-B51C-6EFB4A08CF08}">
      <dsp:nvSpPr>
        <dsp:cNvPr id="0" name=""/>
        <dsp:cNvSpPr/>
      </dsp:nvSpPr>
      <dsp:spPr>
        <a:xfrm>
          <a:off x="0" y="1669775"/>
          <a:ext cx="1195982" cy="95304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NEP / LEP</a:t>
          </a:r>
        </a:p>
      </dsp:txBody>
      <dsp:txXfrm>
        <a:off x="27914" y="1697689"/>
        <a:ext cx="1140154" cy="897220"/>
      </dsp:txXfrm>
    </dsp:sp>
    <dsp:sp modelId="{C7F87660-72C5-48FB-9534-8661F9BC5831}">
      <dsp:nvSpPr>
        <dsp:cNvPr id="0" name=""/>
        <dsp:cNvSpPr/>
      </dsp:nvSpPr>
      <dsp:spPr>
        <a:xfrm>
          <a:off x="1315581" y="1997998"/>
          <a:ext cx="253548" cy="296603"/>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315581" y="2057319"/>
        <a:ext cx="177484" cy="177961"/>
      </dsp:txXfrm>
    </dsp:sp>
    <dsp:sp modelId="{5619C2BD-1A3D-4109-BDAE-B65803D4D467}">
      <dsp:nvSpPr>
        <dsp:cNvPr id="0" name=""/>
        <dsp:cNvSpPr/>
      </dsp:nvSpPr>
      <dsp:spPr>
        <a:xfrm>
          <a:off x="1674376" y="1669775"/>
          <a:ext cx="1195982" cy="953048"/>
        </a:xfrm>
        <a:prstGeom prst="roundRect">
          <a:avLst>
            <a:gd name="adj" fmla="val 10000"/>
          </a:avLst>
        </a:prstGeom>
        <a:gradFill rotWithShape="0">
          <a:gsLst>
            <a:gs pos="0">
              <a:schemeClr val="accent5">
                <a:hueOff val="-2430430"/>
                <a:satOff val="-165"/>
                <a:lumOff val="392"/>
                <a:alphaOff val="0"/>
                <a:satMod val="103000"/>
                <a:lumMod val="102000"/>
                <a:tint val="94000"/>
              </a:schemeClr>
            </a:gs>
            <a:gs pos="50000">
              <a:schemeClr val="accent5">
                <a:hueOff val="-2430430"/>
                <a:satOff val="-165"/>
                <a:lumOff val="392"/>
                <a:alphaOff val="0"/>
                <a:satMod val="110000"/>
                <a:lumMod val="100000"/>
                <a:shade val="100000"/>
              </a:schemeClr>
            </a:gs>
            <a:gs pos="100000">
              <a:schemeClr val="accent5">
                <a:hueOff val="-2430430"/>
                <a:satOff val="-165"/>
                <a:lumOff val="3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FEP Monitor Year 1</a:t>
          </a:r>
        </a:p>
      </dsp:txBody>
      <dsp:txXfrm>
        <a:off x="1702290" y="1697689"/>
        <a:ext cx="1140154" cy="897220"/>
      </dsp:txXfrm>
    </dsp:sp>
    <dsp:sp modelId="{5CD9F2DF-4EC8-4D1A-A5CF-04E5BED3464B}">
      <dsp:nvSpPr>
        <dsp:cNvPr id="0" name=""/>
        <dsp:cNvSpPr/>
      </dsp:nvSpPr>
      <dsp:spPr>
        <a:xfrm>
          <a:off x="2989957" y="1997998"/>
          <a:ext cx="253548" cy="296603"/>
        </a:xfrm>
        <a:prstGeom prst="rightArrow">
          <a:avLst>
            <a:gd name="adj1" fmla="val 60000"/>
            <a:gd name="adj2" fmla="val 50000"/>
          </a:avLst>
        </a:prstGeom>
        <a:gradFill rotWithShape="0">
          <a:gsLst>
            <a:gs pos="0">
              <a:schemeClr val="accent5">
                <a:hueOff val="-3038037"/>
                <a:satOff val="-207"/>
                <a:lumOff val="490"/>
                <a:alphaOff val="0"/>
                <a:satMod val="103000"/>
                <a:lumMod val="102000"/>
                <a:tint val="94000"/>
              </a:schemeClr>
            </a:gs>
            <a:gs pos="50000">
              <a:schemeClr val="accent5">
                <a:hueOff val="-3038037"/>
                <a:satOff val="-207"/>
                <a:lumOff val="490"/>
                <a:alphaOff val="0"/>
                <a:satMod val="110000"/>
                <a:lumMod val="100000"/>
                <a:shade val="100000"/>
              </a:schemeClr>
            </a:gs>
            <a:gs pos="100000">
              <a:schemeClr val="accent5">
                <a:hueOff val="-3038037"/>
                <a:satOff val="-207"/>
                <a:lumOff val="49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989957" y="2057319"/>
        <a:ext cx="177484" cy="177961"/>
      </dsp:txXfrm>
    </dsp:sp>
    <dsp:sp modelId="{654992D3-55F5-40D3-878C-FE6787442055}">
      <dsp:nvSpPr>
        <dsp:cNvPr id="0" name=""/>
        <dsp:cNvSpPr/>
      </dsp:nvSpPr>
      <dsp:spPr>
        <a:xfrm>
          <a:off x="3348752" y="1669775"/>
          <a:ext cx="1195982" cy="953048"/>
        </a:xfrm>
        <a:prstGeom prst="roundRect">
          <a:avLst>
            <a:gd name="adj" fmla="val 10000"/>
          </a:avLst>
        </a:prstGeom>
        <a:gradFill rotWithShape="0">
          <a:gsLst>
            <a:gs pos="0">
              <a:schemeClr val="accent5">
                <a:hueOff val="-4860860"/>
                <a:satOff val="-330"/>
                <a:lumOff val="784"/>
                <a:alphaOff val="0"/>
                <a:satMod val="103000"/>
                <a:lumMod val="102000"/>
                <a:tint val="94000"/>
              </a:schemeClr>
            </a:gs>
            <a:gs pos="50000">
              <a:schemeClr val="accent5">
                <a:hueOff val="-4860860"/>
                <a:satOff val="-330"/>
                <a:lumOff val="784"/>
                <a:alphaOff val="0"/>
                <a:satMod val="110000"/>
                <a:lumMod val="100000"/>
                <a:shade val="100000"/>
              </a:schemeClr>
            </a:gs>
            <a:gs pos="100000">
              <a:schemeClr val="accent5">
                <a:hueOff val="-4860860"/>
                <a:satOff val="-330"/>
                <a:lumOff val="7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FEP Monitor Year 2</a:t>
          </a:r>
        </a:p>
      </dsp:txBody>
      <dsp:txXfrm>
        <a:off x="3376666" y="1697689"/>
        <a:ext cx="1140154" cy="897220"/>
      </dsp:txXfrm>
    </dsp:sp>
    <dsp:sp modelId="{8DF9C9B0-155C-4FAE-BBEF-13D34577D781}">
      <dsp:nvSpPr>
        <dsp:cNvPr id="0" name=""/>
        <dsp:cNvSpPr/>
      </dsp:nvSpPr>
      <dsp:spPr>
        <a:xfrm>
          <a:off x="4664333" y="1997998"/>
          <a:ext cx="253548" cy="296603"/>
        </a:xfrm>
        <a:prstGeom prst="rightArrow">
          <a:avLst>
            <a:gd name="adj1" fmla="val 60000"/>
            <a:gd name="adj2" fmla="val 50000"/>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664333" y="2057319"/>
        <a:ext cx="177484" cy="177961"/>
      </dsp:txXfrm>
    </dsp:sp>
    <dsp:sp modelId="{AEDA9391-97E2-4EFC-950E-405D835EA262}">
      <dsp:nvSpPr>
        <dsp:cNvPr id="0" name=""/>
        <dsp:cNvSpPr/>
      </dsp:nvSpPr>
      <dsp:spPr>
        <a:xfrm>
          <a:off x="5023128" y="1669775"/>
          <a:ext cx="1195982" cy="953048"/>
        </a:xfrm>
        <a:prstGeom prst="roundRect">
          <a:avLst>
            <a:gd name="adj" fmla="val 10000"/>
          </a:avLst>
        </a:prstGeom>
        <a:gradFill rotWithShape="0">
          <a:gsLst>
            <a:gs pos="0">
              <a:schemeClr val="accent5">
                <a:hueOff val="-7291290"/>
                <a:satOff val="-496"/>
                <a:lumOff val="1177"/>
                <a:alphaOff val="0"/>
                <a:satMod val="103000"/>
                <a:lumMod val="102000"/>
                <a:tint val="94000"/>
              </a:schemeClr>
            </a:gs>
            <a:gs pos="50000">
              <a:schemeClr val="accent5">
                <a:hueOff val="-7291290"/>
                <a:satOff val="-496"/>
                <a:lumOff val="1177"/>
                <a:alphaOff val="0"/>
                <a:satMod val="110000"/>
                <a:lumMod val="100000"/>
                <a:shade val="100000"/>
              </a:schemeClr>
            </a:gs>
            <a:gs pos="100000">
              <a:schemeClr val="accent5">
                <a:hueOff val="-7291290"/>
                <a:satOff val="-496"/>
                <a:lumOff val="11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FEP Exited Year 1</a:t>
          </a:r>
        </a:p>
      </dsp:txBody>
      <dsp:txXfrm>
        <a:off x="5051042" y="1697689"/>
        <a:ext cx="1140154" cy="897220"/>
      </dsp:txXfrm>
    </dsp:sp>
    <dsp:sp modelId="{777FEA47-C7A4-46C6-A11D-E8A92E0F690E}">
      <dsp:nvSpPr>
        <dsp:cNvPr id="0" name=""/>
        <dsp:cNvSpPr/>
      </dsp:nvSpPr>
      <dsp:spPr>
        <a:xfrm>
          <a:off x="6338709" y="1997998"/>
          <a:ext cx="253548" cy="296603"/>
        </a:xfrm>
        <a:prstGeom prst="rightArrow">
          <a:avLst>
            <a:gd name="adj1" fmla="val 60000"/>
            <a:gd name="adj2" fmla="val 50000"/>
          </a:avLst>
        </a:prstGeom>
        <a:gradFill rotWithShape="0">
          <a:gsLst>
            <a:gs pos="0">
              <a:schemeClr val="accent5">
                <a:hueOff val="-9114112"/>
                <a:satOff val="-620"/>
                <a:lumOff val="1471"/>
                <a:alphaOff val="0"/>
                <a:satMod val="103000"/>
                <a:lumMod val="102000"/>
                <a:tint val="94000"/>
              </a:schemeClr>
            </a:gs>
            <a:gs pos="50000">
              <a:schemeClr val="accent5">
                <a:hueOff val="-9114112"/>
                <a:satOff val="-620"/>
                <a:lumOff val="1471"/>
                <a:alphaOff val="0"/>
                <a:satMod val="110000"/>
                <a:lumMod val="100000"/>
                <a:shade val="100000"/>
              </a:schemeClr>
            </a:gs>
            <a:gs pos="100000">
              <a:schemeClr val="accent5">
                <a:hueOff val="-9114112"/>
                <a:satOff val="-620"/>
                <a:lumOff val="147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338709" y="2057319"/>
        <a:ext cx="177484" cy="177961"/>
      </dsp:txXfrm>
    </dsp:sp>
    <dsp:sp modelId="{DB548962-8781-4956-A35C-F31938B295C5}">
      <dsp:nvSpPr>
        <dsp:cNvPr id="0" name=""/>
        <dsp:cNvSpPr/>
      </dsp:nvSpPr>
      <dsp:spPr>
        <a:xfrm>
          <a:off x="6697504" y="1669775"/>
          <a:ext cx="1195982" cy="953048"/>
        </a:xfrm>
        <a:prstGeom prst="roundRect">
          <a:avLst>
            <a:gd name="adj" fmla="val 10000"/>
          </a:avLst>
        </a:prstGeom>
        <a:gradFill rotWithShape="0">
          <a:gsLst>
            <a:gs pos="0">
              <a:schemeClr val="accent5">
                <a:hueOff val="-9721720"/>
                <a:satOff val="-661"/>
                <a:lumOff val="1569"/>
                <a:alphaOff val="0"/>
                <a:satMod val="103000"/>
                <a:lumMod val="102000"/>
                <a:tint val="94000"/>
              </a:schemeClr>
            </a:gs>
            <a:gs pos="50000">
              <a:schemeClr val="accent5">
                <a:hueOff val="-9721720"/>
                <a:satOff val="-661"/>
                <a:lumOff val="1569"/>
                <a:alphaOff val="0"/>
                <a:satMod val="110000"/>
                <a:lumMod val="100000"/>
                <a:shade val="100000"/>
              </a:schemeClr>
            </a:gs>
            <a:gs pos="100000">
              <a:schemeClr val="accent5">
                <a:hueOff val="-9721720"/>
                <a:satOff val="-661"/>
                <a:lumOff val="156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FEP Exited Year 2</a:t>
          </a:r>
        </a:p>
      </dsp:txBody>
      <dsp:txXfrm>
        <a:off x="6725418" y="1697689"/>
        <a:ext cx="1140154" cy="897220"/>
      </dsp:txXfrm>
    </dsp:sp>
    <dsp:sp modelId="{CF47218D-7482-445B-AA40-DD3C97BA056D}">
      <dsp:nvSpPr>
        <dsp:cNvPr id="0" name=""/>
        <dsp:cNvSpPr/>
      </dsp:nvSpPr>
      <dsp:spPr>
        <a:xfrm>
          <a:off x="8013085" y="1997998"/>
          <a:ext cx="253548" cy="296603"/>
        </a:xfrm>
        <a:prstGeom prst="rightArrow">
          <a:avLst>
            <a:gd name="adj1" fmla="val 60000"/>
            <a:gd name="adj2" fmla="val 50000"/>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8013085" y="2057319"/>
        <a:ext cx="177484" cy="177961"/>
      </dsp:txXfrm>
    </dsp:sp>
    <dsp:sp modelId="{A30E76D5-B406-482A-BFA1-3F260AB61A38}">
      <dsp:nvSpPr>
        <dsp:cNvPr id="0" name=""/>
        <dsp:cNvSpPr/>
      </dsp:nvSpPr>
      <dsp:spPr>
        <a:xfrm>
          <a:off x="8371880" y="1669775"/>
          <a:ext cx="1195982" cy="953048"/>
        </a:xfrm>
        <a:prstGeom prst="roundRect">
          <a:avLst>
            <a:gd name="adj" fmla="val 10000"/>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Former ML</a:t>
          </a:r>
        </a:p>
      </dsp:txBody>
      <dsp:txXfrm>
        <a:off x="8399794" y="1697689"/>
        <a:ext cx="1140154" cy="8972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0C9DC-BB0E-48B5-831C-BA599AACA638}">
      <dsp:nvSpPr>
        <dsp:cNvPr id="0" name=""/>
        <dsp:cNvSpPr/>
      </dsp:nvSpPr>
      <dsp:spPr>
        <a:xfrm>
          <a:off x="4492" y="343534"/>
          <a:ext cx="3928768" cy="3928768"/>
        </a:xfrm>
        <a:prstGeom prst="ellipse">
          <a:avLst/>
        </a:prstGeom>
        <a:solidFill>
          <a:schemeClr val="lt1"/>
        </a:solidFill>
        <a:ln w="5715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216213" tIns="26670" rIns="216213" bIns="26670" numCol="1" spcCol="1270" anchor="ctr" anchorCtr="0">
          <a:noAutofit/>
        </a:bodyPr>
        <a:lstStyle/>
        <a:p>
          <a:pPr marL="0" lvl="0" indent="0" algn="ctr" defTabSz="933450">
            <a:lnSpc>
              <a:spcPct val="90000"/>
            </a:lnSpc>
            <a:spcBef>
              <a:spcPct val="0"/>
            </a:spcBef>
            <a:spcAft>
              <a:spcPct val="35000"/>
            </a:spcAft>
            <a:buNone/>
          </a:pPr>
          <a:r>
            <a:rPr lang="en-US" sz="2100" kern="1200"/>
            <a:t>Screener Domain and Score Resets, never send PII via email. Pease email to schedule a time to meet over the phone</a:t>
          </a:r>
        </a:p>
      </dsp:txBody>
      <dsp:txXfrm>
        <a:off x="579847" y="918889"/>
        <a:ext cx="2778058" cy="2778058"/>
      </dsp:txXfrm>
    </dsp:sp>
    <dsp:sp modelId="{D187AF83-3F87-41AF-A0B9-E6A9F13FD88A}">
      <dsp:nvSpPr>
        <dsp:cNvPr id="0" name=""/>
        <dsp:cNvSpPr/>
      </dsp:nvSpPr>
      <dsp:spPr>
        <a:xfrm>
          <a:off x="3147507" y="343534"/>
          <a:ext cx="3928768" cy="3928768"/>
        </a:xfrm>
        <a:prstGeom prst="ellipse">
          <a:avLst/>
        </a:prstGeom>
        <a:solidFill>
          <a:schemeClr val="lt1">
            <a:alpha val="50000"/>
            <a:hueOff val="0"/>
            <a:satOff val="0"/>
            <a:lumOff val="0"/>
            <a:alphaOff val="0"/>
          </a:schemeClr>
        </a:solidFill>
        <a:ln w="5715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6213" tIns="26670" rIns="216213" bIns="26670" numCol="1" spcCol="1270" anchor="ctr" anchorCtr="0">
          <a:noAutofit/>
        </a:bodyPr>
        <a:lstStyle/>
        <a:p>
          <a:pPr marL="0" lvl="0" indent="0" algn="ctr" defTabSz="933450">
            <a:lnSpc>
              <a:spcPct val="90000"/>
            </a:lnSpc>
            <a:spcBef>
              <a:spcPct val="0"/>
            </a:spcBef>
            <a:spcAft>
              <a:spcPct val="35000"/>
            </a:spcAft>
            <a:buNone/>
          </a:pPr>
          <a:r>
            <a:rPr lang="en-US" sz="2100" kern="1200"/>
            <a:t>Alternate Screener a new WIDA assessment will be available next year for CO districts and schools to use</a:t>
          </a:r>
        </a:p>
      </dsp:txBody>
      <dsp:txXfrm>
        <a:off x="3722862" y="918889"/>
        <a:ext cx="2778058" cy="2778058"/>
      </dsp:txXfrm>
    </dsp:sp>
    <dsp:sp modelId="{099FDE23-5565-4944-B15D-AF3AFE1BB2BA}">
      <dsp:nvSpPr>
        <dsp:cNvPr id="0" name=""/>
        <dsp:cNvSpPr/>
      </dsp:nvSpPr>
      <dsp:spPr>
        <a:xfrm>
          <a:off x="6290522" y="343534"/>
          <a:ext cx="3928768" cy="3928768"/>
        </a:xfrm>
        <a:prstGeom prst="ellipse">
          <a:avLst/>
        </a:prstGeom>
        <a:solidFill>
          <a:schemeClr val="lt1"/>
        </a:solidFill>
        <a:ln w="5715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216213" tIns="26670" rIns="216213" bIns="26670" numCol="1" spcCol="1270" anchor="ctr" anchorCtr="0">
          <a:noAutofit/>
        </a:bodyPr>
        <a:lstStyle/>
        <a:p>
          <a:pPr marL="0" lvl="0" indent="0" algn="ctr" defTabSz="933450">
            <a:lnSpc>
              <a:spcPct val="90000"/>
            </a:lnSpc>
            <a:spcBef>
              <a:spcPct val="0"/>
            </a:spcBef>
            <a:spcAft>
              <a:spcPct val="35000"/>
            </a:spcAft>
            <a:buNone/>
          </a:pPr>
          <a:r>
            <a:rPr lang="en-US" sz="2100" kern="1200"/>
            <a:t>ACCESS Overall and Literacy proficiency scores are found on ML Historical Reports (SSAID Lookup or District List, select school year field 25-26)</a:t>
          </a:r>
        </a:p>
      </dsp:txBody>
      <dsp:txXfrm>
        <a:off x="6865877" y="918889"/>
        <a:ext cx="2778058" cy="27780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40D9B-3905-46C7-81F4-F1247F2A41FE}">
      <dsp:nvSpPr>
        <dsp:cNvPr id="0" name=""/>
        <dsp:cNvSpPr/>
      </dsp:nvSpPr>
      <dsp:spPr>
        <a:xfrm>
          <a:off x="4097372" y="3084647"/>
          <a:ext cx="3469545" cy="481073"/>
        </a:xfrm>
        <a:custGeom>
          <a:avLst/>
          <a:gdLst/>
          <a:ahLst/>
          <a:cxnLst/>
          <a:rect l="0" t="0" r="0" b="0"/>
          <a:pathLst>
            <a:path>
              <a:moveTo>
                <a:pt x="0" y="0"/>
              </a:moveTo>
              <a:lnTo>
                <a:pt x="0" y="284017"/>
              </a:lnTo>
              <a:lnTo>
                <a:pt x="3469545" y="284017"/>
              </a:lnTo>
              <a:lnTo>
                <a:pt x="3469545" y="481073"/>
              </a:lnTo>
            </a:path>
          </a:pathLst>
        </a:custGeom>
        <a:noFill/>
        <a:ln w="1905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E3430B-F954-4FE4-8C7C-1F152E205A8B}">
      <dsp:nvSpPr>
        <dsp:cNvPr id="0" name=""/>
        <dsp:cNvSpPr/>
      </dsp:nvSpPr>
      <dsp:spPr>
        <a:xfrm>
          <a:off x="4051652" y="3084647"/>
          <a:ext cx="91440" cy="481073"/>
        </a:xfrm>
        <a:custGeom>
          <a:avLst/>
          <a:gdLst/>
          <a:ahLst/>
          <a:cxnLst/>
          <a:rect l="0" t="0" r="0" b="0"/>
          <a:pathLst>
            <a:path>
              <a:moveTo>
                <a:pt x="45720" y="0"/>
              </a:moveTo>
              <a:lnTo>
                <a:pt x="45720" y="284017"/>
              </a:lnTo>
              <a:lnTo>
                <a:pt x="47094" y="284017"/>
              </a:lnTo>
              <a:lnTo>
                <a:pt x="47094" y="481073"/>
              </a:lnTo>
            </a:path>
          </a:pathLst>
        </a:custGeom>
        <a:noFill/>
        <a:ln w="1905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053220-6DC2-4428-BBFB-12FFA52338D8}">
      <dsp:nvSpPr>
        <dsp:cNvPr id="0" name=""/>
        <dsp:cNvSpPr/>
      </dsp:nvSpPr>
      <dsp:spPr>
        <a:xfrm>
          <a:off x="630576" y="3084647"/>
          <a:ext cx="3466795" cy="481073"/>
        </a:xfrm>
        <a:custGeom>
          <a:avLst/>
          <a:gdLst/>
          <a:ahLst/>
          <a:cxnLst/>
          <a:rect l="0" t="0" r="0" b="0"/>
          <a:pathLst>
            <a:path>
              <a:moveTo>
                <a:pt x="3466795" y="0"/>
              </a:moveTo>
              <a:lnTo>
                <a:pt x="3466795" y="284017"/>
              </a:lnTo>
              <a:lnTo>
                <a:pt x="0" y="284017"/>
              </a:lnTo>
              <a:lnTo>
                <a:pt x="0" y="481073"/>
              </a:lnTo>
            </a:path>
          </a:pathLst>
        </a:custGeom>
        <a:noFill/>
        <a:ln w="1905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557B8E-ED0D-4E3B-8D66-3D8C59CC563C}">
      <dsp:nvSpPr>
        <dsp:cNvPr id="0" name=""/>
        <dsp:cNvSpPr/>
      </dsp:nvSpPr>
      <dsp:spPr>
        <a:xfrm>
          <a:off x="4051652" y="1513194"/>
          <a:ext cx="91440" cy="498123"/>
        </a:xfrm>
        <a:custGeom>
          <a:avLst/>
          <a:gdLst/>
          <a:ahLst/>
          <a:cxnLst/>
          <a:rect l="0" t="0" r="0" b="0"/>
          <a:pathLst>
            <a:path>
              <a:moveTo>
                <a:pt x="47094" y="0"/>
              </a:moveTo>
              <a:lnTo>
                <a:pt x="47094" y="301068"/>
              </a:lnTo>
              <a:lnTo>
                <a:pt x="45720" y="301068"/>
              </a:lnTo>
              <a:lnTo>
                <a:pt x="45720" y="498123"/>
              </a:lnTo>
            </a:path>
          </a:pathLst>
        </a:custGeom>
        <a:noFill/>
        <a:ln w="1905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7A167E-949E-4195-B387-86B4D545B8A8}">
      <dsp:nvSpPr>
        <dsp:cNvPr id="0" name=""/>
        <dsp:cNvSpPr/>
      </dsp:nvSpPr>
      <dsp:spPr>
        <a:xfrm>
          <a:off x="3468170" y="252041"/>
          <a:ext cx="1261152" cy="1261152"/>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5311A2-0663-4B80-8BBA-4D2AAEACF00E}">
      <dsp:nvSpPr>
        <dsp:cNvPr id="0" name=""/>
        <dsp:cNvSpPr/>
      </dsp:nvSpPr>
      <dsp:spPr>
        <a:xfrm>
          <a:off x="4729323" y="248888"/>
          <a:ext cx="1891729" cy="1261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latin typeface="+mn-lt"/>
            </a:rPr>
            <a:t>Student Enrolls</a:t>
          </a:r>
        </a:p>
      </dsp:txBody>
      <dsp:txXfrm>
        <a:off x="4729323" y="248888"/>
        <a:ext cx="1891729" cy="1261152"/>
      </dsp:txXfrm>
    </dsp:sp>
    <dsp:sp modelId="{68025C0D-3755-4144-B09C-EFBD9ED69F6E}">
      <dsp:nvSpPr>
        <dsp:cNvPr id="0" name=""/>
        <dsp:cNvSpPr/>
      </dsp:nvSpPr>
      <dsp:spPr>
        <a:xfrm>
          <a:off x="3600099" y="2011318"/>
          <a:ext cx="994545" cy="1073329"/>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CB0E74-4974-45E0-8647-1170BF6AB73C}">
      <dsp:nvSpPr>
        <dsp:cNvPr id="0" name=""/>
        <dsp:cNvSpPr/>
      </dsp:nvSpPr>
      <dsp:spPr>
        <a:xfrm>
          <a:off x="4662671" y="1907304"/>
          <a:ext cx="1891729" cy="1261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latin typeface="+mn-lt"/>
            </a:rPr>
            <a:t>HLS Responses &amp; CDE Data Pipeline (CEDAR/ COGNOS) </a:t>
          </a:r>
          <a:endParaRPr lang="en-US" sz="1500" kern="1200">
            <a:highlight>
              <a:srgbClr val="FFFF00"/>
            </a:highlight>
            <a:latin typeface="+mn-lt"/>
          </a:endParaRPr>
        </a:p>
      </dsp:txBody>
      <dsp:txXfrm>
        <a:off x="4662671" y="1907304"/>
        <a:ext cx="1891729" cy="1261152"/>
      </dsp:txXfrm>
    </dsp:sp>
    <dsp:sp modelId="{3361ADE2-60CB-4D82-BBA9-E7A3A73B1DB5}">
      <dsp:nvSpPr>
        <dsp:cNvPr id="0" name=""/>
        <dsp:cNvSpPr/>
      </dsp:nvSpPr>
      <dsp:spPr>
        <a:xfrm>
          <a:off x="0" y="3565720"/>
          <a:ext cx="1261152" cy="1261152"/>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4187A7-8525-45BA-9A31-503E6F8B4499}">
      <dsp:nvSpPr>
        <dsp:cNvPr id="0" name=""/>
        <dsp:cNvSpPr/>
      </dsp:nvSpPr>
      <dsp:spPr>
        <a:xfrm>
          <a:off x="1261152" y="3562567"/>
          <a:ext cx="1891729" cy="1261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latin typeface="+mn-lt"/>
            </a:rPr>
            <a:t>Evaluate ELP scores found in ML Historical Data Reports</a:t>
          </a:r>
        </a:p>
      </dsp:txBody>
      <dsp:txXfrm>
        <a:off x="1261152" y="3562567"/>
        <a:ext cx="1891729" cy="1261152"/>
      </dsp:txXfrm>
    </dsp:sp>
    <dsp:sp modelId="{526DE3AA-7215-40BA-BF18-D22E675F53E1}">
      <dsp:nvSpPr>
        <dsp:cNvPr id="0" name=""/>
        <dsp:cNvSpPr/>
      </dsp:nvSpPr>
      <dsp:spPr>
        <a:xfrm>
          <a:off x="3468170" y="3565720"/>
          <a:ext cx="1261152" cy="1261152"/>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717EB5-130E-412F-8124-319F3720FE31}">
      <dsp:nvSpPr>
        <dsp:cNvPr id="0" name=""/>
        <dsp:cNvSpPr/>
      </dsp:nvSpPr>
      <dsp:spPr>
        <a:xfrm>
          <a:off x="4729323" y="3562567"/>
          <a:ext cx="1891729" cy="1261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latin typeface="+mn-lt"/>
            </a:rPr>
            <a:t>Collect a local Body of Evidence (BOE)</a:t>
          </a:r>
        </a:p>
      </dsp:txBody>
      <dsp:txXfrm>
        <a:off x="4729323" y="3562567"/>
        <a:ext cx="1891729" cy="1261152"/>
      </dsp:txXfrm>
    </dsp:sp>
    <dsp:sp modelId="{02043461-B315-4A16-8CCB-5B4C295581C8}">
      <dsp:nvSpPr>
        <dsp:cNvPr id="0" name=""/>
        <dsp:cNvSpPr/>
      </dsp:nvSpPr>
      <dsp:spPr>
        <a:xfrm>
          <a:off x="6936340" y="3565720"/>
          <a:ext cx="1261152" cy="1261152"/>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142729-5C91-4F2C-A94E-FDA7AAB2FD73}">
      <dsp:nvSpPr>
        <dsp:cNvPr id="0" name=""/>
        <dsp:cNvSpPr/>
      </dsp:nvSpPr>
      <dsp:spPr>
        <a:xfrm>
          <a:off x="8197493" y="3562567"/>
          <a:ext cx="1891729" cy="1261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latin typeface="+mn-lt"/>
            </a:rPr>
            <a:t>Determine language designation and coding location in the language progression sequence *</a:t>
          </a:r>
        </a:p>
      </dsp:txBody>
      <dsp:txXfrm>
        <a:off x="8197493" y="3562567"/>
        <a:ext cx="1891729" cy="12611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FEE6F-68EE-456F-9198-3016F7957878}">
      <dsp:nvSpPr>
        <dsp:cNvPr id="0" name=""/>
        <dsp:cNvSpPr/>
      </dsp:nvSpPr>
      <dsp:spPr>
        <a:xfrm>
          <a:off x="2118163" y="1285153"/>
          <a:ext cx="3695133" cy="240183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ELD Team</a:t>
          </a:r>
        </a:p>
        <a:p>
          <a:pPr marL="228600" lvl="1" indent="-228600" algn="l" defTabSz="1022350">
            <a:lnSpc>
              <a:spcPct val="90000"/>
            </a:lnSpc>
            <a:spcBef>
              <a:spcPct val="0"/>
            </a:spcBef>
            <a:spcAft>
              <a:spcPct val="15000"/>
            </a:spcAft>
            <a:buChar char="•"/>
          </a:pPr>
          <a:r>
            <a:rPr lang="en-US" sz="2300" kern="1200"/>
            <a:t>Review HLS Response</a:t>
          </a:r>
        </a:p>
        <a:p>
          <a:pPr marL="228600" lvl="1" indent="-228600" algn="l" defTabSz="1022350">
            <a:lnSpc>
              <a:spcPct val="90000"/>
            </a:lnSpc>
            <a:spcBef>
              <a:spcPct val="0"/>
            </a:spcBef>
            <a:spcAft>
              <a:spcPct val="15000"/>
            </a:spcAft>
            <a:buChar char="•"/>
          </a:pPr>
          <a:r>
            <a:rPr lang="en-US" sz="2300" kern="1200"/>
            <a:t>Evaluates ELP Scores</a:t>
          </a:r>
        </a:p>
        <a:p>
          <a:pPr marL="228600" lvl="1" indent="-228600" algn="l" defTabSz="1022350">
            <a:lnSpc>
              <a:spcPct val="90000"/>
            </a:lnSpc>
            <a:spcBef>
              <a:spcPct val="0"/>
            </a:spcBef>
            <a:spcAft>
              <a:spcPct val="15000"/>
            </a:spcAft>
            <a:buChar char="•"/>
          </a:pPr>
          <a:r>
            <a:rPr lang="en-US" sz="2300" kern="1200"/>
            <a:t>Collects a Body of Evidence</a:t>
          </a:r>
        </a:p>
      </dsp:txBody>
      <dsp:txXfrm>
        <a:off x="2235411" y="1402401"/>
        <a:ext cx="3460637" cy="2167340"/>
      </dsp:txXfrm>
    </dsp:sp>
    <dsp:sp modelId="{A0D59739-1D50-44B8-A68B-FA3DFFBF24A5}">
      <dsp:nvSpPr>
        <dsp:cNvPr id="0" name=""/>
        <dsp:cNvSpPr/>
      </dsp:nvSpPr>
      <dsp:spPr>
        <a:xfrm>
          <a:off x="3965730" y="445744"/>
          <a:ext cx="4080655" cy="4080655"/>
        </a:xfrm>
        <a:custGeom>
          <a:avLst/>
          <a:gdLst/>
          <a:ahLst/>
          <a:cxnLst/>
          <a:rect l="0" t="0" r="0" b="0"/>
          <a:pathLst>
            <a:path>
              <a:moveTo>
                <a:pt x="410495" y="812897"/>
              </a:moveTo>
              <a:arcTo wR="2040327" hR="2040327" stAng="13019009" swAng="6361983"/>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8A9703D-943F-4732-94D1-23649B718ACF}">
      <dsp:nvSpPr>
        <dsp:cNvPr id="0" name=""/>
        <dsp:cNvSpPr/>
      </dsp:nvSpPr>
      <dsp:spPr>
        <a:xfrm>
          <a:off x="6198818" y="1285153"/>
          <a:ext cx="3695133" cy="2401836"/>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Data Team</a:t>
          </a:r>
        </a:p>
        <a:p>
          <a:pPr marL="228600" lvl="1" indent="-228600" algn="l" defTabSz="1022350">
            <a:lnSpc>
              <a:spcPct val="90000"/>
            </a:lnSpc>
            <a:spcBef>
              <a:spcPct val="0"/>
            </a:spcBef>
            <a:spcAft>
              <a:spcPct val="15000"/>
            </a:spcAft>
            <a:buChar char="•"/>
          </a:pPr>
          <a:r>
            <a:rPr lang="en-US" sz="2300" kern="1200"/>
            <a:t>Extract ML reports CEDAR/COGNOS</a:t>
          </a:r>
        </a:p>
        <a:p>
          <a:pPr marL="228600" lvl="1" indent="-228600" algn="l" defTabSz="1022350">
            <a:lnSpc>
              <a:spcPct val="90000"/>
            </a:lnSpc>
            <a:spcBef>
              <a:spcPct val="0"/>
            </a:spcBef>
            <a:spcAft>
              <a:spcPct val="15000"/>
            </a:spcAft>
            <a:buChar char="•"/>
          </a:pPr>
          <a:r>
            <a:rPr lang="en-US" sz="2300" kern="1200"/>
            <a:t>Verify Student Coding</a:t>
          </a:r>
        </a:p>
        <a:p>
          <a:pPr marL="228600" lvl="1" indent="-228600" algn="l" defTabSz="1022350">
            <a:lnSpc>
              <a:spcPct val="90000"/>
            </a:lnSpc>
            <a:spcBef>
              <a:spcPct val="0"/>
            </a:spcBef>
            <a:spcAft>
              <a:spcPct val="15000"/>
            </a:spcAft>
            <a:buChar char="•"/>
          </a:pPr>
          <a:r>
            <a:rPr lang="en-US" sz="2300" kern="1200"/>
            <a:t>Submit Reporting &amp; Exceptions</a:t>
          </a:r>
        </a:p>
      </dsp:txBody>
      <dsp:txXfrm>
        <a:off x="6316066" y="1402401"/>
        <a:ext cx="3460637" cy="2167340"/>
      </dsp:txXfrm>
    </dsp:sp>
    <dsp:sp modelId="{0E6A8ADB-9C96-461C-BD26-98F20926D208}">
      <dsp:nvSpPr>
        <dsp:cNvPr id="0" name=""/>
        <dsp:cNvSpPr/>
      </dsp:nvSpPr>
      <dsp:spPr>
        <a:xfrm>
          <a:off x="3965730" y="445744"/>
          <a:ext cx="4080655" cy="4080655"/>
        </a:xfrm>
        <a:custGeom>
          <a:avLst/>
          <a:gdLst/>
          <a:ahLst/>
          <a:cxnLst/>
          <a:rect l="0" t="0" r="0" b="0"/>
          <a:pathLst>
            <a:path>
              <a:moveTo>
                <a:pt x="3670159" y="3267757"/>
              </a:moveTo>
              <a:arcTo wR="2040327" hR="2040327" stAng="2219009" swAng="6361983"/>
            </a:path>
          </a:pathLst>
        </a:custGeom>
        <a:noFill/>
        <a:ln w="12700" cap="flat" cmpd="sng" algn="ctr">
          <a:solidFill>
            <a:schemeClr val="accent5">
              <a:hueOff val="-12152150"/>
              <a:satOff val="-826"/>
              <a:lumOff val="1961"/>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04796-2B39-4CC7-A903-6E206924CC68}">
      <dsp:nvSpPr>
        <dsp:cNvPr id="0" name=""/>
        <dsp:cNvSpPr/>
      </dsp:nvSpPr>
      <dsp:spPr>
        <a:xfrm>
          <a:off x="6308" y="1203906"/>
          <a:ext cx="1752707" cy="1752707"/>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Language Background</a:t>
          </a:r>
        </a:p>
      </dsp:txBody>
      <dsp:txXfrm>
        <a:off x="262986" y="1460584"/>
        <a:ext cx="1239351" cy="1239351"/>
      </dsp:txXfrm>
    </dsp:sp>
    <dsp:sp modelId="{8D7A743B-F0B3-4684-84CA-2935A378B58B}">
      <dsp:nvSpPr>
        <dsp:cNvPr id="0" name=""/>
        <dsp:cNvSpPr/>
      </dsp:nvSpPr>
      <dsp:spPr>
        <a:xfrm>
          <a:off x="1901336" y="1571974"/>
          <a:ext cx="1016570" cy="1016570"/>
        </a:xfrm>
        <a:prstGeom prst="mathPlus">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chemeClr val="tx1"/>
            </a:solidFill>
          </a:endParaRPr>
        </a:p>
      </dsp:txBody>
      <dsp:txXfrm>
        <a:off x="2036082" y="1960710"/>
        <a:ext cx="747078" cy="239098"/>
      </dsp:txXfrm>
    </dsp:sp>
    <dsp:sp modelId="{DD5F9E7C-7E78-4715-9C02-F8576B87DD51}">
      <dsp:nvSpPr>
        <dsp:cNvPr id="0" name=""/>
        <dsp:cNvSpPr/>
      </dsp:nvSpPr>
      <dsp:spPr>
        <a:xfrm>
          <a:off x="3060226" y="1203906"/>
          <a:ext cx="1752707" cy="1752707"/>
        </a:xfrm>
        <a:prstGeom prst="ellipse">
          <a:avLst/>
        </a:prstGeom>
        <a:solidFill>
          <a:schemeClr val="accent4">
            <a:hueOff val="2199979"/>
            <a:satOff val="-9734"/>
            <a:lumOff val="-163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Language Proficiency</a:t>
          </a:r>
        </a:p>
      </dsp:txBody>
      <dsp:txXfrm>
        <a:off x="3316904" y="1460584"/>
        <a:ext cx="1239351" cy="1239351"/>
      </dsp:txXfrm>
    </dsp:sp>
    <dsp:sp modelId="{A50A08C6-DCB5-4250-852A-96976A5AA43F}">
      <dsp:nvSpPr>
        <dsp:cNvPr id="0" name=""/>
        <dsp:cNvSpPr/>
      </dsp:nvSpPr>
      <dsp:spPr>
        <a:xfrm>
          <a:off x="4955254" y="1571974"/>
          <a:ext cx="1016570" cy="1016570"/>
        </a:xfrm>
        <a:prstGeom prst="mathPlus">
          <a:avLst/>
        </a:prstGeom>
        <a:solidFill>
          <a:schemeClr val="accent4">
            <a:hueOff val="3299968"/>
            <a:satOff val="-14601"/>
            <a:lumOff val="-24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chemeClr val="tx1"/>
            </a:solidFill>
          </a:endParaRPr>
        </a:p>
      </dsp:txBody>
      <dsp:txXfrm>
        <a:off x="5090000" y="1960710"/>
        <a:ext cx="747078" cy="239098"/>
      </dsp:txXfrm>
    </dsp:sp>
    <dsp:sp modelId="{9D693EAD-78E0-43EA-8545-597E4101B6C6}">
      <dsp:nvSpPr>
        <dsp:cNvPr id="0" name=""/>
        <dsp:cNvSpPr/>
      </dsp:nvSpPr>
      <dsp:spPr>
        <a:xfrm>
          <a:off x="6114145" y="1203906"/>
          <a:ext cx="1752707" cy="1752707"/>
        </a:xfrm>
        <a:prstGeom prst="ellipse">
          <a:avLst/>
        </a:prstGeom>
        <a:solidFill>
          <a:schemeClr val="accent4">
            <a:hueOff val="4399958"/>
            <a:satOff val="-19468"/>
            <a:lumOff val="-326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Language Instruction Program</a:t>
          </a:r>
        </a:p>
      </dsp:txBody>
      <dsp:txXfrm>
        <a:off x="6370823" y="1460584"/>
        <a:ext cx="1239351" cy="1239351"/>
      </dsp:txXfrm>
    </dsp:sp>
    <dsp:sp modelId="{E1BBF65E-877B-4FDC-A389-D75AFD5E8BBD}">
      <dsp:nvSpPr>
        <dsp:cNvPr id="0" name=""/>
        <dsp:cNvSpPr/>
      </dsp:nvSpPr>
      <dsp:spPr>
        <a:xfrm>
          <a:off x="8009172" y="1571974"/>
          <a:ext cx="1016570" cy="1016570"/>
        </a:xfrm>
        <a:prstGeom prst="mathEqual">
          <a:avLst/>
        </a:prstGeom>
        <a:solidFill>
          <a:schemeClr val="accent4">
            <a:hueOff val="6599937"/>
            <a:satOff val="-29202"/>
            <a:lumOff val="-490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chemeClr val="tx1"/>
            </a:solidFill>
          </a:endParaRPr>
        </a:p>
      </dsp:txBody>
      <dsp:txXfrm>
        <a:off x="8143918" y="1781387"/>
        <a:ext cx="747078" cy="597744"/>
      </dsp:txXfrm>
    </dsp:sp>
    <dsp:sp modelId="{653F3D03-85F7-45E9-8387-AF50E7B116AB}">
      <dsp:nvSpPr>
        <dsp:cNvPr id="0" name=""/>
        <dsp:cNvSpPr/>
      </dsp:nvSpPr>
      <dsp:spPr>
        <a:xfrm>
          <a:off x="9168063" y="1203906"/>
          <a:ext cx="1752707" cy="1752707"/>
        </a:xfrm>
        <a:prstGeom prst="ellipse">
          <a:avLst/>
        </a:prstGeom>
        <a:solidFill>
          <a:schemeClr val="accent4">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ML Data</a:t>
          </a:r>
        </a:p>
      </dsp:txBody>
      <dsp:txXfrm>
        <a:off x="9424741" y="1460584"/>
        <a:ext cx="1239351" cy="123935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57B76-A839-4E94-B336-2BE7AF53627F}">
      <dsp:nvSpPr>
        <dsp:cNvPr id="0" name=""/>
        <dsp:cNvSpPr/>
      </dsp:nvSpPr>
      <dsp:spPr>
        <a:xfrm>
          <a:off x="0" y="270261"/>
          <a:ext cx="11102623" cy="76545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1687" tIns="374904" rIns="86168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sym typeface="Wingdings" panose="05000000000000000000" pitchFamily="2" charset="2"/>
            </a:rPr>
            <a:t>Compares language proficiency from current file to prior October</a:t>
          </a:r>
          <a:endParaRPr lang="en-US" sz="1800" kern="1200"/>
        </a:p>
      </dsp:txBody>
      <dsp:txXfrm>
        <a:off x="0" y="270261"/>
        <a:ext cx="11102623" cy="765450"/>
      </dsp:txXfrm>
    </dsp:sp>
    <dsp:sp modelId="{FE245752-29C2-45D1-83BD-A9646FC4EED7}">
      <dsp:nvSpPr>
        <dsp:cNvPr id="0" name=""/>
        <dsp:cNvSpPr/>
      </dsp:nvSpPr>
      <dsp:spPr>
        <a:xfrm>
          <a:off x="555131" y="4581"/>
          <a:ext cx="7771836" cy="5313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757" tIns="0" rIns="293757" bIns="0" numCol="1" spcCol="1270" anchor="ctr" anchorCtr="0">
          <a:noAutofit/>
        </a:bodyPr>
        <a:lstStyle/>
        <a:p>
          <a:pPr marL="0" lvl="0" indent="0" algn="l" defTabSz="800100">
            <a:lnSpc>
              <a:spcPct val="90000"/>
            </a:lnSpc>
            <a:spcBef>
              <a:spcPct val="0"/>
            </a:spcBef>
            <a:spcAft>
              <a:spcPct val="35000"/>
            </a:spcAft>
            <a:buNone/>
          </a:pPr>
          <a:r>
            <a:rPr lang="en-US" sz="1800" kern="1200"/>
            <a:t>Demographic File</a:t>
          </a:r>
        </a:p>
      </dsp:txBody>
      <dsp:txXfrm>
        <a:off x="581070" y="30520"/>
        <a:ext cx="7719958" cy="479482"/>
      </dsp:txXfrm>
    </dsp:sp>
    <dsp:sp modelId="{4050381D-F10D-42B0-BD1C-58FC2818EAD9}">
      <dsp:nvSpPr>
        <dsp:cNvPr id="0" name=""/>
        <dsp:cNvSpPr/>
      </dsp:nvSpPr>
      <dsp:spPr>
        <a:xfrm>
          <a:off x="0" y="1398591"/>
          <a:ext cx="11102623" cy="76545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1687" tIns="374904" rIns="86168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sym typeface="Wingdings" panose="05000000000000000000" pitchFamily="2" charset="2"/>
            </a:rPr>
            <a:t> Compares language proficiency in current OCT to current SEY</a:t>
          </a:r>
          <a:endParaRPr lang="en-US" sz="1800" kern="1200"/>
        </a:p>
      </dsp:txBody>
      <dsp:txXfrm>
        <a:off x="0" y="1398591"/>
        <a:ext cx="11102623" cy="765450"/>
      </dsp:txXfrm>
    </dsp:sp>
    <dsp:sp modelId="{F6D89C73-DCB0-4514-92F6-DCE797054F9B}">
      <dsp:nvSpPr>
        <dsp:cNvPr id="0" name=""/>
        <dsp:cNvSpPr/>
      </dsp:nvSpPr>
      <dsp:spPr>
        <a:xfrm>
          <a:off x="555131" y="1132911"/>
          <a:ext cx="7771836" cy="5313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757" tIns="0" rIns="293757" bIns="0" numCol="1" spcCol="1270" anchor="ctr" anchorCtr="0">
          <a:noAutofit/>
        </a:bodyPr>
        <a:lstStyle/>
        <a:p>
          <a:pPr marL="0" lvl="0" indent="0" algn="l" defTabSz="800100">
            <a:lnSpc>
              <a:spcPct val="90000"/>
            </a:lnSpc>
            <a:spcBef>
              <a:spcPct val="0"/>
            </a:spcBef>
            <a:spcAft>
              <a:spcPct val="35000"/>
            </a:spcAft>
            <a:buNone/>
          </a:pPr>
          <a:r>
            <a:rPr lang="en-US" sz="1800" kern="1200">
              <a:sym typeface="Wingdings" panose="05000000000000000000" pitchFamily="2" charset="2"/>
            </a:rPr>
            <a:t>Student End of Year</a:t>
          </a:r>
          <a:endParaRPr lang="en-US" sz="1800" kern="1200"/>
        </a:p>
      </dsp:txBody>
      <dsp:txXfrm>
        <a:off x="581070" y="1158850"/>
        <a:ext cx="7719958" cy="479482"/>
      </dsp:txXfrm>
    </dsp:sp>
    <dsp:sp modelId="{2D2D6F2A-F195-405C-8FE8-9856190F19B6}">
      <dsp:nvSpPr>
        <dsp:cNvPr id="0" name=""/>
        <dsp:cNvSpPr/>
      </dsp:nvSpPr>
      <dsp:spPr>
        <a:xfrm>
          <a:off x="0" y="2716832"/>
          <a:ext cx="11102623" cy="76545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1687" tIns="374904" rIns="86168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sym typeface="Wingdings" panose="05000000000000000000" pitchFamily="2" charset="2"/>
            </a:rPr>
            <a:t>Student’s coding does not follow expected sequence and must be addressed</a:t>
          </a:r>
        </a:p>
      </dsp:txBody>
      <dsp:txXfrm>
        <a:off x="0" y="2716832"/>
        <a:ext cx="11102623" cy="765450"/>
      </dsp:txXfrm>
    </dsp:sp>
    <dsp:sp modelId="{4F6236DF-FF20-4DF3-9677-307A7A6F4CBB}">
      <dsp:nvSpPr>
        <dsp:cNvPr id="0" name=""/>
        <dsp:cNvSpPr/>
      </dsp:nvSpPr>
      <dsp:spPr>
        <a:xfrm>
          <a:off x="555131" y="2261241"/>
          <a:ext cx="7771836" cy="5313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757" tIns="0" rIns="293757" bIns="0" numCol="1" spcCol="1270" anchor="ctr" anchorCtr="0">
          <a:noAutofit/>
        </a:bodyPr>
        <a:lstStyle/>
        <a:p>
          <a:pPr marL="0" lvl="0" indent="0" algn="l" defTabSz="800100">
            <a:lnSpc>
              <a:spcPct val="90000"/>
            </a:lnSpc>
            <a:spcBef>
              <a:spcPct val="0"/>
            </a:spcBef>
            <a:spcAft>
              <a:spcPct val="35000"/>
            </a:spcAft>
            <a:buNone/>
          </a:pPr>
          <a:r>
            <a:rPr lang="en-US" sz="1800" kern="1200"/>
            <a:t>Errors</a:t>
          </a:r>
          <a:endParaRPr lang="en-US" sz="1800" kern="1200">
            <a:sym typeface="Wingdings" panose="05000000000000000000" pitchFamily="2" charset="2"/>
          </a:endParaRPr>
        </a:p>
      </dsp:txBody>
      <dsp:txXfrm>
        <a:off x="581070" y="2287180"/>
        <a:ext cx="7719958" cy="479482"/>
      </dsp:txXfrm>
    </dsp:sp>
    <dsp:sp modelId="{79F40913-DBF4-498F-9FE6-5B2498BC6859}">
      <dsp:nvSpPr>
        <dsp:cNvPr id="0" name=""/>
        <dsp:cNvSpPr/>
      </dsp:nvSpPr>
      <dsp:spPr>
        <a:xfrm>
          <a:off x="0" y="3655251"/>
          <a:ext cx="11102623" cy="76545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1687" tIns="374904" rIns="86168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sym typeface="Wingdings" panose="05000000000000000000" pitchFamily="2" charset="2"/>
            </a:rPr>
            <a:t>Possible issues, encouraged for review</a:t>
          </a:r>
        </a:p>
      </dsp:txBody>
      <dsp:txXfrm>
        <a:off x="0" y="3655251"/>
        <a:ext cx="11102623" cy="765450"/>
      </dsp:txXfrm>
    </dsp:sp>
    <dsp:sp modelId="{491E3B1A-945A-4459-B3AF-C6EC721E8358}">
      <dsp:nvSpPr>
        <dsp:cNvPr id="0" name=""/>
        <dsp:cNvSpPr/>
      </dsp:nvSpPr>
      <dsp:spPr>
        <a:xfrm>
          <a:off x="555131" y="3389571"/>
          <a:ext cx="7771836" cy="5313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757" tIns="0" rIns="293757" bIns="0" numCol="1" spcCol="1270" anchor="ctr" anchorCtr="0">
          <a:noAutofit/>
        </a:bodyPr>
        <a:lstStyle/>
        <a:p>
          <a:pPr marL="0" lvl="0" indent="0" algn="l" defTabSz="800100">
            <a:lnSpc>
              <a:spcPct val="90000"/>
            </a:lnSpc>
            <a:spcBef>
              <a:spcPct val="0"/>
            </a:spcBef>
            <a:spcAft>
              <a:spcPct val="35000"/>
            </a:spcAft>
            <a:buNone/>
          </a:pPr>
          <a:r>
            <a:rPr lang="en-US" sz="1800" kern="1200">
              <a:sym typeface="Wingdings" panose="05000000000000000000" pitchFamily="2" charset="2"/>
            </a:rPr>
            <a:t>Warnings</a:t>
          </a:r>
        </a:p>
      </dsp:txBody>
      <dsp:txXfrm>
        <a:off x="581070" y="3415510"/>
        <a:ext cx="7719958" cy="479482"/>
      </dsp:txXfrm>
    </dsp:sp>
    <dsp:sp modelId="{EF9FC191-802B-4545-A177-30FFD8122A53}">
      <dsp:nvSpPr>
        <dsp:cNvPr id="0" name=""/>
        <dsp:cNvSpPr/>
      </dsp:nvSpPr>
      <dsp:spPr>
        <a:xfrm>
          <a:off x="0" y="4783581"/>
          <a:ext cx="11102623" cy="10206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1687" tIns="374904" rIns="86168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sym typeface="Wingdings" panose="05000000000000000000" pitchFamily="2" charset="2"/>
            </a:rPr>
            <a:t>Custom ‘error details’ to the error report to show the language proficiency and district code in the prior year for comparison to the current year</a:t>
          </a:r>
          <a:endParaRPr lang="en-US" sz="1800" kern="1200"/>
        </a:p>
      </dsp:txBody>
      <dsp:txXfrm>
        <a:off x="0" y="4783581"/>
        <a:ext cx="11102623" cy="1020600"/>
      </dsp:txXfrm>
    </dsp:sp>
    <dsp:sp modelId="{5C51475E-46F6-4940-B29F-EE533840EEC2}">
      <dsp:nvSpPr>
        <dsp:cNvPr id="0" name=""/>
        <dsp:cNvSpPr/>
      </dsp:nvSpPr>
      <dsp:spPr>
        <a:xfrm>
          <a:off x="555131" y="4517901"/>
          <a:ext cx="7771836" cy="5313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757" tIns="0" rIns="293757" bIns="0" numCol="1" spcCol="1270" anchor="ctr" anchorCtr="0">
          <a:noAutofit/>
        </a:bodyPr>
        <a:lstStyle/>
        <a:p>
          <a:pPr marL="0" lvl="0" indent="0" algn="l" defTabSz="800100">
            <a:lnSpc>
              <a:spcPct val="90000"/>
            </a:lnSpc>
            <a:spcBef>
              <a:spcPct val="0"/>
            </a:spcBef>
            <a:spcAft>
              <a:spcPct val="35000"/>
            </a:spcAft>
            <a:buNone/>
          </a:pPr>
          <a:r>
            <a:rPr lang="en-US" sz="1800" kern="1200">
              <a:sym typeface="Wingdings" panose="05000000000000000000" pitchFamily="2" charset="2"/>
            </a:rPr>
            <a:t>2025-2026: Consolidated many errors and warnings into fewer codes</a:t>
          </a:r>
          <a:endParaRPr lang="en-US" sz="1800" kern="1200"/>
        </a:p>
      </dsp:txBody>
      <dsp:txXfrm>
        <a:off x="581070" y="4543840"/>
        <a:ext cx="7719958"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9/11/2025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2.ed.gov/about/offices/list/ocr/ellresources.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e.state.co.us/cde_english/elstandardizedidentificationandfaq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Collin - Submit questions in the chat – we will answer as soon as each presenter finishes their slides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3E97E-4890-4915-A7C2-F3D207C52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64130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91C66-D1ED-19F5-EC00-D361B060A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62E95-E967-CF9D-922E-1317773602F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2C40E4B-265C-4B30-67D3-3135F54F0D98}"/>
              </a:ext>
            </a:extLst>
          </p:cNvPr>
          <p:cNvSpPr>
            <a:spLocks noGrp="1"/>
          </p:cNvSpPr>
          <p:nvPr>
            <p:ph type="body" idx="1"/>
          </p:nvPr>
        </p:nvSpPr>
        <p:spPr/>
        <p:txBody>
          <a:bodyPr/>
          <a:lstStyle/>
          <a:p>
            <a:pPr defTabSz="986525">
              <a:defRPr/>
            </a:pPr>
            <a:r>
              <a:rPr lang="en-US" i="0" baseline="0"/>
              <a:t>Parents must be informed of the district's identification decision before enrolling students into an LIEP!</a:t>
            </a:r>
          </a:p>
          <a:p>
            <a:pPr defTabSz="986525">
              <a:defRPr/>
            </a:pPr>
            <a:endParaRPr lang="en-US" i="0" baseline="0"/>
          </a:p>
          <a:p>
            <a:pPr defTabSz="986525">
              <a:defRPr/>
            </a:pPr>
            <a:r>
              <a:rPr lang="en-US" i="0" baseline="0"/>
              <a:t>We are at the bottom of the identification visual, looking at the right side - after reviewing Overall and Literacy ACCESS scores found in ML history reports, and/or after screening and evaluating scores and evidence, districts and schools must notify parents in writing and document the informed consent for placement into language instruction educational program (LIEP) in other words letting parents know student is eligible for language instruction, what requirements students must meet in order to exit the ELD program. And the parent notification must include how ELD instruction will be coordinated with and meet the goals of IEP services, when applicable. District must also provide a description of the language model (SIOP, Sheltered, pull in, push out </a:t>
            </a:r>
            <a:r>
              <a:rPr lang="en-US" i="0" baseline="0" err="1"/>
              <a:t>etc</a:t>
            </a:r>
            <a:r>
              <a:rPr lang="en-US" i="0" baseline="0"/>
              <a:t>) that will be used to help the student acquire English. </a:t>
            </a:r>
          </a:p>
          <a:p>
            <a:pPr defTabSz="986525">
              <a:defRPr/>
            </a:pPr>
            <a:endParaRPr lang="en-US" i="0" baseline="0"/>
          </a:p>
          <a:p>
            <a:pPr defTabSz="986525">
              <a:defRPr/>
            </a:pPr>
            <a:r>
              <a:rPr lang="en-US" i="0" baseline="0"/>
              <a:t>Unless the district has a consent decree agreement with OCR and DOJ, districts have flexibility to choose what curriculum to use, which LIEP model to implement as well as how much time to provide instruction each day or each week. </a:t>
            </a:r>
          </a:p>
          <a:p>
            <a:pPr defTabSz="986525">
              <a:defRPr/>
            </a:pPr>
            <a:endParaRPr lang="en-US" i="0" baseline="0"/>
          </a:p>
          <a:p>
            <a:pPr defTabSz="986525">
              <a:defRPr/>
            </a:pPr>
            <a:r>
              <a:rPr lang="en-US" i="0" baseline="0"/>
              <a:t>Because NEP and LEP are not yet English proficient in English, they continue to take ACCESS until they demonstrate English proficiency in reading speaking listening and writing. CDE released ACCESS scores to districts and schools in late April/beginning May. We ask that ACCESS scores are shared with parents before summer break. We also recommend between March and May as a time to collect local evidence so that as soon as scores are received, the district can quickly make ELP decisions in June/July. </a:t>
            </a:r>
          </a:p>
          <a:p>
            <a:pPr defTabSz="986525">
              <a:defRPr/>
            </a:pPr>
            <a:endParaRPr lang="en-US" i="0" baseline="0"/>
          </a:p>
          <a:p>
            <a:pPr defTabSz="986525">
              <a:defRPr/>
            </a:pPr>
            <a:r>
              <a:rPr lang="en-US" i="0" baseline="0"/>
              <a:t>Moving to the left side - Sometimes after we inform parents that their child is eligible for language instruction, they do not consent to enrollment into an LIEP. That is ok. Parents have the full legal right to exercise language instruction opt out. They must sign a formal opt out form which the district must keep on file in its SIS. Opt out students retain their ML code and are expected to take ACCESS each year until they meet redesignation cut score criteria. Parents are opting out of language services but can’t opt out of annual summative ELP testing.</a:t>
            </a:r>
          </a:p>
          <a:p>
            <a:pPr defTabSz="986525">
              <a:defRPr/>
            </a:pPr>
            <a:endParaRPr lang="en-US" i="1" baseline="0"/>
          </a:p>
          <a:p>
            <a:endParaRPr lang="en-US"/>
          </a:p>
        </p:txBody>
      </p:sp>
      <p:sp>
        <p:nvSpPr>
          <p:cNvPr id="4" name="Slide Number Placeholder 3">
            <a:extLst>
              <a:ext uri="{FF2B5EF4-FFF2-40B4-BE49-F238E27FC236}">
                <a16:creationId xmlns:a16="http://schemas.microsoft.com/office/drawing/2014/main" id="{114B748C-1F8C-2C30-4263-8BB01D3BD7D1}"/>
              </a:ext>
            </a:extLst>
          </p:cNvPr>
          <p:cNvSpPr>
            <a:spLocks noGrp="1"/>
          </p:cNvSpPr>
          <p:nvPr>
            <p:ph type="sldNum" sz="quarter" idx="10"/>
          </p:nvPr>
        </p:nvSpPr>
        <p:spPr/>
        <p:txBody>
          <a:bodyPr/>
          <a:lstStyle/>
          <a:p>
            <a:fld id="{A995EF9D-2794-47AA-B87D-5B456456569E}" type="slidenum">
              <a:rPr lang="en-US" smtClean="0"/>
              <a:t>10</a:t>
            </a:fld>
            <a:endParaRPr lang="en-US"/>
          </a:p>
        </p:txBody>
      </p:sp>
    </p:spTree>
    <p:extLst>
      <p:ext uri="{BB962C8B-B14F-4D97-AF65-F5344CB8AC3E}">
        <p14:creationId xmlns:p14="http://schemas.microsoft.com/office/powerpoint/2010/main" val="2454913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MLs are linguistically diverse and identified as having a level of English Language Proficiency (ELP) that requires language support to achieve standards in grade-level content in English. </a:t>
            </a:r>
            <a:r>
              <a:rPr lang="en-US" sz="1200" kern="1200">
                <a:solidFill>
                  <a:schemeClr val="tx1"/>
                </a:solidFill>
                <a:effectLst/>
                <a:latin typeface="+mn-lt"/>
                <a:ea typeface="+mn-ea"/>
                <a:cs typeface="+mn-cs"/>
              </a:rPr>
              <a:t>Districts may not recommend, encourage or promote parents to opt their child out of language instruction or services for any reason but parents have the full and legal right to opt-out students from ML services/instruction. </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If a parent voluntarily decides to opt his or her child out of ML programs or particular ML services, document this and always communicate to parents and families in a meaningful way, in a language parents can understand and provide free translation services as needed or when requested.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Districts and schools must continue to monitor the English language proficiency (ELP) and academic progress of students who opt out of ML programs and services. </a:t>
            </a:r>
            <a:r>
              <a:rPr kumimoji="0" lang="en-US" sz="1200" b="0" i="0" u="none" strike="noStrike" kern="1200" cap="none" spc="-15" normalizeH="0" baseline="0" noProof="0">
                <a:ln>
                  <a:noFill/>
                </a:ln>
                <a:solidFill>
                  <a:prstClr val="black"/>
                </a:solidFill>
                <a:effectLst/>
                <a:uLnTx/>
                <a:uFillTx/>
                <a:latin typeface="Calibri" panose="020F0502020204030204"/>
                <a:ea typeface="+mn-ea"/>
                <a:cs typeface="Calibri"/>
              </a:rPr>
              <a:t>When parents decline LIP for their child, it does not release the district from its responsibility for providing ML access to a meaningful education. The district must support the academic learning of all identified multilingual learners whether they are enrolled in LIEP or not.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5"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If an opt-out student does not demonstrate appropriate linguistic growth or maintain appropriate academic levels, districts and schools should inform the parents in a language they understand and re-offer ML services each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Again while there is a formal process to opt-out of language services and instruction, there is no formal option to opt-out of annual ELP testing, which means </a:t>
            </a:r>
            <a:r>
              <a:rPr lang="en-US" sz="1200" b="1" kern="1200">
                <a:solidFill>
                  <a:schemeClr val="tx1"/>
                </a:solidFill>
                <a:effectLst/>
                <a:latin typeface="+mn-lt"/>
                <a:ea typeface="+mn-ea"/>
                <a:cs typeface="+mn-cs"/>
              </a:rPr>
              <a:t>all NEPs and LEPs</a:t>
            </a:r>
            <a:r>
              <a:rPr lang="en-US" sz="1200" kern="1200">
                <a:solidFill>
                  <a:schemeClr val="tx1"/>
                </a:solidFill>
                <a:effectLst/>
                <a:latin typeface="+mn-lt"/>
                <a:ea typeface="+mn-ea"/>
                <a:cs typeface="+mn-cs"/>
              </a:rPr>
              <a:t> not receiving ELD services are required to take ACCESS/Alt. ACCESS each year until they are Redesignated based on scores and BOE following the same state guidelines as all other students who are receiving ELD services and instruction. In other words the student still retains status as an ML in local and state data as NEP or LEP, and their language instruction code will be 98 indicating parent opt out. </a:t>
            </a:r>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11</a:t>
            </a:fld>
            <a:endParaRPr lang="en-US"/>
          </a:p>
        </p:txBody>
      </p:sp>
    </p:spTree>
    <p:extLst>
      <p:ext uri="{BB962C8B-B14F-4D97-AF65-F5344CB8AC3E}">
        <p14:creationId xmlns:p14="http://schemas.microsoft.com/office/powerpoint/2010/main" val="3543429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aseline="0"/>
              <a:t>Let’s take a minute to look at everything we have discussed so far in relationship to the language proficiency progression or sequence. It starts with identification seen in gray box on the left side, after screening, students are identified following an evaluation of ELP scores and local evidence as Non-English Proficient NEP or Limited English Proficient or LEP. These students are eligible for English language development instruction and would be enrolled into programs and services to help them acquire English once parent consent is given. </a:t>
            </a:r>
          </a:p>
          <a:p>
            <a:pPr marL="158750" indent="0">
              <a:buNone/>
            </a:pPr>
            <a:endParaRPr lang="en-US" baseline="0"/>
          </a:p>
          <a:p>
            <a:pPr marL="158750" indent="0">
              <a:buNone/>
            </a:pPr>
            <a:r>
              <a:rPr lang="en-US" baseline="0"/>
              <a:t>Students can be coded as NEP/LEP for multiple years represented in the magenta box until the District (ML coordinator or team) makes a Redesignation decision. The yellow arrow indicates Redesignation which must be a review of WIDA ACCESS scores and a collection of local evidence that demonstrate a student is FEP or Fluent English Proficient. Meaning FEP students can transition successfully to classrooms, with minimal or no language support because met the state’s minimum cut score requirement (4/4 or 3/3). They are redesignated and will be coded FEP monitor year 1. Each year the student will continue along the progression indicated in the purple/blue boxes before coded as Former multilingual learner or Former ML after 2 years of monitoring and 2 years as exited. </a:t>
            </a:r>
          </a:p>
          <a:p>
            <a:pPr marL="158750" indent="0">
              <a:buNone/>
            </a:pPr>
            <a:endParaRPr lang="en-US" b="0" baseline="0"/>
          </a:p>
          <a:p>
            <a:pPr marL="158750" indent="0">
              <a:buNone/>
            </a:pPr>
            <a:r>
              <a:rPr lang="en-US" b="0" baseline="0"/>
              <a:t>If FEP student is not progressing academically and linguistically as expected, and there is a persistent and developing language need, reconsiders re-evaluating the student’s ELP level by administering Screener and collecting new evidence before making the decision to re-enroll student into ELD. While uncommon, re-enter into ELD services might occur during FEP years, which means the student moves back into programming, NEP/LEP status and the progression sequence starts again. </a:t>
            </a:r>
            <a:endParaRPr lang="en-US" baseline="0"/>
          </a:p>
          <a:p>
            <a:pPr marL="158750" indent="0">
              <a:buNone/>
            </a:pPr>
            <a:endParaRPr lang="en-US" baseline="0"/>
          </a:p>
          <a:p>
            <a:pPr marL="158750" indent="0">
              <a:buNone/>
            </a:pPr>
            <a:r>
              <a:rPr lang="en-US" baseline="0"/>
              <a:t>Very important to note here: FEP students do not take annual ELP assessment, but all identified NEPs/LEPs take annual tests to measure how English language instruction and supports are helping them attain English. FEP are monitored for two full school years for monitoring, before moving to Exited status for two years</a:t>
            </a:r>
          </a:p>
          <a:p>
            <a:pPr marL="158750" indent="0">
              <a:buNone/>
            </a:pPr>
            <a:r>
              <a:rPr lang="en-US" baseline="0"/>
              <a:t>Former ML refers to students who were once identified as MLs, received ELD instruction, and have completed FEP years</a:t>
            </a:r>
          </a:p>
          <a:p>
            <a:pPr marL="158750" indent="0">
              <a:buNone/>
            </a:pPr>
            <a:endParaRPr lang="en-US" baseline="0"/>
          </a:p>
          <a:p>
            <a:pPr marL="158750" indent="0">
              <a:buNone/>
            </a:pPr>
            <a:endParaRPr lang="en-US" baseline="0"/>
          </a:p>
          <a:p>
            <a:pPr marL="158750" indent="0">
              <a:buNone/>
            </a:pPr>
            <a:r>
              <a:rPr lang="en-US" baseline="0"/>
              <a:t>(Every Students Succeeds Act or ESSA states parents/families can formally opt-out of services/instruction/program by not giving consent for their child to participate in a LIP (indicated as a language instruction program code of 98), but they cannot formally opt out of the district’s decision to designate or identify their child as ML. </a:t>
            </a:r>
            <a:r>
              <a:rPr lang="en-US" sz="1100" b="0" i="0" u="none" strike="noStrike" cap="none">
                <a:solidFill>
                  <a:srgbClr val="000000"/>
                </a:solidFill>
                <a:effectLst/>
                <a:latin typeface="Arial"/>
                <a:ea typeface="Arial"/>
                <a:cs typeface="Arial"/>
                <a:sym typeface="Arial"/>
              </a:rPr>
              <a:t>As such if the district has identified students as ML through following the State’s standardized identification procedures, students will retain their ML designation and be coded with a language proficiency code 1 or 2.  To reintegrate, although Opt out students are not enrolled in an language instruction educational program, they are still expected to take ACCESS or Alternate ACCESS each year until a review of scores and a collection of evidence indicate they should be redesignated and coded as Fluent English Proficient (FEP)). ​</a:t>
            </a:r>
          </a:p>
          <a:p>
            <a:pPr marL="158750" indent="0">
              <a:buNone/>
            </a:pPr>
            <a:endParaRPr lang="en-US" baseline="0"/>
          </a:p>
          <a:p>
            <a:endParaRPr lang="en-US" baseline="0"/>
          </a:p>
          <a:p>
            <a:r>
              <a:rPr lang="en-US" b="0" baseline="0"/>
              <a:t>Student who’s ELP assessment scores show they are proficient in English are designated as PHLOTE</a:t>
            </a:r>
          </a:p>
          <a:p>
            <a:r>
              <a:rPr lang="en-US" b="0" baseline="0"/>
              <a:t>PHLOTE students do not appear on the state proficiency progression … they are proficient in English and are not enrolled in ELD services/programs and don’t take annual summative assessments, ACCESS</a:t>
            </a:r>
            <a:endParaRPr lang="en-US" b="0"/>
          </a:p>
          <a:p>
            <a:endParaRPr lang="en-US" b="0" baseline="0"/>
          </a:p>
          <a:p>
            <a:r>
              <a:rPr lang="en-US" b="0" baseline="0"/>
              <a:t>Coding change to student’s ELP is done at the beginning of each school year, after July!  </a:t>
            </a:r>
          </a:p>
          <a:p>
            <a:r>
              <a:rPr lang="en-US" b="0" baseline="0"/>
              <a:t>Do not change EOY student report in May after you get ACCESS scores – October count coding and EOY needs to match!</a:t>
            </a:r>
          </a:p>
          <a:p>
            <a:endParaRPr lang="en-US" b="0" baseline="0"/>
          </a:p>
          <a:p>
            <a:r>
              <a:rPr lang="en-US" b="0" baseline="0"/>
              <a:t>FEP students must be monitored for linguistic and academic progress for two years</a:t>
            </a:r>
          </a:p>
          <a:p>
            <a:r>
              <a:rPr lang="en-US" b="0" baseline="0"/>
              <a:t>If FEP student is not progressing as expected, and there is a persistent and developing language need, reconsiders re-evaluating the student’s ELP level </a:t>
            </a:r>
          </a:p>
          <a:p>
            <a:r>
              <a:rPr lang="en-US" b="0" baseline="0"/>
              <a:t>Re-enter into ELD services might need to occur during FEP years</a:t>
            </a:r>
          </a:p>
          <a:p>
            <a:r>
              <a:rPr lang="en-US" b="0" baseline="0"/>
              <a:t>Re-entry moves the student back into programming, NEP/LEP status</a:t>
            </a:r>
          </a:p>
          <a:p>
            <a:endParaRPr lang="en-US" b="0" baseline="0"/>
          </a:p>
          <a:p>
            <a:endParaRPr lang="en-US" b="0" baseline="0"/>
          </a:p>
          <a:p>
            <a:endParaRPr lang="en-US" b="0" baseline="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3E97E-4890-4915-A7C2-F3D207C52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549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From time to time, the test administrator enters the wrong domain score, or something happened during testing with technology, and the domain needs to be given again… email me and we can set up a time to reset scoring or regenerate the domain over the phone.  Don’t send me PII over email!</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An alternate Screener is not available this school year. This will be a new assessment for potential MLs who have been identified with the most significant cognitive disabilities, receive instruction under the Extended Evidence Outcome (EEOs = alternate academic achievement standards (AAAS) for students with the most significant cognitive disabilities), and currently participate in the alternate state content assessments. – keep your eye out for more information from CLDE in the 2026. For now, email me if you need help screening a student with a sensory or severe cognitive disability.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 have mentioned several times that current year ACCESS scores have been added to ML historical reports in data pipeline. Let’s go through that a bit more now…</a:t>
            </a:r>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13</a:t>
            </a:fld>
            <a:endParaRPr lang="en-US"/>
          </a:p>
        </p:txBody>
      </p:sp>
    </p:spTree>
    <p:extLst>
      <p:ext uri="{BB962C8B-B14F-4D97-AF65-F5344CB8AC3E}">
        <p14:creationId xmlns:p14="http://schemas.microsoft.com/office/powerpoint/2010/main" val="1184803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ACCESS scores are from the current year, and aligns state criteria for redesignation, enrolling district collect evidence and makes ELP designation and coding decision</a:t>
            </a:r>
          </a:p>
          <a:p>
            <a:endParaRPr lang="en-US"/>
          </a:p>
        </p:txBody>
      </p:sp>
      <p:sp>
        <p:nvSpPr>
          <p:cNvPr id="4" name="Slide Number Placeholder 3"/>
          <p:cNvSpPr>
            <a:spLocks noGrp="1"/>
          </p:cNvSpPr>
          <p:nvPr>
            <p:ph type="sldNum" sz="quarter" idx="5"/>
          </p:nvPr>
        </p:nvSpPr>
        <p:spPr/>
        <p:txBody>
          <a:bodyPr/>
          <a:lstStyle/>
          <a:p>
            <a:fld id="{70104B83-CC6F-46EF-99EF-004FD5546B93}" type="slidenum">
              <a:rPr lang="en-US" smtClean="0"/>
              <a:t>14</a:t>
            </a:fld>
            <a:endParaRPr lang="en-US"/>
          </a:p>
        </p:txBody>
      </p:sp>
    </p:spTree>
    <p:extLst>
      <p:ext uri="{BB962C8B-B14F-4D97-AF65-F5344CB8AC3E}">
        <p14:creationId xmlns:p14="http://schemas.microsoft.com/office/powerpoint/2010/main" val="2795306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Calibri" panose="020F0502020204030204" pitchFamily="34" charset="0"/>
                <a:ea typeface="Yu Mincho Light" panose="02020300000000000000" pitchFamily="18" charset="-128"/>
                <a:cs typeface="Times New Roman" panose="02020603050405020304" pitchFamily="18" charset="0"/>
              </a:rPr>
              <a:t>If NEP/LEP students ACCESS/Screener scores are missing, unobtainable, beyond the current year, and/or does not align with local evidence, the enrolling district </a:t>
            </a:r>
            <a:r>
              <a:rPr lang="en-US" u="sng">
                <a:effectLst/>
                <a:latin typeface="Calibri" panose="020F0502020204030204" pitchFamily="34" charset="0"/>
                <a:ea typeface="Yu Mincho Light" panose="02020300000000000000" pitchFamily="18" charset="-128"/>
                <a:cs typeface="Times New Roman" panose="02020603050405020304" pitchFamily="18" charset="0"/>
              </a:rPr>
              <a:t>must</a:t>
            </a:r>
            <a:r>
              <a:rPr lang="en-US">
                <a:effectLst/>
                <a:latin typeface="Calibri" panose="020F0502020204030204" pitchFamily="34" charset="0"/>
                <a:ea typeface="Yu Mincho Light" panose="02020300000000000000" pitchFamily="18" charset="-128"/>
                <a:cs typeface="Times New Roman" panose="02020603050405020304" pitchFamily="18" charset="0"/>
              </a:rPr>
              <a:t> determine ELP level through Screener administration and collecting local BOE before making an ELP decision and determining the student’s location in the language progression sequence for Data Pipeline coding. </a:t>
            </a:r>
            <a:endParaRPr lang="en-US"/>
          </a:p>
          <a:p>
            <a:endParaRPr lang="en-US"/>
          </a:p>
          <a:p>
            <a:r>
              <a:rPr lang="en-US"/>
              <a:t>PHLOTE/FEP/ Former ML students often enroll without ELP scores or scores are older than the current test year. Enrolling district must collect evidence (reading and writing). If the evidence confirms the student is continuing to progress academically and linguistically without English Language Development (ELD) instruction </a:t>
            </a:r>
            <a:r>
              <a:rPr lang="en-US" err="1"/>
              <a:t>ie</a:t>
            </a:r>
            <a:r>
              <a:rPr lang="en-US"/>
              <a:t> they are doing great without active ELD instruction, keep student designated and coded as PHLOTE/FEP/Former ML. If the evidence shows the student’s English language proficiency has slipped or below the district’s expectations, screening is warranted to determine if student should re-enter ELD instruction and programming.</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70104B83-CC6F-46EF-99EF-004FD5546B93}" type="slidenum">
              <a:rPr lang="en-US" smtClean="0"/>
              <a:t>15</a:t>
            </a:fld>
            <a:endParaRPr lang="en-US"/>
          </a:p>
        </p:txBody>
      </p:sp>
    </p:spTree>
    <p:extLst>
      <p:ext uri="{BB962C8B-B14F-4D97-AF65-F5344CB8AC3E}">
        <p14:creationId xmlns:p14="http://schemas.microsoft.com/office/powerpoint/2010/main" val="2041060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hope updates to ML Enrollment improves district and school processes and systems at the time of enrollment which should include reviewing HLS responses and also pulling or extracting ML reports. It continues to be important to evaluate ELP scores found on ML reports or provided by the prior reporting district and school in conjunction with a collection of local evidence when determining designation and coding decisions for students enrolling during SY25-26.</a:t>
            </a:r>
          </a:p>
          <a:p>
            <a:endParaRPr lang="en-US"/>
          </a:p>
          <a:p>
            <a:r>
              <a:rPr lang="en-US"/>
              <a:t>Now enrolling districts and schools have valuable information to make ELP decisions quickly and more accurately.</a:t>
            </a:r>
          </a:p>
          <a:p>
            <a:endParaRPr lang="en-US"/>
          </a:p>
          <a:p>
            <a:r>
              <a:rPr lang="en-US"/>
              <a:t>If student took ACCESS during the current school year, enrolling district can use scores and local evidence to determine ELP</a:t>
            </a:r>
          </a:p>
          <a:p>
            <a:r>
              <a:rPr lang="en-US"/>
              <a:t>If student didn’t take ACCESS during the current school year (absent, sick, traveling), enrolling district must keep them in program i.e. can't redesignate!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5" normalizeH="0" baseline="0" noProof="0">
                <a:ln>
                  <a:noFill/>
                </a:ln>
                <a:solidFill>
                  <a:prstClr val="black"/>
                </a:solidFill>
                <a:effectLst/>
                <a:uLnTx/>
                <a:uFillTx/>
                <a:latin typeface="+mn-lt"/>
                <a:ea typeface="+mn-ea"/>
                <a:cs typeface="Calibri"/>
                <a:hlinkClick r:id="rId3"/>
              </a:rPr>
              <a:t>Civil Rights Obligations</a:t>
            </a:r>
            <a:r>
              <a:rPr kumimoji="0" lang="en-US" sz="1200" b="0" i="0" u="none" strike="noStrike" kern="1200" cap="none" spc="-15" normalizeH="0" baseline="0" noProof="0">
                <a:ln>
                  <a:noFill/>
                </a:ln>
                <a:solidFill>
                  <a:prstClr val="black"/>
                </a:solidFill>
                <a:effectLst/>
                <a:uLnTx/>
                <a:uFillTx/>
                <a:latin typeface="+mn-lt"/>
                <a:ea typeface="+mn-ea"/>
                <a:cs typeface="Calibri"/>
              </a:rPr>
              <a:t> remains the foundation of the legal rights of MLs, </a:t>
            </a:r>
            <a:r>
              <a:rPr lang="en-US"/>
              <a:t>the requirements and timeline to complete ML Identification has not been changed or extended with ML enrollment updates, it remains to be 30 days if the student enrolls prior to October and 2 weeks if enrolling after October. </a:t>
            </a:r>
          </a:p>
          <a:p>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16</a:t>
            </a:fld>
            <a:endParaRPr lang="en-US"/>
          </a:p>
        </p:txBody>
      </p:sp>
    </p:spTree>
    <p:extLst>
      <p:ext uri="{BB962C8B-B14F-4D97-AF65-F5344CB8AC3E}">
        <p14:creationId xmlns:p14="http://schemas.microsoft.com/office/powerpoint/2010/main" val="3677295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a:extLst>
            <a:ext uri="{FF2B5EF4-FFF2-40B4-BE49-F238E27FC236}">
              <a16:creationId xmlns:a16="http://schemas.microsoft.com/office/drawing/2014/main" id="{C30E5826-5770-EA4C-DC73-362065D2FD86}"/>
            </a:ext>
          </a:extLst>
        </p:cNvPr>
        <p:cNvGrpSpPr/>
        <p:nvPr/>
      </p:nvGrpSpPr>
      <p:grpSpPr>
        <a:xfrm>
          <a:off x="0" y="0"/>
          <a:ext cx="0" cy="0"/>
          <a:chOff x="0" y="0"/>
          <a:chExt cx="0" cy="0"/>
        </a:xfrm>
      </p:grpSpPr>
      <p:sp>
        <p:nvSpPr>
          <p:cNvPr id="383" name="Shape 383">
            <a:extLst>
              <a:ext uri="{FF2B5EF4-FFF2-40B4-BE49-F238E27FC236}">
                <a16:creationId xmlns:a16="http://schemas.microsoft.com/office/drawing/2014/main" id="{E6C02186-773A-99EE-1B32-14502022A254}"/>
              </a:ext>
            </a:extLst>
          </p:cNvPr>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4" name="Shape 384">
            <a:extLst>
              <a:ext uri="{FF2B5EF4-FFF2-40B4-BE49-F238E27FC236}">
                <a16:creationId xmlns:a16="http://schemas.microsoft.com/office/drawing/2014/main" id="{CB9EBC37-3AA8-91A3-CA9D-9A16FB4823ED}"/>
              </a:ext>
            </a:extLst>
          </p:cNvPr>
          <p:cNvSpPr txBox="1">
            <a:spLocks noGrp="1"/>
          </p:cNvSpPr>
          <p:nvPr>
            <p:ph type="body" idx="1"/>
          </p:nvPr>
        </p:nvSpPr>
        <p:spPr>
          <a:xfrm>
            <a:off x="702310" y="4421823"/>
            <a:ext cx="5618480" cy="4189095"/>
          </a:xfrm>
          <a:prstGeom prst="rect">
            <a:avLst/>
          </a:prstGeom>
          <a:noFill/>
          <a:ln>
            <a:noFill/>
          </a:ln>
        </p:spPr>
        <p:txBody>
          <a:bodyPr wrap="square" lIns="93308" tIns="46641" rIns="93308" bIns="46641" anchor="t" anchorCtr="0">
            <a:noAutofit/>
          </a:bodyPr>
          <a:lstStyle/>
          <a:p>
            <a:pPr marL="158750" marR="0" lvl="0" indent="0" algn="l" defTabSz="914400" rtl="0" eaLnBrk="1" fontAlgn="auto" latinLnBrk="0" hangingPunct="1">
              <a:lnSpc>
                <a:spcPct val="107000"/>
              </a:lnSpc>
              <a:spcBef>
                <a:spcPts val="0"/>
              </a:spcBef>
              <a:spcAft>
                <a:spcPts val="0"/>
              </a:spcAft>
              <a:buClr>
                <a:srgbClr val="000000"/>
              </a:buClr>
              <a:buSzPts val="1100"/>
              <a:buFont typeface="Arial"/>
              <a:buNone/>
              <a:tabLst/>
              <a:defRPr/>
            </a:pPr>
            <a:r>
              <a:rPr lang="en-US">
                <a:solidFill>
                  <a:srgbClr val="0563C1"/>
                </a:solidFill>
                <a:latin typeface="Calibri"/>
                <a:ea typeface="Calibri"/>
                <a:cs typeface="Calibri"/>
                <a:sym typeface="Calibri"/>
              </a:rPr>
              <a:t>Taking affirmative steps to ensure that the ML students can meaningfully participate, so that they can fully benefit from district and school ELD programs should be an ongoing, cross departmental effort through the school year. </a:t>
            </a:r>
          </a:p>
          <a:p>
            <a:pPr marL="158750" marR="0" lvl="0" indent="0" algn="l" defTabSz="914400" rtl="0" eaLnBrk="1" fontAlgn="auto" latinLnBrk="0" hangingPunct="1">
              <a:lnSpc>
                <a:spcPct val="107000"/>
              </a:lnSpc>
              <a:spcBef>
                <a:spcPts val="0"/>
              </a:spcBef>
              <a:spcAft>
                <a:spcPts val="0"/>
              </a:spcAft>
              <a:buClr>
                <a:srgbClr val="000000"/>
              </a:buClr>
              <a:buSzPts val="1100"/>
              <a:buFont typeface="Arial"/>
              <a:buNone/>
              <a:tabLst/>
              <a:defRPr/>
            </a:pPr>
            <a:endParaRPr lang="en-US">
              <a:solidFill>
                <a:srgbClr val="0563C1"/>
              </a:solidFill>
              <a:latin typeface="Calibri"/>
              <a:ea typeface="Calibri"/>
              <a:cs typeface="Calibri"/>
              <a:sym typeface="Calibri"/>
            </a:endParaRPr>
          </a:p>
          <a:p>
            <a:pPr marL="158750" indent="0">
              <a:lnSpc>
                <a:spcPct val="107000"/>
              </a:lnSpc>
              <a:buNone/>
            </a:pPr>
            <a:r>
              <a:rPr lang="en-US">
                <a:solidFill>
                  <a:srgbClr val="0563C1"/>
                </a:solidFill>
                <a:latin typeface="Calibri"/>
                <a:ea typeface="Calibri"/>
                <a:cs typeface="Calibri"/>
                <a:sym typeface="Calibri"/>
              </a:rPr>
              <a:t>As you implement procedures and updated guidance this year, please also consider essential collaborations among ELD and Data teams. Strengthening processes and systems will require teams to not only understand how to use this guidance but to also understand how each team will contribute to creating robust standardized procedures that more accurately determines designation and coding for enrolling students who are acquiring English.  </a:t>
            </a:r>
          </a:p>
          <a:p>
            <a:pPr marL="158750" indent="0">
              <a:lnSpc>
                <a:spcPct val="107000"/>
              </a:lnSpc>
              <a:buNone/>
            </a:pPr>
            <a:endParaRPr lang="en-US">
              <a:solidFill>
                <a:srgbClr val="0563C1"/>
              </a:solidFill>
              <a:latin typeface="Calibri"/>
              <a:ea typeface="Calibri"/>
              <a:cs typeface="Calibri"/>
              <a:sym typeface="Calibri"/>
            </a:endParaRPr>
          </a:p>
        </p:txBody>
      </p:sp>
      <p:sp>
        <p:nvSpPr>
          <p:cNvPr id="385" name="Shape 385">
            <a:extLst>
              <a:ext uri="{FF2B5EF4-FFF2-40B4-BE49-F238E27FC236}">
                <a16:creationId xmlns:a16="http://schemas.microsoft.com/office/drawing/2014/main" id="{D16C2FDC-A6BA-891D-6D67-59D0256A925B}"/>
              </a:ext>
            </a:extLst>
          </p:cNvPr>
          <p:cNvSpPr txBox="1">
            <a:spLocks noGrp="1"/>
          </p:cNvSpPr>
          <p:nvPr>
            <p:ph type="sldNum" idx="12"/>
          </p:nvPr>
        </p:nvSpPr>
        <p:spPr>
          <a:xfrm>
            <a:off x="3978132" y="8842029"/>
            <a:ext cx="3043343" cy="465455"/>
          </a:xfrm>
          <a:prstGeom prst="rect">
            <a:avLst/>
          </a:prstGeom>
          <a:noFill/>
          <a:ln>
            <a:noFill/>
          </a:ln>
        </p:spPr>
        <p:txBody>
          <a:bodyPr wrap="square" lIns="93308" tIns="46641" rIns="93308" bIns="46641"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9114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Collin - </a:t>
            </a:r>
          </a:p>
        </p:txBody>
      </p:sp>
      <p:sp>
        <p:nvSpPr>
          <p:cNvPr id="4" name="Slide Number Placeholder 3"/>
          <p:cNvSpPr>
            <a:spLocks noGrp="1"/>
          </p:cNvSpPr>
          <p:nvPr>
            <p:ph type="sldNum" sz="quarter" idx="5"/>
          </p:nvPr>
        </p:nvSpPr>
        <p:spPr/>
        <p:txBody>
          <a:bodyPr/>
          <a:lstStyle/>
          <a:p>
            <a:fld id="{D8C3E97E-4890-4915-A7C2-F3D207C521C5}" type="slidenum">
              <a:rPr lang="en-US" smtClean="0"/>
              <a:t>18</a:t>
            </a:fld>
            <a:endParaRPr lang="en-US"/>
          </a:p>
        </p:txBody>
      </p:sp>
    </p:spTree>
    <p:extLst>
      <p:ext uri="{BB962C8B-B14F-4D97-AF65-F5344CB8AC3E}">
        <p14:creationId xmlns:p14="http://schemas.microsoft.com/office/powerpoint/2010/main" val="1513323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Local Control – allow d/s to code students where they see fit</a:t>
            </a:r>
          </a:p>
          <a:p>
            <a:r>
              <a:rPr lang="en-US"/>
              <a:t>Corrections to EOY reports – seek Exceptions Requests</a:t>
            </a:r>
          </a:p>
          <a:p>
            <a:r>
              <a:rPr lang="en-US"/>
              <a:t>Window to correct coding is very small (by November 10 – Snapshot needs to be error free!)</a:t>
            </a:r>
          </a:p>
        </p:txBody>
      </p:sp>
      <p:sp>
        <p:nvSpPr>
          <p:cNvPr id="4" name="Slide Number Placeholder 3"/>
          <p:cNvSpPr>
            <a:spLocks noGrp="1"/>
          </p:cNvSpPr>
          <p:nvPr>
            <p:ph type="sldNum" sz="quarter" idx="5"/>
          </p:nvPr>
        </p:nvSpPr>
        <p:spPr/>
        <p:txBody>
          <a:bodyPr/>
          <a:lstStyle/>
          <a:p>
            <a:fld id="{D8C3E97E-4890-4915-A7C2-F3D207C521C5}" type="slidenum">
              <a:rPr lang="en-US" smtClean="0"/>
              <a:t>19</a:t>
            </a:fld>
            <a:endParaRPr lang="en-US"/>
          </a:p>
        </p:txBody>
      </p:sp>
    </p:spTree>
    <p:extLst>
      <p:ext uri="{BB962C8B-B14F-4D97-AF65-F5344CB8AC3E}">
        <p14:creationId xmlns:p14="http://schemas.microsoft.com/office/powerpoint/2010/main" val="3708865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Arial"/>
                <a:cs typeface="Arial"/>
                <a:sym typeface="Arial"/>
              </a:rPr>
              <a:t>Collin - A few disclosures before we get started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Arial"/>
                <a:cs typeface="Arial"/>
                <a:sym typeface="Arial"/>
              </a:rPr>
              <a:t>We acknowledge that we are living in a time of great advances in technology and that many of these tools are helpful in the workplace. We value your thoughts, contributions and privacy as colleagues when sharing information about your district or students and families. Additionally, we want to create a safe space to ask questions, and problem solve together, and we are still uncertain about how those conversations would be captured and how that data would be shared. So, at this time, we will be removing any AI assistants (like chat bots) that attend a meeting in place of the human counterpart. We will be posting these slides on the student interchange website.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US" sz="1100" b="0" i="0" u="none" strike="noStrike" kern="0" cap="none" spc="0" normalizeH="0" baseline="0" noProof="0">
                <a:ln>
                  <a:noFill/>
                </a:ln>
                <a:solidFill>
                  <a:srgbClr val="000000"/>
                </a:solidFill>
                <a:effectLst/>
                <a:uLnTx/>
                <a:uFillTx/>
                <a:latin typeface="Arial"/>
                <a:cs typeface="Arial"/>
                <a:sym typeface="Arial"/>
              </a:rPr>
              <a:t>As we walk through ML Enrollment updates today, please keep in mind 99.9% of the time this guidance will apply to your students. There are always unique situations that come up each year so please feel free to reach out to the CLDE and Data Services about things that don’t always fit your understanding or discuss how designation and coding should occur to comply with state identification and reporting requirements. Please feel free to ask general questions in the chat as we present, but a gently reminder to not use PII when asking questions today or when you send us an email after today.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Arial"/>
              <a:cs typeface="Arial"/>
              <a:sym typeface="Arial"/>
            </a:endParaRPr>
          </a:p>
          <a:p>
            <a:endParaRPr lang="en-US"/>
          </a:p>
        </p:txBody>
      </p:sp>
    </p:spTree>
    <p:extLst>
      <p:ext uri="{BB962C8B-B14F-4D97-AF65-F5344CB8AC3E}">
        <p14:creationId xmlns:p14="http://schemas.microsoft.com/office/powerpoint/2010/main" val="1120677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20</a:t>
            </a:fld>
            <a:endParaRPr lang="en-US"/>
          </a:p>
        </p:txBody>
      </p:sp>
    </p:spTree>
    <p:extLst>
      <p:ext uri="{BB962C8B-B14F-4D97-AF65-F5344CB8AC3E}">
        <p14:creationId xmlns:p14="http://schemas.microsoft.com/office/powerpoint/2010/main" val="3917893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When thinking through the coding pattern for a student, it is best to first ask yourself, “what is the student’s language background?” If the student’s language background is English, they must have a language proficiency code of zero (or not applicable) and a language instruction program 00 (not applicable). This essentially means that students who speak English should not be enrolled in an English Learning program. On the flip side, if the student’s language background is something other than English (Not ENG), the student must have a valid language proficiency code of something other than 0. The language instruction program is dependent on the language proficiency code described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As mentioned before, if a student has a Language Background of English, their LIP must be ‘00’. Otherwise, there are specific instructions for Language Proficiency Codes other than ‘00’. NEP, LEP, FEP Monitor Year 1 and Monitor year 2 Language Proficiency Codes must have a LIP of anything other than ‘00’. PHLOTE or FELL students must have an LIP of ‘00’ since they have demonstrated proficiency in English. FEP exited Year 1 and year 2 can have any of the below codes. If you are concerned that your program is not included in any of the defined programs, please call the Office of CLDE for help in selecting the most appropriate program type.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21</a:t>
            </a:fld>
            <a:endParaRPr lang="en-US"/>
          </a:p>
        </p:txBody>
      </p:sp>
    </p:spTree>
    <p:extLst>
      <p:ext uri="{BB962C8B-B14F-4D97-AF65-F5344CB8AC3E}">
        <p14:creationId xmlns:p14="http://schemas.microsoft.com/office/powerpoint/2010/main" val="3256531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Example</a:t>
            </a:r>
          </a:p>
          <a:p>
            <a:pPr>
              <a:buNone/>
            </a:pPr>
            <a:endParaRPr lang="en-US"/>
          </a:p>
          <a:p>
            <a:pPr>
              <a:buNone/>
            </a:pPr>
            <a:r>
              <a:rPr lang="en-US"/>
              <a:t>2024-2025 LEP with exit date 06/30/2025 for services</a:t>
            </a:r>
          </a:p>
          <a:p>
            <a:pPr>
              <a:buNone/>
            </a:pPr>
            <a:r>
              <a:rPr lang="en-US"/>
              <a:t> </a:t>
            </a:r>
          </a:p>
          <a:p>
            <a:pPr>
              <a:buNone/>
            </a:pPr>
            <a:r>
              <a:rPr lang="en-US"/>
              <a:t>2025-2026 FEP MY1 with start date 07/01/2025 for services, ending 06/30/2026</a:t>
            </a:r>
          </a:p>
          <a:p>
            <a:endParaRPr lang="en-US"/>
          </a:p>
        </p:txBody>
      </p:sp>
    </p:spTree>
    <p:extLst>
      <p:ext uri="{BB962C8B-B14F-4D97-AF65-F5344CB8AC3E}">
        <p14:creationId xmlns:p14="http://schemas.microsoft.com/office/powerpoint/2010/main" val="3819922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23</a:t>
            </a:fld>
            <a:endParaRPr lang="en-US"/>
          </a:p>
        </p:txBody>
      </p:sp>
    </p:spTree>
    <p:extLst>
      <p:ext uri="{BB962C8B-B14F-4D97-AF65-F5344CB8AC3E}">
        <p14:creationId xmlns:p14="http://schemas.microsoft.com/office/powerpoint/2010/main" val="2380065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711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Now let’s talk through some common errors that you may encounter when reporting ML information within our Student October Collection. These errors will flag at the Student Interchange level, specifically our Student Demographic File when a student does not follow the typical language proficiency progression. I will just review a few.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(SP183)</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Student is currently coded FEP Monitor Year 2 (Language Proficiency = 7). Last October the student was coded as NEP (1) or LEP (2). Students who are redesignated to FEP must have a full year as Monitor Year 1 (6) prior to being Monitor Year 2. </a:t>
            </a:r>
            <a:r>
              <a:rPr lang="en-US" sz="1800" kern="100">
                <a:effectLst/>
                <a:latin typeface="Calibri" panose="020F0502020204030204" pitchFamily="34" charset="0"/>
                <a:ea typeface="Calibri" panose="020F0502020204030204" pitchFamily="34" charset="0"/>
                <a:cs typeface="Times New Roman" panose="02020603050405020304" pitchFamily="18" charset="0"/>
              </a:rPr>
              <a:t>This error will flag when a student falls out of sequence NEP&gt;LEP&gt; FEP M1&gt;FEP M2&gt;FEP Exit1&gt; FEP Exit 2&gt;Former ML. The system is expecting to code the student as FEP M1 this year.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(SP166)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Student is currently coded as Language Proficiency = 0 (N/A). Prior year Student October your district reported this student as an ML student with a Language Proficiency code that was NOT zero (Previous October Language Proficiency = 1, 2, 3, 4, 5, 6, 7, 8, or 9). </a:t>
            </a:r>
            <a:r>
              <a:rPr lang="en-US" sz="1800" kern="100">
                <a:effectLst/>
                <a:latin typeface="Calibri" panose="020F0502020204030204" pitchFamily="34" charset="0"/>
                <a:ea typeface="Calibri" panose="020F0502020204030204" pitchFamily="34" charset="0"/>
                <a:cs typeface="Times New Roman" panose="02020603050405020304" pitchFamily="18" charset="0"/>
              </a:rPr>
              <a:t>This error is flagging because the student was identified as ML last year. Please review district identification for current ML determination and reach out to our CLDE office with questions. </a:t>
            </a:r>
          </a:p>
        </p:txBody>
      </p:sp>
      <p:sp>
        <p:nvSpPr>
          <p:cNvPr id="4" name="Slide Number Placeholder 3"/>
          <p:cNvSpPr>
            <a:spLocks noGrp="1"/>
          </p:cNvSpPr>
          <p:nvPr>
            <p:ph type="sldNum" sz="quarter" idx="5"/>
          </p:nvPr>
        </p:nvSpPr>
        <p:spPr/>
        <p:txBody>
          <a:bodyPr/>
          <a:lstStyle/>
          <a:p>
            <a:fld id="{D8C3E97E-4890-4915-A7C2-F3D207C521C5}" type="slidenum">
              <a:rPr lang="en-US" smtClean="0"/>
              <a:t>25</a:t>
            </a:fld>
            <a:endParaRPr lang="en-US"/>
          </a:p>
        </p:txBody>
      </p:sp>
    </p:spTree>
    <p:extLst>
      <p:ext uri="{BB962C8B-B14F-4D97-AF65-F5344CB8AC3E}">
        <p14:creationId xmlns:p14="http://schemas.microsoft.com/office/powerpoint/2010/main" val="760098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Pick current SY = 25-26 man!</a:t>
            </a:r>
          </a:p>
          <a:p>
            <a:pPr marL="158750" indent="0">
              <a:buNone/>
            </a:pPr>
            <a:endParaRPr lang="en-US"/>
          </a:p>
        </p:txBody>
      </p:sp>
    </p:spTree>
    <p:extLst>
      <p:ext uri="{BB962C8B-B14F-4D97-AF65-F5344CB8AC3E}">
        <p14:creationId xmlns:p14="http://schemas.microsoft.com/office/powerpoint/2010/main" val="3677595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Pick current SY = 25-26</a:t>
            </a:r>
          </a:p>
          <a:p>
            <a:endParaRPr lang="en-US"/>
          </a:p>
        </p:txBody>
      </p:sp>
    </p:spTree>
    <p:extLst>
      <p:ext uri="{BB962C8B-B14F-4D97-AF65-F5344CB8AC3E}">
        <p14:creationId xmlns:p14="http://schemas.microsoft.com/office/powerpoint/2010/main" val="3806560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Reason bank is new this year</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Once you have done your research on various errors that flag for EL students, it may be time to request an exception. Exceptions are used when a student is accurately coded but is still flagging an error within Data Pipeline. Let's look at the regular exception collection template. The regular exception template is the template used for the majority of exceptions in the student data collections, not just English learner exceptions. It's imperative that the information on this form is accurate. The error code, error type, District code, and SASID must be accurate. Otherwise, the exception does not process correctly. Data respondents are encouraged to copy this information directly from the corresponding error detail report. Once you have completed it exception template, it is now time to save it and upload to Syncplicity. After uploading the document to Syncplicity (again we use this because the exception request will contain PII), you will email the Student October data collection lead. The Student October Collection lead will guide you to the next steps in the exception process. The exception request form can be found on the Student Interchange website. Exceptions are only used, again, for students who are coded accurately and continue to flag errors within the Data Pipeline System. Please reach out to the Student October Collection lead if you have any questions on errors flagging, whether or not an exception is needed and coding patterns.</a:t>
            </a:r>
          </a:p>
          <a:p>
            <a:endParaRPr lang="en-US"/>
          </a:p>
        </p:txBody>
      </p:sp>
    </p:spTree>
    <p:extLst>
      <p:ext uri="{BB962C8B-B14F-4D97-AF65-F5344CB8AC3E}">
        <p14:creationId xmlns:p14="http://schemas.microsoft.com/office/powerpoint/2010/main" val="2895326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700" b="1">
                <a:effectLst/>
                <a:latin typeface="Calibri"/>
                <a:ea typeface="Times New Roman" panose="02020603050405020304" pitchFamily="18" charset="0"/>
                <a:cs typeface="Calibri"/>
              </a:rPr>
              <a:t>Student does not speak a language other than English or student is not ML.</a:t>
            </a:r>
            <a:endParaRPr lang="en-US" sz="1700" b="1">
              <a:effectLst/>
              <a:latin typeface="Times New Roman"/>
              <a:ea typeface="Calibri" panose="020F0502020204030204" pitchFamily="34" charset="0"/>
              <a:cs typeface="Calibri"/>
            </a:endParaRPr>
          </a:p>
          <a:p>
            <a:pPr marL="742950" lvl="1" indent="-285750">
              <a:spcBef>
                <a:spcPts val="0"/>
              </a:spcBef>
              <a:buFont typeface="Courier New" panose="02070309020205020404" pitchFamily="49" charset="0"/>
              <a:buChar char="o"/>
            </a:pPr>
            <a:r>
              <a:rPr lang="en-US" sz="1700">
                <a:effectLst/>
                <a:latin typeface="Calibri"/>
                <a:ea typeface="Times New Roman" panose="02020603050405020304" pitchFamily="18" charset="0"/>
                <a:cs typeface="Calibri"/>
              </a:rPr>
              <a:t>Consider providing: </a:t>
            </a:r>
            <a:r>
              <a:rPr lang="en-US" sz="1700">
                <a:latin typeface="Calibri"/>
                <a:ea typeface="Times New Roman" panose="02020603050405020304" pitchFamily="18" charset="0"/>
                <a:cs typeface="Calibri"/>
              </a:rPr>
              <a:t>District has mis-identified the student. District's robust documentation and body</a:t>
            </a:r>
            <a:r>
              <a:rPr lang="en-US" sz="1700">
                <a:effectLst/>
                <a:latin typeface="Calibri"/>
                <a:ea typeface="Times New Roman" panose="02020603050405020304" pitchFamily="18" charset="0"/>
                <a:cs typeface="Calibri"/>
              </a:rPr>
              <a:t> of evidence </a:t>
            </a:r>
            <a:r>
              <a:rPr lang="en-US" sz="1700">
                <a:latin typeface="Calibri"/>
                <a:ea typeface="Times New Roman" panose="02020603050405020304" pitchFamily="18" charset="0"/>
                <a:cs typeface="Calibri"/>
              </a:rPr>
              <a:t>demonstrates this</a:t>
            </a:r>
            <a:r>
              <a:rPr lang="en-US" sz="1700">
                <a:effectLst/>
                <a:latin typeface="Calibri"/>
                <a:ea typeface="Times New Roman" panose="02020603050405020304" pitchFamily="18" charset="0"/>
                <a:cs typeface="Calibri"/>
              </a:rPr>
              <a:t> recently identified EL student (</a:t>
            </a:r>
            <a:r>
              <a:rPr lang="en-US" sz="1700" i="1">
                <a:effectLst/>
                <a:latin typeface="Calibri"/>
                <a:ea typeface="Times New Roman" panose="02020603050405020304" pitchFamily="18" charset="0"/>
                <a:cs typeface="Calibri"/>
              </a:rPr>
              <a:t>2 reporting years or less</a:t>
            </a:r>
            <a:r>
              <a:rPr lang="en-US" sz="1700">
                <a:effectLst/>
                <a:latin typeface="Calibri"/>
                <a:ea typeface="Times New Roman" panose="02020603050405020304" pitchFamily="18" charset="0"/>
                <a:cs typeface="Calibri"/>
              </a:rPr>
              <a:t>) </a:t>
            </a:r>
            <a:r>
              <a:rPr lang="en-US" sz="1700">
                <a:latin typeface="Calibri"/>
                <a:ea typeface="Times New Roman" panose="02020603050405020304" pitchFamily="18" charset="0"/>
                <a:cs typeface="Calibri"/>
              </a:rPr>
              <a:t>is not eligible for language instruction. </a:t>
            </a:r>
            <a:endParaRPr lang="en-US" sz="1700">
              <a:solidFill>
                <a:srgbClr val="FF0000"/>
              </a:solidFill>
              <a:effectLst/>
              <a:latin typeface="Times New Roman"/>
              <a:ea typeface="Calibri" panose="020F0502020204030204" pitchFamily="34" charset="0"/>
              <a:cs typeface="Calibri"/>
            </a:endParaRPr>
          </a:p>
          <a:p>
            <a:pPr marL="342900" indent="-342900">
              <a:spcBef>
                <a:spcPts val="0"/>
              </a:spcBef>
              <a:buFont typeface="Symbol" panose="05050102010706020507" pitchFamily="18" charset="2"/>
              <a:buChar char=""/>
            </a:pPr>
            <a:r>
              <a:rPr lang="en-US" sz="1700" b="1">
                <a:effectLst/>
                <a:latin typeface="Calibri"/>
                <a:ea typeface="Times New Roman" panose="02020603050405020304" pitchFamily="18" charset="0"/>
                <a:cs typeface="Calibri"/>
              </a:rPr>
              <a:t>Student incorrectly identified as ML student, code student as PHLOTE</a:t>
            </a:r>
            <a:r>
              <a:rPr lang="en-US" sz="1700" b="1">
                <a:latin typeface="Calibri"/>
                <a:ea typeface="Times New Roman" panose="02020603050405020304" pitchFamily="18" charset="0"/>
                <a:cs typeface="Calibri"/>
              </a:rPr>
              <a:t> </a:t>
            </a:r>
            <a:endParaRPr lang="en-US" sz="1700" b="1">
              <a:effectLst/>
              <a:latin typeface="Times New Roman"/>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700">
                <a:effectLst/>
                <a:latin typeface="Calibri"/>
                <a:ea typeface="Times New Roman" panose="02020603050405020304" pitchFamily="18" charset="0"/>
                <a:cs typeface="Calibri"/>
              </a:rPr>
              <a:t>Consider providing: Student was screened in the district on ‘date’.  Documented screener scores and body of evidence indicated student is fully proficient in English. Student should have been coded as PHLOTE to begin with and was never provided EL services.</a:t>
            </a:r>
            <a:endParaRPr lang="en-US" sz="1700">
              <a:effectLst/>
              <a:latin typeface="Times New Roman"/>
              <a:ea typeface="Calibri" panose="020F0502020204030204" pitchFamily="34" charset="0"/>
              <a:cs typeface="Calibri"/>
            </a:endParaRPr>
          </a:p>
          <a:p>
            <a:pPr marL="342900" marR="0" lvl="0" indent="-342900">
              <a:spcBef>
                <a:spcPts val="0"/>
              </a:spcBef>
              <a:spcAft>
                <a:spcPts val="0"/>
              </a:spcAft>
              <a:buFont typeface="Symbol" panose="05050102010706020507" pitchFamily="18" charset="2"/>
              <a:buChar char=""/>
            </a:pPr>
            <a:r>
              <a:rPr lang="en-US" sz="1700" b="1">
                <a:effectLst/>
                <a:latin typeface="Calibri"/>
                <a:ea typeface="Times New Roman" panose="02020603050405020304" pitchFamily="18" charset="0"/>
                <a:cs typeface="Calibri"/>
              </a:rPr>
              <a:t>Student's Language Proficiency is FEPM2 (7) (skipped FEP M1 in progression in records - coding)</a:t>
            </a:r>
            <a:endParaRPr lang="en-US" sz="1700" b="1">
              <a:effectLst/>
              <a:latin typeface="Times New Roman"/>
              <a:ea typeface="Calibri" panose="020F0502020204030204" pitchFamily="34" charset="0"/>
              <a:cs typeface="Calibri"/>
            </a:endParaRPr>
          </a:p>
          <a:p>
            <a:pPr marL="742950" marR="0" lvl="1" indent="-285750">
              <a:spcBef>
                <a:spcPts val="0"/>
              </a:spcBef>
              <a:spcAft>
                <a:spcPts val="0"/>
              </a:spcAft>
              <a:buFont typeface="Courier New" panose="02070309020205020404" pitchFamily="49" charset="0"/>
              <a:buChar char="o"/>
            </a:pPr>
            <a:r>
              <a:rPr lang="en-US" sz="1700">
                <a:effectLst/>
                <a:latin typeface="Calibri"/>
                <a:ea typeface="Times New Roman" panose="02020603050405020304" pitchFamily="18" charset="0"/>
                <a:cs typeface="Calibri"/>
              </a:rPr>
              <a:t>Consider providing: Student took ACCESS/ALT ACCESS during ‘school year’.  Conference with ELD Team/Dept, documented scores and body of evidence indicated should have been redesignated to FEP M1 last school year.  Code as FEP M2 now. Student had mid-year exception approved in Student End of Year Collection.</a:t>
            </a:r>
            <a:endParaRPr lang="en-US" sz="1700">
              <a:effectLst/>
              <a:latin typeface="Times New Roman"/>
              <a:ea typeface="Calibri" panose="020F0502020204030204" pitchFamily="34" charset="0"/>
              <a:cs typeface="Calibri"/>
            </a:endParaRPr>
          </a:p>
          <a:p>
            <a:pPr marL="342900" marR="0" lvl="0" indent="-342900">
              <a:spcBef>
                <a:spcPts val="0"/>
              </a:spcBef>
              <a:spcAft>
                <a:spcPts val="0"/>
              </a:spcAft>
              <a:buFont typeface="Symbol" panose="05050102010706020507" pitchFamily="18" charset="2"/>
              <a:buChar char=""/>
            </a:pPr>
            <a:r>
              <a:rPr lang="en-US" sz="1700" b="1">
                <a:effectLst/>
                <a:latin typeface="Calibri"/>
                <a:ea typeface="Times New Roman" panose="02020603050405020304" pitchFamily="18" charset="0"/>
                <a:cs typeface="Calibri"/>
              </a:rPr>
              <a:t>Student was LEP last year but after October Count so was not reported in October Count with a language.  This year, they moved to FEP Monitor 1 (6).</a:t>
            </a:r>
            <a:endParaRPr lang="en-US" sz="1700" b="1">
              <a:effectLst/>
              <a:latin typeface="Times New Roman"/>
              <a:ea typeface="Calibri" panose="020F0502020204030204" pitchFamily="34" charset="0"/>
              <a:cs typeface="Calibri"/>
            </a:endParaRPr>
          </a:p>
          <a:p>
            <a:pPr marL="742950" lvl="1" indent="-285750">
              <a:spcBef>
                <a:spcPts val="0"/>
              </a:spcBef>
              <a:buFont typeface="Courier New" panose="02070309020205020404" pitchFamily="49" charset="0"/>
              <a:buChar char="o"/>
            </a:pPr>
            <a:r>
              <a:rPr lang="en-US" sz="1700">
                <a:effectLst/>
                <a:latin typeface="Calibri"/>
                <a:ea typeface="Times New Roman" panose="02020603050405020304" pitchFamily="18" charset="0"/>
                <a:cs typeface="Calibri"/>
              </a:rPr>
              <a:t>Student was LEP last year but after October Count so was not reported in October Count as a LEP student. Student was screened upon enrollment after report deadline (Student October). Screener and body of evidence indicated student is fully proficient in English. This year, they moved to Monitor 1 (6). Student had mid-year exception approved in Student End of Year Collection.</a:t>
            </a:r>
            <a:endParaRPr lang="en-US" sz="1700">
              <a:effectLst/>
              <a:latin typeface="Times New Roman"/>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3E97E-4890-4915-A7C2-F3D207C52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569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483306">
              <a:defRPr/>
            </a:pPr>
            <a:r>
              <a:rPr lang="en-US" sz="1800"/>
              <a:t>Doris – MLs comprise nearly 11 percent of the student population nationwide. They account for a highly diverse group of students who bring with them valuable cultural and linguistic assets, including their home languages.  Yet despite these many assets, MLs face significant opportunity and academic achievement gaps compared to their non-MLs. </a:t>
            </a:r>
          </a:p>
          <a:p>
            <a:pPr defTabSz="483306">
              <a:defRPr/>
            </a:pPr>
            <a:endParaRPr lang="en-US" sz="1800"/>
          </a:p>
          <a:p>
            <a:pPr defTabSz="483306">
              <a:defRPr/>
            </a:pPr>
            <a:r>
              <a:rPr lang="en-US" sz="1800"/>
              <a:t>To ensure that MLs can meaningfully participate educational programs and services there are Federal and State laws that require districts and schools to identify MLs in order to provide appropriate language services and scaffolds to enable access to core content instruction. Titles I and III in the Every Student Succeeds Act, the reauthorized ESEA, require recipients of Titles I and/or III to identify MLs in a timely manner and notify parents of the language instruction educational programs available to their students.</a:t>
            </a:r>
          </a:p>
          <a:p>
            <a:pPr defTabSz="483306">
              <a:defRPr/>
            </a:pPr>
            <a:endParaRPr lang="en-US" sz="1800"/>
          </a:p>
          <a:p>
            <a:pPr defTabSz="483306">
              <a:defRPr/>
            </a:pPr>
            <a:r>
              <a:rPr lang="en-US" sz="1800" b="0"/>
              <a:t>The Lau Remedies of 1975</a:t>
            </a:r>
            <a:r>
              <a:rPr lang="en-US" sz="1800" b="0" baseline="0"/>
              <a:t> specify approved approaches, methods and procedures for identifying and evaluating a student’s English language skills.</a:t>
            </a:r>
            <a:endParaRPr lang="en-US" sz="1800" b="0"/>
          </a:p>
          <a:p>
            <a:pPr defTabSz="483306">
              <a:defRPr/>
            </a:pPr>
            <a:endParaRPr lang="en-US" sz="1800" b="0">
              <a:solidFill>
                <a:schemeClr val="tx1"/>
              </a:solidFill>
              <a:latin typeface="+mn-lt"/>
            </a:endParaRPr>
          </a:p>
          <a:p>
            <a:pPr defTabSz="966612">
              <a:defRPr/>
            </a:pPr>
            <a:r>
              <a:rPr lang="en-US" sz="1800" b="0"/>
              <a:t>In Colorado, the English Language Proficiency Act, or ELPA, requires all Colorado districts, Charter School Institute, and facility schools to identify MLs.</a:t>
            </a:r>
          </a:p>
          <a:p>
            <a:r>
              <a:rPr lang="en-US" sz="1800" b="0"/>
              <a:t>ELPA also requires </a:t>
            </a:r>
          </a:p>
          <a:p>
            <a:pPr marL="302066" indent="-302066">
              <a:buFont typeface="Arial" panose="020B0604020202020204" pitchFamily="34" charset="0"/>
              <a:buChar char="•"/>
            </a:pPr>
            <a:r>
              <a:rPr lang="en-US" sz="1800" b="0"/>
              <a:t>Districts to provide a report of MLs through the Student October Count, including proficiency levels and number of MLs who have exited from the program</a:t>
            </a:r>
          </a:p>
          <a:p>
            <a:pPr marL="302066" indent="-302066">
              <a:buFont typeface="Arial" panose="020B0604020202020204" pitchFamily="34" charset="0"/>
              <a:buChar char="•"/>
            </a:pPr>
            <a:r>
              <a:rPr lang="en-US" sz="1800" b="0"/>
              <a:t>ELPA requires Schools &amp; districts to administer and provide evidence-based ELD programs to all identified MLs and </a:t>
            </a:r>
          </a:p>
          <a:p>
            <a:pPr marL="302066" indent="-302066">
              <a:buFont typeface="Arial" panose="020B0604020202020204" pitchFamily="34" charset="0"/>
              <a:buChar char="•"/>
            </a:pPr>
            <a:r>
              <a:rPr lang="en-US" sz="1800" b="0"/>
              <a:t>To provide professional development to all staff members supporting MLs.</a:t>
            </a:r>
          </a:p>
          <a:p>
            <a:pPr lvl="0"/>
            <a:endParaRPr lang="en-US" sz="1800" b="0"/>
          </a:p>
          <a:p>
            <a:pPr lvl="0"/>
            <a:r>
              <a:rPr lang="en-US" sz="1800" b="0"/>
              <a:t>Finally, Colorado Senate Bill 109, CRS 22-24-106 requires us to use </a:t>
            </a:r>
            <a:r>
              <a:rPr lang="en-US" sz="1400" b="0"/>
              <a:t>o</a:t>
            </a:r>
            <a:r>
              <a:rPr lang="en-US" sz="1800" b="0">
                <a:solidFill>
                  <a:schemeClr val="tx1"/>
                </a:solidFill>
                <a:latin typeface="+mn-lt"/>
              </a:rPr>
              <a:t>ne common assessment to identify MLs. </a:t>
            </a:r>
            <a:r>
              <a:rPr lang="en-US" sz="1800" b="0" i="0">
                <a:solidFill>
                  <a:schemeClr val="tx1"/>
                </a:solidFill>
                <a:latin typeface="+mn-lt"/>
              </a:rPr>
              <a:t>Colorado has selected the </a:t>
            </a:r>
            <a:r>
              <a:rPr lang="en-US" sz="1400" b="0" i="0"/>
              <a:t>WIDA Screeners as the state mandated placement assessment which must be used as one indicator to determine English language proficiency and  if a student is a multilingual learner.</a:t>
            </a:r>
            <a:endParaRPr lang="en-US" sz="1800" b="0">
              <a:solidFill>
                <a:schemeClr val="tx1"/>
              </a:solidFill>
              <a:latin typeface="+mn-lt"/>
            </a:endParaRPr>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88C41FAD-6F03-43D6-9EFF-DBF1EC911709}" type="datetime1">
              <a:rPr lang="en-US" smtClean="0"/>
              <a:t>9/11/2025</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3F7242FB-F25E-544B-B72F-E0B5A499AB48}" type="slidenum">
              <a:rPr lang="en-US" smtClean="0"/>
              <a:pPr/>
              <a:t>3</a:t>
            </a:fld>
            <a:endParaRPr lang="en-US"/>
          </a:p>
        </p:txBody>
      </p:sp>
    </p:spTree>
    <p:extLst>
      <p:ext uri="{BB962C8B-B14F-4D97-AF65-F5344CB8AC3E}">
        <p14:creationId xmlns:p14="http://schemas.microsoft.com/office/powerpoint/2010/main" val="3183859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Before we look at our exception request form, we need to talk about Personally Identifiable information. Personally identifiable information is defined by state and federal laws as information that alone or in combination personally identifies an individual. So, in this instance we're talking about students. It would be direct identifiers such as SASID, student names, date of births or other information that when you combine it together would identify a student. Because of Colorado's student data transparency and Security Act we really need to think about the requirements for how we communicate student PII and how it is used and shared. So, this is data that we do need to keep secure and we do need to keep private. That means that when communicating with CDE staff or communicating amongst one another, it's important to know that e-mail is not considered secure. If personal identifiable information must be sent to CDE staff, we use a system called Syncplicity. This is a secure file transfer site used to communicate student information with collection leads. For Student End of Year, Student October or the Attendance collections, please use the primary Syncplicity folder indicated by District Code – District Name – Student to send student information securely to data collection leads. All exception requests will go through this safe process.</a:t>
            </a:r>
          </a:p>
          <a:p>
            <a:endParaRPr lang="en-US" i="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3E97E-4890-4915-A7C2-F3D207C52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025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800" kern="50">
                <a:effectLst/>
                <a:latin typeface="Times New Roman" panose="02020603050405020304" pitchFamily="18" charset="0"/>
                <a:ea typeface="DejaVu Sans"/>
              </a:rPr>
              <a:t>I know both Doris and I went through a ton of information today, but you are in luck, we not only record this presentation and post the PPT, we also have recorded webinars that pertain to English Language Learners already posted on the web as well as Short Bytes and they are meant to focus in on one subject at a time. These can be found on the Student Interchange website. </a:t>
            </a:r>
          </a:p>
          <a:p>
            <a:pPr marL="0" marR="0" lvl="0" indent="0">
              <a:spcBef>
                <a:spcPts val="0"/>
              </a:spcBef>
              <a:spcAft>
                <a:spcPts val="0"/>
              </a:spcAft>
              <a:buFont typeface="Symbol" panose="05050102010706020507" pitchFamily="18" charset="2"/>
              <a:buNone/>
            </a:pPr>
            <a:endParaRPr lang="en-US" sz="1700">
              <a:effectLst/>
              <a:latin typeface="Times New Roman"/>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3E97E-4890-4915-A7C2-F3D207C52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837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3E97E-4890-4915-A7C2-F3D207C52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826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86525">
              <a:defRPr/>
            </a:pPr>
            <a:r>
              <a:rPr lang="en-US" b="0" i="0"/>
              <a:t>States are directed by US department of education to create and implement “standardized, statewide entrance procedures” for MLs. It is one of the most critical “affirmative steps” and “appropriate action[s]” that school districts must take to open instructional programs to ML students and to address their English proficiency. At the time of student enrollment, districts and schools must promptly identify ML students who are in need of language assistance instruction in a systematic and sustainable manner. </a:t>
            </a:r>
          </a:p>
          <a:p>
            <a:pPr defTabSz="986525">
              <a:defRPr/>
            </a:pPr>
            <a:endParaRPr lang="en-US" b="0" i="0"/>
          </a:p>
          <a:p>
            <a:pPr defTabSz="986525">
              <a:defRPr/>
            </a:pPr>
            <a:r>
              <a:rPr lang="en-US" b="0" i="0"/>
              <a:t>So how does a student become identified as multilingual learner? On this slide you will see an updated visual to describe Colorado’s standardized identification procedures. Based on state and federal laws, and with input from stakeholders last school year, Colorado has outlined the following procedures for districts to follow when identifying MLs. To ensure consistent, objective and timely identification processes using data, all potential ML students follow the same process. </a:t>
            </a:r>
          </a:p>
          <a:p>
            <a:pPr defTabSz="986525">
              <a:defRPr/>
            </a:pPr>
            <a:endParaRPr lang="en-US" b="0" i="0"/>
          </a:p>
          <a:p>
            <a:r>
              <a:rPr lang="en-US" sz="1200" kern="1200">
                <a:solidFill>
                  <a:schemeClr val="tx1"/>
                </a:solidFill>
                <a:effectLst/>
                <a:latin typeface="+mn-lt"/>
                <a:ea typeface="+mn-ea"/>
                <a:cs typeface="+mn-cs"/>
              </a:rPr>
              <a:t>We will review procedures in four sections. Beginning at the top … Provide an enrollment packet which includes HLS for parents and families to complete and return to the enrolling district and/or school. Identification including screening, evaluating scores and local evidence, parent notification and enrollment into an LIEP occurs within 30 days when student enrolls before October and 2 weeks when student enrolls after October.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(More details and information can be found in the Standardized Identification Guidance document (graphic on page 4). </a:t>
            </a:r>
            <a:r>
              <a:rPr lang="en-US" sz="1200" u="sng" kern="1200">
                <a:solidFill>
                  <a:schemeClr val="tx1"/>
                </a:solidFill>
                <a:effectLst/>
                <a:latin typeface="+mn-lt"/>
                <a:ea typeface="+mn-ea"/>
                <a:cs typeface="+mn-cs"/>
                <a:hlinkClick r:id="rId3"/>
              </a:rPr>
              <a:t>https://www.cde.state.co.us/cde_english/elstandardizedidentificationandfaqs</a:t>
            </a:r>
            <a:r>
              <a:rPr lang="en-US" sz="1200" kern="1200">
                <a:solidFill>
                  <a:schemeClr val="tx1"/>
                </a:solidFill>
                <a:effectLst/>
                <a:latin typeface="+mn-lt"/>
                <a:ea typeface="+mn-ea"/>
                <a:cs typeface="+mn-cs"/>
              </a:rPr>
              <a:t>)  </a:t>
            </a:r>
          </a:p>
          <a:p>
            <a:pPr defTabSz="986525">
              <a:defRPr/>
            </a:pPr>
            <a:endParaRPr lang="en-US" b="0" i="0"/>
          </a:p>
          <a:p>
            <a:pPr defTabSz="986525">
              <a:defRPr/>
            </a:pPr>
            <a:endParaRPr lang="en-US" b="0" i="0"/>
          </a:p>
          <a:p>
            <a:pPr defTabSz="986525">
              <a:defRPr/>
            </a:pPr>
            <a:endParaRPr lang="en-US" b="0" i="0" baseline="0"/>
          </a:p>
          <a:p>
            <a:endParaRPr lang="en-US"/>
          </a:p>
        </p:txBody>
      </p:sp>
      <p:sp>
        <p:nvSpPr>
          <p:cNvPr id="4" name="Slide Number Placeholder 3"/>
          <p:cNvSpPr>
            <a:spLocks noGrp="1"/>
          </p:cNvSpPr>
          <p:nvPr>
            <p:ph type="sldNum" sz="quarter" idx="10"/>
          </p:nvPr>
        </p:nvSpPr>
        <p:spPr/>
        <p:txBody>
          <a:bodyPr/>
          <a:lstStyle/>
          <a:p>
            <a:fld id="{A995EF9D-2794-47AA-B87D-5B456456569E}" type="slidenum">
              <a:rPr lang="en-US" smtClean="0"/>
              <a:t>4</a:t>
            </a:fld>
            <a:endParaRPr lang="en-US"/>
          </a:p>
        </p:txBody>
      </p:sp>
    </p:spTree>
    <p:extLst>
      <p:ext uri="{BB962C8B-B14F-4D97-AF65-F5344CB8AC3E}">
        <p14:creationId xmlns:p14="http://schemas.microsoft.com/office/powerpoint/2010/main" val="1546785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the purpose of the HLS? And What should districts be asking on the HLS? Most districts and schools use a home language survey (HLS) at the time of enrollment to gather information about a student’s language background. It should elicit information about the student’s current English abilities. Questions should be clear and understandable to those who administer the HLS. It should also be translated into the home languages of students, parents and guardians when possible. (Asking language questions at the time of enrollment is considered (minimally) compliant under the federal and state law).</a:t>
            </a:r>
          </a:p>
          <a:p>
            <a:endParaRPr lang="en-US"/>
          </a:p>
          <a:p>
            <a:r>
              <a:rPr lang="en-US"/>
              <a:t>Districts have flexibility to reword the questions or add more than three questions to figure out which students may have a language other than English influence, exposure or background. But questions must not be asked in such a way that they violate students’ civil rights or ask about US citizenship.</a:t>
            </a:r>
          </a:p>
          <a:p>
            <a:endParaRPr lang="en-US"/>
          </a:p>
          <a:p>
            <a:r>
              <a:rPr lang="en-US" sz="1200" kern="1200">
                <a:solidFill>
                  <a:schemeClr val="tx1"/>
                </a:solidFill>
                <a:effectLst/>
                <a:latin typeface="+mn-lt"/>
                <a:ea typeface="+mn-ea"/>
                <a:cs typeface="+mn-cs"/>
              </a:rPr>
              <a:t>It’s really important to know that responses indicated on the HLS does not determine ML eligibility but used to ensure that MLs are not missed, and guard against inaccurate reporting of the student’s English abilities. District and schools must establish clear processes for evaluating responses provided by parents and families, criteria used to determine when potential MLs should move onto screening, and how to evaluate inconsistent responses or what happens when responses don’t align with student’s language abilities seen in the classroom. (There are three Office for Civil Rights and Department of Justice approved questions: 1) What is the primary language used in the home, regardless of the language spoken by the student? 2) What is the language most often spoken by the student? 3) What is the language that the student first acquired)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Beginning this school year, CDE has added ACCESS Overall and Literacy scores into ML data reports so that districts and schools can review HLS responses alongside CEDAR/COGNOS reports to determine how to further investigate student’s English Language Proficiency (ELP) level. We will talk more about data reports soon. </a:t>
            </a:r>
          </a:p>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5</a:t>
            </a:fld>
            <a:endParaRPr lang="en-US"/>
          </a:p>
        </p:txBody>
      </p:sp>
    </p:spTree>
    <p:extLst>
      <p:ext uri="{BB962C8B-B14F-4D97-AF65-F5344CB8AC3E}">
        <p14:creationId xmlns:p14="http://schemas.microsoft.com/office/powerpoint/2010/main" val="1089217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2CC29-F6F2-270F-2E70-1EE076188B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FB1368-869C-D295-ECC9-B25AEC3DF2E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26D98BE-11A3-909E-5E2E-993CDE78B615}"/>
              </a:ext>
            </a:extLst>
          </p:cNvPr>
          <p:cNvSpPr>
            <a:spLocks noGrp="1"/>
          </p:cNvSpPr>
          <p:nvPr>
            <p:ph type="body" idx="1"/>
          </p:nvPr>
        </p:nvSpPr>
        <p:spPr/>
        <p:txBody>
          <a:bodyPr/>
          <a:lstStyle/>
          <a:p>
            <a:r>
              <a:rPr lang="en-US" sz="1200" kern="1200">
                <a:solidFill>
                  <a:schemeClr val="tx1"/>
                </a:solidFill>
                <a:effectLst/>
                <a:latin typeface="+mn-lt"/>
                <a:ea typeface="+mn-ea"/>
                <a:cs typeface="+mn-cs"/>
              </a:rPr>
              <a:t>Let’s take a look at the next section, focusing on the blue circle. It represents no other language influence/exposure/background indicated on the HLS and student does not have ML history; student is not considered a potential ML, so no further investigation into student’s ELP level is required, student is reported or coded to CDE as English Only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Moving to times when districts and schools should investigate student’s ELP. The green circle, represents there is another language influence/exposure/background reported by family/parent on the HLS; student is considered a potential ML so further investigation into student’s ELP level should be conducted; administering Screener is appropriate here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Districts and schools should also investigate student’s ELP when the student has ML history in data pipeline represented as the orange and yellow circles, however screening may not be necessary when student has current year ACCESS Overall and Literacy proficiency scores which are provided in ML historical data reports in CEDAR/COGNOS, or if the enrolling district can obtain scores through student records when they transfer into the district from another CO district or another WIDA state. I will explain the ways investigation of ELP assessment data occurs on the next slide…</a:t>
            </a:r>
          </a:p>
          <a:p>
            <a:endParaRPr lang="en-US" sz="1200" kern="1200">
              <a:solidFill>
                <a:schemeClr val="tx1"/>
              </a:solidFill>
              <a:effectLst/>
              <a:latin typeface="+mn-lt"/>
              <a:ea typeface="+mn-ea"/>
              <a:cs typeface="+mn-cs"/>
            </a:endParaRPr>
          </a:p>
          <a:p>
            <a:pPr marL="0" marR="0" lvl="0" indent="0" algn="l" defTabSz="98652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baseline="0"/>
              <a:t>(I am going to pause for a minute and talk about situations when parents answer ‘no’ to any of the HLS questions.  Sometimes parents respond ‘no’ due to lack of understanding to the questions like when questions are presented in a language parents cannot read, or they are choosing to not disclose information due to perceived actions that might negatively impact their child in the classroom.  When you notice responses don’t match how the student is accessing grade level content… you have the authority to screen student’s English proficiency in order to ensure you are not missing students who could benefit from LIEPs.  Remind yourselves the HLS is a tool to help you investigate your student’s proficiency, but it is not what is used to determine ML designation or </a:t>
            </a:r>
            <a:r>
              <a:rPr lang="en-US" i="0" baseline="0" err="1"/>
              <a:t>eligiblity</a:t>
            </a:r>
            <a:r>
              <a:rPr lang="en-US" i="0" baseline="0"/>
              <a:t> for LIEPs.  The Screener scores, the student BOE and your professional judgement as an educator are used to determine ELP level and how to code students).</a:t>
            </a:r>
          </a:p>
          <a:p>
            <a:pPr marL="184973" indent="-184973" defTabSz="986525">
              <a:buFont typeface="Arial" panose="020B0604020202020204" pitchFamily="34" charset="0"/>
              <a:buChar char="•"/>
              <a:defRPr/>
            </a:pPr>
            <a:endParaRPr lang="en-US" i="0" baseline="0"/>
          </a:p>
          <a:p>
            <a:pPr marL="184973" indent="-184973" defTabSz="986525">
              <a:buFont typeface="Arial" panose="020B0604020202020204" pitchFamily="34" charset="0"/>
              <a:buChar char="•"/>
              <a:defRPr/>
            </a:pPr>
            <a:endParaRPr lang="en-US" i="0" baseline="0"/>
          </a:p>
          <a:p>
            <a:pPr marL="0" indent="0" defTabSz="986525">
              <a:buFont typeface="Arial" panose="020B0604020202020204" pitchFamily="34" charset="0"/>
              <a:buNone/>
              <a:defRPr/>
            </a:pPr>
            <a:endParaRPr lang="en-US" i="0" baseline="0"/>
          </a:p>
          <a:p>
            <a:pPr defTabSz="986525">
              <a:defRPr/>
            </a:pPr>
            <a:endParaRPr lang="en-US" i="0" baseline="0"/>
          </a:p>
          <a:p>
            <a:pPr defTabSz="986525">
              <a:defRPr/>
            </a:pPr>
            <a:endParaRPr lang="en-US" i="1" baseline="0"/>
          </a:p>
          <a:p>
            <a:endParaRPr lang="en-US"/>
          </a:p>
        </p:txBody>
      </p:sp>
      <p:sp>
        <p:nvSpPr>
          <p:cNvPr id="4" name="Slide Number Placeholder 3">
            <a:extLst>
              <a:ext uri="{FF2B5EF4-FFF2-40B4-BE49-F238E27FC236}">
                <a16:creationId xmlns:a16="http://schemas.microsoft.com/office/drawing/2014/main" id="{6F6B7340-FC3D-E984-6798-81F789458ECC}"/>
              </a:ext>
            </a:extLst>
          </p:cNvPr>
          <p:cNvSpPr>
            <a:spLocks noGrp="1"/>
          </p:cNvSpPr>
          <p:nvPr>
            <p:ph type="sldNum" sz="quarter" idx="10"/>
          </p:nvPr>
        </p:nvSpPr>
        <p:spPr/>
        <p:txBody>
          <a:bodyPr/>
          <a:lstStyle/>
          <a:p>
            <a:fld id="{A995EF9D-2794-47AA-B87D-5B456456569E}" type="slidenum">
              <a:rPr lang="en-US" smtClean="0"/>
              <a:t>6</a:t>
            </a:fld>
            <a:endParaRPr lang="en-US"/>
          </a:p>
        </p:txBody>
      </p:sp>
    </p:spTree>
    <p:extLst>
      <p:ext uri="{BB962C8B-B14F-4D97-AF65-F5344CB8AC3E}">
        <p14:creationId xmlns:p14="http://schemas.microsoft.com/office/powerpoint/2010/main" val="1196218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a:solidFill>
                  <a:srgbClr val="333333"/>
                </a:solidFill>
                <a:effectLst/>
                <a:latin typeface="Calibri" panose="020F0502020204030204" pitchFamily="34" charset="0"/>
                <a:ea typeface="Calibri" panose="020F0502020204030204" pitchFamily="34" charset="0"/>
                <a:cs typeface="Calibri" panose="020F0502020204030204" pitchFamily="34" charset="0"/>
              </a:rPr>
              <a:t>Screener is given any time of the school year, upon student enrollment and is available as paper or computer assessment which are dependent on student’s grade and/or educational needs. When screening students, please pay close attention to grade and semester of the student. After screening, score reports must remain on file in the district and should be easily accessible to school and staff as well as available during CDE audits or reviews.</a:t>
            </a:r>
          </a:p>
          <a:p>
            <a:endParaRPr lang="en-US" sz="1100" b="0" i="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latin typeface="+mn-lt"/>
                <a:ea typeface="+mn-ea"/>
                <a:cs typeface="+mn-cs"/>
              </a:rPr>
              <a:t>I mentioned very briefly earlier but here is more detail about ELP assessment scores in data reports. Each year multilingual learners designated and coded as NEP and LEP students, take a summative ELP assessment between Jan and Feb. Overall and Literacy scores from that assessment called ACCESS have been added to ML reports to assist districts in meeting the civil rights and educational needs for students, and to provide accurate reporting of student’s language proficiency level. </a:t>
            </a:r>
            <a:endParaRPr lang="en-US" sz="1100" b="0" i="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endParaRPr lang="en-US" sz="1100" b="0" i="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r>
              <a:rPr lang="en-US" sz="1100" b="0" i="0">
                <a:solidFill>
                  <a:srgbClr val="333333"/>
                </a:solidFill>
                <a:effectLst/>
                <a:latin typeface="Calibri" panose="020F0502020204030204" pitchFamily="34" charset="0"/>
                <a:ea typeface="Calibri" panose="020F0502020204030204" pitchFamily="34" charset="0"/>
                <a:cs typeface="Calibri" panose="020F0502020204030204" pitchFamily="34" charset="0"/>
              </a:rPr>
              <a:t>ACCESS Overall and Literacy scores from the current test year have been added to ML reports to assist districts in meeting the civil rights and educational needs for students, and to provide accurate reporting of student’s language proficiency level. For students who have prior school experience in Colorado, the district and school should extract/pull, and review ML Historical reports found in Data Pipeline (CEDAR/COGNOS) to verify if student has been previously designated as ML and/or if ELD instruction has been provided, use this data to support ELP level designation and data coding decisions upon enrollment. There are two reports to extract/pull … SASID and District List, access to view these reports are decided by districts, how many educators who can view this data is requested by your district through the data pipeline office at CDE.</a:t>
            </a:r>
          </a:p>
          <a:p>
            <a:endParaRPr lang="en-US" sz="1100" b="0" i="0" u="none" strike="noStrike" cap="none">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r>
              <a:rPr lang="en-US" sz="1100" b="0" i="0" u="none" strike="noStrike" cap="none">
                <a:solidFill>
                  <a:srgbClr val="000000"/>
                </a:solidFill>
                <a:effectLst/>
                <a:latin typeface="Arial"/>
                <a:ea typeface="Arial"/>
                <a:cs typeface="Arial"/>
                <a:sym typeface="Arial"/>
              </a:rPr>
              <a:t>(Colorado Education Data Analysis and Reporting System (CEDAR) … </a:t>
            </a:r>
            <a:r>
              <a:rPr lang="en-US" sz="1100" b="0" i="0" u="none" strike="noStrike" cap="none">
                <a:solidFill>
                  <a:srgbClr val="000000"/>
                </a:solidFill>
                <a:effectLst/>
                <a:latin typeface="Arial"/>
                <a:cs typeface="Arial"/>
                <a:sym typeface="Arial"/>
              </a:rPr>
              <a:t>COGNOS a system used to run the data in CEDAR)</a:t>
            </a:r>
            <a:endParaRPr lang="en-US"/>
          </a:p>
        </p:txBody>
      </p:sp>
    </p:spTree>
    <p:extLst>
      <p:ext uri="{BB962C8B-B14F-4D97-AF65-F5344CB8AC3E}">
        <p14:creationId xmlns:p14="http://schemas.microsoft.com/office/powerpoint/2010/main" val="2851634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AC023-57CB-351E-B7E2-8A0528F69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6DAA01-3A57-1FBA-F925-F9035ECC628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76F5CFF-9F09-FAF4-31D1-85CDE748E666}"/>
              </a:ext>
            </a:extLst>
          </p:cNvPr>
          <p:cNvSpPr>
            <a:spLocks noGrp="1"/>
          </p:cNvSpPr>
          <p:nvPr>
            <p:ph type="body" idx="1"/>
          </p:nvPr>
        </p:nvSpPr>
        <p:spPr/>
        <p:txBody>
          <a:bodyPr/>
          <a:lstStyle/>
          <a:p>
            <a:pPr marL="0" marR="0">
              <a:lnSpc>
                <a:spcPct val="115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After districts and school assess student or review scores provided by CDE, they need to make a decision!</a:t>
            </a:r>
          </a:p>
          <a:p>
            <a:pPr marL="0" marR="0">
              <a:lnSpc>
                <a:spcPct val="115000"/>
              </a:lnSpc>
              <a:spcAft>
                <a:spcPts val="800"/>
              </a:spcAft>
              <a:buNone/>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The area between red and purple lines is very important. Here districts and schools have investigated language proficiency and now must determine if student is English proficient based on an ELP assessment they administered or through scores obtained in data pipeline reports (received from other CO districts or WIDA states ok too so long as within the current test year). </a:t>
            </a:r>
          </a:p>
          <a:p>
            <a:pPr marL="0" marR="0">
              <a:lnSpc>
                <a:spcPct val="115000"/>
              </a:lnSpc>
              <a:spcAft>
                <a:spcPts val="800"/>
              </a:spcAft>
              <a:buNone/>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In addition to evaluating ELP assessment scores, a local body of evidence is used to determine if the student has demonstrated English proficiency and ready for FEP or would the student benefit from ongoing ELD instruction programs or services. Let’s take a closer look at BOE next.</a:t>
            </a:r>
          </a:p>
          <a:p>
            <a:pPr marL="0" indent="0" defTabSz="986525">
              <a:buFont typeface="Arial" panose="020B0604020202020204" pitchFamily="34" charset="0"/>
              <a:buNone/>
              <a:defRPr/>
            </a:pPr>
            <a:endParaRPr lang="en-US" i="0" baseline="0"/>
          </a:p>
          <a:p>
            <a:endParaRPr lang="en-US"/>
          </a:p>
        </p:txBody>
      </p:sp>
      <p:sp>
        <p:nvSpPr>
          <p:cNvPr id="4" name="Slide Number Placeholder 3">
            <a:extLst>
              <a:ext uri="{FF2B5EF4-FFF2-40B4-BE49-F238E27FC236}">
                <a16:creationId xmlns:a16="http://schemas.microsoft.com/office/drawing/2014/main" id="{0D4019AC-5C60-76A1-2625-D39A343ED8DE}"/>
              </a:ext>
            </a:extLst>
          </p:cNvPr>
          <p:cNvSpPr>
            <a:spLocks noGrp="1"/>
          </p:cNvSpPr>
          <p:nvPr>
            <p:ph type="sldNum" sz="quarter" idx="10"/>
          </p:nvPr>
        </p:nvSpPr>
        <p:spPr/>
        <p:txBody>
          <a:bodyPr/>
          <a:lstStyle/>
          <a:p>
            <a:fld id="{A995EF9D-2794-47AA-B87D-5B456456569E}" type="slidenum">
              <a:rPr lang="en-US" smtClean="0"/>
              <a:t>8</a:t>
            </a:fld>
            <a:endParaRPr lang="en-US"/>
          </a:p>
        </p:txBody>
      </p:sp>
    </p:spTree>
    <p:extLst>
      <p:ext uri="{BB962C8B-B14F-4D97-AF65-F5344CB8AC3E}">
        <p14:creationId xmlns:p14="http://schemas.microsoft.com/office/powerpoint/2010/main" val="4127036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26DBB-4B00-C401-A05B-9FE6BA05EA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F7732A-D4AE-E709-053C-EB3B37D2557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55AB3DF-96A4-1C33-91DA-124A1677AE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To recap the standardized identification procedures instructs districts and schools to use two components when making designation and coding decisions: ELP assessment scores and collecting local bodies of evidence. Examples of evidence include but not limited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Family Interviews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Student Academic Records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Local school or district assessments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Informal assessments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Professional judgments from the SpEd, MTSS or other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Districts and schools have lots of flexibility here, they can decide what evidence to collect, how many pieces of student work to examine but should have a clearly articulated process to evaluate ELP test scores and BOE for ELP level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Specifically, there should be criteria for assessments, classroom observations, or analysis of student work to demonstrate ML students meet district and school expectations for grade level success responsibilities of personnel involved in gathering data to make this decision should be well defined (i.e., ELD educators providing access to grade-level content, assessment and/or data personnel, and district and school leadership)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Student’s body of evidence collected must be well-documented and kept in the student’s records so that if students transfer out of the district, the assessment data and identification checklist or decision tree will follow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Exceptional Children’s Educational Act (ECEA) Rules and the Transcript and Records Checklist remind districts that good recording keeping is really important and will be benefit your district or school should it be audited during the annual ELL Funding Factor audit that occurs each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(For various reasons, including personal beliefs on the best ways to learn English, the current political climate, or lack of understanding of the form, families may indicate that there is no influence other than English. That is where it is up to the Body of Evidence and professional judgment of the staff in the building to determine if further testing may be helpful in identifying a language influence other than English. If the district is using an online enrollment process, the district should build in some processes to communicate the results of the HLS with school-based staff who may be collecting the supporting body of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a:p>
            <a:endParaRPr lang="en-US"/>
          </a:p>
        </p:txBody>
      </p:sp>
      <p:sp>
        <p:nvSpPr>
          <p:cNvPr id="4" name="Slide Number Placeholder 3">
            <a:extLst>
              <a:ext uri="{FF2B5EF4-FFF2-40B4-BE49-F238E27FC236}">
                <a16:creationId xmlns:a16="http://schemas.microsoft.com/office/drawing/2014/main" id="{ACDD11A4-D819-11D3-DD95-657B3891E0D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3E97E-4890-4915-A7C2-F3D207C52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460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Orange 1">
    <p:spTree>
      <p:nvGrpSpPr>
        <p:cNvPr id="1" name=""/>
        <p:cNvGrpSpPr/>
        <p:nvPr/>
      </p:nvGrpSpPr>
      <p:grpSpPr>
        <a:xfrm>
          <a:off x="0" y="0"/>
          <a:ext cx="0" cy="0"/>
          <a:chOff x="0" y="0"/>
          <a:chExt cx="0" cy="0"/>
        </a:xfrm>
      </p:grpSpPr>
      <p:sp>
        <p:nvSpPr>
          <p:cNvPr id="5" name="Header background">
            <a:extLst>
              <a:ext uri="{FF2B5EF4-FFF2-40B4-BE49-F238E27FC236}">
                <a16:creationId xmlns:a16="http://schemas.microsoft.com/office/drawing/2014/main" id="{BF8373C2-03EC-C439-05FA-2EF39F1E41A3}"/>
              </a:ext>
              <a:ext uri="{C183D7F6-B498-43B3-948B-1728B52AA6E4}">
                <adec:decorative xmlns:adec="http://schemas.microsoft.com/office/drawing/2017/decorative" val="1"/>
              </a:ext>
            </a:extLst>
          </p:cNvPr>
          <p:cNvSpPr/>
          <p:nvPr userDrawn="1"/>
        </p:nvSpPr>
        <p:spPr>
          <a:xfrm>
            <a:off x="1500" y="-48380"/>
            <a:ext cx="12192000" cy="3657600"/>
          </a:xfrm>
          <a:prstGeom prst="rect">
            <a:avLst/>
          </a:prstGeom>
          <a:solidFill>
            <a:srgbClr val="EE6B1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9" name="Content Placeholder 2" descr="CDE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3065767" y="937867"/>
            <a:ext cx="1941467" cy="1225533"/>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80415" y="2456008"/>
            <a:ext cx="7713295" cy="1090757"/>
          </a:xfrm>
        </p:spPr>
        <p:txBody>
          <a:bodyPr anchor="ctr">
            <a:normAutofit/>
          </a:bodyPr>
          <a:lstStyle>
            <a:lvl1pPr algn="ctr">
              <a:defRPr sz="3467">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80416" y="3950209"/>
            <a:ext cx="7713293" cy="1655233"/>
          </a:xfrm>
        </p:spPr>
        <p:txBody>
          <a:bodyPr anchor="t">
            <a:normAutofit/>
          </a:bodyPr>
          <a:lstStyle>
            <a:lvl1pPr marL="0" indent="0" algn="ctr">
              <a:buNone/>
              <a:defRPr sz="2933">
                <a:latin typeface="Trebuchet MS" panose="020B0603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p:nvPr>
        </p:nvSpPr>
        <p:spPr>
          <a:xfrm>
            <a:off x="8180439" y="-39327"/>
            <a:ext cx="4009436" cy="5796984"/>
          </a:xfrm>
        </p:spPr>
        <p:txBody>
          <a:bodyPr>
            <a:normAutofit/>
          </a:bodyPr>
          <a:lstStyle>
            <a:lvl1pPr marL="152396" indent="0">
              <a:buNone/>
              <a:defRPr sz="2667">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667"/>
            </a:lvl2pPr>
            <a:lvl3pPr>
              <a:defRPr sz="2400"/>
            </a:lvl3pPr>
          </a:lstStyle>
          <a:p>
            <a:pPr lvl="0"/>
            <a:endParaRPr lang="en-US"/>
          </a:p>
        </p:txBody>
      </p:sp>
      <p:pic>
        <p:nvPicPr>
          <p:cNvPr id="4" name="Footer Background">
            <a:extLst>
              <a:ext uri="{FF2B5EF4-FFF2-40B4-BE49-F238E27FC236}">
                <a16:creationId xmlns:a16="http://schemas.microsoft.com/office/drawing/2014/main" id="{1065E397-AADA-E2BF-572E-DB2EB85D50B7}"/>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1" y="5757657"/>
            <a:ext cx="12192004" cy="1107281"/>
          </a:xfrm>
          <a:prstGeom prst="rect">
            <a:avLst/>
          </a:prstGeom>
          <a:noFill/>
          <a:ln>
            <a:noFill/>
          </a:ln>
        </p:spPr>
      </p:pic>
    </p:spTree>
    <p:extLst>
      <p:ext uri="{BB962C8B-B14F-4D97-AF65-F5344CB8AC3E}">
        <p14:creationId xmlns:p14="http://schemas.microsoft.com/office/powerpoint/2010/main" val="190095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Blue 1">
    <p:spTree>
      <p:nvGrpSpPr>
        <p:cNvPr id="1" name=""/>
        <p:cNvGrpSpPr/>
        <p:nvPr/>
      </p:nvGrpSpPr>
      <p:grpSpPr>
        <a:xfrm>
          <a:off x="0" y="0"/>
          <a:ext cx="0" cy="0"/>
          <a:chOff x="0" y="0"/>
          <a:chExt cx="0" cy="0"/>
        </a:xfrm>
      </p:grpSpPr>
      <p:sp>
        <p:nvSpPr>
          <p:cNvPr id="4" name="Header Background" descr="&quot;&quot;">
            <a:extLst>
              <a:ext uri="{FF2B5EF4-FFF2-40B4-BE49-F238E27FC236}">
                <a16:creationId xmlns:a16="http://schemas.microsoft.com/office/drawing/2014/main" id="{D17A9025-49B8-5951-4327-80057B367C37}"/>
              </a:ext>
            </a:extLst>
          </p:cNvPr>
          <p:cNvSpPr/>
          <p:nvPr userDrawn="1"/>
        </p:nvSpPr>
        <p:spPr>
          <a:xfrm>
            <a:off x="1500" y="0"/>
            <a:ext cx="12192000" cy="3657600"/>
          </a:xfrm>
          <a:prstGeom prst="rect">
            <a:avLst/>
          </a:prstGeom>
          <a:solidFill>
            <a:srgbClr val="488BC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9" name="Content Placeholder 2" descr="Colorado Department of Education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3065767" y="937867"/>
            <a:ext cx="1941467" cy="1225533"/>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80415" y="2456008"/>
            <a:ext cx="7713295" cy="1090757"/>
          </a:xfrm>
        </p:spPr>
        <p:txBody>
          <a:bodyPr anchor="t">
            <a:normAutofit/>
          </a:bodyPr>
          <a:lstStyle>
            <a:lvl1pPr algn="ctr">
              <a:defRPr sz="3467">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80416" y="3950209"/>
            <a:ext cx="7713293" cy="1655233"/>
          </a:xfrm>
        </p:spPr>
        <p:txBody>
          <a:bodyPr anchor="t">
            <a:normAutofit/>
          </a:bodyPr>
          <a:lstStyle>
            <a:lvl1pPr marL="0" indent="0" algn="ctr">
              <a:buNone/>
              <a:defRPr sz="2933">
                <a:latin typeface="Trebuchet MS" panose="020B0603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hasCustomPrompt="1"/>
          </p:nvPr>
        </p:nvSpPr>
        <p:spPr>
          <a:xfrm>
            <a:off x="8250343" y="2"/>
            <a:ext cx="3939533" cy="5748533"/>
          </a:xfrm>
        </p:spPr>
        <p:txBody>
          <a:bodyPr>
            <a:normAutofit/>
          </a:bodyPr>
          <a:lstStyle>
            <a:lvl1pPr marL="152396" indent="0">
              <a:buNone/>
              <a:defRPr sz="2400">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667"/>
            </a:lvl2pPr>
            <a:lvl3pPr>
              <a:defRPr sz="2400"/>
            </a:lvl3pPr>
          </a:lstStyle>
          <a:p>
            <a:pPr lvl="0"/>
            <a:r>
              <a:rPr lang="en-US"/>
              <a:t>Object</a:t>
            </a:r>
          </a:p>
        </p:txBody>
      </p:sp>
      <p:pic>
        <p:nvPicPr>
          <p:cNvPr id="10" name="Footer Background">
            <a:extLst>
              <a:ext uri="{FF2B5EF4-FFF2-40B4-BE49-F238E27FC236}">
                <a16:creationId xmlns:a16="http://schemas.microsoft.com/office/drawing/2014/main" id="{C89979AB-D14A-E902-7C83-DEEC35762569}"/>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1" y="5744778"/>
            <a:ext cx="12192004" cy="1107281"/>
          </a:xfrm>
          <a:prstGeom prst="rect">
            <a:avLst/>
          </a:prstGeom>
          <a:noFill/>
          <a:ln>
            <a:noFill/>
          </a:ln>
        </p:spPr>
      </p:pic>
    </p:spTree>
    <p:extLst>
      <p:ext uri="{BB962C8B-B14F-4D97-AF65-F5344CB8AC3E}">
        <p14:creationId xmlns:p14="http://schemas.microsoft.com/office/powerpoint/2010/main" val="2650128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Blue 2">
    <p:spTree>
      <p:nvGrpSpPr>
        <p:cNvPr id="1" name=""/>
        <p:cNvGrpSpPr/>
        <p:nvPr/>
      </p:nvGrpSpPr>
      <p:grpSpPr>
        <a:xfrm>
          <a:off x="0" y="0"/>
          <a:ext cx="0" cy="0"/>
          <a:chOff x="0" y="0"/>
          <a:chExt cx="0" cy="0"/>
        </a:xfrm>
      </p:grpSpPr>
      <p:sp>
        <p:nvSpPr>
          <p:cNvPr id="4" name="Header Background" descr="&quot;&quot;">
            <a:extLst>
              <a:ext uri="{FF2B5EF4-FFF2-40B4-BE49-F238E27FC236}">
                <a16:creationId xmlns:a16="http://schemas.microsoft.com/office/drawing/2014/main" id="{D17A9025-49B8-5951-4327-80057B367C37}"/>
              </a:ext>
            </a:extLst>
          </p:cNvPr>
          <p:cNvSpPr/>
          <p:nvPr userDrawn="1"/>
        </p:nvSpPr>
        <p:spPr>
          <a:xfrm>
            <a:off x="1500" y="0"/>
            <a:ext cx="12192000" cy="3657600"/>
          </a:xfrm>
          <a:prstGeom prst="rect">
            <a:avLst/>
          </a:prstGeom>
          <a:solidFill>
            <a:srgbClr val="488BC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9" name="Content Placeholder 2" descr="Colorado Department of Education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3065767" y="937867"/>
            <a:ext cx="1941467" cy="1225533"/>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80415" y="2456008"/>
            <a:ext cx="7713295" cy="1090757"/>
          </a:xfrm>
        </p:spPr>
        <p:txBody>
          <a:bodyPr anchor="t">
            <a:normAutofit/>
          </a:bodyPr>
          <a:lstStyle>
            <a:lvl1pPr algn="ctr">
              <a:defRPr sz="3467">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80416" y="3950209"/>
            <a:ext cx="7713293" cy="1655233"/>
          </a:xfrm>
        </p:spPr>
        <p:txBody>
          <a:bodyPr anchor="t">
            <a:normAutofit/>
          </a:bodyPr>
          <a:lstStyle>
            <a:lvl1pPr marL="0" indent="0" algn="ctr">
              <a:buNone/>
              <a:defRPr sz="2933" b="0">
                <a:latin typeface="Trebuchet MS" panose="020B0603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p:nvPr>
        </p:nvSpPr>
        <p:spPr>
          <a:xfrm>
            <a:off x="8240511" y="2"/>
            <a:ext cx="3939533" cy="5748533"/>
          </a:xfrm>
        </p:spPr>
        <p:txBody>
          <a:bodyPr>
            <a:normAutofit/>
          </a:bodyPr>
          <a:lstStyle>
            <a:lvl1pPr marL="152396" indent="0">
              <a:buNone/>
              <a:defRPr sz="2400">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667"/>
            </a:lvl2pPr>
            <a:lvl3pPr>
              <a:defRPr sz="2400"/>
            </a:lvl3pPr>
          </a:lstStyle>
          <a:p>
            <a:pPr lvl="0"/>
            <a:endParaRPr lang="en-US"/>
          </a:p>
        </p:txBody>
      </p:sp>
      <p:sp>
        <p:nvSpPr>
          <p:cNvPr id="5" name="Footer Background">
            <a:extLst>
              <a:ext uri="{FF2B5EF4-FFF2-40B4-BE49-F238E27FC236}">
                <a16:creationId xmlns:a16="http://schemas.microsoft.com/office/drawing/2014/main" id="{3E053A2F-6B7F-FEDF-2537-3D0170897C31}"/>
              </a:ext>
              <a:ext uri="{C183D7F6-B498-43B3-948B-1728B52AA6E4}">
                <adec:decorative xmlns:adec="http://schemas.microsoft.com/office/drawing/2017/decorative" val="1"/>
              </a:ext>
            </a:extLst>
          </p:cNvPr>
          <p:cNvSpPr/>
          <p:nvPr userDrawn="1"/>
        </p:nvSpPr>
        <p:spPr>
          <a:xfrm>
            <a:off x="0" y="5748533"/>
            <a:ext cx="12192000" cy="1109467"/>
          </a:xfrm>
          <a:prstGeom prst="rect">
            <a:avLst/>
          </a:prstGeom>
          <a:solidFill>
            <a:srgbClr val="488BC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23594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70933" y="177171"/>
            <a:ext cx="11593689" cy="830439"/>
          </a:xfrm>
        </p:spPr>
        <p:txBody>
          <a:bodyPr>
            <a:normAutofit/>
          </a:bodyPr>
          <a:lstStyle>
            <a:lvl1pPr>
              <a:defRPr sz="3200"/>
            </a:lvl1pPr>
          </a:lstStyle>
          <a:p>
            <a:r>
              <a:rPr lang="en-US"/>
              <a:t>Click to edit title</a:t>
            </a:r>
          </a:p>
        </p:txBody>
      </p:sp>
      <p:cxnSp>
        <p:nvCxnSpPr>
          <p:cNvPr id="5" name="Header Separator" descr="Header separator">
            <a:extLst>
              <a:ext uri="{FF2B5EF4-FFF2-40B4-BE49-F238E27FC236}">
                <a16:creationId xmlns:a16="http://schemas.microsoft.com/office/drawing/2014/main" id="{94645181-6C3B-B4FD-D448-38DF991B2FCB}"/>
              </a:ext>
            </a:extLst>
          </p:cNvPr>
          <p:cNvCxnSpPr/>
          <p:nvPr userDrawn="1"/>
        </p:nvCxnSpPr>
        <p:spPr>
          <a:xfrm>
            <a:off x="0" y="1035453"/>
            <a:ext cx="9972800" cy="0"/>
          </a:xfrm>
          <a:prstGeom prst="straightConnector1">
            <a:avLst/>
          </a:prstGeom>
          <a:noFill/>
          <a:ln w="19050" cap="flat" cmpd="sng">
            <a:solidFill>
              <a:srgbClr val="488BC9"/>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70934" y="1237584"/>
            <a:ext cx="7188353" cy="4301441"/>
          </a:xfrm>
        </p:spPr>
        <p:txBody>
          <a:bodyPr/>
          <a:lstStyle>
            <a:lvl1pPr>
              <a:lnSpc>
                <a:spcPct val="90000"/>
              </a:lnSpc>
              <a:defRPr sz="2400">
                <a:latin typeface="Arial" panose="020B0604020202020204" pitchFamily="34" charset="0"/>
                <a:cs typeface="Arial" panose="020B0604020202020204" pitchFamily="34" charset="0"/>
              </a:defRPr>
            </a:lvl1pPr>
            <a:lvl2pPr>
              <a:lnSpc>
                <a:spcPct val="90000"/>
              </a:lnSpc>
              <a:defRPr sz="2133">
                <a:latin typeface="Arial" panose="020B0604020202020204" pitchFamily="34" charset="0"/>
                <a:cs typeface="Arial" panose="020B0604020202020204" pitchFamily="34" charset="0"/>
              </a:defRPr>
            </a:lvl2pPr>
            <a:lvl3pPr>
              <a:lnSpc>
                <a:spcPct val="90000"/>
              </a:lnSpc>
              <a:defRPr sz="1867">
                <a:latin typeface="Arial" panose="020B0604020202020204" pitchFamily="34" charset="0"/>
                <a:cs typeface="Arial" panose="020B0604020202020204" pitchFamily="34" charset="0"/>
              </a:defRPr>
            </a:lvl3pPr>
            <a:lvl4pPr>
              <a:lnSpc>
                <a:spcPct val="90000"/>
              </a:lnSpc>
              <a:defRPr sz="1867">
                <a:latin typeface="Arial" panose="020B0604020202020204" pitchFamily="34" charset="0"/>
                <a:cs typeface="Arial" panose="020B0604020202020204" pitchFamily="34" charset="0"/>
              </a:defRPr>
            </a:lvl4pPr>
            <a:lvl5pPr>
              <a:lnSpc>
                <a:spcPct val="90000"/>
              </a:lnSpc>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Footer Background">
            <a:extLst>
              <a:ext uri="{FF2B5EF4-FFF2-40B4-BE49-F238E27FC236}">
                <a16:creationId xmlns:a16="http://schemas.microsoft.com/office/drawing/2014/main" id="{1F3B2BAB-D873-5894-52EE-3577C5D1F08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 y="5760928"/>
            <a:ext cx="12192004" cy="110728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10669534" y="6024434"/>
            <a:ext cx="1232567" cy="537865"/>
          </a:xfrm>
          <a:prstGeom prst="rect">
            <a:avLst/>
          </a:prstGeom>
          <a:noFill/>
          <a:ln>
            <a:noFill/>
          </a:ln>
        </p:spPr>
      </p:pic>
    </p:spTree>
    <p:extLst>
      <p:ext uri="{BB962C8B-B14F-4D97-AF65-F5344CB8AC3E}">
        <p14:creationId xmlns:p14="http://schemas.microsoft.com/office/powerpoint/2010/main" val="98985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2)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70933" y="177171"/>
            <a:ext cx="11593689" cy="830439"/>
          </a:xfrm>
        </p:spPr>
        <p:txBody>
          <a:bodyPr>
            <a:normAutofit/>
          </a:bodyPr>
          <a:lstStyle>
            <a:lvl1pPr>
              <a:defRPr sz="3200"/>
            </a:lvl1pPr>
          </a:lstStyle>
          <a:p>
            <a:r>
              <a:rPr lang="en-US"/>
              <a:t>Click to edit title</a:t>
            </a:r>
          </a:p>
        </p:txBody>
      </p:sp>
      <p:cxnSp>
        <p:nvCxnSpPr>
          <p:cNvPr id="5" name="Header Separator" descr="Header separator">
            <a:extLst>
              <a:ext uri="{FF2B5EF4-FFF2-40B4-BE49-F238E27FC236}">
                <a16:creationId xmlns:a16="http://schemas.microsoft.com/office/drawing/2014/main" id="{521EACFF-76AE-FBD9-46B0-4BEF73F0C790}"/>
              </a:ext>
            </a:extLst>
          </p:cNvPr>
          <p:cNvCxnSpPr/>
          <p:nvPr userDrawn="1"/>
        </p:nvCxnSpPr>
        <p:spPr>
          <a:xfrm>
            <a:off x="0" y="1035453"/>
            <a:ext cx="9972800" cy="0"/>
          </a:xfrm>
          <a:prstGeom prst="straightConnector1">
            <a:avLst/>
          </a:prstGeom>
          <a:noFill/>
          <a:ln w="19050" cap="flat" cmpd="sng">
            <a:solidFill>
              <a:srgbClr val="488BC9"/>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68224" y="1237584"/>
            <a:ext cx="7193280" cy="4301441"/>
          </a:xfrm>
        </p:spPr>
        <p:txBody>
          <a:bodyPr/>
          <a:lstStyle>
            <a:lvl1pPr>
              <a:lnSpc>
                <a:spcPct val="90000"/>
              </a:lnSpc>
              <a:defRPr sz="2400"/>
            </a:lvl1pPr>
            <a:lvl2pPr>
              <a:lnSpc>
                <a:spcPct val="90000"/>
              </a:lnSpc>
              <a:defRPr sz="2133"/>
            </a:lvl2pPr>
            <a:lvl3pPr>
              <a:lnSpc>
                <a:spcPct val="90000"/>
              </a:lnSpc>
              <a:defRPr sz="1867"/>
            </a:lvl3pPr>
            <a:lvl4pPr>
              <a:lnSpc>
                <a:spcPct val="90000"/>
              </a:lnSpc>
              <a:defRPr sz="1867"/>
            </a:lvl4pPr>
            <a:lvl5pPr>
              <a:lnSpc>
                <a:spcPct val="90000"/>
              </a:lnSpc>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8C4C999-E995-BF54-91C1-FC977B702D18}"/>
              </a:ext>
            </a:extLst>
          </p:cNvPr>
          <p:cNvSpPr>
            <a:spLocks noGrp="1"/>
          </p:cNvSpPr>
          <p:nvPr>
            <p:ph idx="13" hasCustomPrompt="1"/>
          </p:nvPr>
        </p:nvSpPr>
        <p:spPr>
          <a:xfrm>
            <a:off x="7813963" y="1238190"/>
            <a:ext cx="4107103" cy="4301441"/>
          </a:xfrm>
        </p:spPr>
        <p:txBody>
          <a:bodyPr/>
          <a:lstStyle>
            <a:lvl1pPr marL="0" indent="0">
              <a:buNone/>
              <a:defRPr sz="2400"/>
            </a:lvl1pPr>
            <a:lvl2pPr>
              <a:defRPr sz="2667"/>
            </a:lvl2pPr>
            <a:lvl3pPr>
              <a:defRPr sz="2133"/>
            </a:lvl3pPr>
          </a:lstStyle>
          <a:p>
            <a:pPr lvl="0"/>
            <a:r>
              <a:rPr lang="en-US"/>
              <a:t>Object</a:t>
            </a:r>
          </a:p>
        </p:txBody>
      </p:sp>
      <p:pic>
        <p:nvPicPr>
          <p:cNvPr id="8" name="Footer Background">
            <a:extLst>
              <a:ext uri="{FF2B5EF4-FFF2-40B4-BE49-F238E27FC236}">
                <a16:creationId xmlns:a16="http://schemas.microsoft.com/office/drawing/2014/main" id="{C47DA95A-C3D3-3A36-6E94-A0C31B67B09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 y="5760928"/>
            <a:ext cx="12192004" cy="110728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10669534" y="6024434"/>
            <a:ext cx="1232567" cy="537865"/>
          </a:xfrm>
          <a:prstGeom prst="rect">
            <a:avLst/>
          </a:prstGeom>
          <a:noFill/>
          <a:ln>
            <a:noFill/>
          </a:ln>
        </p:spPr>
      </p:pic>
    </p:spTree>
    <p:extLst>
      <p:ext uri="{BB962C8B-B14F-4D97-AF65-F5344CB8AC3E}">
        <p14:creationId xmlns:p14="http://schemas.microsoft.com/office/powerpoint/2010/main" val="2526352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3)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70933" y="177171"/>
            <a:ext cx="11593689" cy="830439"/>
          </a:xfrm>
        </p:spPr>
        <p:txBody>
          <a:bodyPr>
            <a:normAutofit/>
          </a:bodyPr>
          <a:lstStyle>
            <a:lvl1pPr>
              <a:defRPr sz="32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1035453"/>
            <a:ext cx="9972800" cy="0"/>
          </a:xfrm>
          <a:prstGeom prst="straightConnector1">
            <a:avLst/>
          </a:prstGeom>
          <a:noFill/>
          <a:ln w="19050" cap="flat" cmpd="sng">
            <a:solidFill>
              <a:srgbClr val="488BC9"/>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hasCustomPrompt="1"/>
          </p:nvPr>
        </p:nvSpPr>
        <p:spPr>
          <a:xfrm>
            <a:off x="270934" y="1237584"/>
            <a:ext cx="3762433" cy="4301441"/>
          </a:xfrm>
        </p:spPr>
        <p:txBody>
          <a:bodyPr>
            <a:normAutofit/>
          </a:bodyPr>
          <a:lstStyle>
            <a:lvl1pPr>
              <a:lnSpc>
                <a:spcPct val="90000"/>
              </a:lnSpc>
              <a:defRPr sz="2400">
                <a:latin typeface="Arial" panose="020B0604020202020204" pitchFamily="34" charset="0"/>
                <a:cs typeface="Arial" panose="020B0604020202020204" pitchFamily="34" charset="0"/>
              </a:defRPr>
            </a:lvl1pPr>
            <a:lvl2pPr marL="609585" indent="0">
              <a:buNone/>
              <a:defRPr sz="2667">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Click to add text</a:t>
            </a:r>
          </a:p>
        </p:txBody>
      </p:sp>
      <p:sp>
        <p:nvSpPr>
          <p:cNvPr id="4" name="Content Placeholder 3">
            <a:extLst>
              <a:ext uri="{FF2B5EF4-FFF2-40B4-BE49-F238E27FC236}">
                <a16:creationId xmlns:a16="http://schemas.microsoft.com/office/drawing/2014/main" id="{A7AF4F8F-2E84-4468-ED5D-A28E2A98B9A3}"/>
              </a:ext>
            </a:extLst>
          </p:cNvPr>
          <p:cNvSpPr>
            <a:spLocks noGrp="1"/>
          </p:cNvSpPr>
          <p:nvPr>
            <p:ph idx="13" hasCustomPrompt="1"/>
          </p:nvPr>
        </p:nvSpPr>
        <p:spPr>
          <a:xfrm>
            <a:off x="4217733" y="1237306"/>
            <a:ext cx="3762433" cy="4301441"/>
          </a:xfrm>
        </p:spPr>
        <p:txBody>
          <a:bodyPr>
            <a:normAutofit/>
          </a:bodyPr>
          <a:lstStyle>
            <a:lvl1pPr>
              <a:lnSpc>
                <a:spcPct val="90000"/>
              </a:lnSpc>
              <a:defRPr sz="2400">
                <a:latin typeface="Arial" panose="020B0604020202020204" pitchFamily="34" charset="0"/>
                <a:cs typeface="Arial" panose="020B0604020202020204" pitchFamily="34" charset="0"/>
              </a:defRPr>
            </a:lvl1pPr>
            <a:lvl2pPr marL="609585" indent="0">
              <a:buNone/>
              <a:defRPr sz="2667">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Click to add text</a:t>
            </a:r>
          </a:p>
        </p:txBody>
      </p:sp>
      <p:sp>
        <p:nvSpPr>
          <p:cNvPr id="5" name="Content Placeholder 4">
            <a:extLst>
              <a:ext uri="{FF2B5EF4-FFF2-40B4-BE49-F238E27FC236}">
                <a16:creationId xmlns:a16="http://schemas.microsoft.com/office/drawing/2014/main" id="{1ABA9F60-7675-4A99-8A53-387BF6CB2692}"/>
              </a:ext>
            </a:extLst>
          </p:cNvPr>
          <p:cNvSpPr>
            <a:spLocks noGrp="1"/>
          </p:cNvSpPr>
          <p:nvPr>
            <p:ph idx="14" hasCustomPrompt="1"/>
          </p:nvPr>
        </p:nvSpPr>
        <p:spPr>
          <a:xfrm>
            <a:off x="8153914" y="1237306"/>
            <a:ext cx="3762433" cy="4301441"/>
          </a:xfrm>
        </p:spPr>
        <p:txBody>
          <a:bodyPr>
            <a:normAutofit/>
          </a:bodyPr>
          <a:lstStyle>
            <a:lvl1pPr>
              <a:lnSpc>
                <a:spcPct val="90000"/>
              </a:lnSpc>
              <a:defRPr sz="2400">
                <a:latin typeface="Arial" panose="020B0604020202020204" pitchFamily="34" charset="0"/>
                <a:cs typeface="Arial" panose="020B0604020202020204" pitchFamily="34" charset="0"/>
              </a:defRPr>
            </a:lvl1pPr>
            <a:lvl2pPr marL="609585" indent="0">
              <a:buNone/>
              <a:defRPr sz="2667">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Click to add text</a:t>
            </a:r>
          </a:p>
        </p:txBody>
      </p:sp>
      <p:pic>
        <p:nvPicPr>
          <p:cNvPr id="9" name="Footer Background">
            <a:extLst>
              <a:ext uri="{FF2B5EF4-FFF2-40B4-BE49-F238E27FC236}">
                <a16:creationId xmlns:a16="http://schemas.microsoft.com/office/drawing/2014/main" id="{3BB0E224-BD61-EF0D-71B4-6139542A7A51}"/>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 y="5760928"/>
            <a:ext cx="12192004" cy="110728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10669534" y="6024434"/>
            <a:ext cx="1232567" cy="537865"/>
          </a:xfrm>
          <a:prstGeom prst="rect">
            <a:avLst/>
          </a:prstGeom>
          <a:noFill/>
          <a:ln>
            <a:noFill/>
          </a:ln>
        </p:spPr>
      </p:pic>
    </p:spTree>
    <p:extLst>
      <p:ext uri="{BB962C8B-B14F-4D97-AF65-F5344CB8AC3E}">
        <p14:creationId xmlns:p14="http://schemas.microsoft.com/office/powerpoint/2010/main" val="823971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vider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0" y="4480709"/>
            <a:ext cx="12192000" cy="830439"/>
          </a:xfrm>
          <a:solidFill>
            <a:srgbClr val="488BC9"/>
          </a:solidFill>
        </p:spPr>
        <p:txBody>
          <a:bodyPr>
            <a:normAutofit/>
          </a:bodyPr>
          <a:lstStyle>
            <a:lvl1pPr algn="ctr">
              <a:defRPr sz="3200" b="1">
                <a:solidFill>
                  <a:schemeClr val="bg1"/>
                </a:solidFill>
              </a:defRPr>
            </a:lvl1pPr>
          </a:lstStyle>
          <a:p>
            <a:r>
              <a:rPr lang="en-US"/>
              <a:t>Click to edit title</a:t>
            </a:r>
          </a:p>
        </p:txBody>
      </p:sp>
      <p:sp>
        <p:nvSpPr>
          <p:cNvPr id="10" name="Content Placeholder 2">
            <a:extLst>
              <a:ext uri="{FF2B5EF4-FFF2-40B4-BE49-F238E27FC236}">
                <a16:creationId xmlns:a16="http://schemas.microsoft.com/office/drawing/2014/main" id="{41492FC1-304C-F95B-BD7F-33CE0A8FAECF}"/>
              </a:ext>
            </a:extLst>
          </p:cNvPr>
          <p:cNvSpPr>
            <a:spLocks noGrp="1"/>
          </p:cNvSpPr>
          <p:nvPr>
            <p:ph idx="1" hasCustomPrompt="1"/>
          </p:nvPr>
        </p:nvSpPr>
        <p:spPr>
          <a:xfrm>
            <a:off x="0" y="1"/>
            <a:ext cx="12192000" cy="6857999"/>
          </a:xfrm>
        </p:spPr>
        <p:txBody>
          <a:bodyPr>
            <a:normAutofit/>
          </a:bodyPr>
          <a:lstStyle>
            <a:lvl1pPr marL="0" indent="0">
              <a:buNone/>
              <a:defRPr sz="2400">
                <a:latin typeface="Arial" panose="020B0604020202020204" pitchFamily="34" charset="0"/>
                <a:cs typeface="Arial" panose="020B0604020202020204" pitchFamily="34" charset="0"/>
              </a:defRPr>
            </a:lvl1pPr>
            <a:lvl2pPr marL="609585" indent="0">
              <a:buNone/>
              <a:defRPr sz="2667">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Object</a:t>
            </a:r>
          </a:p>
        </p:txBody>
      </p:sp>
      <p:pic>
        <p:nvPicPr>
          <p:cNvPr id="11" name="CDE Logo" descr="CDE logo">
            <a:extLst>
              <a:ext uri="{FF2B5EF4-FFF2-40B4-BE49-F238E27FC236}">
                <a16:creationId xmlns:a16="http://schemas.microsoft.com/office/drawing/2014/main" id="{1014F391-30B8-A2E7-07E3-3E199506A774}"/>
              </a:ext>
            </a:extLst>
          </p:cNvPr>
          <p:cNvPicPr preferRelativeResize="0"/>
          <p:nvPr userDrawn="1"/>
        </p:nvPicPr>
        <p:blipFill rotWithShape="1">
          <a:blip r:embed="rId2">
            <a:alphaModFix/>
          </a:blip>
          <a:srcRect/>
          <a:stretch/>
        </p:blipFill>
        <p:spPr>
          <a:xfrm>
            <a:off x="10669534" y="6024434"/>
            <a:ext cx="1232567" cy="537865"/>
          </a:xfrm>
          <a:prstGeom prst="rect">
            <a:avLst/>
          </a:prstGeom>
          <a:noFill/>
          <a:ln>
            <a:noFill/>
          </a:ln>
        </p:spPr>
      </p:pic>
    </p:spTree>
    <p:extLst>
      <p:ext uri="{BB962C8B-B14F-4D97-AF65-F5344CB8AC3E}">
        <p14:creationId xmlns:p14="http://schemas.microsoft.com/office/powerpoint/2010/main" val="3609093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Blue Foot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70933" y="177171"/>
            <a:ext cx="11593689" cy="830439"/>
          </a:xfrm>
        </p:spPr>
        <p:txBody>
          <a:bodyPr>
            <a:normAutofit/>
          </a:bodyPr>
          <a:lstStyle>
            <a:lvl1pPr>
              <a:defRPr sz="3200"/>
            </a:lvl1pPr>
          </a:lstStyle>
          <a:p>
            <a:r>
              <a:rPr lang="en-US"/>
              <a:t>Click to edit title</a:t>
            </a:r>
          </a:p>
        </p:txBody>
      </p:sp>
      <p:sp>
        <p:nvSpPr>
          <p:cNvPr id="3" name="Footer Background">
            <a:extLst>
              <a:ext uri="{FF2B5EF4-FFF2-40B4-BE49-F238E27FC236}">
                <a16:creationId xmlns:a16="http://schemas.microsoft.com/office/drawing/2014/main" id="{F10B4B1B-19BC-CC7B-1AAE-A6A2010E8A96}"/>
              </a:ext>
              <a:ext uri="{C183D7F6-B498-43B3-948B-1728B52AA6E4}">
                <adec:decorative xmlns:adec="http://schemas.microsoft.com/office/drawing/2017/decorative" val="1"/>
              </a:ext>
            </a:extLst>
          </p:cNvPr>
          <p:cNvSpPr/>
          <p:nvPr userDrawn="1"/>
        </p:nvSpPr>
        <p:spPr>
          <a:xfrm>
            <a:off x="0" y="5748533"/>
            <a:ext cx="12192000" cy="1119200"/>
          </a:xfrm>
          <a:prstGeom prst="rect">
            <a:avLst/>
          </a:prstGeom>
          <a:solidFill>
            <a:srgbClr val="488BC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0669534" y="6024434"/>
            <a:ext cx="1232567" cy="537865"/>
          </a:xfrm>
          <a:prstGeom prst="rect">
            <a:avLst/>
          </a:prstGeom>
          <a:noFill/>
          <a:ln>
            <a:noFill/>
          </a:ln>
        </p:spPr>
      </p:pic>
    </p:spTree>
    <p:extLst>
      <p:ext uri="{BB962C8B-B14F-4D97-AF65-F5344CB8AC3E}">
        <p14:creationId xmlns:p14="http://schemas.microsoft.com/office/powerpoint/2010/main" val="2064545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lank Blue Foot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70933" y="177171"/>
            <a:ext cx="11593689" cy="830439"/>
          </a:xfrm>
        </p:spPr>
        <p:txBody>
          <a:bodyPr>
            <a:normAutofit/>
          </a:bodyPr>
          <a:lstStyle>
            <a:lvl1pPr>
              <a:defRPr sz="3200"/>
            </a:lvl1pPr>
          </a:lstStyle>
          <a:p>
            <a:r>
              <a:rPr lang="en-US"/>
              <a:t>Click to edit title</a:t>
            </a:r>
          </a:p>
        </p:txBody>
      </p:sp>
      <p:pic>
        <p:nvPicPr>
          <p:cNvPr id="5" name="Footer Background">
            <a:extLst>
              <a:ext uri="{FF2B5EF4-FFF2-40B4-BE49-F238E27FC236}">
                <a16:creationId xmlns:a16="http://schemas.microsoft.com/office/drawing/2014/main" id="{57BC08A7-B644-EDC6-8E6C-01BDDB411408}"/>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 y="5760928"/>
            <a:ext cx="12192004" cy="1107281"/>
          </a:xfrm>
          <a:prstGeom prst="rect">
            <a:avLst/>
          </a:prstGeom>
          <a:noFill/>
          <a:ln>
            <a:noFill/>
          </a:ln>
        </p:spPr>
      </p:pic>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10669534" y="6024434"/>
            <a:ext cx="1232567" cy="537865"/>
          </a:xfrm>
          <a:prstGeom prst="rect">
            <a:avLst/>
          </a:prstGeom>
          <a:noFill/>
          <a:ln>
            <a:noFill/>
          </a:ln>
        </p:spPr>
      </p:pic>
    </p:spTree>
    <p:extLst>
      <p:ext uri="{BB962C8B-B14F-4D97-AF65-F5344CB8AC3E}">
        <p14:creationId xmlns:p14="http://schemas.microsoft.com/office/powerpoint/2010/main" val="667704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ages can be copy/pasted to other slides - 01" preserve="1">
  <p:cSld name="Images can be copy/pasted to other slides - 0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203200" y="203200"/>
            <a:ext cx="2438400" cy="24384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3255911" y="203200"/>
            <a:ext cx="2438400" cy="24384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6308623" y="203200"/>
            <a:ext cx="2438400" cy="24384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9361333" y="203200"/>
            <a:ext cx="2438400" cy="24384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203200" y="2940733"/>
            <a:ext cx="2438400" cy="24384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3255911" y="2940733"/>
            <a:ext cx="2438400" cy="24384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6308623" y="2940733"/>
            <a:ext cx="2438400" cy="24384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9361333" y="2940733"/>
            <a:ext cx="2438400" cy="2438400"/>
          </a:xfrm>
          <a:prstGeom prst="rect">
            <a:avLst/>
          </a:prstGeom>
          <a:noFill/>
          <a:ln>
            <a:noFill/>
          </a:ln>
        </p:spPr>
      </p:pic>
    </p:spTree>
    <p:extLst>
      <p:ext uri="{BB962C8B-B14F-4D97-AF65-F5344CB8AC3E}">
        <p14:creationId xmlns:p14="http://schemas.microsoft.com/office/powerpoint/2010/main" val="267468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s can be copy/pasted to other slides - 02" preserve="1">
  <p:cSld name="Images can be copy/pasted to other slides - 02">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203200" y="203200"/>
            <a:ext cx="2438400" cy="24384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3255911" y="203200"/>
            <a:ext cx="2438400" cy="24384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6308623" y="203200"/>
            <a:ext cx="2438400" cy="24384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9361333" y="203200"/>
            <a:ext cx="2438400" cy="24384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203200" y="2940733"/>
            <a:ext cx="2438400" cy="24384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3255911" y="2940733"/>
            <a:ext cx="2438400" cy="24384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6308623" y="2940733"/>
            <a:ext cx="2438400" cy="24384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9361333" y="2940733"/>
            <a:ext cx="2438400" cy="2438400"/>
          </a:xfrm>
          <a:prstGeom prst="rect">
            <a:avLst/>
          </a:prstGeom>
          <a:noFill/>
          <a:ln>
            <a:noFill/>
          </a:ln>
        </p:spPr>
      </p:pic>
    </p:spTree>
    <p:extLst>
      <p:ext uri="{BB962C8B-B14F-4D97-AF65-F5344CB8AC3E}">
        <p14:creationId xmlns:p14="http://schemas.microsoft.com/office/powerpoint/2010/main" val="276409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Orange 2">
    <p:spTree>
      <p:nvGrpSpPr>
        <p:cNvPr id="1" name=""/>
        <p:cNvGrpSpPr/>
        <p:nvPr/>
      </p:nvGrpSpPr>
      <p:grpSpPr>
        <a:xfrm>
          <a:off x="0" y="0"/>
          <a:ext cx="0" cy="0"/>
          <a:chOff x="0" y="0"/>
          <a:chExt cx="0" cy="0"/>
        </a:xfrm>
      </p:grpSpPr>
      <p:sp>
        <p:nvSpPr>
          <p:cNvPr id="5" name="Header background">
            <a:extLst>
              <a:ext uri="{FF2B5EF4-FFF2-40B4-BE49-F238E27FC236}">
                <a16:creationId xmlns:a16="http://schemas.microsoft.com/office/drawing/2014/main" id="{BF8373C2-03EC-C439-05FA-2EF39F1E41A3}"/>
              </a:ext>
              <a:ext uri="{C183D7F6-B498-43B3-948B-1728B52AA6E4}">
                <adec:decorative xmlns:adec="http://schemas.microsoft.com/office/drawing/2017/decorative" val="1"/>
              </a:ext>
            </a:extLst>
          </p:cNvPr>
          <p:cNvSpPr/>
          <p:nvPr userDrawn="1"/>
        </p:nvSpPr>
        <p:spPr>
          <a:xfrm>
            <a:off x="1500" y="0"/>
            <a:ext cx="12192000" cy="3657600"/>
          </a:xfrm>
          <a:prstGeom prst="rect">
            <a:avLst/>
          </a:prstGeom>
          <a:solidFill>
            <a:srgbClr val="EE6B1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9" name="Content Placeholder 2" descr="CDE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3065767" y="937867"/>
            <a:ext cx="1941467" cy="1225533"/>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80415" y="2456008"/>
            <a:ext cx="7713295" cy="1090757"/>
          </a:xfrm>
        </p:spPr>
        <p:txBody>
          <a:bodyPr anchor="ctr">
            <a:normAutofit/>
          </a:bodyPr>
          <a:lstStyle>
            <a:lvl1pPr algn="ctr">
              <a:defRPr sz="3467">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80416" y="3950209"/>
            <a:ext cx="7713293" cy="1655233"/>
          </a:xfrm>
        </p:spPr>
        <p:txBody>
          <a:bodyPr anchor="t">
            <a:normAutofit/>
          </a:bodyPr>
          <a:lstStyle>
            <a:lvl1pPr marL="0" indent="0" algn="ctr">
              <a:buNone/>
              <a:defRPr sz="2933">
                <a:latin typeface="Trebuchet MS" panose="020B0603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p:nvPr>
        </p:nvSpPr>
        <p:spPr>
          <a:xfrm>
            <a:off x="8166237" y="2"/>
            <a:ext cx="4023795" cy="5748533"/>
          </a:xfrm>
        </p:spPr>
        <p:txBody>
          <a:bodyPr>
            <a:normAutofit/>
          </a:bodyPr>
          <a:lstStyle>
            <a:lvl1pPr marL="152396" indent="0">
              <a:buNone/>
              <a:defRPr sz="2667">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667"/>
            </a:lvl2pPr>
            <a:lvl3pPr>
              <a:defRPr sz="2400"/>
            </a:lvl3pPr>
          </a:lstStyle>
          <a:p>
            <a:pPr lvl="0"/>
            <a:endParaRPr lang="en-US"/>
          </a:p>
        </p:txBody>
      </p:sp>
      <p:sp>
        <p:nvSpPr>
          <p:cNvPr id="8" name="Footer Background">
            <a:extLst>
              <a:ext uri="{FF2B5EF4-FFF2-40B4-BE49-F238E27FC236}">
                <a16:creationId xmlns:a16="http://schemas.microsoft.com/office/drawing/2014/main" id="{7C45856C-A091-BB35-732B-FDC7F838F78C}"/>
              </a:ext>
              <a:ext uri="{C183D7F6-B498-43B3-948B-1728B52AA6E4}">
                <adec:decorative xmlns:adec="http://schemas.microsoft.com/office/drawing/2017/decorative" val="1"/>
              </a:ext>
            </a:extLst>
          </p:cNvPr>
          <p:cNvSpPr/>
          <p:nvPr userDrawn="1"/>
        </p:nvSpPr>
        <p:spPr>
          <a:xfrm>
            <a:off x="0" y="5748533"/>
            <a:ext cx="12192000" cy="1119200"/>
          </a:xfrm>
          <a:prstGeom prst="rect">
            <a:avLst/>
          </a:prstGeom>
          <a:solidFill>
            <a:srgbClr val="EE6B1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9165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s can be copy/pasted to other slides - 03" preserve="1">
  <p:cSld name="Images can be copy/pasted to other slides - 03">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203200" y="203200"/>
            <a:ext cx="2438400" cy="24384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3255911" y="203200"/>
            <a:ext cx="2438400" cy="24384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6308623" y="203200"/>
            <a:ext cx="2438400" cy="2438400"/>
          </a:xfrm>
          <a:prstGeom prst="rect">
            <a:avLst/>
          </a:prstGeom>
          <a:noFill/>
          <a:ln>
            <a:noFill/>
          </a:ln>
        </p:spPr>
      </p:pic>
    </p:spTree>
    <p:extLst>
      <p:ext uri="{BB962C8B-B14F-4D97-AF65-F5344CB8AC3E}">
        <p14:creationId xmlns:p14="http://schemas.microsoft.com/office/powerpoint/2010/main" val="3105664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B959AD-49F4-478E-A013-BE606CDD1B41}" type="datetimeFigureOut">
              <a:rPr lang="en-US" smtClean="0"/>
              <a:t>9/11/2025</a:t>
            </a:fld>
            <a:endParaRPr lang="en-US"/>
          </a:p>
        </p:txBody>
      </p:sp>
      <p:sp>
        <p:nvSpPr>
          <p:cNvPr id="3" name="Footer Placeholder 2"/>
          <p:cNvSpPr>
            <a:spLocks noGrp="1"/>
          </p:cNvSpPr>
          <p:nvPr>
            <p:ph type="ftr" sz="quarter" idx="11"/>
          </p:nvPr>
        </p:nvSpPr>
        <p:spPr/>
        <p:txBody>
          <a:bodyPr/>
          <a:lstStyle/>
          <a:p>
            <a:r>
              <a:rPr lang="en-US"/>
              <a:t>
              </a:t>
            </a:r>
          </a:p>
        </p:txBody>
      </p:sp>
      <p:sp>
        <p:nvSpPr>
          <p:cNvPr id="4" name="Slide Number Placeholder 3"/>
          <p:cNvSpPr>
            <a:spLocks noGrp="1"/>
          </p:cNvSpPr>
          <p:nvPr>
            <p:ph type="sldNum" sz="quarter" idx="12"/>
          </p:nvPr>
        </p:nvSpPr>
        <p:spPr/>
        <p:txBody>
          <a:bodyPr/>
          <a:lstStyle/>
          <a:p>
            <a:fld id="{C479D5F6-EDCB-402A-AC08-4943A1820E8F}" type="slidenum">
              <a:rPr lang="en-US" smtClean="0"/>
              <a:pPr/>
              <a:t>‹#›</a:t>
            </a:fld>
            <a:endParaRPr lang="en-US"/>
          </a:p>
        </p:txBody>
      </p:sp>
    </p:spTree>
    <p:extLst>
      <p:ext uri="{BB962C8B-B14F-4D97-AF65-F5344CB8AC3E}">
        <p14:creationId xmlns:p14="http://schemas.microsoft.com/office/powerpoint/2010/main" val="3603363393"/>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69155" y="915337"/>
            <a:ext cx="9064980" cy="1303867"/>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48F9C5B0-21BA-48EA-B067-5E37072B4F18}" type="datetimeFigureOut">
              <a:rPr lang="en-US" smtClean="0"/>
              <a:t>9/11/2025</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C479D5F6-EDCB-402A-AC08-4943A1820E8F}" type="slidenum">
              <a:rPr lang="en-US" smtClean="0"/>
              <a:pPr/>
              <a:t>‹#›</a:t>
            </a:fld>
            <a:endParaRPr lang="en-US"/>
          </a:p>
        </p:txBody>
      </p:sp>
      <p:cxnSp>
        <p:nvCxnSpPr>
          <p:cNvPr id="14" name="Straight Connector 13"/>
          <p:cNvCxnSpPr/>
          <p:nvPr/>
        </p:nvCxnSpPr>
        <p:spPr>
          <a:xfrm>
            <a:off x="1704622" y="2354669"/>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7084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ntent_Horizont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0F7359-55BE-FC40-5F28-B1ED6020D983}"/>
              </a:ext>
            </a:extLst>
          </p:cNvPr>
          <p:cNvSpPr>
            <a:spLocks noGrp="1"/>
          </p:cNvSpPr>
          <p:nvPr>
            <p:ph type="title"/>
          </p:nvPr>
        </p:nvSpPr>
        <p:spPr>
          <a:xfrm>
            <a:off x="443565" y="218143"/>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a:t>Click to edit Master title style</a:t>
            </a:r>
          </a:p>
        </p:txBody>
      </p:sp>
      <p:sp>
        <p:nvSpPr>
          <p:cNvPr id="2" name="Content Placeholder 2">
            <a:extLst>
              <a:ext uri="{FF2B5EF4-FFF2-40B4-BE49-F238E27FC236}">
                <a16:creationId xmlns:a16="http://schemas.microsoft.com/office/drawing/2014/main" id="{C16E57BF-FBD9-BF44-FF8C-BAB1508DF784}"/>
              </a:ext>
            </a:extLst>
          </p:cNvPr>
          <p:cNvSpPr>
            <a:spLocks noGrp="1"/>
          </p:cNvSpPr>
          <p:nvPr>
            <p:ph sz="half" idx="1"/>
          </p:nvPr>
        </p:nvSpPr>
        <p:spPr>
          <a:xfrm>
            <a:off x="443564" y="1179803"/>
            <a:ext cx="11430000" cy="2286000"/>
          </a:xfrm>
        </p:spPr>
        <p:txBody>
          <a:bodyPr>
            <a:normAutofit/>
          </a:bodyPr>
          <a:lstStyle>
            <a:lvl1pPr>
              <a:defRPr sz="2000"/>
            </a:lvl1pPr>
            <a:lvl2pPr>
              <a:defRPr sz="1800"/>
            </a:lvl2pPr>
            <a:lvl3pPr>
              <a:defRPr sz="1600"/>
            </a:lvl3pPr>
          </a:lstStyle>
          <a:p>
            <a:pPr lvl="0"/>
            <a:r>
              <a:rPr lang="en-US"/>
              <a:t>Click to edit Master text styles</a:t>
            </a:r>
          </a:p>
          <a:p>
            <a:pPr lvl="1"/>
            <a:r>
              <a:rPr lang="en-US"/>
              <a:t>Second level</a:t>
            </a:r>
          </a:p>
          <a:p>
            <a:pPr lvl="2"/>
            <a:r>
              <a:rPr lang="en-US"/>
              <a:t>Third level</a:t>
            </a:r>
          </a:p>
        </p:txBody>
      </p:sp>
      <p:sp>
        <p:nvSpPr>
          <p:cNvPr id="5" name="Content Placeholder 3">
            <a:extLst>
              <a:ext uri="{FF2B5EF4-FFF2-40B4-BE49-F238E27FC236}">
                <a16:creationId xmlns:a16="http://schemas.microsoft.com/office/drawing/2014/main" id="{C2E57FBF-6B51-1D66-7A47-824EBABAFBFE}"/>
              </a:ext>
            </a:extLst>
          </p:cNvPr>
          <p:cNvSpPr>
            <a:spLocks noGrp="1"/>
          </p:cNvSpPr>
          <p:nvPr>
            <p:ph sz="half" idx="2"/>
          </p:nvPr>
        </p:nvSpPr>
        <p:spPr>
          <a:xfrm>
            <a:off x="443564" y="3637715"/>
            <a:ext cx="11430000" cy="2286000"/>
          </a:xfrm>
        </p:spPr>
        <p:txBody>
          <a:bodyPr>
            <a:normAutofit/>
          </a:bodyPr>
          <a:lstStyle>
            <a:lvl1pPr>
              <a:defRPr sz="2000"/>
            </a:lvl1pPr>
            <a:lvl2pPr>
              <a:defRPr sz="1800"/>
            </a:lvl2pPr>
            <a:lvl3pPr>
              <a:defRPr sz="1600"/>
            </a:lvl3pPr>
          </a:lstStyle>
          <a:p>
            <a:pPr lvl="0"/>
            <a:r>
              <a:rPr lang="en-US"/>
              <a:t>Click to edit Master text styles</a:t>
            </a:r>
          </a:p>
          <a:p>
            <a:pPr lvl="1"/>
            <a:r>
              <a:rPr lang="en-US"/>
              <a:t>Second level</a:t>
            </a:r>
          </a:p>
          <a:p>
            <a:pPr lvl="2"/>
            <a:r>
              <a:rPr lang="en-US"/>
              <a:t>Third level</a:t>
            </a:r>
          </a:p>
        </p:txBody>
      </p:sp>
      <p:cxnSp>
        <p:nvCxnSpPr>
          <p:cNvPr id="7" name="Google Shape;190;p48">
            <a:extLst>
              <a:ext uri="{FF2B5EF4-FFF2-40B4-BE49-F238E27FC236}">
                <a16:creationId xmlns:a16="http://schemas.microsoft.com/office/drawing/2014/main" id="{6884650E-45DC-B430-FE36-12AE369ED57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6"/>
            <a:ext cx="12207240" cy="3"/>
          </a:xfrm>
          <a:prstGeom prst="straightConnector1">
            <a:avLst/>
          </a:prstGeom>
          <a:noFill/>
          <a:ln w="19050" cap="flat" cmpd="sng">
            <a:solidFill>
              <a:srgbClr val="488BC9"/>
            </a:solidFill>
            <a:prstDash val="solid"/>
            <a:round/>
            <a:headEnd type="none" w="sm" len="sm"/>
            <a:tailEnd type="none" w="sm" len="sm"/>
          </a:ln>
        </p:spPr>
      </p:cxnSp>
      <p:pic>
        <p:nvPicPr>
          <p:cNvPr id="8" name="Google Shape;123;p44">
            <a:extLst>
              <a:ext uri="{FF2B5EF4-FFF2-40B4-BE49-F238E27FC236}">
                <a16:creationId xmlns:a16="http://schemas.microsoft.com/office/drawing/2014/main" id="{DFB2039C-F093-7092-FC56-26313AFDA0CC}"/>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40"/>
            <a:ext cx="12192000" cy="830461"/>
          </a:xfrm>
          <a:prstGeom prst="rect">
            <a:avLst/>
          </a:prstGeom>
          <a:noFill/>
          <a:ln>
            <a:noFill/>
          </a:ln>
        </p:spPr>
      </p:pic>
      <p:pic>
        <p:nvPicPr>
          <p:cNvPr id="9" name="Picture 8">
            <a:extLst>
              <a:ext uri="{FF2B5EF4-FFF2-40B4-BE49-F238E27FC236}">
                <a16:creationId xmlns:a16="http://schemas.microsoft.com/office/drawing/2014/main" id="{21F8AF7A-6248-782A-6CFC-5AB08330E8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4" y="6172202"/>
            <a:ext cx="1143055" cy="486319"/>
          </a:xfrm>
          <a:prstGeom prst="rect">
            <a:avLst/>
          </a:prstGeom>
        </p:spPr>
      </p:pic>
      <p:sp>
        <p:nvSpPr>
          <p:cNvPr id="10" name="Slide Number Placeholder 5">
            <a:extLst>
              <a:ext uri="{FF2B5EF4-FFF2-40B4-BE49-F238E27FC236}">
                <a16:creationId xmlns:a16="http://schemas.microsoft.com/office/drawing/2014/main" id="{3C33CCA7-32EF-3E22-7C21-DAB49E09FD10}"/>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1"/>
            <a:ext cx="2743200" cy="365125"/>
          </a:xfrm>
        </p:spPr>
        <p:txBody>
          <a:bodyPr/>
          <a:lstStyle>
            <a:lvl1pPr algn="l">
              <a:defRPr sz="1600" b="1">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950540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70933" y="177171"/>
            <a:ext cx="11593689" cy="830439"/>
          </a:xfrm>
        </p:spPr>
        <p:txBody>
          <a:bodyPr>
            <a:normAutofit/>
          </a:bodyPr>
          <a:lstStyle>
            <a:lvl1pPr>
              <a:defRPr sz="32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1035453"/>
            <a:ext cx="9972800" cy="0"/>
          </a:xfrm>
          <a:prstGeom prst="straightConnector1">
            <a:avLst/>
          </a:prstGeom>
          <a:noFill/>
          <a:ln w="19050" cap="flat" cmpd="sng">
            <a:solidFill>
              <a:srgbClr val="EF7521"/>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70934" y="1237584"/>
            <a:ext cx="7188353" cy="4301441"/>
          </a:xfrm>
        </p:spPr>
        <p:txBody>
          <a:bodyPr/>
          <a:lstStyle>
            <a:lvl1pPr>
              <a:lnSpc>
                <a:spcPct val="90000"/>
              </a:lnSpc>
              <a:defRPr sz="2400">
                <a:latin typeface="Arial" panose="020B0604020202020204" pitchFamily="34" charset="0"/>
                <a:cs typeface="Arial" panose="020B0604020202020204" pitchFamily="34" charset="0"/>
              </a:defRPr>
            </a:lvl1pPr>
            <a:lvl2pPr>
              <a:lnSpc>
                <a:spcPct val="90000"/>
              </a:lnSpc>
              <a:defRPr sz="2133">
                <a:latin typeface="Arial" panose="020B0604020202020204" pitchFamily="34" charset="0"/>
                <a:cs typeface="Arial" panose="020B0604020202020204" pitchFamily="34" charset="0"/>
              </a:defRPr>
            </a:lvl2pPr>
            <a:lvl3pPr>
              <a:lnSpc>
                <a:spcPct val="90000"/>
              </a:lnSpc>
              <a:defRPr sz="1867">
                <a:latin typeface="Arial" panose="020B0604020202020204" pitchFamily="34" charset="0"/>
                <a:cs typeface="Arial" panose="020B0604020202020204" pitchFamily="34" charset="0"/>
              </a:defRPr>
            </a:lvl3pPr>
            <a:lvl4pPr>
              <a:lnSpc>
                <a:spcPct val="90000"/>
              </a:lnSpc>
              <a:defRPr sz="1867">
                <a:latin typeface="Arial" panose="020B0604020202020204" pitchFamily="34" charset="0"/>
                <a:cs typeface="Arial" panose="020B0604020202020204" pitchFamily="34" charset="0"/>
              </a:defRPr>
            </a:lvl4pPr>
            <a:lvl5pPr>
              <a:lnSpc>
                <a:spcPct val="90000"/>
              </a:lnSpc>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Footer Background">
            <a:extLst>
              <a:ext uri="{FF2B5EF4-FFF2-40B4-BE49-F238E27FC236}">
                <a16:creationId xmlns:a16="http://schemas.microsoft.com/office/drawing/2014/main" id="{58933E75-DE32-3AEA-68AC-E0AF3FE76CF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 y="5760928"/>
            <a:ext cx="12192004" cy="110728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10669534" y="6024434"/>
            <a:ext cx="1232567" cy="537865"/>
          </a:xfrm>
          <a:prstGeom prst="rect">
            <a:avLst/>
          </a:prstGeom>
          <a:noFill/>
          <a:ln>
            <a:noFill/>
          </a:ln>
        </p:spPr>
      </p:pic>
    </p:spTree>
    <p:extLst>
      <p:ext uri="{BB962C8B-B14F-4D97-AF65-F5344CB8AC3E}">
        <p14:creationId xmlns:p14="http://schemas.microsoft.com/office/powerpoint/2010/main" val="1615858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2)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70933" y="177171"/>
            <a:ext cx="11593689" cy="830439"/>
          </a:xfrm>
        </p:spPr>
        <p:txBody>
          <a:bodyPr>
            <a:normAutofit/>
          </a:bodyPr>
          <a:lstStyle>
            <a:lvl1pPr>
              <a:defRPr sz="32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1035453"/>
            <a:ext cx="9972800" cy="0"/>
          </a:xfrm>
          <a:prstGeom prst="straightConnector1">
            <a:avLst/>
          </a:prstGeom>
          <a:noFill/>
          <a:ln w="19050" cap="flat" cmpd="sng">
            <a:solidFill>
              <a:srgbClr val="EF7521"/>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68224" y="1237584"/>
            <a:ext cx="7193280" cy="4301441"/>
          </a:xfrm>
        </p:spPr>
        <p:txBody>
          <a:bodyPr/>
          <a:lstStyle>
            <a:lvl1pPr>
              <a:lnSpc>
                <a:spcPct val="90000"/>
              </a:lnSpc>
              <a:defRPr sz="2400"/>
            </a:lvl1pPr>
            <a:lvl2pPr>
              <a:lnSpc>
                <a:spcPct val="90000"/>
              </a:lnSpc>
              <a:defRPr sz="2133"/>
            </a:lvl2pPr>
            <a:lvl3pPr>
              <a:lnSpc>
                <a:spcPct val="90000"/>
              </a:lnSpc>
              <a:defRPr sz="1867"/>
            </a:lvl3pPr>
            <a:lvl4pPr>
              <a:lnSpc>
                <a:spcPct val="90000"/>
              </a:lnSpc>
              <a:defRPr sz="1867"/>
            </a:lvl4pPr>
            <a:lvl5pPr>
              <a:lnSpc>
                <a:spcPct val="90000"/>
              </a:lnSpc>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8C4C999-E995-BF54-91C1-FC977B702D18}"/>
              </a:ext>
            </a:extLst>
          </p:cNvPr>
          <p:cNvSpPr>
            <a:spLocks noGrp="1"/>
          </p:cNvSpPr>
          <p:nvPr>
            <p:ph idx="13" hasCustomPrompt="1"/>
          </p:nvPr>
        </p:nvSpPr>
        <p:spPr>
          <a:xfrm>
            <a:off x="7813963" y="1238190"/>
            <a:ext cx="4107103" cy="4301441"/>
          </a:xfrm>
        </p:spPr>
        <p:txBody>
          <a:bodyPr>
            <a:normAutofit/>
          </a:bodyPr>
          <a:lstStyle>
            <a:lvl1pPr marL="0" indent="0">
              <a:buNone/>
              <a:defRPr sz="2400"/>
            </a:lvl1pPr>
            <a:lvl2pPr>
              <a:defRPr sz="2667"/>
            </a:lvl2pPr>
            <a:lvl3pPr>
              <a:defRPr sz="2133"/>
            </a:lvl3pPr>
          </a:lstStyle>
          <a:p>
            <a:pPr lvl="0"/>
            <a:r>
              <a:rPr lang="en-US"/>
              <a:t>Object</a:t>
            </a:r>
          </a:p>
        </p:txBody>
      </p:sp>
      <p:pic>
        <p:nvPicPr>
          <p:cNvPr id="9" name="Footer Background">
            <a:extLst>
              <a:ext uri="{FF2B5EF4-FFF2-40B4-BE49-F238E27FC236}">
                <a16:creationId xmlns:a16="http://schemas.microsoft.com/office/drawing/2014/main" id="{62F2933A-912C-A64A-0591-A9D03EC4AE78}"/>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 y="5760928"/>
            <a:ext cx="12192004" cy="110728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10669534" y="6024434"/>
            <a:ext cx="1232567" cy="537865"/>
          </a:xfrm>
          <a:prstGeom prst="rect">
            <a:avLst/>
          </a:prstGeom>
          <a:noFill/>
          <a:ln>
            <a:noFill/>
          </a:ln>
        </p:spPr>
      </p:pic>
    </p:spTree>
    <p:extLst>
      <p:ext uri="{BB962C8B-B14F-4D97-AF65-F5344CB8AC3E}">
        <p14:creationId xmlns:p14="http://schemas.microsoft.com/office/powerpoint/2010/main" val="7372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3)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70933" y="177171"/>
            <a:ext cx="11593689" cy="830439"/>
          </a:xfrm>
        </p:spPr>
        <p:txBody>
          <a:bodyPr>
            <a:normAutofit/>
          </a:bodyPr>
          <a:lstStyle>
            <a:lvl1pPr>
              <a:defRPr sz="32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1035453"/>
            <a:ext cx="9972800" cy="0"/>
          </a:xfrm>
          <a:prstGeom prst="straightConnector1">
            <a:avLst/>
          </a:prstGeom>
          <a:noFill/>
          <a:ln w="19050" cap="flat" cmpd="sng">
            <a:solidFill>
              <a:srgbClr val="EF7521"/>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hasCustomPrompt="1"/>
          </p:nvPr>
        </p:nvSpPr>
        <p:spPr>
          <a:xfrm>
            <a:off x="270934" y="1237584"/>
            <a:ext cx="3762433" cy="4301441"/>
          </a:xfrm>
        </p:spPr>
        <p:txBody>
          <a:bodyPr>
            <a:normAutofit/>
          </a:bodyPr>
          <a:lstStyle>
            <a:lvl1pPr>
              <a:lnSpc>
                <a:spcPct val="90000"/>
              </a:lnSpc>
              <a:defRPr sz="2400">
                <a:latin typeface="Arial" panose="020B0604020202020204" pitchFamily="34" charset="0"/>
                <a:cs typeface="Arial" panose="020B0604020202020204" pitchFamily="34" charset="0"/>
              </a:defRPr>
            </a:lvl1pPr>
            <a:lvl2pPr marL="609585" indent="0">
              <a:buNone/>
              <a:defRPr sz="2667">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Click to add text</a:t>
            </a:r>
          </a:p>
        </p:txBody>
      </p:sp>
      <p:pic>
        <p:nvPicPr>
          <p:cNvPr id="8" name="Footer Background">
            <a:extLst>
              <a:ext uri="{FF2B5EF4-FFF2-40B4-BE49-F238E27FC236}">
                <a16:creationId xmlns:a16="http://schemas.microsoft.com/office/drawing/2014/main" id="{58933E75-DE32-3AEA-68AC-E0AF3FE76CF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 y="5760928"/>
            <a:ext cx="12192004" cy="110728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10669534" y="6024434"/>
            <a:ext cx="1232567" cy="537865"/>
          </a:xfrm>
          <a:prstGeom prst="rect">
            <a:avLst/>
          </a:prstGeom>
          <a:noFill/>
          <a:ln>
            <a:noFill/>
          </a:ln>
        </p:spPr>
      </p:pic>
      <p:sp>
        <p:nvSpPr>
          <p:cNvPr id="4" name="Content Placeholder 2">
            <a:extLst>
              <a:ext uri="{FF2B5EF4-FFF2-40B4-BE49-F238E27FC236}">
                <a16:creationId xmlns:a16="http://schemas.microsoft.com/office/drawing/2014/main" id="{A7AF4F8F-2E84-4468-ED5D-A28E2A98B9A3}"/>
              </a:ext>
            </a:extLst>
          </p:cNvPr>
          <p:cNvSpPr>
            <a:spLocks noGrp="1"/>
          </p:cNvSpPr>
          <p:nvPr>
            <p:ph idx="13" hasCustomPrompt="1"/>
          </p:nvPr>
        </p:nvSpPr>
        <p:spPr>
          <a:xfrm>
            <a:off x="4217733" y="1237306"/>
            <a:ext cx="3762433" cy="4301441"/>
          </a:xfrm>
        </p:spPr>
        <p:txBody>
          <a:bodyPr>
            <a:normAutofit/>
          </a:bodyPr>
          <a:lstStyle>
            <a:lvl1pPr>
              <a:lnSpc>
                <a:spcPct val="90000"/>
              </a:lnSpc>
              <a:defRPr sz="2400">
                <a:latin typeface="Arial" panose="020B0604020202020204" pitchFamily="34" charset="0"/>
                <a:cs typeface="Arial" panose="020B0604020202020204" pitchFamily="34" charset="0"/>
              </a:defRPr>
            </a:lvl1pPr>
            <a:lvl2pPr marL="609585" indent="0">
              <a:buNone/>
              <a:defRPr sz="2667">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Click to add text</a:t>
            </a:r>
          </a:p>
        </p:txBody>
      </p:sp>
      <p:sp>
        <p:nvSpPr>
          <p:cNvPr id="5" name="Content Placeholder 2">
            <a:extLst>
              <a:ext uri="{FF2B5EF4-FFF2-40B4-BE49-F238E27FC236}">
                <a16:creationId xmlns:a16="http://schemas.microsoft.com/office/drawing/2014/main" id="{1ABA9F60-7675-4A99-8A53-387BF6CB2692}"/>
              </a:ext>
            </a:extLst>
          </p:cNvPr>
          <p:cNvSpPr>
            <a:spLocks noGrp="1"/>
          </p:cNvSpPr>
          <p:nvPr>
            <p:ph idx="14" hasCustomPrompt="1"/>
          </p:nvPr>
        </p:nvSpPr>
        <p:spPr>
          <a:xfrm>
            <a:off x="8153914" y="1237306"/>
            <a:ext cx="3762433" cy="4301441"/>
          </a:xfrm>
        </p:spPr>
        <p:txBody>
          <a:bodyPr>
            <a:normAutofit/>
          </a:bodyPr>
          <a:lstStyle>
            <a:lvl1pPr>
              <a:lnSpc>
                <a:spcPct val="90000"/>
              </a:lnSpc>
              <a:defRPr sz="2400">
                <a:latin typeface="Arial" panose="020B0604020202020204" pitchFamily="34" charset="0"/>
                <a:cs typeface="Arial" panose="020B0604020202020204" pitchFamily="34" charset="0"/>
              </a:defRPr>
            </a:lvl1pPr>
            <a:lvl2pPr marL="609585" indent="0">
              <a:buNone/>
              <a:defRPr sz="2667">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Click to add text</a:t>
            </a:r>
          </a:p>
        </p:txBody>
      </p:sp>
    </p:spTree>
    <p:extLst>
      <p:ext uri="{BB962C8B-B14F-4D97-AF65-F5344CB8AC3E}">
        <p14:creationId xmlns:p14="http://schemas.microsoft.com/office/powerpoint/2010/main" val="1897949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vider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0" y="4480709"/>
            <a:ext cx="12192000" cy="830439"/>
          </a:xfrm>
          <a:solidFill>
            <a:srgbClr val="EE6B12"/>
          </a:solidFill>
        </p:spPr>
        <p:txBody>
          <a:bodyPr>
            <a:normAutofit/>
          </a:bodyPr>
          <a:lstStyle>
            <a:lvl1pPr algn="ctr">
              <a:defRPr sz="3200" b="1">
                <a:solidFill>
                  <a:schemeClr val="bg1"/>
                </a:solidFill>
              </a:defRPr>
            </a:lvl1pPr>
          </a:lstStyle>
          <a:p>
            <a:r>
              <a:rPr lang="en-US"/>
              <a:t>Click to edit title</a:t>
            </a:r>
          </a:p>
        </p:txBody>
      </p:sp>
      <p:sp>
        <p:nvSpPr>
          <p:cNvPr id="10" name="Content Placeholder 2">
            <a:extLst>
              <a:ext uri="{FF2B5EF4-FFF2-40B4-BE49-F238E27FC236}">
                <a16:creationId xmlns:a16="http://schemas.microsoft.com/office/drawing/2014/main" id="{41492FC1-304C-F95B-BD7F-33CE0A8FAECF}"/>
              </a:ext>
            </a:extLst>
          </p:cNvPr>
          <p:cNvSpPr>
            <a:spLocks noGrp="1"/>
          </p:cNvSpPr>
          <p:nvPr>
            <p:ph idx="1" hasCustomPrompt="1"/>
          </p:nvPr>
        </p:nvSpPr>
        <p:spPr>
          <a:xfrm>
            <a:off x="0" y="1"/>
            <a:ext cx="12192000" cy="6857999"/>
          </a:xfrm>
        </p:spPr>
        <p:txBody>
          <a:bodyPr>
            <a:normAutofit/>
          </a:bodyPr>
          <a:lstStyle>
            <a:lvl1pPr marL="0" indent="0">
              <a:buNone/>
              <a:defRPr sz="2400">
                <a:latin typeface="Arial" panose="020B0604020202020204" pitchFamily="34" charset="0"/>
                <a:cs typeface="Arial" panose="020B0604020202020204" pitchFamily="34" charset="0"/>
              </a:defRPr>
            </a:lvl1pPr>
            <a:lvl2pPr marL="609585" indent="0">
              <a:buNone/>
              <a:defRPr sz="2667">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Object</a:t>
            </a:r>
          </a:p>
        </p:txBody>
      </p:sp>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0668001" y="6024434"/>
            <a:ext cx="1232567" cy="537865"/>
          </a:xfrm>
          <a:prstGeom prst="rect">
            <a:avLst/>
          </a:prstGeom>
          <a:noFill/>
          <a:ln>
            <a:noFill/>
          </a:ln>
        </p:spPr>
      </p:pic>
    </p:spTree>
    <p:extLst>
      <p:ext uri="{BB962C8B-B14F-4D97-AF65-F5344CB8AC3E}">
        <p14:creationId xmlns:p14="http://schemas.microsoft.com/office/powerpoint/2010/main" val="2618743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70933" y="177171"/>
            <a:ext cx="11593689" cy="830439"/>
          </a:xfrm>
        </p:spPr>
        <p:txBody>
          <a:bodyPr>
            <a:normAutofit/>
          </a:bodyPr>
          <a:lstStyle>
            <a:lvl1pPr>
              <a:defRPr sz="3200"/>
            </a:lvl1pPr>
          </a:lstStyle>
          <a:p>
            <a:r>
              <a:rPr lang="en-US"/>
              <a:t>Click to edit title</a:t>
            </a:r>
          </a:p>
        </p:txBody>
      </p:sp>
    </p:spTree>
    <p:extLst>
      <p:ext uri="{BB962C8B-B14F-4D97-AF65-F5344CB8AC3E}">
        <p14:creationId xmlns:p14="http://schemas.microsoft.com/office/powerpoint/2010/main" val="322123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Orange Foot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70933" y="177171"/>
            <a:ext cx="11593689" cy="830439"/>
          </a:xfrm>
        </p:spPr>
        <p:txBody>
          <a:bodyPr>
            <a:normAutofit/>
          </a:bodyPr>
          <a:lstStyle>
            <a:lvl1pPr>
              <a:defRPr sz="3200"/>
            </a:lvl1pPr>
          </a:lstStyle>
          <a:p>
            <a:r>
              <a:rPr lang="en-US"/>
              <a:t>Click to edit title</a:t>
            </a:r>
          </a:p>
        </p:txBody>
      </p:sp>
      <p:sp>
        <p:nvSpPr>
          <p:cNvPr id="3" name="Footer Background">
            <a:extLst>
              <a:ext uri="{FF2B5EF4-FFF2-40B4-BE49-F238E27FC236}">
                <a16:creationId xmlns:a16="http://schemas.microsoft.com/office/drawing/2014/main" id="{F10B4B1B-19BC-CC7B-1AAE-A6A2010E8A96}"/>
              </a:ext>
              <a:ext uri="{C183D7F6-B498-43B3-948B-1728B52AA6E4}">
                <adec:decorative xmlns:adec="http://schemas.microsoft.com/office/drawing/2017/decorative" val="1"/>
              </a:ext>
            </a:extLst>
          </p:cNvPr>
          <p:cNvSpPr/>
          <p:nvPr userDrawn="1"/>
        </p:nvSpPr>
        <p:spPr>
          <a:xfrm>
            <a:off x="0" y="5748533"/>
            <a:ext cx="12192000" cy="1119200"/>
          </a:xfrm>
          <a:prstGeom prst="rect">
            <a:avLst/>
          </a:prstGeom>
          <a:solidFill>
            <a:srgbClr val="EE6B1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0669534" y="6024434"/>
            <a:ext cx="1232567" cy="537865"/>
          </a:xfrm>
          <a:prstGeom prst="rect">
            <a:avLst/>
          </a:prstGeom>
          <a:noFill/>
          <a:ln>
            <a:noFill/>
          </a:ln>
        </p:spPr>
      </p:pic>
    </p:spTree>
    <p:extLst>
      <p:ext uri="{BB962C8B-B14F-4D97-AF65-F5344CB8AC3E}">
        <p14:creationId xmlns:p14="http://schemas.microsoft.com/office/powerpoint/2010/main" val="1427653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Orange Foot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70933" y="177171"/>
            <a:ext cx="11593689" cy="830439"/>
          </a:xfrm>
        </p:spPr>
        <p:txBody>
          <a:bodyPr>
            <a:normAutofit/>
          </a:bodyPr>
          <a:lstStyle>
            <a:lvl1pPr>
              <a:defRPr sz="3200"/>
            </a:lvl1pPr>
          </a:lstStyle>
          <a:p>
            <a:r>
              <a:rPr lang="en-US"/>
              <a:t>Click to edit title</a:t>
            </a:r>
          </a:p>
        </p:txBody>
      </p:sp>
      <p:pic>
        <p:nvPicPr>
          <p:cNvPr id="5" name="Footer Background">
            <a:extLst>
              <a:ext uri="{FF2B5EF4-FFF2-40B4-BE49-F238E27FC236}">
                <a16:creationId xmlns:a16="http://schemas.microsoft.com/office/drawing/2014/main" id="{1732253B-C394-AE95-5AA2-C889F7E49D45}"/>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 y="5760928"/>
            <a:ext cx="12192004" cy="1107281"/>
          </a:xfrm>
          <a:prstGeom prst="rect">
            <a:avLst/>
          </a:prstGeom>
          <a:noFill/>
          <a:ln>
            <a:noFill/>
          </a:ln>
        </p:spPr>
      </p:pic>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10669534" y="6024434"/>
            <a:ext cx="1232567" cy="537865"/>
          </a:xfrm>
          <a:prstGeom prst="rect">
            <a:avLst/>
          </a:prstGeom>
          <a:noFill/>
          <a:ln>
            <a:noFill/>
          </a:ln>
        </p:spPr>
      </p:pic>
    </p:spTree>
    <p:extLst>
      <p:ext uri="{BB962C8B-B14F-4D97-AF65-F5344CB8AC3E}">
        <p14:creationId xmlns:p14="http://schemas.microsoft.com/office/powerpoint/2010/main" val="2340384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345D9-EF57-FC26-1696-B3CDAB205ABD}"/>
              </a:ext>
            </a:extLst>
          </p:cNvPr>
          <p:cNvSpPr>
            <a:spLocks noGrp="1"/>
          </p:cNvSpPr>
          <p:nvPr>
            <p:ph type="title"/>
          </p:nvPr>
        </p:nvSpPr>
        <p:spPr>
          <a:xfrm>
            <a:off x="270933" y="366185"/>
            <a:ext cx="11593689" cy="8304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02E465-A8BD-2435-848C-F3AD94709F67}"/>
              </a:ext>
            </a:extLst>
          </p:cNvPr>
          <p:cNvSpPr>
            <a:spLocks noGrp="1"/>
          </p:cNvSpPr>
          <p:nvPr>
            <p:ph type="body" idx="1"/>
          </p:nvPr>
        </p:nvSpPr>
        <p:spPr>
          <a:xfrm>
            <a:off x="270933" y="1332089"/>
            <a:ext cx="11593688" cy="48443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233016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Lst>
  <p:hf hdr="0" ftr="0" dt="0"/>
  <p:txStyles>
    <p:titleStyle>
      <a:lvl1pPr algn="l" defTabSz="1219170" rtl="0" eaLnBrk="1" latinLnBrk="0" hangingPunct="1">
        <a:lnSpc>
          <a:spcPct val="90000"/>
        </a:lnSpc>
        <a:spcBef>
          <a:spcPct val="0"/>
        </a:spcBef>
        <a:buNone/>
        <a:defRPr sz="3467" b="1" kern="1200">
          <a:solidFill>
            <a:schemeClr val="tx1"/>
          </a:solidFill>
          <a:latin typeface="Trebuchet MS" panose="020B0603020202020204" pitchFamily="34" charset="0"/>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s://events.teams.microsoft.com/event/1533abde-8ba0-4fa8-8b6c-62f031ab9ddf@a751cfc8-1f9a-4edb-8370-9f1c6d4bea5a" TargetMode="External"/><Relationship Id="rId3" Type="http://schemas.openxmlformats.org/officeDocument/2006/relationships/hyperlink" Target="https://events.teams.microsoft.com/event/fb42024f-5ae8-4a34-aba9-d400a78769f4@a751cfc8-1f9a-4edb-8370-9f1c6d4bea5a" TargetMode="External"/><Relationship Id="rId7" Type="http://schemas.openxmlformats.org/officeDocument/2006/relationships/hyperlink" Target="https://events.teams.microsoft.com/event/52d74d60-6042-43d1-bc57-382e81aebcf6@a751cfc8-1f9a-4edb-8370-9f1c6d4bea5a"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hyperlink" Target="https://events.teams.microsoft.com/event/0f7f9ac2-49ed-4926-a1c1-ca4775de2a54@a751cfc8-1f9a-4edb-8370-9f1c6d4bea5a" TargetMode="External"/><Relationship Id="rId5" Type="http://schemas.openxmlformats.org/officeDocument/2006/relationships/hyperlink" Target="https://events.teams.microsoft.com/event/fb7a946d-3b37-4cf8-9f69-aeb163f9b7f4@a751cfc8-1f9a-4edb-8370-9f1c6d4bea5a" TargetMode="External"/><Relationship Id="rId10" Type="http://schemas.openxmlformats.org/officeDocument/2006/relationships/hyperlink" Target="https://events.teams.microsoft.com/event/e9704564-b2c5-4b78-9615-401e0123adbc@a751cfc8-1f9a-4edb-8370-9f1c6d4bea5a" TargetMode="External"/><Relationship Id="rId4" Type="http://schemas.openxmlformats.org/officeDocument/2006/relationships/hyperlink" Target="https://events.teams.microsoft.com/event/b530caf1-0374-4532-bcee-0c083547e599@a751cfc8-1f9a-4edb-8370-9f1c6d4bea5a" TargetMode="External"/><Relationship Id="rId9" Type="http://schemas.openxmlformats.org/officeDocument/2006/relationships/hyperlink" Target="https://events.teams.microsoft.com/event/b454b719-e012-49d2-868e-301c5f5c0cae@a751cfc8-1f9a-4edb-8370-9f1c6d4bea5a" TargetMode="Externa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hyperlink" Target="https://www.cde.state.co.us/datapipeline/ml_out-of-sequence_codingchangeform_pdf" TargetMode="External"/><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hyperlink" Target="https://www.cde.state.co.us/datapipeline/inter_student" TargetMode="External"/><Relationship Id="rId5" Type="http://schemas.openxmlformats.org/officeDocument/2006/relationships/hyperlink" Target="https://www.cde.state.co.us/datapipeline/ml_exceptionrequesttemplate" TargetMode="External"/><Relationship Id="rId4" Type="http://schemas.openxmlformats.org/officeDocument/2006/relationships/hyperlink" Target="https://www.cde.state.co.us/datapipeline/studentcollectionsexceptionrequestinstructions"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cde.state.co.us/dataprivacyandsecurity" TargetMode="External"/><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hyperlink" Target="https://www.cde.state.co.us/datapipeline/inter_student"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cde.state.co.us/datapipeline/snap_studentoctober" TargetMode="External"/><Relationship Id="rId13" Type="http://schemas.openxmlformats.org/officeDocument/2006/relationships/hyperlink" Target="mailto:Villalobos-Pavia_H@cde.state.co.us" TargetMode="External"/><Relationship Id="rId3" Type="http://schemas.openxmlformats.org/officeDocument/2006/relationships/hyperlink" Target="http://www.cde.state.co.us/cde_english" TargetMode="External"/><Relationship Id="rId7" Type="http://schemas.openxmlformats.org/officeDocument/2006/relationships/hyperlink" Target="https://www.cde.state.co.us/datapipeline/inter_student" TargetMode="External"/><Relationship Id="rId12" Type="http://schemas.openxmlformats.org/officeDocument/2006/relationships/hyperlink" Target="http://www.cde.state.co.us/assessment/ela" TargetMode="External"/><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hyperlink" Target="https://www.cde.state.co.us/datapipeline" TargetMode="External"/><Relationship Id="rId11" Type="http://schemas.openxmlformats.org/officeDocument/2006/relationships/hyperlink" Target="mailto:StudentEndOfYear@cde.state.co.us" TargetMode="External"/><Relationship Id="rId5" Type="http://schemas.openxmlformats.org/officeDocument/2006/relationships/hyperlink" Target="mailto:turnmeyer_j@cde.state.co.us" TargetMode="External"/><Relationship Id="rId10" Type="http://schemas.openxmlformats.org/officeDocument/2006/relationships/hyperlink" Target="mailto:StudentOctober@cde.state.co.us" TargetMode="External"/><Relationship Id="rId4" Type="http://schemas.openxmlformats.org/officeDocument/2006/relationships/hyperlink" Target="mailto:brock-Nguyen_d@cde.state.co.us" TargetMode="External"/><Relationship Id="rId9" Type="http://schemas.openxmlformats.org/officeDocument/2006/relationships/hyperlink" Target="https://www.cde.state.co.us/datapipeline/snap_eo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s://www.cde.state.co.us/cde_english/elstandardizedidentificationandfaqs"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hyperlink" Target="https://www.coloradosos.gov/CCR/GenerateRulePdf.do?ruleVersionId=11218"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www.cde.state.co.us/dropoutprevention/d2t2transcriptandrecordschecklis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99155" y="1219200"/>
            <a:ext cx="11593689" cy="3817597"/>
          </a:xfrm>
        </p:spPr>
        <p:txBody>
          <a:bodyPr vert="horz" lIns="91440" tIns="45720" rIns="91440" bIns="45720" rtlCol="0" anchor="ctr">
            <a:normAutofit fontScale="90000"/>
          </a:bodyPr>
          <a:lstStyle/>
          <a:p>
            <a:pPr algn="ctr"/>
            <a:r>
              <a:rPr lang="en-US" sz="5200">
                <a:solidFill>
                  <a:schemeClr val="bg1"/>
                </a:solidFill>
              </a:rPr>
              <a:t>Student October:</a:t>
            </a:r>
            <a:br>
              <a:rPr lang="en-US" sz="5200">
                <a:solidFill>
                  <a:schemeClr val="bg1"/>
                </a:solidFill>
              </a:rPr>
            </a:br>
            <a:r>
              <a:rPr lang="en-US" sz="5200">
                <a:solidFill>
                  <a:schemeClr val="bg1"/>
                </a:solidFill>
              </a:rPr>
              <a:t>Multilingual Learner </a:t>
            </a:r>
            <a:br>
              <a:rPr lang="en-US" sz="5200">
                <a:solidFill>
                  <a:schemeClr val="bg1"/>
                </a:solidFill>
              </a:rPr>
            </a:br>
            <a:r>
              <a:rPr lang="en-US" sz="5200">
                <a:solidFill>
                  <a:schemeClr val="bg1"/>
                </a:solidFill>
              </a:rPr>
              <a:t>Progression &amp; Overview </a:t>
            </a:r>
            <a:br>
              <a:rPr lang="en-US" sz="5200">
                <a:solidFill>
                  <a:schemeClr val="bg1"/>
                </a:solidFill>
              </a:rPr>
            </a:br>
            <a:br>
              <a:rPr lang="en-US" sz="5200">
                <a:solidFill>
                  <a:schemeClr val="bg1"/>
                </a:solidFill>
              </a:rPr>
            </a:br>
            <a:r>
              <a:rPr lang="en-US" sz="2933">
                <a:solidFill>
                  <a:schemeClr val="bg1"/>
                </a:solidFill>
              </a:rPr>
              <a:t>Office of Data Services and CLDE</a:t>
            </a:r>
            <a:br>
              <a:rPr lang="en-US" sz="2933">
                <a:solidFill>
                  <a:schemeClr val="bg1"/>
                </a:solidFill>
              </a:rPr>
            </a:br>
            <a:br>
              <a:rPr lang="en-US" sz="2933">
                <a:solidFill>
                  <a:schemeClr val="bg1"/>
                </a:solidFill>
              </a:rPr>
            </a:br>
            <a:r>
              <a:rPr lang="en-US" sz="2800">
                <a:solidFill>
                  <a:schemeClr val="bg1"/>
                </a:solidFill>
              </a:rPr>
              <a:t>SY2025-2026</a:t>
            </a:r>
          </a:p>
        </p:txBody>
      </p:sp>
    </p:spTree>
    <p:extLst>
      <p:ext uri="{BB962C8B-B14F-4D97-AF65-F5344CB8AC3E}">
        <p14:creationId xmlns:p14="http://schemas.microsoft.com/office/powerpoint/2010/main" val="109016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093B7-DCB6-EC90-6923-6150BA461F4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C2D256-B1CA-FFBE-AC9F-D57272288326}"/>
              </a:ext>
            </a:extLst>
          </p:cNvPr>
          <p:cNvSpPr>
            <a:spLocks noGrp="1"/>
          </p:cNvSpPr>
          <p:nvPr>
            <p:ph type="title"/>
          </p:nvPr>
        </p:nvSpPr>
        <p:spPr>
          <a:xfrm>
            <a:off x="304353" y="59690"/>
            <a:ext cx="7713272" cy="830439"/>
          </a:xfrm>
        </p:spPr>
        <p:txBody>
          <a:bodyPr>
            <a:normAutofit/>
          </a:bodyPr>
          <a:lstStyle/>
          <a:p>
            <a:r>
              <a:rPr lang="en-US"/>
              <a:t>Notify Parents</a:t>
            </a:r>
          </a:p>
        </p:txBody>
      </p:sp>
      <p:pic>
        <p:nvPicPr>
          <p:cNvPr id="11" name="Picture 10" descr="Parents must be informed of their child's English language proficiency prior to enrollment into an LIEP.">
            <a:extLst>
              <a:ext uri="{FF2B5EF4-FFF2-40B4-BE49-F238E27FC236}">
                <a16:creationId xmlns:a16="http://schemas.microsoft.com/office/drawing/2014/main" id="{CEA0A578-257A-DA20-D1FC-C586C3CFB6B7}"/>
              </a:ext>
            </a:extLst>
          </p:cNvPr>
          <p:cNvPicPr>
            <a:picLocks noChangeAspect="1"/>
          </p:cNvPicPr>
          <p:nvPr/>
        </p:nvPicPr>
        <p:blipFill>
          <a:blip r:embed="rId3"/>
          <a:srcRect t="71911"/>
          <a:stretch>
            <a:fillRect/>
          </a:stretch>
        </p:blipFill>
        <p:spPr>
          <a:xfrm>
            <a:off x="1775789" y="847932"/>
            <a:ext cx="9273540" cy="2855388"/>
          </a:xfrm>
          <a:prstGeom prst="rect">
            <a:avLst/>
          </a:prstGeom>
          <a:ln w="57150">
            <a:solidFill>
              <a:schemeClr val="tx1"/>
            </a:solidFill>
          </a:ln>
        </p:spPr>
      </p:pic>
      <p:sp>
        <p:nvSpPr>
          <p:cNvPr id="12" name="TextBox 11">
            <a:extLst>
              <a:ext uri="{FF2B5EF4-FFF2-40B4-BE49-F238E27FC236}">
                <a16:creationId xmlns:a16="http://schemas.microsoft.com/office/drawing/2014/main" id="{EEA048E2-4729-61EC-3DB2-EEAC67E94A73}"/>
              </a:ext>
            </a:extLst>
          </p:cNvPr>
          <p:cNvSpPr txBox="1"/>
          <p:nvPr/>
        </p:nvSpPr>
        <p:spPr>
          <a:xfrm>
            <a:off x="7079205" y="3658988"/>
            <a:ext cx="4895508" cy="3139321"/>
          </a:xfrm>
          <a:prstGeom prst="rect">
            <a:avLst/>
          </a:prstGeom>
          <a:ln w="57150">
            <a:solidFill>
              <a:schemeClr val="accent5"/>
            </a:solidFill>
          </a:ln>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r>
              <a:rPr lang="en-US"/>
              <a:t>Consent to enroll student into language instruction educational program (LIEP) is given by parents.</a:t>
            </a:r>
          </a:p>
          <a:p>
            <a:endParaRPr lang="en-US"/>
          </a:p>
          <a:p>
            <a:r>
              <a:rPr lang="en-US"/>
              <a:t>District can choose program model to provide.</a:t>
            </a:r>
          </a:p>
          <a:p>
            <a:endParaRPr lang="en-US"/>
          </a:p>
          <a:p>
            <a:r>
              <a:rPr lang="en-US"/>
              <a:t>NEP/LEP students take ACCESS each year until they meet redesignation criteria established by CDE.</a:t>
            </a:r>
          </a:p>
          <a:p>
            <a:endParaRPr lang="en-US"/>
          </a:p>
          <a:p>
            <a:endParaRPr lang="en-US">
              <a:ea typeface="Calibri"/>
              <a:cs typeface="Calibri"/>
            </a:endParaRPr>
          </a:p>
        </p:txBody>
      </p:sp>
      <p:sp>
        <p:nvSpPr>
          <p:cNvPr id="5" name="TextBox 4">
            <a:extLst>
              <a:ext uri="{FF2B5EF4-FFF2-40B4-BE49-F238E27FC236}">
                <a16:creationId xmlns:a16="http://schemas.microsoft.com/office/drawing/2014/main" id="{BAB2B5D7-A12C-B6B5-F9CD-8B8FAE12C1F7}"/>
              </a:ext>
            </a:extLst>
          </p:cNvPr>
          <p:cNvSpPr txBox="1"/>
          <p:nvPr/>
        </p:nvSpPr>
        <p:spPr>
          <a:xfrm>
            <a:off x="541243" y="3658987"/>
            <a:ext cx="4739194" cy="3139321"/>
          </a:xfrm>
          <a:prstGeom prst="rect">
            <a:avLst/>
          </a:prstGeom>
          <a:ln w="57150">
            <a:solidFill>
              <a:schemeClr val="accent5"/>
            </a:solidFill>
          </a:ln>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r>
              <a:rPr lang="en-US"/>
              <a:t>Consent to enroll student into language instruction educational program (LIEP) is not given by parents.</a:t>
            </a:r>
          </a:p>
          <a:p>
            <a:endParaRPr lang="en-US"/>
          </a:p>
          <a:p>
            <a:r>
              <a:rPr lang="en-US"/>
              <a:t>Parent opt out form must be signed by parent. Student is not enrolled into LIEP. </a:t>
            </a:r>
          </a:p>
          <a:p>
            <a:endParaRPr lang="en-US"/>
          </a:p>
          <a:p>
            <a:r>
              <a:rPr lang="en-US"/>
              <a:t>NEP/LEP students who opt out of language instruction take ACCESS each year until they meet redesignation criteria established by CDE.</a:t>
            </a:r>
            <a:endParaRPr lang="en-US">
              <a:ea typeface="Calibri"/>
              <a:cs typeface="Calibri"/>
            </a:endParaRPr>
          </a:p>
        </p:txBody>
      </p:sp>
    </p:spTree>
    <p:extLst>
      <p:ext uri="{BB962C8B-B14F-4D97-AF65-F5344CB8AC3E}">
        <p14:creationId xmlns:p14="http://schemas.microsoft.com/office/powerpoint/2010/main" val="415026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387A7-D255-416E-8802-C73823CBF2D9}"/>
              </a:ext>
            </a:extLst>
          </p:cNvPr>
          <p:cNvSpPr>
            <a:spLocks noGrp="1"/>
          </p:cNvSpPr>
          <p:nvPr>
            <p:ph type="title"/>
          </p:nvPr>
        </p:nvSpPr>
        <p:spPr/>
        <p:txBody>
          <a:bodyPr/>
          <a:lstStyle/>
          <a:p>
            <a:r>
              <a:rPr lang="en-US">
                <a:latin typeface="+mn-lt"/>
              </a:rPr>
              <a:t>Parent Right to Opt-Out of Services</a:t>
            </a:r>
          </a:p>
        </p:txBody>
      </p:sp>
      <p:graphicFrame>
        <p:nvGraphicFramePr>
          <p:cNvPr id="6" name="Content Placeholder 5">
            <a:extLst>
              <a:ext uri="{FF2B5EF4-FFF2-40B4-BE49-F238E27FC236}">
                <a16:creationId xmlns:a16="http://schemas.microsoft.com/office/drawing/2014/main" id="{781A5C30-0B02-2E89-C555-25871BFF422A}"/>
              </a:ext>
              <a:ext uri="{C183D7F6-B498-43B3-948B-1728B52AA6E4}">
                <adec:decorative xmlns:adec="http://schemas.microsoft.com/office/drawing/2017/decorative" val="1"/>
              </a:ext>
            </a:extLst>
          </p:cNvPr>
          <p:cNvGraphicFramePr>
            <a:graphicFrameLocks noGrp="1"/>
          </p:cNvGraphicFramePr>
          <p:nvPr>
            <p:ph idx="4294967295"/>
            <p:extLst>
              <p:ext uri="{D42A27DB-BD31-4B8C-83A1-F6EECF244321}">
                <p14:modId xmlns:p14="http://schemas.microsoft.com/office/powerpoint/2010/main" val="796321034"/>
              </p:ext>
            </p:extLst>
          </p:nvPr>
        </p:nvGraphicFramePr>
        <p:xfrm>
          <a:off x="392289" y="1151432"/>
          <a:ext cx="11407422" cy="5576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8338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chemeClr val="tx1"/>
                </a:solidFill>
                <a:latin typeface="+mn-lt"/>
              </a:rPr>
              <a:t>State Language Proficiency Progression </a:t>
            </a:r>
          </a:p>
        </p:txBody>
      </p:sp>
      <p:sp>
        <p:nvSpPr>
          <p:cNvPr id="7" name="Rectangle 6">
            <a:extLst>
              <a:ext uri="{FF2B5EF4-FFF2-40B4-BE49-F238E27FC236}">
                <a16:creationId xmlns:a16="http://schemas.microsoft.com/office/drawing/2014/main" id="{1AA36A2C-0EE0-439C-A3B6-9159E203DDA9}"/>
              </a:ext>
            </a:extLst>
          </p:cNvPr>
          <p:cNvSpPr/>
          <p:nvPr/>
        </p:nvSpPr>
        <p:spPr>
          <a:xfrm rot="16200000">
            <a:off x="-449697" y="2003362"/>
            <a:ext cx="3964803" cy="2369504"/>
          </a:xfrm>
          <a:prstGeom prst="rect">
            <a:avLst/>
          </a:prstGeom>
          <a:solidFill>
            <a:schemeClr val="bg1">
              <a:lumMod val="75000"/>
            </a:schemeClr>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vert="horz" rtlCol="0" anchor="t"/>
          <a:lstStyle/>
          <a:p>
            <a:pPr algn="ctr" defTabSz="914377">
              <a:defRPr/>
            </a:pPr>
            <a:r>
              <a:rPr lang="en-US" sz="2800" b="1">
                <a:solidFill>
                  <a:prstClr val="black"/>
                </a:solidFill>
                <a:latin typeface="Calibri" panose="020F0502020204030204" pitchFamily="34" charset="0"/>
                <a:ea typeface="Calibri" panose="020F0502020204030204" pitchFamily="34" charset="0"/>
                <a:cs typeface="Calibri" panose="020F0502020204030204" pitchFamily="34" charset="0"/>
              </a:rPr>
              <a:t>Identification</a:t>
            </a:r>
          </a:p>
          <a:p>
            <a:pPr algn="ctr" defTabSz="914377">
              <a:defRPr/>
            </a:pPr>
            <a:r>
              <a:rPr lang="en-US" sz="2800" b="1">
                <a:solidFill>
                  <a:prstClr val="black"/>
                </a:solidFill>
                <a:latin typeface="Calibri" panose="020F0502020204030204" pitchFamily="34" charset="0"/>
                <a:ea typeface="Calibri" panose="020F0502020204030204" pitchFamily="34" charset="0"/>
                <a:cs typeface="Calibri" panose="020F0502020204030204" pitchFamily="34" charset="0"/>
              </a:rPr>
              <a:t>(Screener &amp; BOE)</a:t>
            </a:r>
          </a:p>
        </p:txBody>
      </p:sp>
      <p:graphicFrame>
        <p:nvGraphicFramePr>
          <p:cNvPr id="5" name="Content Placeholder 4" descr="NEP/LEP students move through the language proficiency progression after they have met state redesignation criteria."/>
          <p:cNvGraphicFramePr>
            <a:graphicFrameLocks noGrp="1"/>
          </p:cNvGraphicFramePr>
          <p:nvPr>
            <p:ph idx="4294967295"/>
            <p:extLst>
              <p:ext uri="{D42A27DB-BD31-4B8C-83A1-F6EECF244321}">
                <p14:modId xmlns:p14="http://schemas.microsoft.com/office/powerpoint/2010/main" val="263130348"/>
              </p:ext>
            </p:extLst>
          </p:nvPr>
        </p:nvGraphicFramePr>
        <p:xfrm>
          <a:off x="1457487" y="1347521"/>
          <a:ext cx="9567863" cy="429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rved Down Arrow 2">
            <a:extLst>
              <a:ext uri="{C183D7F6-B498-43B3-948B-1728B52AA6E4}">
                <adec:decorative xmlns:adec="http://schemas.microsoft.com/office/drawing/2017/decorative" val="1"/>
              </a:ext>
            </a:extLst>
          </p:cNvPr>
          <p:cNvSpPr/>
          <p:nvPr/>
        </p:nvSpPr>
        <p:spPr>
          <a:xfrm>
            <a:off x="1698675" y="2259201"/>
            <a:ext cx="2369503" cy="730488"/>
          </a:xfrm>
          <a:prstGeom prst="curved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black"/>
              </a:solidFill>
              <a:latin typeface="Calibri" panose="020F0502020204030204"/>
            </a:endParaRPr>
          </a:p>
        </p:txBody>
      </p:sp>
      <p:sp>
        <p:nvSpPr>
          <p:cNvPr id="6" name="TextBox 5"/>
          <p:cNvSpPr txBox="1"/>
          <p:nvPr/>
        </p:nvSpPr>
        <p:spPr>
          <a:xfrm>
            <a:off x="3199831" y="1687485"/>
            <a:ext cx="5749348" cy="523220"/>
          </a:xfrm>
          <a:prstGeom prst="rect">
            <a:avLst/>
          </a:prstGeom>
          <a:noFill/>
        </p:spPr>
        <p:txBody>
          <a:bodyPr wrap="square" rtlCol="0">
            <a:spAutoFit/>
          </a:bodyPr>
          <a:lstStyle/>
          <a:p>
            <a:pPr defTabSz="914377">
              <a:defRPr/>
            </a:pPr>
            <a:r>
              <a:rPr lang="en-US" sz="2800" b="1">
                <a:latin typeface="Calibri" panose="020F0502020204030204"/>
              </a:rPr>
              <a:t>Redesignation (ACCESS &amp; BOE)</a:t>
            </a:r>
          </a:p>
        </p:txBody>
      </p:sp>
      <p:cxnSp>
        <p:nvCxnSpPr>
          <p:cNvPr id="15" name="Straight Connector 14">
            <a:extLst>
              <a:ext uri="{C183D7F6-B498-43B3-948B-1728B52AA6E4}">
                <adec:decorative xmlns:adec="http://schemas.microsoft.com/office/drawing/2017/decorative" val="1"/>
              </a:ext>
            </a:extLst>
          </p:cNvPr>
          <p:cNvCxnSpPr>
            <a:cxnSpLocks/>
          </p:cNvCxnSpPr>
          <p:nvPr/>
        </p:nvCxnSpPr>
        <p:spPr>
          <a:xfrm>
            <a:off x="3732726" y="4379610"/>
            <a:ext cx="5092307" cy="0"/>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68178" y="4635374"/>
            <a:ext cx="4530669" cy="523220"/>
          </a:xfrm>
          <a:prstGeom prst="rect">
            <a:avLst/>
          </a:prstGeom>
          <a:noFill/>
        </p:spPr>
        <p:txBody>
          <a:bodyPr wrap="square" rtlCol="0">
            <a:spAutoFit/>
          </a:bodyPr>
          <a:lstStyle/>
          <a:p>
            <a:pPr algn="ctr" defTabSz="914377">
              <a:defRPr/>
            </a:pPr>
            <a:r>
              <a:rPr lang="en-US" sz="2800" b="1">
                <a:latin typeface="Calibri" panose="020F0502020204030204"/>
              </a:rPr>
              <a:t>Re-Entry (Screener &amp; BOE)</a:t>
            </a:r>
          </a:p>
        </p:txBody>
      </p:sp>
      <p:sp>
        <p:nvSpPr>
          <p:cNvPr id="9" name="TextBox 8">
            <a:extLst>
              <a:ext uri="{FF2B5EF4-FFF2-40B4-BE49-F238E27FC236}">
                <a16:creationId xmlns:a16="http://schemas.microsoft.com/office/drawing/2014/main" id="{C7D67A1E-D518-4F23-B016-A525A504F28C}"/>
              </a:ext>
            </a:extLst>
          </p:cNvPr>
          <p:cNvSpPr txBox="1"/>
          <p:nvPr/>
        </p:nvSpPr>
        <p:spPr>
          <a:xfrm>
            <a:off x="1698675" y="5873416"/>
            <a:ext cx="7923725" cy="923330"/>
          </a:xfrm>
          <a:prstGeom prst="rect">
            <a:avLst/>
          </a:prstGeom>
          <a:noFill/>
        </p:spPr>
        <p:txBody>
          <a:bodyPr wrap="square" rtlCol="0">
            <a:spAutoFit/>
          </a:bodyPr>
          <a:lstStyle/>
          <a:p>
            <a:pPr algn="ctr" defTabSz="914377">
              <a:defRPr/>
            </a:pPr>
            <a:r>
              <a:rPr lang="en-US">
                <a:solidFill>
                  <a:schemeClr val="bg1"/>
                </a:solidFill>
                <a:latin typeface="Calibri" panose="020F0502020204030204"/>
              </a:rPr>
              <a:t>All identified NEPs &amp; LEPs take annual ELP assessment, ACCESS, until the criteria for redesignation (i.e., evaluate ACCESS scores and local evidence) is met, demonstrating English proficient in all four language domains. </a:t>
            </a:r>
          </a:p>
        </p:txBody>
      </p:sp>
    </p:spTree>
    <p:extLst>
      <p:ext uri="{BB962C8B-B14F-4D97-AF65-F5344CB8AC3E}">
        <p14:creationId xmlns:p14="http://schemas.microsoft.com/office/powerpoint/2010/main" val="66366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0AB9BB-CB74-B5A5-016E-EB584D1BF9E3}"/>
              </a:ext>
            </a:extLst>
          </p:cNvPr>
          <p:cNvSpPr>
            <a:spLocks noGrp="1"/>
          </p:cNvSpPr>
          <p:nvPr>
            <p:ph type="title"/>
          </p:nvPr>
        </p:nvSpPr>
        <p:spPr/>
        <p:txBody>
          <a:bodyPr/>
          <a:lstStyle/>
          <a:p>
            <a:r>
              <a:rPr lang="en-US">
                <a:latin typeface="+mn-lt"/>
              </a:rPr>
              <a:t>Keep in Mind</a:t>
            </a:r>
          </a:p>
        </p:txBody>
      </p:sp>
      <p:graphicFrame>
        <p:nvGraphicFramePr>
          <p:cNvPr id="7" name="Content Placeholder 1" descr="Several updates for data respondents to be aware of during SY24-25.">
            <a:extLst>
              <a:ext uri="{FF2B5EF4-FFF2-40B4-BE49-F238E27FC236}">
                <a16:creationId xmlns:a16="http://schemas.microsoft.com/office/drawing/2014/main" id="{48797EFB-E423-F28A-BA0B-2535401276ED}"/>
              </a:ext>
            </a:extLst>
          </p:cNvPr>
          <p:cNvGraphicFramePr>
            <a:graphicFrameLocks noGrp="1"/>
          </p:cNvGraphicFramePr>
          <p:nvPr>
            <p:ph idx="4294967295"/>
            <p:extLst>
              <p:ext uri="{D42A27DB-BD31-4B8C-83A1-F6EECF244321}">
                <p14:modId xmlns:p14="http://schemas.microsoft.com/office/powerpoint/2010/main" val="2901353042"/>
              </p:ext>
            </p:extLst>
          </p:nvPr>
        </p:nvGraphicFramePr>
        <p:xfrm>
          <a:off x="1099536" y="1007610"/>
          <a:ext cx="10223784" cy="4615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0605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B4563-2A95-FA4B-2734-2F15D26BE072}"/>
              </a:ext>
            </a:extLst>
          </p:cNvPr>
          <p:cNvSpPr>
            <a:spLocks noGrp="1"/>
          </p:cNvSpPr>
          <p:nvPr>
            <p:ph type="title"/>
          </p:nvPr>
        </p:nvSpPr>
        <p:spPr/>
        <p:txBody>
          <a:bodyPr anchor="ctr">
            <a:normAutofit/>
          </a:bodyPr>
          <a:lstStyle/>
          <a:p>
            <a:r>
              <a:rPr lang="en-US" sz="4400"/>
              <a:t>ML Students with Current ELP Scores</a:t>
            </a:r>
          </a:p>
        </p:txBody>
      </p:sp>
      <p:sp>
        <p:nvSpPr>
          <p:cNvPr id="3" name="Content Placeholder 2">
            <a:extLst>
              <a:ext uri="{FF2B5EF4-FFF2-40B4-BE49-F238E27FC236}">
                <a16:creationId xmlns:a16="http://schemas.microsoft.com/office/drawing/2014/main" id="{D354F572-3C9D-9852-DC08-AA2A72342675}"/>
              </a:ext>
            </a:extLst>
          </p:cNvPr>
          <p:cNvSpPr>
            <a:spLocks noGrp="1"/>
          </p:cNvSpPr>
          <p:nvPr>
            <p:ph idx="4294967295"/>
          </p:nvPr>
        </p:nvSpPr>
        <p:spPr>
          <a:xfrm>
            <a:off x="358775" y="1128395"/>
            <a:ext cx="11474450" cy="4940300"/>
          </a:xfrm>
        </p:spPr>
        <p:txBody>
          <a:bodyPr anchor="ctr">
            <a:noAutofit/>
          </a:bodyPr>
          <a:lstStyle/>
          <a:p>
            <a:pPr marL="0" marR="0" indent="0">
              <a:spcBef>
                <a:spcPts val="0"/>
              </a:spcBef>
              <a:spcAft>
                <a:spcPts val="0"/>
              </a:spcAft>
              <a:buNone/>
            </a:pPr>
            <a:r>
              <a:rPr lang="en-US">
                <a:ln w="0"/>
                <a:latin typeface="Calibri" panose="020F0502020204030204" pitchFamily="34" charset="0"/>
                <a:ea typeface="Times New Roman" panose="02020603050405020304" pitchFamily="18" charset="0"/>
              </a:rPr>
              <a:t>NEP/LEP Students with ELP scores* from the current year enrolls, district will determine:</a:t>
            </a:r>
          </a:p>
          <a:p>
            <a:pPr marL="0" marR="0" indent="0">
              <a:spcBef>
                <a:spcPts val="0"/>
              </a:spcBef>
              <a:spcAft>
                <a:spcPts val="0"/>
              </a:spcAft>
              <a:buNone/>
            </a:pPr>
            <a:endParaRPr lang="en-US">
              <a:ln w="0"/>
              <a:latin typeface="Calibri" panose="020F0502020204030204" pitchFamily="34" charset="0"/>
              <a:ea typeface="Times New Roman" panose="02020603050405020304" pitchFamily="18" charset="0"/>
            </a:endParaRPr>
          </a:p>
          <a:p>
            <a:pPr>
              <a:spcBef>
                <a:spcPts val="0"/>
              </a:spcBef>
              <a:spcAft>
                <a:spcPts val="0"/>
              </a:spcAft>
              <a:buClr>
                <a:schemeClr val="accent5"/>
              </a:buClr>
              <a:buFont typeface="Wingdings" panose="05000000000000000000" pitchFamily="2" charset="2"/>
              <a:buChar char="q"/>
            </a:pPr>
            <a:r>
              <a:rPr lang="en-US">
                <a:ln w="0"/>
                <a:latin typeface="Calibri" panose="020F0502020204030204" pitchFamily="34" charset="0"/>
                <a:ea typeface="Times New Roman" panose="02020603050405020304" pitchFamily="18" charset="0"/>
              </a:rPr>
              <a:t> If student in fact meets the state criteria for redesignation, following the standardized Redesignation procedures, the enrolling district </a:t>
            </a:r>
            <a:r>
              <a:rPr lang="en-US" u="sng">
                <a:ln w="0"/>
                <a:latin typeface="Calibri" panose="020F0502020204030204" pitchFamily="34" charset="0"/>
                <a:ea typeface="Times New Roman" panose="02020603050405020304" pitchFamily="18" charset="0"/>
              </a:rPr>
              <a:t>must</a:t>
            </a:r>
            <a:r>
              <a:rPr lang="en-US">
                <a:ln w="0"/>
                <a:latin typeface="Calibri" panose="020F0502020204030204" pitchFamily="34" charset="0"/>
                <a:ea typeface="Times New Roman" panose="02020603050405020304" pitchFamily="18" charset="0"/>
              </a:rPr>
              <a:t> gather a local Body of Evidence (BOE) in order to move to student from NEP/LEP to FEP M1.</a:t>
            </a:r>
          </a:p>
          <a:p>
            <a:pPr>
              <a:spcBef>
                <a:spcPts val="0"/>
              </a:spcBef>
              <a:spcAft>
                <a:spcPts val="0"/>
              </a:spcAft>
              <a:buClr>
                <a:srgbClr val="488BC9"/>
              </a:buClr>
              <a:buFont typeface="Wingdings" panose="05000000000000000000" pitchFamily="2" charset="2"/>
              <a:buChar char="q"/>
            </a:pPr>
            <a:endParaRPr lang="en-US">
              <a:ln w="0"/>
              <a:latin typeface="Calibri" panose="020F0502020204030204" pitchFamily="34" charset="0"/>
              <a:ea typeface="Times New Roman" panose="02020603050405020304" pitchFamily="18" charset="0"/>
            </a:endParaRPr>
          </a:p>
          <a:p>
            <a:pPr>
              <a:spcBef>
                <a:spcPts val="0"/>
              </a:spcBef>
              <a:spcAft>
                <a:spcPts val="0"/>
              </a:spcAft>
              <a:buClr>
                <a:schemeClr val="accent5"/>
              </a:buClr>
              <a:buFont typeface="Wingdings" panose="05000000000000000000" pitchFamily="2" charset="2"/>
              <a:buChar char="q"/>
            </a:pPr>
            <a:r>
              <a:rPr lang="en-US">
                <a:ln w="0"/>
                <a:latin typeface="Calibri" panose="020F0502020204030204" pitchFamily="34" charset="0"/>
                <a:ea typeface="Times New Roman" panose="02020603050405020304" pitchFamily="18" charset="0"/>
              </a:rPr>
              <a:t> If student does not meet state criteria for redesignation, following the Standardized Redesignation procedures, the enrolling district </a:t>
            </a:r>
            <a:r>
              <a:rPr lang="en-US" u="sng">
                <a:ln w="0"/>
                <a:latin typeface="Calibri" panose="020F0502020204030204" pitchFamily="34" charset="0"/>
                <a:ea typeface="Times New Roman" panose="02020603050405020304" pitchFamily="18" charset="0"/>
              </a:rPr>
              <a:t>must not </a:t>
            </a:r>
            <a:r>
              <a:rPr lang="en-US">
                <a:ln w="0"/>
                <a:latin typeface="Calibri" panose="020F0502020204030204" pitchFamily="34" charset="0"/>
                <a:ea typeface="Times New Roman" panose="02020603050405020304" pitchFamily="18" charset="0"/>
              </a:rPr>
              <a:t>redesignate the student, must provide language instruction, continue to designate NEP/LEP, and administer the annual English Language Proficiency (ELP) assessment until the student meets the criteria for redesignation.</a:t>
            </a:r>
          </a:p>
          <a:p>
            <a:pPr marL="0" marR="0" indent="0">
              <a:spcBef>
                <a:spcPts val="0"/>
              </a:spcBef>
              <a:spcAft>
                <a:spcPts val="0"/>
              </a:spcAft>
              <a:buNone/>
            </a:pPr>
            <a:endParaRPr lang="en-US">
              <a:ln w="0"/>
              <a:latin typeface="Calibri" panose="020F0502020204030204" pitchFamily="34" charset="0"/>
              <a:ea typeface="Times New Roman" panose="02020603050405020304" pitchFamily="18" charset="0"/>
            </a:endParaRPr>
          </a:p>
          <a:p>
            <a:pPr marL="0" marR="0" indent="0">
              <a:spcBef>
                <a:spcPts val="0"/>
              </a:spcBef>
              <a:spcAft>
                <a:spcPts val="0"/>
              </a:spcAft>
              <a:buNone/>
            </a:pPr>
            <a:endParaRPr lang="en-US">
              <a:ln w="0"/>
            </a:endParaRPr>
          </a:p>
        </p:txBody>
      </p:sp>
      <p:sp>
        <p:nvSpPr>
          <p:cNvPr id="5" name="TextBox 4">
            <a:extLst>
              <a:ext uri="{FF2B5EF4-FFF2-40B4-BE49-F238E27FC236}">
                <a16:creationId xmlns:a16="http://schemas.microsoft.com/office/drawing/2014/main" id="{BC60B6EE-11D5-4728-EF0D-C2F9BD5DABCF}"/>
              </a:ext>
            </a:extLst>
          </p:cNvPr>
          <p:cNvSpPr txBox="1"/>
          <p:nvPr/>
        </p:nvSpPr>
        <p:spPr>
          <a:xfrm>
            <a:off x="137161" y="5881703"/>
            <a:ext cx="10728959" cy="615553"/>
          </a:xfrm>
          <a:prstGeom prst="rect">
            <a:avLst/>
          </a:prstGeom>
          <a:noFill/>
        </p:spPr>
        <p:txBody>
          <a:bodyPr wrap="square">
            <a:spAutoFit/>
          </a:bodyPr>
          <a:lstStyle/>
          <a:p>
            <a:pPr lvl="0">
              <a:buClr>
                <a:schemeClr val="accent5"/>
              </a:buClr>
            </a:pPr>
            <a:r>
              <a:rPr lang="en-US" sz="1700">
                <a:solidFill>
                  <a:schemeClr val="bg2"/>
                </a:solidFill>
                <a:latin typeface="Calibri" panose="020F0502020204030204" pitchFamily="34" charset="0"/>
                <a:ea typeface="Calibri" panose="020F0502020204030204" pitchFamily="34" charset="0"/>
                <a:cs typeface="Calibri" panose="020F0502020204030204" pitchFamily="34" charset="0"/>
              </a:rPr>
              <a:t>*Multilingual Learner Historical Reporting: SASID Lookup (single student by state id number) and Multilingual Learner Historical Reporting: District List (entire list of students by the reporting district), select school year field 25-26.</a:t>
            </a:r>
          </a:p>
        </p:txBody>
      </p:sp>
    </p:spTree>
    <p:extLst>
      <p:ext uri="{BB962C8B-B14F-4D97-AF65-F5344CB8AC3E}">
        <p14:creationId xmlns:p14="http://schemas.microsoft.com/office/powerpoint/2010/main" val="1412446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A36D-3ACA-4066-4629-4E0A1E960D23}"/>
              </a:ext>
            </a:extLst>
          </p:cNvPr>
          <p:cNvSpPr>
            <a:spLocks noGrp="1"/>
          </p:cNvSpPr>
          <p:nvPr>
            <p:ph type="title"/>
          </p:nvPr>
        </p:nvSpPr>
        <p:spPr>
          <a:xfrm>
            <a:off x="270933" y="177171"/>
            <a:ext cx="11593689" cy="830439"/>
          </a:xfrm>
        </p:spPr>
        <p:txBody>
          <a:bodyPr anchor="ctr">
            <a:normAutofit/>
          </a:bodyPr>
          <a:lstStyle/>
          <a:p>
            <a:r>
              <a:rPr lang="en-US" sz="4400"/>
              <a:t>ML Students without Current ELP Scores</a:t>
            </a:r>
          </a:p>
        </p:txBody>
      </p:sp>
      <p:sp>
        <p:nvSpPr>
          <p:cNvPr id="7" name="Content Placeholder 2">
            <a:extLst>
              <a:ext uri="{FF2B5EF4-FFF2-40B4-BE49-F238E27FC236}">
                <a16:creationId xmlns:a16="http://schemas.microsoft.com/office/drawing/2014/main" id="{3A23CEB7-C7CA-34D2-5133-1A2CFB12F777}"/>
              </a:ext>
            </a:extLst>
          </p:cNvPr>
          <p:cNvSpPr>
            <a:spLocks noGrp="1"/>
          </p:cNvSpPr>
          <p:nvPr>
            <p:ph idx="4294967295"/>
          </p:nvPr>
        </p:nvSpPr>
        <p:spPr>
          <a:xfrm>
            <a:off x="270933" y="1224915"/>
            <a:ext cx="11921067" cy="4846638"/>
          </a:xfrm>
        </p:spPr>
        <p:txBody>
          <a:bodyPr anchor="ctr">
            <a:noAutofit/>
          </a:bodyPr>
          <a:lstStyle/>
          <a:p>
            <a:pPr marL="0" marR="0" indent="0">
              <a:spcBef>
                <a:spcPts val="0"/>
              </a:spcBef>
              <a:spcAft>
                <a:spcPts val="0"/>
              </a:spcAft>
              <a:buNone/>
            </a:pPr>
            <a:r>
              <a:rPr kumimoji="0" lang="en-US" sz="2000" b="0" i="0" u="none" strike="noStrike" kern="1200" cap="none" spc="0" normalizeH="0" baseline="0" noProof="0">
                <a:ln w="0"/>
                <a:solidFill>
                  <a:srgbClr val="FF0000"/>
                </a:solidFill>
                <a:effectLst/>
                <a:uLnTx/>
                <a:uFillTx/>
                <a:latin typeface="Calibri" panose="020F0502020204030204" pitchFamily="34" charset="0"/>
                <a:ea typeface="Times New Roman" panose="02020603050405020304" pitchFamily="18" charset="0"/>
                <a:cs typeface="+mn-cs"/>
              </a:rPr>
              <a:t> </a:t>
            </a:r>
            <a:endParaRPr lang="en-US">
              <a:ln w="0"/>
              <a:latin typeface="Calibri" panose="020F0502020204030204" pitchFamily="34" charset="0"/>
              <a:ea typeface="Times New Roman" panose="02020603050405020304" pitchFamily="18" charset="0"/>
            </a:endParaRPr>
          </a:p>
          <a:p>
            <a:pPr marR="57150" lvl="0">
              <a:lnSpc>
                <a:spcPct val="107000"/>
              </a:lnSpc>
              <a:spcBef>
                <a:spcPts val="0"/>
              </a:spcBef>
              <a:spcAft>
                <a:spcPts val="800"/>
              </a:spcAft>
              <a:buClr>
                <a:schemeClr val="accent5"/>
              </a:buClr>
              <a:buFont typeface="Wingdings" panose="05000000000000000000" pitchFamily="2" charset="2"/>
              <a:buChar char="q"/>
            </a:pPr>
            <a:r>
              <a:rPr lang="en-US">
                <a:effectLst/>
                <a:latin typeface="Calibri" panose="020F0502020204030204" pitchFamily="34" charset="0"/>
                <a:ea typeface="Yu Mincho Light" panose="02020300000000000000" pitchFamily="18" charset="-128"/>
                <a:cs typeface="Times New Roman" panose="02020603050405020304" pitchFamily="18" charset="0"/>
              </a:rPr>
              <a:t> If NEP/LEP students ACCESS/Screener scores are missing, unobtainable, beyond the current year, and/or does not align with local evidence, the enrolling district </a:t>
            </a:r>
            <a:r>
              <a:rPr lang="en-US" u="sng">
                <a:effectLst/>
                <a:latin typeface="Calibri" panose="020F0502020204030204" pitchFamily="34" charset="0"/>
                <a:ea typeface="Yu Mincho Light" panose="02020300000000000000" pitchFamily="18" charset="-128"/>
                <a:cs typeface="Times New Roman" panose="02020603050405020304" pitchFamily="18" charset="0"/>
              </a:rPr>
              <a:t>must</a:t>
            </a:r>
            <a:r>
              <a:rPr lang="en-US">
                <a:effectLst/>
                <a:latin typeface="Calibri" panose="020F0502020204030204" pitchFamily="34" charset="0"/>
                <a:ea typeface="Yu Mincho Light" panose="02020300000000000000" pitchFamily="18" charset="-128"/>
                <a:cs typeface="Times New Roman" panose="02020603050405020304" pitchFamily="18" charset="0"/>
              </a:rPr>
              <a:t> determine ELP level through Screener administration and collecting local BOE before making an ELP decision and determining the student’s location in the language progression sequence for Data Pipeline coding. </a:t>
            </a:r>
            <a:endParaRPr lang="en-US">
              <a:effectLst/>
              <a:latin typeface="Yu Mincho Light" panose="02020300000000000000" pitchFamily="18" charset="-128"/>
              <a:ea typeface="Yu Mincho Light" panose="02020300000000000000" pitchFamily="18" charset="-128"/>
              <a:cs typeface="Times New Roman" panose="02020603050405020304" pitchFamily="18" charset="0"/>
            </a:endParaRPr>
          </a:p>
          <a:p>
            <a:pPr marR="57150" lvl="0">
              <a:lnSpc>
                <a:spcPct val="107000"/>
              </a:lnSpc>
              <a:spcBef>
                <a:spcPts val="0"/>
              </a:spcBef>
              <a:spcAft>
                <a:spcPts val="800"/>
              </a:spcAft>
              <a:buClr>
                <a:schemeClr val="accent5"/>
              </a:buClr>
              <a:buFont typeface="Wingdings" panose="05000000000000000000" pitchFamily="2" charset="2"/>
              <a:buChar char="q"/>
            </a:pPr>
            <a:r>
              <a:rPr lang="en-US">
                <a:effectLst/>
                <a:latin typeface="Calibri" panose="020F0502020204030204" pitchFamily="34" charset="0"/>
                <a:ea typeface="Yu Mincho Light" panose="02020300000000000000" pitchFamily="18" charset="-128"/>
                <a:cs typeface="Times New Roman" panose="02020603050405020304" pitchFamily="18" charset="0"/>
              </a:rPr>
              <a:t> PHLOTE</a:t>
            </a:r>
            <a:r>
              <a:rPr lang="en-US">
                <a:latin typeface="Calibri" panose="020F0502020204030204" pitchFamily="34" charset="0"/>
                <a:ea typeface="Yu Mincho Light" panose="02020300000000000000" pitchFamily="18" charset="-128"/>
                <a:cs typeface="Times New Roman" panose="02020603050405020304" pitchFamily="18" charset="0"/>
              </a:rPr>
              <a:t>/</a:t>
            </a:r>
            <a:r>
              <a:rPr lang="en-US">
                <a:effectLst/>
                <a:latin typeface="Calibri" panose="020F0502020204030204" pitchFamily="34" charset="0"/>
                <a:ea typeface="Yu Mincho Light" panose="02020300000000000000" pitchFamily="18" charset="-128"/>
                <a:cs typeface="Times New Roman" panose="02020603050405020304" pitchFamily="18" charset="0"/>
              </a:rPr>
              <a:t>FEP/Former ML </a:t>
            </a:r>
            <a:r>
              <a:rPr lang="en-US">
                <a:latin typeface="Calibri" panose="020F0502020204030204" pitchFamily="34" charset="0"/>
                <a:ea typeface="Yu Mincho Light" panose="02020300000000000000" pitchFamily="18" charset="-128"/>
                <a:cs typeface="Times New Roman" panose="02020603050405020304" pitchFamily="18" charset="0"/>
              </a:rPr>
              <a:t>enrolls </a:t>
            </a:r>
            <a:r>
              <a:rPr lang="en-US">
                <a:effectLst/>
                <a:latin typeface="Calibri" panose="020F0502020204030204" pitchFamily="34" charset="0"/>
                <a:ea typeface="Yu Mincho Light" panose="02020300000000000000" pitchFamily="18" charset="-128"/>
                <a:cs typeface="Times New Roman" panose="02020603050405020304" pitchFamily="18" charset="0"/>
              </a:rPr>
              <a:t>without ACCESS/Screener scores from the current year, the enrolling district </a:t>
            </a:r>
            <a:r>
              <a:rPr lang="en-US" u="sng">
                <a:effectLst/>
                <a:latin typeface="Calibri" panose="020F0502020204030204" pitchFamily="34" charset="0"/>
                <a:ea typeface="Yu Mincho Light" panose="02020300000000000000" pitchFamily="18" charset="-128"/>
                <a:cs typeface="Times New Roman" panose="02020603050405020304" pitchFamily="18" charset="0"/>
              </a:rPr>
              <a:t>must</a:t>
            </a:r>
            <a:r>
              <a:rPr lang="en-US">
                <a:effectLst/>
                <a:latin typeface="Calibri" panose="020F0502020204030204" pitchFamily="34" charset="0"/>
                <a:ea typeface="Yu Mincho Light" panose="02020300000000000000" pitchFamily="18" charset="-128"/>
                <a:cs typeface="Times New Roman" panose="02020603050405020304" pitchFamily="18" charset="0"/>
              </a:rPr>
              <a:t> collect local BOE following the Standardized Redesignation procedures, prior to making an ELP level decision and determining the student’s location in the language progression sequence for Data Pipeline coding. When local evidence indicates students </a:t>
            </a:r>
            <a:r>
              <a:rPr lang="en-US">
                <a:latin typeface="Calibri" panose="020F0502020204030204" pitchFamily="34" charset="0"/>
                <a:ea typeface="Yu Mincho Light" panose="02020300000000000000" pitchFamily="18" charset="-128"/>
                <a:cs typeface="Times New Roman" panose="02020603050405020304" pitchFamily="18" charset="0"/>
              </a:rPr>
              <a:t>is no longer </a:t>
            </a:r>
            <a:r>
              <a:rPr lang="en-US">
                <a:effectLst/>
                <a:latin typeface="Calibri" panose="020F0502020204030204" pitchFamily="34" charset="0"/>
                <a:ea typeface="Yu Mincho Light" panose="02020300000000000000" pitchFamily="18" charset="-128"/>
                <a:cs typeface="Times New Roman" panose="02020603050405020304" pitchFamily="18" charset="0"/>
              </a:rPr>
              <a:t>English proficient, the enrolling district must administer the appropriate Screener and follow the Identification procedures before making ELP decisions.</a:t>
            </a:r>
            <a:endParaRPr lang="en-US">
              <a:effectLst/>
              <a:latin typeface="Yu Mincho Light" panose="02020300000000000000" pitchFamily="18" charset="-128"/>
              <a:ea typeface="Yu Mincho Light" panose="02020300000000000000" pitchFamily="18" charset="-128"/>
              <a:cs typeface="Times New Roman" panose="02020603050405020304" pitchFamily="18" charset="0"/>
            </a:endParaRPr>
          </a:p>
          <a:p>
            <a:pPr marL="0" marR="0" indent="0">
              <a:spcBef>
                <a:spcPts val="0"/>
              </a:spcBef>
              <a:spcAft>
                <a:spcPts val="0"/>
              </a:spcAft>
              <a:buNone/>
            </a:pPr>
            <a:endParaRPr lang="en-US">
              <a:ln w="0"/>
              <a:latin typeface="Calibri" panose="020F0502020204030204" pitchFamily="34" charset="0"/>
              <a:ea typeface="Times New Roman" panose="02020603050405020304" pitchFamily="18" charset="0"/>
            </a:endParaRPr>
          </a:p>
          <a:p>
            <a:pPr marL="0" marR="0" indent="0">
              <a:spcBef>
                <a:spcPts val="0"/>
              </a:spcBef>
              <a:spcAft>
                <a:spcPts val="0"/>
              </a:spcAft>
              <a:buNone/>
            </a:pPr>
            <a:endParaRPr lang="en-US">
              <a:ln w="0"/>
            </a:endParaRPr>
          </a:p>
        </p:txBody>
      </p:sp>
    </p:spTree>
    <p:extLst>
      <p:ext uri="{BB962C8B-B14F-4D97-AF65-F5344CB8AC3E}">
        <p14:creationId xmlns:p14="http://schemas.microsoft.com/office/powerpoint/2010/main" val="4130109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7CA96F-DD6C-0FD2-C243-C8FA0A57B1BE}"/>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chemeClr val="bg1"/>
                </a:solidFill>
                <a:effectLst/>
                <a:uLnTx/>
                <a:uFillTx/>
                <a:latin typeface="Museo Slab 500" panose="02000000000000000000"/>
                <a:ea typeface="Times New Roman" panose="02020603050405020304" pitchFamily="18" charset="0"/>
                <a:cs typeface="+mn-cs"/>
              </a:rPr>
              <a:t>Students Re-enrolling or Transferring Back to District</a:t>
            </a:r>
          </a:p>
        </p:txBody>
      </p:sp>
      <p:graphicFrame>
        <p:nvGraphicFramePr>
          <p:cNvPr id="2" name="Diagram 1" descr="Update for re-enrolled or transferring back students, applies to students with ML history in data pipeline: enrolling district must review Cognos reports, evaluate scores, and collect local evidence before determining language proficiency and location in the language progression sequence.">
            <a:extLst>
              <a:ext uri="{FF2B5EF4-FFF2-40B4-BE49-F238E27FC236}">
                <a16:creationId xmlns:a16="http://schemas.microsoft.com/office/drawing/2014/main" id="{F84633F2-3FD6-63E0-BE57-22AF3D6A6D95}"/>
              </a:ext>
            </a:extLst>
          </p:cNvPr>
          <p:cNvGraphicFramePr/>
          <p:nvPr>
            <p:extLst>
              <p:ext uri="{D42A27DB-BD31-4B8C-83A1-F6EECF244321}">
                <p14:modId xmlns:p14="http://schemas.microsoft.com/office/powerpoint/2010/main" val="1023748845"/>
              </p:ext>
            </p:extLst>
          </p:nvPr>
        </p:nvGraphicFramePr>
        <p:xfrm>
          <a:off x="1278619" y="177171"/>
          <a:ext cx="10089223" cy="5075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EF3D78F-04D2-F298-7471-0BEEBA292C33}"/>
              </a:ext>
            </a:extLst>
          </p:cNvPr>
          <p:cNvSpPr txBox="1"/>
          <p:nvPr/>
        </p:nvSpPr>
        <p:spPr>
          <a:xfrm>
            <a:off x="1487386" y="5757499"/>
            <a:ext cx="9160782" cy="923330"/>
          </a:xfrm>
          <a:prstGeom prst="rect">
            <a:avLst/>
          </a:prstGeom>
          <a:noFill/>
        </p:spPr>
        <p:txBody>
          <a:bodyPr wrap="square" rtlCol="0">
            <a:spAutoFit/>
          </a:bodyPr>
          <a:lstStyle/>
          <a:p>
            <a:pPr algn="ctr"/>
            <a:r>
              <a:rPr lang="en-US">
                <a:solidFill>
                  <a:schemeClr val="bg1"/>
                </a:solidFill>
              </a:rPr>
              <a:t>*Enrolling district remain obligated to make ELP decisions following federal and state identification procedures to provide written parent notification and adhere to timeline requirement (30 days/2 weeks) upon student enrollment.</a:t>
            </a:r>
          </a:p>
        </p:txBody>
      </p:sp>
    </p:spTree>
    <p:extLst>
      <p:ext uri="{BB962C8B-B14F-4D97-AF65-F5344CB8AC3E}">
        <p14:creationId xmlns:p14="http://schemas.microsoft.com/office/powerpoint/2010/main" val="61854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6">
          <a:extLst>
            <a:ext uri="{FF2B5EF4-FFF2-40B4-BE49-F238E27FC236}">
              <a16:creationId xmlns:a16="http://schemas.microsoft.com/office/drawing/2014/main" id="{E3287A5B-528A-1F5D-B609-A622862C39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C8A8137-4797-6F4E-E143-8B8D130C5251}"/>
              </a:ext>
            </a:extLst>
          </p:cNvPr>
          <p:cNvSpPr>
            <a:spLocks noGrp="1"/>
          </p:cNvSpPr>
          <p:nvPr>
            <p:ph type="title"/>
          </p:nvPr>
        </p:nvSpPr>
        <p:spPr>
          <a:xfrm>
            <a:off x="179885" y="146691"/>
            <a:ext cx="11593689" cy="615309"/>
          </a:xfrm>
        </p:spPr>
        <p:txBody>
          <a:bodyPr vert="horz" lIns="91440" tIns="45720" rIns="91440" bIns="45720" rtlCol="0" anchor="b">
            <a:normAutofit/>
          </a:bodyPr>
          <a:lstStyle/>
          <a:p>
            <a:pPr>
              <a:spcAft>
                <a:spcPts val="600"/>
              </a:spcAft>
              <a:defRPr/>
            </a:pPr>
            <a:r>
              <a:rPr lang="en-US">
                <a:latin typeface="+mn-lt"/>
              </a:rPr>
              <a:t>Cross Departmental Efforts</a:t>
            </a:r>
          </a:p>
        </p:txBody>
      </p:sp>
      <p:graphicFrame>
        <p:nvGraphicFramePr>
          <p:cNvPr id="2" name="Diagram 1" descr="When implementing ML Enrollment guidance this year, please also consider the collaborations among ELD and Data teams. Strengthening processes and systems will require teams to understand how to use this guidance but to also understand how each team will contribute to creating robust standardized procedures that more accurately determines designation and coding for enrolling students.  ">
            <a:extLst>
              <a:ext uri="{FF2B5EF4-FFF2-40B4-BE49-F238E27FC236}">
                <a16:creationId xmlns:a16="http://schemas.microsoft.com/office/drawing/2014/main" id="{EB817EBF-90B8-70E7-BF0D-071B55E83ECE}"/>
              </a:ext>
            </a:extLst>
          </p:cNvPr>
          <p:cNvGraphicFramePr/>
          <p:nvPr>
            <p:extLst>
              <p:ext uri="{D42A27DB-BD31-4B8C-83A1-F6EECF244321}">
                <p14:modId xmlns:p14="http://schemas.microsoft.com/office/powerpoint/2010/main" val="3667475259"/>
              </p:ext>
            </p:extLst>
          </p:nvPr>
        </p:nvGraphicFramePr>
        <p:xfrm>
          <a:off x="179885" y="762001"/>
          <a:ext cx="12012116" cy="4972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864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6F84-6913-5749-62FF-71D30C5573EE}"/>
              </a:ext>
            </a:extLst>
          </p:cNvPr>
          <p:cNvSpPr>
            <a:spLocks noGrp="1"/>
          </p:cNvSpPr>
          <p:nvPr>
            <p:ph type="title"/>
          </p:nvPr>
        </p:nvSpPr>
        <p:spPr/>
        <p:txBody>
          <a:bodyPr/>
          <a:lstStyle/>
          <a:p>
            <a:r>
              <a:rPr lang="en-US"/>
              <a:t>Student October Deadline Dates</a:t>
            </a:r>
          </a:p>
        </p:txBody>
      </p:sp>
      <p:graphicFrame>
        <p:nvGraphicFramePr>
          <p:cNvPr id="3" name="Table 2">
            <a:extLst>
              <a:ext uri="{FF2B5EF4-FFF2-40B4-BE49-F238E27FC236}">
                <a16:creationId xmlns:a16="http://schemas.microsoft.com/office/drawing/2014/main" id="{65B63FA2-FC03-8A6A-5692-F7F95EEF41B4}"/>
              </a:ext>
            </a:extLst>
          </p:cNvPr>
          <p:cNvGraphicFramePr>
            <a:graphicFrameLocks noGrp="1"/>
          </p:cNvGraphicFramePr>
          <p:nvPr>
            <p:extLst>
              <p:ext uri="{D42A27DB-BD31-4B8C-83A1-F6EECF244321}">
                <p14:modId xmlns:p14="http://schemas.microsoft.com/office/powerpoint/2010/main" val="953299039"/>
              </p:ext>
            </p:extLst>
          </p:nvPr>
        </p:nvGraphicFramePr>
        <p:xfrm>
          <a:off x="186459" y="846787"/>
          <a:ext cx="11819082" cy="5820713"/>
        </p:xfrm>
        <a:graphic>
          <a:graphicData uri="http://schemas.openxmlformats.org/drawingml/2006/table">
            <a:tbl>
              <a:tblPr firstRow="1"/>
              <a:tblGrid>
                <a:gridCol w="1829484">
                  <a:extLst>
                    <a:ext uri="{9D8B030D-6E8A-4147-A177-3AD203B41FA5}">
                      <a16:colId xmlns:a16="http://schemas.microsoft.com/office/drawing/2014/main" val="2058466233"/>
                    </a:ext>
                  </a:extLst>
                </a:gridCol>
                <a:gridCol w="1390650">
                  <a:extLst>
                    <a:ext uri="{9D8B030D-6E8A-4147-A177-3AD203B41FA5}">
                      <a16:colId xmlns:a16="http://schemas.microsoft.com/office/drawing/2014/main" val="1423622150"/>
                    </a:ext>
                  </a:extLst>
                </a:gridCol>
                <a:gridCol w="8598948">
                  <a:extLst>
                    <a:ext uri="{9D8B030D-6E8A-4147-A177-3AD203B41FA5}">
                      <a16:colId xmlns:a16="http://schemas.microsoft.com/office/drawing/2014/main" val="2945834636"/>
                    </a:ext>
                  </a:extLst>
                </a:gridCol>
              </a:tblGrid>
              <a:tr h="177483">
                <a:tc>
                  <a:txBody>
                    <a:bodyPr/>
                    <a:lstStyle/>
                    <a:p>
                      <a:pPr algn="l" fontAlgn="base">
                        <a:lnSpc>
                          <a:spcPts val="1800"/>
                        </a:lnSpc>
                        <a:buNone/>
                      </a:pPr>
                      <a:r>
                        <a:rPr lang="en-US" sz="1200" b="1" i="0">
                          <a:solidFill>
                            <a:srgbClr val="FFFFFF"/>
                          </a:solidFill>
                          <a:effectLst/>
                          <a:highlight>
                            <a:srgbClr val="000000"/>
                          </a:highlight>
                          <a:latin typeface="Trebuchet MS" panose="020B0603020202020204" pitchFamily="34" charset="0"/>
                        </a:rPr>
                        <a:t>Date</a:t>
                      </a:r>
                      <a:r>
                        <a:rPr lang="en-US" sz="1200" b="0" i="0">
                          <a:solidFill>
                            <a:srgbClr val="000000"/>
                          </a:solidFill>
                          <a:effectLst/>
                          <a:latin typeface="Trebuchet MS" panose="020B0603020202020204" pitchFamily="34" charset="0"/>
                        </a:rPr>
                        <a:t>​</a:t>
                      </a:r>
                      <a:endParaRPr lang="en-US" sz="1200" b="0" i="0">
                        <a:solidFill>
                          <a:srgbClr val="000000"/>
                        </a:solidFill>
                        <a:effectLst/>
                      </a:endParaRPr>
                    </a:p>
                  </a:txBody>
                  <a:tcPr marL="53445" marR="53445" marT="26723" marB="26723">
                    <a:lnL w="16983"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rgbClr val="000000"/>
                    </a:solidFill>
                  </a:tcPr>
                </a:tc>
                <a:tc>
                  <a:txBody>
                    <a:bodyPr/>
                    <a:lstStyle/>
                    <a:p>
                      <a:pPr algn="l" fontAlgn="base">
                        <a:lnSpc>
                          <a:spcPts val="1800"/>
                        </a:lnSpc>
                        <a:buNone/>
                      </a:pPr>
                      <a:r>
                        <a:rPr lang="en-US" sz="1200" b="1" i="0">
                          <a:solidFill>
                            <a:srgbClr val="FFFFFF"/>
                          </a:solidFill>
                          <a:effectLst/>
                          <a:highlight>
                            <a:srgbClr val="000000"/>
                          </a:highlight>
                          <a:latin typeface="Trebuchet MS" panose="020B0603020202020204" pitchFamily="34" charset="0"/>
                        </a:rPr>
                        <a:t>Event</a:t>
                      </a:r>
                      <a:r>
                        <a:rPr lang="en-US" sz="1200" b="0" i="0">
                          <a:solidFill>
                            <a:srgbClr val="000000"/>
                          </a:solidFill>
                          <a:effectLst/>
                          <a:latin typeface="Trebuchet MS" panose="020B0603020202020204" pitchFamily="34" charset="0"/>
                        </a:rPr>
                        <a:t>​</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rgbClr val="000000"/>
                    </a:solidFill>
                  </a:tcPr>
                </a:tc>
                <a:tc>
                  <a:txBody>
                    <a:bodyPr/>
                    <a:lstStyle/>
                    <a:p>
                      <a:pPr algn="l" fontAlgn="base">
                        <a:lnSpc>
                          <a:spcPts val="1800"/>
                        </a:lnSpc>
                        <a:buNone/>
                      </a:pPr>
                      <a:r>
                        <a:rPr lang="en-US" sz="1200" b="1" i="0">
                          <a:solidFill>
                            <a:srgbClr val="FFFFFF"/>
                          </a:solidFill>
                          <a:effectLst/>
                          <a:highlight>
                            <a:srgbClr val="000000"/>
                          </a:highlight>
                          <a:latin typeface="Trebuchet MS" panose="020B0603020202020204" pitchFamily="34" charset="0"/>
                        </a:rPr>
                        <a:t>Event Description</a:t>
                      </a:r>
                      <a:r>
                        <a:rPr lang="en-US" sz="1200" b="0" i="0">
                          <a:solidFill>
                            <a:srgbClr val="000000"/>
                          </a:solidFill>
                          <a:effectLst/>
                          <a:latin typeface="Trebuchet MS" panose="020B0603020202020204" pitchFamily="34" charset="0"/>
                        </a:rPr>
                        <a:t>​</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6983"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445684685"/>
                  </a:ext>
                </a:extLst>
              </a:tr>
              <a:tr h="311096">
                <a:tc>
                  <a:txBody>
                    <a:bodyPr/>
                    <a:lstStyle/>
                    <a:p>
                      <a:pPr algn="l" fontAlgn="base">
                        <a:lnSpc>
                          <a:spcPts val="1800"/>
                        </a:lnSpc>
                        <a:buNone/>
                      </a:pPr>
                      <a:r>
                        <a:rPr lang="en-US" sz="1200" b="0" i="0">
                          <a:solidFill>
                            <a:srgbClr val="000000"/>
                          </a:solidFill>
                          <a:effectLst/>
                          <a:highlight>
                            <a:srgbClr val="D2E9F5"/>
                          </a:highlight>
                          <a:latin typeface="Trebuchet MS" panose="020B0603020202020204" pitchFamily="34" charset="0"/>
                        </a:rPr>
                        <a:t>07/14/2025</a:t>
                      </a:r>
                      <a:endParaRPr lang="en-US" sz="1200" b="0" i="0">
                        <a:solidFill>
                          <a:srgbClr val="000000"/>
                        </a:solidFill>
                        <a:effectLst/>
                      </a:endParaRPr>
                    </a:p>
                  </a:txBody>
                  <a:tcPr marL="53445" marR="53445" marT="26723" marB="26723">
                    <a:lnL w="16983"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rgbClr val="D2E9F5"/>
                    </a:solidFill>
                  </a:tcPr>
                </a:tc>
                <a:tc>
                  <a:txBody>
                    <a:bodyPr/>
                    <a:lstStyle/>
                    <a:p>
                      <a:pPr algn="l" fontAlgn="base">
                        <a:lnSpc>
                          <a:spcPts val="1800"/>
                        </a:lnSpc>
                        <a:buNone/>
                      </a:pPr>
                      <a:r>
                        <a:rPr lang="en-US" sz="1200" b="0" i="0">
                          <a:solidFill>
                            <a:srgbClr val="000000"/>
                          </a:solidFill>
                          <a:effectLst/>
                          <a:highlight>
                            <a:srgbClr val="D2E9F5"/>
                          </a:highlight>
                          <a:latin typeface="Trebuchet MS" panose="020B0603020202020204" pitchFamily="34" charset="0"/>
                        </a:rPr>
                        <a:t>Open</a:t>
                      </a:r>
                      <a:r>
                        <a:rPr lang="en-US" sz="1200" b="0" i="0">
                          <a:solidFill>
                            <a:srgbClr val="000000"/>
                          </a:solidFill>
                          <a:effectLst/>
                          <a:latin typeface="Trebuchet MS" panose="020B0603020202020204" pitchFamily="34" charset="0"/>
                        </a:rPr>
                        <a:t>​</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rgbClr val="D2E9F5"/>
                    </a:solidFill>
                  </a:tcPr>
                </a:tc>
                <a:tc>
                  <a:txBody>
                    <a:bodyPr/>
                    <a:lstStyle/>
                    <a:p>
                      <a:pPr algn="l" fontAlgn="base">
                        <a:lnSpc>
                          <a:spcPts val="1800"/>
                        </a:lnSpc>
                        <a:buNone/>
                      </a:pPr>
                      <a:r>
                        <a:rPr lang="en-US" sz="1200" b="0" i="0">
                          <a:solidFill>
                            <a:srgbClr val="000000"/>
                          </a:solidFill>
                          <a:effectLst/>
                          <a:highlight>
                            <a:srgbClr val="D2E9F5"/>
                          </a:highlight>
                          <a:latin typeface="Trebuchet MS" panose="020B0603020202020204" pitchFamily="34" charset="0"/>
                        </a:rPr>
                        <a:t>Districts may begin uploading Student Interchange Files (Student Demographic and Student School Association).</a:t>
                      </a:r>
                      <a:r>
                        <a:rPr lang="en-US" sz="1200" b="0" i="0">
                          <a:solidFill>
                            <a:srgbClr val="000000"/>
                          </a:solidFill>
                          <a:effectLst/>
                          <a:latin typeface="Trebuchet MS" panose="020B0603020202020204" pitchFamily="34" charset="0"/>
                        </a:rPr>
                        <a:t>​</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6983"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rgbClr val="D2E9F5"/>
                    </a:solidFill>
                  </a:tcPr>
                </a:tc>
                <a:extLst>
                  <a:ext uri="{0D108BD9-81ED-4DB2-BD59-A6C34878D82A}">
                    <a16:rowId xmlns:a16="http://schemas.microsoft.com/office/drawing/2014/main" val="428930929"/>
                  </a:ext>
                </a:extLst>
              </a:tr>
              <a:tr h="444709">
                <a:tc>
                  <a:txBody>
                    <a:bodyPr/>
                    <a:lstStyle/>
                    <a:p>
                      <a:pPr algn="l" fontAlgn="base">
                        <a:lnSpc>
                          <a:spcPts val="1800"/>
                        </a:lnSpc>
                        <a:buNone/>
                      </a:pPr>
                      <a:r>
                        <a:rPr lang="en-US" sz="1200" b="0" i="0">
                          <a:solidFill>
                            <a:srgbClr val="000000"/>
                          </a:solidFill>
                          <a:effectLst/>
                          <a:highlight>
                            <a:srgbClr val="D2E9F5"/>
                          </a:highlight>
                          <a:latin typeface="Trebuchet MS" panose="020B0603020202020204" pitchFamily="34" charset="0"/>
                        </a:rPr>
                        <a:t>08/29/2025</a:t>
                      </a:r>
                      <a:endParaRPr lang="en-US" sz="1200" b="0" i="0">
                        <a:solidFill>
                          <a:srgbClr val="000000"/>
                        </a:solidFill>
                        <a:effectLst/>
                      </a:endParaRPr>
                    </a:p>
                  </a:txBody>
                  <a:tcPr marL="53445" marR="53445" marT="26723" marB="26723">
                    <a:lnL w="16983"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rgbClr val="D2E9F5"/>
                    </a:solidFill>
                  </a:tcPr>
                </a:tc>
                <a:tc>
                  <a:txBody>
                    <a:bodyPr/>
                    <a:lstStyle/>
                    <a:p>
                      <a:pPr algn="l" fontAlgn="base">
                        <a:lnSpc>
                          <a:spcPts val="1800"/>
                        </a:lnSpc>
                        <a:buNone/>
                      </a:pPr>
                      <a:r>
                        <a:rPr lang="en-US" sz="1200" b="0" i="0">
                          <a:solidFill>
                            <a:srgbClr val="000000"/>
                          </a:solidFill>
                          <a:effectLst/>
                          <a:highlight>
                            <a:srgbClr val="D2E9F5"/>
                          </a:highlight>
                          <a:latin typeface="Trebuchet MS" panose="020B0603020202020204" pitchFamily="34" charset="0"/>
                        </a:rPr>
                        <a:t>Open</a:t>
                      </a:r>
                      <a:r>
                        <a:rPr lang="en-US" sz="1200" b="0" i="0">
                          <a:solidFill>
                            <a:srgbClr val="000000"/>
                          </a:solidFill>
                          <a:effectLst/>
                          <a:latin typeface="Trebuchet MS" panose="020B0603020202020204" pitchFamily="34" charset="0"/>
                        </a:rPr>
                        <a:t>​</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rgbClr val="D2E9F5"/>
                    </a:solidFill>
                  </a:tcPr>
                </a:tc>
                <a:tc>
                  <a:txBody>
                    <a:bodyPr/>
                    <a:lstStyle/>
                    <a:p>
                      <a:pPr algn="l" fontAlgn="base">
                        <a:lnSpc>
                          <a:spcPts val="1800"/>
                        </a:lnSpc>
                        <a:buNone/>
                      </a:pPr>
                      <a:r>
                        <a:rPr lang="en-US" sz="1200" b="0" i="0">
                          <a:solidFill>
                            <a:srgbClr val="000000"/>
                          </a:solidFill>
                          <a:effectLst/>
                          <a:highlight>
                            <a:srgbClr val="D2E9F5"/>
                          </a:highlight>
                          <a:latin typeface="Trebuchet MS" panose="020B0603020202020204" pitchFamily="34" charset="0"/>
                        </a:rPr>
                        <a:t>Districts may begin creating snapshots. Student October Snapshot dependencies are the Student Demographic File, Student School Association File, Title I File (if applicable) and At-Risk File.</a:t>
                      </a:r>
                      <a:r>
                        <a:rPr lang="en-US" sz="1200" b="0" i="0">
                          <a:solidFill>
                            <a:srgbClr val="000000"/>
                          </a:solidFill>
                          <a:effectLst/>
                          <a:latin typeface="Trebuchet MS" panose="020B0603020202020204" pitchFamily="34" charset="0"/>
                        </a:rPr>
                        <a:t>​</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6983"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rgbClr val="D2E9F5"/>
                    </a:solidFill>
                  </a:tcPr>
                </a:tc>
                <a:extLst>
                  <a:ext uri="{0D108BD9-81ED-4DB2-BD59-A6C34878D82A}">
                    <a16:rowId xmlns:a16="http://schemas.microsoft.com/office/drawing/2014/main" val="338610906"/>
                  </a:ext>
                </a:extLst>
              </a:tr>
              <a:tr h="177483">
                <a:tc>
                  <a:txBody>
                    <a:bodyPr/>
                    <a:lstStyle/>
                    <a:p>
                      <a:pPr algn="l" fontAlgn="base">
                        <a:lnSpc>
                          <a:spcPts val="1800"/>
                        </a:lnSpc>
                        <a:buNone/>
                      </a:pPr>
                      <a:r>
                        <a:rPr lang="en-US" sz="1200" b="0" i="0">
                          <a:solidFill>
                            <a:srgbClr val="000000"/>
                          </a:solidFill>
                          <a:effectLst/>
                          <a:latin typeface="Trebuchet MS" panose="020B0603020202020204" pitchFamily="34" charset="0"/>
                        </a:rPr>
                        <a:t>09/02/2025​</a:t>
                      </a:r>
                      <a:endParaRPr lang="en-US" sz="1200" b="0" i="0">
                        <a:solidFill>
                          <a:srgbClr val="000000"/>
                        </a:solidFill>
                        <a:effectLst/>
                      </a:endParaRPr>
                    </a:p>
                  </a:txBody>
                  <a:tcPr marL="53445" marR="53445" marT="26723" marB="26723">
                    <a:lnL w="16983"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rPr>
                        <a:t>Training Event​</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hlinkClick r:id="rId3"/>
                        </a:rPr>
                        <a:t>Data Pipeline Training 10-11 a.m.​ </a:t>
                      </a:r>
                      <a:r>
                        <a:rPr lang="en-US" sz="1200" b="0" i="1">
                          <a:solidFill>
                            <a:srgbClr val="000000"/>
                          </a:solidFill>
                          <a:effectLst/>
                          <a:latin typeface="Trebuchet MS" panose="020B0603020202020204" pitchFamily="34" charset="0"/>
                          <a:hlinkClick r:id="rId3"/>
                        </a:rPr>
                        <a:t>Registration Link</a:t>
                      </a:r>
                      <a:endParaRPr lang="en-US" sz="1200" b="0" i="1">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6983"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35559189"/>
                  </a:ext>
                </a:extLst>
              </a:tr>
              <a:tr h="177483">
                <a:tc>
                  <a:txBody>
                    <a:bodyPr/>
                    <a:lstStyle/>
                    <a:p>
                      <a:pPr algn="l" fontAlgn="base">
                        <a:lnSpc>
                          <a:spcPts val="1800"/>
                        </a:lnSpc>
                        <a:buNone/>
                      </a:pPr>
                      <a:r>
                        <a:rPr lang="en-US" sz="1200" b="0" i="0">
                          <a:solidFill>
                            <a:srgbClr val="000000"/>
                          </a:solidFill>
                          <a:effectLst/>
                          <a:latin typeface="Trebuchet MS" panose="020B0603020202020204" pitchFamily="34" charset="0"/>
                        </a:rPr>
                        <a:t>09/04/2025</a:t>
                      </a:r>
                      <a:endParaRPr lang="en-US" sz="1200" b="0" i="0">
                        <a:solidFill>
                          <a:srgbClr val="000000"/>
                        </a:solidFill>
                        <a:effectLst/>
                      </a:endParaRPr>
                    </a:p>
                  </a:txBody>
                  <a:tcPr marL="53445" marR="53445" marT="26723" marB="26723">
                    <a:lnL w="16983"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rPr>
                        <a:t>Training Event​</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hlinkClick r:id="rId4"/>
                        </a:rPr>
                        <a:t>New Respondent Training 1-2 p.m.​ </a:t>
                      </a:r>
                      <a:r>
                        <a:rPr lang="en-US" sz="1200" b="0" i="1">
                          <a:solidFill>
                            <a:srgbClr val="000000"/>
                          </a:solidFill>
                          <a:effectLst/>
                          <a:latin typeface="Trebuchet MS" panose="020B0603020202020204" pitchFamily="34" charset="0"/>
                          <a:hlinkClick r:id="rId4"/>
                        </a:rPr>
                        <a:t>Registration Link</a:t>
                      </a:r>
                      <a:endParaRPr lang="en-US" sz="1200" b="0" i="1">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6983"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0056781"/>
                  </a:ext>
                </a:extLst>
              </a:tr>
              <a:tr h="177483">
                <a:tc>
                  <a:txBody>
                    <a:bodyPr/>
                    <a:lstStyle/>
                    <a:p>
                      <a:pPr algn="l" fontAlgn="base">
                        <a:lnSpc>
                          <a:spcPts val="1800"/>
                        </a:lnSpc>
                        <a:buNone/>
                      </a:pPr>
                      <a:r>
                        <a:rPr lang="en-US" sz="1200" b="0" i="0">
                          <a:solidFill>
                            <a:srgbClr val="000000"/>
                          </a:solidFill>
                          <a:effectLst/>
                          <a:latin typeface="Trebuchet MS" panose="020B0603020202020204" pitchFamily="34" charset="0"/>
                        </a:rPr>
                        <a:t>09/10/2025</a:t>
                      </a:r>
                      <a:endParaRPr lang="en-US" sz="1200" b="0" i="0">
                        <a:solidFill>
                          <a:srgbClr val="000000"/>
                        </a:solidFill>
                        <a:effectLst/>
                      </a:endParaRPr>
                    </a:p>
                  </a:txBody>
                  <a:tcPr marL="53445" marR="53445" marT="26723" marB="26723">
                    <a:lnL w="16983"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rPr>
                        <a:t>Training Event​</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hlinkClick r:id="rId5"/>
                        </a:rPr>
                        <a:t>Multilingual Learner (English Learner) Training 11-12 p.m.​ </a:t>
                      </a:r>
                      <a:r>
                        <a:rPr lang="en-US" sz="1200" b="0" i="1">
                          <a:solidFill>
                            <a:srgbClr val="000000"/>
                          </a:solidFill>
                          <a:effectLst/>
                          <a:latin typeface="Trebuchet MS" panose="020B0603020202020204" pitchFamily="34" charset="0"/>
                          <a:hlinkClick r:id="rId5"/>
                        </a:rPr>
                        <a:t>Registration Link</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6983"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64973546"/>
                  </a:ext>
                </a:extLst>
              </a:tr>
              <a:tr h="177483">
                <a:tc>
                  <a:txBody>
                    <a:bodyPr/>
                    <a:lstStyle/>
                    <a:p>
                      <a:pPr algn="l" fontAlgn="base">
                        <a:lnSpc>
                          <a:spcPts val="1800"/>
                        </a:lnSpc>
                        <a:buNone/>
                      </a:pPr>
                      <a:r>
                        <a:rPr lang="en-US" sz="1200" b="0" i="0">
                          <a:solidFill>
                            <a:srgbClr val="000000"/>
                          </a:solidFill>
                          <a:effectLst/>
                          <a:latin typeface="Trebuchet MS" panose="020B0603020202020204" pitchFamily="34" charset="0"/>
                        </a:rPr>
                        <a:t>09/16/2025</a:t>
                      </a:r>
                      <a:endParaRPr lang="en-US" sz="1200" b="0" i="0">
                        <a:solidFill>
                          <a:srgbClr val="000000"/>
                        </a:solidFill>
                        <a:effectLst/>
                      </a:endParaRPr>
                    </a:p>
                  </a:txBody>
                  <a:tcPr marL="53445" marR="53445" marT="26723" marB="26723">
                    <a:lnL w="16983"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rPr>
                        <a:t>Training Event​</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hlinkClick r:id="rId6"/>
                        </a:rPr>
                        <a:t>Veteran Respondent Training 11:30-12:30 p.m.​ </a:t>
                      </a:r>
                      <a:r>
                        <a:rPr lang="en-US" sz="1200" b="0" i="1">
                          <a:solidFill>
                            <a:srgbClr val="000000"/>
                          </a:solidFill>
                          <a:effectLst/>
                          <a:latin typeface="Trebuchet MS" panose="020B0603020202020204" pitchFamily="34" charset="0"/>
                          <a:hlinkClick r:id="rId6"/>
                        </a:rPr>
                        <a:t>Registration Link</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6983"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2369481"/>
                  </a:ext>
                </a:extLst>
              </a:tr>
              <a:tr h="177483">
                <a:tc>
                  <a:txBody>
                    <a:bodyPr/>
                    <a:lstStyle/>
                    <a:p>
                      <a:pPr algn="l" fontAlgn="base">
                        <a:lnSpc>
                          <a:spcPts val="1800"/>
                        </a:lnSpc>
                        <a:buNone/>
                      </a:pPr>
                      <a:r>
                        <a:rPr lang="en-US" sz="1200" b="0" i="0">
                          <a:solidFill>
                            <a:srgbClr val="000000"/>
                          </a:solidFill>
                          <a:effectLst/>
                          <a:latin typeface="Trebuchet MS" panose="020B0603020202020204" pitchFamily="34" charset="0"/>
                        </a:rPr>
                        <a:t>09/17/2025</a:t>
                      </a:r>
                      <a:endParaRPr lang="en-US" sz="1200" b="0" i="0">
                        <a:solidFill>
                          <a:srgbClr val="000000"/>
                        </a:solidFill>
                        <a:effectLst/>
                      </a:endParaRPr>
                    </a:p>
                  </a:txBody>
                  <a:tcPr marL="53445" marR="53445" marT="26723" marB="26723">
                    <a:lnL w="16983"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rPr>
                        <a:t>Training Event​</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hlinkClick r:id="rId7"/>
                        </a:rPr>
                        <a:t>Postsecondary Program Coding Training 11-12 p.m.​ </a:t>
                      </a:r>
                      <a:r>
                        <a:rPr lang="en-US" sz="1200" b="0" i="1">
                          <a:solidFill>
                            <a:srgbClr val="000000"/>
                          </a:solidFill>
                          <a:effectLst/>
                          <a:latin typeface="Trebuchet MS" panose="020B0603020202020204" pitchFamily="34" charset="0"/>
                          <a:hlinkClick r:id="rId7"/>
                        </a:rPr>
                        <a:t>Registration Link</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6983"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27104151"/>
                  </a:ext>
                </a:extLst>
              </a:tr>
              <a:tr h="177483">
                <a:tc>
                  <a:txBody>
                    <a:bodyPr/>
                    <a:lstStyle/>
                    <a:p>
                      <a:pPr algn="l" fontAlgn="base">
                        <a:lnSpc>
                          <a:spcPts val="1800"/>
                        </a:lnSpc>
                        <a:buNone/>
                      </a:pPr>
                      <a:r>
                        <a:rPr lang="en-US" sz="1200" b="0" i="0">
                          <a:solidFill>
                            <a:srgbClr val="000000"/>
                          </a:solidFill>
                          <a:effectLst/>
                          <a:latin typeface="Trebuchet MS" panose="020B0603020202020204" pitchFamily="34" charset="0"/>
                        </a:rPr>
                        <a:t>10/01/2025</a:t>
                      </a:r>
                      <a:endParaRPr lang="en-US" sz="1200" b="0" i="0">
                        <a:solidFill>
                          <a:srgbClr val="000000"/>
                        </a:solidFill>
                        <a:effectLst/>
                      </a:endParaRPr>
                    </a:p>
                  </a:txBody>
                  <a:tcPr marL="53445" marR="53445" marT="26723" marB="26723">
                    <a:lnL w="16983"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rPr>
                        <a:t>Other Date​</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rPr>
                        <a:t>Official Count Day for 2025</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6983"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74096349"/>
                  </a:ext>
                </a:extLst>
              </a:tr>
              <a:tr h="311096">
                <a:tc>
                  <a:txBody>
                    <a:bodyPr/>
                    <a:lstStyle/>
                    <a:p>
                      <a:pPr algn="l" fontAlgn="base">
                        <a:lnSpc>
                          <a:spcPts val="1800"/>
                        </a:lnSpc>
                        <a:buNone/>
                      </a:pPr>
                      <a:r>
                        <a:rPr lang="en-US" sz="1200" b="0" i="0">
                          <a:solidFill>
                            <a:srgbClr val="000000"/>
                          </a:solidFill>
                          <a:effectLst/>
                          <a:latin typeface="Trebuchet MS" panose="020B0603020202020204" pitchFamily="34" charset="0"/>
                        </a:rPr>
                        <a:t>10/02/2025</a:t>
                      </a:r>
                      <a:endParaRPr lang="en-US" sz="1200" b="0" i="0">
                        <a:solidFill>
                          <a:srgbClr val="000000"/>
                        </a:solidFill>
                        <a:effectLst/>
                      </a:endParaRPr>
                    </a:p>
                  </a:txBody>
                  <a:tcPr marL="53445" marR="53445" marT="26723" marB="26723">
                    <a:lnL w="16983"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rPr>
                        <a:t>Interim Deadline​</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rPr>
                        <a:t>Upload Student Demographic and Student School Association Files. Upload Title I Interchange File (if applicable). </a:t>
                      </a:r>
                      <a:br>
                        <a:rPr lang="en-US" sz="1200" b="0" i="0">
                          <a:solidFill>
                            <a:srgbClr val="000000"/>
                          </a:solidFill>
                          <a:effectLst/>
                          <a:latin typeface="Trebuchet MS" panose="020B0603020202020204" pitchFamily="34" charset="0"/>
                        </a:rPr>
                      </a:br>
                      <a:r>
                        <a:rPr lang="en-US" sz="1200" b="0" i="0">
                          <a:solidFill>
                            <a:srgbClr val="000000"/>
                          </a:solidFill>
                          <a:effectLst/>
                          <a:latin typeface="Trebuchet MS" panose="020B0603020202020204" pitchFamily="34" charset="0"/>
                        </a:rPr>
                        <a:t>Upload At-Risk Interchange File.​</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6983"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30884198"/>
                  </a:ext>
                </a:extLst>
              </a:tr>
              <a:tr h="177483">
                <a:tc>
                  <a:txBody>
                    <a:bodyPr/>
                    <a:lstStyle/>
                    <a:p>
                      <a:pPr algn="l" fontAlgn="base">
                        <a:lnSpc>
                          <a:spcPts val="1800"/>
                        </a:lnSpc>
                        <a:buNone/>
                      </a:pPr>
                      <a:r>
                        <a:rPr lang="en-US" sz="1200" b="0" i="0">
                          <a:solidFill>
                            <a:srgbClr val="000000"/>
                          </a:solidFill>
                          <a:effectLst/>
                          <a:latin typeface="Trebuchet MS" panose="020B0603020202020204" pitchFamily="34" charset="0"/>
                        </a:rPr>
                        <a:t>10/09/2025</a:t>
                      </a:r>
                      <a:endParaRPr lang="en-US" sz="1200" b="0" i="0">
                        <a:solidFill>
                          <a:srgbClr val="000000"/>
                        </a:solidFill>
                        <a:effectLst/>
                      </a:endParaRPr>
                    </a:p>
                  </a:txBody>
                  <a:tcPr marL="53445" marR="53445" marT="26723" marB="26723">
                    <a:lnL w="16983"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rPr>
                        <a:t>Interim Deadline​</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rPr>
                        <a:t>Error-free Student Interchange File Uploads (DEM and SSA)</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6983"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4126410"/>
                  </a:ext>
                </a:extLst>
              </a:tr>
              <a:tr h="177483">
                <a:tc>
                  <a:txBody>
                    <a:bodyPr/>
                    <a:lstStyle/>
                    <a:p>
                      <a:pPr algn="l" fontAlgn="base">
                        <a:lnSpc>
                          <a:spcPts val="1800"/>
                        </a:lnSpc>
                        <a:buNone/>
                      </a:pPr>
                      <a:r>
                        <a:rPr lang="en-US" sz="1200" b="0" i="0">
                          <a:solidFill>
                            <a:srgbClr val="000000"/>
                          </a:solidFill>
                          <a:effectLst/>
                          <a:latin typeface="Trebuchet MS" panose="020B0603020202020204" pitchFamily="34" charset="0"/>
                        </a:rPr>
                        <a:t>10/14/2025</a:t>
                      </a:r>
                      <a:endParaRPr lang="en-US" sz="1200" b="0" i="0">
                        <a:solidFill>
                          <a:srgbClr val="000000"/>
                        </a:solidFill>
                        <a:effectLst/>
                      </a:endParaRPr>
                    </a:p>
                  </a:txBody>
                  <a:tcPr marL="53445" marR="53445" marT="26723" marB="26723">
                    <a:lnL w="16983"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rPr>
                        <a:t>Training Event​</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hlinkClick r:id="rId8"/>
                        </a:rPr>
                        <a:t>Mid-Collection Office Hours 1-2 p.m. </a:t>
                      </a:r>
                      <a:r>
                        <a:rPr lang="en-US" sz="1200" b="0" i="1">
                          <a:solidFill>
                            <a:srgbClr val="000000"/>
                          </a:solidFill>
                          <a:effectLst/>
                          <a:latin typeface="Trebuchet MS" panose="020B0603020202020204" pitchFamily="34" charset="0"/>
                          <a:hlinkClick r:id="rId8"/>
                        </a:rPr>
                        <a:t>Registration Link</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6983"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73897512"/>
                  </a:ext>
                </a:extLst>
              </a:tr>
              <a:tr h="177483">
                <a:tc>
                  <a:txBody>
                    <a:bodyPr/>
                    <a:lstStyle/>
                    <a:p>
                      <a:pPr algn="l" fontAlgn="base">
                        <a:lnSpc>
                          <a:spcPts val="1800"/>
                        </a:lnSpc>
                        <a:buNone/>
                      </a:pPr>
                      <a:r>
                        <a:rPr lang="en-US" sz="1200" b="0" i="0">
                          <a:solidFill>
                            <a:srgbClr val="000000"/>
                          </a:solidFill>
                          <a:effectLst/>
                          <a:latin typeface="Trebuchet MS" panose="020B0603020202020204" pitchFamily="34" charset="0"/>
                        </a:rPr>
                        <a:t>10/14/2025</a:t>
                      </a:r>
                      <a:endParaRPr lang="en-US" sz="1200" b="0" i="0">
                        <a:solidFill>
                          <a:srgbClr val="000000"/>
                        </a:solidFill>
                        <a:effectLst/>
                      </a:endParaRPr>
                    </a:p>
                  </a:txBody>
                  <a:tcPr marL="53445" marR="53445" marT="26723" marB="26723">
                    <a:lnL w="16983"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rPr>
                        <a:t>Interim Deadline​</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rPr>
                        <a:t>Create an initial Student October Snapshot​</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6983"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76370947"/>
                  </a:ext>
                </a:extLst>
              </a:tr>
              <a:tr h="177483">
                <a:tc>
                  <a:txBody>
                    <a:bodyPr/>
                    <a:lstStyle/>
                    <a:p>
                      <a:pPr algn="l" fontAlgn="base">
                        <a:lnSpc>
                          <a:spcPts val="1800"/>
                        </a:lnSpc>
                        <a:buNone/>
                      </a:pPr>
                      <a:r>
                        <a:rPr lang="en-US" sz="1200" b="0" i="0">
                          <a:solidFill>
                            <a:srgbClr val="000000"/>
                          </a:solidFill>
                          <a:effectLst/>
                          <a:latin typeface="Trebuchet MS" panose="020B0603020202020204" pitchFamily="34" charset="0"/>
                        </a:rPr>
                        <a:t>10/27/2025</a:t>
                      </a:r>
                      <a:endParaRPr lang="en-US" sz="1200" b="0" i="0">
                        <a:solidFill>
                          <a:srgbClr val="000000"/>
                        </a:solidFill>
                        <a:effectLst/>
                      </a:endParaRPr>
                    </a:p>
                  </a:txBody>
                  <a:tcPr marL="53445" marR="53445" marT="26723" marB="26723">
                    <a:lnL w="16983"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rPr>
                        <a:t>Interim Deadline​</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rPr>
                        <a:t>Submit any necessary reporting exceptions for review.</a:t>
                      </a:r>
                    </a:p>
                  </a:txBody>
                  <a:tcPr marL="53445" marR="53445" marT="26723" marB="26723">
                    <a:lnL w="12700" cap="flat" cmpd="sng" algn="ctr">
                      <a:solidFill>
                        <a:srgbClr val="000000"/>
                      </a:solidFill>
                      <a:prstDash val="solid"/>
                      <a:round/>
                      <a:headEnd type="none" w="med" len="med"/>
                      <a:tailEnd type="none" w="med" len="med"/>
                    </a:lnL>
                    <a:lnR w="16983"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55322210"/>
                  </a:ext>
                </a:extLst>
              </a:tr>
              <a:tr h="177483">
                <a:tc>
                  <a:txBody>
                    <a:bodyPr/>
                    <a:lstStyle/>
                    <a:p>
                      <a:pPr algn="l" fontAlgn="base">
                        <a:lnSpc>
                          <a:spcPts val="1800"/>
                        </a:lnSpc>
                        <a:buNone/>
                      </a:pPr>
                      <a:r>
                        <a:rPr lang="en-US" sz="1200" b="0" i="0">
                          <a:solidFill>
                            <a:srgbClr val="000000"/>
                          </a:solidFill>
                          <a:effectLst/>
                          <a:latin typeface="Trebuchet MS" panose="020B0603020202020204" pitchFamily="34" charset="0"/>
                        </a:rPr>
                        <a:t>10/27/2025</a:t>
                      </a:r>
                      <a:endParaRPr lang="en-US" sz="1200" b="0" i="0">
                        <a:solidFill>
                          <a:srgbClr val="000000"/>
                        </a:solidFill>
                        <a:effectLst/>
                      </a:endParaRPr>
                    </a:p>
                  </a:txBody>
                  <a:tcPr marL="53445" marR="53445" marT="26723" marB="26723">
                    <a:lnL w="16983"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rPr>
                        <a:t>Interim Deadline​</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rPr>
                        <a:t>Error free Student October Snapshot​</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6983"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83915419"/>
                  </a:ext>
                </a:extLst>
              </a:tr>
              <a:tr h="177483">
                <a:tc>
                  <a:txBody>
                    <a:bodyPr/>
                    <a:lstStyle/>
                    <a:p>
                      <a:pPr algn="l" fontAlgn="base">
                        <a:lnSpc>
                          <a:spcPts val="1800"/>
                        </a:lnSpc>
                        <a:buNone/>
                      </a:pPr>
                      <a:r>
                        <a:rPr lang="en-US" sz="1200" b="0" i="0">
                          <a:solidFill>
                            <a:srgbClr val="000000"/>
                          </a:solidFill>
                          <a:effectLst/>
                          <a:latin typeface="Trebuchet MS" panose="020B0603020202020204" pitchFamily="34" charset="0"/>
                        </a:rPr>
                        <a:t>10/28/2025</a:t>
                      </a:r>
                      <a:endParaRPr lang="en-US" sz="1200" b="0" i="0">
                        <a:solidFill>
                          <a:srgbClr val="000000"/>
                        </a:solidFill>
                        <a:effectLst/>
                      </a:endParaRPr>
                    </a:p>
                  </a:txBody>
                  <a:tcPr marL="53445" marR="53445" marT="26723" marB="26723">
                    <a:lnL w="16983"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rPr>
                        <a:t>Training Event​</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hlinkClick r:id="rId9"/>
                        </a:rPr>
                        <a:t>Data Validation, Transfer Enrollment Exceptions and Cognos Reports 1-2 p.m.​ </a:t>
                      </a:r>
                      <a:r>
                        <a:rPr lang="en-US" sz="1200" b="0" i="1">
                          <a:solidFill>
                            <a:srgbClr val="000000"/>
                          </a:solidFill>
                          <a:effectLst/>
                          <a:latin typeface="Trebuchet MS" panose="020B0603020202020204" pitchFamily="34" charset="0"/>
                          <a:hlinkClick r:id="rId9"/>
                        </a:rPr>
                        <a:t>Registration Link</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6983"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0055715"/>
                  </a:ext>
                </a:extLst>
              </a:tr>
              <a:tr h="177483">
                <a:tc>
                  <a:txBody>
                    <a:bodyPr/>
                    <a:lstStyle/>
                    <a:p>
                      <a:pPr algn="l" fontAlgn="base">
                        <a:lnSpc>
                          <a:spcPts val="1800"/>
                        </a:lnSpc>
                        <a:buNone/>
                      </a:pPr>
                      <a:r>
                        <a:rPr lang="en-US" sz="1200" b="0" i="0">
                          <a:solidFill>
                            <a:srgbClr val="000000"/>
                          </a:solidFill>
                          <a:effectLst/>
                          <a:latin typeface="Trebuchet MS" panose="020B0603020202020204" pitchFamily="34" charset="0"/>
                        </a:rPr>
                        <a:t>10/30/2025</a:t>
                      </a:r>
                      <a:endParaRPr lang="en-US" sz="1200" b="0" i="0">
                        <a:solidFill>
                          <a:srgbClr val="000000"/>
                        </a:solidFill>
                        <a:effectLst/>
                      </a:endParaRPr>
                    </a:p>
                  </a:txBody>
                  <a:tcPr marL="53445" marR="53445" marT="26723" marB="26723">
                    <a:lnL w="16983"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rPr>
                        <a:t>Training Event​</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tc>
                  <a:txBody>
                    <a:bodyPr/>
                    <a:lstStyle/>
                    <a:p>
                      <a:pPr algn="l" fontAlgn="base">
                        <a:lnSpc>
                          <a:spcPts val="1800"/>
                        </a:lnSpc>
                        <a:buNone/>
                      </a:pPr>
                      <a:r>
                        <a:rPr lang="en-US" sz="1200" b="0" i="0">
                          <a:solidFill>
                            <a:srgbClr val="000000"/>
                          </a:solidFill>
                          <a:effectLst/>
                          <a:latin typeface="Trebuchet MS" panose="020B0603020202020204" pitchFamily="34" charset="0"/>
                          <a:hlinkClick r:id="rId10"/>
                        </a:rPr>
                        <a:t>Data Pipeline Duplicate Process and Submission 11-12 pm </a:t>
                      </a:r>
                      <a:r>
                        <a:rPr lang="en-US" sz="1200" b="0" i="1">
                          <a:solidFill>
                            <a:srgbClr val="000000"/>
                          </a:solidFill>
                          <a:effectLst/>
                          <a:latin typeface="Trebuchet MS" panose="020B0603020202020204" pitchFamily="34" charset="0"/>
                          <a:hlinkClick r:id="rId10"/>
                        </a:rPr>
                        <a:t>Registration Link</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6983"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43859570"/>
                  </a:ext>
                </a:extLst>
              </a:tr>
              <a:tr h="311096">
                <a:tc>
                  <a:txBody>
                    <a:bodyPr/>
                    <a:lstStyle/>
                    <a:p>
                      <a:pPr algn="l" fontAlgn="base">
                        <a:lnSpc>
                          <a:spcPts val="1800"/>
                        </a:lnSpc>
                        <a:buNone/>
                      </a:pPr>
                      <a:r>
                        <a:rPr lang="en-US" sz="1200" b="0" i="0">
                          <a:solidFill>
                            <a:srgbClr val="000000"/>
                          </a:solidFill>
                          <a:effectLst/>
                          <a:highlight>
                            <a:srgbClr val="FFFFCC"/>
                          </a:highlight>
                          <a:latin typeface="Trebuchet MS" panose="020B0603020202020204" pitchFamily="34" charset="0"/>
                        </a:rPr>
                        <a:t>11/03/2025</a:t>
                      </a:r>
                      <a:endParaRPr lang="en-US" sz="1200" b="0" i="0">
                        <a:solidFill>
                          <a:srgbClr val="000000"/>
                        </a:solidFill>
                        <a:effectLst/>
                      </a:endParaRPr>
                    </a:p>
                  </a:txBody>
                  <a:tcPr marL="53445" marR="53445" marT="26723" marB="26723">
                    <a:lnL w="16983"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rgbClr val="FFFFCC"/>
                    </a:solidFill>
                  </a:tcPr>
                </a:tc>
                <a:tc>
                  <a:txBody>
                    <a:bodyPr/>
                    <a:lstStyle/>
                    <a:p>
                      <a:pPr algn="l" fontAlgn="base">
                        <a:lnSpc>
                          <a:spcPts val="1800"/>
                        </a:lnSpc>
                        <a:buNone/>
                      </a:pPr>
                      <a:r>
                        <a:rPr lang="en-US" sz="1200" b="0" i="0">
                          <a:solidFill>
                            <a:srgbClr val="000000"/>
                          </a:solidFill>
                          <a:effectLst/>
                          <a:highlight>
                            <a:srgbClr val="FFFFCC"/>
                          </a:highlight>
                          <a:latin typeface="Trebuchet MS" panose="020B0603020202020204" pitchFamily="34" charset="0"/>
                        </a:rPr>
                        <a:t>Report Review</a:t>
                      </a:r>
                      <a:r>
                        <a:rPr lang="en-US" sz="1200" b="0" i="0">
                          <a:solidFill>
                            <a:srgbClr val="000000"/>
                          </a:solidFill>
                          <a:effectLst/>
                          <a:latin typeface="Trebuchet MS" panose="020B0603020202020204" pitchFamily="34" charset="0"/>
                        </a:rPr>
                        <a:t>​</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rgbClr val="FFFFCC"/>
                    </a:solidFill>
                  </a:tcPr>
                </a:tc>
                <a:tc>
                  <a:txBody>
                    <a:bodyPr/>
                    <a:lstStyle/>
                    <a:p>
                      <a:pPr algn="l" fontAlgn="base">
                        <a:lnSpc>
                          <a:spcPts val="1800"/>
                        </a:lnSpc>
                        <a:buNone/>
                      </a:pPr>
                      <a:r>
                        <a:rPr lang="en-US" sz="1200" b="0" i="0">
                          <a:solidFill>
                            <a:srgbClr val="000000"/>
                          </a:solidFill>
                          <a:effectLst/>
                          <a:highlight>
                            <a:srgbClr val="FFFFCC"/>
                          </a:highlight>
                          <a:latin typeface="Trebuchet MS" panose="020B0603020202020204" pitchFamily="34" charset="0"/>
                        </a:rPr>
                        <a:t>Review Student October Cognos Reports for data validation. Submit Student October Snapshot data as soon as review is complete.</a:t>
                      </a:r>
                      <a:r>
                        <a:rPr lang="en-US" sz="1200" b="0" i="0">
                          <a:solidFill>
                            <a:srgbClr val="000000"/>
                          </a:solidFill>
                          <a:effectLst/>
                          <a:latin typeface="Trebuchet MS" panose="020B0603020202020204" pitchFamily="34" charset="0"/>
                        </a:rPr>
                        <a:t>​</a:t>
                      </a:r>
                      <a:endParaRPr lang="en-US" sz="1200" b="0"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6983"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200682290"/>
                  </a:ext>
                </a:extLst>
              </a:tr>
              <a:tr h="311096">
                <a:tc>
                  <a:txBody>
                    <a:bodyPr/>
                    <a:lstStyle/>
                    <a:p>
                      <a:pPr algn="l" fontAlgn="base">
                        <a:lnSpc>
                          <a:spcPct val="100000"/>
                        </a:lnSpc>
                        <a:buNone/>
                      </a:pPr>
                      <a:r>
                        <a:rPr lang="en-US" sz="1200" b="1" i="0">
                          <a:solidFill>
                            <a:srgbClr val="000000"/>
                          </a:solidFill>
                          <a:effectLst/>
                          <a:highlight>
                            <a:srgbClr val="FF9999"/>
                          </a:highlight>
                          <a:latin typeface="Trebuchet MS" panose="020B0603020202020204" pitchFamily="34" charset="0"/>
                        </a:rPr>
                        <a:t>11/10/2025, 12:00 p.m.</a:t>
                      </a:r>
                      <a:r>
                        <a:rPr lang="en-US" sz="1200" b="1" i="0">
                          <a:solidFill>
                            <a:srgbClr val="000000"/>
                          </a:solidFill>
                          <a:effectLst/>
                          <a:latin typeface="Trebuchet MS" panose="020B0603020202020204" pitchFamily="34" charset="0"/>
                        </a:rPr>
                        <a:t>​</a:t>
                      </a:r>
                      <a:endParaRPr lang="en-US" sz="1200" b="1" i="0">
                        <a:solidFill>
                          <a:srgbClr val="000000"/>
                        </a:solidFill>
                        <a:effectLst/>
                      </a:endParaRPr>
                    </a:p>
                  </a:txBody>
                  <a:tcPr marL="53445" marR="53445" marT="26723" marB="26723">
                    <a:lnL w="16983"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rgbClr val="FF9999"/>
                    </a:solidFill>
                  </a:tcPr>
                </a:tc>
                <a:tc>
                  <a:txBody>
                    <a:bodyPr/>
                    <a:lstStyle/>
                    <a:p>
                      <a:pPr algn="l" fontAlgn="base">
                        <a:lnSpc>
                          <a:spcPts val="1800"/>
                        </a:lnSpc>
                        <a:buNone/>
                      </a:pPr>
                      <a:r>
                        <a:rPr lang="en-US" sz="1200" b="1" i="0">
                          <a:solidFill>
                            <a:srgbClr val="000000"/>
                          </a:solidFill>
                          <a:effectLst/>
                          <a:highlight>
                            <a:srgbClr val="FF9999"/>
                          </a:highlight>
                          <a:latin typeface="Trebuchet MS" panose="020B0603020202020204" pitchFamily="34" charset="0"/>
                        </a:rPr>
                        <a:t>State Deadline</a:t>
                      </a:r>
                      <a:r>
                        <a:rPr lang="en-US" sz="1200" b="1" i="0">
                          <a:solidFill>
                            <a:srgbClr val="000000"/>
                          </a:solidFill>
                          <a:effectLst/>
                          <a:latin typeface="Trebuchet MS" panose="020B0603020202020204" pitchFamily="34" charset="0"/>
                        </a:rPr>
                        <a:t>​</a:t>
                      </a:r>
                      <a:endParaRPr lang="en-US" sz="1200" b="1"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rgbClr val="FF9999"/>
                    </a:solidFill>
                  </a:tcPr>
                </a:tc>
                <a:tc>
                  <a:txBody>
                    <a:bodyPr/>
                    <a:lstStyle/>
                    <a:p>
                      <a:pPr algn="l" fontAlgn="base">
                        <a:lnSpc>
                          <a:spcPts val="1800"/>
                        </a:lnSpc>
                        <a:buNone/>
                      </a:pPr>
                      <a:r>
                        <a:rPr lang="en-US" sz="1200" b="1" i="0">
                          <a:solidFill>
                            <a:srgbClr val="000000"/>
                          </a:solidFill>
                          <a:effectLst/>
                          <a:highlight>
                            <a:srgbClr val="FF9999"/>
                          </a:highlight>
                          <a:latin typeface="Trebuchet MS" panose="020B0603020202020204" pitchFamily="34" charset="0"/>
                        </a:rPr>
                        <a:t>Submit Student October Snapshot data</a:t>
                      </a:r>
                      <a:r>
                        <a:rPr lang="en-US" sz="1200" b="1" i="0">
                          <a:solidFill>
                            <a:srgbClr val="000000"/>
                          </a:solidFill>
                          <a:effectLst/>
                          <a:latin typeface="Trebuchet MS" panose="020B0603020202020204" pitchFamily="34" charset="0"/>
                        </a:rPr>
                        <a:t>​</a:t>
                      </a:r>
                      <a:endParaRPr lang="en-US" sz="1200" b="1" i="0">
                        <a:solidFill>
                          <a:srgbClr val="000000"/>
                        </a:solidFill>
                        <a:effectLst/>
                      </a:endParaRPr>
                    </a:p>
                  </a:txBody>
                  <a:tcPr marL="53445" marR="53445" marT="26723" marB="26723">
                    <a:lnL w="12700" cap="flat" cmpd="sng" algn="ctr">
                      <a:solidFill>
                        <a:srgbClr val="000000"/>
                      </a:solidFill>
                      <a:prstDash val="solid"/>
                      <a:round/>
                      <a:headEnd type="none" w="med" len="med"/>
                      <a:tailEnd type="none" w="med" len="med"/>
                    </a:lnL>
                    <a:lnR w="16983" cap="flat" cmpd="sng" algn="ctr">
                      <a:solidFill>
                        <a:srgbClr val="000000"/>
                      </a:solidFill>
                      <a:prstDash val="solid"/>
                      <a:round/>
                      <a:headEnd type="none" w="med" len="med"/>
                      <a:tailEnd type="none" w="med" len="med"/>
                    </a:lnR>
                    <a:lnT w="16983" cap="flat" cmpd="sng" algn="ctr">
                      <a:solidFill>
                        <a:srgbClr val="000000"/>
                      </a:solidFill>
                      <a:prstDash val="solid"/>
                      <a:round/>
                      <a:headEnd type="none" w="med" len="med"/>
                      <a:tailEnd type="none" w="med" len="med"/>
                    </a:lnT>
                    <a:lnB w="16983" cap="flat" cmpd="sng" algn="ctr">
                      <a:solidFill>
                        <a:srgbClr val="000000"/>
                      </a:solidFill>
                      <a:prstDash val="solid"/>
                      <a:round/>
                      <a:headEnd type="none" w="med" len="med"/>
                      <a:tailEnd type="none" w="med" len="med"/>
                    </a:lnB>
                    <a:solidFill>
                      <a:srgbClr val="FF9999"/>
                    </a:solidFill>
                  </a:tcPr>
                </a:tc>
                <a:extLst>
                  <a:ext uri="{0D108BD9-81ED-4DB2-BD59-A6C34878D82A}">
                    <a16:rowId xmlns:a16="http://schemas.microsoft.com/office/drawing/2014/main" val="1626932911"/>
                  </a:ext>
                </a:extLst>
              </a:tr>
            </a:tbl>
          </a:graphicData>
        </a:graphic>
      </p:graphicFrame>
    </p:spTree>
    <p:extLst>
      <p:ext uri="{BB962C8B-B14F-4D97-AF65-F5344CB8AC3E}">
        <p14:creationId xmlns:p14="http://schemas.microsoft.com/office/powerpoint/2010/main" val="1747989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18953-1AAF-4290-A9EA-46094CBD1FF3}"/>
              </a:ext>
            </a:extLst>
          </p:cNvPr>
          <p:cNvSpPr>
            <a:spLocks noGrp="1"/>
          </p:cNvSpPr>
          <p:nvPr>
            <p:ph type="title"/>
          </p:nvPr>
        </p:nvSpPr>
        <p:spPr>
          <a:xfrm>
            <a:off x="443935" y="1047819"/>
            <a:ext cx="11593689" cy="830439"/>
          </a:xfrm>
        </p:spPr>
        <p:txBody>
          <a:bodyPr>
            <a:normAutofit fontScale="90000"/>
          </a:bodyPr>
          <a:lstStyle/>
          <a:p>
            <a:r>
              <a:rPr lang="en-US"/>
              <a:t>3 Data Elements Collected about MLs in Student Demographic File </a:t>
            </a:r>
          </a:p>
        </p:txBody>
      </p:sp>
      <p:graphicFrame>
        <p:nvGraphicFramePr>
          <p:cNvPr id="5" name="Content Placeholder 4" descr="Language Background + Language Proficiency + Language Instruction Program = EL Data">
            <a:extLst>
              <a:ext uri="{FF2B5EF4-FFF2-40B4-BE49-F238E27FC236}">
                <a16:creationId xmlns:a16="http://schemas.microsoft.com/office/drawing/2014/main" id="{FE9580AF-454F-4C49-B7DB-0D9ABBDA0199}"/>
              </a:ext>
            </a:extLst>
          </p:cNvPr>
          <p:cNvGraphicFramePr>
            <a:graphicFrameLocks noGrp="1"/>
          </p:cNvGraphicFramePr>
          <p:nvPr>
            <p:ph idx="4294967295"/>
            <p:extLst>
              <p:ext uri="{D42A27DB-BD31-4B8C-83A1-F6EECF244321}">
                <p14:modId xmlns:p14="http://schemas.microsoft.com/office/powerpoint/2010/main" val="62593084"/>
              </p:ext>
            </p:extLst>
          </p:nvPr>
        </p:nvGraphicFramePr>
        <p:xfrm>
          <a:off x="777240" y="1234441"/>
          <a:ext cx="10927080" cy="416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092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0E364D-236B-4BEC-E29A-7C75C633CD8C}"/>
              </a:ext>
            </a:extLst>
          </p:cNvPr>
          <p:cNvSpPr>
            <a:spLocks noGrp="1"/>
          </p:cNvSpPr>
          <p:nvPr>
            <p:ph type="title"/>
          </p:nvPr>
        </p:nvSpPr>
        <p:spPr/>
        <p:txBody>
          <a:bodyPr/>
          <a:lstStyle/>
          <a:p>
            <a:r>
              <a:rPr lang="en-US">
                <a:latin typeface="+mn-lt"/>
              </a:rPr>
              <a:t>Disclosures</a:t>
            </a:r>
          </a:p>
        </p:txBody>
      </p:sp>
      <p:sp>
        <p:nvSpPr>
          <p:cNvPr id="4" name="Content Placeholder 3">
            <a:extLst>
              <a:ext uri="{FF2B5EF4-FFF2-40B4-BE49-F238E27FC236}">
                <a16:creationId xmlns:a16="http://schemas.microsoft.com/office/drawing/2014/main" id="{E2A48C66-DDC3-7D96-A7F9-DD5A6EFA8F99}"/>
              </a:ext>
            </a:extLst>
          </p:cNvPr>
          <p:cNvSpPr>
            <a:spLocks noGrp="1"/>
          </p:cNvSpPr>
          <p:nvPr>
            <p:ph idx="4294967295"/>
          </p:nvPr>
        </p:nvSpPr>
        <p:spPr>
          <a:xfrm>
            <a:off x="417513" y="1309688"/>
            <a:ext cx="11774487" cy="4313237"/>
          </a:xfrm>
        </p:spPr>
        <p:txBody>
          <a:bodyPr>
            <a:noAutofit/>
          </a:bodyPr>
          <a:lstStyle/>
          <a:p>
            <a:pPr marL="76198" indent="-380990">
              <a:buClr>
                <a:schemeClr val="accent5"/>
              </a:buClr>
              <a:buFont typeface="Wingdings" panose="05000000000000000000" pitchFamily="2" charset="2"/>
              <a:buChar char="v"/>
            </a:pPr>
            <a:r>
              <a:rPr lang="en-US" sz="2533">
                <a:latin typeface="Calibri" panose="020F0502020204030204" pitchFamily="34" charset="0"/>
                <a:ea typeface="Calibri" panose="020F0502020204030204" pitchFamily="34" charset="0"/>
                <a:cs typeface="Calibri" panose="020F0502020204030204" pitchFamily="34" charset="0"/>
              </a:rPr>
              <a:t>Attendees may not use Artificial Intelligence (AI) software or services to capture the content of the event. </a:t>
            </a:r>
            <a:r>
              <a:rPr lang="en-US" sz="2533">
                <a:solidFill>
                  <a:prstClr val="black"/>
                </a:solidFill>
                <a:latin typeface="Calibri" panose="020F0502020204030204" pitchFamily="34" charset="0"/>
                <a:ea typeface="Calibri" panose="020F0502020204030204" pitchFamily="34" charset="0"/>
                <a:cs typeface="Calibri" panose="020F0502020204030204" pitchFamily="34" charset="0"/>
              </a:rPr>
              <a:t>CDE reserves the right to remove any attendee employing such services. By participating in this meeting, attendees agree that they will not record, capture, share, or publicly post its contents without expressed permission. </a:t>
            </a:r>
          </a:p>
          <a:p>
            <a:pPr marL="0" indent="0">
              <a:buClr>
                <a:schemeClr val="accent5"/>
              </a:buClr>
              <a:buNone/>
            </a:pPr>
            <a:endParaRPr lang="en-US" sz="2533">
              <a:latin typeface="Calibri" panose="020F0502020204030204" pitchFamily="34" charset="0"/>
              <a:ea typeface="Calibri" panose="020F0502020204030204" pitchFamily="34" charset="0"/>
              <a:cs typeface="Calibri" panose="020F0502020204030204" pitchFamily="34" charset="0"/>
            </a:endParaRPr>
          </a:p>
          <a:p>
            <a:pPr marL="76198" indent="-380990">
              <a:buClr>
                <a:schemeClr val="accent5"/>
              </a:buClr>
              <a:buFont typeface="Wingdings" panose="05000000000000000000" pitchFamily="2" charset="2"/>
              <a:buChar char="v"/>
            </a:pPr>
            <a:r>
              <a:rPr lang="en-US" sz="2533">
                <a:latin typeface="Calibri" panose="020F0502020204030204" pitchFamily="34" charset="0"/>
                <a:ea typeface="Calibri" panose="020F0502020204030204" pitchFamily="34" charset="0"/>
                <a:cs typeface="Calibri" panose="020F0502020204030204" pitchFamily="34" charset="0"/>
              </a:rPr>
              <a:t>Districts and schools are required to adhere to Personally Identifiable Information (PII) information laws regarding student privacy. Always use secure methods to transfer any PII. Contact CDE Data Collection leads with questions about how to transmit PII securely through Syncplicity. Avoid sending PII via unencrypted email or unsecured faxes when sharing data between/within districts or with CDE.</a:t>
            </a:r>
            <a:endParaRPr lang="en-US" sz="2533" kern="1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0000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18C76E-7C58-66AE-D322-FFA31DFBB848}"/>
              </a:ext>
            </a:extLst>
          </p:cNvPr>
          <p:cNvSpPr>
            <a:spLocks noGrp="1"/>
          </p:cNvSpPr>
          <p:nvPr>
            <p:ph type="title"/>
          </p:nvPr>
        </p:nvSpPr>
        <p:spPr/>
        <p:txBody>
          <a:bodyPr>
            <a:normAutofit/>
          </a:bodyPr>
          <a:lstStyle/>
          <a:p>
            <a:r>
              <a:rPr lang="en-US">
                <a:latin typeface="+mn-lt"/>
              </a:rPr>
              <a:t>Student Demographic Data Fields</a:t>
            </a:r>
          </a:p>
        </p:txBody>
      </p:sp>
      <p:sp>
        <p:nvSpPr>
          <p:cNvPr id="5" name="Content Placeholder 4">
            <a:extLst>
              <a:ext uri="{FF2B5EF4-FFF2-40B4-BE49-F238E27FC236}">
                <a16:creationId xmlns:a16="http://schemas.microsoft.com/office/drawing/2014/main" id="{4B60F571-74AB-C9D2-6B71-D94901449D69}"/>
              </a:ext>
            </a:extLst>
          </p:cNvPr>
          <p:cNvSpPr>
            <a:spLocks noGrp="1"/>
          </p:cNvSpPr>
          <p:nvPr>
            <p:ph idx="4294967295"/>
          </p:nvPr>
        </p:nvSpPr>
        <p:spPr>
          <a:xfrm>
            <a:off x="270932" y="1007610"/>
            <a:ext cx="11593689" cy="4849313"/>
          </a:xfrm>
        </p:spPr>
        <p:txBody>
          <a:bodyPr>
            <a:noAutofit/>
          </a:bodyPr>
          <a:lstStyle/>
          <a:p>
            <a:pPr marL="0" indent="0">
              <a:buNone/>
            </a:pPr>
            <a:r>
              <a:rPr lang="en-US" sz="1800" b="1"/>
              <a:t>Language Background</a:t>
            </a:r>
          </a:p>
          <a:p>
            <a:r>
              <a:rPr lang="en-US" sz="1800"/>
              <a:t>Students who are NEP, LEP, FEP, FELL, or PHLOTE must have a language background other than English (ENG)</a:t>
            </a:r>
          </a:p>
          <a:p>
            <a:pPr marL="0" indent="0">
              <a:buNone/>
            </a:pPr>
            <a:r>
              <a:rPr lang="en-US" sz="1800" b="1"/>
              <a:t>Language Proficiency</a:t>
            </a:r>
          </a:p>
          <a:p>
            <a:r>
              <a:rPr lang="en-US" sz="1800"/>
              <a:t>Indicates student’s English language proficiency (ability to speak, listen, read, and write in English)</a:t>
            </a:r>
          </a:p>
          <a:p>
            <a:pPr lvl="1"/>
            <a:endParaRPr lang="en-US" sz="1800"/>
          </a:p>
          <a:p>
            <a:pPr lvl="1"/>
            <a:endParaRPr lang="en-US" sz="1800"/>
          </a:p>
          <a:p>
            <a:pPr lvl="1"/>
            <a:endParaRPr lang="en-US" sz="1800"/>
          </a:p>
          <a:p>
            <a:pPr lvl="1"/>
            <a:endParaRPr lang="en-US" sz="1800"/>
          </a:p>
          <a:p>
            <a:pPr lvl="1"/>
            <a:endParaRPr lang="en-US" sz="1800"/>
          </a:p>
          <a:p>
            <a:pPr marL="457200" lvl="1" indent="0">
              <a:buNone/>
            </a:pPr>
            <a:endParaRPr lang="en-US" sz="1800"/>
          </a:p>
          <a:p>
            <a:pPr marL="0" indent="0">
              <a:buNone/>
            </a:pPr>
            <a:r>
              <a:rPr lang="en-US" sz="1800" b="1"/>
              <a:t>Language Instruction Program (LIP)</a:t>
            </a:r>
          </a:p>
          <a:p>
            <a:r>
              <a:rPr lang="en-US" sz="1800"/>
              <a:t>Indicates the type of English language instructional program used in the district</a:t>
            </a:r>
          </a:p>
          <a:p>
            <a:endParaRPr lang="en-US" sz="1800"/>
          </a:p>
        </p:txBody>
      </p:sp>
      <p:graphicFrame>
        <p:nvGraphicFramePr>
          <p:cNvPr id="7" name="Table 7">
            <a:extLst>
              <a:ext uri="{FF2B5EF4-FFF2-40B4-BE49-F238E27FC236}">
                <a16:creationId xmlns:a16="http://schemas.microsoft.com/office/drawing/2014/main" id="{CA11F706-ECEA-A0F4-5B2B-89C107FA69AE}"/>
              </a:ext>
            </a:extLst>
          </p:cNvPr>
          <p:cNvGraphicFramePr>
            <a:graphicFrameLocks noGrp="1"/>
          </p:cNvGraphicFramePr>
          <p:nvPr>
            <p:extLst>
              <p:ext uri="{D42A27DB-BD31-4B8C-83A1-F6EECF244321}">
                <p14:modId xmlns:p14="http://schemas.microsoft.com/office/powerpoint/2010/main" val="2776484442"/>
              </p:ext>
            </p:extLst>
          </p:nvPr>
        </p:nvGraphicFramePr>
        <p:xfrm>
          <a:off x="3038936" y="2851355"/>
          <a:ext cx="6013624" cy="1920240"/>
        </p:xfrm>
        <a:graphic>
          <a:graphicData uri="http://schemas.openxmlformats.org/drawingml/2006/table">
            <a:tbl>
              <a:tblPr firstRow="1" bandRow="1">
                <a:tableStyleId>{6E25E649-3F16-4E02-A733-19D2CDBF48F0}</a:tableStyleId>
              </a:tblPr>
              <a:tblGrid>
                <a:gridCol w="2756217">
                  <a:extLst>
                    <a:ext uri="{9D8B030D-6E8A-4147-A177-3AD203B41FA5}">
                      <a16:colId xmlns:a16="http://schemas.microsoft.com/office/drawing/2014/main" val="2891078897"/>
                    </a:ext>
                  </a:extLst>
                </a:gridCol>
                <a:gridCol w="3257407">
                  <a:extLst>
                    <a:ext uri="{9D8B030D-6E8A-4147-A177-3AD203B41FA5}">
                      <a16:colId xmlns:a16="http://schemas.microsoft.com/office/drawing/2014/main" val="3929485503"/>
                    </a:ext>
                  </a:extLst>
                </a:gridCol>
              </a:tblGrid>
              <a:tr h="122260">
                <a:tc>
                  <a:txBody>
                    <a:bodyPr/>
                    <a:lstStyle/>
                    <a:p>
                      <a:r>
                        <a:rPr lang="en-US" sz="1600">
                          <a:solidFill>
                            <a:schemeClr val="tx1"/>
                          </a:solidFill>
                        </a:rPr>
                        <a:t>Not an English Learner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a:solidFill>
                            <a:schemeClr val="tx1"/>
                          </a:solidFill>
                        </a:rPr>
                        <a:t>English Learner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24639034"/>
                  </a:ext>
                </a:extLst>
              </a:tr>
              <a:tr h="929790">
                <a:tc>
                  <a:txBody>
                    <a:bodyPr/>
                    <a:lstStyle/>
                    <a:p>
                      <a:r>
                        <a:rPr lang="en-US" sz="1400"/>
                        <a:t>0 – Not Applicable</a:t>
                      </a:r>
                    </a:p>
                    <a:p>
                      <a:r>
                        <a:rPr lang="en-US" sz="1400"/>
                        <a:t>4 – PHLOTE, English Proficient</a:t>
                      </a:r>
                    </a:p>
                    <a:p>
                      <a:r>
                        <a:rPr lang="en-US" sz="1100"/>
                        <a:t>(Primary Home Language Other Than English)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a:t>1 – NEP, Non-English Proficient</a:t>
                      </a:r>
                    </a:p>
                    <a:p>
                      <a:r>
                        <a:rPr lang="en-US" sz="1400"/>
                        <a:t>2 – LEP, Limited English Proficient</a:t>
                      </a:r>
                    </a:p>
                    <a:p>
                      <a:r>
                        <a:rPr lang="en-US" sz="1400"/>
                        <a:t>5 – FELL, Former EL</a:t>
                      </a:r>
                    </a:p>
                    <a:p>
                      <a:r>
                        <a:rPr lang="en-US" sz="1400"/>
                        <a:t>6 – FEP, Monitor Year 1</a:t>
                      </a:r>
                    </a:p>
                    <a:p>
                      <a:r>
                        <a:rPr lang="en-US" sz="1400"/>
                        <a:t>7 – FEP, Monitor Year 2</a:t>
                      </a:r>
                    </a:p>
                    <a:p>
                      <a:r>
                        <a:rPr lang="en-US" sz="1400"/>
                        <a:t>8 – FEP, Exited Year 1</a:t>
                      </a:r>
                    </a:p>
                    <a:p>
                      <a:r>
                        <a:rPr lang="en-US" sz="1400"/>
                        <a:t>9 – FEP, Exited Year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245262"/>
                  </a:ext>
                </a:extLst>
              </a:tr>
            </a:tbl>
          </a:graphicData>
        </a:graphic>
      </p:graphicFrame>
    </p:spTree>
    <p:extLst>
      <p:ext uri="{BB962C8B-B14F-4D97-AF65-F5344CB8AC3E}">
        <p14:creationId xmlns:p14="http://schemas.microsoft.com/office/powerpoint/2010/main" val="3518201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0933" y="177171"/>
            <a:ext cx="11593689" cy="492443"/>
          </a:xfrm>
          <a:prstGeom prst="rect">
            <a:avLst/>
          </a:prstGeom>
        </p:spPr>
        <p:txBody>
          <a:bodyPr vert="horz" wrap="square" lIns="0" tIns="0" rIns="0" bIns="0" rtlCol="0" anchor="t" anchorCtr="0">
            <a:spAutoFit/>
          </a:bodyPr>
          <a:lstStyle/>
          <a:p>
            <a:pPr marL="12700">
              <a:lnSpc>
                <a:spcPct val="100000"/>
              </a:lnSpc>
            </a:pPr>
            <a:r>
              <a:rPr lang="en-US" spc="-15">
                <a:latin typeface="+mn-lt"/>
              </a:rPr>
              <a:t>Coding Tips for Data Fields</a:t>
            </a:r>
            <a:endParaRPr>
              <a:latin typeface="+mn-lt"/>
            </a:endParaRPr>
          </a:p>
        </p:txBody>
      </p:sp>
      <p:graphicFrame>
        <p:nvGraphicFramePr>
          <p:cNvPr id="4" name="Table 3">
            <a:extLst>
              <a:ext uri="{FF2B5EF4-FFF2-40B4-BE49-F238E27FC236}">
                <a16:creationId xmlns:a16="http://schemas.microsoft.com/office/drawing/2014/main" id="{D65B9240-E4C2-8C97-6174-F62C893878C7}"/>
              </a:ext>
            </a:extLst>
          </p:cNvPr>
          <p:cNvGraphicFramePr>
            <a:graphicFrameLocks noGrp="1"/>
          </p:cNvGraphicFramePr>
          <p:nvPr>
            <p:extLst>
              <p:ext uri="{D42A27DB-BD31-4B8C-83A1-F6EECF244321}">
                <p14:modId xmlns:p14="http://schemas.microsoft.com/office/powerpoint/2010/main" val="2916814487"/>
              </p:ext>
            </p:extLst>
          </p:nvPr>
        </p:nvGraphicFramePr>
        <p:xfrm>
          <a:off x="270933" y="1472093"/>
          <a:ext cx="11744283" cy="3200400"/>
        </p:xfrm>
        <a:graphic>
          <a:graphicData uri="http://schemas.openxmlformats.org/drawingml/2006/table">
            <a:tbl>
              <a:tblPr firstRow="1" bandRow="1">
                <a:tableStyleId>{5C22544A-7EE6-4342-B048-85BDC9FD1C3A}</a:tableStyleId>
              </a:tblPr>
              <a:tblGrid>
                <a:gridCol w="3478108">
                  <a:extLst>
                    <a:ext uri="{9D8B030D-6E8A-4147-A177-3AD203B41FA5}">
                      <a16:colId xmlns:a16="http://schemas.microsoft.com/office/drawing/2014/main" val="79686138"/>
                    </a:ext>
                  </a:extLst>
                </a:gridCol>
                <a:gridCol w="4351414">
                  <a:extLst>
                    <a:ext uri="{9D8B030D-6E8A-4147-A177-3AD203B41FA5}">
                      <a16:colId xmlns:a16="http://schemas.microsoft.com/office/drawing/2014/main" val="2143497638"/>
                    </a:ext>
                  </a:extLst>
                </a:gridCol>
                <a:gridCol w="3914761">
                  <a:extLst>
                    <a:ext uri="{9D8B030D-6E8A-4147-A177-3AD203B41FA5}">
                      <a16:colId xmlns:a16="http://schemas.microsoft.com/office/drawing/2014/main" val="182850490"/>
                    </a:ext>
                  </a:extLst>
                </a:gridCol>
              </a:tblGrid>
              <a:tr h="370840">
                <a:tc>
                  <a:txBody>
                    <a:bodyPr/>
                    <a:lstStyle/>
                    <a:p>
                      <a:pPr algn="ctr"/>
                      <a:r>
                        <a:rPr lang="en-US"/>
                        <a:t>Language Background</a:t>
                      </a:r>
                    </a:p>
                  </a:txBody>
                  <a:tcPr/>
                </a:tc>
                <a:tc>
                  <a:txBody>
                    <a:bodyPr/>
                    <a:lstStyle/>
                    <a:p>
                      <a:pPr algn="ctr"/>
                      <a:r>
                        <a:rPr lang="en-US"/>
                        <a:t>Language Proficiency</a:t>
                      </a:r>
                    </a:p>
                  </a:txBody>
                  <a:tcPr/>
                </a:tc>
                <a:tc>
                  <a:txBody>
                    <a:bodyPr/>
                    <a:lstStyle/>
                    <a:p>
                      <a:pPr algn="ctr"/>
                      <a:r>
                        <a:rPr lang="en-US"/>
                        <a:t>Language Instruction </a:t>
                      </a:r>
                    </a:p>
                  </a:txBody>
                  <a:tcPr/>
                </a:tc>
                <a:extLst>
                  <a:ext uri="{0D108BD9-81ED-4DB2-BD59-A6C34878D82A}">
                    <a16:rowId xmlns:a16="http://schemas.microsoft.com/office/drawing/2014/main" val="2408988203"/>
                  </a:ext>
                </a:extLst>
              </a:tr>
              <a:tr h="370840">
                <a:tc>
                  <a:txBody>
                    <a:bodyPr/>
                    <a:lstStyle/>
                    <a:p>
                      <a:pPr algn="ctr"/>
                      <a:r>
                        <a:rPr lang="en-US"/>
                        <a:t>ENG</a:t>
                      </a:r>
                    </a:p>
                  </a:txBody>
                  <a:tcPr/>
                </a:tc>
                <a:tc>
                  <a:txBody>
                    <a:bodyPr/>
                    <a:lstStyle/>
                    <a:p>
                      <a:pPr algn="ctr"/>
                      <a:r>
                        <a:rPr lang="en-US"/>
                        <a:t>0</a:t>
                      </a:r>
                    </a:p>
                  </a:txBody>
                  <a:tcPr/>
                </a:tc>
                <a:tc>
                  <a:txBody>
                    <a:bodyPr/>
                    <a:lstStyle/>
                    <a:p>
                      <a:pPr algn="ctr"/>
                      <a:r>
                        <a:rPr lang="en-US"/>
                        <a:t>00</a:t>
                      </a:r>
                    </a:p>
                  </a:txBody>
                  <a:tcPr/>
                </a:tc>
                <a:extLst>
                  <a:ext uri="{0D108BD9-81ED-4DB2-BD59-A6C34878D82A}">
                    <a16:rowId xmlns:a16="http://schemas.microsoft.com/office/drawing/2014/main" val="796826624"/>
                  </a:ext>
                </a:extLst>
              </a:tr>
              <a:tr h="370840">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848572310"/>
                  </a:ext>
                </a:extLst>
              </a:tr>
              <a:tr h="370840">
                <a:tc>
                  <a:txBody>
                    <a:bodyPr/>
                    <a:lstStyle/>
                    <a:p>
                      <a:pPr algn="ctr"/>
                      <a:r>
                        <a:rPr lang="en-US"/>
                        <a:t>Not ENG</a:t>
                      </a:r>
                    </a:p>
                  </a:txBody>
                  <a:tcPr/>
                </a:tc>
                <a:tc>
                  <a:txBody>
                    <a:bodyPr/>
                    <a:lstStyle/>
                    <a:p>
                      <a:pPr algn="ctr"/>
                      <a:r>
                        <a:rPr lang="en-US"/>
                        <a:t>NEP – LEP - FEP M1 – FEP M2</a:t>
                      </a:r>
                    </a:p>
                  </a:txBody>
                  <a:tcPr/>
                </a:tc>
                <a:tc>
                  <a:txBody>
                    <a:bodyPr/>
                    <a:lstStyle/>
                    <a:p>
                      <a:pPr algn="ctr"/>
                      <a:r>
                        <a:rPr lang="en-US"/>
                        <a:t>Not 00</a:t>
                      </a:r>
                    </a:p>
                  </a:txBody>
                  <a:tcPr/>
                </a:tc>
                <a:extLst>
                  <a:ext uri="{0D108BD9-81ED-4DB2-BD59-A6C34878D82A}">
                    <a16:rowId xmlns:a16="http://schemas.microsoft.com/office/drawing/2014/main" val="888448489"/>
                  </a:ext>
                </a:extLst>
              </a:tr>
              <a:tr h="370840">
                <a:tc>
                  <a:txBody>
                    <a:bodyPr/>
                    <a:lstStyle/>
                    <a:p>
                      <a:pPr algn="ctr"/>
                      <a:r>
                        <a:rPr lang="en-US"/>
                        <a:t>Not ENG</a:t>
                      </a:r>
                    </a:p>
                  </a:txBody>
                  <a:tcPr/>
                </a:tc>
                <a:tc>
                  <a:txBody>
                    <a:bodyPr/>
                    <a:lstStyle/>
                    <a:p>
                      <a:pPr algn="ctr"/>
                      <a:r>
                        <a:rPr lang="en-US"/>
                        <a:t>PHLOTE - Former ML</a:t>
                      </a:r>
                    </a:p>
                  </a:txBody>
                  <a:tcPr/>
                </a:tc>
                <a:tc>
                  <a:txBody>
                    <a:bodyPr/>
                    <a:lstStyle/>
                    <a:p>
                      <a:pPr algn="ctr"/>
                      <a:r>
                        <a:rPr lang="en-US"/>
                        <a:t>00</a:t>
                      </a:r>
                    </a:p>
                  </a:txBody>
                  <a:tcPr/>
                </a:tc>
                <a:extLst>
                  <a:ext uri="{0D108BD9-81ED-4DB2-BD59-A6C34878D82A}">
                    <a16:rowId xmlns:a16="http://schemas.microsoft.com/office/drawing/2014/main" val="3960827392"/>
                  </a:ext>
                </a:extLst>
              </a:tr>
              <a:tr h="370840">
                <a:tc>
                  <a:txBody>
                    <a:bodyPr/>
                    <a:lstStyle/>
                    <a:p>
                      <a:pPr algn="ctr"/>
                      <a:r>
                        <a:rPr lang="en-US"/>
                        <a:t>Not ENG</a:t>
                      </a:r>
                    </a:p>
                  </a:txBody>
                  <a:tcPr/>
                </a:tc>
                <a:tc>
                  <a:txBody>
                    <a:bodyPr/>
                    <a:lstStyle/>
                    <a:p>
                      <a:pPr algn="ctr"/>
                      <a:r>
                        <a:rPr lang="en-US"/>
                        <a:t>FEP E1 – FEP E2</a:t>
                      </a:r>
                    </a:p>
                  </a:txBody>
                  <a:tcPr/>
                </a:tc>
                <a:tc>
                  <a:txBody>
                    <a:bodyPr/>
                    <a:lstStyle/>
                    <a:p>
                      <a:pPr algn="ctr"/>
                      <a:r>
                        <a:rPr lang="en-US"/>
                        <a:t>Any Code (use table below)</a:t>
                      </a:r>
                    </a:p>
                  </a:txBody>
                  <a:tcPr/>
                </a:tc>
                <a:extLst>
                  <a:ext uri="{0D108BD9-81ED-4DB2-BD59-A6C34878D82A}">
                    <a16:rowId xmlns:a16="http://schemas.microsoft.com/office/drawing/2014/main" val="1308674423"/>
                  </a:ext>
                </a:extLst>
              </a:tr>
              <a:tr h="370840">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4060685244"/>
                  </a:ext>
                </a:extLst>
              </a:tr>
            </a:tbl>
          </a:graphicData>
        </a:graphic>
      </p:graphicFrame>
      <p:sp>
        <p:nvSpPr>
          <p:cNvPr id="8" name="Rectangle 7">
            <a:extLst>
              <a:ext uri="{FF2B5EF4-FFF2-40B4-BE49-F238E27FC236}">
                <a16:creationId xmlns:a16="http://schemas.microsoft.com/office/drawing/2014/main" id="{EBBBAC72-F46A-B72C-5F37-CDE49F465528}"/>
              </a:ext>
              <a:ext uri="{C183D7F6-B498-43B3-948B-1728B52AA6E4}">
                <adec:decorative xmlns:adec="http://schemas.microsoft.com/office/drawing/2017/decorative" val="1"/>
              </a:ext>
            </a:extLst>
          </p:cNvPr>
          <p:cNvSpPr/>
          <p:nvPr/>
        </p:nvSpPr>
        <p:spPr>
          <a:xfrm>
            <a:off x="8049413" y="950976"/>
            <a:ext cx="4053841" cy="5907024"/>
          </a:xfrm>
          <a:prstGeom prst="rect">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anguage Instruction Program Codes as they appear in the DEM file">
            <a:extLst>
              <a:ext uri="{FF2B5EF4-FFF2-40B4-BE49-F238E27FC236}">
                <a16:creationId xmlns:a16="http://schemas.microsoft.com/office/drawing/2014/main" id="{3581AAC0-8930-7D7E-D025-07AF82A79E95}"/>
              </a:ext>
            </a:extLst>
          </p:cNvPr>
          <p:cNvPicPr>
            <a:picLocks noChangeAspect="1"/>
          </p:cNvPicPr>
          <p:nvPr/>
        </p:nvPicPr>
        <p:blipFill>
          <a:blip r:embed="rId3"/>
          <a:stretch>
            <a:fillRect/>
          </a:stretch>
        </p:blipFill>
        <p:spPr>
          <a:xfrm>
            <a:off x="8093785" y="4479082"/>
            <a:ext cx="3965095" cy="2201747"/>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79F0C-D92C-8BBC-55CA-5A5B13326ED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DCD96F-1CA7-DDB8-C705-C8A6B3F797FF}"/>
              </a:ext>
            </a:extLst>
          </p:cNvPr>
          <p:cNvSpPr>
            <a:spLocks noGrp="1"/>
          </p:cNvSpPr>
          <p:nvPr>
            <p:ph type="title"/>
          </p:nvPr>
        </p:nvSpPr>
        <p:spPr/>
        <p:txBody>
          <a:bodyPr/>
          <a:lstStyle/>
          <a:p>
            <a:r>
              <a:rPr lang="en-US">
                <a:latin typeface="+mn-lt"/>
                <a:ea typeface="Calibri" panose="020F0502020204030204" pitchFamily="34" charset="0"/>
                <a:cs typeface="Calibri" panose="020F0502020204030204" pitchFamily="34" charset="0"/>
              </a:rPr>
              <a:t>Annual Data Reporting Cycle</a:t>
            </a:r>
          </a:p>
        </p:txBody>
      </p:sp>
      <p:sp>
        <p:nvSpPr>
          <p:cNvPr id="7" name="Rectangle: Rounded Corners 4">
            <a:extLst>
              <a:ext uri="{FF2B5EF4-FFF2-40B4-BE49-F238E27FC236}">
                <a16:creationId xmlns:a16="http://schemas.microsoft.com/office/drawing/2014/main" id="{3CCD90F7-2659-33E8-3255-5B9A51AB5014}"/>
              </a:ext>
            </a:extLst>
          </p:cNvPr>
          <p:cNvSpPr>
            <a:spLocks noChangeArrowheads="1"/>
          </p:cNvSpPr>
          <p:nvPr/>
        </p:nvSpPr>
        <p:spPr bwMode="auto">
          <a:xfrm>
            <a:off x="382965" y="1173523"/>
            <a:ext cx="3352800" cy="2865120"/>
          </a:xfrm>
          <a:prstGeom prst="roundRect">
            <a:avLst>
              <a:gd name="adj" fmla="val 16667"/>
            </a:avLst>
          </a:prstGeom>
          <a:ln>
            <a:headEnd/>
            <a:tailEnd/>
          </a:ln>
        </p:spPr>
        <p:style>
          <a:lnRef idx="3">
            <a:schemeClr val="lt1"/>
          </a:lnRef>
          <a:fillRef idx="1">
            <a:schemeClr val="accent4"/>
          </a:fillRef>
          <a:effectRef idx="1">
            <a:schemeClr val="accent4"/>
          </a:effectRef>
          <a:fontRef idx="minor">
            <a:schemeClr val="lt1"/>
          </a:fontRef>
        </p:style>
        <p:txBody>
          <a:bodyPr vert="horz" wrap="square" lIns="121920" tIns="60960" rIns="121920" bIns="60960" numCol="1" anchor="t" anchorCtr="0" compatLnSpc="1">
            <a:prstTxWarp prst="textNoShape">
              <a:avLst/>
            </a:prstTxWarp>
          </a:bodyPr>
          <a:lstStyle/>
          <a:p>
            <a:pPr defTabSz="770447">
              <a:lnSpc>
                <a:spcPct val="90000"/>
              </a:lnSpc>
              <a:spcBef>
                <a:spcPct val="0"/>
              </a:spcBef>
              <a:spcAft>
                <a:spcPct val="35000"/>
              </a:spcAft>
            </a:pPr>
            <a:r>
              <a:rPr lang="en-US" sz="2000" b="1">
                <a:latin typeface="Calibri" panose="020F0502020204030204" pitchFamily="34" charset="0"/>
                <a:ea typeface="Calibri" panose="020F0502020204030204" pitchFamily="34" charset="0"/>
                <a:cs typeface="Calibri" panose="020F0502020204030204" pitchFamily="34" charset="0"/>
              </a:rPr>
              <a:t>Student October</a:t>
            </a:r>
          </a:p>
          <a:p>
            <a:pPr marL="152396" indent="-152396" defTabSz="770447">
              <a:lnSpc>
                <a:spcPct val="90000"/>
              </a:lnSpc>
              <a:spcBef>
                <a:spcPct val="0"/>
              </a:spcBef>
              <a:spcAft>
                <a:spcPct val="35000"/>
              </a:spcAft>
              <a:buClr>
                <a:schemeClr val="bg1"/>
              </a:buClr>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Language Proficiency identifies students’ ML status based standardized identification procedures</a:t>
            </a:r>
          </a:p>
          <a:p>
            <a:pPr marL="152396" indent="-152396" defTabSz="770447">
              <a:lnSpc>
                <a:spcPct val="90000"/>
              </a:lnSpc>
              <a:spcBef>
                <a:spcPct val="0"/>
              </a:spcBef>
              <a:spcAft>
                <a:spcPct val="35000"/>
              </a:spcAft>
              <a:buClr>
                <a:schemeClr val="bg1"/>
              </a:buClr>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New coding begins 7/1 for students moving along ML Progression</a:t>
            </a:r>
          </a:p>
          <a:p>
            <a:pPr marL="152396" indent="-152396" defTabSz="770447">
              <a:lnSpc>
                <a:spcPct val="90000"/>
              </a:lnSpc>
              <a:spcBef>
                <a:spcPct val="0"/>
              </a:spcBef>
              <a:spcAft>
                <a:spcPct val="35000"/>
              </a:spcAft>
              <a:buFont typeface="Arial" panose="020B0604020202020204" pitchFamily="34" charset="0"/>
              <a:buChar char="•"/>
            </a:pPr>
            <a:endParaRPr lang="en-US" sz="2000">
              <a:latin typeface="Calibri" panose="020F0502020204030204" pitchFamily="34" charset="0"/>
              <a:ea typeface="Calibri" panose="020F0502020204030204" pitchFamily="34" charset="0"/>
              <a:cs typeface="Calibri" panose="020F0502020204030204" pitchFamily="34" charset="0"/>
            </a:endParaRPr>
          </a:p>
        </p:txBody>
      </p:sp>
      <p:sp>
        <p:nvSpPr>
          <p:cNvPr id="8" name="Arrow: Right 7">
            <a:extLst>
              <a:ext uri="{FF2B5EF4-FFF2-40B4-BE49-F238E27FC236}">
                <a16:creationId xmlns:a16="http://schemas.microsoft.com/office/drawing/2014/main" id="{50620735-105B-2D26-566D-A9711922D004}"/>
              </a:ext>
              <a:ext uri="{C183D7F6-B498-43B3-948B-1728B52AA6E4}">
                <adec:decorative xmlns:adec="http://schemas.microsoft.com/office/drawing/2017/decorative" val="1"/>
              </a:ext>
            </a:extLst>
          </p:cNvPr>
          <p:cNvSpPr/>
          <p:nvPr/>
        </p:nvSpPr>
        <p:spPr>
          <a:xfrm>
            <a:off x="3858222" y="2248520"/>
            <a:ext cx="480023" cy="543200"/>
          </a:xfrm>
          <a:prstGeom prs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9" name="AutoShape 18">
            <a:extLst>
              <a:ext uri="{FF2B5EF4-FFF2-40B4-BE49-F238E27FC236}">
                <a16:creationId xmlns:a16="http://schemas.microsoft.com/office/drawing/2014/main" id="{1EBDD686-F927-1ED5-D6E0-91A854BF205A}"/>
              </a:ext>
            </a:extLst>
          </p:cNvPr>
          <p:cNvSpPr>
            <a:spLocks noChangeArrowheads="1"/>
          </p:cNvSpPr>
          <p:nvPr/>
        </p:nvSpPr>
        <p:spPr bwMode="auto">
          <a:xfrm>
            <a:off x="4391375" y="1183968"/>
            <a:ext cx="3352800" cy="2865120"/>
          </a:xfrm>
          <a:prstGeom prst="roundRect">
            <a:avLst>
              <a:gd name="adj" fmla="val 16667"/>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21920" tIns="60960" rIns="121920" bIns="60960" numCol="1" anchor="t" anchorCtr="0" compatLnSpc="1">
            <a:prstTxWarp prst="textNoShape">
              <a:avLst/>
            </a:prstTxWarp>
          </a:bodyPr>
          <a:lstStyle/>
          <a:p>
            <a:pPr defTabSz="770447">
              <a:lnSpc>
                <a:spcPct val="90000"/>
              </a:lnSpc>
              <a:spcBef>
                <a:spcPct val="0"/>
              </a:spcBef>
              <a:spcAft>
                <a:spcPct val="35000"/>
              </a:spcAft>
            </a:pPr>
            <a:r>
              <a:rPr lang="en-US" altLang="en-US" sz="2000" b="1">
                <a:latin typeface="Calibri" panose="020F0502020204030204" pitchFamily="34" charset="0"/>
                <a:ea typeface="Calibri" panose="020F0502020204030204" pitchFamily="34" charset="0"/>
                <a:cs typeface="Calibri" panose="020F0502020204030204" pitchFamily="34" charset="0"/>
              </a:rPr>
              <a:t>During the Year</a:t>
            </a:r>
          </a:p>
          <a:p>
            <a:pPr marL="152396" indent="-152396" defTabSz="770447">
              <a:lnSpc>
                <a:spcPct val="90000"/>
              </a:lnSpc>
              <a:spcBef>
                <a:spcPct val="0"/>
              </a:spcBef>
              <a:spcAft>
                <a:spcPct val="35000"/>
              </a:spcAft>
              <a:buClr>
                <a:schemeClr val="bg1"/>
              </a:buClr>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ACCESS: Testing window occurs each winter (Jan-Feb)</a:t>
            </a:r>
          </a:p>
          <a:p>
            <a:pPr marL="152396" indent="-152396" defTabSz="770447">
              <a:lnSpc>
                <a:spcPct val="90000"/>
              </a:lnSpc>
              <a:spcBef>
                <a:spcPct val="0"/>
              </a:spcBef>
              <a:spcAft>
                <a:spcPct val="35000"/>
              </a:spcAft>
              <a:buClr>
                <a:schemeClr val="bg1"/>
              </a:buClr>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Note: Language proficiency is expected to still match Student October</a:t>
            </a:r>
            <a:endParaRPr lang="en-US" altLang="en-US" sz="2000" b="1">
              <a:latin typeface="Calibri" panose="020F0502020204030204" pitchFamily="34" charset="0"/>
              <a:ea typeface="Calibri" panose="020F0502020204030204" pitchFamily="34" charset="0"/>
              <a:cs typeface="Calibri" panose="020F0502020204030204" pitchFamily="34" charset="0"/>
            </a:endParaRPr>
          </a:p>
        </p:txBody>
      </p:sp>
      <p:sp>
        <p:nvSpPr>
          <p:cNvPr id="10" name="Arrow: Right 9">
            <a:extLst>
              <a:ext uri="{FF2B5EF4-FFF2-40B4-BE49-F238E27FC236}">
                <a16:creationId xmlns:a16="http://schemas.microsoft.com/office/drawing/2014/main" id="{6CE57E28-6E3D-95DB-6383-1123E56860AB}"/>
              </a:ext>
              <a:ext uri="{C183D7F6-B498-43B3-948B-1728B52AA6E4}">
                <adec:decorative xmlns:adec="http://schemas.microsoft.com/office/drawing/2017/decorative" val="1"/>
              </a:ext>
            </a:extLst>
          </p:cNvPr>
          <p:cNvSpPr/>
          <p:nvPr/>
        </p:nvSpPr>
        <p:spPr>
          <a:xfrm>
            <a:off x="7831969" y="2248520"/>
            <a:ext cx="480023" cy="543200"/>
          </a:xfrm>
          <a:prstGeom prs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11" name="AutoShape 17">
            <a:extLst>
              <a:ext uri="{FF2B5EF4-FFF2-40B4-BE49-F238E27FC236}">
                <a16:creationId xmlns:a16="http://schemas.microsoft.com/office/drawing/2014/main" id="{F6822CA1-0589-A958-1A39-F555B51AE1ED}"/>
              </a:ext>
            </a:extLst>
          </p:cNvPr>
          <p:cNvSpPr>
            <a:spLocks noChangeArrowheads="1"/>
          </p:cNvSpPr>
          <p:nvPr/>
        </p:nvSpPr>
        <p:spPr bwMode="auto">
          <a:xfrm>
            <a:off x="8399784" y="1173523"/>
            <a:ext cx="3352800" cy="2865120"/>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prstTxWarp prst="textNoShape">
              <a:avLst/>
            </a:prstTxWarp>
          </a:bodyPr>
          <a:lstStyle/>
          <a:p>
            <a:pPr defTabSz="770447">
              <a:lnSpc>
                <a:spcPct val="90000"/>
              </a:lnSpc>
              <a:spcBef>
                <a:spcPct val="0"/>
              </a:spcBef>
              <a:spcAft>
                <a:spcPct val="35000"/>
              </a:spcAft>
            </a:pPr>
            <a:r>
              <a:rPr lang="en-US" sz="2000" b="1">
                <a:latin typeface="Calibri" panose="020F0502020204030204" pitchFamily="34" charset="0"/>
                <a:ea typeface="Calibri" panose="020F0502020204030204" pitchFamily="34" charset="0"/>
                <a:cs typeface="Calibri" panose="020F0502020204030204" pitchFamily="34" charset="0"/>
              </a:rPr>
              <a:t>End of the Year</a:t>
            </a:r>
          </a:p>
          <a:p>
            <a:pPr marL="152396" indent="-152396" defTabSz="770447">
              <a:lnSpc>
                <a:spcPct val="90000"/>
              </a:lnSpc>
              <a:spcBef>
                <a:spcPct val="0"/>
              </a:spcBef>
              <a:spcAft>
                <a:spcPct val="35000"/>
              </a:spcAft>
              <a:buClr>
                <a:schemeClr val="bg1"/>
              </a:buClr>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Language proficiency coding remains same as October through 6/30</a:t>
            </a:r>
          </a:p>
          <a:p>
            <a:pPr marL="152396" indent="-152396" defTabSz="770447">
              <a:lnSpc>
                <a:spcPct val="90000"/>
              </a:lnSpc>
              <a:spcBef>
                <a:spcPct val="0"/>
              </a:spcBef>
              <a:spcAft>
                <a:spcPct val="35000"/>
              </a:spcAft>
              <a:buClr>
                <a:schemeClr val="bg1"/>
              </a:buClr>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Note: all Spring student level data collections expected to reflect the same coding as Student End of Year</a:t>
            </a:r>
          </a:p>
          <a:p>
            <a:pPr defTabSz="770447">
              <a:lnSpc>
                <a:spcPct val="90000"/>
              </a:lnSpc>
              <a:spcBef>
                <a:spcPct val="0"/>
              </a:spcBef>
              <a:spcAft>
                <a:spcPct val="35000"/>
              </a:spcAft>
            </a:pPr>
            <a:endParaRPr lang="en-US" sz="2000" b="1">
              <a:latin typeface="Calibri" panose="020F0502020204030204" pitchFamily="34" charset="0"/>
              <a:ea typeface="Calibri" panose="020F0502020204030204" pitchFamily="34" charset="0"/>
              <a:cs typeface="Calibri" panose="020F0502020204030204" pitchFamily="34" charset="0"/>
            </a:endParaRPr>
          </a:p>
          <a:p>
            <a:pPr defTabSz="770447">
              <a:lnSpc>
                <a:spcPct val="90000"/>
              </a:lnSpc>
              <a:spcBef>
                <a:spcPct val="0"/>
              </a:spcBef>
              <a:spcAft>
                <a:spcPct val="35000"/>
              </a:spcAft>
            </a:pPr>
            <a:endParaRPr lang="en-US" sz="2000" b="1">
              <a:latin typeface="Calibri" panose="020F0502020204030204" pitchFamily="34" charset="0"/>
              <a:ea typeface="Calibri" panose="020F0502020204030204" pitchFamily="34" charset="0"/>
              <a:cs typeface="Calibri" panose="020F0502020204030204" pitchFamily="34" charset="0"/>
            </a:endParaRPr>
          </a:p>
        </p:txBody>
      </p:sp>
      <p:sp>
        <p:nvSpPr>
          <p:cNvPr id="12" name="Arrow: Bent-Up 11">
            <a:extLst>
              <a:ext uri="{FF2B5EF4-FFF2-40B4-BE49-F238E27FC236}">
                <a16:creationId xmlns:a16="http://schemas.microsoft.com/office/drawing/2014/main" id="{55282A97-B25C-AD96-4939-DCC1952EA37E}"/>
              </a:ext>
              <a:ext uri="{C183D7F6-B498-43B3-948B-1728B52AA6E4}">
                <adec:decorative xmlns:adec="http://schemas.microsoft.com/office/drawing/2017/decorative" val="1"/>
              </a:ext>
            </a:extLst>
          </p:cNvPr>
          <p:cNvSpPr/>
          <p:nvPr/>
        </p:nvSpPr>
        <p:spPr>
          <a:xfrm rot="16200000" flipH="1">
            <a:off x="9891986" y="4233487"/>
            <a:ext cx="1147249" cy="1089388"/>
          </a:xfrm>
          <a:prstGeom prst="bentUpArrow">
            <a:avLst>
              <a:gd name="adj1" fmla="val 21106"/>
              <a:gd name="adj2" fmla="val 25000"/>
              <a:gd name="adj3" fmla="val 25000"/>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13" name="Rectangle: Rounded Corners 12">
            <a:extLst>
              <a:ext uri="{FF2B5EF4-FFF2-40B4-BE49-F238E27FC236}">
                <a16:creationId xmlns:a16="http://schemas.microsoft.com/office/drawing/2014/main" id="{D3EB381F-9A6A-8CB0-0C75-63597FBD159A}"/>
              </a:ext>
            </a:extLst>
          </p:cNvPr>
          <p:cNvSpPr/>
          <p:nvPr/>
        </p:nvSpPr>
        <p:spPr>
          <a:xfrm>
            <a:off x="2819401" y="4225447"/>
            <a:ext cx="6972300" cy="1459031"/>
          </a:xfrm>
          <a:prstGeom prst="roundRect">
            <a:avLst/>
          </a:prstGeom>
          <a:ln>
            <a:headEnd/>
            <a:tailEnd/>
          </a:ln>
        </p:spPr>
        <p:style>
          <a:lnRef idx="3">
            <a:schemeClr val="lt1"/>
          </a:lnRef>
          <a:fillRef idx="1">
            <a:schemeClr val="accent6"/>
          </a:fillRef>
          <a:effectRef idx="1">
            <a:schemeClr val="accent6"/>
          </a:effectRef>
          <a:fontRef idx="minor">
            <a:schemeClr val="lt1"/>
          </a:fontRef>
        </p:style>
        <p:txBody>
          <a:bodyPr vert="horz" wrap="square" lIns="121920" tIns="60960" rIns="121920" bIns="60960" numCol="1" anchor="t" anchorCtr="0" compatLnSpc="1">
            <a:prstTxWarp prst="textNoShape">
              <a:avLst/>
            </a:prstTxWarp>
          </a:bodyPr>
          <a:lstStyle/>
          <a:p>
            <a:pPr defTabSz="770447">
              <a:lnSpc>
                <a:spcPct val="90000"/>
              </a:lnSpc>
              <a:spcBef>
                <a:spcPct val="0"/>
              </a:spcBef>
              <a:spcAft>
                <a:spcPct val="35000"/>
              </a:spcAft>
            </a:pPr>
            <a:r>
              <a:rPr lang="en-US" sz="1900" b="1">
                <a:latin typeface="Calibri" panose="020F0502020204030204" pitchFamily="34" charset="0"/>
                <a:ea typeface="Calibri" panose="020F0502020204030204" pitchFamily="34" charset="0"/>
                <a:cs typeface="Calibri" panose="020F0502020204030204" pitchFamily="34" charset="0"/>
              </a:rPr>
              <a:t>Summer</a:t>
            </a:r>
          </a:p>
          <a:p>
            <a:pPr marL="152396" indent="-152396" defTabSz="770447">
              <a:lnSpc>
                <a:spcPct val="90000"/>
              </a:lnSpc>
              <a:spcBef>
                <a:spcPct val="0"/>
              </a:spcBef>
              <a:spcAft>
                <a:spcPct val="35000"/>
              </a:spcAft>
              <a:buClr>
                <a:schemeClr val="bg1"/>
              </a:buClr>
              <a:buFont typeface="Arial" panose="020B0604020202020204" pitchFamily="34" charset="0"/>
              <a:buChar char="•"/>
            </a:pPr>
            <a:r>
              <a:rPr lang="en-US" sz="1900">
                <a:latin typeface="Calibri" panose="020F0502020204030204" pitchFamily="34" charset="0"/>
                <a:ea typeface="Calibri" panose="020F0502020204030204" pitchFamily="34" charset="0"/>
                <a:cs typeface="Calibri" panose="020F0502020204030204" pitchFamily="34" charset="0"/>
              </a:rPr>
              <a:t>Plan for next school year using CO’s standardized redesignation procedures and cut score guidance</a:t>
            </a:r>
          </a:p>
          <a:p>
            <a:pPr marL="152396" indent="-152396" defTabSz="770447">
              <a:lnSpc>
                <a:spcPct val="90000"/>
              </a:lnSpc>
              <a:spcBef>
                <a:spcPct val="0"/>
              </a:spcBef>
              <a:spcAft>
                <a:spcPct val="35000"/>
              </a:spcAft>
              <a:buClr>
                <a:schemeClr val="bg1"/>
              </a:buClr>
              <a:buFont typeface="Arial" panose="020B0604020202020204" pitchFamily="34" charset="0"/>
              <a:buChar char="•"/>
            </a:pPr>
            <a:r>
              <a:rPr lang="en-US" sz="1900">
                <a:latin typeface="Calibri" panose="020F0502020204030204" pitchFamily="34" charset="0"/>
                <a:ea typeface="Calibri" panose="020F0502020204030204" pitchFamily="34" charset="0"/>
                <a:cs typeface="Calibri" panose="020F0502020204030204" pitchFamily="34" charset="0"/>
              </a:rPr>
              <a:t>New coding begins 7/1 for students moving along ML Progression</a:t>
            </a:r>
          </a:p>
        </p:txBody>
      </p:sp>
      <p:sp>
        <p:nvSpPr>
          <p:cNvPr id="14" name="Arrow: Bent-Up 13">
            <a:extLst>
              <a:ext uri="{FF2B5EF4-FFF2-40B4-BE49-F238E27FC236}">
                <a16:creationId xmlns:a16="http://schemas.microsoft.com/office/drawing/2014/main" id="{65556240-92DC-012A-0C25-9D6AA1325AD1}"/>
              </a:ext>
              <a:ext uri="{C183D7F6-B498-43B3-948B-1728B52AA6E4}">
                <adec:decorative xmlns:adec="http://schemas.microsoft.com/office/drawing/2017/decorative" val="1"/>
              </a:ext>
            </a:extLst>
          </p:cNvPr>
          <p:cNvSpPr/>
          <p:nvPr/>
        </p:nvSpPr>
        <p:spPr>
          <a:xfrm flipH="1">
            <a:off x="1181696" y="4060337"/>
            <a:ext cx="1500072" cy="1175252"/>
          </a:xfrm>
          <a:prstGeom prst="bentUpArrow">
            <a:avLst>
              <a:gd name="adj1" fmla="val 23088"/>
              <a:gd name="adj2" fmla="val 25000"/>
              <a:gd name="adj3" fmla="val 25982"/>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spTree>
    <p:extLst>
      <p:ext uri="{BB962C8B-B14F-4D97-AF65-F5344CB8AC3E}">
        <p14:creationId xmlns:p14="http://schemas.microsoft.com/office/powerpoint/2010/main" val="4073505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AF4AF-E302-7D18-37E7-7B9DBD3EE710}"/>
              </a:ext>
            </a:extLst>
          </p:cNvPr>
          <p:cNvSpPr>
            <a:spLocks noGrp="1"/>
          </p:cNvSpPr>
          <p:nvPr>
            <p:ph type="title"/>
          </p:nvPr>
        </p:nvSpPr>
        <p:spPr/>
        <p:txBody>
          <a:bodyPr/>
          <a:lstStyle/>
          <a:p>
            <a:r>
              <a:rPr lang="en-US">
                <a:latin typeface="+mn-lt"/>
                <a:ea typeface="Calibri" panose="020F0502020204030204" pitchFamily="34" charset="0"/>
                <a:cs typeface="Calibri" panose="020F0502020204030204" pitchFamily="34" charset="0"/>
              </a:rPr>
              <a:t>Data Checks (Errors and Warnings)</a:t>
            </a:r>
          </a:p>
        </p:txBody>
      </p:sp>
      <p:graphicFrame>
        <p:nvGraphicFramePr>
          <p:cNvPr id="4" name="Diagram 3" descr="Routine data checks will inform the reporting district about error and warnings on various collections throughout the school year.">
            <a:extLst>
              <a:ext uri="{FF2B5EF4-FFF2-40B4-BE49-F238E27FC236}">
                <a16:creationId xmlns:a16="http://schemas.microsoft.com/office/drawing/2014/main" id="{A06E2510-AE06-08A4-B7D2-4F52B36155E4}"/>
              </a:ext>
            </a:extLst>
          </p:cNvPr>
          <p:cNvGraphicFramePr/>
          <p:nvPr>
            <p:extLst>
              <p:ext uri="{D42A27DB-BD31-4B8C-83A1-F6EECF244321}">
                <p14:modId xmlns:p14="http://schemas.microsoft.com/office/powerpoint/2010/main" val="1693816330"/>
              </p:ext>
            </p:extLst>
          </p:nvPr>
        </p:nvGraphicFramePr>
        <p:xfrm>
          <a:off x="818444" y="872066"/>
          <a:ext cx="11102623" cy="5808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1969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34902-7CA5-C5F2-489E-86522837EC14}"/>
              </a:ext>
            </a:extLst>
          </p:cNvPr>
          <p:cNvSpPr>
            <a:spLocks noGrp="1"/>
          </p:cNvSpPr>
          <p:nvPr>
            <p:ph type="title"/>
          </p:nvPr>
        </p:nvSpPr>
        <p:spPr/>
        <p:txBody>
          <a:bodyPr/>
          <a:lstStyle/>
          <a:p>
            <a:r>
              <a:rPr lang="en-US">
                <a:latin typeface="+mn-lt"/>
                <a:ea typeface="Calibri" panose="020F0502020204030204" pitchFamily="34" charset="0"/>
                <a:cs typeface="Calibri" panose="020F0502020204030204" pitchFamily="34" charset="0"/>
              </a:rPr>
              <a:t>New SP570 Student Demographic (DEM) Error</a:t>
            </a:r>
          </a:p>
        </p:txBody>
      </p:sp>
      <p:graphicFrame>
        <p:nvGraphicFramePr>
          <p:cNvPr id="4" name="Content Placeholder 3">
            <a:extLst>
              <a:ext uri="{FF2B5EF4-FFF2-40B4-BE49-F238E27FC236}">
                <a16:creationId xmlns:a16="http://schemas.microsoft.com/office/drawing/2014/main" id="{1AC460DD-BA7A-0EA1-C9A6-349698C97082}"/>
              </a:ext>
            </a:extLst>
          </p:cNvPr>
          <p:cNvGraphicFramePr>
            <a:graphicFrameLocks noGrp="1"/>
          </p:cNvGraphicFramePr>
          <p:nvPr>
            <p:ph idx="4294967295"/>
            <p:extLst>
              <p:ext uri="{D42A27DB-BD31-4B8C-83A1-F6EECF244321}">
                <p14:modId xmlns:p14="http://schemas.microsoft.com/office/powerpoint/2010/main" val="82020666"/>
              </p:ext>
            </p:extLst>
          </p:nvPr>
        </p:nvGraphicFramePr>
        <p:xfrm>
          <a:off x="299162" y="1479868"/>
          <a:ext cx="11593675" cy="3593338"/>
        </p:xfrm>
        <a:graphic>
          <a:graphicData uri="http://schemas.openxmlformats.org/drawingml/2006/table">
            <a:tbl>
              <a:tblPr firstRow="1">
                <a:tableStyleId>{B301B821-A1FF-4177-AEE7-76D212191A09}</a:tableStyleId>
              </a:tblPr>
              <a:tblGrid>
                <a:gridCol w="1795392">
                  <a:extLst>
                    <a:ext uri="{9D8B030D-6E8A-4147-A177-3AD203B41FA5}">
                      <a16:colId xmlns:a16="http://schemas.microsoft.com/office/drawing/2014/main" val="1457113584"/>
                    </a:ext>
                  </a:extLst>
                </a:gridCol>
                <a:gridCol w="2400821">
                  <a:extLst>
                    <a:ext uri="{9D8B030D-6E8A-4147-A177-3AD203B41FA5}">
                      <a16:colId xmlns:a16="http://schemas.microsoft.com/office/drawing/2014/main" val="4093256232"/>
                    </a:ext>
                  </a:extLst>
                </a:gridCol>
                <a:gridCol w="3642985">
                  <a:extLst>
                    <a:ext uri="{9D8B030D-6E8A-4147-A177-3AD203B41FA5}">
                      <a16:colId xmlns:a16="http://schemas.microsoft.com/office/drawing/2014/main" val="2076972463"/>
                    </a:ext>
                  </a:extLst>
                </a:gridCol>
                <a:gridCol w="3754477">
                  <a:extLst>
                    <a:ext uri="{9D8B030D-6E8A-4147-A177-3AD203B41FA5}">
                      <a16:colId xmlns:a16="http://schemas.microsoft.com/office/drawing/2014/main" val="3186978591"/>
                    </a:ext>
                  </a:extLst>
                </a:gridCol>
              </a:tblGrid>
              <a:tr h="899668">
                <a:tc>
                  <a:txBody>
                    <a:bodyPr/>
                    <a:lstStyle/>
                    <a:p>
                      <a:pPr marL="0" marR="0" algn="l">
                        <a:lnSpc>
                          <a:spcPct val="107000"/>
                        </a:lnSpc>
                        <a:spcAft>
                          <a:spcPts val="800"/>
                        </a:spcAft>
                        <a:buNone/>
                      </a:pPr>
                      <a:r>
                        <a:rPr lang="en-US" sz="1900" kern="100">
                          <a:effectLst/>
                          <a:latin typeface="Calibri"/>
                          <a:ea typeface="Calibri"/>
                          <a:cs typeface="Calibri"/>
                        </a:rPr>
                        <a:t>Prior Year: </a:t>
                      </a:r>
                      <a:br>
                        <a:rPr lang="en-US" sz="1900" kern="100">
                          <a:effectLst/>
                          <a:latin typeface="Calibri"/>
                          <a:ea typeface="Calibri"/>
                          <a:cs typeface="Calibri"/>
                        </a:rPr>
                      </a:br>
                      <a:r>
                        <a:rPr lang="en-US" sz="1900" kern="100">
                          <a:effectLst/>
                          <a:latin typeface="Calibri"/>
                          <a:ea typeface="Calibri"/>
                          <a:cs typeface="Calibri"/>
                        </a:rPr>
                        <a:t>OCT Language Proficiency</a:t>
                      </a:r>
                    </a:p>
                  </a:txBody>
                  <a:tcPr marL="71948" marR="71948" marT="0" marB="0"/>
                </a:tc>
                <a:tc>
                  <a:txBody>
                    <a:bodyPr/>
                    <a:lstStyle/>
                    <a:p>
                      <a:pPr marL="0" marR="0" algn="l">
                        <a:lnSpc>
                          <a:spcPct val="107000"/>
                        </a:lnSpc>
                        <a:spcAft>
                          <a:spcPts val="800"/>
                        </a:spcAft>
                        <a:buNone/>
                      </a:pPr>
                      <a:r>
                        <a:rPr lang="en-US" sz="1900" kern="100">
                          <a:effectLst/>
                          <a:latin typeface="Calibri"/>
                          <a:ea typeface="Calibri"/>
                          <a:cs typeface="Calibri"/>
                        </a:rPr>
                        <a:t>Current DEM:</a:t>
                      </a:r>
                      <a:br>
                        <a:rPr lang="en-US" sz="1900" kern="100">
                          <a:effectLst/>
                          <a:latin typeface="Calibri"/>
                          <a:ea typeface="Calibri"/>
                          <a:cs typeface="Calibri"/>
                        </a:rPr>
                      </a:br>
                      <a:r>
                        <a:rPr lang="en-US" sz="1900" kern="100">
                          <a:effectLst/>
                          <a:latin typeface="Calibri"/>
                          <a:ea typeface="Calibri"/>
                          <a:cs typeface="Calibri"/>
                        </a:rPr>
                        <a:t>Expected Language Proficiency (no error)</a:t>
                      </a:r>
                    </a:p>
                  </a:txBody>
                  <a:tcPr marL="71948" marR="71948" marT="0" marB="0"/>
                </a:tc>
                <a:tc>
                  <a:txBody>
                    <a:bodyPr/>
                    <a:lstStyle/>
                    <a:p>
                      <a:pPr marL="0" marR="0" algn="l">
                        <a:lnSpc>
                          <a:spcPct val="107000"/>
                        </a:lnSpc>
                        <a:spcAft>
                          <a:spcPts val="800"/>
                        </a:spcAft>
                        <a:buNone/>
                      </a:pPr>
                      <a:r>
                        <a:rPr lang="en-US" sz="1900" kern="100">
                          <a:effectLst/>
                          <a:latin typeface="Calibri"/>
                          <a:ea typeface="Calibri"/>
                          <a:cs typeface="Calibri"/>
                        </a:rPr>
                        <a:t>Current DEM:</a:t>
                      </a:r>
                      <a:br>
                        <a:rPr lang="en-US" sz="1900" kern="100">
                          <a:effectLst/>
                          <a:latin typeface="Calibri"/>
                          <a:ea typeface="Calibri"/>
                          <a:cs typeface="Calibri"/>
                        </a:rPr>
                      </a:br>
                      <a:r>
                        <a:rPr lang="en-US" sz="1900" kern="100">
                          <a:effectLst/>
                          <a:latin typeface="Calibri"/>
                          <a:ea typeface="Calibri"/>
                          <a:cs typeface="Calibri"/>
                        </a:rPr>
                        <a:t>SP570 Error—Language Proficiency </a:t>
                      </a:r>
                      <a:br>
                        <a:rPr lang="en-US" sz="1900" kern="100">
                          <a:effectLst/>
                          <a:latin typeface="Calibri"/>
                          <a:ea typeface="Calibri"/>
                          <a:cs typeface="Calibri"/>
                        </a:rPr>
                      </a:br>
                      <a:r>
                        <a:rPr lang="en-US" sz="1900" kern="100">
                          <a:effectLst/>
                          <a:latin typeface="Calibri"/>
                          <a:ea typeface="Calibri"/>
                          <a:cs typeface="Calibri"/>
                        </a:rPr>
                        <a:t>Out Of Sequence</a:t>
                      </a:r>
                    </a:p>
                  </a:txBody>
                  <a:tcPr marL="71948" marR="71948" marT="0" marB="0"/>
                </a:tc>
                <a:tc>
                  <a:txBody>
                    <a:bodyPr/>
                    <a:lstStyle/>
                    <a:p>
                      <a:pPr marL="0" marR="0" algn="l">
                        <a:lnSpc>
                          <a:spcPct val="107000"/>
                        </a:lnSpc>
                        <a:spcAft>
                          <a:spcPts val="800"/>
                        </a:spcAft>
                        <a:buNone/>
                      </a:pPr>
                      <a:r>
                        <a:rPr lang="en-US" sz="1900" kern="100">
                          <a:effectLst/>
                          <a:latin typeface="Calibri"/>
                          <a:ea typeface="Calibri"/>
                          <a:cs typeface="Calibri"/>
                        </a:rPr>
                        <a:t>Current DEM: </a:t>
                      </a:r>
                      <a:br>
                        <a:rPr lang="en-US" sz="1900" kern="100">
                          <a:effectLst/>
                          <a:latin typeface="Calibri"/>
                          <a:ea typeface="Calibri"/>
                          <a:cs typeface="Calibri"/>
                        </a:rPr>
                      </a:br>
                      <a:r>
                        <a:rPr lang="en-US" sz="1900" kern="100">
                          <a:effectLst/>
                          <a:latin typeface="Calibri"/>
                          <a:ea typeface="Calibri"/>
                          <a:cs typeface="Calibri"/>
                        </a:rPr>
                        <a:t>Allowable Language Proficiency (warning)</a:t>
                      </a:r>
                    </a:p>
                  </a:txBody>
                  <a:tcPr marL="71948" marR="71948" marT="0" marB="0"/>
                </a:tc>
                <a:extLst>
                  <a:ext uri="{0D108BD9-81ED-4DB2-BD59-A6C34878D82A}">
                    <a16:rowId xmlns:a16="http://schemas.microsoft.com/office/drawing/2014/main" val="2177465788"/>
                  </a:ext>
                </a:extLst>
              </a:tr>
              <a:tr h="290915">
                <a:tc>
                  <a:txBody>
                    <a:bodyPr/>
                    <a:lstStyle/>
                    <a:p>
                      <a:pPr marL="0" marR="0" algn="l">
                        <a:lnSpc>
                          <a:spcPct val="107000"/>
                        </a:lnSpc>
                        <a:spcAft>
                          <a:spcPts val="800"/>
                        </a:spcAft>
                        <a:buNone/>
                      </a:pPr>
                      <a:r>
                        <a:rPr lang="en-US" sz="1900" kern="100">
                          <a:effectLst/>
                          <a:latin typeface="Calibri"/>
                          <a:ea typeface="Calibri"/>
                          <a:cs typeface="Calibri"/>
                        </a:rPr>
                        <a:t>1—NEP </a:t>
                      </a:r>
                    </a:p>
                  </a:txBody>
                  <a:tcPr marL="71948" marR="71948" marT="0" marB="0"/>
                </a:tc>
                <a:tc>
                  <a:txBody>
                    <a:bodyPr/>
                    <a:lstStyle/>
                    <a:p>
                      <a:pPr marL="0" marR="0" algn="l">
                        <a:lnSpc>
                          <a:spcPct val="107000"/>
                        </a:lnSpc>
                        <a:spcAft>
                          <a:spcPts val="800"/>
                        </a:spcAft>
                        <a:buNone/>
                      </a:pPr>
                      <a:r>
                        <a:rPr lang="en-US" sz="1900" kern="100">
                          <a:effectLst/>
                          <a:latin typeface="Calibri"/>
                          <a:ea typeface="Calibri"/>
                          <a:cs typeface="Calibri"/>
                        </a:rPr>
                        <a:t>1, 2, 6</a:t>
                      </a:r>
                    </a:p>
                  </a:txBody>
                  <a:tcPr marL="71948" marR="71948" marT="0" marB="0">
                    <a:solidFill>
                      <a:schemeClr val="accent6">
                        <a:lumMod val="20000"/>
                        <a:lumOff val="80000"/>
                      </a:schemeClr>
                    </a:solidFill>
                  </a:tcPr>
                </a:tc>
                <a:tc>
                  <a:txBody>
                    <a:bodyPr/>
                    <a:lstStyle/>
                    <a:p>
                      <a:pPr marL="0" marR="0" algn="l">
                        <a:lnSpc>
                          <a:spcPct val="107000"/>
                        </a:lnSpc>
                        <a:spcAft>
                          <a:spcPts val="800"/>
                        </a:spcAft>
                        <a:buNone/>
                      </a:pPr>
                      <a:r>
                        <a:rPr lang="en-US" sz="1900" kern="100">
                          <a:effectLst/>
                          <a:latin typeface="Calibri"/>
                          <a:ea typeface="Calibri"/>
                          <a:cs typeface="Calibri"/>
                        </a:rPr>
                        <a:t>0, 7, 8, 9, 5, 4</a:t>
                      </a:r>
                    </a:p>
                  </a:txBody>
                  <a:tcPr marL="71948" marR="71948" marT="0" marB="0">
                    <a:solidFill>
                      <a:srgbClr val="FFCCCC"/>
                    </a:solidFill>
                  </a:tcPr>
                </a:tc>
                <a:tc>
                  <a:txBody>
                    <a:bodyPr/>
                    <a:lstStyle/>
                    <a:p>
                      <a:pPr marL="0" marR="0" algn="l">
                        <a:lnSpc>
                          <a:spcPct val="107000"/>
                        </a:lnSpc>
                        <a:spcAft>
                          <a:spcPts val="800"/>
                        </a:spcAft>
                        <a:buNone/>
                      </a:pPr>
                      <a:r>
                        <a:rPr lang="en-US" sz="1900" kern="100">
                          <a:effectLst/>
                          <a:latin typeface="Calibri"/>
                          <a:ea typeface="Calibri"/>
                          <a:cs typeface="Calibri"/>
                        </a:rPr>
                        <a:t>No other options available</a:t>
                      </a:r>
                    </a:p>
                  </a:txBody>
                  <a:tcPr marL="71948" marR="71948" marT="0" marB="0">
                    <a:solidFill>
                      <a:schemeClr val="bg1">
                        <a:lumMod val="85000"/>
                      </a:schemeClr>
                    </a:solidFill>
                  </a:tcPr>
                </a:tc>
                <a:extLst>
                  <a:ext uri="{0D108BD9-81ED-4DB2-BD59-A6C34878D82A}">
                    <a16:rowId xmlns:a16="http://schemas.microsoft.com/office/drawing/2014/main" val="1185160508"/>
                  </a:ext>
                </a:extLst>
              </a:tr>
              <a:tr h="290915">
                <a:tc>
                  <a:txBody>
                    <a:bodyPr/>
                    <a:lstStyle/>
                    <a:p>
                      <a:pPr marL="0" marR="0" algn="l">
                        <a:lnSpc>
                          <a:spcPct val="107000"/>
                        </a:lnSpc>
                        <a:spcAft>
                          <a:spcPts val="800"/>
                        </a:spcAft>
                        <a:buNone/>
                      </a:pPr>
                      <a:r>
                        <a:rPr lang="en-US" sz="1900" kern="100">
                          <a:effectLst/>
                          <a:latin typeface="Calibri"/>
                          <a:ea typeface="Calibri"/>
                          <a:cs typeface="Calibri"/>
                        </a:rPr>
                        <a:t>2—LEP</a:t>
                      </a:r>
                    </a:p>
                  </a:txBody>
                  <a:tcPr marL="71948" marR="71948" marT="0" marB="0"/>
                </a:tc>
                <a:tc>
                  <a:txBody>
                    <a:bodyPr/>
                    <a:lstStyle/>
                    <a:p>
                      <a:pPr marL="0" marR="0" algn="l">
                        <a:lnSpc>
                          <a:spcPct val="107000"/>
                        </a:lnSpc>
                        <a:spcAft>
                          <a:spcPts val="800"/>
                        </a:spcAft>
                        <a:buNone/>
                      </a:pPr>
                      <a:r>
                        <a:rPr lang="en-US" sz="1900" kern="100">
                          <a:effectLst/>
                          <a:latin typeface="Calibri"/>
                          <a:ea typeface="Calibri"/>
                          <a:cs typeface="Calibri"/>
                        </a:rPr>
                        <a:t>1, 2, 6</a:t>
                      </a:r>
                    </a:p>
                  </a:txBody>
                  <a:tcPr marL="71948" marR="71948" marT="0" marB="0">
                    <a:solidFill>
                      <a:schemeClr val="accent6">
                        <a:lumMod val="20000"/>
                        <a:lumOff val="80000"/>
                      </a:schemeClr>
                    </a:solidFill>
                  </a:tcPr>
                </a:tc>
                <a:tc>
                  <a:txBody>
                    <a:bodyPr/>
                    <a:lstStyle/>
                    <a:p>
                      <a:pPr marL="0" marR="0" algn="l">
                        <a:lnSpc>
                          <a:spcPct val="107000"/>
                        </a:lnSpc>
                        <a:spcAft>
                          <a:spcPts val="800"/>
                        </a:spcAft>
                        <a:buNone/>
                      </a:pPr>
                      <a:r>
                        <a:rPr lang="en-US" sz="1900" kern="100">
                          <a:effectLst/>
                          <a:latin typeface="Calibri"/>
                          <a:ea typeface="Calibri"/>
                          <a:cs typeface="Calibri"/>
                        </a:rPr>
                        <a:t>0, 7, 8, 9, 5, 4</a:t>
                      </a:r>
                    </a:p>
                  </a:txBody>
                  <a:tcPr marL="71948" marR="71948" marT="0" marB="0">
                    <a:solidFill>
                      <a:srgbClr val="FFCCCC"/>
                    </a:solidFill>
                  </a:tcPr>
                </a:tc>
                <a:tc>
                  <a:txBody>
                    <a:bodyPr/>
                    <a:lstStyle/>
                    <a:p>
                      <a:pPr marL="0" marR="0" algn="l">
                        <a:lnSpc>
                          <a:spcPct val="107000"/>
                        </a:lnSpc>
                        <a:spcAft>
                          <a:spcPts val="800"/>
                        </a:spcAft>
                        <a:buNone/>
                      </a:pPr>
                      <a:r>
                        <a:rPr lang="en-US" sz="1900" kern="100">
                          <a:effectLst/>
                          <a:latin typeface="Calibri"/>
                          <a:ea typeface="Calibri"/>
                          <a:cs typeface="Calibri"/>
                        </a:rPr>
                        <a:t>No other options available</a:t>
                      </a:r>
                    </a:p>
                  </a:txBody>
                  <a:tcPr marL="71948" marR="71948" marT="0" marB="0">
                    <a:solidFill>
                      <a:schemeClr val="bg1">
                        <a:lumMod val="85000"/>
                      </a:schemeClr>
                    </a:solidFill>
                  </a:tcPr>
                </a:tc>
                <a:extLst>
                  <a:ext uri="{0D108BD9-81ED-4DB2-BD59-A6C34878D82A}">
                    <a16:rowId xmlns:a16="http://schemas.microsoft.com/office/drawing/2014/main" val="2364671882"/>
                  </a:ext>
                </a:extLst>
              </a:tr>
              <a:tr h="290915">
                <a:tc>
                  <a:txBody>
                    <a:bodyPr/>
                    <a:lstStyle/>
                    <a:p>
                      <a:pPr marL="0" marR="0" algn="l">
                        <a:lnSpc>
                          <a:spcPct val="107000"/>
                        </a:lnSpc>
                        <a:spcAft>
                          <a:spcPts val="800"/>
                        </a:spcAft>
                        <a:buNone/>
                      </a:pPr>
                      <a:r>
                        <a:rPr lang="en-US" sz="1900" kern="100">
                          <a:effectLst/>
                          <a:latin typeface="Calibri"/>
                          <a:ea typeface="Calibri"/>
                          <a:cs typeface="Calibri"/>
                        </a:rPr>
                        <a:t>6—FEP MY1</a:t>
                      </a:r>
                    </a:p>
                  </a:txBody>
                  <a:tcPr marL="71948" marR="71948" marT="0" marB="0"/>
                </a:tc>
                <a:tc>
                  <a:txBody>
                    <a:bodyPr/>
                    <a:lstStyle/>
                    <a:p>
                      <a:pPr marL="0" marR="0" algn="l">
                        <a:lnSpc>
                          <a:spcPct val="107000"/>
                        </a:lnSpc>
                        <a:spcAft>
                          <a:spcPts val="800"/>
                        </a:spcAft>
                        <a:buNone/>
                      </a:pPr>
                      <a:r>
                        <a:rPr lang="en-US" sz="1900" kern="100">
                          <a:effectLst/>
                          <a:latin typeface="Calibri"/>
                          <a:ea typeface="Calibri"/>
                          <a:cs typeface="Calibri"/>
                        </a:rPr>
                        <a:t>7</a:t>
                      </a:r>
                    </a:p>
                  </a:txBody>
                  <a:tcPr marL="71948" marR="71948" marT="0" marB="0">
                    <a:solidFill>
                      <a:schemeClr val="accent6">
                        <a:lumMod val="20000"/>
                        <a:lumOff val="80000"/>
                      </a:schemeClr>
                    </a:solidFill>
                  </a:tcPr>
                </a:tc>
                <a:tc>
                  <a:txBody>
                    <a:bodyPr/>
                    <a:lstStyle/>
                    <a:p>
                      <a:pPr marL="0" marR="0" algn="l">
                        <a:lnSpc>
                          <a:spcPct val="107000"/>
                        </a:lnSpc>
                        <a:spcAft>
                          <a:spcPts val="800"/>
                        </a:spcAft>
                        <a:buNone/>
                      </a:pPr>
                      <a:r>
                        <a:rPr lang="en-US" sz="1900" kern="100">
                          <a:effectLst/>
                          <a:latin typeface="Calibri"/>
                          <a:ea typeface="Calibri"/>
                          <a:cs typeface="Calibri"/>
                        </a:rPr>
                        <a:t>0, 6, 8, 9, 5, 4</a:t>
                      </a:r>
                    </a:p>
                  </a:txBody>
                  <a:tcPr marL="71948" marR="71948" marT="0" marB="0">
                    <a:solidFill>
                      <a:srgbClr val="FFCCCC"/>
                    </a:solidFill>
                  </a:tcPr>
                </a:tc>
                <a:tc>
                  <a:txBody>
                    <a:bodyPr/>
                    <a:lstStyle/>
                    <a:p>
                      <a:pPr lvl="0" algn="l">
                        <a:lnSpc>
                          <a:spcPct val="100000"/>
                        </a:lnSpc>
                        <a:spcBef>
                          <a:spcPts val="0"/>
                        </a:spcBef>
                        <a:spcAft>
                          <a:spcPts val="0"/>
                        </a:spcAft>
                        <a:buNone/>
                      </a:pPr>
                      <a:r>
                        <a:rPr lang="en-US" sz="1900" b="0" i="0" u="none" strike="noStrike" kern="100" noProof="0">
                          <a:solidFill>
                            <a:srgbClr val="000000"/>
                          </a:solidFill>
                          <a:effectLst/>
                          <a:latin typeface="Calibri"/>
                        </a:rPr>
                        <a:t>1, 2    (SP566 warning)</a:t>
                      </a:r>
                      <a:endParaRPr lang="en-US" sz="1900"/>
                    </a:p>
                  </a:txBody>
                  <a:tcPr marL="71948" marR="71948" marT="0" marB="0">
                    <a:solidFill>
                      <a:schemeClr val="tx2">
                        <a:lumMod val="10000"/>
                        <a:lumOff val="90000"/>
                      </a:schemeClr>
                    </a:solidFill>
                  </a:tcPr>
                </a:tc>
                <a:extLst>
                  <a:ext uri="{0D108BD9-81ED-4DB2-BD59-A6C34878D82A}">
                    <a16:rowId xmlns:a16="http://schemas.microsoft.com/office/drawing/2014/main" val="2760908465"/>
                  </a:ext>
                </a:extLst>
              </a:tr>
              <a:tr h="293371">
                <a:tc>
                  <a:txBody>
                    <a:bodyPr/>
                    <a:lstStyle/>
                    <a:p>
                      <a:pPr marL="0" marR="0" algn="l">
                        <a:lnSpc>
                          <a:spcPct val="107000"/>
                        </a:lnSpc>
                        <a:spcAft>
                          <a:spcPts val="800"/>
                        </a:spcAft>
                        <a:buNone/>
                      </a:pPr>
                      <a:r>
                        <a:rPr lang="en-US" sz="1900" kern="100">
                          <a:effectLst/>
                          <a:latin typeface="Calibri"/>
                          <a:ea typeface="Calibri"/>
                          <a:cs typeface="Calibri"/>
                        </a:rPr>
                        <a:t>7—FEP MY2</a:t>
                      </a:r>
                    </a:p>
                  </a:txBody>
                  <a:tcPr marL="71948" marR="71948" marT="0" marB="0"/>
                </a:tc>
                <a:tc>
                  <a:txBody>
                    <a:bodyPr/>
                    <a:lstStyle/>
                    <a:p>
                      <a:pPr marL="0" marR="0" algn="l">
                        <a:lnSpc>
                          <a:spcPct val="107000"/>
                        </a:lnSpc>
                        <a:spcAft>
                          <a:spcPts val="800"/>
                        </a:spcAft>
                        <a:buNone/>
                      </a:pPr>
                      <a:r>
                        <a:rPr lang="en-US" sz="1900" kern="100">
                          <a:effectLst/>
                          <a:latin typeface="Calibri"/>
                          <a:ea typeface="Calibri"/>
                          <a:cs typeface="Calibri"/>
                        </a:rPr>
                        <a:t>8</a:t>
                      </a:r>
                    </a:p>
                  </a:txBody>
                  <a:tcPr marL="71948" marR="71948" marT="0" marB="0">
                    <a:solidFill>
                      <a:schemeClr val="accent6">
                        <a:lumMod val="20000"/>
                        <a:lumOff val="80000"/>
                      </a:schemeClr>
                    </a:solidFill>
                  </a:tcPr>
                </a:tc>
                <a:tc>
                  <a:txBody>
                    <a:bodyPr/>
                    <a:lstStyle/>
                    <a:p>
                      <a:pPr marL="0" marR="0" algn="l">
                        <a:lnSpc>
                          <a:spcPct val="107000"/>
                        </a:lnSpc>
                        <a:spcAft>
                          <a:spcPts val="800"/>
                        </a:spcAft>
                        <a:buNone/>
                      </a:pPr>
                      <a:r>
                        <a:rPr lang="en-US" sz="1900" kern="100">
                          <a:effectLst/>
                          <a:latin typeface="Calibri"/>
                          <a:ea typeface="Calibri"/>
                          <a:cs typeface="Calibri"/>
                        </a:rPr>
                        <a:t>0, 6, 7, 9, 5, 4</a:t>
                      </a:r>
                    </a:p>
                  </a:txBody>
                  <a:tcPr marL="71948" marR="71948" marT="0" marB="0">
                    <a:solidFill>
                      <a:srgbClr val="FFCCCC"/>
                    </a:solidFill>
                  </a:tcPr>
                </a:tc>
                <a:tc>
                  <a:txBody>
                    <a:bodyPr/>
                    <a:lstStyle/>
                    <a:p>
                      <a:pPr marL="0" marR="0" lvl="0" algn="l">
                        <a:lnSpc>
                          <a:spcPct val="107000"/>
                        </a:lnSpc>
                        <a:spcAft>
                          <a:spcPts val="800"/>
                        </a:spcAft>
                        <a:buNone/>
                      </a:pPr>
                      <a:r>
                        <a:rPr lang="en-US" sz="1900" b="0" i="0" u="none" strike="noStrike" kern="100" noProof="0">
                          <a:solidFill>
                            <a:srgbClr val="000000"/>
                          </a:solidFill>
                          <a:effectLst/>
                          <a:latin typeface="Calibri"/>
                        </a:rPr>
                        <a:t>1, 2    (SP566 warning)</a:t>
                      </a:r>
                      <a:endParaRPr lang="en-US" sz="1900"/>
                    </a:p>
                  </a:txBody>
                  <a:tcPr marL="71948" marR="71948" marT="0" marB="0">
                    <a:solidFill>
                      <a:schemeClr val="tx2">
                        <a:lumMod val="10000"/>
                        <a:lumOff val="90000"/>
                      </a:schemeClr>
                    </a:solidFill>
                  </a:tcPr>
                </a:tc>
                <a:extLst>
                  <a:ext uri="{0D108BD9-81ED-4DB2-BD59-A6C34878D82A}">
                    <a16:rowId xmlns:a16="http://schemas.microsoft.com/office/drawing/2014/main" val="3829211658"/>
                  </a:ext>
                </a:extLst>
              </a:tr>
              <a:tr h="293371">
                <a:tc>
                  <a:txBody>
                    <a:bodyPr/>
                    <a:lstStyle/>
                    <a:p>
                      <a:pPr marL="0" marR="0" algn="l">
                        <a:lnSpc>
                          <a:spcPct val="107000"/>
                        </a:lnSpc>
                        <a:spcAft>
                          <a:spcPts val="800"/>
                        </a:spcAft>
                        <a:buNone/>
                      </a:pPr>
                      <a:r>
                        <a:rPr lang="en-US" sz="1900" kern="100">
                          <a:effectLst/>
                          <a:latin typeface="Calibri"/>
                          <a:ea typeface="Calibri"/>
                          <a:cs typeface="Calibri"/>
                        </a:rPr>
                        <a:t>8—FEP Exit 1</a:t>
                      </a:r>
                    </a:p>
                  </a:txBody>
                  <a:tcPr marL="71948" marR="71948" marT="0" marB="0"/>
                </a:tc>
                <a:tc>
                  <a:txBody>
                    <a:bodyPr/>
                    <a:lstStyle/>
                    <a:p>
                      <a:pPr marL="0" marR="0" algn="l">
                        <a:lnSpc>
                          <a:spcPct val="107000"/>
                        </a:lnSpc>
                        <a:spcAft>
                          <a:spcPts val="800"/>
                        </a:spcAft>
                        <a:buNone/>
                      </a:pPr>
                      <a:r>
                        <a:rPr lang="en-US" sz="1900" kern="100">
                          <a:effectLst/>
                          <a:latin typeface="Calibri"/>
                          <a:ea typeface="Calibri"/>
                          <a:cs typeface="Calibri"/>
                        </a:rPr>
                        <a:t>9</a:t>
                      </a:r>
                    </a:p>
                  </a:txBody>
                  <a:tcPr marL="71948" marR="71948" marT="0" marB="0">
                    <a:solidFill>
                      <a:schemeClr val="accent6">
                        <a:lumMod val="20000"/>
                        <a:lumOff val="80000"/>
                      </a:schemeClr>
                    </a:solidFill>
                  </a:tcPr>
                </a:tc>
                <a:tc>
                  <a:txBody>
                    <a:bodyPr/>
                    <a:lstStyle/>
                    <a:p>
                      <a:pPr marL="0" marR="0" algn="l">
                        <a:lnSpc>
                          <a:spcPct val="107000"/>
                        </a:lnSpc>
                        <a:spcAft>
                          <a:spcPts val="800"/>
                        </a:spcAft>
                        <a:buNone/>
                      </a:pPr>
                      <a:r>
                        <a:rPr lang="en-US" sz="1900" kern="100">
                          <a:effectLst/>
                          <a:latin typeface="Calibri"/>
                          <a:ea typeface="Calibri"/>
                          <a:cs typeface="Calibri"/>
                        </a:rPr>
                        <a:t>0, 6, 7, 8, 5, 4</a:t>
                      </a:r>
                    </a:p>
                  </a:txBody>
                  <a:tcPr marL="71948" marR="71948" marT="0" marB="0">
                    <a:solidFill>
                      <a:srgbClr val="FFCCCC"/>
                    </a:solidFill>
                  </a:tcPr>
                </a:tc>
                <a:tc>
                  <a:txBody>
                    <a:bodyPr/>
                    <a:lstStyle/>
                    <a:p>
                      <a:pPr marL="0" marR="0" lvl="0" algn="l">
                        <a:lnSpc>
                          <a:spcPct val="107000"/>
                        </a:lnSpc>
                        <a:spcAft>
                          <a:spcPts val="800"/>
                        </a:spcAft>
                        <a:buNone/>
                      </a:pPr>
                      <a:r>
                        <a:rPr lang="en-US" sz="1900" b="0" i="0" u="none" strike="noStrike" kern="100" noProof="0">
                          <a:solidFill>
                            <a:srgbClr val="000000"/>
                          </a:solidFill>
                          <a:effectLst/>
                          <a:latin typeface="Calibri"/>
                        </a:rPr>
                        <a:t>1, 2    (SP566 warning)</a:t>
                      </a:r>
                      <a:endParaRPr lang="en-US" sz="1900"/>
                    </a:p>
                  </a:txBody>
                  <a:tcPr marL="71948" marR="71948" marT="0" marB="0">
                    <a:solidFill>
                      <a:schemeClr val="tx2">
                        <a:lumMod val="10000"/>
                        <a:lumOff val="90000"/>
                      </a:schemeClr>
                    </a:solidFill>
                  </a:tcPr>
                </a:tc>
                <a:extLst>
                  <a:ext uri="{0D108BD9-81ED-4DB2-BD59-A6C34878D82A}">
                    <a16:rowId xmlns:a16="http://schemas.microsoft.com/office/drawing/2014/main" val="1524248652"/>
                  </a:ext>
                </a:extLst>
              </a:tr>
              <a:tr h="293371">
                <a:tc>
                  <a:txBody>
                    <a:bodyPr/>
                    <a:lstStyle/>
                    <a:p>
                      <a:pPr marL="0" marR="0" algn="l">
                        <a:lnSpc>
                          <a:spcPct val="107000"/>
                        </a:lnSpc>
                        <a:spcAft>
                          <a:spcPts val="800"/>
                        </a:spcAft>
                        <a:buNone/>
                      </a:pPr>
                      <a:r>
                        <a:rPr lang="en-US" sz="1900" kern="100">
                          <a:effectLst/>
                          <a:latin typeface="Calibri"/>
                          <a:ea typeface="Calibri"/>
                          <a:cs typeface="Calibri"/>
                        </a:rPr>
                        <a:t>9—FEP Exit 2</a:t>
                      </a:r>
                    </a:p>
                  </a:txBody>
                  <a:tcPr marL="71948" marR="71948" marT="0" marB="0"/>
                </a:tc>
                <a:tc>
                  <a:txBody>
                    <a:bodyPr/>
                    <a:lstStyle/>
                    <a:p>
                      <a:pPr marL="0" marR="0" algn="l">
                        <a:lnSpc>
                          <a:spcPct val="107000"/>
                        </a:lnSpc>
                        <a:spcAft>
                          <a:spcPts val="800"/>
                        </a:spcAft>
                        <a:buNone/>
                      </a:pPr>
                      <a:r>
                        <a:rPr lang="en-US" sz="1900" kern="100">
                          <a:effectLst/>
                          <a:latin typeface="Calibri"/>
                          <a:ea typeface="Calibri"/>
                          <a:cs typeface="Calibri"/>
                        </a:rPr>
                        <a:t>5</a:t>
                      </a:r>
                    </a:p>
                  </a:txBody>
                  <a:tcPr marL="71948" marR="71948" marT="0" marB="0">
                    <a:solidFill>
                      <a:schemeClr val="accent6">
                        <a:lumMod val="20000"/>
                        <a:lumOff val="80000"/>
                      </a:schemeClr>
                    </a:solidFill>
                  </a:tcPr>
                </a:tc>
                <a:tc>
                  <a:txBody>
                    <a:bodyPr/>
                    <a:lstStyle/>
                    <a:p>
                      <a:pPr marL="0" marR="0" algn="l">
                        <a:lnSpc>
                          <a:spcPct val="107000"/>
                        </a:lnSpc>
                        <a:spcAft>
                          <a:spcPts val="800"/>
                        </a:spcAft>
                        <a:buNone/>
                      </a:pPr>
                      <a:r>
                        <a:rPr lang="en-US" sz="1900" kern="100">
                          <a:effectLst/>
                          <a:latin typeface="Calibri"/>
                          <a:ea typeface="Calibri"/>
                          <a:cs typeface="Calibri"/>
                        </a:rPr>
                        <a:t>0, 6, 7, 8, 9, 4</a:t>
                      </a:r>
                    </a:p>
                  </a:txBody>
                  <a:tcPr marL="71948" marR="71948" marT="0" marB="0">
                    <a:solidFill>
                      <a:srgbClr val="FFCCCC"/>
                    </a:solidFill>
                  </a:tcPr>
                </a:tc>
                <a:tc>
                  <a:txBody>
                    <a:bodyPr/>
                    <a:lstStyle/>
                    <a:p>
                      <a:pPr marL="0" marR="0" lvl="0" algn="l">
                        <a:lnSpc>
                          <a:spcPct val="107000"/>
                        </a:lnSpc>
                        <a:spcAft>
                          <a:spcPts val="800"/>
                        </a:spcAft>
                        <a:buNone/>
                      </a:pPr>
                      <a:r>
                        <a:rPr lang="en-US" sz="1900" b="0" i="0" u="none" strike="noStrike" kern="100" noProof="0">
                          <a:solidFill>
                            <a:srgbClr val="000000"/>
                          </a:solidFill>
                          <a:effectLst/>
                          <a:latin typeface="Calibri"/>
                        </a:rPr>
                        <a:t>1, 2    (SP566 warning)</a:t>
                      </a:r>
                      <a:endParaRPr lang="en-US" sz="1900"/>
                    </a:p>
                  </a:txBody>
                  <a:tcPr marL="71948" marR="71948" marT="0" marB="0">
                    <a:solidFill>
                      <a:schemeClr val="tx2">
                        <a:lumMod val="10000"/>
                        <a:lumOff val="90000"/>
                      </a:schemeClr>
                    </a:solidFill>
                  </a:tcPr>
                </a:tc>
                <a:extLst>
                  <a:ext uri="{0D108BD9-81ED-4DB2-BD59-A6C34878D82A}">
                    <a16:rowId xmlns:a16="http://schemas.microsoft.com/office/drawing/2014/main" val="3614120023"/>
                  </a:ext>
                </a:extLst>
              </a:tr>
              <a:tr h="293371">
                <a:tc>
                  <a:txBody>
                    <a:bodyPr/>
                    <a:lstStyle/>
                    <a:p>
                      <a:pPr marL="0" marR="0" algn="l">
                        <a:lnSpc>
                          <a:spcPct val="107000"/>
                        </a:lnSpc>
                        <a:spcAft>
                          <a:spcPts val="800"/>
                        </a:spcAft>
                        <a:buNone/>
                      </a:pPr>
                      <a:r>
                        <a:rPr lang="en-US" sz="1900" kern="100">
                          <a:effectLst/>
                          <a:latin typeface="Calibri"/>
                          <a:ea typeface="Calibri"/>
                          <a:cs typeface="Calibri"/>
                        </a:rPr>
                        <a:t>5—Former ML</a:t>
                      </a:r>
                    </a:p>
                  </a:txBody>
                  <a:tcPr marL="71948" marR="71948" marT="0" marB="0"/>
                </a:tc>
                <a:tc>
                  <a:txBody>
                    <a:bodyPr/>
                    <a:lstStyle/>
                    <a:p>
                      <a:pPr marL="0" marR="0" algn="l">
                        <a:lnSpc>
                          <a:spcPct val="107000"/>
                        </a:lnSpc>
                        <a:spcAft>
                          <a:spcPts val="800"/>
                        </a:spcAft>
                        <a:buNone/>
                      </a:pPr>
                      <a:r>
                        <a:rPr lang="en-US" sz="1900" kern="100">
                          <a:effectLst/>
                          <a:latin typeface="Calibri"/>
                          <a:ea typeface="Calibri"/>
                          <a:cs typeface="Calibri"/>
                        </a:rPr>
                        <a:t>5</a:t>
                      </a:r>
                    </a:p>
                  </a:txBody>
                  <a:tcPr marL="71948" marR="71948" marT="0" marB="0">
                    <a:solidFill>
                      <a:schemeClr val="accent6">
                        <a:lumMod val="20000"/>
                        <a:lumOff val="80000"/>
                      </a:schemeClr>
                    </a:solidFill>
                  </a:tcPr>
                </a:tc>
                <a:tc>
                  <a:txBody>
                    <a:bodyPr/>
                    <a:lstStyle/>
                    <a:p>
                      <a:pPr marL="0" marR="0" algn="l">
                        <a:lnSpc>
                          <a:spcPct val="107000"/>
                        </a:lnSpc>
                        <a:spcAft>
                          <a:spcPts val="800"/>
                        </a:spcAft>
                        <a:buNone/>
                      </a:pPr>
                      <a:r>
                        <a:rPr lang="en-US" sz="1900" kern="100">
                          <a:effectLst/>
                          <a:latin typeface="Calibri"/>
                          <a:ea typeface="Calibri"/>
                          <a:cs typeface="Calibri"/>
                        </a:rPr>
                        <a:t>0, 6, 7, 8, 9, 4</a:t>
                      </a:r>
                    </a:p>
                  </a:txBody>
                  <a:tcPr marL="71948" marR="71948" marT="0" marB="0">
                    <a:solidFill>
                      <a:srgbClr val="FFCCCC"/>
                    </a:solidFill>
                  </a:tcPr>
                </a:tc>
                <a:tc>
                  <a:txBody>
                    <a:bodyPr/>
                    <a:lstStyle/>
                    <a:p>
                      <a:pPr marL="0" marR="0" lvl="0" algn="l">
                        <a:lnSpc>
                          <a:spcPct val="107000"/>
                        </a:lnSpc>
                        <a:spcAft>
                          <a:spcPts val="800"/>
                        </a:spcAft>
                        <a:buNone/>
                      </a:pPr>
                      <a:r>
                        <a:rPr lang="en-US" sz="1900" b="0" i="0" u="none" strike="noStrike" kern="100" noProof="0">
                          <a:solidFill>
                            <a:srgbClr val="000000"/>
                          </a:solidFill>
                          <a:effectLst/>
                          <a:latin typeface="Calibri"/>
                        </a:rPr>
                        <a:t>1, 2    (SP566 warning)</a:t>
                      </a:r>
                      <a:endParaRPr lang="en-US" sz="1900"/>
                    </a:p>
                  </a:txBody>
                  <a:tcPr marL="71948" marR="71948" marT="0" marB="0">
                    <a:solidFill>
                      <a:schemeClr val="tx2">
                        <a:lumMod val="10000"/>
                        <a:lumOff val="90000"/>
                      </a:schemeClr>
                    </a:solidFill>
                  </a:tcPr>
                </a:tc>
                <a:extLst>
                  <a:ext uri="{0D108BD9-81ED-4DB2-BD59-A6C34878D82A}">
                    <a16:rowId xmlns:a16="http://schemas.microsoft.com/office/drawing/2014/main" val="132178638"/>
                  </a:ext>
                </a:extLst>
              </a:tr>
              <a:tr h="293371">
                <a:tc>
                  <a:txBody>
                    <a:bodyPr/>
                    <a:lstStyle/>
                    <a:p>
                      <a:pPr marL="0" marR="0" algn="l">
                        <a:lnSpc>
                          <a:spcPct val="107000"/>
                        </a:lnSpc>
                        <a:spcAft>
                          <a:spcPts val="800"/>
                        </a:spcAft>
                        <a:buNone/>
                      </a:pPr>
                      <a:r>
                        <a:rPr lang="en-US" sz="1900" kern="100">
                          <a:effectLst/>
                          <a:latin typeface="Calibri"/>
                          <a:ea typeface="Calibri"/>
                          <a:cs typeface="Calibri"/>
                        </a:rPr>
                        <a:t>4—PHLOTE</a:t>
                      </a:r>
                    </a:p>
                  </a:txBody>
                  <a:tcPr marL="71948" marR="71948" marT="0" marB="0"/>
                </a:tc>
                <a:tc>
                  <a:txBody>
                    <a:bodyPr/>
                    <a:lstStyle/>
                    <a:p>
                      <a:pPr marL="0" marR="0" algn="l">
                        <a:lnSpc>
                          <a:spcPct val="107000"/>
                        </a:lnSpc>
                        <a:spcAft>
                          <a:spcPts val="800"/>
                        </a:spcAft>
                        <a:buNone/>
                      </a:pPr>
                      <a:r>
                        <a:rPr lang="en-US" sz="1900" kern="100">
                          <a:effectLst/>
                          <a:latin typeface="Calibri"/>
                          <a:ea typeface="Calibri"/>
                          <a:cs typeface="Calibri"/>
                        </a:rPr>
                        <a:t>4</a:t>
                      </a:r>
                    </a:p>
                  </a:txBody>
                  <a:tcPr marL="71948" marR="71948" marT="0" marB="0">
                    <a:solidFill>
                      <a:schemeClr val="accent6">
                        <a:lumMod val="20000"/>
                        <a:lumOff val="80000"/>
                      </a:schemeClr>
                    </a:solidFill>
                  </a:tcPr>
                </a:tc>
                <a:tc>
                  <a:txBody>
                    <a:bodyPr/>
                    <a:lstStyle/>
                    <a:p>
                      <a:pPr marL="0" marR="0" algn="l">
                        <a:lnSpc>
                          <a:spcPct val="107000"/>
                        </a:lnSpc>
                        <a:spcAft>
                          <a:spcPts val="800"/>
                        </a:spcAft>
                        <a:buNone/>
                      </a:pPr>
                      <a:r>
                        <a:rPr lang="en-US" sz="1900" kern="100">
                          <a:effectLst/>
                          <a:latin typeface="Calibri"/>
                          <a:ea typeface="Calibri"/>
                          <a:cs typeface="Calibri"/>
                        </a:rPr>
                        <a:t>0, 6, 7, 8, 9, 4</a:t>
                      </a:r>
                    </a:p>
                  </a:txBody>
                  <a:tcPr marL="71948" marR="71948" marT="0" marB="0">
                    <a:solidFill>
                      <a:srgbClr val="FFCCCC"/>
                    </a:solidFill>
                  </a:tcPr>
                </a:tc>
                <a:tc>
                  <a:txBody>
                    <a:bodyPr/>
                    <a:lstStyle/>
                    <a:p>
                      <a:pPr marL="0" marR="0" lvl="0" algn="l">
                        <a:lnSpc>
                          <a:spcPct val="107000"/>
                        </a:lnSpc>
                        <a:spcAft>
                          <a:spcPts val="800"/>
                        </a:spcAft>
                        <a:buNone/>
                      </a:pPr>
                      <a:r>
                        <a:rPr lang="en-US" sz="1900" b="0" i="0" u="none" strike="noStrike" kern="100" noProof="0">
                          <a:solidFill>
                            <a:srgbClr val="000000"/>
                          </a:solidFill>
                          <a:effectLst/>
                          <a:latin typeface="Calibri"/>
                        </a:rPr>
                        <a:t>1, 2    (SP566 warning)</a:t>
                      </a:r>
                      <a:endParaRPr lang="en-US" sz="1900"/>
                    </a:p>
                  </a:txBody>
                  <a:tcPr marL="71948" marR="71948" marT="0" marB="0">
                    <a:solidFill>
                      <a:schemeClr val="tx2">
                        <a:lumMod val="10000"/>
                        <a:lumOff val="90000"/>
                      </a:schemeClr>
                    </a:solidFill>
                  </a:tcPr>
                </a:tc>
                <a:extLst>
                  <a:ext uri="{0D108BD9-81ED-4DB2-BD59-A6C34878D82A}">
                    <a16:rowId xmlns:a16="http://schemas.microsoft.com/office/drawing/2014/main" val="3017694642"/>
                  </a:ext>
                </a:extLst>
              </a:tr>
              <a:tr h="290915">
                <a:tc>
                  <a:txBody>
                    <a:bodyPr/>
                    <a:lstStyle/>
                    <a:p>
                      <a:pPr marL="0" marR="0" algn="l">
                        <a:lnSpc>
                          <a:spcPct val="107000"/>
                        </a:lnSpc>
                        <a:spcAft>
                          <a:spcPts val="800"/>
                        </a:spcAft>
                        <a:buNone/>
                      </a:pPr>
                      <a:r>
                        <a:rPr lang="en-US" sz="1900" kern="100">
                          <a:effectLst/>
                          <a:latin typeface="Calibri"/>
                          <a:ea typeface="Calibri"/>
                          <a:cs typeface="Calibri"/>
                        </a:rPr>
                        <a:t>0—N/A</a:t>
                      </a:r>
                    </a:p>
                  </a:txBody>
                  <a:tcPr marL="71948" marR="71948" marT="0" marB="0"/>
                </a:tc>
                <a:tc>
                  <a:txBody>
                    <a:bodyPr/>
                    <a:lstStyle/>
                    <a:p>
                      <a:pPr marL="0" marR="0" algn="l">
                        <a:lnSpc>
                          <a:spcPct val="107000"/>
                        </a:lnSpc>
                        <a:spcAft>
                          <a:spcPts val="800"/>
                        </a:spcAft>
                        <a:buNone/>
                      </a:pPr>
                      <a:r>
                        <a:rPr lang="en-US" sz="1900" kern="100">
                          <a:effectLst/>
                          <a:latin typeface="Calibri"/>
                          <a:ea typeface="Calibri"/>
                          <a:cs typeface="Calibri"/>
                        </a:rPr>
                        <a:t>0</a:t>
                      </a:r>
                    </a:p>
                  </a:txBody>
                  <a:tcPr marL="71948" marR="71948" marT="0" marB="0">
                    <a:solidFill>
                      <a:schemeClr val="accent6">
                        <a:lumMod val="20000"/>
                        <a:lumOff val="80000"/>
                      </a:schemeClr>
                    </a:solidFill>
                  </a:tcPr>
                </a:tc>
                <a:tc>
                  <a:txBody>
                    <a:bodyPr/>
                    <a:lstStyle/>
                    <a:p>
                      <a:pPr marL="0" marR="0" algn="l">
                        <a:lnSpc>
                          <a:spcPct val="107000"/>
                        </a:lnSpc>
                        <a:spcAft>
                          <a:spcPts val="800"/>
                        </a:spcAft>
                        <a:buNone/>
                      </a:pPr>
                      <a:r>
                        <a:rPr lang="en-US" sz="1900" kern="100">
                          <a:effectLst/>
                          <a:latin typeface="Calibri"/>
                          <a:ea typeface="Calibri"/>
                          <a:cs typeface="Calibri"/>
                        </a:rPr>
                        <a:t>6, 7, 8, 9, 5</a:t>
                      </a:r>
                    </a:p>
                  </a:txBody>
                  <a:tcPr marL="71948" marR="71948" marT="0" marB="0">
                    <a:solidFill>
                      <a:srgbClr val="FFCCCC"/>
                    </a:solidFill>
                  </a:tcPr>
                </a:tc>
                <a:tc>
                  <a:txBody>
                    <a:bodyPr/>
                    <a:lstStyle/>
                    <a:p>
                      <a:pPr lvl="0" algn="l">
                        <a:lnSpc>
                          <a:spcPct val="100000"/>
                        </a:lnSpc>
                        <a:spcBef>
                          <a:spcPts val="0"/>
                        </a:spcBef>
                        <a:spcAft>
                          <a:spcPts val="0"/>
                        </a:spcAft>
                        <a:buNone/>
                      </a:pPr>
                      <a:r>
                        <a:rPr lang="en-US" sz="1900" b="0" i="0" u="none" strike="noStrike" kern="100" noProof="0">
                          <a:solidFill>
                            <a:srgbClr val="000000"/>
                          </a:solidFill>
                          <a:effectLst/>
                          <a:latin typeface="Calibri"/>
                        </a:rPr>
                        <a:t>1, 2 (no warning) 4 (SP178 warning)</a:t>
                      </a:r>
                      <a:endParaRPr lang="en-US" sz="1900"/>
                    </a:p>
                  </a:txBody>
                  <a:tcPr marL="71948" marR="71948" marT="0" marB="0">
                    <a:solidFill>
                      <a:schemeClr val="tx2">
                        <a:lumMod val="10000"/>
                        <a:lumOff val="90000"/>
                      </a:schemeClr>
                    </a:solidFill>
                  </a:tcPr>
                </a:tc>
                <a:extLst>
                  <a:ext uri="{0D108BD9-81ED-4DB2-BD59-A6C34878D82A}">
                    <a16:rowId xmlns:a16="http://schemas.microsoft.com/office/drawing/2014/main" val="642720981"/>
                  </a:ext>
                </a:extLst>
              </a:tr>
            </a:tbl>
          </a:graphicData>
        </a:graphic>
      </p:graphicFrame>
    </p:spTree>
    <p:extLst>
      <p:ext uri="{BB962C8B-B14F-4D97-AF65-F5344CB8AC3E}">
        <p14:creationId xmlns:p14="http://schemas.microsoft.com/office/powerpoint/2010/main" val="3833884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18553-5F9D-4460-A339-53FB1EAA352A}"/>
              </a:ext>
            </a:extLst>
          </p:cNvPr>
          <p:cNvSpPr>
            <a:spLocks noGrp="1"/>
          </p:cNvSpPr>
          <p:nvPr>
            <p:ph type="title"/>
          </p:nvPr>
        </p:nvSpPr>
        <p:spPr>
          <a:xfrm>
            <a:off x="270933" y="177171"/>
            <a:ext cx="11396811" cy="830439"/>
          </a:xfrm>
        </p:spPr>
        <p:txBody>
          <a:bodyPr>
            <a:normAutofit fontScale="90000"/>
          </a:bodyPr>
          <a:lstStyle/>
          <a:p>
            <a:r>
              <a:rPr lang="en-US">
                <a:latin typeface="+mn-lt"/>
              </a:rPr>
              <a:t>Common Errors for Exception Requests: </a:t>
            </a:r>
            <a:br>
              <a:rPr lang="en-US">
                <a:latin typeface="+mn-lt"/>
              </a:rPr>
            </a:br>
            <a:r>
              <a:rPr lang="en-US">
                <a:latin typeface="+mn-lt"/>
              </a:rPr>
              <a:t>Student does not follow logical language proficiency sequence</a:t>
            </a:r>
          </a:p>
        </p:txBody>
      </p:sp>
      <p:graphicFrame>
        <p:nvGraphicFramePr>
          <p:cNvPr id="5" name="Table 4">
            <a:extLst>
              <a:ext uri="{FF2B5EF4-FFF2-40B4-BE49-F238E27FC236}">
                <a16:creationId xmlns:a16="http://schemas.microsoft.com/office/drawing/2014/main" id="{358A6570-C062-5D0D-47E7-11FF574A4E0C}"/>
              </a:ext>
            </a:extLst>
          </p:cNvPr>
          <p:cNvGraphicFramePr>
            <a:graphicFrameLocks noGrp="1"/>
          </p:cNvGraphicFramePr>
          <p:nvPr>
            <p:extLst>
              <p:ext uri="{D42A27DB-BD31-4B8C-83A1-F6EECF244321}">
                <p14:modId xmlns:p14="http://schemas.microsoft.com/office/powerpoint/2010/main" val="4136670311"/>
              </p:ext>
            </p:extLst>
          </p:nvPr>
        </p:nvGraphicFramePr>
        <p:xfrm>
          <a:off x="422656" y="1359746"/>
          <a:ext cx="11396812" cy="4389120"/>
        </p:xfrm>
        <a:graphic>
          <a:graphicData uri="http://schemas.openxmlformats.org/drawingml/2006/table">
            <a:tbl>
              <a:tblPr firstRow="1" bandRow="1">
                <a:tableStyleId>{9DCAF9ED-07DC-4A11-8D7F-57B35C25682E}</a:tableStyleId>
              </a:tblPr>
              <a:tblGrid>
                <a:gridCol w="2375408">
                  <a:extLst>
                    <a:ext uri="{9D8B030D-6E8A-4147-A177-3AD203B41FA5}">
                      <a16:colId xmlns:a16="http://schemas.microsoft.com/office/drawing/2014/main" val="3663430852"/>
                    </a:ext>
                  </a:extLst>
                </a:gridCol>
                <a:gridCol w="3322998">
                  <a:extLst>
                    <a:ext uri="{9D8B030D-6E8A-4147-A177-3AD203B41FA5}">
                      <a16:colId xmlns:a16="http://schemas.microsoft.com/office/drawing/2014/main" val="4127155563"/>
                    </a:ext>
                  </a:extLst>
                </a:gridCol>
                <a:gridCol w="2849203">
                  <a:extLst>
                    <a:ext uri="{9D8B030D-6E8A-4147-A177-3AD203B41FA5}">
                      <a16:colId xmlns:a16="http://schemas.microsoft.com/office/drawing/2014/main" val="581272216"/>
                    </a:ext>
                  </a:extLst>
                </a:gridCol>
                <a:gridCol w="2849203">
                  <a:extLst>
                    <a:ext uri="{9D8B030D-6E8A-4147-A177-3AD203B41FA5}">
                      <a16:colId xmlns:a16="http://schemas.microsoft.com/office/drawing/2014/main" val="735053474"/>
                    </a:ext>
                  </a:extLst>
                </a:gridCol>
              </a:tblGrid>
              <a:tr h="370840">
                <a:tc>
                  <a:txBody>
                    <a:bodyPr/>
                    <a:lstStyle/>
                    <a:p>
                      <a:r>
                        <a:rPr lang="en-US"/>
                        <a:t>Current Year</a:t>
                      </a:r>
                    </a:p>
                  </a:txBody>
                  <a:tcPr/>
                </a:tc>
                <a:tc>
                  <a:txBody>
                    <a:bodyPr/>
                    <a:lstStyle/>
                    <a:p>
                      <a:r>
                        <a:rPr lang="en-US"/>
                        <a:t>Prior Year</a:t>
                      </a:r>
                    </a:p>
                  </a:txBody>
                  <a:tcPr/>
                </a:tc>
                <a:tc>
                  <a:txBody>
                    <a:bodyPr/>
                    <a:lstStyle/>
                    <a:p>
                      <a:r>
                        <a:rPr lang="en-US"/>
                        <a:t>Error</a:t>
                      </a:r>
                    </a:p>
                  </a:txBody>
                  <a:tcPr/>
                </a:tc>
                <a:tc>
                  <a:txBody>
                    <a:bodyPr/>
                    <a:lstStyle/>
                    <a:p>
                      <a:r>
                        <a:rPr lang="en-US"/>
                        <a:t>Sequence</a:t>
                      </a:r>
                    </a:p>
                  </a:txBody>
                  <a:tcPr/>
                </a:tc>
                <a:extLst>
                  <a:ext uri="{0D108BD9-81ED-4DB2-BD59-A6C34878D82A}">
                    <a16:rowId xmlns:a16="http://schemas.microsoft.com/office/drawing/2014/main" val="2744721011"/>
                  </a:ext>
                </a:extLst>
              </a:tr>
              <a:tr h="370840">
                <a:tc>
                  <a:txBody>
                    <a:bodyPr/>
                    <a:lstStyle/>
                    <a:p>
                      <a:r>
                        <a:rPr lang="en-US"/>
                        <a:t>FEP M2 (7)</a:t>
                      </a:r>
                    </a:p>
                  </a:txBody>
                  <a:tcPr/>
                </a:tc>
                <a:tc>
                  <a:txBody>
                    <a:bodyPr/>
                    <a:lstStyle/>
                    <a:p>
                      <a:r>
                        <a:rPr lang="en-US"/>
                        <a:t>NEP (1) or LEP (2)</a:t>
                      </a:r>
                    </a:p>
                  </a:txBody>
                  <a:tcPr/>
                </a:tc>
                <a:tc>
                  <a:txBody>
                    <a:bodyPr/>
                    <a:lstStyle/>
                    <a:p>
                      <a:r>
                        <a:rPr lang="en-US"/>
                        <a:t>Missing FEP M1 (6) year</a:t>
                      </a:r>
                    </a:p>
                  </a:txBody>
                  <a:tcPr/>
                </a:tc>
                <a:tc>
                  <a:txBody>
                    <a:bodyPr/>
                    <a:lstStyle/>
                    <a:p>
                      <a:r>
                        <a:rPr lang="en-US"/>
                        <a:t>Student must complete a full year of M1 prior to being coded M2</a:t>
                      </a:r>
                    </a:p>
                  </a:txBody>
                  <a:tcPr/>
                </a:tc>
                <a:extLst>
                  <a:ext uri="{0D108BD9-81ED-4DB2-BD59-A6C34878D82A}">
                    <a16:rowId xmlns:a16="http://schemas.microsoft.com/office/drawing/2014/main" val="1279154591"/>
                  </a:ext>
                </a:extLst>
              </a:tr>
              <a:tr h="370840">
                <a:tc>
                  <a:txBody>
                    <a:bodyPr/>
                    <a:lstStyle/>
                    <a:p>
                      <a:r>
                        <a:rPr lang="en-US"/>
                        <a:t>FEP (6,7,8,9)</a:t>
                      </a:r>
                    </a:p>
                  </a:txBody>
                  <a:tcPr/>
                </a:tc>
                <a:tc>
                  <a:txBody>
                    <a:bodyPr/>
                    <a:lstStyle/>
                    <a:p>
                      <a:r>
                        <a:rPr lang="en-US"/>
                        <a:t>NA (0)</a:t>
                      </a:r>
                    </a:p>
                  </a:txBody>
                  <a:tcPr/>
                </a:tc>
                <a:tc>
                  <a:txBody>
                    <a:bodyPr/>
                    <a:lstStyle/>
                    <a:p>
                      <a:r>
                        <a:rPr lang="en-US"/>
                        <a:t>Missing NEP (1) or LEP (2) or PHLOTE (4) year</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t>Requires ML reporting prior to being coded FEP</a:t>
                      </a:r>
                    </a:p>
                    <a:p>
                      <a:endParaRPr lang="en-US"/>
                    </a:p>
                  </a:txBody>
                  <a:tcPr/>
                </a:tc>
                <a:extLst>
                  <a:ext uri="{0D108BD9-81ED-4DB2-BD59-A6C34878D82A}">
                    <a16:rowId xmlns:a16="http://schemas.microsoft.com/office/drawing/2014/main" val="1514537702"/>
                  </a:ext>
                </a:extLst>
              </a:tr>
              <a:tr h="370840">
                <a:tc>
                  <a:txBody>
                    <a:bodyPr/>
                    <a:lstStyle/>
                    <a:p>
                      <a:r>
                        <a:rPr lang="en-US"/>
                        <a:t>NA (0)</a:t>
                      </a:r>
                    </a:p>
                  </a:txBody>
                  <a:tcPr/>
                </a:tc>
                <a:tc>
                  <a:txBody>
                    <a:bodyPr/>
                    <a:lstStyle/>
                    <a:p>
                      <a:r>
                        <a:rPr lang="en-US"/>
                        <a:t>NEP/ LEP/FEP/Former ML/PHLOTE (1-9)</a:t>
                      </a:r>
                    </a:p>
                  </a:txBody>
                  <a:tcPr/>
                </a:tc>
                <a:tc>
                  <a:txBody>
                    <a:bodyPr/>
                    <a:lstStyle/>
                    <a:p>
                      <a:r>
                        <a:rPr lang="en-US"/>
                        <a:t>Changes to</a:t>
                      </a:r>
                    </a:p>
                    <a:p>
                      <a:r>
                        <a:rPr lang="en-US"/>
                        <a:t>English Only</a:t>
                      </a:r>
                    </a:p>
                  </a:txBody>
                  <a:tcPr/>
                </a:tc>
                <a:tc>
                  <a:txBody>
                    <a:bodyPr/>
                    <a:lstStyle/>
                    <a:p>
                      <a:r>
                        <a:rPr lang="en-US"/>
                        <a:t>Review ID guidance</a:t>
                      </a:r>
                    </a:p>
                  </a:txBody>
                  <a:tcPr/>
                </a:tc>
                <a:extLst>
                  <a:ext uri="{0D108BD9-81ED-4DB2-BD59-A6C34878D82A}">
                    <a16:rowId xmlns:a16="http://schemas.microsoft.com/office/drawing/2014/main" val="99097560"/>
                  </a:ext>
                </a:extLst>
              </a:tr>
            </a:tbl>
          </a:graphicData>
        </a:graphic>
      </p:graphicFrame>
      <p:sp>
        <p:nvSpPr>
          <p:cNvPr id="8" name="TextBox 7">
            <a:extLst>
              <a:ext uri="{FF2B5EF4-FFF2-40B4-BE49-F238E27FC236}">
                <a16:creationId xmlns:a16="http://schemas.microsoft.com/office/drawing/2014/main" id="{B24C8DED-3824-CFD6-B073-EEBA3E4BC996}"/>
              </a:ext>
            </a:extLst>
          </p:cNvPr>
          <p:cNvSpPr txBox="1"/>
          <p:nvPr/>
        </p:nvSpPr>
        <p:spPr>
          <a:xfrm>
            <a:off x="1705948" y="6033254"/>
            <a:ext cx="8234172" cy="461665"/>
          </a:xfrm>
          <a:prstGeom prst="rect">
            <a:avLst/>
          </a:prstGeom>
          <a:noFill/>
        </p:spPr>
        <p:txBody>
          <a:bodyPr wrap="square">
            <a:spAutoFit/>
          </a:bodyPr>
          <a:lstStyle/>
          <a:p>
            <a:r>
              <a:rPr lang="en-US" sz="2400" b="1" kern="100">
                <a:effectLst/>
                <a:latin typeface="Calibri" panose="020F0502020204030204" pitchFamily="34" charset="0"/>
                <a:ea typeface="Calibri" panose="020F0502020204030204" pitchFamily="34" charset="0"/>
                <a:cs typeface="Times New Roman" panose="02020603050405020304" pitchFamily="18" charset="0"/>
              </a:rPr>
              <a:t>NEP&gt; LEP&gt; FEP M1&gt; FEP M2&gt; FEP Exit1&gt;  FEP Exit 2&gt; Former ML</a:t>
            </a:r>
            <a:endParaRPr lang="en-US" sz="2400" b="1"/>
          </a:p>
        </p:txBody>
      </p:sp>
    </p:spTree>
    <p:extLst>
      <p:ext uri="{BB962C8B-B14F-4D97-AF65-F5344CB8AC3E}">
        <p14:creationId xmlns:p14="http://schemas.microsoft.com/office/powerpoint/2010/main" val="4213700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21A49-B7E9-7D67-2264-7EDEC1A6F88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4C2E020-CADB-DD6F-F4B1-7A9F2C50D0DC}"/>
              </a:ext>
            </a:extLst>
          </p:cNvPr>
          <p:cNvSpPr>
            <a:spLocks noGrp="1"/>
          </p:cNvSpPr>
          <p:nvPr>
            <p:ph type="title"/>
          </p:nvPr>
        </p:nvSpPr>
        <p:spPr/>
        <p:txBody>
          <a:bodyPr>
            <a:noAutofit/>
          </a:bodyPr>
          <a:lstStyle/>
          <a:p>
            <a:r>
              <a:rPr lang="en-US" sz="3200">
                <a:latin typeface="+mn-lt"/>
                <a:ea typeface="Calibri" panose="020F0502020204030204" pitchFamily="34" charset="0"/>
                <a:cs typeface="Calibri" panose="020F0502020204030204" pitchFamily="34" charset="0"/>
              </a:rPr>
              <a:t>COGNOS/CEDAR </a:t>
            </a:r>
            <a:br>
              <a:rPr lang="en-US" sz="3200">
                <a:latin typeface="+mn-lt"/>
                <a:ea typeface="Calibri" panose="020F0502020204030204" pitchFamily="34" charset="0"/>
                <a:cs typeface="Calibri" panose="020F0502020204030204" pitchFamily="34" charset="0"/>
              </a:rPr>
            </a:br>
            <a:r>
              <a:rPr lang="en-US" sz="3200" i="1">
                <a:latin typeface="+mn-lt"/>
                <a:ea typeface="Calibri" panose="020F0502020204030204" pitchFamily="34" charset="0"/>
                <a:cs typeface="Calibri" panose="020F0502020204030204" pitchFamily="34" charset="0"/>
              </a:rPr>
              <a:t>Multilingual Learner Historical Reporting: SASID Lookup</a:t>
            </a:r>
          </a:p>
        </p:txBody>
      </p:sp>
      <p:sp>
        <p:nvSpPr>
          <p:cNvPr id="5" name="Content Placeholder 4">
            <a:extLst>
              <a:ext uri="{FF2B5EF4-FFF2-40B4-BE49-F238E27FC236}">
                <a16:creationId xmlns:a16="http://schemas.microsoft.com/office/drawing/2014/main" id="{1D24D3A0-0381-4782-C424-74CC8DDE80A6}"/>
              </a:ext>
            </a:extLst>
          </p:cNvPr>
          <p:cNvSpPr>
            <a:spLocks noGrp="1"/>
          </p:cNvSpPr>
          <p:nvPr>
            <p:ph sz="half" idx="4294967295"/>
          </p:nvPr>
        </p:nvSpPr>
        <p:spPr>
          <a:xfrm>
            <a:off x="762000" y="1179513"/>
            <a:ext cx="11430000" cy="2411412"/>
          </a:xfrm>
        </p:spPr>
        <p:txBody>
          <a:bodyPr vert="horz" lIns="121920" tIns="60960" rIns="121920" bIns="60960" rtlCol="0" anchor="t">
            <a:normAutofit fontScale="70000" lnSpcReduction="20000"/>
          </a:bodyPr>
          <a:lstStyle/>
          <a:p>
            <a:pPr>
              <a:buFont typeface="Wingdings" panose="05000000000000000000" pitchFamily="2" charset="2"/>
              <a:buChar char="§"/>
            </a:pPr>
            <a:r>
              <a:rPr lang="en-US"/>
              <a:t>New report published 7/14, old report ‘English Learner Historical Reporting by SASID’ is no longer available</a:t>
            </a:r>
          </a:p>
          <a:p>
            <a:pPr>
              <a:buFont typeface="Wingdings" panose="05000000000000000000" pitchFamily="2" charset="2"/>
              <a:buChar char="§"/>
            </a:pPr>
            <a:r>
              <a:rPr lang="en-US"/>
              <a:t>WIDA ACCESS scores for prior year (if available) now included in this report</a:t>
            </a:r>
          </a:p>
          <a:p>
            <a:pPr>
              <a:buFont typeface="Wingdings" panose="05000000000000000000" pitchFamily="2" charset="2"/>
              <a:buChar char="§"/>
            </a:pPr>
            <a:r>
              <a:rPr lang="en-US"/>
              <a:t>Student End of Year (SEY) rows appear when there is an active SEY collection to allow LEAs to see approved sequence changes occurring mid-year</a:t>
            </a:r>
          </a:p>
          <a:p>
            <a:pPr>
              <a:buFont typeface="Wingdings" panose="05000000000000000000" pitchFamily="2" charset="2"/>
              <a:buChar char="§"/>
            </a:pPr>
            <a:r>
              <a:rPr lang="en-US"/>
              <a:t>Report now includes most recent school year at the top, then reflects prior school years in descending order</a:t>
            </a:r>
          </a:p>
          <a:p>
            <a:pPr>
              <a:buFont typeface="Wingdings" panose="05000000000000000000" pitchFamily="2" charset="2"/>
              <a:buChar char="§"/>
            </a:pPr>
            <a:r>
              <a:rPr lang="en-US" i="1">
                <a:solidFill>
                  <a:schemeClr val="accent3"/>
                </a:solidFill>
                <a:latin typeface="Arial"/>
                <a:cs typeface="Arial"/>
              </a:rPr>
              <a:t>Data User </a:t>
            </a:r>
            <a:r>
              <a:rPr lang="en-US" i="1" err="1">
                <a:solidFill>
                  <a:schemeClr val="accent3"/>
                </a:solidFill>
                <a:latin typeface="Arial"/>
                <a:cs typeface="Arial"/>
              </a:rPr>
              <a:t>IdM</a:t>
            </a:r>
            <a:r>
              <a:rPr lang="en-US" i="1">
                <a:solidFill>
                  <a:schemeClr val="accent3"/>
                </a:solidFill>
                <a:latin typeface="Arial"/>
                <a:cs typeface="Arial"/>
              </a:rPr>
              <a:t> Role = Student Interchange, LEA User</a:t>
            </a:r>
          </a:p>
          <a:p>
            <a:pPr>
              <a:buFont typeface="Wingdings" panose="05000000000000000000" pitchFamily="2" charset="2"/>
              <a:buChar char="§"/>
            </a:pPr>
            <a:r>
              <a:rPr lang="en-US" i="1">
                <a:solidFill>
                  <a:schemeClr val="accent3"/>
                </a:solidFill>
                <a:latin typeface="Arial"/>
                <a:cs typeface="Arial"/>
              </a:rPr>
              <a:t>Optional Viewing Only </a:t>
            </a:r>
            <a:r>
              <a:rPr lang="en-US" i="1" err="1">
                <a:solidFill>
                  <a:schemeClr val="accent3"/>
                </a:solidFill>
                <a:latin typeface="Arial"/>
                <a:cs typeface="Arial"/>
              </a:rPr>
              <a:t>IdM</a:t>
            </a:r>
            <a:r>
              <a:rPr lang="en-US" i="1">
                <a:solidFill>
                  <a:schemeClr val="accent3"/>
                </a:solidFill>
                <a:latin typeface="Arial"/>
                <a:cs typeface="Arial"/>
              </a:rPr>
              <a:t> Role = Student Interchange, LEA Viewer</a:t>
            </a:r>
            <a:endParaRPr lang="en-US" i="1">
              <a:solidFill>
                <a:schemeClr val="accent3"/>
              </a:solidFill>
            </a:endParaRPr>
          </a:p>
        </p:txBody>
      </p:sp>
      <p:pic>
        <p:nvPicPr>
          <p:cNvPr id="8" name="Content Placeholder 7">
            <a:extLst>
              <a:ext uri="{FF2B5EF4-FFF2-40B4-BE49-F238E27FC236}">
                <a16:creationId xmlns:a16="http://schemas.microsoft.com/office/drawing/2014/main" id="{39CE04EC-C982-D09A-B961-CEC1927D5DFC}"/>
              </a:ext>
              <a:ext uri="{C183D7F6-B498-43B3-948B-1728B52AA6E4}">
                <adec:decorative xmlns:adec="http://schemas.microsoft.com/office/drawing/2017/decorative" val="1"/>
              </a:ext>
            </a:extLst>
          </p:cNvPr>
          <p:cNvPicPr>
            <a:picLocks noGrp="1" noChangeAspect="1"/>
          </p:cNvPicPr>
          <p:nvPr>
            <p:ph sz="half" idx="4294967295"/>
          </p:nvPr>
        </p:nvPicPr>
        <p:blipFill>
          <a:blip r:embed="rId3"/>
          <a:stretch>
            <a:fillRect/>
          </a:stretch>
        </p:blipFill>
        <p:spPr>
          <a:xfrm>
            <a:off x="2606040" y="3539808"/>
            <a:ext cx="7329488" cy="3059112"/>
          </a:xfrm>
          <a:prstGeom prst="rect">
            <a:avLst/>
          </a:prstGeom>
          <a:ln w="38100">
            <a:solidFill>
              <a:schemeClr val="tx1"/>
            </a:solidFill>
          </a:ln>
        </p:spPr>
      </p:pic>
    </p:spTree>
    <p:extLst>
      <p:ext uri="{BB962C8B-B14F-4D97-AF65-F5344CB8AC3E}">
        <p14:creationId xmlns:p14="http://schemas.microsoft.com/office/powerpoint/2010/main" val="961632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B92DAE-79C2-B994-B191-C28E65EA14F3}"/>
              </a:ext>
            </a:extLst>
          </p:cNvPr>
          <p:cNvSpPr>
            <a:spLocks noGrp="1"/>
          </p:cNvSpPr>
          <p:nvPr>
            <p:ph type="title"/>
          </p:nvPr>
        </p:nvSpPr>
        <p:spPr/>
        <p:txBody>
          <a:bodyPr>
            <a:noAutofit/>
          </a:bodyPr>
          <a:lstStyle/>
          <a:p>
            <a:r>
              <a:rPr lang="en-US" sz="3200">
                <a:latin typeface="+mn-lt"/>
                <a:ea typeface="Calibri" panose="020F0502020204030204" pitchFamily="34" charset="0"/>
                <a:cs typeface="Calibri" panose="020F0502020204030204" pitchFamily="34" charset="0"/>
              </a:rPr>
              <a:t>COGNOS/CEDAR</a:t>
            </a:r>
            <a:br>
              <a:rPr lang="en-US" sz="3200">
                <a:latin typeface="+mn-lt"/>
                <a:ea typeface="Calibri" panose="020F0502020204030204" pitchFamily="34" charset="0"/>
                <a:cs typeface="Calibri" panose="020F0502020204030204" pitchFamily="34" charset="0"/>
              </a:rPr>
            </a:br>
            <a:r>
              <a:rPr lang="en-US" sz="3200" i="1">
                <a:latin typeface="+mn-lt"/>
                <a:ea typeface="Calibri" panose="020F0502020204030204" pitchFamily="34" charset="0"/>
                <a:cs typeface="Calibri" panose="020F0502020204030204" pitchFamily="34" charset="0"/>
              </a:rPr>
              <a:t>Multilingual Learner Historical Reporting: District List</a:t>
            </a:r>
          </a:p>
        </p:txBody>
      </p:sp>
      <p:sp>
        <p:nvSpPr>
          <p:cNvPr id="5" name="Content Placeholder 4">
            <a:extLst>
              <a:ext uri="{FF2B5EF4-FFF2-40B4-BE49-F238E27FC236}">
                <a16:creationId xmlns:a16="http://schemas.microsoft.com/office/drawing/2014/main" id="{E8D02EB5-4DB7-699A-85EC-50EA57ADD21C}"/>
              </a:ext>
            </a:extLst>
          </p:cNvPr>
          <p:cNvSpPr>
            <a:spLocks noGrp="1"/>
          </p:cNvSpPr>
          <p:nvPr>
            <p:ph sz="half" idx="4294967295"/>
          </p:nvPr>
        </p:nvSpPr>
        <p:spPr>
          <a:xfrm>
            <a:off x="381000" y="1191388"/>
            <a:ext cx="11483622" cy="3073400"/>
          </a:xfrm>
        </p:spPr>
        <p:txBody>
          <a:bodyPr vert="horz" lIns="121920" tIns="60960" rIns="121920" bIns="60960" rtlCol="0" anchor="t">
            <a:normAutofit fontScale="70000" lnSpcReduction="20000"/>
          </a:bodyPr>
          <a:lstStyle/>
          <a:p>
            <a:pPr>
              <a:buFont typeface="Wingdings" panose="05000000000000000000" pitchFamily="2" charset="2"/>
              <a:buChar char="§"/>
            </a:pPr>
            <a:r>
              <a:rPr lang="en-US">
                <a:latin typeface="Arial"/>
                <a:cs typeface="Arial"/>
              </a:rPr>
              <a:t>New report published 7/30, old report ‘English Learner Historical Reporting by District’ is no longer available</a:t>
            </a:r>
            <a:endParaRPr lang="en-US"/>
          </a:p>
          <a:p>
            <a:pPr>
              <a:buFont typeface="Wingdings" panose="05000000000000000000" pitchFamily="2" charset="2"/>
              <a:buChar char="§"/>
            </a:pPr>
            <a:r>
              <a:rPr lang="en-US">
                <a:latin typeface="Arial"/>
                <a:cs typeface="Arial"/>
              </a:rPr>
              <a:t>Must upload both a </a:t>
            </a:r>
            <a:r>
              <a:rPr lang="en-US" u="sng">
                <a:latin typeface="Arial"/>
                <a:cs typeface="Arial"/>
              </a:rPr>
              <a:t>Student Demographic and a Student School Association </a:t>
            </a:r>
            <a:r>
              <a:rPr lang="en-US">
                <a:latin typeface="Arial"/>
                <a:cs typeface="Arial"/>
              </a:rPr>
              <a:t>file before this report will reflect data</a:t>
            </a:r>
            <a:endParaRPr lang="en-US"/>
          </a:p>
          <a:p>
            <a:pPr>
              <a:buFont typeface="Wingdings" panose="05000000000000000000" pitchFamily="2" charset="2"/>
              <a:buChar char="§"/>
            </a:pPr>
            <a:r>
              <a:rPr lang="en-US">
                <a:latin typeface="Arial"/>
                <a:cs typeface="Arial"/>
              </a:rPr>
              <a:t>Includes prior year Student October and WIDA ACCESS data for students in your current student interchange files</a:t>
            </a:r>
          </a:p>
          <a:p>
            <a:pPr>
              <a:buFont typeface="Wingdings" panose="05000000000000000000" pitchFamily="2" charset="2"/>
              <a:buChar char="§"/>
            </a:pPr>
            <a:r>
              <a:rPr lang="en-US">
                <a:latin typeface="Arial"/>
                <a:cs typeface="Arial"/>
              </a:rPr>
              <a:t>Includes </a:t>
            </a:r>
            <a:r>
              <a:rPr lang="en-US" b="1">
                <a:latin typeface="Arial"/>
                <a:cs typeface="Arial"/>
              </a:rPr>
              <a:t>ALL students</a:t>
            </a:r>
            <a:r>
              <a:rPr lang="en-US">
                <a:latin typeface="Arial"/>
                <a:cs typeface="Arial"/>
              </a:rPr>
              <a:t> with Student Interchange records, including students whose language background is ‘ENG’ in the current year and prior year.</a:t>
            </a:r>
          </a:p>
          <a:p>
            <a:pPr>
              <a:buFont typeface="Wingdings" panose="05000000000000000000" pitchFamily="2" charset="2"/>
              <a:buChar char="§"/>
            </a:pPr>
            <a:r>
              <a:rPr lang="en-US" b="1">
                <a:solidFill>
                  <a:schemeClr val="accent5">
                    <a:lumMod val="75000"/>
                  </a:schemeClr>
                </a:solidFill>
                <a:latin typeface="Arial"/>
                <a:cs typeface="Arial"/>
              </a:rPr>
              <a:t>Tip:</a:t>
            </a:r>
            <a:r>
              <a:rPr lang="en-US">
                <a:latin typeface="Arial"/>
                <a:cs typeface="Arial"/>
              </a:rPr>
              <a:t> Use the ‘extract excel data’ download option to download an excel spreadsheet that can be sorted/filtered</a:t>
            </a:r>
          </a:p>
          <a:p>
            <a:pPr>
              <a:buFont typeface="Wingdings" panose="05000000000000000000" pitchFamily="2" charset="2"/>
              <a:buChar char="§"/>
            </a:pPr>
            <a:r>
              <a:rPr lang="en-US" i="1">
                <a:solidFill>
                  <a:schemeClr val="accent3"/>
                </a:solidFill>
                <a:latin typeface="Arial"/>
                <a:cs typeface="Arial"/>
              </a:rPr>
              <a:t>Data User </a:t>
            </a:r>
            <a:r>
              <a:rPr lang="en-US" i="1" err="1">
                <a:solidFill>
                  <a:schemeClr val="accent3"/>
                </a:solidFill>
                <a:latin typeface="Arial"/>
                <a:cs typeface="Arial"/>
              </a:rPr>
              <a:t>IdM</a:t>
            </a:r>
            <a:r>
              <a:rPr lang="en-US" i="1">
                <a:solidFill>
                  <a:schemeClr val="accent3"/>
                </a:solidFill>
                <a:latin typeface="Arial"/>
                <a:cs typeface="Arial"/>
              </a:rPr>
              <a:t> Role = Student Interchange, LEA User</a:t>
            </a:r>
            <a:endParaRPr lang="en-US">
              <a:solidFill>
                <a:schemeClr val="accent3"/>
              </a:solidFill>
              <a:latin typeface="Arial"/>
              <a:cs typeface="Arial"/>
            </a:endParaRPr>
          </a:p>
          <a:p>
            <a:pPr>
              <a:buFont typeface="Wingdings" panose="05000000000000000000" pitchFamily="2" charset="2"/>
              <a:buChar char="§"/>
            </a:pPr>
            <a:r>
              <a:rPr lang="en-US" i="1">
                <a:solidFill>
                  <a:schemeClr val="accent3"/>
                </a:solidFill>
                <a:latin typeface="Arial"/>
                <a:cs typeface="Arial"/>
              </a:rPr>
              <a:t>Optional Viewing Only </a:t>
            </a:r>
            <a:r>
              <a:rPr lang="en-US" i="1" err="1">
                <a:solidFill>
                  <a:schemeClr val="accent3"/>
                </a:solidFill>
                <a:latin typeface="Arial"/>
                <a:cs typeface="Arial"/>
              </a:rPr>
              <a:t>IdM</a:t>
            </a:r>
            <a:r>
              <a:rPr lang="en-US" i="1">
                <a:solidFill>
                  <a:schemeClr val="accent3"/>
                </a:solidFill>
                <a:latin typeface="Arial"/>
                <a:cs typeface="Arial"/>
              </a:rPr>
              <a:t> Role = Student Interchange, LEA Viewer</a:t>
            </a:r>
            <a:endParaRPr lang="en-US">
              <a:solidFill>
                <a:schemeClr val="accent3"/>
              </a:solidFill>
              <a:latin typeface="Arial"/>
              <a:cs typeface="Arial"/>
            </a:endParaRPr>
          </a:p>
          <a:p>
            <a:endParaRPr lang="en-US">
              <a:latin typeface="Arial"/>
              <a:cs typeface="Arial"/>
            </a:endParaRPr>
          </a:p>
        </p:txBody>
      </p:sp>
      <p:pic>
        <p:nvPicPr>
          <p:cNvPr id="14" name="Content Placeholder 13">
            <a:extLst>
              <a:ext uri="{FF2B5EF4-FFF2-40B4-BE49-F238E27FC236}">
                <a16:creationId xmlns:a16="http://schemas.microsoft.com/office/drawing/2014/main" id="{AE4EE04F-1BFC-B324-8FAB-2980B72E5D94}"/>
              </a:ext>
              <a:ext uri="{C183D7F6-B498-43B3-948B-1728B52AA6E4}">
                <adec:decorative xmlns:adec="http://schemas.microsoft.com/office/drawing/2017/decorative" val="1"/>
              </a:ext>
            </a:extLst>
          </p:cNvPr>
          <p:cNvPicPr>
            <a:picLocks noGrp="1" noChangeAspect="1"/>
          </p:cNvPicPr>
          <p:nvPr>
            <p:ph sz="half" idx="4294967295"/>
          </p:nvPr>
        </p:nvPicPr>
        <p:blipFill>
          <a:blip r:embed="rId3"/>
          <a:stretch>
            <a:fillRect/>
          </a:stretch>
        </p:blipFill>
        <p:spPr>
          <a:xfrm>
            <a:off x="1731962" y="3979863"/>
            <a:ext cx="9490075" cy="2095500"/>
          </a:xfrm>
          <a:prstGeom prst="rect">
            <a:avLst/>
          </a:prstGeom>
          <a:ln w="38100">
            <a:solidFill>
              <a:schemeClr val="tx1"/>
            </a:solidFill>
          </a:ln>
        </p:spPr>
      </p:pic>
    </p:spTree>
    <p:extLst>
      <p:ext uri="{BB962C8B-B14F-4D97-AF65-F5344CB8AC3E}">
        <p14:creationId xmlns:p14="http://schemas.microsoft.com/office/powerpoint/2010/main" val="3699803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823D-BFEE-7275-A958-41C754817A45}"/>
              </a:ext>
            </a:extLst>
          </p:cNvPr>
          <p:cNvSpPr>
            <a:spLocks noGrp="1"/>
          </p:cNvSpPr>
          <p:nvPr>
            <p:ph type="title"/>
          </p:nvPr>
        </p:nvSpPr>
        <p:spPr/>
        <p:txBody>
          <a:bodyPr/>
          <a:lstStyle/>
          <a:p>
            <a:r>
              <a:rPr lang="en-US">
                <a:latin typeface="+mn-lt"/>
                <a:ea typeface="Calibri" panose="020F0502020204030204" pitchFamily="34" charset="0"/>
                <a:cs typeface="Calibri" panose="020F0502020204030204" pitchFamily="34" charset="0"/>
              </a:rPr>
              <a:t>Reporting Exceptions</a:t>
            </a:r>
          </a:p>
        </p:txBody>
      </p:sp>
      <p:sp>
        <p:nvSpPr>
          <p:cNvPr id="3" name="Content Placeholder 2">
            <a:extLst>
              <a:ext uri="{FF2B5EF4-FFF2-40B4-BE49-F238E27FC236}">
                <a16:creationId xmlns:a16="http://schemas.microsoft.com/office/drawing/2014/main" id="{365D80D4-2B96-8526-C29A-2C2C26DDFCCA}"/>
              </a:ext>
            </a:extLst>
          </p:cNvPr>
          <p:cNvSpPr>
            <a:spLocks noGrp="1"/>
          </p:cNvSpPr>
          <p:nvPr>
            <p:ph idx="4294967295"/>
          </p:nvPr>
        </p:nvSpPr>
        <p:spPr>
          <a:xfrm>
            <a:off x="152400" y="1088231"/>
            <a:ext cx="11593513" cy="3654425"/>
          </a:xfrm>
        </p:spPr>
        <p:txBody>
          <a:bodyPr>
            <a:normAutofit lnSpcReduction="10000"/>
          </a:bodyPr>
          <a:lstStyle/>
          <a:p>
            <a:pPr>
              <a:buFont typeface="Wingdings" panose="05000000000000000000" pitchFamily="2" charset="2"/>
              <a:buChar char="Ø"/>
            </a:pPr>
            <a:r>
              <a:rPr lang="en-US"/>
              <a:t>Submitted by student data respondent to request an error is cleared for a specific student coding scenario</a:t>
            </a:r>
          </a:p>
          <a:p>
            <a:pPr lvl="1">
              <a:buFont typeface="Wingdings" panose="05000000000000000000" pitchFamily="2" charset="2"/>
              <a:buChar char="§"/>
            </a:pPr>
            <a:r>
              <a:rPr lang="en-US"/>
              <a:t>May need input from ELD Team to complete template or </a:t>
            </a:r>
            <a:r>
              <a:rPr lang="en-US">
                <a:hlinkClick r:id="rId3"/>
              </a:rPr>
              <a:t>ML Change Request Form</a:t>
            </a:r>
            <a:endParaRPr lang="en-US"/>
          </a:p>
          <a:p>
            <a:pPr lvl="1">
              <a:buFont typeface="Wingdings" panose="05000000000000000000" pitchFamily="2" charset="2"/>
              <a:buChar char="§"/>
            </a:pPr>
            <a:r>
              <a:rPr lang="en-US">
                <a:hlinkClick r:id="rId4"/>
              </a:rPr>
              <a:t>Directions</a:t>
            </a:r>
            <a:r>
              <a:rPr lang="en-US"/>
              <a:t> and </a:t>
            </a:r>
            <a:r>
              <a:rPr lang="en-US">
                <a:hlinkClick r:id="rId5"/>
              </a:rPr>
              <a:t>template</a:t>
            </a:r>
            <a:r>
              <a:rPr lang="en-US"/>
              <a:t> available on </a:t>
            </a:r>
            <a:r>
              <a:rPr lang="en-US">
                <a:hlinkClick r:id="rId6"/>
              </a:rPr>
              <a:t>Student Interchange website</a:t>
            </a:r>
            <a:endParaRPr lang="en-US"/>
          </a:p>
          <a:p>
            <a:pPr>
              <a:buFont typeface="Wingdings" panose="05000000000000000000" pitchFamily="2" charset="2"/>
              <a:buChar char="Ø"/>
            </a:pPr>
            <a:r>
              <a:rPr lang="en-US"/>
              <a:t>2025-2026 Updates</a:t>
            </a:r>
          </a:p>
          <a:p>
            <a:pPr lvl="1">
              <a:buFont typeface="Wingdings" panose="05000000000000000000" pitchFamily="2" charset="2"/>
              <a:buChar char="§"/>
            </a:pPr>
            <a:r>
              <a:rPr lang="en-US">
                <a:hlinkClick r:id="rId5"/>
              </a:rPr>
              <a:t>ML specific template</a:t>
            </a:r>
            <a:r>
              <a:rPr lang="en-US"/>
              <a:t> that includes tab with sample ‘reasons’ for requests</a:t>
            </a:r>
          </a:p>
          <a:p>
            <a:pPr lvl="1">
              <a:buFont typeface="Wingdings" panose="05000000000000000000" pitchFamily="2" charset="2"/>
              <a:buChar char="§"/>
            </a:pPr>
            <a:r>
              <a:rPr lang="en-US">
                <a:hlinkClick r:id="rId3"/>
              </a:rPr>
              <a:t>ML sequence change request form </a:t>
            </a:r>
            <a:r>
              <a:rPr lang="en-US"/>
              <a:t>updated for use throughout the year instead of just mid-year changes</a:t>
            </a:r>
          </a:p>
          <a:p>
            <a:pPr lvl="2">
              <a:buFont typeface="Courier New" panose="02070309020205020404" pitchFamily="49" charset="0"/>
              <a:buChar char="o"/>
            </a:pPr>
            <a:r>
              <a:rPr lang="en-US"/>
              <a:t>Use when student has 2+ years of ML history as additional documentation to support the template</a:t>
            </a:r>
          </a:p>
        </p:txBody>
      </p:sp>
      <p:pic>
        <p:nvPicPr>
          <p:cNvPr id="5" name="Content Placeholder 4" descr="Sample ML Example Reasons tab showing the headers:&#10;Error Location, Possible Error Codes, Example Reason, Additional ML Sequence Change Request Form needed?, CDE Notes">
            <a:extLst>
              <a:ext uri="{FF2B5EF4-FFF2-40B4-BE49-F238E27FC236}">
                <a16:creationId xmlns:a16="http://schemas.microsoft.com/office/drawing/2014/main" id="{5F936366-112F-08FB-9EAD-93AD9F136045}"/>
              </a:ext>
            </a:extLst>
          </p:cNvPr>
          <p:cNvPicPr>
            <a:picLocks noGrp="1" noChangeAspect="1"/>
          </p:cNvPicPr>
          <p:nvPr>
            <p:ph idx="4294967295"/>
          </p:nvPr>
        </p:nvPicPr>
        <p:blipFill>
          <a:blip r:embed="rId7"/>
          <a:stretch>
            <a:fillRect/>
          </a:stretch>
        </p:blipFill>
        <p:spPr>
          <a:xfrm>
            <a:off x="1596231" y="4742656"/>
            <a:ext cx="8999538" cy="1754188"/>
          </a:xfrm>
          <a:prstGeom prst="rect">
            <a:avLst/>
          </a:prstGeom>
          <a:ln w="38100">
            <a:solidFill>
              <a:schemeClr val="tx1"/>
            </a:solidFill>
          </a:ln>
        </p:spPr>
      </p:pic>
    </p:spTree>
    <p:extLst>
      <p:ext uri="{BB962C8B-B14F-4D97-AF65-F5344CB8AC3E}">
        <p14:creationId xmlns:p14="http://schemas.microsoft.com/office/powerpoint/2010/main" val="114621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71B79-0AE0-25E7-338C-429953D6636D}"/>
              </a:ext>
            </a:extLst>
          </p:cNvPr>
          <p:cNvSpPr>
            <a:spLocks noGrp="1"/>
          </p:cNvSpPr>
          <p:nvPr>
            <p:ph type="title"/>
          </p:nvPr>
        </p:nvSpPr>
        <p:spPr/>
        <p:txBody>
          <a:bodyPr/>
          <a:lstStyle/>
          <a:p>
            <a:r>
              <a:rPr lang="en-US">
                <a:latin typeface="+mn-lt"/>
              </a:rPr>
              <a:t>Common Exception Examples</a:t>
            </a:r>
          </a:p>
        </p:txBody>
      </p:sp>
      <p:sp>
        <p:nvSpPr>
          <p:cNvPr id="3" name="Content Placeholder 2">
            <a:extLst>
              <a:ext uri="{FF2B5EF4-FFF2-40B4-BE49-F238E27FC236}">
                <a16:creationId xmlns:a16="http://schemas.microsoft.com/office/drawing/2014/main" id="{AB2F3356-E7F6-B3B9-AE44-757E99872771}"/>
              </a:ext>
            </a:extLst>
          </p:cNvPr>
          <p:cNvSpPr>
            <a:spLocks noGrp="1"/>
          </p:cNvSpPr>
          <p:nvPr>
            <p:ph idx="4294967295"/>
          </p:nvPr>
        </p:nvSpPr>
        <p:spPr>
          <a:xfrm>
            <a:off x="270932" y="1188403"/>
            <a:ext cx="11738187" cy="4802187"/>
          </a:xfrm>
        </p:spPr>
        <p:txBody>
          <a:bodyPr vert="horz" lIns="0" tIns="0" rIns="0" bIns="0" rtlCol="0" anchor="t">
            <a:normAutofit/>
          </a:bodyPr>
          <a:lstStyle/>
          <a:p>
            <a:pPr marR="0" lvl="0">
              <a:spcBef>
                <a:spcPts val="0"/>
              </a:spcBef>
              <a:spcAft>
                <a:spcPts val="0"/>
              </a:spcAft>
              <a:buFont typeface="Wingdings" panose="05000000000000000000" pitchFamily="2" charset="2"/>
              <a:buChar char="Ø"/>
            </a:pPr>
            <a:r>
              <a:rPr lang="en-US" sz="1800" b="1">
                <a:effectLst/>
                <a:latin typeface="Calibri"/>
                <a:ea typeface="Times New Roman" panose="02020603050405020304" pitchFamily="18" charset="0"/>
                <a:cs typeface="Calibri"/>
              </a:rPr>
              <a:t>Student does not speak a language other than English or student is not ML</a:t>
            </a:r>
            <a:endParaRPr lang="en-US" sz="1800" b="1">
              <a:effectLst/>
              <a:latin typeface="Times New Roman"/>
              <a:ea typeface="Calibri" panose="020F0502020204030204" pitchFamily="34" charset="0"/>
              <a:cs typeface="Calibri"/>
            </a:endParaRPr>
          </a:p>
          <a:p>
            <a:pPr marL="742950" lvl="1" indent="-285750">
              <a:spcBef>
                <a:spcPts val="0"/>
              </a:spcBef>
              <a:buFont typeface="Wingdings" panose="05000000000000000000" pitchFamily="2" charset="2"/>
              <a:buChar char="§"/>
            </a:pPr>
            <a:r>
              <a:rPr lang="en-US" sz="1800">
                <a:effectLst/>
                <a:latin typeface="Calibri"/>
                <a:ea typeface="Times New Roman" panose="02020603050405020304" pitchFamily="18" charset="0"/>
                <a:cs typeface="Calibri"/>
              </a:rPr>
              <a:t>Consider providing: </a:t>
            </a:r>
            <a:r>
              <a:rPr lang="en-US" sz="1800">
                <a:latin typeface="Calibri"/>
                <a:ea typeface="Times New Roman" panose="02020603050405020304" pitchFamily="18" charset="0"/>
                <a:cs typeface="Calibri"/>
              </a:rPr>
              <a:t>District has mis-identified the student. District's robust documentation and body</a:t>
            </a:r>
            <a:r>
              <a:rPr lang="en-US" sz="1800">
                <a:effectLst/>
                <a:latin typeface="Calibri"/>
                <a:ea typeface="Times New Roman" panose="02020603050405020304" pitchFamily="18" charset="0"/>
                <a:cs typeface="Calibri"/>
              </a:rPr>
              <a:t> of evidence </a:t>
            </a:r>
            <a:r>
              <a:rPr lang="en-US" sz="1800">
                <a:latin typeface="Calibri"/>
                <a:ea typeface="Times New Roman" panose="02020603050405020304" pitchFamily="18" charset="0"/>
                <a:cs typeface="Calibri"/>
              </a:rPr>
              <a:t>demonstrates this</a:t>
            </a:r>
            <a:r>
              <a:rPr lang="en-US" sz="1800">
                <a:effectLst/>
                <a:latin typeface="Calibri"/>
                <a:ea typeface="Times New Roman" panose="02020603050405020304" pitchFamily="18" charset="0"/>
                <a:cs typeface="Calibri"/>
              </a:rPr>
              <a:t> recently identified ML student (</a:t>
            </a:r>
            <a:r>
              <a:rPr lang="en-US" sz="1800" i="1">
                <a:effectLst/>
                <a:latin typeface="Calibri"/>
                <a:ea typeface="Times New Roman" panose="02020603050405020304" pitchFamily="18" charset="0"/>
                <a:cs typeface="Calibri"/>
              </a:rPr>
              <a:t>2 reporting years or less</a:t>
            </a:r>
            <a:r>
              <a:rPr lang="en-US" sz="1800">
                <a:effectLst/>
                <a:latin typeface="Calibri"/>
                <a:ea typeface="Times New Roman" panose="02020603050405020304" pitchFamily="18" charset="0"/>
                <a:cs typeface="Calibri"/>
              </a:rPr>
              <a:t>) </a:t>
            </a:r>
            <a:r>
              <a:rPr lang="en-US" sz="1800">
                <a:latin typeface="Calibri"/>
                <a:ea typeface="Times New Roman" panose="02020603050405020304" pitchFamily="18" charset="0"/>
                <a:cs typeface="Calibri"/>
              </a:rPr>
              <a:t>is not eligible for language instruction. </a:t>
            </a:r>
            <a:endParaRPr lang="en-US" sz="1800">
              <a:solidFill>
                <a:srgbClr val="FF0000"/>
              </a:solidFill>
              <a:effectLst/>
              <a:latin typeface="Times New Roman"/>
              <a:ea typeface="Calibri" panose="020F0502020204030204" pitchFamily="34" charset="0"/>
              <a:cs typeface="Calibri"/>
            </a:endParaRPr>
          </a:p>
          <a:p>
            <a:pPr>
              <a:spcBef>
                <a:spcPts val="0"/>
              </a:spcBef>
              <a:buFont typeface="Wingdings" panose="05000000000000000000" pitchFamily="2" charset="2"/>
              <a:buChar char="Ø"/>
            </a:pPr>
            <a:r>
              <a:rPr lang="en-US" sz="1800" b="1">
                <a:effectLst/>
                <a:latin typeface="Calibri"/>
                <a:ea typeface="Times New Roman" panose="02020603050405020304" pitchFamily="18" charset="0"/>
                <a:cs typeface="Calibri"/>
              </a:rPr>
              <a:t>Student incorrectly identified as ML student, code student as PHLOTE</a:t>
            </a:r>
            <a:r>
              <a:rPr lang="en-US" sz="1800" b="1">
                <a:latin typeface="Calibri"/>
                <a:ea typeface="Times New Roman" panose="02020603050405020304" pitchFamily="18" charset="0"/>
                <a:cs typeface="Calibri"/>
              </a:rPr>
              <a:t> </a:t>
            </a:r>
            <a:endParaRPr lang="en-US" sz="1800" b="1">
              <a:effectLst/>
              <a:latin typeface="Times New Roman"/>
              <a:ea typeface="Calibri" panose="020F0502020204030204" pitchFamily="34" charset="0"/>
            </a:endParaRPr>
          </a:p>
          <a:p>
            <a:pPr marL="742950" marR="0" lvl="1" indent="-285750">
              <a:spcBef>
                <a:spcPts val="0"/>
              </a:spcBef>
              <a:spcAft>
                <a:spcPts val="0"/>
              </a:spcAft>
              <a:buFont typeface="Wingdings" panose="05000000000000000000" pitchFamily="2" charset="2"/>
              <a:buChar char="§"/>
            </a:pPr>
            <a:r>
              <a:rPr lang="en-US" sz="1800">
                <a:effectLst/>
                <a:latin typeface="Calibri"/>
                <a:ea typeface="Times New Roman" panose="02020603050405020304" pitchFamily="18" charset="0"/>
                <a:cs typeface="Calibri"/>
              </a:rPr>
              <a:t>Consider providing: Student was screened in the district on ‘date’. Documented screener scores and body of evidence indicated student is fully proficient in English. Student should have been coded as PHLOTE to begin with and was never provided ML services.</a:t>
            </a:r>
            <a:endParaRPr lang="en-US" sz="1800">
              <a:effectLst/>
              <a:latin typeface="Times New Roman"/>
              <a:ea typeface="Calibri" panose="020F0502020204030204" pitchFamily="34" charset="0"/>
              <a:cs typeface="Calibri"/>
            </a:endParaRPr>
          </a:p>
          <a:p>
            <a:pPr marR="0" lvl="0">
              <a:spcBef>
                <a:spcPts val="0"/>
              </a:spcBef>
              <a:spcAft>
                <a:spcPts val="0"/>
              </a:spcAft>
              <a:buFont typeface="Wingdings" panose="05000000000000000000" pitchFamily="2" charset="2"/>
              <a:buChar char="Ø"/>
            </a:pPr>
            <a:r>
              <a:rPr lang="en-US" sz="1800" b="1">
                <a:effectLst/>
                <a:latin typeface="Calibri"/>
                <a:ea typeface="Times New Roman" panose="02020603050405020304" pitchFamily="18" charset="0"/>
                <a:cs typeface="Calibri"/>
              </a:rPr>
              <a:t>Student's Language Proficiency is FEPM2 (7) (skipped FEP M1 in progression in records - coding)</a:t>
            </a:r>
            <a:endParaRPr lang="en-US" sz="1800" b="1">
              <a:effectLst/>
              <a:latin typeface="Times New Roman"/>
              <a:ea typeface="Calibri" panose="020F0502020204030204" pitchFamily="34" charset="0"/>
              <a:cs typeface="Calibri"/>
            </a:endParaRPr>
          </a:p>
          <a:p>
            <a:pPr marL="742950" marR="0" lvl="1" indent="-285750">
              <a:spcBef>
                <a:spcPts val="0"/>
              </a:spcBef>
              <a:spcAft>
                <a:spcPts val="0"/>
              </a:spcAft>
              <a:buFont typeface="Wingdings" panose="05000000000000000000" pitchFamily="2" charset="2"/>
              <a:buChar char="§"/>
            </a:pPr>
            <a:r>
              <a:rPr lang="en-US" sz="1800">
                <a:effectLst/>
                <a:latin typeface="Calibri"/>
                <a:ea typeface="Times New Roman" panose="02020603050405020304" pitchFamily="18" charset="0"/>
                <a:cs typeface="Calibri"/>
              </a:rPr>
              <a:t>Consider providing: Student took ACCESS/ALT ACCESS during ‘school year’. Conference with ELD Team/Dept, documented scores and body of evidence indicated should have been redesignated to FEP M1 last school year.  Code as FEP M2 now. Student had mid-year exception approved in Student End of Year Collection.</a:t>
            </a:r>
            <a:endParaRPr lang="en-US" sz="1800">
              <a:effectLst/>
              <a:latin typeface="Times New Roman"/>
              <a:ea typeface="Calibri" panose="020F0502020204030204" pitchFamily="34" charset="0"/>
              <a:cs typeface="Calibri"/>
            </a:endParaRPr>
          </a:p>
          <a:p>
            <a:pPr marR="0" lvl="0">
              <a:spcBef>
                <a:spcPts val="0"/>
              </a:spcBef>
              <a:spcAft>
                <a:spcPts val="0"/>
              </a:spcAft>
              <a:buFont typeface="Wingdings" panose="05000000000000000000" pitchFamily="2" charset="2"/>
              <a:buChar char="Ø"/>
            </a:pPr>
            <a:r>
              <a:rPr lang="en-US" sz="1800" b="1">
                <a:effectLst/>
                <a:latin typeface="Calibri"/>
                <a:ea typeface="Times New Roman" panose="02020603050405020304" pitchFamily="18" charset="0"/>
                <a:cs typeface="Calibri"/>
              </a:rPr>
              <a:t>Student was LEP last year but after October Count so was not reported in October Count with a language. This year, they moved to FEP Monitor 1 (6)</a:t>
            </a:r>
            <a:endParaRPr lang="en-US" sz="1800" b="1">
              <a:effectLst/>
              <a:latin typeface="Times New Roman"/>
              <a:ea typeface="Calibri" panose="020F0502020204030204" pitchFamily="34" charset="0"/>
              <a:cs typeface="Calibri"/>
            </a:endParaRPr>
          </a:p>
          <a:p>
            <a:pPr marL="742950" lvl="1" indent="-285750">
              <a:spcBef>
                <a:spcPts val="0"/>
              </a:spcBef>
              <a:buFont typeface="Wingdings" panose="05000000000000000000" pitchFamily="2" charset="2"/>
              <a:buChar char="§"/>
            </a:pPr>
            <a:r>
              <a:rPr lang="en-US" sz="1800">
                <a:effectLst/>
                <a:latin typeface="Calibri"/>
                <a:ea typeface="Times New Roman" panose="02020603050405020304" pitchFamily="18" charset="0"/>
                <a:cs typeface="Calibri"/>
              </a:rPr>
              <a:t>Student was LEP last year but after October Count so was not reported in October Count as a LEP student. Student was screened upon enrollment after report deadline (Student October). Screener and body of evidence indicated student is fully proficient in English. This year, they moved to Monitor 1 (6). Student had mid-year exception approved in Student End of Year Collection.</a:t>
            </a:r>
            <a:endParaRPr lang="en-US" sz="1800">
              <a:effectLst/>
              <a:latin typeface="Times New Roman"/>
              <a:ea typeface="Calibri" panose="020F0502020204030204" pitchFamily="34" charset="0"/>
              <a:cs typeface="Calibri"/>
            </a:endParaRPr>
          </a:p>
          <a:p>
            <a:pPr marL="742950" marR="0" lvl="1" indent="-285750">
              <a:spcBef>
                <a:spcPts val="0"/>
              </a:spcBef>
              <a:spcAft>
                <a:spcPts val="0"/>
              </a:spcAft>
              <a:buFont typeface="Courier New" panose="02070309020205020404" pitchFamily="49" charset="0"/>
              <a:buChar char="o"/>
            </a:pPr>
            <a:endParaRPr lang="en-US" sz="1800">
              <a:effectLst/>
              <a:latin typeface="Calibri" panose="020F0502020204030204" pitchFamily="34" charset="0"/>
              <a:ea typeface="Calibri" panose="020F0502020204030204" pitchFamily="34" charset="0"/>
            </a:endParaRPr>
          </a:p>
          <a:p>
            <a:endParaRPr lang="en-US" sz="1800"/>
          </a:p>
        </p:txBody>
      </p:sp>
    </p:spTree>
    <p:extLst>
      <p:ext uri="{BB962C8B-B14F-4D97-AF65-F5344CB8AC3E}">
        <p14:creationId xmlns:p14="http://schemas.microsoft.com/office/powerpoint/2010/main" val="2145758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atin typeface="Museo Slab 500"/>
              </a:rPr>
              <a:t>Federal</a:t>
            </a:r>
            <a:r>
              <a:rPr lang="en-US">
                <a:latin typeface="+mj-lt"/>
              </a:rPr>
              <a:t> &amp; State </a:t>
            </a:r>
            <a:r>
              <a:rPr lang="en-US">
                <a:latin typeface="Museo Slab 500"/>
              </a:rPr>
              <a:t>Requirements</a:t>
            </a:r>
          </a:p>
        </p:txBody>
      </p:sp>
      <p:graphicFrame>
        <p:nvGraphicFramePr>
          <p:cNvPr id="7" name="Content Placeholder 1">
            <a:extLst>
              <a:ext uri="{FF2B5EF4-FFF2-40B4-BE49-F238E27FC236}">
                <a16:creationId xmlns:a16="http://schemas.microsoft.com/office/drawing/2014/main" id="{86FA39E0-338E-46F9-BEDA-8B431948E24C}"/>
              </a:ext>
              <a:ext uri="{C183D7F6-B498-43B3-948B-1728B52AA6E4}">
                <adec:decorative xmlns:adec="http://schemas.microsoft.com/office/drawing/2017/decorative" val="1"/>
              </a:ext>
            </a:extLst>
          </p:cNvPr>
          <p:cNvGraphicFramePr>
            <a:graphicFrameLocks noGrp="1"/>
          </p:cNvGraphicFramePr>
          <p:nvPr>
            <p:ph idx="4294967295"/>
            <p:extLst>
              <p:ext uri="{D42A27DB-BD31-4B8C-83A1-F6EECF244321}">
                <p14:modId xmlns:p14="http://schemas.microsoft.com/office/powerpoint/2010/main" val="1583962176"/>
              </p:ext>
            </p:extLst>
          </p:nvPr>
        </p:nvGraphicFramePr>
        <p:xfrm>
          <a:off x="270933" y="1347788"/>
          <a:ext cx="11681496" cy="5327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295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2CE4-1D6A-DDFA-6CD2-512CC9DC616A}"/>
              </a:ext>
            </a:extLst>
          </p:cNvPr>
          <p:cNvSpPr>
            <a:spLocks noGrp="1"/>
          </p:cNvSpPr>
          <p:nvPr>
            <p:ph type="title"/>
          </p:nvPr>
        </p:nvSpPr>
        <p:spPr/>
        <p:txBody>
          <a:bodyPr/>
          <a:lstStyle/>
          <a:p>
            <a:r>
              <a:rPr lang="en-US">
                <a:latin typeface="+mn-lt"/>
              </a:rPr>
              <a:t>Personally Identifiable Information (PII)</a:t>
            </a:r>
          </a:p>
        </p:txBody>
      </p:sp>
      <p:sp>
        <p:nvSpPr>
          <p:cNvPr id="3" name="Content Placeholder 2">
            <a:extLst>
              <a:ext uri="{FF2B5EF4-FFF2-40B4-BE49-F238E27FC236}">
                <a16:creationId xmlns:a16="http://schemas.microsoft.com/office/drawing/2014/main" id="{5FAE5EAC-7263-EE01-5476-6A9576027310}"/>
              </a:ext>
            </a:extLst>
          </p:cNvPr>
          <p:cNvSpPr>
            <a:spLocks noGrp="1"/>
          </p:cNvSpPr>
          <p:nvPr>
            <p:ph idx="4294967295"/>
          </p:nvPr>
        </p:nvSpPr>
        <p:spPr>
          <a:xfrm>
            <a:off x="396240" y="1099359"/>
            <a:ext cx="10515600" cy="4351337"/>
          </a:xfrm>
        </p:spPr>
        <p:txBody>
          <a:bodyPr>
            <a:normAutofit fontScale="92500" lnSpcReduction="20000"/>
          </a:bodyPr>
          <a:lstStyle/>
          <a:p>
            <a:pPr>
              <a:buFont typeface="Wingdings" panose="05000000000000000000" pitchFamily="2" charset="2"/>
              <a:buChar char="Ø"/>
            </a:pPr>
            <a:r>
              <a:rPr lang="en-US"/>
              <a:t>Personally Identifiable Information (PII) is defined by state and federal laws as information that alone, or in combination, personally identifies an individual</a:t>
            </a:r>
          </a:p>
          <a:p>
            <a:pPr lvl="1">
              <a:buFont typeface="Wingdings" panose="05000000000000000000" pitchFamily="2" charset="2"/>
              <a:buChar char="§"/>
            </a:pPr>
            <a:r>
              <a:rPr lang="en-US"/>
              <a:t>Includes direct identifiers (i.e. SASID, student names)</a:t>
            </a:r>
          </a:p>
          <a:p>
            <a:pPr lvl="1">
              <a:buFont typeface="Wingdings" panose="05000000000000000000" pitchFamily="2" charset="2"/>
              <a:buChar char="§"/>
            </a:pPr>
            <a:r>
              <a:rPr lang="en-US"/>
              <a:t>Includes information when combined is identifiable</a:t>
            </a:r>
          </a:p>
          <a:p>
            <a:pPr>
              <a:buFont typeface="Wingdings" panose="05000000000000000000" pitchFamily="2" charset="2"/>
              <a:buChar char="Ø"/>
            </a:pPr>
            <a:r>
              <a:rPr lang="en-US"/>
              <a:t>Colorado’s Student Data Transparency and Security Act outlines requirements for how Student PII is collected, used and shared</a:t>
            </a:r>
          </a:p>
          <a:p>
            <a:pPr lvl="1">
              <a:buFont typeface="Wingdings" panose="05000000000000000000" pitchFamily="2" charset="2"/>
              <a:buChar char="§"/>
            </a:pPr>
            <a:r>
              <a:rPr lang="en-US"/>
              <a:t>See </a:t>
            </a:r>
            <a:r>
              <a:rPr lang="en-US">
                <a:hlinkClick r:id="rId3"/>
              </a:rPr>
              <a:t>CDE’s data security and privacy site </a:t>
            </a:r>
            <a:r>
              <a:rPr lang="en-US"/>
              <a:t>for more information</a:t>
            </a:r>
          </a:p>
          <a:p>
            <a:pPr>
              <a:buFont typeface="Wingdings" panose="05000000000000000000" pitchFamily="2" charset="2"/>
              <a:buChar char="Ø"/>
            </a:pPr>
            <a:r>
              <a:rPr lang="en-US"/>
              <a:t>Syncplicity</a:t>
            </a:r>
          </a:p>
          <a:p>
            <a:pPr lvl="1">
              <a:buFont typeface="Wingdings" panose="05000000000000000000" pitchFamily="2" charset="2"/>
              <a:buChar char="§"/>
            </a:pPr>
            <a:r>
              <a:rPr lang="en-US"/>
              <a:t>Secure file transfer site used to communicate PII with CDE collection leads</a:t>
            </a:r>
          </a:p>
          <a:p>
            <a:pPr lvl="1">
              <a:buFont typeface="Wingdings" panose="05000000000000000000" pitchFamily="2" charset="2"/>
              <a:buChar char="§"/>
            </a:pPr>
            <a:r>
              <a:rPr lang="en-US"/>
              <a:t>Each collection lead maintains their own Syncplicity folder and can assign rights to that folder</a:t>
            </a:r>
          </a:p>
          <a:p>
            <a:pPr lvl="2">
              <a:buFont typeface="Courier New" panose="02070309020205020404" pitchFamily="49" charset="0"/>
              <a:buChar char="o"/>
            </a:pPr>
            <a:r>
              <a:rPr lang="en-US"/>
              <a:t>Student End of Year, Student October, and Attendance all utilize the same primary folder with subfolders to organize the collections</a:t>
            </a:r>
          </a:p>
          <a:p>
            <a:pPr lvl="2">
              <a:buFont typeface="Courier New" panose="02070309020205020404" pitchFamily="49" charset="0"/>
              <a:buChar char="o"/>
            </a:pPr>
            <a:r>
              <a:rPr lang="en-US"/>
              <a:t>Primary Syncplicity Folder: </a:t>
            </a:r>
            <a:r>
              <a:rPr lang="en-US" i="1"/>
              <a:t>District Code – DISTRICT NAME – Student</a:t>
            </a:r>
            <a:endParaRPr lang="en-US"/>
          </a:p>
          <a:p>
            <a:endParaRPr lang="en-US"/>
          </a:p>
          <a:p>
            <a:endParaRPr lang="en-US"/>
          </a:p>
        </p:txBody>
      </p:sp>
      <p:pic>
        <p:nvPicPr>
          <p:cNvPr id="4" name="Picture 3" descr="sample primary Syncplicity folder">
            <a:extLst>
              <a:ext uri="{FF2B5EF4-FFF2-40B4-BE49-F238E27FC236}">
                <a16:creationId xmlns:a16="http://schemas.microsoft.com/office/drawing/2014/main" id="{813F6FCD-6BB3-5B80-DEDE-80840A1B43B2}"/>
              </a:ext>
            </a:extLst>
          </p:cNvPr>
          <p:cNvPicPr>
            <a:picLocks noChangeAspect="1"/>
          </p:cNvPicPr>
          <p:nvPr/>
        </p:nvPicPr>
        <p:blipFill>
          <a:blip r:embed="rId4"/>
          <a:stretch>
            <a:fillRect/>
          </a:stretch>
        </p:blipFill>
        <p:spPr>
          <a:xfrm>
            <a:off x="8960430" y="4724400"/>
            <a:ext cx="1951410" cy="455121"/>
          </a:xfrm>
          <a:prstGeom prst="rect">
            <a:avLst/>
          </a:prstGeom>
        </p:spPr>
      </p:pic>
    </p:spTree>
    <p:extLst>
      <p:ext uri="{BB962C8B-B14F-4D97-AF65-F5344CB8AC3E}">
        <p14:creationId xmlns:p14="http://schemas.microsoft.com/office/powerpoint/2010/main" val="1423957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71B79-0AE0-25E7-338C-429953D6636D}"/>
              </a:ext>
            </a:extLst>
          </p:cNvPr>
          <p:cNvSpPr>
            <a:spLocks noGrp="1"/>
          </p:cNvSpPr>
          <p:nvPr>
            <p:ph type="title"/>
          </p:nvPr>
        </p:nvSpPr>
        <p:spPr/>
        <p:txBody>
          <a:bodyPr/>
          <a:lstStyle/>
          <a:p>
            <a:r>
              <a:rPr lang="en-US" b="0">
                <a:latin typeface="+mn-lt"/>
              </a:rPr>
              <a:t>Trainings (webinars, slides, short bytes)</a:t>
            </a:r>
          </a:p>
        </p:txBody>
      </p:sp>
      <p:pic>
        <p:nvPicPr>
          <p:cNvPr id="6" name="Picture 5" descr="Trainings can be found on the student interchange website">
            <a:extLst>
              <a:ext uri="{FF2B5EF4-FFF2-40B4-BE49-F238E27FC236}">
                <a16:creationId xmlns:a16="http://schemas.microsoft.com/office/drawing/2014/main" id="{92A8F928-3F3C-6057-2154-E301701FB978}"/>
              </a:ext>
            </a:extLst>
          </p:cNvPr>
          <p:cNvPicPr>
            <a:picLocks noChangeAspect="1"/>
          </p:cNvPicPr>
          <p:nvPr/>
        </p:nvPicPr>
        <p:blipFill>
          <a:blip r:embed="rId3"/>
          <a:stretch>
            <a:fillRect/>
          </a:stretch>
        </p:blipFill>
        <p:spPr>
          <a:xfrm>
            <a:off x="1161361" y="1267877"/>
            <a:ext cx="9869277" cy="4029637"/>
          </a:xfrm>
          <a:prstGeom prst="rect">
            <a:avLst/>
          </a:prstGeom>
        </p:spPr>
      </p:pic>
      <p:sp>
        <p:nvSpPr>
          <p:cNvPr id="10" name="TextBox 9">
            <a:hlinkClick r:id="rId4"/>
            <a:extLst>
              <a:ext uri="{FF2B5EF4-FFF2-40B4-BE49-F238E27FC236}">
                <a16:creationId xmlns:a16="http://schemas.microsoft.com/office/drawing/2014/main" id="{7A63DE21-F515-97D0-6569-E0315A7732D9}"/>
              </a:ext>
            </a:extLst>
          </p:cNvPr>
          <p:cNvSpPr txBox="1"/>
          <p:nvPr/>
        </p:nvSpPr>
        <p:spPr>
          <a:xfrm>
            <a:off x="4114801" y="6016752"/>
            <a:ext cx="5705856" cy="461665"/>
          </a:xfrm>
          <a:prstGeom prst="rect">
            <a:avLst/>
          </a:prstGeom>
          <a:noFill/>
        </p:spPr>
        <p:txBody>
          <a:bodyPr wrap="square">
            <a:spAutoFit/>
          </a:bodyPr>
          <a:lstStyle/>
          <a:p>
            <a:r>
              <a:rPr lang="en-US" sz="2400">
                <a:hlinkClick r:id="rId4">
                  <a:extLst>
                    <a:ext uri="{A12FA001-AC4F-418D-AE19-62706E023703}">
                      <ahyp:hlinkClr xmlns:ahyp="http://schemas.microsoft.com/office/drawing/2018/hyperlinkcolor" val="tx"/>
                    </a:ext>
                  </a:extLst>
                </a:hlinkClick>
              </a:rPr>
              <a:t>Student Interchange Website</a:t>
            </a:r>
            <a:endParaRPr lang="en-US" sz="2400"/>
          </a:p>
        </p:txBody>
      </p:sp>
    </p:spTree>
    <p:extLst>
      <p:ext uri="{BB962C8B-B14F-4D97-AF65-F5344CB8AC3E}">
        <p14:creationId xmlns:p14="http://schemas.microsoft.com/office/powerpoint/2010/main" val="3768568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lIns="91440" tIns="45720" rIns="91440" bIns="45720" rtlCol="0" anchor="ctr">
            <a:normAutofit/>
          </a:bodyPr>
          <a:lstStyle/>
          <a:p>
            <a:r>
              <a:rPr lang="en-US">
                <a:latin typeface="+mn-lt"/>
              </a:rPr>
              <a:t>CDE Contacts &amp; Offices</a:t>
            </a:r>
          </a:p>
        </p:txBody>
      </p:sp>
      <p:sp>
        <p:nvSpPr>
          <p:cNvPr id="2" name="Content Placeholder 1">
            <a:extLst>
              <a:ext uri="{FF2B5EF4-FFF2-40B4-BE49-F238E27FC236}">
                <a16:creationId xmlns:a16="http://schemas.microsoft.com/office/drawing/2014/main" id="{B3355A54-CEBB-3430-382D-41DB92CD9FEE}"/>
              </a:ext>
            </a:extLst>
          </p:cNvPr>
          <p:cNvSpPr txBox="1">
            <a:spLocks/>
          </p:cNvSpPr>
          <p:nvPr/>
        </p:nvSpPr>
        <p:spPr>
          <a:xfrm>
            <a:off x="468485" y="1007609"/>
            <a:ext cx="10290641" cy="4723888"/>
          </a:xfrm>
          <a:prstGeom prst="rect">
            <a:avLst/>
          </a:prstGeom>
        </p:spPr>
        <p:txBody>
          <a:bodyPr vert="horz" lIns="91440" tIns="45720" rIns="91440" bIns="45720" rtlCol="0" anchor="ct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hlinkClick r:id="rId3"/>
              </a:rPr>
              <a:t>CLDE Office Website</a:t>
            </a: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rPr>
              <a:t> (Identification, Redesignation, Screener, Programming)</a:t>
            </a:r>
          </a:p>
          <a:p>
            <a:pPr marL="544054" lvl="1" indent="-228594">
              <a:spcBef>
                <a:spcPts val="600"/>
              </a:spcBef>
              <a:spcAft>
                <a:spcPts val="0"/>
              </a:spcAft>
              <a:buFont typeface="Arial" panose="020B0604020202020204" pitchFamily="34" charset="0"/>
              <a:buChar char="•"/>
            </a:pP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rPr>
              <a:t>Contact Doris Nguyen at </a:t>
            </a: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brock-Nguyen_d@cde.state.co.us</a:t>
            </a: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rPr>
              <a:t> or 720-626-6175</a:t>
            </a:r>
          </a:p>
          <a:p>
            <a:pPr marL="544054" lvl="1" indent="-228594">
              <a:spcBef>
                <a:spcPts val="600"/>
              </a:spcBef>
              <a:spcAft>
                <a:spcPts val="0"/>
              </a:spcAft>
              <a:buFont typeface="Arial" panose="020B0604020202020204" pitchFamily="34" charset="0"/>
              <a:buChar char="•"/>
            </a:pP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rPr>
              <a:t>CLDE List Serv Emails, contact Janet Turnmeyer at </a:t>
            </a: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turnmeyer_j@cde.state.co.us</a:t>
            </a: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hlinkClick r:id="rId6"/>
              </a:rPr>
              <a:t>Data Pipeline Website</a:t>
            </a:r>
            <a:endParaRPr lang="en-US" sz="22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544054" lvl="1" indent="-228594">
              <a:spcBef>
                <a:spcPts val="600"/>
              </a:spcBef>
              <a:spcAft>
                <a:spcPts val="0"/>
              </a:spcAft>
              <a:buFont typeface="Arial" panose="020B0604020202020204" pitchFamily="34" charset="0"/>
              <a:buChar char="•"/>
            </a:pP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hlinkClick r:id="rId7"/>
              </a:rPr>
              <a:t>Student Interchange Website</a:t>
            </a:r>
            <a:endParaRPr lang="en-US" sz="22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544054" lvl="1" indent="-228594">
              <a:spcBef>
                <a:spcPts val="600"/>
              </a:spcBef>
              <a:spcAft>
                <a:spcPts val="0"/>
              </a:spcAft>
              <a:buFont typeface="Arial" panose="020B0604020202020204" pitchFamily="34" charset="0"/>
              <a:buChar char="•"/>
            </a:pP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hlinkClick r:id="rId8"/>
              </a:rPr>
              <a:t>Student October </a:t>
            </a: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rPr>
              <a:t>and </a:t>
            </a: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hlinkClick r:id="rId9"/>
              </a:rPr>
              <a:t>Student End of Year</a:t>
            </a: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rPr>
              <a:t> Sites </a:t>
            </a:r>
          </a:p>
          <a:p>
            <a:pPr marL="544054" lvl="1" indent="-228594">
              <a:spcBef>
                <a:spcPts val="600"/>
              </a:spcBef>
              <a:spcAft>
                <a:spcPts val="0"/>
              </a:spcAft>
              <a:buFont typeface="Arial" panose="020B0604020202020204" pitchFamily="34" charset="0"/>
              <a:buChar char="•"/>
            </a:pP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rPr>
              <a:t>Contact Collin Slutzky at </a:t>
            </a: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StudentOctober@cde.state.co.us</a:t>
            </a: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rPr>
              <a:t> or 720-760-3569</a:t>
            </a:r>
          </a:p>
          <a:p>
            <a:pPr marL="544054" lvl="1" indent="-228594">
              <a:spcBef>
                <a:spcPts val="600"/>
              </a:spcBef>
              <a:spcAft>
                <a:spcPts val="0"/>
              </a:spcAft>
              <a:buFont typeface="Arial" panose="020B0604020202020204" pitchFamily="34" charset="0"/>
              <a:buChar char="•"/>
            </a:pP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rPr>
              <a:t>Contact Regan Ward at </a:t>
            </a: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StudentEndOfYear@cde.state.co.us</a:t>
            </a:r>
            <a:endParaRPr lang="en-US" sz="22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hlinkClick r:id="rId12"/>
              </a:rPr>
              <a:t>Assessment Office Website</a:t>
            </a: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rPr>
              <a:t> (WIDA ACCESS)</a:t>
            </a:r>
          </a:p>
          <a:p>
            <a:pPr lvl="2" indent="-228594">
              <a:spcAft>
                <a:spcPts val="0"/>
              </a:spcAft>
              <a:buFont typeface="Arial" panose="020B0604020202020204" pitchFamily="34" charset="0"/>
              <a:buChar char="•"/>
            </a:pP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rPr>
              <a:t>Contact Heather Villalobos Pavia at </a:t>
            </a:r>
            <a:r>
              <a:rPr lang="en-US" sz="2200">
                <a:solidFill>
                  <a:schemeClr val="tx1"/>
                </a:solidFill>
                <a:latin typeface="Calibri" panose="020F0502020204030204" pitchFamily="34" charset="0"/>
                <a:ea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Villalobos-Pavia_H@cde.state.co.us </a:t>
            </a:r>
            <a:endParaRPr lang="en-US" sz="22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0286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353" y="223092"/>
            <a:ext cx="7713272" cy="830439"/>
          </a:xfrm>
        </p:spPr>
        <p:txBody>
          <a:bodyPr>
            <a:normAutofit/>
          </a:bodyPr>
          <a:lstStyle/>
          <a:p>
            <a:r>
              <a:rPr lang="en-US"/>
              <a:t>Standardized Identification Procedures </a:t>
            </a:r>
          </a:p>
        </p:txBody>
      </p:sp>
      <p:sp>
        <p:nvSpPr>
          <p:cNvPr id="2" name="Slide Number Placeholder 1"/>
          <p:cNvSpPr>
            <a:spLocks noGrp="1"/>
          </p:cNvSpPr>
          <p:nvPr>
            <p:ph type="sldNum" sz="quarter" idx="4294967295"/>
          </p:nvPr>
        </p:nvSpPr>
        <p:spPr>
          <a:xfrm>
            <a:off x="0" y="6356350"/>
            <a:ext cx="2743200" cy="365125"/>
          </a:xfrm>
          <a:prstGeom prst="rect">
            <a:avLst/>
          </a:prstGeom>
        </p:spPr>
        <p:txBody>
          <a:bodyPr/>
          <a:lstStyle/>
          <a:p>
            <a:fld id="{C479D5F6-EDCB-402A-AC08-4943A1820E8F}" type="slidenum">
              <a:rPr lang="en-US" smtClean="0">
                <a:solidFill>
                  <a:prstClr val="white">
                    <a:lumMod val="50000"/>
                  </a:prstClr>
                </a:solidFill>
              </a:rPr>
              <a:pPr/>
              <a:t>4</a:t>
            </a:fld>
            <a:endParaRPr lang="en-US">
              <a:solidFill>
                <a:prstClr val="white">
                  <a:lumMod val="50000"/>
                </a:prstClr>
              </a:solidFill>
            </a:endParaRPr>
          </a:p>
        </p:txBody>
      </p:sp>
      <p:pic>
        <p:nvPicPr>
          <p:cNvPr id="11" name="Picture 10" descr="Standardized identification graphic used to help educators visualize the step by step process required to start and complete ML identification">
            <a:extLst>
              <a:ext uri="{FF2B5EF4-FFF2-40B4-BE49-F238E27FC236}">
                <a16:creationId xmlns:a16="http://schemas.microsoft.com/office/drawing/2014/main" id="{C410E1EF-FBA4-2D70-E9FF-497D918281E4}"/>
              </a:ext>
            </a:extLst>
          </p:cNvPr>
          <p:cNvPicPr>
            <a:picLocks noChangeAspect="1"/>
          </p:cNvPicPr>
          <p:nvPr/>
        </p:nvPicPr>
        <p:blipFill>
          <a:blip r:embed="rId3"/>
          <a:stretch>
            <a:fillRect/>
          </a:stretch>
        </p:blipFill>
        <p:spPr>
          <a:xfrm>
            <a:off x="1255982" y="1140416"/>
            <a:ext cx="5229955" cy="5491590"/>
          </a:xfrm>
          <a:prstGeom prst="rect">
            <a:avLst/>
          </a:prstGeom>
          <a:ln w="57150">
            <a:solidFill>
              <a:schemeClr val="tx1"/>
            </a:solidFill>
          </a:ln>
        </p:spPr>
      </p:pic>
      <p:grpSp>
        <p:nvGrpSpPr>
          <p:cNvPr id="4" name="Group 3" descr="Districts are required to complete the identification process within 30 days of enrollment.">
            <a:extLst>
              <a:ext uri="{FF2B5EF4-FFF2-40B4-BE49-F238E27FC236}">
                <a16:creationId xmlns:a16="http://schemas.microsoft.com/office/drawing/2014/main" id="{9B9091EE-2E29-B6CE-61C0-6E485974C340}"/>
              </a:ext>
            </a:extLst>
          </p:cNvPr>
          <p:cNvGrpSpPr/>
          <p:nvPr/>
        </p:nvGrpSpPr>
        <p:grpSpPr>
          <a:xfrm>
            <a:off x="5013959" y="1345811"/>
            <a:ext cx="6405762" cy="4206847"/>
            <a:chOff x="7407052" y="1442268"/>
            <a:chExt cx="4368741" cy="5487616"/>
          </a:xfrm>
        </p:grpSpPr>
        <p:sp>
          <p:nvSpPr>
            <p:cNvPr id="12" name="TextBox 11">
              <a:extLst>
                <a:ext uri="{FF2B5EF4-FFF2-40B4-BE49-F238E27FC236}">
                  <a16:creationId xmlns:a16="http://schemas.microsoft.com/office/drawing/2014/main" id="{2C170B48-EA99-B670-17EE-4B8F4EC02030}"/>
                </a:ext>
              </a:extLst>
            </p:cNvPr>
            <p:cNvSpPr txBox="1"/>
            <p:nvPr/>
          </p:nvSpPr>
          <p:spPr>
            <a:xfrm>
              <a:off x="9267525" y="2473470"/>
              <a:ext cx="2508268" cy="4456414"/>
            </a:xfrm>
            <a:prstGeom prst="rect">
              <a:avLst/>
            </a:prstGeom>
            <a:ln w="57150">
              <a:solidFill>
                <a:srgbClr val="0070C0"/>
              </a:solidFill>
            </a:ln>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r>
                <a:rPr lang="en-US"/>
                <a:t>Provide an enrollment packet which includes HLS for parents and families to complete and return to the enrolling district and/or school.</a:t>
              </a:r>
            </a:p>
            <a:p>
              <a:endParaRPr lang="en-US">
                <a:ea typeface="Calibri"/>
                <a:cs typeface="Calibri"/>
              </a:endParaRPr>
            </a:p>
            <a:p>
              <a:r>
                <a:rPr lang="en-US"/>
                <a:t>Identification including screening, evaluating scores and local evidence, parent notification and enrollment into an LIEP occurs within 30 days when student enrolls before October and 2 weeks when student enrolls after October.</a:t>
              </a:r>
              <a:endParaRPr lang="en-US">
                <a:ea typeface="Calibri"/>
                <a:cs typeface="Calibri"/>
              </a:endParaRPr>
            </a:p>
          </p:txBody>
        </p:sp>
        <p:cxnSp>
          <p:nvCxnSpPr>
            <p:cNvPr id="14" name="Straight Arrow Connector 13">
              <a:extLst>
                <a:ext uri="{FF2B5EF4-FFF2-40B4-BE49-F238E27FC236}">
                  <a16:creationId xmlns:a16="http://schemas.microsoft.com/office/drawing/2014/main" id="{317482CB-7D8B-803E-540A-AA52C77EA298}"/>
                </a:ext>
                <a:ext uri="{C183D7F6-B498-43B3-948B-1728B52AA6E4}">
                  <adec:decorative xmlns:adec="http://schemas.microsoft.com/office/drawing/2017/decorative" val="1"/>
                </a:ext>
              </a:extLst>
            </p:cNvPr>
            <p:cNvCxnSpPr>
              <a:cxnSpLocks/>
            </p:cNvCxnSpPr>
            <p:nvPr/>
          </p:nvCxnSpPr>
          <p:spPr>
            <a:xfrm>
              <a:off x="7407052" y="1442268"/>
              <a:ext cx="1860473" cy="1031202"/>
            </a:xfrm>
            <a:prstGeom prst="straightConnector1">
              <a:avLst/>
            </a:prstGeom>
            <a:ln w="57150">
              <a:solidFill>
                <a:srgbClr val="0070C0"/>
              </a:solidFill>
              <a:headEnd type="triangle"/>
              <a:tailEnd type="triangle"/>
            </a:ln>
          </p:spPr>
          <p:style>
            <a:lnRef idx="1">
              <a:schemeClr val="accent5"/>
            </a:lnRef>
            <a:fillRef idx="0">
              <a:schemeClr val="accent5"/>
            </a:fillRef>
            <a:effectRef idx="0">
              <a:schemeClr val="accent5"/>
            </a:effectRef>
            <a:fontRef idx="minor">
              <a:schemeClr val="tx1"/>
            </a:fontRef>
          </p:style>
        </p:cxnSp>
      </p:grpSp>
      <p:cxnSp>
        <p:nvCxnSpPr>
          <p:cNvPr id="6" name="Straight Connector 5">
            <a:extLst>
              <a:ext uri="{FF2B5EF4-FFF2-40B4-BE49-F238E27FC236}">
                <a16:creationId xmlns:a16="http://schemas.microsoft.com/office/drawing/2014/main" id="{1EAD4D89-9F03-8F15-E9A3-6FAA248894B9}"/>
              </a:ext>
              <a:ext uri="{C183D7F6-B498-43B3-948B-1728B52AA6E4}">
                <adec:decorative xmlns:adec="http://schemas.microsoft.com/office/drawing/2017/decorative" val="1"/>
              </a:ext>
            </a:extLst>
          </p:cNvPr>
          <p:cNvCxnSpPr/>
          <p:nvPr/>
        </p:nvCxnSpPr>
        <p:spPr>
          <a:xfrm>
            <a:off x="944879" y="4008122"/>
            <a:ext cx="5852160" cy="0"/>
          </a:xfrm>
          <a:prstGeom prst="line">
            <a:avLst/>
          </a:prstGeom>
          <a:ln w="38100">
            <a:solidFill>
              <a:schemeClr val="accent5"/>
            </a:solidFill>
            <a:prstDash val="lgDash"/>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E4951D9-8F5E-6421-FD7F-65BE8594C9B4}"/>
              </a:ext>
              <a:ext uri="{C183D7F6-B498-43B3-948B-1728B52AA6E4}">
                <adec:decorative xmlns:adec="http://schemas.microsoft.com/office/drawing/2017/decorative" val="1"/>
              </a:ext>
            </a:extLst>
          </p:cNvPr>
          <p:cNvCxnSpPr>
            <a:cxnSpLocks/>
          </p:cNvCxnSpPr>
          <p:nvPr/>
        </p:nvCxnSpPr>
        <p:spPr>
          <a:xfrm>
            <a:off x="944880" y="1813560"/>
            <a:ext cx="5852160" cy="0"/>
          </a:xfrm>
          <a:prstGeom prst="line">
            <a:avLst/>
          </a:prstGeom>
          <a:ln w="38100">
            <a:solidFill>
              <a:schemeClr val="accent5"/>
            </a:solidFill>
            <a:prstDash val="lgDash"/>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3B27BBE-2FCB-5494-2810-B0C559EC892D}"/>
              </a:ext>
              <a:ext uri="{C183D7F6-B498-43B3-948B-1728B52AA6E4}">
                <adec:decorative xmlns:adec="http://schemas.microsoft.com/office/drawing/2017/decorative" val="1"/>
              </a:ext>
            </a:extLst>
          </p:cNvPr>
          <p:cNvCxnSpPr/>
          <p:nvPr/>
        </p:nvCxnSpPr>
        <p:spPr>
          <a:xfrm>
            <a:off x="944880" y="5044442"/>
            <a:ext cx="5852160" cy="0"/>
          </a:xfrm>
          <a:prstGeom prst="line">
            <a:avLst/>
          </a:prstGeom>
          <a:ln w="38100">
            <a:solidFill>
              <a:schemeClr val="accent5"/>
            </a:solidFill>
            <a:prstDash val="lg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991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out)">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47812-F998-21B6-B638-97B59B97BF54}"/>
              </a:ext>
            </a:extLst>
          </p:cNvPr>
          <p:cNvSpPr>
            <a:spLocks noGrp="1"/>
          </p:cNvSpPr>
          <p:nvPr>
            <p:ph type="title"/>
          </p:nvPr>
        </p:nvSpPr>
        <p:spPr/>
        <p:txBody>
          <a:bodyPr/>
          <a:lstStyle/>
          <a:p>
            <a:r>
              <a:rPr lang="en-US">
                <a:latin typeface="+mn-lt"/>
              </a:rPr>
              <a:t>Enrollment</a:t>
            </a:r>
          </a:p>
        </p:txBody>
      </p:sp>
      <p:sp>
        <p:nvSpPr>
          <p:cNvPr id="3" name="Content Placeholder 2">
            <a:extLst>
              <a:ext uri="{FF2B5EF4-FFF2-40B4-BE49-F238E27FC236}">
                <a16:creationId xmlns:a16="http://schemas.microsoft.com/office/drawing/2014/main" id="{92B423AA-FF3F-1A29-F857-914B885D9756}"/>
              </a:ext>
            </a:extLst>
          </p:cNvPr>
          <p:cNvSpPr>
            <a:spLocks noGrp="1"/>
          </p:cNvSpPr>
          <p:nvPr>
            <p:ph idx="4294967295"/>
          </p:nvPr>
        </p:nvSpPr>
        <p:spPr>
          <a:xfrm>
            <a:off x="437533" y="1138555"/>
            <a:ext cx="11316934" cy="4822825"/>
          </a:xfrm>
        </p:spPr>
        <p:txBody>
          <a:bodyPr vert="horz" lIns="0" tIns="0" rIns="0" bIns="0" rtlCol="0" anchor="t">
            <a:normAutofit/>
          </a:bodyPr>
          <a:lstStyle/>
          <a:p>
            <a:pPr>
              <a:buClr>
                <a:schemeClr val="accent5"/>
              </a:buClr>
              <a:buFont typeface="Wingdings" panose="05000000000000000000" pitchFamily="2" charset="2"/>
              <a:buChar char="v"/>
            </a:pPr>
            <a:r>
              <a:rPr lang="en-US">
                <a:latin typeface="Calibri" panose="020F0502020204030204" pitchFamily="34" charset="0"/>
                <a:ea typeface="Calibri" panose="020F0502020204030204" pitchFamily="34" charset="0"/>
                <a:cs typeface="Calibri" panose="020F0502020204030204" pitchFamily="34" charset="0"/>
              </a:rPr>
              <a:t>The district’s enrollment packet should include the Home Language Survey (HLS). It is provided to and completed by families and parents as part of the registration process:</a:t>
            </a:r>
          </a:p>
          <a:p>
            <a:pPr lvl="1">
              <a:buClr>
                <a:schemeClr val="accent5"/>
              </a:buClr>
            </a:pPr>
            <a:r>
              <a:rPr lang="en-US">
                <a:latin typeface="Calibri" panose="020F0502020204030204" pitchFamily="34" charset="0"/>
                <a:ea typeface="Calibri" panose="020F0502020204030204" pitchFamily="34" charset="0"/>
                <a:cs typeface="Calibri" panose="020F0502020204030204" pitchFamily="34" charset="0"/>
              </a:rPr>
              <a:t>What questions are asked on the HLS (language(s) used in the home, spoken by student and first acquired)? How is the HLS disseminated, made available, or administered in the district?</a:t>
            </a:r>
          </a:p>
          <a:p>
            <a:pPr>
              <a:buClr>
                <a:schemeClr val="accent5"/>
              </a:buClr>
              <a:buFont typeface="Wingdings" panose="05000000000000000000" pitchFamily="2" charset="2"/>
              <a:buChar char="v"/>
            </a:pPr>
            <a:r>
              <a:rPr lang="en-US">
                <a:latin typeface="Calibri" panose="020F0502020204030204" pitchFamily="34" charset="0"/>
                <a:ea typeface="Calibri" panose="020F0502020204030204" pitchFamily="34" charset="0"/>
                <a:cs typeface="Calibri" panose="020F0502020204030204" pitchFamily="34" charset="0"/>
              </a:rPr>
              <a:t>Responses indicated on the HLS does not determine ML eligibility: </a:t>
            </a:r>
          </a:p>
          <a:p>
            <a:pPr lvl="1">
              <a:buClr>
                <a:schemeClr val="accent5"/>
              </a:buClr>
            </a:pPr>
            <a:r>
              <a:rPr lang="en-US">
                <a:latin typeface="Calibri" panose="020F0502020204030204" pitchFamily="34" charset="0"/>
                <a:ea typeface="Calibri" panose="020F0502020204030204" pitchFamily="34" charset="0"/>
                <a:cs typeface="Calibri" panose="020F0502020204030204" pitchFamily="34" charset="0"/>
              </a:rPr>
              <a:t>What are the guidelines for interpreting HLS responses? Which responses indicate that a student will take an ELP placement test? How should responses be interpreted as a whole? What are the next steps if responses are unclear or contradictory? </a:t>
            </a:r>
          </a:p>
          <a:p>
            <a:pPr lvl="1">
              <a:buClr>
                <a:schemeClr val="accent5"/>
              </a:buClr>
            </a:pPr>
            <a:r>
              <a:rPr lang="en-US">
                <a:latin typeface="Calibri" panose="020F0502020204030204" pitchFamily="34" charset="0"/>
                <a:ea typeface="Calibri" panose="020F0502020204030204" pitchFamily="34" charset="0"/>
                <a:cs typeface="Calibri" panose="020F0502020204030204" pitchFamily="34" charset="0"/>
              </a:rPr>
              <a:t>Review responses alongside CEDAR/COGNOS reports to determine if further investigation into student’s English Language Proficiency (ELP) level should be taken. </a:t>
            </a:r>
          </a:p>
          <a:p>
            <a:pPr>
              <a:buClr>
                <a:schemeClr val="accent5"/>
              </a:buClr>
              <a:buFont typeface="Wingdings" panose="05000000000000000000" pitchFamily="2" charset="2"/>
              <a:buChar char="v"/>
            </a:pPr>
            <a:r>
              <a:rPr lang="en-US">
                <a:latin typeface="Calibri" panose="020F0502020204030204" pitchFamily="34" charset="0"/>
                <a:ea typeface="Calibri" panose="020F0502020204030204" pitchFamily="34" charset="0"/>
                <a:cs typeface="Calibri" panose="020F0502020204030204" pitchFamily="34" charset="0"/>
              </a:rPr>
              <a:t>More details and information can be found in the </a:t>
            </a:r>
            <a:r>
              <a:rPr lang="en-US">
                <a:solidFill>
                  <a:srgbClr val="333333"/>
                </a:solidFill>
                <a:latin typeface="Calibri" panose="020F0502020204030204" pitchFamily="34" charset="0"/>
                <a:ea typeface="Calibri" panose="020F0502020204030204" pitchFamily="34" charset="0"/>
                <a:cs typeface="Calibri" panose="020F0502020204030204" pitchFamily="34" charset="0"/>
                <a:hlinkClick r:id="rId3"/>
              </a:rPr>
              <a:t>Standardized Identification Guidance document </a:t>
            </a:r>
            <a:r>
              <a:rPr lang="en-US">
                <a:latin typeface="Calibri" panose="020F0502020204030204" pitchFamily="34" charset="0"/>
                <a:ea typeface="Calibri" panose="020F0502020204030204" pitchFamily="34" charset="0"/>
                <a:cs typeface="Calibri" panose="020F0502020204030204" pitchFamily="34" charset="0"/>
              </a:rPr>
              <a:t>(graphic on page 4).</a:t>
            </a:r>
          </a:p>
          <a:p>
            <a:pPr>
              <a:buClr>
                <a:schemeClr val="accent5"/>
              </a:buClr>
              <a:buFont typeface="Wingdings" panose="05000000000000000000" pitchFamily="2" charset="2"/>
              <a:buChar char="v"/>
            </a:pPr>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2225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92D88-7503-E1F7-C4E6-247C8EBE45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6BFD34-DC69-1604-BAA8-CD6A58AD4AE1}"/>
              </a:ext>
            </a:extLst>
          </p:cNvPr>
          <p:cNvSpPr>
            <a:spLocks noGrp="1"/>
          </p:cNvSpPr>
          <p:nvPr>
            <p:ph type="title"/>
          </p:nvPr>
        </p:nvSpPr>
        <p:spPr>
          <a:xfrm>
            <a:off x="348688" y="136525"/>
            <a:ext cx="9100111" cy="830439"/>
          </a:xfrm>
        </p:spPr>
        <p:txBody>
          <a:bodyPr>
            <a:normAutofit/>
          </a:bodyPr>
          <a:lstStyle/>
          <a:p>
            <a:r>
              <a:rPr lang="en-US"/>
              <a:t>Review Responses and Reports</a:t>
            </a:r>
          </a:p>
        </p:txBody>
      </p:sp>
      <p:sp>
        <p:nvSpPr>
          <p:cNvPr id="2" name="Slide Number Placeholder 1">
            <a:extLst>
              <a:ext uri="{FF2B5EF4-FFF2-40B4-BE49-F238E27FC236}">
                <a16:creationId xmlns:a16="http://schemas.microsoft.com/office/drawing/2014/main" id="{FD478CAE-E12C-2322-2E47-CD87D5493EFF}"/>
              </a:ext>
            </a:extLst>
          </p:cNvPr>
          <p:cNvSpPr>
            <a:spLocks noGrp="1"/>
          </p:cNvSpPr>
          <p:nvPr>
            <p:ph type="sldNum" sz="quarter" idx="4294967295"/>
          </p:nvPr>
        </p:nvSpPr>
        <p:spPr>
          <a:xfrm>
            <a:off x="0" y="6356350"/>
            <a:ext cx="2743200" cy="365125"/>
          </a:xfrm>
          <a:prstGeom prst="rect">
            <a:avLst/>
          </a:prstGeom>
        </p:spPr>
        <p:txBody>
          <a:bodyPr/>
          <a:lstStyle/>
          <a:p>
            <a:fld id="{C479D5F6-EDCB-402A-AC08-4943A1820E8F}" type="slidenum">
              <a:rPr lang="en-US" smtClean="0">
                <a:solidFill>
                  <a:prstClr val="white">
                    <a:lumMod val="50000"/>
                  </a:prstClr>
                </a:solidFill>
              </a:rPr>
              <a:pPr/>
              <a:t>6</a:t>
            </a:fld>
            <a:endParaRPr lang="en-US">
              <a:solidFill>
                <a:prstClr val="white">
                  <a:lumMod val="50000"/>
                </a:prstClr>
              </a:solidFill>
            </a:endParaRPr>
          </a:p>
        </p:txBody>
      </p:sp>
      <p:pic>
        <p:nvPicPr>
          <p:cNvPr id="11" name="Picture 10" descr="Responses on the HLS varies and may cause the enrolling district to investigate English language proficiency further.">
            <a:extLst>
              <a:ext uri="{FF2B5EF4-FFF2-40B4-BE49-F238E27FC236}">
                <a16:creationId xmlns:a16="http://schemas.microsoft.com/office/drawing/2014/main" id="{86416571-504E-F2BE-25FB-6E417206DAC3}"/>
              </a:ext>
            </a:extLst>
          </p:cNvPr>
          <p:cNvPicPr>
            <a:picLocks noChangeAspect="1"/>
          </p:cNvPicPr>
          <p:nvPr/>
        </p:nvPicPr>
        <p:blipFill>
          <a:blip r:embed="rId3"/>
          <a:srcRect t="13147" b="46173"/>
          <a:stretch>
            <a:fillRect/>
          </a:stretch>
        </p:blipFill>
        <p:spPr>
          <a:xfrm>
            <a:off x="1828533" y="1405629"/>
            <a:ext cx="8234985" cy="4046742"/>
          </a:xfrm>
          <a:prstGeom prst="rect">
            <a:avLst/>
          </a:prstGeom>
          <a:ln w="57150">
            <a:solidFill>
              <a:schemeClr val="tx1"/>
            </a:solidFill>
          </a:ln>
        </p:spPr>
      </p:pic>
      <p:sp>
        <p:nvSpPr>
          <p:cNvPr id="4" name="TextBox 3">
            <a:extLst>
              <a:ext uri="{FF2B5EF4-FFF2-40B4-BE49-F238E27FC236}">
                <a16:creationId xmlns:a16="http://schemas.microsoft.com/office/drawing/2014/main" id="{FE1EA628-A4F1-EF80-9BDB-E3E4E4924CAC}"/>
              </a:ext>
              <a:ext uri="{C183D7F6-B498-43B3-948B-1728B52AA6E4}">
                <adec:decorative xmlns:adec="http://schemas.microsoft.com/office/drawing/2017/decorative" val="1"/>
              </a:ext>
            </a:extLst>
          </p:cNvPr>
          <p:cNvSpPr txBox="1"/>
          <p:nvPr/>
        </p:nvSpPr>
        <p:spPr>
          <a:xfrm>
            <a:off x="2743200" y="2561614"/>
            <a:ext cx="6979920" cy="1477328"/>
          </a:xfrm>
          <a:prstGeom prst="rect">
            <a:avLst/>
          </a:prstGeom>
          <a:noFill/>
          <a:ln w="57150">
            <a:solidFill>
              <a:schemeClr val="accent5"/>
            </a:solidFill>
          </a:ln>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343786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599F-65E2-AF48-DB65-0558342B9540}"/>
              </a:ext>
            </a:extLst>
          </p:cNvPr>
          <p:cNvSpPr>
            <a:spLocks noGrp="1"/>
          </p:cNvSpPr>
          <p:nvPr>
            <p:ph type="title"/>
          </p:nvPr>
        </p:nvSpPr>
        <p:spPr/>
        <p:txBody>
          <a:bodyPr/>
          <a:lstStyle/>
          <a:p>
            <a:r>
              <a:rPr lang="en-US">
                <a:latin typeface="+mn-lt"/>
              </a:rPr>
              <a:t>Investigate English Language Proficiency (ELP)</a:t>
            </a:r>
          </a:p>
        </p:txBody>
      </p:sp>
      <p:sp>
        <p:nvSpPr>
          <p:cNvPr id="4" name="TextBox 3">
            <a:extLst>
              <a:ext uri="{FF2B5EF4-FFF2-40B4-BE49-F238E27FC236}">
                <a16:creationId xmlns:a16="http://schemas.microsoft.com/office/drawing/2014/main" id="{8B4DDA8F-360A-BDB0-0E03-3A0C11E3280C}"/>
              </a:ext>
            </a:extLst>
          </p:cNvPr>
          <p:cNvSpPr txBox="1"/>
          <p:nvPr/>
        </p:nvSpPr>
        <p:spPr>
          <a:xfrm>
            <a:off x="270933" y="830439"/>
            <a:ext cx="11921068" cy="6001643"/>
          </a:xfrm>
          <a:prstGeom prst="rect">
            <a:avLst/>
          </a:prstGeom>
          <a:noFill/>
        </p:spPr>
        <p:txBody>
          <a:bodyPr wrap="square">
            <a:spAutoFit/>
          </a:bodyPr>
          <a:lstStyle/>
          <a:p>
            <a:pPr marL="285750" indent="-285750">
              <a:buClr>
                <a:schemeClr val="accent5"/>
              </a:buClr>
              <a:buFont typeface="Wingdings" panose="05000000000000000000" pitchFamily="2" charset="2"/>
              <a:buChar char="v"/>
            </a:pPr>
            <a:r>
              <a:rPr lang="en-US" sz="2400">
                <a:latin typeface="Calibri" panose="020F0502020204030204" pitchFamily="34" charset="0"/>
                <a:ea typeface="Calibri" panose="020F0502020204030204" pitchFamily="34" charset="0"/>
                <a:cs typeface="Calibri" panose="020F0502020204030204" pitchFamily="34" charset="0"/>
              </a:rPr>
              <a:t>Assess potential ML students with the State’s mandated assessments, Screener for Grades 1-12 or Screener for Kindergarten. Refer to grade level cluster guidance prior to test administration.</a:t>
            </a:r>
          </a:p>
          <a:p>
            <a:pPr marL="800100" lvl="1" indent="-342900">
              <a:buClr>
                <a:schemeClr val="accent5"/>
              </a:buClr>
              <a:buFont typeface="Arial" panose="020B0604020202020204" pitchFamily="34" charset="0"/>
              <a:buChar char="•"/>
            </a:pPr>
            <a:r>
              <a:rPr lang="en-US" sz="2400">
                <a:latin typeface="Calibri" panose="020F0502020204030204" pitchFamily="34" charset="0"/>
                <a:ea typeface="Calibri" panose="020F0502020204030204" pitchFamily="34" charset="0"/>
                <a:cs typeface="Calibri" panose="020F0502020204030204" pitchFamily="34" charset="0"/>
              </a:rPr>
              <a:t>Screener score reports must remain on file in the district and should be easily accessible to school and staff and available during CDE audits and reviews.  </a:t>
            </a:r>
          </a:p>
          <a:p>
            <a:pPr>
              <a:buClr>
                <a:schemeClr val="accent5"/>
              </a:buClr>
            </a:pPr>
            <a:endParaRPr lang="en-US" sz="200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342900" indent="-342900">
              <a:buClr>
                <a:schemeClr val="accent5"/>
              </a:buClr>
              <a:buFont typeface="Wingdings" panose="05000000000000000000" pitchFamily="2" charset="2"/>
              <a:buChar char="v"/>
            </a:pPr>
            <a:r>
              <a:rPr lang="en-US" sz="2400">
                <a:solidFill>
                  <a:srgbClr val="333333"/>
                </a:solidFill>
                <a:latin typeface="Calibri" panose="020F0502020204030204" pitchFamily="34" charset="0"/>
                <a:ea typeface="Calibri" panose="020F0502020204030204" pitchFamily="34" charset="0"/>
                <a:cs typeface="Calibri" panose="020F0502020204030204" pitchFamily="34" charset="0"/>
              </a:rPr>
              <a:t>Data Pipeline, CEDAR/COGNOS reports are used to verify if student has been previous designated as ML and/or if ELD instruction through a Language Instruction Educational Program (LIEP) has been provided and supports accurate reporting of student’s ELP level each school year.</a:t>
            </a:r>
          </a:p>
          <a:p>
            <a:pPr marL="800100" lvl="1" indent="-342900">
              <a:buClr>
                <a:schemeClr val="accent5"/>
              </a:buClr>
              <a:buFont typeface="Arial" panose="020B0604020202020204" pitchFamily="34" charset="0"/>
              <a:buChar char="•"/>
            </a:pPr>
            <a:r>
              <a:rPr lang="en-US" sz="2000">
                <a:solidFill>
                  <a:srgbClr val="333333"/>
                </a:solidFill>
                <a:latin typeface="Calibri" panose="020F0502020204030204" pitchFamily="34" charset="0"/>
                <a:ea typeface="Calibri" panose="020F0502020204030204" pitchFamily="34" charset="0"/>
                <a:cs typeface="Calibri" panose="020F0502020204030204" pitchFamily="34" charset="0"/>
              </a:rPr>
              <a:t>ACCESS Overall and Literacy proficiency level scores from the current test year will be added to ML Historical reports (Multilingual Learner Historical Reporting: SASID Lookup (single student by state id number) and Multilingual Learner Historical Reporting: District List (entire list of students by the reporting district) beginning SY25-26.</a:t>
            </a:r>
          </a:p>
          <a:p>
            <a:pPr marL="342900" indent="-342900">
              <a:buClr>
                <a:schemeClr val="accent5"/>
              </a:buClr>
              <a:buFont typeface="Wingdings" panose="05000000000000000000" pitchFamily="2" charset="2"/>
              <a:buChar char="v"/>
            </a:pPr>
            <a:endParaRPr lang="en-US" sz="200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457189" indent="-457189">
              <a:buClr>
                <a:schemeClr val="accent5"/>
              </a:buClr>
              <a:buFont typeface="Wingdings" panose="05000000000000000000" pitchFamily="2" charset="2"/>
              <a:buChar char="v"/>
            </a:pPr>
            <a:endParaRPr lang="en-US" sz="240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457189" indent="-457189">
              <a:buClr>
                <a:schemeClr val="accent5"/>
              </a:buClr>
              <a:buFont typeface="Wingdings" panose="05000000000000000000" pitchFamily="2" charset="2"/>
              <a:buChar char="ü"/>
            </a:pPr>
            <a:endParaRPr lang="en-US" sz="24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954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427BA-C941-476D-2920-0BBB9DE2812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FDEEB76-14E6-E4D7-003C-03EB5D0CC1BF}"/>
              </a:ext>
            </a:extLst>
          </p:cNvPr>
          <p:cNvSpPr>
            <a:spLocks noGrp="1"/>
          </p:cNvSpPr>
          <p:nvPr>
            <p:ph type="title"/>
          </p:nvPr>
        </p:nvSpPr>
        <p:spPr>
          <a:xfrm>
            <a:off x="246988" y="136525"/>
            <a:ext cx="9420151" cy="830439"/>
          </a:xfrm>
        </p:spPr>
        <p:txBody>
          <a:bodyPr>
            <a:normAutofit/>
          </a:bodyPr>
          <a:lstStyle/>
          <a:p>
            <a:r>
              <a:rPr lang="en-US"/>
              <a:t>Evaluate ELP Scores and Evidence</a:t>
            </a:r>
          </a:p>
        </p:txBody>
      </p:sp>
      <p:sp>
        <p:nvSpPr>
          <p:cNvPr id="2" name="Slide Number Placeholder 1">
            <a:extLst>
              <a:ext uri="{FF2B5EF4-FFF2-40B4-BE49-F238E27FC236}">
                <a16:creationId xmlns:a16="http://schemas.microsoft.com/office/drawing/2014/main" id="{7BD904B7-09F8-670E-667B-E50CBE837BC2}"/>
              </a:ext>
            </a:extLst>
          </p:cNvPr>
          <p:cNvSpPr>
            <a:spLocks noGrp="1"/>
          </p:cNvSpPr>
          <p:nvPr>
            <p:ph type="sldNum" sz="quarter" idx="4294967295"/>
          </p:nvPr>
        </p:nvSpPr>
        <p:spPr>
          <a:xfrm>
            <a:off x="0" y="6356350"/>
            <a:ext cx="2743200" cy="365125"/>
          </a:xfrm>
          <a:prstGeom prst="rect">
            <a:avLst/>
          </a:prstGeom>
        </p:spPr>
        <p:txBody>
          <a:bodyPr/>
          <a:lstStyle/>
          <a:p>
            <a:fld id="{C479D5F6-EDCB-402A-AC08-4943A1820E8F}" type="slidenum">
              <a:rPr lang="en-US" smtClean="0">
                <a:solidFill>
                  <a:prstClr val="white">
                    <a:lumMod val="50000"/>
                  </a:prstClr>
                </a:solidFill>
              </a:rPr>
              <a:pPr/>
              <a:t>8</a:t>
            </a:fld>
            <a:endParaRPr lang="en-US">
              <a:solidFill>
                <a:prstClr val="white">
                  <a:lumMod val="50000"/>
                </a:prstClr>
              </a:solidFill>
            </a:endParaRPr>
          </a:p>
        </p:txBody>
      </p:sp>
      <p:pic>
        <p:nvPicPr>
          <p:cNvPr id="11" name="Picture 10" descr="After investigating student's assessment scores and local academic evidence, the enrolling district must make a decision about student's English language proficiency level.">
            <a:extLst>
              <a:ext uri="{FF2B5EF4-FFF2-40B4-BE49-F238E27FC236}">
                <a16:creationId xmlns:a16="http://schemas.microsoft.com/office/drawing/2014/main" id="{31FBA725-40A6-9D7B-A228-6B5A25866E19}"/>
              </a:ext>
            </a:extLst>
          </p:cNvPr>
          <p:cNvPicPr>
            <a:picLocks noChangeAspect="1"/>
          </p:cNvPicPr>
          <p:nvPr/>
        </p:nvPicPr>
        <p:blipFill>
          <a:blip r:embed="rId3"/>
          <a:srcRect t="27230" b="26286"/>
          <a:stretch>
            <a:fillRect/>
          </a:stretch>
        </p:blipFill>
        <p:spPr>
          <a:xfrm>
            <a:off x="424182" y="1301233"/>
            <a:ext cx="7300605" cy="3987047"/>
          </a:xfrm>
          <a:prstGeom prst="rect">
            <a:avLst/>
          </a:prstGeom>
          <a:ln w="57150">
            <a:solidFill>
              <a:schemeClr val="tx1"/>
            </a:solidFill>
          </a:ln>
        </p:spPr>
      </p:pic>
      <p:grpSp>
        <p:nvGrpSpPr>
          <p:cNvPr id="4" name="Group 3" descr="Districts are required to complete the identification process within 30 days of enrollment.">
            <a:extLst>
              <a:ext uri="{FF2B5EF4-FFF2-40B4-BE49-F238E27FC236}">
                <a16:creationId xmlns:a16="http://schemas.microsoft.com/office/drawing/2014/main" id="{57F001E1-6187-A386-BF42-390C72596E13}"/>
              </a:ext>
            </a:extLst>
          </p:cNvPr>
          <p:cNvGrpSpPr/>
          <p:nvPr/>
        </p:nvGrpSpPr>
        <p:grpSpPr>
          <a:xfrm>
            <a:off x="424180" y="1905098"/>
            <a:ext cx="11065609" cy="3055111"/>
            <a:chOff x="3675904" y="2670368"/>
            <a:chExt cx="7910040" cy="2703489"/>
          </a:xfrm>
        </p:grpSpPr>
        <p:cxnSp>
          <p:nvCxnSpPr>
            <p:cNvPr id="8" name="Straight Connector 7">
              <a:extLst>
                <a:ext uri="{FF2B5EF4-FFF2-40B4-BE49-F238E27FC236}">
                  <a16:creationId xmlns:a16="http://schemas.microsoft.com/office/drawing/2014/main" id="{E9C4FCE6-9EEA-9079-B91C-1553EC4A316F}"/>
                </a:ext>
                <a:ext uri="{C183D7F6-B498-43B3-948B-1728B52AA6E4}">
                  <adec:decorative xmlns:adec="http://schemas.microsoft.com/office/drawing/2017/decorative" val="1"/>
                </a:ext>
              </a:extLst>
            </p:cNvPr>
            <p:cNvCxnSpPr>
              <a:cxnSpLocks/>
            </p:cNvCxnSpPr>
            <p:nvPr/>
          </p:nvCxnSpPr>
          <p:spPr>
            <a:xfrm>
              <a:off x="3675905" y="5066387"/>
              <a:ext cx="5569118" cy="7883"/>
            </a:xfrm>
            <a:prstGeom prst="line">
              <a:avLst/>
            </a:prstGeom>
            <a:ln w="57150">
              <a:solidFill>
                <a:srgbClr val="7030A0"/>
              </a:solidFill>
            </a:ln>
          </p:spPr>
          <p:style>
            <a:lnRef idx="3">
              <a:schemeClr val="accent5"/>
            </a:lnRef>
            <a:fillRef idx="0">
              <a:schemeClr val="accent5"/>
            </a:fillRef>
            <a:effectRef idx="2">
              <a:schemeClr val="accent5"/>
            </a:effectRef>
            <a:fontRef idx="minor">
              <a:schemeClr val="tx1"/>
            </a:fontRef>
          </p:style>
        </p:cxnSp>
        <p:sp>
          <p:nvSpPr>
            <p:cNvPr id="7" name="TextBox 6">
              <a:extLst>
                <a:ext uri="{FF2B5EF4-FFF2-40B4-BE49-F238E27FC236}">
                  <a16:creationId xmlns:a16="http://schemas.microsoft.com/office/drawing/2014/main" id="{CD3FB32C-64E4-1F74-573E-886A90E1902F}"/>
                </a:ext>
              </a:extLst>
            </p:cNvPr>
            <p:cNvSpPr txBox="1"/>
            <p:nvPr/>
          </p:nvSpPr>
          <p:spPr>
            <a:xfrm>
              <a:off x="9245022" y="4829150"/>
              <a:ext cx="2340922" cy="544707"/>
            </a:xfrm>
            <a:prstGeom prst="rect">
              <a:avLst/>
            </a:prstGeom>
            <a:noFill/>
            <a:ln w="53975">
              <a:solidFill>
                <a:srgbClr val="7030A0"/>
              </a:solidFill>
            </a:ln>
          </p:spPr>
          <p:txBody>
            <a:bodyPr wrap="square" lIns="91440" tIns="45720" rIns="91440" bIns="45720" rtlCol="0" anchor="t">
              <a:spAutoFit/>
            </a:bodyPr>
            <a:lstStyle/>
            <a:p>
              <a:pPr algn="ctr"/>
              <a:r>
                <a:rPr lang="en-US" sz="1700" i="1"/>
                <a:t>District determines </a:t>
              </a:r>
            </a:p>
            <a:p>
              <a:pPr algn="ctr"/>
              <a:r>
                <a:rPr lang="en-US" sz="1700" i="1"/>
                <a:t>language proficiency</a:t>
              </a:r>
            </a:p>
          </p:txBody>
        </p:sp>
        <p:sp>
          <p:nvSpPr>
            <p:cNvPr id="9" name="TextBox 8">
              <a:extLst>
                <a:ext uri="{FF2B5EF4-FFF2-40B4-BE49-F238E27FC236}">
                  <a16:creationId xmlns:a16="http://schemas.microsoft.com/office/drawing/2014/main" id="{8B502990-164B-4A50-82A0-F2C0E75D9B23}"/>
                </a:ext>
              </a:extLst>
            </p:cNvPr>
            <p:cNvSpPr txBox="1"/>
            <p:nvPr/>
          </p:nvSpPr>
          <p:spPr>
            <a:xfrm>
              <a:off x="9245022" y="2670368"/>
              <a:ext cx="2340922" cy="615553"/>
            </a:xfrm>
            <a:prstGeom prst="rect">
              <a:avLst/>
            </a:prstGeom>
            <a:noFill/>
            <a:ln w="53975">
              <a:solidFill>
                <a:srgbClr val="C00000"/>
              </a:solidFill>
            </a:ln>
          </p:spPr>
          <p:txBody>
            <a:bodyPr wrap="square" lIns="91440" tIns="45720" rIns="91440" bIns="45720" rtlCol="0" anchor="t">
              <a:spAutoFit/>
            </a:bodyPr>
            <a:lstStyle/>
            <a:p>
              <a:pPr algn="ctr"/>
              <a:r>
                <a:rPr lang="en-US" sz="1700" i="1"/>
                <a:t>District investigates language proficiency</a:t>
              </a:r>
              <a:endParaRPr lang="en-US"/>
            </a:p>
          </p:txBody>
        </p:sp>
        <p:cxnSp>
          <p:nvCxnSpPr>
            <p:cNvPr id="6" name="Straight Connector 5">
              <a:extLst>
                <a:ext uri="{FF2B5EF4-FFF2-40B4-BE49-F238E27FC236}">
                  <a16:creationId xmlns:a16="http://schemas.microsoft.com/office/drawing/2014/main" id="{8D295E61-819C-9DDB-56BE-77B2311A6C58}"/>
                </a:ext>
                <a:ext uri="{C183D7F6-B498-43B3-948B-1728B52AA6E4}">
                  <adec:decorative xmlns:adec="http://schemas.microsoft.com/office/drawing/2017/decorative" val="1"/>
                </a:ext>
              </a:extLst>
            </p:cNvPr>
            <p:cNvCxnSpPr>
              <a:cxnSpLocks/>
            </p:cNvCxnSpPr>
            <p:nvPr/>
          </p:nvCxnSpPr>
          <p:spPr>
            <a:xfrm>
              <a:off x="3675904" y="2978145"/>
              <a:ext cx="55691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331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8B960-9F74-B219-166D-E61434A1F6C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4AE79B8-EC1C-3B9C-5723-CF8CF022B752}"/>
              </a:ext>
            </a:extLst>
          </p:cNvPr>
          <p:cNvSpPr>
            <a:spLocks noGrp="1"/>
          </p:cNvSpPr>
          <p:nvPr>
            <p:ph type="title"/>
          </p:nvPr>
        </p:nvSpPr>
        <p:spPr/>
        <p:txBody>
          <a:bodyPr vert="horz" lIns="91440" tIns="45720" rIns="91440" bIns="45720" rtlCol="0" anchor="ctr">
            <a:normAutofit/>
          </a:bodyPr>
          <a:lstStyle/>
          <a:p>
            <a:pPr algn="l"/>
            <a:r>
              <a:rPr lang="en-US">
                <a:latin typeface="+mj-lt"/>
              </a:rPr>
              <a:t>Evaluate ELP Assessment Scores and Body of Evidence (BOE)</a:t>
            </a:r>
          </a:p>
        </p:txBody>
      </p:sp>
      <p:graphicFrame>
        <p:nvGraphicFramePr>
          <p:cNvPr id="2" name="Content Placeholder 5" descr="In addition to the results from ELP assessments, the school/district should collect a body of evidence to demonstrate that the student needs English language development support. &#10;The body of evidence may include &#10;Family Interviews&#10;Student Academic Records, &#10;Local school or district assessments or Informal assessments&#10;">
            <a:extLst>
              <a:ext uri="{FF2B5EF4-FFF2-40B4-BE49-F238E27FC236}">
                <a16:creationId xmlns:a16="http://schemas.microsoft.com/office/drawing/2014/main" id="{AD5C535F-33ED-064C-9FF9-6F64252C336C}"/>
              </a:ext>
            </a:extLst>
          </p:cNvPr>
          <p:cNvGraphicFramePr>
            <a:graphicFrameLocks/>
          </p:cNvGraphicFramePr>
          <p:nvPr>
            <p:extLst>
              <p:ext uri="{D42A27DB-BD31-4B8C-83A1-F6EECF244321}">
                <p14:modId xmlns:p14="http://schemas.microsoft.com/office/powerpoint/2010/main" val="3603239645"/>
              </p:ext>
            </p:extLst>
          </p:nvPr>
        </p:nvGraphicFramePr>
        <p:xfrm>
          <a:off x="738758" y="1391966"/>
          <a:ext cx="7676373" cy="3922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eft Brace 2">
            <a:extLst>
              <a:ext uri="{FF2B5EF4-FFF2-40B4-BE49-F238E27FC236}">
                <a16:creationId xmlns:a16="http://schemas.microsoft.com/office/drawing/2014/main" id="{38AA9FF0-8152-24AC-D61F-DBA6A0232571}"/>
              </a:ext>
              <a:ext uri="{C183D7F6-B498-43B3-948B-1728B52AA6E4}">
                <adec:decorative xmlns:adec="http://schemas.microsoft.com/office/drawing/2017/decorative" val="1"/>
              </a:ext>
            </a:extLst>
          </p:cNvPr>
          <p:cNvSpPr/>
          <p:nvPr/>
        </p:nvSpPr>
        <p:spPr>
          <a:xfrm rot="10800000">
            <a:off x="8567656" y="2104776"/>
            <a:ext cx="606885" cy="2648447"/>
          </a:xfrm>
          <a:prstGeom prst="leftBrace">
            <a:avLst>
              <a:gd name="adj1" fmla="val 8333"/>
              <a:gd name="adj2" fmla="val 50725"/>
            </a:avLst>
          </a:prstGeom>
          <a:ln/>
        </p:spPr>
        <p:style>
          <a:lnRef idx="3">
            <a:schemeClr val="dk1"/>
          </a:lnRef>
          <a:fillRef idx="0">
            <a:schemeClr val="dk1"/>
          </a:fillRef>
          <a:effectRef idx="2">
            <a:schemeClr val="dk1"/>
          </a:effectRef>
          <a:fontRef idx="minor">
            <a:schemeClr val="tx1"/>
          </a:fontRef>
        </p:style>
        <p:txBody>
          <a:bodyPr rtlCol="0" anchor="ctr"/>
          <a:lstStyle/>
          <a:p>
            <a:pPr algn="ctr" defTabSz="914377">
              <a:defRPr/>
            </a:pPr>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F0EF049B-01DA-72D4-83CF-8D6402992CFE}"/>
              </a:ext>
            </a:extLst>
          </p:cNvPr>
          <p:cNvSpPr txBox="1"/>
          <p:nvPr/>
        </p:nvSpPr>
        <p:spPr>
          <a:xfrm>
            <a:off x="9327066" y="2414210"/>
            <a:ext cx="2758916" cy="2061718"/>
          </a:xfrm>
          <a:prstGeom prst="rect">
            <a:avLst/>
          </a:prstGeom>
          <a:noFill/>
        </p:spPr>
        <p:txBody>
          <a:bodyPr wrap="square" rtlCol="0">
            <a:spAutoFit/>
          </a:bodyPr>
          <a:lstStyle/>
          <a:p>
            <a:pPr defTabSz="640064">
              <a:spcAft>
                <a:spcPts val="600"/>
              </a:spcAft>
              <a:defRPr/>
            </a:pPr>
            <a:r>
              <a:rPr lang="en-US" sz="2133">
                <a:solidFill>
                  <a:prstClr val="black"/>
                </a:solidFill>
                <a:latin typeface="Calibri" panose="020F0502020204030204"/>
              </a:rPr>
              <a:t>Use ELP assessment scores </a:t>
            </a:r>
            <a:r>
              <a:rPr lang="en-US" sz="2133" u="sng">
                <a:solidFill>
                  <a:prstClr val="black"/>
                </a:solidFill>
                <a:latin typeface="Calibri" panose="020F0502020204030204"/>
              </a:rPr>
              <a:t>and</a:t>
            </a:r>
            <a:r>
              <a:rPr lang="en-US" sz="2133">
                <a:solidFill>
                  <a:prstClr val="black"/>
                </a:solidFill>
                <a:latin typeface="Calibri" panose="020F0502020204030204"/>
              </a:rPr>
              <a:t> BOE to make English Language Proficiency (ELP) level designation and coding decisions</a:t>
            </a:r>
          </a:p>
        </p:txBody>
      </p:sp>
      <p:sp>
        <p:nvSpPr>
          <p:cNvPr id="7" name="TextBox 6">
            <a:extLst>
              <a:ext uri="{FF2B5EF4-FFF2-40B4-BE49-F238E27FC236}">
                <a16:creationId xmlns:a16="http://schemas.microsoft.com/office/drawing/2014/main" id="{EA811137-9558-49DF-1C86-155C9770E347}"/>
              </a:ext>
            </a:extLst>
          </p:cNvPr>
          <p:cNvSpPr txBox="1"/>
          <p:nvPr/>
        </p:nvSpPr>
        <p:spPr>
          <a:xfrm>
            <a:off x="347274" y="5698965"/>
            <a:ext cx="11738708" cy="1159035"/>
          </a:xfrm>
          <a:prstGeom prst="rect">
            <a:avLst/>
          </a:prstGeom>
          <a:noFill/>
        </p:spPr>
        <p:txBody>
          <a:bodyPr wrap="square">
            <a:spAutoFit/>
          </a:bodyPr>
          <a:lstStyle/>
          <a:p>
            <a:r>
              <a:rPr lang="en-US" sz="1733">
                <a:solidFill>
                  <a:schemeClr val="bg1"/>
                </a:solidFill>
                <a:latin typeface="Calibri" panose="020F0502020204030204" pitchFamily="34" charset="0"/>
                <a:ea typeface="Calibri" panose="020F0502020204030204" pitchFamily="34" charset="0"/>
                <a:cs typeface="Calibri" panose="020F0502020204030204" pitchFamily="34" charset="0"/>
              </a:rPr>
              <a:t>Districts and schools should: </a:t>
            </a:r>
          </a:p>
          <a:p>
            <a:pPr marL="380990" indent="-380990">
              <a:buFont typeface="Arial" panose="020B0604020202020204" pitchFamily="34" charset="0"/>
              <a:buChar char="•"/>
            </a:pPr>
            <a:r>
              <a:rPr lang="en-US" sz="1733">
                <a:solidFill>
                  <a:schemeClr val="bg1"/>
                </a:solidFill>
                <a:latin typeface="Calibri" panose="020F0502020204030204" pitchFamily="34" charset="0"/>
                <a:ea typeface="Calibri" panose="020F0502020204030204" pitchFamily="34" charset="0"/>
                <a:cs typeface="Calibri" panose="020F0502020204030204" pitchFamily="34" charset="0"/>
              </a:rPr>
              <a:t>have a clearly articulated process to evaluate ELP scores and BOE (scoring rubrics or expectations)</a:t>
            </a:r>
          </a:p>
          <a:p>
            <a:pPr marL="380990" indent="-380990">
              <a:buFont typeface="Arial" panose="020B0604020202020204" pitchFamily="34" charset="0"/>
              <a:buChar char="•"/>
            </a:pPr>
            <a:r>
              <a:rPr lang="en-US" sz="1733">
                <a:solidFill>
                  <a:schemeClr val="bg1"/>
                </a:solidFill>
                <a:latin typeface="Calibri" panose="020F0502020204030204" pitchFamily="34" charset="0"/>
                <a:ea typeface="Calibri" panose="020F0502020204030204" pitchFamily="34" charset="0"/>
                <a:cs typeface="Calibri" panose="020F0502020204030204" pitchFamily="34" charset="0"/>
              </a:rPr>
              <a:t>follow </a:t>
            </a:r>
            <a:r>
              <a:rPr lang="en-US" sz="1733">
                <a:solidFill>
                  <a:schemeClr val="bg1"/>
                </a:solidFill>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ECEA Rules </a:t>
            </a:r>
            <a:r>
              <a:rPr lang="en-US" sz="1733">
                <a:solidFill>
                  <a:schemeClr val="bg1"/>
                </a:solidFill>
                <a:latin typeface="Calibri" panose="020F0502020204030204" pitchFamily="34" charset="0"/>
                <a:ea typeface="Calibri" panose="020F0502020204030204" pitchFamily="34" charset="0"/>
                <a:cs typeface="Calibri" panose="020F0502020204030204" pitchFamily="34" charset="0"/>
              </a:rPr>
              <a:t>and the </a:t>
            </a:r>
            <a:r>
              <a:rPr lang="en-US" sz="1733">
                <a:solidFill>
                  <a:schemeClr val="bg1"/>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Transcript and Records Checklist</a:t>
            </a:r>
            <a:endParaRPr lang="en-US" sz="1733">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80990" indent="-380990">
              <a:buFont typeface="Arial" panose="020B0604020202020204" pitchFamily="34" charset="0"/>
              <a:buChar char="•"/>
            </a:pPr>
            <a:r>
              <a:rPr lang="en-US" sz="1733">
                <a:solidFill>
                  <a:schemeClr val="bg1"/>
                </a:solidFill>
                <a:latin typeface="Calibri" panose="020F0502020204030204" pitchFamily="34" charset="0"/>
                <a:ea typeface="Calibri" panose="020F0502020204030204" pitchFamily="34" charset="0"/>
                <a:cs typeface="Calibri" panose="020F0502020204030204" pitchFamily="34" charset="0"/>
              </a:rPr>
              <a:t>maintain records and documentation related to annual ELL Funding Factor audit</a:t>
            </a:r>
          </a:p>
        </p:txBody>
      </p:sp>
    </p:spTree>
    <p:extLst>
      <p:ext uri="{BB962C8B-B14F-4D97-AF65-F5344CB8AC3E}">
        <p14:creationId xmlns:p14="http://schemas.microsoft.com/office/powerpoint/2010/main" val="211753989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AA584270DE6043A37CBFDFBD606C7E" ma:contentTypeVersion="14" ma:contentTypeDescription="Create a new document." ma:contentTypeScope="" ma:versionID="04e0e67d344c4863ac857e12717dea98">
  <xsd:schema xmlns:xsd="http://www.w3.org/2001/XMLSchema" xmlns:xs="http://www.w3.org/2001/XMLSchema" xmlns:p="http://schemas.microsoft.com/office/2006/metadata/properties" xmlns:ns2="9b639f00-c663-4db8-9f2d-5e59e4353b4b" xmlns:ns3="ca9d521c-8764-4bcd-84f1-6f7ce6ca6a96" targetNamespace="http://schemas.microsoft.com/office/2006/metadata/properties" ma:root="true" ma:fieldsID="f73edbd8764ce48cae9868fb925b2339" ns2:_="" ns3:_="">
    <xsd:import namespace="9b639f00-c663-4db8-9f2d-5e59e4353b4b"/>
    <xsd:import namespace="ca9d521c-8764-4bcd-84f1-6f7ce6ca6a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639f00-c663-4db8-9f2d-5e59e4353b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9d521c-8764-4bcd-84f1-6f7ce6ca6a9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56d5c4a-69f5-4293-84ba-d3df6e850d51}" ma:internalName="TaxCatchAll" ma:showField="CatchAllData" ma:web="ca9d521c-8764-4bcd-84f1-6f7ce6ca6a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a9d521c-8764-4bcd-84f1-6f7ce6ca6a96" xsi:nil="true"/>
    <lcf76f155ced4ddcb4097134ff3c332f xmlns="9b639f00-c663-4db8-9f2d-5e59e4353b4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D31ADCF-B7A3-4845-88CF-180EE818EE28}"/>
</file>

<file path=customXml/itemProps2.xml><?xml version="1.0" encoding="utf-8"?>
<ds:datastoreItem xmlns:ds="http://schemas.openxmlformats.org/officeDocument/2006/customXml" ds:itemID="{B6F0A005-A9AF-4FD3-AC92-A488C64A8C17}">
  <ds:schemaRefs>
    <ds:schemaRef ds:uri="http://schemas.microsoft.com/sharepoint/v3/contenttype/forms"/>
  </ds:schemaRefs>
</ds:datastoreItem>
</file>

<file path=customXml/itemProps3.xml><?xml version="1.0" encoding="utf-8"?>
<ds:datastoreItem xmlns:ds="http://schemas.openxmlformats.org/officeDocument/2006/customXml" ds:itemID="{A35A3320-98B2-4623-B48B-7E9756E059D2}">
  <ds:schemaRefs>
    <ds:schemaRef ds:uri="http://purl.org/dc/dcmitype/"/>
    <ds:schemaRef ds:uri="6a597bc7-c86c-4892-ad3e-43cc0a7c8044"/>
    <ds:schemaRef ds:uri="http://purl.org/dc/terms/"/>
    <ds:schemaRef ds:uri="http://schemas.microsoft.com/office/2006/documentManagement/types"/>
    <ds:schemaRef ds:uri="http://www.w3.org/XML/1998/namespace"/>
    <ds:schemaRef ds:uri="bf4c7ac3-0834-42cc-a40e-499caae2d50b"/>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9766</Words>
  <Application>Microsoft Office PowerPoint</Application>
  <PresentationFormat>Widescreen</PresentationFormat>
  <Paragraphs>556</Paragraphs>
  <Slides>32</Slides>
  <Notes>32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Yu Mincho Light</vt:lpstr>
      <vt:lpstr>Aptos</vt:lpstr>
      <vt:lpstr>Arial</vt:lpstr>
      <vt:lpstr>Calibri</vt:lpstr>
      <vt:lpstr>Calibri Light</vt:lpstr>
      <vt:lpstr>Courier New</vt:lpstr>
      <vt:lpstr>Museo Slab 500</vt:lpstr>
      <vt:lpstr>Symbol</vt:lpstr>
      <vt:lpstr>Times New Roman</vt:lpstr>
      <vt:lpstr>Trebuchet MS</vt:lpstr>
      <vt:lpstr>Wingdings</vt:lpstr>
      <vt:lpstr>Custom Design</vt:lpstr>
      <vt:lpstr>Student October: Multilingual Learner  Progression &amp; Overview   Office of Data Services and CLDE  SY2025-2026</vt:lpstr>
      <vt:lpstr>Disclosures</vt:lpstr>
      <vt:lpstr>Federal &amp; State Requirements</vt:lpstr>
      <vt:lpstr>Standardized Identification Procedures </vt:lpstr>
      <vt:lpstr>Enrollment</vt:lpstr>
      <vt:lpstr>Review Responses and Reports</vt:lpstr>
      <vt:lpstr>Investigate English Language Proficiency (ELP)</vt:lpstr>
      <vt:lpstr>Evaluate ELP Scores and Evidence</vt:lpstr>
      <vt:lpstr>Evaluate ELP Assessment Scores and Body of Evidence (BOE)</vt:lpstr>
      <vt:lpstr>Notify Parents</vt:lpstr>
      <vt:lpstr>Parent Right to Opt-Out of Services</vt:lpstr>
      <vt:lpstr>State Language Proficiency Progression </vt:lpstr>
      <vt:lpstr>Keep in Mind</vt:lpstr>
      <vt:lpstr>ML Students with Current ELP Scores</vt:lpstr>
      <vt:lpstr>ML Students without Current ELP Scores</vt:lpstr>
      <vt:lpstr>Students Re-enrolling or Transferring Back to District</vt:lpstr>
      <vt:lpstr>Cross Departmental Efforts</vt:lpstr>
      <vt:lpstr>Student October Deadline Dates</vt:lpstr>
      <vt:lpstr>3 Data Elements Collected about MLs in Student Demographic File </vt:lpstr>
      <vt:lpstr>Student Demographic Data Fields</vt:lpstr>
      <vt:lpstr>Coding Tips for Data Fields</vt:lpstr>
      <vt:lpstr>Annual Data Reporting Cycle</vt:lpstr>
      <vt:lpstr>Data Checks (Errors and Warnings)</vt:lpstr>
      <vt:lpstr>New SP570 Student Demographic (DEM) Error</vt:lpstr>
      <vt:lpstr>Common Errors for Exception Requests:  Student does not follow logical language proficiency sequence</vt:lpstr>
      <vt:lpstr>COGNOS/CEDAR  Multilingual Learner Historical Reporting: SASID Lookup</vt:lpstr>
      <vt:lpstr>COGNOS/CEDAR Multilingual Learner Historical Reporting: District List</vt:lpstr>
      <vt:lpstr>Reporting Exceptions</vt:lpstr>
      <vt:lpstr>Common Exception Examples</vt:lpstr>
      <vt:lpstr>Personally Identifiable Information (PII)</vt:lpstr>
      <vt:lpstr>Trainings (webinars, slides, short bytes)</vt:lpstr>
      <vt:lpstr>CDE Contacts &amp; Offices</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Slutzky, Collin</cp:lastModifiedBy>
  <cp:revision>1</cp:revision>
  <dcterms:created xsi:type="dcterms:W3CDTF">2019-06-25T17:30:52Z</dcterms:created>
  <dcterms:modified xsi:type="dcterms:W3CDTF">2025-09-11T20:39:29Z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0x01010062AA584270DE6043A37CBFDFBD606C7E</vt:lpwstr>
  </property>
  <property fmtid="{D5CDD505-2E9C-101B-9397-08002B2CF9AE}" pid="3" name="MediaServiceImageTags">
    <vt:lpwstr/>
  </property>
</Properties>
</file>