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0" r:id="rId1"/>
  </p:sldMasterIdLst>
  <p:notesMasterIdLst>
    <p:notesMasterId r:id="rId51"/>
  </p:notesMasterIdLst>
  <p:handoutMasterIdLst>
    <p:handoutMasterId r:id="rId52"/>
  </p:handoutMasterIdLst>
  <p:sldIdLst>
    <p:sldId id="719" r:id="rId2"/>
    <p:sldId id="748" r:id="rId3"/>
    <p:sldId id="675" r:id="rId4"/>
    <p:sldId id="676" r:id="rId5"/>
    <p:sldId id="677" r:id="rId6"/>
    <p:sldId id="730" r:id="rId7"/>
    <p:sldId id="678" r:id="rId8"/>
    <p:sldId id="679" r:id="rId9"/>
    <p:sldId id="720" r:id="rId10"/>
    <p:sldId id="752" r:id="rId11"/>
    <p:sldId id="737" r:id="rId12"/>
    <p:sldId id="681" r:id="rId13"/>
    <p:sldId id="682" r:id="rId14"/>
    <p:sldId id="712" r:id="rId15"/>
    <p:sldId id="699" r:id="rId16"/>
    <p:sldId id="715" r:id="rId17"/>
    <p:sldId id="731" r:id="rId18"/>
    <p:sldId id="733" r:id="rId19"/>
    <p:sldId id="753" r:id="rId20"/>
    <p:sldId id="724" r:id="rId21"/>
    <p:sldId id="702" r:id="rId22"/>
    <p:sldId id="703" r:id="rId23"/>
    <p:sldId id="710" r:id="rId24"/>
    <p:sldId id="739" r:id="rId25"/>
    <p:sldId id="740" r:id="rId26"/>
    <p:sldId id="757" r:id="rId27"/>
    <p:sldId id="680" r:id="rId28"/>
    <p:sldId id="751" r:id="rId29"/>
    <p:sldId id="725" r:id="rId30"/>
    <p:sldId id="726" r:id="rId31"/>
    <p:sldId id="754" r:id="rId32"/>
    <p:sldId id="683" r:id="rId33"/>
    <p:sldId id="684" r:id="rId34"/>
    <p:sldId id="685" r:id="rId35"/>
    <p:sldId id="755" r:id="rId36"/>
    <p:sldId id="694" r:id="rId37"/>
    <p:sldId id="695" r:id="rId38"/>
    <p:sldId id="697" r:id="rId39"/>
    <p:sldId id="735" r:id="rId40"/>
    <p:sldId id="747" r:id="rId41"/>
    <p:sldId id="729" r:id="rId42"/>
    <p:sldId id="756" r:id="rId43"/>
    <p:sldId id="689" r:id="rId44"/>
    <p:sldId id="690" r:id="rId45"/>
    <p:sldId id="691" r:id="rId46"/>
    <p:sldId id="692" r:id="rId47"/>
    <p:sldId id="693" r:id="rId48"/>
    <p:sldId id="716" r:id="rId49"/>
    <p:sldId id="717"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087D19-4AD6-47AD-BBA8-9C6F80E1EC51}">
          <p14:sldIdLst>
            <p14:sldId id="719"/>
            <p14:sldId id="748"/>
            <p14:sldId id="675"/>
            <p14:sldId id="676"/>
            <p14:sldId id="677"/>
            <p14:sldId id="730"/>
            <p14:sldId id="678"/>
            <p14:sldId id="679"/>
            <p14:sldId id="720"/>
            <p14:sldId id="752"/>
          </p14:sldIdLst>
        </p14:section>
        <p14:section name="Untitled Section" id="{544B9293-9AFA-4B28-B8E3-F83381E501A5}">
          <p14:sldIdLst>
            <p14:sldId id="737"/>
            <p14:sldId id="681"/>
            <p14:sldId id="682"/>
            <p14:sldId id="712"/>
            <p14:sldId id="699"/>
            <p14:sldId id="715"/>
            <p14:sldId id="731"/>
            <p14:sldId id="733"/>
            <p14:sldId id="753"/>
            <p14:sldId id="724"/>
            <p14:sldId id="702"/>
            <p14:sldId id="703"/>
            <p14:sldId id="710"/>
            <p14:sldId id="739"/>
            <p14:sldId id="740"/>
            <p14:sldId id="757"/>
            <p14:sldId id="680"/>
            <p14:sldId id="751"/>
            <p14:sldId id="725"/>
            <p14:sldId id="726"/>
            <p14:sldId id="754"/>
            <p14:sldId id="683"/>
            <p14:sldId id="684"/>
            <p14:sldId id="685"/>
            <p14:sldId id="755"/>
            <p14:sldId id="694"/>
            <p14:sldId id="695"/>
            <p14:sldId id="697"/>
            <p14:sldId id="735"/>
            <p14:sldId id="747"/>
            <p14:sldId id="729"/>
            <p14:sldId id="756"/>
            <p14:sldId id="689"/>
            <p14:sldId id="690"/>
            <p14:sldId id="691"/>
            <p14:sldId id="692"/>
            <p14:sldId id="693"/>
            <p14:sldId id="716"/>
            <p14:sldId id="7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3" clrIdx="0">
    <p:extLst/>
  </p:cmAuthor>
  <p:cmAuthor id="2" name="Imura, Miki" initials="I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D3A5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9408" autoAdjust="0"/>
  </p:normalViewPr>
  <p:slideViewPr>
    <p:cSldViewPr snapToGrid="0" snapToObjects="1">
      <p:cViewPr varScale="1">
        <p:scale>
          <a:sx n="88" d="100"/>
          <a:sy n="88" d="100"/>
        </p:scale>
        <p:origin x="96"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Tree>
    <p:extLst>
      <p:ext uri="{BB962C8B-B14F-4D97-AF65-F5344CB8AC3E}">
        <p14:creationId xmlns:p14="http://schemas.microsoft.com/office/powerpoint/2010/main" val="295602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340850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the January due date your director</a:t>
            </a:r>
            <a:r>
              <a:rPr lang="en-US" dirty="0" smtClean="0"/>
              <a:t> must review the Error</a:t>
            </a:r>
            <a:r>
              <a:rPr lang="en-US" baseline="0" dirty="0" smtClean="0"/>
              <a:t> Reports for Warnings.  Your director must also review the other reports listed and they may want to review “detail” reports that are tied to these.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dirty="0"/>
          </a:p>
        </p:txBody>
      </p:sp>
    </p:spTree>
    <p:extLst>
      <p:ext uri="{BB962C8B-B14F-4D97-AF65-F5344CB8AC3E}">
        <p14:creationId xmlns:p14="http://schemas.microsoft.com/office/powerpoint/2010/main" val="16431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98308" name="Footer Placeholder 3"/>
          <p:cNvSpPr>
            <a:spLocks noGrp="1"/>
          </p:cNvSpPr>
          <p:nvPr>
            <p:ph type="ftr" sz="quarter" idx="4"/>
          </p:nvPr>
        </p:nvSpPr>
        <p:spPr>
          <a:noFill/>
        </p:spPr>
        <p:txBody>
          <a:bodyPr/>
          <a:lstStyle/>
          <a:p>
            <a:endParaRPr lang="en-US" smtClean="0"/>
          </a:p>
        </p:txBody>
      </p:sp>
      <p:sp>
        <p:nvSpPr>
          <p:cNvPr id="98309" name="Slide Number Placeholder 4"/>
          <p:cNvSpPr>
            <a:spLocks noGrp="1"/>
          </p:cNvSpPr>
          <p:nvPr>
            <p:ph type="sldNum" sz="quarter" idx="5"/>
          </p:nvPr>
        </p:nvSpPr>
        <p:spPr>
          <a:noFill/>
        </p:spPr>
        <p:txBody>
          <a:bodyPr/>
          <a:lstStyle/>
          <a:p>
            <a:fld id="{0860BF36-9836-4382-9816-648F90B0864D}" type="slidenum">
              <a:rPr lang="en-US" smtClean="0"/>
              <a:pPr/>
              <a:t>16</a:t>
            </a:fld>
            <a:endParaRPr lang="en-US" smtClean="0"/>
          </a:p>
        </p:txBody>
      </p:sp>
    </p:spTree>
    <p:extLst>
      <p:ext uri="{BB962C8B-B14F-4D97-AF65-F5344CB8AC3E}">
        <p14:creationId xmlns:p14="http://schemas.microsoft.com/office/powerpoint/2010/main" val="378786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dirty="0"/>
          </a:p>
        </p:txBody>
      </p:sp>
    </p:spTree>
    <p:extLst>
      <p:ext uri="{BB962C8B-B14F-4D97-AF65-F5344CB8AC3E}">
        <p14:creationId xmlns:p14="http://schemas.microsoft.com/office/powerpoint/2010/main" val="240009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 report is new! It is supported by a number of additional detail reports.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dirty="0"/>
          </a:p>
        </p:txBody>
      </p:sp>
    </p:spTree>
    <p:extLst>
      <p:ext uri="{BB962C8B-B14F-4D97-AF65-F5344CB8AC3E}">
        <p14:creationId xmlns:p14="http://schemas.microsoft.com/office/powerpoint/2010/main" val="224093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p>
        </p:txBody>
      </p:sp>
      <p:sp>
        <p:nvSpPr>
          <p:cNvPr id="86020" name="Footer Placeholder 3"/>
          <p:cNvSpPr>
            <a:spLocks noGrp="1"/>
          </p:cNvSpPr>
          <p:nvPr>
            <p:ph type="ftr" sz="quarter" idx="4"/>
          </p:nvPr>
        </p:nvSpPr>
        <p:spPr>
          <a:noFill/>
        </p:spPr>
        <p:txBody>
          <a:bodyPr/>
          <a:lstStyle/>
          <a:p>
            <a:endParaRPr lang="en-US" smtClean="0"/>
          </a:p>
        </p:txBody>
      </p:sp>
      <p:sp>
        <p:nvSpPr>
          <p:cNvPr id="86021" name="Slide Number Placeholder 4"/>
          <p:cNvSpPr>
            <a:spLocks noGrp="1"/>
          </p:cNvSpPr>
          <p:nvPr>
            <p:ph type="sldNum" sz="quarter" idx="5"/>
          </p:nvPr>
        </p:nvSpPr>
        <p:spPr>
          <a:noFill/>
        </p:spPr>
        <p:txBody>
          <a:bodyPr/>
          <a:lstStyle/>
          <a:p>
            <a:fld id="{126782BD-DD9F-40BB-9C48-9F33F7299703}" type="slidenum">
              <a:rPr lang="en-US" smtClean="0"/>
              <a:pPr/>
              <a:t>21</a:t>
            </a:fld>
            <a:endParaRPr lang="en-US" smtClean="0"/>
          </a:p>
        </p:txBody>
      </p:sp>
    </p:spTree>
    <p:extLst>
      <p:ext uri="{BB962C8B-B14F-4D97-AF65-F5344CB8AC3E}">
        <p14:creationId xmlns:p14="http://schemas.microsoft.com/office/powerpoint/2010/main" val="147930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p>
        </p:txBody>
      </p:sp>
      <p:sp>
        <p:nvSpPr>
          <p:cNvPr id="87044" name="Footer Placeholder 3"/>
          <p:cNvSpPr>
            <a:spLocks noGrp="1"/>
          </p:cNvSpPr>
          <p:nvPr>
            <p:ph type="ftr" sz="quarter" idx="4"/>
          </p:nvPr>
        </p:nvSpPr>
        <p:spPr>
          <a:noFill/>
        </p:spPr>
        <p:txBody>
          <a:bodyPr/>
          <a:lstStyle/>
          <a:p>
            <a:endParaRPr lang="en-US" smtClean="0"/>
          </a:p>
        </p:txBody>
      </p:sp>
      <p:sp>
        <p:nvSpPr>
          <p:cNvPr id="87045" name="Slide Number Placeholder 4"/>
          <p:cNvSpPr>
            <a:spLocks noGrp="1"/>
          </p:cNvSpPr>
          <p:nvPr>
            <p:ph type="sldNum" sz="quarter" idx="5"/>
          </p:nvPr>
        </p:nvSpPr>
        <p:spPr>
          <a:noFill/>
        </p:spPr>
        <p:txBody>
          <a:bodyPr/>
          <a:lstStyle/>
          <a:p>
            <a:fld id="{F6B0F71F-8169-4DDF-B608-CC13C52C40F2}" type="slidenum">
              <a:rPr lang="en-US" smtClean="0"/>
              <a:pPr/>
              <a:t>22</a:t>
            </a:fld>
            <a:endParaRPr lang="en-US" smtClean="0"/>
          </a:p>
        </p:txBody>
      </p:sp>
    </p:spTree>
    <p:extLst>
      <p:ext uri="{BB962C8B-B14F-4D97-AF65-F5344CB8AC3E}">
        <p14:creationId xmlns:p14="http://schemas.microsoft.com/office/powerpoint/2010/main" val="81119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smtClean="0"/>
          </a:p>
        </p:txBody>
      </p:sp>
      <p:sp>
        <p:nvSpPr>
          <p:cNvPr id="92164" name="Footer Placeholder 3"/>
          <p:cNvSpPr>
            <a:spLocks noGrp="1"/>
          </p:cNvSpPr>
          <p:nvPr>
            <p:ph type="ftr" sz="quarter" idx="4"/>
          </p:nvPr>
        </p:nvSpPr>
        <p:spPr>
          <a:noFill/>
        </p:spPr>
        <p:txBody>
          <a:bodyPr/>
          <a:lstStyle/>
          <a:p>
            <a:endParaRPr lang="en-US" smtClean="0"/>
          </a:p>
        </p:txBody>
      </p:sp>
      <p:sp>
        <p:nvSpPr>
          <p:cNvPr id="92165" name="Slide Number Placeholder 4"/>
          <p:cNvSpPr>
            <a:spLocks noGrp="1"/>
          </p:cNvSpPr>
          <p:nvPr>
            <p:ph type="sldNum" sz="quarter" idx="5"/>
          </p:nvPr>
        </p:nvSpPr>
        <p:spPr>
          <a:noFill/>
        </p:spPr>
        <p:txBody>
          <a:bodyPr/>
          <a:lstStyle/>
          <a:p>
            <a:fld id="{02EEA91F-584B-48A4-808F-6E222C9C2F80}" type="slidenum">
              <a:rPr lang="en-US" smtClean="0"/>
              <a:pPr/>
              <a:t>23</a:t>
            </a:fld>
            <a:endParaRPr lang="en-US" smtClean="0"/>
          </a:p>
        </p:txBody>
      </p:sp>
    </p:spTree>
    <p:extLst>
      <p:ext uri="{BB962C8B-B14F-4D97-AF65-F5344CB8AC3E}">
        <p14:creationId xmlns:p14="http://schemas.microsoft.com/office/powerpoint/2010/main" val="28663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previous years this report was compiled by hand.  Last year, this report was uploaded to the DMS and directors were contacted by their AU Partner to review the issues. This year the report is generated along with December Count Reports and the report requires a signature.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dirty="0"/>
          </a:p>
        </p:txBody>
      </p:sp>
    </p:spTree>
    <p:extLst>
      <p:ext uri="{BB962C8B-B14F-4D97-AF65-F5344CB8AC3E}">
        <p14:creationId xmlns:p14="http://schemas.microsoft.com/office/powerpoint/2010/main" val="338146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dirty="0"/>
          </a:p>
        </p:txBody>
      </p:sp>
    </p:spTree>
    <p:extLst>
      <p:ext uri="{BB962C8B-B14F-4D97-AF65-F5344CB8AC3E}">
        <p14:creationId xmlns:p14="http://schemas.microsoft.com/office/powerpoint/2010/main" val="154055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1/31/2020</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4912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dirty="0"/>
          </a:p>
        </p:txBody>
      </p:sp>
    </p:spTree>
    <p:extLst>
      <p:ext uri="{BB962C8B-B14F-4D97-AF65-F5344CB8AC3E}">
        <p14:creationId xmlns:p14="http://schemas.microsoft.com/office/powerpoint/2010/main" val="245708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dirty="0"/>
          </a:p>
        </p:txBody>
      </p:sp>
    </p:spTree>
    <p:extLst>
      <p:ext uri="{BB962C8B-B14F-4D97-AF65-F5344CB8AC3E}">
        <p14:creationId xmlns:p14="http://schemas.microsoft.com/office/powerpoint/2010/main" val="37573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64516" name="Footer Placeholder 3"/>
          <p:cNvSpPr>
            <a:spLocks noGrp="1"/>
          </p:cNvSpPr>
          <p:nvPr>
            <p:ph type="ftr" sz="quarter" idx="4"/>
          </p:nvPr>
        </p:nvSpPr>
        <p:spPr>
          <a:noFill/>
        </p:spPr>
        <p:txBody>
          <a:bodyPr/>
          <a:lstStyle/>
          <a:p>
            <a:endParaRPr lang="en-US" smtClean="0"/>
          </a:p>
        </p:txBody>
      </p:sp>
      <p:sp>
        <p:nvSpPr>
          <p:cNvPr id="64517" name="Slide Number Placeholder 4"/>
          <p:cNvSpPr>
            <a:spLocks noGrp="1"/>
          </p:cNvSpPr>
          <p:nvPr>
            <p:ph type="sldNum" sz="quarter" idx="5"/>
          </p:nvPr>
        </p:nvSpPr>
        <p:spPr>
          <a:noFill/>
        </p:spPr>
        <p:txBody>
          <a:bodyPr/>
          <a:lstStyle/>
          <a:p>
            <a:fld id="{E9024155-8AFD-4F71-AA4E-B4615BEBA52F}" type="slidenum">
              <a:rPr lang="en-US" smtClean="0"/>
              <a:pPr/>
              <a:t>33</a:t>
            </a:fld>
            <a:endParaRPr lang="en-US" smtClean="0"/>
          </a:p>
        </p:txBody>
      </p:sp>
    </p:spTree>
    <p:extLst>
      <p:ext uri="{BB962C8B-B14F-4D97-AF65-F5344CB8AC3E}">
        <p14:creationId xmlns:p14="http://schemas.microsoft.com/office/powerpoint/2010/main" val="1321842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p>
        </p:txBody>
      </p:sp>
      <p:sp>
        <p:nvSpPr>
          <p:cNvPr id="65540" name="Footer Placeholder 3"/>
          <p:cNvSpPr>
            <a:spLocks noGrp="1"/>
          </p:cNvSpPr>
          <p:nvPr>
            <p:ph type="ftr" sz="quarter" idx="4"/>
          </p:nvPr>
        </p:nvSpPr>
        <p:spPr>
          <a:noFill/>
        </p:spPr>
        <p:txBody>
          <a:bodyPr/>
          <a:lstStyle/>
          <a:p>
            <a:endParaRPr lang="en-US" smtClean="0"/>
          </a:p>
        </p:txBody>
      </p:sp>
      <p:sp>
        <p:nvSpPr>
          <p:cNvPr id="65541" name="Slide Number Placeholder 4"/>
          <p:cNvSpPr>
            <a:spLocks noGrp="1"/>
          </p:cNvSpPr>
          <p:nvPr>
            <p:ph type="sldNum" sz="quarter" idx="5"/>
          </p:nvPr>
        </p:nvSpPr>
        <p:spPr>
          <a:noFill/>
        </p:spPr>
        <p:txBody>
          <a:bodyPr/>
          <a:lstStyle/>
          <a:p>
            <a:fld id="{8A984DAA-CFA2-47BB-93BA-57578DFC1C09}" type="slidenum">
              <a:rPr lang="en-US" smtClean="0"/>
              <a:pPr/>
              <a:t>34</a:t>
            </a:fld>
            <a:endParaRPr lang="en-US" smtClean="0"/>
          </a:p>
        </p:txBody>
      </p:sp>
    </p:spTree>
    <p:extLst>
      <p:ext uri="{BB962C8B-B14F-4D97-AF65-F5344CB8AC3E}">
        <p14:creationId xmlns:p14="http://schemas.microsoft.com/office/powerpoint/2010/main" val="405728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dirty="0"/>
          </a:p>
        </p:txBody>
      </p:sp>
    </p:spTree>
    <p:extLst>
      <p:ext uri="{BB962C8B-B14F-4D97-AF65-F5344CB8AC3E}">
        <p14:creationId xmlns:p14="http://schemas.microsoft.com/office/powerpoint/2010/main" val="322349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77828" name="Footer Placeholder 3"/>
          <p:cNvSpPr>
            <a:spLocks noGrp="1"/>
          </p:cNvSpPr>
          <p:nvPr>
            <p:ph type="ftr" sz="quarter" idx="4"/>
          </p:nvPr>
        </p:nvSpPr>
        <p:spPr>
          <a:noFill/>
        </p:spPr>
        <p:txBody>
          <a:bodyPr/>
          <a:lstStyle/>
          <a:p>
            <a:endParaRPr lang="en-US" smtClean="0"/>
          </a:p>
        </p:txBody>
      </p:sp>
      <p:sp>
        <p:nvSpPr>
          <p:cNvPr id="77829" name="Slide Number Placeholder 4"/>
          <p:cNvSpPr>
            <a:spLocks noGrp="1"/>
          </p:cNvSpPr>
          <p:nvPr>
            <p:ph type="sldNum" sz="quarter" idx="5"/>
          </p:nvPr>
        </p:nvSpPr>
        <p:spPr>
          <a:noFill/>
        </p:spPr>
        <p:txBody>
          <a:bodyPr/>
          <a:lstStyle/>
          <a:p>
            <a:fld id="{9818A5A7-A4F0-4229-9F3E-DCFE4E1D6583}" type="slidenum">
              <a:rPr lang="en-US" smtClean="0"/>
              <a:pPr/>
              <a:t>37</a:t>
            </a:fld>
            <a:endParaRPr lang="en-US" smtClean="0"/>
          </a:p>
        </p:txBody>
      </p:sp>
    </p:spTree>
    <p:extLst>
      <p:ext uri="{BB962C8B-B14F-4D97-AF65-F5344CB8AC3E}">
        <p14:creationId xmlns:p14="http://schemas.microsoft.com/office/powerpoint/2010/main" val="3077046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Footer Placeholder 3"/>
          <p:cNvSpPr>
            <a:spLocks noGrp="1"/>
          </p:cNvSpPr>
          <p:nvPr>
            <p:ph type="ftr" sz="quarter" idx="4"/>
          </p:nvPr>
        </p:nvSpPr>
        <p:spPr>
          <a:noFill/>
        </p:spPr>
        <p:txBody>
          <a:bodyPr/>
          <a:lstStyle/>
          <a:p>
            <a:endParaRPr lang="en-US" smtClean="0"/>
          </a:p>
        </p:txBody>
      </p:sp>
      <p:sp>
        <p:nvSpPr>
          <p:cNvPr id="80901" name="Slide Number Placeholder 4"/>
          <p:cNvSpPr>
            <a:spLocks noGrp="1"/>
          </p:cNvSpPr>
          <p:nvPr>
            <p:ph type="sldNum" sz="quarter" idx="5"/>
          </p:nvPr>
        </p:nvSpPr>
        <p:spPr>
          <a:noFill/>
        </p:spPr>
        <p:txBody>
          <a:bodyPr/>
          <a:lstStyle/>
          <a:p>
            <a:fld id="{6740E31F-3E0A-43B3-A986-25A285815210}" type="slidenum">
              <a:rPr lang="en-US" smtClean="0"/>
              <a:pPr/>
              <a:t>38</a:t>
            </a:fld>
            <a:endParaRPr lang="en-US" smtClean="0"/>
          </a:p>
        </p:txBody>
      </p:sp>
    </p:spTree>
    <p:extLst>
      <p:ext uri="{BB962C8B-B14F-4D97-AF65-F5344CB8AC3E}">
        <p14:creationId xmlns:p14="http://schemas.microsoft.com/office/powerpoint/2010/main" val="1973851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find yourself</a:t>
            </a:r>
            <a:r>
              <a:rPr lang="en-US" baseline="0" dirty="0" smtClean="0"/>
              <a:t> copy/pasting an explanation, stop and just add the  category flagged and count data to the top three boxes.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dirty="0"/>
          </a:p>
        </p:txBody>
      </p:sp>
    </p:spTree>
    <p:extLst>
      <p:ext uri="{BB962C8B-B14F-4D97-AF65-F5344CB8AC3E}">
        <p14:creationId xmlns:p14="http://schemas.microsoft.com/office/powerpoint/2010/main" val="3295329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dirty="0"/>
          </a:p>
        </p:txBody>
      </p:sp>
    </p:spTree>
    <p:extLst>
      <p:ext uri="{BB962C8B-B14F-4D97-AF65-F5344CB8AC3E}">
        <p14:creationId xmlns:p14="http://schemas.microsoft.com/office/powerpoint/2010/main" val="22505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Footer Placeholder 3"/>
          <p:cNvSpPr>
            <a:spLocks noGrp="1"/>
          </p:cNvSpPr>
          <p:nvPr>
            <p:ph type="ftr" sz="quarter" idx="4"/>
          </p:nvPr>
        </p:nvSpPr>
        <p:spPr>
          <a:noFill/>
        </p:spPr>
        <p:txBody>
          <a:bodyPr/>
          <a:lstStyle/>
          <a:p>
            <a:endParaRPr lang="en-US" smtClean="0"/>
          </a:p>
        </p:txBody>
      </p:sp>
      <p:sp>
        <p:nvSpPr>
          <p:cNvPr id="69637" name="Slide Number Placeholder 4"/>
          <p:cNvSpPr>
            <a:spLocks noGrp="1"/>
          </p:cNvSpPr>
          <p:nvPr>
            <p:ph type="sldNum" sz="quarter" idx="5"/>
          </p:nvPr>
        </p:nvSpPr>
        <p:spPr>
          <a:noFill/>
        </p:spPr>
        <p:txBody>
          <a:bodyPr/>
          <a:lstStyle/>
          <a:p>
            <a:fld id="{340D3131-A2E5-4DD9-B8C1-2C0C7C9B7466}" type="slidenum">
              <a:rPr lang="en-US" smtClean="0"/>
              <a:pPr/>
              <a:t>44</a:t>
            </a:fld>
            <a:endParaRPr lang="en-US" smtClean="0"/>
          </a:p>
        </p:txBody>
      </p:sp>
    </p:spTree>
    <p:extLst>
      <p:ext uri="{BB962C8B-B14F-4D97-AF65-F5344CB8AC3E}">
        <p14:creationId xmlns:p14="http://schemas.microsoft.com/office/powerpoint/2010/main" val="25347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293974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a:p>
            <a:endParaRPr lang="en-US" dirty="0" smtClean="0"/>
          </a:p>
        </p:txBody>
      </p:sp>
      <p:sp>
        <p:nvSpPr>
          <p:cNvPr id="71684" name="Footer Placeholder 3"/>
          <p:cNvSpPr>
            <a:spLocks noGrp="1"/>
          </p:cNvSpPr>
          <p:nvPr>
            <p:ph type="ftr" sz="quarter" idx="4"/>
          </p:nvPr>
        </p:nvSpPr>
        <p:spPr>
          <a:noFill/>
        </p:spPr>
        <p:txBody>
          <a:bodyPr/>
          <a:lstStyle/>
          <a:p>
            <a:endParaRPr lang="en-US" smtClean="0"/>
          </a:p>
        </p:txBody>
      </p:sp>
      <p:sp>
        <p:nvSpPr>
          <p:cNvPr id="71685" name="Slide Number Placeholder 4"/>
          <p:cNvSpPr>
            <a:spLocks noGrp="1"/>
          </p:cNvSpPr>
          <p:nvPr>
            <p:ph type="sldNum" sz="quarter" idx="5"/>
          </p:nvPr>
        </p:nvSpPr>
        <p:spPr>
          <a:noFill/>
        </p:spPr>
        <p:txBody>
          <a:bodyPr/>
          <a:lstStyle/>
          <a:p>
            <a:fld id="{C2CE9C2D-5EF8-4339-94D2-49CC37AD1D4B}" type="slidenum">
              <a:rPr lang="en-US" smtClean="0"/>
              <a:pPr/>
              <a:t>45</a:t>
            </a:fld>
            <a:endParaRPr lang="en-US" smtClean="0"/>
          </a:p>
        </p:txBody>
      </p:sp>
    </p:spTree>
    <p:extLst>
      <p:ext uri="{BB962C8B-B14F-4D97-AF65-F5344CB8AC3E}">
        <p14:creationId xmlns:p14="http://schemas.microsoft.com/office/powerpoint/2010/main" val="3653721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u="sng" dirty="0" smtClean="0"/>
          </a:p>
        </p:txBody>
      </p:sp>
      <p:sp>
        <p:nvSpPr>
          <p:cNvPr id="73732" name="Footer Placeholder 3"/>
          <p:cNvSpPr>
            <a:spLocks noGrp="1"/>
          </p:cNvSpPr>
          <p:nvPr>
            <p:ph type="ftr" sz="quarter" idx="4"/>
          </p:nvPr>
        </p:nvSpPr>
        <p:spPr>
          <a:noFill/>
        </p:spPr>
        <p:txBody>
          <a:bodyPr/>
          <a:lstStyle/>
          <a:p>
            <a:endParaRPr lang="en-US" smtClean="0"/>
          </a:p>
        </p:txBody>
      </p:sp>
      <p:sp>
        <p:nvSpPr>
          <p:cNvPr id="73733" name="Slide Number Placeholder 4"/>
          <p:cNvSpPr>
            <a:spLocks noGrp="1"/>
          </p:cNvSpPr>
          <p:nvPr>
            <p:ph type="sldNum" sz="quarter" idx="5"/>
          </p:nvPr>
        </p:nvSpPr>
        <p:spPr>
          <a:noFill/>
        </p:spPr>
        <p:txBody>
          <a:bodyPr/>
          <a:lstStyle/>
          <a:p>
            <a:fld id="{97635FF3-26F7-43B2-9889-60861F3C44F6}" type="slidenum">
              <a:rPr lang="en-US" smtClean="0"/>
              <a:pPr/>
              <a:t>46</a:t>
            </a:fld>
            <a:endParaRPr lang="en-US" smtClean="0"/>
          </a:p>
        </p:txBody>
      </p:sp>
    </p:spTree>
    <p:extLst>
      <p:ext uri="{BB962C8B-B14F-4D97-AF65-F5344CB8AC3E}">
        <p14:creationId xmlns:p14="http://schemas.microsoft.com/office/powerpoint/2010/main" val="14474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Footer Placeholder 3"/>
          <p:cNvSpPr>
            <a:spLocks noGrp="1"/>
          </p:cNvSpPr>
          <p:nvPr>
            <p:ph type="ftr" sz="quarter" idx="4"/>
          </p:nvPr>
        </p:nvSpPr>
        <p:spPr>
          <a:noFill/>
        </p:spPr>
        <p:txBody>
          <a:bodyPr/>
          <a:lstStyle/>
          <a:p>
            <a:endParaRPr lang="en-US" smtClean="0"/>
          </a:p>
        </p:txBody>
      </p:sp>
      <p:sp>
        <p:nvSpPr>
          <p:cNvPr id="75781" name="Slide Number Placeholder 4"/>
          <p:cNvSpPr>
            <a:spLocks noGrp="1"/>
          </p:cNvSpPr>
          <p:nvPr>
            <p:ph type="sldNum" sz="quarter" idx="5"/>
          </p:nvPr>
        </p:nvSpPr>
        <p:spPr>
          <a:noFill/>
        </p:spPr>
        <p:txBody>
          <a:bodyPr/>
          <a:lstStyle/>
          <a:p>
            <a:fld id="{193EE9EF-BCCD-4225-B660-75D3D60180E2}" type="slidenum">
              <a:rPr lang="en-US" smtClean="0"/>
              <a:pPr/>
              <a:t>47</a:t>
            </a:fld>
            <a:endParaRPr lang="en-US" smtClean="0"/>
          </a:p>
        </p:txBody>
      </p:sp>
    </p:spTree>
    <p:extLst>
      <p:ext uri="{BB962C8B-B14F-4D97-AF65-F5344CB8AC3E}">
        <p14:creationId xmlns:p14="http://schemas.microsoft.com/office/powerpoint/2010/main" val="99140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98308" name="Footer Placeholder 3"/>
          <p:cNvSpPr>
            <a:spLocks noGrp="1"/>
          </p:cNvSpPr>
          <p:nvPr>
            <p:ph type="ftr" sz="quarter" idx="4"/>
          </p:nvPr>
        </p:nvSpPr>
        <p:spPr>
          <a:noFill/>
        </p:spPr>
        <p:txBody>
          <a:bodyPr/>
          <a:lstStyle/>
          <a:p>
            <a:endParaRPr lang="en-US" smtClean="0"/>
          </a:p>
        </p:txBody>
      </p:sp>
      <p:sp>
        <p:nvSpPr>
          <p:cNvPr id="98309" name="Slide Number Placeholder 4"/>
          <p:cNvSpPr>
            <a:spLocks noGrp="1"/>
          </p:cNvSpPr>
          <p:nvPr>
            <p:ph type="sldNum" sz="quarter" idx="5"/>
          </p:nvPr>
        </p:nvSpPr>
        <p:spPr>
          <a:noFill/>
        </p:spPr>
        <p:txBody>
          <a:bodyPr/>
          <a:lstStyle/>
          <a:p>
            <a:fld id="{0860BF36-9836-4382-9816-648F90B0864D}" type="slidenum">
              <a:rPr lang="en-US" smtClean="0"/>
              <a:pPr/>
              <a:t>48</a:t>
            </a:fld>
            <a:endParaRPr lang="en-US" smtClean="0"/>
          </a:p>
        </p:txBody>
      </p:sp>
    </p:spTree>
    <p:extLst>
      <p:ext uri="{BB962C8B-B14F-4D97-AF65-F5344CB8AC3E}">
        <p14:creationId xmlns:p14="http://schemas.microsoft.com/office/powerpoint/2010/main" val="117075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14375" y="4209143"/>
            <a:ext cx="5485805" cy="4582584"/>
          </a:xfrm>
          <a:noFill/>
          <a:ln/>
        </p:spPr>
        <p:txBody>
          <a:bodyPr/>
          <a:lstStyle/>
          <a:p>
            <a:endParaRPr lang="en-US" sz="800" dirty="0" smtClean="0">
              <a:latin typeface="Verdana" pitchFamily="34" charset="0"/>
            </a:endParaRPr>
          </a:p>
        </p:txBody>
      </p:sp>
    </p:spTree>
    <p:extLst>
      <p:ext uri="{BB962C8B-B14F-4D97-AF65-F5344CB8AC3E}">
        <p14:creationId xmlns:p14="http://schemas.microsoft.com/office/powerpoint/2010/main" val="147925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dirty="0"/>
          </a:p>
        </p:txBody>
      </p:sp>
    </p:spTree>
    <p:extLst>
      <p:ext uri="{BB962C8B-B14F-4D97-AF65-F5344CB8AC3E}">
        <p14:creationId xmlns:p14="http://schemas.microsoft.com/office/powerpoint/2010/main" val="388062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dirty="0"/>
          </a:p>
        </p:txBody>
      </p:sp>
    </p:spTree>
    <p:extLst>
      <p:ext uri="{BB962C8B-B14F-4D97-AF65-F5344CB8AC3E}">
        <p14:creationId xmlns:p14="http://schemas.microsoft.com/office/powerpoint/2010/main" val="377918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dirty="0"/>
          </a:p>
        </p:txBody>
      </p:sp>
    </p:spTree>
    <p:extLst>
      <p:ext uri="{BB962C8B-B14F-4D97-AF65-F5344CB8AC3E}">
        <p14:creationId xmlns:p14="http://schemas.microsoft.com/office/powerpoint/2010/main" val="164936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171015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Grey</a:t>
            </a:r>
            <a:r>
              <a:rPr lang="en-US" baseline="0" dirty="0" smtClean="0"/>
              <a:t> heading indicate that the report should be reviewed, but should not be included in the packet of reports uploaded to the CDE.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1/31/2020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272495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064863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2219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0074273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95019586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8043" t="1416" r="26277" b="21579"/>
          <a:stretch/>
        </p:blipFill>
        <p:spPr>
          <a:xfrm rot="5400000">
            <a:off x="-2405180" y="2367481"/>
            <a:ext cx="6880198" cy="21008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51222569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2215" t="233" r="16690" b="26075"/>
          <a:stretch/>
        </p:blipFill>
        <p:spPr>
          <a:xfrm rot="5400000">
            <a:off x="-2391591" y="2350892"/>
            <a:ext cx="6875451" cy="2138767"/>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269335838"/>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1138" t="1003" r="5329" b="20306"/>
          <a:stretch/>
        </p:blipFill>
        <p:spPr>
          <a:xfrm rot="5400000">
            <a:off x="-2386330" y="2386330"/>
            <a:ext cx="6858000" cy="20853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21217288"/>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0801" t="3471" r="5921" b="19080"/>
          <a:stretch/>
        </p:blipFill>
        <p:spPr>
          <a:xfrm rot="5400000">
            <a:off x="-2398381" y="2358779"/>
            <a:ext cx="6889851" cy="2108592"/>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68430157"/>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56201304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01468543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63781250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97418573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3602885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43937677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9958738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395272598"/>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05590485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254278848"/>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620929172"/>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3845948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425618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79308408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1216280"/>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58898270"/>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101726618"/>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93961624"/>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4_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7" name="Picture 6"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4040949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740" y="292383"/>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659220"/>
            <a:ext cx="8382000" cy="4235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51388384"/>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_Green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826984" cy="2816352"/>
          </a:xfrm>
        </p:spPr>
        <p:txBody>
          <a:bodyPr tIns="0"/>
          <a:lstStyle>
            <a:lvl1pPr marL="0" indent="0">
              <a:buNone/>
              <a:defRPr sz="1500" b="0" spc="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itle 10"/>
          <p:cNvSpPr>
            <a:spLocks noGrp="1"/>
          </p:cNvSpPr>
          <p:nvPr>
            <p:ph type="title"/>
          </p:nvPr>
        </p:nvSpPr>
        <p:spPr>
          <a:xfrm>
            <a:off x="57913" y="867104"/>
            <a:ext cx="1829292" cy="1263449"/>
          </a:xfrm>
        </p:spPr>
        <p:txBody>
          <a:bodyPr anchor="b"/>
          <a:lstStyle>
            <a:lvl1pPr algn="l">
              <a:defRPr sz="2100" spc="0" baseline="0">
                <a:solidFill>
                  <a:schemeClr val="tx1"/>
                </a:solidFill>
              </a:defRPr>
            </a:lvl1pPr>
          </a:lstStyle>
          <a:p>
            <a:r>
              <a:rPr lang="en-US" smtClean="0"/>
              <a:t>Click to edit Master title style</a:t>
            </a:r>
            <a:endParaRPr lang="en-US" dirty="0"/>
          </a:p>
        </p:txBody>
      </p:sp>
      <p:sp>
        <p:nvSpPr>
          <p:cNvPr id="11" name="Content Placeholder 4"/>
          <p:cNvSpPr>
            <a:spLocks noGrp="1"/>
          </p:cNvSpPr>
          <p:nvPr>
            <p:ph sz="quarter" idx="10"/>
          </p:nvPr>
        </p:nvSpPr>
        <p:spPr>
          <a:xfrm>
            <a:off x="2170796" y="363986"/>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831425960"/>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9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909207240"/>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0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52600752"/>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_Green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826984" cy="2816352"/>
          </a:xfrm>
        </p:spPr>
        <p:txBody>
          <a:bodyPr tIns="0"/>
          <a:lstStyle>
            <a:lvl1pPr marL="0" indent="0">
              <a:buNone/>
              <a:defRPr sz="1500" b="0" spc="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itle 10"/>
          <p:cNvSpPr>
            <a:spLocks noGrp="1"/>
          </p:cNvSpPr>
          <p:nvPr>
            <p:ph type="title"/>
          </p:nvPr>
        </p:nvSpPr>
        <p:spPr>
          <a:xfrm>
            <a:off x="57913" y="867104"/>
            <a:ext cx="1829292" cy="1263449"/>
          </a:xfrm>
        </p:spPr>
        <p:txBody>
          <a:bodyPr anchor="b"/>
          <a:lstStyle>
            <a:lvl1pPr algn="l">
              <a:defRPr sz="2100" spc="0" baseline="0">
                <a:solidFill>
                  <a:schemeClr val="bg1"/>
                </a:solidFill>
              </a:defRPr>
            </a:lvl1pPr>
          </a:lstStyle>
          <a:p>
            <a:r>
              <a:rPr lang="en-US" smtClean="0"/>
              <a:t>Click to edit Master title style</a:t>
            </a:r>
            <a:endParaRPr lang="en-US" dirty="0"/>
          </a:p>
        </p:txBody>
      </p:sp>
      <p:sp>
        <p:nvSpPr>
          <p:cNvPr id="11" name="Content Placeholder 4"/>
          <p:cNvSpPr>
            <a:spLocks noGrp="1"/>
          </p:cNvSpPr>
          <p:nvPr>
            <p:ph sz="quarter" idx="10"/>
          </p:nvPr>
        </p:nvSpPr>
        <p:spPr>
          <a:xfrm>
            <a:off x="2170796" y="363986"/>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871164639"/>
      </p:ext>
    </p:extLst>
  </p:cSld>
  <p:clrMapOvr>
    <a:overrideClrMapping bg1="lt1" tx1="dk1" bg2="lt2" tx2="dk2" accent1="accent1" accent2="accent2" accent3="accent3" accent4="accent4" accent5="accent5" accent6="accent6" hlink="hlink" folHlink="folHlink"/>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0999" y="166066"/>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4175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079025480"/>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78617598"/>
      </p:ext>
    </p:extLst>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Blue Block Righ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89034505"/>
      </p:ext>
    </p:extLst>
  </p:cSld>
  <p:clrMapOvr>
    <a:overrideClrMapping bg1="lt1" tx1="dk1" bg2="lt2" tx2="dk2" accent1="accent1" accent2="accent2" accent3="accent3" accent4="accent4" accent5="accent5" accent6="accent6" hlink="hlink" folHlink="folHlink"/>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Green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32290181"/>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Picture Yello Block Left">
    <p:bg>
      <p:bgPr>
        <a:solidFill>
          <a:schemeClr val="bg1"/>
        </a:solid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350" b="0" spc="0">
                <a:solidFill>
                  <a:srgbClr val="5C667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1500" spc="0" baseline="0">
                <a:solidFill>
                  <a:srgbClr val="5C6670"/>
                </a:solidFill>
              </a:defRPr>
            </a:lvl1pPr>
          </a:lstStyle>
          <a:p>
            <a:r>
              <a:rPr lang="en-US" smtClean="0"/>
              <a:t>Click to edit Master title style</a:t>
            </a:r>
            <a:endParaRPr lang="en-US" dirty="0"/>
          </a:p>
        </p:txBody>
      </p:sp>
      <p:sp>
        <p:nvSpPr>
          <p:cNvPr id="10" name="Text Placeholder 2"/>
          <p:cNvSpPr>
            <a:spLocks noGrp="1"/>
          </p:cNvSpPr>
          <p:nvPr>
            <p:ph idx="1"/>
          </p:nvPr>
        </p:nvSpPr>
        <p:spPr>
          <a:xfrm>
            <a:off x="2199640" y="1036322"/>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72495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771170711"/>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28120285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7489858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425823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368673125"/>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82186725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4276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01962727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smtClean="0"/>
              <a:t>Click to edit Master title style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898922214"/>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5119399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2" r:id="rId41"/>
    <p:sldLayoutId id="2147483963" r:id="rId42"/>
    <p:sldLayoutId id="2147483964" r:id="rId43"/>
    <p:sldLayoutId id="2147483965" r:id="rId44"/>
    <p:sldLayoutId id="2147483698" r:id="rId45"/>
    <p:sldLayoutId id="2147483699" r:id="rId46"/>
    <p:sldLayoutId id="2147483700" r:id="rId47"/>
    <p:sldLayoutId id="2147483662" r:id="rId48"/>
    <p:sldLayoutId id="2147483669" r:id="rId49"/>
    <p:sldLayoutId id="2147483673"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datapipeline/decembercountreportchecklist" TargetMode="External"/><Relationship Id="rId2" Type="http://schemas.openxmlformats.org/officeDocument/2006/relationships/image" Target="../media/image4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mailto:Rossini_l@cde.state.co.us" TargetMode="External"/><Relationship Id="rId4" Type="http://schemas.openxmlformats.org/officeDocument/2006/relationships/hyperlink" Target="mailto:ohleryer_a@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46.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46.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microsoft.com/office/2007/relationships/hdphoto" Target="../media/hdphoto1.wdp"/><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image" Target="../media/image71.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1.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microsoft.com/office/2007/relationships/hdphoto" Target="../media/hdphoto1.wdp"/><Relationship Id="rId5" Type="http://schemas.openxmlformats.org/officeDocument/2006/relationships/image" Target="../media/image70.png"/><Relationship Id="rId4" Type="http://schemas.openxmlformats.org/officeDocument/2006/relationships/hyperlink" Target="https://www.cde.state.co.us/datapipeline/specialeducationdecemberflagexplanationsdocument"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4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microsoft.com/office/2007/relationships/hdphoto" Target="../media/hdphoto1.wdp"/><Relationship Id="rId5" Type="http://schemas.openxmlformats.org/officeDocument/2006/relationships/image" Target="../media/image70.pn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43.xml"/><Relationship Id="rId5" Type="http://schemas.microsoft.com/office/2007/relationships/hdphoto" Target="../media/hdphoto1.wdp"/><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43.xml"/><Relationship Id="rId6" Type="http://schemas.openxmlformats.org/officeDocument/2006/relationships/image" Target="../media/image80.png"/><Relationship Id="rId5" Type="http://schemas.microsoft.com/office/2007/relationships/hdphoto" Target="../media/hdphoto1.wdp"/><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image" Target="../media/image82.png"/><Relationship Id="rId5" Type="http://schemas.openxmlformats.org/officeDocument/2006/relationships/image" Target="../media/image81.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hyperlink" Target="mailto:ohleyer_a@cde.state.co.us" TargetMode="External"/><Relationship Id="rId2" Type="http://schemas.openxmlformats.org/officeDocument/2006/relationships/hyperlink" Target="mailto:bolger_o@cde.state.co.us" TargetMode="External"/><Relationship Id="rId1" Type="http://schemas.openxmlformats.org/officeDocument/2006/relationships/slideLayout" Target="../slideLayouts/slideLayout6.xml"/><Relationship Id="rId4" Type="http://schemas.openxmlformats.org/officeDocument/2006/relationships/hyperlink" Target="mailto:Rossini_l@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400" dirty="0" smtClean="0"/>
              <a:t>Special Education December </a:t>
            </a:r>
            <a:r>
              <a:rPr lang="en-US" sz="4400" smtClean="0"/>
              <a:t>Count 2019-2020</a:t>
            </a:r>
            <a:endParaRPr lang="en-US" sz="4400" dirty="0"/>
          </a:p>
        </p:txBody>
      </p:sp>
      <p:sp>
        <p:nvSpPr>
          <p:cNvPr id="6" name="Text Placeholder 5"/>
          <p:cNvSpPr>
            <a:spLocks noGrp="1"/>
          </p:cNvSpPr>
          <p:nvPr>
            <p:ph type="subTitle" idx="1"/>
          </p:nvPr>
        </p:nvSpPr>
        <p:spPr/>
        <p:txBody>
          <a:bodyPr/>
          <a:lstStyle/>
          <a:p>
            <a:r>
              <a:rPr lang="en-US" sz="3600" dirty="0" smtClean="0"/>
              <a:t>December Count Report Webinar</a:t>
            </a:r>
            <a:endParaRPr lang="en-US" sz="3600" dirty="0"/>
          </a:p>
        </p:txBody>
      </p:sp>
      <p:sp>
        <p:nvSpPr>
          <p:cNvPr id="7" name="Text Placeholder 6"/>
          <p:cNvSpPr>
            <a:spLocks noGrp="1"/>
          </p:cNvSpPr>
          <p:nvPr>
            <p:ph type="body" sz="quarter" idx="4294967295"/>
          </p:nvPr>
        </p:nvSpPr>
        <p:spPr>
          <a:xfrm>
            <a:off x="400843" y="6009240"/>
            <a:ext cx="8342313" cy="407988"/>
          </a:xfrm>
        </p:spPr>
        <p:txBody>
          <a:bodyPr>
            <a:normAutofit lnSpcReduction="10000"/>
          </a:bodyPr>
          <a:lstStyle/>
          <a:p>
            <a:pPr marL="0" indent="0" algn="ctr">
              <a:buNone/>
            </a:pPr>
            <a:r>
              <a:rPr lang="en-US" sz="2400" dirty="0" smtClean="0"/>
              <a:t>January 2020</a:t>
            </a:r>
            <a:endParaRPr lang="en-US" sz="2400" dirty="0"/>
          </a:p>
        </p:txBody>
      </p:sp>
    </p:spTree>
    <p:extLst>
      <p:ext uri="{BB962C8B-B14F-4D97-AF65-F5344CB8AC3E}">
        <p14:creationId xmlns:p14="http://schemas.microsoft.com/office/powerpoint/2010/main" val="34933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Preparing for </a:t>
            </a:r>
            <a:br>
              <a:rPr lang="en-US" dirty="0" smtClean="0"/>
            </a:br>
            <a:r>
              <a:rPr lang="en-US" dirty="0" smtClean="0"/>
              <a:t>January 30, 2020 </a:t>
            </a:r>
            <a:br>
              <a:rPr lang="en-US" dirty="0" smtClean="0"/>
            </a:br>
            <a:r>
              <a:rPr lang="en-US" dirty="0" smtClean="0"/>
              <a:t>Validity Reports</a:t>
            </a:r>
            <a:endParaRPr lang="en-US" dirty="0"/>
          </a:p>
        </p:txBody>
      </p:sp>
      <p:sp>
        <p:nvSpPr>
          <p:cNvPr id="2" name="Footer Placeholder 1"/>
          <p:cNvSpPr>
            <a:spLocks noGrp="1"/>
          </p:cNvSpPr>
          <p:nvPr>
            <p:ph type="ftr" sz="quarter" idx="4294967295"/>
          </p:nvPr>
        </p:nvSpPr>
        <p:spPr>
          <a:xfrm>
            <a:off x="0" y="6356350"/>
            <a:ext cx="1773238" cy="274638"/>
          </a:xfrm>
          <a:prstGeom prst="rect">
            <a:avLst/>
          </a:prstGeom>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381695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pic>
        <p:nvPicPr>
          <p:cNvPr id="1026" name="Picture 2" title="Report Checklist"/>
          <p:cNvPicPr>
            <a:picLocks noGrp="1" noChangeAspect="1" noChangeArrowheads="1"/>
          </p:cNvPicPr>
          <p:nvPr>
            <p:ph sz="quarter" idx="10"/>
          </p:nvPr>
        </p:nvPicPr>
        <p:blipFill rotWithShape="1">
          <a:blip r:embed="rId2" cstate="email">
            <a:extLst>
              <a:ext uri="{28A0092B-C50C-407E-A947-70E740481C1C}">
                <a14:useLocalDpi xmlns:a14="http://schemas.microsoft.com/office/drawing/2010/main" val="0"/>
              </a:ext>
            </a:extLst>
          </a:blip>
          <a:srcRect l="14818" t="6430" r="15600" b="7301"/>
          <a:stretch/>
        </p:blipFill>
        <p:spPr bwMode="auto">
          <a:xfrm>
            <a:off x="1266737" y="863085"/>
            <a:ext cx="6442745" cy="499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80999" y="207803"/>
            <a:ext cx="8381260" cy="782073"/>
          </a:xfrm>
          <a:prstGeom prst="rect">
            <a:avLst/>
          </a:prstGeom>
        </p:spPr>
        <p:txBody>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lgn="l"/>
            <a:r>
              <a:rPr lang="en-US" sz="3200" dirty="0" smtClean="0">
                <a:solidFill>
                  <a:schemeClr val="tx1"/>
                </a:solidFill>
              </a:rPr>
              <a:t>Report Checklist </a:t>
            </a:r>
            <a:endParaRPr lang="en-US" sz="3200" dirty="0">
              <a:solidFill>
                <a:schemeClr val="tx1"/>
              </a:solidFill>
            </a:endParaRPr>
          </a:p>
        </p:txBody>
      </p:sp>
      <p:sp>
        <p:nvSpPr>
          <p:cNvPr id="2" name="Rectangle 1"/>
          <p:cNvSpPr/>
          <p:nvPr/>
        </p:nvSpPr>
        <p:spPr>
          <a:xfrm>
            <a:off x="1875034" y="5876839"/>
            <a:ext cx="4572000" cy="646331"/>
          </a:xfrm>
          <a:prstGeom prst="rect">
            <a:avLst/>
          </a:prstGeom>
        </p:spPr>
        <p:txBody>
          <a:bodyPr>
            <a:spAutoFit/>
          </a:bodyPr>
          <a:lstStyle/>
          <a:p>
            <a:r>
              <a:rPr lang="en-US" dirty="0">
                <a:hlinkClick r:id="rId3"/>
              </a:rPr>
              <a:t>https://www.cde.state.co.us/datapipeline/decembercountreportchecklist</a:t>
            </a:r>
            <a:r>
              <a:rPr lang="en-US" dirty="0"/>
              <a:t> </a:t>
            </a:r>
          </a:p>
        </p:txBody>
      </p:sp>
    </p:spTree>
    <p:extLst>
      <p:ext uri="{BB962C8B-B14F-4D97-AF65-F5344CB8AC3E}">
        <p14:creationId xmlns:p14="http://schemas.microsoft.com/office/powerpoint/2010/main" val="268298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title="Orange Box"/>
          <p:cNvSpPr txBox="1"/>
          <p:nvPr/>
        </p:nvSpPr>
        <p:spPr>
          <a:xfrm>
            <a:off x="0" y="-54757"/>
            <a:ext cx="9144000" cy="1796143"/>
          </a:xfrm>
          <a:prstGeom prst="rect">
            <a:avLst/>
          </a:prstGeom>
          <a:solidFill>
            <a:schemeClr val="accent3"/>
          </a:solidFill>
        </p:spPr>
        <p:txBody>
          <a:bodyPr wrap="square" rtlCol="0">
            <a:spAutoFit/>
          </a:bodyPr>
          <a:lstStyle/>
          <a:p>
            <a:endParaRPr lang="en-US" dirty="0"/>
          </a:p>
        </p:txBody>
      </p:sp>
      <p:sp>
        <p:nvSpPr>
          <p:cNvPr id="3" name="Title 2"/>
          <p:cNvSpPr>
            <a:spLocks noGrp="1"/>
          </p:cNvSpPr>
          <p:nvPr>
            <p:ph type="title"/>
          </p:nvPr>
        </p:nvSpPr>
        <p:spPr>
          <a:xfrm>
            <a:off x="1566576" y="140427"/>
            <a:ext cx="7195684" cy="1054394"/>
          </a:xfrm>
        </p:spPr>
        <p:txBody>
          <a:bodyPr/>
          <a:lstStyle/>
          <a:p>
            <a:pPr algn="ctr"/>
            <a:r>
              <a:rPr lang="en-US" sz="2800" dirty="0" smtClean="0"/>
              <a:t>To view Student or Staff Reports, go to         Pipeline Reports</a:t>
            </a:r>
            <a:endParaRPr lang="en-US" sz="2800" dirty="0"/>
          </a:p>
        </p:txBody>
      </p:sp>
      <p:sp>
        <p:nvSpPr>
          <p:cNvPr id="2" name="Content Placeholder 1"/>
          <p:cNvSpPr>
            <a:spLocks noGrp="1"/>
          </p:cNvSpPr>
          <p:nvPr>
            <p:ph idx="1"/>
          </p:nvPr>
        </p:nvSpPr>
        <p:spPr>
          <a:xfrm>
            <a:off x="142874" y="3435554"/>
            <a:ext cx="9001125" cy="3453082"/>
          </a:xfrm>
          <a:solidFill>
            <a:schemeClr val="bg1"/>
          </a:solidFill>
        </p:spPr>
        <p:txBody>
          <a:bodyPr/>
          <a:lstStyle/>
          <a:p>
            <a:pPr>
              <a:buFont typeface="Trebuchet MS" panose="020B0603020202020204" pitchFamily="34" charset="0"/>
              <a:buChar char="&gt;"/>
            </a:pPr>
            <a:r>
              <a:rPr lang="en-US" sz="2000" b="0" dirty="0" smtClean="0">
                <a:solidFill>
                  <a:schemeClr val="accent1"/>
                </a:solidFill>
                <a:latin typeface="Trebuchet MS" panose="020B0603020202020204" pitchFamily="34" charset="0"/>
              </a:rPr>
              <a:t>Dataset:</a:t>
            </a:r>
            <a:r>
              <a:rPr lang="en-US" sz="2000" b="0" dirty="0" smtClean="0">
                <a:latin typeface="Trebuchet MS" panose="020B0603020202020204" pitchFamily="34" charset="0"/>
              </a:rPr>
              <a:t> Special Education IEP Interchange</a:t>
            </a:r>
          </a:p>
          <a:p>
            <a:pPr>
              <a:buFont typeface="Trebuchet MS" panose="020B0603020202020204" pitchFamily="34" charset="0"/>
              <a:buChar char="&gt;"/>
            </a:pPr>
            <a:r>
              <a:rPr lang="en-US" sz="2000" b="0" dirty="0" smtClean="0">
                <a:solidFill>
                  <a:schemeClr val="accent1"/>
                </a:solidFill>
                <a:latin typeface="Trebuchet MS" panose="020B0603020202020204" pitchFamily="34" charset="0"/>
              </a:rPr>
              <a:t>File Type:</a:t>
            </a:r>
          </a:p>
          <a:p>
            <a:pPr lvl="1">
              <a:buFont typeface="Trebuchet MS" panose="020B0603020202020204" pitchFamily="34" charset="0"/>
              <a:buChar char="&gt;"/>
            </a:pPr>
            <a:r>
              <a:rPr lang="en-US" sz="1800" b="0" dirty="0" smtClean="0">
                <a:solidFill>
                  <a:schemeClr val="accent1"/>
                </a:solidFill>
                <a:latin typeface="Trebuchet MS" panose="020B0603020202020204" pitchFamily="34" charset="0"/>
              </a:rPr>
              <a:t>Sp. Ed December Count Staff</a:t>
            </a:r>
          </a:p>
          <a:p>
            <a:pPr lvl="1">
              <a:buFont typeface="Trebuchet MS" panose="020B0603020202020204" pitchFamily="34" charset="0"/>
              <a:buChar char="&gt;"/>
            </a:pPr>
            <a:r>
              <a:rPr lang="en-US" sz="1800" b="0" dirty="0" smtClean="0">
                <a:solidFill>
                  <a:schemeClr val="accent1"/>
                </a:solidFill>
                <a:latin typeface="Trebuchet MS" panose="020B0603020202020204" pitchFamily="34" charset="0"/>
              </a:rPr>
              <a:t>Sp. Ed December Count Student</a:t>
            </a:r>
          </a:p>
          <a:p>
            <a:pPr marL="45720" indent="0">
              <a:buClr>
                <a:schemeClr val="accent4"/>
              </a:buClr>
              <a:buNone/>
            </a:pPr>
            <a:r>
              <a:rPr lang="en-US" sz="2000" b="0" dirty="0" smtClean="0">
                <a:latin typeface="Trebuchet MS" panose="020B0603020202020204" pitchFamily="34" charset="0"/>
              </a:rPr>
              <a:t>If you see ERRORS -&gt; These must be resolved before your </a:t>
            </a:r>
            <a:r>
              <a:rPr lang="en-US" sz="2000" dirty="0" smtClean="0">
                <a:latin typeface="Trebuchet MS" panose="020B0603020202020204" pitchFamily="34" charset="0"/>
              </a:rPr>
              <a:t>final snapshot submission to CDE.</a:t>
            </a:r>
            <a:endParaRPr lang="en-US" sz="2000" b="0" dirty="0" smtClean="0">
              <a:latin typeface="Trebuchet MS" panose="020B0603020202020204" pitchFamily="34" charset="0"/>
            </a:endParaRPr>
          </a:p>
          <a:p>
            <a:pPr marL="45720" indent="0">
              <a:buClr>
                <a:schemeClr val="accent4"/>
              </a:buClr>
              <a:buNone/>
            </a:pPr>
            <a:r>
              <a:rPr lang="en-US" sz="2000" b="0" dirty="0" smtClean="0">
                <a:latin typeface="Trebuchet MS" panose="020B0603020202020204" pitchFamily="34" charset="0"/>
              </a:rPr>
              <a:t>If you see WARNINGS -&gt; These records </a:t>
            </a:r>
            <a:r>
              <a:rPr lang="en-US" sz="2000" dirty="0" smtClean="0">
                <a:latin typeface="Trebuchet MS" panose="020B0603020202020204" pitchFamily="34" charset="0"/>
              </a:rPr>
              <a:t>will</a:t>
            </a:r>
            <a:r>
              <a:rPr lang="en-US" sz="2000" b="0" dirty="0" smtClean="0">
                <a:latin typeface="Trebuchet MS" panose="020B0603020202020204" pitchFamily="34" charset="0"/>
              </a:rPr>
              <a:t> make it into snapshot, but there is something unusual with the records. Please check before proceeding.</a:t>
            </a:r>
          </a:p>
        </p:txBody>
      </p:sp>
      <p:pic>
        <p:nvPicPr>
          <p:cNvPr id="6" name="Picture 5" title="Error Report"/>
          <p:cNvPicPr>
            <a:picLocks noChangeAspect="1"/>
          </p:cNvPicPr>
          <p:nvPr/>
        </p:nvPicPr>
        <p:blipFill rotWithShape="1">
          <a:blip r:embed="rId3"/>
          <a:srcRect l="-72" t="24525" b="49943"/>
          <a:stretch/>
        </p:blipFill>
        <p:spPr>
          <a:xfrm>
            <a:off x="256054" y="1376281"/>
            <a:ext cx="8114752" cy="1293990"/>
          </a:xfrm>
          <a:prstGeom prst="rect">
            <a:avLst/>
          </a:prstGeom>
        </p:spPr>
      </p:pic>
      <p:sp>
        <p:nvSpPr>
          <p:cNvPr id="7" name="TextBox 6"/>
          <p:cNvSpPr txBox="1"/>
          <p:nvPr/>
        </p:nvSpPr>
        <p:spPr>
          <a:xfrm>
            <a:off x="645736" y="2589080"/>
            <a:ext cx="5844619" cy="442674"/>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solidFill>
                  <a:schemeClr val="tx1"/>
                </a:solidFill>
              </a:rPr>
              <a:t>+Pipeline Reports</a:t>
            </a:r>
            <a:r>
              <a:rPr lang="en-US" sz="2000" dirty="0" smtClean="0"/>
              <a:t>&gt;Error Reports</a:t>
            </a:r>
            <a:endParaRPr lang="en-US" sz="2000" dirty="0"/>
          </a:p>
        </p:txBody>
      </p:sp>
      <p:pic>
        <p:nvPicPr>
          <p:cNvPr id="8" name="Picture 7" title="Error Report Menu Item"/>
          <p:cNvPicPr>
            <a:picLocks noChangeAspect="1"/>
          </p:cNvPicPr>
          <p:nvPr/>
        </p:nvPicPr>
        <p:blipFill rotWithShape="1">
          <a:blip r:embed="rId3"/>
          <a:srcRect l="-72" t="24525" r="88119" b="49943"/>
          <a:stretch/>
        </p:blipFill>
        <p:spPr>
          <a:xfrm>
            <a:off x="0" y="934044"/>
            <a:ext cx="1291472" cy="1724197"/>
          </a:xfrm>
          <a:prstGeom prst="rect">
            <a:avLst/>
          </a:prstGeom>
        </p:spPr>
      </p:pic>
      <p:sp>
        <p:nvSpPr>
          <p:cNvPr id="9" name="Oval Callout 8"/>
          <p:cNvSpPr/>
          <p:nvPr/>
        </p:nvSpPr>
        <p:spPr>
          <a:xfrm>
            <a:off x="6179127" y="2851731"/>
            <a:ext cx="2848752" cy="1253765"/>
          </a:xfrm>
          <a:prstGeom prst="wedgeEllipseCallout">
            <a:avLst>
              <a:gd name="adj1" fmla="val -103323"/>
              <a:gd name="adj2" fmla="val -3073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It is important to review Warnings!</a:t>
            </a:r>
            <a:endParaRPr lang="en-US" dirty="0"/>
          </a:p>
        </p:txBody>
      </p:sp>
      <p:sp>
        <p:nvSpPr>
          <p:cNvPr id="10" name="5-Point Star 9"/>
          <p:cNvSpPr>
            <a:spLocks noChangeAspect="1"/>
          </p:cNvSpPr>
          <p:nvPr/>
        </p:nvSpPr>
        <p:spPr>
          <a:xfrm rot="20737158">
            <a:off x="7486841" y="629128"/>
            <a:ext cx="1494934" cy="149493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Tip</a:t>
            </a:r>
            <a:endParaRPr lang="en-US" dirty="0"/>
          </a:p>
        </p:txBody>
      </p:sp>
    </p:spTree>
    <p:extLst>
      <p:ext uri="{BB962C8B-B14F-4D97-AF65-F5344CB8AC3E}">
        <p14:creationId xmlns:p14="http://schemas.microsoft.com/office/powerpoint/2010/main" val="138399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Student Error Reports in COGNOS</a:t>
            </a:r>
            <a:endParaRPr lang="en-US" sz="3200" dirty="0"/>
          </a:p>
        </p:txBody>
      </p:sp>
      <p:sp>
        <p:nvSpPr>
          <p:cNvPr id="4" name="Content Placeholder 3"/>
          <p:cNvSpPr>
            <a:spLocks noGrp="1"/>
          </p:cNvSpPr>
          <p:nvPr>
            <p:ph idx="1"/>
          </p:nvPr>
        </p:nvSpPr>
        <p:spPr>
          <a:xfrm>
            <a:off x="628650" y="1825624"/>
            <a:ext cx="7886700" cy="4708525"/>
          </a:xfrm>
        </p:spPr>
        <p:txBody>
          <a:bodyPr>
            <a:normAutofit fontScale="92500" lnSpcReduction="10000"/>
          </a:bodyPr>
          <a:lstStyle/>
          <a:p>
            <a:pPr marL="45720" indent="0">
              <a:buNone/>
            </a:pPr>
            <a:r>
              <a:rPr lang="en-US" sz="2600" dirty="0" smtClean="0"/>
              <a:t>&gt;</a:t>
            </a:r>
            <a:r>
              <a:rPr lang="en-US" sz="2600" dirty="0" err="1" smtClean="0"/>
              <a:t>Cognos</a:t>
            </a:r>
            <a:r>
              <a:rPr lang="en-US" sz="2600" dirty="0" smtClean="0"/>
              <a:t> Report</a:t>
            </a:r>
          </a:p>
          <a:p>
            <a:pPr marL="45720" indent="0">
              <a:buNone/>
            </a:pPr>
            <a:r>
              <a:rPr lang="en-US" sz="2600" dirty="0" smtClean="0"/>
              <a:t>&gt;Pipeline</a:t>
            </a:r>
          </a:p>
          <a:p>
            <a:pPr marL="45720" indent="0">
              <a:buNone/>
            </a:pPr>
            <a:r>
              <a:rPr lang="en-US" sz="2600" dirty="0" smtClean="0"/>
              <a:t>&gt;Special Education December</a:t>
            </a:r>
            <a:endParaRPr lang="en-US" sz="2600" dirty="0"/>
          </a:p>
          <a:p>
            <a:pPr lvl="1"/>
            <a:endParaRPr lang="en-US" dirty="0" smtClean="0"/>
          </a:p>
          <a:p>
            <a:pPr lvl="1"/>
            <a:endParaRPr lang="en-US" dirty="0"/>
          </a:p>
          <a:p>
            <a:pPr lvl="1"/>
            <a:endParaRPr lang="en-US" dirty="0"/>
          </a:p>
          <a:p>
            <a:pPr marL="60325" lvl="1" indent="0">
              <a:buNone/>
            </a:pPr>
            <a:endParaRPr lang="en-US" sz="2000" dirty="0" smtClean="0">
              <a:latin typeface="Trebuchet MS" panose="020B0603020202020204" pitchFamily="34" charset="0"/>
            </a:endParaRPr>
          </a:p>
          <a:p>
            <a:pPr marL="60325" lvl="1" indent="0">
              <a:buNone/>
            </a:pPr>
            <a:endParaRPr lang="en-US" sz="2000" dirty="0" smtClean="0">
              <a:latin typeface="Trebuchet MS" panose="020B0603020202020204" pitchFamily="34" charset="0"/>
            </a:endParaRPr>
          </a:p>
          <a:p>
            <a:pPr marL="60325" lvl="1" indent="0">
              <a:buNone/>
            </a:pPr>
            <a:endParaRPr lang="en-US" sz="2000" dirty="0">
              <a:latin typeface="Trebuchet MS" panose="020B0603020202020204" pitchFamily="34" charset="0"/>
            </a:endParaRPr>
          </a:p>
          <a:p>
            <a:pPr marL="60325" lvl="1" indent="0">
              <a:buNone/>
            </a:pPr>
            <a:endParaRPr lang="en-US" sz="2000" dirty="0" smtClean="0">
              <a:latin typeface="Trebuchet MS" panose="020B0603020202020204" pitchFamily="34" charset="0"/>
            </a:endParaRPr>
          </a:p>
          <a:p>
            <a:pPr marL="60325" lvl="1" indent="0">
              <a:buNone/>
            </a:pPr>
            <a:endParaRPr lang="en-US" sz="2000" dirty="0" smtClean="0">
              <a:latin typeface="Trebuchet MS" panose="020B0603020202020204" pitchFamily="34" charset="0"/>
            </a:endParaRPr>
          </a:p>
          <a:p>
            <a:pPr marL="60325" lvl="1" indent="0">
              <a:buNone/>
            </a:pPr>
            <a:endParaRPr lang="en-US" sz="2000" dirty="0" smtClean="0">
              <a:latin typeface="Trebuchet MS" panose="020B0603020202020204" pitchFamily="34" charset="0"/>
            </a:endParaRPr>
          </a:p>
          <a:p>
            <a:pPr marL="60325" lvl="1" indent="0">
              <a:buNone/>
            </a:pPr>
            <a:r>
              <a:rPr lang="en-US" sz="2000" dirty="0" smtClean="0">
                <a:latin typeface="Trebuchet MS" panose="020B0603020202020204" pitchFamily="34" charset="0"/>
              </a:rPr>
              <a:t>T</a:t>
            </a:r>
            <a:r>
              <a:rPr lang="en-US" sz="2000" b="0" dirty="0" smtClean="0">
                <a:latin typeface="Trebuchet MS" panose="020B0603020202020204" pitchFamily="34" charset="0"/>
              </a:rPr>
              <a:t>he Error Reports </a:t>
            </a:r>
            <a:r>
              <a:rPr lang="en-US" sz="2000" b="0" dirty="0">
                <a:latin typeface="Trebuchet MS" panose="020B0603020202020204" pitchFamily="34" charset="0"/>
              </a:rPr>
              <a:t>themselves are not submitted, but </a:t>
            </a:r>
            <a:r>
              <a:rPr lang="en-US" sz="2000" dirty="0">
                <a:latin typeface="Trebuchet MS" panose="020B0603020202020204" pitchFamily="34" charset="0"/>
              </a:rPr>
              <a:t>your Administrator will be asked to sign off that Error Report </a:t>
            </a:r>
            <a:r>
              <a:rPr lang="en-US" sz="2000" b="1" dirty="0">
                <a:latin typeface="Trebuchet MS" panose="020B0603020202020204" pitchFamily="34" charset="0"/>
              </a:rPr>
              <a:t>Warnings</a:t>
            </a:r>
            <a:r>
              <a:rPr lang="en-US" sz="2000" dirty="0">
                <a:latin typeface="Trebuchet MS" panose="020B0603020202020204" pitchFamily="34" charset="0"/>
              </a:rPr>
              <a:t> have been reviewed</a:t>
            </a:r>
            <a:r>
              <a:rPr lang="en-US" sz="2000" b="0" dirty="0">
                <a:latin typeface="Trebuchet MS" panose="020B0603020202020204" pitchFamily="34" charset="0"/>
              </a:rPr>
              <a:t>. </a:t>
            </a:r>
          </a:p>
        </p:txBody>
      </p:sp>
      <p:pic>
        <p:nvPicPr>
          <p:cNvPr id="8" name="Picture 7" title="Cognos Student Error Reports"/>
          <p:cNvPicPr>
            <a:picLocks noChangeAspect="1"/>
          </p:cNvPicPr>
          <p:nvPr/>
        </p:nvPicPr>
        <p:blipFill rotWithShape="1">
          <a:blip r:embed="rId3"/>
          <a:srcRect l="590" t="5473" r="54569" b="88097"/>
          <a:stretch/>
        </p:blipFill>
        <p:spPr>
          <a:xfrm>
            <a:off x="351692" y="3177805"/>
            <a:ext cx="6631912" cy="1021944"/>
          </a:xfrm>
          <a:prstGeom prst="rect">
            <a:avLst/>
          </a:prstGeom>
          <a:ln>
            <a:noFill/>
          </a:ln>
          <a:effectLst/>
        </p:spPr>
      </p:pic>
      <p:pic>
        <p:nvPicPr>
          <p:cNvPr id="6" name="Picture 5" title="Special Education December Count"/>
          <p:cNvPicPr>
            <a:picLocks noChangeAspect="1"/>
          </p:cNvPicPr>
          <p:nvPr/>
        </p:nvPicPr>
        <p:blipFill rotWithShape="1">
          <a:blip r:embed="rId4"/>
          <a:srcRect t="34288" b="39704"/>
          <a:stretch/>
        </p:blipFill>
        <p:spPr>
          <a:xfrm>
            <a:off x="5282340" y="2684954"/>
            <a:ext cx="3078362" cy="420726"/>
          </a:xfrm>
          <a:prstGeom prst="rect">
            <a:avLst/>
          </a:prstGeom>
          <a:ln>
            <a:noFill/>
          </a:ln>
          <a:effectLst>
            <a:outerShdw blurRad="292100" dist="139700" dir="2700000" algn="tl" rotWithShape="0">
              <a:srgbClr val="333333">
                <a:alpha val="65000"/>
              </a:srgbClr>
            </a:outerShdw>
          </a:effectLst>
        </p:spPr>
      </p:pic>
      <p:pic>
        <p:nvPicPr>
          <p:cNvPr id="7" name="Picture 6" title="Pipeline Folder"/>
          <p:cNvPicPr>
            <a:picLocks noChangeAspect="1"/>
          </p:cNvPicPr>
          <p:nvPr/>
        </p:nvPicPr>
        <p:blipFill>
          <a:blip r:embed="rId5"/>
          <a:stretch>
            <a:fillRect/>
          </a:stretch>
        </p:blipFill>
        <p:spPr>
          <a:xfrm>
            <a:off x="3999680" y="2215976"/>
            <a:ext cx="2262227" cy="418227"/>
          </a:xfrm>
          <a:prstGeom prst="rect">
            <a:avLst/>
          </a:prstGeom>
          <a:ln>
            <a:noFill/>
          </a:ln>
          <a:effectLst>
            <a:outerShdw blurRad="292100" dist="139700" dir="2700000" algn="tl" rotWithShape="0">
              <a:srgbClr val="333333">
                <a:alpha val="65000"/>
              </a:srgbClr>
            </a:outerShdw>
          </a:effectLst>
        </p:spPr>
      </p:pic>
      <p:pic>
        <p:nvPicPr>
          <p:cNvPr id="5" name="Picture 4" title="Cognos Report"/>
          <p:cNvPicPr>
            <a:picLocks noChangeAspect="1"/>
          </p:cNvPicPr>
          <p:nvPr/>
        </p:nvPicPr>
        <p:blipFill rotWithShape="1">
          <a:blip r:embed="rId6"/>
          <a:srcRect t="82379" b="4936"/>
          <a:stretch/>
        </p:blipFill>
        <p:spPr>
          <a:xfrm>
            <a:off x="3440307" y="1674323"/>
            <a:ext cx="3104016" cy="499325"/>
          </a:xfrm>
          <a:prstGeom prst="rect">
            <a:avLst/>
          </a:prstGeom>
          <a:ln>
            <a:noFill/>
          </a:ln>
          <a:effectLst>
            <a:outerShdw blurRad="292100" dist="139700" dir="2700000" algn="tl" rotWithShape="0">
              <a:srgbClr val="333333">
                <a:alpha val="65000"/>
              </a:srgbClr>
            </a:outerShdw>
          </a:effectLst>
        </p:spPr>
      </p:pic>
      <p:pic>
        <p:nvPicPr>
          <p:cNvPr id="10" name="Picture 9" title="Error Reports"/>
          <p:cNvPicPr>
            <a:picLocks noChangeAspect="1"/>
          </p:cNvPicPr>
          <p:nvPr/>
        </p:nvPicPr>
        <p:blipFill>
          <a:blip r:embed="rId7"/>
          <a:stretch>
            <a:fillRect/>
          </a:stretch>
        </p:blipFill>
        <p:spPr>
          <a:xfrm>
            <a:off x="381000" y="4156195"/>
            <a:ext cx="6602604" cy="964666"/>
          </a:xfrm>
          <a:prstGeom prst="rect">
            <a:avLst/>
          </a:prstGeom>
        </p:spPr>
      </p:pic>
    </p:spTree>
    <p:extLst>
      <p:ext uri="{BB962C8B-B14F-4D97-AF65-F5344CB8AC3E}">
        <p14:creationId xmlns:p14="http://schemas.microsoft.com/office/powerpoint/2010/main" val="111962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title="Rectangle"/>
          <p:cNvSpPr/>
          <p:nvPr/>
        </p:nvSpPr>
        <p:spPr>
          <a:xfrm>
            <a:off x="0" y="-76200"/>
            <a:ext cx="1971675" cy="6934200"/>
          </a:xfrm>
          <a:prstGeom prst="rect">
            <a:avLst/>
          </a:prstGeom>
          <a:solidFill>
            <a:srgbClr val="6D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half" idx="2"/>
          </p:nvPr>
        </p:nvSpPr>
        <p:spPr/>
        <p:txBody>
          <a:bodyPr/>
          <a:lstStyle/>
          <a:p>
            <a:r>
              <a:rPr lang="en-US" dirty="0" smtClean="0"/>
              <a:t>* Note 1.3 has been removed</a:t>
            </a:r>
            <a:endParaRPr lang="en-US" dirty="0"/>
          </a:p>
        </p:txBody>
      </p:sp>
      <p:sp>
        <p:nvSpPr>
          <p:cNvPr id="3" name="Title 2"/>
          <p:cNvSpPr>
            <a:spLocks noGrp="1"/>
          </p:cNvSpPr>
          <p:nvPr>
            <p:ph type="title"/>
          </p:nvPr>
        </p:nvSpPr>
        <p:spPr/>
        <p:txBody>
          <a:bodyPr>
            <a:normAutofit fontScale="90000"/>
          </a:bodyPr>
          <a:lstStyle/>
          <a:p>
            <a:r>
              <a:rPr lang="en-US" sz="2800" dirty="0" smtClean="0"/>
              <a:t>STAFF </a:t>
            </a:r>
            <a:br>
              <a:rPr lang="en-US" sz="2800" dirty="0" smtClean="0"/>
            </a:br>
            <a:r>
              <a:rPr lang="en-US" sz="2800" dirty="0" smtClean="0"/>
              <a:t>DATA VALIDITY </a:t>
            </a:r>
            <a:r>
              <a:rPr lang="en-US" dirty="0" smtClean="0"/>
              <a:t>Certification Report</a:t>
            </a:r>
            <a:endParaRPr lang="en-US" dirty="0"/>
          </a:p>
        </p:txBody>
      </p:sp>
      <p:pic>
        <p:nvPicPr>
          <p:cNvPr id="14" name="Content Placeholder 13" title="Staff 1.0 SPED December Count"/>
          <p:cNvPicPr>
            <a:picLocks noGrp="1" noChangeAspect="1"/>
          </p:cNvPicPr>
          <p:nvPr>
            <p:ph sz="quarter" idx="10"/>
          </p:nvPr>
        </p:nvPicPr>
        <p:blipFill rotWithShape="1">
          <a:blip r:embed="rId3" cstate="email">
            <a:extLst>
              <a:ext uri="{28A0092B-C50C-407E-A947-70E740481C1C}">
                <a14:useLocalDpi xmlns:a14="http://schemas.microsoft.com/office/drawing/2010/main" val="0"/>
              </a:ext>
            </a:extLst>
          </a:blip>
          <a:srcRect l="890" r="1"/>
          <a:stretch/>
        </p:blipFill>
        <p:spPr>
          <a:xfrm>
            <a:off x="2228850" y="963153"/>
            <a:ext cx="6534150" cy="355870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647292" y="5400496"/>
            <a:ext cx="6499043" cy="923330"/>
          </a:xfrm>
          <a:prstGeom prst="rect">
            <a:avLst/>
          </a:prstGeom>
          <a:solidFill>
            <a:schemeClr val="bg1"/>
          </a:solidFill>
          <a:ln w="28575">
            <a:solidFill>
              <a:srgbClr val="6D3A5D"/>
            </a:solidFill>
          </a:ln>
        </p:spPr>
        <p:txBody>
          <a:bodyPr wrap="square" rtlCol="0">
            <a:spAutoFit/>
          </a:bodyPr>
          <a:lstStyle/>
          <a:p>
            <a:r>
              <a:rPr lang="en-US" dirty="0" smtClean="0"/>
              <a:t>Your Director must certify that they have reviewed all these reports.  Report Numbers </a:t>
            </a:r>
            <a:r>
              <a:rPr lang="en-US" b="1" dirty="0" smtClean="0">
                <a:solidFill>
                  <a:schemeClr val="tx1">
                    <a:lumMod val="75000"/>
                  </a:schemeClr>
                </a:solidFill>
              </a:rPr>
              <a:t>1, 2, 4 and 5 </a:t>
            </a:r>
            <a:r>
              <a:rPr lang="en-US" dirty="0" smtClean="0"/>
              <a:t>will be uploaded to the DMS in February, after the CDE had reviewed state data for duplicates. </a:t>
            </a:r>
            <a:endParaRPr lang="en-US" dirty="0"/>
          </a:p>
        </p:txBody>
      </p:sp>
      <p:grpSp>
        <p:nvGrpSpPr>
          <p:cNvPr id="8" name="Group 7" title="Viewing Forms"/>
          <p:cNvGrpSpPr>
            <a:grpSpLocks noChangeAspect="1"/>
          </p:cNvGrpSpPr>
          <p:nvPr/>
        </p:nvGrpSpPr>
        <p:grpSpPr>
          <a:xfrm>
            <a:off x="293526" y="5166043"/>
            <a:ext cx="1208431" cy="839470"/>
            <a:chOff x="4126230" y="4379119"/>
            <a:chExt cx="2720340" cy="1889760"/>
          </a:xfrm>
        </p:grpSpPr>
        <p:pic>
          <p:nvPicPr>
            <p:cNvPr id="10" name="Picture 9" title="Viewing Forms"/>
            <p:cNvPicPr/>
            <p:nvPr/>
          </p:nvPicPr>
          <p:blipFill rotWithShape="1">
            <a:blip r:embed="rId4"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1" name="Flowchart: Merge 10"/>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title="Viewing Forms"/>
          <p:cNvGrpSpPr>
            <a:grpSpLocks noChangeAspect="1"/>
          </p:cNvGrpSpPr>
          <p:nvPr/>
        </p:nvGrpSpPr>
        <p:grpSpPr>
          <a:xfrm>
            <a:off x="7257626" y="363118"/>
            <a:ext cx="1208431" cy="839470"/>
            <a:chOff x="4126230" y="4379119"/>
            <a:chExt cx="2720340" cy="1889760"/>
          </a:xfrm>
        </p:grpSpPr>
        <p:pic>
          <p:nvPicPr>
            <p:cNvPr id="5" name="Picture 4" title="Viewing Forms"/>
            <p:cNvPicPr/>
            <p:nvPr/>
          </p:nvPicPr>
          <p:blipFill rotWithShape="1">
            <a:blip r:embed="rId4"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Flowchart: Merge 5"/>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title="Report Slides"/>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4818" t="6430" r="15600" b="7301"/>
          <a:stretch/>
        </p:blipFill>
        <p:spPr bwMode="auto">
          <a:xfrm>
            <a:off x="-484757" y="2927172"/>
            <a:ext cx="2456432" cy="190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2305050" y="4289006"/>
            <a:ext cx="2875210" cy="1030196"/>
          </a:xfrm>
          <a:prstGeom prst="wedgeEllipseCallout">
            <a:avLst>
              <a:gd name="adj1" fmla="val -77930"/>
              <a:gd name="adj2" fmla="val -45638"/>
            </a:avLst>
          </a:prstGeom>
          <a:ln>
            <a:solidFill>
              <a:srgbClr val="6D3A5D"/>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Report slides are color coded to match Checklist!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Purple Text Box"/>
          <p:cNvSpPr/>
          <p:nvPr/>
        </p:nvSpPr>
        <p:spPr>
          <a:xfrm>
            <a:off x="0" y="-76200"/>
            <a:ext cx="1971675" cy="6934200"/>
          </a:xfrm>
          <a:prstGeom prst="rect">
            <a:avLst/>
          </a:prstGeom>
          <a:solidFill>
            <a:srgbClr val="6D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0220" y="3730054"/>
            <a:ext cx="1826984" cy="1318450"/>
          </a:xfrm>
        </p:spPr>
        <p:txBody>
          <a:bodyPr/>
          <a:lstStyle/>
          <a:p>
            <a:endParaRPr lang="en-US" dirty="0"/>
          </a:p>
        </p:txBody>
      </p:sp>
      <p:sp>
        <p:nvSpPr>
          <p:cNvPr id="3" name="Title 2"/>
          <p:cNvSpPr>
            <a:spLocks noGrp="1"/>
          </p:cNvSpPr>
          <p:nvPr>
            <p:ph type="title"/>
          </p:nvPr>
        </p:nvSpPr>
        <p:spPr>
          <a:xfrm>
            <a:off x="57913" y="2232152"/>
            <a:ext cx="1829292" cy="1263449"/>
          </a:xfrm>
        </p:spPr>
        <p:txBody>
          <a:bodyPr>
            <a:normAutofit fontScale="90000"/>
          </a:bodyPr>
          <a:lstStyle/>
          <a:p>
            <a:pPr algn="l"/>
            <a:r>
              <a:rPr lang="en-US" sz="3600" dirty="0" smtClean="0"/>
              <a:t>Student Data Validity </a:t>
            </a:r>
            <a:r>
              <a:rPr lang="en-US" dirty="0" smtClean="0"/>
              <a:t>Certification Report</a:t>
            </a:r>
            <a:endParaRPr lang="en-US" sz="2800" dirty="0"/>
          </a:p>
        </p:txBody>
      </p:sp>
      <p:pic>
        <p:nvPicPr>
          <p:cNvPr id="6" name="Content Placeholder 5" title="Student 2.0 SPED December Count"/>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2170113" y="920947"/>
            <a:ext cx="6592887" cy="4600181"/>
          </a:xfrm>
        </p:spPr>
      </p:pic>
      <p:grpSp>
        <p:nvGrpSpPr>
          <p:cNvPr id="7" name="Group 6" title="Viewing Forms"/>
          <p:cNvGrpSpPr>
            <a:grpSpLocks noChangeAspect="1"/>
          </p:cNvGrpSpPr>
          <p:nvPr/>
        </p:nvGrpSpPr>
        <p:grpSpPr>
          <a:xfrm>
            <a:off x="293526" y="5166043"/>
            <a:ext cx="1208431" cy="839470"/>
            <a:chOff x="4126230" y="4379119"/>
            <a:chExt cx="2720340" cy="1889760"/>
          </a:xfrm>
        </p:grpSpPr>
        <p:pic>
          <p:nvPicPr>
            <p:cNvPr id="8" name="Picture 7" title="Viewing Forms"/>
            <p:cNvPicPr/>
            <p:nvPr/>
          </p:nvPicPr>
          <p:blipFill rotWithShape="1">
            <a:blip r:embed="rId4"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9" name="Flowchart: Merge 8"/>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647292" y="5400496"/>
            <a:ext cx="7383497" cy="923330"/>
          </a:xfrm>
          <a:prstGeom prst="rect">
            <a:avLst/>
          </a:prstGeom>
          <a:solidFill>
            <a:schemeClr val="bg1"/>
          </a:solidFill>
          <a:ln w="28575">
            <a:solidFill>
              <a:srgbClr val="6D3A5D"/>
            </a:solidFill>
          </a:ln>
        </p:spPr>
        <p:txBody>
          <a:bodyPr wrap="square" rtlCol="0">
            <a:spAutoFit/>
          </a:bodyPr>
          <a:lstStyle/>
          <a:p>
            <a:r>
              <a:rPr lang="en-US" dirty="0" smtClean="0"/>
              <a:t>Your Director must certify that they have reviewed all these reports in </a:t>
            </a:r>
            <a:r>
              <a:rPr lang="en-US" b="1" dirty="0" smtClean="0"/>
              <a:t>January</a:t>
            </a:r>
            <a:r>
              <a:rPr lang="en-US" dirty="0" smtClean="0"/>
              <a:t>.  Report Numbers </a:t>
            </a:r>
            <a:r>
              <a:rPr lang="en-US" b="1" dirty="0" smtClean="0">
                <a:solidFill>
                  <a:schemeClr val="tx1">
                    <a:lumMod val="75000"/>
                  </a:schemeClr>
                </a:solidFill>
              </a:rPr>
              <a:t>2.1-2.10 </a:t>
            </a:r>
            <a:r>
              <a:rPr lang="en-US" dirty="0" smtClean="0"/>
              <a:t>will be uploaded to the DMS in </a:t>
            </a:r>
            <a:r>
              <a:rPr lang="en-US" b="1" dirty="0" smtClean="0"/>
              <a:t>February</a:t>
            </a:r>
            <a:r>
              <a:rPr lang="en-US" dirty="0" smtClean="0"/>
              <a:t>, after the CDE had reviewed state data for duplicates. </a:t>
            </a:r>
            <a:endParaRPr lang="en-US" dirty="0"/>
          </a:p>
        </p:txBody>
      </p:sp>
      <p:sp>
        <p:nvSpPr>
          <p:cNvPr id="10" name="Rectangle 9"/>
          <p:cNvSpPr/>
          <p:nvPr/>
        </p:nvSpPr>
        <p:spPr>
          <a:xfrm>
            <a:off x="57912" y="0"/>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spTree>
    <p:extLst>
      <p:ext uri="{BB962C8B-B14F-4D97-AF65-F5344CB8AC3E}">
        <p14:creationId xmlns:p14="http://schemas.microsoft.com/office/powerpoint/2010/main" val="85854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title="Purple Box"/>
          <p:cNvSpPr txBox="1"/>
          <p:nvPr/>
        </p:nvSpPr>
        <p:spPr>
          <a:xfrm>
            <a:off x="-2333" y="-2725"/>
            <a:ext cx="9146332" cy="1663479"/>
          </a:xfrm>
          <a:prstGeom prst="rect">
            <a:avLst/>
          </a:prstGeom>
          <a:solidFill>
            <a:srgbClr val="6D3A5D"/>
          </a:solidFill>
        </p:spPr>
        <p:txBody>
          <a:bodyPr wrap="square" rtlCol="0">
            <a:spAutoFit/>
          </a:bodyPr>
          <a:lstStyle/>
          <a:p>
            <a:endParaRPr lang="en-US" dirty="0"/>
          </a:p>
        </p:txBody>
      </p:sp>
      <p:sp>
        <p:nvSpPr>
          <p:cNvPr id="52226" name="Title 1"/>
          <p:cNvSpPr>
            <a:spLocks noGrp="1"/>
          </p:cNvSpPr>
          <p:nvPr>
            <p:ph type="title"/>
          </p:nvPr>
        </p:nvSpPr>
        <p:spPr bwMode="auto">
          <a:xfrm>
            <a:off x="381000" y="294887"/>
            <a:ext cx="8381260" cy="782073"/>
          </a:xfrm>
          <a:noFill/>
          <a:ln>
            <a:miter lim="800000"/>
            <a:headEnd/>
            <a:tailEnd/>
          </a:ln>
        </p:spPr>
        <p:txBody>
          <a:bodyPr vert="horz" wrap="square" lIns="86493" tIns="43247" rIns="86493" bIns="43247" numCol="1" anchor="t" anchorCtr="0" compatLnSpc="1">
            <a:prstTxWarp prst="textNoShape">
              <a:avLst/>
            </a:prstTxWarp>
            <a:normAutofit fontScale="90000"/>
          </a:bodyPr>
          <a:lstStyle/>
          <a:p>
            <a:pPr algn="l"/>
            <a:r>
              <a:rPr lang="en-US" sz="4000" dirty="0" smtClean="0">
                <a:solidFill>
                  <a:schemeClr val="bg1"/>
                </a:solidFill>
              </a:rPr>
              <a:t>Submitting Data Certification Reports (2 reports)</a:t>
            </a:r>
          </a:p>
        </p:txBody>
      </p:sp>
      <p:sp>
        <p:nvSpPr>
          <p:cNvPr id="52227" name="Content Placeholder 2"/>
          <p:cNvSpPr>
            <a:spLocks noGrp="1"/>
          </p:cNvSpPr>
          <p:nvPr>
            <p:ph idx="4294967295"/>
          </p:nvPr>
        </p:nvSpPr>
        <p:spPr bwMode="auto">
          <a:xfrm>
            <a:off x="0" y="1660525"/>
            <a:ext cx="4572000" cy="5110163"/>
          </a:xfrm>
          <a:noFill/>
          <a:ln>
            <a:miter lim="800000"/>
            <a:headEnd/>
            <a:tailEnd/>
          </a:ln>
        </p:spPr>
        <p:txBody>
          <a:bodyPr vert="horz" wrap="square" lIns="86493" tIns="43247" rIns="86493" bIns="43247" numCol="1" anchor="t" anchorCtr="0" compatLnSpc="1">
            <a:prstTxWarp prst="textNoShape">
              <a:avLst/>
            </a:prstTxWarp>
          </a:bodyPr>
          <a:lstStyle/>
          <a:p>
            <a:pPr marL="174625" indent="-130175">
              <a:buClr>
                <a:srgbClr val="6D3A5D"/>
              </a:buClr>
            </a:pPr>
            <a:r>
              <a:rPr lang="en-US" sz="2200" b="0" dirty="0" smtClean="0">
                <a:latin typeface="+mj-lt"/>
              </a:rPr>
              <a:t>Staff and Student Data Certification Reports are due on </a:t>
            </a:r>
            <a:r>
              <a:rPr lang="en-US" sz="2200" b="1" dirty="0" smtClean="0">
                <a:solidFill>
                  <a:srgbClr val="6D3A5D"/>
                </a:solidFill>
                <a:latin typeface="+mj-lt"/>
              </a:rPr>
              <a:t>Thursday, January 30, 2020</a:t>
            </a:r>
          </a:p>
          <a:p>
            <a:pPr marL="174625" indent="-130175">
              <a:buClr>
                <a:srgbClr val="6D3A5D"/>
              </a:buClr>
            </a:pPr>
            <a:r>
              <a:rPr lang="en-US" sz="2200" b="0" dirty="0" smtClean="0">
                <a:latin typeface="+mj-lt"/>
              </a:rPr>
              <a:t>Reports require a wet signature by the Special Education Director along with the date the reports were signed. </a:t>
            </a:r>
          </a:p>
          <a:p>
            <a:pPr marL="174625" indent="-130175">
              <a:buClr>
                <a:srgbClr val="6D3A5D"/>
              </a:buClr>
            </a:pPr>
            <a:r>
              <a:rPr lang="en-US" sz="2200" b="0" dirty="0" smtClean="0">
                <a:latin typeface="+mj-lt"/>
              </a:rPr>
              <a:t>Scan both signed documents into a PDF</a:t>
            </a:r>
          </a:p>
          <a:p>
            <a:pPr marL="174625" indent="-130175">
              <a:buClr>
                <a:srgbClr val="6D3A5D"/>
              </a:buClr>
            </a:pPr>
            <a:r>
              <a:rPr lang="en-US" sz="2200" b="0" dirty="0" smtClean="0">
                <a:latin typeface="+mj-lt"/>
              </a:rPr>
              <a:t>Upload the PDF to the </a:t>
            </a:r>
            <a:br>
              <a:rPr lang="en-US" sz="2200" b="0" dirty="0" smtClean="0">
                <a:latin typeface="+mj-lt"/>
              </a:rPr>
            </a:br>
            <a:r>
              <a:rPr lang="en-US" sz="2200" dirty="0" smtClean="0">
                <a:solidFill>
                  <a:srgbClr val="6D3A5D"/>
                </a:solidFill>
                <a:latin typeface="+mj-lt"/>
              </a:rPr>
              <a:t>Data Management </a:t>
            </a:r>
            <a:br>
              <a:rPr lang="en-US" sz="2200" dirty="0" smtClean="0">
                <a:solidFill>
                  <a:srgbClr val="6D3A5D"/>
                </a:solidFill>
                <a:latin typeface="+mj-lt"/>
              </a:rPr>
            </a:br>
            <a:r>
              <a:rPr lang="en-US" sz="2200" dirty="0" smtClean="0">
                <a:solidFill>
                  <a:srgbClr val="6D3A5D"/>
                </a:solidFill>
                <a:latin typeface="+mj-lt"/>
              </a:rPr>
              <a:t>System</a:t>
            </a:r>
            <a:r>
              <a:rPr lang="en-US" sz="2200" b="0" dirty="0" smtClean="0">
                <a:latin typeface="+mj-lt"/>
              </a:rPr>
              <a:t>/Profile Tab</a:t>
            </a:r>
          </a:p>
        </p:txBody>
      </p:sp>
      <p:pic>
        <p:nvPicPr>
          <p:cNvPr id="3" name="Picture 2" title="Staff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0833" y="1546318"/>
            <a:ext cx="4326863" cy="2328160"/>
          </a:xfrm>
          <a:prstGeom prst="rect">
            <a:avLst/>
          </a:prstGeom>
          <a:ln>
            <a:noFill/>
          </a:ln>
          <a:effectLst>
            <a:outerShdw blurRad="292100" dist="139700" dir="2700000" algn="tl" rotWithShape="0">
              <a:srgbClr val="333333">
                <a:alpha val="65000"/>
              </a:srgbClr>
            </a:outerShdw>
          </a:effectLst>
        </p:spPr>
      </p:pic>
      <p:pic>
        <p:nvPicPr>
          <p:cNvPr id="2" name="Picture 1" title="Student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18393" y="2475921"/>
            <a:ext cx="4224440" cy="2947600"/>
          </a:xfrm>
          <a:prstGeom prst="rect">
            <a:avLst/>
          </a:prstGeom>
          <a:ln>
            <a:noFill/>
          </a:ln>
          <a:effectLst>
            <a:outerShdw blurRad="292100" dist="139700" dir="2700000" algn="tl" rotWithShape="0">
              <a:srgbClr val="333333">
                <a:alpha val="65000"/>
              </a:srgbClr>
            </a:outerShdw>
          </a:effectLst>
        </p:spPr>
      </p:pic>
      <p:pic>
        <p:nvPicPr>
          <p:cNvPr id="5" name="Picture 4" title="Colorado Department of Education State Monitoring"/>
          <p:cNvPicPr>
            <a:picLocks noChangeAspect="1"/>
          </p:cNvPicPr>
          <p:nvPr/>
        </p:nvPicPr>
        <p:blipFill>
          <a:blip r:embed="rId5"/>
          <a:stretch>
            <a:fillRect/>
          </a:stretch>
        </p:blipFill>
        <p:spPr>
          <a:xfrm>
            <a:off x="3532608" y="4689645"/>
            <a:ext cx="5610225" cy="2224081"/>
          </a:xfrm>
          <a:prstGeom prst="rect">
            <a:avLst/>
          </a:prstGeom>
        </p:spPr>
      </p:pic>
    </p:spTree>
    <p:extLst>
      <p:ext uri="{BB962C8B-B14F-4D97-AF65-F5344CB8AC3E}">
        <p14:creationId xmlns:p14="http://schemas.microsoft.com/office/powerpoint/2010/main" val="160967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46411" y="4619725"/>
            <a:ext cx="7772400" cy="2337620"/>
          </a:xfrm>
        </p:spPr>
        <p:txBody>
          <a:bodyPr/>
          <a:lstStyle/>
          <a:p>
            <a:pPr algn="ctr"/>
            <a:r>
              <a:rPr lang="en-US" dirty="0" smtClean="0"/>
              <a:t>STAFF REPORTS</a:t>
            </a:r>
            <a:endParaRPr lang="en-US" dirty="0"/>
          </a:p>
        </p:txBody>
      </p:sp>
      <p:sp>
        <p:nvSpPr>
          <p:cNvPr id="2" name="TextBox 1"/>
          <p:cNvSpPr txBox="1"/>
          <p:nvPr/>
        </p:nvSpPr>
        <p:spPr>
          <a:xfrm>
            <a:off x="767621" y="437150"/>
            <a:ext cx="7851203" cy="3323987"/>
          </a:xfrm>
          <a:prstGeom prst="rect">
            <a:avLst/>
          </a:prstGeom>
          <a:noFill/>
        </p:spPr>
        <p:txBody>
          <a:bodyPr wrap="square" rtlCol="0">
            <a:spAutoFit/>
          </a:bodyPr>
          <a:lstStyle/>
          <a:p>
            <a:pPr algn="ctr"/>
            <a:r>
              <a:rPr lang="en-US" sz="6800" dirty="0" smtClean="0">
                <a:solidFill>
                  <a:schemeClr val="bg1"/>
                </a:solidFill>
                <a:latin typeface="Museo Slab 500" panose="02000000000000000000" pitchFamily="50" charset="0"/>
              </a:rPr>
              <a:t>Special Education </a:t>
            </a:r>
            <a:r>
              <a:rPr lang="en-US" sz="7200" dirty="0" smtClean="0">
                <a:solidFill>
                  <a:schemeClr val="bg1"/>
                </a:solidFill>
                <a:latin typeface="Museo Slab 500" panose="02000000000000000000" pitchFamily="50" charset="0"/>
              </a:rPr>
              <a:t>December Count </a:t>
            </a:r>
            <a:r>
              <a:rPr lang="en-US" sz="7200" cap="small" dirty="0" smtClean="0">
                <a:solidFill>
                  <a:schemeClr val="bg1"/>
                </a:solidFill>
                <a:latin typeface="Museo Slab 500" panose="02000000000000000000" pitchFamily="50" charset="0"/>
              </a:rPr>
              <a:t>Reports</a:t>
            </a:r>
            <a:endParaRPr lang="en-US" sz="6600" cap="small" dirty="0">
              <a:solidFill>
                <a:schemeClr val="bg1"/>
              </a:solidFill>
              <a:latin typeface="Museo Slab 500" panose="02000000000000000000" pitchFamily="50" charset="0"/>
            </a:endParaRPr>
          </a:p>
        </p:txBody>
      </p:sp>
      <p:cxnSp>
        <p:nvCxnSpPr>
          <p:cNvPr id="4" name="Straight Connector 3" title="Line"/>
          <p:cNvCxnSpPr/>
          <p:nvPr/>
        </p:nvCxnSpPr>
        <p:spPr>
          <a:xfrm flipV="1">
            <a:off x="767621" y="4011054"/>
            <a:ext cx="7729980" cy="1"/>
          </a:xfrm>
          <a:prstGeom prst="line">
            <a:avLst/>
          </a:prstGeom>
          <a:ln>
            <a:solidFill>
              <a:schemeClr val="tx1">
                <a:lumMod val="40000"/>
                <a:lumOff val="6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209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dirty="0" smtClean="0"/>
              <a:t>February 20, 2020</a:t>
            </a:r>
            <a:endParaRPr lang="en-US" sz="3200" dirty="0"/>
          </a:p>
        </p:txBody>
      </p:sp>
      <p:sp>
        <p:nvSpPr>
          <p:cNvPr id="2" name="Footer Placeholder 1"/>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4" name="Content Placeholder 3"/>
          <p:cNvSpPr>
            <a:spLocks noGrp="1"/>
          </p:cNvSpPr>
          <p:nvPr>
            <p:ph sz="quarter" idx="10"/>
          </p:nvPr>
        </p:nvSpPr>
        <p:spPr/>
        <p:txBody>
          <a:bodyPr>
            <a:normAutofit/>
          </a:bodyPr>
          <a:lstStyle/>
          <a:p>
            <a:pPr>
              <a:spcAft>
                <a:spcPts val="600"/>
              </a:spcAft>
              <a:buClr>
                <a:schemeClr val="accent2"/>
              </a:buClr>
            </a:pPr>
            <a:r>
              <a:rPr lang="en-US" sz="3200" dirty="0" smtClean="0"/>
              <a:t>These are the same reports that your director reviewed prior to Validity Certification Authorization</a:t>
            </a:r>
          </a:p>
          <a:p>
            <a:pPr>
              <a:spcAft>
                <a:spcPts val="600"/>
              </a:spcAft>
              <a:buClr>
                <a:schemeClr val="accent2"/>
              </a:buClr>
            </a:pPr>
            <a:r>
              <a:rPr lang="en-US" sz="3200" dirty="0"/>
              <a:t>These reports are </a:t>
            </a:r>
            <a:r>
              <a:rPr lang="en-US" sz="3200" b="1" dirty="0"/>
              <a:t>run </a:t>
            </a:r>
            <a:r>
              <a:rPr lang="en-US" sz="3200" b="1" dirty="0" smtClean="0"/>
              <a:t>again </a:t>
            </a:r>
            <a:r>
              <a:rPr lang="en-US" sz="3200" dirty="0" smtClean="0"/>
              <a:t>after </a:t>
            </a:r>
            <a:r>
              <a:rPr lang="en-US" sz="3200" dirty="0"/>
              <a:t>the CDE has reviewed all data submitted to the state for duplicates and duplicates have been </a:t>
            </a:r>
            <a:r>
              <a:rPr lang="en-US" sz="3200" dirty="0" smtClean="0"/>
              <a:t>resolved. </a:t>
            </a:r>
            <a:endParaRPr lang="en-US" sz="3200" dirty="0"/>
          </a:p>
          <a:p>
            <a:pPr>
              <a:spcAft>
                <a:spcPts val="600"/>
              </a:spcAft>
              <a:buClr>
                <a:schemeClr val="accent2"/>
              </a:buClr>
            </a:pPr>
            <a:r>
              <a:rPr lang="en-US" sz="3200" dirty="0" smtClean="0"/>
              <a:t>These reports must be </a:t>
            </a:r>
            <a:r>
              <a:rPr lang="en-US" sz="3200" b="1" dirty="0" smtClean="0"/>
              <a:t>signed</a:t>
            </a:r>
            <a:r>
              <a:rPr lang="en-US" sz="3200" dirty="0" smtClean="0"/>
              <a:t> by your director.</a:t>
            </a:r>
          </a:p>
          <a:p>
            <a:pPr marL="45720" indent="0">
              <a:spcAft>
                <a:spcPts val="600"/>
              </a:spcAft>
              <a:buClr>
                <a:schemeClr val="accent2"/>
              </a:buClr>
              <a:buNone/>
            </a:pPr>
            <a:endParaRPr lang="en-US" sz="3200" dirty="0"/>
          </a:p>
        </p:txBody>
      </p:sp>
    </p:spTree>
    <p:extLst>
      <p:ext uri="{BB962C8B-B14F-4D97-AF65-F5344CB8AC3E}">
        <p14:creationId xmlns:p14="http://schemas.microsoft.com/office/powerpoint/2010/main" val="1081984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Report Checklist Pages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pic>
        <p:nvPicPr>
          <p:cNvPr id="7" name="Content Placeholder 6" title="Signature Reports"/>
          <p:cNvPicPr>
            <a:picLocks noGrp="1" noChangeAspect="1"/>
          </p:cNvPicPr>
          <p:nvPr>
            <p:ph sz="quarter" idx="10"/>
          </p:nvPr>
        </p:nvPicPr>
        <p:blipFill>
          <a:blip r:embed="rId2"/>
          <a:stretch>
            <a:fillRect/>
          </a:stretch>
        </p:blipFill>
        <p:spPr>
          <a:xfrm>
            <a:off x="326941" y="1134282"/>
            <a:ext cx="5686956" cy="4235450"/>
          </a:xfrm>
          <a:prstGeom prst="rect">
            <a:avLst/>
          </a:prstGeom>
          <a:ln>
            <a:noFill/>
          </a:ln>
          <a:effectLst>
            <a:outerShdw blurRad="292100" dist="139700" dir="2700000" algn="tl" rotWithShape="0">
              <a:srgbClr val="333333">
                <a:alpha val="65000"/>
              </a:srgbClr>
            </a:outerShdw>
          </a:effectLst>
        </p:spPr>
      </p:pic>
      <p:pic>
        <p:nvPicPr>
          <p:cNvPr id="8" name="Picture 7" title="SAM Reports"/>
          <p:cNvPicPr>
            <a:picLocks noChangeAspect="1"/>
          </p:cNvPicPr>
          <p:nvPr/>
        </p:nvPicPr>
        <p:blipFill>
          <a:blip r:embed="rId3"/>
          <a:stretch>
            <a:fillRect/>
          </a:stretch>
        </p:blipFill>
        <p:spPr>
          <a:xfrm>
            <a:off x="2870615" y="2061074"/>
            <a:ext cx="5808689" cy="4221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558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 y="94647"/>
            <a:ext cx="4299585" cy="713232"/>
          </a:xfrm>
        </p:spPr>
        <p:txBody>
          <a:bodyPr>
            <a:noAutofit/>
          </a:bodyPr>
          <a:lstStyle/>
          <a:p>
            <a:pPr>
              <a:defRPr/>
            </a:pPr>
            <a:r>
              <a:rPr lang="en-US" sz="3200" dirty="0" smtClean="0">
                <a:latin typeface="Palatino Linotype" pitchFamily="18" charset="0"/>
              </a:rPr>
              <a:t>Special Education December Count</a:t>
            </a:r>
            <a:endParaRPr lang="en-US" sz="3200" dirty="0">
              <a:latin typeface="Palatino Linotype" pitchFamily="18" charset="0"/>
            </a:endParaRPr>
          </a:p>
        </p:txBody>
      </p:sp>
      <p:sp>
        <p:nvSpPr>
          <p:cNvPr id="8194" name="Content Placeholder 1"/>
          <p:cNvSpPr>
            <a:spLocks noGrp="1"/>
          </p:cNvSpPr>
          <p:nvPr>
            <p:ph idx="1"/>
          </p:nvPr>
        </p:nvSpPr>
        <p:spPr bwMode="auto"/>
        <p:txBody>
          <a:bodyPr wrap="square" numCol="1" anchor="t" anchorCtr="0" compatLnSpc="1">
            <a:prstTxWarp prst="textNoShape">
              <a:avLst/>
            </a:prstTxWarp>
          </a:bodyPr>
          <a:lstStyle/>
          <a:p>
            <a:pPr marL="285750" lvl="1" indent="0" eaLnBrk="1" hangingPunct="1">
              <a:spcBef>
                <a:spcPts val="0"/>
              </a:spcBef>
              <a:buNone/>
              <a:defRPr/>
            </a:pPr>
            <a:r>
              <a:rPr lang="en-US" sz="2800" dirty="0" smtClean="0"/>
              <a:t>Welcome to the Special Education December Count Recorded Report Webinar</a:t>
            </a:r>
            <a:endParaRPr lang="en-US" sz="1800" dirty="0" smtClean="0"/>
          </a:p>
          <a:p>
            <a:pPr marL="547688" lvl="1" indent="-257175" eaLnBrk="1" hangingPunct="1">
              <a:spcBef>
                <a:spcPts val="0"/>
              </a:spcBef>
              <a:buNone/>
              <a:defRPr/>
            </a:pPr>
            <a:endParaRPr lang="en-US" sz="1800" dirty="0" smtClean="0"/>
          </a:p>
          <a:p>
            <a:pPr marL="547688" lvl="1" indent="-182563" eaLnBrk="1" hangingPunct="1">
              <a:buFont typeface="Wingdings" pitchFamily="2" charset="2"/>
              <a:buNone/>
              <a:defRPr/>
            </a:pPr>
            <a:endParaRPr lang="en-US" dirty="0" smtClean="0"/>
          </a:p>
        </p:txBody>
      </p:sp>
      <p:sp useBgFill="1">
        <p:nvSpPr>
          <p:cNvPr id="7" name="Content Placeholder 1"/>
          <p:cNvSpPr txBox="1">
            <a:spLocks/>
          </p:cNvSpPr>
          <p:nvPr/>
        </p:nvSpPr>
        <p:spPr bwMode="auto">
          <a:xfrm>
            <a:off x="1186815" y="2768412"/>
            <a:ext cx="6770370" cy="2241738"/>
          </a:xfrm>
          <a:prstGeom prst="rect">
            <a:avLst/>
          </a:prstGeom>
          <a:ln/>
        </p:spPr>
        <p:style>
          <a:lnRef idx="2">
            <a:schemeClr val="accent5"/>
          </a:lnRef>
          <a:fillRef idx="1">
            <a:schemeClr val="lt1"/>
          </a:fillRef>
          <a:effectRef idx="0">
            <a:schemeClr val="accent5"/>
          </a:effectRef>
          <a:fontRef idx="minor">
            <a:schemeClr val="dk1"/>
          </a:fontRef>
        </p:style>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Arial" panose="020B0604020202020204" pitchFamily="34" charset="0"/>
              <a:buNone/>
            </a:pPr>
            <a:r>
              <a:rPr lang="en-US" altLang="en-US" sz="2400" u="sng" dirty="0" smtClean="0">
                <a:solidFill>
                  <a:srgbClr val="0070C0"/>
                </a:solidFill>
              </a:rPr>
              <a:t>Special Education Team contact information</a:t>
            </a:r>
          </a:p>
          <a:p>
            <a:pPr marL="44450" indent="0">
              <a:buFont typeface="Arial" panose="020B0604020202020204" pitchFamily="34" charset="0"/>
              <a:buNone/>
            </a:pPr>
            <a:r>
              <a:rPr lang="en-US" altLang="en-US" sz="2000" b="1" dirty="0" smtClean="0"/>
              <a:t>Orla </a:t>
            </a:r>
            <a:r>
              <a:rPr lang="en-US" altLang="en-US" sz="2000" b="1" dirty="0"/>
              <a:t>Bolger </a:t>
            </a:r>
            <a:r>
              <a:rPr lang="en-US" altLang="en-US" sz="2000" dirty="0" smtClean="0"/>
              <a:t>– </a:t>
            </a:r>
            <a:r>
              <a:rPr lang="en-US" altLang="en-US" sz="2000" dirty="0" smtClean="0">
                <a:hlinkClick r:id="rId3"/>
              </a:rPr>
              <a:t>bolger_o@cde.state.co.us</a:t>
            </a:r>
            <a:r>
              <a:rPr lang="en-US" altLang="en-US" sz="2000" dirty="0" smtClean="0"/>
              <a:t>  </a:t>
            </a:r>
            <a:r>
              <a:rPr lang="en-US" altLang="en-US" sz="2000" b="1" dirty="0" smtClean="0"/>
              <a:t>303-866-6896</a:t>
            </a:r>
          </a:p>
          <a:p>
            <a:pPr marL="44450" indent="0">
              <a:buFont typeface="Arial" panose="020B0604020202020204" pitchFamily="34" charset="0"/>
              <a:buNone/>
            </a:pPr>
            <a:r>
              <a:rPr lang="en-US" altLang="en-US" sz="2000" b="1" dirty="0"/>
              <a:t>Alyssa Ohleyer </a:t>
            </a:r>
            <a:r>
              <a:rPr lang="en-US" altLang="en-US" sz="2000" b="1" dirty="0" smtClean="0"/>
              <a:t>– </a:t>
            </a:r>
            <a:r>
              <a:rPr lang="en-US" altLang="en-US" sz="2000" dirty="0" smtClean="0">
                <a:hlinkClick r:id="rId4"/>
              </a:rPr>
              <a:t>ohleyer_a@cde.state.co.us</a:t>
            </a:r>
            <a:r>
              <a:rPr lang="en-US" altLang="en-US" sz="2000" b="1" dirty="0" smtClean="0"/>
              <a:t> 303-866-6308</a:t>
            </a:r>
          </a:p>
          <a:p>
            <a:pPr marL="44450" indent="0">
              <a:buFont typeface="Arial" panose="020B0604020202020204" pitchFamily="34" charset="0"/>
              <a:buNone/>
            </a:pPr>
            <a:r>
              <a:rPr lang="en-US" altLang="en-US" sz="2000" b="1" dirty="0" smtClean="0"/>
              <a:t>Lauren Rossini – </a:t>
            </a:r>
            <a:r>
              <a:rPr lang="en-US" altLang="en-US" sz="2000" dirty="0" smtClean="0">
                <a:hlinkClick r:id="rId5"/>
              </a:rPr>
              <a:t>Rossini_l@cde.state.co.us</a:t>
            </a:r>
            <a:r>
              <a:rPr lang="en-US" altLang="en-US" sz="2000" b="1" dirty="0" smtClean="0"/>
              <a:t> 303-866-6688</a:t>
            </a:r>
          </a:p>
        </p:txBody>
      </p:sp>
    </p:spTree>
    <p:extLst>
      <p:ext uri="{BB962C8B-B14F-4D97-AF65-F5344CB8AC3E}">
        <p14:creationId xmlns:p14="http://schemas.microsoft.com/office/powerpoint/2010/main" val="190615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45193" y="1463040"/>
            <a:ext cx="3412407" cy="4583799"/>
          </a:xfrm>
          <a:solidFill>
            <a:schemeClr val="bg1"/>
          </a:solidFill>
        </p:spPr>
        <p:txBody>
          <a:bodyPr>
            <a:noAutofit/>
          </a:bodyPr>
          <a:lstStyle/>
          <a:p>
            <a:pPr marL="285750" indent="-252413"/>
            <a:r>
              <a:rPr lang="en-US" sz="2400" b="1" dirty="0" smtClean="0"/>
              <a:t>1.1 Summary </a:t>
            </a:r>
            <a:r>
              <a:rPr lang="en-US" sz="2400" b="1" dirty="0"/>
              <a:t>of Special Education Staff by </a:t>
            </a:r>
            <a:r>
              <a:rPr lang="en-US" sz="2400" b="1" dirty="0" smtClean="0"/>
              <a:t>AU</a:t>
            </a:r>
            <a:r>
              <a:rPr lang="en-US" sz="2400" dirty="0"/>
              <a:t>, </a:t>
            </a:r>
            <a:r>
              <a:rPr lang="en-US" sz="2400" b="1" dirty="0"/>
              <a:t>District &amp; Job Classification Category</a:t>
            </a:r>
          </a:p>
          <a:p>
            <a:pPr marL="285750" indent="-252413"/>
            <a:r>
              <a:rPr lang="en-US" sz="2400" b="1" dirty="0" smtClean="0"/>
              <a:t>1.2 Summary </a:t>
            </a:r>
            <a:r>
              <a:rPr lang="en-US" sz="2400" b="1" dirty="0"/>
              <a:t>of Job Classification Category by </a:t>
            </a:r>
            <a:r>
              <a:rPr lang="en-US" sz="2400" b="1" dirty="0" smtClean="0"/>
              <a:t>District </a:t>
            </a:r>
            <a:r>
              <a:rPr lang="en-US" sz="2400" b="1" dirty="0"/>
              <a:t>and AU Purchased Service </a:t>
            </a:r>
            <a:r>
              <a:rPr lang="en-US" sz="2400" b="1" dirty="0" smtClean="0"/>
              <a:t>Staff</a:t>
            </a:r>
          </a:p>
          <a:p>
            <a:pPr marL="285750" indent="-252413"/>
            <a:r>
              <a:rPr lang="en-US" sz="2400" b="1" dirty="0" smtClean="0"/>
              <a:t>1.4 Special </a:t>
            </a:r>
            <a:r>
              <a:rPr lang="en-US" sz="2400" b="1" dirty="0"/>
              <a:t>Education Directors &amp; Child Find </a:t>
            </a:r>
            <a:r>
              <a:rPr lang="en-US" sz="2400" b="1" dirty="0" smtClean="0"/>
              <a:t>Coordinators</a:t>
            </a:r>
          </a:p>
          <a:p>
            <a:pPr marL="285750" indent="-252413"/>
            <a:r>
              <a:rPr lang="en-US" sz="2400" b="1" dirty="0" smtClean="0"/>
              <a:t>SAM 1.5 Non-Qualified Personnel Status</a:t>
            </a:r>
            <a:endParaRPr lang="en-US" sz="2400" b="1" dirty="0"/>
          </a:p>
          <a:p>
            <a:pPr marL="182880" indent="0">
              <a:buNone/>
            </a:pPr>
            <a:endParaRPr lang="en-US" sz="2000" b="1" dirty="0"/>
          </a:p>
          <a:p>
            <a:endParaRPr lang="en-US" sz="2000" dirty="0"/>
          </a:p>
        </p:txBody>
      </p:sp>
      <p:sp>
        <p:nvSpPr>
          <p:cNvPr id="4" name="Title 3"/>
          <p:cNvSpPr>
            <a:spLocks noGrp="1"/>
          </p:cNvSpPr>
          <p:nvPr>
            <p:ph type="title"/>
          </p:nvPr>
        </p:nvSpPr>
        <p:spPr/>
        <p:txBody>
          <a:bodyPr/>
          <a:lstStyle/>
          <a:p>
            <a:r>
              <a:rPr lang="en-US" dirty="0" smtClean="0"/>
              <a:t>Staff Report Lists</a:t>
            </a:r>
            <a:endParaRPr lang="en-US" dirty="0"/>
          </a:p>
        </p:txBody>
      </p:sp>
      <p:sp>
        <p:nvSpPr>
          <p:cNvPr id="3" name="Footer Placeholder 2"/>
          <p:cNvSpPr>
            <a:spLocks noGrp="1"/>
          </p:cNvSpPr>
          <p:nvPr>
            <p:ph type="ftr" sz="quarter" idx="4294967295"/>
          </p:nvPr>
        </p:nvSpPr>
        <p:spPr>
          <a:xfrm>
            <a:off x="0" y="6356350"/>
            <a:ext cx="1773238" cy="274638"/>
          </a:xfrm>
          <a:prstGeom prst="rect">
            <a:avLst/>
          </a:prstGeom>
        </p:spPr>
        <p:txBody>
          <a:bodyPr/>
          <a:lstStyle/>
          <a:p>
            <a:fld id="{757A2F4E-5D54-B04B-91BD-7E78EE1FE9FD}" type="slidenum">
              <a:rPr lang="en-US" smtClean="0"/>
              <a:pPr/>
              <a:t>20</a:t>
            </a:fld>
            <a:endParaRPr lang="en-US" dirty="0" smtClean="0"/>
          </a:p>
        </p:txBody>
      </p:sp>
      <p:sp>
        <p:nvSpPr>
          <p:cNvPr id="6" name="Content Placeholder 4"/>
          <p:cNvSpPr txBox="1">
            <a:spLocks/>
          </p:cNvSpPr>
          <p:nvPr/>
        </p:nvSpPr>
        <p:spPr>
          <a:xfrm>
            <a:off x="3657600" y="1324223"/>
            <a:ext cx="5407957" cy="5533777"/>
          </a:xfrm>
          <a:prstGeom prst="rect">
            <a:avLst/>
          </a:prstGeom>
          <a:solidFill>
            <a:schemeClr val="bg1"/>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800" b="1" kern="1200" spc="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6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4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22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2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25780" indent="-342900">
              <a:buClr>
                <a:schemeClr val="tx1"/>
              </a:buClr>
            </a:pPr>
            <a:r>
              <a:rPr lang="en-US" sz="1800" dirty="0"/>
              <a:t>SAM: Caseload Student Detail (DC210 Detail)</a:t>
            </a:r>
          </a:p>
          <a:p>
            <a:pPr marL="525780" indent="-342900">
              <a:buClr>
                <a:schemeClr val="tx1"/>
              </a:buClr>
            </a:pPr>
            <a:r>
              <a:rPr lang="en-US" sz="1800" dirty="0"/>
              <a:t>SAM: Caseload Summary (DC210 Summary)</a:t>
            </a:r>
          </a:p>
          <a:p>
            <a:pPr marL="525780" indent="-342900">
              <a:buClr>
                <a:schemeClr val="tx1"/>
              </a:buClr>
            </a:pPr>
            <a:r>
              <a:rPr lang="en-US" sz="1800" dirty="0"/>
              <a:t>SAM: ALL Certified Staff Report</a:t>
            </a:r>
          </a:p>
          <a:p>
            <a:pPr marL="525780" indent="-342900">
              <a:buClr>
                <a:schemeClr val="tx1"/>
              </a:buClr>
            </a:pPr>
            <a:r>
              <a:rPr lang="en-US" sz="1800" dirty="0"/>
              <a:t>SAM: Percentage of Not-approved Staff</a:t>
            </a:r>
          </a:p>
          <a:p>
            <a:pPr marL="525780" indent="-342900">
              <a:buClr>
                <a:schemeClr val="tx1"/>
              </a:buClr>
            </a:pPr>
            <a:r>
              <a:rPr lang="en-US" sz="1800" dirty="0"/>
              <a:t>SAM: Staff Licensed after December 1st</a:t>
            </a:r>
          </a:p>
          <a:p>
            <a:pPr marL="525780" indent="-342900">
              <a:buClr>
                <a:schemeClr val="tx1"/>
              </a:buClr>
            </a:pPr>
            <a:r>
              <a:rPr lang="en-US" sz="1800" dirty="0"/>
              <a:t>SAM: Year to Year Non-Licensed Staff Report</a:t>
            </a:r>
          </a:p>
          <a:p>
            <a:pPr marL="525780" indent="-342900">
              <a:buClr>
                <a:schemeClr val="tx1"/>
              </a:buClr>
            </a:pPr>
            <a:r>
              <a:rPr lang="en-US" sz="1800" dirty="0" smtClean="0"/>
              <a:t>Detail: Mode Contract Days and Hours Per Day by JCC</a:t>
            </a:r>
          </a:p>
          <a:p>
            <a:pPr marL="525780" indent="-342900">
              <a:buClr>
                <a:schemeClr val="tx1"/>
              </a:buClr>
            </a:pPr>
            <a:r>
              <a:rPr lang="en-US" sz="1800" dirty="0" smtClean="0"/>
              <a:t>Detail: Overall Performance Rating</a:t>
            </a:r>
          </a:p>
          <a:p>
            <a:pPr marL="525780" indent="-342900">
              <a:buClr>
                <a:schemeClr val="tx1"/>
              </a:buClr>
            </a:pPr>
            <a:r>
              <a:rPr lang="en-US" sz="1800" dirty="0" smtClean="0"/>
              <a:t>Detail: SPED BOCES Staff Reported</a:t>
            </a:r>
          </a:p>
          <a:p>
            <a:pPr marL="525780" indent="-342900">
              <a:buClr>
                <a:schemeClr val="tx1"/>
              </a:buClr>
            </a:pPr>
            <a:r>
              <a:rPr lang="en-US" sz="1800" dirty="0" smtClean="0"/>
              <a:t>Detail: SPED List by JCC</a:t>
            </a:r>
          </a:p>
          <a:p>
            <a:pPr marL="525780" indent="-342900">
              <a:buClr>
                <a:schemeClr val="tx1"/>
              </a:buClr>
            </a:pPr>
            <a:r>
              <a:rPr lang="en-US" sz="1800" dirty="0" smtClean="0"/>
              <a:t>Detail: Teacher Probationary Status</a:t>
            </a:r>
          </a:p>
          <a:p>
            <a:pPr marL="525780" indent="-342900">
              <a:buClr>
                <a:schemeClr val="tx1"/>
              </a:buClr>
            </a:pPr>
            <a:r>
              <a:rPr lang="en-US" sz="1800" dirty="0" smtClean="0"/>
              <a:t>Detail: Teachers with License Info</a:t>
            </a:r>
          </a:p>
          <a:p>
            <a:pPr marL="525780" indent="-342900">
              <a:buClr>
                <a:schemeClr val="tx1"/>
              </a:buClr>
            </a:pPr>
            <a:r>
              <a:rPr lang="en-US" sz="1800" dirty="0" smtClean="0"/>
              <a:t>District/AU Activity Report</a:t>
            </a:r>
          </a:p>
          <a:p>
            <a:pPr marL="525780" indent="-342900">
              <a:buClr>
                <a:schemeClr val="tx1"/>
              </a:buClr>
            </a:pPr>
            <a:r>
              <a:rPr lang="en-US" sz="1800" dirty="0" smtClean="0"/>
              <a:t>Grant Project Fund Source Summary</a:t>
            </a:r>
          </a:p>
          <a:p>
            <a:pPr marL="525780" indent="-342900">
              <a:buClr>
                <a:schemeClr val="tx1"/>
              </a:buClr>
            </a:pPr>
            <a:r>
              <a:rPr lang="en-US" sz="1800" dirty="0" smtClean="0"/>
              <a:t>Staff with FTE below 0.01 or higher than 1.7</a:t>
            </a:r>
          </a:p>
          <a:p>
            <a:pPr marL="525780" indent="-342900">
              <a:buClr>
                <a:schemeClr val="tx1"/>
              </a:buClr>
            </a:pPr>
            <a:r>
              <a:rPr lang="en-US" sz="1800" dirty="0" smtClean="0"/>
              <a:t>Summary by Grant Project Code </a:t>
            </a:r>
          </a:p>
          <a:p>
            <a:pPr marL="640080" indent="-457200">
              <a:buFont typeface="Wingdings" panose="05000000000000000000" pitchFamily="2" charset="2"/>
              <a:buChar char="§"/>
            </a:pPr>
            <a:endParaRPr lang="en-US" sz="1800" dirty="0" smtClean="0"/>
          </a:p>
          <a:p>
            <a:endParaRPr lang="en-US" sz="1800" dirty="0"/>
          </a:p>
        </p:txBody>
      </p:sp>
      <p:sp>
        <p:nvSpPr>
          <p:cNvPr id="7" name="TextBox 6"/>
          <p:cNvSpPr txBox="1"/>
          <p:nvPr/>
        </p:nvSpPr>
        <p:spPr>
          <a:xfrm>
            <a:off x="119460" y="954371"/>
            <a:ext cx="3663871" cy="4086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4 Reports to be Uploaded</a:t>
            </a:r>
            <a:endParaRPr lang="en-US" dirty="0"/>
          </a:p>
        </p:txBody>
      </p:sp>
      <p:sp>
        <p:nvSpPr>
          <p:cNvPr id="8" name="TextBox 7"/>
          <p:cNvSpPr txBox="1"/>
          <p:nvPr/>
        </p:nvSpPr>
        <p:spPr>
          <a:xfrm>
            <a:off x="3922223" y="954371"/>
            <a:ext cx="5143333"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Reports for Your Director’s Information</a:t>
            </a:r>
            <a:endParaRPr lang="en-US" dirty="0"/>
          </a:p>
        </p:txBody>
      </p:sp>
    </p:spTree>
    <p:extLst>
      <p:ext uri="{BB962C8B-B14F-4D97-AF65-F5344CB8AC3E}">
        <p14:creationId xmlns:p14="http://schemas.microsoft.com/office/powerpoint/2010/main" val="344914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title="Green Rectangle"/>
          <p:cNvSpPr/>
          <p:nvPr/>
        </p:nvSpPr>
        <p:spPr>
          <a:xfrm>
            <a:off x="0" y="0"/>
            <a:ext cx="9144000" cy="14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title="Signature Lin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546" y="5591197"/>
            <a:ext cx="5527579" cy="994049"/>
          </a:xfrm>
          <a:prstGeom prst="rect">
            <a:avLst/>
          </a:prstGeom>
          <a:ln>
            <a:noFill/>
          </a:ln>
          <a:effectLst>
            <a:outerShdw blurRad="292100" dist="139700" dir="2700000" algn="tl" rotWithShape="0">
              <a:srgbClr val="333333">
                <a:alpha val="65000"/>
              </a:srgbClr>
            </a:outerShdw>
          </a:effectLst>
        </p:spPr>
      </p:pic>
      <p:grpSp>
        <p:nvGrpSpPr>
          <p:cNvPr id="8" name="Group 7" title="Staff 1.1 SPED Staff by Admin Unit"/>
          <p:cNvGrpSpPr/>
          <p:nvPr/>
        </p:nvGrpSpPr>
        <p:grpSpPr>
          <a:xfrm>
            <a:off x="1739577" y="1369771"/>
            <a:ext cx="5909599" cy="4789401"/>
            <a:chOff x="2617325" y="1298820"/>
            <a:chExt cx="5909599" cy="4789401"/>
          </a:xfrm>
        </p:grpSpPr>
        <p:pic>
          <p:nvPicPr>
            <p:cNvPr id="2" name="Picture 1" title="Admin Unit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17325" y="1615545"/>
              <a:ext cx="5909599" cy="4472676"/>
            </a:xfrm>
            <a:prstGeom prst="rect">
              <a:avLst/>
            </a:prstGeom>
            <a:ln>
              <a:noFill/>
            </a:ln>
            <a:effectLst>
              <a:outerShdw blurRad="292100" dist="139700" dir="2700000" algn="tl" rotWithShape="0">
                <a:srgbClr val="333333">
                  <a:alpha val="65000"/>
                </a:srgbClr>
              </a:outerShdw>
            </a:effectLst>
          </p:spPr>
        </p:pic>
        <p:pic>
          <p:nvPicPr>
            <p:cNvPr id="4" name="Picture 3" title="Admin Unit"/>
            <p:cNvPicPr>
              <a:picLocks noChangeAspect="1"/>
            </p:cNvPicPr>
            <p:nvPr/>
          </p:nvPicPr>
          <p:blipFill rotWithShape="1">
            <a:blip r:embed="rId5" cstate="email">
              <a:extLst>
                <a:ext uri="{28A0092B-C50C-407E-A947-70E740481C1C}">
                  <a14:useLocalDpi xmlns:a14="http://schemas.microsoft.com/office/drawing/2010/main" val="0"/>
                </a:ext>
              </a:extLst>
            </a:blip>
            <a:srcRect b="62919"/>
            <a:stretch/>
          </p:blipFill>
          <p:spPr>
            <a:xfrm>
              <a:off x="2617325" y="1298820"/>
              <a:ext cx="5909599" cy="1171575"/>
            </a:xfrm>
            <a:prstGeom prst="rect">
              <a:avLst/>
            </a:prstGeom>
          </p:spPr>
        </p:pic>
      </p:grpSp>
      <p:sp>
        <p:nvSpPr>
          <p:cNvPr id="33794" name="Title 1"/>
          <p:cNvSpPr>
            <a:spLocks noGrp="1"/>
          </p:cNvSpPr>
          <p:nvPr>
            <p:ph type="title"/>
          </p:nvPr>
        </p:nvSpPr>
        <p:spPr bwMode="auto">
          <a:xfrm>
            <a:off x="381000" y="188207"/>
            <a:ext cx="8381260" cy="782073"/>
          </a:xfrm>
          <a:noFill/>
          <a:ln>
            <a:miter lim="800000"/>
            <a:headEnd/>
            <a:tailEnd/>
          </a:ln>
        </p:spPr>
        <p:txBody>
          <a:bodyPr vert="horz" wrap="square" lIns="86493" tIns="43247" rIns="86493" bIns="43247" numCol="1" anchor="t" anchorCtr="0" compatLnSpc="1">
            <a:prstTxWarp prst="textNoShape">
              <a:avLst/>
            </a:prstTxWarp>
            <a:noAutofit/>
          </a:bodyPr>
          <a:lstStyle/>
          <a:p>
            <a:pPr algn="l"/>
            <a:r>
              <a:rPr lang="en-US" sz="2800" b="1" dirty="0" smtClean="0">
                <a:solidFill>
                  <a:schemeClr val="bg1"/>
                </a:solidFill>
              </a:rPr>
              <a:t>Staff: 1.1 Summary of Special Education Staff by Administration Unit</a:t>
            </a:r>
            <a:r>
              <a:rPr lang="en-US" sz="2800" dirty="0" smtClean="0">
                <a:solidFill>
                  <a:schemeClr val="bg1"/>
                </a:solidFill>
              </a:rPr>
              <a:t>, </a:t>
            </a:r>
            <a:r>
              <a:rPr lang="en-US" sz="2800" b="1" dirty="0" smtClean="0">
                <a:solidFill>
                  <a:schemeClr val="bg1"/>
                </a:solidFill>
              </a:rPr>
              <a:t>District &amp; </a:t>
            </a:r>
            <a:br>
              <a:rPr lang="en-US" sz="2800" b="1" dirty="0" smtClean="0">
                <a:solidFill>
                  <a:schemeClr val="bg1"/>
                </a:solidFill>
              </a:rPr>
            </a:br>
            <a:r>
              <a:rPr lang="en-US" sz="2800" b="1" dirty="0" smtClean="0">
                <a:solidFill>
                  <a:schemeClr val="bg1"/>
                </a:solidFill>
              </a:rPr>
              <a:t>Job Classification Category</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p:txBody>
      </p:sp>
      <p:grpSp>
        <p:nvGrpSpPr>
          <p:cNvPr id="5" name="Group 4"/>
          <p:cNvGrpSpPr>
            <a:grpSpLocks noChangeAspect="1"/>
          </p:cNvGrpSpPr>
          <p:nvPr/>
        </p:nvGrpSpPr>
        <p:grpSpPr>
          <a:xfrm>
            <a:off x="7318493" y="698785"/>
            <a:ext cx="1208431" cy="839470"/>
            <a:chOff x="4126230" y="4379119"/>
            <a:chExt cx="2720340" cy="1889760"/>
          </a:xfrm>
        </p:grpSpPr>
        <p:pic>
          <p:nvPicPr>
            <p:cNvPr id="6" name="Picture 5"/>
            <p:cNvPicPr/>
            <p:nvPr/>
          </p:nvPicPr>
          <p:blipFill rotWithShape="1">
            <a:blip r:embed="rId6"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7" name="Flowchart: Merge 6"/>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131" y="1590047"/>
            <a:ext cx="6325331" cy="375670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14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p:cNvSpPr>
            <a:spLocks noGrp="1"/>
          </p:cNvSpPr>
          <p:nvPr>
            <p:ph type="title"/>
          </p:nvPr>
        </p:nvSpPr>
        <p:spPr bwMode="auto">
          <a:xfrm>
            <a:off x="381000" y="142487"/>
            <a:ext cx="8381260" cy="1124338"/>
          </a:xfrm>
          <a:noFill/>
          <a:ln>
            <a:miter lim="800000"/>
            <a:headEnd/>
            <a:tailEnd/>
          </a:ln>
        </p:spPr>
        <p:txBody>
          <a:bodyPr vert="horz" wrap="square" lIns="86493" tIns="43247" rIns="86493" bIns="43247" numCol="1" anchor="t" anchorCtr="0" compatLnSpc="1">
            <a:prstTxWarp prst="textNoShape">
              <a:avLst/>
            </a:prstTxWarp>
            <a:noAutofit/>
          </a:bodyPr>
          <a:lstStyle/>
          <a:p>
            <a:pPr algn="l"/>
            <a:r>
              <a:rPr lang="en-US" sz="3200" b="1" dirty="0" smtClean="0">
                <a:solidFill>
                  <a:schemeClr val="bg1"/>
                </a:solidFill>
              </a:rPr>
              <a:t>Staff: 1.2 Summary of Job Classification Category by District and Administrative Unit Purchased Service Staff</a:t>
            </a:r>
            <a:br>
              <a:rPr lang="en-US" sz="3200" b="1" dirty="0" smtClean="0">
                <a:solidFill>
                  <a:schemeClr val="bg1"/>
                </a:solidFill>
              </a:rPr>
            </a:br>
            <a:r>
              <a:rPr lang="en-US" sz="3200" dirty="0" smtClean="0">
                <a:solidFill>
                  <a:schemeClr val="bg1"/>
                </a:solidFill>
              </a:rPr>
              <a:t/>
            </a:r>
            <a:br>
              <a:rPr lang="en-US" sz="3200" dirty="0" smtClean="0">
                <a:solidFill>
                  <a:schemeClr val="bg1"/>
                </a:solidFill>
              </a:rPr>
            </a:br>
            <a:endParaRPr lang="en-US" sz="3200" dirty="0" smtClean="0">
              <a:solidFill>
                <a:schemeClr val="bg1"/>
              </a:solidFill>
            </a:endParaRPr>
          </a:p>
        </p:txBody>
      </p:sp>
      <p:grpSp>
        <p:nvGrpSpPr>
          <p:cNvPr id="6" name="Group 5"/>
          <p:cNvGrpSpPr>
            <a:grpSpLocks noChangeAspect="1"/>
          </p:cNvGrpSpPr>
          <p:nvPr/>
        </p:nvGrpSpPr>
        <p:grpSpPr>
          <a:xfrm>
            <a:off x="7732888" y="1170312"/>
            <a:ext cx="1208431" cy="839470"/>
            <a:chOff x="4126230" y="4379119"/>
            <a:chExt cx="2720340" cy="1889760"/>
          </a:xfrm>
        </p:grpSpPr>
        <p:pic>
          <p:nvPicPr>
            <p:cNvPr id="7" name="Picture 6"/>
            <p:cNvPicPr/>
            <p:nvPr/>
          </p:nvPicPr>
          <p:blipFill rotWithShape="1">
            <a:blip r:embed="rId4"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8" name="Flowchart: Merge 7"/>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Box 1"/>
          <p:cNvSpPr txBox="1"/>
          <p:nvPr/>
        </p:nvSpPr>
        <p:spPr>
          <a:xfrm>
            <a:off x="3133726" y="4353042"/>
            <a:ext cx="5829300" cy="241965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dirty="0">
                <a:solidFill>
                  <a:srgbClr val="000000"/>
                </a:solidFill>
              </a:rPr>
              <a:t>Select Criteria: </a:t>
            </a:r>
            <a:r>
              <a:rPr lang="en-US" dirty="0" smtClean="0">
                <a:solidFill>
                  <a:srgbClr val="000000"/>
                </a:solidFill>
              </a:rPr>
              <a:t> Employment Status Code = 23</a:t>
            </a:r>
          </a:p>
          <a:p>
            <a:pPr fontAlgn="b"/>
            <a:r>
              <a:rPr lang="en-US" dirty="0">
                <a:solidFill>
                  <a:srgbClr val="000000"/>
                </a:solidFill>
              </a:rPr>
              <a:t>Average Daily Rate = summed base salary (calculated base salary for hourly employees) divided by mode contract days for job class code divided by the summed </a:t>
            </a:r>
            <a:r>
              <a:rPr lang="en-US" dirty="0" smtClean="0">
                <a:solidFill>
                  <a:srgbClr val="000000"/>
                </a:solidFill>
              </a:rPr>
              <a:t>FTE</a:t>
            </a:r>
          </a:p>
          <a:p>
            <a:pPr fontAlgn="b"/>
            <a:r>
              <a:rPr lang="en-US" dirty="0">
                <a:solidFill>
                  <a:srgbClr val="000000"/>
                </a:solidFill>
              </a:rPr>
              <a:t>Average Hourly Rate = summed base salary (calculated base salary for hourly employees) divided by the sum of (contract days * hours per day)</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4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54048" y="1455716"/>
            <a:ext cx="6866215" cy="4857664"/>
            <a:chOff x="354048" y="1455716"/>
            <a:chExt cx="6866215" cy="4857664"/>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48" y="1459019"/>
              <a:ext cx="6866215" cy="485436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469" r="2102"/>
            <a:stretch/>
          </p:blipFill>
          <p:spPr>
            <a:xfrm>
              <a:off x="357909" y="1455716"/>
              <a:ext cx="6862354" cy="1116560"/>
            </a:xfrm>
            <a:prstGeom prst="rect">
              <a:avLst/>
            </a:prstGeom>
          </p:spPr>
        </p:pic>
      </p:grpSp>
      <p:sp>
        <p:nvSpPr>
          <p:cNvPr id="40962" name="Title 1"/>
          <p:cNvSpPr>
            <a:spLocks noGrp="1"/>
          </p:cNvSpPr>
          <p:nvPr>
            <p:ph type="title"/>
          </p:nvPr>
        </p:nvSpPr>
        <p:spPr bwMode="auto">
          <a:xfrm>
            <a:off x="124960" y="304315"/>
            <a:ext cx="8381260" cy="782073"/>
          </a:xfrm>
          <a:noFill/>
          <a:ln>
            <a:miter lim="800000"/>
            <a:headEnd/>
            <a:tailEnd/>
          </a:ln>
        </p:spPr>
        <p:txBody>
          <a:bodyPr vert="horz" wrap="square" lIns="86493" tIns="43247" rIns="86493" bIns="43247" numCol="1" anchor="t" anchorCtr="0" compatLnSpc="1">
            <a:prstTxWarp prst="textNoShape">
              <a:avLst/>
            </a:prstTxWarp>
            <a:normAutofit fontScale="90000"/>
          </a:bodyPr>
          <a:lstStyle/>
          <a:p>
            <a:pPr algn="l"/>
            <a:r>
              <a:rPr lang="en-US" sz="3200" b="1" dirty="0" smtClean="0">
                <a:solidFill>
                  <a:schemeClr val="bg1"/>
                </a:solidFill>
              </a:rPr>
              <a:t>Staff: 1.4 Special Education Directors &amp; Child Find Coordinators</a:t>
            </a:r>
          </a:p>
        </p:txBody>
      </p:sp>
      <p:grpSp>
        <p:nvGrpSpPr>
          <p:cNvPr id="6" name="Group 5"/>
          <p:cNvGrpSpPr>
            <a:grpSpLocks noChangeAspect="1"/>
          </p:cNvGrpSpPr>
          <p:nvPr/>
        </p:nvGrpSpPr>
        <p:grpSpPr>
          <a:xfrm>
            <a:off x="7449351" y="1137782"/>
            <a:ext cx="1208431" cy="839470"/>
            <a:chOff x="4126230" y="4379119"/>
            <a:chExt cx="2720340" cy="1889760"/>
          </a:xfrm>
        </p:grpSpPr>
        <p:pic>
          <p:nvPicPr>
            <p:cNvPr id="7" name="Picture 6"/>
            <p:cNvPicPr/>
            <p:nvPr/>
          </p:nvPicPr>
          <p:blipFill rotWithShape="1">
            <a:blip r:embed="rId5"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8" name="Flowchart: Merge 7"/>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Box 1"/>
          <p:cNvSpPr txBox="1"/>
          <p:nvPr/>
        </p:nvSpPr>
        <p:spPr>
          <a:xfrm>
            <a:off x="3570514" y="3291174"/>
            <a:ext cx="5442857" cy="507940"/>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400" i="1" dirty="0" smtClean="0">
                <a:solidFill>
                  <a:schemeClr val="bg1"/>
                </a:solidFill>
              </a:rPr>
              <a:t>Job Classification Codes 102 and 330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14350" y="80648"/>
            <a:ext cx="7886700" cy="1325563"/>
          </a:xfrm>
        </p:spPr>
        <p:txBody>
          <a:bodyPr>
            <a:normAutofit/>
          </a:bodyPr>
          <a:lstStyle/>
          <a:p>
            <a:r>
              <a:rPr lang="en-US" sz="4000" dirty="0" smtClean="0">
                <a:solidFill>
                  <a:schemeClr val="bg1"/>
                </a:solidFill>
              </a:rPr>
              <a:t>SAM Reports</a:t>
            </a:r>
            <a:endParaRPr lang="en-US" sz="4000" dirty="0">
              <a:solidFill>
                <a:schemeClr val="bg1"/>
              </a:solidFill>
            </a:endParaRPr>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2" name="Content Placeholder 1"/>
          <p:cNvSpPr>
            <a:spLocks noGrp="1"/>
          </p:cNvSpPr>
          <p:nvPr>
            <p:ph idx="1"/>
          </p:nvPr>
        </p:nvSpPr>
        <p:spPr>
          <a:xfrm>
            <a:off x="253753" y="1509526"/>
            <a:ext cx="8407893" cy="4407408"/>
          </a:xfrm>
        </p:spPr>
        <p:txBody>
          <a:bodyPr/>
          <a:lstStyle/>
          <a:p>
            <a:r>
              <a:rPr lang="en-US" sz="4000" dirty="0"/>
              <a:t>Staff</a:t>
            </a:r>
          </a:p>
          <a:p>
            <a:pPr lvl="1"/>
            <a:r>
              <a:rPr lang="en-US" sz="3600" dirty="0"/>
              <a:t>Signature</a:t>
            </a:r>
          </a:p>
          <a:p>
            <a:pPr lvl="2"/>
            <a:r>
              <a:rPr lang="en-US" sz="2800" dirty="0"/>
              <a:t>SAM 1.5 Non-Qualified Personnel Status</a:t>
            </a:r>
          </a:p>
          <a:p>
            <a:pPr lvl="1"/>
            <a:r>
              <a:rPr lang="en-US" sz="3600" dirty="0" smtClean="0"/>
              <a:t>Detail</a:t>
            </a:r>
            <a:endParaRPr lang="en-US" sz="3600" dirty="0"/>
          </a:p>
          <a:p>
            <a:pPr lvl="2"/>
            <a:r>
              <a:rPr lang="en-US" sz="2800" dirty="0"/>
              <a:t>SAM: Caseload Student </a:t>
            </a:r>
            <a:r>
              <a:rPr lang="en-US" sz="2800" dirty="0" smtClean="0"/>
              <a:t>Detail (DC210 Detail)</a:t>
            </a:r>
            <a:endParaRPr lang="en-US" sz="2800" dirty="0"/>
          </a:p>
          <a:p>
            <a:pPr lvl="2"/>
            <a:r>
              <a:rPr lang="en-US" sz="2800" dirty="0"/>
              <a:t>SAM: Caseload </a:t>
            </a:r>
            <a:r>
              <a:rPr lang="en-US" sz="2800" dirty="0" smtClean="0"/>
              <a:t>Summary (DC210 Summary)</a:t>
            </a:r>
            <a:endParaRPr lang="en-US" sz="2800" dirty="0"/>
          </a:p>
          <a:p>
            <a:pPr lvl="2"/>
            <a:r>
              <a:rPr lang="en-US" sz="2800" dirty="0"/>
              <a:t>SAM: </a:t>
            </a:r>
            <a:r>
              <a:rPr lang="en-US" sz="2800" dirty="0" smtClean="0"/>
              <a:t>ALL Certified </a:t>
            </a:r>
            <a:r>
              <a:rPr lang="en-US" sz="2800" dirty="0"/>
              <a:t>Staff </a:t>
            </a:r>
            <a:r>
              <a:rPr lang="en-US" sz="2800" dirty="0" smtClean="0"/>
              <a:t>Report</a:t>
            </a:r>
          </a:p>
          <a:p>
            <a:pPr lvl="2"/>
            <a:r>
              <a:rPr lang="en-US" sz="2800" dirty="0" smtClean="0"/>
              <a:t>SAM: Percentage of Not-approved Staff</a:t>
            </a:r>
          </a:p>
          <a:p>
            <a:pPr lvl="2"/>
            <a:r>
              <a:rPr lang="en-US" sz="2800" dirty="0" smtClean="0"/>
              <a:t>SAM: Staff Licensed after December 1</a:t>
            </a:r>
            <a:r>
              <a:rPr lang="en-US" sz="2800" baseline="30000" dirty="0" smtClean="0"/>
              <a:t>st</a:t>
            </a:r>
            <a:endParaRPr lang="en-US" sz="2800" dirty="0" smtClean="0"/>
          </a:p>
          <a:p>
            <a:pPr lvl="2"/>
            <a:r>
              <a:rPr lang="en-US" sz="2800" dirty="0" smtClean="0"/>
              <a:t>SAM: Year to Year Non-Licensed Staff Report</a:t>
            </a:r>
            <a:endParaRPr lang="en-US" sz="2800" dirty="0"/>
          </a:p>
          <a:p>
            <a:endParaRPr lang="en-US" sz="4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1323"/>
          <a:stretch/>
        </p:blipFill>
        <p:spPr>
          <a:xfrm>
            <a:off x="4032922" y="357181"/>
            <a:ext cx="4180952" cy="2098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34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86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0999" y="80648"/>
            <a:ext cx="7886700" cy="1325563"/>
          </a:xfrm>
        </p:spPr>
        <p:txBody>
          <a:bodyPr>
            <a:normAutofit/>
          </a:bodyPr>
          <a:lstStyle/>
          <a:p>
            <a:r>
              <a:rPr lang="en-US" sz="4000" dirty="0" smtClean="0">
                <a:solidFill>
                  <a:schemeClr val="bg1"/>
                </a:solidFill>
              </a:rPr>
              <a:t>SAM: 1.5 Non-Qualified Personnel Status</a:t>
            </a:r>
            <a:endParaRPr lang="en-US" sz="4000" dirty="0">
              <a:solidFill>
                <a:schemeClr val="bg1"/>
              </a:solidFill>
            </a:endParaRPr>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17929" y="1979447"/>
            <a:ext cx="7725853" cy="238158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96386" y="5125307"/>
            <a:ext cx="8368937" cy="15777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This report has multiple sections:</a:t>
            </a:r>
          </a:p>
          <a:p>
            <a:pPr algn="ctr"/>
            <a:r>
              <a:rPr lang="en-US" dirty="0" smtClean="0"/>
              <a:t>Staff with expired licenses</a:t>
            </a:r>
          </a:p>
          <a:p>
            <a:pPr algn="ctr"/>
            <a:r>
              <a:rPr lang="en-US" dirty="0" smtClean="0"/>
              <a:t>Staff with no licenses</a:t>
            </a:r>
          </a:p>
          <a:p>
            <a:pPr algn="ctr"/>
            <a:r>
              <a:rPr lang="en-US" dirty="0" smtClean="0"/>
              <a:t>Staff with caseload discrepancies</a:t>
            </a:r>
          </a:p>
          <a:p>
            <a:pPr algn="ctr"/>
            <a:r>
              <a:rPr lang="en-US" dirty="0" smtClean="0"/>
              <a:t>Staff with an inappropriate license for their position (broken out by position)</a:t>
            </a:r>
            <a:endParaRPr lang="en-US" dirty="0"/>
          </a:p>
        </p:txBody>
      </p:sp>
      <p:sp>
        <p:nvSpPr>
          <p:cNvPr id="8" name="Rounded Rectangle 7"/>
          <p:cNvSpPr/>
          <p:nvPr/>
        </p:nvSpPr>
        <p:spPr>
          <a:xfrm>
            <a:off x="7174698" y="4603156"/>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27174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868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886700" cy="939799"/>
          </a:xfrm>
        </p:spPr>
        <p:txBody>
          <a:bodyPr>
            <a:normAutofit fontScale="90000"/>
          </a:bodyPr>
          <a:lstStyle/>
          <a:p>
            <a:r>
              <a:rPr lang="en-US" dirty="0" smtClean="0">
                <a:solidFill>
                  <a:schemeClr val="bg1"/>
                </a:solidFill>
              </a:rPr>
              <a:t>Example of one of the new SAM Detail Reports</a:t>
            </a:r>
            <a:endParaRPr lang="en-US" dirty="0">
              <a:solidFill>
                <a:schemeClr val="bg1"/>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865128"/>
            <a:ext cx="8407400" cy="4115169"/>
          </a:xfrm>
        </p:spPr>
      </p:pic>
      <p:sp>
        <p:nvSpPr>
          <p:cNvPr id="7" name="Rectangle 6"/>
          <p:cNvSpPr/>
          <p:nvPr/>
        </p:nvSpPr>
        <p:spPr>
          <a:xfrm>
            <a:off x="1743075" y="5534025"/>
            <a:ext cx="5524500" cy="1096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This report gives a detailed description of staff who have had licensing issues longer than one year</a:t>
            </a:r>
            <a:endParaRPr lang="en-US" dirty="0"/>
          </a:p>
        </p:txBody>
      </p:sp>
    </p:spTree>
    <p:extLst>
      <p:ext uri="{BB962C8B-B14F-4D97-AF65-F5344CB8AC3E}">
        <p14:creationId xmlns:p14="http://schemas.microsoft.com/office/powerpoint/2010/main" val="320487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46398" y="272308"/>
            <a:ext cx="7851203" cy="5293757"/>
          </a:xfrm>
          <a:prstGeom prst="rect">
            <a:avLst/>
          </a:prstGeom>
          <a:noFill/>
        </p:spPr>
        <p:txBody>
          <a:bodyPr wrap="square" rtlCol="0">
            <a:spAutoFit/>
          </a:bodyPr>
          <a:lstStyle/>
          <a:p>
            <a:pPr algn="ctr"/>
            <a:r>
              <a:rPr lang="en-US" sz="6600" dirty="0">
                <a:solidFill>
                  <a:schemeClr val="bg1"/>
                </a:solidFill>
                <a:latin typeface="Museo Slab 500" panose="02000000000000000000" pitchFamily="50" charset="0"/>
              </a:rPr>
              <a:t>Special Education December Count </a:t>
            </a:r>
            <a:r>
              <a:rPr lang="en-US" sz="6600" cap="small" dirty="0">
                <a:solidFill>
                  <a:schemeClr val="bg1"/>
                </a:solidFill>
                <a:latin typeface="Museo Slab 500" panose="02000000000000000000" pitchFamily="50" charset="0"/>
              </a:rPr>
              <a:t>Reports</a:t>
            </a:r>
            <a:endParaRPr lang="en-US" sz="6000" cap="small" dirty="0">
              <a:solidFill>
                <a:schemeClr val="bg1"/>
              </a:solidFill>
              <a:latin typeface="Museo Slab 500" panose="02000000000000000000" pitchFamily="50" charset="0"/>
            </a:endParaRPr>
          </a:p>
          <a:p>
            <a:pPr algn="ctr"/>
            <a:r>
              <a:rPr lang="en-US" sz="6800" dirty="0" smtClean="0">
                <a:solidFill>
                  <a:schemeClr val="tx1">
                    <a:lumMod val="60000"/>
                    <a:lumOff val="40000"/>
                  </a:schemeClr>
                </a:solidFill>
                <a:latin typeface="Museo Slab 500" panose="02000000000000000000" pitchFamily="50" charset="0"/>
              </a:rPr>
              <a:t/>
            </a:r>
            <a:br>
              <a:rPr lang="en-US" sz="6800" dirty="0" smtClean="0">
                <a:solidFill>
                  <a:schemeClr val="tx1">
                    <a:lumMod val="60000"/>
                    <a:lumOff val="40000"/>
                  </a:schemeClr>
                </a:solidFill>
                <a:latin typeface="Museo Slab 500" panose="02000000000000000000" pitchFamily="50" charset="0"/>
              </a:rPr>
            </a:br>
            <a:r>
              <a:rPr lang="en-US" sz="7200" cap="small" dirty="0" smtClean="0">
                <a:solidFill>
                  <a:schemeClr val="accent4"/>
                </a:solidFill>
                <a:latin typeface="Museo Slab 500" panose="02000000000000000000" pitchFamily="50" charset="0"/>
              </a:rPr>
              <a:t>Student Reports</a:t>
            </a:r>
            <a:endParaRPr lang="en-US" sz="6600" cap="small" dirty="0">
              <a:solidFill>
                <a:schemeClr val="accent4"/>
              </a:solidFill>
              <a:latin typeface="Museo Slab 500" panose="02000000000000000000" pitchFamily="50" charset="0"/>
            </a:endParaRPr>
          </a:p>
        </p:txBody>
      </p:sp>
      <p:cxnSp>
        <p:nvCxnSpPr>
          <p:cNvPr id="4" name="Straight Connector 3"/>
          <p:cNvCxnSpPr/>
          <p:nvPr/>
        </p:nvCxnSpPr>
        <p:spPr>
          <a:xfrm flipV="1">
            <a:off x="767621" y="4082971"/>
            <a:ext cx="7729980" cy="1"/>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960203"/>
            <a:ext cx="8381260" cy="782073"/>
          </a:xfrm>
        </p:spPr>
        <p:txBody>
          <a:bodyPr>
            <a:normAutofit/>
          </a:bodyPr>
          <a:lstStyle/>
          <a:p>
            <a:r>
              <a:rPr lang="en-US" sz="3600" dirty="0" smtClean="0"/>
              <a:t>Checklist Symbols</a:t>
            </a:r>
            <a:endParaRPr lang="en-US" sz="3600"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pic>
        <p:nvPicPr>
          <p:cNvPr id="7" name="Content Placeholder 6"/>
          <p:cNvPicPr>
            <a:picLocks noGrp="1" noChangeAspect="1"/>
          </p:cNvPicPr>
          <p:nvPr>
            <p:ph sz="quarter" idx="10"/>
          </p:nvPr>
        </p:nvPicPr>
        <p:blipFill>
          <a:blip r:embed="rId2"/>
          <a:stretch>
            <a:fillRect/>
          </a:stretch>
        </p:blipFill>
        <p:spPr>
          <a:xfrm>
            <a:off x="381000" y="2654975"/>
            <a:ext cx="8382000" cy="2243375"/>
          </a:xfrm>
          <a:prstGeom prst="rect">
            <a:avLst/>
          </a:prstGeom>
        </p:spPr>
      </p:pic>
    </p:spTree>
    <p:extLst>
      <p:ext uri="{BB962C8B-B14F-4D97-AF65-F5344CB8AC3E}">
        <p14:creationId xmlns:p14="http://schemas.microsoft.com/office/powerpoint/2010/main" val="163203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239063" y="1770535"/>
            <a:ext cx="3102964" cy="4532829"/>
          </a:xfrm>
          <a:solidFill>
            <a:schemeClr val="bg1"/>
          </a:solidFill>
        </p:spPr>
        <p:txBody>
          <a:bodyPr numCol="1">
            <a:normAutofit/>
          </a:bodyPr>
          <a:lstStyle/>
          <a:p>
            <a:pPr marL="605790" lvl="2">
              <a:buClr>
                <a:schemeClr val="accent4"/>
              </a:buClr>
            </a:pPr>
            <a:r>
              <a:rPr lang="en-US" sz="1800" dirty="0" smtClean="0">
                <a:latin typeface="Trebuchet MS" panose="020B0603020202020204" pitchFamily="34" charset="0"/>
              </a:rPr>
              <a:t>2.7  Number of Reported Students by Special Education Funding Status by AU and Disability</a:t>
            </a:r>
          </a:p>
          <a:p>
            <a:pPr marL="605790" lvl="2">
              <a:buClr>
                <a:schemeClr val="accent4"/>
              </a:buClr>
            </a:pPr>
            <a:r>
              <a:rPr lang="en-US" dirty="0" smtClean="0">
                <a:latin typeface="Trebuchet MS" panose="020B0603020202020204" pitchFamily="34" charset="0"/>
              </a:rPr>
              <a:t>2.8  Number of Reported Students Parentally Placed in a Private School By Disability and Type of Service</a:t>
            </a:r>
          </a:p>
          <a:p>
            <a:pPr marL="605790" lvl="2">
              <a:buClr>
                <a:schemeClr val="accent2"/>
              </a:buClr>
            </a:pPr>
            <a:r>
              <a:rPr lang="en-US" sz="1800" dirty="0" smtClean="0">
                <a:latin typeface="Trebuchet MS" panose="020B0603020202020204" pitchFamily="34" charset="0"/>
              </a:rPr>
              <a:t>2.5 Indicator 5</a:t>
            </a:r>
          </a:p>
          <a:p>
            <a:pPr marL="605790" lvl="2">
              <a:buClr>
                <a:schemeClr val="accent2"/>
              </a:buClr>
            </a:pPr>
            <a:r>
              <a:rPr lang="en-US" dirty="0" smtClean="0">
                <a:latin typeface="Trebuchet MS" panose="020B0603020202020204" pitchFamily="34" charset="0"/>
              </a:rPr>
              <a:t>2.6 Indicator 6</a:t>
            </a:r>
          </a:p>
          <a:p>
            <a:pPr marL="605790" lvl="2">
              <a:buClr>
                <a:schemeClr val="accent2"/>
              </a:buClr>
            </a:pPr>
            <a:r>
              <a:rPr lang="en-US" sz="1800" dirty="0" smtClean="0">
                <a:latin typeface="Trebuchet MS" panose="020B0603020202020204" pitchFamily="34" charset="0"/>
              </a:rPr>
              <a:t>2.9 Indicator 9</a:t>
            </a:r>
          </a:p>
          <a:p>
            <a:pPr marL="605790" lvl="2">
              <a:buClr>
                <a:schemeClr val="accent2"/>
              </a:buClr>
            </a:pPr>
            <a:r>
              <a:rPr lang="en-US" dirty="0" smtClean="0">
                <a:latin typeface="Trebuchet MS" panose="020B0603020202020204" pitchFamily="34" charset="0"/>
              </a:rPr>
              <a:t>2.10 Indicator 10</a:t>
            </a:r>
            <a:endParaRPr lang="en-US" sz="1800" dirty="0" smtClean="0">
              <a:latin typeface="Trebuchet MS" panose="020B0603020202020204" pitchFamily="34" charset="0"/>
            </a:endParaRPr>
          </a:p>
          <a:p>
            <a:pPr marL="605790" lvl="2">
              <a:buClr>
                <a:schemeClr val="accent1"/>
              </a:buClr>
            </a:pPr>
            <a:endParaRPr lang="en-US" sz="1800" dirty="0">
              <a:latin typeface="Trebuchet MS" panose="020B0603020202020204" pitchFamily="34" charset="0"/>
            </a:endParaRPr>
          </a:p>
          <a:p>
            <a:pPr marL="605790" lvl="2">
              <a:buClr>
                <a:schemeClr val="accent1"/>
              </a:buClr>
            </a:pPr>
            <a:endParaRPr lang="en-US" sz="1800" dirty="0" smtClean="0">
              <a:latin typeface="Trebuchet MS" panose="020B0603020202020204" pitchFamily="34" charset="0"/>
            </a:endParaRPr>
          </a:p>
          <a:p>
            <a:pPr marL="605790" lvl="2">
              <a:buClr>
                <a:schemeClr val="accent1"/>
              </a:buClr>
            </a:pPr>
            <a:endParaRPr lang="en-US" sz="1800" dirty="0" smtClean="0">
              <a:latin typeface="Trebuchet MS" panose="020B0603020202020204" pitchFamily="34" charset="0"/>
            </a:endParaRPr>
          </a:p>
          <a:p>
            <a:pPr marL="605790" lvl="2">
              <a:buClr>
                <a:schemeClr val="accent1"/>
              </a:buClr>
            </a:pPr>
            <a:endParaRPr lang="en-US" sz="1800" dirty="0">
              <a:latin typeface="Trebuchet MS" panose="020B0603020202020204" pitchFamily="34" charset="0"/>
            </a:endParaRPr>
          </a:p>
          <a:p>
            <a:pPr marL="605790" lvl="2">
              <a:buClr>
                <a:schemeClr val="accent1"/>
              </a:buClr>
            </a:pPr>
            <a:endParaRPr lang="en-US" sz="1800" dirty="0">
              <a:latin typeface="Trebuchet MS" panose="020B0603020202020204" pitchFamily="34" charset="0"/>
            </a:endParaRPr>
          </a:p>
          <a:p>
            <a:pPr marL="605790" lvl="2">
              <a:buClr>
                <a:schemeClr val="accent1"/>
              </a:buClr>
            </a:pPr>
            <a:endParaRPr lang="en-US" sz="1800" dirty="0" smtClean="0">
              <a:latin typeface="Trebuchet MS" panose="020B0603020202020204" pitchFamily="34" charset="0"/>
            </a:endParaRPr>
          </a:p>
        </p:txBody>
      </p:sp>
      <p:sp>
        <p:nvSpPr>
          <p:cNvPr id="3" name="Content Placeholder 2"/>
          <p:cNvSpPr>
            <a:spLocks noGrp="1"/>
          </p:cNvSpPr>
          <p:nvPr>
            <p:ph sz="half" idx="2"/>
          </p:nvPr>
        </p:nvSpPr>
        <p:spPr>
          <a:xfrm>
            <a:off x="749507" y="1661962"/>
            <a:ext cx="3072985" cy="4583799"/>
          </a:xfrm>
        </p:spPr>
        <p:txBody>
          <a:bodyPr>
            <a:normAutofit/>
          </a:bodyPr>
          <a:lstStyle/>
          <a:p>
            <a:pPr marL="502920" lvl="1">
              <a:buClr>
                <a:schemeClr val="accent5"/>
              </a:buClr>
            </a:pPr>
            <a:r>
              <a:rPr lang="en-US" dirty="0" smtClean="0">
                <a:latin typeface="Trebuchet MS" panose="020B0603020202020204" pitchFamily="34" charset="0"/>
              </a:rPr>
              <a:t>Year-to-Year</a:t>
            </a:r>
            <a:r>
              <a:rPr lang="en-US" dirty="0">
                <a:latin typeface="Trebuchet MS" panose="020B0603020202020204" pitchFamily="34" charset="0"/>
              </a:rPr>
              <a:t>:</a:t>
            </a:r>
          </a:p>
          <a:p>
            <a:pPr marL="605790" lvl="2">
              <a:buClr>
                <a:schemeClr val="accent5"/>
              </a:buClr>
            </a:pPr>
            <a:r>
              <a:rPr lang="en-US" dirty="0" smtClean="0">
                <a:latin typeface="Trebuchet MS" panose="020B0603020202020204" pitchFamily="34" charset="0"/>
              </a:rPr>
              <a:t>2.1 By </a:t>
            </a:r>
            <a:r>
              <a:rPr lang="en-US" dirty="0">
                <a:latin typeface="Trebuchet MS" panose="020B0603020202020204" pitchFamily="34" charset="0"/>
              </a:rPr>
              <a:t>Age Group and </a:t>
            </a:r>
            <a:r>
              <a:rPr lang="en-US" dirty="0" smtClean="0">
                <a:latin typeface="Trebuchet MS" panose="020B0603020202020204" pitchFamily="34" charset="0"/>
              </a:rPr>
              <a:t>Disability</a:t>
            </a:r>
            <a:endParaRPr lang="en-US" sz="1600" dirty="0">
              <a:latin typeface="Trebuchet MS" panose="020B0603020202020204" pitchFamily="34" charset="0"/>
            </a:endParaRPr>
          </a:p>
          <a:p>
            <a:pPr marL="605790" lvl="2">
              <a:buClr>
                <a:schemeClr val="accent5"/>
              </a:buClr>
            </a:pPr>
            <a:r>
              <a:rPr lang="en-US" dirty="0" smtClean="0">
                <a:latin typeface="Trebuchet MS" panose="020B0603020202020204" pitchFamily="34" charset="0"/>
              </a:rPr>
              <a:t>2.2 By </a:t>
            </a:r>
            <a:r>
              <a:rPr lang="en-US" dirty="0">
                <a:latin typeface="Trebuchet MS" panose="020B0603020202020204" pitchFamily="34" charset="0"/>
              </a:rPr>
              <a:t>Age Group and Race/Ethnicity</a:t>
            </a:r>
          </a:p>
          <a:p>
            <a:pPr marL="605790" lvl="2">
              <a:buClr>
                <a:schemeClr val="accent5"/>
              </a:buClr>
            </a:pPr>
            <a:r>
              <a:rPr lang="en-US" dirty="0" smtClean="0">
                <a:latin typeface="Trebuchet MS" panose="020B0603020202020204" pitchFamily="34" charset="0"/>
              </a:rPr>
              <a:t>2.3 By </a:t>
            </a:r>
            <a:r>
              <a:rPr lang="en-US" dirty="0">
                <a:latin typeface="Trebuchet MS" panose="020B0603020202020204" pitchFamily="34" charset="0"/>
              </a:rPr>
              <a:t>Age Group and </a:t>
            </a:r>
            <a:r>
              <a:rPr lang="en-US" dirty="0" err="1">
                <a:latin typeface="Trebuchet MS" panose="020B0603020202020204" pitchFamily="34" charset="0"/>
              </a:rPr>
              <a:t>Ed.Environment</a:t>
            </a:r>
            <a:endParaRPr lang="en-US" dirty="0">
              <a:latin typeface="Trebuchet MS" panose="020B0603020202020204" pitchFamily="34" charset="0"/>
            </a:endParaRPr>
          </a:p>
          <a:p>
            <a:pPr marL="605790" lvl="2">
              <a:buClr>
                <a:schemeClr val="accent5"/>
              </a:buClr>
            </a:pPr>
            <a:r>
              <a:rPr lang="en-US" dirty="0" smtClean="0">
                <a:latin typeface="Trebuchet MS" panose="020B0603020202020204" pitchFamily="34" charset="0"/>
              </a:rPr>
              <a:t>2.4 Educational </a:t>
            </a:r>
            <a:r>
              <a:rPr lang="en-US" dirty="0">
                <a:latin typeface="Trebuchet MS" panose="020B0603020202020204" pitchFamily="34" charset="0"/>
              </a:rPr>
              <a:t>Orphan</a:t>
            </a:r>
          </a:p>
          <a:p>
            <a:pPr marL="633413" lvl="1" indent="-182563">
              <a:buClr>
                <a:schemeClr val="accent5"/>
              </a:buClr>
            </a:pPr>
            <a:r>
              <a:rPr lang="en-US" sz="1600" dirty="0">
                <a:solidFill>
                  <a:schemeClr val="accent5"/>
                </a:solidFill>
                <a:latin typeface="Trebuchet MS" panose="020B0603020202020204" pitchFamily="34" charset="0"/>
              </a:rPr>
              <a:t>December Count Flag Explanations </a:t>
            </a:r>
            <a:r>
              <a:rPr lang="en-US" sz="1600" u="sng" dirty="0">
                <a:solidFill>
                  <a:schemeClr val="accent5"/>
                </a:solidFill>
                <a:latin typeface="Trebuchet MS" panose="020B0603020202020204" pitchFamily="34" charset="0"/>
              </a:rPr>
              <a:t>if</a:t>
            </a:r>
            <a:r>
              <a:rPr lang="en-US" sz="1600" dirty="0">
                <a:solidFill>
                  <a:schemeClr val="accent5"/>
                </a:solidFill>
                <a:latin typeface="Trebuchet MS" panose="020B0603020202020204" pitchFamily="34" charset="0"/>
              </a:rPr>
              <a:t> you have flags </a:t>
            </a:r>
            <a:r>
              <a:rPr lang="en-US" sz="1600" dirty="0" smtClean="0">
                <a:solidFill>
                  <a:schemeClr val="accent5"/>
                </a:solidFill>
                <a:latin typeface="Trebuchet MS" panose="020B0603020202020204" pitchFamily="34" charset="0"/>
              </a:rPr>
              <a:t>on any of the above Year-to-Year</a:t>
            </a:r>
            <a:r>
              <a:rPr lang="en-US" sz="1600" dirty="0">
                <a:solidFill>
                  <a:schemeClr val="accent5"/>
                </a:solidFill>
                <a:latin typeface="Trebuchet MS" panose="020B0603020202020204" pitchFamily="34" charset="0"/>
              </a:rPr>
              <a:t>.</a:t>
            </a:r>
            <a:endParaRPr lang="en-US" dirty="0">
              <a:solidFill>
                <a:schemeClr val="accent5"/>
              </a:solidFill>
            </a:endParaRPr>
          </a:p>
          <a:p>
            <a:endParaRPr lang="en-US" dirty="0"/>
          </a:p>
        </p:txBody>
      </p:sp>
      <p:sp>
        <p:nvSpPr>
          <p:cNvPr id="2" name="Title 1"/>
          <p:cNvSpPr>
            <a:spLocks noGrp="1"/>
          </p:cNvSpPr>
          <p:nvPr>
            <p:ph type="title"/>
          </p:nvPr>
        </p:nvSpPr>
        <p:spPr/>
        <p:txBody>
          <a:bodyPr>
            <a:normAutofit/>
          </a:bodyPr>
          <a:lstStyle/>
          <a:p>
            <a:r>
              <a:rPr lang="en-US" sz="3200" dirty="0" smtClean="0">
                <a:solidFill>
                  <a:schemeClr val="bg1"/>
                </a:solidFill>
              </a:rPr>
              <a:t>Student Reports</a:t>
            </a:r>
            <a:endParaRPr lang="en-US" sz="3200" dirty="0">
              <a:solidFill>
                <a:schemeClr val="bg1"/>
              </a:solidFill>
            </a:endParaRPr>
          </a:p>
        </p:txBody>
      </p:sp>
      <p:sp>
        <p:nvSpPr>
          <p:cNvPr id="5" name="TextBox 4"/>
          <p:cNvSpPr txBox="1"/>
          <p:nvPr/>
        </p:nvSpPr>
        <p:spPr>
          <a:xfrm>
            <a:off x="10049" y="1052359"/>
            <a:ext cx="9144000" cy="408623"/>
          </a:xfrm>
          <a:prstGeom prst="roundRect">
            <a:avLst/>
          </a:prstGeom>
          <a:solidFill>
            <a:schemeClr val="tx1">
              <a:lumMod val="60000"/>
              <a:lumOff val="40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solidFill>
                  <a:schemeClr val="bg1"/>
                </a:solidFill>
              </a:rPr>
              <a:t>10 +1 STUDENT Reports to be </a:t>
            </a:r>
            <a:r>
              <a:rPr lang="en-US" b="1" dirty="0" smtClean="0">
                <a:solidFill>
                  <a:schemeClr val="bg1"/>
                </a:solidFill>
              </a:rPr>
              <a:t>Uploaded</a:t>
            </a:r>
            <a:r>
              <a:rPr lang="en-US" dirty="0" smtClean="0">
                <a:solidFill>
                  <a:schemeClr val="bg1"/>
                </a:solidFill>
              </a:rPr>
              <a:t> to the Data Management System</a:t>
            </a:r>
            <a:endParaRPr lang="en-US" dirty="0">
              <a:solidFill>
                <a:schemeClr val="bg1"/>
              </a:solidFill>
            </a:endParaRPr>
          </a:p>
        </p:txBody>
      </p:sp>
      <p:sp>
        <p:nvSpPr>
          <p:cNvPr id="6" name="Rounded Rectangle 5"/>
          <p:cNvSpPr/>
          <p:nvPr/>
        </p:nvSpPr>
        <p:spPr>
          <a:xfrm>
            <a:off x="4782961" y="1770535"/>
            <a:ext cx="510354" cy="2801465"/>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Data Summary Reports </a:t>
            </a:r>
            <a:endParaRPr lang="en-US" dirty="0"/>
          </a:p>
        </p:txBody>
      </p:sp>
      <p:sp>
        <p:nvSpPr>
          <p:cNvPr id="7" name="Rounded Rectangle 6"/>
          <p:cNvSpPr/>
          <p:nvPr/>
        </p:nvSpPr>
        <p:spPr>
          <a:xfrm>
            <a:off x="4788325" y="4572000"/>
            <a:ext cx="510354" cy="1481776"/>
          </a:xfrm>
          <a:prstGeom prst="round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2000" dirty="0" smtClean="0"/>
              <a:t>Indicators </a:t>
            </a:r>
            <a:endParaRPr lang="en-US" sz="2000" dirty="0"/>
          </a:p>
        </p:txBody>
      </p:sp>
      <p:sp>
        <p:nvSpPr>
          <p:cNvPr id="8" name="Rounded Rectangle 7"/>
          <p:cNvSpPr/>
          <p:nvPr/>
        </p:nvSpPr>
        <p:spPr>
          <a:xfrm>
            <a:off x="245192" y="1661962"/>
            <a:ext cx="504315" cy="3547120"/>
          </a:xfrm>
          <a:prstGeom prst="round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2400" dirty="0" smtClean="0"/>
              <a:t>Year to Year </a:t>
            </a:r>
            <a:endParaRPr lang="en-US" sz="2400" dirty="0"/>
          </a:p>
        </p:txBody>
      </p:sp>
    </p:spTree>
    <p:extLst>
      <p:ext uri="{BB962C8B-B14F-4D97-AF65-F5344CB8AC3E}">
        <p14:creationId xmlns:p14="http://schemas.microsoft.com/office/powerpoint/2010/main" val="1245002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we have reports?</a:t>
            </a:r>
            <a:endParaRPr lang="en-US" dirty="0"/>
          </a:p>
        </p:txBody>
      </p:sp>
      <p:sp>
        <p:nvSpPr>
          <p:cNvPr id="5" name="Footer Placeholder 2"/>
          <p:cNvSpPr>
            <a:spLocks noGrp="1"/>
          </p:cNvSpPr>
          <p:nvPr>
            <p:ph type="ftr" sz="quarter" idx="3"/>
          </p:nvPr>
        </p:nvSpPr>
        <p:spPr/>
        <p:txBody>
          <a:bodyPr/>
          <a:lstStyle/>
          <a:p>
            <a:fld id="{757A2F4E-5D54-B04B-91BD-7E78EE1FE9FD}" type="slidenum">
              <a:rPr lang="en-US" smtClean="0"/>
              <a:pPr/>
              <a:t>3</a:t>
            </a:fld>
            <a:endParaRPr lang="en-US" dirty="0" smtClean="0"/>
          </a:p>
        </p:txBody>
      </p:sp>
      <p:sp>
        <p:nvSpPr>
          <p:cNvPr id="2" name="Content Placeholder 1"/>
          <p:cNvSpPr>
            <a:spLocks noGrp="1"/>
          </p:cNvSpPr>
          <p:nvPr>
            <p:ph sz="quarter" idx="10"/>
          </p:nvPr>
        </p:nvSpPr>
        <p:spPr>
          <a:xfrm>
            <a:off x="381000" y="1640264"/>
            <a:ext cx="8382000" cy="4716086"/>
          </a:xfrm>
        </p:spPr>
        <p:txBody>
          <a:bodyPr>
            <a:noAutofit/>
          </a:bodyPr>
          <a:lstStyle/>
          <a:p>
            <a:r>
              <a:rPr lang="en-US" sz="2400" dirty="0" smtClean="0">
                <a:latin typeface="Trebuchet MS" panose="020B0603020202020204" pitchFamily="34" charset="0"/>
              </a:rPr>
              <a:t>Reports are tools to help AUs validate data</a:t>
            </a:r>
          </a:p>
          <a:p>
            <a:pPr lvl="1"/>
            <a:r>
              <a:rPr lang="en-US" sz="2400" dirty="0" smtClean="0">
                <a:latin typeface="Trebuchet MS" panose="020B0603020202020204" pitchFamily="34" charset="0"/>
              </a:rPr>
              <a:t>The CDE assumes that Admin Units have used the reports to validate data, and in fact, the data submitted are valid</a:t>
            </a:r>
          </a:p>
          <a:p>
            <a:endParaRPr lang="en-US" sz="2400" dirty="0" smtClean="0">
              <a:latin typeface="Trebuchet MS" panose="020B0603020202020204" pitchFamily="34" charset="0"/>
            </a:endParaRPr>
          </a:p>
          <a:p>
            <a:r>
              <a:rPr lang="en-US" sz="2400" dirty="0" smtClean="0">
                <a:latin typeface="Trebuchet MS" panose="020B0603020202020204" pitchFamily="34" charset="0"/>
              </a:rPr>
              <a:t>Reports help you determine your AU’s compliance with Indicators 5, 6, 9 and 10 (required by OSEP), fiscal allocations, and other compliance related material</a:t>
            </a:r>
          </a:p>
          <a:p>
            <a:endParaRPr lang="en-US" sz="2400" dirty="0" smtClean="0">
              <a:latin typeface="Trebuchet MS" panose="020B0603020202020204" pitchFamily="34" charset="0"/>
            </a:endParaRPr>
          </a:p>
          <a:p>
            <a:r>
              <a:rPr lang="en-US" sz="2400" dirty="0" smtClean="0">
                <a:latin typeface="Trebuchet MS" panose="020B0603020202020204" pitchFamily="34" charset="0"/>
              </a:rPr>
              <a:t>Authorized Reports provide federal and state assurances data is valid and reliable</a:t>
            </a: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US" sz="2400" dirty="0">
              <a:latin typeface="Trebuchet MS" panose="020B0603020202020204" pitchFamily="34" charset="0"/>
            </a:endParaRPr>
          </a:p>
          <a:p>
            <a:endParaRPr lang="en-US" sz="3200" dirty="0" smtClean="0">
              <a:latin typeface="Trebuchet MS" panose="020B0603020202020204" pitchFamily="34" charset="0"/>
            </a:endParaRPr>
          </a:p>
          <a:p>
            <a:endParaRPr lang="en-US" sz="2400" dirty="0">
              <a:latin typeface="Trebuchet MS" panose="020B0603020202020204" pitchFamily="34" charset="0"/>
            </a:endParaRPr>
          </a:p>
          <a:p>
            <a:endParaRPr lang="en-US" sz="32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796143"/>
          </a:xfrm>
          <a:prstGeom prst="rect">
            <a:avLst/>
          </a:prstGeom>
          <a:solidFill>
            <a:schemeClr val="tx1">
              <a:lumMod val="50000"/>
              <a:lumOff val="50000"/>
            </a:schemeClr>
          </a:solidFill>
        </p:spPr>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3200" dirty="0" smtClean="0">
                <a:solidFill>
                  <a:schemeClr val="bg1"/>
                </a:solidFill>
              </a:rPr>
              <a:t>Student Reports (continued)</a:t>
            </a:r>
            <a:endParaRPr lang="en-US" sz="3200" dirty="0">
              <a:solidFill>
                <a:schemeClr val="bg1"/>
              </a:solidFill>
            </a:endParaRPr>
          </a:p>
        </p:txBody>
      </p:sp>
      <p:sp>
        <p:nvSpPr>
          <p:cNvPr id="4" name="Content Placeholder 3"/>
          <p:cNvSpPr>
            <a:spLocks noGrp="1"/>
          </p:cNvSpPr>
          <p:nvPr>
            <p:ph idx="1"/>
          </p:nvPr>
        </p:nvSpPr>
        <p:spPr>
          <a:xfrm>
            <a:off x="667820" y="2188029"/>
            <a:ext cx="8121072" cy="3938450"/>
          </a:xfrm>
        </p:spPr>
        <p:txBody>
          <a:bodyPr>
            <a:normAutofit fontScale="92500" lnSpcReduction="10000"/>
          </a:bodyPr>
          <a:lstStyle/>
          <a:p>
            <a:pPr>
              <a:buClr>
                <a:schemeClr val="tx1"/>
              </a:buClr>
            </a:pPr>
            <a:r>
              <a:rPr lang="en-US" sz="2400" b="0" dirty="0" smtClean="0"/>
              <a:t>Indicator </a:t>
            </a:r>
            <a:r>
              <a:rPr lang="en-US" sz="2400" b="0" dirty="0"/>
              <a:t>5: Detail Listing of Students Aged 6-21 by Educational Settings</a:t>
            </a:r>
            <a:r>
              <a:rPr lang="en-US" sz="2400" dirty="0"/>
              <a:t> </a:t>
            </a:r>
            <a:endParaRPr lang="en-US" sz="2400" dirty="0" smtClean="0"/>
          </a:p>
          <a:p>
            <a:pPr>
              <a:buClr>
                <a:schemeClr val="tx1"/>
              </a:buClr>
            </a:pPr>
            <a:r>
              <a:rPr lang="en-US" sz="2400" b="0" dirty="0"/>
              <a:t>Indicator 6: Detail Listing of Students Aged 3-5 by Educational Settings</a:t>
            </a:r>
            <a:r>
              <a:rPr lang="en-US" sz="2400" dirty="0"/>
              <a:t> </a:t>
            </a:r>
            <a:endParaRPr lang="en-US" sz="2400" dirty="0" smtClean="0"/>
          </a:p>
          <a:p>
            <a:pPr>
              <a:buClr>
                <a:schemeClr val="tx1"/>
              </a:buClr>
            </a:pPr>
            <a:r>
              <a:rPr lang="en-US" sz="2400" b="0" dirty="0"/>
              <a:t>Indicator </a:t>
            </a:r>
            <a:r>
              <a:rPr lang="en-US" sz="2400" b="0" dirty="0" smtClean="0"/>
              <a:t>9 &amp; 10</a:t>
            </a:r>
            <a:r>
              <a:rPr lang="en-US" sz="2400" b="0" dirty="0"/>
              <a:t>: Detail Listing of Students by Race/Ethnicity and Disability</a:t>
            </a:r>
            <a:r>
              <a:rPr lang="en-US" sz="2400" dirty="0"/>
              <a:t> </a:t>
            </a:r>
            <a:endParaRPr lang="en-US" sz="2400" dirty="0" smtClean="0"/>
          </a:p>
          <a:p>
            <a:pPr>
              <a:buClr>
                <a:schemeClr val="tx1"/>
              </a:buClr>
            </a:pPr>
            <a:r>
              <a:rPr lang="en-US" dirty="0" smtClean="0"/>
              <a:t>Student</a:t>
            </a:r>
            <a:r>
              <a:rPr lang="en-US" dirty="0"/>
              <a:t>: Detail Listing of Educational </a:t>
            </a:r>
            <a:r>
              <a:rPr lang="en-US" dirty="0" smtClean="0"/>
              <a:t>Orphans</a:t>
            </a:r>
          </a:p>
          <a:p>
            <a:pPr>
              <a:buClr>
                <a:schemeClr val="tx1"/>
              </a:buClr>
            </a:pPr>
            <a:r>
              <a:rPr lang="en-US" dirty="0"/>
              <a:t>Student: Detail Number of Students Eligible for Special Education Funding by Age Group, Disability and Educational </a:t>
            </a:r>
            <a:r>
              <a:rPr lang="en-US" dirty="0" smtClean="0"/>
              <a:t>Environment</a:t>
            </a:r>
          </a:p>
          <a:p>
            <a:pPr>
              <a:buClr>
                <a:schemeClr val="tx1"/>
              </a:buClr>
            </a:pPr>
            <a:r>
              <a:rPr lang="en-US" dirty="0" smtClean="0"/>
              <a:t>Student</a:t>
            </a:r>
            <a:r>
              <a:rPr lang="en-US" dirty="0"/>
              <a:t>: Detail Number of Students Reported by Age Group, Disability and Administrative Unit/Agency/Facility of Attendance</a:t>
            </a:r>
            <a:endParaRPr lang="en-US" sz="2400" dirty="0"/>
          </a:p>
        </p:txBody>
      </p:sp>
      <p:sp>
        <p:nvSpPr>
          <p:cNvPr id="3" name="Footer Placeholder 2"/>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30</a:t>
            </a:fld>
            <a:endParaRPr lang="en-US" dirty="0" smtClean="0"/>
          </a:p>
        </p:txBody>
      </p:sp>
      <p:sp>
        <p:nvSpPr>
          <p:cNvPr id="5" name="TextBox 4"/>
          <p:cNvSpPr txBox="1"/>
          <p:nvPr/>
        </p:nvSpPr>
        <p:spPr>
          <a:xfrm>
            <a:off x="0" y="1473659"/>
            <a:ext cx="9144000"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 3 Reports for Your Director’s Information (Please don’t upload)</a:t>
            </a:r>
            <a:endParaRPr lang="en-US" dirty="0"/>
          </a:p>
        </p:txBody>
      </p:sp>
      <p:sp>
        <p:nvSpPr>
          <p:cNvPr id="7" name="Rounded Rectangle 6"/>
          <p:cNvSpPr/>
          <p:nvPr/>
        </p:nvSpPr>
        <p:spPr>
          <a:xfrm>
            <a:off x="84005" y="1935209"/>
            <a:ext cx="341644" cy="4033512"/>
          </a:xfrm>
          <a:prstGeom prst="roundRect">
            <a:avLst/>
          </a:prstGeom>
          <a:solidFill>
            <a:schemeClr val="tx1">
              <a:lumMod val="50000"/>
              <a:lumOff val="50000"/>
            </a:schemeClr>
          </a:solidFill>
        </p:spPr>
        <p:style>
          <a:lnRef idx="1">
            <a:schemeClr val="dk1"/>
          </a:lnRef>
          <a:fillRef idx="3">
            <a:schemeClr val="dk1"/>
          </a:fillRef>
          <a:effectRef idx="2">
            <a:schemeClr val="dk1"/>
          </a:effectRef>
          <a:fontRef idx="minor">
            <a:schemeClr val="lt1"/>
          </a:fontRef>
        </p:style>
        <p:txBody>
          <a:bodyPr vert="vert270" rtlCol="0" anchor="ctr"/>
          <a:lstStyle/>
          <a:p>
            <a:pPr algn="ctr"/>
            <a:r>
              <a:rPr lang="en-US" dirty="0" smtClean="0"/>
              <a:t>Reports for Reference Only</a:t>
            </a:r>
            <a:endParaRPr lang="en-US" dirty="0"/>
          </a:p>
        </p:txBody>
      </p:sp>
    </p:spTree>
    <p:extLst>
      <p:ext uri="{BB962C8B-B14F-4D97-AF65-F5344CB8AC3E}">
        <p14:creationId xmlns:p14="http://schemas.microsoft.com/office/powerpoint/2010/main" val="1553316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Summary Checklist Page</a:t>
            </a:r>
            <a:endParaRPr lang="en-US" dirty="0"/>
          </a:p>
        </p:txBody>
      </p:sp>
      <p:sp>
        <p:nvSpPr>
          <p:cNvPr id="4" name="Slide Number Placeholder 3"/>
          <p:cNvSpPr>
            <a:spLocks noGrp="1"/>
          </p:cNvSpPr>
          <p:nvPr>
            <p:ph type="sldNum" sz="quarter" idx="4294967295"/>
          </p:nvPr>
        </p:nvSpPr>
        <p:spPr>
          <a:xfrm>
            <a:off x="0" y="6427788"/>
            <a:ext cx="2057400" cy="365125"/>
          </a:xfrm>
        </p:spPr>
        <p:txBody>
          <a:bodyPr/>
          <a:lstStyle/>
          <a:p>
            <a:fld id="{C479D5F6-EDCB-402A-AC08-4943A1820E8F}" type="slidenum">
              <a:rPr lang="en-US" smtClean="0"/>
              <a:pPr/>
              <a:t>31</a:t>
            </a:fld>
            <a:endParaRPr lang="en-US" dirty="0"/>
          </a:p>
        </p:txBody>
      </p:sp>
      <p:pic>
        <p:nvPicPr>
          <p:cNvPr id="3" name="Content Placeholder 2"/>
          <p:cNvPicPr>
            <a:picLocks noGrp="1" noChangeAspect="1"/>
          </p:cNvPicPr>
          <p:nvPr>
            <p:ph sz="quarter" idx="10"/>
          </p:nvPr>
        </p:nvPicPr>
        <p:blipFill>
          <a:blip r:embed="rId2"/>
          <a:stretch>
            <a:fillRect/>
          </a:stretch>
        </p:blipFill>
        <p:spPr>
          <a:xfrm>
            <a:off x="381740" y="1580472"/>
            <a:ext cx="8382000" cy="2788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71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 y="0"/>
            <a:ext cx="9144370" cy="16372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28600" y="116109"/>
            <a:ext cx="7886700" cy="1325563"/>
          </a:xfrm>
        </p:spPr>
        <p:txBody>
          <a:bodyPr/>
          <a:lstStyle/>
          <a:p>
            <a:pPr algn="l"/>
            <a:r>
              <a:rPr lang="en-US" sz="2800" dirty="0" smtClean="0">
                <a:solidFill>
                  <a:schemeClr val="bg1"/>
                </a:solidFill>
              </a:rPr>
              <a:t>5 Data </a:t>
            </a:r>
            <a:br>
              <a:rPr lang="en-US" sz="2800" dirty="0" smtClean="0">
                <a:solidFill>
                  <a:schemeClr val="bg1"/>
                </a:solidFill>
              </a:rPr>
            </a:br>
            <a:r>
              <a:rPr lang="en-US" sz="2800" dirty="0" smtClean="0">
                <a:solidFill>
                  <a:schemeClr val="bg1"/>
                </a:solidFill>
              </a:rPr>
              <a:t>Summary </a:t>
            </a:r>
            <a:br>
              <a:rPr lang="en-US" sz="2800" dirty="0" smtClean="0">
                <a:solidFill>
                  <a:schemeClr val="bg1"/>
                </a:solidFill>
              </a:rPr>
            </a:br>
            <a:r>
              <a:rPr lang="en-US" sz="2800" dirty="0" smtClean="0">
                <a:solidFill>
                  <a:schemeClr val="bg1"/>
                </a:solidFill>
              </a:rPr>
              <a:t>Reports</a:t>
            </a:r>
            <a:endParaRPr lang="en-US" sz="2800" dirty="0">
              <a:solidFill>
                <a:schemeClr val="bg1"/>
              </a:solidFill>
            </a:endParaRPr>
          </a:p>
        </p:txBody>
      </p:sp>
      <p:sp>
        <p:nvSpPr>
          <p:cNvPr id="9" name="TextBox 8"/>
          <p:cNvSpPr txBox="1"/>
          <p:nvPr/>
        </p:nvSpPr>
        <p:spPr>
          <a:xfrm>
            <a:off x="23521" y="2787408"/>
            <a:ext cx="4986629" cy="4228850"/>
          </a:xfrm>
          <a:prstGeom prst="rect">
            <a:avLst/>
          </a:prstGeom>
          <a:solidFill>
            <a:schemeClr val="bg1"/>
          </a:solidFill>
        </p:spPr>
        <p:txBody>
          <a:bodyPr wrap="square" rtlCol="0">
            <a:spAutoFit/>
          </a:bodyPr>
          <a:lstStyle/>
          <a:p>
            <a:pPr marL="891540" lvl="2" indent="-285750">
              <a:buClr>
                <a:schemeClr val="accent4"/>
              </a:buClr>
              <a:buFont typeface="Arial" panose="020B0604020202020204" pitchFamily="34" charset="0"/>
              <a:buChar char="•"/>
            </a:pPr>
            <a:r>
              <a:rPr lang="en-US" sz="2400" dirty="0">
                <a:latin typeface="Trebuchet MS" panose="020B0603020202020204" pitchFamily="34" charset="0"/>
              </a:rPr>
              <a:t>2.7  Number of Reported Students by Special Education Funding Status by AU and </a:t>
            </a:r>
            <a:r>
              <a:rPr lang="en-US" sz="2400" dirty="0" smtClean="0">
                <a:latin typeface="Trebuchet MS" panose="020B0603020202020204" pitchFamily="34" charset="0"/>
              </a:rPr>
              <a:t>Disability</a:t>
            </a:r>
            <a:br>
              <a:rPr lang="en-US" sz="2400" dirty="0" smtClean="0">
                <a:latin typeface="Trebuchet MS" panose="020B0603020202020204" pitchFamily="34" charset="0"/>
              </a:rPr>
            </a:br>
            <a:endParaRPr lang="en-US" sz="2400" dirty="0" smtClean="0">
              <a:latin typeface="Trebuchet MS" panose="020B0603020202020204" pitchFamily="34" charset="0"/>
            </a:endParaRPr>
          </a:p>
          <a:p>
            <a:pPr marL="891540" lvl="2" indent="-285750">
              <a:buClr>
                <a:schemeClr val="accent4"/>
              </a:buClr>
              <a:buFont typeface="Arial" panose="020B0604020202020204" pitchFamily="34" charset="0"/>
              <a:buChar char="•"/>
            </a:pPr>
            <a:r>
              <a:rPr lang="en-US" sz="2400" dirty="0" smtClean="0">
                <a:latin typeface="Trebuchet MS" panose="020B0603020202020204" pitchFamily="34" charset="0"/>
              </a:rPr>
              <a:t>2.8  </a:t>
            </a:r>
            <a:r>
              <a:rPr lang="en-US" sz="2400" dirty="0">
                <a:latin typeface="Trebuchet MS" panose="020B0603020202020204" pitchFamily="34" charset="0"/>
              </a:rPr>
              <a:t>Number of Reported Students Parentally Placed in a Private School By Disability and Type of Service</a:t>
            </a:r>
          </a:p>
          <a:p>
            <a:pPr marL="274320" indent="-228600">
              <a:spcBef>
                <a:spcPct val="20000"/>
              </a:spcBef>
              <a:buClr>
                <a:schemeClr val="accent4"/>
              </a:buClr>
              <a:buSzPct val="110000"/>
              <a:buFont typeface="Wingdings" charset="2"/>
              <a:buChar char="§"/>
            </a:pPr>
            <a:endParaRPr lang="en-US" sz="2400" dirty="0" smtClean="0">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434715" y="1937943"/>
            <a:ext cx="8214610" cy="548733"/>
          </a:xfrm>
          <a:prstGeom prst="rect">
            <a:avLst/>
          </a:prstGeom>
        </p:spPr>
      </p:pic>
      <p:sp>
        <p:nvSpPr>
          <p:cNvPr id="3" name="Rectangle 2"/>
          <p:cNvSpPr/>
          <p:nvPr/>
        </p:nvSpPr>
        <p:spPr>
          <a:xfrm>
            <a:off x="5105400" y="2591869"/>
            <a:ext cx="4038600" cy="42661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Data Summary Reports have been reduced from 5 reports down to 2</a:t>
            </a:r>
            <a:r>
              <a:rPr lang="en-US" sz="2000" dirty="0"/>
              <a:t>.  “</a:t>
            </a:r>
            <a:r>
              <a:rPr lang="en-US" sz="2000" b="1" dirty="0"/>
              <a:t>Number of Students Eligible for Special Education Funding by Age Group, Disability and Educational </a:t>
            </a:r>
            <a:r>
              <a:rPr lang="en-US" sz="2000" b="1" dirty="0" smtClean="0"/>
              <a:t>Environment</a:t>
            </a:r>
            <a:r>
              <a:rPr lang="en-US" sz="2000" dirty="0" smtClean="0"/>
              <a:t>” </a:t>
            </a:r>
            <a:r>
              <a:rPr lang="en-US" sz="2000" dirty="0"/>
              <a:t>and “</a:t>
            </a:r>
            <a:r>
              <a:rPr lang="en-US" sz="2000" b="1" dirty="0"/>
              <a:t>Number of Students Reported by Age Group, Disability and Administrative Unit/Agency/Facility of </a:t>
            </a:r>
            <a:r>
              <a:rPr lang="en-US" sz="2000" b="1" dirty="0" smtClean="0"/>
              <a:t>Attendance</a:t>
            </a:r>
            <a:r>
              <a:rPr lang="en-US" sz="2000" dirty="0" smtClean="0"/>
              <a:t>” are still available as detail reports. </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70" y="0"/>
            <a:ext cx="9144370" cy="16372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5539" y="1253637"/>
            <a:ext cx="5368386" cy="4655598"/>
          </a:xfrm>
          <a:prstGeom prst="rect">
            <a:avLst/>
          </a:prstGeom>
          <a:ln>
            <a:noFill/>
          </a:ln>
          <a:effectLst>
            <a:outerShdw blurRad="292100" dist="139700" dir="2700000" algn="tl" rotWithShape="0">
              <a:srgbClr val="333333">
                <a:alpha val="65000"/>
              </a:srgbClr>
            </a:outerShdw>
          </a:effectLst>
        </p:spPr>
      </p:pic>
      <p:sp>
        <p:nvSpPr>
          <p:cNvPr id="12290" name="Title 1"/>
          <p:cNvSpPr>
            <a:spLocks noGrp="1"/>
          </p:cNvSpPr>
          <p:nvPr>
            <p:ph type="title"/>
          </p:nvPr>
        </p:nvSpPr>
        <p:spPr bwMode="auto">
          <a:xfrm>
            <a:off x="158204" y="281074"/>
            <a:ext cx="8223056" cy="782073"/>
          </a:xfrm>
          <a:noFill/>
          <a:ln>
            <a:miter lim="800000"/>
            <a:headEnd/>
            <a:tailEnd/>
          </a:ln>
        </p:spPr>
        <p:txBody>
          <a:bodyPr vert="horz" wrap="square" lIns="86493" tIns="43247" rIns="86493" bIns="43247" numCol="1" anchor="t" anchorCtr="0" compatLnSpc="1">
            <a:prstTxWarp prst="textNoShape">
              <a:avLst/>
            </a:prstTxWarp>
            <a:normAutofit/>
          </a:bodyPr>
          <a:lstStyle/>
          <a:p>
            <a:pPr algn="l"/>
            <a:r>
              <a:rPr lang="en-US" sz="2400" b="1" dirty="0" smtClean="0">
                <a:solidFill>
                  <a:schemeClr val="bg1"/>
                </a:solidFill>
              </a:rPr>
              <a:t>Student 2.7 Number of Reported Students by Special Education Funding Status by Administrative Unit and Disability</a:t>
            </a:r>
          </a:p>
        </p:txBody>
      </p:sp>
      <p:sp>
        <p:nvSpPr>
          <p:cNvPr id="11" name="TextBox 10"/>
          <p:cNvSpPr txBox="1"/>
          <p:nvPr/>
        </p:nvSpPr>
        <p:spPr>
          <a:xfrm>
            <a:off x="158204" y="5813985"/>
            <a:ext cx="17272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This report is 1 Page</a:t>
            </a:r>
            <a:endParaRPr lang="en-US" sz="2400" dirty="0"/>
          </a:p>
        </p:txBody>
      </p:sp>
      <p:sp>
        <p:nvSpPr>
          <p:cNvPr id="3" name="TextBox 2"/>
          <p:cNvSpPr txBox="1"/>
          <p:nvPr/>
        </p:nvSpPr>
        <p:spPr>
          <a:xfrm>
            <a:off x="5449706" y="3214820"/>
            <a:ext cx="3571624" cy="1328023"/>
          </a:xfrm>
          <a:prstGeom prst="wedgeRoundRectCallout">
            <a:avLst>
              <a:gd name="adj1" fmla="val -45520"/>
              <a:gd name="adj2" fmla="val 88338"/>
              <a:gd name="adj3" fmla="val 16667"/>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a:solidFill>
                  <a:schemeClr val="bg1"/>
                </a:solidFill>
              </a:rPr>
              <a:t>This report includes all records with a valid disability code</a:t>
            </a:r>
          </a:p>
        </p:txBody>
      </p:sp>
      <p:sp>
        <p:nvSpPr>
          <p:cNvPr id="4" name="Rectangle 3"/>
          <p:cNvSpPr/>
          <p:nvPr/>
        </p:nvSpPr>
        <p:spPr>
          <a:xfrm>
            <a:off x="8597530" y="-10876"/>
            <a:ext cx="428322" cy="584775"/>
          </a:xfrm>
          <a:prstGeom prst="rect">
            <a:avLst/>
          </a:prstGeom>
        </p:spPr>
        <p:txBody>
          <a:bodyPr wrap="none">
            <a:spAutoFit/>
          </a:bodyPr>
          <a:lstStyle/>
          <a:p>
            <a:r>
              <a:rPr lang="en-US" sz="3200" dirty="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a:t>
            </a:r>
            <a:endParaRPr lang="en-US" sz="3200" dirty="0">
              <a:solidFill>
                <a:schemeClr val="bg1"/>
              </a:solidFill>
            </a:endParaRPr>
          </a:p>
        </p:txBody>
      </p:sp>
      <p:sp>
        <p:nvSpPr>
          <p:cNvPr id="13" name="Rounded Rectangle 12"/>
          <p:cNvSpPr/>
          <p:nvPr/>
        </p:nvSpPr>
        <p:spPr>
          <a:xfrm>
            <a:off x="7416430" y="1010723"/>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370" y="0"/>
            <a:ext cx="9144370" cy="16372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501" y="1425590"/>
            <a:ext cx="5687753" cy="5010150"/>
          </a:xfrm>
          <a:prstGeom prst="rect">
            <a:avLst/>
          </a:prstGeom>
          <a:ln>
            <a:noFill/>
          </a:ln>
          <a:effectLst>
            <a:outerShdw blurRad="292100" dist="139700" dir="2700000" algn="tl" rotWithShape="0">
              <a:srgbClr val="333333">
                <a:alpha val="65000"/>
              </a:srgbClr>
            </a:outerShdw>
          </a:effectLst>
        </p:spPr>
      </p:pic>
      <p:sp>
        <p:nvSpPr>
          <p:cNvPr id="13314" name="Title 1"/>
          <p:cNvSpPr>
            <a:spLocks noGrp="1"/>
          </p:cNvSpPr>
          <p:nvPr>
            <p:ph type="title"/>
          </p:nvPr>
        </p:nvSpPr>
        <p:spPr bwMode="auto">
          <a:xfrm>
            <a:off x="305586" y="66944"/>
            <a:ext cx="7533489" cy="1060319"/>
          </a:xfrm>
          <a:noFill/>
          <a:ln>
            <a:miter lim="800000"/>
            <a:headEnd/>
            <a:tailEnd/>
          </a:ln>
        </p:spPr>
        <p:txBody>
          <a:bodyPr vert="horz" wrap="square" lIns="86493" tIns="43247" rIns="86493" bIns="43247" numCol="1" anchor="t" anchorCtr="0" compatLnSpc="1">
            <a:prstTxWarp prst="textNoShape">
              <a:avLst/>
            </a:prstTxWarp>
            <a:noAutofit/>
          </a:bodyPr>
          <a:lstStyle/>
          <a:p>
            <a:pPr algn="l"/>
            <a:r>
              <a:rPr lang="en-US" sz="2800" b="1" dirty="0" smtClean="0">
                <a:solidFill>
                  <a:schemeClr val="bg1"/>
                </a:solidFill>
              </a:rPr>
              <a:t>Student: 2.8 Number of Reported Students Parentally Placed in a Private School by Disability and Type of Service</a:t>
            </a:r>
          </a:p>
        </p:txBody>
      </p:sp>
      <p:sp>
        <p:nvSpPr>
          <p:cNvPr id="5" name="Text Box 1"/>
          <p:cNvSpPr txBox="1"/>
          <p:nvPr/>
        </p:nvSpPr>
        <p:spPr>
          <a:xfrm>
            <a:off x="5486168" y="3071151"/>
            <a:ext cx="3195572" cy="135868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1600" i="1" dirty="0">
                <a:solidFill>
                  <a:srgbClr val="000000"/>
                </a:solidFill>
                <a:ea typeface="Times New Roman"/>
                <a:cs typeface="Calibri"/>
              </a:rPr>
              <a:t>Select criteria: Parentally Placed in a Private School = 01 or 02 and </a:t>
            </a:r>
            <a:r>
              <a:rPr lang="en-US" sz="1600" i="1" dirty="0" smtClean="0">
                <a:solidFill>
                  <a:srgbClr val="000000"/>
                </a:solidFill>
                <a:ea typeface="Times New Roman"/>
                <a:cs typeface="Calibri"/>
              </a:rPr>
              <a:t>Disability is </a:t>
            </a:r>
            <a:r>
              <a:rPr lang="en-US" sz="1600" i="1" dirty="0">
                <a:solidFill>
                  <a:srgbClr val="000000"/>
                </a:solidFill>
                <a:ea typeface="Times New Roman"/>
                <a:cs typeface="Calibri"/>
              </a:rPr>
              <a:t>not zero filled</a:t>
            </a:r>
          </a:p>
          <a:p>
            <a:pPr marL="0" marR="0">
              <a:lnSpc>
                <a:spcPct val="115000"/>
              </a:lnSpc>
              <a:spcBef>
                <a:spcPts val="0"/>
              </a:spcBef>
              <a:spcAft>
                <a:spcPts val="1000"/>
              </a:spcAft>
            </a:pPr>
            <a:r>
              <a:rPr lang="en-US" sz="1100" dirty="0" smtClean="0">
                <a:effectLst/>
                <a:ea typeface="Calibri"/>
                <a:cs typeface="Times New Roman"/>
              </a:rPr>
              <a:t> </a:t>
            </a:r>
            <a:endParaRPr lang="en-US" sz="1100" dirty="0">
              <a:effectLst/>
              <a:ea typeface="Calibri"/>
              <a:cs typeface="Times New Roman"/>
            </a:endParaRPr>
          </a:p>
        </p:txBody>
      </p:sp>
      <p:sp>
        <p:nvSpPr>
          <p:cNvPr id="13" name="Rounded Rectangle 12"/>
          <p:cNvSpPr/>
          <p:nvPr/>
        </p:nvSpPr>
        <p:spPr>
          <a:xfrm>
            <a:off x="7083954" y="1127263"/>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
        <p:nvSpPr>
          <p:cNvPr id="14" name="TextBox 13"/>
          <p:cNvSpPr txBox="1"/>
          <p:nvPr/>
        </p:nvSpPr>
        <p:spPr>
          <a:xfrm>
            <a:off x="158204" y="5709210"/>
            <a:ext cx="17272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t>This report is 1 Page</a:t>
            </a:r>
            <a:endParaRPr lang="en-US" sz="2400" dirty="0"/>
          </a:p>
        </p:txBody>
      </p:sp>
      <p:sp>
        <p:nvSpPr>
          <p:cNvPr id="15" name="Rectangle 14"/>
          <p:cNvSpPr/>
          <p:nvPr/>
        </p:nvSpPr>
        <p:spPr>
          <a:xfrm>
            <a:off x="7648931" y="42066"/>
            <a:ext cx="1471878" cy="584775"/>
          </a:xfrm>
          <a:prstGeom prst="rect">
            <a:avLst/>
          </a:prstGeom>
        </p:spPr>
        <p:txBody>
          <a:bodyPr wrap="none">
            <a:spAutoFit/>
          </a:bodyPr>
          <a:lstStyle/>
          <a:p>
            <a:r>
              <a:rPr lang="en-US" sz="3200" dirty="0" smtClean="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 MOE</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Year-to-Year Checklist Page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35</a:t>
            </a:fld>
            <a:endParaRPr lang="en-US" dirty="0" smtClean="0"/>
          </a:p>
        </p:txBody>
      </p:sp>
      <p:pic>
        <p:nvPicPr>
          <p:cNvPr id="5" name="Content Placeholder 4"/>
          <p:cNvPicPr>
            <a:picLocks noGrp="1" noChangeAspect="1"/>
          </p:cNvPicPr>
          <p:nvPr>
            <p:ph sz="quarter" idx="10"/>
          </p:nvPr>
        </p:nvPicPr>
        <p:blipFill>
          <a:blip r:embed="rId2"/>
          <a:stretch>
            <a:fillRect/>
          </a:stretch>
        </p:blipFill>
        <p:spPr>
          <a:xfrm>
            <a:off x="1314952" y="1658938"/>
            <a:ext cx="6514095" cy="4235450"/>
          </a:xfrm>
          <a:prstGeom prst="rect">
            <a:avLst/>
          </a:prstGeom>
        </p:spPr>
      </p:pic>
    </p:spTree>
    <p:extLst>
      <p:ext uri="{BB962C8B-B14F-4D97-AF65-F5344CB8AC3E}">
        <p14:creationId xmlns:p14="http://schemas.microsoft.com/office/powerpoint/2010/main" val="4152924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 y="0"/>
            <a:ext cx="9144370" cy="12667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257175" y="93766"/>
            <a:ext cx="8381260" cy="1054394"/>
          </a:xfrm>
        </p:spPr>
        <p:txBody>
          <a:bodyPr/>
          <a:lstStyle/>
          <a:p>
            <a:r>
              <a:rPr lang="en-US" sz="3200" smtClean="0">
                <a:solidFill>
                  <a:schemeClr val="bg1"/>
                </a:solidFill>
              </a:rPr>
              <a:t>4 </a:t>
            </a:r>
            <a:r>
              <a:rPr lang="en-US" sz="3200" dirty="0" smtClean="0">
                <a:solidFill>
                  <a:schemeClr val="bg1"/>
                </a:solidFill>
              </a:rPr>
              <a:t>Significant Year-to-year Reports (Plus Flag Explanations)</a:t>
            </a:r>
            <a:endParaRPr lang="en-US" sz="3200" dirty="0">
              <a:solidFill>
                <a:schemeClr val="bg1"/>
              </a:solidFill>
            </a:endParaRPr>
          </a:p>
        </p:txBody>
      </p:sp>
      <p:sp>
        <p:nvSpPr>
          <p:cNvPr id="9" name="TextBox 8"/>
          <p:cNvSpPr txBox="1"/>
          <p:nvPr/>
        </p:nvSpPr>
        <p:spPr>
          <a:xfrm>
            <a:off x="0" y="1266737"/>
            <a:ext cx="9144000" cy="3711785"/>
          </a:xfrm>
          <a:prstGeom prst="rect">
            <a:avLst/>
          </a:prstGeom>
          <a:solidFill>
            <a:schemeClr val="bg1"/>
          </a:solidFill>
        </p:spPr>
        <p:txBody>
          <a:bodyPr wrap="square" rtlCol="0">
            <a:spAutoFit/>
          </a:bodyPr>
          <a:lstStyle/>
          <a:p>
            <a:pPr marL="114300" indent="-342900">
              <a:spcBef>
                <a:spcPct val="20000"/>
              </a:spcBef>
              <a:buClr>
                <a:schemeClr val="accent5"/>
              </a:buClr>
              <a:buSzPct val="110000"/>
              <a:buFont typeface="Wingdings" panose="05000000000000000000" pitchFamily="2" charset="2"/>
              <a:buChar char="§"/>
            </a:pPr>
            <a:r>
              <a:rPr lang="en-US" sz="2400" spc="150" smtClean="0"/>
              <a:t>2.1 </a:t>
            </a:r>
            <a:r>
              <a:rPr lang="en-US" sz="2400" spc="150" dirty="0" smtClean="0"/>
              <a:t>Significant Year-to-Year Change Report </a:t>
            </a:r>
            <a:r>
              <a:rPr lang="en-US" sz="2400" b="1" u="sng" spc="150" dirty="0" smtClean="0"/>
              <a:t>by Age Group </a:t>
            </a:r>
            <a:r>
              <a:rPr lang="en-US" sz="2400" b="1" u="sng" spc="150" smtClean="0"/>
              <a:t>and Disability</a:t>
            </a:r>
            <a:endParaRPr lang="en-US" sz="2400" b="1" spc="150" dirty="0" smtClean="0"/>
          </a:p>
          <a:p>
            <a:pPr marL="114300" indent="-342900">
              <a:spcBef>
                <a:spcPct val="20000"/>
              </a:spcBef>
              <a:buClr>
                <a:schemeClr val="accent5"/>
              </a:buClr>
              <a:buSzPct val="110000"/>
              <a:buFont typeface="Wingdings" panose="05000000000000000000" pitchFamily="2" charset="2"/>
              <a:buChar char="§"/>
            </a:pPr>
            <a:r>
              <a:rPr lang="en-US" sz="2400" spc="150" smtClean="0"/>
              <a:t>2.2 </a:t>
            </a:r>
            <a:r>
              <a:rPr lang="en-US" sz="2400" spc="150" dirty="0" smtClean="0"/>
              <a:t>Significant Year-to-Year Change Report </a:t>
            </a:r>
            <a:r>
              <a:rPr lang="en-US" sz="2400" b="1" u="sng" spc="150" dirty="0" smtClean="0"/>
              <a:t>by Race/ </a:t>
            </a:r>
            <a:r>
              <a:rPr lang="en-US" sz="2400" b="1" u="sng" spc="150" smtClean="0"/>
              <a:t>Ethnicity </a:t>
            </a:r>
          </a:p>
          <a:p>
            <a:pPr marL="114300" indent="-342900">
              <a:spcBef>
                <a:spcPct val="20000"/>
              </a:spcBef>
              <a:buClr>
                <a:schemeClr val="accent5"/>
              </a:buClr>
              <a:buSzPct val="110000"/>
              <a:buFont typeface="Wingdings" panose="05000000000000000000" pitchFamily="2" charset="2"/>
              <a:buChar char="§"/>
            </a:pPr>
            <a:r>
              <a:rPr lang="en-US" sz="2400" spc="150" smtClean="0"/>
              <a:t>2.3 </a:t>
            </a:r>
            <a:r>
              <a:rPr lang="en-US" sz="2400" spc="150" dirty="0" smtClean="0"/>
              <a:t>Significant Year-to-Year Change Report </a:t>
            </a:r>
            <a:r>
              <a:rPr lang="en-US" sz="2400" b="1" u="sng" spc="150" dirty="0" smtClean="0"/>
              <a:t>by Age Group and </a:t>
            </a:r>
            <a:r>
              <a:rPr lang="en-US" sz="2400" b="1" u="sng" spc="150" smtClean="0"/>
              <a:t>Educational Environment</a:t>
            </a:r>
            <a:endParaRPr lang="en-US" sz="2400" b="1" u="sng" spc="150" dirty="0" smtClean="0"/>
          </a:p>
          <a:p>
            <a:pPr marL="114300" indent="-342900">
              <a:spcBef>
                <a:spcPct val="20000"/>
              </a:spcBef>
              <a:buClr>
                <a:schemeClr val="accent5"/>
              </a:buClr>
              <a:buSzPct val="110000"/>
              <a:buFont typeface="Wingdings" panose="05000000000000000000" pitchFamily="2" charset="2"/>
              <a:buChar char="§"/>
            </a:pPr>
            <a:r>
              <a:rPr lang="en-US" sz="2400" smtClean="0"/>
              <a:t>2.4 </a:t>
            </a:r>
            <a:r>
              <a:rPr lang="en-US" sz="2400" dirty="0"/>
              <a:t>Significant Year-to-Year Ed Orphan Change Report</a:t>
            </a:r>
            <a:endParaRPr lang="en-US" sz="2400" b="1" u="sng" spc="150" dirty="0" smtClean="0"/>
          </a:p>
          <a:p>
            <a:pPr marL="114300" indent="-342900">
              <a:spcBef>
                <a:spcPct val="20000"/>
              </a:spcBef>
              <a:buClr>
                <a:schemeClr val="accent5"/>
              </a:buClr>
              <a:buSzPct val="110000"/>
              <a:buFont typeface="Wingdings" panose="05000000000000000000" pitchFamily="2" charset="2"/>
              <a:buChar char="§"/>
            </a:pPr>
            <a:r>
              <a:rPr lang="en-US" sz="2400" b="1" spc="150" dirty="0" smtClean="0"/>
              <a:t>Flag Explanations</a:t>
            </a:r>
            <a:endParaRPr lang="en-US" sz="2400" b="1" dirty="0" smtClean="0"/>
          </a:p>
          <a:p>
            <a:pPr lvl="1"/>
            <a:endParaRPr lang="en-US" sz="2400" dirty="0" smtClean="0"/>
          </a:p>
        </p:txBody>
      </p:sp>
      <p:sp>
        <p:nvSpPr>
          <p:cNvPr id="2" name="Rectangle 1"/>
          <p:cNvSpPr/>
          <p:nvPr/>
        </p:nvSpPr>
        <p:spPr>
          <a:xfrm>
            <a:off x="571500" y="4705350"/>
            <a:ext cx="7115175" cy="1609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The number of Year-to-Year reports have been reduced by including the age groups 3-5 and 6-21 onto one report for each report category.  Now we only have </a:t>
            </a:r>
            <a:r>
              <a:rPr lang="en-US" sz="2400" b="1" dirty="0" smtClean="0"/>
              <a:t>4 </a:t>
            </a:r>
            <a:r>
              <a:rPr lang="en-US" sz="2400" b="1" dirty="0"/>
              <a:t>Year-to-Year reports</a:t>
            </a:r>
            <a:r>
              <a:rPr lang="en-US" sz="2400" b="1" dirty="0" smtClean="0"/>
              <a:t> </a:t>
            </a:r>
            <a:r>
              <a:rPr lang="en-US" sz="2400" dirty="0" smtClean="0"/>
              <a:t>instead of 7.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10" y="0"/>
            <a:ext cx="6722140" cy="5864802"/>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6762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bwMode="auto">
          <a:xfrm>
            <a:off x="6762750" y="1096961"/>
            <a:ext cx="2381250" cy="4767841"/>
          </a:xfrm>
          <a:noFill/>
          <a:ln>
            <a:miter lim="800000"/>
            <a:headEnd/>
            <a:tailEnd/>
          </a:ln>
        </p:spPr>
        <p:txBody>
          <a:bodyPr vert="horz" wrap="square" lIns="86493" tIns="43247" rIns="86493" bIns="43247" numCol="1" anchor="t" anchorCtr="0" compatLnSpc="1">
            <a:prstTxWarp prst="textNoShape">
              <a:avLst/>
            </a:prstTxWarp>
          </a:bodyPr>
          <a:lstStyle/>
          <a:p>
            <a:r>
              <a:rPr lang="en-US" sz="2800" dirty="0" smtClean="0">
                <a:solidFill>
                  <a:schemeClr val="bg1"/>
                </a:solidFill>
              </a:rPr>
              <a:t>2.1 Significant Year-to-Year Change Report </a:t>
            </a:r>
            <a:br>
              <a:rPr lang="en-US" sz="2800" dirty="0" smtClean="0">
                <a:solidFill>
                  <a:schemeClr val="bg1"/>
                </a:solidFill>
              </a:rPr>
            </a:br>
            <a:r>
              <a:rPr lang="en-US" sz="2800" u="sng" dirty="0" smtClean="0">
                <a:solidFill>
                  <a:schemeClr val="bg1"/>
                </a:solidFill>
              </a:rPr>
              <a:t>By Age Group and Disability</a:t>
            </a:r>
            <a:r>
              <a:rPr lang="en-US" sz="2800" b="1" u="sng" dirty="0" smtClean="0">
                <a:solidFill>
                  <a:schemeClr val="accent2"/>
                </a:solidFill>
              </a:rPr>
              <a:t/>
            </a:r>
            <a:br>
              <a:rPr lang="en-US" sz="2800" b="1" u="sng" dirty="0" smtClean="0">
                <a:solidFill>
                  <a:schemeClr val="accent2"/>
                </a:solidFill>
              </a:rPr>
            </a:br>
            <a:endParaRPr lang="en-US" sz="2800" b="1" u="sng" dirty="0" smtClean="0">
              <a:solidFill>
                <a:schemeClr val="accent2"/>
              </a:solidFill>
            </a:endParaRPr>
          </a:p>
        </p:txBody>
      </p:sp>
      <p:pic>
        <p:nvPicPr>
          <p:cNvPr id="11" name="Picture 10"/>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25383" y="108469"/>
            <a:ext cx="418890" cy="418890"/>
          </a:xfrm>
          <a:prstGeom prst="rect">
            <a:avLst/>
          </a:prstGeom>
          <a:noFill/>
          <a:ln>
            <a:noFill/>
          </a:ln>
        </p:spPr>
      </p:pic>
      <p:sp>
        <p:nvSpPr>
          <p:cNvPr id="13" name="Rounded Rectangle 12"/>
          <p:cNvSpPr/>
          <p:nvPr/>
        </p:nvSpPr>
        <p:spPr>
          <a:xfrm>
            <a:off x="7157460" y="3971562"/>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
        <p:nvSpPr>
          <p:cNvPr id="5" name="Text Box 1"/>
          <p:cNvSpPr txBox="1"/>
          <p:nvPr/>
        </p:nvSpPr>
        <p:spPr>
          <a:xfrm>
            <a:off x="1746104" y="5917333"/>
            <a:ext cx="6207271" cy="675104"/>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solidFill>
                  <a:srgbClr val="000000"/>
                </a:solidFill>
              </a:rPr>
              <a:t>Select Criteria: Funding Status = 50. </a:t>
            </a:r>
            <a:endParaRPr lang="en-US" sz="2000" dirty="0" smtClean="0">
              <a:solidFill>
                <a:srgbClr val="000000"/>
              </a:solidFill>
            </a:endParaRPr>
          </a:p>
          <a:p>
            <a:pPr fontAlgn="b"/>
            <a:r>
              <a:rPr lang="en-US" sz="2000" dirty="0" smtClean="0">
                <a:solidFill>
                  <a:srgbClr val="000000"/>
                </a:solidFill>
              </a:rPr>
              <a:t>Calculated </a:t>
            </a:r>
            <a:r>
              <a:rPr lang="en-US" sz="2000" dirty="0">
                <a:solidFill>
                  <a:srgbClr val="000000"/>
                </a:solidFill>
              </a:rPr>
              <a:t>Age as of December 1</a:t>
            </a:r>
            <a:endParaRPr lang="en-US" dirty="0">
              <a:effectLst/>
              <a:ea typeface="Calibri"/>
              <a:cs typeface="Times New Roman"/>
            </a:endParaRPr>
          </a:p>
        </p:txBody>
      </p:sp>
      <p:sp>
        <p:nvSpPr>
          <p:cNvPr id="6" name="Rounded Rectangular Callout 5"/>
          <p:cNvSpPr/>
          <p:nvPr/>
        </p:nvSpPr>
        <p:spPr>
          <a:xfrm>
            <a:off x="4733925" y="1819275"/>
            <a:ext cx="2028825" cy="1438275"/>
          </a:xfrm>
          <a:prstGeom prst="wedgeRoundRectCallout">
            <a:avLst>
              <a:gd name="adj1" fmla="val -77024"/>
              <a:gd name="adj2" fmla="val 47268"/>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Example of flags to explain on the Flag Explanation form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62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p:cNvSpPr>
            <a:spLocks noGrp="1"/>
          </p:cNvSpPr>
          <p:nvPr>
            <p:ph type="title"/>
          </p:nvPr>
        </p:nvSpPr>
        <p:spPr bwMode="auto">
          <a:xfrm>
            <a:off x="6800850" y="1096962"/>
            <a:ext cx="2343150" cy="4852042"/>
          </a:xfrm>
          <a:noFill/>
          <a:ln>
            <a:miter lim="800000"/>
            <a:headEnd/>
            <a:tailEnd/>
          </a:ln>
        </p:spPr>
        <p:txBody>
          <a:bodyPr vert="horz" wrap="square" lIns="86493" tIns="43247" rIns="86493" bIns="43247" numCol="1" anchor="t" anchorCtr="0" compatLnSpc="1">
            <a:prstTxWarp prst="textNoShape">
              <a:avLst/>
            </a:prstTxWarp>
          </a:bodyPr>
          <a:lstStyle/>
          <a:p>
            <a:r>
              <a:rPr lang="en-US" sz="2800" dirty="0" smtClean="0">
                <a:solidFill>
                  <a:schemeClr val="bg1"/>
                </a:solidFill>
              </a:rPr>
              <a:t>2.2 Significant Year-to-Year Change Report By </a:t>
            </a:r>
            <a:br>
              <a:rPr lang="en-US" sz="2800" dirty="0" smtClean="0">
                <a:solidFill>
                  <a:schemeClr val="bg1"/>
                </a:solidFill>
              </a:rPr>
            </a:br>
            <a:r>
              <a:rPr lang="en-US" sz="2800" u="sng" dirty="0" smtClean="0">
                <a:solidFill>
                  <a:schemeClr val="bg1"/>
                </a:solidFill>
              </a:rPr>
              <a:t>Age Group and Race/ Ethnicity</a:t>
            </a:r>
            <a:endParaRPr lang="en-US" sz="2800" u="sng" dirty="0" smtClean="0">
              <a:solidFill>
                <a:schemeClr val="accent2"/>
              </a:solidFill>
            </a:endParaRPr>
          </a:p>
        </p:txBody>
      </p:sp>
      <p:sp>
        <p:nvSpPr>
          <p:cNvPr id="4" name="Text Box 1"/>
          <p:cNvSpPr txBox="1"/>
          <p:nvPr/>
        </p:nvSpPr>
        <p:spPr>
          <a:xfrm>
            <a:off x="1962150" y="5829789"/>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t>Select Criteria: Funding Status = 50. </a:t>
            </a:r>
            <a:endParaRPr lang="en-US" sz="2000" dirty="0" smtClean="0"/>
          </a:p>
          <a:p>
            <a:pPr fontAlgn="b"/>
            <a:r>
              <a:rPr lang="en-US" sz="2000" dirty="0" smtClean="0"/>
              <a:t>Calculated </a:t>
            </a:r>
            <a:r>
              <a:rPr lang="en-US" sz="2000" dirty="0"/>
              <a:t>Age as of December 1 </a:t>
            </a:r>
            <a:endParaRPr lang="en-US" dirty="0">
              <a:effectLst/>
              <a:ea typeface="Calibri"/>
              <a:cs typeface="Times New Roman"/>
            </a:endParaRPr>
          </a:p>
        </p:txBody>
      </p:sp>
      <p:pic>
        <p:nvPicPr>
          <p:cNvPr id="11" name="Picture 10"/>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25383" y="108469"/>
            <a:ext cx="418890" cy="418890"/>
          </a:xfrm>
          <a:prstGeom prst="rect">
            <a:avLst/>
          </a:prstGeom>
          <a:noFill/>
          <a:ln>
            <a:noFill/>
          </a:ln>
        </p:spPr>
      </p:pic>
      <p:sp>
        <p:nvSpPr>
          <p:cNvPr id="13" name="Rounded Rectangle 12"/>
          <p:cNvSpPr/>
          <p:nvPr/>
        </p:nvSpPr>
        <p:spPr>
          <a:xfrm>
            <a:off x="7257863" y="4853439"/>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4603" y="467214"/>
            <a:ext cx="6546520" cy="5362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62750" y="12572"/>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772245" y="375374"/>
            <a:ext cx="2324911" cy="4418621"/>
          </a:xfrm>
        </p:spPr>
        <p:txBody>
          <a:bodyPr>
            <a:normAutofit/>
          </a:bodyPr>
          <a:lstStyle/>
          <a:p>
            <a:r>
              <a:rPr lang="en-US" spc="150" dirty="0" smtClean="0">
                <a:solidFill>
                  <a:schemeClr val="bg1"/>
                </a:solidFill>
              </a:rPr>
              <a:t>2.3 </a:t>
            </a:r>
            <a:r>
              <a:rPr lang="en-US" spc="150" dirty="0">
                <a:solidFill>
                  <a:schemeClr val="bg1"/>
                </a:solidFill>
              </a:rPr>
              <a:t>Significant Year-to-Year Change Report </a:t>
            </a:r>
            <a:r>
              <a:rPr lang="en-US" b="1" u="sng" spc="150" dirty="0">
                <a:solidFill>
                  <a:schemeClr val="bg1"/>
                </a:solidFill>
              </a:rPr>
              <a:t>by Age Group and Educational </a:t>
            </a:r>
            <a:r>
              <a:rPr lang="en-US" b="1" u="sng" spc="150" dirty="0" smtClean="0">
                <a:solidFill>
                  <a:schemeClr val="bg1"/>
                </a:solidFill>
              </a:rPr>
              <a:t>Environment</a:t>
            </a:r>
            <a:r>
              <a:rPr lang="en-US" sz="2400" b="1" u="sng" spc="150" dirty="0"/>
              <a:t/>
            </a:r>
            <a:br>
              <a:rPr lang="en-US" sz="2400" b="1" u="sng" spc="150" dirty="0"/>
            </a:b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
        <p:nvSpPr>
          <p:cNvPr id="11" name="Text Box 1"/>
          <p:cNvSpPr txBox="1"/>
          <p:nvPr/>
        </p:nvSpPr>
        <p:spPr>
          <a:xfrm>
            <a:off x="2276475" y="5914267"/>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t>Select Criteria: Funding Status = 50. </a:t>
            </a:r>
            <a:endParaRPr lang="en-US" sz="2000" dirty="0" smtClean="0"/>
          </a:p>
          <a:p>
            <a:pPr fontAlgn="b"/>
            <a:r>
              <a:rPr lang="en-US" sz="2000" dirty="0" smtClean="0"/>
              <a:t>Calculated </a:t>
            </a:r>
            <a:r>
              <a:rPr lang="en-US" sz="2000" dirty="0"/>
              <a:t>Age as of December 1 </a:t>
            </a:r>
            <a:endParaRPr lang="en-US" dirty="0">
              <a:effectLst/>
              <a:ea typeface="Calibri"/>
              <a:cs typeface="Times New Roman"/>
            </a:endParaRPr>
          </a:p>
        </p:txBody>
      </p:sp>
      <p:pic>
        <p:nvPicPr>
          <p:cNvPr id="12" name="Picture 11"/>
          <p:cNvPicPr>
            <a:picLocks noChangeAspect="1"/>
          </p:cNvPicPr>
          <p:nvPr/>
        </p:nvPicPr>
        <p:blipFill>
          <a:blip r:embed="rId2" cstate="email">
            <a:biLevel thresh="25000"/>
            <a:extLst>
              <a:ext uri="{BEBA8EAE-BF5A-486C-A8C5-ECC9F3942E4B}">
                <a14:imgProps xmlns:a14="http://schemas.microsoft.com/office/drawing/2010/main">
                  <a14:imgLayer r:embed="rId3">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25383" y="108469"/>
            <a:ext cx="418890" cy="418890"/>
          </a:xfrm>
          <a:prstGeom prst="rect">
            <a:avLst/>
          </a:prstGeom>
          <a:noFill/>
          <a:ln>
            <a:noFill/>
          </a:ln>
        </p:spPr>
      </p:pic>
      <p:sp>
        <p:nvSpPr>
          <p:cNvPr id="14" name="Rounded Rectangle 13"/>
          <p:cNvSpPr/>
          <p:nvPr/>
        </p:nvSpPr>
        <p:spPr>
          <a:xfrm>
            <a:off x="7157460" y="902587"/>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35179" y="555996"/>
            <a:ext cx="6555338" cy="5149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695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9" name="TextBox 3"/>
          <p:cNvSpPr txBox="1">
            <a:spLocks noChangeArrowheads="1"/>
          </p:cNvSpPr>
          <p:nvPr/>
        </p:nvSpPr>
        <p:spPr bwMode="auto">
          <a:xfrm>
            <a:off x="653143" y="5857875"/>
            <a:ext cx="7697108" cy="308075"/>
          </a:xfrm>
          <a:prstGeom prst="rect">
            <a:avLst/>
          </a:prstGeom>
          <a:noFill/>
          <a:ln w="9525">
            <a:noFill/>
            <a:miter lim="800000"/>
            <a:headEnd/>
            <a:tailEnd/>
          </a:ln>
        </p:spPr>
        <p:txBody>
          <a:bodyPr lIns="91432" tIns="45716" rIns="91432" bIns="45716">
            <a:spAutoFit/>
          </a:bodyPr>
          <a:lstStyle/>
          <a:p>
            <a:pPr algn="ctr" defTabSz="914485"/>
            <a:r>
              <a:rPr lang="en-US" sz="1400" i="1" dirty="0">
                <a:latin typeface="Verdana" pitchFamily="34" charset="0"/>
              </a:rPr>
              <a:t>.</a:t>
            </a:r>
          </a:p>
        </p:txBody>
      </p:sp>
      <p:sp>
        <p:nvSpPr>
          <p:cNvPr id="4" name="Title 3"/>
          <p:cNvSpPr>
            <a:spLocks noGrp="1"/>
          </p:cNvSpPr>
          <p:nvPr>
            <p:ph type="title"/>
          </p:nvPr>
        </p:nvSpPr>
        <p:spPr/>
        <p:txBody>
          <a:bodyPr>
            <a:normAutofit fontScale="90000"/>
          </a:bodyPr>
          <a:lstStyle/>
          <a:p>
            <a:r>
              <a:rPr lang="en-US" sz="3400" dirty="0" smtClean="0"/>
              <a:t>DEADLINES </a:t>
            </a:r>
            <a:br>
              <a:rPr lang="en-US" sz="3400" dirty="0" smtClean="0"/>
            </a:br>
            <a:r>
              <a:rPr lang="en-US" sz="3400" dirty="0" smtClean="0"/>
              <a:t>WHAT’s DUE &amp; WHEN</a:t>
            </a:r>
            <a:endParaRPr lang="en-US" sz="3400" dirty="0"/>
          </a:p>
        </p:txBody>
      </p:sp>
      <p:sp>
        <p:nvSpPr>
          <p:cNvPr id="11" name="Footer Placeholder 2"/>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6" name="Content Placeholder 5"/>
          <p:cNvSpPr>
            <a:spLocks noGrp="1"/>
          </p:cNvSpPr>
          <p:nvPr>
            <p:ph sz="quarter" idx="10"/>
          </p:nvPr>
        </p:nvSpPr>
        <p:spPr>
          <a:xfrm>
            <a:off x="381000" y="1828800"/>
            <a:ext cx="8382000" cy="3365369"/>
          </a:xfrm>
        </p:spPr>
        <p:txBody>
          <a:bodyPr/>
          <a:lstStyle/>
          <a:p>
            <a:r>
              <a:rPr lang="en-US" sz="3200" dirty="0" smtClean="0"/>
              <a:t>January 30, 2020</a:t>
            </a:r>
          </a:p>
          <a:p>
            <a:pPr lvl="1"/>
            <a:r>
              <a:rPr lang="en-US" sz="2400" b="1" dirty="0">
                <a:latin typeface="Trebuchet MS" panose="020B0603020202020204" pitchFamily="34" charset="0"/>
              </a:rPr>
              <a:t>Staff Data Validity Certification </a:t>
            </a:r>
            <a:r>
              <a:rPr lang="en-US" sz="2400" b="1" dirty="0" smtClean="0">
                <a:latin typeface="Trebuchet MS" panose="020B0603020202020204" pitchFamily="34" charset="0"/>
              </a:rPr>
              <a:t>Report 1.0</a:t>
            </a:r>
            <a:endParaRPr lang="en-US" sz="2400" b="1" dirty="0">
              <a:latin typeface="Trebuchet MS" panose="020B0603020202020204" pitchFamily="34" charset="0"/>
            </a:endParaRPr>
          </a:p>
          <a:p>
            <a:pPr lvl="1"/>
            <a:r>
              <a:rPr lang="en-US" sz="2400" b="1" dirty="0" smtClean="0">
                <a:latin typeface="Trebuchet MS" panose="020B0603020202020204" pitchFamily="34" charset="0"/>
              </a:rPr>
              <a:t>Student Data Validity Certification Report 2.0</a:t>
            </a:r>
          </a:p>
          <a:p>
            <a:r>
              <a:rPr lang="en-US" sz="3200" dirty="0"/>
              <a:t>February </a:t>
            </a:r>
            <a:r>
              <a:rPr lang="en-US" sz="3200" dirty="0" smtClean="0"/>
              <a:t>20, 2020</a:t>
            </a:r>
          </a:p>
          <a:p>
            <a:pPr lvl="1"/>
            <a:r>
              <a:rPr lang="en-US" sz="2400" dirty="0" smtClean="0">
                <a:solidFill>
                  <a:schemeClr val="tx1"/>
                </a:solidFill>
                <a:latin typeface="Trebuchet MS" panose="020B0603020202020204" pitchFamily="34" charset="0"/>
              </a:rPr>
              <a:t>Upload Required Reports to the Data Management System (all other “numbered” reports)</a:t>
            </a:r>
            <a:endParaRPr lang="en-US" sz="2400" dirty="0" smtClean="0">
              <a:latin typeface="Trebuchet MS" panose="020B0603020202020204" pitchFamily="34" charset="0"/>
            </a:endParaRPr>
          </a:p>
          <a:p>
            <a:endParaRPr lang="en-US" sz="2800" dirty="0">
              <a:latin typeface="Trebuchet MS" panose="020B0603020202020204" pitchFamily="34" charset="0"/>
            </a:endParaRPr>
          </a:p>
        </p:txBody>
      </p:sp>
      <p:sp>
        <p:nvSpPr>
          <p:cNvPr id="7" name="TextBox 6"/>
          <p:cNvSpPr txBox="1"/>
          <p:nvPr/>
        </p:nvSpPr>
        <p:spPr>
          <a:xfrm>
            <a:off x="440575" y="4510334"/>
            <a:ext cx="8074843" cy="1328023"/>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Reports are to be uploaded to the Data Management System under the </a:t>
            </a:r>
            <a:r>
              <a:rPr lang="en-US" sz="2400" b="1" dirty="0" smtClean="0"/>
              <a:t>Profile Tab </a:t>
            </a:r>
            <a:r>
              <a:rPr lang="en-US" sz="2400" dirty="0" smtClean="0"/>
              <a:t>(Same location as the Discipline and EOY Reports)</a:t>
            </a:r>
            <a:endParaRPr lang="en-US" sz="2400" dirty="0"/>
          </a:p>
        </p:txBody>
      </p:sp>
      <p:pic>
        <p:nvPicPr>
          <p:cNvPr id="2" name="Picture 1" title="Profile"/>
          <p:cNvPicPr>
            <a:picLocks noChangeAspect="1"/>
          </p:cNvPicPr>
          <p:nvPr/>
        </p:nvPicPr>
        <p:blipFill rotWithShape="1">
          <a:blip r:embed="rId3"/>
          <a:srcRect t="8490"/>
          <a:stretch/>
        </p:blipFill>
        <p:spPr>
          <a:xfrm>
            <a:off x="87370" y="6087616"/>
            <a:ext cx="8839200" cy="357367"/>
          </a:xfrm>
          <a:prstGeom prst="rect">
            <a:avLst/>
          </a:prstGeom>
        </p:spPr>
      </p:pic>
      <p:sp>
        <p:nvSpPr>
          <p:cNvPr id="3" name="Down Arrow 2" title="Down Arrow"/>
          <p:cNvSpPr/>
          <p:nvPr/>
        </p:nvSpPr>
        <p:spPr>
          <a:xfrm>
            <a:off x="228007" y="5657882"/>
            <a:ext cx="212568" cy="39069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762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half" idx="2"/>
          </p:nvPr>
        </p:nvSpPr>
        <p:spPr>
          <a:xfrm>
            <a:off x="6858000" y="2232152"/>
            <a:ext cx="2181578" cy="2816352"/>
          </a:xfrm>
        </p:spPr>
        <p:txBody>
          <a:bodyPr/>
          <a:lstStyle/>
          <a:p>
            <a:r>
              <a:rPr lang="en-US" sz="2800" dirty="0" smtClean="0"/>
              <a:t>2.4Significant </a:t>
            </a:r>
            <a:r>
              <a:rPr lang="en-US" sz="2800" dirty="0"/>
              <a:t>Year-to-Year Ed Orphan Change Report</a:t>
            </a:r>
          </a:p>
          <a:p>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12" name="Rectangle 11"/>
          <p:cNvSpPr/>
          <p:nvPr/>
        </p:nvSpPr>
        <p:spPr>
          <a:xfrm>
            <a:off x="8611256" y="164812"/>
            <a:ext cx="428322" cy="584775"/>
          </a:xfrm>
          <a:prstGeom prst="rect">
            <a:avLst/>
          </a:prstGeom>
        </p:spPr>
        <p:txBody>
          <a:bodyPr wrap="none">
            <a:spAutoFit/>
          </a:bodyPr>
          <a:lstStyle/>
          <a:p>
            <a:r>
              <a:rPr lang="en-US" sz="3200" dirty="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a:t>
            </a:r>
            <a:endParaRPr lang="en-US" sz="3200" dirty="0">
              <a:solidFill>
                <a:schemeClr val="bg1"/>
              </a:solidFill>
            </a:endParaRPr>
          </a:p>
        </p:txBody>
      </p:sp>
      <p:pic>
        <p:nvPicPr>
          <p:cNvPr id="16" name="Content Placeholder 1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4736" y="463837"/>
            <a:ext cx="6258861" cy="4976526"/>
          </a:xfrm>
        </p:spPr>
      </p:pic>
      <p:sp>
        <p:nvSpPr>
          <p:cNvPr id="17" name="Text Box 1"/>
          <p:cNvSpPr txBox="1"/>
          <p:nvPr/>
        </p:nvSpPr>
        <p:spPr>
          <a:xfrm>
            <a:off x="2276475" y="5914267"/>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t>Select Criteria: Number of Educational Orphans reported by </a:t>
            </a:r>
            <a:r>
              <a:rPr lang="en-US" sz="2000" dirty="0" smtClean="0"/>
              <a:t>year</a:t>
            </a:r>
            <a:endParaRPr lang="en-US" dirty="0">
              <a:effectLst/>
              <a:ea typeface="Calibri"/>
              <a:cs typeface="Times New Roman"/>
            </a:endParaRPr>
          </a:p>
        </p:txBody>
      </p:sp>
      <p:sp>
        <p:nvSpPr>
          <p:cNvPr id="19" name="Rounded Rectangle 18"/>
          <p:cNvSpPr/>
          <p:nvPr/>
        </p:nvSpPr>
        <p:spPr>
          <a:xfrm>
            <a:off x="7347960" y="4233849"/>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65554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170796" cy="6858000"/>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7" name="Title 6"/>
          <p:cNvSpPr>
            <a:spLocks noGrp="1"/>
          </p:cNvSpPr>
          <p:nvPr>
            <p:ph type="title"/>
          </p:nvPr>
        </p:nvSpPr>
        <p:spPr>
          <a:xfrm rot="16200000">
            <a:off x="-1752214" y="2600512"/>
            <a:ext cx="5973641" cy="1473523"/>
          </a:xfrm>
        </p:spPr>
        <p:txBody>
          <a:bodyPr>
            <a:normAutofit/>
          </a:bodyPr>
          <a:lstStyle/>
          <a:p>
            <a:r>
              <a:rPr lang="en-US" sz="6000" dirty="0" smtClean="0">
                <a:solidFill>
                  <a:schemeClr val="bg1"/>
                </a:solidFill>
              </a:rPr>
              <a:t>Flag Explanations</a:t>
            </a:r>
            <a:endParaRPr lang="en-US" sz="6000" dirty="0">
              <a:solidFill>
                <a:schemeClr val="bg1"/>
              </a:solidFill>
            </a:endParaRPr>
          </a:p>
        </p:txBody>
      </p:sp>
      <p:pic>
        <p:nvPicPr>
          <p:cNvPr id="11" name="Content Placeholder 10"/>
          <p:cNvPicPr>
            <a:picLocks noGrp="1" noChangeAspect="1"/>
          </p:cNvPicPr>
          <p:nvPr>
            <p:ph sz="quarter" idx="10"/>
          </p:nvPr>
        </p:nvPicPr>
        <p:blipFill rotWithShape="1">
          <a:blip r:embed="rId3"/>
          <a:srcRect l="1897"/>
          <a:stretch/>
        </p:blipFill>
        <p:spPr>
          <a:xfrm>
            <a:off x="2170796" y="0"/>
            <a:ext cx="5340347" cy="492694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820886" y="1533697"/>
            <a:ext cx="5323114" cy="267765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smtClean="0"/>
              <a:t>Complete Flag Explanations for any flags in the 4 Year-to-Year Comparison Reports.  These can be included on the same form when the name of the report is included in the Category Flagged field. </a:t>
            </a:r>
          </a:p>
          <a:p>
            <a:r>
              <a:rPr lang="en-US" sz="2400" dirty="0" smtClean="0"/>
              <a:t>Flag Explanation Report can be found </a:t>
            </a:r>
            <a:r>
              <a:rPr lang="en-US" sz="2400" dirty="0" smtClean="0">
                <a:solidFill>
                  <a:schemeClr val="bg1"/>
                </a:solidFill>
              </a:rPr>
              <a:t>Here:</a:t>
            </a:r>
            <a:r>
              <a:rPr lang="en-US" sz="2400" dirty="0" smtClean="0">
                <a:solidFill>
                  <a:srgbClr val="FFFF00"/>
                </a:solidFill>
              </a:rPr>
              <a:t> </a:t>
            </a:r>
            <a:r>
              <a:rPr lang="en-US" sz="2400" dirty="0" smtClean="0">
                <a:solidFill>
                  <a:srgbClr val="FFFF00"/>
                </a:solidFill>
                <a:hlinkClick r:id="rId4"/>
              </a:rPr>
              <a:t>Flag Explanations (.</a:t>
            </a:r>
            <a:r>
              <a:rPr lang="en-US" sz="2400" dirty="0" err="1" smtClean="0">
                <a:solidFill>
                  <a:srgbClr val="FFFF00"/>
                </a:solidFill>
                <a:hlinkClick r:id="rId4"/>
              </a:rPr>
              <a:t>docx</a:t>
            </a:r>
            <a:r>
              <a:rPr lang="en-US" sz="2400" dirty="0" smtClean="0">
                <a:solidFill>
                  <a:srgbClr val="FFFF00"/>
                </a:solidFill>
                <a:hlinkClick r:id="rId4"/>
              </a:rPr>
              <a:t>)</a:t>
            </a:r>
            <a:endParaRPr lang="en-US" sz="2400" dirty="0"/>
          </a:p>
        </p:txBody>
      </p:sp>
      <p:pic>
        <p:nvPicPr>
          <p:cNvPr id="9" name="Picture 8"/>
          <p:cNvPicPr>
            <a:picLocks noChangeAspect="1"/>
          </p:cNvPicPr>
          <p:nvPr/>
        </p:nvPicPr>
        <p:blipFill>
          <a:blip r:embed="rId5" cstate="email">
            <a:biLevel thresh="25000"/>
            <a:extLst>
              <a:ext uri="{BEBA8EAE-BF5A-486C-A8C5-ECC9F3942E4B}">
                <a14:imgProps xmlns:a14="http://schemas.microsoft.com/office/drawing/2010/main">
                  <a14:imgLayer r:embed="rId6">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775" y="141008"/>
            <a:ext cx="418890" cy="418890"/>
          </a:xfrm>
          <a:prstGeom prst="rect">
            <a:avLst/>
          </a:prstGeom>
          <a:noFill/>
          <a:ln>
            <a:noFill/>
          </a:ln>
        </p:spPr>
      </p:pic>
      <p:sp>
        <p:nvSpPr>
          <p:cNvPr id="8" name="TextBox 7"/>
          <p:cNvSpPr txBox="1"/>
          <p:nvPr/>
        </p:nvSpPr>
        <p:spPr>
          <a:xfrm>
            <a:off x="2292622" y="5199975"/>
            <a:ext cx="5323114"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dirty="0" smtClean="0"/>
              <a:t>When you go to upload this, please upload it as a </a:t>
            </a:r>
            <a:r>
              <a:rPr lang="en-US" sz="2000" b="1" dirty="0" smtClean="0"/>
              <a:t>Word Document</a:t>
            </a:r>
            <a:r>
              <a:rPr lang="en-US" sz="2000" dirty="0" smtClean="0"/>
              <a:t>.  All comments are compiled into a master file and it is easier to copy/paste than type it in!</a:t>
            </a:r>
            <a:endParaRPr lang="en-US" sz="2000" dirty="0"/>
          </a:p>
        </p:txBody>
      </p:sp>
    </p:spTree>
    <p:extLst>
      <p:ext uri="{BB962C8B-B14F-4D97-AF65-F5344CB8AC3E}">
        <p14:creationId xmlns:p14="http://schemas.microsoft.com/office/powerpoint/2010/main" val="1753519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Indicator Report Checklist Page</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42</a:t>
            </a:fld>
            <a:endParaRPr lang="en-US" dirty="0" smtClean="0"/>
          </a:p>
        </p:txBody>
      </p:sp>
      <p:pic>
        <p:nvPicPr>
          <p:cNvPr id="4" name="Content Placeholder 3"/>
          <p:cNvPicPr>
            <a:picLocks noGrp="1" noChangeAspect="1"/>
          </p:cNvPicPr>
          <p:nvPr>
            <p:ph sz="quarter" idx="10"/>
          </p:nvPr>
        </p:nvPicPr>
        <p:blipFill>
          <a:blip r:embed="rId2"/>
          <a:stretch>
            <a:fillRect/>
          </a:stretch>
        </p:blipFill>
        <p:spPr>
          <a:xfrm>
            <a:off x="708303" y="988731"/>
            <a:ext cx="7728133" cy="5185478"/>
          </a:xfrm>
          <a:prstGeom prst="rect">
            <a:avLst/>
          </a:prstGeom>
        </p:spPr>
      </p:pic>
    </p:spTree>
    <p:extLst>
      <p:ext uri="{BB962C8B-B14F-4D97-AF65-F5344CB8AC3E}">
        <p14:creationId xmlns:p14="http://schemas.microsoft.com/office/powerpoint/2010/main" val="3874918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085115"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extBox 8"/>
          <p:cNvSpPr txBox="1"/>
          <p:nvPr/>
        </p:nvSpPr>
        <p:spPr>
          <a:xfrm>
            <a:off x="2085115" y="688751"/>
            <a:ext cx="6955190" cy="5539978"/>
          </a:xfrm>
          <a:prstGeom prst="rect">
            <a:avLst/>
          </a:prstGeom>
          <a:noFill/>
        </p:spPr>
        <p:txBody>
          <a:bodyPr wrap="square" rtlCol="0">
            <a:spAutoFit/>
          </a:bodyPr>
          <a:lstStyle/>
          <a:p>
            <a:pPr indent="-228600">
              <a:spcBef>
                <a:spcPct val="20000"/>
              </a:spcBef>
              <a:buClr>
                <a:schemeClr val="accent1"/>
              </a:buClr>
              <a:buSzPct val="110000"/>
            </a:pPr>
            <a:r>
              <a:rPr lang="en-US" sz="2400" b="1" spc="150" dirty="0" smtClean="0"/>
              <a:t>2.5 Indicator 5:</a:t>
            </a:r>
          </a:p>
          <a:p>
            <a:pPr indent="-228600">
              <a:spcBef>
                <a:spcPct val="20000"/>
              </a:spcBef>
              <a:buClr>
                <a:schemeClr val="accent1"/>
              </a:buClr>
              <a:buSzPct val="110000"/>
            </a:pPr>
            <a:r>
              <a:rPr lang="en-US" sz="2000" spc="150" dirty="0" smtClean="0"/>
              <a:t>Number of Students Aged 6-21 by Educational Settings</a:t>
            </a:r>
          </a:p>
          <a:p>
            <a:pPr indent="-228600">
              <a:spcBef>
                <a:spcPct val="20000"/>
              </a:spcBef>
              <a:buClr>
                <a:schemeClr val="accent1"/>
              </a:buClr>
              <a:buSzPct val="110000"/>
            </a:pPr>
            <a:endParaRPr lang="en-US" sz="2000" spc="150" dirty="0" smtClean="0"/>
          </a:p>
          <a:p>
            <a:pPr indent="-228600">
              <a:spcBef>
                <a:spcPct val="20000"/>
              </a:spcBef>
              <a:buClr>
                <a:schemeClr val="accent1"/>
              </a:buClr>
              <a:buSzPct val="110000"/>
            </a:pPr>
            <a:r>
              <a:rPr lang="en-US" sz="2400" b="1" spc="150" dirty="0" smtClean="0"/>
              <a:t>2.6 Indicator 6:</a:t>
            </a:r>
          </a:p>
          <a:p>
            <a:pPr indent="-228600">
              <a:spcBef>
                <a:spcPct val="20000"/>
              </a:spcBef>
              <a:buClr>
                <a:schemeClr val="accent1"/>
              </a:buClr>
              <a:buSzPct val="110000"/>
            </a:pPr>
            <a:r>
              <a:rPr lang="en-US" sz="2000" spc="150" dirty="0" smtClean="0"/>
              <a:t>Number of Students Aged 3-5 by Educational Settings</a:t>
            </a:r>
          </a:p>
          <a:p>
            <a:pPr indent="-228600">
              <a:spcBef>
                <a:spcPct val="20000"/>
              </a:spcBef>
              <a:buClr>
                <a:schemeClr val="accent1"/>
              </a:buClr>
              <a:buSzPct val="110000"/>
              <a:buFont typeface="Wingdings" charset="2"/>
              <a:buChar char="§"/>
            </a:pPr>
            <a:endParaRPr lang="en-US" spc="150" dirty="0" smtClean="0"/>
          </a:p>
          <a:p>
            <a:pPr indent="-228600">
              <a:spcBef>
                <a:spcPct val="20000"/>
              </a:spcBef>
              <a:buClr>
                <a:schemeClr val="accent1"/>
              </a:buClr>
              <a:buSzPct val="110000"/>
            </a:pPr>
            <a:r>
              <a:rPr lang="en-US" sz="2400" b="1" spc="150" dirty="0" smtClean="0"/>
              <a:t>2.9 Indicator 9:</a:t>
            </a:r>
          </a:p>
          <a:p>
            <a:pPr indent="-228600">
              <a:spcBef>
                <a:spcPct val="20000"/>
              </a:spcBef>
              <a:buClr>
                <a:schemeClr val="accent1"/>
              </a:buClr>
              <a:buSzPct val="110000"/>
            </a:pPr>
            <a:r>
              <a:rPr lang="en-US" sz="2000" spc="150" dirty="0" smtClean="0"/>
              <a:t>Disproportionate Representation of Racial and Ethnic Groups in Special Education</a:t>
            </a:r>
          </a:p>
          <a:p>
            <a:pPr indent="-228600">
              <a:spcBef>
                <a:spcPct val="20000"/>
              </a:spcBef>
              <a:buClr>
                <a:schemeClr val="accent1"/>
              </a:buClr>
              <a:buSzPct val="110000"/>
              <a:buFont typeface="Wingdings" charset="2"/>
              <a:buChar char="§"/>
            </a:pPr>
            <a:endParaRPr lang="en-US" sz="2000" spc="150" dirty="0" smtClean="0"/>
          </a:p>
          <a:p>
            <a:pPr indent="-228600">
              <a:spcBef>
                <a:spcPct val="20000"/>
              </a:spcBef>
              <a:buClr>
                <a:schemeClr val="accent1"/>
              </a:buClr>
              <a:buSzPct val="110000"/>
            </a:pPr>
            <a:r>
              <a:rPr lang="en-US" sz="2400" b="1" spc="150" dirty="0" smtClean="0"/>
              <a:t>2.10 Indicator 10:</a:t>
            </a:r>
          </a:p>
          <a:p>
            <a:pPr indent="-228600">
              <a:spcBef>
                <a:spcPct val="20000"/>
              </a:spcBef>
              <a:buClr>
                <a:schemeClr val="accent1"/>
              </a:buClr>
              <a:buSzPct val="110000"/>
            </a:pPr>
            <a:r>
              <a:rPr lang="en-US" sz="2000" spc="150" dirty="0" smtClean="0"/>
              <a:t>Disproportionate Representation of Racial and Ethnic Groups in Specific </a:t>
            </a:r>
            <a:br>
              <a:rPr lang="en-US" sz="2000" spc="150" dirty="0" smtClean="0"/>
            </a:br>
            <a:r>
              <a:rPr lang="en-US" sz="2000" spc="150" dirty="0" smtClean="0"/>
              <a:t>Disability Categories</a:t>
            </a:r>
            <a:endParaRPr lang="en-US" dirty="0" smtClean="0"/>
          </a:p>
          <a:p>
            <a:pPr lvl="1"/>
            <a:endParaRPr lang="en-US" dirty="0" smtClean="0"/>
          </a:p>
        </p:txBody>
      </p:sp>
      <p:sp>
        <p:nvSpPr>
          <p:cNvPr id="7" name="Title 6"/>
          <p:cNvSpPr>
            <a:spLocks noGrp="1"/>
          </p:cNvSpPr>
          <p:nvPr>
            <p:ph type="title"/>
          </p:nvPr>
        </p:nvSpPr>
        <p:spPr>
          <a:xfrm>
            <a:off x="50800" y="88052"/>
            <a:ext cx="1913456" cy="6669463"/>
          </a:xfrm>
        </p:spPr>
        <p:txBody>
          <a:bodyPr vert="vert270"/>
          <a:lstStyle/>
          <a:p>
            <a:pPr algn="l"/>
            <a:r>
              <a:rPr lang="en-US" sz="5400" dirty="0" smtClean="0">
                <a:solidFill>
                  <a:schemeClr val="bg1"/>
                </a:solidFill>
              </a:rPr>
              <a:t>4 Student Indicator Reports</a:t>
            </a:r>
            <a:endParaRPr lang="en-US" sz="5400" dirty="0">
              <a:solidFill>
                <a:schemeClr val="bg1"/>
              </a:solidFill>
            </a:endParaRPr>
          </a:p>
        </p:txBody>
      </p:sp>
      <p:sp>
        <p:nvSpPr>
          <p:cNvPr id="4" name="Rectangle 3"/>
          <p:cNvSpPr/>
          <p:nvPr/>
        </p:nvSpPr>
        <p:spPr>
          <a:xfrm>
            <a:off x="1480946" y="205677"/>
            <a:ext cx="543739" cy="523220"/>
          </a:xfrm>
          <a:prstGeom prst="rect">
            <a:avLst/>
          </a:prstGeom>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5" name="Rectangle 4"/>
          <p:cNvSpPr/>
          <p:nvPr/>
        </p:nvSpPr>
        <p:spPr>
          <a:xfrm>
            <a:off x="1500181" y="688751"/>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sp>
        <p:nvSpPr>
          <p:cNvPr id="2" name="Rectangle 1"/>
          <p:cNvSpPr/>
          <p:nvPr/>
        </p:nvSpPr>
        <p:spPr>
          <a:xfrm>
            <a:off x="1484150" y="1211971"/>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1" name="Picture 10"/>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45366" y="1704472"/>
            <a:ext cx="418890" cy="41889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1718" y="446654"/>
            <a:ext cx="6910474" cy="3828062"/>
          </a:xfrm>
          <a:prstGeom prst="rect">
            <a:avLst/>
          </a:prstGeom>
        </p:spPr>
      </p:pic>
      <p:sp>
        <p:nvSpPr>
          <p:cNvPr id="15" name="Rectangle 14"/>
          <p:cNvSpPr/>
          <p:nvPr/>
        </p:nvSpPr>
        <p:spPr>
          <a:xfrm>
            <a:off x="0" y="0"/>
            <a:ext cx="2085115"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410" name="Title 1"/>
          <p:cNvSpPr>
            <a:spLocks noGrp="1"/>
          </p:cNvSpPr>
          <p:nvPr>
            <p:ph type="title"/>
          </p:nvPr>
        </p:nvSpPr>
        <p:spPr bwMode="auto">
          <a:xfrm>
            <a:off x="50799" y="1096961"/>
            <a:ext cx="2030919" cy="3280485"/>
          </a:xfrm>
          <a:noFill/>
          <a:ln>
            <a:miter lim="800000"/>
            <a:headEnd/>
            <a:tailEnd/>
          </a:ln>
        </p:spPr>
        <p:txBody>
          <a:bodyPr vert="horz" wrap="square" lIns="86493" tIns="43247" rIns="86493" bIns="43247" numCol="1" anchor="t" anchorCtr="0" compatLnSpc="1">
            <a:prstTxWarp prst="textNoShape">
              <a:avLst/>
            </a:prstTxWarp>
            <a:normAutofit/>
          </a:bodyPr>
          <a:lstStyle/>
          <a:p>
            <a:r>
              <a:rPr lang="en-US" sz="2800" b="1" i="1" dirty="0" smtClean="0">
                <a:solidFill>
                  <a:schemeClr val="bg1"/>
                </a:solidFill>
              </a:rPr>
              <a:t>2.5 Indicator 5</a:t>
            </a:r>
            <a:r>
              <a:rPr lang="en-US" sz="2400" b="1" dirty="0" smtClean="0"/>
              <a:t/>
            </a:r>
            <a:br>
              <a:rPr lang="en-US" sz="2400" b="1" dirty="0" smtClean="0"/>
            </a:br>
            <a:r>
              <a:rPr lang="en-US" sz="2400" dirty="0" smtClean="0"/>
              <a:t>Number of Students Aged 6-21 </a:t>
            </a:r>
            <a:br>
              <a:rPr lang="en-US" sz="2400" dirty="0" smtClean="0"/>
            </a:br>
            <a:r>
              <a:rPr lang="en-US" sz="2400" dirty="0" smtClean="0"/>
              <a:t>by Educational Settings</a:t>
            </a:r>
            <a:br>
              <a:rPr lang="en-US" sz="2400" dirty="0" smtClean="0"/>
            </a:br>
            <a:endParaRPr lang="en-US" sz="2400" dirty="0" smtClean="0"/>
          </a:p>
        </p:txBody>
      </p:sp>
      <p:sp>
        <p:nvSpPr>
          <p:cNvPr id="13" name="TextBox 12"/>
          <p:cNvSpPr txBox="1"/>
          <p:nvPr/>
        </p:nvSpPr>
        <p:spPr>
          <a:xfrm>
            <a:off x="2324911" y="5462416"/>
            <a:ext cx="522375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Remember there are two Indicator 5 reports available.  Your director must review both - this report of the count and the Detail Report, but you should </a:t>
            </a:r>
            <a:r>
              <a:rPr lang="en-US" dirty="0" smtClean="0">
                <a:solidFill>
                  <a:srgbClr val="FF0000"/>
                </a:solidFill>
              </a:rPr>
              <a:t>only upload THIS report to the CDE</a:t>
            </a:r>
            <a:r>
              <a:rPr lang="en-US" dirty="0" smtClean="0"/>
              <a:t>.  </a:t>
            </a:r>
            <a:endParaRPr lang="en-US" dirty="0"/>
          </a:p>
        </p:txBody>
      </p:sp>
      <p:pic>
        <p:nvPicPr>
          <p:cNvPr id="14" name="Picture 13"/>
          <p:cNvPicPr>
            <a:picLocks noChangeAspect="1"/>
          </p:cNvPicPr>
          <p:nvPr/>
        </p:nvPicPr>
        <p:blipFill>
          <a:blip r:embed="rId4"/>
          <a:stretch>
            <a:fillRect/>
          </a:stretch>
        </p:blipFill>
        <p:spPr>
          <a:xfrm>
            <a:off x="3579779" y="3763318"/>
            <a:ext cx="5145932" cy="1560116"/>
          </a:xfrm>
          <a:prstGeom prst="rect">
            <a:avLst/>
          </a:prstGeom>
          <a:ln w="19050">
            <a:solidFill>
              <a:schemeClr val="accent2"/>
            </a:solidFill>
          </a:ln>
          <a:effectLst>
            <a:outerShdw blurRad="292100" dist="139700" dir="2700000" algn="tl" rotWithShape="0">
              <a:srgbClr val="333333">
                <a:alpha val="65000"/>
              </a:srgbClr>
            </a:outerShdw>
          </a:effectLst>
        </p:spPr>
      </p:pic>
      <p:sp>
        <p:nvSpPr>
          <p:cNvPr id="10" name="TextBox 9"/>
          <p:cNvSpPr txBox="1"/>
          <p:nvPr/>
        </p:nvSpPr>
        <p:spPr>
          <a:xfrm>
            <a:off x="7158421" y="1906206"/>
            <a:ext cx="1727200" cy="83099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t>This report is 1 page</a:t>
            </a:r>
            <a:endParaRPr lang="en-US" sz="2400" dirty="0"/>
          </a:p>
        </p:txBody>
      </p:sp>
      <p:sp>
        <p:nvSpPr>
          <p:cNvPr id="2" name="Rectangle 1"/>
          <p:cNvSpPr/>
          <p:nvPr/>
        </p:nvSpPr>
        <p:spPr>
          <a:xfrm>
            <a:off x="156253" y="426645"/>
            <a:ext cx="543739" cy="523220"/>
          </a:xfrm>
          <a:prstGeom prst="rect">
            <a:avLst/>
          </a:prstGeom>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11" name="Rectangle 10"/>
          <p:cNvSpPr/>
          <p:nvPr/>
        </p:nvSpPr>
        <p:spPr>
          <a:xfrm>
            <a:off x="651822" y="426645"/>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7" name="Picture 16"/>
          <p:cNvPicPr>
            <a:picLocks noChangeAspect="1"/>
          </p:cNvPicPr>
          <p:nvPr/>
        </p:nvPicPr>
        <p:blipFill>
          <a:blip r:embed="rId5" cstate="email">
            <a:biLevel thresh="25000"/>
            <a:extLst>
              <a:ext uri="{BEBA8EAE-BF5A-486C-A8C5-ECC9F3942E4B}">
                <a14:imgProps xmlns:a14="http://schemas.microsoft.com/office/drawing/2010/main">
                  <a14:imgLayer r:embed="rId6">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4196" y="478810"/>
            <a:ext cx="418890" cy="418890"/>
          </a:xfrm>
          <a:prstGeom prst="rect">
            <a:avLst/>
          </a:prstGeom>
          <a:noFill/>
          <a:ln>
            <a:noFill/>
          </a:ln>
        </p:spPr>
      </p:pic>
      <p:sp>
        <p:nvSpPr>
          <p:cNvPr id="16" name="Rounded Rectangle 15"/>
          <p:cNvSpPr/>
          <p:nvPr/>
        </p:nvSpPr>
        <p:spPr>
          <a:xfrm>
            <a:off x="270343" y="4576707"/>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6695" y="695967"/>
            <a:ext cx="5981063" cy="4433471"/>
          </a:xfrm>
          <a:prstGeom prst="rect">
            <a:avLst/>
          </a:prstGeom>
        </p:spPr>
      </p:pic>
      <p:sp>
        <p:nvSpPr>
          <p:cNvPr id="15" name="Rectangle 14"/>
          <p:cNvSpPr/>
          <p:nvPr/>
        </p:nvSpPr>
        <p:spPr>
          <a:xfrm>
            <a:off x="0" y="0"/>
            <a:ext cx="2085115"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458" name="Title 1"/>
          <p:cNvSpPr>
            <a:spLocks noGrp="1"/>
          </p:cNvSpPr>
          <p:nvPr>
            <p:ph type="title"/>
          </p:nvPr>
        </p:nvSpPr>
        <p:spPr bwMode="auto">
          <a:xfrm>
            <a:off x="50799" y="1096962"/>
            <a:ext cx="2040647" cy="3426400"/>
          </a:xfrm>
          <a:noFill/>
          <a:ln>
            <a:miter lim="800000"/>
            <a:headEnd/>
            <a:tailEnd/>
          </a:ln>
        </p:spPr>
        <p:txBody>
          <a:bodyPr vert="horz" wrap="square" lIns="86493" tIns="43247" rIns="86493" bIns="43247" numCol="1" anchor="t" anchorCtr="0" compatLnSpc="1">
            <a:prstTxWarp prst="textNoShape">
              <a:avLst/>
            </a:prstTxWarp>
          </a:bodyPr>
          <a:lstStyle/>
          <a:p>
            <a:r>
              <a:rPr lang="en-US" sz="2800" b="1" i="1" dirty="0" smtClean="0">
                <a:solidFill>
                  <a:schemeClr val="bg1"/>
                </a:solidFill>
              </a:rPr>
              <a:t>2.6 Indicator 6</a:t>
            </a:r>
            <a:r>
              <a:rPr lang="en-US" sz="2400" i="1" dirty="0" smtClean="0"/>
              <a:t/>
            </a:r>
            <a:br>
              <a:rPr lang="en-US" sz="2400" i="1" dirty="0" smtClean="0"/>
            </a:br>
            <a:r>
              <a:rPr lang="en-US" sz="2400" dirty="0" smtClean="0"/>
              <a:t>Number of Students Aged 3-5 by Educational Settings</a:t>
            </a:r>
            <a:endParaRPr lang="en-US" sz="1300" dirty="0" smtClean="0">
              <a:latin typeface="Verdana" pitchFamily="34" charset="0"/>
            </a:endParaRPr>
          </a:p>
        </p:txBody>
      </p:sp>
      <p:sp>
        <p:nvSpPr>
          <p:cNvPr id="6" name="Text Box 1"/>
          <p:cNvSpPr txBox="1"/>
          <p:nvPr/>
        </p:nvSpPr>
        <p:spPr>
          <a:xfrm>
            <a:off x="1969833" y="0"/>
            <a:ext cx="6219506" cy="80727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dirty="0">
                <a:solidFill>
                  <a:srgbClr val="000000"/>
                </a:solidFill>
              </a:rPr>
              <a:t>Select Criteria: </a:t>
            </a:r>
            <a:r>
              <a:rPr lang="en-US" dirty="0" smtClean="0">
                <a:solidFill>
                  <a:srgbClr val="000000"/>
                </a:solidFill>
              </a:rPr>
              <a:t> Educational settings = 204-212</a:t>
            </a:r>
          </a:p>
          <a:p>
            <a:pPr fontAlgn="b"/>
            <a:r>
              <a:rPr lang="en-US" dirty="0" smtClean="0">
                <a:solidFill>
                  <a:srgbClr val="000000"/>
                </a:solidFill>
                <a:effectLst/>
                <a:ea typeface="Calibri"/>
                <a:cs typeface="Times New Roman"/>
              </a:rPr>
              <a:t>PAI 01 02 03 04 05 08 11 12 14 15 16 17 19 22 27 28 29 30</a:t>
            </a:r>
            <a:endParaRPr lang="en-US" sz="1600" dirty="0">
              <a:effectLst/>
              <a:ea typeface="Calibri"/>
              <a:cs typeface="Times New Roman"/>
            </a:endParaRPr>
          </a:p>
        </p:txBody>
      </p:sp>
      <p:sp>
        <p:nvSpPr>
          <p:cNvPr id="13" name="TextBox 12"/>
          <p:cNvSpPr txBox="1"/>
          <p:nvPr/>
        </p:nvSpPr>
        <p:spPr>
          <a:xfrm>
            <a:off x="2324911" y="5462416"/>
            <a:ext cx="522375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Remember there are two Indicator 6 reports available.  Your director should review both - this report of the count and the Detail Report, but you should </a:t>
            </a:r>
            <a:r>
              <a:rPr lang="en-US" dirty="0" smtClean="0">
                <a:solidFill>
                  <a:srgbClr val="FF0000"/>
                </a:solidFill>
              </a:rPr>
              <a:t>only upload THIS report to the CDE</a:t>
            </a:r>
            <a:r>
              <a:rPr lang="en-US" dirty="0" smtClean="0"/>
              <a:t>.  </a:t>
            </a:r>
            <a:endParaRPr lang="en-US" dirty="0"/>
          </a:p>
        </p:txBody>
      </p:sp>
      <p:sp>
        <p:nvSpPr>
          <p:cNvPr id="11" name="TextBox 10"/>
          <p:cNvSpPr txBox="1"/>
          <p:nvPr/>
        </p:nvSpPr>
        <p:spPr>
          <a:xfrm>
            <a:off x="7158421" y="4107863"/>
            <a:ext cx="1727200" cy="83099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t>This report is 1 page</a:t>
            </a:r>
            <a:endParaRPr lang="en-US" sz="2400" dirty="0"/>
          </a:p>
        </p:txBody>
      </p:sp>
      <p:sp>
        <p:nvSpPr>
          <p:cNvPr id="12" name="Rectangle 11"/>
          <p:cNvSpPr/>
          <p:nvPr/>
        </p:nvSpPr>
        <p:spPr>
          <a:xfrm>
            <a:off x="106042" y="434357"/>
            <a:ext cx="543739" cy="523220"/>
          </a:xfrm>
          <a:prstGeom prst="rect">
            <a:avLst/>
          </a:prstGeom>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14" name="Rectangle 13"/>
          <p:cNvSpPr/>
          <p:nvPr/>
        </p:nvSpPr>
        <p:spPr>
          <a:xfrm>
            <a:off x="625042" y="428900"/>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7" name="Picture 16"/>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68781" y="480043"/>
            <a:ext cx="418890" cy="418890"/>
          </a:xfrm>
          <a:prstGeom prst="rect">
            <a:avLst/>
          </a:prstGeom>
          <a:noFill/>
          <a:ln>
            <a:noFill/>
          </a:ln>
        </p:spPr>
      </p:pic>
      <p:sp>
        <p:nvSpPr>
          <p:cNvPr id="16" name="Rounded Rectangle 15"/>
          <p:cNvSpPr/>
          <p:nvPr/>
        </p:nvSpPr>
        <p:spPr>
          <a:xfrm>
            <a:off x="270343" y="4576707"/>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8054" y="123825"/>
            <a:ext cx="5051506" cy="510500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2085115"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506" name="Title 1"/>
          <p:cNvSpPr>
            <a:spLocks noGrp="1"/>
          </p:cNvSpPr>
          <p:nvPr>
            <p:ph type="title"/>
          </p:nvPr>
        </p:nvSpPr>
        <p:spPr bwMode="auto">
          <a:xfrm>
            <a:off x="25398" y="803361"/>
            <a:ext cx="2036865" cy="4303660"/>
          </a:xfrm>
          <a:noFill/>
          <a:ln>
            <a:miter lim="800000"/>
            <a:headEnd/>
            <a:tailEnd/>
          </a:ln>
        </p:spPr>
        <p:txBody>
          <a:bodyPr vert="horz" wrap="square" lIns="86493" tIns="43247" rIns="86493" bIns="43247" numCol="1" anchor="t" anchorCtr="0" compatLnSpc="1">
            <a:prstTxWarp prst="textNoShape">
              <a:avLst/>
            </a:prstTxWarp>
          </a:bodyPr>
          <a:lstStyle/>
          <a:p>
            <a:r>
              <a:rPr lang="en-US" sz="2800" b="1" i="1" dirty="0" smtClean="0">
                <a:solidFill>
                  <a:schemeClr val="bg1"/>
                </a:solidFill>
              </a:rPr>
              <a:t>2.9 Indicator 9</a:t>
            </a:r>
            <a:r>
              <a:rPr lang="en-US" sz="2400" dirty="0" smtClean="0">
                <a:solidFill>
                  <a:schemeClr val="bg1"/>
                </a:solidFill>
              </a:rPr>
              <a:t> </a:t>
            </a:r>
            <a:r>
              <a:rPr lang="en-US" sz="2400" dirty="0" err="1" smtClean="0"/>
              <a:t>Dispropor-tionate</a:t>
            </a:r>
            <a:r>
              <a:rPr lang="en-US" sz="2400" dirty="0" smtClean="0"/>
              <a:t> Representation of</a:t>
            </a:r>
            <a:br>
              <a:rPr lang="en-US" sz="2400" dirty="0" smtClean="0"/>
            </a:br>
            <a:r>
              <a:rPr lang="en-US" sz="2400" dirty="0" smtClean="0"/>
              <a:t>Racial and Ethnic Groups in Special Education</a:t>
            </a:r>
          </a:p>
        </p:txBody>
      </p:sp>
      <p:sp>
        <p:nvSpPr>
          <p:cNvPr id="17" name="TextBox 16"/>
          <p:cNvSpPr txBox="1"/>
          <p:nvPr/>
        </p:nvSpPr>
        <p:spPr>
          <a:xfrm>
            <a:off x="7302500" y="2076161"/>
            <a:ext cx="1727200" cy="120032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t>This report is a 2 page Report</a:t>
            </a:r>
            <a:endParaRPr lang="en-US" sz="2400" dirty="0"/>
          </a:p>
        </p:txBody>
      </p:sp>
      <p:sp>
        <p:nvSpPr>
          <p:cNvPr id="2" name="Rectangle 1"/>
          <p:cNvSpPr/>
          <p:nvPr/>
        </p:nvSpPr>
        <p:spPr>
          <a:xfrm>
            <a:off x="190425" y="350509"/>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sp>
        <p:nvSpPr>
          <p:cNvPr id="8" name="Rectangle 7"/>
          <p:cNvSpPr/>
          <p:nvPr/>
        </p:nvSpPr>
        <p:spPr>
          <a:xfrm>
            <a:off x="625979" y="350509"/>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3" name="Picture 12"/>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86889" y="402674"/>
            <a:ext cx="418890" cy="418890"/>
          </a:xfrm>
          <a:prstGeom prst="rect">
            <a:avLst/>
          </a:prstGeom>
          <a:noFill/>
          <a:ln>
            <a:noFill/>
          </a:ln>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val="0"/>
              </a:ext>
            </a:extLst>
          </a:blip>
          <a:srcRect l="-1133" t="44722"/>
          <a:stretch/>
        </p:blipFill>
        <p:spPr>
          <a:xfrm>
            <a:off x="2802392" y="3495181"/>
            <a:ext cx="5363708" cy="2409234"/>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443059" y="4019550"/>
            <a:ext cx="2243579" cy="1662129"/>
          </a:xfrm>
          <a:prstGeom prst="wedgeRoundRectCallout">
            <a:avLst>
              <a:gd name="adj1" fmla="val 69171"/>
              <a:gd name="adj2" fmla="val -12571"/>
              <a:gd name="adj3" fmla="val 16667"/>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Weighted Risk Ratio and Flag at the bottom of the page are the key info on this report</a:t>
            </a:r>
            <a:endParaRPr lang="en-US" dirty="0"/>
          </a:p>
        </p:txBody>
      </p:sp>
      <p:sp>
        <p:nvSpPr>
          <p:cNvPr id="15" name="Rounded Rectangle 14"/>
          <p:cNvSpPr/>
          <p:nvPr/>
        </p:nvSpPr>
        <p:spPr>
          <a:xfrm>
            <a:off x="294255" y="5819404"/>
            <a:ext cx="3292007" cy="913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085115"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554" name="Title 1"/>
          <p:cNvSpPr>
            <a:spLocks noGrp="1"/>
          </p:cNvSpPr>
          <p:nvPr>
            <p:ph type="title"/>
          </p:nvPr>
        </p:nvSpPr>
        <p:spPr bwMode="auto">
          <a:xfrm>
            <a:off x="2240" y="883885"/>
            <a:ext cx="2050374" cy="4535353"/>
          </a:xfrm>
          <a:noFill/>
          <a:ln>
            <a:miter lim="800000"/>
            <a:headEnd/>
            <a:tailEnd/>
          </a:ln>
        </p:spPr>
        <p:txBody>
          <a:bodyPr vert="horz" wrap="square" lIns="86493" tIns="43247" rIns="86493" bIns="43247" numCol="1" anchor="t" anchorCtr="0" compatLnSpc="1">
            <a:prstTxWarp prst="textNoShape">
              <a:avLst/>
            </a:prstTxWarp>
            <a:normAutofit/>
          </a:bodyPr>
          <a:lstStyle/>
          <a:p>
            <a:r>
              <a:rPr lang="en-US" sz="2800" b="1" i="1" dirty="0" smtClean="0">
                <a:solidFill>
                  <a:schemeClr val="bg1"/>
                </a:solidFill>
              </a:rPr>
              <a:t>2.10 Indicator 10 </a:t>
            </a:r>
            <a:r>
              <a:rPr lang="en-US" sz="2400" dirty="0" err="1" smtClean="0"/>
              <a:t>Dispropor-tionate</a:t>
            </a:r>
            <a:r>
              <a:rPr lang="en-US" sz="2400" dirty="0" smtClean="0"/>
              <a:t> </a:t>
            </a:r>
            <a:r>
              <a:rPr lang="en-US" sz="2400" dirty="0" err="1" smtClean="0"/>
              <a:t>Representa-tion</a:t>
            </a:r>
            <a:r>
              <a:rPr lang="en-US" sz="2400" dirty="0" smtClean="0"/>
              <a:t> of </a:t>
            </a:r>
            <a:br>
              <a:rPr lang="en-US" sz="2400" dirty="0" smtClean="0"/>
            </a:br>
            <a:r>
              <a:rPr lang="en-US" sz="2400" dirty="0" smtClean="0"/>
              <a:t>Racial and Ethnic Groups in Specific Disability Categories</a:t>
            </a:r>
            <a:r>
              <a:rPr lang="en-US" sz="2000" dirty="0" smtClean="0"/>
              <a:t/>
            </a:r>
            <a:br>
              <a:rPr lang="en-US" sz="2000" dirty="0" smtClean="0"/>
            </a:br>
            <a:r>
              <a:rPr lang="en-US" dirty="0" smtClean="0"/>
              <a:t/>
            </a:r>
            <a:br>
              <a:rPr lang="en-US" dirty="0" smtClean="0"/>
            </a:br>
            <a:endParaRPr lang="en-US" dirty="0" smtClean="0"/>
          </a:p>
        </p:txBody>
      </p:sp>
      <p:sp>
        <p:nvSpPr>
          <p:cNvPr id="14" name="Rectangle 13"/>
          <p:cNvSpPr/>
          <p:nvPr/>
        </p:nvSpPr>
        <p:spPr>
          <a:xfrm>
            <a:off x="99448" y="360665"/>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7" name="Picture 16"/>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17664" y="402674"/>
            <a:ext cx="418890" cy="418890"/>
          </a:xfrm>
          <a:prstGeom prst="rect">
            <a:avLst/>
          </a:prstGeom>
          <a:noFill/>
          <a:ln>
            <a:noFill/>
          </a:ln>
        </p:spPr>
      </p:pic>
      <p:sp>
        <p:nvSpPr>
          <p:cNvPr id="18" name="Rectangle 17"/>
          <p:cNvSpPr/>
          <p:nvPr/>
        </p:nvSpPr>
        <p:spPr>
          <a:xfrm>
            <a:off x="625979" y="350509"/>
            <a:ext cx="521297" cy="523220"/>
          </a:xfrm>
          <a:prstGeom prst="rect">
            <a:avLst/>
          </a:prstGeom>
        </p:spPr>
        <p:txBody>
          <a:bodyPr wrap="none">
            <a:spAutoFit/>
          </a:bodyPr>
          <a:lstStyle/>
          <a:p>
            <a:r>
              <a:rPr lang="en-US" sz="2800" b="1"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b="1" dirty="0">
              <a:solidFill>
                <a:schemeClr val="bg1"/>
              </a:solidFill>
            </a:endParaRPr>
          </a:p>
        </p:txBody>
      </p:sp>
      <p:sp>
        <p:nvSpPr>
          <p:cNvPr id="13" name="Rounded Rectangle 12"/>
          <p:cNvSpPr/>
          <p:nvPr/>
        </p:nvSpPr>
        <p:spPr>
          <a:xfrm>
            <a:off x="74711" y="5094522"/>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report will automatically generate as a </a:t>
            </a:r>
            <a:r>
              <a:rPr lang="en-US" dirty="0" smtClean="0">
                <a:solidFill>
                  <a:schemeClr val="accent6"/>
                </a:solidFill>
                <a:latin typeface="Arial Black" panose="020B0A04020102020204" pitchFamily="34" charset="0"/>
              </a:rPr>
              <a:t>PDF</a:t>
            </a:r>
            <a:endParaRPr lang="en-US" dirty="0">
              <a:solidFill>
                <a:schemeClr val="accent6"/>
              </a:solidFill>
              <a:latin typeface="Arial Black" panose="020B0A04020102020204"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04392" y="173128"/>
            <a:ext cx="5838825" cy="374041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val="0"/>
              </a:ext>
            </a:extLst>
          </a:blip>
          <a:srcRect t="9751" r="313"/>
          <a:stretch/>
        </p:blipFill>
        <p:spPr>
          <a:xfrm>
            <a:off x="3225267" y="2079721"/>
            <a:ext cx="5404383" cy="305167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688622" y="4927199"/>
            <a:ext cx="6001966" cy="1940957"/>
          </a:xfrm>
          <a:prstGeom prst="wedgeRoundRectCallout">
            <a:avLst>
              <a:gd name="adj1" fmla="val -16866"/>
              <a:gd name="adj2" fmla="val -58712"/>
              <a:gd name="adj3" fmla="val 16667"/>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This report, as well as the previous report, (I9) are very complex.  The “Weighted Risk Ratio,” second line from the bottom of the second half of the chart, is the key number.  When at least 30 students are in the group and this number is below 3.0, the ratio will not flag. It will not flag if the group is less than 30.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750162" y="123864"/>
            <a:ext cx="4310744" cy="1457166"/>
          </a:xfrm>
          <a:noFill/>
          <a:ln>
            <a:miter lim="800000"/>
            <a:headEnd/>
            <a:tailEnd/>
          </a:ln>
        </p:spPr>
        <p:txBody>
          <a:bodyPr vert="horz" wrap="square" lIns="86493" tIns="43247" rIns="86493" bIns="43247" numCol="1" anchor="t" anchorCtr="0" compatLnSpc="1">
            <a:prstTxWarp prst="textNoShape">
              <a:avLst/>
            </a:prstTxWarp>
          </a:bodyPr>
          <a:lstStyle/>
          <a:p>
            <a:pPr algn="r"/>
            <a:r>
              <a:rPr lang="en-US" sz="2800" dirty="0" smtClean="0"/>
              <a:t>Submitting Final Reports </a:t>
            </a:r>
            <a:br>
              <a:rPr lang="en-US" sz="2800" dirty="0" smtClean="0"/>
            </a:br>
            <a:r>
              <a:rPr lang="en-US" sz="2800" dirty="0" smtClean="0"/>
              <a:t>(20 to 21 Reports)</a:t>
            </a:r>
          </a:p>
        </p:txBody>
      </p:sp>
      <p:sp>
        <p:nvSpPr>
          <p:cNvPr id="52227" name="Content Placeholder 2"/>
          <p:cNvSpPr>
            <a:spLocks noGrp="1"/>
          </p:cNvSpPr>
          <p:nvPr>
            <p:ph idx="1"/>
          </p:nvPr>
        </p:nvSpPr>
        <p:spPr bwMode="auto">
          <a:xfrm>
            <a:off x="0" y="2688854"/>
            <a:ext cx="8969830" cy="4164919"/>
          </a:xfrm>
          <a:noFill/>
          <a:ln>
            <a:miter lim="800000"/>
            <a:headEnd/>
            <a:tailEnd/>
          </a:ln>
        </p:spPr>
        <p:txBody>
          <a:bodyPr vert="horz" wrap="square" lIns="86493" tIns="43247" rIns="86493" bIns="43247" numCol="1" anchor="t" anchorCtr="0" compatLnSpc="1">
            <a:prstTxWarp prst="textNoShape">
              <a:avLst/>
            </a:prstTxWarp>
          </a:bodyPr>
          <a:lstStyle/>
          <a:p>
            <a:r>
              <a:rPr lang="en-US" sz="2400" b="0" dirty="0"/>
              <a:t>All </a:t>
            </a:r>
            <a:r>
              <a:rPr lang="en-US" sz="2400" dirty="0"/>
              <a:t>Final Reports </a:t>
            </a:r>
            <a:r>
              <a:rPr lang="en-US" sz="2400" b="0" dirty="0" smtClean="0"/>
              <a:t>should be </a:t>
            </a:r>
            <a:r>
              <a:rPr lang="en-US" sz="2400" b="0" dirty="0"/>
              <a:t>signed and </a:t>
            </a:r>
            <a:r>
              <a:rPr lang="en-US" sz="2400" b="0" dirty="0" smtClean="0"/>
              <a:t>submitted </a:t>
            </a:r>
            <a:r>
              <a:rPr lang="en-US" sz="2400" b="0" dirty="0"/>
              <a:t>by Thursday, </a:t>
            </a:r>
            <a:r>
              <a:rPr lang="en-US" sz="2400" u="sng" dirty="0"/>
              <a:t>February </a:t>
            </a:r>
            <a:r>
              <a:rPr lang="en-US" sz="2400" u="sng" dirty="0" smtClean="0"/>
              <a:t>20, 2020</a:t>
            </a:r>
          </a:p>
          <a:p>
            <a:pPr lvl="1"/>
            <a:r>
              <a:rPr lang="en-US" sz="2400" dirty="0" smtClean="0"/>
              <a:t>10 Student Signature Reports (+ </a:t>
            </a:r>
            <a:r>
              <a:rPr lang="en-US" sz="2400" dirty="0" smtClean="0">
                <a:solidFill>
                  <a:srgbClr val="0000FF"/>
                </a:solidFill>
              </a:rPr>
              <a:t>Flag Report</a:t>
            </a:r>
            <a:r>
              <a:rPr lang="en-US" sz="2400" dirty="0" smtClean="0"/>
              <a:t>)</a:t>
            </a:r>
          </a:p>
          <a:p>
            <a:pPr lvl="1"/>
            <a:r>
              <a:rPr lang="en-US" sz="2400" b="0" dirty="0" smtClean="0"/>
              <a:t>4 Staff Report</a:t>
            </a:r>
            <a:endParaRPr lang="en-US" sz="2400" b="0" dirty="0"/>
          </a:p>
          <a:p>
            <a:pPr marL="457200" indent="-412750"/>
            <a:r>
              <a:rPr lang="en-US" sz="2400" b="0" dirty="0"/>
              <a:t>Scan </a:t>
            </a:r>
            <a:r>
              <a:rPr lang="en-US" sz="2400" b="0" dirty="0" smtClean="0"/>
              <a:t>signed </a:t>
            </a:r>
            <a:r>
              <a:rPr lang="en-US" sz="2400" b="0" dirty="0"/>
              <a:t>documents into a </a:t>
            </a:r>
            <a:r>
              <a:rPr lang="en-US" sz="2400" b="0" dirty="0" smtClean="0"/>
              <a:t>PDF or multiple PDFs</a:t>
            </a:r>
            <a:endParaRPr lang="en-US" sz="2400" b="0" dirty="0"/>
          </a:p>
          <a:p>
            <a:pPr marL="457200" indent="-412750"/>
            <a:r>
              <a:rPr lang="en-US" sz="2400" b="0" dirty="0"/>
              <a:t>Upload the </a:t>
            </a:r>
            <a:r>
              <a:rPr lang="en-US" sz="2400" b="0" dirty="0">
                <a:solidFill>
                  <a:srgbClr val="0000FF"/>
                </a:solidFill>
              </a:rPr>
              <a:t>PDF</a:t>
            </a:r>
            <a:r>
              <a:rPr lang="en-US" sz="2400" b="0" dirty="0"/>
              <a:t> to the </a:t>
            </a:r>
            <a:br>
              <a:rPr lang="en-US" sz="2400" b="0" dirty="0"/>
            </a:br>
            <a:r>
              <a:rPr lang="en-US" sz="2400" dirty="0">
                <a:solidFill>
                  <a:schemeClr val="accent2"/>
                </a:solidFill>
              </a:rPr>
              <a:t>Data Management System</a:t>
            </a:r>
            <a:r>
              <a:rPr lang="en-US" sz="2400" b="0" dirty="0"/>
              <a:t>/Profile </a:t>
            </a:r>
            <a:r>
              <a:rPr lang="en-US" sz="2400" b="0" dirty="0" smtClean="0"/>
              <a:t>Tab</a:t>
            </a:r>
          </a:p>
          <a:p>
            <a:pPr marL="457200" indent="-412750"/>
            <a:r>
              <a:rPr lang="en-US" sz="2400" b="0" dirty="0" smtClean="0"/>
              <a:t>Please upload </a:t>
            </a:r>
            <a:r>
              <a:rPr lang="en-US" sz="2400" b="0" i="1" dirty="0" smtClean="0"/>
              <a:t>Flag Explanations </a:t>
            </a:r>
            <a:r>
              <a:rPr lang="en-US" sz="2400" b="0" dirty="0" smtClean="0"/>
              <a:t>separately </a:t>
            </a:r>
            <a:br>
              <a:rPr lang="en-US" sz="2400" b="0" dirty="0" smtClean="0"/>
            </a:br>
            <a:r>
              <a:rPr lang="en-US" sz="2400" b="0" dirty="0" smtClean="0"/>
              <a:t>as a </a:t>
            </a:r>
            <a:r>
              <a:rPr lang="en-US" sz="2400" dirty="0" smtClean="0">
                <a:solidFill>
                  <a:srgbClr val="0000FF"/>
                </a:solidFill>
              </a:rPr>
              <a:t>Word File</a:t>
            </a:r>
            <a:endParaRPr lang="en-US" sz="2400" dirty="0">
              <a:solidFill>
                <a:srgbClr val="0000FF"/>
              </a:solidFill>
            </a:endParaRPr>
          </a:p>
          <a:p>
            <a:endParaRPr lang="en-US" dirty="0" smtClean="0">
              <a:latin typeface="+mj-lt"/>
            </a:endParaRPr>
          </a:p>
        </p:txBody>
      </p:sp>
      <p:pic>
        <p:nvPicPr>
          <p:cNvPr id="6" name="Picture 5"/>
          <p:cNvPicPr>
            <a:picLocks noChangeAspect="1"/>
          </p:cNvPicPr>
          <p:nvPr/>
        </p:nvPicPr>
        <p:blipFill>
          <a:blip r:embed="rId3"/>
          <a:stretch>
            <a:fillRect/>
          </a:stretch>
        </p:blipFill>
        <p:spPr>
          <a:xfrm>
            <a:off x="0" y="123864"/>
            <a:ext cx="5399508" cy="214054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sz="3600" dirty="0" smtClean="0"/>
              <a:t>Special Education December Count Contact Information</a:t>
            </a:r>
            <a:endParaRPr lang="en-US" sz="3600" dirty="0"/>
          </a:p>
        </p:txBody>
      </p:sp>
      <p:sp>
        <p:nvSpPr>
          <p:cNvPr id="50178" name="Content Placeholder 1"/>
          <p:cNvSpPr>
            <a:spLocks noGrp="1"/>
          </p:cNvSpPr>
          <p:nvPr>
            <p:ph idx="1"/>
          </p:nvPr>
        </p:nvSpPr>
        <p:spPr bwMode="auto">
          <a:xfrm>
            <a:off x="628650" y="2291136"/>
            <a:ext cx="7886700" cy="3812577"/>
          </a:xfrm>
        </p:spPr>
        <p:txBody>
          <a:bodyPr wrap="square" numCol="1" anchor="t" anchorCtr="0" compatLnSpc="1">
            <a:prstTxWarp prst="textNoShape">
              <a:avLst/>
            </a:prstTxWarp>
            <a:normAutofit/>
          </a:bodyPr>
          <a:lstStyle/>
          <a:p>
            <a:pPr marL="501650" lvl="1" indent="-457200">
              <a:buClr>
                <a:schemeClr val="accent1"/>
              </a:buClr>
              <a:buFont typeface="Wingdings" panose="05000000000000000000" pitchFamily="2" charset="2"/>
              <a:buChar char="§"/>
            </a:pPr>
            <a:r>
              <a:rPr lang="en-US" altLang="en-US" sz="2400" dirty="0" smtClean="0"/>
              <a:t>Orla Bolger </a:t>
            </a:r>
            <a:r>
              <a:rPr lang="en-US" altLang="en-US" sz="2400" dirty="0" smtClean="0">
                <a:hlinkClick r:id="rId2"/>
              </a:rPr>
              <a:t>bolger_o@cde.state.co.us</a:t>
            </a:r>
            <a:r>
              <a:rPr lang="en-US" altLang="en-US" sz="2400" dirty="0"/>
              <a:t> </a:t>
            </a:r>
            <a:r>
              <a:rPr lang="en-US" altLang="en-US" sz="2400" dirty="0" smtClean="0"/>
              <a:t>303-866-6896</a:t>
            </a:r>
          </a:p>
          <a:p>
            <a:pPr marL="501650" lvl="1" indent="-457200">
              <a:buClr>
                <a:schemeClr val="accent1"/>
              </a:buClr>
              <a:buFont typeface="Wingdings" panose="05000000000000000000" pitchFamily="2" charset="2"/>
              <a:buChar char="§"/>
            </a:pPr>
            <a:r>
              <a:rPr lang="en-US" altLang="en-US" sz="2400" dirty="0" smtClean="0"/>
              <a:t>Alyssa Ohleyer </a:t>
            </a:r>
            <a:r>
              <a:rPr lang="en-US" altLang="en-US" sz="2400" dirty="0" smtClean="0">
                <a:hlinkClick r:id="rId3"/>
              </a:rPr>
              <a:t>ohleyer_a@cde.state.co.us</a:t>
            </a:r>
            <a:r>
              <a:rPr lang="en-US" altLang="en-US" sz="2400" dirty="0"/>
              <a:t> 303-866-6308 </a:t>
            </a:r>
          </a:p>
          <a:p>
            <a:pPr marL="501650" lvl="1" indent="-457200">
              <a:buClr>
                <a:schemeClr val="accent1"/>
              </a:buClr>
              <a:buFont typeface="Wingdings" panose="05000000000000000000" pitchFamily="2" charset="2"/>
              <a:buChar char="§"/>
            </a:pPr>
            <a:r>
              <a:rPr lang="en-US" altLang="en-US" sz="2400" dirty="0" smtClean="0"/>
              <a:t>Lauren Rossini </a:t>
            </a:r>
            <a:r>
              <a:rPr lang="en-US" altLang="en-US" sz="2400" dirty="0" smtClean="0">
                <a:hlinkClick r:id="rId4"/>
              </a:rPr>
              <a:t>rossini_l@cde.state.co.us</a:t>
            </a:r>
            <a:r>
              <a:rPr lang="en-US" altLang="en-US" sz="2400" dirty="0" smtClean="0"/>
              <a:t> 303-866-6688</a:t>
            </a:r>
          </a:p>
          <a:p>
            <a:pPr marL="364490" lvl="1" indent="0">
              <a:buNone/>
            </a:pPr>
            <a:endParaRPr lang="en-US" altLang="en-US" sz="2400" dirty="0" smtClean="0"/>
          </a:p>
          <a:p>
            <a:pPr marL="273050">
              <a:buFont typeface="Wingdings" pitchFamily="2" charset="2"/>
              <a:buChar char="§"/>
            </a:pPr>
            <a:endParaRPr lang="en-US" altLang="en-US" sz="2400" dirty="0" smtClean="0"/>
          </a:p>
          <a:p>
            <a:pPr marL="273050">
              <a:buFont typeface="Wingdings" pitchFamily="2" charset="2"/>
              <a:buChar char="§"/>
            </a:pPr>
            <a:endParaRPr lang="en-US" altLang="en-US" sz="3200" dirty="0" smtClean="0"/>
          </a:p>
        </p:txBody>
      </p:sp>
      <p:sp>
        <p:nvSpPr>
          <p:cNvPr id="4" name="Footer Placeholder 3"/>
          <p:cNvSpPr>
            <a:spLocks noGrp="1"/>
          </p:cNvSpPr>
          <p:nvPr>
            <p:ph type="ftr" sz="quarter" idx="4294967295"/>
          </p:nvPr>
        </p:nvSpPr>
        <p:spPr>
          <a:xfrm>
            <a:off x="0" y="6356350"/>
            <a:ext cx="2133600" cy="365125"/>
          </a:xfrm>
          <a:prstGeom prst="rect">
            <a:avLst/>
          </a:prstGeom>
        </p:spPr>
        <p:txBody>
          <a:bodyPr/>
          <a:lstStyle/>
          <a:p>
            <a:pPr>
              <a:defRPr/>
            </a:pPr>
            <a:fld id="{F1D43AD6-817E-414E-9188-889F2AD6AF48}" type="slidenum">
              <a:rPr lang="en-US" sz="1200" smtClean="0"/>
              <a:pPr>
                <a:defRPr/>
              </a:pPr>
              <a:t>49</a:t>
            </a:fld>
            <a:endParaRPr lang="en-US" sz="1200" dirty="0"/>
          </a:p>
        </p:txBody>
      </p:sp>
      <p:sp>
        <p:nvSpPr>
          <p:cNvPr id="2" name="Rectangle 1"/>
          <p:cNvSpPr/>
          <p:nvPr/>
        </p:nvSpPr>
        <p:spPr>
          <a:xfrm>
            <a:off x="2722595" y="4872335"/>
            <a:ext cx="3374962"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1345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When do reports become available?</a:t>
            </a:r>
            <a:endParaRPr lang="en-US" sz="3200" dirty="0"/>
          </a:p>
        </p:txBody>
      </p:sp>
      <p:sp>
        <p:nvSpPr>
          <p:cNvPr id="5"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2" name="Content Placeholder 1"/>
          <p:cNvSpPr>
            <a:spLocks noGrp="1"/>
          </p:cNvSpPr>
          <p:nvPr>
            <p:ph sz="quarter" idx="10"/>
          </p:nvPr>
        </p:nvSpPr>
        <p:spPr/>
        <p:txBody>
          <a:bodyPr>
            <a:noAutofit/>
          </a:bodyPr>
          <a:lstStyle/>
          <a:p>
            <a:pPr>
              <a:spcAft>
                <a:spcPts val="600"/>
              </a:spcAft>
            </a:pPr>
            <a:r>
              <a:rPr lang="en-US" sz="2400" b="0" dirty="0" smtClean="0">
                <a:latin typeface="Trebuchet MS" panose="020B0603020202020204" pitchFamily="34" charset="0"/>
              </a:rPr>
              <a:t>Special Education December Count Reports become available once interchange data have been successfully uploaded and a snapshot has been created. </a:t>
            </a:r>
          </a:p>
          <a:p>
            <a:pPr>
              <a:spcAft>
                <a:spcPts val="600"/>
              </a:spcAft>
            </a:pPr>
            <a:r>
              <a:rPr lang="en-US" sz="2400" b="0" dirty="0" smtClean="0">
                <a:latin typeface="Trebuchet MS" panose="020B0603020202020204" pitchFamily="34" charset="0"/>
              </a:rPr>
              <a:t>Only pipeline users with the </a:t>
            </a:r>
            <a:r>
              <a:rPr lang="en-US" sz="2400" b="1" dirty="0" smtClean="0">
                <a:latin typeface="Trebuchet MS" panose="020B0603020202020204" pitchFamily="34" charset="0"/>
              </a:rPr>
              <a:t>DEC role </a:t>
            </a:r>
            <a:r>
              <a:rPr lang="en-US" sz="2400" b="0" dirty="0" smtClean="0">
                <a:latin typeface="Trebuchet MS" panose="020B0603020202020204" pitchFamily="34" charset="0"/>
              </a:rPr>
              <a:t>can see the Special Education December Count Reports.</a:t>
            </a:r>
          </a:p>
          <a:p>
            <a:pPr>
              <a:spcAft>
                <a:spcPts val="600"/>
              </a:spcAft>
            </a:pPr>
            <a:r>
              <a:rPr lang="en-US" sz="2400" b="0" dirty="0" smtClean="0">
                <a:latin typeface="Trebuchet MS" panose="020B0603020202020204" pitchFamily="34" charset="0"/>
              </a:rPr>
              <a:t>You can still </a:t>
            </a:r>
            <a:r>
              <a:rPr lang="en-US" sz="2400" b="0" dirty="0">
                <a:latin typeface="Trebuchet MS" panose="020B0603020202020204" pitchFamily="34" charset="0"/>
              </a:rPr>
              <a:t>see the </a:t>
            </a:r>
            <a:r>
              <a:rPr lang="en-US" sz="2400" b="0" dirty="0" smtClean="0">
                <a:latin typeface="Trebuchet MS" panose="020B0603020202020204" pitchFamily="34" charset="0"/>
              </a:rPr>
              <a:t>reports when you </a:t>
            </a:r>
            <a:r>
              <a:rPr lang="en-US" sz="2400" b="0" dirty="0">
                <a:latin typeface="Trebuchet MS" panose="020B0603020202020204" pitchFamily="34" charset="0"/>
              </a:rPr>
              <a:t>have </a:t>
            </a:r>
            <a:r>
              <a:rPr lang="en-US" sz="2400" b="0" dirty="0" smtClean="0">
                <a:latin typeface="Trebuchet MS" panose="020B0603020202020204" pitchFamily="34" charset="0"/>
              </a:rPr>
              <a:t>errors at the </a:t>
            </a:r>
            <a:r>
              <a:rPr lang="en-US" sz="2400" dirty="0" smtClean="0">
                <a:latin typeface="Trebuchet MS" panose="020B0603020202020204" pitchFamily="34" charset="0"/>
              </a:rPr>
              <a:t>interchange</a:t>
            </a:r>
            <a:r>
              <a:rPr lang="en-US" sz="2400" b="0" dirty="0" smtClean="0">
                <a:latin typeface="Trebuchet MS" panose="020B0603020202020204" pitchFamily="34" charset="0"/>
              </a:rPr>
              <a:t>, but data related to those errors won’t be included in the report.  </a:t>
            </a:r>
          </a:p>
          <a:p>
            <a:pPr>
              <a:spcAft>
                <a:spcPts val="600"/>
              </a:spcAft>
            </a:pPr>
            <a:r>
              <a:rPr lang="en-US" sz="2400" b="0" dirty="0" smtClean="0">
                <a:latin typeface="Trebuchet MS" panose="020B0603020202020204" pitchFamily="34" charset="0"/>
              </a:rPr>
              <a:t>You can still </a:t>
            </a:r>
            <a:r>
              <a:rPr lang="en-US" sz="2400" b="0" dirty="0">
                <a:latin typeface="Trebuchet MS" panose="020B0603020202020204" pitchFamily="34" charset="0"/>
              </a:rPr>
              <a:t>see the </a:t>
            </a:r>
            <a:r>
              <a:rPr lang="en-US" sz="2400" b="0" dirty="0" smtClean="0">
                <a:latin typeface="Trebuchet MS" panose="020B0603020202020204" pitchFamily="34" charset="0"/>
              </a:rPr>
              <a:t>report when you have errors at the </a:t>
            </a:r>
            <a:r>
              <a:rPr lang="en-US" sz="2400" dirty="0" smtClean="0">
                <a:latin typeface="Trebuchet MS" panose="020B0603020202020204" pitchFamily="34" charset="0"/>
              </a:rPr>
              <a:t>Snapshot</a:t>
            </a:r>
            <a:r>
              <a:rPr lang="en-US" sz="2400" b="0" dirty="0" smtClean="0">
                <a:latin typeface="Trebuchet MS" panose="020B0603020202020204" pitchFamily="34" charset="0"/>
              </a:rPr>
              <a:t>, but the reports won’t be complete.</a:t>
            </a:r>
            <a:endParaRPr lang="en-US" sz="2400" b="0" dirty="0">
              <a:latin typeface="Trebuchet MS" panose="020B0603020202020204" pitchFamily="34" charset="0"/>
            </a:endParaRPr>
          </a:p>
          <a:p>
            <a:pPr>
              <a:spcAft>
                <a:spcPts val="600"/>
              </a:spcAft>
            </a:pPr>
            <a:endParaRPr lang="en-US" sz="2400" b="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Collection Process Flow</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5" name="TextBox 4"/>
          <p:cNvSpPr txBox="1"/>
          <p:nvPr/>
        </p:nvSpPr>
        <p:spPr>
          <a:xfrm>
            <a:off x="380999" y="1925241"/>
            <a:ext cx="2638698" cy="919401"/>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Upload interchange files</a:t>
            </a:r>
            <a:endParaRPr lang="en-US" sz="2400" dirty="0"/>
          </a:p>
        </p:txBody>
      </p:sp>
      <p:sp>
        <p:nvSpPr>
          <p:cNvPr id="6" name="TextBox 5"/>
          <p:cNvSpPr txBox="1"/>
          <p:nvPr/>
        </p:nvSpPr>
        <p:spPr>
          <a:xfrm>
            <a:off x="4112621" y="1828800"/>
            <a:ext cx="2823755" cy="1328023"/>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Become error-free at the interchange level</a:t>
            </a:r>
            <a:endParaRPr lang="en-US" sz="2400" dirty="0"/>
          </a:p>
        </p:txBody>
      </p:sp>
      <p:sp>
        <p:nvSpPr>
          <p:cNvPr id="8" name="TextBox 7"/>
          <p:cNvSpPr txBox="1"/>
          <p:nvPr/>
        </p:nvSpPr>
        <p:spPr>
          <a:xfrm>
            <a:off x="6209210" y="3659574"/>
            <a:ext cx="2638698" cy="510778"/>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Take a snapshot</a:t>
            </a:r>
            <a:endParaRPr lang="en-US" sz="2400" dirty="0"/>
          </a:p>
        </p:txBody>
      </p:sp>
      <p:sp>
        <p:nvSpPr>
          <p:cNvPr id="9" name="TextBox 8"/>
          <p:cNvSpPr txBox="1"/>
          <p:nvPr/>
        </p:nvSpPr>
        <p:spPr>
          <a:xfrm>
            <a:off x="5244736" y="4894024"/>
            <a:ext cx="2638698" cy="1328023"/>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Become error-free at the snapshot level</a:t>
            </a:r>
            <a:endParaRPr lang="en-US" sz="2400" dirty="0"/>
          </a:p>
        </p:txBody>
      </p:sp>
      <p:sp>
        <p:nvSpPr>
          <p:cNvPr id="10" name="TextBox 9"/>
          <p:cNvSpPr txBox="1"/>
          <p:nvPr/>
        </p:nvSpPr>
        <p:spPr>
          <a:xfrm>
            <a:off x="2196736" y="4638635"/>
            <a:ext cx="2638698" cy="510778"/>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Re-take snapshot</a:t>
            </a:r>
            <a:endParaRPr lang="en-US" sz="2400" dirty="0"/>
          </a:p>
        </p:txBody>
      </p:sp>
      <p:sp>
        <p:nvSpPr>
          <p:cNvPr id="11" name="TextBox 10"/>
          <p:cNvSpPr txBox="1"/>
          <p:nvPr/>
        </p:nvSpPr>
        <p:spPr>
          <a:xfrm>
            <a:off x="535577" y="5508823"/>
            <a:ext cx="1961607" cy="919401"/>
          </a:xfrm>
          <a:prstGeom prst="round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Examine the reports</a:t>
            </a:r>
            <a:endParaRPr lang="en-US" sz="2400" dirty="0"/>
          </a:p>
        </p:txBody>
      </p:sp>
      <p:cxnSp>
        <p:nvCxnSpPr>
          <p:cNvPr id="13" name="Straight Arrow Connector 12" title="arrow"/>
          <p:cNvCxnSpPr>
            <a:stCxn id="5" idx="3"/>
          </p:cNvCxnSpPr>
          <p:nvPr/>
        </p:nvCxnSpPr>
        <p:spPr>
          <a:xfrm flipV="1">
            <a:off x="3019697" y="2384941"/>
            <a:ext cx="1092924" cy="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title="arrow"/>
          <p:cNvCxnSpPr/>
          <p:nvPr/>
        </p:nvCxnSpPr>
        <p:spPr>
          <a:xfrm>
            <a:off x="6790510" y="3156825"/>
            <a:ext cx="738049" cy="50274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title="arrow"/>
          <p:cNvCxnSpPr>
            <a:endCxn id="9" idx="0"/>
          </p:cNvCxnSpPr>
          <p:nvPr/>
        </p:nvCxnSpPr>
        <p:spPr>
          <a:xfrm flipH="1">
            <a:off x="6564085" y="4170352"/>
            <a:ext cx="942702" cy="7236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title="arrow"/>
          <p:cNvCxnSpPr>
            <a:endCxn id="10" idx="3"/>
          </p:cNvCxnSpPr>
          <p:nvPr/>
        </p:nvCxnSpPr>
        <p:spPr>
          <a:xfrm flipH="1" flipV="1">
            <a:off x="4835434" y="4894024"/>
            <a:ext cx="409302" cy="638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title="arrow"/>
          <p:cNvCxnSpPr/>
          <p:nvPr/>
        </p:nvCxnSpPr>
        <p:spPr>
          <a:xfrm flipH="1">
            <a:off x="1516380" y="4957899"/>
            <a:ext cx="680356" cy="5509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1026" name="Picture 2" descr="Image result for uploa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9414" y="2926778"/>
            <a:ext cx="1574082" cy="1265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mer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7531" y="2816136"/>
            <a:ext cx="840377" cy="8403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camer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5896" y="5251390"/>
            <a:ext cx="840377" cy="840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port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5715" y="4426242"/>
            <a:ext cx="951149" cy="106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3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smtClean="0">
                <a:latin typeface="Museo Slab 500" panose="02000000000000000000" pitchFamily="50" charset="0"/>
              </a:rPr>
              <a:t>How do I view the reports?</a:t>
            </a:r>
            <a:endParaRPr lang="en-US" sz="3200" dirty="0">
              <a:latin typeface="Museo Slab 500" panose="02000000000000000000" pitchFamily="50" charset="0"/>
            </a:endParaRPr>
          </a:p>
        </p:txBody>
      </p:sp>
      <p:sp>
        <p:nvSpPr>
          <p:cNvPr id="5" name="Footer Placeholder 2"/>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2" name="Content Placeholder 1"/>
          <p:cNvSpPr>
            <a:spLocks noGrp="1"/>
          </p:cNvSpPr>
          <p:nvPr>
            <p:ph sz="quarter" idx="10"/>
          </p:nvPr>
        </p:nvSpPr>
        <p:spPr>
          <a:xfrm>
            <a:off x="380260" y="1533764"/>
            <a:ext cx="8382000" cy="4705111"/>
          </a:xfrm>
          <a:solidFill>
            <a:schemeClr val="bg1"/>
          </a:solidFill>
        </p:spPr>
        <p:txBody>
          <a:bodyPr/>
          <a:lstStyle/>
          <a:p>
            <a:r>
              <a:rPr lang="en-US" sz="2400" dirty="0" smtClean="0">
                <a:latin typeface="Trebuchet MS" panose="020B0603020202020204" pitchFamily="34" charset="0"/>
              </a:rPr>
              <a:t>From the Data Pipeline website, click </a:t>
            </a:r>
            <a:br>
              <a:rPr lang="en-US" sz="2400" dirty="0" smtClean="0">
                <a:latin typeface="Trebuchet MS" panose="020B0603020202020204" pitchFamily="34" charset="0"/>
              </a:rPr>
            </a:br>
            <a:r>
              <a:rPr lang="en-US" sz="2400" dirty="0" smtClean="0">
                <a:latin typeface="Trebuchet MS" panose="020B0603020202020204" pitchFamily="34" charset="0"/>
              </a:rPr>
              <a:t>on +</a:t>
            </a:r>
            <a:r>
              <a:rPr lang="en-US" sz="2400" u="sng" dirty="0" err="1" smtClean="0">
                <a:latin typeface="Trebuchet MS" panose="020B0603020202020204" pitchFamily="34" charset="0"/>
              </a:rPr>
              <a:t>Cognos</a:t>
            </a:r>
            <a:r>
              <a:rPr lang="en-US" sz="2400" u="sng" dirty="0" smtClean="0">
                <a:latin typeface="Trebuchet MS" panose="020B0603020202020204" pitchFamily="34" charset="0"/>
              </a:rPr>
              <a:t> Report</a:t>
            </a:r>
          </a:p>
          <a:p>
            <a:r>
              <a:rPr lang="en-US" sz="2400" dirty="0" smtClean="0">
                <a:latin typeface="Trebuchet MS" panose="020B0603020202020204" pitchFamily="34" charset="0"/>
              </a:rPr>
              <a:t>In COGNOS choose </a:t>
            </a:r>
            <a:br>
              <a:rPr lang="en-US" sz="2400" dirty="0" smtClean="0">
                <a:latin typeface="Trebuchet MS" panose="020B0603020202020204" pitchFamily="34" charset="0"/>
              </a:rPr>
            </a:br>
            <a:r>
              <a:rPr lang="en-US" sz="2400" u="sng" dirty="0" smtClean="0">
                <a:latin typeface="Trebuchet MS" panose="020B0603020202020204" pitchFamily="34" charset="0"/>
              </a:rPr>
              <a:t>Special Education December </a:t>
            </a:r>
          </a:p>
          <a:p>
            <a:r>
              <a:rPr lang="en-US" sz="2400" dirty="0" smtClean="0">
                <a:latin typeface="Trebuchet MS" panose="020B0603020202020204" pitchFamily="34" charset="0"/>
              </a:rPr>
              <a:t>The following types of reports are available</a:t>
            </a:r>
          </a:p>
          <a:p>
            <a:pPr lvl="1"/>
            <a:r>
              <a:rPr lang="en-US" sz="2000" dirty="0" smtClean="0">
                <a:latin typeface="Trebuchet MS" panose="020B0603020202020204" pitchFamily="34" charset="0"/>
              </a:rPr>
              <a:t>Included – Staff and Student</a:t>
            </a:r>
          </a:p>
          <a:p>
            <a:pPr lvl="1"/>
            <a:r>
              <a:rPr lang="en-US" sz="2000" dirty="0" smtClean="0">
                <a:latin typeface="Trebuchet MS" panose="020B0603020202020204" pitchFamily="34" charset="0"/>
              </a:rPr>
              <a:t>Excluded – Staff and Student</a:t>
            </a:r>
          </a:p>
          <a:p>
            <a:pPr lvl="1"/>
            <a:r>
              <a:rPr lang="en-US" sz="2000" dirty="0" smtClean="0">
                <a:latin typeface="Trebuchet MS" panose="020B0603020202020204" pitchFamily="34" charset="0"/>
              </a:rPr>
              <a:t>Error Reports – Summary and Detail for Staff and Student</a:t>
            </a:r>
          </a:p>
          <a:p>
            <a:pPr lvl="1"/>
            <a:r>
              <a:rPr lang="en-US" sz="2000" dirty="0" smtClean="0">
                <a:latin typeface="Trebuchet MS" panose="020B0603020202020204" pitchFamily="34" charset="0"/>
              </a:rPr>
              <a:t>Staff Summary and Detail Reports</a:t>
            </a:r>
          </a:p>
          <a:p>
            <a:pPr lvl="1"/>
            <a:r>
              <a:rPr lang="en-US" sz="2000" dirty="0" smtClean="0">
                <a:latin typeface="Trebuchet MS" panose="020B0603020202020204" pitchFamily="34" charset="0"/>
              </a:rPr>
              <a:t>Student Summary and Detail Reports</a:t>
            </a:r>
          </a:p>
          <a:p>
            <a:pPr lvl="1"/>
            <a:r>
              <a:rPr lang="en-US" sz="2000" dirty="0" smtClean="0">
                <a:latin typeface="Trebuchet MS" panose="020B0603020202020204" pitchFamily="34" charset="0"/>
              </a:rPr>
              <a:t>Staff  and Student Data Validity Certification Reports</a:t>
            </a:r>
          </a:p>
          <a:p>
            <a:pPr lvl="1"/>
            <a:r>
              <a:rPr lang="en-US" sz="2000" dirty="0" smtClean="0">
                <a:latin typeface="Trebuchet MS" panose="020B0603020202020204" pitchFamily="34" charset="0"/>
              </a:rPr>
              <a:t>SAM Reports</a:t>
            </a:r>
          </a:p>
          <a:p>
            <a:pPr lvl="1"/>
            <a:r>
              <a:rPr lang="en-US" sz="2000" dirty="0" smtClean="0">
                <a:latin typeface="Trebuchet MS" panose="020B0603020202020204" pitchFamily="34" charset="0"/>
              </a:rPr>
              <a:t>Educational Orphan (New)</a:t>
            </a:r>
          </a:p>
          <a:p>
            <a:pPr lvl="1"/>
            <a:endParaRPr lang="en-US" sz="2400" dirty="0">
              <a:latin typeface="Trebuchet MS" panose="020B0603020202020204" pitchFamily="34" charset="0"/>
            </a:endParaRPr>
          </a:p>
        </p:txBody>
      </p:sp>
      <p:pic>
        <p:nvPicPr>
          <p:cNvPr id="4" name="Picture 3" title="Cognos"/>
          <p:cNvPicPr>
            <a:picLocks noChangeAspect="1"/>
          </p:cNvPicPr>
          <p:nvPr/>
        </p:nvPicPr>
        <p:blipFill rotWithShape="1">
          <a:blip r:embed="rId3"/>
          <a:srcRect t="27235" b="26891"/>
          <a:stretch/>
        </p:blipFill>
        <p:spPr>
          <a:xfrm>
            <a:off x="4801290" y="2409189"/>
            <a:ext cx="2659047" cy="641023"/>
          </a:xfrm>
          <a:prstGeom prst="rect">
            <a:avLst/>
          </a:prstGeom>
          <a:ln>
            <a:noFill/>
          </a:ln>
          <a:effectLst>
            <a:outerShdw blurRad="292100" dist="139700" dir="2700000" algn="tl" rotWithShape="0">
              <a:srgbClr val="333333">
                <a:alpha val="65000"/>
              </a:srgbClr>
            </a:outerShdw>
          </a:effectLst>
        </p:spPr>
      </p:pic>
      <p:pic>
        <p:nvPicPr>
          <p:cNvPr id="6" name="Picture 5" title="Cognos"/>
          <p:cNvPicPr>
            <a:picLocks noChangeAspect="1"/>
          </p:cNvPicPr>
          <p:nvPr/>
        </p:nvPicPr>
        <p:blipFill rotWithShape="1">
          <a:blip r:embed="rId4"/>
          <a:srcRect l="477" t="70370" r="-477" b="6279"/>
          <a:stretch/>
        </p:blipFill>
        <p:spPr>
          <a:xfrm>
            <a:off x="6248856" y="1559595"/>
            <a:ext cx="1973716" cy="5844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latin typeface="Museo Slab 500" panose="02000000000000000000" pitchFamily="50" charset="0"/>
              </a:rPr>
              <a:t>Kinds of reports: </a:t>
            </a:r>
            <a:br>
              <a:rPr lang="en-US" dirty="0" smtClean="0">
                <a:latin typeface="Museo Slab 500" panose="02000000000000000000" pitchFamily="50" charset="0"/>
              </a:rPr>
            </a:br>
            <a:r>
              <a:rPr lang="en-US" dirty="0" smtClean="0">
                <a:latin typeface="Museo Slab 500" panose="02000000000000000000" pitchFamily="50" charset="0"/>
              </a:rPr>
              <a:t>Both Staff and Student</a:t>
            </a:r>
            <a:endParaRPr lang="en-US" dirty="0">
              <a:latin typeface="Museo Slab 500" panose="02000000000000000000" pitchFamily="50" charset="0"/>
            </a:endParaRPr>
          </a:p>
        </p:txBody>
      </p:sp>
      <p:sp>
        <p:nvSpPr>
          <p:cNvPr id="5" name="Footer Placeholder 2"/>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2" name="Content Placeholder 1"/>
          <p:cNvSpPr>
            <a:spLocks noGrp="1"/>
          </p:cNvSpPr>
          <p:nvPr>
            <p:ph sz="quarter" idx="10"/>
          </p:nvPr>
        </p:nvSpPr>
        <p:spPr>
          <a:xfrm>
            <a:off x="381000" y="1828800"/>
            <a:ext cx="8382000" cy="4527550"/>
          </a:xfrm>
        </p:spPr>
        <p:txBody>
          <a:bodyPr/>
          <a:lstStyle/>
          <a:p>
            <a:pPr>
              <a:buClr>
                <a:schemeClr val="accent4"/>
              </a:buClr>
            </a:pPr>
            <a:r>
              <a:rPr lang="en-US" sz="3200" dirty="0" smtClean="0">
                <a:latin typeface="Trebuchet MS" panose="020B0603020202020204" pitchFamily="34" charset="0"/>
              </a:rPr>
              <a:t>Error Reports</a:t>
            </a:r>
          </a:p>
          <a:p>
            <a:pPr>
              <a:buClr>
                <a:schemeClr val="accent4"/>
              </a:buClr>
            </a:pPr>
            <a:r>
              <a:rPr lang="en-US" sz="3200" dirty="0" smtClean="0">
                <a:latin typeface="Trebuchet MS" panose="020B0603020202020204" pitchFamily="34" charset="0"/>
              </a:rPr>
              <a:t>Included and Excluded </a:t>
            </a:r>
            <a:br>
              <a:rPr lang="en-US" sz="3200" dirty="0" smtClean="0">
                <a:latin typeface="Trebuchet MS" panose="020B0603020202020204" pitchFamily="34" charset="0"/>
              </a:rPr>
            </a:br>
            <a:r>
              <a:rPr lang="en-US" sz="3200" dirty="0" smtClean="0">
                <a:latin typeface="Trebuchet MS" panose="020B0603020202020204" pitchFamily="34" charset="0"/>
              </a:rPr>
              <a:t>Reports</a:t>
            </a:r>
          </a:p>
          <a:p>
            <a:pPr>
              <a:buClr>
                <a:schemeClr val="accent4"/>
              </a:buClr>
            </a:pPr>
            <a:r>
              <a:rPr lang="en-US" sz="3200" dirty="0" smtClean="0">
                <a:latin typeface="Trebuchet MS" panose="020B0603020202020204" pitchFamily="34" charset="0"/>
              </a:rPr>
              <a:t>Data Summary Reports</a:t>
            </a:r>
          </a:p>
          <a:p>
            <a:pPr>
              <a:buClr>
                <a:schemeClr val="accent4"/>
              </a:buClr>
            </a:pPr>
            <a:r>
              <a:rPr lang="en-US" sz="3200" dirty="0" smtClean="0">
                <a:latin typeface="Trebuchet MS" panose="020B0603020202020204" pitchFamily="34" charset="0"/>
              </a:rPr>
              <a:t>Indicator Reports </a:t>
            </a:r>
          </a:p>
          <a:p>
            <a:pPr>
              <a:buClr>
                <a:schemeClr val="accent4"/>
              </a:buClr>
            </a:pPr>
            <a:r>
              <a:rPr lang="en-US" sz="3200" dirty="0" smtClean="0">
                <a:latin typeface="Trebuchet MS" panose="020B0603020202020204" pitchFamily="34" charset="0"/>
              </a:rPr>
              <a:t>Data Validity </a:t>
            </a:r>
            <a:br>
              <a:rPr lang="en-US" sz="3200" dirty="0" smtClean="0">
                <a:latin typeface="Trebuchet MS" panose="020B0603020202020204" pitchFamily="34" charset="0"/>
              </a:rPr>
            </a:br>
            <a:r>
              <a:rPr lang="en-US" sz="3200" dirty="0" smtClean="0">
                <a:latin typeface="Trebuchet MS" panose="020B0603020202020204" pitchFamily="34" charset="0"/>
              </a:rPr>
              <a:t>Certifications</a:t>
            </a:r>
          </a:p>
          <a:p>
            <a:pPr>
              <a:buClr>
                <a:schemeClr val="accent4"/>
              </a:buClr>
            </a:pPr>
            <a:r>
              <a:rPr lang="en-US" sz="3200" dirty="0">
                <a:latin typeface="Trebuchet MS" panose="020B0603020202020204" pitchFamily="34" charset="0"/>
              </a:rPr>
              <a:t>Detail Reports</a:t>
            </a:r>
          </a:p>
          <a:p>
            <a:pPr marL="45720" indent="0">
              <a:buNone/>
            </a:pPr>
            <a:endParaRPr lang="en-US" sz="3200" dirty="0">
              <a:latin typeface="Trebuchet MS" panose="020B0603020202020204" pitchFamily="34" charset="0"/>
            </a:endParaRPr>
          </a:p>
        </p:txBody>
      </p:sp>
      <p:pic>
        <p:nvPicPr>
          <p:cNvPr id="4" name="Picture 3" title="List of Cognos Repor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84952" y="0"/>
            <a:ext cx="3768673" cy="71503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title="Rectangle"/>
          <p:cNvSpPr/>
          <p:nvPr/>
        </p:nvSpPr>
        <p:spPr>
          <a:xfrm>
            <a:off x="0" y="0"/>
            <a:ext cx="2342508"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
        <p:nvSpPr>
          <p:cNvPr id="7" name="Text Placeholder 6"/>
          <p:cNvSpPr>
            <a:spLocks noGrp="1"/>
          </p:cNvSpPr>
          <p:nvPr>
            <p:ph type="body" sz="half" idx="2"/>
          </p:nvPr>
        </p:nvSpPr>
        <p:spPr/>
        <p:txBody>
          <a:bodyPr/>
          <a:lstStyle/>
          <a:p>
            <a:r>
              <a:rPr lang="en-US" sz="3200" dirty="0" smtClean="0">
                <a:solidFill>
                  <a:schemeClr val="bg1"/>
                </a:solidFill>
              </a:rPr>
              <a:t>Selecting the right format for your Report</a:t>
            </a:r>
            <a:endParaRPr lang="en-US" sz="3200" dirty="0">
              <a:solidFill>
                <a:schemeClr val="bg1"/>
              </a:solidFill>
            </a:endParaRPr>
          </a:p>
        </p:txBody>
      </p:sp>
      <p:sp>
        <p:nvSpPr>
          <p:cNvPr id="5" name="Title 4"/>
          <p:cNvSpPr>
            <a:spLocks noGrp="1"/>
          </p:cNvSpPr>
          <p:nvPr>
            <p:ph type="title"/>
          </p:nvPr>
        </p:nvSpPr>
        <p:spPr>
          <a:xfrm>
            <a:off x="57912" y="867104"/>
            <a:ext cx="2056638" cy="1263449"/>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Important Note</a:t>
            </a:r>
            <a:endParaRPr lang="en-US" sz="36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425700" y="155396"/>
            <a:ext cx="6651625" cy="5755422"/>
          </a:xfrm>
          <a:prstGeom prst="rect">
            <a:avLst/>
          </a:prstGeom>
          <a:noFill/>
        </p:spPr>
        <p:txBody>
          <a:bodyPr wrap="square" rtlCol="0">
            <a:spAutoFit/>
          </a:bodyPr>
          <a:lstStyle/>
          <a:p>
            <a:r>
              <a:rPr lang="en-US" sz="2400" dirty="0" smtClean="0"/>
              <a:t>When you are ready to create a hard copy of a “signature” report for your Director’s Signature, </a:t>
            </a:r>
            <a:r>
              <a:rPr lang="en-US" sz="2800" dirty="0" smtClean="0"/>
              <a:t>ALWAYS</a:t>
            </a:r>
            <a:r>
              <a:rPr lang="en-US" sz="2400" dirty="0" smtClean="0"/>
              <a:t> view the report in </a:t>
            </a:r>
            <a:r>
              <a:rPr lang="en-US" sz="2400" b="1" dirty="0" smtClean="0"/>
              <a:t>PDF Format</a:t>
            </a:r>
            <a:r>
              <a:rPr lang="en-US" sz="2400" dirty="0" smtClean="0"/>
              <a:t>.</a:t>
            </a:r>
          </a:p>
          <a:p>
            <a:endParaRPr lang="en-US" sz="2400" dirty="0"/>
          </a:p>
          <a:p>
            <a:r>
              <a:rPr lang="en-US" sz="2400" dirty="0" smtClean="0"/>
              <a:t>This will ensure:</a:t>
            </a:r>
          </a:p>
          <a:p>
            <a:pPr marL="285750" indent="-285750">
              <a:buFont typeface="Arial" panose="020B0604020202020204" pitchFamily="34" charset="0"/>
              <a:buChar char="•"/>
            </a:pPr>
            <a:r>
              <a:rPr lang="en-US" sz="2400" dirty="0" smtClean="0"/>
              <a:t>The best layout of the report for a printed page (no columns will be cut off).</a:t>
            </a:r>
          </a:p>
          <a:p>
            <a:pPr marL="285750" indent="-285750">
              <a:buFont typeface="Arial" panose="020B0604020202020204" pitchFamily="34" charset="0"/>
              <a:buChar char="•"/>
            </a:pPr>
            <a:r>
              <a:rPr lang="en-US" sz="2400" dirty="0" smtClean="0"/>
              <a:t>Informative headers and footers will appear on every page, including the time and date the report was generated. </a:t>
            </a:r>
          </a:p>
          <a:p>
            <a:pPr marL="285750" indent="-285750">
              <a:buFont typeface="Arial" panose="020B0604020202020204" pitchFamily="34" charset="0"/>
              <a:buChar char="•"/>
            </a:pPr>
            <a:r>
              <a:rPr lang="en-US" sz="2400" dirty="0" smtClean="0"/>
              <a:t>Pages will be automatically numbered.</a:t>
            </a:r>
          </a:p>
          <a:p>
            <a:pPr marL="285750" indent="-285750">
              <a:buFont typeface="Arial" panose="020B0604020202020204" pitchFamily="34" charset="0"/>
              <a:buChar char="•"/>
            </a:pPr>
            <a:r>
              <a:rPr lang="en-US" sz="2400" dirty="0" smtClean="0"/>
              <a:t>You will see </a:t>
            </a:r>
            <a:r>
              <a:rPr lang="en-US" sz="2400" b="1" dirty="0" smtClean="0"/>
              <a:t>ALL</a:t>
            </a:r>
            <a:r>
              <a:rPr lang="en-US" sz="2400" dirty="0" smtClean="0"/>
              <a:t> the pages</a:t>
            </a:r>
            <a:br>
              <a:rPr lang="en-US" sz="2400" dirty="0" smtClean="0"/>
            </a:br>
            <a:r>
              <a:rPr lang="en-US" sz="2400" dirty="0" smtClean="0"/>
              <a:t> including the </a:t>
            </a:r>
            <a:br>
              <a:rPr lang="en-US" sz="2400" dirty="0" smtClean="0"/>
            </a:br>
            <a:r>
              <a:rPr lang="en-US" sz="2800" i="1" dirty="0" smtClean="0"/>
              <a:t>Signature Page</a:t>
            </a:r>
            <a:r>
              <a:rPr lang="en-US" sz="2800" dirty="0" smtClean="0"/>
              <a:t>. </a:t>
            </a:r>
            <a:endParaRPr lang="en-US" sz="2400" dirty="0" smtClean="0"/>
          </a:p>
          <a:p>
            <a:pPr marL="285750" indent="-285750">
              <a:buFont typeface="Arial" panose="020B0604020202020204" pitchFamily="34" charset="0"/>
              <a:buChar char="•"/>
            </a:pPr>
            <a:endParaRPr lang="en-US" sz="2400" dirty="0"/>
          </a:p>
        </p:txBody>
      </p:sp>
      <p:grpSp>
        <p:nvGrpSpPr>
          <p:cNvPr id="14" name="Group 13" descr="Screen shot of the format dropdown list with emphasis on the &quot;View in PDF Format&quot; choice. "/>
          <p:cNvGrpSpPr>
            <a:grpSpLocks noChangeAspect="1"/>
          </p:cNvGrpSpPr>
          <p:nvPr/>
        </p:nvGrpSpPr>
        <p:grpSpPr>
          <a:xfrm>
            <a:off x="7055361" y="4422646"/>
            <a:ext cx="1801864" cy="1251715"/>
            <a:chOff x="4126230" y="4379119"/>
            <a:chExt cx="2720340" cy="1889760"/>
          </a:xfrm>
        </p:grpSpPr>
        <p:pic>
          <p:nvPicPr>
            <p:cNvPr id="10" name="Picture 9" title="View forms"/>
            <p:cNvPicPr preferRelativeResize="0">
              <a:picLocks noChangeAspect="1"/>
            </p:cNvPicPr>
            <p:nvPr/>
          </p:nvPicPr>
          <p:blipFill rotWithShape="1">
            <a:blip r:embed="rId2"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3" name="Flowchart: Merge 12"/>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663186" y="5511098"/>
            <a:ext cx="5172075" cy="123825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applies to Staff Reports 1.1 through 1.4 and the Validity Certificates 1.0 and 2.0.  GOOD NEWS – The rest of the reports have been formatted to automatically populate as a PDF!</a:t>
            </a:r>
            <a:endParaRPr lang="en-US" dirty="0"/>
          </a:p>
        </p:txBody>
      </p:sp>
    </p:spTree>
    <p:extLst>
      <p:ext uri="{BB962C8B-B14F-4D97-AF65-F5344CB8AC3E}">
        <p14:creationId xmlns:p14="http://schemas.microsoft.com/office/powerpoint/2010/main" val="2560322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DE - Standard Powerpoint 2019">
  <a:themeElements>
    <a:clrScheme name="CDE">
      <a:dk1>
        <a:srgbClr val="5C6670"/>
      </a:dk1>
      <a:lt1>
        <a:sysClr val="window" lastClr="FFFFFF"/>
      </a:lt1>
      <a:dk2>
        <a:srgbClr val="6D3A5D"/>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 Standard Powerpoint 2019" id="{ED98603A-3274-4CAD-98D7-371F29E4D24C}" vid="{067E5410-2C7B-4DBC-981E-05149333B8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 Standard Powerpoint 2019</Template>
  <TotalTime>16749</TotalTime>
  <Words>2489</Words>
  <Application>Microsoft Office PowerPoint</Application>
  <PresentationFormat>On-screen Show (4:3)</PresentationFormat>
  <Paragraphs>376</Paragraphs>
  <Slides>49</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Arial Black</vt:lpstr>
      <vt:lpstr>Arial Rounded MT Bold</vt:lpstr>
      <vt:lpstr>Calibri</vt:lpstr>
      <vt:lpstr>Calibri Light</vt:lpstr>
      <vt:lpstr>Museo Slab 500</vt:lpstr>
      <vt:lpstr>Palatino Linotype</vt:lpstr>
      <vt:lpstr>Segoe UI Symbol</vt:lpstr>
      <vt:lpstr>Times New Roman</vt:lpstr>
      <vt:lpstr>Trebuchet MS</vt:lpstr>
      <vt:lpstr>Verdana</vt:lpstr>
      <vt:lpstr>Wingdings</vt:lpstr>
      <vt:lpstr>CDE - Standard Powerpoint 2019</vt:lpstr>
      <vt:lpstr>Special Education December Count 2019-2020</vt:lpstr>
      <vt:lpstr>Special Education December Count</vt:lpstr>
      <vt:lpstr>Why do we have reports?</vt:lpstr>
      <vt:lpstr>DEADLINES  WHAT’s DUE &amp; WHEN</vt:lpstr>
      <vt:lpstr>When do reports become available?</vt:lpstr>
      <vt:lpstr>Data Collection Process Flow</vt:lpstr>
      <vt:lpstr>How do I view the reports?</vt:lpstr>
      <vt:lpstr>Kinds of reports:  Both Staff and Student</vt:lpstr>
      <vt:lpstr>Important Note</vt:lpstr>
      <vt:lpstr>Preparing for  January 30, 2020  Validity Reports</vt:lpstr>
      <vt:lpstr>PowerPoint Presentation</vt:lpstr>
      <vt:lpstr>To view Student or Staff Reports, go to         Pipeline Reports</vt:lpstr>
      <vt:lpstr>Student Error Reports in COGNOS</vt:lpstr>
      <vt:lpstr>STAFF  DATA VALIDITY Certification Report</vt:lpstr>
      <vt:lpstr>Student Data Validity Certification Report</vt:lpstr>
      <vt:lpstr>Submitting Data Certification Reports (2 reports)</vt:lpstr>
      <vt:lpstr>STAFF REPORTS</vt:lpstr>
      <vt:lpstr>February 20, 2020</vt:lpstr>
      <vt:lpstr>Staff Report Checklist Pages</vt:lpstr>
      <vt:lpstr>Staff Report Lists</vt:lpstr>
      <vt:lpstr>Staff: 1.1 Summary of Special Education Staff by Administration Unit, District &amp;  Job Classification Category </vt:lpstr>
      <vt:lpstr>Staff: 1.2 Summary of Job Classification Category by District and Administrative Unit Purchased Service Staff  </vt:lpstr>
      <vt:lpstr>Staff: 1.4 Special Education Directors &amp; Child Find Coordinators</vt:lpstr>
      <vt:lpstr>SAM Reports</vt:lpstr>
      <vt:lpstr>SAM: 1.5 Non-Qualified Personnel Status</vt:lpstr>
      <vt:lpstr>Example of one of the new SAM Detail Reports</vt:lpstr>
      <vt:lpstr>PowerPoint Presentation</vt:lpstr>
      <vt:lpstr>Checklist Symbols</vt:lpstr>
      <vt:lpstr>Student Reports</vt:lpstr>
      <vt:lpstr>Student Reports (continued)</vt:lpstr>
      <vt:lpstr>Data Summary Checklist Page</vt:lpstr>
      <vt:lpstr>5 Data  Summary  Reports</vt:lpstr>
      <vt:lpstr>Student 2.7 Number of Reported Students by Special Education Funding Status by Administrative Unit and Disability</vt:lpstr>
      <vt:lpstr>Student: 2.8 Number of Reported Students Parentally Placed in a Private School by Disability and Type of Service</vt:lpstr>
      <vt:lpstr>Year-to-Year Checklist Page</vt:lpstr>
      <vt:lpstr>4 Significant Year-to-year Reports (Plus Flag Explanations)</vt:lpstr>
      <vt:lpstr>2.1 Significant Year-to-Year Change Report  By Age Group and Disability </vt:lpstr>
      <vt:lpstr>2.2 Significant Year-to-Year Change Report By  Age Group and Race/ Ethnicity</vt:lpstr>
      <vt:lpstr>2.3 Significant Year-to-Year Change Report by Age Group and Educational Environment </vt:lpstr>
      <vt:lpstr>PowerPoint Presentation</vt:lpstr>
      <vt:lpstr>Flag Explanations</vt:lpstr>
      <vt:lpstr>Indicator Report Checklist Page</vt:lpstr>
      <vt:lpstr>4 Student Indicator Reports</vt:lpstr>
      <vt:lpstr>2.5 Indicator 5 Number of Students Aged 6-21  by Educational Settings </vt:lpstr>
      <vt:lpstr>2.6 Indicator 6 Number of Students Aged 3-5 by Educational Settings</vt:lpstr>
      <vt:lpstr>2.9 Indicator 9 Dispropor-tionate Representation of Racial and Ethnic Groups in Special Education</vt:lpstr>
      <vt:lpstr>2.10 Indicator 10 Dispropor-tionate Representa-tion of  Racial and Ethnic Groups in Specific Disability Categories  </vt:lpstr>
      <vt:lpstr>Submitting Final Reports  (20 to 21 Reports)</vt:lpstr>
      <vt:lpstr>Special Education December Count Contact Information</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Robinson, Brooke</cp:lastModifiedBy>
  <cp:revision>561</cp:revision>
  <cp:lastPrinted>2014-12-16T16:14:31Z</cp:lastPrinted>
  <dcterms:created xsi:type="dcterms:W3CDTF">2012-07-16T02:29:43Z</dcterms:created>
  <dcterms:modified xsi:type="dcterms:W3CDTF">2020-01-31T18:24:28Z</dcterms:modified>
</cp:coreProperties>
</file>