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6.jpg" ContentType="image/jpg"/>
  <Override PartName="/ppt/media/image37.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2"/>
  </p:notesMasterIdLst>
  <p:sldIdLst>
    <p:sldId id="2216" r:id="rId5"/>
    <p:sldId id="2160" r:id="rId6"/>
    <p:sldId id="2236" r:id="rId7"/>
    <p:sldId id="2223" r:id="rId8"/>
    <p:sldId id="2268" r:id="rId9"/>
    <p:sldId id="5538" r:id="rId10"/>
    <p:sldId id="2221" r:id="rId11"/>
    <p:sldId id="2170" r:id="rId12"/>
    <p:sldId id="2178" r:id="rId13"/>
    <p:sldId id="5539" r:id="rId14"/>
    <p:sldId id="2248" r:id="rId15"/>
    <p:sldId id="2249" r:id="rId16"/>
    <p:sldId id="5540" r:id="rId17"/>
    <p:sldId id="5557" r:id="rId18"/>
    <p:sldId id="2269" r:id="rId19"/>
    <p:sldId id="2184" r:id="rId20"/>
    <p:sldId id="2257" r:id="rId21"/>
    <p:sldId id="2201" r:id="rId22"/>
    <p:sldId id="2225" r:id="rId23"/>
    <p:sldId id="2229" r:id="rId24"/>
    <p:sldId id="5559" r:id="rId25"/>
    <p:sldId id="263" r:id="rId26"/>
    <p:sldId id="2266" r:id="rId27"/>
    <p:sldId id="266" r:id="rId28"/>
    <p:sldId id="2267" r:id="rId29"/>
    <p:sldId id="2224" r:id="rId30"/>
    <p:sldId id="33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a:srgbClr val="0D964C"/>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6441" autoAdjust="0"/>
  </p:normalViewPr>
  <p:slideViewPr>
    <p:cSldViewPr snapToGrid="0">
      <p:cViewPr varScale="1">
        <p:scale>
          <a:sx n="100" d="100"/>
          <a:sy n="100" d="100"/>
        </p:scale>
        <p:origin x="84" y="294"/>
      </p:cViewPr>
      <p:guideLst/>
    </p:cSldViewPr>
  </p:slideViewPr>
  <p:outlineViewPr>
    <p:cViewPr>
      <p:scale>
        <a:sx n="33" d="100"/>
        <a:sy n="33" d="100"/>
      </p:scale>
      <p:origin x="0" y="-351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bbett, Jessica" userId="b8af59d7-a86d-4166-a022-d856dc24c475" providerId="ADAL" clId="{C770CF66-57D5-4A3F-B4BD-BE46D7A69A5C}"/>
    <pc:docChg chg="modSld">
      <pc:chgData name="Tribbett, Jessica" userId="b8af59d7-a86d-4166-a022-d856dc24c475" providerId="ADAL" clId="{C770CF66-57D5-4A3F-B4BD-BE46D7A69A5C}" dt="2025-07-21T15:11:44.074" v="4" actId="962"/>
      <pc:docMkLst>
        <pc:docMk/>
      </pc:docMkLst>
      <pc:sldChg chg="modSp mod">
        <pc:chgData name="Tribbett, Jessica" userId="b8af59d7-a86d-4166-a022-d856dc24c475" providerId="ADAL" clId="{C770CF66-57D5-4A3F-B4BD-BE46D7A69A5C}" dt="2025-07-21T15:11:44.074" v="4" actId="962"/>
        <pc:sldMkLst>
          <pc:docMk/>
          <pc:sldMk cId="0" sldId="266"/>
        </pc:sldMkLst>
        <pc:spChg chg="mod">
          <ac:chgData name="Tribbett, Jessica" userId="b8af59d7-a86d-4166-a022-d856dc24c475" providerId="ADAL" clId="{C770CF66-57D5-4A3F-B4BD-BE46D7A69A5C}" dt="2025-07-21T15:11:40.292" v="3" actId="962"/>
          <ac:spMkLst>
            <pc:docMk/>
            <pc:sldMk cId="0" sldId="266"/>
            <ac:spMk id="8" creationId="{00000000-0000-0000-0000-000000000000}"/>
          </ac:spMkLst>
        </pc:spChg>
        <pc:grpChg chg="mod">
          <ac:chgData name="Tribbett, Jessica" userId="b8af59d7-a86d-4166-a022-d856dc24c475" providerId="ADAL" clId="{C770CF66-57D5-4A3F-B4BD-BE46D7A69A5C}" dt="2025-07-21T15:11:44.074" v="4" actId="962"/>
          <ac:grpSpMkLst>
            <pc:docMk/>
            <pc:sldMk cId="0" sldId="266"/>
            <ac:grpSpMk id="11" creationId="{6D32A8E0-713F-15FE-50D5-62D1BED32A7B}"/>
          </ac:grpSpMkLst>
        </pc:grpChg>
      </pc:sldChg>
      <pc:sldChg chg="modSp mod">
        <pc:chgData name="Tribbett, Jessica" userId="b8af59d7-a86d-4166-a022-d856dc24c475" providerId="ADAL" clId="{C770CF66-57D5-4A3F-B4BD-BE46D7A69A5C}" dt="2025-07-21T15:11:23.113" v="2" actId="962"/>
        <pc:sldMkLst>
          <pc:docMk/>
          <pc:sldMk cId="2369607487" sldId="2267"/>
        </pc:sldMkLst>
        <pc:grpChg chg="mod">
          <ac:chgData name="Tribbett, Jessica" userId="b8af59d7-a86d-4166-a022-d856dc24c475" providerId="ADAL" clId="{C770CF66-57D5-4A3F-B4BD-BE46D7A69A5C}" dt="2025-07-21T15:10:59.858" v="0" actId="962"/>
          <ac:grpSpMkLst>
            <pc:docMk/>
            <pc:sldMk cId="2369607487" sldId="2267"/>
            <ac:grpSpMk id="10" creationId="{EC675F95-02B7-22A9-C3F7-8171EA7D3E88}"/>
          </ac:grpSpMkLst>
        </pc:grpChg>
        <pc:picChg chg="mod">
          <ac:chgData name="Tribbett, Jessica" userId="b8af59d7-a86d-4166-a022-d856dc24c475" providerId="ADAL" clId="{C770CF66-57D5-4A3F-B4BD-BE46D7A69A5C}" dt="2025-07-21T15:11:12.456" v="1" actId="962"/>
          <ac:picMkLst>
            <pc:docMk/>
            <pc:sldMk cId="2369607487" sldId="2267"/>
            <ac:picMk id="4" creationId="{20F7F168-F188-105C-65BE-AA8B869E53B0}"/>
          </ac:picMkLst>
        </pc:picChg>
        <pc:picChg chg="mod">
          <ac:chgData name="Tribbett, Jessica" userId="b8af59d7-a86d-4166-a022-d856dc24c475" providerId="ADAL" clId="{C770CF66-57D5-4A3F-B4BD-BE46D7A69A5C}" dt="2025-07-21T15:11:23.113" v="2" actId="962"/>
          <ac:picMkLst>
            <pc:docMk/>
            <pc:sldMk cId="2369607487" sldId="2267"/>
            <ac:picMk id="26" creationId="{C2733FC5-710F-FEAC-F5EC-30E379ACD7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8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9EA119DB-E2D8-4CBD-8082-51DD21C7FD15}" type="slidenum">
              <a:rPr lang="en-US" altLang="en-US"/>
              <a:pPr/>
              <a:t>2</a:t>
            </a:fld>
            <a:endParaRPr lang="en-US" altLang="en-US" dirty="0"/>
          </a:p>
        </p:txBody>
      </p:sp>
    </p:spTree>
    <p:extLst>
      <p:ext uri="{BB962C8B-B14F-4D97-AF65-F5344CB8AC3E}">
        <p14:creationId xmlns:p14="http://schemas.microsoft.com/office/powerpoint/2010/main" val="160494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03" name="Notes Placeholder 2"/>
          <p:cNvSpPr>
            <a:spLocks noGrp="1"/>
          </p:cNvSpPr>
          <p:nvPr>
            <p:ph type="body" idx="1"/>
          </p:nvPr>
        </p:nvSpPr>
        <p:spPr bwMode="auto">
          <a:xfrm>
            <a:off x="717268" y="4460896"/>
            <a:ext cx="5731651" cy="469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2947" lvl="1" indent="-352947">
              <a:spcBef>
                <a:spcPct val="0"/>
              </a:spcBef>
              <a:buClr>
                <a:schemeClr val="accent1"/>
              </a:buClr>
            </a:pPr>
            <a:endParaRPr lang="en-US" altLang="en-US" sz="1100" dirty="0"/>
          </a:p>
        </p:txBody>
      </p:sp>
      <p:sp>
        <p:nvSpPr>
          <p:cNvPr id="76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192">
              <a:defRPr>
                <a:solidFill>
                  <a:schemeClr val="tx1"/>
                </a:solidFill>
                <a:latin typeface="Calibri" pitchFamily="34" charset="0"/>
              </a:defRPr>
            </a:lvl1pPr>
            <a:lvl2pPr marL="754243" indent="-290093" defTabSz="941192">
              <a:defRPr>
                <a:solidFill>
                  <a:schemeClr val="tx1"/>
                </a:solidFill>
                <a:latin typeface="Calibri" pitchFamily="34" charset="0"/>
              </a:defRPr>
            </a:lvl2pPr>
            <a:lvl3pPr marL="1160374" indent="-232075" defTabSz="941192">
              <a:defRPr>
                <a:solidFill>
                  <a:schemeClr val="tx1"/>
                </a:solidFill>
                <a:latin typeface="Calibri" pitchFamily="34" charset="0"/>
              </a:defRPr>
            </a:lvl3pPr>
            <a:lvl4pPr marL="1624523" indent="-232075" defTabSz="941192">
              <a:defRPr>
                <a:solidFill>
                  <a:schemeClr val="tx1"/>
                </a:solidFill>
                <a:latin typeface="Calibri" pitchFamily="34" charset="0"/>
              </a:defRPr>
            </a:lvl4pPr>
            <a:lvl5pPr marL="2088672" indent="-232075" defTabSz="941192">
              <a:defRPr>
                <a:solidFill>
                  <a:schemeClr val="tx1"/>
                </a:solidFill>
                <a:latin typeface="Calibri" pitchFamily="34" charset="0"/>
              </a:defRPr>
            </a:lvl5pPr>
            <a:lvl6pPr marL="2552822" indent="-232075" defTabSz="941192" fontAlgn="base">
              <a:spcBef>
                <a:spcPct val="0"/>
              </a:spcBef>
              <a:spcAft>
                <a:spcPct val="0"/>
              </a:spcAft>
              <a:defRPr>
                <a:solidFill>
                  <a:schemeClr val="tx1"/>
                </a:solidFill>
                <a:latin typeface="Calibri" pitchFamily="34" charset="0"/>
              </a:defRPr>
            </a:lvl6pPr>
            <a:lvl7pPr marL="3016971" indent="-232075" defTabSz="941192" fontAlgn="base">
              <a:spcBef>
                <a:spcPct val="0"/>
              </a:spcBef>
              <a:spcAft>
                <a:spcPct val="0"/>
              </a:spcAft>
              <a:defRPr>
                <a:solidFill>
                  <a:schemeClr val="tx1"/>
                </a:solidFill>
                <a:latin typeface="Calibri" pitchFamily="34" charset="0"/>
              </a:defRPr>
            </a:lvl7pPr>
            <a:lvl8pPr marL="3481121" indent="-232075" defTabSz="941192" fontAlgn="base">
              <a:spcBef>
                <a:spcPct val="0"/>
              </a:spcBef>
              <a:spcAft>
                <a:spcPct val="0"/>
              </a:spcAft>
              <a:defRPr>
                <a:solidFill>
                  <a:schemeClr val="tx1"/>
                </a:solidFill>
                <a:latin typeface="Calibri" pitchFamily="34" charset="0"/>
              </a:defRPr>
            </a:lvl8pPr>
            <a:lvl9pPr marL="3945270" indent="-232075" defTabSz="941192" fontAlgn="base">
              <a:spcBef>
                <a:spcPct val="0"/>
              </a:spcBef>
              <a:spcAft>
                <a:spcPct val="0"/>
              </a:spcAft>
              <a:defRPr>
                <a:solidFill>
                  <a:schemeClr val="tx1"/>
                </a:solidFill>
                <a:latin typeface="Calibri" pitchFamily="34" charset="0"/>
              </a:defRPr>
            </a:lvl9pPr>
          </a:lstStyle>
          <a:p>
            <a:fld id="{B0001C4A-6CC9-47DE-B51C-F3AC5792FF79}" type="slidenum">
              <a:rPr lang="en-US" altLang="en-US">
                <a:solidFill>
                  <a:srgbClr val="000000"/>
                </a:solidFill>
              </a:rPr>
              <a:pPr/>
              <a:t>18</a:t>
            </a:fld>
            <a:endParaRPr lang="en-US" altLang="en-US" dirty="0">
              <a:solidFill>
                <a:srgbClr val="000000"/>
              </a:solidFill>
            </a:endParaRPr>
          </a:p>
        </p:txBody>
      </p:sp>
    </p:spTree>
    <p:extLst>
      <p:ext uri="{BB962C8B-B14F-4D97-AF65-F5344CB8AC3E}">
        <p14:creationId xmlns:p14="http://schemas.microsoft.com/office/powerpoint/2010/main" val="211301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7/21/2025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19</a:t>
            </a:fld>
            <a:endParaRPr lang="en-US" dirty="0"/>
          </a:p>
        </p:txBody>
      </p:sp>
    </p:spTree>
    <p:extLst>
      <p:ext uri="{BB962C8B-B14F-4D97-AF65-F5344CB8AC3E}">
        <p14:creationId xmlns:p14="http://schemas.microsoft.com/office/powerpoint/2010/main" val="116468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147A0-B23C-4B33-87CA-20CAA95BF64F}" type="slidenum">
              <a:rPr lang="en-US" smtClean="0"/>
              <a:t>20</a:t>
            </a:fld>
            <a:endParaRPr lang="en-US" dirty="0"/>
          </a:p>
        </p:txBody>
      </p:sp>
    </p:spTree>
    <p:extLst>
      <p:ext uri="{BB962C8B-B14F-4D97-AF65-F5344CB8AC3E}">
        <p14:creationId xmlns:p14="http://schemas.microsoft.com/office/powerpoint/2010/main" val="339368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7/21/2025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21</a:t>
            </a:fld>
            <a:endParaRPr lang="en-US" dirty="0"/>
          </a:p>
        </p:txBody>
      </p:sp>
    </p:spTree>
    <p:extLst>
      <p:ext uri="{BB962C8B-B14F-4D97-AF65-F5344CB8AC3E}">
        <p14:creationId xmlns:p14="http://schemas.microsoft.com/office/powerpoint/2010/main" val="43186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7/21/2025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dirty="0"/>
          </a:p>
        </p:txBody>
      </p:sp>
    </p:spTree>
    <p:extLst>
      <p:ext uri="{BB962C8B-B14F-4D97-AF65-F5344CB8AC3E}">
        <p14:creationId xmlns:p14="http://schemas.microsoft.com/office/powerpoint/2010/main" val="818284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34589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854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85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478CFB2-ABCD-41CF-B2C4-5BACFB2DBA41}" type="datetime1">
              <a:rPr lang="en-US" altLang="en-US">
                <a:solidFill>
                  <a:srgbClr val="000000"/>
                </a:solidFill>
              </a:rPr>
              <a:pPr fontAlgn="base">
                <a:spcBef>
                  <a:spcPct val="0"/>
                </a:spcBef>
                <a:spcAft>
                  <a:spcPct val="0"/>
                </a:spcAft>
              </a:pPr>
              <a:t>7/21/2025</a:t>
            </a:fld>
            <a:endParaRPr lang="en-US" altLang="en-US" dirty="0">
              <a:solidFill>
                <a:srgbClr val="000000"/>
              </a:solidFill>
            </a:endParaRPr>
          </a:p>
        </p:txBody>
      </p:sp>
      <p:sp>
        <p:nvSpPr>
          <p:cNvPr id="7854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dirty="0">
              <a:solidFill>
                <a:srgbClr val="000000"/>
              </a:solidFill>
            </a:endParaRPr>
          </a:p>
        </p:txBody>
      </p:sp>
      <p:sp>
        <p:nvSpPr>
          <p:cNvPr id="7854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F5F36B7-9E8C-4659-A661-C7123D285759}" type="slidenum">
              <a:rPr lang="en-US" altLang="en-US">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197695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6</a:t>
            </a:fld>
            <a:endParaRPr lang="en-US" altLang="en-US" dirty="0"/>
          </a:p>
        </p:txBody>
      </p:sp>
    </p:spTree>
    <p:extLst>
      <p:ext uri="{BB962C8B-B14F-4D97-AF65-F5344CB8AC3E}">
        <p14:creationId xmlns:p14="http://schemas.microsoft.com/office/powerpoint/2010/main" val="128771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7/21/2025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dirty="0"/>
          </a:p>
        </p:txBody>
      </p:sp>
    </p:spTree>
    <p:extLst>
      <p:ext uri="{BB962C8B-B14F-4D97-AF65-F5344CB8AC3E}">
        <p14:creationId xmlns:p14="http://schemas.microsoft.com/office/powerpoint/2010/main" val="393351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0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73C883E-BFCC-48E5-8B5F-00CA3CD27FC5}" type="slidenum">
              <a:rPr lang="en-US" altLang="en-US"/>
              <a:pPr/>
              <a:t>8</a:t>
            </a:fld>
            <a:endParaRPr lang="en-US" altLang="en-US" dirty="0"/>
          </a:p>
        </p:txBody>
      </p:sp>
    </p:spTree>
    <p:extLst>
      <p:ext uri="{BB962C8B-B14F-4D97-AF65-F5344CB8AC3E}">
        <p14:creationId xmlns:p14="http://schemas.microsoft.com/office/powerpoint/2010/main" val="194057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2C7E5519-1BB3-4E79-B89F-F6CDE73C96F3}" type="slidenum">
              <a:rPr lang="en-US" altLang="en-US"/>
              <a:pPr/>
              <a:t>9</a:t>
            </a:fld>
            <a:endParaRPr lang="en-US" altLang="en-US" dirty="0"/>
          </a:p>
        </p:txBody>
      </p:sp>
    </p:spTree>
    <p:extLst>
      <p:ext uri="{BB962C8B-B14F-4D97-AF65-F5344CB8AC3E}">
        <p14:creationId xmlns:p14="http://schemas.microsoft.com/office/powerpoint/2010/main" val="275856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8FCC4E5-4D71-45C8-84EE-49813610F1B8}" type="slidenum">
              <a:rPr lang="en-US" altLang="en-US"/>
              <a:pPr/>
              <a:t>12</a:t>
            </a:fld>
            <a:endParaRPr lang="en-US" altLang="en-US" dirty="0"/>
          </a:p>
        </p:txBody>
      </p:sp>
    </p:spTree>
    <p:extLst>
      <p:ext uri="{BB962C8B-B14F-4D97-AF65-F5344CB8AC3E}">
        <p14:creationId xmlns:p14="http://schemas.microsoft.com/office/powerpoint/2010/main" val="340562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F4670E8C-9650-4BB7-8CEE-8E0711A7CE7D}" type="slidenum">
              <a:rPr lang="en-US" altLang="en-US"/>
              <a:pPr/>
              <a:t>15</a:t>
            </a:fld>
            <a:endParaRPr lang="en-US" altLang="en-US" dirty="0"/>
          </a:p>
        </p:txBody>
      </p:sp>
    </p:spTree>
    <p:extLst>
      <p:ext uri="{BB962C8B-B14F-4D97-AF65-F5344CB8AC3E}">
        <p14:creationId xmlns:p14="http://schemas.microsoft.com/office/powerpoint/2010/main" val="273303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3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C54BF087-3B89-40E6-96D9-36169439CB80}" type="slidenum">
              <a:rPr lang="en-US" altLang="en-US"/>
              <a:pPr/>
              <a:t>16</a:t>
            </a:fld>
            <a:endParaRPr lang="en-US" altLang="en-US" dirty="0"/>
          </a:p>
        </p:txBody>
      </p:sp>
    </p:spTree>
    <p:extLst>
      <p:ext uri="{BB962C8B-B14F-4D97-AF65-F5344CB8AC3E}">
        <p14:creationId xmlns:p14="http://schemas.microsoft.com/office/powerpoint/2010/main" val="2769099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3"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874957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16089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F1190D20-9E46-CE93-816F-EC8AB758E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2" name="Slide Number Placeholder 5">
            <a:extLst>
              <a:ext uri="{FF2B5EF4-FFF2-40B4-BE49-F238E27FC236}">
                <a16:creationId xmlns:a16="http://schemas.microsoft.com/office/drawing/2014/main" id="{DA75C619-E702-446A-12A9-BBE4AD2F13BC}"/>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874721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08000" y="6356350"/>
            <a:ext cx="4470400" cy="274638"/>
          </a:xfrm>
          <a:prstGeom prst="rect">
            <a:avLst/>
          </a:prstGeom>
        </p:spPr>
        <p:txBody>
          <a:bodyPr/>
          <a:lstStyle>
            <a:lvl1pPr defTabSz="457200">
              <a:defRPr/>
            </a:lvl1pPr>
          </a:lstStyle>
          <a:p>
            <a:fld id="{68B181C5-09FA-4EC1-B852-5221E403F07A}" type="slidenum">
              <a:rPr lang="en-US" altLang="en-US"/>
              <a:pPr/>
              <a:t>‹#›</a:t>
            </a:fld>
            <a:endParaRPr lang="en-US" altLang="en-US" dirty="0"/>
          </a:p>
        </p:txBody>
      </p:sp>
    </p:spTree>
    <p:extLst>
      <p:ext uri="{BB962C8B-B14F-4D97-AF65-F5344CB8AC3E}">
        <p14:creationId xmlns:p14="http://schemas.microsoft.com/office/powerpoint/2010/main" val="7687151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2_Plum Block Lef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11138" t="1003" r="5329" b="20306"/>
          <a:stretch/>
        </p:blipFill>
        <p:spPr>
          <a:xfrm rot="5400000">
            <a:off x="-2038773" y="2038774"/>
            <a:ext cx="6858000" cy="2780453"/>
          </a:xfrm>
          <a:prstGeom prst="rect">
            <a:avLst/>
          </a:prstGeom>
        </p:spPr>
      </p:pic>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000" spc="0" baseline="0"/>
            </a:lvl1pPr>
          </a:lstStyle>
          <a:p>
            <a:r>
              <a:rPr lang="en-US"/>
              <a:t>Click to edit Master title style</a:t>
            </a:r>
            <a:endParaRPr lang="en-US" dirty="0"/>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4D7226B5-CCE2-4F33-BB72-92E55D71A2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310659987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41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7/21/2025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1" r:id="rId21"/>
    <p:sldLayoutId id="2147483712" r:id="rId22"/>
    <p:sldLayoutId id="2147483716" r:id="rId23"/>
    <p:sldLayoutId id="2147483717" r:id="rId24"/>
    <p:sldLayoutId id="2147483718" r:id="rId25"/>
    <p:sldLayoutId id="214748371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g"/><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cde.state.co.us/datapipeline/snap_sped-discipline"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Fails_j@cde.state.co.u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mailto:Fails_j@cde.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4000" dirty="0"/>
              <a:t>Special Education Discipline 2024-2025</a:t>
            </a:r>
            <a:br>
              <a:rPr lang="en-US" sz="4400" dirty="0"/>
            </a:br>
            <a:r>
              <a:rPr lang="en-US" sz="4400" dirty="0"/>
              <a:t>Reports Training</a:t>
            </a:r>
            <a:br>
              <a:rPr lang="en-US" sz="4400" dirty="0"/>
            </a:br>
            <a:br>
              <a:rPr lang="en-US" sz="4400" dirty="0"/>
            </a:br>
            <a:endParaRPr lang="en-US" sz="4400" dirty="0"/>
          </a:p>
        </p:txBody>
      </p:sp>
      <p:sp>
        <p:nvSpPr>
          <p:cNvPr id="2" name="Subtitle 1">
            <a:extLst>
              <a:ext uri="{FF2B5EF4-FFF2-40B4-BE49-F238E27FC236}">
                <a16:creationId xmlns:a16="http://schemas.microsoft.com/office/drawing/2014/main" id="{4685C546-4DB0-4A6E-8ED7-174B18B11EFD}"/>
              </a:ext>
            </a:extLst>
          </p:cNvPr>
          <p:cNvSpPr>
            <a:spLocks noGrp="1"/>
          </p:cNvSpPr>
          <p:nvPr>
            <p:ph type="subTitle" idx="1"/>
          </p:nvPr>
        </p:nvSpPr>
        <p:spPr/>
        <p:txBody>
          <a:bodyPr/>
          <a:lstStyle/>
          <a:p>
            <a:r>
              <a:rPr lang="en-US"/>
              <a:t>July </a:t>
            </a:r>
            <a:r>
              <a:rPr lang="en-US" dirty="0"/>
              <a:t>2025</a:t>
            </a:r>
          </a:p>
          <a:p>
            <a:endParaRPr lang="en-US" dirty="0"/>
          </a:p>
        </p:txBody>
      </p:sp>
    </p:spTree>
    <p:extLst>
      <p:ext uri="{BB962C8B-B14F-4D97-AF65-F5344CB8AC3E}">
        <p14:creationId xmlns:p14="http://schemas.microsoft.com/office/powerpoint/2010/main" val="167481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777C2B8-975E-3C67-759F-E084AE4EFF33}"/>
              </a:ext>
            </a:extLst>
          </p:cNvPr>
          <p:cNvSpPr>
            <a:spLocks noGrp="1"/>
          </p:cNvSpPr>
          <p:nvPr>
            <p:ph type="title" idx="4294967295"/>
          </p:nvPr>
        </p:nvSpPr>
        <p:spPr>
          <a:xfrm>
            <a:off x="2932113" y="304800"/>
            <a:ext cx="8786812"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useo Slab 500"/>
                <a:ea typeface="+mn-ea"/>
                <a:cs typeface="Museo Slab 500"/>
              </a:rPr>
              <a:t>Signature and Detail Reports</a:t>
            </a:r>
          </a:p>
        </p:txBody>
      </p:sp>
      <p:sp>
        <p:nvSpPr>
          <p:cNvPr id="10" name="Text Placeholder 9">
            <a:extLst>
              <a:ext uri="{FF2B5EF4-FFF2-40B4-BE49-F238E27FC236}">
                <a16:creationId xmlns:a16="http://schemas.microsoft.com/office/drawing/2014/main" id="{713A2AD6-BC0F-B0CF-17FD-7F7F3B062201}"/>
              </a:ext>
            </a:extLst>
          </p:cNvPr>
          <p:cNvSpPr>
            <a:spLocks noGrp="1"/>
          </p:cNvSpPr>
          <p:nvPr>
            <p:ph type="body" sz="half" idx="2"/>
          </p:nvPr>
        </p:nvSpPr>
        <p:spPr>
          <a:xfrm>
            <a:off x="686782" y="1676987"/>
            <a:ext cx="2942825" cy="4033347"/>
          </a:xfrm>
          <a:solidFill>
            <a:schemeClr val="bg1">
              <a:lumMod val="85000"/>
            </a:schemeClr>
          </a:solidFill>
          <a:ln>
            <a:solidFill>
              <a:schemeClr val="bg1">
                <a:lumMod val="65000"/>
              </a:schemeClr>
            </a:solidFill>
          </a:ln>
        </p:spPr>
        <p:txBody>
          <a:bodyPr>
            <a:normAutofit/>
          </a:bodyPr>
          <a:lstStyle/>
          <a:p>
            <a:pPr marL="342900" indent="-342900">
              <a:buFont typeface="Arial" panose="020B0604020202020204" pitchFamily="34" charset="0"/>
              <a:buChar char="•"/>
            </a:pPr>
            <a:r>
              <a:rPr lang="en-US" sz="1800" dirty="0">
                <a:solidFill>
                  <a:schemeClr val="tx1"/>
                </a:solidFill>
              </a:rPr>
              <a:t>2 signature reports required to be uploaded in full to the DMS</a:t>
            </a:r>
          </a:p>
          <a:p>
            <a:pPr marL="342900" indent="-342900">
              <a:buFont typeface="Arial" panose="020B0604020202020204" pitchFamily="34" charset="0"/>
              <a:buChar char="•"/>
            </a:pPr>
            <a:r>
              <a:rPr lang="en-US" sz="1800" dirty="0">
                <a:solidFill>
                  <a:schemeClr val="tx1"/>
                </a:solidFill>
              </a:rPr>
              <a:t>The rest of the reports are detail reports for your information</a:t>
            </a:r>
          </a:p>
          <a:p>
            <a:pPr marL="342900" indent="-342900">
              <a:buFont typeface="Arial" panose="020B0604020202020204" pitchFamily="34" charset="0"/>
              <a:buChar char="•"/>
            </a:pPr>
            <a:r>
              <a:rPr lang="en-US" sz="1800" dirty="0">
                <a:solidFill>
                  <a:schemeClr val="tx1">
                    <a:lumMod val="50000"/>
                  </a:schemeClr>
                </a:solidFill>
              </a:rPr>
              <a:t>Detail Reports are there to assist Administrative Units in validating the Data Summary and Year-to-Year Comparison Reports</a:t>
            </a:r>
            <a:r>
              <a:rPr lang="en-US" sz="1800" dirty="0">
                <a:solidFill>
                  <a:schemeClr val="tx1"/>
                </a:solidFill>
              </a:rPr>
              <a:t>  </a:t>
            </a:r>
          </a:p>
        </p:txBody>
      </p:sp>
      <p:pic>
        <p:nvPicPr>
          <p:cNvPr id="2052" name="Picture 4" descr="screenshot of cognos signature and detail reports available to help validate Special Education Discipline">
            <a:extLst>
              <a:ext uri="{FF2B5EF4-FFF2-40B4-BE49-F238E27FC236}">
                <a16:creationId xmlns:a16="http://schemas.microsoft.com/office/drawing/2014/main" id="{6D724E61-D6D9-A726-8390-E855D2DF63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5338" y="1036638"/>
            <a:ext cx="6720362" cy="50895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DACAAD1-C043-EAC0-7E73-7EF288F70016}"/>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41181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SPED Detail – Indicator 4: Listing of Students with Removals Greater than 10 School Days </a:t>
            </a:r>
          </a:p>
        </p:txBody>
      </p:sp>
      <p:sp>
        <p:nvSpPr>
          <p:cNvPr id="4" name="Content Placeholder 3"/>
          <p:cNvSpPr>
            <a:spLocks noGrp="1"/>
          </p:cNvSpPr>
          <p:nvPr>
            <p:ph idx="1"/>
          </p:nvPr>
        </p:nvSpPr>
        <p:spPr>
          <a:xfrm>
            <a:off x="443564" y="1498168"/>
            <a:ext cx="11135817" cy="5199023"/>
          </a:xfrm>
        </p:spPr>
        <p:txBody>
          <a:bodyPr>
            <a:normAutofit/>
          </a:bodyPr>
          <a:lstStyle/>
          <a:p>
            <a:pPr marL="822960" lvl="1">
              <a:buFont typeface="Wingdings" charset="2"/>
              <a:buChar char="§"/>
              <a:defRPr/>
            </a:pPr>
            <a:r>
              <a:rPr lang="en-US" dirty="0"/>
              <a:t>This report is a listing of all student records that appear in the count for Indicator 4 - Disproportionate Representation in Discipline.</a:t>
            </a:r>
          </a:p>
          <a:p>
            <a:pPr marL="594360" lvl="1" indent="0">
              <a:buNone/>
              <a:defRPr/>
            </a:pPr>
            <a:endParaRPr lang="en-US" dirty="0"/>
          </a:p>
          <a:p>
            <a:pPr marL="822960" lvl="1">
              <a:buFont typeface="Wingdings" charset="2"/>
              <a:buChar char="§"/>
              <a:defRPr/>
            </a:pPr>
            <a:r>
              <a:rPr lang="en-US" dirty="0"/>
              <a:t>CDE does not collect this report as a signed report, it is for your information. </a:t>
            </a:r>
          </a:p>
          <a:p>
            <a:pPr marL="594360" lvl="1" indent="0">
              <a:buNone/>
              <a:defRPr/>
            </a:pPr>
            <a:endParaRPr lang="en-US" dirty="0"/>
          </a:p>
          <a:p>
            <a:pPr marL="822960" lvl="1">
              <a:buFont typeface="Wingdings" charset="2"/>
              <a:buChar char="§"/>
              <a:defRPr/>
            </a:pPr>
            <a:r>
              <a:rPr lang="en-US" dirty="0"/>
              <a:t>Refer to the </a:t>
            </a:r>
            <a:r>
              <a:rPr lang="en-US" b="1" dirty="0"/>
              <a:t>SPED Discipline Data Summary Report. </a:t>
            </a:r>
            <a:r>
              <a:rPr lang="en-US" dirty="0"/>
              <a:t>Find the Table “Federal Race/Ethnicity Reporting Category” (pp. 3-4) and pay special attention to the column titled “</a:t>
            </a:r>
            <a:r>
              <a:rPr lang="en-US" b="1" dirty="0"/>
              <a:t>Out-of-School Suspensions/Expulsions &gt; 10 Days Count of Students</a:t>
            </a:r>
            <a:r>
              <a:rPr lang="en-US" dirty="0"/>
              <a:t>.”</a:t>
            </a:r>
            <a:endParaRPr lang="en-US" b="1" dirty="0"/>
          </a:p>
          <a:p>
            <a:pPr marL="1280160" lvl="2">
              <a:buFont typeface="Wingdings" charset="2"/>
              <a:buChar char="§"/>
              <a:defRPr/>
            </a:pPr>
            <a:r>
              <a:rPr lang="en-US" sz="2000" dirty="0"/>
              <a:t>The totals for this column are used to determine your </a:t>
            </a:r>
            <a:r>
              <a:rPr lang="en-US" sz="2000" b="1" dirty="0"/>
              <a:t>Indicator</a:t>
            </a:r>
            <a:r>
              <a:rPr lang="en-US" sz="2000" dirty="0"/>
              <a:t> </a:t>
            </a:r>
            <a:r>
              <a:rPr lang="en-US" sz="2000" b="1" dirty="0"/>
              <a:t>4A</a:t>
            </a:r>
            <a:r>
              <a:rPr lang="en-US" sz="2000" dirty="0"/>
              <a:t> compliance</a:t>
            </a:r>
          </a:p>
          <a:p>
            <a:pPr marL="1280160" lvl="2">
              <a:buFont typeface="Wingdings" charset="2"/>
              <a:buChar char="§"/>
              <a:defRPr/>
            </a:pPr>
            <a:r>
              <a:rPr lang="en-US" sz="2000" dirty="0"/>
              <a:t>The racial/ethnic data in this column are used to determine </a:t>
            </a:r>
            <a:r>
              <a:rPr lang="en-US" sz="2000" b="1" dirty="0"/>
              <a:t>Indicator</a:t>
            </a:r>
            <a:r>
              <a:rPr lang="en-US" sz="2000" dirty="0"/>
              <a:t> </a:t>
            </a:r>
            <a:r>
              <a:rPr lang="en-US" sz="2000" b="1" dirty="0"/>
              <a:t>4B</a:t>
            </a:r>
            <a:r>
              <a:rPr lang="en-US" sz="2000" dirty="0"/>
              <a:t> compliance</a:t>
            </a:r>
          </a:p>
        </p:txBody>
      </p:sp>
      <p:pic>
        <p:nvPicPr>
          <p:cNvPr id="5" name="Graphic 4">
            <a:extLst>
              <a:ext uri="{FF2B5EF4-FFF2-40B4-BE49-F238E27FC236}">
                <a16:creationId xmlns:a16="http://schemas.microsoft.com/office/drawing/2014/main" id="{F9DA8828-CBD1-A9A8-538E-B6162EDD21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8701" y="205176"/>
            <a:ext cx="901385" cy="901385"/>
          </a:xfrm>
          <a:prstGeom prst="rect">
            <a:avLst/>
          </a:prstGeom>
        </p:spPr>
      </p:pic>
      <p:sp>
        <p:nvSpPr>
          <p:cNvPr id="3" name="Slide Number Placeholder 1">
            <a:extLst>
              <a:ext uri="{FF2B5EF4-FFF2-40B4-BE49-F238E27FC236}">
                <a16:creationId xmlns:a16="http://schemas.microsoft.com/office/drawing/2014/main" id="{9A105135-E79C-CB5F-CD1E-EFAF5DA0CD3D}"/>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02614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Museo 500" panose="02000000000000000000" pitchFamily="50" charset="0"/>
              </a:rPr>
              <a:t>SPED Detail - Students Reported Inconsistently by More Than 1 Administrative Unit</a:t>
            </a:r>
          </a:p>
        </p:txBody>
      </p:sp>
      <p:sp>
        <p:nvSpPr>
          <p:cNvPr id="4" name="Content Placeholder 3"/>
          <p:cNvSpPr>
            <a:spLocks noGrp="1"/>
          </p:cNvSpPr>
          <p:nvPr>
            <p:ph idx="1"/>
          </p:nvPr>
        </p:nvSpPr>
        <p:spPr/>
        <p:txBody>
          <a:bodyPr>
            <a:normAutofit/>
          </a:bodyPr>
          <a:lstStyle/>
          <a:p>
            <a:pPr marL="502920">
              <a:buFont typeface="Wingdings" charset="2"/>
              <a:buChar char="§"/>
              <a:defRPr/>
            </a:pPr>
            <a:r>
              <a:rPr lang="en-US" sz="2000" dirty="0"/>
              <a:t>This report will provide data that is inconsistent between </a:t>
            </a:r>
            <a:r>
              <a:rPr lang="en-US" sz="2000" dirty="0" err="1"/>
              <a:t>AUs.</a:t>
            </a:r>
            <a:endParaRPr lang="en-US" sz="2000" dirty="0"/>
          </a:p>
          <a:p>
            <a:pPr marL="502920">
              <a:buFont typeface="Wingdings" charset="2"/>
              <a:buChar char="§"/>
              <a:defRPr/>
            </a:pPr>
            <a:r>
              <a:rPr lang="en-US" sz="2000" dirty="0"/>
              <a:t>The “errors” appearing here may be legitimate entries.</a:t>
            </a:r>
          </a:p>
          <a:p>
            <a:pPr marL="822960" lvl="1">
              <a:buFont typeface="Wingdings" charset="2"/>
              <a:buChar char="§"/>
              <a:defRPr/>
            </a:pPr>
            <a:r>
              <a:rPr lang="en-US" dirty="0"/>
              <a:t>For example, a student’s disability identification may have changed at a mid-year staffing</a:t>
            </a:r>
          </a:p>
          <a:p>
            <a:pPr marL="822960" lvl="1">
              <a:buFont typeface="Wingdings" charset="2"/>
              <a:buChar char="§"/>
              <a:defRPr/>
            </a:pPr>
            <a:r>
              <a:rPr lang="en-US" dirty="0"/>
              <a:t>A student’s parents may choose to report race differently when they move to a new district (for example: a student is identified “Hispanic,” then “2 or More Races”)</a:t>
            </a:r>
          </a:p>
          <a:p>
            <a:pPr marL="502920">
              <a:buFont typeface="Wingdings" charset="2"/>
              <a:buChar char="§"/>
              <a:defRPr/>
            </a:pPr>
            <a:r>
              <a:rPr lang="en-US" sz="2000" dirty="0"/>
              <a:t>Please investigate things that don’t make sense.</a:t>
            </a:r>
          </a:p>
          <a:p>
            <a:pPr marL="502920">
              <a:buFont typeface="Wingdings" charset="2"/>
              <a:buChar char="§"/>
              <a:defRPr/>
            </a:pPr>
            <a:endParaRPr lang="en-US" sz="2800" dirty="0">
              <a:solidFill>
                <a:srgbClr val="0000FF"/>
              </a:solidFill>
            </a:endParaRPr>
          </a:p>
        </p:txBody>
      </p:sp>
      <p:pic>
        <p:nvPicPr>
          <p:cNvPr id="7" name="Graphic 6">
            <a:extLst>
              <a:ext uri="{FF2B5EF4-FFF2-40B4-BE49-F238E27FC236}">
                <a16:creationId xmlns:a16="http://schemas.microsoft.com/office/drawing/2014/main" id="{1327377A-851C-071C-3B68-B9E076CCBD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6912" y="136982"/>
            <a:ext cx="901385" cy="901385"/>
          </a:xfrm>
          <a:prstGeom prst="rect">
            <a:avLst/>
          </a:prstGeom>
        </p:spPr>
      </p:pic>
      <p:sp>
        <p:nvSpPr>
          <p:cNvPr id="3" name="Slide Number Placeholder 1">
            <a:extLst>
              <a:ext uri="{FF2B5EF4-FFF2-40B4-BE49-F238E27FC236}">
                <a16:creationId xmlns:a16="http://schemas.microsoft.com/office/drawing/2014/main" id="{B7D79498-4758-068F-C0BD-6D5F629C90A0}"/>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35792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A5CC-4A39-E2F6-E029-AD081343AF52}"/>
              </a:ext>
            </a:extLst>
          </p:cNvPr>
          <p:cNvSpPr>
            <a:spLocks noGrp="1"/>
          </p:cNvSpPr>
          <p:nvPr>
            <p:ph type="title"/>
          </p:nvPr>
        </p:nvSpPr>
        <p:spPr/>
        <p:txBody>
          <a:bodyPr/>
          <a:lstStyle/>
          <a:p>
            <a:r>
              <a:rPr lang="en-US" dirty="0"/>
              <a:t>More Detail Reports</a:t>
            </a:r>
          </a:p>
        </p:txBody>
      </p:sp>
      <p:sp>
        <p:nvSpPr>
          <p:cNvPr id="3" name="Content Placeholder 2">
            <a:extLst>
              <a:ext uri="{FF2B5EF4-FFF2-40B4-BE49-F238E27FC236}">
                <a16:creationId xmlns:a16="http://schemas.microsoft.com/office/drawing/2014/main" id="{77CA4514-374B-C120-3FC2-3E01D10A580D}"/>
              </a:ext>
            </a:extLst>
          </p:cNvPr>
          <p:cNvSpPr>
            <a:spLocks noGrp="1"/>
          </p:cNvSpPr>
          <p:nvPr>
            <p:ph idx="1"/>
          </p:nvPr>
        </p:nvSpPr>
        <p:spPr/>
        <p:txBody>
          <a:bodyPr>
            <a:normAutofit/>
          </a:bodyPr>
          <a:lstStyle/>
          <a:p>
            <a:pPr>
              <a:buFont typeface="Wingdings" panose="05000000000000000000" pitchFamily="2" charset="2"/>
              <a:buChar char="Ø"/>
            </a:pPr>
            <a:r>
              <a:rPr lang="en-US" sz="2000" b="1" dirty="0"/>
              <a:t>SPED Detail - Children Subject to Expulsion</a:t>
            </a:r>
          </a:p>
          <a:p>
            <a:pPr lvl="1"/>
            <a:r>
              <a:rPr lang="en-US" sz="1800" dirty="0"/>
              <a:t>Details on children subject to expulsion</a:t>
            </a:r>
          </a:p>
          <a:p>
            <a:pPr lvl="1"/>
            <a:r>
              <a:rPr lang="en-US" sz="1800" dirty="0"/>
              <a:t>Student and school level detail</a:t>
            </a:r>
          </a:p>
          <a:p>
            <a:pPr lvl="2"/>
            <a:r>
              <a:rPr lang="en-US" dirty="0"/>
              <a:t>Disability type, gender, race, number of days removed</a:t>
            </a:r>
          </a:p>
          <a:p>
            <a:pPr>
              <a:buFont typeface="Wingdings" panose="05000000000000000000" pitchFamily="2" charset="2"/>
              <a:buChar char="Ø"/>
            </a:pPr>
            <a:r>
              <a:rPr lang="en-US" sz="2000" b="1" dirty="0"/>
              <a:t>SPED Detail – Data Summary Report All Records (Excel) </a:t>
            </a:r>
          </a:p>
          <a:p>
            <a:pPr lvl="1"/>
            <a:r>
              <a:rPr lang="en-US" sz="1800" dirty="0"/>
              <a:t>Student level details on all removals – a tab for each of these disciplinary removal types:</a:t>
            </a:r>
          </a:p>
          <a:p>
            <a:pPr lvl="2"/>
            <a:r>
              <a:rPr lang="en-US" dirty="0"/>
              <a:t>Children Subject to Expulsion</a:t>
            </a:r>
          </a:p>
          <a:p>
            <a:pPr lvl="2"/>
            <a:r>
              <a:rPr lang="en-US" dirty="0"/>
              <a:t>Unilateral Removals to IAES</a:t>
            </a:r>
          </a:p>
          <a:p>
            <a:pPr lvl="2"/>
            <a:r>
              <a:rPr lang="en-US" dirty="0"/>
              <a:t>School Suspensions and Expulsions</a:t>
            </a:r>
          </a:p>
          <a:p>
            <a:pPr lvl="2"/>
            <a:r>
              <a:rPr lang="en-US" dirty="0"/>
              <a:t>Disciplinary Removals – all types</a:t>
            </a:r>
            <a:endParaRPr lang="en-US" sz="1600" dirty="0"/>
          </a:p>
          <a:p>
            <a:pPr>
              <a:buFont typeface="Wingdings" panose="05000000000000000000" pitchFamily="2" charset="2"/>
              <a:buChar char="Ø"/>
            </a:pPr>
            <a:r>
              <a:rPr lang="en-US" sz="2000" b="1" dirty="0"/>
              <a:t>SPED Detail - Unilateral Removals to an Interim Alternative Educational Setting (IAES)</a:t>
            </a:r>
          </a:p>
          <a:p>
            <a:pPr lvl="1"/>
            <a:r>
              <a:rPr lang="en-US" sz="1800" dirty="0"/>
              <a:t>Details on students who had a unilateral removal to an IEAS for 45 days or less</a:t>
            </a:r>
          </a:p>
        </p:txBody>
      </p:sp>
      <p:sp>
        <p:nvSpPr>
          <p:cNvPr id="4" name="Slide Number Placeholder 3">
            <a:extLst>
              <a:ext uri="{FF2B5EF4-FFF2-40B4-BE49-F238E27FC236}">
                <a16:creationId xmlns:a16="http://schemas.microsoft.com/office/drawing/2014/main" id="{836ECF27-E07F-A6AE-1D5F-FE4187754126}"/>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61229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F121-291C-F401-1743-5029C0874811}"/>
              </a:ext>
            </a:extLst>
          </p:cNvPr>
          <p:cNvSpPr>
            <a:spLocks noGrp="1"/>
          </p:cNvSpPr>
          <p:nvPr>
            <p:ph type="title"/>
          </p:nvPr>
        </p:nvSpPr>
        <p:spPr/>
        <p:txBody>
          <a:bodyPr/>
          <a:lstStyle/>
          <a:p>
            <a:r>
              <a:rPr lang="en-US" dirty="0"/>
              <a:t>District Authority Sign-Off Form</a:t>
            </a:r>
            <a:br>
              <a:rPr lang="en-US" dirty="0"/>
            </a:br>
            <a:endParaRPr lang="en-US" dirty="0"/>
          </a:p>
        </p:txBody>
      </p:sp>
      <p:sp>
        <p:nvSpPr>
          <p:cNvPr id="4" name="Slide Number Placeholder 3">
            <a:extLst>
              <a:ext uri="{FF2B5EF4-FFF2-40B4-BE49-F238E27FC236}">
                <a16:creationId xmlns:a16="http://schemas.microsoft.com/office/drawing/2014/main" id="{2D58DE51-210A-DF67-0545-07B68F18A409}"/>
              </a:ext>
            </a:extLst>
          </p:cNvPr>
          <p:cNvSpPr>
            <a:spLocks noGrp="1"/>
          </p:cNvSpPr>
          <p:nvPr>
            <p:ph type="sldNum" sz="quarter" idx="12"/>
          </p:nvPr>
        </p:nvSpPr>
        <p:spPr/>
        <p:txBody>
          <a:bodyPr/>
          <a:lstStyle/>
          <a:p>
            <a:fld id="{C479D5F6-EDCB-402A-AC08-4943A1820E8F}" type="slidenum">
              <a:rPr lang="en-US" smtClean="0"/>
              <a:pPr/>
              <a:t>14</a:t>
            </a:fld>
            <a:endParaRPr lang="en-US"/>
          </a:p>
        </p:txBody>
      </p:sp>
      <p:pic>
        <p:nvPicPr>
          <p:cNvPr id="1026" name="Picture 2" descr="Find District Authority sign off form under Cognos Reports, Discipline Interchange folder">
            <a:extLst>
              <a:ext uri="{FF2B5EF4-FFF2-40B4-BE49-F238E27FC236}">
                <a16:creationId xmlns:a16="http://schemas.microsoft.com/office/drawing/2014/main" id="{F1D31277-04AE-BF88-D56F-BED557603E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5" y="1963593"/>
            <a:ext cx="2011854" cy="36426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creenshot of report name in folder">
            <a:extLst>
              <a:ext uri="{FF2B5EF4-FFF2-40B4-BE49-F238E27FC236}">
                <a16:creationId xmlns:a16="http://schemas.microsoft.com/office/drawing/2014/main" id="{50D5CC96-1457-9FA5-DA76-4EC54B7775F3}"/>
              </a:ext>
            </a:extLst>
          </p:cNvPr>
          <p:cNvPicPr>
            <a:picLocks noChangeAspect="1"/>
          </p:cNvPicPr>
          <p:nvPr/>
        </p:nvPicPr>
        <p:blipFill>
          <a:blip r:embed="rId3"/>
          <a:stretch>
            <a:fillRect/>
          </a:stretch>
        </p:blipFill>
        <p:spPr>
          <a:xfrm>
            <a:off x="7647524" y="2686966"/>
            <a:ext cx="4395494" cy="2535332"/>
          </a:xfrm>
          <a:prstGeom prst="rect">
            <a:avLst/>
          </a:prstGeom>
        </p:spPr>
      </p:pic>
      <p:pic>
        <p:nvPicPr>
          <p:cNvPr id="16" name="Picture 15">
            <a:extLst>
              <a:ext uri="{FF2B5EF4-FFF2-40B4-BE49-F238E27FC236}">
                <a16:creationId xmlns:a16="http://schemas.microsoft.com/office/drawing/2014/main" id="{14FE3ACA-FABB-5C6E-F99E-8F6D7A1843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45407" y="2126217"/>
            <a:ext cx="5502117" cy="4595258"/>
          </a:xfrm>
          <a:prstGeom prst="rect">
            <a:avLst/>
          </a:prstGeom>
        </p:spPr>
      </p:pic>
      <p:sp>
        <p:nvSpPr>
          <p:cNvPr id="5" name="TextBox 4">
            <a:extLst>
              <a:ext uri="{FF2B5EF4-FFF2-40B4-BE49-F238E27FC236}">
                <a16:creationId xmlns:a16="http://schemas.microsoft.com/office/drawing/2014/main" id="{FFF01096-F952-0C39-BFF4-3D27D94BDFBD}"/>
              </a:ext>
            </a:extLst>
          </p:cNvPr>
          <p:cNvSpPr txBox="1"/>
          <p:nvPr/>
        </p:nvSpPr>
        <p:spPr>
          <a:xfrm>
            <a:off x="443564" y="1251731"/>
            <a:ext cx="10034714"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lumMod val="50000"/>
                  </a:schemeClr>
                </a:solidFill>
              </a:rPr>
              <a:t>District responsibility (DIS role) to send to AU team (no need to send this report to CDE)</a:t>
            </a:r>
          </a:p>
          <a:p>
            <a:pPr marL="285750" indent="-285750">
              <a:buFont typeface="Arial" panose="020B0604020202020204" pitchFamily="34" charset="0"/>
              <a:buChar char="•"/>
            </a:pPr>
            <a:r>
              <a:rPr lang="en-US" dirty="0">
                <a:solidFill>
                  <a:schemeClr val="tx1">
                    <a:lumMod val="50000"/>
                  </a:schemeClr>
                </a:solidFill>
              </a:rPr>
              <a:t>Found under Cognos Reports/Discipline Interchange</a:t>
            </a:r>
            <a:endParaRPr lang="en-US" dirty="0">
              <a:solidFill>
                <a:schemeClr val="tx1">
                  <a:lumMod val="50000"/>
                </a:schemeClr>
              </a:solidFill>
              <a:cs typeface="Calibri"/>
            </a:endParaRPr>
          </a:p>
        </p:txBody>
      </p:sp>
    </p:spTree>
    <p:extLst>
      <p:ext uri="{BB962C8B-B14F-4D97-AF65-F5344CB8AC3E}">
        <p14:creationId xmlns:p14="http://schemas.microsoft.com/office/powerpoint/2010/main" val="382880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967" y="296653"/>
            <a:ext cx="2122523" cy="3461604"/>
          </a:xfrm>
          <a:solidFill>
            <a:schemeClr val="bg1">
              <a:lumMod val="85000"/>
            </a:schemeClr>
          </a:solidFill>
        </p:spPr>
        <p:txBody>
          <a:bodyPr anchor="t">
            <a:noAutofit/>
          </a:bodyPr>
          <a:lstStyle/>
          <a:p>
            <a:pPr>
              <a:defRPr/>
            </a:pPr>
            <a:r>
              <a:rPr lang="en-US" sz="2800" b="1" dirty="0">
                <a:latin typeface="Museo Slab 500" panose="02000000000000000000" pitchFamily="50" charset="0"/>
              </a:rPr>
              <a:t>District Authority Sign-Off Form</a:t>
            </a:r>
          </a:p>
        </p:txBody>
      </p:sp>
      <p:sp>
        <p:nvSpPr>
          <p:cNvPr id="4" name="Text Placeholder 3">
            <a:extLst>
              <a:ext uri="{FF2B5EF4-FFF2-40B4-BE49-F238E27FC236}">
                <a16:creationId xmlns:a16="http://schemas.microsoft.com/office/drawing/2014/main" id="{BB46C608-9DB1-4989-8E0D-07F331FCA5FB}"/>
              </a:ext>
            </a:extLst>
          </p:cNvPr>
          <p:cNvSpPr>
            <a:spLocks noGrp="1"/>
          </p:cNvSpPr>
          <p:nvPr>
            <p:ph type="body" sz="half" idx="2"/>
          </p:nvPr>
        </p:nvSpPr>
        <p:spPr>
          <a:xfrm>
            <a:off x="1270110" y="2675905"/>
            <a:ext cx="2122522" cy="3556944"/>
          </a:xfrm>
          <a:solidFill>
            <a:schemeClr val="bg1">
              <a:lumMod val="75000"/>
            </a:schemeClr>
          </a:solidFill>
        </p:spPr>
        <p:txBody>
          <a:bodyPr anchor="ctr">
            <a:normAutofit/>
          </a:bodyPr>
          <a:lstStyle/>
          <a:p>
            <a:r>
              <a:rPr lang="en-US" sz="2000" dirty="0">
                <a:solidFill>
                  <a:schemeClr val="tx1">
                    <a:lumMod val="50000"/>
                  </a:schemeClr>
                </a:solidFill>
              </a:rPr>
              <a:t>Superintendents </a:t>
            </a:r>
            <a:r>
              <a:rPr lang="en-US" dirty="0">
                <a:solidFill>
                  <a:schemeClr val="tx1">
                    <a:lumMod val="50000"/>
                  </a:schemeClr>
                </a:solidFill>
              </a:rPr>
              <a:t>confirm</a:t>
            </a:r>
            <a:r>
              <a:rPr lang="en-US" sz="2000" dirty="0">
                <a:solidFill>
                  <a:schemeClr val="tx1">
                    <a:lumMod val="50000"/>
                  </a:schemeClr>
                </a:solidFill>
              </a:rPr>
              <a:t> </a:t>
            </a:r>
            <a:r>
              <a:rPr lang="en-US" dirty="0">
                <a:solidFill>
                  <a:schemeClr val="tx1">
                    <a:lumMod val="50000"/>
                  </a:schemeClr>
                </a:solidFill>
              </a:rPr>
              <a:t>district</a:t>
            </a:r>
            <a:r>
              <a:rPr lang="en-US" sz="2000" dirty="0">
                <a:solidFill>
                  <a:schemeClr val="tx1">
                    <a:lumMod val="50000"/>
                  </a:schemeClr>
                </a:solidFill>
              </a:rPr>
              <a:t> numbers with this form. This form is for AU directors' information and record keeping. </a:t>
            </a:r>
          </a:p>
        </p:txBody>
      </p:sp>
      <p:sp>
        <p:nvSpPr>
          <p:cNvPr id="5" name="Slide Number Placeholder 1">
            <a:extLst>
              <a:ext uri="{FF2B5EF4-FFF2-40B4-BE49-F238E27FC236}">
                <a16:creationId xmlns:a16="http://schemas.microsoft.com/office/drawing/2014/main" id="{153FC6E6-3226-9685-B4C7-0C7ACA35383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15</a:t>
            </a:fld>
            <a:endParaRPr lang="en-US" dirty="0"/>
          </a:p>
        </p:txBody>
      </p:sp>
      <p:sp>
        <p:nvSpPr>
          <p:cNvPr id="2" name="Content Placeholder 1"/>
          <p:cNvSpPr>
            <a:spLocks noGrp="1"/>
          </p:cNvSpPr>
          <p:nvPr>
            <p:ph idx="1"/>
          </p:nvPr>
        </p:nvSpPr>
        <p:spPr>
          <a:xfrm>
            <a:off x="3733369" y="296653"/>
            <a:ext cx="7952663" cy="6334017"/>
          </a:xfrm>
          <a:solidFill>
            <a:schemeClr val="bg1">
              <a:lumMod val="95000"/>
            </a:schemeClr>
          </a:solidFill>
        </p:spPr>
        <p:txBody>
          <a:bodyPr>
            <a:normAutofit lnSpcReduction="10000"/>
          </a:bodyPr>
          <a:lstStyle/>
          <a:p>
            <a:pPr marL="45720" indent="0">
              <a:buNone/>
              <a:defRPr/>
            </a:pPr>
            <a:r>
              <a:rPr lang="en-US" sz="1600" dirty="0">
                <a:solidFill>
                  <a:schemeClr val="tx1">
                    <a:lumMod val="50000"/>
                  </a:schemeClr>
                </a:solidFill>
              </a:rPr>
              <a:t>Report Contains the following data:</a:t>
            </a:r>
          </a:p>
          <a:p>
            <a:pPr marL="388620" indent="-342900">
              <a:buFont typeface="Wingdings" charset="2"/>
              <a:buAutoNum type="arabicPeriod"/>
              <a:defRPr/>
            </a:pPr>
            <a:r>
              <a:rPr lang="en-US" sz="1600" dirty="0">
                <a:solidFill>
                  <a:schemeClr val="tx1">
                    <a:lumMod val="50000"/>
                  </a:schemeClr>
                </a:solidFill>
              </a:rPr>
              <a:t>Unilateral Removals to an Interim Alternative Educational Setting by School Personnel</a:t>
            </a:r>
          </a:p>
          <a:p>
            <a:pPr marL="574675" lvl="1" indent="-209550">
              <a:buFont typeface="Wingdings" charset="2"/>
              <a:buChar char="§"/>
              <a:defRPr/>
            </a:pPr>
            <a:r>
              <a:rPr lang="en-US" sz="1600" dirty="0">
                <a:solidFill>
                  <a:schemeClr val="tx1">
                    <a:lumMod val="50000"/>
                  </a:schemeClr>
                </a:solidFill>
              </a:rPr>
              <a:t>(A) Number of Children (B) Drugs (C) Weapons (D)Serious Bodily Injury</a:t>
            </a:r>
          </a:p>
          <a:p>
            <a:pPr marL="388620" indent="-342900">
              <a:buFont typeface="Wingdings" charset="2"/>
              <a:buAutoNum type="arabicPeriod"/>
              <a:defRPr/>
            </a:pPr>
            <a:r>
              <a:rPr lang="en-US" sz="1600" dirty="0">
                <a:solidFill>
                  <a:schemeClr val="tx1">
                    <a:lumMod val="50000"/>
                  </a:schemeClr>
                </a:solidFill>
              </a:rPr>
              <a:t>Removals to an Interim Alternative Educational Setting Based on a Hearing Officer Determination Regarding Likely Injury</a:t>
            </a:r>
          </a:p>
          <a:p>
            <a:pPr marL="388620" indent="-342900">
              <a:buFont typeface="Wingdings" charset="2"/>
              <a:buAutoNum type="arabicPeriod"/>
              <a:defRPr/>
            </a:pPr>
            <a:r>
              <a:rPr lang="en-US" sz="1600" dirty="0">
                <a:solidFill>
                  <a:schemeClr val="tx1">
                    <a:lumMod val="50000"/>
                  </a:schemeClr>
                </a:solidFill>
              </a:rPr>
              <a:t>Out-of-School Suspensions or Expulsions</a:t>
            </a:r>
          </a:p>
          <a:p>
            <a:pPr marL="574675" lvl="1" indent="-209550">
              <a:buFont typeface="Wingdings" charset="2"/>
              <a:buChar char="§"/>
              <a:defRPr/>
            </a:pPr>
            <a:r>
              <a:rPr lang="en-US" sz="1600" dirty="0">
                <a:solidFill>
                  <a:schemeClr val="tx1">
                    <a:lumMod val="50000"/>
                  </a:schemeClr>
                </a:solidFill>
              </a:rPr>
              <a:t>(A) Number of Children with Out-of-School Suspensions/Expulsions Totaling 10 Days or Less</a:t>
            </a:r>
          </a:p>
          <a:p>
            <a:pPr marL="574675" lvl="1" indent="-209550">
              <a:buFont typeface="Wingdings" charset="2"/>
              <a:buChar char="§"/>
              <a:defRPr/>
            </a:pPr>
            <a:r>
              <a:rPr lang="en-US" sz="1600" dirty="0">
                <a:solidFill>
                  <a:schemeClr val="tx1">
                    <a:lumMod val="50000"/>
                  </a:schemeClr>
                </a:solidFill>
              </a:rPr>
              <a:t>(B) Number of Children with Out-of-School Suspensions/Expulsions Totaling Greater than 10 Days</a:t>
            </a:r>
          </a:p>
          <a:p>
            <a:pPr marL="388620" indent="-342900">
              <a:buFont typeface="Wingdings" charset="2"/>
              <a:buAutoNum type="arabicPeriod"/>
              <a:defRPr/>
            </a:pPr>
            <a:r>
              <a:rPr lang="en-US" sz="1600" dirty="0">
                <a:solidFill>
                  <a:schemeClr val="tx1">
                    <a:lumMod val="50000"/>
                  </a:schemeClr>
                </a:solidFill>
              </a:rPr>
              <a:t>In-School Suspensions</a:t>
            </a:r>
          </a:p>
          <a:p>
            <a:pPr marL="574675" lvl="1" indent="-209550">
              <a:buFont typeface="Wingdings" charset="2"/>
              <a:buChar char="§"/>
              <a:defRPr/>
            </a:pPr>
            <a:r>
              <a:rPr lang="en-US" sz="1600" dirty="0">
                <a:solidFill>
                  <a:schemeClr val="tx1">
                    <a:lumMod val="50000"/>
                  </a:schemeClr>
                </a:solidFill>
              </a:rPr>
              <a:t>(A) Number of Children with In-School Suspensions Totaling 10 Days or Less</a:t>
            </a:r>
          </a:p>
          <a:p>
            <a:pPr marL="574675" lvl="1" indent="-209550">
              <a:buFont typeface="Wingdings" charset="2"/>
              <a:buChar char="§"/>
              <a:defRPr/>
            </a:pPr>
            <a:r>
              <a:rPr lang="en-US" sz="1600" dirty="0">
                <a:solidFill>
                  <a:schemeClr val="tx1">
                    <a:lumMod val="50000"/>
                  </a:schemeClr>
                </a:solidFill>
              </a:rPr>
              <a:t>(B) Number of Children with In-School Suspensions Totaling Greater than 10 Days</a:t>
            </a:r>
          </a:p>
          <a:p>
            <a:pPr marL="388620" indent="-342900">
              <a:buFont typeface="Wingdings" charset="2"/>
              <a:buAutoNum type="arabicPeriod"/>
              <a:defRPr/>
            </a:pPr>
            <a:r>
              <a:rPr lang="en-US" sz="1600" dirty="0">
                <a:solidFill>
                  <a:schemeClr val="tx1">
                    <a:lumMod val="50000"/>
                  </a:schemeClr>
                </a:solidFill>
              </a:rPr>
              <a:t>Disciplinary Removals</a:t>
            </a:r>
          </a:p>
          <a:p>
            <a:pPr marL="574675" lvl="1" indent="-209550">
              <a:buFont typeface="Wingdings" charset="2"/>
              <a:buChar char="§"/>
              <a:defRPr/>
            </a:pPr>
            <a:r>
              <a:rPr lang="en-US" sz="1600" dirty="0">
                <a:solidFill>
                  <a:schemeClr val="tx1">
                    <a:lumMod val="50000"/>
                  </a:schemeClr>
                </a:solidFill>
              </a:rPr>
              <a:t>(A) Total Disciplinary Removals</a:t>
            </a:r>
          </a:p>
          <a:p>
            <a:pPr marL="574675" lvl="1" indent="-209550">
              <a:buFont typeface="Wingdings" charset="2"/>
              <a:buChar char="§"/>
              <a:defRPr/>
            </a:pPr>
            <a:r>
              <a:rPr lang="en-US" sz="1600" dirty="0">
                <a:solidFill>
                  <a:schemeClr val="tx1">
                    <a:lumMod val="50000"/>
                  </a:schemeClr>
                </a:solidFill>
              </a:rPr>
              <a:t>(B) Number of Children with Disciplinary Removals Totaling 1 Day or Less</a:t>
            </a:r>
          </a:p>
          <a:p>
            <a:pPr marL="574675" lvl="1" indent="-209550">
              <a:buFont typeface="Wingdings" charset="2"/>
              <a:buChar char="§"/>
              <a:defRPr/>
            </a:pPr>
            <a:r>
              <a:rPr lang="en-US" sz="1600" dirty="0">
                <a:solidFill>
                  <a:schemeClr val="tx1">
                    <a:lumMod val="50000"/>
                  </a:schemeClr>
                </a:solidFill>
              </a:rPr>
              <a:t>(C) Number of Children with Disciplinary Removals Totaling 2-10 Days</a:t>
            </a:r>
          </a:p>
          <a:p>
            <a:pPr marL="574675" lvl="1" indent="-209550">
              <a:buFont typeface="Wingdings" charset="2"/>
              <a:buChar char="§"/>
              <a:defRPr/>
            </a:pPr>
            <a:r>
              <a:rPr lang="en-US" sz="1600" dirty="0">
                <a:solidFill>
                  <a:schemeClr val="tx1">
                    <a:lumMod val="50000"/>
                  </a:schemeClr>
                </a:solidFill>
              </a:rPr>
              <a:t>(D) Number of Children with Disciplinary Removals Totaling Greater than 10 Days</a:t>
            </a:r>
          </a:p>
          <a:p>
            <a:pPr marL="388620" indent="-342900">
              <a:buFont typeface="Wingdings" charset="2"/>
              <a:buAutoNum type="arabicPeriod"/>
              <a:defRPr/>
            </a:pPr>
            <a:r>
              <a:rPr lang="en-US" sz="1600" dirty="0">
                <a:solidFill>
                  <a:schemeClr val="tx1">
                    <a:lumMod val="50000"/>
                  </a:schemeClr>
                </a:solidFill>
              </a:rPr>
              <a:t>Children Subject to Expulsion</a:t>
            </a:r>
          </a:p>
          <a:p>
            <a:pPr marL="574675" lvl="1" indent="-209550">
              <a:buFont typeface="Wingdings" charset="2"/>
              <a:buChar char="§"/>
              <a:defRPr/>
            </a:pPr>
            <a:r>
              <a:rPr lang="en-US" sz="1600" dirty="0">
                <a:solidFill>
                  <a:schemeClr val="tx1">
                    <a:lumMod val="50000"/>
                  </a:schemeClr>
                </a:solidFill>
              </a:rPr>
              <a:t>(A) Received Educational Services During Expulsion</a:t>
            </a:r>
          </a:p>
          <a:p>
            <a:pPr marL="574675" lvl="1" indent="-209550">
              <a:buFont typeface="Wingdings" charset="2"/>
              <a:buChar char="§"/>
              <a:defRPr/>
            </a:pPr>
            <a:r>
              <a:rPr lang="en-US" sz="1600" dirty="0">
                <a:solidFill>
                  <a:schemeClr val="tx1">
                    <a:lumMod val="50000"/>
                  </a:schemeClr>
                </a:solidFill>
              </a:rPr>
              <a:t>(B) Did Not Receive Education Services During Expulsion</a:t>
            </a:r>
          </a:p>
          <a:p>
            <a:pPr marL="388620" indent="-342900">
              <a:buFont typeface="Wingdings" charset="2"/>
              <a:buAutoNum type="arabicPeriod"/>
              <a:defRPr/>
            </a:pPr>
            <a:endParaRPr lang="en-US" sz="2000" dirty="0">
              <a:solidFill>
                <a:schemeClr val="tx1">
                  <a:lumMod val="50000"/>
                </a:schemeClr>
              </a:solidFill>
            </a:endParaRPr>
          </a:p>
          <a:p>
            <a:pPr marL="822960" lvl="1">
              <a:buFont typeface="Wingdings" charset="2"/>
              <a:buChar char="§"/>
              <a:defRPr/>
            </a:pPr>
            <a:endParaRPr lang="en-US" sz="1800" dirty="0">
              <a:solidFill>
                <a:schemeClr val="tx1">
                  <a:lumMod val="50000"/>
                </a:schemeClr>
              </a:solidFill>
            </a:endParaRPr>
          </a:p>
          <a:p>
            <a:pPr marL="822960" lvl="1">
              <a:buFont typeface="Wingdings" charset="2"/>
              <a:buChar char="§"/>
              <a:defRPr/>
            </a:pPr>
            <a:endParaRPr lang="en-US" sz="1800" dirty="0">
              <a:solidFill>
                <a:schemeClr val="tx1">
                  <a:lumMod val="50000"/>
                </a:schemeClr>
              </a:solidFill>
            </a:endParaRPr>
          </a:p>
          <a:p>
            <a:pPr marL="388620" indent="-342900">
              <a:buFont typeface="Wingdings" charset="2"/>
              <a:buAutoNum type="arabicPeriod"/>
              <a:defRPr/>
            </a:pPr>
            <a:endParaRPr lang="en-US" sz="2000" dirty="0">
              <a:solidFill>
                <a:schemeClr val="tx1">
                  <a:lumMod val="50000"/>
                </a:schemeClr>
              </a:solidFill>
            </a:endParaRPr>
          </a:p>
          <a:p>
            <a:pPr marL="388620" indent="-342900">
              <a:buFont typeface="Wingdings" charset="2"/>
              <a:buAutoNum type="arabicPeriod"/>
              <a:defRPr/>
            </a:pPr>
            <a:endParaRPr lang="en-US" sz="2000" dirty="0">
              <a:solidFill>
                <a:schemeClr val="tx1">
                  <a:lumMod val="50000"/>
                </a:schemeClr>
              </a:solidFill>
            </a:endParaRPr>
          </a:p>
          <a:p>
            <a:pPr marL="365760" lvl="1" indent="0">
              <a:buNone/>
              <a:defRPr/>
            </a:pPr>
            <a:endParaRPr lang="en-US" sz="1800" dirty="0">
              <a:solidFill>
                <a:schemeClr val="tx1">
                  <a:lumMod val="50000"/>
                </a:schemeClr>
              </a:solidFill>
            </a:endParaRPr>
          </a:p>
        </p:txBody>
      </p:sp>
    </p:spTree>
    <p:extLst>
      <p:ext uri="{BB962C8B-B14F-4D97-AF65-F5344CB8AC3E}">
        <p14:creationId xmlns:p14="http://schemas.microsoft.com/office/powerpoint/2010/main" val="175978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3" name="Title 1"/>
          <p:cNvSpPr>
            <a:spLocks noGrp="1"/>
          </p:cNvSpPr>
          <p:nvPr>
            <p:ph type="title"/>
          </p:nvPr>
        </p:nvSpPr>
        <p:spPr bwMode="auto"/>
        <p:txBody>
          <a:bodyPr numCol="1" anchor="t" anchorCtr="0" compatLnSpc="1">
            <a:prstTxWarp prst="textNoShape">
              <a:avLst/>
            </a:prstTxWarp>
            <a:normAutofit/>
          </a:bodyPr>
          <a:lstStyle/>
          <a:p>
            <a:r>
              <a:rPr lang="en-US" altLang="en-US" dirty="0"/>
              <a:t>SPED Discipline Data Summary Report</a:t>
            </a:r>
          </a:p>
        </p:txBody>
      </p:sp>
      <p:sp>
        <p:nvSpPr>
          <p:cNvPr id="4" name="Content Placeholder 3"/>
          <p:cNvSpPr>
            <a:spLocks noGrp="1"/>
          </p:cNvSpPr>
          <p:nvPr>
            <p:ph sz="half" idx="1"/>
          </p:nvPr>
        </p:nvSpPr>
        <p:spPr/>
        <p:txBody>
          <a:bodyPr>
            <a:normAutofit/>
          </a:bodyPr>
          <a:lstStyle/>
          <a:p>
            <a:pPr marL="45720" indent="0">
              <a:buNone/>
              <a:defRPr/>
            </a:pPr>
            <a:r>
              <a:rPr lang="en-US" sz="2000" dirty="0"/>
              <a:t>This report is 10 pages and has 5 sections. Each section breaks down the data into demographic categories: Disability, Grade Range, Race/Ethnicity, Gender, and EL Status. Please export to PDF to print. </a:t>
            </a:r>
          </a:p>
          <a:p>
            <a:pPr marL="822960" lvl="1">
              <a:buFont typeface="Wingdings" charset="2"/>
              <a:buChar char="§"/>
              <a:defRPr/>
            </a:pPr>
            <a:r>
              <a:rPr lang="en-US" dirty="0"/>
              <a:t>Count of Discipline Action Events and Students (pp. 1-2)</a:t>
            </a:r>
          </a:p>
          <a:p>
            <a:pPr marL="822960" lvl="1">
              <a:buFont typeface="Wingdings" charset="2"/>
              <a:buChar char="§"/>
              <a:defRPr/>
            </a:pPr>
            <a:r>
              <a:rPr lang="en-US" dirty="0"/>
              <a:t>In-School and Out-of-School Suspensions/Expulsions (pp. 3-4)</a:t>
            </a:r>
          </a:p>
          <a:p>
            <a:pPr marL="822960" lvl="1">
              <a:buFont typeface="Wingdings" charset="2"/>
              <a:buChar char="§"/>
              <a:defRPr/>
            </a:pPr>
            <a:r>
              <a:rPr lang="en-US" dirty="0"/>
              <a:t>Removal Length (pp. 5-6)</a:t>
            </a:r>
          </a:p>
          <a:p>
            <a:pPr marL="822960" lvl="1">
              <a:buFont typeface="Wingdings" charset="2"/>
              <a:buChar char="§"/>
              <a:defRPr/>
            </a:pPr>
            <a:r>
              <a:rPr lang="en-US" dirty="0"/>
              <a:t>Expulsions (pp. 7-8)</a:t>
            </a:r>
          </a:p>
          <a:p>
            <a:pPr marL="822960" lvl="1">
              <a:buFont typeface="Wingdings" charset="2"/>
              <a:buChar char="§"/>
              <a:defRPr/>
            </a:pPr>
            <a:r>
              <a:rPr lang="en-US" dirty="0"/>
              <a:t>Unilateral Removal to Interim Alternative Educational Setting (pp. 9-10)</a:t>
            </a:r>
          </a:p>
        </p:txBody>
      </p:sp>
      <p:sp>
        <p:nvSpPr>
          <p:cNvPr id="6" name="Content Placeholder 5">
            <a:extLst>
              <a:ext uri="{FF2B5EF4-FFF2-40B4-BE49-F238E27FC236}">
                <a16:creationId xmlns:a16="http://schemas.microsoft.com/office/drawing/2014/main" id="{7BF07EDD-F5A1-C3F4-D53D-6A8D3E1D20BB}"/>
              </a:ext>
            </a:extLst>
          </p:cNvPr>
          <p:cNvSpPr>
            <a:spLocks noGrp="1"/>
          </p:cNvSpPr>
          <p:nvPr>
            <p:ph sz="half" idx="2"/>
          </p:nvPr>
        </p:nvSpPr>
        <p:spPr/>
        <p:txBody>
          <a:bodyPr/>
          <a:lstStyle/>
          <a:p>
            <a:pPr marL="0" indent="0">
              <a:buNone/>
            </a:pPr>
            <a:r>
              <a:rPr lang="en-US" dirty="0"/>
              <a:t>Report Notes:</a:t>
            </a:r>
          </a:p>
          <a:p>
            <a:pPr>
              <a:buFont typeface="Wingdings" panose="05000000000000000000" pitchFamily="2" charset="2"/>
              <a:buChar char="§"/>
            </a:pPr>
            <a:r>
              <a:rPr lang="en-US" sz="2000" dirty="0"/>
              <a:t>Students with more than one ISS/OSS/Expulsion will be counted for each type of action received. The counts are per action per SASID, not per SASID.</a:t>
            </a:r>
          </a:p>
          <a:p>
            <a:pPr>
              <a:buFont typeface="Wingdings" panose="05000000000000000000" pitchFamily="2" charset="2"/>
              <a:buChar char="§"/>
            </a:pPr>
            <a:r>
              <a:rPr lang="en-US" sz="2000" dirty="0"/>
              <a:t>Counts will be higher on this report than the year to year comparison report when a student has more than one type of action.</a:t>
            </a:r>
          </a:p>
        </p:txBody>
      </p:sp>
      <p:sp>
        <p:nvSpPr>
          <p:cNvPr id="2" name="Slide Number Placeholder 1">
            <a:extLst>
              <a:ext uri="{FF2B5EF4-FFF2-40B4-BE49-F238E27FC236}">
                <a16:creationId xmlns:a16="http://schemas.microsoft.com/office/drawing/2014/main" id="{B9B0DD04-7C20-2135-DA7C-E0E48C2A99AF}"/>
              </a:ext>
            </a:extLst>
          </p:cNvPr>
          <p:cNvSpPr>
            <a:spLocks noGrp="1"/>
          </p:cNvSpPr>
          <p:nvPr>
            <p:ph type="sldNum" sz="quarter" idx="12"/>
          </p:nvPr>
        </p:nvSpPr>
        <p:spPr/>
        <p:txBody>
          <a:bodyPr anchor="ctr">
            <a:normAutofit/>
          </a:bodyPr>
          <a:lstStyle/>
          <a:p>
            <a:pPr>
              <a:spcAft>
                <a:spcPts val="600"/>
              </a:spcAft>
            </a:pPr>
            <a:fld id="{C479D5F6-EDCB-402A-AC08-4943A1820E8F}" type="slidenum">
              <a:rPr lang="en-US" smtClean="0"/>
              <a:pPr>
                <a:spcAft>
                  <a:spcPts val="600"/>
                </a:spcAft>
              </a:pPr>
              <a:t>16</a:t>
            </a:fld>
            <a:endParaRPr lang="en-US"/>
          </a:p>
        </p:txBody>
      </p:sp>
      <p:pic>
        <p:nvPicPr>
          <p:cNvPr id="5" name="Graphic 4">
            <a:extLst>
              <a:ext uri="{FF2B5EF4-FFF2-40B4-BE49-F238E27FC236}">
                <a16:creationId xmlns:a16="http://schemas.microsoft.com/office/drawing/2014/main" id="{0D173BFC-F9C1-C9D1-FAA0-0C9576834D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6712" y="0"/>
            <a:ext cx="914400" cy="914400"/>
          </a:xfrm>
          <a:prstGeom prst="rect">
            <a:avLst/>
          </a:prstGeom>
        </p:spPr>
      </p:pic>
    </p:spTree>
    <p:extLst>
      <p:ext uri="{BB962C8B-B14F-4D97-AF65-F5344CB8AC3E}">
        <p14:creationId xmlns:p14="http://schemas.microsoft.com/office/powerpoint/2010/main" val="316581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DE47B-3805-4A6C-9AD0-3DFDC9CF465D}"/>
              </a:ext>
            </a:extLst>
          </p:cNvPr>
          <p:cNvSpPr>
            <a:spLocks noGrp="1"/>
          </p:cNvSpPr>
          <p:nvPr>
            <p:ph type="title"/>
          </p:nvPr>
        </p:nvSpPr>
        <p:spPr/>
        <p:txBody>
          <a:bodyPr>
            <a:normAutofit/>
          </a:bodyPr>
          <a:lstStyle/>
          <a:p>
            <a:r>
              <a:rPr lang="en-US" sz="2800" dirty="0"/>
              <a:t>SPED Discipline Data Summary Report: </a:t>
            </a:r>
            <a:br>
              <a:rPr lang="en-US" sz="2800" dirty="0"/>
            </a:br>
            <a:r>
              <a:rPr lang="en-US" sz="2800" dirty="0"/>
              <a:t>Removal Length Section </a:t>
            </a:r>
          </a:p>
        </p:txBody>
      </p:sp>
      <p:pic>
        <p:nvPicPr>
          <p:cNvPr id="14" name="Content Placeholder 13" descr="Example of the first page of the Removal Length  (Page 5).  Note that the first 3 columns represent student counts while the last column represents the count of removals.  The first 3 columns will not add up and equal the last column. ">
            <a:extLst>
              <a:ext uri="{FF2B5EF4-FFF2-40B4-BE49-F238E27FC236}">
                <a16:creationId xmlns:a16="http://schemas.microsoft.com/office/drawing/2014/main" id="{86137E79-3CD8-4A79-A0E0-C4EDBE3BA69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9086" y="1434602"/>
            <a:ext cx="6846321" cy="4921750"/>
          </a:xfrm>
        </p:spPr>
      </p:pic>
      <p:sp>
        <p:nvSpPr>
          <p:cNvPr id="3" name="Content Placeholder 2">
            <a:extLst>
              <a:ext uri="{FF2B5EF4-FFF2-40B4-BE49-F238E27FC236}">
                <a16:creationId xmlns:a16="http://schemas.microsoft.com/office/drawing/2014/main" id="{60460A8F-9F33-4D1C-A236-03E40A31A143}"/>
              </a:ext>
            </a:extLst>
          </p:cNvPr>
          <p:cNvSpPr>
            <a:spLocks noGrp="1"/>
          </p:cNvSpPr>
          <p:nvPr>
            <p:ph sz="half" idx="2"/>
          </p:nvPr>
        </p:nvSpPr>
        <p:spPr>
          <a:xfrm>
            <a:off x="7418133" y="1554480"/>
            <a:ext cx="4702331" cy="4351338"/>
          </a:xfrm>
        </p:spPr>
        <p:txBody>
          <a:bodyPr anchor="ctr"/>
          <a:lstStyle/>
          <a:p>
            <a:r>
              <a:rPr lang="en-US" dirty="0"/>
              <a:t>This section breaks down the data for each demographic group by Students and </a:t>
            </a:r>
            <a:r>
              <a:rPr lang="en-US" b="1" dirty="0"/>
              <a:t>removals </a:t>
            </a:r>
            <a:r>
              <a:rPr lang="en-US" dirty="0"/>
              <a:t>into:</a:t>
            </a:r>
          </a:p>
          <a:p>
            <a:r>
              <a:rPr lang="en-US" dirty="0"/>
              <a:t>One Day or Less – count of students</a:t>
            </a:r>
          </a:p>
          <a:p>
            <a:r>
              <a:rPr lang="en-US" dirty="0"/>
              <a:t>1.5 to 10 days – count of students</a:t>
            </a:r>
          </a:p>
          <a:p>
            <a:r>
              <a:rPr lang="en-US" dirty="0"/>
              <a:t>More than 10 Days – count of students</a:t>
            </a:r>
          </a:p>
          <a:p>
            <a:r>
              <a:rPr lang="en-US" dirty="0"/>
              <a:t>Total Disciplinary Removals- count of removals</a:t>
            </a:r>
          </a:p>
          <a:p>
            <a:pPr marL="0" indent="0">
              <a:buNone/>
            </a:pPr>
            <a:r>
              <a:rPr lang="en-US" dirty="0"/>
              <a:t>Note: total sum of student counts does not equal the total count of removals</a:t>
            </a:r>
          </a:p>
          <a:p>
            <a:pPr marL="0" indent="0">
              <a:buNone/>
            </a:pPr>
            <a:endParaRPr lang="en-US" dirty="0"/>
          </a:p>
          <a:p>
            <a:endParaRPr lang="en-US" dirty="0"/>
          </a:p>
        </p:txBody>
      </p:sp>
      <p:pic>
        <p:nvPicPr>
          <p:cNvPr id="13" name="Graphic 12">
            <a:extLst>
              <a:ext uri="{FF2B5EF4-FFF2-40B4-BE49-F238E27FC236}">
                <a16:creationId xmlns:a16="http://schemas.microsoft.com/office/drawing/2014/main" id="{46706D5D-7335-20CE-A449-BC00FA14A3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9091" y="189300"/>
            <a:ext cx="914400" cy="914400"/>
          </a:xfrm>
          <a:prstGeom prst="rect">
            <a:avLst/>
          </a:prstGeom>
        </p:spPr>
      </p:pic>
      <p:sp>
        <p:nvSpPr>
          <p:cNvPr id="5" name="Slide Number Placeholder 4">
            <a:extLst>
              <a:ext uri="{FF2B5EF4-FFF2-40B4-BE49-F238E27FC236}">
                <a16:creationId xmlns:a16="http://schemas.microsoft.com/office/drawing/2014/main" id="{95133344-CA88-EF78-4DDE-67495EF2F61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15828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A49C-254B-4625-BAEF-C66B2DEBEDF4}"/>
              </a:ext>
            </a:extLst>
          </p:cNvPr>
          <p:cNvSpPr>
            <a:spLocks noGrp="1"/>
          </p:cNvSpPr>
          <p:nvPr>
            <p:ph type="title"/>
          </p:nvPr>
        </p:nvSpPr>
        <p:spPr/>
        <p:txBody>
          <a:bodyPr>
            <a:normAutofit/>
          </a:bodyPr>
          <a:lstStyle/>
          <a:p>
            <a:r>
              <a:rPr lang="en-US" sz="800" dirty="0">
                <a:noFill/>
              </a:rPr>
              <a:t>Year-to-Year Comparison Report example</a:t>
            </a:r>
          </a:p>
        </p:txBody>
      </p:sp>
      <p:pic>
        <p:nvPicPr>
          <p:cNvPr id="14" name="Content Placeholder 13" descr="Year to Year Type of Disciplines Report with a flag example. ">
            <a:extLst>
              <a:ext uri="{FF2B5EF4-FFF2-40B4-BE49-F238E27FC236}">
                <a16:creationId xmlns:a16="http://schemas.microsoft.com/office/drawing/2014/main" id="{020F2103-1A9D-6969-B26F-AC24590028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535" y="1184297"/>
            <a:ext cx="6791408" cy="5284290"/>
          </a:xfrm>
          <a:prstGeom prst="rect">
            <a:avLst/>
          </a:prstGeom>
        </p:spPr>
      </p:pic>
      <p:sp>
        <p:nvSpPr>
          <p:cNvPr id="7" name="TextBox 6">
            <a:extLst>
              <a:ext uri="{FF2B5EF4-FFF2-40B4-BE49-F238E27FC236}">
                <a16:creationId xmlns:a16="http://schemas.microsoft.com/office/drawing/2014/main" id="{9F817BB8-6AF0-001A-3B07-0CD987E9F41D}"/>
              </a:ext>
            </a:extLst>
          </p:cNvPr>
          <p:cNvSpPr txBox="1"/>
          <p:nvPr/>
        </p:nvSpPr>
        <p:spPr>
          <a:xfrm>
            <a:off x="7137918" y="1539551"/>
            <a:ext cx="464664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This is the year-to-year comparison of the count of disciplinary removal types and the count of students.</a:t>
            </a:r>
          </a:p>
          <a:p>
            <a:pPr marL="285750" indent="-285750">
              <a:buFont typeface="Arial" panose="020B0604020202020204" pitchFamily="34" charset="0"/>
              <a:buChar char="•"/>
            </a:pPr>
            <a:r>
              <a:rPr lang="en-US" dirty="0"/>
              <a:t>This is a signature report that may require a flag explanation in a separate word document. </a:t>
            </a:r>
          </a:p>
        </p:txBody>
      </p:sp>
      <p:sp>
        <p:nvSpPr>
          <p:cNvPr id="13" name="Rounded Rectangular Callout 12"/>
          <p:cNvSpPr/>
          <p:nvPr/>
        </p:nvSpPr>
        <p:spPr>
          <a:xfrm>
            <a:off x="6270441" y="3870614"/>
            <a:ext cx="4476584" cy="2485736"/>
          </a:xfrm>
          <a:prstGeom prst="wedgeRoundRectCallout">
            <a:avLst>
              <a:gd name="adj1" fmla="val -54034"/>
              <a:gd name="adj2" fmla="val -69335"/>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You will only see flags - “A” – if both the number of the </a:t>
            </a:r>
            <a:r>
              <a:rPr lang="en-US" b="1" dirty="0">
                <a:solidFill>
                  <a:prstClr val="white"/>
                </a:solidFill>
              </a:rPr>
              <a:t>change is over 20 students </a:t>
            </a:r>
            <a:r>
              <a:rPr lang="en-US" b="1" u="sng" dirty="0">
                <a:solidFill>
                  <a:prstClr val="white"/>
                </a:solidFill>
              </a:rPr>
              <a:t>AND</a:t>
            </a:r>
            <a:r>
              <a:rPr lang="en-US" dirty="0">
                <a:solidFill>
                  <a:prstClr val="white"/>
                </a:solidFill>
              </a:rPr>
              <a:t> the </a:t>
            </a:r>
            <a:r>
              <a:rPr lang="en-US" b="1" dirty="0">
                <a:solidFill>
                  <a:prstClr val="white"/>
                </a:solidFill>
              </a:rPr>
              <a:t>Percent of the Change is over 20%</a:t>
            </a:r>
          </a:p>
          <a:p>
            <a:pPr algn="ctr">
              <a:defRPr/>
            </a:pPr>
            <a:r>
              <a:rPr lang="en-US" dirty="0">
                <a:solidFill>
                  <a:prstClr val="white"/>
                </a:solidFill>
              </a:rPr>
              <a:t>These are the only data points that require explanation on the </a:t>
            </a:r>
            <a:r>
              <a:rPr lang="en-US" b="1" dirty="0">
                <a:solidFill>
                  <a:schemeClr val="bg1"/>
                </a:solidFill>
              </a:rPr>
              <a:t>Flag Explanations sheet</a:t>
            </a:r>
          </a:p>
        </p:txBody>
      </p:sp>
      <p:pic>
        <p:nvPicPr>
          <p:cNvPr id="4" name="Graphic 3">
            <a:extLst>
              <a:ext uri="{FF2B5EF4-FFF2-40B4-BE49-F238E27FC236}">
                <a16:creationId xmlns:a16="http://schemas.microsoft.com/office/drawing/2014/main" id="{61018F78-7E88-CECF-99F4-84DC1F036F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36954" y="-42510"/>
            <a:ext cx="914400" cy="914400"/>
          </a:xfrm>
          <a:prstGeom prst="rect">
            <a:avLst/>
          </a:prstGeom>
        </p:spPr>
      </p:pic>
      <p:sp>
        <p:nvSpPr>
          <p:cNvPr id="6" name="TextBox 5">
            <a:extLst>
              <a:ext uri="{FF2B5EF4-FFF2-40B4-BE49-F238E27FC236}">
                <a16:creationId xmlns:a16="http://schemas.microsoft.com/office/drawing/2014/main" id="{4EAB7B85-EA8F-611E-8169-D9165C3E6BDB}"/>
              </a:ext>
              <a:ext uri="{C183D7F6-B498-43B3-948B-1728B52AA6E4}">
                <adec:decorative xmlns:adec="http://schemas.microsoft.com/office/drawing/2017/decorative" val="1"/>
              </a:ext>
            </a:extLst>
          </p:cNvPr>
          <p:cNvSpPr txBox="1"/>
          <p:nvPr/>
        </p:nvSpPr>
        <p:spPr>
          <a:xfrm>
            <a:off x="128056" y="117953"/>
            <a:ext cx="6880608" cy="954107"/>
          </a:xfrm>
          <a:prstGeom prst="rect">
            <a:avLst/>
          </a:prstGeom>
          <a:noFill/>
        </p:spPr>
        <p:txBody>
          <a:bodyPr wrap="square">
            <a:spAutoFit/>
          </a:bodyPr>
          <a:lstStyle/>
          <a:p>
            <a:r>
              <a:rPr lang="en-US" sz="2800" dirty="0">
                <a:solidFill>
                  <a:schemeClr val="bg1"/>
                </a:solidFill>
              </a:rPr>
              <a:t>SPED Discipline Year to Year Comparison Type of Disciplines Report</a:t>
            </a:r>
          </a:p>
        </p:txBody>
      </p:sp>
      <p:sp>
        <p:nvSpPr>
          <p:cNvPr id="3" name="Slide Number Placeholder 1">
            <a:extLst>
              <a:ext uri="{FF2B5EF4-FFF2-40B4-BE49-F238E27FC236}">
                <a16:creationId xmlns:a16="http://schemas.microsoft.com/office/drawing/2014/main" id="{76325447-F09C-FFFC-D5B7-36B713AD259F}"/>
              </a:ext>
            </a:extLst>
          </p:cNvPr>
          <p:cNvSpPr txBox="1">
            <a:spLocks/>
          </p:cNvSpPr>
          <p:nvPr/>
        </p:nvSpPr>
        <p:spPr>
          <a:xfrm>
            <a:off x="332873"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z="1600" smtClean="0">
                <a:solidFill>
                  <a:schemeClr val="tx1">
                    <a:lumMod val="50000"/>
                    <a:lumOff val="50000"/>
                  </a:schemeClr>
                </a:solidFill>
              </a:rPr>
              <a:pPr/>
              <a:t>18</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52573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sz="2800" dirty="0">
                <a:latin typeface="Museo 500" panose="02000000000000000000" pitchFamily="50" charset="0"/>
              </a:rPr>
              <a:t>Flag Explanations Document:</a:t>
            </a:r>
            <a:br>
              <a:rPr lang="en-US" dirty="0">
                <a:latin typeface="Museo 500" panose="02000000000000000000" pitchFamily="50" charset="0"/>
              </a:rPr>
            </a:br>
            <a:r>
              <a:rPr lang="en-US" dirty="0">
                <a:latin typeface="Museo 500" panose="02000000000000000000" pitchFamily="50" charset="0"/>
              </a:rPr>
              <a:t>Located on the Sp</a:t>
            </a:r>
            <a:r>
              <a:rPr lang="en-US" sz="2800" dirty="0">
                <a:latin typeface="Museo 500" panose="02000000000000000000" pitchFamily="50" charset="0"/>
              </a:rPr>
              <a:t>ecial Education Discipline Snapshot webpage under Reports section</a:t>
            </a:r>
          </a:p>
        </p:txBody>
      </p:sp>
      <p:pic>
        <p:nvPicPr>
          <p:cNvPr id="23" name="Content Placeholder 22" descr=" screenshot of Flag explanations document located under the reports section of the Special Education Discipline snapshot webpage">
            <a:extLst>
              <a:ext uri="{FF2B5EF4-FFF2-40B4-BE49-F238E27FC236}">
                <a16:creationId xmlns:a16="http://schemas.microsoft.com/office/drawing/2014/main" id="{A1BDAEAC-E099-ECD6-41C2-C7029729B316}"/>
              </a:ext>
            </a:extLst>
          </p:cNvPr>
          <p:cNvPicPr>
            <a:picLocks noGrp="1" noChangeAspect="1"/>
          </p:cNvPicPr>
          <p:nvPr>
            <p:ph sz="half" idx="2"/>
          </p:nvPr>
        </p:nvPicPr>
        <p:blipFill>
          <a:blip r:embed="rId3"/>
          <a:stretch>
            <a:fillRect/>
          </a:stretch>
        </p:blipFill>
        <p:spPr>
          <a:xfrm>
            <a:off x="443564" y="4387221"/>
            <a:ext cx="6229643" cy="2470779"/>
          </a:xfrm>
        </p:spPr>
      </p:pic>
      <p:pic>
        <p:nvPicPr>
          <p:cNvPr id="1030" name="Picture 6" descr="screenshot of Special Education Discipline snapshot webpage">
            <a:extLst>
              <a:ext uri="{FF2B5EF4-FFF2-40B4-BE49-F238E27FC236}">
                <a16:creationId xmlns:a16="http://schemas.microsoft.com/office/drawing/2014/main" id="{50C73AB5-C2C1-2C85-6636-260464CAB04B}"/>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43564" y="1412456"/>
            <a:ext cx="7768023" cy="3109302"/>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81776AD6-01B2-F707-9665-4DC45F3636E7}"/>
              </a:ext>
            </a:extLst>
          </p:cNvPr>
          <p:cNvSpPr/>
          <p:nvPr/>
        </p:nvSpPr>
        <p:spPr>
          <a:xfrm>
            <a:off x="8211586" y="205176"/>
            <a:ext cx="3536849" cy="998472"/>
          </a:xfrm>
          <a:prstGeom prst="ellipse">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hlinkClick r:id="rId5">
                  <a:extLst>
                    <a:ext uri="{A12FA001-AC4F-418D-AE19-62706E023703}">
                      <ahyp:hlinkClr xmlns:ahyp="http://schemas.microsoft.com/office/drawing/2018/hyperlinkcolor" val="tx"/>
                    </a:ext>
                  </a:extLst>
                </a:hlinkClick>
              </a:rPr>
              <a:t>Special Education Discipline Snapshot</a:t>
            </a:r>
            <a:endParaRPr lang="en-US" sz="2000" dirty="0">
              <a:solidFill>
                <a:schemeClr val="bg1"/>
              </a:solidFill>
            </a:endParaRPr>
          </a:p>
        </p:txBody>
      </p:sp>
    </p:spTree>
    <p:extLst>
      <p:ext uri="{BB962C8B-B14F-4D97-AF65-F5344CB8AC3E}">
        <p14:creationId xmlns:p14="http://schemas.microsoft.com/office/powerpoint/2010/main" val="374404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defRPr/>
            </a:pPr>
            <a:r>
              <a:rPr lang="en-US" dirty="0"/>
              <a:t>AGENDA</a:t>
            </a:r>
          </a:p>
        </p:txBody>
      </p:sp>
      <p:sp>
        <p:nvSpPr>
          <p:cNvPr id="683010" name="Content Placeholder 1"/>
          <p:cNvSpPr>
            <a:spLocks noGrp="1"/>
          </p:cNvSpPr>
          <p:nvPr>
            <p:ph idx="1"/>
          </p:nvPr>
        </p:nvSpPr>
        <p:spPr>
          <a:xfrm>
            <a:off x="522514" y="1530220"/>
            <a:ext cx="10831286" cy="4375598"/>
          </a:xfrm>
        </p:spPr>
        <p:txBody>
          <a:bodyPr anchor="ctr">
            <a:normAutofit fontScale="47500" lnSpcReduction="20000"/>
          </a:bodyPr>
          <a:lstStyle/>
          <a:p>
            <a:pPr>
              <a:lnSpc>
                <a:spcPct val="150000"/>
              </a:lnSpc>
            </a:pPr>
            <a:r>
              <a:rPr lang="en-US" altLang="en-US" sz="3600" dirty="0">
                <a:solidFill>
                  <a:schemeClr val="tx1">
                    <a:lumMod val="50000"/>
                  </a:schemeClr>
                </a:solidFill>
                <a:cs typeface="Dreaming Outloud Pro" panose="03050502040302030504" pitchFamily="66" charset="0"/>
              </a:rPr>
              <a:t>Deadlines – slides 3-5</a:t>
            </a:r>
          </a:p>
          <a:p>
            <a:pPr>
              <a:lnSpc>
                <a:spcPct val="150000"/>
              </a:lnSpc>
            </a:pPr>
            <a:r>
              <a:rPr lang="en-US" altLang="en-US" sz="3600" dirty="0">
                <a:solidFill>
                  <a:schemeClr val="tx1">
                    <a:lumMod val="50000"/>
                  </a:schemeClr>
                </a:solidFill>
                <a:cs typeface="Dreaming Outloud Pro" panose="03050502040302030504" pitchFamily="66" charset="0"/>
              </a:rPr>
              <a:t>Signature Reports – slides 6, 10, 14-18</a:t>
            </a:r>
          </a:p>
          <a:p>
            <a:pPr>
              <a:lnSpc>
                <a:spcPct val="150000"/>
              </a:lnSpc>
            </a:pPr>
            <a:r>
              <a:rPr lang="en-US" altLang="en-US" sz="3600" dirty="0">
                <a:solidFill>
                  <a:schemeClr val="tx1">
                    <a:lumMod val="50000"/>
                  </a:schemeClr>
                </a:solidFill>
                <a:cs typeface="Dreaming Outloud Pro" panose="03050502040302030504" pitchFamily="66" charset="0"/>
              </a:rPr>
              <a:t>Where to Find Validation Reports – slide 7</a:t>
            </a:r>
          </a:p>
          <a:p>
            <a:pPr>
              <a:lnSpc>
                <a:spcPct val="150000"/>
              </a:lnSpc>
            </a:pPr>
            <a:r>
              <a:rPr lang="en-US" altLang="en-US" sz="3600" dirty="0">
                <a:solidFill>
                  <a:schemeClr val="tx1">
                    <a:lumMod val="50000"/>
                  </a:schemeClr>
                </a:solidFill>
                <a:cs typeface="Dreaming Outloud Pro" panose="03050502040302030504" pitchFamily="66" charset="0"/>
              </a:rPr>
              <a:t>Cognos Reports Available to Help Resolve Errors – slide 8</a:t>
            </a:r>
          </a:p>
          <a:p>
            <a:pPr>
              <a:lnSpc>
                <a:spcPct val="150000"/>
              </a:lnSpc>
            </a:pPr>
            <a:r>
              <a:rPr lang="en-US" altLang="en-US" sz="3600" dirty="0">
                <a:solidFill>
                  <a:schemeClr val="tx1">
                    <a:lumMod val="50000"/>
                  </a:schemeClr>
                </a:solidFill>
                <a:cs typeface="Dreaming Outloud Pro" panose="03050502040302030504" pitchFamily="66" charset="0"/>
              </a:rPr>
              <a:t>SPED Snapshot Records – slide 9</a:t>
            </a:r>
          </a:p>
          <a:p>
            <a:pPr>
              <a:lnSpc>
                <a:spcPct val="150000"/>
              </a:lnSpc>
            </a:pPr>
            <a:r>
              <a:rPr lang="en-US" altLang="en-US" sz="3600" dirty="0">
                <a:solidFill>
                  <a:schemeClr val="tx1">
                    <a:lumMod val="50000"/>
                  </a:schemeClr>
                </a:solidFill>
                <a:cs typeface="Dreaming Outloud Pro" panose="03050502040302030504" pitchFamily="66" charset="0"/>
              </a:rPr>
              <a:t>Detail Reports – slides 10-13</a:t>
            </a:r>
          </a:p>
          <a:p>
            <a:pPr>
              <a:lnSpc>
                <a:spcPct val="150000"/>
              </a:lnSpc>
            </a:pPr>
            <a:r>
              <a:rPr lang="en-US" altLang="en-US" sz="3600" dirty="0">
                <a:solidFill>
                  <a:schemeClr val="tx1">
                    <a:lumMod val="50000"/>
                  </a:schemeClr>
                </a:solidFill>
                <a:cs typeface="Dreaming Outloud Pro" panose="03050502040302030504" pitchFamily="66" charset="0"/>
              </a:rPr>
              <a:t>Flag Explanations – slides 19-20</a:t>
            </a:r>
          </a:p>
          <a:p>
            <a:pPr>
              <a:lnSpc>
                <a:spcPct val="150000"/>
              </a:lnSpc>
            </a:pPr>
            <a:r>
              <a:rPr lang="en-US" altLang="en-US" sz="3600" dirty="0">
                <a:solidFill>
                  <a:schemeClr val="tx1">
                    <a:lumMod val="50000"/>
                  </a:schemeClr>
                </a:solidFill>
                <a:cs typeface="Dreaming Outloud Pro" panose="03050502040302030504" pitchFamily="66" charset="0"/>
              </a:rPr>
              <a:t>Final Submission to DMS- slides 21-25</a:t>
            </a:r>
          </a:p>
          <a:p>
            <a:pPr>
              <a:lnSpc>
                <a:spcPct val="150000"/>
              </a:lnSpc>
            </a:pPr>
            <a:r>
              <a:rPr lang="en-US" altLang="en-US" sz="3600" dirty="0">
                <a:solidFill>
                  <a:schemeClr val="tx1">
                    <a:lumMod val="50000"/>
                  </a:schemeClr>
                </a:solidFill>
                <a:cs typeface="Dreaming Outloud Pro" panose="03050502040302030504" pitchFamily="66" charset="0"/>
              </a:rPr>
              <a:t>Final Approval in Data Pipeline – slide 26</a:t>
            </a:r>
            <a:endParaRPr lang="en-US" altLang="en-US" sz="3200" dirty="0">
              <a:solidFill>
                <a:schemeClr val="tx1">
                  <a:lumMod val="50000"/>
                </a:schemeClr>
              </a:solidFill>
              <a:cs typeface="Dreaming Outloud Pro" panose="03050502040302030504" pitchFamily="66" charset="0"/>
            </a:endParaRPr>
          </a:p>
        </p:txBody>
      </p:sp>
      <p:sp>
        <p:nvSpPr>
          <p:cNvPr id="2" name="Slide Number Placeholder 1">
            <a:extLst>
              <a:ext uri="{FF2B5EF4-FFF2-40B4-BE49-F238E27FC236}">
                <a16:creationId xmlns:a16="http://schemas.microsoft.com/office/drawing/2014/main" id="{95D811DD-BAB4-5773-6FCD-81E5F8D8EBB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89884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dirty="0"/>
              <a:t>Completing Flag Explanations</a:t>
            </a:r>
          </a:p>
        </p:txBody>
      </p:sp>
      <p:sp>
        <p:nvSpPr>
          <p:cNvPr id="2" name="Content Placeholder 1"/>
          <p:cNvSpPr>
            <a:spLocks noGrp="1"/>
          </p:cNvSpPr>
          <p:nvPr>
            <p:ph sz="half" idx="1"/>
          </p:nvPr>
        </p:nvSpPr>
        <p:spPr>
          <a:solidFill>
            <a:schemeClr val="bg1">
              <a:lumMod val="95000"/>
            </a:schemeClr>
          </a:solidFill>
        </p:spPr>
        <p:txBody>
          <a:bodyPr>
            <a:normAutofit fontScale="92500" lnSpcReduction="20000"/>
          </a:bodyPr>
          <a:lstStyle/>
          <a:p>
            <a:r>
              <a:rPr lang="en-US" sz="2000" dirty="0">
                <a:solidFill>
                  <a:schemeClr val="tx1">
                    <a:lumMod val="50000"/>
                  </a:schemeClr>
                </a:solidFill>
              </a:rPr>
              <a:t>Use the second page of the document to provide explanations for each flag.</a:t>
            </a:r>
          </a:p>
          <a:p>
            <a:r>
              <a:rPr lang="en-US" sz="2000" dirty="0">
                <a:solidFill>
                  <a:schemeClr val="tx1">
                    <a:lumMod val="50000"/>
                  </a:schemeClr>
                </a:solidFill>
              </a:rPr>
              <a:t>The CDE needs AUs’ explanations to:</a:t>
            </a:r>
          </a:p>
          <a:p>
            <a:pPr lvl="1"/>
            <a:r>
              <a:rPr lang="en-US" b="1" dirty="0">
                <a:solidFill>
                  <a:schemeClr val="tx1">
                    <a:lumMod val="50000"/>
                  </a:schemeClr>
                </a:solidFill>
              </a:rPr>
              <a:t>Identify the best practices and support needs in the field</a:t>
            </a:r>
          </a:p>
          <a:p>
            <a:pPr lvl="1"/>
            <a:r>
              <a:rPr lang="en-US" b="1" dirty="0">
                <a:solidFill>
                  <a:schemeClr val="tx1">
                    <a:lumMod val="50000"/>
                  </a:schemeClr>
                </a:solidFill>
              </a:rPr>
              <a:t>To report the year-to-year differences to OSEP</a:t>
            </a:r>
          </a:p>
          <a:p>
            <a:r>
              <a:rPr lang="en-US" sz="2000" dirty="0">
                <a:solidFill>
                  <a:schemeClr val="tx1">
                    <a:lumMod val="50000"/>
                  </a:schemeClr>
                </a:solidFill>
              </a:rPr>
              <a:t>We appreciate explanations with:</a:t>
            </a:r>
          </a:p>
          <a:p>
            <a:pPr lvl="1"/>
            <a:r>
              <a:rPr lang="en-US" b="1" dirty="0">
                <a:solidFill>
                  <a:schemeClr val="tx1">
                    <a:lumMod val="50000"/>
                  </a:schemeClr>
                </a:solidFill>
              </a:rPr>
              <a:t>Great details</a:t>
            </a:r>
          </a:p>
          <a:p>
            <a:pPr lvl="1"/>
            <a:r>
              <a:rPr lang="en-US" b="1" dirty="0">
                <a:solidFill>
                  <a:schemeClr val="tx1">
                    <a:lumMod val="50000"/>
                  </a:schemeClr>
                </a:solidFill>
              </a:rPr>
              <a:t>Cause and effect (e.g., program implementation, unusual mobility)</a:t>
            </a:r>
          </a:p>
          <a:p>
            <a:r>
              <a:rPr lang="en-US" sz="2000" dirty="0">
                <a:solidFill>
                  <a:schemeClr val="tx1">
                    <a:lumMod val="50000"/>
                  </a:schemeClr>
                </a:solidFill>
              </a:rPr>
              <a:t>Copy and paste the template on a new page as needed.</a:t>
            </a:r>
          </a:p>
          <a:p>
            <a:r>
              <a:rPr lang="en-US" sz="2000" dirty="0">
                <a:solidFill>
                  <a:schemeClr val="tx1">
                    <a:lumMod val="50000"/>
                  </a:schemeClr>
                </a:solidFill>
              </a:rPr>
              <a:t>Upload this page to the Data Management System as a </a:t>
            </a:r>
            <a:r>
              <a:rPr lang="en-US" sz="2000" b="1" dirty="0">
                <a:solidFill>
                  <a:schemeClr val="tx1">
                    <a:lumMod val="50000"/>
                  </a:schemeClr>
                </a:solidFill>
              </a:rPr>
              <a:t>Word file</a:t>
            </a:r>
            <a:r>
              <a:rPr lang="en-US" sz="2000" dirty="0">
                <a:solidFill>
                  <a:schemeClr val="tx1">
                    <a:lumMod val="50000"/>
                  </a:schemeClr>
                </a:solidFill>
              </a:rPr>
              <a:t>, separate from the signed reports.</a:t>
            </a:r>
          </a:p>
          <a:p>
            <a:pPr marL="45720" indent="0">
              <a:buNone/>
            </a:pPr>
            <a:endParaRPr lang="en-US" sz="1600" dirty="0">
              <a:solidFill>
                <a:schemeClr val="tx1">
                  <a:lumMod val="50000"/>
                </a:schemeClr>
              </a:solidFill>
            </a:endParaRPr>
          </a:p>
        </p:txBody>
      </p:sp>
      <p:pic>
        <p:nvPicPr>
          <p:cNvPr id="5" name="Content Placeholder 4" descr="Second page of the Flag Explanations ">
            <a:extLst>
              <a:ext uri="{FF2B5EF4-FFF2-40B4-BE49-F238E27FC236}">
                <a16:creationId xmlns:a16="http://schemas.microsoft.com/office/drawing/2014/main" id="{F2061911-D0BA-A518-ECA6-6D8BB37CE300}"/>
              </a:ext>
            </a:extLst>
          </p:cNvPr>
          <p:cNvPicPr>
            <a:picLocks noGrp="1" noChangeAspect="1"/>
          </p:cNvPicPr>
          <p:nvPr>
            <p:ph sz="half" idx="2"/>
          </p:nvPr>
        </p:nvPicPr>
        <p:blipFill>
          <a:blip r:embed="rId3"/>
          <a:stretch>
            <a:fillRect/>
          </a:stretch>
        </p:blipFill>
        <p:spPr>
          <a:xfrm>
            <a:off x="6438123" y="1280247"/>
            <a:ext cx="3905513" cy="507610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CA466F4B-0081-C675-B71B-E6AB77A1B028}"/>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65227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642" y="-211148"/>
            <a:ext cx="8920261" cy="898524"/>
          </a:xfrm>
        </p:spPr>
        <p:txBody>
          <a:bodyPr>
            <a:normAutofit/>
          </a:bodyPr>
          <a:lstStyle/>
          <a:p>
            <a:pPr algn="l"/>
            <a:r>
              <a:rPr lang="en-US" dirty="0"/>
              <a:t>Uploading Reports to the ESSU Data Management System</a:t>
            </a:r>
          </a:p>
        </p:txBody>
      </p:sp>
      <p:sp>
        <p:nvSpPr>
          <p:cNvPr id="24" name="Content Placeholder 23">
            <a:extLst>
              <a:ext uri="{FF2B5EF4-FFF2-40B4-BE49-F238E27FC236}">
                <a16:creationId xmlns:a16="http://schemas.microsoft.com/office/drawing/2014/main" id="{371C3D51-07BE-0E1E-796C-64233C0B7C2B}"/>
              </a:ext>
            </a:extLst>
          </p:cNvPr>
          <p:cNvSpPr>
            <a:spLocks noGrp="1"/>
          </p:cNvSpPr>
          <p:nvPr>
            <p:ph sz="quarter" idx="15"/>
          </p:nvPr>
        </p:nvSpPr>
        <p:spPr>
          <a:xfrm>
            <a:off x="831031" y="1712068"/>
            <a:ext cx="3809064" cy="3321326"/>
          </a:xfrm>
          <a:solidFill>
            <a:schemeClr val="bg1">
              <a:lumMod val="85000"/>
            </a:schemeClr>
          </a:solidFill>
        </p:spPr>
        <p:txBody>
          <a:bodyPr>
            <a:normAutofit fontScale="85000" lnSpcReduction="20000"/>
          </a:bodyPr>
          <a:lstStyle/>
          <a:p>
            <a:pPr marL="0" indent="0">
              <a:buNone/>
            </a:pPr>
            <a:r>
              <a:rPr lang="en-US" sz="2400" dirty="0">
                <a:solidFill>
                  <a:schemeClr val="tx1">
                    <a:lumMod val="50000"/>
                  </a:schemeClr>
                </a:solidFill>
              </a:rPr>
              <a:t>SPED Director or AU respondent </a:t>
            </a:r>
          </a:p>
          <a:p>
            <a:r>
              <a:rPr lang="en-US" sz="2400" dirty="0">
                <a:solidFill>
                  <a:schemeClr val="tx1">
                    <a:lumMod val="50000"/>
                  </a:schemeClr>
                </a:solidFill>
              </a:rPr>
              <a:t>From </a:t>
            </a:r>
            <a:r>
              <a:rPr lang="en-US" sz="2400" dirty="0" err="1">
                <a:solidFill>
                  <a:schemeClr val="tx1">
                    <a:lumMod val="50000"/>
                  </a:schemeClr>
                </a:solidFill>
                <a:hlinkClick r:id="rId3"/>
              </a:rPr>
              <a:t>IdM</a:t>
            </a:r>
            <a:r>
              <a:rPr lang="en-US" sz="2400" dirty="0">
                <a:solidFill>
                  <a:schemeClr val="tx1">
                    <a:lumMod val="50000"/>
                  </a:schemeClr>
                </a:solidFill>
                <a:hlinkClick r:id="rId3"/>
              </a:rPr>
              <a:t> homepage</a:t>
            </a:r>
            <a:r>
              <a:rPr lang="en-US" sz="2400" dirty="0">
                <a:solidFill>
                  <a:schemeClr val="tx1">
                    <a:lumMod val="50000"/>
                  </a:schemeClr>
                </a:solidFill>
              </a:rPr>
              <a:t> log into the ESSU Data Management System</a:t>
            </a:r>
          </a:p>
          <a:p>
            <a:pPr lvl="1"/>
            <a:r>
              <a:rPr lang="en-US" dirty="0">
                <a:solidFill>
                  <a:schemeClr val="tx1">
                    <a:lumMod val="50000"/>
                  </a:schemeClr>
                </a:solidFill>
              </a:rPr>
              <a:t>Click ‘ESSU Data Management System’</a:t>
            </a:r>
          </a:p>
          <a:p>
            <a:pPr lvl="1"/>
            <a:r>
              <a:rPr lang="en-US" dirty="0">
                <a:solidFill>
                  <a:schemeClr val="tx1">
                    <a:lumMod val="50000"/>
                  </a:schemeClr>
                </a:solidFill>
              </a:rPr>
              <a:t>Click ‘Log in to ESSU Ascend DMS’</a:t>
            </a:r>
          </a:p>
          <a:p>
            <a:pPr marL="457200" lvl="1" indent="0">
              <a:buNone/>
            </a:pPr>
            <a:endParaRPr lang="en-US" dirty="0">
              <a:solidFill>
                <a:schemeClr val="tx1">
                  <a:lumMod val="50000"/>
                </a:schemeClr>
              </a:solidFill>
            </a:endParaRPr>
          </a:p>
          <a:p>
            <a:pPr lvl="1"/>
            <a:r>
              <a:rPr lang="en-US" dirty="0">
                <a:solidFill>
                  <a:schemeClr val="tx1">
                    <a:lumMod val="50000"/>
                  </a:schemeClr>
                </a:solidFill>
              </a:rPr>
              <a:t>Questions on the DMS steps? Contact Josh Fails </a:t>
            </a:r>
            <a:r>
              <a:rPr lang="en-US" dirty="0">
                <a:solidFill>
                  <a:schemeClr val="tx1">
                    <a:lumMod val="50000"/>
                  </a:schemeClr>
                </a:solidFill>
                <a:hlinkClick r:id="rId4"/>
              </a:rPr>
              <a:t>Fails_j@cde.state.co.us</a:t>
            </a:r>
            <a:r>
              <a:rPr lang="en-US" dirty="0">
                <a:solidFill>
                  <a:schemeClr val="tx1">
                    <a:lumMod val="50000"/>
                  </a:schemeClr>
                </a:solidFill>
              </a:rPr>
              <a:t>  </a:t>
            </a:r>
          </a:p>
          <a:p>
            <a:pPr lvl="1"/>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49B4DEC2-1EB0-07CB-6887-33D84ED0C9F3}"/>
              </a:ext>
            </a:extLst>
          </p:cNvPr>
          <p:cNvSpPr>
            <a:spLocks noGrp="1"/>
          </p:cNvSpPr>
          <p:nvPr>
            <p:ph type="sldNum" sz="quarter" idx="12"/>
          </p:nvPr>
        </p:nvSpPr>
        <p:spPr>
          <a:xfrm>
            <a:off x="227916" y="6489700"/>
            <a:ext cx="772748" cy="279444"/>
          </a:xfrm>
        </p:spPr>
        <p:txBody>
          <a:bodyPr/>
          <a:lstStyle/>
          <a:p>
            <a:fld id="{34A3F748-31DA-4297-96EF-69DC737B5DDE}" type="slidenum">
              <a:rPr lang="en-US" smtClean="0"/>
              <a:pPr/>
              <a:t>21</a:t>
            </a:fld>
            <a:endParaRPr lang="en-US" dirty="0"/>
          </a:p>
        </p:txBody>
      </p:sp>
      <p:pic>
        <p:nvPicPr>
          <p:cNvPr id="30" name="Content Placeholder 29" descr="screenshot of IdM homepage CDE applications. ESSU Data Management System">
            <a:extLst>
              <a:ext uri="{FF2B5EF4-FFF2-40B4-BE49-F238E27FC236}">
                <a16:creationId xmlns:a16="http://schemas.microsoft.com/office/drawing/2014/main" id="{74B252DC-FF6D-3B6D-0F4C-77BC3545C265}"/>
              </a:ext>
            </a:extLst>
          </p:cNvPr>
          <p:cNvPicPr>
            <a:picLocks noGrp="1" noChangeAspect="1"/>
          </p:cNvPicPr>
          <p:nvPr>
            <p:ph sz="quarter" idx="16"/>
          </p:nvPr>
        </p:nvPicPr>
        <p:blipFill>
          <a:blip r:embed="rId5"/>
          <a:stretch>
            <a:fillRect/>
          </a:stretch>
        </p:blipFill>
        <p:spPr>
          <a:xfrm>
            <a:off x="5097294" y="885983"/>
            <a:ext cx="5607445" cy="3192409"/>
          </a:xfrm>
        </p:spPr>
      </p:pic>
      <p:pic>
        <p:nvPicPr>
          <p:cNvPr id="28" name="Content Placeholder 27" descr="ESSU DMS button screenshot">
            <a:extLst>
              <a:ext uri="{FF2B5EF4-FFF2-40B4-BE49-F238E27FC236}">
                <a16:creationId xmlns:a16="http://schemas.microsoft.com/office/drawing/2014/main" id="{9F62FDFE-2B19-1942-02D5-2C781994AB3A}"/>
              </a:ext>
            </a:extLst>
          </p:cNvPr>
          <p:cNvPicPr>
            <a:picLocks noGrp="1" noChangeAspect="1"/>
          </p:cNvPicPr>
          <p:nvPr>
            <p:ph sz="quarter" idx="17"/>
          </p:nvPr>
        </p:nvPicPr>
        <p:blipFill>
          <a:blip r:embed="rId6"/>
          <a:stretch>
            <a:fillRect/>
          </a:stretch>
        </p:blipFill>
        <p:spPr>
          <a:xfrm>
            <a:off x="5447830" y="4048421"/>
            <a:ext cx="4208154" cy="2581001"/>
          </a:xfrm>
        </p:spPr>
      </p:pic>
    </p:spTree>
    <p:extLst>
      <p:ext uri="{BB962C8B-B14F-4D97-AF65-F5344CB8AC3E}">
        <p14:creationId xmlns:p14="http://schemas.microsoft.com/office/powerpoint/2010/main" val="615285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700" y="228094"/>
            <a:ext cx="8109153" cy="419795"/>
          </a:xfrm>
          <a:prstGeom prst="rect">
            <a:avLst/>
          </a:prstGeom>
        </p:spPr>
        <p:txBody>
          <a:bodyPr vert="horz" wrap="square" lIns="0" tIns="0" rIns="0" bIns="0" rtlCol="0" anchor="t" anchorCtr="0">
            <a:spAutoFit/>
          </a:bodyPr>
          <a:lstStyle/>
          <a:p>
            <a:pPr marL="12700" marR="5080">
              <a:lnSpc>
                <a:spcPct val="100800"/>
              </a:lnSpc>
            </a:pPr>
            <a:r>
              <a:rPr spc="10" dirty="0"/>
              <a:t>Ascend</a:t>
            </a:r>
            <a:r>
              <a:rPr sz="2500" spc="10" dirty="0"/>
              <a:t> DMS</a:t>
            </a:r>
            <a:r>
              <a:rPr sz="2500" spc="-90" dirty="0"/>
              <a:t> </a:t>
            </a:r>
            <a:r>
              <a:rPr sz="2500" spc="5" dirty="0"/>
              <a:t>Left  Navigation</a:t>
            </a:r>
            <a:r>
              <a:rPr sz="2500" spc="-60" dirty="0"/>
              <a:t> </a:t>
            </a:r>
            <a:r>
              <a:rPr sz="2500" spc="10" dirty="0"/>
              <a:t>Pane</a:t>
            </a:r>
            <a:endParaRPr sz="2500" dirty="0"/>
          </a:p>
        </p:txBody>
      </p:sp>
      <p:sp>
        <p:nvSpPr>
          <p:cNvPr id="3" name="object 3"/>
          <p:cNvSpPr txBox="1"/>
          <p:nvPr/>
        </p:nvSpPr>
        <p:spPr>
          <a:xfrm>
            <a:off x="647700" y="1359949"/>
            <a:ext cx="4269739" cy="3847207"/>
          </a:xfrm>
          <a:prstGeom prst="rect">
            <a:avLst/>
          </a:prstGeom>
        </p:spPr>
        <p:txBody>
          <a:bodyPr vert="horz" wrap="square" lIns="0" tIns="0" rIns="0" bIns="0" rtlCol="0">
            <a:spAutoFit/>
          </a:bodyPr>
          <a:lstStyle/>
          <a:p>
            <a:pPr marL="78105" marR="167640"/>
            <a:r>
              <a:rPr sz="2000" spc="-5" dirty="0">
                <a:solidFill>
                  <a:schemeClr val="tx1">
                    <a:lumMod val="50000"/>
                  </a:schemeClr>
                </a:solidFill>
                <a:cs typeface="Arial"/>
              </a:rPr>
              <a:t>Ascend </a:t>
            </a:r>
            <a:r>
              <a:rPr sz="2000" dirty="0">
                <a:solidFill>
                  <a:schemeClr val="tx1">
                    <a:lumMod val="50000"/>
                  </a:schemeClr>
                </a:solidFill>
                <a:cs typeface="Arial"/>
              </a:rPr>
              <a:t>may </a:t>
            </a:r>
            <a:r>
              <a:rPr sz="2000" spc="-5" dirty="0">
                <a:solidFill>
                  <a:schemeClr val="tx1">
                    <a:lumMod val="50000"/>
                  </a:schemeClr>
                </a:solidFill>
                <a:cs typeface="Arial"/>
              </a:rPr>
              <a:t>open with the  left navigation pane closed.  The left navigation pane  contains the links to the  various module pages such  as </a:t>
            </a:r>
            <a:r>
              <a:rPr sz="2000" b="1" spc="-5" dirty="0">
                <a:solidFill>
                  <a:schemeClr val="tx1">
                    <a:lumMod val="50000"/>
                  </a:schemeClr>
                </a:solidFill>
                <a:cs typeface="Arial"/>
              </a:rPr>
              <a:t>AU </a:t>
            </a:r>
            <a:r>
              <a:rPr sz="2000" b="1" spc="-25" dirty="0">
                <a:solidFill>
                  <a:schemeClr val="tx1">
                    <a:lumMod val="50000"/>
                  </a:schemeClr>
                </a:solidFill>
                <a:cs typeface="Arial"/>
              </a:rPr>
              <a:t>Tasks</a:t>
            </a:r>
            <a:r>
              <a:rPr sz="2000" spc="-25" dirty="0">
                <a:solidFill>
                  <a:schemeClr val="tx1">
                    <a:lumMod val="50000"/>
                  </a:schemeClr>
                </a:solidFill>
                <a:cs typeface="Arial"/>
              </a:rPr>
              <a:t>, </a:t>
            </a:r>
            <a:r>
              <a:rPr sz="2000" b="1" spc="-5" dirty="0">
                <a:solidFill>
                  <a:schemeClr val="tx1">
                    <a:lumMod val="50000"/>
                  </a:schemeClr>
                </a:solidFill>
                <a:cs typeface="Arial"/>
              </a:rPr>
              <a:t>Corrections</a:t>
            </a:r>
            <a:r>
              <a:rPr sz="2000" spc="-5" dirty="0">
                <a:solidFill>
                  <a:schemeClr val="tx1">
                    <a:lumMod val="50000"/>
                  </a:schemeClr>
                </a:solidFill>
                <a:cs typeface="Arial"/>
              </a:rPr>
              <a:t>,  </a:t>
            </a:r>
            <a:r>
              <a:rPr sz="2000" b="1" spc="-5" dirty="0">
                <a:solidFill>
                  <a:schemeClr val="tx1">
                    <a:lumMod val="50000"/>
                  </a:schemeClr>
                </a:solidFill>
                <a:cs typeface="Arial"/>
              </a:rPr>
              <a:t>Documents</a:t>
            </a:r>
            <a:r>
              <a:rPr sz="2000" spc="-5" dirty="0">
                <a:solidFill>
                  <a:schemeClr val="tx1">
                    <a:lumMod val="50000"/>
                  </a:schemeClr>
                </a:solidFill>
                <a:cs typeface="Arial"/>
              </a:rPr>
              <a:t>, and</a:t>
            </a:r>
            <a:r>
              <a:rPr sz="2000" spc="-25" dirty="0">
                <a:solidFill>
                  <a:schemeClr val="tx1">
                    <a:lumMod val="50000"/>
                  </a:schemeClr>
                </a:solidFill>
                <a:cs typeface="Arial"/>
              </a:rPr>
              <a:t> </a:t>
            </a:r>
            <a:r>
              <a:rPr sz="2000" b="1" spc="-5" dirty="0">
                <a:solidFill>
                  <a:schemeClr val="tx1">
                    <a:lumMod val="50000"/>
                  </a:schemeClr>
                </a:solidFill>
                <a:cs typeface="Arial"/>
              </a:rPr>
              <a:t>Help</a:t>
            </a:r>
            <a:r>
              <a:rPr sz="2000" spc="-5" dirty="0">
                <a:solidFill>
                  <a:schemeClr val="tx1">
                    <a:lumMod val="50000"/>
                  </a:schemeClr>
                </a:solidFill>
                <a:cs typeface="Arial"/>
              </a:rPr>
              <a:t>.</a:t>
            </a:r>
            <a:endParaRPr sz="2000" dirty="0">
              <a:solidFill>
                <a:schemeClr val="tx1">
                  <a:lumMod val="50000"/>
                </a:schemeClr>
              </a:solidFill>
              <a:cs typeface="Arial"/>
            </a:endParaRPr>
          </a:p>
          <a:p>
            <a:pPr marL="78105" marR="287655">
              <a:spcBef>
                <a:spcPts val="600"/>
              </a:spcBef>
            </a:pPr>
            <a:r>
              <a:rPr sz="2000" spc="-95" dirty="0">
                <a:solidFill>
                  <a:schemeClr val="tx1">
                    <a:lumMod val="50000"/>
                  </a:schemeClr>
                </a:solidFill>
                <a:cs typeface="Arial"/>
              </a:rPr>
              <a:t>To </a:t>
            </a:r>
            <a:r>
              <a:rPr sz="2000" spc="-5" dirty="0">
                <a:solidFill>
                  <a:schemeClr val="tx1">
                    <a:lumMod val="50000"/>
                  </a:schemeClr>
                </a:solidFill>
                <a:cs typeface="Arial"/>
              </a:rPr>
              <a:t>open the left navigation  pane:</a:t>
            </a:r>
            <a:endParaRPr sz="2000" dirty="0">
              <a:solidFill>
                <a:schemeClr val="tx1">
                  <a:lumMod val="50000"/>
                </a:schemeClr>
              </a:solidFill>
              <a:cs typeface="Arial"/>
            </a:endParaRPr>
          </a:p>
          <a:p>
            <a:pPr marL="192405" marR="5080" indent="-179705">
              <a:spcBef>
                <a:spcPts val="595"/>
              </a:spcBef>
              <a:buChar char="●"/>
              <a:tabLst>
                <a:tab pos="193040" algn="l"/>
              </a:tabLst>
            </a:pPr>
            <a:r>
              <a:rPr sz="2000" spc="-5" dirty="0">
                <a:solidFill>
                  <a:schemeClr val="tx1">
                    <a:lumMod val="50000"/>
                  </a:schemeClr>
                </a:solidFill>
                <a:cs typeface="Arial"/>
              </a:rPr>
              <a:t>Click on the </a:t>
            </a:r>
            <a:r>
              <a:rPr sz="2000" b="1" spc="-5" dirty="0">
                <a:solidFill>
                  <a:schemeClr val="tx1">
                    <a:lumMod val="50000"/>
                  </a:schemeClr>
                </a:solidFill>
                <a:cs typeface="Arial"/>
              </a:rPr>
              <a:t>Quick Access  </a:t>
            </a:r>
            <a:r>
              <a:rPr sz="2000" spc="-5" dirty="0">
                <a:solidFill>
                  <a:schemeClr val="tx1">
                    <a:lumMod val="50000"/>
                  </a:schemeClr>
                </a:solidFill>
                <a:cs typeface="Arial"/>
              </a:rPr>
              <a:t>menu (3 horizontal lines  icon) located to the right of the ASCEND logo located</a:t>
            </a:r>
            <a:r>
              <a:rPr sz="2000" spc="-95" dirty="0">
                <a:solidFill>
                  <a:schemeClr val="tx1">
                    <a:lumMod val="50000"/>
                  </a:schemeClr>
                </a:solidFill>
                <a:cs typeface="Arial"/>
              </a:rPr>
              <a:t> </a:t>
            </a:r>
            <a:r>
              <a:rPr sz="2000" spc="-5" dirty="0">
                <a:solidFill>
                  <a:schemeClr val="tx1">
                    <a:lumMod val="50000"/>
                  </a:schemeClr>
                </a:solidFill>
                <a:cs typeface="Arial"/>
              </a:rPr>
              <a:t>in the upper left corner of the screen.</a:t>
            </a:r>
            <a:endParaRPr sz="2000" dirty="0">
              <a:solidFill>
                <a:schemeClr val="tx1">
                  <a:lumMod val="50000"/>
                </a:schemeClr>
              </a:solidFill>
              <a:cs typeface="Arial"/>
            </a:endParaRPr>
          </a:p>
        </p:txBody>
      </p:sp>
      <p:sp>
        <p:nvSpPr>
          <p:cNvPr id="4" name="object 4" descr="If the left hand menu is not visible, click the 3 lines next to the icon. "/>
          <p:cNvSpPr>
            <a:spLocks noChangeAspect="1"/>
          </p:cNvSpPr>
          <p:nvPr/>
        </p:nvSpPr>
        <p:spPr>
          <a:xfrm>
            <a:off x="5055714" y="1234730"/>
            <a:ext cx="6784949" cy="2673824"/>
          </a:xfrm>
          <a:prstGeom prst="rect">
            <a:avLst/>
          </a:prstGeom>
          <a:blipFill>
            <a:blip r:embed="rId2" cstate="print"/>
            <a:stretch>
              <a:fillRect/>
            </a:stretch>
          </a:blipFill>
          <a:ln>
            <a:solidFill>
              <a:schemeClr val="tx1"/>
            </a:solidFill>
          </a:ln>
        </p:spPr>
        <p:txBody>
          <a:bodyPr wrap="square" lIns="0" tIns="0" rIns="0" bIns="0" rtlCol="0"/>
          <a:lstStyle/>
          <a:p>
            <a:endParaRPr/>
          </a:p>
        </p:txBody>
      </p:sp>
      <p:sp>
        <p:nvSpPr>
          <p:cNvPr id="11" name="TextBox 10">
            <a:extLst>
              <a:ext uri="{FF2B5EF4-FFF2-40B4-BE49-F238E27FC236}">
                <a16:creationId xmlns:a16="http://schemas.microsoft.com/office/drawing/2014/main" id="{87810C4B-D23D-7263-9B04-74F2FDEF870E}"/>
              </a:ext>
            </a:extLst>
          </p:cNvPr>
          <p:cNvSpPr txBox="1"/>
          <p:nvPr/>
        </p:nvSpPr>
        <p:spPr>
          <a:xfrm>
            <a:off x="1735790" y="5207156"/>
            <a:ext cx="2360348" cy="1328023"/>
          </a:xfrm>
          <a:prstGeom prst="wedgeRoundRectCallout">
            <a:avLst>
              <a:gd name="adj1" fmla="val 89544"/>
              <a:gd name="adj2" fmla="val -10063"/>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To upload your Discipline Reports, select Documents from the menu</a:t>
            </a:r>
          </a:p>
        </p:txBody>
      </p:sp>
      <p:sp>
        <p:nvSpPr>
          <p:cNvPr id="7" name="object 7" descr="Clicking the three lines next to the Ascend Icon will toggle the menu open. "/>
          <p:cNvSpPr>
            <a:spLocks noChangeAspect="1"/>
          </p:cNvSpPr>
          <p:nvPr/>
        </p:nvSpPr>
        <p:spPr>
          <a:xfrm>
            <a:off x="5055714" y="3975412"/>
            <a:ext cx="6987260" cy="2463488"/>
          </a:xfrm>
          <a:prstGeom prst="rect">
            <a:avLst/>
          </a:prstGeom>
          <a:blipFill>
            <a:blip r:embed="rId3" cstate="print"/>
            <a:stretch>
              <a:fillRect/>
            </a:stretch>
          </a:blipFill>
          <a:ln>
            <a:solidFill>
              <a:schemeClr val="tx1"/>
            </a:solidFill>
          </a:ln>
        </p:spPr>
        <p:txBody>
          <a:bodyPr wrap="square" lIns="0" tIns="0" rIns="0" bIns="0" rtlCol="0"/>
          <a:lstStyle/>
          <a:p>
            <a:endParaRPr/>
          </a:p>
        </p:txBody>
      </p:sp>
      <p:sp>
        <p:nvSpPr>
          <p:cNvPr id="5" name="Slide Number Placeholder 1">
            <a:extLst>
              <a:ext uri="{FF2B5EF4-FFF2-40B4-BE49-F238E27FC236}">
                <a16:creationId xmlns:a16="http://schemas.microsoft.com/office/drawing/2014/main" id="{BF4F64B5-C2F2-700C-C53F-822BF55A6867}"/>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715-91C6-4D48-8240-DA4A6E5AE831}"/>
              </a:ext>
            </a:extLst>
          </p:cNvPr>
          <p:cNvSpPr>
            <a:spLocks noGrp="1"/>
          </p:cNvSpPr>
          <p:nvPr>
            <p:ph type="title"/>
          </p:nvPr>
        </p:nvSpPr>
        <p:spPr/>
        <p:txBody>
          <a:bodyPr/>
          <a:lstStyle/>
          <a:p>
            <a:r>
              <a:rPr lang="en-US" dirty="0"/>
              <a:t>To Upload Documents</a:t>
            </a:r>
          </a:p>
        </p:txBody>
      </p:sp>
      <p:pic>
        <p:nvPicPr>
          <p:cNvPr id="6" name="Picture 5" descr="Documents DMS page showing  &quot;upload file&quot; button.">
            <a:extLst>
              <a:ext uri="{FF2B5EF4-FFF2-40B4-BE49-F238E27FC236}">
                <a16:creationId xmlns:a16="http://schemas.microsoft.com/office/drawing/2014/main" id="{04EB1EA1-095F-C7E6-1E29-19798ECC9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48" y="847829"/>
            <a:ext cx="11262560" cy="5114821"/>
          </a:xfrm>
          <a:prstGeom prst="rect">
            <a:avLst/>
          </a:prstGeom>
        </p:spPr>
      </p:pic>
      <p:sp>
        <p:nvSpPr>
          <p:cNvPr id="8" name="Arrow: Notched Right 7" descr="Find Documents on the menu">
            <a:extLst>
              <a:ext uri="{FF2B5EF4-FFF2-40B4-BE49-F238E27FC236}">
                <a16:creationId xmlns:a16="http://schemas.microsoft.com/office/drawing/2014/main" id="{1CBB13AA-5E14-9EB0-13FB-AC43C6540101}"/>
              </a:ext>
            </a:extLst>
          </p:cNvPr>
          <p:cNvSpPr/>
          <p:nvPr/>
        </p:nvSpPr>
        <p:spPr>
          <a:xfrm flipH="1">
            <a:off x="1827441" y="3228375"/>
            <a:ext cx="357051" cy="304800"/>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61837094-5436-DFAB-0D9B-056A02BA7273}"/>
              </a:ext>
            </a:extLst>
          </p:cNvPr>
          <p:cNvSpPr/>
          <p:nvPr/>
        </p:nvSpPr>
        <p:spPr>
          <a:xfrm>
            <a:off x="7076532" y="5012599"/>
            <a:ext cx="3108960" cy="1088572"/>
          </a:xfrm>
          <a:prstGeom prst="wedgeRoundRectCallout">
            <a:avLst>
              <a:gd name="adj1" fmla="val 70439"/>
              <a:gd name="adj2" fmla="val 21700"/>
              <a:gd name="adj3" fmla="val 16667"/>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Click on “Upload File” button on this Documents Dashboard</a:t>
            </a:r>
          </a:p>
        </p:txBody>
      </p:sp>
      <p:sp>
        <p:nvSpPr>
          <p:cNvPr id="3" name="Slide Number Placeholder 2">
            <a:extLst>
              <a:ext uri="{FF2B5EF4-FFF2-40B4-BE49-F238E27FC236}">
                <a16:creationId xmlns:a16="http://schemas.microsoft.com/office/drawing/2014/main" id="{077C5D32-72DD-4780-D960-A6C8E0EDBACE}"/>
              </a:ext>
            </a:extLst>
          </p:cNvPr>
          <p:cNvSpPr>
            <a:spLocks noGrp="1"/>
          </p:cNvSpPr>
          <p:nvPr>
            <p:ph type="sldNum" sz="quarter" idx="12"/>
          </p:nvPr>
        </p:nvSpPr>
        <p:spPr/>
        <p:txBody>
          <a:bodyPr/>
          <a:lstStyle/>
          <a:p>
            <a:fld id="{34A3F748-31DA-4297-96EF-69DC737B5DDE}" type="slidenum">
              <a:rPr lang="en-US" smtClean="0"/>
              <a:t>23</a:t>
            </a:fld>
            <a:endParaRPr lang="en-US" dirty="0"/>
          </a:p>
        </p:txBody>
      </p:sp>
    </p:spTree>
    <p:extLst>
      <p:ext uri="{BB962C8B-B14F-4D97-AF65-F5344CB8AC3E}">
        <p14:creationId xmlns:p14="http://schemas.microsoft.com/office/powerpoint/2010/main" val="378763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t" anchorCtr="0">
            <a:spAutoFit/>
          </a:bodyPr>
          <a:lstStyle/>
          <a:p>
            <a:pPr marL="12700">
              <a:lnSpc>
                <a:spcPct val="100000"/>
              </a:lnSpc>
            </a:pPr>
            <a:r>
              <a:rPr spc="5" dirty="0"/>
              <a:t>Uploading</a:t>
            </a:r>
            <a:r>
              <a:rPr lang="en-US" sz="2500" spc="5" dirty="0"/>
              <a:t> Discipline Report</a:t>
            </a:r>
            <a:r>
              <a:rPr sz="2500" spc="-55" dirty="0"/>
              <a:t> </a:t>
            </a:r>
            <a:r>
              <a:rPr sz="2500" spc="10" dirty="0"/>
              <a:t>Documents</a:t>
            </a:r>
            <a:endParaRPr sz="2500" dirty="0"/>
          </a:p>
        </p:txBody>
      </p:sp>
      <p:sp>
        <p:nvSpPr>
          <p:cNvPr id="3" name="object 3"/>
          <p:cNvSpPr txBox="1"/>
          <p:nvPr/>
        </p:nvSpPr>
        <p:spPr>
          <a:xfrm>
            <a:off x="727173" y="1390651"/>
            <a:ext cx="4459234" cy="2226424"/>
          </a:xfrm>
          <a:prstGeom prst="rect">
            <a:avLst/>
          </a:prstGeom>
        </p:spPr>
        <p:txBody>
          <a:bodyPr vert="horz" wrap="square" lIns="0" tIns="0" rIns="0" bIns="0" rtlCol="0" anchor="b">
            <a:noAutofit/>
          </a:bodyPr>
          <a:lstStyle/>
          <a:p>
            <a:pPr marL="62865" marR="5080">
              <a:lnSpc>
                <a:spcPts val="1600"/>
              </a:lnSpc>
            </a:pPr>
            <a:r>
              <a:rPr sz="2000" spc="-80" dirty="0">
                <a:solidFill>
                  <a:schemeClr val="tx1">
                    <a:lumMod val="50000"/>
                  </a:schemeClr>
                </a:solidFill>
                <a:latin typeface="Arial"/>
                <a:cs typeface="Arial"/>
              </a:rPr>
              <a:t>To </a:t>
            </a:r>
            <a:r>
              <a:rPr sz="2000" spc="-5" dirty="0">
                <a:solidFill>
                  <a:schemeClr val="tx1">
                    <a:lumMod val="50000"/>
                  </a:schemeClr>
                </a:solidFill>
                <a:latin typeface="Arial"/>
                <a:cs typeface="Arial"/>
              </a:rPr>
              <a:t>upload  documents:</a:t>
            </a:r>
            <a:endParaRPr lang="en-US" sz="2000" spc="-5" dirty="0">
              <a:solidFill>
                <a:schemeClr val="tx1">
                  <a:lumMod val="50000"/>
                </a:schemeClr>
              </a:solidFill>
              <a:latin typeface="Arial"/>
              <a:cs typeface="Arial"/>
            </a:endParaRPr>
          </a:p>
          <a:p>
            <a:pPr marL="62865" marR="5080">
              <a:lnSpc>
                <a:spcPts val="1600"/>
              </a:lnSpc>
            </a:pPr>
            <a:endParaRPr sz="2000" dirty="0">
              <a:solidFill>
                <a:schemeClr val="tx1">
                  <a:lumMod val="50000"/>
                </a:schemeClr>
              </a:solidFill>
              <a:latin typeface="Arial"/>
              <a:cs typeface="Arial"/>
            </a:endParaRPr>
          </a:p>
          <a:p>
            <a:pPr marL="634365" lvl="1" indent="-164465">
              <a:spcBef>
                <a:spcPts val="215"/>
              </a:spcBef>
              <a:buChar char="●"/>
              <a:tabLst>
                <a:tab pos="177800" algn="l"/>
              </a:tabLst>
            </a:pPr>
            <a:r>
              <a:rPr sz="2000" spc="-5" dirty="0">
                <a:solidFill>
                  <a:schemeClr val="tx1">
                    <a:lumMod val="50000"/>
                  </a:schemeClr>
                </a:solidFill>
                <a:latin typeface="Arial"/>
                <a:cs typeface="Arial"/>
              </a:rPr>
              <a:t>Choose the file(s) from your</a:t>
            </a:r>
            <a:r>
              <a:rPr sz="2000" spc="45" dirty="0">
                <a:solidFill>
                  <a:schemeClr val="tx1">
                    <a:lumMod val="50000"/>
                  </a:schemeClr>
                </a:solidFill>
                <a:latin typeface="Arial"/>
                <a:cs typeface="Arial"/>
              </a:rPr>
              <a:t> </a:t>
            </a:r>
            <a:r>
              <a:rPr sz="2000" spc="-5" dirty="0">
                <a:solidFill>
                  <a:schemeClr val="tx1">
                    <a:lumMod val="50000"/>
                  </a:schemeClr>
                </a:solidFill>
                <a:latin typeface="Arial"/>
                <a:cs typeface="Arial"/>
              </a:rPr>
              <a:t>computer</a:t>
            </a:r>
            <a:endParaRPr lang="en-US" sz="2000" spc="-5" dirty="0">
              <a:solidFill>
                <a:schemeClr val="tx1">
                  <a:lumMod val="50000"/>
                </a:schemeClr>
              </a:solidFill>
              <a:latin typeface="Arial"/>
              <a:cs typeface="Arial"/>
            </a:endParaRPr>
          </a:p>
          <a:p>
            <a:pPr marL="634365" lvl="1" indent="-164465">
              <a:spcBef>
                <a:spcPts val="215"/>
              </a:spcBef>
              <a:buChar char="●"/>
              <a:tabLst>
                <a:tab pos="177800" algn="l"/>
              </a:tabLst>
            </a:pPr>
            <a:endParaRPr sz="2000" dirty="0">
              <a:solidFill>
                <a:schemeClr val="tx1">
                  <a:lumMod val="50000"/>
                </a:schemeClr>
              </a:solidFill>
              <a:latin typeface="Arial"/>
              <a:cs typeface="Arial"/>
            </a:endParaRPr>
          </a:p>
          <a:p>
            <a:pPr marL="634365" lvl="1" indent="-164465">
              <a:spcBef>
                <a:spcPts val="215"/>
              </a:spcBef>
              <a:buChar char="●"/>
              <a:tabLst>
                <a:tab pos="177800" algn="l"/>
              </a:tabLst>
            </a:pPr>
            <a:r>
              <a:rPr lang="en-US" sz="2000" spc="-5" dirty="0">
                <a:solidFill>
                  <a:schemeClr val="tx1">
                    <a:lumMod val="50000"/>
                  </a:schemeClr>
                </a:solidFill>
                <a:latin typeface="Arial"/>
                <a:cs typeface="Arial"/>
              </a:rPr>
              <a:t>Type in the </a:t>
            </a:r>
            <a:r>
              <a:rPr lang="en-US" sz="2000" b="1" spc="-5" dirty="0">
                <a:solidFill>
                  <a:schemeClr val="tx1">
                    <a:lumMod val="50000"/>
                  </a:schemeClr>
                </a:solidFill>
                <a:latin typeface="Arial"/>
                <a:cs typeface="Arial"/>
              </a:rPr>
              <a:t>Document Title</a:t>
            </a:r>
            <a:r>
              <a:rPr lang="en-US" sz="2000" spc="-5" dirty="0">
                <a:solidFill>
                  <a:schemeClr val="tx1">
                    <a:lumMod val="50000"/>
                  </a:schemeClr>
                </a:solidFill>
                <a:latin typeface="Arial"/>
                <a:cs typeface="Arial"/>
              </a:rPr>
              <a:t> using the exact examples below.</a:t>
            </a:r>
            <a:endParaRPr lang="en-US" sz="2000" b="1" spc="-10" dirty="0">
              <a:solidFill>
                <a:schemeClr val="tx1">
                  <a:lumMod val="50000"/>
                </a:schemeClr>
              </a:solidFill>
              <a:latin typeface="Arial"/>
              <a:cs typeface="Arial"/>
            </a:endParaRPr>
          </a:p>
        </p:txBody>
      </p:sp>
      <p:sp>
        <p:nvSpPr>
          <p:cNvPr id="8" name="object 8">
            <a:extLst>
              <a:ext uri="{C183D7F6-B498-43B3-948B-1728B52AA6E4}">
                <adec:decorative xmlns:adec="http://schemas.microsoft.com/office/drawing/2017/decorative" val="1"/>
              </a:ext>
            </a:extLst>
          </p:cNvPr>
          <p:cNvSpPr>
            <a:spLocks noChangeAspect="1"/>
          </p:cNvSpPr>
          <p:nvPr/>
        </p:nvSpPr>
        <p:spPr>
          <a:xfrm>
            <a:off x="6421822" y="797338"/>
            <a:ext cx="4198990" cy="1900693"/>
          </a:xfrm>
          <a:prstGeom prst="rect">
            <a:avLst/>
          </a:prstGeom>
          <a:blipFill>
            <a:blip r:embed="rId2" cstate="print"/>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7DD06815-2D78-2F21-B69C-90794579A230}"/>
              </a:ext>
            </a:extLst>
          </p:cNvPr>
          <p:cNvSpPr txBox="1"/>
          <p:nvPr/>
        </p:nvSpPr>
        <p:spPr>
          <a:xfrm>
            <a:off x="1556694" y="3944711"/>
            <a:ext cx="3282498" cy="2304177"/>
          </a:xfrm>
          <a:prstGeom prst="wedgeRoundRectCallout">
            <a:avLst>
              <a:gd name="adj1" fmla="val 69404"/>
              <a:gd name="adj2" fmla="val 30140"/>
              <a:gd name="adj3" fmla="val 16667"/>
            </a:avLst>
          </a:prstGeom>
          <a:solidFill>
            <a:schemeClr val="accent1"/>
          </a:solidFill>
        </p:spPr>
        <p:style>
          <a:lnRef idx="2">
            <a:schemeClr val="accent5"/>
          </a:lnRef>
          <a:fillRef idx="1">
            <a:schemeClr val="lt1"/>
          </a:fillRef>
          <a:effectRef idx="0">
            <a:schemeClr val="accent5"/>
          </a:effectRef>
          <a:fontRef idx="minor">
            <a:schemeClr val="dk1"/>
          </a:fontRef>
        </p:style>
        <p:txBody>
          <a:bodyPr wrap="square">
            <a:spAutoFit/>
          </a:bodyPr>
          <a:lstStyle/>
          <a:p>
            <a:pPr marL="12700">
              <a:spcBef>
                <a:spcPts val="215"/>
              </a:spcBef>
              <a:tabLst>
                <a:tab pos="177800" algn="l"/>
              </a:tabLst>
            </a:pPr>
            <a:r>
              <a:rPr lang="en-US" spc="-10" dirty="0">
                <a:solidFill>
                  <a:schemeClr val="bg1"/>
                </a:solidFill>
                <a:latin typeface="Arial"/>
                <a:cs typeface="Arial"/>
              </a:rPr>
              <a:t>“2024-25 Discipline Signature Reports” for the PDFs</a:t>
            </a:r>
          </a:p>
          <a:p>
            <a:pPr marL="12700">
              <a:spcBef>
                <a:spcPts val="215"/>
              </a:spcBef>
              <a:tabLst>
                <a:tab pos="177800" algn="l"/>
              </a:tabLst>
            </a:pPr>
            <a:endParaRPr lang="en-US" spc="-10" dirty="0">
              <a:solidFill>
                <a:schemeClr val="bg1"/>
              </a:solidFill>
              <a:latin typeface="Arial"/>
              <a:cs typeface="Arial"/>
            </a:endParaRPr>
          </a:p>
          <a:p>
            <a:pPr marL="12700">
              <a:spcBef>
                <a:spcPts val="215"/>
              </a:spcBef>
              <a:tabLst>
                <a:tab pos="177800" algn="l"/>
              </a:tabLst>
            </a:pPr>
            <a:r>
              <a:rPr lang="en-US" spc="-10" dirty="0">
                <a:solidFill>
                  <a:schemeClr val="bg1"/>
                </a:solidFill>
                <a:latin typeface="Arial"/>
                <a:cs typeface="Arial"/>
              </a:rPr>
              <a:t>“2024-25 Discipline Flag Explanations” for the Flag Explanations Word file</a:t>
            </a:r>
          </a:p>
        </p:txBody>
      </p:sp>
      <p:grpSp>
        <p:nvGrpSpPr>
          <p:cNvPr id="11" name="Group 10">
            <a:extLst>
              <a:ext uri="{FF2B5EF4-FFF2-40B4-BE49-F238E27FC236}">
                <a16:creationId xmlns:a16="http://schemas.microsoft.com/office/drawing/2014/main" id="{6D32A8E0-713F-15FE-50D5-62D1BED32A7B}"/>
              </a:ext>
              <a:ext uri="{C183D7F6-B498-43B3-948B-1728B52AA6E4}">
                <adec:decorative xmlns:adec="http://schemas.microsoft.com/office/drawing/2017/decorative" val="1"/>
              </a:ext>
            </a:extLst>
          </p:cNvPr>
          <p:cNvGrpSpPr/>
          <p:nvPr/>
        </p:nvGrpSpPr>
        <p:grpSpPr>
          <a:xfrm>
            <a:off x="5533622" y="2966777"/>
            <a:ext cx="5772956" cy="3724795"/>
            <a:chOff x="5533622" y="2966777"/>
            <a:chExt cx="5772956" cy="3724795"/>
          </a:xfrm>
        </p:grpSpPr>
        <p:pic>
          <p:nvPicPr>
            <p:cNvPr id="6" name="Picture 5" descr="Upload Document interface">
              <a:extLst>
                <a:ext uri="{FF2B5EF4-FFF2-40B4-BE49-F238E27FC236}">
                  <a16:creationId xmlns:a16="http://schemas.microsoft.com/office/drawing/2014/main" id="{8BA58A45-312D-13D4-3D88-FABBAAF3B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622" y="2966777"/>
              <a:ext cx="5772956" cy="372479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76ADD6-8543-EE9E-58A2-C8249E2AEC59}"/>
                </a:ext>
              </a:extLst>
            </p:cNvPr>
            <p:cNvSpPr txBox="1"/>
            <p:nvPr/>
          </p:nvSpPr>
          <p:spPr>
            <a:xfrm>
              <a:off x="5684363" y="5584538"/>
              <a:ext cx="3893270" cy="307777"/>
            </a:xfrm>
            <a:prstGeom prst="rect">
              <a:avLst/>
            </a:prstGeom>
            <a:noFill/>
          </p:spPr>
          <p:txBody>
            <a:bodyPr wrap="square" rtlCol="0">
              <a:spAutoFit/>
            </a:bodyPr>
            <a:lstStyle/>
            <a:p>
              <a:r>
                <a:rPr lang="en-US" sz="1400" dirty="0"/>
                <a:t>2024-25 Discipline Signature Reports</a:t>
              </a:r>
            </a:p>
          </p:txBody>
        </p:sp>
      </p:grpSp>
      <p:sp>
        <p:nvSpPr>
          <p:cNvPr id="4" name="Slide Number Placeholder 3">
            <a:extLst>
              <a:ext uri="{FF2B5EF4-FFF2-40B4-BE49-F238E27FC236}">
                <a16:creationId xmlns:a16="http://schemas.microsoft.com/office/drawing/2014/main" id="{E2E38AAB-C552-6DAD-81E4-464E4C305B4D}"/>
              </a:ext>
            </a:extLst>
          </p:cNvPr>
          <p:cNvSpPr>
            <a:spLocks noGrp="1"/>
          </p:cNvSpPr>
          <p:nvPr>
            <p:ph type="sldNum" sz="quarter" idx="12"/>
          </p:nvPr>
        </p:nvSpPr>
        <p:spPr/>
        <p:txBody>
          <a:bodyPr/>
          <a:lstStyle/>
          <a:p>
            <a:fld id="{34A3F748-31DA-4297-96EF-69DC737B5DDE}"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B0E6C-714E-B492-8237-12D1BF732E1B}"/>
              </a:ext>
            </a:extLst>
          </p:cNvPr>
          <p:cNvSpPr>
            <a:spLocks noGrp="1"/>
          </p:cNvSpPr>
          <p:nvPr>
            <p:ph type="title"/>
          </p:nvPr>
        </p:nvSpPr>
        <p:spPr/>
        <p:txBody>
          <a:bodyPr>
            <a:normAutofit/>
          </a:bodyPr>
          <a:lstStyle/>
          <a:p>
            <a:r>
              <a:rPr lang="en-US" sz="2800" dirty="0"/>
              <a:t>Tagging your Document</a:t>
            </a:r>
          </a:p>
        </p:txBody>
      </p:sp>
      <p:grpSp>
        <p:nvGrpSpPr>
          <p:cNvPr id="10" name="Group 9">
            <a:extLst>
              <a:ext uri="{FF2B5EF4-FFF2-40B4-BE49-F238E27FC236}">
                <a16:creationId xmlns:a16="http://schemas.microsoft.com/office/drawing/2014/main" id="{EC675F95-02B7-22A9-C3F7-8171EA7D3E88}"/>
              </a:ext>
              <a:ext uri="{C183D7F6-B498-43B3-948B-1728B52AA6E4}">
                <adec:decorative xmlns:adec="http://schemas.microsoft.com/office/drawing/2017/decorative" val="1"/>
              </a:ext>
            </a:extLst>
          </p:cNvPr>
          <p:cNvGrpSpPr/>
          <p:nvPr/>
        </p:nvGrpSpPr>
        <p:grpSpPr>
          <a:xfrm>
            <a:off x="1828448" y="937853"/>
            <a:ext cx="4550703" cy="3434861"/>
            <a:chOff x="304445" y="1555261"/>
            <a:chExt cx="4550703" cy="3434861"/>
          </a:xfrm>
        </p:grpSpPr>
        <p:pic>
          <p:nvPicPr>
            <p:cNvPr id="6" name="Picture 5">
              <a:extLst>
                <a:ext uri="{FF2B5EF4-FFF2-40B4-BE49-F238E27FC236}">
                  <a16:creationId xmlns:a16="http://schemas.microsoft.com/office/drawing/2014/main" id="{36B08160-2C05-10DB-41E9-65BE17483CD8}"/>
                </a:ext>
              </a:extLst>
            </p:cNvPr>
            <p:cNvPicPr>
              <a:picLocks noChangeAspect="1"/>
            </p:cNvPicPr>
            <p:nvPr/>
          </p:nvPicPr>
          <p:blipFill>
            <a:blip r:embed="rId2"/>
            <a:stretch>
              <a:fillRect/>
            </a:stretch>
          </p:blipFill>
          <p:spPr>
            <a:xfrm>
              <a:off x="304445" y="1555261"/>
              <a:ext cx="4267555" cy="3434861"/>
            </a:xfrm>
            <a:prstGeom prst="rect">
              <a:avLst/>
            </a:prstGeom>
            <a:ln>
              <a:noFill/>
            </a:ln>
            <a:effectLst>
              <a:outerShdw blurRad="292100" dist="139700" dir="2700000" algn="tl" rotWithShape="0">
                <a:srgbClr val="333333">
                  <a:alpha val="65000"/>
                </a:srgbClr>
              </a:outerShdw>
            </a:effectLst>
          </p:spPr>
        </p:pic>
        <p:sp>
          <p:nvSpPr>
            <p:cNvPr id="7" name="Arrow: Notched Right 6">
              <a:extLst>
                <a:ext uri="{FF2B5EF4-FFF2-40B4-BE49-F238E27FC236}">
                  <a16:creationId xmlns:a16="http://schemas.microsoft.com/office/drawing/2014/main" id="{6DE08FD8-6928-9693-6550-AB2FCD234EF1}"/>
                </a:ext>
              </a:extLst>
            </p:cNvPr>
            <p:cNvSpPr/>
            <p:nvPr/>
          </p:nvSpPr>
          <p:spPr>
            <a:xfrm rot="5400000">
              <a:off x="4024924" y="2194386"/>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5E3C2C9B-0B60-6A1C-F3EF-28EF541646C7}"/>
                </a:ext>
              </a:extLst>
            </p:cNvPr>
            <p:cNvSpPr/>
            <p:nvPr/>
          </p:nvSpPr>
          <p:spPr>
            <a:xfrm>
              <a:off x="3606800" y="2853685"/>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Notched Right 8">
              <a:extLst>
                <a:ext uri="{FF2B5EF4-FFF2-40B4-BE49-F238E27FC236}">
                  <a16:creationId xmlns:a16="http://schemas.microsoft.com/office/drawing/2014/main" id="{AA980062-B7F7-C351-9257-9BAE09C1948E}"/>
                </a:ext>
              </a:extLst>
            </p:cNvPr>
            <p:cNvSpPr/>
            <p:nvPr/>
          </p:nvSpPr>
          <p:spPr>
            <a:xfrm rot="5400000">
              <a:off x="4615910" y="3871686"/>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A3E89CDE-E0B4-61E0-CF04-068E1F4A4150}"/>
              </a:ext>
            </a:extLst>
          </p:cNvPr>
          <p:cNvSpPr txBox="1"/>
          <p:nvPr/>
        </p:nvSpPr>
        <p:spPr>
          <a:xfrm>
            <a:off x="6379147" y="1141381"/>
            <a:ext cx="4565077" cy="2086411"/>
          </a:xfrm>
          <a:prstGeom prst="rect">
            <a:avLst/>
          </a:prstGeom>
          <a:noFill/>
        </p:spPr>
        <p:txBody>
          <a:bodyPr wrap="square" anchor="ctr">
            <a:noAutofit/>
          </a:bodyPr>
          <a:lstStyle/>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Use the carets on the right side of the Upload Documentation box to open </a:t>
            </a:r>
            <a:r>
              <a:rPr lang="en-US" spc="-55" dirty="0">
                <a:solidFill>
                  <a:schemeClr val="tx1">
                    <a:lumMod val="50000"/>
                  </a:schemeClr>
                </a:solidFill>
                <a:latin typeface="Arial"/>
                <a:cs typeface="Arial"/>
              </a:rPr>
              <a:t>Tag  </a:t>
            </a:r>
            <a:r>
              <a:rPr lang="en-US" spc="-5" dirty="0">
                <a:solidFill>
                  <a:schemeClr val="tx1">
                    <a:lumMod val="50000"/>
                  </a:schemeClr>
                </a:solidFill>
                <a:latin typeface="Arial"/>
                <a:cs typeface="Arial"/>
              </a:rPr>
              <a:t>selection</a:t>
            </a:r>
            <a:r>
              <a:rPr lang="en-US" spc="-35" dirty="0">
                <a:solidFill>
                  <a:schemeClr val="tx1">
                    <a:lumMod val="50000"/>
                  </a:schemeClr>
                </a:solidFill>
                <a:latin typeface="Arial"/>
                <a:cs typeface="Arial"/>
              </a:rPr>
              <a:t> </a:t>
            </a:r>
            <a:r>
              <a:rPr lang="en-US" spc="-5" dirty="0">
                <a:solidFill>
                  <a:schemeClr val="tx1">
                    <a:lumMod val="50000"/>
                  </a:schemeClr>
                </a:solidFill>
                <a:latin typeface="Arial"/>
                <a:cs typeface="Arial"/>
              </a:rPr>
              <a:t>field for </a:t>
            </a:r>
            <a:r>
              <a:rPr lang="en-US" b="1" spc="-5" dirty="0">
                <a:solidFill>
                  <a:schemeClr val="tx1">
                    <a:lumMod val="50000"/>
                  </a:schemeClr>
                </a:solidFill>
                <a:latin typeface="Arial"/>
                <a:cs typeface="Arial"/>
              </a:rPr>
              <a:t>Data Collections</a:t>
            </a:r>
          </a:p>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Select </a:t>
            </a:r>
            <a:r>
              <a:rPr lang="en-US" b="1" spc="-5" dirty="0">
                <a:solidFill>
                  <a:schemeClr val="tx1">
                    <a:lumMod val="50000"/>
                  </a:schemeClr>
                </a:solidFill>
                <a:latin typeface="Arial"/>
                <a:cs typeface="Arial"/>
              </a:rPr>
              <a:t>Sped Discipline</a:t>
            </a:r>
          </a:p>
          <a:p>
            <a:pPr marL="298450" marR="5080" indent="-285750">
              <a:buFont typeface="Arial" panose="020B0604020202020204" pitchFamily="34" charset="0"/>
              <a:buChar char="•"/>
              <a:tabLst>
                <a:tab pos="234950" algn="l"/>
              </a:tabLst>
            </a:pPr>
            <a:r>
              <a:rPr lang="en-US" spc="-5" dirty="0">
                <a:solidFill>
                  <a:schemeClr val="tx1">
                    <a:lumMod val="50000"/>
                  </a:schemeClr>
                </a:solidFill>
                <a:latin typeface="Arial"/>
                <a:cs typeface="Arial"/>
              </a:rPr>
              <a:t>Scroll down</a:t>
            </a:r>
            <a:endParaRPr lang="en-US" dirty="0">
              <a:solidFill>
                <a:schemeClr val="tx1">
                  <a:lumMod val="50000"/>
                </a:schemeClr>
              </a:solidFill>
              <a:latin typeface="Arial"/>
              <a:cs typeface="Arial"/>
            </a:endParaRPr>
          </a:p>
        </p:txBody>
      </p:sp>
      <p:sp>
        <p:nvSpPr>
          <p:cNvPr id="18" name="TextBox 17">
            <a:extLst>
              <a:ext uri="{FF2B5EF4-FFF2-40B4-BE49-F238E27FC236}">
                <a16:creationId xmlns:a16="http://schemas.microsoft.com/office/drawing/2014/main" id="{5869CF87-97F5-5F79-D2F7-F74CE6D1BC38}"/>
              </a:ext>
            </a:extLst>
          </p:cNvPr>
          <p:cNvSpPr txBox="1"/>
          <p:nvPr/>
        </p:nvSpPr>
        <p:spPr>
          <a:xfrm>
            <a:off x="2099039" y="4771440"/>
            <a:ext cx="3582746" cy="1792798"/>
          </a:xfrm>
          <a:prstGeom prst="rect">
            <a:avLst/>
          </a:prstGeom>
          <a:noFill/>
        </p:spPr>
        <p:txBody>
          <a:bodyPr wrap="square">
            <a:spAutoFit/>
          </a:bodyPr>
          <a:lstStyle/>
          <a:p>
            <a:pPr marL="298450" indent="-285750">
              <a:spcBef>
                <a:spcPts val="275"/>
              </a:spcBef>
              <a:buFont typeface="Arial" panose="020B0604020202020204" pitchFamily="34" charset="0"/>
              <a:buChar char="•"/>
              <a:tabLst>
                <a:tab pos="234950" algn="l"/>
              </a:tabLst>
            </a:pPr>
            <a:r>
              <a:rPr lang="en-US" spc="-5" dirty="0">
                <a:solidFill>
                  <a:schemeClr val="tx1">
                    <a:lumMod val="50000"/>
                  </a:schemeClr>
                </a:solidFill>
                <a:latin typeface="Arial"/>
                <a:cs typeface="Arial"/>
              </a:rPr>
              <a:t>Select </a:t>
            </a:r>
            <a:r>
              <a:rPr lang="en-US" b="1" spc="-5" dirty="0">
                <a:solidFill>
                  <a:schemeClr val="tx1">
                    <a:lumMod val="50000"/>
                  </a:schemeClr>
                </a:solidFill>
                <a:latin typeface="Arial"/>
                <a:cs typeface="Arial"/>
              </a:rPr>
              <a:t>2024-25</a:t>
            </a:r>
            <a:r>
              <a:rPr lang="en-US" spc="-5" dirty="0">
                <a:solidFill>
                  <a:schemeClr val="tx1">
                    <a:lumMod val="50000"/>
                  </a:schemeClr>
                </a:solidFill>
                <a:latin typeface="Arial"/>
                <a:cs typeface="Arial"/>
              </a:rPr>
              <a:t> for the  </a:t>
            </a:r>
            <a:r>
              <a:rPr lang="en-US" b="1" spc="-5" dirty="0">
                <a:solidFill>
                  <a:schemeClr val="tx1">
                    <a:lumMod val="50000"/>
                  </a:schemeClr>
                </a:solidFill>
                <a:latin typeface="Arial"/>
                <a:cs typeface="Arial"/>
              </a:rPr>
              <a:t>School</a:t>
            </a:r>
            <a:r>
              <a:rPr lang="en-US" b="1" spc="-25" dirty="0">
                <a:solidFill>
                  <a:schemeClr val="tx1">
                    <a:lumMod val="50000"/>
                  </a:schemeClr>
                </a:solidFill>
                <a:latin typeface="Arial"/>
                <a:cs typeface="Arial"/>
              </a:rPr>
              <a:t> Year</a:t>
            </a:r>
            <a:endParaRPr lang="en-US" dirty="0">
              <a:solidFill>
                <a:schemeClr val="tx1">
                  <a:lumMod val="50000"/>
                </a:schemeClr>
              </a:solidFill>
              <a:latin typeface="Arial"/>
              <a:cs typeface="Arial"/>
            </a:endParaRPr>
          </a:p>
          <a:p>
            <a:pPr marL="298450" indent="-285750">
              <a:spcBef>
                <a:spcPts val="315"/>
              </a:spcBef>
              <a:buFont typeface="Arial" panose="020B0604020202020204" pitchFamily="34" charset="0"/>
              <a:buChar char="•"/>
              <a:tabLst>
                <a:tab pos="234950" algn="l"/>
              </a:tabLst>
            </a:pPr>
            <a:r>
              <a:rPr lang="en-US" spc="-5" dirty="0">
                <a:solidFill>
                  <a:schemeClr val="tx1">
                    <a:lumMod val="50000"/>
                  </a:schemeClr>
                </a:solidFill>
                <a:latin typeface="Arial"/>
                <a:cs typeface="Arial"/>
              </a:rPr>
              <a:t>Click the “</a:t>
            </a:r>
            <a:r>
              <a:rPr lang="en-US" b="1" spc="-5" dirty="0">
                <a:solidFill>
                  <a:schemeClr val="tx1">
                    <a:lumMod val="50000"/>
                  </a:schemeClr>
                </a:solidFill>
                <a:latin typeface="Arial"/>
                <a:cs typeface="Arial"/>
              </a:rPr>
              <a:t>Done</a:t>
            </a:r>
            <a:r>
              <a:rPr lang="en-US" spc="-5" dirty="0">
                <a:solidFill>
                  <a:schemeClr val="tx1">
                    <a:lumMod val="50000"/>
                  </a:schemeClr>
                </a:solidFill>
                <a:latin typeface="Arial"/>
                <a:cs typeface="Arial"/>
              </a:rPr>
              <a:t>”</a:t>
            </a:r>
            <a:r>
              <a:rPr lang="en-US" spc="-15" dirty="0">
                <a:solidFill>
                  <a:schemeClr val="tx1">
                    <a:lumMod val="50000"/>
                  </a:schemeClr>
                </a:solidFill>
                <a:latin typeface="Arial"/>
                <a:cs typeface="Arial"/>
              </a:rPr>
              <a:t> </a:t>
            </a:r>
            <a:r>
              <a:rPr lang="en-US" spc="-5" dirty="0">
                <a:solidFill>
                  <a:schemeClr val="tx1">
                    <a:lumMod val="50000"/>
                  </a:schemeClr>
                </a:solidFill>
                <a:latin typeface="Arial"/>
                <a:cs typeface="Arial"/>
              </a:rPr>
              <a:t>button when it turns green (if it has not turned green, you have missed required info)</a:t>
            </a:r>
            <a:endParaRPr lang="en-US" dirty="0">
              <a:solidFill>
                <a:schemeClr val="tx1">
                  <a:lumMod val="50000"/>
                </a:schemeClr>
              </a:solidFill>
              <a:latin typeface="Arial"/>
              <a:cs typeface="Arial"/>
            </a:endParaRPr>
          </a:p>
        </p:txBody>
      </p:sp>
      <p:pic>
        <p:nvPicPr>
          <p:cNvPr id="4" name="Picture 3">
            <a:extLst>
              <a:ext uri="{FF2B5EF4-FFF2-40B4-BE49-F238E27FC236}">
                <a16:creationId xmlns:a16="http://schemas.microsoft.com/office/drawing/2014/main" id="{20F7F168-F188-105C-65BE-AA8B869E53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66" y="3493516"/>
            <a:ext cx="4210638" cy="2924583"/>
          </a:xfrm>
          <a:prstGeom prst="rect">
            <a:avLst/>
          </a:prstGeom>
          <a:ln>
            <a:noFill/>
          </a:ln>
          <a:effectLst>
            <a:outerShdw blurRad="292100" dist="139700" dir="2700000" algn="tl" rotWithShape="0">
              <a:srgbClr val="333333">
                <a:alpha val="65000"/>
              </a:srgbClr>
            </a:outerShdw>
          </a:effectLst>
        </p:spPr>
      </p:pic>
      <p:sp>
        <p:nvSpPr>
          <p:cNvPr id="15" name="Arrow: Notched Right 14">
            <a:extLst>
              <a:ext uri="{FF2B5EF4-FFF2-40B4-BE49-F238E27FC236}">
                <a16:creationId xmlns:a16="http://schemas.microsoft.com/office/drawing/2014/main" id="{8F4F02B1-2E64-34C3-3081-BC2EA011EF3F}"/>
              </a:ext>
              <a:ext uri="{C183D7F6-B498-43B3-948B-1728B52AA6E4}">
                <adec:decorative xmlns:adec="http://schemas.microsoft.com/office/drawing/2017/decorative" val="1"/>
              </a:ext>
            </a:extLst>
          </p:cNvPr>
          <p:cNvSpPr/>
          <p:nvPr/>
        </p:nvSpPr>
        <p:spPr>
          <a:xfrm rot="5400000">
            <a:off x="7121417" y="5428601"/>
            <a:ext cx="265723" cy="2127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2733FC5-710F-FEAC-F5EC-30E379ACD7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30272" y="6191394"/>
            <a:ext cx="2010056" cy="57158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6654B1F1-144C-D1CA-8AC6-0EA6D9BE5C1D}"/>
              </a:ext>
            </a:extLst>
          </p:cNvPr>
          <p:cNvSpPr>
            <a:spLocks noGrp="1"/>
          </p:cNvSpPr>
          <p:nvPr>
            <p:ph type="sldNum" sz="quarter" idx="12"/>
          </p:nvPr>
        </p:nvSpPr>
        <p:spPr/>
        <p:txBody>
          <a:bodyPr/>
          <a:lstStyle/>
          <a:p>
            <a:fld id="{34A3F748-31DA-4297-96EF-69DC737B5DDE}" type="slidenum">
              <a:rPr lang="en-US" smtClean="0"/>
              <a:t>25</a:t>
            </a:fld>
            <a:endParaRPr lang="en-US" dirty="0"/>
          </a:p>
        </p:txBody>
      </p:sp>
    </p:spTree>
    <p:extLst>
      <p:ext uri="{BB962C8B-B14F-4D97-AF65-F5344CB8AC3E}">
        <p14:creationId xmlns:p14="http://schemas.microsoft.com/office/powerpoint/2010/main" val="236960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dirty="0"/>
              <a:t>Final Snapshot Approval Steps within Pipeline</a:t>
            </a:r>
            <a:br>
              <a:rPr lang="en-US" dirty="0"/>
            </a:br>
            <a:r>
              <a:rPr lang="en-US" dirty="0"/>
              <a:t> *</a:t>
            </a:r>
            <a:r>
              <a:rPr lang="en-US" sz="2000" dirty="0"/>
              <a:t>required by August 1, 2025</a:t>
            </a:r>
            <a:br>
              <a:rPr lang="en-US" sz="1800" dirty="0"/>
            </a:br>
            <a:endParaRPr lang="en-US" sz="1800" dirty="0"/>
          </a:p>
        </p:txBody>
      </p:sp>
      <p:sp>
        <p:nvSpPr>
          <p:cNvPr id="2" name="Content Placeholder 1"/>
          <p:cNvSpPr>
            <a:spLocks noGrp="1"/>
          </p:cNvSpPr>
          <p:nvPr>
            <p:ph idx="1"/>
          </p:nvPr>
        </p:nvSpPr>
        <p:spPr>
          <a:xfrm>
            <a:off x="838200" y="932689"/>
            <a:ext cx="10515600" cy="5798050"/>
          </a:xfrm>
          <a:solidFill>
            <a:schemeClr val="bg1"/>
          </a:solidFill>
        </p:spPr>
        <p:txBody>
          <a:bodyPr vert="horz" lIns="0" tIns="0" rIns="0" bIns="45720" rtlCol="0" anchor="t">
            <a:normAutofit/>
          </a:bodyPr>
          <a:lstStyle/>
          <a:p>
            <a:pPr marL="45720" indent="0">
              <a:buNone/>
            </a:pPr>
            <a:r>
              <a:rPr lang="en-US" sz="2800" u="sng" dirty="0">
                <a:solidFill>
                  <a:srgbClr val="000000"/>
                </a:solidFill>
              </a:rPr>
              <a:t>Within Data Pipeline</a:t>
            </a:r>
          </a:p>
          <a:p>
            <a:pPr marL="45720" indent="0">
              <a:buNone/>
            </a:pPr>
            <a:r>
              <a:rPr lang="en-US" sz="1800" dirty="0">
                <a:solidFill>
                  <a:srgbClr val="000000"/>
                </a:solidFill>
              </a:rPr>
              <a:t>1. Click </a:t>
            </a:r>
            <a:r>
              <a:rPr lang="en-US" sz="1800" dirty="0">
                <a:solidFill>
                  <a:srgbClr val="C00000"/>
                </a:solidFill>
              </a:rPr>
              <a:t>Discipline </a:t>
            </a:r>
            <a:r>
              <a:rPr lang="en-US" sz="1800" dirty="0">
                <a:solidFill>
                  <a:srgbClr val="000000"/>
                </a:solidFill>
              </a:rPr>
              <a:t>on the left menu</a:t>
            </a:r>
          </a:p>
          <a:p>
            <a:pPr marL="45720" indent="0">
              <a:buNone/>
            </a:pPr>
            <a:r>
              <a:rPr lang="en-US" sz="1800" dirty="0">
                <a:solidFill>
                  <a:srgbClr val="000000"/>
                </a:solidFill>
              </a:rPr>
              <a:t>2. Click </a:t>
            </a:r>
            <a:r>
              <a:rPr lang="en-US" sz="1800" dirty="0">
                <a:solidFill>
                  <a:srgbClr val="C00000"/>
                </a:solidFill>
              </a:rPr>
              <a:t>Status Dashboard</a:t>
            </a:r>
          </a:p>
          <a:p>
            <a:pPr marL="45720" indent="0">
              <a:buNone/>
            </a:pPr>
            <a:r>
              <a:rPr lang="en-US" sz="1800" dirty="0">
                <a:solidFill>
                  <a:srgbClr val="000000"/>
                </a:solidFill>
              </a:rPr>
              <a:t>3. Use the drop downs to select the appropriate values</a:t>
            </a:r>
          </a:p>
          <a:p>
            <a:pPr lvl="1"/>
            <a:r>
              <a:rPr lang="en-US" sz="1400" b="1" dirty="0">
                <a:solidFill>
                  <a:srgbClr val="000000"/>
                </a:solidFill>
              </a:rPr>
              <a:t>File Type: </a:t>
            </a:r>
            <a:r>
              <a:rPr lang="en-US" sz="1400" dirty="0">
                <a:solidFill>
                  <a:srgbClr val="C00000"/>
                </a:solidFill>
              </a:rPr>
              <a:t>SPED Discipline Snapshot</a:t>
            </a:r>
          </a:p>
          <a:p>
            <a:pPr lvl="1"/>
            <a:r>
              <a:rPr lang="en-US" sz="1400" b="1" dirty="0">
                <a:solidFill>
                  <a:srgbClr val="000000"/>
                </a:solidFill>
              </a:rPr>
              <a:t>School Year: </a:t>
            </a:r>
            <a:r>
              <a:rPr lang="en-US" sz="1400" dirty="0">
                <a:solidFill>
                  <a:srgbClr val="C00000"/>
                </a:solidFill>
              </a:rPr>
              <a:t>2024-25</a:t>
            </a:r>
          </a:p>
          <a:p>
            <a:pPr lvl="1"/>
            <a:r>
              <a:rPr lang="en-US" sz="1400" b="1" dirty="0">
                <a:solidFill>
                  <a:srgbClr val="000000"/>
                </a:solidFill>
              </a:rPr>
              <a:t>Organization/LEA:</a:t>
            </a:r>
            <a:r>
              <a:rPr lang="en-US" sz="1400" dirty="0">
                <a:solidFill>
                  <a:srgbClr val="000000"/>
                </a:solidFill>
              </a:rPr>
              <a:t> </a:t>
            </a:r>
            <a:r>
              <a:rPr lang="en-US" sz="1400" dirty="0">
                <a:solidFill>
                  <a:srgbClr val="C00000"/>
                </a:solidFill>
              </a:rPr>
              <a:t>defaults to your AU</a:t>
            </a:r>
          </a:p>
          <a:p>
            <a:r>
              <a:rPr lang="en-US" sz="1800" dirty="0">
                <a:solidFill>
                  <a:srgbClr val="000000"/>
                </a:solidFill>
              </a:rPr>
              <a:t>Notice the Data Locked value on this screen is set to N </a:t>
            </a:r>
          </a:p>
          <a:p>
            <a:r>
              <a:rPr lang="en-US" sz="1800" dirty="0">
                <a:solidFill>
                  <a:srgbClr val="000000"/>
                </a:solidFill>
              </a:rPr>
              <a:t>Notice the Overall Status is set to P (pending) indicating the data has not been </a:t>
            </a:r>
            <a:r>
              <a:rPr lang="en-US" sz="1800" dirty="0"/>
              <a:t>submitted to CDE.</a:t>
            </a:r>
          </a:p>
          <a:p>
            <a:pPr marL="388620" indent="-342900">
              <a:buFont typeface="+mj-lt"/>
              <a:buAutoNum type="arabicPeriod" startAt="4"/>
            </a:pPr>
            <a:r>
              <a:rPr lang="en-US" sz="1800" dirty="0">
                <a:solidFill>
                  <a:srgbClr val="C00000"/>
                </a:solidFill>
              </a:rPr>
              <a:t>Check the box next to the Admin Unit name and number and then click on your Admin Unit name to get to the screen which contains the submit button. </a:t>
            </a:r>
            <a:r>
              <a:rPr lang="en-US" sz="1800" dirty="0"/>
              <a:t> </a:t>
            </a:r>
            <a:endParaRPr lang="en-US" sz="1800" dirty="0">
              <a:cs typeface="Calibri"/>
            </a:endParaRPr>
          </a:p>
          <a:p>
            <a:pPr marL="388620" indent="-342900">
              <a:buFont typeface="+mj-lt"/>
              <a:buAutoNum type="arabicPeriod" startAt="4"/>
            </a:pPr>
            <a:r>
              <a:rPr lang="en-US" sz="1800" dirty="0"/>
              <a:t>Click t</a:t>
            </a:r>
            <a:r>
              <a:rPr lang="en-US" sz="1800" dirty="0">
                <a:solidFill>
                  <a:srgbClr val="000000"/>
                </a:solidFill>
              </a:rPr>
              <a:t>he </a:t>
            </a:r>
            <a:r>
              <a:rPr lang="en-US" sz="1800" dirty="0">
                <a:solidFill>
                  <a:srgbClr val="C00000"/>
                </a:solidFill>
              </a:rPr>
              <a:t>Submit to CDE </a:t>
            </a:r>
            <a:r>
              <a:rPr lang="en-US" sz="1800" dirty="0">
                <a:solidFill>
                  <a:srgbClr val="000000"/>
                </a:solidFill>
              </a:rPr>
              <a:t>button (Only SPI-APPROVERS will have this ability) (</a:t>
            </a:r>
            <a:r>
              <a:rPr lang="en-US" sz="1800" dirty="0">
                <a:solidFill>
                  <a:srgbClr val="C00000"/>
                </a:solidFill>
              </a:rPr>
              <a:t>must have 0 errors</a:t>
            </a:r>
            <a:r>
              <a:rPr lang="en-US" sz="1800" dirty="0">
                <a:solidFill>
                  <a:srgbClr val="000000"/>
                </a:solidFill>
              </a:rPr>
              <a:t>)</a:t>
            </a:r>
          </a:p>
          <a:p>
            <a:pPr marL="388620" indent="-342900">
              <a:buFont typeface="+mj-lt"/>
              <a:buAutoNum type="arabicPeriod" startAt="4"/>
            </a:pPr>
            <a:r>
              <a:rPr lang="en-US" sz="1800" dirty="0">
                <a:solidFill>
                  <a:srgbClr val="000000"/>
                </a:solidFill>
              </a:rPr>
              <a:t>Click </a:t>
            </a:r>
            <a:r>
              <a:rPr lang="en-US" sz="1800" dirty="0">
                <a:solidFill>
                  <a:srgbClr val="C00000"/>
                </a:solidFill>
              </a:rPr>
              <a:t>OK</a:t>
            </a:r>
          </a:p>
          <a:p>
            <a:pPr lvl="1"/>
            <a:r>
              <a:rPr lang="en-US" sz="1400" dirty="0">
                <a:solidFill>
                  <a:srgbClr val="000000"/>
                </a:solidFill>
              </a:rPr>
              <a:t>A green message should display above the File Type box indicating the data was submitted</a:t>
            </a:r>
          </a:p>
          <a:p>
            <a:pPr lvl="1"/>
            <a:r>
              <a:rPr lang="en-US" sz="1400" dirty="0">
                <a:solidFill>
                  <a:srgbClr val="000000"/>
                </a:solidFill>
              </a:rPr>
              <a:t>The Data Locked value should change to </a:t>
            </a:r>
            <a:r>
              <a:rPr lang="en-US" sz="1400" dirty="0">
                <a:solidFill>
                  <a:srgbClr val="C00000"/>
                </a:solidFill>
              </a:rPr>
              <a:t>Y</a:t>
            </a:r>
          </a:p>
          <a:p>
            <a:pPr lvl="1"/>
            <a:r>
              <a:rPr lang="en-US" sz="1400" dirty="0">
                <a:solidFill>
                  <a:srgbClr val="000000"/>
                </a:solidFill>
              </a:rPr>
              <a:t>The Overall Status should change to </a:t>
            </a:r>
            <a:r>
              <a:rPr lang="en-US" sz="1400" dirty="0">
                <a:solidFill>
                  <a:srgbClr val="C00000"/>
                </a:solidFill>
              </a:rPr>
              <a:t>S</a:t>
            </a:r>
          </a:p>
        </p:txBody>
      </p:sp>
      <p:sp>
        <p:nvSpPr>
          <p:cNvPr id="5" name="Slide Number Placeholder 1">
            <a:extLst>
              <a:ext uri="{FF2B5EF4-FFF2-40B4-BE49-F238E27FC236}">
                <a16:creationId xmlns:a16="http://schemas.microsoft.com/office/drawing/2014/main" id="{29C23EEA-A3F6-FB91-2375-364339B658B9}"/>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06368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Assistance Needed?</a:t>
            </a:r>
          </a:p>
        </p:txBody>
      </p:sp>
      <p:sp>
        <p:nvSpPr>
          <p:cNvPr id="4" name="Content Placeholder 3"/>
          <p:cNvSpPr>
            <a:spLocks noGrp="1"/>
          </p:cNvSpPr>
          <p:nvPr>
            <p:ph idx="1"/>
          </p:nvPr>
        </p:nvSpPr>
        <p:spPr>
          <a:xfrm>
            <a:off x="443565" y="1463040"/>
            <a:ext cx="10360793" cy="1658916"/>
          </a:xfrm>
          <a:prstGeom prst="rect">
            <a:avLst/>
          </a:prstGeom>
          <a:solidFill>
            <a:schemeClr val="bg1"/>
          </a:solidFill>
        </p:spPr>
        <p:txBody>
          <a:bodyPr wrap="square">
            <a:spAutoFit/>
          </a:bodyPr>
          <a:lstStyle/>
          <a:p>
            <a:pPr marL="0" indent="0">
              <a:buNone/>
              <a:defRPr/>
            </a:pPr>
            <a:r>
              <a:rPr lang="en-US" sz="1800" dirty="0"/>
              <a:t>For questions or support with the Special Education Discipline Data Collection, please contact:</a:t>
            </a:r>
          </a:p>
          <a:p>
            <a:pPr marL="0" indent="0">
              <a:buNone/>
              <a:defRPr/>
            </a:pPr>
            <a:r>
              <a:rPr lang="en-US" sz="1800" dirty="0"/>
              <a:t>Lindsey Heitman </a:t>
            </a:r>
            <a:r>
              <a:rPr lang="en-US" sz="1800" u="sng" dirty="0">
                <a:hlinkClick r:id="rId3"/>
              </a:rPr>
              <a:t>heitman_l@cde.state.co.us</a:t>
            </a:r>
            <a:r>
              <a:rPr lang="en-US" sz="1800" dirty="0"/>
              <a:t> </a:t>
            </a:r>
            <a:r>
              <a:rPr lang="en-US" sz="1800" b="1" dirty="0"/>
              <a:t>Collection Lead</a:t>
            </a:r>
            <a:endParaRPr lang="en-US" sz="1800" dirty="0"/>
          </a:p>
          <a:p>
            <a:pPr marL="0" indent="0">
              <a:buNone/>
              <a:defRPr/>
            </a:pPr>
            <a:r>
              <a:rPr lang="en-US" sz="1800" dirty="0"/>
              <a:t>Josh Fails </a:t>
            </a:r>
            <a:r>
              <a:rPr lang="en-US" sz="1800" dirty="0">
                <a:hlinkClick r:id="rId4"/>
              </a:rPr>
              <a:t>Fails_j@cde.state.co.us</a:t>
            </a:r>
            <a:r>
              <a:rPr lang="en-US" sz="1800" dirty="0"/>
              <a:t>   Data Management System, Document uploads</a:t>
            </a:r>
          </a:p>
          <a:p>
            <a:pPr marL="0" lvl="0" indent="0">
              <a:buNone/>
            </a:pPr>
            <a:endParaRPr lang="en-US" sz="1800" dirty="0"/>
          </a:p>
          <a:p>
            <a:pPr marL="0" indent="0">
              <a:lnSpc>
                <a:spcPct val="100000"/>
              </a:lnSpc>
              <a:spcBef>
                <a:spcPts val="0"/>
              </a:spcBef>
              <a:buNone/>
            </a:pPr>
            <a:endParaRPr lang="en-US" sz="1800" b="1" u="sng" dirty="0"/>
          </a:p>
        </p:txBody>
      </p:sp>
      <p:pic>
        <p:nvPicPr>
          <p:cNvPr id="2050" name="Picture 2" descr="89,600+ Thank You So Much! Stock Photos, Pictures &amp; Royalty ...">
            <a:extLst>
              <a:ext uri="{FF2B5EF4-FFF2-40B4-BE49-F238E27FC236}">
                <a16:creationId xmlns:a16="http://schemas.microsoft.com/office/drawing/2014/main" id="{CAE1BE6E-92A3-8EF0-B804-543B5EAE3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795" y="3214299"/>
            <a:ext cx="58293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6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Purpose &amp; Content Reminder  </a:t>
            </a:r>
          </a:p>
        </p:txBody>
      </p:sp>
      <p:sp>
        <p:nvSpPr>
          <p:cNvPr id="3" name="Content Placeholder 2"/>
          <p:cNvSpPr>
            <a:spLocks noGrp="1"/>
          </p:cNvSpPr>
          <p:nvPr>
            <p:ph idx="1"/>
          </p:nvPr>
        </p:nvSpPr>
        <p:spPr/>
        <p:txBody>
          <a:bodyPr>
            <a:normAutofit fontScale="77500" lnSpcReduction="20000"/>
          </a:bodyPr>
          <a:lstStyle/>
          <a:p>
            <a:endParaRPr lang="en-US" sz="1000" dirty="0"/>
          </a:p>
          <a:p>
            <a:pPr marL="285750" indent="-285750">
              <a:buFont typeface="Wingdings" panose="05000000000000000000" pitchFamily="2" charset="2"/>
              <a:buChar char="v"/>
            </a:pPr>
            <a:r>
              <a:rPr lang="en-US" dirty="0">
                <a:solidFill>
                  <a:schemeClr val="tx1">
                    <a:lumMod val="50000"/>
                  </a:schemeClr>
                </a:solidFill>
              </a:rPr>
              <a:t>20 U.S.C. 1416(a)(3)(A); 1412(a)(22) of IDEA requires that states report to the federal government the number of children with disabilities by race, ethnicity, and disability category who are removed to an interim alternative educational setting or are subject to long-term suspensions or expulsion. </a:t>
            </a:r>
          </a:p>
          <a:p>
            <a:pPr marL="285750" indent="-285750">
              <a:buFont typeface="Wingdings" panose="05000000000000000000" pitchFamily="2" charset="2"/>
              <a:buChar char="ü"/>
            </a:pPr>
            <a:endParaRPr lang="en-US" dirty="0">
              <a:solidFill>
                <a:schemeClr val="bg2">
                  <a:lumMod val="10000"/>
                </a:schemeClr>
              </a:solidFill>
            </a:endParaRPr>
          </a:p>
          <a:p>
            <a:pPr marL="285750" indent="-285750">
              <a:buFont typeface="Wingdings" panose="05000000000000000000" pitchFamily="2" charset="2"/>
              <a:buChar char="ü"/>
            </a:pPr>
            <a:r>
              <a:rPr lang="en-US" dirty="0">
                <a:solidFill>
                  <a:schemeClr val="bg2">
                    <a:lumMod val="10000"/>
                  </a:schemeClr>
                </a:solidFill>
              </a:rPr>
              <a:t>EDFacts – U.S. Department of Education federal requirements</a:t>
            </a:r>
          </a:p>
          <a:p>
            <a:pPr marL="285750" indent="-285750">
              <a:buFont typeface="Wingdings" panose="05000000000000000000" pitchFamily="2" charset="2"/>
              <a:buChar char="ü"/>
            </a:pPr>
            <a:r>
              <a:rPr lang="en-US" dirty="0">
                <a:solidFill>
                  <a:schemeClr val="bg2">
                    <a:lumMod val="10000"/>
                  </a:schemeClr>
                </a:solidFill>
              </a:rPr>
              <a:t>State Performance Plan Indicators 4A and 4B which report the disproportionate rates of suspensions and expulsions greater than 10 school days in a school year for children with IEP’s </a:t>
            </a:r>
          </a:p>
          <a:p>
            <a:pPr marL="285750" indent="-285750">
              <a:buFont typeface="Wingdings" panose="05000000000000000000" pitchFamily="2" charset="2"/>
              <a:buChar char="ü"/>
            </a:pPr>
            <a:r>
              <a:rPr lang="en-US" dirty="0">
                <a:solidFill>
                  <a:schemeClr val="bg2">
                    <a:lumMod val="10000"/>
                  </a:schemeClr>
                </a:solidFill>
              </a:rPr>
              <a:t>Research requests </a:t>
            </a:r>
          </a:p>
          <a:p>
            <a:pPr marL="285750" indent="-285750">
              <a:buFont typeface="Wingdings" panose="05000000000000000000" pitchFamily="2" charset="2"/>
              <a:buChar char="ü"/>
            </a:pPr>
            <a:r>
              <a:rPr lang="en-US" dirty="0">
                <a:solidFill>
                  <a:schemeClr val="bg2">
                    <a:lumMod val="10000"/>
                  </a:schemeClr>
                </a:solidFill>
              </a:rPr>
              <a:t>Monitoring </a:t>
            </a:r>
          </a:p>
          <a:p>
            <a:pPr marL="285750" indent="-285750">
              <a:buFont typeface="Wingdings" panose="05000000000000000000" pitchFamily="2" charset="2"/>
              <a:buChar char="ü"/>
            </a:pPr>
            <a:r>
              <a:rPr lang="en-US" dirty="0">
                <a:solidFill>
                  <a:schemeClr val="bg2">
                    <a:lumMod val="10000"/>
                  </a:schemeClr>
                </a:solidFill>
              </a:rPr>
              <a:t>Consultant analysis to support technical assistance needs in the state </a:t>
            </a:r>
          </a:p>
          <a:p>
            <a:pPr marL="285750" indent="-285750">
              <a:buFont typeface="Wingdings" panose="05000000000000000000" pitchFamily="2" charset="2"/>
              <a:buChar char="ü"/>
            </a:pPr>
            <a:r>
              <a:rPr lang="en-US" dirty="0">
                <a:solidFill>
                  <a:schemeClr val="bg2">
                    <a:lumMod val="10000"/>
                  </a:schemeClr>
                </a:solidFill>
              </a:rPr>
              <a:t>Special Education Fiscal Advisory Council (SEFAC) </a:t>
            </a:r>
          </a:p>
          <a:p>
            <a:endParaRPr lang="en-US" dirty="0"/>
          </a:p>
          <a:p>
            <a:pPr marL="0" lvl="0" indent="0">
              <a:buNone/>
            </a:pPr>
            <a:r>
              <a:rPr lang="en-US" dirty="0">
                <a:solidFill>
                  <a:srgbClr val="0070C0"/>
                </a:solidFill>
              </a:rPr>
              <a:t>Reporting Period:  July 1, 2024 – June 30, 2025</a:t>
            </a:r>
            <a:endParaRPr lang="en-US" sz="1400" dirty="0"/>
          </a:p>
        </p:txBody>
      </p:sp>
      <p:sp>
        <p:nvSpPr>
          <p:cNvPr id="4" name="Slide Number Placeholder 1">
            <a:extLst>
              <a:ext uri="{FF2B5EF4-FFF2-40B4-BE49-F238E27FC236}">
                <a16:creationId xmlns:a16="http://schemas.microsoft.com/office/drawing/2014/main" id="{43BC90C0-3ED8-2730-51B5-16B57624934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81057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Remaining Timeline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solidFill>
                  <a:schemeClr val="tx1">
                    <a:lumMod val="50000"/>
                  </a:schemeClr>
                </a:solidFill>
              </a:rPr>
              <a:t>Thursday July 24</a:t>
            </a:r>
            <a:r>
              <a:rPr lang="en-US" baseline="30000" dirty="0">
                <a:solidFill>
                  <a:schemeClr val="tx1">
                    <a:lumMod val="50000"/>
                  </a:schemeClr>
                </a:solidFill>
              </a:rPr>
              <a:t>th</a:t>
            </a:r>
            <a:r>
              <a:rPr lang="en-US" dirty="0">
                <a:solidFill>
                  <a:schemeClr val="tx1">
                    <a:lumMod val="50000"/>
                  </a:schemeClr>
                </a:solidFill>
              </a:rPr>
              <a:t> - </a:t>
            </a:r>
            <a:r>
              <a:rPr lang="en-US" sz="2000" dirty="0">
                <a:solidFill>
                  <a:schemeClr val="tx1">
                    <a:lumMod val="50000"/>
                  </a:schemeClr>
                </a:solidFill>
              </a:rPr>
              <a:t>all exceptions requests submitted to CDE for processing</a:t>
            </a:r>
          </a:p>
          <a:p>
            <a:pPr>
              <a:buFont typeface="Wingdings" panose="05000000000000000000" pitchFamily="2" charset="2"/>
              <a:buChar char="Ø"/>
            </a:pPr>
            <a:r>
              <a:rPr lang="en-US" dirty="0">
                <a:solidFill>
                  <a:schemeClr val="tx1">
                    <a:lumMod val="50000"/>
                  </a:schemeClr>
                </a:solidFill>
              </a:rPr>
              <a:t>Friday July 25</a:t>
            </a:r>
            <a:r>
              <a:rPr lang="en-US" baseline="30000" dirty="0">
                <a:solidFill>
                  <a:schemeClr val="tx1">
                    <a:lumMod val="50000"/>
                  </a:schemeClr>
                </a:solidFill>
              </a:rPr>
              <a:t>th </a:t>
            </a:r>
            <a:r>
              <a:rPr lang="en-US" dirty="0">
                <a:solidFill>
                  <a:schemeClr val="tx1">
                    <a:lumMod val="50000"/>
                  </a:schemeClr>
                </a:solidFill>
              </a:rPr>
              <a:t>Complete Snapshot – Error Free:</a:t>
            </a:r>
          </a:p>
          <a:p>
            <a:pPr lvl="1"/>
            <a:r>
              <a:rPr lang="en-US" dirty="0"/>
              <a:t>Date for AUs to have a complete Special Education Discipline Snapshot dataset by passing all interchange and snapshot validations in preparation for report review</a:t>
            </a:r>
          </a:p>
          <a:p>
            <a:pPr>
              <a:buFont typeface="Wingdings" panose="05000000000000000000" pitchFamily="2" charset="2"/>
              <a:buChar char="Ø"/>
            </a:pPr>
            <a:r>
              <a:rPr lang="en-US" dirty="0">
                <a:solidFill>
                  <a:schemeClr val="tx1">
                    <a:lumMod val="50000"/>
                  </a:schemeClr>
                </a:solidFill>
              </a:rPr>
              <a:t>Friday July 25 August 1</a:t>
            </a:r>
            <a:r>
              <a:rPr lang="en-US" baseline="30000" dirty="0">
                <a:solidFill>
                  <a:schemeClr val="tx1">
                    <a:lumMod val="50000"/>
                  </a:schemeClr>
                </a:solidFill>
              </a:rPr>
              <a:t>st - </a:t>
            </a:r>
            <a:r>
              <a:rPr lang="en-US" dirty="0">
                <a:solidFill>
                  <a:schemeClr val="tx1">
                    <a:lumMod val="50000"/>
                  </a:schemeClr>
                </a:solidFill>
              </a:rPr>
              <a:t>Report Review Week:</a:t>
            </a:r>
          </a:p>
          <a:p>
            <a:pPr lvl="1"/>
            <a:r>
              <a:rPr lang="en-US" dirty="0"/>
              <a:t>Director and data respondent review validation reports in detail and make any data corrections necessary to ensure data is valid and reliable</a:t>
            </a:r>
          </a:p>
          <a:p>
            <a:pPr>
              <a:buFont typeface="Wingdings" panose="05000000000000000000" pitchFamily="2" charset="2"/>
              <a:buChar char="Ø"/>
            </a:pPr>
            <a:r>
              <a:rPr lang="en-US" dirty="0">
                <a:solidFill>
                  <a:schemeClr val="tx1">
                    <a:lumMod val="50000"/>
                  </a:schemeClr>
                </a:solidFill>
              </a:rPr>
              <a:t>Friday August 1</a:t>
            </a:r>
            <a:r>
              <a:rPr lang="en-US" baseline="30000" dirty="0">
                <a:solidFill>
                  <a:schemeClr val="tx1">
                    <a:lumMod val="50000"/>
                  </a:schemeClr>
                </a:solidFill>
              </a:rPr>
              <a:t>st</a:t>
            </a:r>
            <a:r>
              <a:rPr lang="en-US" dirty="0">
                <a:solidFill>
                  <a:schemeClr val="tx1">
                    <a:lumMod val="50000"/>
                  </a:schemeClr>
                </a:solidFill>
              </a:rPr>
              <a:t>: </a:t>
            </a:r>
          </a:p>
          <a:p>
            <a:pPr marL="742950" lvl="2" indent="-285750">
              <a:spcBef>
                <a:spcPts val="1000"/>
              </a:spcBef>
            </a:pPr>
            <a:r>
              <a:rPr lang="en-US" sz="2000" dirty="0">
                <a:latin typeface="Trebuchet MS" panose="020B0603020202020204" pitchFamily="34" charset="0"/>
              </a:rPr>
              <a:t>Final snapshot approval due within the Data Pipeline system and signed reports uploaded to ESSU Data Management System. </a:t>
            </a:r>
          </a:p>
          <a:p>
            <a:pPr marL="914400" lvl="3" indent="0">
              <a:spcBef>
                <a:spcPts val="1000"/>
              </a:spcBef>
              <a:buNone/>
            </a:pPr>
            <a:r>
              <a:rPr lang="en-US" sz="2000" dirty="0">
                <a:latin typeface="Trebuchet MS" panose="020B0603020202020204" pitchFamily="34" charset="0"/>
              </a:rPr>
              <a:t>*It is okay to do this as soon as you’ve reviewed your reports and signed off on your data!</a:t>
            </a:r>
            <a:r>
              <a:rPr lang="en-US" sz="2000" dirty="0">
                <a:solidFill>
                  <a:schemeClr val="accent2">
                    <a:lumMod val="75000"/>
                  </a:schemeClr>
                </a:solidFill>
                <a:latin typeface="Trebuchet MS" panose="020B0603020202020204" pitchFamily="34" charset="0"/>
              </a:rPr>
              <a:t> </a:t>
            </a:r>
          </a:p>
          <a:p>
            <a:pPr marL="0" indent="0">
              <a:buNone/>
            </a:pPr>
            <a:endParaRPr lang="en-US" sz="3200" dirty="0"/>
          </a:p>
        </p:txBody>
      </p:sp>
      <p:sp>
        <p:nvSpPr>
          <p:cNvPr id="4" name="Slide Number Placeholder 1">
            <a:extLst>
              <a:ext uri="{FF2B5EF4-FFF2-40B4-BE49-F238E27FC236}">
                <a16:creationId xmlns:a16="http://schemas.microsoft.com/office/drawing/2014/main" id="{789E7E6A-A8AA-76FD-1023-5FB57450758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36304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Title 2"/>
          <p:cNvSpPr>
            <a:spLocks noGrp="1"/>
          </p:cNvSpPr>
          <p:nvPr>
            <p:ph type="title"/>
          </p:nvPr>
        </p:nvSpPr>
        <p:spPr>
          <a:xfrm>
            <a:off x="253442" y="176599"/>
            <a:ext cx="8065168" cy="898524"/>
          </a:xfrm>
        </p:spPr>
        <p:txBody>
          <a:bodyPr anchor="ctr">
            <a:normAutofit/>
          </a:bodyPr>
          <a:lstStyle/>
          <a:p>
            <a:r>
              <a:rPr lang="en-US" altLang="en-US" dirty="0"/>
              <a:t>Special Education Discipline</a:t>
            </a:r>
            <a:br>
              <a:rPr lang="en-US" altLang="en-US" dirty="0"/>
            </a:br>
            <a:r>
              <a:rPr lang="en-US" altLang="en-US" dirty="0"/>
              <a:t>Final Deadline – Friday, August 1, 2025	</a:t>
            </a:r>
          </a:p>
        </p:txBody>
      </p:sp>
      <p:sp>
        <p:nvSpPr>
          <p:cNvPr id="6" name="Content Placeholder 1"/>
          <p:cNvSpPr>
            <a:spLocks noGrp="1"/>
          </p:cNvSpPr>
          <p:nvPr>
            <p:ph idx="1"/>
          </p:nvPr>
        </p:nvSpPr>
        <p:spPr>
          <a:xfrm>
            <a:off x="838200" y="1554480"/>
            <a:ext cx="10515600" cy="4608576"/>
          </a:xfrm>
        </p:spPr>
        <p:txBody>
          <a:bodyPr vert="horz" lIns="0" tIns="0" rIns="0" bIns="45720" rtlCol="0" anchor="t">
            <a:normAutofit lnSpcReduction="10000"/>
          </a:bodyPr>
          <a:lstStyle/>
          <a:p>
            <a:pPr marL="0" indent="0">
              <a:buNone/>
              <a:defRPr/>
            </a:pPr>
            <a:r>
              <a:rPr lang="en-US" dirty="0">
                <a:solidFill>
                  <a:schemeClr val="tx1">
                    <a:lumMod val="50000"/>
                  </a:schemeClr>
                </a:solidFill>
              </a:rPr>
              <a:t>Administrative Unit data respondent is responsible for completing the following steps to meet the deadline:</a:t>
            </a:r>
          </a:p>
          <a:p>
            <a:pPr lvl="1">
              <a:buFont typeface="Wingdings" panose="05000000000000000000" pitchFamily="2" charset="2"/>
              <a:buChar char="q"/>
              <a:defRPr/>
            </a:pPr>
            <a:r>
              <a:rPr lang="en-US" sz="2400" dirty="0">
                <a:solidFill>
                  <a:schemeClr val="tx1">
                    <a:lumMod val="50000"/>
                  </a:schemeClr>
                </a:solidFill>
              </a:rPr>
              <a:t>Electronically SUBMIT the data to CDE via the Data Pipeline </a:t>
            </a:r>
          </a:p>
          <a:p>
            <a:pPr lvl="1">
              <a:buFont typeface="Wingdings" panose="05000000000000000000" pitchFamily="2" charset="2"/>
              <a:buChar char="q"/>
              <a:defRPr/>
            </a:pPr>
            <a:r>
              <a:rPr lang="en-US" sz="2400" dirty="0">
                <a:solidFill>
                  <a:schemeClr val="tx1">
                    <a:lumMod val="50000"/>
                  </a:schemeClr>
                </a:solidFill>
              </a:rPr>
              <a:t>Upload the two required signed reports to the ESSU Data Management System </a:t>
            </a:r>
          </a:p>
          <a:p>
            <a:pPr lvl="3">
              <a:defRPr/>
            </a:pPr>
            <a:r>
              <a:rPr lang="en-US" sz="2200" dirty="0">
                <a:solidFill>
                  <a:schemeClr val="tx1">
                    <a:lumMod val="50000"/>
                  </a:schemeClr>
                </a:solidFill>
              </a:rPr>
              <a:t> SPED Discipline Data Summary Report (exported to PDF – all 10 pages) </a:t>
            </a:r>
          </a:p>
          <a:p>
            <a:pPr lvl="3">
              <a:defRPr/>
            </a:pPr>
            <a:r>
              <a:rPr lang="en-US" sz="2200" dirty="0">
                <a:solidFill>
                  <a:schemeClr val="tx1">
                    <a:lumMod val="50000"/>
                  </a:schemeClr>
                </a:solidFill>
              </a:rPr>
              <a:t> SPED Discipline Year-to-Year Comparison Type of Disciplines Report (exported to PDF-1 page) </a:t>
            </a:r>
          </a:p>
          <a:p>
            <a:pPr lvl="4">
              <a:defRPr/>
            </a:pPr>
            <a:r>
              <a:rPr lang="en-US" sz="2200" dirty="0">
                <a:solidFill>
                  <a:schemeClr val="tx1">
                    <a:lumMod val="50000"/>
                  </a:schemeClr>
                </a:solidFill>
              </a:rPr>
              <a:t>Flag explanation document required if ‘A’ flags trigger on year-to-year report. Template found on the </a:t>
            </a:r>
            <a:r>
              <a:rPr lang="en-US" sz="2200" dirty="0">
                <a:solidFill>
                  <a:schemeClr val="tx1">
                    <a:lumMod val="50000"/>
                  </a:schemeClr>
                </a:solidFill>
                <a:hlinkClick r:id="rId3"/>
              </a:rPr>
              <a:t>Special Education Discipline Snapshot </a:t>
            </a:r>
            <a:r>
              <a:rPr lang="en-US" sz="2200" dirty="0">
                <a:solidFill>
                  <a:schemeClr val="tx1">
                    <a:lumMod val="50000"/>
                  </a:schemeClr>
                </a:solidFill>
              </a:rPr>
              <a:t>webpage under the Reports section. </a:t>
            </a:r>
          </a:p>
          <a:p>
            <a:pPr lvl="3">
              <a:defRPr/>
            </a:pPr>
            <a:r>
              <a:rPr lang="en-US" sz="2200" dirty="0">
                <a:solidFill>
                  <a:schemeClr val="tx1">
                    <a:lumMod val="50000"/>
                  </a:schemeClr>
                </a:solidFill>
              </a:rPr>
              <a:t>Please upload the Data Summary Report and Year-to-Year Report together in one PDF. The Flag Explanations document should be uploaded separately in a word document. </a:t>
            </a:r>
          </a:p>
          <a:p>
            <a:pPr marL="457200" lvl="1" indent="0">
              <a:buNone/>
              <a:defRPr/>
            </a:pPr>
            <a:endParaRPr lang="en-US" sz="2400" b="1" dirty="0">
              <a:solidFill>
                <a:schemeClr val="tx1">
                  <a:lumMod val="50000"/>
                </a:schemeClr>
              </a:solidFill>
            </a:endParaRPr>
          </a:p>
          <a:p>
            <a:pPr marL="457200" lvl="1" indent="0">
              <a:buNone/>
              <a:defRPr/>
            </a:pPr>
            <a:endParaRPr lang="en-US" sz="2400" dirty="0">
              <a:solidFill>
                <a:schemeClr val="tx1">
                  <a:lumMod val="50000"/>
                </a:schemeClr>
              </a:solidFill>
            </a:endParaRPr>
          </a:p>
        </p:txBody>
      </p:sp>
      <p:sp>
        <p:nvSpPr>
          <p:cNvPr id="2" name="Slide Number Placeholder 1">
            <a:extLst>
              <a:ext uri="{FF2B5EF4-FFF2-40B4-BE49-F238E27FC236}">
                <a16:creationId xmlns:a16="http://schemas.microsoft.com/office/drawing/2014/main" id="{8F167A15-3BE5-7D33-20C2-13157E74E8B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84433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a:t>Signature Reports</a:t>
            </a:r>
          </a:p>
        </p:txBody>
      </p:sp>
      <p:sp>
        <p:nvSpPr>
          <p:cNvPr id="5" name="Content Placeholder 4"/>
          <p:cNvSpPr>
            <a:spLocks noGrp="1"/>
          </p:cNvSpPr>
          <p:nvPr>
            <p:ph sz="half" idx="1"/>
          </p:nvPr>
        </p:nvSpPr>
        <p:spPr>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dirty="0"/>
              <a:t>ADMINISTRATIVE UNIT </a:t>
            </a:r>
          </a:p>
          <a:p>
            <a:pPr marL="45720" indent="0" algn="ctr">
              <a:buNone/>
              <a:defRPr/>
            </a:pPr>
            <a:endParaRPr lang="en-US" dirty="0"/>
          </a:p>
          <a:p>
            <a:pPr marL="274320" indent="0">
              <a:buNone/>
              <a:defRPr/>
            </a:pPr>
            <a:r>
              <a:rPr lang="en-US" dirty="0"/>
              <a:t>Reports to upload to the DMS:</a:t>
            </a:r>
          </a:p>
          <a:p>
            <a:pPr marL="502920">
              <a:buFont typeface="Wingdings" pitchFamily="2" charset="2"/>
              <a:buChar char="v"/>
              <a:defRPr/>
            </a:pPr>
            <a:r>
              <a:rPr lang="en-US" dirty="0"/>
              <a:t>SPED Discipline Data Summary Report (10 Pages)</a:t>
            </a:r>
            <a:endParaRPr lang="en-US" dirty="0">
              <a:cs typeface="Calibri"/>
            </a:endParaRPr>
          </a:p>
          <a:p>
            <a:pPr marL="502920">
              <a:buFont typeface="Wingdings" pitchFamily="2" charset="2"/>
              <a:buChar char="v"/>
              <a:defRPr/>
            </a:pPr>
            <a:r>
              <a:rPr lang="en-US" dirty="0"/>
              <a:t>SPED Discipline Year-to-Year Comparison Type of Disciplines Report (1 Page)</a:t>
            </a:r>
            <a:endParaRPr lang="en-US" dirty="0">
              <a:cs typeface="Calibri"/>
            </a:endParaRPr>
          </a:p>
          <a:p>
            <a:pPr marL="960120" lvl="1">
              <a:buFont typeface="Wingdings" pitchFamily="2" charset="2"/>
              <a:buChar char="v"/>
              <a:defRPr/>
            </a:pPr>
            <a:r>
              <a:rPr lang="en-US" sz="1800" dirty="0"/>
              <a:t>Year-to-Year Flag Explanation Document (Word) if applicable</a:t>
            </a:r>
          </a:p>
          <a:p>
            <a:pPr marL="502920">
              <a:buFont typeface="Wingdings" charset="2"/>
              <a:buChar char="§"/>
              <a:defRPr/>
            </a:pPr>
            <a:endParaRPr lang="en-US" dirty="0"/>
          </a:p>
          <a:p>
            <a:pPr marL="502920">
              <a:buFont typeface="Wingdings" charset="2"/>
              <a:buChar char="§"/>
              <a:defRPr/>
            </a:pPr>
            <a:endParaRPr lang="en-US" dirty="0"/>
          </a:p>
        </p:txBody>
      </p:sp>
      <p:sp>
        <p:nvSpPr>
          <p:cNvPr id="4" name="Content Placeholder 3"/>
          <p:cNvSpPr>
            <a:spLocks noGrp="1"/>
          </p:cNvSpPr>
          <p:nvPr>
            <p:ph sz="half" idx="2"/>
          </p:nvPr>
        </p:nvSpPr>
        <p:spPr>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dirty="0"/>
              <a:t>DISTRICT </a:t>
            </a:r>
          </a:p>
          <a:p>
            <a:pPr marL="274320" indent="0">
              <a:buNone/>
              <a:defRPr/>
            </a:pPr>
            <a:endParaRPr lang="en-US" dirty="0"/>
          </a:p>
          <a:p>
            <a:pPr marL="274320" indent="0">
              <a:buNone/>
              <a:defRPr/>
            </a:pPr>
            <a:r>
              <a:rPr lang="en-US" dirty="0"/>
              <a:t>Report to send to AU:</a:t>
            </a:r>
          </a:p>
          <a:p>
            <a:pPr marL="502920">
              <a:buFont typeface="Wingdings" pitchFamily="2" charset="2"/>
              <a:buChar char="v"/>
              <a:defRPr/>
            </a:pPr>
            <a:r>
              <a:rPr lang="en-US" dirty="0"/>
              <a:t>District Authority Sign-Off Form</a:t>
            </a:r>
          </a:p>
          <a:p>
            <a:pPr marL="502920" lvl="1" indent="0">
              <a:buNone/>
              <a:defRPr/>
            </a:pPr>
            <a:r>
              <a:rPr lang="en-US" sz="1800" dirty="0"/>
              <a:t>(requested by Special Education Directors for data assurance purposes and found in the Discipline Interchange </a:t>
            </a:r>
            <a:r>
              <a:rPr lang="en-US" sz="1800" dirty="0" err="1"/>
              <a:t>cognos</a:t>
            </a:r>
            <a:r>
              <a:rPr lang="en-US" sz="1800" dirty="0"/>
              <a:t> folder)</a:t>
            </a:r>
          </a:p>
          <a:p>
            <a:pPr marL="502920" lvl="1" indent="0">
              <a:buNone/>
              <a:defRPr/>
            </a:pPr>
            <a:r>
              <a:rPr lang="en-US" sz="1800" dirty="0">
                <a:cs typeface="Calibri" panose="020F0502020204030204"/>
              </a:rPr>
              <a:t>*No need to send to CDE – for your records</a:t>
            </a:r>
          </a:p>
        </p:txBody>
      </p:sp>
      <p:pic>
        <p:nvPicPr>
          <p:cNvPr id="6" name="Graphic 5">
            <a:extLst>
              <a:ext uri="{FF2B5EF4-FFF2-40B4-BE49-F238E27FC236}">
                <a16:creationId xmlns:a16="http://schemas.microsoft.com/office/drawing/2014/main" id="{E74E38BF-DE27-222E-7E82-9D2426A189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000" y="160725"/>
            <a:ext cx="914400" cy="914400"/>
          </a:xfrm>
          <a:prstGeom prst="rect">
            <a:avLst/>
          </a:prstGeom>
        </p:spPr>
      </p:pic>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98575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065168" cy="898524"/>
          </a:xfrm>
        </p:spPr>
        <p:txBody>
          <a:bodyPr anchor="t">
            <a:normAutofit/>
          </a:bodyPr>
          <a:lstStyle/>
          <a:p>
            <a:r>
              <a:rPr lang="en-US" sz="2800" dirty="0"/>
              <a:t>Where to Find SPED Discipline Validation Reports</a:t>
            </a:r>
          </a:p>
        </p:txBody>
      </p:sp>
      <p:sp>
        <p:nvSpPr>
          <p:cNvPr id="2" name="Content Placeholder 1"/>
          <p:cNvSpPr>
            <a:spLocks noGrp="1"/>
          </p:cNvSpPr>
          <p:nvPr>
            <p:ph sz="half" idx="1"/>
          </p:nvPr>
        </p:nvSpPr>
        <p:spPr>
          <a:xfrm>
            <a:off x="129072" y="1421226"/>
            <a:ext cx="10479833" cy="320973"/>
          </a:xfrm>
        </p:spPr>
        <p:txBody>
          <a:bodyPr>
            <a:noAutofit/>
          </a:bodyPr>
          <a:lstStyle/>
          <a:p>
            <a:pPr marL="0" indent="0">
              <a:buNone/>
            </a:pPr>
            <a:r>
              <a:rPr lang="en-US" dirty="0"/>
              <a:t>In Date Pipeline, click Cognos Reports and then the Special Education Discipline folder.</a:t>
            </a:r>
          </a:p>
        </p:txBody>
      </p:sp>
      <p:pic>
        <p:nvPicPr>
          <p:cNvPr id="1030" name="Picture 6" descr="Screenshot of where to find Special Education Disc cognos reports">
            <a:extLst>
              <a:ext uri="{FF2B5EF4-FFF2-40B4-BE49-F238E27FC236}">
                <a16:creationId xmlns:a16="http://schemas.microsoft.com/office/drawing/2014/main" id="{62C6515F-D6AB-6B24-D882-B6591B3BB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72" y="2007187"/>
            <a:ext cx="3124003" cy="372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pecial Education Discipline cognos folder">
            <a:extLst>
              <a:ext uri="{FF2B5EF4-FFF2-40B4-BE49-F238E27FC236}">
                <a16:creationId xmlns:a16="http://schemas.microsoft.com/office/drawing/2014/main" id="{CA01DD90-F464-E29A-D892-A5672BDA2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572" y="1779321"/>
            <a:ext cx="3942800" cy="4873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shot of Special Education Discipline cognos reports ">
            <a:extLst>
              <a:ext uri="{FF2B5EF4-FFF2-40B4-BE49-F238E27FC236}">
                <a16:creationId xmlns:a16="http://schemas.microsoft.com/office/drawing/2014/main" id="{8D274EFC-04C5-E973-A68A-59BA17CFDCE2}"/>
              </a:ext>
            </a:extLst>
          </p:cNvPr>
          <p:cNvPicPr>
            <a:picLocks noChangeAspect="1"/>
          </p:cNvPicPr>
          <p:nvPr/>
        </p:nvPicPr>
        <p:blipFill>
          <a:blip r:embed="rId5"/>
          <a:srcRect t="-2577" r="8376"/>
          <a:stretch>
            <a:fillRect/>
          </a:stretch>
        </p:blipFill>
        <p:spPr>
          <a:xfrm>
            <a:off x="6223518" y="2733870"/>
            <a:ext cx="5660570" cy="3386478"/>
          </a:xfrm>
          <a:prstGeom prst="rect">
            <a:avLst/>
          </a:prstGeom>
        </p:spPr>
      </p:pic>
      <p:sp>
        <p:nvSpPr>
          <p:cNvPr id="5" name="Slide Number Placeholder 1">
            <a:extLst>
              <a:ext uri="{FF2B5EF4-FFF2-40B4-BE49-F238E27FC236}">
                <a16:creationId xmlns:a16="http://schemas.microsoft.com/office/drawing/2014/main" id="{CFF32A58-92FF-3337-4ACD-8220DED43663}"/>
              </a:ext>
            </a:extLst>
          </p:cNvPr>
          <p:cNvSpPr>
            <a:spLocks noGrp="1"/>
          </p:cNvSpPr>
          <p:nvPr>
            <p:ph type="sldNum" sz="quarter" idx="12"/>
          </p:nvPr>
        </p:nvSpPr>
        <p:spPr>
          <a:xfrm>
            <a:off x="332873" y="6356350"/>
            <a:ext cx="2743200" cy="365125"/>
          </a:xfrm>
        </p:spPr>
        <p:txBody>
          <a:bodyPr/>
          <a:lstStyle/>
          <a:p>
            <a:pPr>
              <a:spcAft>
                <a:spcPts val="600"/>
              </a:spcAft>
            </a:pPr>
            <a:fld id="{C479D5F6-EDCB-402A-AC08-4943A1820E8F}" type="slidenum">
              <a:rPr lang="en-US" smtClean="0"/>
              <a:pPr>
                <a:spcAft>
                  <a:spcPts val="600"/>
                </a:spcAft>
              </a:pPr>
              <a:t>7</a:t>
            </a:fld>
            <a:endParaRPr lang="en-US"/>
          </a:p>
        </p:txBody>
      </p:sp>
      <p:sp>
        <p:nvSpPr>
          <p:cNvPr id="11" name="TextBox 10">
            <a:extLst>
              <a:ext uri="{FF2B5EF4-FFF2-40B4-BE49-F238E27FC236}">
                <a16:creationId xmlns:a16="http://schemas.microsoft.com/office/drawing/2014/main" id="{22F0FE3D-6ED2-6D5A-23B8-98326C9B3F4F}"/>
              </a:ext>
            </a:extLst>
          </p:cNvPr>
          <p:cNvSpPr txBox="1"/>
          <p:nvPr/>
        </p:nvSpPr>
        <p:spPr>
          <a:xfrm>
            <a:off x="6223518" y="1884784"/>
            <a:ext cx="5968482" cy="646331"/>
          </a:xfrm>
          <a:prstGeom prst="rect">
            <a:avLst/>
          </a:prstGeom>
          <a:noFill/>
        </p:spPr>
        <p:txBody>
          <a:bodyPr wrap="square" rtlCol="0">
            <a:spAutoFit/>
          </a:bodyPr>
          <a:lstStyle/>
          <a:p>
            <a:r>
              <a:rPr lang="en-US" dirty="0"/>
              <a:t>Expand to see the full report names and scroll down to see the full list of reports available. </a:t>
            </a:r>
          </a:p>
        </p:txBody>
      </p:sp>
    </p:spTree>
    <p:extLst>
      <p:ext uri="{BB962C8B-B14F-4D97-AF65-F5344CB8AC3E}">
        <p14:creationId xmlns:p14="http://schemas.microsoft.com/office/powerpoint/2010/main" val="4901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F86895-4992-949D-903D-CDEF7ED4BAE0}"/>
              </a:ext>
            </a:extLst>
          </p:cNvPr>
          <p:cNvSpPr>
            <a:spLocks noGrp="1"/>
          </p:cNvSpPr>
          <p:nvPr>
            <p:ph type="title"/>
          </p:nvPr>
        </p:nvSpPr>
        <p:spPr>
          <a:xfrm>
            <a:off x="443565" y="205176"/>
            <a:ext cx="8065168" cy="898524"/>
          </a:xfrm>
        </p:spPr>
        <p:txBody>
          <a:bodyPr anchor="t">
            <a:normAutofit/>
          </a:bodyPr>
          <a:lstStyle/>
          <a:p>
            <a:r>
              <a:rPr lang="en-US" sz="2800" dirty="0"/>
              <a:t>Cognos Reports Available to Help Resolve Errors</a:t>
            </a:r>
          </a:p>
        </p:txBody>
      </p:sp>
      <p:sp>
        <p:nvSpPr>
          <p:cNvPr id="14" name="Text Placeholder 13">
            <a:extLst>
              <a:ext uri="{FF2B5EF4-FFF2-40B4-BE49-F238E27FC236}">
                <a16:creationId xmlns:a16="http://schemas.microsoft.com/office/drawing/2014/main" id="{A99F2EAF-DEC1-4C98-94FB-BC00C65B7ECC}"/>
              </a:ext>
            </a:extLst>
          </p:cNvPr>
          <p:cNvSpPr>
            <a:spLocks noGrp="1"/>
          </p:cNvSpPr>
          <p:nvPr>
            <p:ph sz="half" idx="1"/>
          </p:nvPr>
        </p:nvSpPr>
        <p:spPr>
          <a:xfrm>
            <a:off x="838200" y="1554480"/>
            <a:ext cx="3452446" cy="3258680"/>
          </a:xfrm>
          <a:solidFill>
            <a:schemeClr val="bg1">
              <a:lumMod val="75000"/>
            </a:schemeClr>
          </a:solidFill>
        </p:spPr>
        <p:txBody>
          <a:bodyPr>
            <a:norm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000" b="1" dirty="0"/>
              <a:t>District Activity </a:t>
            </a:r>
          </a:p>
          <a:p>
            <a:pPr marL="285750" indent="-285750">
              <a:buFont typeface="Arial" panose="020B0604020202020204" pitchFamily="34" charset="0"/>
              <a:buChar char="•"/>
            </a:pPr>
            <a:r>
              <a:rPr lang="en-US" sz="2000" b="1" dirty="0"/>
              <a:t>Snapshot Error Detail</a:t>
            </a:r>
          </a:p>
          <a:p>
            <a:pPr marL="285750" indent="-285750">
              <a:buFont typeface="Arial" panose="020B0604020202020204" pitchFamily="34" charset="0"/>
              <a:buChar char="•"/>
            </a:pPr>
            <a:r>
              <a:rPr lang="en-US" sz="2000" b="1" dirty="0"/>
              <a:t>Snapshot Error Summary</a:t>
            </a:r>
          </a:p>
          <a:p>
            <a:pPr marL="285750" indent="-285750">
              <a:buFont typeface="Arial" panose="020B0604020202020204" pitchFamily="34" charset="0"/>
              <a:buChar char="•"/>
            </a:pPr>
            <a:r>
              <a:rPr lang="en-US" sz="2000" b="1" dirty="0"/>
              <a:t>Incident Date and School Enrollment Comparison (Error SD017)</a:t>
            </a:r>
          </a:p>
          <a:p>
            <a:pPr marL="0" indent="0">
              <a:buNone/>
            </a:pPr>
            <a:endParaRPr lang="en-US" b="1" dirty="0"/>
          </a:p>
        </p:txBody>
      </p:sp>
      <p:sp>
        <p:nvSpPr>
          <p:cNvPr id="703497" name="Slide Number Placeholder 3">
            <a:extLst>
              <a:ext uri="{FF2B5EF4-FFF2-40B4-BE49-F238E27FC236}">
                <a16:creationId xmlns:a16="http://schemas.microsoft.com/office/drawing/2014/main" id="{E83426D6-572F-C57F-6B3E-72D1F810E5C4}"/>
              </a:ext>
            </a:extLst>
          </p:cNvPr>
          <p:cNvSpPr>
            <a:spLocks noGrp="1"/>
          </p:cNvSpPr>
          <p:nvPr>
            <p:ph type="sldNum" sz="quarter" idx="12"/>
          </p:nvPr>
        </p:nvSpPr>
        <p:spPr>
          <a:xfrm>
            <a:off x="332873" y="6356352"/>
            <a:ext cx="2743200" cy="365125"/>
          </a:xfrm>
        </p:spPr>
        <p:txBody>
          <a:bodyPr/>
          <a:lstStyle/>
          <a:p>
            <a:pPr>
              <a:spcAft>
                <a:spcPts val="600"/>
              </a:spcAft>
            </a:pPr>
            <a:fld id="{C479D5F6-EDCB-402A-AC08-4943A1820E8F}" type="slidenum">
              <a:rPr lang="en-US" smtClean="0"/>
              <a:pPr>
                <a:spcAft>
                  <a:spcPts val="600"/>
                </a:spcAft>
              </a:pPr>
              <a:t>8</a:t>
            </a:fld>
            <a:endParaRPr lang="en-US"/>
          </a:p>
        </p:txBody>
      </p:sp>
      <p:pic>
        <p:nvPicPr>
          <p:cNvPr id="19" name="Content Placeholder 18" descr="screenshot of Cognos Reports Available to Help Resolve Errors">
            <a:extLst>
              <a:ext uri="{FF2B5EF4-FFF2-40B4-BE49-F238E27FC236}">
                <a16:creationId xmlns:a16="http://schemas.microsoft.com/office/drawing/2014/main" id="{894C300F-5F6B-B74D-8067-B7FEA6F41B4D}"/>
              </a:ext>
            </a:extLst>
          </p:cNvPr>
          <p:cNvPicPr>
            <a:picLocks noGrp="1" noChangeAspect="1"/>
          </p:cNvPicPr>
          <p:nvPr>
            <p:ph sz="half" idx="2"/>
          </p:nvPr>
        </p:nvPicPr>
        <p:blipFill>
          <a:blip r:embed="rId3"/>
          <a:stretch>
            <a:fillRect/>
          </a:stretch>
        </p:blipFill>
        <p:spPr>
          <a:xfrm>
            <a:off x="4914795" y="1314055"/>
            <a:ext cx="6195026" cy="4554181"/>
          </a:xfrm>
        </p:spPr>
      </p:pic>
      <p:pic>
        <p:nvPicPr>
          <p:cNvPr id="1032" name="Picture 8" descr="screenshot of SPED Incident and School Enrollment Date Comparison Report">
            <a:extLst>
              <a:ext uri="{FF2B5EF4-FFF2-40B4-BE49-F238E27FC236}">
                <a16:creationId xmlns:a16="http://schemas.microsoft.com/office/drawing/2014/main" id="{E7BC5E82-1ADB-F6CB-4500-9A724E8EC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795" y="5628018"/>
            <a:ext cx="5224305" cy="109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1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latin typeface="Museo 500" panose="02000000000000000000" pitchFamily="50" charset="0"/>
              </a:rPr>
              <a:t>Cognos</a:t>
            </a:r>
            <a:r>
              <a:rPr lang="en-US" sz="2800" dirty="0">
                <a:latin typeface="Trebuchet MS" panose="020B0603020202020204" pitchFamily="34" charset="0"/>
              </a:rPr>
              <a:t> Report-SPED Snapshot Records</a:t>
            </a:r>
          </a:p>
        </p:txBody>
      </p:sp>
      <p:pic>
        <p:nvPicPr>
          <p:cNvPr id="10" name="Content Placeholder 9" descr="Cognos Report-SPED Snapshot Records">
            <a:extLst>
              <a:ext uri="{FF2B5EF4-FFF2-40B4-BE49-F238E27FC236}">
                <a16:creationId xmlns:a16="http://schemas.microsoft.com/office/drawing/2014/main" id="{5C3CD367-5488-ED67-E12C-11500BE45AEE}"/>
              </a:ext>
            </a:extLst>
          </p:cNvPr>
          <p:cNvPicPr>
            <a:picLocks noGrp="1" noChangeAspect="1"/>
          </p:cNvPicPr>
          <p:nvPr>
            <p:ph sz="half" idx="1"/>
          </p:nvPr>
        </p:nvPicPr>
        <p:blipFill>
          <a:blip r:embed="rId3"/>
          <a:stretch>
            <a:fillRect/>
          </a:stretch>
        </p:blipFill>
        <p:spPr>
          <a:xfrm>
            <a:off x="838200" y="1728355"/>
            <a:ext cx="5181600" cy="4002952"/>
          </a:xfrm>
          <a:prstGeom prst="rect">
            <a:avLst/>
          </a:prstGeom>
        </p:spPr>
      </p:pic>
      <p:sp>
        <p:nvSpPr>
          <p:cNvPr id="9" name="Content Placeholder 8">
            <a:extLst>
              <a:ext uri="{FF2B5EF4-FFF2-40B4-BE49-F238E27FC236}">
                <a16:creationId xmlns:a16="http://schemas.microsoft.com/office/drawing/2014/main" id="{D83CC631-7C75-C9E2-75EE-0F78D6513163}"/>
              </a:ext>
            </a:extLst>
          </p:cNvPr>
          <p:cNvSpPr>
            <a:spLocks noGrp="1"/>
          </p:cNvSpPr>
          <p:nvPr>
            <p:ph sz="half" idx="2"/>
          </p:nvPr>
        </p:nvSpPr>
        <p:spPr/>
        <p:txBody>
          <a:bodyPr>
            <a:normAutofit/>
          </a:bodyPr>
          <a:lstStyle/>
          <a:p>
            <a:pPr marL="502920">
              <a:buFont typeface="Wingdings" charset="2"/>
              <a:buChar char="§"/>
              <a:defRPr/>
            </a:pPr>
            <a:endParaRPr lang="en-US" dirty="0"/>
          </a:p>
          <a:p>
            <a:pPr marL="502920">
              <a:buFont typeface="Wingdings" charset="2"/>
              <a:buChar char="§"/>
              <a:defRPr/>
            </a:pPr>
            <a:endParaRPr lang="en-US" dirty="0"/>
          </a:p>
          <a:p>
            <a:pPr marL="502920">
              <a:buFont typeface="Wingdings" charset="2"/>
              <a:buChar char="§"/>
              <a:defRPr/>
            </a:pPr>
            <a:r>
              <a:rPr lang="en-US" dirty="0"/>
              <a:t>These are </a:t>
            </a:r>
            <a:r>
              <a:rPr lang="en-US" u="sng" dirty="0"/>
              <a:t>all</a:t>
            </a:r>
            <a:r>
              <a:rPr lang="en-US" dirty="0"/>
              <a:t> the records in your SPED Discipline Snapshot</a:t>
            </a:r>
          </a:p>
          <a:p>
            <a:pPr marL="502920">
              <a:buFont typeface="Wingdings" charset="2"/>
              <a:buChar char="§"/>
              <a:defRPr/>
            </a:pPr>
            <a:r>
              <a:rPr lang="en-US" dirty="0"/>
              <a:t>You can use this as a reference when questions arise from other reports </a:t>
            </a:r>
          </a:p>
          <a:p>
            <a:pPr marL="502920">
              <a:buFont typeface="Wingdings" charset="2"/>
              <a:buChar char="§"/>
              <a:defRPr/>
            </a:pPr>
            <a:r>
              <a:rPr lang="en-US" dirty="0"/>
              <a:t>This report is available in the Data Pipeline/Special Education Discipline </a:t>
            </a:r>
            <a:r>
              <a:rPr lang="en-US" dirty="0" err="1"/>
              <a:t>cognos</a:t>
            </a:r>
            <a:r>
              <a:rPr lang="en-US" dirty="0"/>
              <a:t> folder for each collection year</a:t>
            </a:r>
          </a:p>
          <a:p>
            <a:pPr marL="274320" indent="0">
              <a:buNone/>
              <a:defRPr/>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11A20E34-FF4B-370D-9AB7-7F3DBEE8D41F}"/>
              </a:ext>
            </a:extLst>
          </p:cNvPr>
          <p:cNvSpPr>
            <a:spLocks noGrp="1"/>
          </p:cNvSpPr>
          <p:nvPr>
            <p:ph type="sldNum" sz="quarter" idx="12"/>
          </p:nvPr>
        </p:nvSpPr>
        <p:spPr/>
        <p:txBody>
          <a:bodyPr/>
          <a:lstStyle/>
          <a:p>
            <a:fld id="{34A3F748-31DA-4297-96EF-69DC737B5DDE}" type="slidenum">
              <a:rPr lang="en-US" smtClean="0"/>
              <a:pPr/>
              <a:t>9</a:t>
            </a:fld>
            <a:endParaRPr lang="en-US" dirty="0"/>
          </a:p>
        </p:txBody>
      </p:sp>
    </p:spTree>
    <p:extLst>
      <p:ext uri="{BB962C8B-B14F-4D97-AF65-F5344CB8AC3E}">
        <p14:creationId xmlns:p14="http://schemas.microsoft.com/office/powerpoint/2010/main" val="3285076560"/>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 ds:uri="9b639f00-c663-4db8-9f2d-5e59e4353b4b"/>
    <ds:schemaRef ds:uri="ca9d521c-8764-4bcd-84f1-6f7ce6ca6a96"/>
  </ds:schemaRefs>
</ds:datastoreItem>
</file>

<file path=customXml/itemProps2.xml><?xml version="1.0" encoding="utf-8"?>
<ds:datastoreItem xmlns:ds="http://schemas.openxmlformats.org/officeDocument/2006/customXml" ds:itemID="{73760752-DF4B-4878-A97A-257FB5462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D05130-FB92-420F-BA0F-393D3974C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14732</TotalTime>
  <Words>2259</Words>
  <Application>Microsoft Office PowerPoint</Application>
  <PresentationFormat>Widescreen</PresentationFormat>
  <Paragraphs>256</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Dreaming Outloud Pro</vt:lpstr>
      <vt:lpstr>Museo 500</vt:lpstr>
      <vt:lpstr>Museo Slab 500</vt:lpstr>
      <vt:lpstr>Trebuchet MS</vt:lpstr>
      <vt:lpstr>Wingdings</vt:lpstr>
      <vt:lpstr>Office Theme</vt:lpstr>
      <vt:lpstr>Special Education Discipline 2024-2025 Reports Training  </vt:lpstr>
      <vt:lpstr>AGENDA</vt:lpstr>
      <vt:lpstr>Purpose &amp; Content Reminder  </vt:lpstr>
      <vt:lpstr>Remaining Timeline</vt:lpstr>
      <vt:lpstr>Special Education Discipline Final Deadline – Friday, August 1, 2025 </vt:lpstr>
      <vt:lpstr>Signature Reports</vt:lpstr>
      <vt:lpstr>Where to Find SPED Discipline Validation Reports</vt:lpstr>
      <vt:lpstr>Cognos Reports Available to Help Resolve Errors</vt:lpstr>
      <vt:lpstr>Cognos Report-SPED Snapshot Records</vt:lpstr>
      <vt:lpstr>Signature and Detail Reports</vt:lpstr>
      <vt:lpstr>SPED Detail – Indicator 4: Listing of Students with Removals Greater than 10 School Days </vt:lpstr>
      <vt:lpstr>SPED Detail - Students Reported Inconsistently by More Than 1 Administrative Unit</vt:lpstr>
      <vt:lpstr>More Detail Reports</vt:lpstr>
      <vt:lpstr>District Authority Sign-Off Form </vt:lpstr>
      <vt:lpstr>District Authority Sign-Off Form</vt:lpstr>
      <vt:lpstr>SPED Discipline Data Summary Report</vt:lpstr>
      <vt:lpstr>SPED Discipline Data Summary Report:  Removal Length Section </vt:lpstr>
      <vt:lpstr>Year-to-Year Comparison Report example</vt:lpstr>
      <vt:lpstr>Flag Explanations Document: Located on the Special Education Discipline Snapshot webpage under Reports section</vt:lpstr>
      <vt:lpstr>Completing Flag Explanations</vt:lpstr>
      <vt:lpstr>Uploading Reports to the ESSU Data Management System</vt:lpstr>
      <vt:lpstr>Ascend DMS Left  Navigation Pane</vt:lpstr>
      <vt:lpstr>To Upload Documents</vt:lpstr>
      <vt:lpstr>Uploading Discipline Report Documents</vt:lpstr>
      <vt:lpstr>Tagging your Document</vt:lpstr>
      <vt:lpstr>Final Snapshot Approval Steps within Pipeline  *required by August 1, 2025 </vt:lpstr>
      <vt:lpstr>Assistance Needed?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Tribbett, Jessica</cp:lastModifiedBy>
  <cp:revision>99</cp:revision>
  <dcterms:created xsi:type="dcterms:W3CDTF">2019-06-25T17:30:52Z</dcterms:created>
  <dcterms:modified xsi:type="dcterms:W3CDTF">2025-07-21T15:11:49Z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