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</p:sldMasterIdLst>
  <p:notesMasterIdLst>
    <p:notesMasterId r:id="rId16"/>
  </p:notesMasterIdLst>
  <p:sldIdLst>
    <p:sldId id="256" r:id="rId5"/>
    <p:sldId id="293" r:id="rId6"/>
    <p:sldId id="307" r:id="rId7"/>
    <p:sldId id="296" r:id="rId8"/>
    <p:sldId id="309" r:id="rId9"/>
    <p:sldId id="310" r:id="rId10"/>
    <p:sldId id="311" r:id="rId11"/>
    <p:sldId id="312" r:id="rId12"/>
    <p:sldId id="313" r:id="rId13"/>
    <p:sldId id="314" r:id="rId14"/>
    <p:sldId id="27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8BC9"/>
    <a:srgbClr val="EF75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1FE964-61BE-4B61-BD31-C29232FA9A38}" v="1" dt="2024-05-14T19:45:43.6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60" autoAdjust="0"/>
    <p:restoredTop sz="96357" autoAdjust="0"/>
  </p:normalViewPr>
  <p:slideViewPr>
    <p:cSldViewPr snapToGrid="0">
      <p:cViewPr varScale="1">
        <p:scale>
          <a:sx n="106" d="100"/>
          <a:sy n="106" d="100"/>
        </p:scale>
        <p:origin x="90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zel, Brooke" userId="672bf8d3-b15b-4e02-a6d1-39319a0df09b" providerId="ADAL" clId="{AA13D529-F059-4B36-B1AC-9F6AC2DDAD6F}"/>
    <pc:docChg chg="custSel addSld delSld modSld">
      <pc:chgData name="Wenzel, Brooke" userId="672bf8d3-b15b-4e02-a6d1-39319a0df09b" providerId="ADAL" clId="{AA13D529-F059-4B36-B1AC-9F6AC2DDAD6F}" dt="2023-02-22T21:30:24.646" v="128" actId="47"/>
      <pc:docMkLst>
        <pc:docMk/>
      </pc:docMkLst>
      <pc:sldChg chg="modSp mod">
        <pc:chgData name="Wenzel, Brooke" userId="672bf8d3-b15b-4e02-a6d1-39319a0df09b" providerId="ADAL" clId="{AA13D529-F059-4B36-B1AC-9F6AC2DDAD6F}" dt="2023-02-22T21:29:32.946" v="15" actId="20577"/>
        <pc:sldMkLst>
          <pc:docMk/>
          <pc:sldMk cId="3044915438" sldId="256"/>
        </pc:sldMkLst>
        <pc:spChg chg="mod">
          <ac:chgData name="Wenzel, Brooke" userId="672bf8d3-b15b-4e02-a6d1-39319a0df09b" providerId="ADAL" clId="{AA13D529-F059-4B36-B1AC-9F6AC2DDAD6F}" dt="2023-02-22T21:29:32.946" v="15" actId="20577"/>
          <ac:spMkLst>
            <pc:docMk/>
            <pc:sldMk cId="3044915438" sldId="256"/>
            <ac:spMk id="7" creationId="{2A0C161A-8513-BB84-0601-D50578FDAD11}"/>
          </ac:spMkLst>
        </pc:spChg>
      </pc:sldChg>
      <pc:sldChg chg="del">
        <pc:chgData name="Wenzel, Brooke" userId="672bf8d3-b15b-4e02-a6d1-39319a0df09b" providerId="ADAL" clId="{AA13D529-F059-4B36-B1AC-9F6AC2DDAD6F}" dt="2023-02-22T21:30:24.646" v="128" actId="47"/>
        <pc:sldMkLst>
          <pc:docMk/>
          <pc:sldMk cId="3401448192" sldId="264"/>
        </pc:sldMkLst>
      </pc:sldChg>
      <pc:sldChg chg="del">
        <pc:chgData name="Wenzel, Brooke" userId="672bf8d3-b15b-4e02-a6d1-39319a0df09b" providerId="ADAL" clId="{AA13D529-F059-4B36-B1AC-9F6AC2DDAD6F}" dt="2023-02-22T21:29:54.196" v="18" actId="47"/>
        <pc:sldMkLst>
          <pc:docMk/>
          <pc:sldMk cId="812090992" sldId="270"/>
        </pc:sldMkLst>
      </pc:sldChg>
      <pc:sldChg chg="del">
        <pc:chgData name="Wenzel, Brooke" userId="672bf8d3-b15b-4e02-a6d1-39319a0df09b" providerId="ADAL" clId="{AA13D529-F059-4B36-B1AC-9F6AC2DDAD6F}" dt="2023-02-22T21:29:54.196" v="18" actId="47"/>
        <pc:sldMkLst>
          <pc:docMk/>
          <pc:sldMk cId="3613651240" sldId="271"/>
        </pc:sldMkLst>
      </pc:sldChg>
      <pc:sldChg chg="del">
        <pc:chgData name="Wenzel, Brooke" userId="672bf8d3-b15b-4e02-a6d1-39319a0df09b" providerId="ADAL" clId="{AA13D529-F059-4B36-B1AC-9F6AC2DDAD6F}" dt="2023-02-22T21:29:54.196" v="18" actId="47"/>
        <pc:sldMkLst>
          <pc:docMk/>
          <pc:sldMk cId="2748458431" sldId="274"/>
        </pc:sldMkLst>
      </pc:sldChg>
      <pc:sldChg chg="modSp mod">
        <pc:chgData name="Wenzel, Brooke" userId="672bf8d3-b15b-4e02-a6d1-39319a0df09b" providerId="ADAL" clId="{AA13D529-F059-4B36-B1AC-9F6AC2DDAD6F}" dt="2023-02-22T21:30:19.890" v="127" actId="20577"/>
        <pc:sldMkLst>
          <pc:docMk/>
          <pc:sldMk cId="675032686" sldId="275"/>
        </pc:sldMkLst>
        <pc:spChg chg="mod">
          <ac:chgData name="Wenzel, Brooke" userId="672bf8d3-b15b-4e02-a6d1-39319a0df09b" providerId="ADAL" clId="{AA13D529-F059-4B36-B1AC-9F6AC2DDAD6F}" dt="2023-02-22T21:30:19.890" v="127" actId="20577"/>
          <ac:spMkLst>
            <pc:docMk/>
            <pc:sldMk cId="675032686" sldId="275"/>
            <ac:spMk id="4" creationId="{069C16D8-71E6-6E0A-9E9A-40580CD77B33}"/>
          </ac:spMkLst>
        </pc:spChg>
      </pc:sldChg>
      <pc:sldChg chg="del">
        <pc:chgData name="Wenzel, Brooke" userId="672bf8d3-b15b-4e02-a6d1-39319a0df09b" providerId="ADAL" clId="{AA13D529-F059-4B36-B1AC-9F6AC2DDAD6F}" dt="2023-02-22T21:29:54.196" v="18" actId="47"/>
        <pc:sldMkLst>
          <pc:docMk/>
          <pc:sldMk cId="2894931076" sldId="276"/>
        </pc:sldMkLst>
      </pc:sldChg>
      <pc:sldChg chg="add">
        <pc:chgData name="Wenzel, Brooke" userId="672bf8d3-b15b-4e02-a6d1-39319a0df09b" providerId="ADAL" clId="{AA13D529-F059-4B36-B1AC-9F6AC2DDAD6F}" dt="2023-02-22T21:29:49.408" v="16"/>
        <pc:sldMkLst>
          <pc:docMk/>
          <pc:sldMk cId="516521131" sldId="293"/>
        </pc:sldMkLst>
      </pc:sldChg>
      <pc:sldChg chg="add">
        <pc:chgData name="Wenzel, Brooke" userId="672bf8d3-b15b-4e02-a6d1-39319a0df09b" providerId="ADAL" clId="{AA13D529-F059-4B36-B1AC-9F6AC2DDAD6F}" dt="2023-02-22T21:29:49.408" v="16"/>
        <pc:sldMkLst>
          <pc:docMk/>
          <pc:sldMk cId="3551230517" sldId="296"/>
        </pc:sldMkLst>
      </pc:sldChg>
      <pc:sldChg chg="add">
        <pc:chgData name="Wenzel, Brooke" userId="672bf8d3-b15b-4e02-a6d1-39319a0df09b" providerId="ADAL" clId="{AA13D529-F059-4B36-B1AC-9F6AC2DDAD6F}" dt="2023-02-22T21:29:49.408" v="16"/>
        <pc:sldMkLst>
          <pc:docMk/>
          <pc:sldMk cId="3962222046" sldId="307"/>
        </pc:sldMkLst>
      </pc:sldChg>
      <pc:sldChg chg="add">
        <pc:chgData name="Wenzel, Brooke" userId="672bf8d3-b15b-4e02-a6d1-39319a0df09b" providerId="ADAL" clId="{AA13D529-F059-4B36-B1AC-9F6AC2DDAD6F}" dt="2023-02-22T21:29:49.408" v="16"/>
        <pc:sldMkLst>
          <pc:docMk/>
          <pc:sldMk cId="1389736674" sldId="309"/>
        </pc:sldMkLst>
      </pc:sldChg>
      <pc:sldChg chg="add">
        <pc:chgData name="Wenzel, Brooke" userId="672bf8d3-b15b-4e02-a6d1-39319a0df09b" providerId="ADAL" clId="{AA13D529-F059-4B36-B1AC-9F6AC2DDAD6F}" dt="2023-02-22T21:29:49.408" v="16"/>
        <pc:sldMkLst>
          <pc:docMk/>
          <pc:sldMk cId="4240990476" sldId="310"/>
        </pc:sldMkLst>
      </pc:sldChg>
      <pc:sldChg chg="modSp add mod">
        <pc:chgData name="Wenzel, Brooke" userId="672bf8d3-b15b-4e02-a6d1-39319a0df09b" providerId="ADAL" clId="{AA13D529-F059-4B36-B1AC-9F6AC2DDAD6F}" dt="2023-02-22T21:29:49.504" v="17" actId="27636"/>
        <pc:sldMkLst>
          <pc:docMk/>
          <pc:sldMk cId="3731825853" sldId="311"/>
        </pc:sldMkLst>
        <pc:spChg chg="mod">
          <ac:chgData name="Wenzel, Brooke" userId="672bf8d3-b15b-4e02-a6d1-39319a0df09b" providerId="ADAL" clId="{AA13D529-F059-4B36-B1AC-9F6AC2DDAD6F}" dt="2023-02-22T21:29:49.504" v="17" actId="27636"/>
          <ac:spMkLst>
            <pc:docMk/>
            <pc:sldMk cId="3731825853" sldId="311"/>
            <ac:spMk id="2" creationId="{00000000-0000-0000-0000-000000000000}"/>
          </ac:spMkLst>
        </pc:spChg>
      </pc:sldChg>
      <pc:sldChg chg="add">
        <pc:chgData name="Wenzel, Brooke" userId="672bf8d3-b15b-4e02-a6d1-39319a0df09b" providerId="ADAL" clId="{AA13D529-F059-4B36-B1AC-9F6AC2DDAD6F}" dt="2023-02-22T21:29:49.408" v="16"/>
        <pc:sldMkLst>
          <pc:docMk/>
          <pc:sldMk cId="3496468269" sldId="312"/>
        </pc:sldMkLst>
      </pc:sldChg>
      <pc:sldChg chg="add">
        <pc:chgData name="Wenzel, Brooke" userId="672bf8d3-b15b-4e02-a6d1-39319a0df09b" providerId="ADAL" clId="{AA13D529-F059-4B36-B1AC-9F6AC2DDAD6F}" dt="2023-02-22T21:29:49.408" v="16"/>
        <pc:sldMkLst>
          <pc:docMk/>
          <pc:sldMk cId="586439285" sldId="313"/>
        </pc:sldMkLst>
      </pc:sldChg>
      <pc:sldChg chg="add">
        <pc:chgData name="Wenzel, Brooke" userId="672bf8d3-b15b-4e02-a6d1-39319a0df09b" providerId="ADAL" clId="{AA13D529-F059-4B36-B1AC-9F6AC2DDAD6F}" dt="2023-02-22T21:29:49.408" v="16"/>
        <pc:sldMkLst>
          <pc:docMk/>
          <pc:sldMk cId="4282423982" sldId="314"/>
        </pc:sldMkLst>
      </pc:sldChg>
      <pc:sldMasterChg chg="delSldLayout">
        <pc:chgData name="Wenzel, Brooke" userId="672bf8d3-b15b-4e02-a6d1-39319a0df09b" providerId="ADAL" clId="{AA13D529-F059-4B36-B1AC-9F6AC2DDAD6F}" dt="2023-02-22T21:29:54.196" v="18" actId="47"/>
        <pc:sldMasterMkLst>
          <pc:docMk/>
          <pc:sldMasterMk cId="2150711039" sldId="2147483676"/>
        </pc:sldMasterMkLst>
        <pc:sldLayoutChg chg="del">
          <pc:chgData name="Wenzel, Brooke" userId="672bf8d3-b15b-4e02-a6d1-39319a0df09b" providerId="ADAL" clId="{AA13D529-F059-4B36-B1AC-9F6AC2DDAD6F}" dt="2023-02-22T21:29:54.196" v="18" actId="47"/>
          <pc:sldLayoutMkLst>
            <pc:docMk/>
            <pc:sldMasterMk cId="2150711039" sldId="2147483676"/>
            <pc:sldLayoutMk cId="1375654668" sldId="2147483688"/>
          </pc:sldLayoutMkLst>
        </pc:sldLayoutChg>
        <pc:sldLayoutChg chg="del">
          <pc:chgData name="Wenzel, Brooke" userId="672bf8d3-b15b-4e02-a6d1-39319a0df09b" providerId="ADAL" clId="{AA13D529-F059-4B36-B1AC-9F6AC2DDAD6F}" dt="2023-02-22T21:29:54.196" v="18" actId="47"/>
          <pc:sldLayoutMkLst>
            <pc:docMk/>
            <pc:sldMasterMk cId="2150711039" sldId="2147483676"/>
            <pc:sldLayoutMk cId="438918846" sldId="2147483689"/>
          </pc:sldLayoutMkLst>
        </pc:sldLayoutChg>
      </pc:sldMasterChg>
    </pc:docChg>
  </pc:docChgLst>
  <pc:docChgLst>
    <pc:chgData name="Wenzel, Brooke" userId="672bf8d3-b15b-4e02-a6d1-39319a0df09b" providerId="ADAL" clId="{E6F26D5F-BD2C-4168-9BE8-C13E243572CC}"/>
    <pc:docChg chg="modSld">
      <pc:chgData name="Wenzel, Brooke" userId="672bf8d3-b15b-4e02-a6d1-39319a0df09b" providerId="ADAL" clId="{E6F26D5F-BD2C-4168-9BE8-C13E243572CC}" dt="2024-02-26T21:26:30.892" v="1" actId="13244"/>
      <pc:docMkLst>
        <pc:docMk/>
      </pc:docMkLst>
      <pc:sldChg chg="modSp mod">
        <pc:chgData name="Wenzel, Brooke" userId="672bf8d3-b15b-4e02-a6d1-39319a0df09b" providerId="ADAL" clId="{E6F26D5F-BD2C-4168-9BE8-C13E243572CC}" dt="2024-02-26T21:26:30.892" v="1" actId="13244"/>
        <pc:sldMkLst>
          <pc:docMk/>
          <pc:sldMk cId="3962222046" sldId="307"/>
        </pc:sldMkLst>
        <pc:spChg chg="ord">
          <ac:chgData name="Wenzel, Brooke" userId="672bf8d3-b15b-4e02-a6d1-39319a0df09b" providerId="ADAL" clId="{E6F26D5F-BD2C-4168-9BE8-C13E243572CC}" dt="2024-02-26T21:26:30.892" v="1" actId="13244"/>
          <ac:spMkLst>
            <pc:docMk/>
            <pc:sldMk cId="3962222046" sldId="307"/>
            <ac:spMk id="3" creationId="{00000000-0000-0000-0000-000000000000}"/>
          </ac:spMkLst>
        </pc:spChg>
        <pc:spChg chg="ord">
          <ac:chgData name="Wenzel, Brooke" userId="672bf8d3-b15b-4e02-a6d1-39319a0df09b" providerId="ADAL" clId="{E6F26D5F-BD2C-4168-9BE8-C13E243572CC}" dt="2024-02-26T21:26:06.940" v="0" actId="13244"/>
          <ac:spMkLst>
            <pc:docMk/>
            <pc:sldMk cId="3962222046" sldId="307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2E894-E0CE-40CF-8CA0-23F05C6E40C6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3E97E-4890-4915-A7C2-F3D207C52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6AB643-1C83-46B1-A4FF-8E4A58FA665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429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6AB643-1C83-46B1-A4FF-8E4A58FA665A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256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675241"/>
            <a:ext cx="12192000" cy="218276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488BC9">
                  <a:alpha val="3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3324170"/>
            <a:ext cx="10402529" cy="973464"/>
          </a:xfrm>
        </p:spPr>
        <p:txBody>
          <a:bodyPr lIns="0" tIns="0" rIns="0" bIns="0" anchor="t" anchorCtr="0">
            <a:normAutofit/>
          </a:bodyPr>
          <a:lstStyle>
            <a:lvl1pPr algn="ctr">
              <a:defRPr sz="4800"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4297634"/>
            <a:ext cx="10402529" cy="960165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994" y="632707"/>
            <a:ext cx="2822307" cy="1762383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914402" y="2772696"/>
            <a:ext cx="10402529" cy="0"/>
          </a:xfrm>
          <a:prstGeom prst="line">
            <a:avLst/>
          </a:prstGeom>
          <a:ln w="19050">
            <a:solidFill>
              <a:srgbClr val="488B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B4B5C-5902-28CC-A7CA-7A6289E953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1444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DADCBF6-49E3-4515-B284-83B33249404E}" type="datetime1">
              <a:rPr lang="en-US" smtClean="0"/>
              <a:pPr/>
              <a:t>5/14/2024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288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ll Means 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8"/>
            <a:ext cx="965178" cy="110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40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ality Schoo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8" cy="110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240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ore O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7" cy="110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646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ducators Ma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7" cy="110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8901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xcell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9"/>
            <a:ext cx="965176" cy="110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68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066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54480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54480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5640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/Hea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2C3D8EA-D957-3B9A-F41F-8636A51848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86000"/>
            <a:ext cx="5181600" cy="36198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C067E4F-601B-BBDE-C137-F40B391891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0"/>
            <a:ext cx="5181600" cy="36198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ABCCBFA-C414-9C3D-FBCB-E7D52F5253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581408"/>
            <a:ext cx="5181600" cy="561839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Museo Slab 500" panose="02000000000000000000" pitchFamily="50" charset="0"/>
              </a:defRPr>
            </a:lvl1pPr>
            <a:lvl2pPr marL="457200" indent="0">
              <a:buNone/>
              <a:defRPr b="1">
                <a:latin typeface="Museo Slab 500" panose="02000000000000000000" pitchFamily="50" charset="0"/>
              </a:defRPr>
            </a:lvl2pPr>
            <a:lvl3pPr marL="914400" indent="0">
              <a:buNone/>
              <a:defRPr b="1">
                <a:latin typeface="Museo Slab 500" panose="02000000000000000000" pitchFamily="50" charset="0"/>
              </a:defRPr>
            </a:lvl3pPr>
            <a:lvl4pPr marL="1371600" indent="0">
              <a:buNone/>
              <a:defRPr b="1">
                <a:latin typeface="Museo Slab 500" panose="02000000000000000000" pitchFamily="50" charset="0"/>
              </a:defRPr>
            </a:lvl4pPr>
            <a:lvl5pPr marL="1828800" indent="0">
              <a:buNone/>
              <a:defRPr b="1">
                <a:latin typeface="Museo Slab 500" panose="020000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3F63C22-697A-4052-588F-4FE7FB02AB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72200" y="1618295"/>
            <a:ext cx="5181600" cy="551880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latin typeface="Museo Slab 500" panose="02000000000000000000" pitchFamily="50" charset="0"/>
              </a:defRPr>
            </a:lvl1pPr>
            <a:lvl2pPr marL="457200" indent="0">
              <a:buNone/>
              <a:defRPr b="1">
                <a:latin typeface="Museo Slab 500" panose="02000000000000000000" pitchFamily="50" charset="0"/>
              </a:defRPr>
            </a:lvl2pPr>
            <a:lvl3pPr marL="914400" indent="0">
              <a:buNone/>
              <a:defRPr b="1">
                <a:latin typeface="Museo Slab 500" panose="02000000000000000000" pitchFamily="50" charset="0"/>
              </a:defRPr>
            </a:lvl3pPr>
            <a:lvl4pPr marL="1371600" indent="0">
              <a:buNone/>
              <a:defRPr b="1">
                <a:latin typeface="Museo Slab 500" panose="02000000000000000000" pitchFamily="50" charset="0"/>
              </a:defRPr>
            </a:lvl4pPr>
            <a:lvl5pPr marL="1828800" indent="0">
              <a:buNone/>
              <a:defRPr b="1">
                <a:latin typeface="Museo Slab 500" panose="02000000000000000000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5326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BE0DAE1-72F2-85FA-36A5-4F076D2992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43565" y="205176"/>
            <a:ext cx="8065168" cy="89852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9BED633-71DA-7A28-29F6-99EA784F716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644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52916D9F-51D7-A833-A716-2FAD3EF16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952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627" cy="685835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7808D28-DD34-AD62-EC9D-C14DBCA4E7AA}"/>
              </a:ext>
            </a:extLst>
          </p:cNvPr>
          <p:cNvSpPr/>
          <p:nvPr userDrawn="1"/>
        </p:nvSpPr>
        <p:spPr>
          <a:xfrm>
            <a:off x="0" y="1587260"/>
            <a:ext cx="12192000" cy="3657600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-1" y="1837765"/>
            <a:ext cx="12192627" cy="3182470"/>
          </a:xfrm>
        </p:spPr>
        <p:txBody>
          <a:bodyPr anchor="ctr" anchorCtr="0">
            <a:normAutofit/>
          </a:bodyPr>
          <a:lstStyle>
            <a:lvl1pPr algn="ctr">
              <a:defRPr sz="40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33420" y="6427021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922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7998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0" y="2595716"/>
            <a:ext cx="121920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7916" y="6427021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88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rong Found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" y="0"/>
            <a:ext cx="1219198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7737" y="356616"/>
            <a:ext cx="7200996" cy="747084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4480"/>
            <a:ext cx="10515600" cy="4351338"/>
          </a:xfrm>
        </p:spPr>
        <p:txBody>
          <a:bodyPr lIns="0" tIns="0" rIns="0" b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2272" y="6172202"/>
            <a:ext cx="1143055" cy="48631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2873" y="6356350"/>
            <a:ext cx="2743200" cy="365125"/>
          </a:xfr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0" y="18288"/>
            <a:ext cx="965179" cy="110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235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DCBF6-49E3-4515-B284-83B33249404E}" type="datetime1">
              <a:rPr lang="en-US" smtClean="0"/>
              <a:t>5/14/2024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711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80" r:id="rId3"/>
    <p:sldLayoutId id="2147483697" r:id="rId4"/>
    <p:sldLayoutId id="2147483682" r:id="rId5"/>
    <p:sldLayoutId id="2147483698" r:id="rId6"/>
    <p:sldLayoutId id="2147483696" r:id="rId7"/>
    <p:sldLayoutId id="2147483668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Short Bytes</a:t>
            </a:r>
            <a:br>
              <a:rPr lang="en-US" dirty="0"/>
            </a:b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2A0C161A-8513-BB84-0601-D50578FDAD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Online Reporting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8AA4ECA0-5593-75ED-4A3B-C2CB23DB0E9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6A30C31-CA2F-4FEC-9D5A-C798BF326FEF}" type="datetime1">
              <a:rPr lang="en-US" smtClean="0"/>
              <a:t>5/14/2024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915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	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flexibility in choosing which method will be utilized by each school</a:t>
            </a:r>
          </a:p>
          <a:p>
            <a:r>
              <a:rPr lang="en-US" dirty="0"/>
              <a:t>Weekly timeline is recommended to capture required data:</a:t>
            </a:r>
          </a:p>
          <a:p>
            <a:pPr lvl="1"/>
            <a:r>
              <a:rPr lang="en-US" dirty="0"/>
              <a:t>Habitually Truant - 4 days in one month</a:t>
            </a:r>
          </a:p>
          <a:p>
            <a:pPr lvl="1"/>
            <a:r>
              <a:rPr lang="en-US" dirty="0"/>
              <a:t>Habitually Truant - 10 days in the school year</a:t>
            </a:r>
          </a:p>
          <a:p>
            <a:pPr lvl="1"/>
            <a:r>
              <a:rPr lang="en-US" dirty="0"/>
              <a:t>Habitually Truant – both conditions</a:t>
            </a:r>
          </a:p>
          <a:p>
            <a:endParaRPr lang="en-US" dirty="0"/>
          </a:p>
          <a:p>
            <a:r>
              <a:rPr lang="en-US" dirty="0"/>
              <a:t>Once method and criteria is determined, the online school and authorizer must determine how to quantify the attendance so that it may be reported to CDE </a:t>
            </a:r>
          </a:p>
        </p:txBody>
      </p:sp>
    </p:spTree>
    <p:extLst>
      <p:ext uri="{BB962C8B-B14F-4D97-AF65-F5344CB8AC3E}">
        <p14:creationId xmlns:p14="http://schemas.microsoft.com/office/powerpoint/2010/main" val="4282423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9C16D8-71E6-6E0A-9E9A-40580CD77B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For more information, contact the Attendance Data Collection Lead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032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online schools are required to report accurate student attendance and truancy data</a:t>
            </a:r>
          </a:p>
          <a:p>
            <a:endParaRPr lang="en-US" dirty="0"/>
          </a:p>
          <a:p>
            <a:r>
              <a:rPr lang="en-US" dirty="0"/>
              <a:t>1 CCR 301-78: Every online school should have consistent, authorizer-approved participation/attendance and truancy policies and procedures that are communicated to parents, students, and teachers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521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Online Attendance: Possible Methods for Tracking Attendance</a:t>
            </a:r>
          </a:p>
        </p:txBody>
      </p:sp>
      <p:pic>
        <p:nvPicPr>
          <p:cNvPr id="6" name="Graphic 5" descr="Clock outline">
            <a:extLst>
              <a:ext uri="{FF2B5EF4-FFF2-40B4-BE49-F238E27FC236}">
                <a16:creationId xmlns:a16="http://schemas.microsoft.com/office/drawing/2014/main" id="{618C6C84-F250-40C9-9E58-065F9048C4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95450" y="1334236"/>
            <a:ext cx="914400" cy="914400"/>
          </a:xfrm>
          <a:prstGeom prst="rect">
            <a:avLst/>
          </a:prstGeom>
        </p:spPr>
      </p:pic>
      <p:pic>
        <p:nvPicPr>
          <p:cNvPr id="8" name="Graphic 7" descr="Clipboard Checked outline">
            <a:extLst>
              <a:ext uri="{FF2B5EF4-FFF2-40B4-BE49-F238E27FC236}">
                <a16:creationId xmlns:a16="http://schemas.microsoft.com/office/drawing/2014/main" id="{391D28A0-56FA-42DA-A747-DADBEFEA8F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95450" y="2400967"/>
            <a:ext cx="914400" cy="914400"/>
          </a:xfrm>
          <a:prstGeom prst="rect">
            <a:avLst/>
          </a:prstGeom>
        </p:spPr>
      </p:pic>
      <p:pic>
        <p:nvPicPr>
          <p:cNvPr id="10" name="Graphic 9" descr="Document outline">
            <a:extLst>
              <a:ext uri="{FF2B5EF4-FFF2-40B4-BE49-F238E27FC236}">
                <a16:creationId xmlns:a16="http://schemas.microsoft.com/office/drawing/2014/main" id="{03DF024D-F9A5-4423-92D3-68379D83427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695450" y="3542634"/>
            <a:ext cx="914400" cy="9144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9850" y="1578124"/>
            <a:ext cx="7886700" cy="46406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Minimum Login Time Requirements</a:t>
            </a:r>
          </a:p>
          <a:p>
            <a:pPr lvl="1" indent="-342900">
              <a:buFont typeface="+mj-lt"/>
              <a:buAutoNum type="arabicPeriod"/>
            </a:pPr>
            <a:endParaRPr lang="en-US" sz="2400" dirty="0"/>
          </a:p>
          <a:p>
            <a:pPr lvl="1" indent="-342900">
              <a:buFont typeface="+mj-lt"/>
              <a:buAutoNum type="arabicPeriod"/>
            </a:pPr>
            <a:endParaRPr lang="en-US" sz="2400" dirty="0"/>
          </a:p>
          <a:p>
            <a:pPr marL="0" indent="0">
              <a:buNone/>
            </a:pPr>
            <a:r>
              <a:rPr lang="en-US" dirty="0"/>
              <a:t>Specific Task Completion for a Give Time Period</a:t>
            </a:r>
          </a:p>
          <a:p>
            <a:pPr lvl="1" indent="-342900">
              <a:buFont typeface="+mj-lt"/>
              <a:buAutoNum type="arabicPeriod"/>
            </a:pPr>
            <a:endParaRPr lang="en-US" sz="2400" dirty="0"/>
          </a:p>
          <a:p>
            <a:pPr lvl="1" indent="-342900">
              <a:buFont typeface="+mj-lt"/>
              <a:buAutoNum type="arabicPeriod"/>
            </a:pPr>
            <a:endParaRPr lang="en-US" sz="2400" dirty="0"/>
          </a:p>
          <a:p>
            <a:pPr marL="0" indent="0">
              <a:buNone/>
            </a:pPr>
            <a:r>
              <a:rPr lang="en-US" dirty="0"/>
              <a:t>Minimum Lesson/Unit Completion Requirements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*Other methods are possible for tracking attendance, varies on each school model and tracking method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3</a:t>
            </a:fld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222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Minimum Login Time Requirements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Establish a minimum amount of time that must be spent logged in to coursework per day or week</a:t>
            </a:r>
          </a:p>
          <a:p>
            <a:endParaRPr lang="en-US" dirty="0"/>
          </a:p>
          <a:p>
            <a:r>
              <a:rPr lang="en-US" dirty="0"/>
              <a:t>Simplest option- most like attendance tracking at a brick-and-mortar school</a:t>
            </a:r>
          </a:p>
          <a:p>
            <a:endParaRPr lang="en-US" dirty="0"/>
          </a:p>
          <a:p>
            <a:r>
              <a:rPr lang="en-US" dirty="0"/>
              <a:t>May be entered into an SIS daily</a:t>
            </a:r>
          </a:p>
          <a:p>
            <a:endParaRPr lang="en-US" dirty="0"/>
          </a:p>
          <a:p>
            <a:r>
              <a:rPr lang="en-US" dirty="0"/>
              <a:t>Does not allow for flexibility for students unable to meet minimum number of hours or account for work completed offline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Graphic 3" descr="Clock outline">
            <a:extLst>
              <a:ext uri="{FF2B5EF4-FFF2-40B4-BE49-F238E27FC236}">
                <a16:creationId xmlns:a16="http://schemas.microsoft.com/office/drawing/2014/main" id="{5BAA7BDE-EFF6-4D43-B8C2-93A6335CC2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24000" y="5943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230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Minimum Login Time Requirements EXAMPLE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Online School A: 180 days in calendar schedule determines students must log in at least 20 hours/week, which would be 4 hours per day</a:t>
            </a:r>
          </a:p>
          <a:p>
            <a:endParaRPr lang="en-US" dirty="0"/>
          </a:p>
          <a:p>
            <a:r>
              <a:rPr lang="en-US" dirty="0"/>
              <a:t>Determining Total Days Possible: </a:t>
            </a:r>
          </a:p>
          <a:p>
            <a:pPr lvl="1"/>
            <a:r>
              <a:rPr lang="en-US" dirty="0"/>
              <a:t>Based on calendar schedule, i.e. 180 days</a:t>
            </a:r>
          </a:p>
          <a:p>
            <a:pPr lvl="1"/>
            <a:endParaRPr lang="en-US" dirty="0"/>
          </a:p>
          <a:p>
            <a:r>
              <a:rPr lang="en-US" dirty="0"/>
              <a:t>Determining Number of Days Attended:</a:t>
            </a:r>
          </a:p>
          <a:p>
            <a:pPr lvl="1"/>
            <a:r>
              <a:rPr lang="en-US" dirty="0"/>
              <a:t>Total log-in time for the school year</a:t>
            </a:r>
          </a:p>
          <a:p>
            <a:pPr lvl="1"/>
            <a:r>
              <a:rPr lang="en-US" dirty="0"/>
              <a:t>Example: Student “Alfa” completes 16 hours in week 1 (5 days); this equates to 5*(16/20) =  4 days in attendance and 1 day absent (either excused or unexcused depending on school policy) for week 1.  Each week is totaled to equal days attended as well as days absent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4" name="Graphic 3" descr="Clock outline">
            <a:extLst>
              <a:ext uri="{FF2B5EF4-FFF2-40B4-BE49-F238E27FC236}">
                <a16:creationId xmlns:a16="http://schemas.microsoft.com/office/drawing/2014/main" id="{12798D66-FF79-47E1-AF5C-7BD3B5B95E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24000" y="5943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736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Specific Task Completion for a Given Time Period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Mandating students complete a series of regularly scheduled tasks on a daily or weekly basis</a:t>
            </a:r>
          </a:p>
          <a:p>
            <a:pPr lvl="1"/>
            <a:r>
              <a:rPr lang="en-US" dirty="0"/>
              <a:t>If the student completes all the required tasks during the set time, they are in attendance</a:t>
            </a:r>
          </a:p>
          <a:p>
            <a:pPr lvl="1"/>
            <a:r>
              <a:rPr lang="en-US" dirty="0"/>
              <a:t>If the student does not complete all tasks, then they are not in attendance or partially in attendance</a:t>
            </a:r>
          </a:p>
          <a:p>
            <a:endParaRPr lang="en-US" dirty="0"/>
          </a:p>
          <a:p>
            <a:r>
              <a:rPr lang="en-US" dirty="0"/>
              <a:t>Tasks may include, but not limited to:</a:t>
            </a:r>
          </a:p>
          <a:p>
            <a:pPr lvl="1"/>
            <a:r>
              <a:rPr lang="en-US" dirty="0"/>
              <a:t>Contacting the teacher via phone or email</a:t>
            </a:r>
          </a:p>
          <a:p>
            <a:pPr lvl="1"/>
            <a:r>
              <a:rPr lang="en-US" dirty="0"/>
              <a:t>Participating in discussion thread</a:t>
            </a:r>
          </a:p>
          <a:p>
            <a:pPr lvl="1"/>
            <a:r>
              <a:rPr lang="en-US" dirty="0"/>
              <a:t>Attending virtual tutoring session/webinar</a:t>
            </a:r>
          </a:p>
          <a:p>
            <a:pPr lvl="1"/>
            <a:r>
              <a:rPr lang="en-US" dirty="0"/>
              <a:t>Submitting specific assignment</a:t>
            </a:r>
          </a:p>
          <a:p>
            <a:pPr lvl="1"/>
            <a:endParaRPr lang="en-US" dirty="0"/>
          </a:p>
        </p:txBody>
      </p:sp>
      <p:pic>
        <p:nvPicPr>
          <p:cNvPr id="4" name="Graphic 3" descr="Clipboard Checked outline">
            <a:extLst>
              <a:ext uri="{FF2B5EF4-FFF2-40B4-BE49-F238E27FC236}">
                <a16:creationId xmlns:a16="http://schemas.microsoft.com/office/drawing/2014/main" id="{D3B48447-BCB5-4D57-9606-482088239E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24000" y="5943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990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Task Completion for a Given Time Period EXAMPLE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Online School B determines student must participate in the following:</a:t>
            </a:r>
          </a:p>
          <a:p>
            <a:pPr lvl="1"/>
            <a:r>
              <a:rPr lang="en-US" dirty="0"/>
              <a:t>Discussion Thread (20%)</a:t>
            </a:r>
          </a:p>
          <a:p>
            <a:pPr lvl="1"/>
            <a:r>
              <a:rPr lang="en-US" dirty="0"/>
              <a:t>Respond to teacher emails/phone calls (25%)</a:t>
            </a:r>
          </a:p>
          <a:p>
            <a:pPr lvl="1"/>
            <a:r>
              <a:rPr lang="en-US" dirty="0"/>
              <a:t>Attend synchronous class session (25%)</a:t>
            </a:r>
          </a:p>
          <a:p>
            <a:pPr lvl="1"/>
            <a:r>
              <a:rPr lang="en-US" dirty="0"/>
              <a:t>Submit homework assignments by the end of the week (30%)</a:t>
            </a:r>
          </a:p>
          <a:p>
            <a:r>
              <a:rPr lang="en-US" dirty="0"/>
              <a:t>Each task is weighted as indicated</a:t>
            </a:r>
          </a:p>
          <a:p>
            <a:endParaRPr lang="en-US" dirty="0"/>
          </a:p>
          <a:p>
            <a:r>
              <a:rPr lang="en-US" dirty="0"/>
              <a:t>Student “Bravo” did all except for attend the class session in Week 1.  For a 5 day/week schedule:</a:t>
            </a:r>
          </a:p>
          <a:p>
            <a:pPr lvl="1"/>
            <a:r>
              <a:rPr lang="en-US" dirty="0"/>
              <a:t> 5*(0.2+0.25+0.3) = 3.75 days which would be rounded up and reported as 4 days attended for that week</a:t>
            </a:r>
          </a:p>
          <a:p>
            <a:pPr lvl="1"/>
            <a:r>
              <a:rPr lang="en-US" dirty="0"/>
              <a:t>5 days total - 4 days attended = 1 days absent (excused or unexcused) for that week</a:t>
            </a:r>
          </a:p>
          <a:p>
            <a:pPr lvl="1"/>
            <a:r>
              <a:rPr lang="en-US" dirty="0"/>
              <a:t>All weeks days attended and days absent would be totaled and reported in the student’s record</a:t>
            </a:r>
          </a:p>
        </p:txBody>
      </p:sp>
      <p:pic>
        <p:nvPicPr>
          <p:cNvPr id="4" name="Graphic 3" descr="Clipboard Checked outline">
            <a:extLst>
              <a:ext uri="{FF2B5EF4-FFF2-40B4-BE49-F238E27FC236}">
                <a16:creationId xmlns:a16="http://schemas.microsoft.com/office/drawing/2014/main" id="{8653F3A0-24C0-43F0-92EF-09EE5A1B42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24000" y="5943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825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Minimum Lesson/Unit Completion Requirements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Provides most flexibility </a:t>
            </a:r>
          </a:p>
          <a:p>
            <a:endParaRPr lang="en-US" dirty="0"/>
          </a:p>
          <a:p>
            <a:r>
              <a:rPr lang="en-US" dirty="0"/>
              <a:t>Assignments completed become the evidence the student was in attendance</a:t>
            </a:r>
          </a:p>
          <a:p>
            <a:pPr lvl="1"/>
            <a:r>
              <a:rPr lang="en-US" dirty="0"/>
              <a:t>If no work is produced, then the student is considered absent</a:t>
            </a:r>
          </a:p>
          <a:p>
            <a:pPr lvl="1"/>
            <a:r>
              <a:rPr lang="en-US" dirty="0"/>
              <a:t>If all work is produced, the student is considered in attendance</a:t>
            </a:r>
          </a:p>
          <a:p>
            <a:endParaRPr lang="en-US" dirty="0"/>
          </a:p>
          <a:p>
            <a:r>
              <a:rPr lang="en-US" dirty="0"/>
              <a:t>Timeline must be established for completion of work</a:t>
            </a:r>
          </a:p>
        </p:txBody>
      </p:sp>
      <p:pic>
        <p:nvPicPr>
          <p:cNvPr id="4" name="Graphic 3" descr="Document outline">
            <a:extLst>
              <a:ext uri="{FF2B5EF4-FFF2-40B4-BE49-F238E27FC236}">
                <a16:creationId xmlns:a16="http://schemas.microsoft.com/office/drawing/2014/main" id="{8CD37714-C05B-4424-B7DB-1C521C7EEC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24000" y="584195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468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Minimum Lesson/Unit Completion Requirements  EXAMPLE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Online School C determines a student must complete 20 lessons per week (4lessons/day) for 100% attendance</a:t>
            </a:r>
          </a:p>
          <a:p>
            <a:endParaRPr lang="en-US" dirty="0"/>
          </a:p>
          <a:p>
            <a:r>
              <a:rPr lang="en-US" dirty="0"/>
              <a:t>Calculation similar to hours per week requirement</a:t>
            </a:r>
          </a:p>
          <a:p>
            <a:endParaRPr lang="en-US" dirty="0"/>
          </a:p>
          <a:p>
            <a:r>
              <a:rPr lang="en-US" dirty="0"/>
              <a:t>Student “Charlie” completes 18 lessons in Week 1.  Calculating Days Attended would equal to </a:t>
            </a:r>
          </a:p>
          <a:p>
            <a:pPr lvl="1"/>
            <a:r>
              <a:rPr lang="en-US" sz="1350" dirty="0"/>
              <a:t>5*(18/20) = 4.5 days attended which rounded up to 5 days attended and </a:t>
            </a:r>
          </a:p>
          <a:p>
            <a:pPr lvl="1"/>
            <a:r>
              <a:rPr lang="en-US" sz="1350" dirty="0"/>
              <a:t>0 days absent for week 1 </a:t>
            </a:r>
          </a:p>
          <a:p>
            <a:pPr lvl="1"/>
            <a:r>
              <a:rPr lang="en-US" sz="1350" dirty="0"/>
              <a:t>All weeks days attended and days absent would be totaled and reported in the student’s record</a:t>
            </a:r>
          </a:p>
          <a:p>
            <a:pPr lvl="1"/>
            <a:endParaRPr lang="en-US" sz="1350" dirty="0"/>
          </a:p>
          <a:p>
            <a:endParaRPr lang="en-US" dirty="0"/>
          </a:p>
        </p:txBody>
      </p:sp>
      <p:pic>
        <p:nvPicPr>
          <p:cNvPr id="4" name="Graphic 3" descr="Document outline">
            <a:extLst>
              <a:ext uri="{FF2B5EF4-FFF2-40B4-BE49-F238E27FC236}">
                <a16:creationId xmlns:a16="http://schemas.microsoft.com/office/drawing/2014/main" id="{F53ECFC0-1FEE-4989-A063-ABA6623AC6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24000" y="59436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439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DE-Blues">
      <a:dk1>
        <a:sysClr val="windowText" lastClr="000000"/>
      </a:dk1>
      <a:lt1>
        <a:sysClr val="window" lastClr="FFFFFF"/>
      </a:lt1>
      <a:dk2>
        <a:srgbClr val="232C67"/>
      </a:dk2>
      <a:lt2>
        <a:srgbClr val="D0D2D3"/>
      </a:lt2>
      <a:accent1>
        <a:srgbClr val="48C3E3"/>
      </a:accent1>
      <a:accent2>
        <a:srgbClr val="077682"/>
      </a:accent2>
      <a:accent3>
        <a:srgbClr val="6EC4E8"/>
      </a:accent3>
      <a:accent4>
        <a:srgbClr val="A3D283"/>
      </a:accent4>
      <a:accent5>
        <a:srgbClr val="7C98AC"/>
      </a:accent5>
      <a:accent6>
        <a:srgbClr val="FECF85"/>
      </a:accent6>
      <a:hlink>
        <a:srgbClr val="488BC9"/>
      </a:hlink>
      <a:folHlink>
        <a:srgbClr val="EC675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f4c7ac3-0834-42cc-a40e-499caae2d50b">
      <Terms xmlns="http://schemas.microsoft.com/office/infopath/2007/PartnerControls"/>
    </lcf76f155ced4ddcb4097134ff3c332f>
    <TaxCatchAll xmlns="6a597bc7-c86c-4892-ad3e-43cc0a7c804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C253738870084B85BD429824766166" ma:contentTypeVersion="14" ma:contentTypeDescription="Create a new document." ma:contentTypeScope="" ma:versionID="1317e766a2abd417b622e398a29a9dd2">
  <xsd:schema xmlns:xsd="http://www.w3.org/2001/XMLSchema" xmlns:xs="http://www.w3.org/2001/XMLSchema" xmlns:p="http://schemas.microsoft.com/office/2006/metadata/properties" xmlns:ns2="bf4c7ac3-0834-42cc-a40e-499caae2d50b" xmlns:ns3="6a597bc7-c86c-4892-ad3e-43cc0a7c8044" targetNamespace="http://schemas.microsoft.com/office/2006/metadata/properties" ma:root="true" ma:fieldsID="9dd66f30e8b71ef2a2fa025cde963694" ns2:_="" ns3:_="">
    <xsd:import namespace="bf4c7ac3-0834-42cc-a40e-499caae2d50b"/>
    <xsd:import namespace="6a597bc7-c86c-4892-ad3e-43cc0a7c80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4c7ac3-0834-42cc-a40e-499caae2d5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3d99294-4495-451a-babc-f01b43cdf9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597bc7-c86c-4892-ad3e-43cc0a7c804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3dabc95-95be-4c42-a40f-44afd2e1a243}" ma:internalName="TaxCatchAll" ma:showField="CatchAllData" ma:web="6a597bc7-c86c-4892-ad3e-43cc0a7c80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3A0FC2-7DA5-4175-A3D1-CD1E79B3C929}">
  <ds:schemaRefs>
    <ds:schemaRef ds:uri="http://purl.org/dc/elements/1.1/"/>
    <ds:schemaRef ds:uri="http://schemas.microsoft.com/office/2006/documentManagement/types"/>
    <ds:schemaRef ds:uri="http://www.w3.org/XML/1998/namespace"/>
    <ds:schemaRef ds:uri="bf4c7ac3-0834-42cc-a40e-499caae2d50b"/>
    <ds:schemaRef ds:uri="http://purl.org/dc/terms/"/>
    <ds:schemaRef ds:uri="http://purl.org/dc/dcmitype/"/>
    <ds:schemaRef ds:uri="6a597bc7-c86c-4892-ad3e-43cc0a7c8044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2C1896F3-8694-4084-A76B-336C88E55BA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46FFE1-B7CE-479D-9D40-0316EBF7F1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4c7ac3-0834-42cc-a40e-499caae2d50b"/>
    <ds:schemaRef ds:uri="6a597bc7-c86c-4892-ad3e-43cc0a7c80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</TotalTime>
  <Words>731</Words>
  <Application>Microsoft Office PowerPoint</Application>
  <PresentationFormat>Widescreen</PresentationFormat>
  <Paragraphs>91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Museo Slab 500</vt:lpstr>
      <vt:lpstr>Office Theme</vt:lpstr>
      <vt:lpstr>Short Bytes </vt:lpstr>
      <vt:lpstr>Overview</vt:lpstr>
      <vt:lpstr>Online Attendance: Possible Methods for Tracking Attendance</vt:lpstr>
      <vt:lpstr>Minimum Login Time Requirements</vt:lpstr>
      <vt:lpstr>Minimum Login Time Requirements EXAMPLE</vt:lpstr>
      <vt:lpstr>Specific Task Completion for a Given Time Period</vt:lpstr>
      <vt:lpstr>Specific Task Completion for a Given Time Period EXAMPLE</vt:lpstr>
      <vt:lpstr>Minimum Lesson/Unit Completion Requirements </vt:lpstr>
      <vt:lpstr>Minimum Lesson/Unit Completion Requirements  EXAMPLE</vt:lpstr>
      <vt:lpstr>Implementation </vt:lpstr>
      <vt:lpstr>For more information, contact the Attendance Data Collection Lead</vt:lpstr>
    </vt:vector>
  </TitlesOfParts>
  <Company>Colorado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Attendance Online Reporting</dc:title>
  <dc:creator>Madorin, Acacia</dc:creator>
  <cp:lastModifiedBy>Wenzel, Brooke</cp:lastModifiedBy>
  <cp:revision>18</cp:revision>
  <dcterms:created xsi:type="dcterms:W3CDTF">2019-06-25T17:30:52Z</dcterms:created>
  <dcterms:modified xsi:type="dcterms:W3CDTF">2024-05-14T19:45:47Z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0x010100E8C253738870084B85BD429824766166</vt:lpwstr>
  </property>
  <property fmtid="{D5CDD505-2E9C-101B-9397-08002B2CF9AE}" pid="3" name="MediaServiceImageTags">
    <vt:lpwstr/>
  </property>
</Properties>
</file>