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4"/>
  </p:notesMasterIdLst>
  <p:sldIdLst>
    <p:sldId id="256" r:id="rId5"/>
    <p:sldId id="320" r:id="rId6"/>
    <p:sldId id="272" r:id="rId7"/>
    <p:sldId id="271" r:id="rId8"/>
    <p:sldId id="3158" r:id="rId9"/>
    <p:sldId id="277" r:id="rId10"/>
    <p:sldId id="318" r:id="rId11"/>
    <p:sldId id="306" r:id="rId12"/>
    <p:sldId id="315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0D6A99-D083-407F-AAA9-7CE21AB93198}" v="1" dt="2024-05-14T20:01:22.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452" autoAdjust="0"/>
  </p:normalViewPr>
  <p:slideViewPr>
    <p:cSldViewPr snapToGrid="0">
      <p:cViewPr varScale="1">
        <p:scale>
          <a:sx n="89" d="100"/>
          <a:sy n="89" d="100"/>
        </p:scale>
        <p:origin x="1398" y="8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zel, Brooke" userId="672bf8d3-b15b-4e02-a6d1-39319a0df09b" providerId="ADAL" clId="{8619C71E-AE5D-486B-8151-E794A41A8310}"/>
    <pc:docChg chg="modSld">
      <pc:chgData name="Wenzel, Brooke" userId="672bf8d3-b15b-4e02-a6d1-39319a0df09b" providerId="ADAL" clId="{8619C71E-AE5D-486B-8151-E794A41A8310}" dt="2024-02-27T16:16:28.131" v="300" actId="962"/>
      <pc:docMkLst>
        <pc:docMk/>
      </pc:docMkLst>
      <pc:sldChg chg="modSp mod">
        <pc:chgData name="Wenzel, Brooke" userId="672bf8d3-b15b-4e02-a6d1-39319a0df09b" providerId="ADAL" clId="{8619C71E-AE5D-486B-8151-E794A41A8310}" dt="2024-02-27T16:16:28.131" v="300" actId="962"/>
        <pc:sldMkLst>
          <pc:docMk/>
          <pc:sldMk cId="3045348021" sldId="320"/>
        </pc:sldMkLst>
        <pc:picChg chg="mod">
          <ac:chgData name="Wenzel, Brooke" userId="672bf8d3-b15b-4e02-a6d1-39319a0df09b" providerId="ADAL" clId="{8619C71E-AE5D-486B-8151-E794A41A8310}" dt="2024-02-27T16:16:28.131" v="300" actId="962"/>
          <ac:picMkLst>
            <pc:docMk/>
            <pc:sldMk cId="3045348021" sldId="320"/>
            <ac:picMk id="20" creationId="{0E0FAA2A-5367-B2E1-0B90-AA9CE6D64EE1}"/>
          </ac:picMkLst>
        </pc:picChg>
      </pc:sldChg>
      <pc:sldChg chg="modSp mod">
        <pc:chgData name="Wenzel, Brooke" userId="672bf8d3-b15b-4e02-a6d1-39319a0df09b" providerId="ADAL" clId="{8619C71E-AE5D-486B-8151-E794A41A8310}" dt="2024-02-27T16:15:38.357" v="0" actId="207"/>
        <pc:sldMkLst>
          <pc:docMk/>
          <pc:sldMk cId="261945713" sldId="3158"/>
        </pc:sldMkLst>
        <pc:spChg chg="mod">
          <ac:chgData name="Wenzel, Brooke" userId="672bf8d3-b15b-4e02-a6d1-39319a0df09b" providerId="ADAL" clId="{8619C71E-AE5D-486B-8151-E794A41A8310}" dt="2024-02-27T16:15:38.357" v="0" actId="207"/>
          <ac:spMkLst>
            <pc:docMk/>
            <pc:sldMk cId="261945713" sldId="3158"/>
            <ac:spMk id="8" creationId="{1B5CCE0F-B45B-10DF-9D12-A7C136A7B565}"/>
          </ac:spMkLst>
        </pc:spChg>
      </pc:sldChg>
    </pc:docChg>
  </pc:docChgLst>
  <pc:docChgLst>
    <pc:chgData name="Ward, Reagan" userId="27291eb4-8241-4961-9e69-8c66e34cc5b0" providerId="ADAL" clId="{4BA2482F-240F-417F-8B49-10985D13E572}"/>
    <pc:docChg chg="undo custSel delSld modSld sldOrd">
      <pc:chgData name="Ward, Reagan" userId="27291eb4-8241-4961-9e69-8c66e34cc5b0" providerId="ADAL" clId="{4BA2482F-240F-417F-8B49-10985D13E572}" dt="2023-07-20T17:58:47.908" v="1786" actId="20577"/>
      <pc:docMkLst>
        <pc:docMk/>
      </pc:docMkLst>
      <pc:sldChg chg="modSp mod">
        <pc:chgData name="Ward, Reagan" userId="27291eb4-8241-4961-9e69-8c66e34cc5b0" providerId="ADAL" clId="{4BA2482F-240F-417F-8B49-10985D13E572}" dt="2023-07-11T16:04:51.286" v="409" actId="20577"/>
        <pc:sldMkLst>
          <pc:docMk/>
          <pc:sldMk cId="3613651240" sldId="271"/>
        </pc:sldMkLst>
        <pc:spChg chg="mod">
          <ac:chgData name="Ward, Reagan" userId="27291eb4-8241-4961-9e69-8c66e34cc5b0" providerId="ADAL" clId="{4BA2482F-240F-417F-8B49-10985D13E572}" dt="2023-07-11T16:04:51.286" v="409" actId="20577"/>
          <ac:spMkLst>
            <pc:docMk/>
            <pc:sldMk cId="3613651240" sldId="271"/>
            <ac:spMk id="7" creationId="{C64F0A3C-64C1-10DB-12CD-9DFF3E96F303}"/>
          </ac:spMkLst>
        </pc:spChg>
      </pc:sldChg>
      <pc:sldChg chg="modSp mod ord">
        <pc:chgData name="Ward, Reagan" userId="27291eb4-8241-4961-9e69-8c66e34cc5b0" providerId="ADAL" clId="{4BA2482F-240F-417F-8B49-10985D13E572}" dt="2023-07-11T16:04:25.350" v="407" actId="6549"/>
        <pc:sldMkLst>
          <pc:docMk/>
          <pc:sldMk cId="1153159124" sldId="272"/>
        </pc:sldMkLst>
        <pc:spChg chg="mod">
          <ac:chgData name="Ward, Reagan" userId="27291eb4-8241-4961-9e69-8c66e34cc5b0" providerId="ADAL" clId="{4BA2482F-240F-417F-8B49-10985D13E572}" dt="2023-07-11T16:04:25.350" v="407" actId="6549"/>
          <ac:spMkLst>
            <pc:docMk/>
            <pc:sldMk cId="1153159124" sldId="272"/>
            <ac:spMk id="2" creationId="{B93A5315-B7A8-727D-3022-A404571EFE09}"/>
          </ac:spMkLst>
        </pc:spChg>
      </pc:sldChg>
      <pc:sldChg chg="del">
        <pc:chgData name="Ward, Reagan" userId="27291eb4-8241-4961-9e69-8c66e34cc5b0" providerId="ADAL" clId="{4BA2482F-240F-417F-8B49-10985D13E572}" dt="2023-06-28T14:40:02.102" v="7" actId="47"/>
        <pc:sldMkLst>
          <pc:docMk/>
          <pc:sldMk cId="675032686" sldId="275"/>
        </pc:sldMkLst>
      </pc:sldChg>
      <pc:sldChg chg="ord modNotesTx">
        <pc:chgData name="Ward, Reagan" userId="27291eb4-8241-4961-9e69-8c66e34cc5b0" providerId="ADAL" clId="{4BA2482F-240F-417F-8B49-10985D13E572}" dt="2023-07-20T17:47:24.832" v="675" actId="20577"/>
        <pc:sldMkLst>
          <pc:docMk/>
          <pc:sldMk cId="706556095" sldId="277"/>
        </pc:sldMkLst>
      </pc:sldChg>
      <pc:sldChg chg="modSp del mod modShow">
        <pc:chgData name="Ward, Reagan" userId="27291eb4-8241-4961-9e69-8c66e34cc5b0" providerId="ADAL" clId="{4BA2482F-240F-417F-8B49-10985D13E572}" dt="2023-07-11T15:57:17.095" v="399" actId="47"/>
        <pc:sldMkLst>
          <pc:docMk/>
          <pc:sldMk cId="458955733" sldId="299"/>
        </pc:sldMkLst>
        <pc:spChg chg="mod">
          <ac:chgData name="Ward, Reagan" userId="27291eb4-8241-4961-9e69-8c66e34cc5b0" providerId="ADAL" clId="{4BA2482F-240F-417F-8B49-10985D13E572}" dt="2023-07-11T15:48:10.150" v="83" actId="27636"/>
          <ac:spMkLst>
            <pc:docMk/>
            <pc:sldMk cId="458955733" sldId="299"/>
            <ac:spMk id="3" creationId="{ABC1A14B-C9B6-73D8-9881-4FF2CC7F81A0}"/>
          </ac:spMkLst>
        </pc:spChg>
      </pc:sldChg>
      <pc:sldChg chg="modSp mod modNotesTx">
        <pc:chgData name="Ward, Reagan" userId="27291eb4-8241-4961-9e69-8c66e34cc5b0" providerId="ADAL" clId="{4BA2482F-240F-417F-8B49-10985D13E572}" dt="2023-07-20T17:58:34.144" v="1774" actId="20577"/>
        <pc:sldMkLst>
          <pc:docMk/>
          <pc:sldMk cId="878488622" sldId="306"/>
        </pc:sldMkLst>
        <pc:spChg chg="mod">
          <ac:chgData name="Ward, Reagan" userId="27291eb4-8241-4961-9e69-8c66e34cc5b0" providerId="ADAL" clId="{4BA2482F-240F-417F-8B49-10985D13E572}" dt="2023-07-11T16:09:29.674" v="630" actId="27636"/>
          <ac:spMkLst>
            <pc:docMk/>
            <pc:sldMk cId="878488622" sldId="306"/>
            <ac:spMk id="8" creationId="{DB4DDE05-AD51-3A69-9D28-A440581B6D17}"/>
          </ac:spMkLst>
        </pc:spChg>
      </pc:sldChg>
      <pc:sldChg chg="modSp mod ord modNotesTx">
        <pc:chgData name="Ward, Reagan" userId="27291eb4-8241-4961-9e69-8c66e34cc5b0" providerId="ADAL" clId="{4BA2482F-240F-417F-8B49-10985D13E572}" dt="2023-07-20T17:54:02.951" v="783" actId="20577"/>
        <pc:sldMkLst>
          <pc:docMk/>
          <pc:sldMk cId="1556930554" sldId="318"/>
        </pc:sldMkLst>
        <pc:spChg chg="mod">
          <ac:chgData name="Ward, Reagan" userId="27291eb4-8241-4961-9e69-8c66e34cc5b0" providerId="ADAL" clId="{4BA2482F-240F-417F-8B49-10985D13E572}" dt="2023-07-11T16:08:41.037" v="628" actId="20577"/>
          <ac:spMkLst>
            <pc:docMk/>
            <pc:sldMk cId="1556930554" sldId="318"/>
            <ac:spMk id="10" creationId="{8B0FA67D-F1C9-3FBB-DF0A-85FFC16CA55C}"/>
          </ac:spMkLst>
        </pc:spChg>
        <pc:graphicFrameChg chg="mod modGraphic">
          <ac:chgData name="Ward, Reagan" userId="27291eb4-8241-4961-9e69-8c66e34cc5b0" providerId="ADAL" clId="{4BA2482F-240F-417F-8B49-10985D13E572}" dt="2023-07-11T16:08:20.766" v="556" actId="20577"/>
          <ac:graphicFrameMkLst>
            <pc:docMk/>
            <pc:sldMk cId="1556930554" sldId="318"/>
            <ac:graphicFrameMk id="8" creationId="{7584A6F9-38EE-1A08-DD11-48C529B58158}"/>
          </ac:graphicFrameMkLst>
        </pc:graphicFrameChg>
        <pc:graphicFrameChg chg="modGraphic">
          <ac:chgData name="Ward, Reagan" userId="27291eb4-8241-4961-9e69-8c66e34cc5b0" providerId="ADAL" clId="{4BA2482F-240F-417F-8B49-10985D13E572}" dt="2023-07-11T16:08:23.423" v="557" actId="20577"/>
          <ac:graphicFrameMkLst>
            <pc:docMk/>
            <pc:sldMk cId="1556930554" sldId="318"/>
            <ac:graphicFrameMk id="9" creationId="{A4031D79-F205-8C09-FE2F-530C274DC08D}"/>
          </ac:graphicFrameMkLst>
        </pc:graphicFrameChg>
      </pc:sldChg>
      <pc:sldChg chg="modSp del mod">
        <pc:chgData name="Ward, Reagan" userId="27291eb4-8241-4961-9e69-8c66e34cc5b0" providerId="ADAL" clId="{4BA2482F-240F-417F-8B49-10985D13E572}" dt="2023-07-11T16:01:53.058" v="405" actId="2696"/>
        <pc:sldMkLst>
          <pc:docMk/>
          <pc:sldMk cId="1046101019" sldId="319"/>
        </pc:sldMkLst>
        <pc:spChg chg="mod">
          <ac:chgData name="Ward, Reagan" userId="27291eb4-8241-4961-9e69-8c66e34cc5b0" providerId="ADAL" clId="{4BA2482F-240F-417F-8B49-10985D13E572}" dt="2023-07-11T15:50:10.495" v="116" actId="6549"/>
          <ac:spMkLst>
            <pc:docMk/>
            <pc:sldMk cId="1046101019" sldId="319"/>
            <ac:spMk id="3" creationId="{B847A50C-DC5A-1FF9-7CC5-112A9FA24774}"/>
          </ac:spMkLst>
        </pc:spChg>
      </pc:sldChg>
      <pc:sldChg chg="del">
        <pc:chgData name="Ward, Reagan" userId="27291eb4-8241-4961-9e69-8c66e34cc5b0" providerId="ADAL" clId="{4BA2482F-240F-417F-8B49-10985D13E572}" dt="2023-06-28T14:37:56.286" v="6" actId="47"/>
        <pc:sldMkLst>
          <pc:docMk/>
          <pc:sldMk cId="1361709896" sldId="3156"/>
        </pc:sldMkLst>
      </pc:sldChg>
      <pc:sldChg chg="modSp del mod">
        <pc:chgData name="Ward, Reagan" userId="27291eb4-8241-4961-9e69-8c66e34cc5b0" providerId="ADAL" clId="{4BA2482F-240F-417F-8B49-10985D13E572}" dt="2023-07-11T16:05:31.133" v="410" actId="2696"/>
        <pc:sldMkLst>
          <pc:docMk/>
          <pc:sldMk cId="2336352094" sldId="3157"/>
        </pc:sldMkLst>
        <pc:spChg chg="mod">
          <ac:chgData name="Ward, Reagan" userId="27291eb4-8241-4961-9e69-8c66e34cc5b0" providerId="ADAL" clId="{4BA2482F-240F-417F-8B49-10985D13E572}" dt="2023-07-11T15:46:34.100" v="13" actId="20577"/>
          <ac:spMkLst>
            <pc:docMk/>
            <pc:sldMk cId="2336352094" sldId="3157"/>
            <ac:spMk id="8" creationId="{99E88D44-DF03-B5F1-B5EF-7958F06B509A}"/>
          </ac:spMkLst>
        </pc:spChg>
        <pc:graphicFrameChg chg="modGraphic">
          <ac:chgData name="Ward, Reagan" userId="27291eb4-8241-4961-9e69-8c66e34cc5b0" providerId="ADAL" clId="{4BA2482F-240F-417F-8B49-10985D13E572}" dt="2023-07-11T15:46:44.756" v="16" actId="6549"/>
          <ac:graphicFrameMkLst>
            <pc:docMk/>
            <pc:sldMk cId="2336352094" sldId="3157"/>
            <ac:graphicFrameMk id="11" creationId="{BD3C2F4D-A1A4-D410-920D-CE3129A1D3F5}"/>
          </ac:graphicFrameMkLst>
        </pc:graphicFrameChg>
      </pc:sldChg>
      <pc:sldChg chg="modSp mod ord modNotesTx">
        <pc:chgData name="Ward, Reagan" userId="27291eb4-8241-4961-9e69-8c66e34cc5b0" providerId="ADAL" clId="{4BA2482F-240F-417F-8B49-10985D13E572}" dt="2023-07-20T17:46:40.047" v="658" actId="20577"/>
        <pc:sldMkLst>
          <pc:docMk/>
          <pc:sldMk cId="261945713" sldId="3158"/>
        </pc:sldMkLst>
        <pc:spChg chg="mod">
          <ac:chgData name="Ward, Reagan" userId="27291eb4-8241-4961-9e69-8c66e34cc5b0" providerId="ADAL" clId="{4BA2482F-240F-417F-8B49-10985D13E572}" dt="2023-06-28T16:06:54.947" v="9" actId="20577"/>
          <ac:spMkLst>
            <pc:docMk/>
            <pc:sldMk cId="261945713" sldId="3158"/>
            <ac:spMk id="19" creationId="{50E0DFC9-CEA8-1918-69B8-39A250B87818}"/>
          </ac:spMkLst>
        </pc:spChg>
        <pc:graphicFrameChg chg="mod">
          <ac:chgData name="Ward, Reagan" userId="27291eb4-8241-4961-9e69-8c66e34cc5b0" providerId="ADAL" clId="{4BA2482F-240F-417F-8B49-10985D13E572}" dt="2023-07-11T16:05:53.398" v="413" actId="20577"/>
          <ac:graphicFrameMkLst>
            <pc:docMk/>
            <pc:sldMk cId="261945713" sldId="3158"/>
            <ac:graphicFrameMk id="5" creationId="{E49266DD-A318-F41F-53ED-C28CD0EB119C}"/>
          </ac:graphicFrameMkLst>
        </pc:graphicFrameChg>
      </pc:sldChg>
      <pc:sldChg chg="modNotesTx">
        <pc:chgData name="Ward, Reagan" userId="27291eb4-8241-4961-9e69-8c66e34cc5b0" providerId="ADAL" clId="{4BA2482F-240F-417F-8B49-10985D13E572}" dt="2023-07-20T17:58:47.908" v="1786" actId="20577"/>
        <pc:sldMkLst>
          <pc:docMk/>
          <pc:sldMk cId="1900407962" sldId="3159"/>
        </pc:sldMkLst>
      </pc:sldChg>
    </pc:docChg>
  </pc:docChgLst>
  <pc:docChgLst>
    <pc:chgData name="Wenzel, Brooke" userId="672bf8d3-b15b-4e02-a6d1-39319a0df09b" providerId="ADAL" clId="{C4F2C515-308C-4075-87D1-6DA3095F8CC4}"/>
    <pc:docChg chg="addSld delSld modSld">
      <pc:chgData name="Wenzel, Brooke" userId="672bf8d3-b15b-4e02-a6d1-39319a0df09b" providerId="ADAL" clId="{C4F2C515-308C-4075-87D1-6DA3095F8CC4}" dt="2023-04-21T19:38:30.993" v="9" actId="20577"/>
      <pc:docMkLst>
        <pc:docMk/>
      </pc:docMkLst>
      <pc:sldChg chg="modSp mod">
        <pc:chgData name="Wenzel, Brooke" userId="672bf8d3-b15b-4e02-a6d1-39319a0df09b" providerId="ADAL" clId="{C4F2C515-308C-4075-87D1-6DA3095F8CC4}" dt="2023-04-21T19:38:30.993" v="9" actId="20577"/>
        <pc:sldMkLst>
          <pc:docMk/>
          <pc:sldMk cId="3044915438" sldId="256"/>
        </pc:sldMkLst>
        <pc:spChg chg="mod">
          <ac:chgData name="Wenzel, Brooke" userId="672bf8d3-b15b-4e02-a6d1-39319a0df09b" providerId="ADAL" clId="{C4F2C515-308C-4075-87D1-6DA3095F8CC4}" dt="2023-04-21T19:38:30.993" v="9" actId="20577"/>
          <ac:spMkLst>
            <pc:docMk/>
            <pc:sldMk cId="3044915438" sldId="256"/>
            <ac:spMk id="7" creationId="{2A0C161A-8513-BB84-0601-D50578FDAD11}"/>
          </ac:spMkLst>
        </pc:spChg>
      </pc:sldChg>
      <pc:sldChg chg="del">
        <pc:chgData name="Wenzel, Brooke" userId="672bf8d3-b15b-4e02-a6d1-39319a0df09b" providerId="ADAL" clId="{C4F2C515-308C-4075-87D1-6DA3095F8CC4}" dt="2023-04-21T19:37:29.497" v="1" actId="47"/>
        <pc:sldMkLst>
          <pc:docMk/>
          <pc:sldMk cId="3401448192" sldId="264"/>
        </pc:sldMkLst>
      </pc:sldChg>
      <pc:sldChg chg="del">
        <pc:chgData name="Wenzel, Brooke" userId="672bf8d3-b15b-4e02-a6d1-39319a0df09b" providerId="ADAL" clId="{C4F2C515-308C-4075-87D1-6DA3095F8CC4}" dt="2023-04-21T19:37:29.497" v="1" actId="47"/>
        <pc:sldMkLst>
          <pc:docMk/>
          <pc:sldMk cId="812090992" sldId="270"/>
        </pc:sldMkLst>
      </pc:sldChg>
      <pc:sldChg chg="add del">
        <pc:chgData name="Wenzel, Brooke" userId="672bf8d3-b15b-4e02-a6d1-39319a0df09b" providerId="ADAL" clId="{C4F2C515-308C-4075-87D1-6DA3095F8CC4}" dt="2023-04-21T19:38:23.817" v="3"/>
        <pc:sldMkLst>
          <pc:docMk/>
          <pc:sldMk cId="3613651240" sldId="271"/>
        </pc:sldMkLst>
      </pc:sldChg>
      <pc:sldChg chg="add">
        <pc:chgData name="Wenzel, Brooke" userId="672bf8d3-b15b-4e02-a6d1-39319a0df09b" providerId="ADAL" clId="{C4F2C515-308C-4075-87D1-6DA3095F8CC4}" dt="2023-04-21T19:37:25.592" v="0"/>
        <pc:sldMkLst>
          <pc:docMk/>
          <pc:sldMk cId="1153159124" sldId="272"/>
        </pc:sldMkLst>
      </pc:sldChg>
      <pc:sldChg chg="del">
        <pc:chgData name="Wenzel, Brooke" userId="672bf8d3-b15b-4e02-a6d1-39319a0df09b" providerId="ADAL" clId="{C4F2C515-308C-4075-87D1-6DA3095F8CC4}" dt="2023-04-21T19:37:29.497" v="1" actId="47"/>
        <pc:sldMkLst>
          <pc:docMk/>
          <pc:sldMk cId="2748458431" sldId="274"/>
        </pc:sldMkLst>
      </pc:sldChg>
      <pc:sldChg chg="modSp mod">
        <pc:chgData name="Wenzel, Brooke" userId="672bf8d3-b15b-4e02-a6d1-39319a0df09b" providerId="ADAL" clId="{C4F2C515-308C-4075-87D1-6DA3095F8CC4}" dt="2023-04-21T19:37:43.963" v="2"/>
        <pc:sldMkLst>
          <pc:docMk/>
          <pc:sldMk cId="675032686" sldId="275"/>
        </pc:sldMkLst>
        <pc:spChg chg="mod">
          <ac:chgData name="Wenzel, Brooke" userId="672bf8d3-b15b-4e02-a6d1-39319a0df09b" providerId="ADAL" clId="{C4F2C515-308C-4075-87D1-6DA3095F8CC4}" dt="2023-04-21T19:37:43.963" v="2"/>
          <ac:spMkLst>
            <pc:docMk/>
            <pc:sldMk cId="675032686" sldId="275"/>
            <ac:spMk id="4" creationId="{069C16D8-71E6-6E0A-9E9A-40580CD77B33}"/>
          </ac:spMkLst>
        </pc:spChg>
      </pc:sldChg>
      <pc:sldChg chg="del">
        <pc:chgData name="Wenzel, Brooke" userId="672bf8d3-b15b-4e02-a6d1-39319a0df09b" providerId="ADAL" clId="{C4F2C515-308C-4075-87D1-6DA3095F8CC4}" dt="2023-04-21T19:37:29.497" v="1" actId="47"/>
        <pc:sldMkLst>
          <pc:docMk/>
          <pc:sldMk cId="2894931076" sldId="276"/>
        </pc:sldMkLst>
      </pc:sldChg>
      <pc:sldChg chg="add">
        <pc:chgData name="Wenzel, Brooke" userId="672bf8d3-b15b-4e02-a6d1-39319a0df09b" providerId="ADAL" clId="{C4F2C515-308C-4075-87D1-6DA3095F8CC4}" dt="2023-04-21T19:37:25.592" v="0"/>
        <pc:sldMkLst>
          <pc:docMk/>
          <pc:sldMk cId="706556095" sldId="277"/>
        </pc:sldMkLst>
      </pc:sldChg>
      <pc:sldChg chg="add">
        <pc:chgData name="Wenzel, Brooke" userId="672bf8d3-b15b-4e02-a6d1-39319a0df09b" providerId="ADAL" clId="{C4F2C515-308C-4075-87D1-6DA3095F8CC4}" dt="2023-04-21T19:37:25.592" v="0"/>
        <pc:sldMkLst>
          <pc:docMk/>
          <pc:sldMk cId="2129299179" sldId="298"/>
        </pc:sldMkLst>
      </pc:sldChg>
      <pc:sldChg chg="add">
        <pc:chgData name="Wenzel, Brooke" userId="672bf8d3-b15b-4e02-a6d1-39319a0df09b" providerId="ADAL" clId="{C4F2C515-308C-4075-87D1-6DA3095F8CC4}" dt="2023-04-21T19:37:25.592" v="0"/>
        <pc:sldMkLst>
          <pc:docMk/>
          <pc:sldMk cId="458955733" sldId="299"/>
        </pc:sldMkLst>
      </pc:sldChg>
      <pc:sldChg chg="add">
        <pc:chgData name="Wenzel, Brooke" userId="672bf8d3-b15b-4e02-a6d1-39319a0df09b" providerId="ADAL" clId="{C4F2C515-308C-4075-87D1-6DA3095F8CC4}" dt="2023-04-21T19:38:23.817" v="3"/>
        <pc:sldMkLst>
          <pc:docMk/>
          <pc:sldMk cId="878488622" sldId="306"/>
        </pc:sldMkLst>
      </pc:sldChg>
      <pc:sldChg chg="add">
        <pc:chgData name="Wenzel, Brooke" userId="672bf8d3-b15b-4e02-a6d1-39319a0df09b" providerId="ADAL" clId="{C4F2C515-308C-4075-87D1-6DA3095F8CC4}" dt="2023-04-21T19:37:25.592" v="0"/>
        <pc:sldMkLst>
          <pc:docMk/>
          <pc:sldMk cId="2358107041" sldId="311"/>
        </pc:sldMkLst>
      </pc:sldChg>
      <pc:sldChg chg="add">
        <pc:chgData name="Wenzel, Brooke" userId="672bf8d3-b15b-4e02-a6d1-39319a0df09b" providerId="ADAL" clId="{C4F2C515-308C-4075-87D1-6DA3095F8CC4}" dt="2023-04-21T19:38:23.817" v="3"/>
        <pc:sldMkLst>
          <pc:docMk/>
          <pc:sldMk cId="1556930554" sldId="318"/>
        </pc:sldMkLst>
      </pc:sldChg>
      <pc:sldChg chg="add">
        <pc:chgData name="Wenzel, Brooke" userId="672bf8d3-b15b-4e02-a6d1-39319a0df09b" providerId="ADAL" clId="{C4F2C515-308C-4075-87D1-6DA3095F8CC4}" dt="2023-04-21T19:37:25.592" v="0"/>
        <pc:sldMkLst>
          <pc:docMk/>
          <pc:sldMk cId="1046101019" sldId="319"/>
        </pc:sldMkLst>
      </pc:sldChg>
      <pc:sldMasterChg chg="delSldLayout">
        <pc:chgData name="Wenzel, Brooke" userId="672bf8d3-b15b-4e02-a6d1-39319a0df09b" providerId="ADAL" clId="{C4F2C515-308C-4075-87D1-6DA3095F8CC4}" dt="2023-04-21T19:37:29.497" v="1" actId="47"/>
        <pc:sldMasterMkLst>
          <pc:docMk/>
          <pc:sldMasterMk cId="2150711039" sldId="2147483676"/>
        </pc:sldMasterMkLst>
        <pc:sldLayoutChg chg="del">
          <pc:chgData name="Wenzel, Brooke" userId="672bf8d3-b15b-4e02-a6d1-39319a0df09b" providerId="ADAL" clId="{C4F2C515-308C-4075-87D1-6DA3095F8CC4}" dt="2023-04-21T19:37:29.497" v="1" actId="47"/>
          <pc:sldLayoutMkLst>
            <pc:docMk/>
            <pc:sldMasterMk cId="2150711039" sldId="2147483676"/>
            <pc:sldLayoutMk cId="1375654668" sldId="2147483688"/>
          </pc:sldLayoutMkLst>
        </pc:sldLayoutChg>
        <pc:sldLayoutChg chg="del">
          <pc:chgData name="Wenzel, Brooke" userId="672bf8d3-b15b-4e02-a6d1-39319a0df09b" providerId="ADAL" clId="{C4F2C515-308C-4075-87D1-6DA3095F8CC4}" dt="2023-04-21T19:37:29.497" v="1" actId="47"/>
          <pc:sldLayoutMkLst>
            <pc:docMk/>
            <pc:sldMasterMk cId="2150711039" sldId="2147483676"/>
            <pc:sldLayoutMk cId="438918846" sldId="214748368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D6F096-A2AE-49DB-92F3-B1769563985D}" type="doc">
      <dgm:prSet loTypeId="urn:microsoft.com/office/officeart/2005/8/layout/cycle8" loCatId="cycle" qsTypeId="urn:microsoft.com/office/officeart/2005/8/quickstyle/simple1" qsCatId="simple" csTypeId="urn:microsoft.com/office/officeart/2005/8/colors/accent1_1" csCatId="accent1" phldr="1"/>
      <dgm:spPr/>
    </dgm:pt>
    <dgm:pt modelId="{C7CAAA21-A0B3-41C7-8AA7-678826A8A297}">
      <dgm:prSet phldrT="[Text]" custT="1"/>
      <dgm:spPr>
        <a:solidFill>
          <a:schemeClr val="accent2">
            <a:lumMod val="20000"/>
            <a:lumOff val="80000"/>
          </a:schemeClr>
        </a:solidFill>
      </dgm:spPr>
      <dgm:t>
        <a:bodyPr/>
        <a:lstStyle/>
        <a:p>
          <a:r>
            <a:rPr lang="en-US" sz="1600" b="1"/>
            <a:t>End of Year</a:t>
          </a:r>
        </a:p>
      </dgm:t>
    </dgm:pt>
    <dgm:pt modelId="{85A51858-06E8-41EC-8FF1-23C23F5F3D25}" type="parTrans" cxnId="{37D1E9C9-5E56-4338-88B0-A84B75CD70F7}">
      <dgm:prSet/>
      <dgm:spPr/>
      <dgm:t>
        <a:bodyPr/>
        <a:lstStyle/>
        <a:p>
          <a:endParaRPr lang="en-US" sz="2400"/>
        </a:p>
      </dgm:t>
    </dgm:pt>
    <dgm:pt modelId="{39525CF6-3E12-489E-A22D-B9391710752F}" type="sibTrans" cxnId="{37D1E9C9-5E56-4338-88B0-A84B75CD70F7}">
      <dgm:prSet/>
      <dgm:spPr/>
      <dgm:t>
        <a:bodyPr/>
        <a:lstStyle/>
        <a:p>
          <a:endParaRPr lang="en-US" sz="2400"/>
        </a:p>
      </dgm:t>
    </dgm:pt>
    <dgm:pt modelId="{54A0D45F-7BB2-4BBA-B35E-564167AE2870}">
      <dgm:prSet phldrT="[Text]" custT="1"/>
      <dgm:spPr>
        <a:solidFill>
          <a:srgbClr val="077682">
            <a:alpha val="60000"/>
          </a:srgbClr>
        </a:solidFill>
      </dgm:spPr>
      <dgm:t>
        <a:bodyPr/>
        <a:lstStyle/>
        <a:p>
          <a:r>
            <a:rPr lang="en-US" sz="1800" b="1"/>
            <a:t> October</a:t>
          </a:r>
        </a:p>
      </dgm:t>
    </dgm:pt>
    <dgm:pt modelId="{1F2E71E7-38CB-4D15-AF8F-9A3765D875B0}" type="parTrans" cxnId="{BF7F6DD3-DA01-4907-A7BA-F1EC644B12C7}">
      <dgm:prSet/>
      <dgm:spPr/>
      <dgm:t>
        <a:bodyPr/>
        <a:lstStyle/>
        <a:p>
          <a:endParaRPr lang="en-US" sz="2400"/>
        </a:p>
      </dgm:t>
    </dgm:pt>
    <dgm:pt modelId="{C93EBC09-0082-4194-BDAD-6367851F40A2}" type="sibTrans" cxnId="{BF7F6DD3-DA01-4907-A7BA-F1EC644B12C7}">
      <dgm:prSet/>
      <dgm:spPr/>
      <dgm:t>
        <a:bodyPr/>
        <a:lstStyle/>
        <a:p>
          <a:endParaRPr lang="en-US" sz="2400"/>
        </a:p>
      </dgm:t>
    </dgm:pt>
    <dgm:pt modelId="{E5E811F0-FCF2-48EE-877B-FBB13A89B9A3}">
      <dgm:prSet phldrT="[Text]" custT="1"/>
      <dgm:spPr/>
      <dgm:t>
        <a:bodyPr/>
        <a:lstStyle/>
        <a:p>
          <a:r>
            <a:rPr lang="en-US" sz="1800" b="1"/>
            <a:t>Monitor for Status Changes</a:t>
          </a:r>
        </a:p>
      </dgm:t>
    </dgm:pt>
    <dgm:pt modelId="{164DC998-7FFF-486B-A810-3E74180F1CF2}" type="parTrans" cxnId="{BBABD4B5-A912-404F-B3BC-569692A44853}">
      <dgm:prSet/>
      <dgm:spPr/>
      <dgm:t>
        <a:bodyPr/>
        <a:lstStyle/>
        <a:p>
          <a:endParaRPr lang="en-US" sz="2400"/>
        </a:p>
      </dgm:t>
    </dgm:pt>
    <dgm:pt modelId="{A86286CA-D6EA-4886-B532-2846B4F9A561}" type="sibTrans" cxnId="{BBABD4B5-A912-404F-B3BC-569692A44853}">
      <dgm:prSet/>
      <dgm:spPr/>
      <dgm:t>
        <a:bodyPr/>
        <a:lstStyle/>
        <a:p>
          <a:endParaRPr lang="en-US" sz="2400"/>
        </a:p>
      </dgm:t>
    </dgm:pt>
    <dgm:pt modelId="{681509BE-3F1A-4E81-A05E-7E08EE28AFB5}">
      <dgm:prSet phldrT="[Text]" custT="1"/>
      <dgm:spPr/>
      <dgm:t>
        <a:bodyPr/>
        <a:lstStyle/>
        <a:p>
          <a:r>
            <a:rPr lang="en-US" sz="1200" b="0"/>
            <a:t>Monitor postsecondary program enrollment changes for students from OCT to SEY</a:t>
          </a:r>
        </a:p>
      </dgm:t>
    </dgm:pt>
    <dgm:pt modelId="{B656EFE4-A8E0-4456-8C43-F76E7A8CF633}" type="parTrans" cxnId="{8D8DE822-9731-4982-AEB3-665B294354DA}">
      <dgm:prSet/>
      <dgm:spPr/>
      <dgm:t>
        <a:bodyPr/>
        <a:lstStyle/>
        <a:p>
          <a:endParaRPr lang="en-US" sz="2400"/>
        </a:p>
      </dgm:t>
    </dgm:pt>
    <dgm:pt modelId="{31B83E7D-343E-439A-B8FB-CE12F8907802}" type="sibTrans" cxnId="{8D8DE822-9731-4982-AEB3-665B294354DA}">
      <dgm:prSet/>
      <dgm:spPr/>
      <dgm:t>
        <a:bodyPr/>
        <a:lstStyle/>
        <a:p>
          <a:endParaRPr lang="en-US" sz="2400"/>
        </a:p>
      </dgm:t>
    </dgm:pt>
    <dgm:pt modelId="{5D283849-7CA1-46B9-BFE3-0FB9C64233F9}">
      <dgm:prSet phldrT="[Text]" custT="1"/>
      <dgm:spPr>
        <a:solidFill>
          <a:srgbClr val="077682">
            <a:alpha val="60000"/>
          </a:srgbClr>
        </a:solidFill>
      </dgm:spPr>
      <dgm:t>
        <a:bodyPr/>
        <a:lstStyle/>
        <a:p>
          <a:r>
            <a:rPr lang="en-US" sz="1400"/>
            <a:t>Is the student actively participating in the postsecondary program?</a:t>
          </a:r>
          <a:endParaRPr lang="en-US" sz="1400" b="1"/>
        </a:p>
      </dgm:t>
    </dgm:pt>
    <dgm:pt modelId="{438B6AFE-32E4-413B-A005-E47E2BAFF3A9}" type="parTrans" cxnId="{5D3C63DA-1252-4595-9A1B-1C6A93FC9883}">
      <dgm:prSet/>
      <dgm:spPr/>
      <dgm:t>
        <a:bodyPr/>
        <a:lstStyle/>
        <a:p>
          <a:endParaRPr lang="en-US" sz="2400"/>
        </a:p>
      </dgm:t>
    </dgm:pt>
    <dgm:pt modelId="{BEB733EF-6FDD-49F9-8EF9-A24A164B462F}" type="sibTrans" cxnId="{5D3C63DA-1252-4595-9A1B-1C6A93FC9883}">
      <dgm:prSet/>
      <dgm:spPr/>
      <dgm:t>
        <a:bodyPr/>
        <a:lstStyle/>
        <a:p>
          <a:endParaRPr lang="en-US" sz="2400"/>
        </a:p>
      </dgm:t>
    </dgm:pt>
    <dgm:pt modelId="{ACCC1DD6-433D-40AC-B48C-955A0AD088DE}">
      <dgm:prSet phldrT="[Text]" custT="1"/>
      <dgm:spPr>
        <a:solidFill>
          <a:schemeClr val="accent2">
            <a:lumMod val="20000"/>
            <a:lumOff val="80000"/>
          </a:schemeClr>
        </a:solidFill>
      </dgm:spPr>
      <dgm:t>
        <a:bodyPr/>
        <a:lstStyle/>
        <a:p>
          <a:r>
            <a:rPr lang="en-US" sz="1000"/>
            <a:t>Did the student participate in the postsecondary program at any point in the school year?</a:t>
          </a:r>
        </a:p>
      </dgm:t>
    </dgm:pt>
    <dgm:pt modelId="{0F6B0F12-784F-48C9-A8B8-C0B7D8CDFC54}" type="parTrans" cxnId="{B813541C-B40F-4E44-A8DD-C8D60F59E5E9}">
      <dgm:prSet/>
      <dgm:spPr/>
      <dgm:t>
        <a:bodyPr/>
        <a:lstStyle/>
        <a:p>
          <a:endParaRPr lang="en-US"/>
        </a:p>
      </dgm:t>
    </dgm:pt>
    <dgm:pt modelId="{99FFFA24-10B6-4F37-9EA5-3DF6BB7F230D}" type="sibTrans" cxnId="{B813541C-B40F-4E44-A8DD-C8D60F59E5E9}">
      <dgm:prSet/>
      <dgm:spPr/>
      <dgm:t>
        <a:bodyPr/>
        <a:lstStyle/>
        <a:p>
          <a:endParaRPr lang="en-US"/>
        </a:p>
      </dgm:t>
    </dgm:pt>
    <dgm:pt modelId="{2A21C2DE-38F4-404B-AD13-B4816091D719}">
      <dgm:prSet phldrT="[Text]" custT="1"/>
      <dgm:spPr>
        <a:solidFill>
          <a:schemeClr val="accent2">
            <a:lumMod val="20000"/>
            <a:lumOff val="80000"/>
          </a:schemeClr>
        </a:solidFill>
      </dgm:spPr>
      <dgm:t>
        <a:bodyPr/>
        <a:lstStyle/>
        <a:p>
          <a:r>
            <a:rPr lang="en-US" sz="1000"/>
            <a:t>Coding remains the same as October unless and enrollment change occurred</a:t>
          </a:r>
        </a:p>
      </dgm:t>
    </dgm:pt>
    <dgm:pt modelId="{E57FB603-8312-4E87-AD6E-9CAB417ABB57}" type="sibTrans" cxnId="{0C6DF1C0-E9BD-417F-A84A-7FA7D06054BE}">
      <dgm:prSet/>
      <dgm:spPr/>
      <dgm:t>
        <a:bodyPr/>
        <a:lstStyle/>
        <a:p>
          <a:endParaRPr lang="en-US" sz="2400"/>
        </a:p>
      </dgm:t>
    </dgm:pt>
    <dgm:pt modelId="{7D8C4BE6-5315-44EE-8FCC-57B0358B57BB}" type="parTrans" cxnId="{0C6DF1C0-E9BD-417F-A84A-7FA7D06054BE}">
      <dgm:prSet/>
      <dgm:spPr/>
      <dgm:t>
        <a:bodyPr/>
        <a:lstStyle/>
        <a:p>
          <a:endParaRPr lang="en-US" sz="2400"/>
        </a:p>
      </dgm:t>
    </dgm:pt>
    <dgm:pt modelId="{B2489F5F-84BC-4635-962D-4F6F54BDC0D1}">
      <dgm:prSet phldrT="[Text]" custScaleX="99077" custScaleY="104490" custT="1"/>
      <dgm:spPr/>
      <dgm:t>
        <a:bodyPr/>
        <a:lstStyle/>
        <a:p>
          <a:r>
            <a:rPr lang="en-US" sz="1000"/>
            <a:t>Identify students that will be participating in ASCENT year 5 during Fall semester (retention code 2)</a:t>
          </a:r>
        </a:p>
      </dgm:t>
    </dgm:pt>
    <dgm:pt modelId="{68D7D2FC-9CCB-4BAC-8B67-BF466F8C8D50}" type="parTrans" cxnId="{8FA15FA6-73FA-468A-BA69-3FFA0166F648}">
      <dgm:prSet/>
      <dgm:spPr/>
      <dgm:t>
        <a:bodyPr/>
        <a:lstStyle/>
        <a:p>
          <a:endParaRPr lang="en-US"/>
        </a:p>
      </dgm:t>
    </dgm:pt>
    <dgm:pt modelId="{BE3B3EE7-E9A5-4D8F-94C3-AAEC916C2C28}" type="sibTrans" cxnId="{8FA15FA6-73FA-468A-BA69-3FFA0166F648}">
      <dgm:prSet/>
      <dgm:spPr/>
      <dgm:t>
        <a:bodyPr/>
        <a:lstStyle/>
        <a:p>
          <a:endParaRPr lang="en-US"/>
        </a:p>
      </dgm:t>
    </dgm:pt>
    <dgm:pt modelId="{9DEFA8A7-C640-4D61-ACDD-E6C5E6763EEE}" type="pres">
      <dgm:prSet presAssocID="{C5D6F096-A2AE-49DB-92F3-B1769563985D}" presName="compositeShape" presStyleCnt="0">
        <dgm:presLayoutVars>
          <dgm:chMax val="7"/>
          <dgm:dir/>
          <dgm:resizeHandles val="exact"/>
        </dgm:presLayoutVars>
      </dgm:prSet>
      <dgm:spPr/>
    </dgm:pt>
    <dgm:pt modelId="{BD7219FA-EFD6-426B-AA3C-994C67EF4A31}" type="pres">
      <dgm:prSet presAssocID="{C5D6F096-A2AE-49DB-92F3-B1769563985D}" presName="wedge1" presStyleLbl="node1" presStyleIdx="0" presStyleCnt="3"/>
      <dgm:spPr/>
    </dgm:pt>
    <dgm:pt modelId="{24367E3F-849C-44D9-B327-C2A6C1A30636}" type="pres">
      <dgm:prSet presAssocID="{C5D6F096-A2AE-49DB-92F3-B1769563985D}" presName="dummy1a" presStyleCnt="0"/>
      <dgm:spPr/>
    </dgm:pt>
    <dgm:pt modelId="{BEB7D94B-AC3F-49DC-B16C-B19FE167F970}" type="pres">
      <dgm:prSet presAssocID="{C5D6F096-A2AE-49DB-92F3-B1769563985D}" presName="dummy1b" presStyleCnt="0"/>
      <dgm:spPr/>
    </dgm:pt>
    <dgm:pt modelId="{E0C0FE10-7B85-4F2B-852F-2E8E3DEAB2FA}" type="pres">
      <dgm:prSet presAssocID="{C5D6F096-A2AE-49DB-92F3-B1769563985D}" presName="wedge1Tx" presStyleLbl="node1" presStyleIdx="0" presStyleCnt="3">
        <dgm:presLayoutVars>
          <dgm:chMax val="0"/>
          <dgm:chPref val="0"/>
          <dgm:bulletEnabled val="1"/>
        </dgm:presLayoutVars>
      </dgm:prSet>
      <dgm:spPr/>
    </dgm:pt>
    <dgm:pt modelId="{E5976A23-6135-49AC-8923-CB70690D1BFC}" type="pres">
      <dgm:prSet presAssocID="{C5D6F096-A2AE-49DB-92F3-B1769563985D}" presName="wedge2" presStyleLbl="node1" presStyleIdx="1" presStyleCnt="3"/>
      <dgm:spPr/>
    </dgm:pt>
    <dgm:pt modelId="{BBC8FB07-17A0-49A1-877F-F55B8B7EC142}" type="pres">
      <dgm:prSet presAssocID="{C5D6F096-A2AE-49DB-92F3-B1769563985D}" presName="dummy2a" presStyleCnt="0"/>
      <dgm:spPr/>
    </dgm:pt>
    <dgm:pt modelId="{1F00DAAD-4B10-4266-9DAD-7557FA4B7978}" type="pres">
      <dgm:prSet presAssocID="{C5D6F096-A2AE-49DB-92F3-B1769563985D}" presName="dummy2b" presStyleCnt="0"/>
      <dgm:spPr/>
    </dgm:pt>
    <dgm:pt modelId="{A29DD11C-4B6C-4917-935A-949605758B7D}" type="pres">
      <dgm:prSet presAssocID="{C5D6F096-A2AE-49DB-92F3-B1769563985D}" presName="wedge2Tx" presStyleLbl="node1" presStyleIdx="1" presStyleCnt="3">
        <dgm:presLayoutVars>
          <dgm:chMax val="0"/>
          <dgm:chPref val="0"/>
          <dgm:bulletEnabled val="1"/>
        </dgm:presLayoutVars>
      </dgm:prSet>
      <dgm:spPr/>
    </dgm:pt>
    <dgm:pt modelId="{12624394-11FB-4EC6-82A2-CA64F0461DE7}" type="pres">
      <dgm:prSet presAssocID="{C5D6F096-A2AE-49DB-92F3-B1769563985D}" presName="wedge3" presStyleLbl="node1" presStyleIdx="2" presStyleCnt="3" custScaleX="99077" custScaleY="104490"/>
      <dgm:spPr/>
    </dgm:pt>
    <dgm:pt modelId="{EBC83F80-2A93-4350-A80D-94E31D15C02F}" type="pres">
      <dgm:prSet presAssocID="{C5D6F096-A2AE-49DB-92F3-B1769563985D}" presName="dummy3a" presStyleCnt="0"/>
      <dgm:spPr/>
    </dgm:pt>
    <dgm:pt modelId="{2AB03582-B7E0-4AF5-9C86-D68CC3C3B22A}" type="pres">
      <dgm:prSet presAssocID="{C5D6F096-A2AE-49DB-92F3-B1769563985D}" presName="dummy3b" presStyleCnt="0"/>
      <dgm:spPr/>
    </dgm:pt>
    <dgm:pt modelId="{9F5A3CC1-3814-420C-BF6D-0DD13262FDBF}" type="pres">
      <dgm:prSet presAssocID="{C5D6F096-A2AE-49DB-92F3-B1769563985D}" presName="wedge3Tx" presStyleLbl="node1" presStyleIdx="2" presStyleCnt="3">
        <dgm:presLayoutVars>
          <dgm:chMax val="0"/>
          <dgm:chPref val="0"/>
          <dgm:bulletEnabled val="1"/>
        </dgm:presLayoutVars>
      </dgm:prSet>
      <dgm:spPr/>
    </dgm:pt>
    <dgm:pt modelId="{D735C537-5857-4076-A6ED-F21AADA6A255}" type="pres">
      <dgm:prSet presAssocID="{A86286CA-D6EA-4886-B532-2846B4F9A561}" presName="arrowWedge1" presStyleLbl="fgSibTrans2D1" presStyleIdx="0" presStyleCnt="3"/>
      <dgm:spPr/>
    </dgm:pt>
    <dgm:pt modelId="{78052EBC-C7B1-4287-9240-5B84FC90A33A}" type="pres">
      <dgm:prSet presAssocID="{39525CF6-3E12-489E-A22D-B9391710752F}" presName="arrowWedge2" presStyleLbl="fgSibTrans2D1" presStyleIdx="1" presStyleCnt="3" custScaleX="103021" custScaleY="98880"/>
      <dgm:spPr>
        <a:solidFill>
          <a:schemeClr val="accent1"/>
        </a:solidFill>
      </dgm:spPr>
    </dgm:pt>
    <dgm:pt modelId="{93A28224-889C-46BB-B0C8-40C286FC1D65}" type="pres">
      <dgm:prSet presAssocID="{C93EBC09-0082-4194-BDAD-6367851F40A2}" presName="arrowWedge3" presStyleLbl="fgSibTrans2D1" presStyleIdx="2" presStyleCnt="3"/>
      <dgm:spPr/>
    </dgm:pt>
  </dgm:ptLst>
  <dgm:cxnLst>
    <dgm:cxn modelId="{6E03F70D-49F8-4F2F-96E0-8D0B616F6E5F}" type="presOf" srcId="{E5E811F0-FCF2-48EE-877B-FBB13A89B9A3}" destId="{E0C0FE10-7B85-4F2B-852F-2E8E3DEAB2FA}" srcOrd="1" destOrd="0" presId="urn:microsoft.com/office/officeart/2005/8/layout/cycle8"/>
    <dgm:cxn modelId="{B813541C-B40F-4E44-A8DD-C8D60F59E5E9}" srcId="{C7CAAA21-A0B3-41C7-8AA7-678826A8A297}" destId="{ACCC1DD6-433D-40AC-B48C-955A0AD088DE}" srcOrd="1" destOrd="0" parTransId="{0F6B0F12-784F-48C9-A8B8-C0B7D8CDFC54}" sibTransId="{99FFFA24-10B6-4F37-9EA5-3DF6BB7F230D}"/>
    <dgm:cxn modelId="{57678C1C-408E-4B79-9C1D-CCFF738F57F2}" type="presOf" srcId="{54A0D45F-7BB2-4BBA-B35E-564167AE2870}" destId="{9F5A3CC1-3814-420C-BF6D-0DD13262FDBF}" srcOrd="1" destOrd="0" presId="urn:microsoft.com/office/officeart/2005/8/layout/cycle8"/>
    <dgm:cxn modelId="{A0DD2520-E022-4B24-BAFB-FE6AA2603C80}" type="presOf" srcId="{54A0D45F-7BB2-4BBA-B35E-564167AE2870}" destId="{12624394-11FB-4EC6-82A2-CA64F0461DE7}" srcOrd="0" destOrd="0" presId="urn:microsoft.com/office/officeart/2005/8/layout/cycle8"/>
    <dgm:cxn modelId="{8D8DE822-9731-4982-AEB3-665B294354DA}" srcId="{E5E811F0-FCF2-48EE-877B-FBB13A89B9A3}" destId="{681509BE-3F1A-4E81-A05E-7E08EE28AFB5}" srcOrd="0" destOrd="0" parTransId="{B656EFE4-A8E0-4456-8C43-F76E7A8CF633}" sibTransId="{31B83E7D-343E-439A-B8FB-CE12F8907802}"/>
    <dgm:cxn modelId="{9AC2975E-4E5A-41CE-A2AB-83DE65326598}" type="presOf" srcId="{5D283849-7CA1-46B9-BFE3-0FB9C64233F9}" destId="{12624394-11FB-4EC6-82A2-CA64F0461DE7}" srcOrd="0" destOrd="1" presId="urn:microsoft.com/office/officeart/2005/8/layout/cycle8"/>
    <dgm:cxn modelId="{42C9726D-B10E-4C58-B5F8-BB9396F0C86F}" type="presOf" srcId="{2A21C2DE-38F4-404B-AD13-B4816091D719}" destId="{A29DD11C-4B6C-4917-935A-949605758B7D}" srcOrd="1" destOrd="1" presId="urn:microsoft.com/office/officeart/2005/8/layout/cycle8"/>
    <dgm:cxn modelId="{A11AA06E-BA54-4E2D-9E84-10ED0A3AF8D8}" type="presOf" srcId="{5D283849-7CA1-46B9-BFE3-0FB9C64233F9}" destId="{9F5A3CC1-3814-420C-BF6D-0DD13262FDBF}" srcOrd="1" destOrd="1" presId="urn:microsoft.com/office/officeart/2005/8/layout/cycle8"/>
    <dgm:cxn modelId="{92E44E4F-8FB9-447D-8047-C0D89BA59047}" type="presOf" srcId="{2A21C2DE-38F4-404B-AD13-B4816091D719}" destId="{E5976A23-6135-49AC-8923-CB70690D1BFC}" srcOrd="0" destOrd="1" presId="urn:microsoft.com/office/officeart/2005/8/layout/cycle8"/>
    <dgm:cxn modelId="{AAEFD875-5B7E-4513-8FE5-D3F043A5B8BD}" type="presOf" srcId="{ACCC1DD6-433D-40AC-B48C-955A0AD088DE}" destId="{A29DD11C-4B6C-4917-935A-949605758B7D}" srcOrd="1" destOrd="2" presId="urn:microsoft.com/office/officeart/2005/8/layout/cycle8"/>
    <dgm:cxn modelId="{3D24ED83-556A-4FA5-90B2-051BA8DFEE77}" type="presOf" srcId="{C5D6F096-A2AE-49DB-92F3-B1769563985D}" destId="{9DEFA8A7-C640-4D61-ACDD-E6C5E6763EEE}" srcOrd="0" destOrd="0" presId="urn:microsoft.com/office/officeart/2005/8/layout/cycle8"/>
    <dgm:cxn modelId="{8B7CFF89-6F1F-479D-8FB0-9541909FA2A0}" type="presOf" srcId="{B2489F5F-84BC-4635-962D-4F6F54BDC0D1}" destId="{A29DD11C-4B6C-4917-935A-949605758B7D}" srcOrd="1" destOrd="3" presId="urn:microsoft.com/office/officeart/2005/8/layout/cycle8"/>
    <dgm:cxn modelId="{D875CF95-2F76-4E13-B9DE-A60870772EE0}" type="presOf" srcId="{681509BE-3F1A-4E81-A05E-7E08EE28AFB5}" destId="{BD7219FA-EFD6-426B-AA3C-994C67EF4A31}" srcOrd="0" destOrd="1" presId="urn:microsoft.com/office/officeart/2005/8/layout/cycle8"/>
    <dgm:cxn modelId="{8FA15FA6-73FA-468A-BA69-3FFA0166F648}" srcId="{C7CAAA21-A0B3-41C7-8AA7-678826A8A297}" destId="{B2489F5F-84BC-4635-962D-4F6F54BDC0D1}" srcOrd="2" destOrd="0" parTransId="{68D7D2FC-9CCB-4BAC-8B67-BF466F8C8D50}" sibTransId="{BE3B3EE7-E9A5-4D8F-94C3-AAEC916C2C28}"/>
    <dgm:cxn modelId="{CF1C72AA-9263-4E8E-9AF5-DDA2A76D553F}" type="presOf" srcId="{ACCC1DD6-433D-40AC-B48C-955A0AD088DE}" destId="{E5976A23-6135-49AC-8923-CB70690D1BFC}" srcOrd="0" destOrd="2" presId="urn:microsoft.com/office/officeart/2005/8/layout/cycle8"/>
    <dgm:cxn modelId="{244F36AE-50A8-47A4-B68D-2F12547F3E82}" type="presOf" srcId="{B2489F5F-84BC-4635-962D-4F6F54BDC0D1}" destId="{E5976A23-6135-49AC-8923-CB70690D1BFC}" srcOrd="0" destOrd="3" presId="urn:microsoft.com/office/officeart/2005/8/layout/cycle8"/>
    <dgm:cxn modelId="{BBABD4B5-A912-404F-B3BC-569692A44853}" srcId="{C5D6F096-A2AE-49DB-92F3-B1769563985D}" destId="{E5E811F0-FCF2-48EE-877B-FBB13A89B9A3}" srcOrd="0" destOrd="0" parTransId="{164DC998-7FFF-486B-A810-3E74180F1CF2}" sibTransId="{A86286CA-D6EA-4886-B532-2846B4F9A561}"/>
    <dgm:cxn modelId="{713E8EB6-0102-4221-98F8-453F190B86B8}" type="presOf" srcId="{E5E811F0-FCF2-48EE-877B-FBB13A89B9A3}" destId="{BD7219FA-EFD6-426B-AA3C-994C67EF4A31}" srcOrd="0" destOrd="0" presId="urn:microsoft.com/office/officeart/2005/8/layout/cycle8"/>
    <dgm:cxn modelId="{7E4562BA-1A85-4744-BD4D-C36CCB074C6C}" type="presOf" srcId="{C7CAAA21-A0B3-41C7-8AA7-678826A8A297}" destId="{E5976A23-6135-49AC-8923-CB70690D1BFC}" srcOrd="0" destOrd="0" presId="urn:microsoft.com/office/officeart/2005/8/layout/cycle8"/>
    <dgm:cxn modelId="{0C6DF1C0-E9BD-417F-A84A-7FA7D06054BE}" srcId="{C7CAAA21-A0B3-41C7-8AA7-678826A8A297}" destId="{2A21C2DE-38F4-404B-AD13-B4816091D719}" srcOrd="0" destOrd="0" parTransId="{7D8C4BE6-5315-44EE-8FCC-57B0358B57BB}" sibTransId="{E57FB603-8312-4E87-AD6E-9CAB417ABB57}"/>
    <dgm:cxn modelId="{37D1E9C9-5E56-4338-88B0-A84B75CD70F7}" srcId="{C5D6F096-A2AE-49DB-92F3-B1769563985D}" destId="{C7CAAA21-A0B3-41C7-8AA7-678826A8A297}" srcOrd="1" destOrd="0" parTransId="{85A51858-06E8-41EC-8FF1-23C23F5F3D25}" sibTransId="{39525CF6-3E12-489E-A22D-B9391710752F}"/>
    <dgm:cxn modelId="{2A7BB6D0-6661-46F2-A55F-C8EEE620608F}" type="presOf" srcId="{681509BE-3F1A-4E81-A05E-7E08EE28AFB5}" destId="{E0C0FE10-7B85-4F2B-852F-2E8E3DEAB2FA}" srcOrd="1" destOrd="1" presId="urn:microsoft.com/office/officeart/2005/8/layout/cycle8"/>
    <dgm:cxn modelId="{BF7F6DD3-DA01-4907-A7BA-F1EC644B12C7}" srcId="{C5D6F096-A2AE-49DB-92F3-B1769563985D}" destId="{54A0D45F-7BB2-4BBA-B35E-564167AE2870}" srcOrd="2" destOrd="0" parTransId="{1F2E71E7-38CB-4D15-AF8F-9A3765D875B0}" sibTransId="{C93EBC09-0082-4194-BDAD-6367851F40A2}"/>
    <dgm:cxn modelId="{5D3C63DA-1252-4595-9A1B-1C6A93FC9883}" srcId="{54A0D45F-7BB2-4BBA-B35E-564167AE2870}" destId="{5D283849-7CA1-46B9-BFE3-0FB9C64233F9}" srcOrd="0" destOrd="0" parTransId="{438B6AFE-32E4-413B-A005-E47E2BAFF3A9}" sibTransId="{BEB733EF-6FDD-49F9-8EF9-A24A164B462F}"/>
    <dgm:cxn modelId="{C6552AF4-7F9F-4197-8E58-3E0C383D0691}" type="presOf" srcId="{C7CAAA21-A0B3-41C7-8AA7-678826A8A297}" destId="{A29DD11C-4B6C-4917-935A-949605758B7D}" srcOrd="1" destOrd="0" presId="urn:microsoft.com/office/officeart/2005/8/layout/cycle8"/>
    <dgm:cxn modelId="{46BD03EB-C91E-42A4-AA15-2085D8EF6E1A}" type="presParOf" srcId="{9DEFA8A7-C640-4D61-ACDD-E6C5E6763EEE}" destId="{BD7219FA-EFD6-426B-AA3C-994C67EF4A31}" srcOrd="0" destOrd="0" presId="urn:microsoft.com/office/officeart/2005/8/layout/cycle8"/>
    <dgm:cxn modelId="{03C46C6C-AA10-4AA3-910F-4CE4A05BB071}" type="presParOf" srcId="{9DEFA8A7-C640-4D61-ACDD-E6C5E6763EEE}" destId="{24367E3F-849C-44D9-B327-C2A6C1A30636}" srcOrd="1" destOrd="0" presId="urn:microsoft.com/office/officeart/2005/8/layout/cycle8"/>
    <dgm:cxn modelId="{047D290C-8155-468D-8ECA-0E4E022A8B78}" type="presParOf" srcId="{9DEFA8A7-C640-4D61-ACDD-E6C5E6763EEE}" destId="{BEB7D94B-AC3F-49DC-B16C-B19FE167F970}" srcOrd="2" destOrd="0" presId="urn:microsoft.com/office/officeart/2005/8/layout/cycle8"/>
    <dgm:cxn modelId="{5BCB4791-621B-4033-AB9D-3EB98537EB7D}" type="presParOf" srcId="{9DEFA8A7-C640-4D61-ACDD-E6C5E6763EEE}" destId="{E0C0FE10-7B85-4F2B-852F-2E8E3DEAB2FA}" srcOrd="3" destOrd="0" presId="urn:microsoft.com/office/officeart/2005/8/layout/cycle8"/>
    <dgm:cxn modelId="{CA49B56F-4670-4DFA-9808-553F4855DE3D}" type="presParOf" srcId="{9DEFA8A7-C640-4D61-ACDD-E6C5E6763EEE}" destId="{E5976A23-6135-49AC-8923-CB70690D1BFC}" srcOrd="4" destOrd="0" presId="urn:microsoft.com/office/officeart/2005/8/layout/cycle8"/>
    <dgm:cxn modelId="{43DD08CC-0074-4F32-BE67-EEFDFB3062A4}" type="presParOf" srcId="{9DEFA8A7-C640-4D61-ACDD-E6C5E6763EEE}" destId="{BBC8FB07-17A0-49A1-877F-F55B8B7EC142}" srcOrd="5" destOrd="0" presId="urn:microsoft.com/office/officeart/2005/8/layout/cycle8"/>
    <dgm:cxn modelId="{9E3A9979-8BB4-4326-9177-9D329CBF0B54}" type="presParOf" srcId="{9DEFA8A7-C640-4D61-ACDD-E6C5E6763EEE}" destId="{1F00DAAD-4B10-4266-9DAD-7557FA4B7978}" srcOrd="6" destOrd="0" presId="urn:microsoft.com/office/officeart/2005/8/layout/cycle8"/>
    <dgm:cxn modelId="{0659EC4A-0B10-44CC-A1C9-6E409CFFE905}" type="presParOf" srcId="{9DEFA8A7-C640-4D61-ACDD-E6C5E6763EEE}" destId="{A29DD11C-4B6C-4917-935A-949605758B7D}" srcOrd="7" destOrd="0" presId="urn:microsoft.com/office/officeart/2005/8/layout/cycle8"/>
    <dgm:cxn modelId="{B14C8009-12C6-4C30-8C37-BFE7D6F45937}" type="presParOf" srcId="{9DEFA8A7-C640-4D61-ACDD-E6C5E6763EEE}" destId="{12624394-11FB-4EC6-82A2-CA64F0461DE7}" srcOrd="8" destOrd="0" presId="urn:microsoft.com/office/officeart/2005/8/layout/cycle8"/>
    <dgm:cxn modelId="{3A960CC8-A5FC-45A8-AA7B-8E86800A132F}" type="presParOf" srcId="{9DEFA8A7-C640-4D61-ACDD-E6C5E6763EEE}" destId="{EBC83F80-2A93-4350-A80D-94E31D15C02F}" srcOrd="9" destOrd="0" presId="urn:microsoft.com/office/officeart/2005/8/layout/cycle8"/>
    <dgm:cxn modelId="{FBF442A2-B8B0-4BAE-B25E-BA0519CCEAE5}" type="presParOf" srcId="{9DEFA8A7-C640-4D61-ACDD-E6C5E6763EEE}" destId="{2AB03582-B7E0-4AF5-9C86-D68CC3C3B22A}" srcOrd="10" destOrd="0" presId="urn:microsoft.com/office/officeart/2005/8/layout/cycle8"/>
    <dgm:cxn modelId="{0F7A5D05-B7B3-4D5D-9E84-FDB56B7D0415}" type="presParOf" srcId="{9DEFA8A7-C640-4D61-ACDD-E6C5E6763EEE}" destId="{9F5A3CC1-3814-420C-BF6D-0DD13262FDBF}" srcOrd="11" destOrd="0" presId="urn:microsoft.com/office/officeart/2005/8/layout/cycle8"/>
    <dgm:cxn modelId="{7186F287-9041-42ED-B7CD-23993F1DEF7C}" type="presParOf" srcId="{9DEFA8A7-C640-4D61-ACDD-E6C5E6763EEE}" destId="{D735C537-5857-4076-A6ED-F21AADA6A255}" srcOrd="12" destOrd="0" presId="urn:microsoft.com/office/officeart/2005/8/layout/cycle8"/>
    <dgm:cxn modelId="{7D29276F-08EC-438A-8B21-13447D8A4839}" type="presParOf" srcId="{9DEFA8A7-C640-4D61-ACDD-E6C5E6763EEE}" destId="{78052EBC-C7B1-4287-9240-5B84FC90A33A}" srcOrd="13" destOrd="0" presId="urn:microsoft.com/office/officeart/2005/8/layout/cycle8"/>
    <dgm:cxn modelId="{F4B1D201-56F9-4321-8797-A34F05980FD8}" type="presParOf" srcId="{9DEFA8A7-C640-4D61-ACDD-E6C5E6763EEE}" destId="{93A28224-889C-46BB-B0C8-40C286FC1D65}"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7219FA-EFD6-426B-AA3C-994C67EF4A31}">
      <dsp:nvSpPr>
        <dsp:cNvPr id="0" name=""/>
        <dsp:cNvSpPr/>
      </dsp:nvSpPr>
      <dsp:spPr>
        <a:xfrm>
          <a:off x="3482996" y="468370"/>
          <a:ext cx="5285994" cy="5285994"/>
        </a:xfrm>
        <a:prstGeom prst="pie">
          <a:avLst>
            <a:gd name="adj1" fmla="val 16200000"/>
            <a:gd name="adj2" fmla="val 18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t" anchorCtr="0">
          <a:noAutofit/>
        </a:bodyPr>
        <a:lstStyle/>
        <a:p>
          <a:pPr marL="0" lvl="0" indent="0" algn="l" defTabSz="800100">
            <a:lnSpc>
              <a:spcPct val="90000"/>
            </a:lnSpc>
            <a:spcBef>
              <a:spcPct val="0"/>
            </a:spcBef>
            <a:spcAft>
              <a:spcPct val="35000"/>
            </a:spcAft>
            <a:buNone/>
          </a:pPr>
          <a:r>
            <a:rPr lang="en-US" sz="1800" b="1" kern="1200"/>
            <a:t>Monitor for Status Changes</a:t>
          </a:r>
        </a:p>
        <a:p>
          <a:pPr marL="114300" lvl="1" indent="-114300" algn="l" defTabSz="533400">
            <a:lnSpc>
              <a:spcPct val="90000"/>
            </a:lnSpc>
            <a:spcBef>
              <a:spcPct val="0"/>
            </a:spcBef>
            <a:spcAft>
              <a:spcPct val="15000"/>
            </a:spcAft>
            <a:buChar char="•"/>
          </a:pPr>
          <a:r>
            <a:rPr lang="en-US" sz="1200" b="0" kern="1200"/>
            <a:t>Monitor postsecondary program enrollment changes for students from OCT to SEY</a:t>
          </a:r>
        </a:p>
      </dsp:txBody>
      <dsp:txXfrm>
        <a:off x="6268841" y="1588497"/>
        <a:ext cx="1887855" cy="1573212"/>
      </dsp:txXfrm>
    </dsp:sp>
    <dsp:sp modelId="{E5976A23-6135-49AC-8923-CB70690D1BFC}">
      <dsp:nvSpPr>
        <dsp:cNvPr id="0" name=""/>
        <dsp:cNvSpPr/>
      </dsp:nvSpPr>
      <dsp:spPr>
        <a:xfrm>
          <a:off x="3374130" y="657156"/>
          <a:ext cx="5285994" cy="5285994"/>
        </a:xfrm>
        <a:prstGeom prst="pie">
          <a:avLst>
            <a:gd name="adj1" fmla="val 1800000"/>
            <a:gd name="adj2" fmla="val 9000000"/>
          </a:avLst>
        </a:prstGeom>
        <a:solidFill>
          <a:schemeClr val="accent2">
            <a:lumMod val="20000"/>
            <a:lumOff val="8000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t" anchorCtr="0">
          <a:noAutofit/>
        </a:bodyPr>
        <a:lstStyle/>
        <a:p>
          <a:pPr marL="0" lvl="0" indent="0" algn="l" defTabSz="711200">
            <a:lnSpc>
              <a:spcPct val="90000"/>
            </a:lnSpc>
            <a:spcBef>
              <a:spcPct val="0"/>
            </a:spcBef>
            <a:spcAft>
              <a:spcPct val="35000"/>
            </a:spcAft>
            <a:buNone/>
          </a:pPr>
          <a:r>
            <a:rPr lang="en-US" sz="1600" b="1" kern="1200"/>
            <a:t>End of Year</a:t>
          </a:r>
        </a:p>
        <a:p>
          <a:pPr marL="57150" lvl="1" indent="-57150" algn="l" defTabSz="444500">
            <a:lnSpc>
              <a:spcPct val="90000"/>
            </a:lnSpc>
            <a:spcBef>
              <a:spcPct val="0"/>
            </a:spcBef>
            <a:spcAft>
              <a:spcPct val="15000"/>
            </a:spcAft>
            <a:buChar char="•"/>
          </a:pPr>
          <a:r>
            <a:rPr lang="en-US" sz="1000" kern="1200"/>
            <a:t>Coding remains the same as October unless and enrollment change occurred</a:t>
          </a:r>
        </a:p>
        <a:p>
          <a:pPr marL="57150" lvl="1" indent="-57150" algn="l" defTabSz="444500">
            <a:lnSpc>
              <a:spcPct val="90000"/>
            </a:lnSpc>
            <a:spcBef>
              <a:spcPct val="0"/>
            </a:spcBef>
            <a:spcAft>
              <a:spcPct val="15000"/>
            </a:spcAft>
            <a:buChar char="•"/>
          </a:pPr>
          <a:r>
            <a:rPr lang="en-US" sz="1000" kern="1200"/>
            <a:t>Did the student participate in the postsecondary program at any point in the school year?</a:t>
          </a:r>
        </a:p>
        <a:p>
          <a:pPr marL="57150" lvl="1" indent="-57150" algn="l" defTabSz="444500">
            <a:lnSpc>
              <a:spcPct val="90000"/>
            </a:lnSpc>
            <a:spcBef>
              <a:spcPct val="0"/>
            </a:spcBef>
            <a:spcAft>
              <a:spcPct val="15000"/>
            </a:spcAft>
            <a:buChar char="•"/>
          </a:pPr>
          <a:r>
            <a:rPr lang="en-US" sz="1000" kern="1200"/>
            <a:t>Identify students that will be participating in ASCENT year 5 during Fall semester (retention code 2)</a:t>
          </a:r>
        </a:p>
      </dsp:txBody>
      <dsp:txXfrm>
        <a:off x="4632700" y="4086759"/>
        <a:ext cx="2831782" cy="1384427"/>
      </dsp:txXfrm>
    </dsp:sp>
    <dsp:sp modelId="{12624394-11FB-4EC6-82A2-CA64F0461DE7}">
      <dsp:nvSpPr>
        <dsp:cNvPr id="0" name=""/>
        <dsp:cNvSpPr/>
      </dsp:nvSpPr>
      <dsp:spPr>
        <a:xfrm>
          <a:off x="3289659" y="349699"/>
          <a:ext cx="5237204" cy="5523335"/>
        </a:xfrm>
        <a:prstGeom prst="pie">
          <a:avLst>
            <a:gd name="adj1" fmla="val 9000000"/>
            <a:gd name="adj2" fmla="val 16200000"/>
          </a:avLst>
        </a:prstGeom>
        <a:solidFill>
          <a:srgbClr val="077682">
            <a:alpha val="60000"/>
          </a:srgb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t" anchorCtr="0">
          <a:noAutofit/>
        </a:bodyPr>
        <a:lstStyle/>
        <a:p>
          <a:pPr marL="0" lvl="0" indent="0" algn="l" defTabSz="800100">
            <a:lnSpc>
              <a:spcPct val="90000"/>
            </a:lnSpc>
            <a:spcBef>
              <a:spcPct val="0"/>
            </a:spcBef>
            <a:spcAft>
              <a:spcPct val="35000"/>
            </a:spcAft>
            <a:buNone/>
          </a:pPr>
          <a:r>
            <a:rPr lang="en-US" sz="1800" b="1" kern="1200"/>
            <a:t> October</a:t>
          </a:r>
        </a:p>
        <a:p>
          <a:pPr marL="114300" lvl="1" indent="-114300" algn="l" defTabSz="622300">
            <a:lnSpc>
              <a:spcPct val="90000"/>
            </a:lnSpc>
            <a:spcBef>
              <a:spcPct val="0"/>
            </a:spcBef>
            <a:spcAft>
              <a:spcPct val="15000"/>
            </a:spcAft>
            <a:buChar char="•"/>
          </a:pPr>
          <a:r>
            <a:rPr lang="en-US" sz="1400" kern="1200"/>
            <a:t>Is the student actively participating in the postsecondary program?</a:t>
          </a:r>
          <a:endParaRPr lang="en-US" sz="1400" b="1" kern="1200"/>
        </a:p>
      </dsp:txBody>
      <dsp:txXfrm>
        <a:off x="3896301" y="1520120"/>
        <a:ext cx="1870430" cy="1643849"/>
      </dsp:txXfrm>
    </dsp:sp>
    <dsp:sp modelId="{D735C537-5857-4076-A6ED-F21AADA6A255}">
      <dsp:nvSpPr>
        <dsp:cNvPr id="0" name=""/>
        <dsp:cNvSpPr/>
      </dsp:nvSpPr>
      <dsp:spPr>
        <a:xfrm>
          <a:off x="3156204" y="141142"/>
          <a:ext cx="5940450" cy="5940450"/>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052EBC-C7B1-4287-9240-5B84FC90A33A}">
      <dsp:nvSpPr>
        <dsp:cNvPr id="0" name=""/>
        <dsp:cNvSpPr/>
      </dsp:nvSpPr>
      <dsp:spPr>
        <a:xfrm>
          <a:off x="2957171" y="362860"/>
          <a:ext cx="6119911" cy="5873917"/>
        </a:xfrm>
        <a:prstGeom prst="circularArrow">
          <a:avLst>
            <a:gd name="adj1" fmla="val 5085"/>
            <a:gd name="adj2" fmla="val 327528"/>
            <a:gd name="adj3" fmla="val 8671970"/>
            <a:gd name="adj4" fmla="val 1800502"/>
            <a:gd name="adj5" fmla="val 5932"/>
          </a:avLst>
        </a:prstGeom>
        <a:solidFill>
          <a:schemeClr val="accent1"/>
        </a:solidFill>
        <a:ln>
          <a:noFill/>
        </a:ln>
        <a:effectLst/>
      </dsp:spPr>
      <dsp:style>
        <a:lnRef idx="0">
          <a:scrgbClr r="0" g="0" b="0"/>
        </a:lnRef>
        <a:fillRef idx="1">
          <a:scrgbClr r="0" g="0" b="0"/>
        </a:fillRef>
        <a:effectRef idx="0">
          <a:scrgbClr r="0" g="0" b="0"/>
        </a:effectRef>
        <a:fontRef idx="minor">
          <a:schemeClr val="lt1"/>
        </a:fontRef>
      </dsp:style>
    </dsp:sp>
    <dsp:sp modelId="{93A28224-889C-46BB-B0C8-40C286FC1D65}">
      <dsp:nvSpPr>
        <dsp:cNvPr id="0" name=""/>
        <dsp:cNvSpPr/>
      </dsp:nvSpPr>
      <dsp:spPr>
        <a:xfrm>
          <a:off x="2937765" y="140334"/>
          <a:ext cx="5940450" cy="5940450"/>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Reagan</a:t>
            </a:r>
            <a:endParaRPr lang="en-US" sz="1800" dirty="0">
              <a:effectLst/>
              <a:latin typeface="Calibri" panose="020F0502020204030204" pitchFamily="34" charset="0"/>
              <a:ea typeface="Times New Roman" panose="02020603050405020304" pitchFamily="18" charset="0"/>
              <a:cs typeface="Calibri"/>
            </a:endParaRPr>
          </a:p>
          <a:p>
            <a:endParaRPr lang="en-US" sz="1800" dirty="0">
              <a:effectLst/>
              <a:latin typeface="Calibri" panose="020F0502020204030204" pitchFamily="34" charset="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Each school year, we have a typical cycle in order to monitor a student’s postsecondary status throughout the school year. Starting at the top left of our cycle with the Student October Collection. Each LEA should verify that every actively participating postsecondary (or ASCENT) student is coded as such. These students should be actively participating in this program as of October 1</a:t>
            </a:r>
            <a:r>
              <a:rPr lang="en-US" sz="1800" baseline="30000" dirty="0">
                <a:effectLst/>
                <a:latin typeface="Calibri" panose="020F0502020204030204" pitchFamily="34" charset="0"/>
                <a:ea typeface="Times New Roman" panose="02020603050405020304" pitchFamily="18" charset="0"/>
                <a:cs typeface="Times New Roman" panose="02020603050405020304" pitchFamily="18" charset="0"/>
              </a:rPr>
              <a:t>st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of that school year. After the closing of the Student October collection, moving to the next section, please monitor these students throughout the school year for status changes. We expect that postsecondary statuses do not change from the beginning to the end of the year, but that doesn’t necessarily mean that it can’t happen. Moving on to Student End of Year. During our Student End of Year Collection, LEAs will not only need to monitor ASCENT students in the current school year, but also gather a list of those students that plan to participate in the following school year. Coding should remain the same as October unless an enrollment change occurred during the same school year. The Postsecondary code of the student is the summation of the current school year. A helpful question you can ask yourself is “Did the student participate in the postsecondary program at any point in the school year?” Moving on to our second group of students: Students that plan to participate in the following school year. During this collection, LEAs need to identify students that will participate in ASCENT in the following school year. Using a retention code 2 let’s us know that the student plans to return the following year for ASCENT.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Please visit the links on this slide if you have questions about postsecondary programs.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cs typeface="Calibri"/>
            </a:endParaRPr>
          </a:p>
        </p:txBody>
      </p:sp>
      <p:sp>
        <p:nvSpPr>
          <p:cNvPr id="4" name="Slide Number Placeholder 3"/>
          <p:cNvSpPr>
            <a:spLocks noGrp="1"/>
          </p:cNvSpPr>
          <p:nvPr>
            <p:ph type="sldNum" sz="quarter" idx="5"/>
          </p:nvPr>
        </p:nvSpPr>
        <p:spPr/>
        <p:txBody>
          <a:bodyPr/>
          <a:lstStyle/>
          <a:p>
            <a:fld id="{D8C3E97E-4890-4915-A7C2-F3D207C521C5}" type="slidenum">
              <a:rPr lang="en-US" smtClean="0"/>
              <a:t>5</a:t>
            </a:fld>
            <a:endParaRPr lang="en-US"/>
          </a:p>
        </p:txBody>
      </p:sp>
    </p:spTree>
    <p:extLst>
      <p:ext uri="{BB962C8B-B14F-4D97-AF65-F5344CB8AC3E}">
        <p14:creationId xmlns:p14="http://schemas.microsoft.com/office/powerpoint/2010/main" val="193922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notes on counting ASCENT students for graduation rates vs. when the student receives their diploma. Students who return to participate in ASCENT, TREP, or P-TECH years 5-6 may be </a:t>
            </a:r>
            <a:r>
              <a:rPr lang="en-US" i="1" u="sng" dirty="0"/>
              <a:t>counted</a:t>
            </a:r>
            <a:r>
              <a:rPr lang="en-US" i="1" dirty="0"/>
              <a:t> </a:t>
            </a:r>
            <a:r>
              <a:rPr lang="en-US" dirty="0"/>
              <a:t>as a graduate for graduation rate purposes at the end of their 4</a:t>
            </a:r>
            <a:r>
              <a:rPr lang="en-US" baseline="30000" dirty="0"/>
              <a:t>th</a:t>
            </a:r>
            <a:r>
              <a:rPr lang="en-US" dirty="0"/>
              <a:t> year </a:t>
            </a:r>
            <a:r>
              <a:rPr lang="en-US" i="1" u="sng" dirty="0"/>
              <a:t>if</a:t>
            </a:r>
            <a:r>
              <a:rPr lang="en-US" dirty="0"/>
              <a:t> they have met local and state graduation requirements. This prevents students participating in these programs from negatively effecting district’s 4-year on time graduation rate. When we talk about the issuance of the diploma for students that participate in our years 5 and 6 programs, they should be provided at the end of their corresponding program. For ASCENT students, this would more than likely be at the end of their 5</a:t>
            </a:r>
            <a:r>
              <a:rPr lang="en-US" baseline="30000" dirty="0"/>
              <a:t>th</a:t>
            </a:r>
            <a:r>
              <a:rPr lang="en-US" dirty="0"/>
              <a:t> year due to the program. Both the diploma and the transcript will reflect the student’s final exit from K-12 education as the graduation date.</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6</a:t>
            </a:fld>
            <a:endParaRPr lang="en-US"/>
          </a:p>
        </p:txBody>
      </p:sp>
    </p:spTree>
    <p:extLst>
      <p:ext uri="{BB962C8B-B14F-4D97-AF65-F5344CB8AC3E}">
        <p14:creationId xmlns:p14="http://schemas.microsoft.com/office/powerpoint/2010/main" val="3943031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review two different coding patterns we have for ASCENT students: students that were counted as a graduate in the 4</a:t>
            </a:r>
            <a:r>
              <a:rPr lang="en-US" baseline="30000" dirty="0"/>
              <a:t>th</a:t>
            </a:r>
            <a:r>
              <a:rPr lang="en-US" dirty="0"/>
              <a:t> year and students that were counted as a graduate in the 5</a:t>
            </a:r>
            <a:r>
              <a:rPr lang="en-US" baseline="30000" dirty="0"/>
              <a:t>th</a:t>
            </a:r>
            <a:r>
              <a:rPr lang="en-US" dirty="0"/>
              <a:t> year. For this presentation’s purpose, we will just review the 4</a:t>
            </a:r>
            <a:r>
              <a:rPr lang="en-US" baseline="30000" dirty="0"/>
              <a:t>th</a:t>
            </a:r>
            <a:r>
              <a:rPr lang="en-US" dirty="0"/>
              <a:t> year graduate to show how to read these charts. Just a reminder, students participating in an ASCENT programs receive their high school diplomas at the end of their corresponding program (year 5).</a:t>
            </a:r>
          </a:p>
          <a:p>
            <a:endParaRPr lang="en-US" dirty="0"/>
          </a:p>
          <a:p>
            <a:endParaRPr lang="en-US" dirty="0"/>
          </a:p>
          <a:p>
            <a:r>
              <a:rPr lang="en-US" dirty="0"/>
              <a:t>Students that were counted as a graduate in the 4</a:t>
            </a:r>
            <a:r>
              <a:rPr lang="en-US" baseline="30000" dirty="0"/>
              <a:t>th</a:t>
            </a:r>
            <a:r>
              <a:rPr lang="en-US" dirty="0"/>
              <a:t> year will have the following coding pattern if they anticipate returning as an ASCENT student in their 5</a:t>
            </a:r>
            <a:r>
              <a:rPr lang="en-US" baseline="30000" dirty="0"/>
              <a:t>th</a:t>
            </a:r>
            <a:r>
              <a:rPr lang="en-US" dirty="0"/>
              <a:t> year. These students will be indicated in 12</a:t>
            </a:r>
            <a:r>
              <a:rPr lang="en-US" baseline="30000" dirty="0"/>
              <a:t>th</a:t>
            </a:r>
            <a:r>
              <a:rPr lang="en-US" dirty="0"/>
              <a:t> grade (120). Their postsecondary program in that year will reflect either not in a postsecondary program 00 or 02 which means concurrent enrollment. The school entry type for these students will be any applicable code for that year and the student’s funding status is also any applicable code for that school year (in this case, we have a full-time student – 80). For this example, we are using 02 which means the student continued on as normal from the prior year. The student’s School exit type will need to reflect the student meeting graduation requirements – 90 and marked as retention code 2 meaning that the student plans on returning as a postsecondary student. When the student is in their 5</a:t>
            </a:r>
            <a:r>
              <a:rPr lang="en-US" baseline="30000" dirty="0"/>
              <a:t>th</a:t>
            </a:r>
            <a:r>
              <a:rPr lang="en-US" dirty="0"/>
              <a:t> year, the School Entry Type will be 90 since the student is returning after being counted as a graduate. </a:t>
            </a:r>
            <a:r>
              <a:rPr lang="en-US" sz="1200" dirty="0"/>
              <a:t>The funding code of the student will be dependent on the allocation slot the student is utilizing. The School Exit Type is depending on if the student completed the ASCENT program or not. If the student completed the program, you will use code 24. If the student did not complete the program, a code 23 will be used. The Retention code will change from 2 to 0 because the student will not return the next school year and again the funding status will be related to the allocation slot. </a:t>
            </a:r>
          </a:p>
          <a:p>
            <a:endParaRPr lang="en-US" sz="1200" dirty="0"/>
          </a:p>
          <a:p>
            <a:r>
              <a:rPr lang="en-US" sz="1200" dirty="0"/>
              <a:t>For our students that graduate in their 5</a:t>
            </a:r>
            <a:r>
              <a:rPr lang="en-US" sz="1200" baseline="30000" dirty="0"/>
              <a:t>th</a:t>
            </a:r>
            <a:r>
              <a:rPr lang="en-US" sz="1200" dirty="0"/>
              <a:t> year, please use the coding pattern shown in the blue chart as it differs slightly to our other kiddos.</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a:p>
        </p:txBody>
      </p:sp>
    </p:spTree>
    <p:extLst>
      <p:ext uri="{BB962C8B-B14F-4D97-AF65-F5344CB8AC3E}">
        <p14:creationId xmlns:p14="http://schemas.microsoft.com/office/powerpoint/2010/main" val="1190001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handful of business rule checks for ASCENT, some of which are listed here. Students should have exit type 96, 23, or 24 at the end of their ASCENT program. (Exception exit type 16 for homebased education).  ASCENT students included in the subsequent October Count who do not have retention code 2 in the current year SEY collection will flag an error. For example, if 2023-2024 OCT postsecondary code indicates ASCENT, then 2022-2023 SEY record must have retention 2 for that student. Students are also checked to ensure their last district of attendance in the prior year matches the current year and that the student is in their 5</a:t>
            </a:r>
            <a:r>
              <a:rPr lang="en-US" baseline="30000" dirty="0"/>
              <a:t>th</a:t>
            </a:r>
            <a:r>
              <a:rPr lang="en-US" dirty="0"/>
              <a:t> year of HS per AYG. It is important to note that the OCT collection also includes checks to ensure ASCENT students utilize correct funding codes per OCT collection guidelines.</a:t>
            </a:r>
          </a:p>
        </p:txBody>
      </p:sp>
      <p:sp>
        <p:nvSpPr>
          <p:cNvPr id="4" name="Slide Number Placeholder 3"/>
          <p:cNvSpPr>
            <a:spLocks noGrp="1"/>
          </p:cNvSpPr>
          <p:nvPr>
            <p:ph type="sldNum" sz="quarter" idx="5"/>
          </p:nvPr>
        </p:nvSpPr>
        <p:spPr/>
        <p:txBody>
          <a:bodyPr/>
          <a:lstStyle/>
          <a:p>
            <a:fld id="{D8C3E97E-4890-4915-A7C2-F3D207C521C5}" type="slidenum">
              <a:rPr lang="en-US" smtClean="0"/>
              <a:t>8</a:t>
            </a:fld>
            <a:endParaRPr lang="en-US"/>
          </a:p>
        </p:txBody>
      </p:sp>
    </p:spTree>
    <p:extLst>
      <p:ext uri="{BB962C8B-B14F-4D97-AF65-F5344CB8AC3E}">
        <p14:creationId xmlns:p14="http://schemas.microsoft.com/office/powerpoint/2010/main" val="496663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Reagan</a:t>
            </a:r>
          </a:p>
          <a:p>
            <a:endParaRPr lang="en-US" sz="1200" dirty="0">
              <a:effectLst/>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Thank you for listening on this short byte regarding ASCENT students. For more information, please reach out to the Student Interchange Leads or Postsecondary Unit.</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a:p>
        </p:txBody>
      </p:sp>
    </p:spTree>
    <p:extLst>
      <p:ext uri="{BB962C8B-B14F-4D97-AF65-F5344CB8AC3E}">
        <p14:creationId xmlns:p14="http://schemas.microsoft.com/office/powerpoint/2010/main" val="23204803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5/14/2024</a:t>
            </a:fld>
            <a:endParaRPr lang="en-US"/>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mart Art">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
        <p:nvSpPr>
          <p:cNvPr id="3" name="Rectangle 2">
            <a:extLst>
              <a:ext uri="{FF2B5EF4-FFF2-40B4-BE49-F238E27FC236}">
                <a16:creationId xmlns:a16="http://schemas.microsoft.com/office/drawing/2014/main" id="{9DC6845F-9850-8381-3A98-2CE45E4AD8AC}"/>
              </a:ext>
            </a:extLst>
          </p:cNvPr>
          <p:cNvSpPr/>
          <p:nvPr userDrawn="1"/>
        </p:nvSpPr>
        <p:spPr>
          <a:xfrm rot="16200000">
            <a:off x="7091086" y="1757083"/>
            <a:ext cx="6858000" cy="3343834"/>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itle 1">
            <a:extLst>
              <a:ext uri="{FF2B5EF4-FFF2-40B4-BE49-F238E27FC236}">
                <a16:creationId xmlns:a16="http://schemas.microsoft.com/office/drawing/2014/main" id="{5ABCA13A-BFBD-CE21-F101-EF33928F18FE}"/>
              </a:ext>
            </a:extLst>
          </p:cNvPr>
          <p:cNvSpPr>
            <a:spLocks noGrp="1"/>
          </p:cNvSpPr>
          <p:nvPr>
            <p:ph type="title"/>
          </p:nvPr>
        </p:nvSpPr>
        <p:spPr>
          <a:xfrm>
            <a:off x="3898916" y="5893622"/>
            <a:ext cx="6616681" cy="898524"/>
          </a:xfrm>
        </p:spPr>
        <p:txBody>
          <a:bodyPr lIns="0" tIns="0" rIns="0" bIns="0" anchor="b" anchorCtr="0">
            <a:normAutofit/>
          </a:bodyPr>
          <a:lstStyle>
            <a:lvl1pPr algn="r">
              <a:defRPr sz="2800">
                <a:latin typeface="Museo Slab 500" panose="02000000000000000000" pitchFamily="50" charset="0"/>
              </a:defRPr>
            </a:lvl1pPr>
          </a:lstStyle>
          <a:p>
            <a:r>
              <a:rPr lang="en-US"/>
              <a:t>Click to edit Master title style</a:t>
            </a:r>
          </a:p>
        </p:txBody>
      </p:sp>
      <p:sp>
        <p:nvSpPr>
          <p:cNvPr id="5" name="Content Placeholder 2">
            <a:extLst>
              <a:ext uri="{FF2B5EF4-FFF2-40B4-BE49-F238E27FC236}">
                <a16:creationId xmlns:a16="http://schemas.microsoft.com/office/drawing/2014/main" id="{C86F3A1B-177F-10D9-C017-09B3705C2D73}"/>
              </a:ext>
            </a:extLst>
          </p:cNvPr>
          <p:cNvSpPr>
            <a:spLocks noGrp="1"/>
          </p:cNvSpPr>
          <p:nvPr>
            <p:ph idx="1" hasCustomPrompt="1"/>
          </p:nvPr>
        </p:nvSpPr>
        <p:spPr>
          <a:xfrm>
            <a:off x="227916" y="228600"/>
            <a:ext cx="11736168" cy="5522976"/>
          </a:xfrm>
        </p:spPr>
        <p:txBody>
          <a:bodyPr lIns="0" tIns="0" rIns="0" bIns="0"/>
          <a:lstStyle>
            <a:lvl1pPr marL="0" indent="0">
              <a:buNone/>
              <a:defRPr sz="2400"/>
            </a:lvl1pPr>
            <a:lvl2pPr>
              <a:defRPr sz="2000"/>
            </a:lvl2pPr>
            <a:lvl3pPr>
              <a:defRPr sz="1800"/>
            </a:lvl3pPr>
          </a:lstStyle>
          <a:p>
            <a:pPr lvl="0"/>
            <a:r>
              <a:rPr lang="en-US"/>
              <a:t>Insert Image or Smart Art</a:t>
            </a:r>
          </a:p>
        </p:txBody>
      </p:sp>
      <p:pic>
        <p:nvPicPr>
          <p:cNvPr id="6" name="Picture 5">
            <a:extLst>
              <a:ext uri="{FF2B5EF4-FFF2-40B4-BE49-F238E27FC236}">
                <a16:creationId xmlns:a16="http://schemas.microsoft.com/office/drawing/2014/main" id="{7C2C3F48-008E-F77B-912F-6301136FBD2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889288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 id="2147483699"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cde.state.co.us/postsecondary"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hyperlink" Target="https://www.cde.state.co.us/datapipeline/inter_student" TargetMode="External"/><Relationship Id="rId4" Type="http://schemas.openxmlformats.org/officeDocument/2006/relationships/diagramLayout" Target="../diagrams/layout1.xml"/><Relationship Id="rId9" Type="http://schemas.openxmlformats.org/officeDocument/2006/relationships/hyperlink" Target="https://www.cde.state.co.us/cdefinance/auditunit_pupilcount"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de.state.co.us/datapipeline/inter_student"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https://www.cde.state.co.us/postsecondar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t>Short Bytes</a:t>
            </a:r>
            <a:br>
              <a:rPr lang="en-US"/>
            </a:br>
            <a:endParaRPr lang="en-US"/>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a:lstStyle/>
          <a:p>
            <a:r>
              <a:rPr lang="en-US"/>
              <a:t>ASCENT</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5/14/2024</a:t>
            </a:fld>
            <a:endParaRPr lang="en-US"/>
          </a:p>
        </p:txBody>
      </p:sp>
    </p:spTree>
    <p:extLst>
      <p:ext uri="{BB962C8B-B14F-4D97-AF65-F5344CB8AC3E}">
        <p14:creationId xmlns:p14="http://schemas.microsoft.com/office/powerpoint/2010/main" val="3044915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D348FFDC-4076-F2E4-E3CE-CF3E1450C8F4}"/>
              </a:ext>
            </a:extLst>
          </p:cNvPr>
          <p:cNvSpPr>
            <a:spLocks noGrp="1"/>
          </p:cNvSpPr>
          <p:nvPr>
            <p:ph type="title"/>
          </p:nvPr>
        </p:nvSpPr>
        <p:spPr>
          <a:xfrm>
            <a:off x="589560" y="856180"/>
            <a:ext cx="4560584" cy="1128068"/>
          </a:xfrm>
        </p:spPr>
        <p:txBody>
          <a:bodyPr anchor="ctr">
            <a:normAutofit/>
          </a:bodyPr>
          <a:lstStyle/>
          <a:p>
            <a:r>
              <a:rPr lang="en-US" sz="3400">
                <a:solidFill>
                  <a:schemeClr val="tx1"/>
                </a:solidFill>
              </a:rPr>
              <a:t>What are Postsecondary Programs?</a:t>
            </a:r>
          </a:p>
        </p:txBody>
      </p:sp>
      <p:grpSp>
        <p:nvGrpSpPr>
          <p:cNvPr id="27" name="Group 26">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8" name="Rectangle 27">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Rectangle 28">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1" name="Rectangle 30">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ontent Placeholder 4">
            <a:extLst>
              <a:ext uri="{FF2B5EF4-FFF2-40B4-BE49-F238E27FC236}">
                <a16:creationId xmlns:a16="http://schemas.microsoft.com/office/drawing/2014/main" id="{330D2D1D-173B-DBCB-FFB3-FA80DC272E11}"/>
              </a:ext>
            </a:extLst>
          </p:cNvPr>
          <p:cNvSpPr>
            <a:spLocks noGrp="1"/>
          </p:cNvSpPr>
          <p:nvPr>
            <p:ph idx="1"/>
          </p:nvPr>
        </p:nvSpPr>
        <p:spPr>
          <a:xfrm>
            <a:off x="590719" y="2330505"/>
            <a:ext cx="4559425" cy="3979585"/>
          </a:xfrm>
        </p:spPr>
        <p:txBody>
          <a:bodyPr vert="horz" lIns="0" tIns="0" rIns="0" bIns="0" rtlCol="0" anchor="ctr">
            <a:normAutofit/>
          </a:bodyPr>
          <a:lstStyle/>
          <a:p>
            <a:r>
              <a:rPr lang="en-US" sz="2000">
                <a:ea typeface="+mn-lt"/>
                <a:cs typeface="+mn-lt"/>
              </a:rPr>
              <a:t>Provide opportunities for high school students to demonstrate the knowledge and skills (competencies) needed to succeed in postsecondary settings and to advance in career pathways as lifelong learners and contributing citizens.</a:t>
            </a:r>
            <a:endParaRPr lang="en-US" sz="2000">
              <a:cs typeface="Calibri" panose="020F0502020204030204"/>
            </a:endParaRPr>
          </a:p>
          <a:p>
            <a:r>
              <a:rPr lang="en-US" sz="2000">
                <a:ea typeface="+mn-lt"/>
                <a:cs typeface="+mn-lt"/>
              </a:rPr>
              <a:t>Support all the ways students can enter into postsecondary education – including certificate programs, apprenticeships and other work-based learning experiences, 2- and 4-year degrees, military, and career training.  </a:t>
            </a:r>
          </a:p>
          <a:p>
            <a:endParaRPr lang="en-US" sz="2000">
              <a:cs typeface="Calibri"/>
            </a:endParaRPr>
          </a:p>
          <a:p>
            <a:endParaRPr lang="en-US" sz="2000">
              <a:cs typeface="Calibri"/>
            </a:endParaRPr>
          </a:p>
        </p:txBody>
      </p:sp>
      <p:sp>
        <p:nvSpPr>
          <p:cNvPr id="33" name="Rectangle 32">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Rectangle 34">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descr="Screenshot of the Postsecondary and Workforce Readiness website where it has links to all programs on the right hand side of the main screen.">
            <a:extLst>
              <a:ext uri="{FF2B5EF4-FFF2-40B4-BE49-F238E27FC236}">
                <a16:creationId xmlns:a16="http://schemas.microsoft.com/office/drawing/2014/main" id="{0E0FAA2A-5367-B2E1-0B90-AA9CE6D64EE1}"/>
              </a:ext>
            </a:extLst>
          </p:cNvPr>
          <p:cNvPicPr>
            <a:picLocks noChangeAspect="1"/>
          </p:cNvPicPr>
          <p:nvPr/>
        </p:nvPicPr>
        <p:blipFill rotWithShape="1">
          <a:blip r:embed="rId2"/>
          <a:srcRect t="9402" b="1415"/>
          <a:stretch/>
        </p:blipFill>
        <p:spPr>
          <a:xfrm>
            <a:off x="5977788" y="799352"/>
            <a:ext cx="5425410" cy="5259296"/>
          </a:xfrm>
          <a:prstGeom prst="rect">
            <a:avLst/>
          </a:prstGeom>
        </p:spPr>
      </p:pic>
      <p:sp>
        <p:nvSpPr>
          <p:cNvPr id="3" name="Slide Number Placeholder 2">
            <a:extLst>
              <a:ext uri="{FF2B5EF4-FFF2-40B4-BE49-F238E27FC236}">
                <a16:creationId xmlns:a16="http://schemas.microsoft.com/office/drawing/2014/main" id="{B172E240-7C2E-1FF7-BBDE-CFA3EBEC40CC}"/>
              </a:ext>
            </a:extLst>
          </p:cNvPr>
          <p:cNvSpPr>
            <a:spLocks noGrp="1"/>
          </p:cNvSpPr>
          <p:nvPr>
            <p:ph type="sldNum" sz="quarter" idx="12"/>
          </p:nvPr>
        </p:nvSpPr>
        <p:spPr>
          <a:xfrm>
            <a:off x="9385070" y="6492240"/>
            <a:ext cx="1055716" cy="365125"/>
          </a:xfrm>
        </p:spPr>
        <p:txBody>
          <a:bodyP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C479D5F6-EDCB-402A-AC08-4943A1820E8F}" type="slidenum">
              <a:rPr kumimoji="0" lang="en-US" sz="1600" b="0" i="0" u="none" strike="noStrike" kern="1200" cap="none" spc="0" normalizeH="0" baseline="0" noProof="0" smtClean="0">
                <a:ln>
                  <a:noFill/>
                </a:ln>
                <a:solidFill>
                  <a:prstClr val="white">
                    <a:lumMod val="50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2</a:t>
            </a:fld>
            <a:endParaRPr kumimoji="0" lang="en-US" sz="1600" b="0" i="0" u="none" strike="noStrike" kern="1200" cap="none" spc="0" normalizeH="0" baseline="0" noProof="0">
              <a:ln>
                <a:noFill/>
              </a:ln>
              <a:solidFill>
                <a:prstClr val="white">
                  <a:lumMod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5348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0720F6-8929-B1C6-5817-0236AB5C7406}"/>
              </a:ext>
            </a:extLst>
          </p:cNvPr>
          <p:cNvSpPr>
            <a:spLocks noGrp="1"/>
          </p:cNvSpPr>
          <p:nvPr>
            <p:ph type="title"/>
          </p:nvPr>
        </p:nvSpPr>
        <p:spPr/>
        <p:txBody>
          <a:bodyPr/>
          <a:lstStyle/>
          <a:p>
            <a:r>
              <a:rPr lang="en-US"/>
              <a:t>General Information: </a:t>
            </a:r>
            <a:br>
              <a:rPr lang="en-US"/>
            </a:br>
            <a:r>
              <a:rPr lang="en-US"/>
              <a:t>Types of Postsecondary Programs</a:t>
            </a:r>
          </a:p>
        </p:txBody>
      </p:sp>
      <p:sp>
        <p:nvSpPr>
          <p:cNvPr id="6" name="Text Placeholder 5">
            <a:extLst>
              <a:ext uri="{FF2B5EF4-FFF2-40B4-BE49-F238E27FC236}">
                <a16:creationId xmlns:a16="http://schemas.microsoft.com/office/drawing/2014/main" id="{A649FA7F-A655-6866-7823-518EC3BA5264}"/>
              </a:ext>
            </a:extLst>
          </p:cNvPr>
          <p:cNvSpPr>
            <a:spLocks noGrp="1"/>
          </p:cNvSpPr>
          <p:nvPr>
            <p:ph type="body" sz="quarter" idx="13"/>
          </p:nvPr>
        </p:nvSpPr>
        <p:spPr/>
        <p:txBody>
          <a:bodyPr/>
          <a:lstStyle/>
          <a:p>
            <a:r>
              <a:rPr lang="en-US"/>
              <a:t>Years 1-4</a:t>
            </a:r>
          </a:p>
        </p:txBody>
      </p:sp>
      <p:sp>
        <p:nvSpPr>
          <p:cNvPr id="5" name="Content Placeholder 4">
            <a:extLst>
              <a:ext uri="{FF2B5EF4-FFF2-40B4-BE49-F238E27FC236}">
                <a16:creationId xmlns:a16="http://schemas.microsoft.com/office/drawing/2014/main" id="{B70D8325-6D59-B9A5-EB74-86BAF6D2C3E6}"/>
              </a:ext>
            </a:extLst>
          </p:cNvPr>
          <p:cNvSpPr>
            <a:spLocks noGrp="1"/>
          </p:cNvSpPr>
          <p:nvPr>
            <p:ph sz="half" idx="1"/>
          </p:nvPr>
        </p:nvSpPr>
        <p:spPr/>
        <p:txBody>
          <a:bodyPr/>
          <a:lstStyle/>
          <a:p>
            <a:r>
              <a:rPr lang="en-US"/>
              <a:t>Concurrent Enrollment</a:t>
            </a:r>
          </a:p>
          <a:p>
            <a:r>
              <a:rPr lang="en-US"/>
              <a:t>Early College</a:t>
            </a:r>
          </a:p>
          <a:p>
            <a:pPr lvl="1"/>
            <a:r>
              <a:rPr lang="en-US"/>
              <a:t>Participating schools only</a:t>
            </a:r>
          </a:p>
          <a:p>
            <a:r>
              <a:rPr lang="en-US"/>
              <a:t>Dropout Recovery at a Community College</a:t>
            </a:r>
          </a:p>
          <a:p>
            <a:pPr lvl="1"/>
            <a:r>
              <a:rPr lang="en-US"/>
              <a:t>Students Age 16 to 21</a:t>
            </a:r>
          </a:p>
          <a:p>
            <a:r>
              <a:rPr lang="en-US"/>
              <a:t>P-TECH Years 1-4</a:t>
            </a:r>
          </a:p>
          <a:p>
            <a:pPr lvl="1"/>
            <a:r>
              <a:rPr lang="en-US"/>
              <a:t>Participating schools only</a:t>
            </a:r>
          </a:p>
          <a:p>
            <a:pPr lvl="1"/>
            <a:endParaRPr lang="en-US"/>
          </a:p>
          <a:p>
            <a:endParaRPr lang="en-US"/>
          </a:p>
        </p:txBody>
      </p:sp>
      <p:sp>
        <p:nvSpPr>
          <p:cNvPr id="7" name="Text Placeholder 6">
            <a:extLst>
              <a:ext uri="{FF2B5EF4-FFF2-40B4-BE49-F238E27FC236}">
                <a16:creationId xmlns:a16="http://schemas.microsoft.com/office/drawing/2014/main" id="{37D1020A-05CE-E707-F934-8EC9FC6EC42B}"/>
              </a:ext>
            </a:extLst>
          </p:cNvPr>
          <p:cNvSpPr>
            <a:spLocks noGrp="1"/>
          </p:cNvSpPr>
          <p:nvPr>
            <p:ph type="body" sz="quarter" idx="14"/>
          </p:nvPr>
        </p:nvSpPr>
        <p:spPr/>
        <p:txBody>
          <a:bodyPr/>
          <a:lstStyle/>
          <a:p>
            <a:r>
              <a:rPr lang="en-US"/>
              <a:t>Years 5-6</a:t>
            </a:r>
          </a:p>
        </p:txBody>
      </p:sp>
      <p:sp>
        <p:nvSpPr>
          <p:cNvPr id="2" name="Content Placeholder 1">
            <a:extLst>
              <a:ext uri="{FF2B5EF4-FFF2-40B4-BE49-F238E27FC236}">
                <a16:creationId xmlns:a16="http://schemas.microsoft.com/office/drawing/2014/main" id="{B93A5315-B7A8-727D-3022-A404571EFE09}"/>
              </a:ext>
            </a:extLst>
          </p:cNvPr>
          <p:cNvSpPr>
            <a:spLocks noGrp="1"/>
          </p:cNvSpPr>
          <p:nvPr>
            <p:ph sz="half" idx="2"/>
          </p:nvPr>
        </p:nvSpPr>
        <p:spPr/>
        <p:txBody>
          <a:bodyPr/>
          <a:lstStyle/>
          <a:p>
            <a:pPr>
              <a:buClr>
                <a:srgbClr val="FF0000"/>
              </a:buClr>
              <a:buFont typeface="Wingdings" panose="05000000000000000000" pitchFamily="2" charset="2"/>
              <a:buChar char="ü"/>
            </a:pPr>
            <a:r>
              <a:rPr lang="en-US"/>
              <a:t>ASCENT (year 5 only)</a:t>
            </a:r>
          </a:p>
          <a:p>
            <a:r>
              <a:rPr lang="en-US"/>
              <a:t>P-TECH (years 5 &amp; 6)</a:t>
            </a:r>
          </a:p>
          <a:p>
            <a:pPr lvl="1"/>
            <a:r>
              <a:rPr lang="en-US"/>
              <a:t>Student must have been coded as PTECH in year 4</a:t>
            </a:r>
          </a:p>
          <a:p>
            <a:pPr lvl="1"/>
            <a:r>
              <a:rPr lang="en-US"/>
              <a:t>Participating schools only</a:t>
            </a:r>
          </a:p>
          <a:p>
            <a:r>
              <a:rPr lang="en-US"/>
              <a:t>TREP (years 5 &amp; 6)</a:t>
            </a:r>
          </a:p>
          <a:p>
            <a:pPr lvl="1"/>
            <a:r>
              <a:rPr lang="en-US"/>
              <a:t>Slot allocation</a:t>
            </a:r>
          </a:p>
          <a:p>
            <a:endParaRPr lang="en-US"/>
          </a:p>
        </p:txBody>
      </p:sp>
      <p:sp>
        <p:nvSpPr>
          <p:cNvPr id="8" name="TextBox 7">
            <a:extLst>
              <a:ext uri="{FF2B5EF4-FFF2-40B4-BE49-F238E27FC236}">
                <a16:creationId xmlns:a16="http://schemas.microsoft.com/office/drawing/2014/main" id="{97FCB017-8BB6-01DF-EA58-9B38FCFF3767}"/>
              </a:ext>
            </a:extLst>
          </p:cNvPr>
          <p:cNvSpPr txBox="1"/>
          <p:nvPr/>
        </p:nvSpPr>
        <p:spPr>
          <a:xfrm>
            <a:off x="838200" y="5712259"/>
            <a:ext cx="9594669" cy="738664"/>
          </a:xfrm>
          <a:prstGeom prst="rect">
            <a:avLst/>
          </a:prstGeom>
          <a:noFill/>
        </p:spPr>
        <p:txBody>
          <a:bodyPr wrap="square" rtlCol="0">
            <a:spAutoFit/>
          </a:bodyPr>
          <a:lstStyle/>
          <a:p>
            <a:r>
              <a:rPr lang="en-US" sz="1400"/>
              <a:t>Note: Number of years in High School is determined by the student’s Anticipated Year of Graduation (AYG). Only students with an AYG indicating they are in their 5</a:t>
            </a:r>
            <a:r>
              <a:rPr lang="en-US" sz="1400" baseline="30000"/>
              <a:t>th</a:t>
            </a:r>
            <a:r>
              <a:rPr lang="en-US" sz="1400"/>
              <a:t> year are eligible for ASCENT. Only students in their 5</a:t>
            </a:r>
            <a:r>
              <a:rPr lang="en-US" sz="1400" baseline="30000"/>
              <a:t>th</a:t>
            </a:r>
            <a:r>
              <a:rPr lang="en-US" sz="1400"/>
              <a:t> or 6</a:t>
            </a:r>
            <a:r>
              <a:rPr lang="en-US" sz="1400" baseline="30000"/>
              <a:t>th</a:t>
            </a:r>
            <a:r>
              <a:rPr lang="en-US" sz="1400"/>
              <a:t> year per AYG are eligible for the applicable years of P-TECH or TREP.</a:t>
            </a:r>
            <a:endParaRPr lang="en-US" sz="2000"/>
          </a:p>
        </p:txBody>
      </p:sp>
      <p:sp>
        <p:nvSpPr>
          <p:cNvPr id="3" name="Slide Number Placeholder 2"/>
          <p:cNvSpPr>
            <a:spLocks noGrp="1"/>
          </p:cNvSpPr>
          <p:nvPr>
            <p:ph type="sldNum" sz="quarter" idx="12"/>
          </p:nvPr>
        </p:nvSpPr>
        <p:spPr/>
        <p:txBody>
          <a:bodyPr/>
          <a:lstStyle/>
          <a:p>
            <a:fld id="{C479D5F6-EDCB-402A-AC08-4943A1820E8F}" type="slidenum">
              <a:rPr lang="en-US" smtClean="0"/>
              <a:pPr/>
              <a:t>3</a:t>
            </a:fld>
            <a:endParaRPr lang="en-US"/>
          </a:p>
        </p:txBody>
      </p:sp>
    </p:spTree>
    <p:extLst>
      <p:ext uri="{BB962C8B-B14F-4D97-AF65-F5344CB8AC3E}">
        <p14:creationId xmlns:p14="http://schemas.microsoft.com/office/powerpoint/2010/main" val="1153159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48EC3D5-CF11-8675-6908-521AE1DA4B92}"/>
              </a:ext>
            </a:extLst>
          </p:cNvPr>
          <p:cNvSpPr>
            <a:spLocks noGrp="1"/>
          </p:cNvSpPr>
          <p:nvPr>
            <p:ph type="title"/>
          </p:nvPr>
        </p:nvSpPr>
        <p:spPr/>
        <p:txBody>
          <a:bodyPr>
            <a:normAutofit/>
          </a:bodyPr>
          <a:lstStyle/>
          <a:p>
            <a:r>
              <a:rPr lang="en-US">
                <a:latin typeface="Museo Slab 500"/>
              </a:rPr>
              <a:t>ASCENT Program Overview</a:t>
            </a:r>
            <a:endParaRPr lang="en-US"/>
          </a:p>
        </p:txBody>
      </p:sp>
      <p:sp>
        <p:nvSpPr>
          <p:cNvPr id="7" name="Content Placeholder 6">
            <a:extLst>
              <a:ext uri="{FF2B5EF4-FFF2-40B4-BE49-F238E27FC236}">
                <a16:creationId xmlns:a16="http://schemas.microsoft.com/office/drawing/2014/main" id="{C64F0A3C-64C1-10DB-12CD-9DFF3E96F303}"/>
              </a:ext>
            </a:extLst>
          </p:cNvPr>
          <p:cNvSpPr>
            <a:spLocks noGrp="1"/>
          </p:cNvSpPr>
          <p:nvPr>
            <p:ph idx="1"/>
          </p:nvPr>
        </p:nvSpPr>
        <p:spPr/>
        <p:txBody>
          <a:bodyPr vert="horz" lIns="0" tIns="0" rIns="0" bIns="0" rtlCol="0" anchor="t">
            <a:normAutofit/>
          </a:bodyPr>
          <a:lstStyle/>
          <a:p>
            <a:r>
              <a:rPr lang="en-US" b="1">
                <a:ea typeface="+mn-lt"/>
                <a:cs typeface="+mn-lt"/>
              </a:rPr>
              <a:t>A</a:t>
            </a:r>
            <a:r>
              <a:rPr lang="en-US">
                <a:ea typeface="+mn-lt"/>
                <a:cs typeface="+mn-lt"/>
              </a:rPr>
              <a:t>ccelerating </a:t>
            </a:r>
            <a:r>
              <a:rPr lang="en-US" b="1">
                <a:ea typeface="+mn-lt"/>
                <a:cs typeface="+mn-lt"/>
              </a:rPr>
              <a:t>S</a:t>
            </a:r>
            <a:r>
              <a:rPr lang="en-US">
                <a:ea typeface="+mn-lt"/>
                <a:cs typeface="+mn-lt"/>
              </a:rPr>
              <a:t>tudents through </a:t>
            </a:r>
            <a:r>
              <a:rPr lang="en-US" b="1">
                <a:ea typeface="+mn-lt"/>
                <a:cs typeface="+mn-lt"/>
              </a:rPr>
              <a:t>C</a:t>
            </a:r>
            <a:r>
              <a:rPr lang="en-US">
                <a:ea typeface="+mn-lt"/>
                <a:cs typeface="+mn-lt"/>
              </a:rPr>
              <a:t>oncurrent </a:t>
            </a:r>
            <a:r>
              <a:rPr lang="en-US" b="1">
                <a:ea typeface="+mn-lt"/>
                <a:cs typeface="+mn-lt"/>
              </a:rPr>
              <a:t>E</a:t>
            </a:r>
            <a:r>
              <a:rPr lang="en-US">
                <a:ea typeface="+mn-lt"/>
                <a:cs typeface="+mn-lt"/>
              </a:rPr>
              <a:t>nrollme</a:t>
            </a:r>
            <a:r>
              <a:rPr lang="en-US" b="1">
                <a:ea typeface="+mn-lt"/>
                <a:cs typeface="+mn-lt"/>
              </a:rPr>
              <a:t>nt</a:t>
            </a:r>
            <a:r>
              <a:rPr lang="en-US">
                <a:ea typeface="+mn-lt"/>
                <a:cs typeface="+mn-lt"/>
              </a:rPr>
              <a:t> (ASCENT) is a fifth-year high school program that allows students to participate in concurrent enrollment the year after 12</a:t>
            </a:r>
            <a:r>
              <a:rPr lang="en-US" baseline="30000">
                <a:ea typeface="+mn-lt"/>
                <a:cs typeface="+mn-lt"/>
              </a:rPr>
              <a:t>th </a:t>
            </a:r>
            <a:r>
              <a:rPr lang="en-US">
                <a:ea typeface="+mn-lt"/>
                <a:cs typeface="+mn-lt"/>
              </a:rPr>
              <a:t>grade, to enroll in postsecondary courses and earn college credit at no tuition cost to them or their families. </a:t>
            </a:r>
          </a:p>
          <a:p>
            <a:r>
              <a:rPr lang="en-US">
                <a:ea typeface="+mn-lt"/>
                <a:cs typeface="+mn-lt"/>
              </a:rPr>
              <a:t>Additional costs, such as textbooks, fees, and transportation, are not required by the district to cover.</a:t>
            </a:r>
          </a:p>
          <a:p>
            <a:r>
              <a:rPr lang="en-US">
                <a:cs typeface="Calibri"/>
              </a:rPr>
              <a:t>Students need 9 postsecondary credits to qualify.</a:t>
            </a:r>
          </a:p>
          <a:p>
            <a:r>
              <a:rPr lang="en-US">
                <a:cs typeface="Calibri"/>
              </a:rPr>
              <a:t>ASCENT students are identified to CDE during Student October.</a:t>
            </a:r>
          </a:p>
        </p:txBody>
      </p:sp>
      <p:sp>
        <p:nvSpPr>
          <p:cNvPr id="4" name="Slide Number Placeholder 3"/>
          <p:cNvSpPr>
            <a:spLocks noGrp="1"/>
          </p:cNvSpPr>
          <p:nvPr>
            <p:ph type="sldNum" sz="quarter" idx="12"/>
          </p:nvPr>
        </p:nvSpPr>
        <p:spPr/>
        <p:txBody>
          <a:bodyPr/>
          <a:lstStyle/>
          <a:p>
            <a:fld id="{C479D5F6-EDCB-402A-AC08-4943A1820E8F}" type="slidenum">
              <a:rPr lang="en-US" smtClean="0"/>
              <a:pPr/>
              <a:t>4</a:t>
            </a:fld>
            <a:endParaRPr lang="en-US"/>
          </a:p>
        </p:txBody>
      </p:sp>
    </p:spTree>
    <p:extLst>
      <p:ext uri="{BB962C8B-B14F-4D97-AF65-F5344CB8AC3E}">
        <p14:creationId xmlns:p14="http://schemas.microsoft.com/office/powerpoint/2010/main" val="3613651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0B02F-D2E0-2D43-E4FD-A4572F6B02D6}"/>
              </a:ext>
            </a:extLst>
          </p:cNvPr>
          <p:cNvSpPr>
            <a:spLocks noGrp="1"/>
          </p:cNvSpPr>
          <p:nvPr>
            <p:ph type="title"/>
          </p:nvPr>
        </p:nvSpPr>
        <p:spPr>
          <a:xfrm>
            <a:off x="6099057" y="5893622"/>
            <a:ext cx="4416540" cy="898524"/>
          </a:xfrm>
        </p:spPr>
        <p:txBody>
          <a:bodyPr>
            <a:normAutofit/>
          </a:bodyPr>
          <a:lstStyle/>
          <a:p>
            <a:r>
              <a:rPr lang="en-US">
                <a:latin typeface="Museo Slab 500"/>
              </a:rPr>
              <a:t>Postsecondary</a:t>
            </a:r>
            <a:br>
              <a:rPr lang="en-US"/>
            </a:br>
            <a:r>
              <a:rPr lang="en-US">
                <a:latin typeface="Museo Slab 500"/>
              </a:rPr>
              <a:t>Annual Coding Cycle</a:t>
            </a:r>
            <a:endParaRPr lang="en-US"/>
          </a:p>
        </p:txBody>
      </p:sp>
      <p:graphicFrame>
        <p:nvGraphicFramePr>
          <p:cNvPr id="5" name="Content Placeholder 4" descr="EL Cycle&#10;October - students move along progression&#10;WIDA ACCESS administered - NEP/LEP students including parent opt-out&#10;End of Year - Coding remains same as October&#10;Summer - Review WIDA ACCESS Scores and BOE to plan for next year">
            <a:extLst>
              <a:ext uri="{FF2B5EF4-FFF2-40B4-BE49-F238E27FC236}">
                <a16:creationId xmlns:a16="http://schemas.microsoft.com/office/drawing/2014/main" id="{E49266DD-A318-F41F-53ED-C28CD0EB119C}"/>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843587209"/>
              </p:ext>
            </p:extLst>
          </p:nvPr>
        </p:nvGraphicFramePr>
        <p:xfrm>
          <a:off x="0" y="136525"/>
          <a:ext cx="12058650" cy="6292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Flowchart: Off-page Connector 7">
            <a:extLst>
              <a:ext uri="{FF2B5EF4-FFF2-40B4-BE49-F238E27FC236}">
                <a16:creationId xmlns:a16="http://schemas.microsoft.com/office/drawing/2014/main" id="{1B5CCE0F-B45B-10DF-9D12-A7C136A7B565}"/>
              </a:ext>
            </a:extLst>
          </p:cNvPr>
          <p:cNvSpPr/>
          <p:nvPr/>
        </p:nvSpPr>
        <p:spPr>
          <a:xfrm>
            <a:off x="228600" y="301528"/>
            <a:ext cx="2816189" cy="4660962"/>
          </a:xfrm>
          <a:prstGeom prst="flowChartOffpageConnector">
            <a:avLst/>
          </a:prstGeom>
          <a:solidFill>
            <a:schemeClr val="bg1">
              <a:lumMod val="95000"/>
            </a:schemeClr>
          </a:solidFill>
          <a:ln w="57150"/>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algn="ctr"/>
            <a:r>
              <a:rPr lang="en-US" sz="1600" dirty="0"/>
              <a:t>Reminder: Districts should verify student meets postsecondary requirements</a:t>
            </a:r>
          </a:p>
          <a:p>
            <a:pPr algn="ctr"/>
            <a:endParaRPr lang="en-US" sz="1600" dirty="0">
              <a:highlight>
                <a:srgbClr val="FFFF00"/>
              </a:highlight>
            </a:endParaRPr>
          </a:p>
          <a:p>
            <a:pPr algn="ctr"/>
            <a:r>
              <a:rPr lang="en-US" sz="1600" dirty="0">
                <a:solidFill>
                  <a:srgbClr val="002060"/>
                </a:solidFill>
                <a:hlinkClick r:id="rId8">
                  <a:extLst>
                    <a:ext uri="{A12FA001-AC4F-418D-AE19-62706E023703}">
                      <ahyp:hlinkClr xmlns:ahyp="http://schemas.microsoft.com/office/drawing/2018/hyperlinkcolor" val="tx"/>
                    </a:ext>
                  </a:extLst>
                </a:hlinkClick>
              </a:rPr>
              <a:t>Site: CDE Postsecondary and Workforce Readiness</a:t>
            </a:r>
            <a:endParaRPr lang="en-US" sz="1600" dirty="0">
              <a:solidFill>
                <a:srgbClr val="002060"/>
              </a:solidFill>
            </a:endParaRPr>
          </a:p>
          <a:p>
            <a:pPr algn="ctr"/>
            <a:endParaRPr lang="en-US" sz="1600" dirty="0">
              <a:solidFill>
                <a:srgbClr val="002060"/>
              </a:solidFill>
              <a:highlight>
                <a:srgbClr val="FFFF00"/>
              </a:highlight>
            </a:endParaRPr>
          </a:p>
          <a:p>
            <a:pPr algn="ctr"/>
            <a:r>
              <a:rPr lang="en-US" sz="1600" dirty="0">
                <a:solidFill>
                  <a:srgbClr val="002060"/>
                </a:solidFill>
                <a:hlinkClick r:id="rId9">
                  <a:extLst>
                    <a:ext uri="{A12FA001-AC4F-418D-AE19-62706E023703}">
                      <ahyp:hlinkClr xmlns:ahyp="http://schemas.microsoft.com/office/drawing/2018/hyperlinkcolor" val="tx"/>
                    </a:ext>
                  </a:extLst>
                </a:hlinkClick>
              </a:rPr>
              <a:t>Site: CDE Audit Resource Guide</a:t>
            </a:r>
            <a:endParaRPr lang="en-US" sz="1600" dirty="0">
              <a:solidFill>
                <a:srgbClr val="002060"/>
              </a:solidFill>
            </a:endParaRPr>
          </a:p>
          <a:p>
            <a:pPr algn="ctr"/>
            <a:endParaRPr lang="en-US" sz="1600" dirty="0">
              <a:solidFill>
                <a:srgbClr val="002060"/>
              </a:solidFill>
              <a:highlight>
                <a:srgbClr val="FFFF00"/>
              </a:highlight>
              <a:cs typeface="Calibri"/>
            </a:endParaRPr>
          </a:p>
          <a:p>
            <a:pPr algn="ctr"/>
            <a:r>
              <a:rPr lang="en-US" sz="1600" dirty="0">
                <a:solidFill>
                  <a:srgbClr val="002060"/>
                </a:solidFill>
                <a:cs typeface="Calibri" panose="020F0502020204030204"/>
                <a:hlinkClick r:id="rId10">
                  <a:extLst>
                    <a:ext uri="{A12FA001-AC4F-418D-AE19-62706E023703}">
                      <ahyp:hlinkClr xmlns:ahyp="http://schemas.microsoft.com/office/drawing/2018/hyperlinkcolor" val="tx"/>
                    </a:ext>
                  </a:extLst>
                </a:hlinkClick>
              </a:rPr>
              <a:t>Site: Student Interchange File Layout and Definitions-Student School Association</a:t>
            </a:r>
            <a:endParaRPr lang="en-US" sz="1600" dirty="0">
              <a:solidFill>
                <a:srgbClr val="002060"/>
              </a:solidFill>
              <a:cs typeface="Calibri"/>
            </a:endParaRPr>
          </a:p>
          <a:p>
            <a:pPr algn="ctr"/>
            <a:endParaRPr lang="en-US" sz="1600" dirty="0">
              <a:cs typeface="Calibri"/>
            </a:endParaRPr>
          </a:p>
        </p:txBody>
      </p:sp>
      <p:sp>
        <p:nvSpPr>
          <p:cNvPr id="19" name="Rectangle: Rounded Corners 18">
            <a:extLst>
              <a:ext uri="{FF2B5EF4-FFF2-40B4-BE49-F238E27FC236}">
                <a16:creationId xmlns:a16="http://schemas.microsoft.com/office/drawing/2014/main" id="{50E0DFC9-CEA8-1918-69B8-39A250B87818}"/>
              </a:ext>
            </a:extLst>
          </p:cNvPr>
          <p:cNvSpPr/>
          <p:nvPr/>
        </p:nvSpPr>
        <p:spPr>
          <a:xfrm>
            <a:off x="9089919" y="2952750"/>
            <a:ext cx="2851355" cy="2940872"/>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lang="en-US" b="1" u="sng"/>
              <a:t>Student End of Year </a:t>
            </a:r>
          </a:p>
          <a:p>
            <a:pPr marL="285750" indent="-285750">
              <a:buFont typeface="Arial" panose="020B0604020202020204" pitchFamily="34" charset="0"/>
              <a:buChar char="•"/>
            </a:pPr>
            <a:r>
              <a:rPr lang="en-US"/>
              <a:t>PS code is the summation of the current school year</a:t>
            </a:r>
          </a:p>
          <a:p>
            <a:pPr marL="285750" indent="-285750">
              <a:buFont typeface="Arial" panose="020B0604020202020204" pitchFamily="34" charset="0"/>
              <a:buChar char="•"/>
            </a:pPr>
            <a:r>
              <a:rPr lang="en-US"/>
              <a:t>PS code </a:t>
            </a:r>
            <a:r>
              <a:rPr lang="en-US" b="1" u="sng"/>
              <a:t>is not</a:t>
            </a:r>
            <a:r>
              <a:rPr lang="en-US"/>
              <a:t> the status of the student for next year </a:t>
            </a:r>
          </a:p>
          <a:p>
            <a:pPr marL="285750" indent="-285750">
              <a:buFont typeface="Arial" panose="020B0604020202020204" pitchFamily="34" charset="0"/>
              <a:buChar char="•"/>
            </a:pPr>
            <a:r>
              <a:rPr lang="en-US"/>
              <a:t>Retention code 2 </a:t>
            </a:r>
            <a:r>
              <a:rPr lang="en-US" b="1" u="sng"/>
              <a:t>is</a:t>
            </a:r>
            <a:r>
              <a:rPr lang="en-US"/>
              <a:t> the anticipated status for next year</a:t>
            </a:r>
          </a:p>
        </p:txBody>
      </p:sp>
      <p:sp>
        <p:nvSpPr>
          <p:cNvPr id="4" name="Slide Number Placeholder 3">
            <a:extLst>
              <a:ext uri="{FF2B5EF4-FFF2-40B4-BE49-F238E27FC236}">
                <a16:creationId xmlns:a16="http://schemas.microsoft.com/office/drawing/2014/main" id="{DC8F70A4-056B-9406-5306-343E829051E4}"/>
              </a:ext>
            </a:extLst>
          </p:cNvPr>
          <p:cNvSpPr>
            <a:spLocks noGrp="1"/>
          </p:cNvSpPr>
          <p:nvPr>
            <p:ph type="sldNum" sz="quarter" idx="12"/>
          </p:nvPr>
        </p:nvSpPr>
        <p:spPr/>
        <p:txBody>
          <a:bodyPr/>
          <a:lstStyle/>
          <a:p>
            <a:fld id="{C479D5F6-EDCB-402A-AC08-4943A1820E8F}" type="slidenum">
              <a:rPr lang="en-US" smtClean="0"/>
              <a:pPr/>
              <a:t>5</a:t>
            </a:fld>
            <a:endParaRPr lang="en-US"/>
          </a:p>
        </p:txBody>
      </p:sp>
      <p:sp>
        <p:nvSpPr>
          <p:cNvPr id="3" name="Rectangle: Rounded Corners 2">
            <a:extLst>
              <a:ext uri="{FF2B5EF4-FFF2-40B4-BE49-F238E27FC236}">
                <a16:creationId xmlns:a16="http://schemas.microsoft.com/office/drawing/2014/main" id="{3B446ED6-CA59-D872-2D9C-8EEAADE34DF3}"/>
              </a:ext>
            </a:extLst>
          </p:cNvPr>
          <p:cNvSpPr/>
          <p:nvPr/>
        </p:nvSpPr>
        <p:spPr>
          <a:xfrm>
            <a:off x="9089918" y="636407"/>
            <a:ext cx="2851355" cy="1641834"/>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lang="en-US" b="1" u="sng"/>
              <a:t>Student October</a:t>
            </a:r>
          </a:p>
          <a:p>
            <a:pPr marL="285750" indent="-285750">
              <a:buFont typeface="Arial" panose="020B0604020202020204" pitchFamily="34" charset="0"/>
              <a:buChar char="•"/>
            </a:pPr>
            <a:r>
              <a:rPr lang="en-US"/>
              <a:t>Is the postsecondary status of the student as of October 1</a:t>
            </a:r>
            <a:r>
              <a:rPr lang="en-US" baseline="30000"/>
              <a:t>st</a:t>
            </a:r>
            <a:r>
              <a:rPr lang="en-US"/>
              <a:t> (Count Date)</a:t>
            </a:r>
          </a:p>
        </p:txBody>
      </p:sp>
    </p:spTree>
    <p:extLst>
      <p:ext uri="{BB962C8B-B14F-4D97-AF65-F5344CB8AC3E}">
        <p14:creationId xmlns:p14="http://schemas.microsoft.com/office/powerpoint/2010/main" val="261945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1C46B-5AE1-59D6-4D25-9998F4EEBBE5}"/>
              </a:ext>
            </a:extLst>
          </p:cNvPr>
          <p:cNvSpPr>
            <a:spLocks noGrp="1"/>
          </p:cNvSpPr>
          <p:nvPr>
            <p:ph type="title"/>
          </p:nvPr>
        </p:nvSpPr>
        <p:spPr/>
        <p:txBody>
          <a:bodyPr/>
          <a:lstStyle/>
          <a:p>
            <a:r>
              <a:rPr lang="en-US"/>
              <a:t>Counting for Graduation Rates vs Received Diploma</a:t>
            </a:r>
          </a:p>
        </p:txBody>
      </p:sp>
      <p:sp>
        <p:nvSpPr>
          <p:cNvPr id="7" name="Text Placeholder 6">
            <a:extLst>
              <a:ext uri="{FF2B5EF4-FFF2-40B4-BE49-F238E27FC236}">
                <a16:creationId xmlns:a16="http://schemas.microsoft.com/office/drawing/2014/main" id="{B265B125-DC5E-9823-7F75-178657B48884}"/>
              </a:ext>
            </a:extLst>
          </p:cNvPr>
          <p:cNvSpPr>
            <a:spLocks noGrp="1"/>
          </p:cNvSpPr>
          <p:nvPr>
            <p:ph type="body" sz="quarter" idx="13"/>
          </p:nvPr>
        </p:nvSpPr>
        <p:spPr/>
        <p:txBody>
          <a:bodyPr/>
          <a:lstStyle/>
          <a:p>
            <a:r>
              <a:rPr lang="en-US"/>
              <a:t>Colorado Graduation Rates	</a:t>
            </a:r>
          </a:p>
        </p:txBody>
      </p:sp>
      <p:sp>
        <p:nvSpPr>
          <p:cNvPr id="5" name="Content Placeholder 4">
            <a:extLst>
              <a:ext uri="{FF2B5EF4-FFF2-40B4-BE49-F238E27FC236}">
                <a16:creationId xmlns:a16="http://schemas.microsoft.com/office/drawing/2014/main" id="{191F253F-1771-0730-751F-B00B3E4C44BD}"/>
              </a:ext>
            </a:extLst>
          </p:cNvPr>
          <p:cNvSpPr>
            <a:spLocks noGrp="1"/>
          </p:cNvSpPr>
          <p:nvPr>
            <p:ph sz="half" idx="1"/>
          </p:nvPr>
        </p:nvSpPr>
        <p:spPr/>
        <p:txBody>
          <a:bodyPr/>
          <a:lstStyle/>
          <a:p>
            <a:r>
              <a:rPr lang="en-US"/>
              <a:t>Students who return to participate in ASCENT, TREP, or P-TECH years 5-6 may be </a:t>
            </a:r>
            <a:r>
              <a:rPr lang="en-US" i="1" u="sng"/>
              <a:t>counted</a:t>
            </a:r>
            <a:r>
              <a:rPr lang="en-US" i="1"/>
              <a:t> </a:t>
            </a:r>
            <a:r>
              <a:rPr lang="en-US"/>
              <a:t>as a graduate for graduation rate purposes at the end of their 4</a:t>
            </a:r>
            <a:r>
              <a:rPr lang="en-US" baseline="30000"/>
              <a:t>th</a:t>
            </a:r>
            <a:r>
              <a:rPr lang="en-US"/>
              <a:t> year </a:t>
            </a:r>
            <a:r>
              <a:rPr lang="en-US" i="1" u="sng"/>
              <a:t>if</a:t>
            </a:r>
            <a:r>
              <a:rPr lang="en-US"/>
              <a:t> they have met local and state graduation requirements. </a:t>
            </a:r>
          </a:p>
          <a:p>
            <a:r>
              <a:rPr lang="en-US"/>
              <a:t>Prevents students participating in these programs from negatively effecting the 4-year on time graduation rate for the district/school.</a:t>
            </a:r>
          </a:p>
        </p:txBody>
      </p:sp>
      <p:sp>
        <p:nvSpPr>
          <p:cNvPr id="8" name="Text Placeholder 7">
            <a:extLst>
              <a:ext uri="{FF2B5EF4-FFF2-40B4-BE49-F238E27FC236}">
                <a16:creationId xmlns:a16="http://schemas.microsoft.com/office/drawing/2014/main" id="{C360862D-633E-8924-C5B9-5B128166FDD5}"/>
              </a:ext>
            </a:extLst>
          </p:cNvPr>
          <p:cNvSpPr>
            <a:spLocks noGrp="1"/>
          </p:cNvSpPr>
          <p:nvPr>
            <p:ph type="body" sz="quarter" idx="14"/>
          </p:nvPr>
        </p:nvSpPr>
        <p:spPr/>
        <p:txBody>
          <a:bodyPr/>
          <a:lstStyle/>
          <a:p>
            <a:r>
              <a:rPr lang="en-US"/>
              <a:t>Diploma Issued</a:t>
            </a:r>
          </a:p>
        </p:txBody>
      </p:sp>
      <p:sp>
        <p:nvSpPr>
          <p:cNvPr id="6" name="Content Placeholder 5">
            <a:extLst>
              <a:ext uri="{FF2B5EF4-FFF2-40B4-BE49-F238E27FC236}">
                <a16:creationId xmlns:a16="http://schemas.microsoft.com/office/drawing/2014/main" id="{0D41ACFA-A2E8-EBFD-5359-12E9A685CDAB}"/>
              </a:ext>
            </a:extLst>
          </p:cNvPr>
          <p:cNvSpPr>
            <a:spLocks noGrp="1"/>
          </p:cNvSpPr>
          <p:nvPr>
            <p:ph sz="half" idx="2"/>
          </p:nvPr>
        </p:nvSpPr>
        <p:spPr/>
        <p:txBody>
          <a:bodyPr/>
          <a:lstStyle/>
          <a:p>
            <a:r>
              <a:rPr lang="en-US"/>
              <a:t>Students participating in ASCENT, TREP, and P-TECH years 5-6 programs receive their high school diplomas at the end of their corresponding program.</a:t>
            </a:r>
          </a:p>
          <a:p>
            <a:r>
              <a:rPr lang="en-US"/>
              <a:t>Diplomas &amp; Transcripts reflect a student’s final exit from K-12 education as the graduation date.</a:t>
            </a:r>
          </a:p>
        </p:txBody>
      </p:sp>
      <p:sp>
        <p:nvSpPr>
          <p:cNvPr id="4" name="Slide Number Placeholder 3">
            <a:extLst>
              <a:ext uri="{FF2B5EF4-FFF2-40B4-BE49-F238E27FC236}">
                <a16:creationId xmlns:a16="http://schemas.microsoft.com/office/drawing/2014/main" id="{808F7532-3458-BFFC-BD03-519FCEEDB053}"/>
              </a:ext>
            </a:extLst>
          </p:cNvPr>
          <p:cNvSpPr>
            <a:spLocks noGrp="1"/>
          </p:cNvSpPr>
          <p:nvPr>
            <p:ph type="sldNum" sz="quarter" idx="12"/>
          </p:nvPr>
        </p:nvSpPr>
        <p:spPr/>
        <p:txBody>
          <a:bodyPr/>
          <a:lstStyle/>
          <a:p>
            <a:fld id="{C479D5F6-EDCB-402A-AC08-4943A1820E8F}" type="slidenum">
              <a:rPr lang="en-US" smtClean="0"/>
              <a:pPr/>
              <a:t>6</a:t>
            </a:fld>
            <a:endParaRPr lang="en-US"/>
          </a:p>
        </p:txBody>
      </p:sp>
    </p:spTree>
    <p:extLst>
      <p:ext uri="{BB962C8B-B14F-4D97-AF65-F5344CB8AC3E}">
        <p14:creationId xmlns:p14="http://schemas.microsoft.com/office/powerpoint/2010/main" val="706556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E9603E-2BCE-C726-A152-0BF1A3F2073C}"/>
              </a:ext>
            </a:extLst>
          </p:cNvPr>
          <p:cNvSpPr>
            <a:spLocks noGrp="1"/>
          </p:cNvSpPr>
          <p:nvPr>
            <p:ph type="title"/>
          </p:nvPr>
        </p:nvSpPr>
        <p:spPr/>
        <p:txBody>
          <a:bodyPr/>
          <a:lstStyle/>
          <a:p>
            <a:r>
              <a:rPr lang="en-US"/>
              <a:t>ASCENT: Coding Pattern</a:t>
            </a:r>
          </a:p>
        </p:txBody>
      </p:sp>
      <p:sp>
        <p:nvSpPr>
          <p:cNvPr id="6" name="Text Placeholder 5">
            <a:extLst>
              <a:ext uri="{FF2B5EF4-FFF2-40B4-BE49-F238E27FC236}">
                <a16:creationId xmlns:a16="http://schemas.microsoft.com/office/drawing/2014/main" id="{5A510F24-AE9A-BC15-DA3E-7789F0721557}"/>
              </a:ext>
            </a:extLst>
          </p:cNvPr>
          <p:cNvSpPr>
            <a:spLocks noGrp="1"/>
          </p:cNvSpPr>
          <p:nvPr>
            <p:ph type="body" sz="quarter" idx="13"/>
          </p:nvPr>
        </p:nvSpPr>
        <p:spPr/>
        <p:txBody>
          <a:bodyPr/>
          <a:lstStyle/>
          <a:p>
            <a:r>
              <a:rPr lang="en-US"/>
              <a:t>Counted as Graduate in 4</a:t>
            </a:r>
            <a:r>
              <a:rPr lang="en-US" baseline="30000"/>
              <a:t>th</a:t>
            </a:r>
            <a:r>
              <a:rPr lang="en-US"/>
              <a:t> Year</a:t>
            </a:r>
          </a:p>
        </p:txBody>
      </p:sp>
      <p:graphicFrame>
        <p:nvGraphicFramePr>
          <p:cNvPr id="8" name="Table 8">
            <a:extLst>
              <a:ext uri="{FF2B5EF4-FFF2-40B4-BE49-F238E27FC236}">
                <a16:creationId xmlns:a16="http://schemas.microsoft.com/office/drawing/2014/main" id="{7584A6F9-38EE-1A08-DD11-48C529B58158}"/>
              </a:ext>
            </a:extLst>
          </p:cNvPr>
          <p:cNvGraphicFramePr>
            <a:graphicFrameLocks noGrp="1"/>
          </p:cNvGraphicFramePr>
          <p:nvPr>
            <p:ph sz="half" idx="1"/>
            <p:extLst>
              <p:ext uri="{D42A27DB-BD31-4B8C-83A1-F6EECF244321}">
                <p14:modId xmlns:p14="http://schemas.microsoft.com/office/powerpoint/2010/main" val="1340899615"/>
              </p:ext>
            </p:extLst>
          </p:nvPr>
        </p:nvGraphicFramePr>
        <p:xfrm>
          <a:off x="838200" y="2286000"/>
          <a:ext cx="5181601" cy="2595880"/>
        </p:xfrm>
        <a:graphic>
          <a:graphicData uri="http://schemas.openxmlformats.org/drawingml/2006/table">
            <a:tbl>
              <a:tblPr firstRow="1" bandRow="1">
                <a:tableStyleId>{E8B1032C-EA38-4F05-BA0D-38AFFFC7BED3}</a:tableStyleId>
              </a:tblPr>
              <a:tblGrid>
                <a:gridCol w="2462349">
                  <a:extLst>
                    <a:ext uri="{9D8B030D-6E8A-4147-A177-3AD203B41FA5}">
                      <a16:colId xmlns:a16="http://schemas.microsoft.com/office/drawing/2014/main" val="2267821438"/>
                    </a:ext>
                  </a:extLst>
                </a:gridCol>
                <a:gridCol w="1359626">
                  <a:extLst>
                    <a:ext uri="{9D8B030D-6E8A-4147-A177-3AD203B41FA5}">
                      <a16:colId xmlns:a16="http://schemas.microsoft.com/office/drawing/2014/main" val="4170696103"/>
                    </a:ext>
                  </a:extLst>
                </a:gridCol>
                <a:gridCol w="1359626">
                  <a:extLst>
                    <a:ext uri="{9D8B030D-6E8A-4147-A177-3AD203B41FA5}">
                      <a16:colId xmlns:a16="http://schemas.microsoft.com/office/drawing/2014/main" val="525680837"/>
                    </a:ext>
                  </a:extLst>
                </a:gridCol>
              </a:tblGrid>
              <a:tr h="370840">
                <a:tc>
                  <a:txBody>
                    <a:bodyPr/>
                    <a:lstStyle/>
                    <a:p>
                      <a:r>
                        <a:rPr lang="en-US"/>
                        <a:t>Years in HS (per AYG)</a:t>
                      </a:r>
                    </a:p>
                  </a:txBody>
                  <a:tcPr/>
                </a:tc>
                <a:tc>
                  <a:txBody>
                    <a:bodyPr/>
                    <a:lstStyle/>
                    <a:p>
                      <a:r>
                        <a:rPr lang="en-US"/>
                        <a:t>4</a:t>
                      </a:r>
                      <a:r>
                        <a:rPr lang="en-US" baseline="30000"/>
                        <a:t>th</a:t>
                      </a:r>
                      <a:endParaRPr lang="en-US"/>
                    </a:p>
                  </a:txBody>
                  <a:tcPr/>
                </a:tc>
                <a:tc>
                  <a:txBody>
                    <a:bodyPr/>
                    <a:lstStyle/>
                    <a:p>
                      <a:r>
                        <a:rPr lang="en-US"/>
                        <a:t>5</a:t>
                      </a:r>
                      <a:r>
                        <a:rPr lang="en-US" baseline="30000"/>
                        <a:t>th</a:t>
                      </a:r>
                      <a:r>
                        <a:rPr lang="en-US"/>
                        <a:t> </a:t>
                      </a:r>
                    </a:p>
                  </a:txBody>
                  <a:tcPr/>
                </a:tc>
                <a:extLst>
                  <a:ext uri="{0D108BD9-81ED-4DB2-BD59-A6C34878D82A}">
                    <a16:rowId xmlns:a16="http://schemas.microsoft.com/office/drawing/2014/main" val="2927873632"/>
                  </a:ext>
                </a:extLst>
              </a:tr>
              <a:tr h="370840">
                <a:tc>
                  <a:txBody>
                    <a:bodyPr/>
                    <a:lstStyle/>
                    <a:p>
                      <a:r>
                        <a:rPr lang="en-US"/>
                        <a:t>Grade Level</a:t>
                      </a:r>
                    </a:p>
                  </a:txBody>
                  <a:tcPr/>
                </a:tc>
                <a:tc>
                  <a:txBody>
                    <a:bodyPr/>
                    <a:lstStyle/>
                    <a:p>
                      <a:r>
                        <a:rPr lang="en-US"/>
                        <a:t>120</a:t>
                      </a:r>
                    </a:p>
                  </a:txBody>
                  <a:tcPr/>
                </a:tc>
                <a:tc>
                  <a:txBody>
                    <a:bodyPr/>
                    <a:lstStyle/>
                    <a:p>
                      <a:r>
                        <a:rPr lang="en-US"/>
                        <a:t>120</a:t>
                      </a:r>
                    </a:p>
                  </a:txBody>
                  <a:tcPr/>
                </a:tc>
                <a:extLst>
                  <a:ext uri="{0D108BD9-81ED-4DB2-BD59-A6C34878D82A}">
                    <a16:rowId xmlns:a16="http://schemas.microsoft.com/office/drawing/2014/main" val="568505437"/>
                  </a:ext>
                </a:extLst>
              </a:tr>
              <a:tr h="370840">
                <a:tc>
                  <a:txBody>
                    <a:bodyPr/>
                    <a:lstStyle/>
                    <a:p>
                      <a:r>
                        <a:rPr lang="en-US"/>
                        <a:t>Postsecondary Program</a:t>
                      </a:r>
                    </a:p>
                  </a:txBody>
                  <a:tcPr/>
                </a:tc>
                <a:tc>
                  <a:txBody>
                    <a:bodyPr/>
                    <a:lstStyle/>
                    <a:p>
                      <a:r>
                        <a:rPr lang="en-US"/>
                        <a:t>00 or 02</a:t>
                      </a:r>
                    </a:p>
                  </a:txBody>
                  <a:tcPr/>
                </a:tc>
                <a:tc>
                  <a:txBody>
                    <a:bodyPr/>
                    <a:lstStyle/>
                    <a:p>
                      <a:r>
                        <a:rPr lang="en-US" b="0"/>
                        <a:t>01</a:t>
                      </a:r>
                    </a:p>
                  </a:txBody>
                  <a:tcPr/>
                </a:tc>
                <a:extLst>
                  <a:ext uri="{0D108BD9-81ED-4DB2-BD59-A6C34878D82A}">
                    <a16:rowId xmlns:a16="http://schemas.microsoft.com/office/drawing/2014/main" val="3664251543"/>
                  </a:ext>
                </a:extLst>
              </a:tr>
              <a:tr h="370840">
                <a:tc>
                  <a:txBody>
                    <a:bodyPr/>
                    <a:lstStyle/>
                    <a:p>
                      <a:r>
                        <a:rPr lang="en-US"/>
                        <a:t>School Entry Type</a:t>
                      </a:r>
                    </a:p>
                  </a:txBody>
                  <a:tcPr/>
                </a:tc>
                <a:tc>
                  <a:txBody>
                    <a:bodyPr/>
                    <a:lstStyle/>
                    <a:p>
                      <a:r>
                        <a:rPr lang="en-US"/>
                        <a:t>02*</a:t>
                      </a:r>
                    </a:p>
                  </a:txBody>
                  <a:tcPr/>
                </a:tc>
                <a:tc>
                  <a:txBody>
                    <a:bodyPr/>
                    <a:lstStyle/>
                    <a:p>
                      <a:r>
                        <a:rPr lang="en-US"/>
                        <a:t>90</a:t>
                      </a:r>
                    </a:p>
                  </a:txBody>
                  <a:tcPr/>
                </a:tc>
                <a:extLst>
                  <a:ext uri="{0D108BD9-81ED-4DB2-BD59-A6C34878D82A}">
                    <a16:rowId xmlns:a16="http://schemas.microsoft.com/office/drawing/2014/main" val="544217646"/>
                  </a:ext>
                </a:extLst>
              </a:tr>
              <a:tr h="370840">
                <a:tc>
                  <a:txBody>
                    <a:bodyPr/>
                    <a:lstStyle/>
                    <a:p>
                      <a:r>
                        <a:rPr lang="en-US"/>
                        <a:t>School Exit Type</a:t>
                      </a:r>
                    </a:p>
                  </a:txBody>
                  <a:tcPr/>
                </a:tc>
                <a:tc>
                  <a:txBody>
                    <a:bodyPr/>
                    <a:lstStyle/>
                    <a:p>
                      <a:r>
                        <a:rPr lang="en-US"/>
                        <a:t>90</a:t>
                      </a:r>
                    </a:p>
                  </a:txBody>
                  <a:tcPr/>
                </a:tc>
                <a:tc>
                  <a:txBody>
                    <a:bodyPr/>
                    <a:lstStyle/>
                    <a:p>
                      <a:r>
                        <a:rPr lang="en-US"/>
                        <a:t>24 or 23</a:t>
                      </a:r>
                    </a:p>
                  </a:txBody>
                  <a:tcPr/>
                </a:tc>
                <a:extLst>
                  <a:ext uri="{0D108BD9-81ED-4DB2-BD59-A6C34878D82A}">
                    <a16:rowId xmlns:a16="http://schemas.microsoft.com/office/drawing/2014/main" val="1402494275"/>
                  </a:ext>
                </a:extLst>
              </a:tr>
              <a:tr h="370840">
                <a:tc>
                  <a:txBody>
                    <a:bodyPr/>
                    <a:lstStyle/>
                    <a:p>
                      <a:r>
                        <a:rPr lang="en-US"/>
                        <a:t>Retention Code</a:t>
                      </a:r>
                    </a:p>
                  </a:txBody>
                  <a:tcPr/>
                </a:tc>
                <a:tc>
                  <a:txBody>
                    <a:bodyPr/>
                    <a:lstStyle/>
                    <a:p>
                      <a:r>
                        <a:rPr lang="en-US"/>
                        <a:t>2</a:t>
                      </a:r>
                    </a:p>
                  </a:txBody>
                  <a:tcPr/>
                </a:tc>
                <a:tc>
                  <a:txBody>
                    <a:bodyPr/>
                    <a:lstStyle/>
                    <a:p>
                      <a:r>
                        <a:rPr lang="en-US"/>
                        <a:t>0</a:t>
                      </a:r>
                    </a:p>
                  </a:txBody>
                  <a:tcPr/>
                </a:tc>
                <a:extLst>
                  <a:ext uri="{0D108BD9-81ED-4DB2-BD59-A6C34878D82A}">
                    <a16:rowId xmlns:a16="http://schemas.microsoft.com/office/drawing/2014/main" val="1097285598"/>
                  </a:ext>
                </a:extLst>
              </a:tr>
              <a:tr h="370840">
                <a:tc>
                  <a:txBody>
                    <a:bodyPr/>
                    <a:lstStyle/>
                    <a:p>
                      <a:r>
                        <a:rPr lang="en-US"/>
                        <a:t>OCT Funding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80**</a:t>
                      </a:r>
                    </a:p>
                  </a:txBody>
                  <a:tcPr/>
                </a:tc>
                <a:tc>
                  <a:txBody>
                    <a:bodyPr/>
                    <a:lstStyle/>
                    <a:p>
                      <a:r>
                        <a:rPr lang="en-US"/>
                        <a:t>FT, PT, N/A</a:t>
                      </a:r>
                    </a:p>
                  </a:txBody>
                  <a:tcPr/>
                </a:tc>
                <a:extLst>
                  <a:ext uri="{0D108BD9-81ED-4DB2-BD59-A6C34878D82A}">
                    <a16:rowId xmlns:a16="http://schemas.microsoft.com/office/drawing/2014/main" val="281029414"/>
                  </a:ext>
                </a:extLst>
              </a:tr>
            </a:tbl>
          </a:graphicData>
        </a:graphic>
      </p:graphicFrame>
      <p:sp>
        <p:nvSpPr>
          <p:cNvPr id="7" name="Text Placeholder 6">
            <a:extLst>
              <a:ext uri="{FF2B5EF4-FFF2-40B4-BE49-F238E27FC236}">
                <a16:creationId xmlns:a16="http://schemas.microsoft.com/office/drawing/2014/main" id="{16CAA9D8-67CF-853B-7755-B22D79729744}"/>
              </a:ext>
            </a:extLst>
          </p:cNvPr>
          <p:cNvSpPr>
            <a:spLocks noGrp="1"/>
          </p:cNvSpPr>
          <p:nvPr>
            <p:ph type="body" sz="quarter" idx="14"/>
          </p:nvPr>
        </p:nvSpPr>
        <p:spPr/>
        <p:txBody>
          <a:bodyPr/>
          <a:lstStyle/>
          <a:p>
            <a:r>
              <a:rPr lang="en-US"/>
              <a:t>Counted as Graduate in 5</a:t>
            </a:r>
            <a:r>
              <a:rPr lang="en-US" baseline="30000"/>
              <a:t>th</a:t>
            </a:r>
            <a:r>
              <a:rPr lang="en-US"/>
              <a:t> Year</a:t>
            </a:r>
          </a:p>
        </p:txBody>
      </p:sp>
      <p:graphicFrame>
        <p:nvGraphicFramePr>
          <p:cNvPr id="9" name="Content Placeholder 8">
            <a:extLst>
              <a:ext uri="{FF2B5EF4-FFF2-40B4-BE49-F238E27FC236}">
                <a16:creationId xmlns:a16="http://schemas.microsoft.com/office/drawing/2014/main" id="{A4031D79-F205-8C09-FE2F-530C274DC08D}"/>
              </a:ext>
            </a:extLst>
          </p:cNvPr>
          <p:cNvGraphicFramePr>
            <a:graphicFrameLocks noGrp="1"/>
          </p:cNvGraphicFramePr>
          <p:nvPr>
            <p:ph sz="half" idx="2"/>
            <p:extLst>
              <p:ext uri="{D42A27DB-BD31-4B8C-83A1-F6EECF244321}">
                <p14:modId xmlns:p14="http://schemas.microsoft.com/office/powerpoint/2010/main" val="1862033307"/>
              </p:ext>
            </p:extLst>
          </p:nvPr>
        </p:nvGraphicFramePr>
        <p:xfrm>
          <a:off x="6172200" y="2286000"/>
          <a:ext cx="5181601" cy="2595880"/>
        </p:xfrm>
        <a:graphic>
          <a:graphicData uri="http://schemas.openxmlformats.org/drawingml/2006/table">
            <a:tbl>
              <a:tblPr firstRow="1" bandRow="1">
                <a:tableStyleId>{5DA37D80-6434-44D0-A028-1B22A696006F}</a:tableStyleId>
              </a:tblPr>
              <a:tblGrid>
                <a:gridCol w="2462349">
                  <a:extLst>
                    <a:ext uri="{9D8B030D-6E8A-4147-A177-3AD203B41FA5}">
                      <a16:colId xmlns:a16="http://schemas.microsoft.com/office/drawing/2014/main" val="2267821438"/>
                    </a:ext>
                  </a:extLst>
                </a:gridCol>
                <a:gridCol w="1359626">
                  <a:extLst>
                    <a:ext uri="{9D8B030D-6E8A-4147-A177-3AD203B41FA5}">
                      <a16:colId xmlns:a16="http://schemas.microsoft.com/office/drawing/2014/main" val="4170696103"/>
                    </a:ext>
                  </a:extLst>
                </a:gridCol>
                <a:gridCol w="1359626">
                  <a:extLst>
                    <a:ext uri="{9D8B030D-6E8A-4147-A177-3AD203B41FA5}">
                      <a16:colId xmlns:a16="http://schemas.microsoft.com/office/drawing/2014/main" val="525680837"/>
                    </a:ext>
                  </a:extLst>
                </a:gridCol>
              </a:tblGrid>
              <a:tr h="370840">
                <a:tc>
                  <a:txBody>
                    <a:bodyPr/>
                    <a:lstStyle/>
                    <a:p>
                      <a:r>
                        <a:rPr lang="en-US"/>
                        <a:t>Years in HS (per AYG)</a:t>
                      </a:r>
                    </a:p>
                  </a:txBody>
                  <a:tcPr/>
                </a:tc>
                <a:tc>
                  <a:txBody>
                    <a:bodyPr/>
                    <a:lstStyle/>
                    <a:p>
                      <a:r>
                        <a:rPr lang="en-US"/>
                        <a:t>4</a:t>
                      </a:r>
                      <a:r>
                        <a:rPr lang="en-US" baseline="30000"/>
                        <a:t>th</a:t>
                      </a:r>
                      <a:endParaRPr lang="en-US"/>
                    </a:p>
                  </a:txBody>
                  <a:tcPr/>
                </a:tc>
                <a:tc>
                  <a:txBody>
                    <a:bodyPr/>
                    <a:lstStyle/>
                    <a:p>
                      <a:r>
                        <a:rPr lang="en-US"/>
                        <a:t>5</a:t>
                      </a:r>
                      <a:r>
                        <a:rPr lang="en-US" baseline="30000"/>
                        <a:t>th</a:t>
                      </a:r>
                      <a:r>
                        <a:rPr lang="en-US"/>
                        <a:t> </a:t>
                      </a:r>
                    </a:p>
                  </a:txBody>
                  <a:tcPr/>
                </a:tc>
                <a:extLst>
                  <a:ext uri="{0D108BD9-81ED-4DB2-BD59-A6C34878D82A}">
                    <a16:rowId xmlns:a16="http://schemas.microsoft.com/office/drawing/2014/main" val="2927873632"/>
                  </a:ext>
                </a:extLst>
              </a:tr>
              <a:tr h="370840">
                <a:tc>
                  <a:txBody>
                    <a:bodyPr/>
                    <a:lstStyle/>
                    <a:p>
                      <a:r>
                        <a:rPr lang="en-US"/>
                        <a:t>Grade Level</a:t>
                      </a:r>
                    </a:p>
                  </a:txBody>
                  <a:tcPr/>
                </a:tc>
                <a:tc>
                  <a:txBody>
                    <a:bodyPr/>
                    <a:lstStyle/>
                    <a:p>
                      <a:r>
                        <a:rPr lang="en-US"/>
                        <a:t>120</a:t>
                      </a:r>
                    </a:p>
                  </a:txBody>
                  <a:tcPr/>
                </a:tc>
                <a:tc>
                  <a:txBody>
                    <a:bodyPr/>
                    <a:lstStyle/>
                    <a:p>
                      <a:r>
                        <a:rPr lang="en-US"/>
                        <a:t>120</a:t>
                      </a:r>
                    </a:p>
                  </a:txBody>
                  <a:tcPr/>
                </a:tc>
                <a:extLst>
                  <a:ext uri="{0D108BD9-81ED-4DB2-BD59-A6C34878D82A}">
                    <a16:rowId xmlns:a16="http://schemas.microsoft.com/office/drawing/2014/main" val="568505437"/>
                  </a:ext>
                </a:extLst>
              </a:tr>
              <a:tr h="370840">
                <a:tc>
                  <a:txBody>
                    <a:bodyPr/>
                    <a:lstStyle/>
                    <a:p>
                      <a:r>
                        <a:rPr lang="en-US"/>
                        <a:t>Postsecondary Program</a:t>
                      </a:r>
                    </a:p>
                  </a:txBody>
                  <a:tcPr/>
                </a:tc>
                <a:tc>
                  <a:txBody>
                    <a:bodyPr/>
                    <a:lstStyle/>
                    <a:p>
                      <a:r>
                        <a:rPr lang="en-US"/>
                        <a:t>00 or 02</a:t>
                      </a:r>
                    </a:p>
                  </a:txBody>
                  <a:tcPr/>
                </a:tc>
                <a:tc>
                  <a:txBody>
                    <a:bodyPr/>
                    <a:lstStyle/>
                    <a:p>
                      <a:r>
                        <a:rPr lang="en-US" b="0"/>
                        <a:t>01</a:t>
                      </a:r>
                    </a:p>
                  </a:txBody>
                  <a:tcPr/>
                </a:tc>
                <a:extLst>
                  <a:ext uri="{0D108BD9-81ED-4DB2-BD59-A6C34878D82A}">
                    <a16:rowId xmlns:a16="http://schemas.microsoft.com/office/drawing/2014/main" val="3664251543"/>
                  </a:ext>
                </a:extLst>
              </a:tr>
              <a:tr h="370840">
                <a:tc>
                  <a:txBody>
                    <a:bodyPr/>
                    <a:lstStyle/>
                    <a:p>
                      <a:r>
                        <a:rPr lang="en-US"/>
                        <a:t>School Entry Type</a:t>
                      </a:r>
                    </a:p>
                  </a:txBody>
                  <a:tcPr/>
                </a:tc>
                <a:tc>
                  <a:txBody>
                    <a:bodyPr/>
                    <a:lstStyle/>
                    <a:p>
                      <a:r>
                        <a:rPr lang="en-US"/>
                        <a:t>02*</a:t>
                      </a:r>
                    </a:p>
                  </a:txBody>
                  <a:tcPr/>
                </a:tc>
                <a:tc>
                  <a:txBody>
                    <a:bodyPr/>
                    <a:lstStyle/>
                    <a:p>
                      <a:r>
                        <a:rPr lang="en-US"/>
                        <a:t>02 or 11</a:t>
                      </a:r>
                    </a:p>
                  </a:txBody>
                  <a:tcPr/>
                </a:tc>
                <a:extLst>
                  <a:ext uri="{0D108BD9-81ED-4DB2-BD59-A6C34878D82A}">
                    <a16:rowId xmlns:a16="http://schemas.microsoft.com/office/drawing/2014/main" val="544217646"/>
                  </a:ext>
                </a:extLst>
              </a:tr>
              <a:tr h="370840">
                <a:tc>
                  <a:txBody>
                    <a:bodyPr/>
                    <a:lstStyle/>
                    <a:p>
                      <a:r>
                        <a:rPr lang="en-US"/>
                        <a:t>School Exit Type</a:t>
                      </a:r>
                    </a:p>
                  </a:txBody>
                  <a:tcPr/>
                </a:tc>
                <a:tc>
                  <a:txBody>
                    <a:bodyPr/>
                    <a:lstStyle/>
                    <a:p>
                      <a:r>
                        <a:rPr lang="en-US"/>
                        <a:t>00</a:t>
                      </a:r>
                    </a:p>
                  </a:txBody>
                  <a:tcPr/>
                </a:tc>
                <a:tc>
                  <a:txBody>
                    <a:bodyPr/>
                    <a:lstStyle/>
                    <a:p>
                      <a:r>
                        <a:rPr lang="en-US"/>
                        <a:t>96</a:t>
                      </a:r>
                    </a:p>
                  </a:txBody>
                  <a:tcPr/>
                </a:tc>
                <a:extLst>
                  <a:ext uri="{0D108BD9-81ED-4DB2-BD59-A6C34878D82A}">
                    <a16:rowId xmlns:a16="http://schemas.microsoft.com/office/drawing/2014/main" val="1402494275"/>
                  </a:ext>
                </a:extLst>
              </a:tr>
              <a:tr h="370840">
                <a:tc>
                  <a:txBody>
                    <a:bodyPr/>
                    <a:lstStyle/>
                    <a:p>
                      <a:r>
                        <a:rPr lang="en-US"/>
                        <a:t>Retention Code</a:t>
                      </a:r>
                    </a:p>
                  </a:txBody>
                  <a:tcPr/>
                </a:tc>
                <a:tc>
                  <a:txBody>
                    <a:bodyPr/>
                    <a:lstStyle/>
                    <a:p>
                      <a:r>
                        <a:rPr lang="en-US"/>
                        <a:t>2</a:t>
                      </a:r>
                    </a:p>
                  </a:txBody>
                  <a:tcPr/>
                </a:tc>
                <a:tc>
                  <a:txBody>
                    <a:bodyPr/>
                    <a:lstStyle/>
                    <a:p>
                      <a:r>
                        <a:rPr lang="en-US"/>
                        <a:t>0</a:t>
                      </a:r>
                    </a:p>
                  </a:txBody>
                  <a:tcPr/>
                </a:tc>
                <a:extLst>
                  <a:ext uri="{0D108BD9-81ED-4DB2-BD59-A6C34878D82A}">
                    <a16:rowId xmlns:a16="http://schemas.microsoft.com/office/drawing/2014/main" val="1097285598"/>
                  </a:ext>
                </a:extLst>
              </a:tr>
              <a:tr h="370840">
                <a:tc>
                  <a:txBody>
                    <a:bodyPr/>
                    <a:lstStyle/>
                    <a:p>
                      <a:r>
                        <a:rPr lang="en-US"/>
                        <a:t>OCT Funding</a:t>
                      </a:r>
                    </a:p>
                  </a:txBody>
                  <a:tcPr/>
                </a:tc>
                <a:tc>
                  <a:txBody>
                    <a:bodyPr/>
                    <a:lstStyle/>
                    <a:p>
                      <a:r>
                        <a:rPr lang="en-US"/>
                        <a:t>80**</a:t>
                      </a:r>
                    </a:p>
                  </a:txBody>
                  <a:tcPr/>
                </a:tc>
                <a:tc>
                  <a:txBody>
                    <a:bodyPr/>
                    <a:lstStyle/>
                    <a:p>
                      <a:r>
                        <a:rPr lang="en-US"/>
                        <a:t>FT, PT, N/A</a:t>
                      </a:r>
                    </a:p>
                  </a:txBody>
                  <a:tcPr/>
                </a:tc>
                <a:extLst>
                  <a:ext uri="{0D108BD9-81ED-4DB2-BD59-A6C34878D82A}">
                    <a16:rowId xmlns:a16="http://schemas.microsoft.com/office/drawing/2014/main" val="2487856169"/>
                  </a:ext>
                </a:extLst>
              </a:tr>
            </a:tbl>
          </a:graphicData>
        </a:graphic>
      </p:graphicFrame>
      <p:sp>
        <p:nvSpPr>
          <p:cNvPr id="10" name="TextBox 9">
            <a:extLst>
              <a:ext uri="{FF2B5EF4-FFF2-40B4-BE49-F238E27FC236}">
                <a16:creationId xmlns:a16="http://schemas.microsoft.com/office/drawing/2014/main" id="{8B0FA67D-F1C9-3FBB-DF0A-85FFC16CA55C}"/>
              </a:ext>
            </a:extLst>
          </p:cNvPr>
          <p:cNvSpPr txBox="1"/>
          <p:nvPr/>
        </p:nvSpPr>
        <p:spPr>
          <a:xfrm>
            <a:off x="838200" y="4957395"/>
            <a:ext cx="9594669" cy="1569660"/>
          </a:xfrm>
          <a:prstGeom prst="rect">
            <a:avLst/>
          </a:prstGeom>
          <a:noFill/>
        </p:spPr>
        <p:txBody>
          <a:bodyPr wrap="square" rtlCol="0">
            <a:spAutoFit/>
          </a:bodyPr>
          <a:lstStyle/>
          <a:p>
            <a:r>
              <a:rPr lang="en-US" sz="1600"/>
              <a:t>Notes:</a:t>
            </a:r>
          </a:p>
          <a:p>
            <a:pPr marL="285750" indent="-285750">
              <a:buFont typeface="Arial" panose="020B0604020202020204" pitchFamily="34" charset="0"/>
              <a:buChar char="•"/>
            </a:pPr>
            <a:r>
              <a:rPr lang="en-US" sz="1600"/>
              <a:t>*Entry Type in 4</a:t>
            </a:r>
            <a:r>
              <a:rPr lang="en-US" sz="1600" baseline="30000"/>
              <a:t>th</a:t>
            </a:r>
            <a:r>
              <a:rPr lang="en-US" sz="1600"/>
              <a:t> year may be any applicable code</a:t>
            </a:r>
          </a:p>
          <a:p>
            <a:pPr marL="285750" indent="-285750">
              <a:buFont typeface="Arial" panose="020B0604020202020204" pitchFamily="34" charset="0"/>
              <a:buChar char="•"/>
            </a:pPr>
            <a:r>
              <a:rPr lang="en-US" sz="1600"/>
              <a:t>Exit 24 – Previous graduate who completed their ASCENT 5</a:t>
            </a:r>
            <a:r>
              <a:rPr lang="en-US" sz="1600" baseline="30000"/>
              <a:t>th</a:t>
            </a:r>
            <a:r>
              <a:rPr lang="en-US" sz="1600"/>
              <a:t> year.</a:t>
            </a:r>
          </a:p>
          <a:p>
            <a:pPr marL="285750" indent="-285750">
              <a:buFont typeface="Arial" panose="020B0604020202020204" pitchFamily="34" charset="0"/>
              <a:buChar char="•"/>
            </a:pPr>
            <a:r>
              <a:rPr lang="en-US" sz="1600"/>
              <a:t>Exit 23 – Previous graduate who did not complete their ASCENT 5</a:t>
            </a:r>
            <a:r>
              <a:rPr lang="en-US" sz="1600" baseline="30000"/>
              <a:t>th</a:t>
            </a:r>
            <a:r>
              <a:rPr lang="en-US" sz="1600"/>
              <a:t> year.</a:t>
            </a:r>
          </a:p>
          <a:p>
            <a:pPr marL="285750" indent="-285750">
              <a:buFont typeface="Arial" panose="020B0604020202020204" pitchFamily="34" charset="0"/>
              <a:buChar char="•"/>
            </a:pPr>
            <a:r>
              <a:rPr lang="en-US" sz="1600"/>
              <a:t>Diploma/Transcripts reflect exit date in the 5</a:t>
            </a:r>
            <a:r>
              <a:rPr lang="en-US" sz="1600" baseline="30000"/>
              <a:t>th</a:t>
            </a:r>
            <a:r>
              <a:rPr lang="en-US" sz="1600"/>
              <a:t> year as the student’s graduation date.</a:t>
            </a:r>
          </a:p>
          <a:p>
            <a:pPr marL="285750" indent="-285750">
              <a:buFont typeface="Arial" panose="020B0604020202020204" pitchFamily="34" charset="0"/>
              <a:buChar char="•"/>
            </a:pPr>
            <a:r>
              <a:rPr lang="en-US" sz="1600"/>
              <a:t>**October funding in 4</a:t>
            </a:r>
            <a:r>
              <a:rPr lang="en-US" sz="1600" baseline="30000"/>
              <a:t>th</a:t>
            </a:r>
            <a:r>
              <a:rPr lang="en-US" sz="1600"/>
              <a:t> year may be any applicable code</a:t>
            </a:r>
          </a:p>
        </p:txBody>
      </p:sp>
      <p:sp>
        <p:nvSpPr>
          <p:cNvPr id="2" name="Slide Number Placeholder 1">
            <a:extLst>
              <a:ext uri="{FF2B5EF4-FFF2-40B4-BE49-F238E27FC236}">
                <a16:creationId xmlns:a16="http://schemas.microsoft.com/office/drawing/2014/main" id="{3132940B-7149-BF21-FE3B-0D2FCCCF0E7C}"/>
              </a:ext>
            </a:extLst>
          </p:cNvPr>
          <p:cNvSpPr>
            <a:spLocks noGrp="1"/>
          </p:cNvSpPr>
          <p:nvPr>
            <p:ph type="sldNum" sz="quarter" idx="12"/>
          </p:nvPr>
        </p:nvSpPr>
        <p:spPr/>
        <p:txBody>
          <a:bodyPr/>
          <a:lstStyle/>
          <a:p>
            <a:fld id="{C479D5F6-EDCB-402A-AC08-4943A1820E8F}" type="slidenum">
              <a:rPr lang="en-US" smtClean="0"/>
              <a:pPr/>
              <a:t>7</a:t>
            </a:fld>
            <a:endParaRPr lang="en-US"/>
          </a:p>
        </p:txBody>
      </p:sp>
    </p:spTree>
    <p:extLst>
      <p:ext uri="{BB962C8B-B14F-4D97-AF65-F5344CB8AC3E}">
        <p14:creationId xmlns:p14="http://schemas.microsoft.com/office/powerpoint/2010/main" val="1556930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16C70FE-513B-ED71-F75F-DDE04DBD10F6}"/>
              </a:ext>
            </a:extLst>
          </p:cNvPr>
          <p:cNvSpPr>
            <a:spLocks noGrp="1"/>
          </p:cNvSpPr>
          <p:nvPr>
            <p:ph type="title"/>
          </p:nvPr>
        </p:nvSpPr>
        <p:spPr/>
        <p:txBody>
          <a:bodyPr/>
          <a:lstStyle/>
          <a:p>
            <a:r>
              <a:rPr lang="en-US"/>
              <a:t>ASCENT: Types of Business Rule Checks</a:t>
            </a:r>
          </a:p>
        </p:txBody>
      </p:sp>
      <p:sp>
        <p:nvSpPr>
          <p:cNvPr id="8" name="Content Placeholder 7">
            <a:extLst>
              <a:ext uri="{FF2B5EF4-FFF2-40B4-BE49-F238E27FC236}">
                <a16:creationId xmlns:a16="http://schemas.microsoft.com/office/drawing/2014/main" id="{DB4DDE05-AD51-3A69-9D28-A440581B6D17}"/>
              </a:ext>
            </a:extLst>
          </p:cNvPr>
          <p:cNvSpPr>
            <a:spLocks noGrp="1"/>
          </p:cNvSpPr>
          <p:nvPr>
            <p:ph idx="1"/>
          </p:nvPr>
        </p:nvSpPr>
        <p:spPr/>
        <p:txBody>
          <a:bodyPr>
            <a:normAutofit fontScale="85000" lnSpcReduction="20000"/>
          </a:bodyPr>
          <a:lstStyle/>
          <a:p>
            <a:r>
              <a:rPr lang="en-US"/>
              <a:t>Exit type for ASCENT students should be 96, 23, or 24</a:t>
            </a:r>
          </a:p>
          <a:p>
            <a:pPr lvl="1"/>
            <a:r>
              <a:rPr lang="en-US"/>
              <a:t>Exit Type 96 cannot be used if Exit Type 90 was used in a prior year</a:t>
            </a:r>
          </a:p>
          <a:p>
            <a:pPr lvl="1"/>
            <a:r>
              <a:rPr lang="en-US"/>
              <a:t>Exit Type 23 or 24 cannot be used unless the student had Exit Type 90 in a prior year</a:t>
            </a:r>
          </a:p>
          <a:p>
            <a:r>
              <a:rPr lang="en-US"/>
              <a:t>ASCENT students included in the subsequent OCT who do not have retention code 2 in the current year SEY</a:t>
            </a:r>
          </a:p>
          <a:p>
            <a:pPr lvl="1"/>
            <a:r>
              <a:rPr lang="en-US"/>
              <a:t>Example: </a:t>
            </a:r>
          </a:p>
          <a:p>
            <a:pPr lvl="2"/>
            <a:r>
              <a:rPr lang="en-US"/>
              <a:t>If 2023-2024 OCT postsecondary code indicating ASCENT</a:t>
            </a:r>
          </a:p>
          <a:p>
            <a:pPr lvl="2"/>
            <a:r>
              <a:rPr lang="en-US"/>
              <a:t>Then 2022-2023 SEY must have Retention Code 2</a:t>
            </a:r>
          </a:p>
          <a:p>
            <a:r>
              <a:rPr lang="en-US"/>
              <a:t>Students in ASCENT should have Non-School Program code 04 (Third Party Program) because they are taking their courses through the IHE</a:t>
            </a:r>
          </a:p>
          <a:p>
            <a:r>
              <a:rPr lang="en-US"/>
              <a:t>District Code in the current year for ASCENT students must match their last district of attendance in the prior year</a:t>
            </a:r>
          </a:p>
          <a:p>
            <a:r>
              <a:rPr lang="en-US"/>
              <a:t>Student in ASCENT must be in the 5</a:t>
            </a:r>
            <a:r>
              <a:rPr lang="en-US" baseline="30000"/>
              <a:t>th</a:t>
            </a:r>
            <a:r>
              <a:rPr lang="en-US"/>
              <a:t> year of HS per AYG</a:t>
            </a:r>
          </a:p>
          <a:p>
            <a:r>
              <a:rPr lang="en-US"/>
              <a:t>Students in ASCENT should not have retention code 2 at the end of their 5</a:t>
            </a:r>
            <a:r>
              <a:rPr lang="en-US" baseline="30000"/>
              <a:t>th</a:t>
            </a:r>
            <a:r>
              <a:rPr lang="en-US"/>
              <a:t> year</a:t>
            </a:r>
          </a:p>
          <a:p>
            <a:r>
              <a:rPr lang="en-US"/>
              <a:t>Student October (OCT) collection also includes checks to ensure ASCENT students utilize correct funding codes per OCT collection guidelines</a:t>
            </a:r>
          </a:p>
          <a:p>
            <a:endParaRPr lang="en-US"/>
          </a:p>
          <a:p>
            <a:endParaRPr lang="en-US"/>
          </a:p>
        </p:txBody>
      </p:sp>
      <p:sp>
        <p:nvSpPr>
          <p:cNvPr id="5" name="Slide Number Placeholder 4">
            <a:extLst>
              <a:ext uri="{FF2B5EF4-FFF2-40B4-BE49-F238E27FC236}">
                <a16:creationId xmlns:a16="http://schemas.microsoft.com/office/drawing/2014/main" id="{C317F26D-9CCB-630F-5632-E49175B5340D}"/>
              </a:ext>
            </a:extLst>
          </p:cNvPr>
          <p:cNvSpPr>
            <a:spLocks noGrp="1"/>
          </p:cNvSpPr>
          <p:nvPr>
            <p:ph type="sldNum" sz="quarter" idx="12"/>
          </p:nvPr>
        </p:nvSpPr>
        <p:spPr/>
        <p:txBody>
          <a:bodyPr/>
          <a:lstStyle/>
          <a:p>
            <a:fld id="{C479D5F6-EDCB-402A-AC08-4943A1820E8F}" type="slidenum">
              <a:rPr lang="en-US" smtClean="0"/>
              <a:pPr/>
              <a:t>8</a:t>
            </a:fld>
            <a:endParaRPr lang="en-US"/>
          </a:p>
        </p:txBody>
      </p:sp>
    </p:spTree>
    <p:extLst>
      <p:ext uri="{BB962C8B-B14F-4D97-AF65-F5344CB8AC3E}">
        <p14:creationId xmlns:p14="http://schemas.microsoft.com/office/powerpoint/2010/main" val="878488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a:latin typeface="Museo Slab 500"/>
              </a:rPr>
              <a:t>For more information, please reach out to the </a:t>
            </a:r>
            <a:r>
              <a:rPr lang="en-US">
                <a:latin typeface="Museo Slab 500"/>
                <a:hlinkClick r:id="rId3"/>
              </a:rPr>
              <a:t>Student Interchange Leads</a:t>
            </a:r>
            <a:r>
              <a:rPr lang="en-US">
                <a:latin typeface="Museo Slab 500"/>
              </a:rPr>
              <a:t> or </a:t>
            </a:r>
            <a:r>
              <a:rPr lang="en-US">
                <a:latin typeface="Museo Slab 500"/>
                <a:hlinkClick r:id="rId4"/>
              </a:rPr>
              <a:t>Postsecondary Unit</a:t>
            </a:r>
            <a:r>
              <a:rPr lang="en-US">
                <a:latin typeface="Museo Slab 500"/>
              </a:rPr>
              <a:t>.</a:t>
            </a:r>
          </a:p>
        </p:txBody>
      </p:sp>
      <p:sp>
        <p:nvSpPr>
          <p:cNvPr id="3" name="Slide Number Placeholder 2"/>
          <p:cNvSpPr>
            <a:spLocks noGrp="1"/>
          </p:cNvSpPr>
          <p:nvPr>
            <p:ph type="sldNum" sz="quarter" idx="12"/>
          </p:nvPr>
        </p:nvSpPr>
        <p:spPr/>
        <p:txBody>
          <a:bodyPr/>
          <a:lstStyle/>
          <a:p>
            <a:fld id="{C479D5F6-EDCB-402A-AC08-4943A1820E8F}" type="slidenum">
              <a:rPr lang="en-US" smtClean="0"/>
              <a:pPr/>
              <a:t>9</a:t>
            </a:fld>
            <a:endParaRPr lang="en-US"/>
          </a:p>
        </p:txBody>
      </p:sp>
    </p:spTree>
    <p:extLst>
      <p:ext uri="{BB962C8B-B14F-4D97-AF65-F5344CB8AC3E}">
        <p14:creationId xmlns:p14="http://schemas.microsoft.com/office/powerpoint/2010/main" val="1900407962"/>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41645ACF207C40A9AC68552812CF56" ma:contentTypeVersion="14" ma:contentTypeDescription="Create a new document." ma:contentTypeScope="" ma:versionID="7e72b5a85d115962c61ea9e4c6ab9ae3">
  <xsd:schema xmlns:xsd="http://www.w3.org/2001/XMLSchema" xmlns:xs="http://www.w3.org/2001/XMLSchema" xmlns:p="http://schemas.microsoft.com/office/2006/metadata/properties" xmlns:ns2="00f509a9-c32d-4da3-8aae-24aafb2d4278" xmlns:ns3="8afd8c4a-fe3c-41c6-823e-e35e5abfca68" targetNamespace="http://schemas.microsoft.com/office/2006/metadata/properties" ma:root="true" ma:fieldsID="518b856bd4b20e44147b3c57f55c8f18" ns2:_="" ns3:_="">
    <xsd:import namespace="00f509a9-c32d-4da3-8aae-24aafb2d4278"/>
    <xsd:import namespace="8afd8c4a-fe3c-41c6-823e-e35e5abfca6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f509a9-c32d-4da3-8aae-24aafb2d42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afd8c4a-fe3c-41c6-823e-e35e5abfca6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71b4f4b-b228-424d-ae78-553ee85ee5ea}" ma:internalName="TaxCatchAll" ma:showField="CatchAllData" ma:web="8afd8c4a-fe3c-41c6-823e-e35e5abfca68">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afd8c4a-fe3c-41c6-823e-e35e5abfca68" xsi:nil="true"/>
    <lcf76f155ced4ddcb4097134ff3c332f xmlns="00f509a9-c32d-4da3-8aae-24aafb2d427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5C288DA-5DBB-4CB8-85F0-BB2FAA84CD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f509a9-c32d-4da3-8aae-24aafb2d4278"/>
    <ds:schemaRef ds:uri="8afd8c4a-fe3c-41c6-823e-e35e5abfca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90429C-338F-473A-BDCB-41FCD3D02A50}">
  <ds:schemaRefs>
    <ds:schemaRef ds:uri="http://schemas.microsoft.com/sharepoint/v3/contenttype/forms"/>
  </ds:schemaRefs>
</ds:datastoreItem>
</file>

<file path=customXml/itemProps3.xml><?xml version="1.0" encoding="utf-8"?>
<ds:datastoreItem xmlns:ds="http://schemas.openxmlformats.org/officeDocument/2006/customXml" ds:itemID="{9D877A14-F104-45C9-969C-0CAE6AFE6E2C}">
  <ds:schemaRefs>
    <ds:schemaRef ds:uri="http://schemas.microsoft.com/office/infopath/2007/PartnerControls"/>
    <ds:schemaRef ds:uri="8afd8c4a-fe3c-41c6-823e-e35e5abfca68"/>
    <ds:schemaRef ds:uri="http://purl.org/dc/elements/1.1/"/>
    <ds:schemaRef ds:uri="http://schemas.microsoft.com/office/2006/metadata/properties"/>
    <ds:schemaRef ds:uri="http://purl.org/dc/dcmitype/"/>
    <ds:schemaRef ds:uri="http://schemas.microsoft.com/office/2006/documentManagement/types"/>
    <ds:schemaRef ds:uri="http://purl.org/dc/terms/"/>
    <ds:schemaRef ds:uri="http://schemas.openxmlformats.org/package/2006/metadata/core-properties"/>
    <ds:schemaRef ds:uri="00f509a9-c32d-4da3-8aae-24aafb2d427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5</TotalTime>
  <Words>2006</Words>
  <Application>Microsoft Office PowerPoint</Application>
  <PresentationFormat>Widescreen</PresentationFormat>
  <Paragraphs>156</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Museo Slab 500</vt:lpstr>
      <vt:lpstr>Wingdings</vt:lpstr>
      <vt:lpstr>Office Theme</vt:lpstr>
      <vt:lpstr>Short Bytes </vt:lpstr>
      <vt:lpstr>What are Postsecondary Programs?</vt:lpstr>
      <vt:lpstr>General Information:  Types of Postsecondary Programs</vt:lpstr>
      <vt:lpstr>ASCENT Program Overview</vt:lpstr>
      <vt:lpstr>Postsecondary Annual Coding Cycle</vt:lpstr>
      <vt:lpstr>Counting for Graduation Rates vs Received Diploma</vt:lpstr>
      <vt:lpstr>ASCENT: Coding Pattern</vt:lpstr>
      <vt:lpstr>ASCENT: Types of Business Rule Checks</vt:lpstr>
      <vt:lpstr>For more information, please reach out to the Student Interchange Leads or Postsecondary Unit.</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ASCENT Short Byte</dc:title>
  <dc:creator>Madorin, Acacia</dc:creator>
  <cp:lastModifiedBy>Wenzel, Brooke</cp:lastModifiedBy>
  <cp:revision>1</cp:revision>
  <dcterms:created xsi:type="dcterms:W3CDTF">2019-06-25T17:30:52Z</dcterms:created>
  <dcterms:modified xsi:type="dcterms:W3CDTF">2024-05-14T20:01:27Z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0x0101004441645ACF207C40A9AC68552812CF56</vt:lpwstr>
  </property>
  <property fmtid="{D5CDD505-2E9C-101B-9397-08002B2CF9AE}" pid="3" name="MediaServiceImageTags">
    <vt:lpwstr/>
  </property>
</Properties>
</file>