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9" r:id="rId5"/>
    <p:sldId id="275" r:id="rId6"/>
    <p:sldId id="260" r:id="rId7"/>
    <p:sldId id="261" r:id="rId8"/>
    <p:sldId id="262" r:id="rId9"/>
    <p:sldId id="280" r:id="rId10"/>
    <p:sldId id="263" r:id="rId11"/>
    <p:sldId id="265" r:id="rId12"/>
    <p:sldId id="276" r:id="rId13"/>
    <p:sldId id="282" r:id="rId14"/>
    <p:sldId id="279" r:id="rId15"/>
    <p:sldId id="267" r:id="rId16"/>
    <p:sldId id="268" r:id="rId17"/>
    <p:sldId id="269" r:id="rId18"/>
    <p:sldId id="270" r:id="rId19"/>
    <p:sldId id="281" r:id="rId20"/>
    <p:sldId id="266" r:id="rId21"/>
    <p:sldId id="271" r:id="rId22"/>
    <p:sldId id="272" r:id="rId23"/>
    <p:sldId id="273" r:id="rId24"/>
    <p:sldId id="274" r:id="rId25"/>
    <p:sldId id="278"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94" d="100"/>
          <a:sy n="94" d="100"/>
        </p:scale>
        <p:origin x="108" y="2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42CC6-6555-3AD2-7B89-C7FCB49116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BDC4A-DEF9-3526-AAC6-038ECE1AE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62C3AC-4291-4CE9-89F4-933DBD194A97}" type="datetimeFigureOut">
              <a:rPr lang="en-US" smtClean="0"/>
              <a:t>4/12/2023</a:t>
            </a:fld>
            <a:endParaRPr lang="en-US"/>
          </a:p>
        </p:txBody>
      </p:sp>
      <p:sp>
        <p:nvSpPr>
          <p:cNvPr id="4" name="Footer Placeholder 3">
            <a:extLst>
              <a:ext uri="{FF2B5EF4-FFF2-40B4-BE49-F238E27FC236}">
                <a16:creationId xmlns:a16="http://schemas.microsoft.com/office/drawing/2014/main" id="{A31BAC07-5540-4F53-F97B-245C87AFC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B6851-4B68-406B-4EC7-1B9C208D61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FB4AA-EFF8-4FF3-A8F8-D2CA7F308E8F}" type="slidenum">
              <a:rPr lang="en-US" smtClean="0"/>
              <a:t>‹#›</a:t>
            </a:fld>
            <a:endParaRPr lang="en-US"/>
          </a:p>
        </p:txBody>
      </p:sp>
    </p:spTree>
    <p:extLst>
      <p:ext uri="{BB962C8B-B14F-4D97-AF65-F5344CB8AC3E}">
        <p14:creationId xmlns:p14="http://schemas.microsoft.com/office/powerpoint/2010/main" val="2598755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8FF5-AF66-4EA6-96B3-28FFFE761E08}"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75A83-00CE-4136-97FF-F04A1D623FAD}" type="slidenum">
              <a:rPr lang="en-US" smtClean="0"/>
              <a:t>‹#›</a:t>
            </a:fld>
            <a:endParaRPr lang="en-US"/>
          </a:p>
        </p:txBody>
      </p:sp>
    </p:spTree>
    <p:extLst>
      <p:ext uri="{BB962C8B-B14F-4D97-AF65-F5344CB8AC3E}">
        <p14:creationId xmlns:p14="http://schemas.microsoft.com/office/powerpoint/2010/main" val="3655852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793C-CCBC-6B5F-B4A3-759F5A4456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F5F8-8D34-46DC-F961-796EC66C0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43315F-2077-3D74-3DDF-31CA0012F293}"/>
              </a:ext>
            </a:extLst>
          </p:cNvPr>
          <p:cNvSpPr>
            <a:spLocks noGrp="1"/>
          </p:cNvSpPr>
          <p:nvPr>
            <p:ph type="dt" sz="half" idx="10"/>
          </p:nvPr>
        </p:nvSpPr>
        <p:spPr/>
        <p:txBody>
          <a:bodyPr/>
          <a:lstStyle/>
          <a:p>
            <a:fld id="{E63864D6-2AAC-4BDD-B5B5-2B161C12F0E4}" type="datetime1">
              <a:rPr lang="en-US" smtClean="0"/>
              <a:t>4/12/2023</a:t>
            </a:fld>
            <a:endParaRPr lang="en-US"/>
          </a:p>
        </p:txBody>
      </p:sp>
      <p:sp>
        <p:nvSpPr>
          <p:cNvPr id="5" name="Footer Placeholder 4">
            <a:extLst>
              <a:ext uri="{FF2B5EF4-FFF2-40B4-BE49-F238E27FC236}">
                <a16:creationId xmlns:a16="http://schemas.microsoft.com/office/drawing/2014/main" id="{F235F9BE-5FC5-5A6A-DB4F-B9F7E7F7F808}"/>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40B90E47-97C3-910E-84A0-C210A91F80D1}"/>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9020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B2B0-4822-AA4B-4091-3B6573ADC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4423F-2584-1DE3-355F-701EEE183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BE8E-8670-2E4F-463A-9C8C2ED04786}"/>
              </a:ext>
            </a:extLst>
          </p:cNvPr>
          <p:cNvSpPr>
            <a:spLocks noGrp="1"/>
          </p:cNvSpPr>
          <p:nvPr>
            <p:ph type="dt" sz="half" idx="10"/>
          </p:nvPr>
        </p:nvSpPr>
        <p:spPr/>
        <p:txBody>
          <a:bodyPr/>
          <a:lstStyle/>
          <a:p>
            <a:fld id="{C04258F0-6F60-4583-B433-277CD2BD740A}" type="datetime1">
              <a:rPr lang="en-US" smtClean="0"/>
              <a:t>4/12/2023</a:t>
            </a:fld>
            <a:endParaRPr lang="en-US"/>
          </a:p>
        </p:txBody>
      </p:sp>
      <p:sp>
        <p:nvSpPr>
          <p:cNvPr id="5" name="Footer Placeholder 4">
            <a:extLst>
              <a:ext uri="{FF2B5EF4-FFF2-40B4-BE49-F238E27FC236}">
                <a16:creationId xmlns:a16="http://schemas.microsoft.com/office/drawing/2014/main" id="{F64B050F-CA9C-97B6-28CB-215514981AE2}"/>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E3334D84-40E4-F7CE-B327-AC96C3C9D195}"/>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45245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2F56D-5CE1-E734-D48D-1AB54826E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A67CA-C8A2-EEEA-765C-308EEBD74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6DA1C-8D41-7311-DD99-4AC7B0E47626}"/>
              </a:ext>
            </a:extLst>
          </p:cNvPr>
          <p:cNvSpPr>
            <a:spLocks noGrp="1"/>
          </p:cNvSpPr>
          <p:nvPr>
            <p:ph type="dt" sz="half" idx="10"/>
          </p:nvPr>
        </p:nvSpPr>
        <p:spPr/>
        <p:txBody>
          <a:bodyPr/>
          <a:lstStyle/>
          <a:p>
            <a:fld id="{90981004-4777-470E-9D00-B8DB9D14C311}" type="datetime1">
              <a:rPr lang="en-US" smtClean="0"/>
              <a:t>4/12/2023</a:t>
            </a:fld>
            <a:endParaRPr lang="en-US"/>
          </a:p>
        </p:txBody>
      </p:sp>
      <p:sp>
        <p:nvSpPr>
          <p:cNvPr id="5" name="Footer Placeholder 4">
            <a:extLst>
              <a:ext uri="{FF2B5EF4-FFF2-40B4-BE49-F238E27FC236}">
                <a16:creationId xmlns:a16="http://schemas.microsoft.com/office/drawing/2014/main" id="{06311410-B932-1E97-283C-A14718BD4039}"/>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8F314D-2CDB-C109-0ABB-BFC7689E8FCA}"/>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49961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6FFF-28CE-C0DA-015F-00BF0509F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A0F0D-6546-D025-A4C8-EA752945F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43B48-589D-9971-7F7C-AC02B88D043F}"/>
              </a:ext>
            </a:extLst>
          </p:cNvPr>
          <p:cNvSpPr>
            <a:spLocks noGrp="1"/>
          </p:cNvSpPr>
          <p:nvPr>
            <p:ph type="dt" sz="half" idx="10"/>
          </p:nvPr>
        </p:nvSpPr>
        <p:spPr/>
        <p:txBody>
          <a:bodyPr/>
          <a:lstStyle/>
          <a:p>
            <a:fld id="{ED7EC2EC-3377-4C51-8053-429898D1E35A}" type="datetime1">
              <a:rPr lang="en-US" smtClean="0"/>
              <a:t>4/12/2023</a:t>
            </a:fld>
            <a:endParaRPr lang="en-US"/>
          </a:p>
        </p:txBody>
      </p:sp>
      <p:sp>
        <p:nvSpPr>
          <p:cNvPr id="5" name="Footer Placeholder 4">
            <a:extLst>
              <a:ext uri="{FF2B5EF4-FFF2-40B4-BE49-F238E27FC236}">
                <a16:creationId xmlns:a16="http://schemas.microsoft.com/office/drawing/2014/main" id="{F55061F3-F536-92BD-497B-B8C51885BDFD}"/>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5C6CF4CE-94F0-4DB7-4597-6592F83A6AD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72674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5433-0D58-9390-5C73-52EAEDDFF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B1C770-20A7-F245-96C0-8B884E15B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1D3DE-767C-5F11-E268-460DACE8893A}"/>
              </a:ext>
            </a:extLst>
          </p:cNvPr>
          <p:cNvSpPr>
            <a:spLocks noGrp="1"/>
          </p:cNvSpPr>
          <p:nvPr>
            <p:ph type="dt" sz="half" idx="10"/>
          </p:nvPr>
        </p:nvSpPr>
        <p:spPr/>
        <p:txBody>
          <a:bodyPr/>
          <a:lstStyle/>
          <a:p>
            <a:fld id="{1263DD4F-613A-477E-BEA7-2228A03FA4B5}" type="datetime1">
              <a:rPr lang="en-US" smtClean="0"/>
              <a:t>4/12/2023</a:t>
            </a:fld>
            <a:endParaRPr lang="en-US"/>
          </a:p>
        </p:txBody>
      </p:sp>
      <p:sp>
        <p:nvSpPr>
          <p:cNvPr id="5" name="Footer Placeholder 4">
            <a:extLst>
              <a:ext uri="{FF2B5EF4-FFF2-40B4-BE49-F238E27FC236}">
                <a16:creationId xmlns:a16="http://schemas.microsoft.com/office/drawing/2014/main" id="{802CECB9-1BBF-EF53-AB1E-94EE836002EF}"/>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30439C-59B3-EB75-243A-576BCDA3AC0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5372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374D-B471-F240-C522-F5EEBE09B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17CC4-5AB0-26E4-DC66-27BED6137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1B3D7-61F5-448F-9E01-B5EFE0D78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ECC1E-7578-2474-7527-FD3813111053}"/>
              </a:ext>
            </a:extLst>
          </p:cNvPr>
          <p:cNvSpPr>
            <a:spLocks noGrp="1"/>
          </p:cNvSpPr>
          <p:nvPr>
            <p:ph type="dt" sz="half" idx="10"/>
          </p:nvPr>
        </p:nvSpPr>
        <p:spPr/>
        <p:txBody>
          <a:bodyPr/>
          <a:lstStyle/>
          <a:p>
            <a:fld id="{E2286A76-7748-4028-ABDC-320189B4C9E5}" type="datetime1">
              <a:rPr lang="en-US" smtClean="0"/>
              <a:t>4/12/2023</a:t>
            </a:fld>
            <a:endParaRPr lang="en-US"/>
          </a:p>
        </p:txBody>
      </p:sp>
      <p:sp>
        <p:nvSpPr>
          <p:cNvPr id="6" name="Footer Placeholder 5">
            <a:extLst>
              <a:ext uri="{FF2B5EF4-FFF2-40B4-BE49-F238E27FC236}">
                <a16:creationId xmlns:a16="http://schemas.microsoft.com/office/drawing/2014/main" id="{FCD2FB43-2C6F-1F9D-B477-8FA4B22DE419}"/>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63B03C26-54B8-4F80-6BA1-466F7562956E}"/>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08506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EAC9-C369-F34B-BCF4-F84C19900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776F6-90A8-AA74-2DDB-0A32AA418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35066-CAD4-0707-8779-43E03D6166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95AA8-DC6A-8931-A333-D8D1B0CAA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B7365-8DBC-D1BD-E82D-A881A72D0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3F093-13F3-91CB-1F1F-148B1FB3E22B}"/>
              </a:ext>
            </a:extLst>
          </p:cNvPr>
          <p:cNvSpPr>
            <a:spLocks noGrp="1"/>
          </p:cNvSpPr>
          <p:nvPr>
            <p:ph type="dt" sz="half" idx="10"/>
          </p:nvPr>
        </p:nvSpPr>
        <p:spPr/>
        <p:txBody>
          <a:bodyPr/>
          <a:lstStyle/>
          <a:p>
            <a:fld id="{1E156633-5146-4DE8-BEAF-1563325AA408}" type="datetime1">
              <a:rPr lang="en-US" smtClean="0"/>
              <a:t>4/12/2023</a:t>
            </a:fld>
            <a:endParaRPr lang="en-US"/>
          </a:p>
        </p:txBody>
      </p:sp>
      <p:sp>
        <p:nvSpPr>
          <p:cNvPr id="8" name="Footer Placeholder 7">
            <a:extLst>
              <a:ext uri="{FF2B5EF4-FFF2-40B4-BE49-F238E27FC236}">
                <a16:creationId xmlns:a16="http://schemas.microsoft.com/office/drawing/2014/main" id="{C8B6690F-754D-B4E7-6648-7A3F302AB617}"/>
              </a:ext>
            </a:extLst>
          </p:cNvPr>
          <p:cNvSpPr>
            <a:spLocks noGrp="1"/>
          </p:cNvSpPr>
          <p:nvPr>
            <p:ph type="ftr" sz="quarter" idx="11"/>
          </p:nvPr>
        </p:nvSpPr>
        <p:spPr/>
        <p:txBody>
          <a:bodyPr/>
          <a:lstStyle/>
          <a:p>
            <a:r>
              <a:rPr lang="pl-PL"/>
              <a:t>gudka_d@cde.state.co.us    Dawna Gudka  (303) 598-7901</a:t>
            </a:r>
            <a:endParaRPr lang="en-US"/>
          </a:p>
        </p:txBody>
      </p:sp>
      <p:sp>
        <p:nvSpPr>
          <p:cNvPr id="9" name="Slide Number Placeholder 8">
            <a:extLst>
              <a:ext uri="{FF2B5EF4-FFF2-40B4-BE49-F238E27FC236}">
                <a16:creationId xmlns:a16="http://schemas.microsoft.com/office/drawing/2014/main" id="{9A34884A-4BC8-3E1F-0B1F-18B24BD4EB7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11201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658-102D-FDE1-7128-89292A570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C5F54-A6EA-30B3-5F1A-687BDC946A58}"/>
              </a:ext>
            </a:extLst>
          </p:cNvPr>
          <p:cNvSpPr>
            <a:spLocks noGrp="1"/>
          </p:cNvSpPr>
          <p:nvPr>
            <p:ph type="dt" sz="half" idx="10"/>
          </p:nvPr>
        </p:nvSpPr>
        <p:spPr/>
        <p:txBody>
          <a:bodyPr/>
          <a:lstStyle/>
          <a:p>
            <a:fld id="{6500A923-BE5C-4BF1-A707-05ED519A9702}" type="datetime1">
              <a:rPr lang="en-US" smtClean="0"/>
              <a:t>4/12/2023</a:t>
            </a:fld>
            <a:endParaRPr lang="en-US"/>
          </a:p>
        </p:txBody>
      </p:sp>
      <p:sp>
        <p:nvSpPr>
          <p:cNvPr id="4" name="Footer Placeholder 3">
            <a:extLst>
              <a:ext uri="{FF2B5EF4-FFF2-40B4-BE49-F238E27FC236}">
                <a16:creationId xmlns:a16="http://schemas.microsoft.com/office/drawing/2014/main" id="{628C9CAB-B691-1996-AD26-3D316FAC803A}"/>
              </a:ext>
            </a:extLst>
          </p:cNvPr>
          <p:cNvSpPr>
            <a:spLocks noGrp="1"/>
          </p:cNvSpPr>
          <p:nvPr>
            <p:ph type="ftr" sz="quarter" idx="11"/>
          </p:nvPr>
        </p:nvSpPr>
        <p:spPr/>
        <p:txBody>
          <a:bodyPr/>
          <a:lstStyle/>
          <a:p>
            <a:r>
              <a:rPr lang="pl-PL"/>
              <a:t>gudka_d@cde.state.co.us    Dawna Gudka  (303) 598-7901</a:t>
            </a:r>
            <a:endParaRPr lang="en-US"/>
          </a:p>
        </p:txBody>
      </p:sp>
      <p:sp>
        <p:nvSpPr>
          <p:cNvPr id="5" name="Slide Number Placeholder 4">
            <a:extLst>
              <a:ext uri="{FF2B5EF4-FFF2-40B4-BE49-F238E27FC236}">
                <a16:creationId xmlns:a16="http://schemas.microsoft.com/office/drawing/2014/main" id="{5A767D7D-C8C3-B136-3E76-9CBFB90C30B6}"/>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7121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E854AB-AE85-C5DC-FCE2-C7735F8A70BE}"/>
              </a:ext>
            </a:extLst>
          </p:cNvPr>
          <p:cNvSpPr>
            <a:spLocks noGrp="1"/>
          </p:cNvSpPr>
          <p:nvPr>
            <p:ph type="dt" sz="half" idx="10"/>
          </p:nvPr>
        </p:nvSpPr>
        <p:spPr/>
        <p:txBody>
          <a:bodyPr/>
          <a:lstStyle/>
          <a:p>
            <a:fld id="{00487153-3A94-4F56-9D4B-082B764399CB}" type="datetime1">
              <a:rPr lang="en-US" smtClean="0"/>
              <a:t>4/12/2023</a:t>
            </a:fld>
            <a:endParaRPr lang="en-US"/>
          </a:p>
        </p:txBody>
      </p:sp>
      <p:sp>
        <p:nvSpPr>
          <p:cNvPr id="3" name="Footer Placeholder 2">
            <a:extLst>
              <a:ext uri="{FF2B5EF4-FFF2-40B4-BE49-F238E27FC236}">
                <a16:creationId xmlns:a16="http://schemas.microsoft.com/office/drawing/2014/main" id="{82168CCE-835C-4BF0-173E-F373FACDA59F}"/>
              </a:ext>
            </a:extLst>
          </p:cNvPr>
          <p:cNvSpPr>
            <a:spLocks noGrp="1"/>
          </p:cNvSpPr>
          <p:nvPr>
            <p:ph type="ftr" sz="quarter" idx="11"/>
          </p:nvPr>
        </p:nvSpPr>
        <p:spPr/>
        <p:txBody>
          <a:bodyPr/>
          <a:lstStyle/>
          <a:p>
            <a:r>
              <a:rPr lang="pl-PL"/>
              <a:t>gudka_d@cde.state.co.us    Dawna Gudka  (303) 598-7901</a:t>
            </a:r>
            <a:endParaRPr lang="en-US"/>
          </a:p>
        </p:txBody>
      </p:sp>
      <p:sp>
        <p:nvSpPr>
          <p:cNvPr id="4" name="Slide Number Placeholder 3">
            <a:extLst>
              <a:ext uri="{FF2B5EF4-FFF2-40B4-BE49-F238E27FC236}">
                <a16:creationId xmlns:a16="http://schemas.microsoft.com/office/drawing/2014/main" id="{1930E755-3865-6F8E-7AE0-BB930C011BA0}"/>
              </a:ext>
            </a:extLst>
          </p:cNvPr>
          <p:cNvSpPr>
            <a:spLocks noGrp="1"/>
          </p:cNvSpPr>
          <p:nvPr>
            <p:ph type="sldNum" sz="quarter" idx="12"/>
          </p:nvPr>
        </p:nvSpPr>
        <p:spPr/>
        <p:txBody>
          <a:bodyPr/>
          <a:lstStyle/>
          <a:p>
            <a:fld id="{AD93E5AA-3DF4-4BEA-A49C-85D67E0A9F55}" type="slidenum">
              <a:rPr lang="en-US" smtClean="0"/>
              <a:t>‹#›</a:t>
            </a:fld>
            <a:endParaRPr lang="en-US"/>
          </a:p>
        </p:txBody>
      </p:sp>
      <p:pic>
        <p:nvPicPr>
          <p:cNvPr id="8" name="Picture 7" descr="A screenshot of a computer&#10;&#10;Description automatically generated with low confidence">
            <a:extLst>
              <a:ext uri="{FF2B5EF4-FFF2-40B4-BE49-F238E27FC236}">
                <a16:creationId xmlns:a16="http://schemas.microsoft.com/office/drawing/2014/main" id="{FBDF3180-0AEA-9DFA-02E4-BEF0D2CC6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330960"/>
          </a:xfrm>
          <a:prstGeom prst="rect">
            <a:avLst/>
          </a:prstGeom>
        </p:spPr>
      </p:pic>
    </p:spTree>
    <p:extLst>
      <p:ext uri="{BB962C8B-B14F-4D97-AF65-F5344CB8AC3E}">
        <p14:creationId xmlns:p14="http://schemas.microsoft.com/office/powerpoint/2010/main" val="22168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05B1-D4B6-28E5-EF15-32002893E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04DE0-7190-FAE5-1166-5C466205F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D78C-3F7D-6139-4DE5-C570FA20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2E2BF-1057-5617-C68D-32027F8CB7C3}"/>
              </a:ext>
            </a:extLst>
          </p:cNvPr>
          <p:cNvSpPr>
            <a:spLocks noGrp="1"/>
          </p:cNvSpPr>
          <p:nvPr>
            <p:ph type="dt" sz="half" idx="10"/>
          </p:nvPr>
        </p:nvSpPr>
        <p:spPr/>
        <p:txBody>
          <a:bodyPr/>
          <a:lstStyle/>
          <a:p>
            <a:fld id="{8921A02F-3A95-4947-A795-49A17656865C}" type="datetime1">
              <a:rPr lang="en-US" smtClean="0"/>
              <a:t>4/12/2023</a:t>
            </a:fld>
            <a:endParaRPr lang="en-US"/>
          </a:p>
        </p:txBody>
      </p:sp>
      <p:sp>
        <p:nvSpPr>
          <p:cNvPr id="6" name="Footer Placeholder 5">
            <a:extLst>
              <a:ext uri="{FF2B5EF4-FFF2-40B4-BE49-F238E27FC236}">
                <a16:creationId xmlns:a16="http://schemas.microsoft.com/office/drawing/2014/main" id="{02E1DBE4-6E5A-CCC2-E44C-BD15A331C265}"/>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C32F0-2280-4B9C-D815-111D1CAFC5A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06450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C430-A5BB-6F87-FA32-180F902C8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6CCCB-652B-E1D6-9350-6B1C68636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B63A4E-1ADE-249A-45D2-76EDDB351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02B73-C3BE-21FB-4BAB-99D2211FAB40}"/>
              </a:ext>
            </a:extLst>
          </p:cNvPr>
          <p:cNvSpPr>
            <a:spLocks noGrp="1"/>
          </p:cNvSpPr>
          <p:nvPr>
            <p:ph type="dt" sz="half" idx="10"/>
          </p:nvPr>
        </p:nvSpPr>
        <p:spPr/>
        <p:txBody>
          <a:bodyPr/>
          <a:lstStyle/>
          <a:p>
            <a:fld id="{BBAA15C7-F767-43A6-98E8-00F5A8AC5F7E}" type="datetime1">
              <a:rPr lang="en-US" smtClean="0"/>
              <a:t>4/12/2023</a:t>
            </a:fld>
            <a:endParaRPr lang="en-US"/>
          </a:p>
        </p:txBody>
      </p:sp>
      <p:sp>
        <p:nvSpPr>
          <p:cNvPr id="6" name="Footer Placeholder 5">
            <a:extLst>
              <a:ext uri="{FF2B5EF4-FFF2-40B4-BE49-F238E27FC236}">
                <a16:creationId xmlns:a16="http://schemas.microsoft.com/office/drawing/2014/main" id="{40E67F19-6C79-BA6B-4581-C57EF5AFABA3}"/>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949C6-4E54-1296-C8F9-5F8871CA2E60}"/>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24336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31D28-38B6-4DEE-A7CE-FA8723BF7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607DBE-2D2F-8520-0E05-AF8447B5E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4B21F-0671-A833-D1B6-0B7BC3945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5928-25BE-41B1-868E-DED431140210}" type="datetime1">
              <a:rPr lang="en-US" smtClean="0"/>
              <a:t>4/12/2023</a:t>
            </a:fld>
            <a:endParaRPr lang="en-US"/>
          </a:p>
        </p:txBody>
      </p:sp>
      <p:sp>
        <p:nvSpPr>
          <p:cNvPr id="5" name="Footer Placeholder 4">
            <a:extLst>
              <a:ext uri="{FF2B5EF4-FFF2-40B4-BE49-F238E27FC236}">
                <a16:creationId xmlns:a16="http://schemas.microsoft.com/office/drawing/2014/main" id="{B9D61FCA-0BDC-7233-21CB-667565FC2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D858ADDE-83EB-0319-D1C4-074444B60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3E5AA-3DF4-4BEA-A49C-85D67E0A9F55}" type="slidenum">
              <a:rPr lang="en-US" smtClean="0"/>
              <a:t>‹#›</a:t>
            </a:fld>
            <a:endParaRPr lang="en-US"/>
          </a:p>
        </p:txBody>
      </p:sp>
    </p:spTree>
    <p:extLst>
      <p:ext uri="{BB962C8B-B14F-4D97-AF65-F5344CB8AC3E}">
        <p14:creationId xmlns:p14="http://schemas.microsoft.com/office/powerpoint/2010/main" val="225702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de.state.co.us/datapipeline/2022-2023staffevaluationfilelayoutanddefinitions" TargetMode="External"/><Relationship Id="rId7" Type="http://schemas.openxmlformats.org/officeDocument/2006/relationships/hyperlink" Target="https://leg.colorado.gov/bills/sb22-070" TargetMode="External"/><Relationship Id="rId2" Type="http://schemas.openxmlformats.org/officeDocument/2006/relationships/hyperlink" Target="http://www.cde.state.co.us/datapipeline/datapipelinesnapshots-staffevaluation" TargetMode="External"/><Relationship Id="rId1" Type="http://schemas.openxmlformats.org/officeDocument/2006/relationships/slideLayout" Target="../slideLayouts/slideLayout7.xml"/><Relationship Id="rId6" Type="http://schemas.openxmlformats.org/officeDocument/2006/relationships/hyperlink" Target="http://www.cde.state.co.us/datapipeline/staffevaluationsnapshottimeline22-23" TargetMode="External"/><Relationship Id="rId5" Type="http://schemas.openxmlformats.org/officeDocument/2006/relationships/hyperlink" Target="http://www.cde.state.co.us/datapipeline/2022-2023staffevaluationsnapshotfilelayout" TargetMode="External"/><Relationship Id="rId4" Type="http://schemas.openxmlformats.org/officeDocument/2006/relationships/hyperlink" Target="https://www.cde.state.co.us/datapipeline/inter_staf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dialin.teams.microsoft.com/usp/pstnconferencing" TargetMode="External"/><Relationship Id="rId3" Type="http://schemas.openxmlformats.org/officeDocument/2006/relationships/hyperlink" Target="https://teams.microsoft.com/l/meetup-join/19%3ameeting_M2QyN2ZmZGUtNWIxZS00NzBkLTkzNjEtYWNhNTg3YjQ4YTNm%40thread.v2/0?context=%7b%22Tid%22%3a%22a751cfc8-1f9a-4edb-8370-9f1c6d4bea5a%22%2c%22Oid%22%3a%22823cceae-331b-41d6-9a63-34ad6d1db55c%22%7d" TargetMode="External"/><Relationship Id="rId7" Type="http://schemas.openxmlformats.org/officeDocument/2006/relationships/hyperlink" Target="https://dialin.teams.microsoft.com/591d0671-4cf8-4a34-a2e2-080c81126695?id=760274086" TargetMode="External"/><Relationship Id="rId2" Type="http://schemas.openxmlformats.org/officeDocument/2006/relationships/hyperlink" Target="https://teams.microsoft.com/l/meetup-join/19%3ameeting_MTQ0Yzc4ZjgtMjQxOS00MDEwLWE5NzgtNWE4YWQwMWMwNzhm%40thread.v2/0?context=%7b%22Tid%22%3a%22a751cfc8-1f9a-4edb-8370-9f1c6d4bea5a%22%2c%22Oid%22%3a%22823cceae-331b-41d6-9a63-34ad6d1db55c%22%7d" TargetMode="External"/><Relationship Id="rId1" Type="http://schemas.openxmlformats.org/officeDocument/2006/relationships/slideLayout" Target="../slideLayouts/slideLayout7.xml"/><Relationship Id="rId6" Type="http://schemas.openxmlformats.org/officeDocument/2006/relationships/hyperlink" Target="tel:+19293414269,,760274086# " TargetMode="External"/><Relationship Id="rId5" Type="http://schemas.openxmlformats.org/officeDocument/2006/relationships/hyperlink" Target="https://teams.microsoft.com/l/meetup-join/19%3ameeting_MzJjMjA1NzItNjk4MS00NmZmLTk2ODYtYTQyN2FmMTJiZWJm%40thread.v2/0?context=%7b%22Tid%22%3a%22a751cfc8-1f9a-4edb-8370-9f1c6d4bea5a%22%2c%22Oid%22%3a%22673cee94-26bd-4c2a-ab82-1b3669e2f049%22%7d" TargetMode="External"/><Relationship Id="rId10" Type="http://schemas.openxmlformats.org/officeDocument/2006/relationships/hyperlink" Target="https://teams.microsoft.com/meetingOptions/?organizerId=673cee94-26bd-4c2a-ab82-1b3669e2f049&amp;tenantId=a751cfc8-1f9a-4edb-8370-9f1c6d4bea5a&amp;threadId=19_meeting_MzJjMjA1NzItNjk4MS00NmZmLTk2ODYtYTQyN2FmMTJiZWJm@thread.v2&amp;messageId=0&amp;language=en-US" TargetMode="External"/><Relationship Id="rId4" Type="http://schemas.openxmlformats.org/officeDocument/2006/relationships/image" Target="../media/image15.png"/><Relationship Id="rId9" Type="http://schemas.openxmlformats.org/officeDocument/2006/relationships/hyperlink" Target="https://aka.ms/JoinTeamsMeet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leg.colorado.gov/bills/sb22-07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datapipeline/2022-2023staffprofile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2022-2023staffassignment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valuation">
            <a:extLst>
              <a:ext uri="{FF2B5EF4-FFF2-40B4-BE49-F238E27FC236}">
                <a16:creationId xmlns:a16="http://schemas.microsoft.com/office/drawing/2014/main" id="{0D7BD115-BB48-70D4-D7CA-FB576D37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208407" y="2235374"/>
            <a:ext cx="6716272" cy="3777903"/>
          </a:xfrm>
          <a:prstGeom prst="rect">
            <a:avLst/>
          </a:prstGeom>
        </p:spPr>
      </p:pic>
      <p:pic>
        <p:nvPicPr>
          <p:cNvPr id="4" name="Picture 3" descr="School District Staff">
            <a:extLst>
              <a:ext uri="{FF2B5EF4-FFF2-40B4-BE49-F238E27FC236}">
                <a16:creationId xmlns:a16="http://schemas.microsoft.com/office/drawing/2014/main" id="{A5048087-5CAE-D64A-4C63-3819AA8F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254" y="1466810"/>
            <a:ext cx="4997867" cy="3695740"/>
          </a:xfrm>
          <a:prstGeom prst="rect">
            <a:avLst/>
          </a:prstGeom>
        </p:spPr>
      </p:pic>
      <p:sp>
        <p:nvSpPr>
          <p:cNvPr id="2" name="Footer Placeholder 1">
            <a:extLst>
              <a:ext uri="{FF2B5EF4-FFF2-40B4-BE49-F238E27FC236}">
                <a16:creationId xmlns:a16="http://schemas.microsoft.com/office/drawing/2014/main" id="{8731BE36-C2D0-8F6C-D4B8-6CD35B12DBBC}"/>
              </a:ext>
            </a:extLst>
          </p:cNvPr>
          <p:cNvSpPr>
            <a:spLocks noGrp="1"/>
          </p:cNvSpPr>
          <p:nvPr>
            <p:ph type="ftr" sz="quarter" idx="11"/>
          </p:nvPr>
        </p:nvSpPr>
        <p:spPr>
          <a:xfrm>
            <a:off x="321731" y="6210300"/>
            <a:ext cx="11632143" cy="564916"/>
          </a:xfrm>
        </p:spPr>
        <p:txBody>
          <a:bodyPr>
            <a:normAutofit/>
          </a:bodyPr>
          <a:lstStyle/>
          <a:p>
            <a:pPr>
              <a:spcAft>
                <a:spcPts val="600"/>
              </a:spcAft>
            </a:pPr>
            <a:r>
              <a:rPr lang="pl-PL" dirty="0"/>
              <a:t>gudka_d@cde.state.co.us    Dawna Gudka  (303) 598-7901</a:t>
            </a:r>
            <a:endParaRPr lang="en-US" dirty="0"/>
          </a:p>
        </p:txBody>
      </p:sp>
      <p:sp>
        <p:nvSpPr>
          <p:cNvPr id="7" name="Title 6">
            <a:extLst>
              <a:ext uri="{FF2B5EF4-FFF2-40B4-BE49-F238E27FC236}">
                <a16:creationId xmlns:a16="http://schemas.microsoft.com/office/drawing/2014/main" id="{C5DCB63F-9FDF-3840-5F38-9B2DCB32382E}"/>
              </a:ext>
            </a:extLst>
          </p:cNvPr>
          <p:cNvSpPr txBox="1">
            <a:spLocks noGrp="1"/>
          </p:cNvSpPr>
          <p:nvPr>
            <p:ph type="title" idx="4294967295"/>
          </p:nvPr>
        </p:nvSpPr>
        <p:spPr>
          <a:xfrm>
            <a:off x="0" y="254000"/>
            <a:ext cx="94869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DATA PIPELINE NEW COLLECTION- STAFF EVALUATION  OFFICE HOURS</a:t>
            </a:r>
          </a:p>
        </p:txBody>
      </p:sp>
    </p:spTree>
    <p:extLst>
      <p:ext uri="{BB962C8B-B14F-4D97-AF65-F5344CB8AC3E}">
        <p14:creationId xmlns:p14="http://schemas.microsoft.com/office/powerpoint/2010/main" val="144092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B606A0-B3BB-F2E7-80E9-B50C33E25311}"/>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25D8DBEC-2803-1DEA-AB83-A360A4F93AD1}"/>
              </a:ext>
            </a:extLst>
          </p:cNvPr>
          <p:cNvSpPr>
            <a:spLocks noGrp="1"/>
          </p:cNvSpPr>
          <p:nvPr>
            <p:ph type="title" idx="4294967295"/>
          </p:nvPr>
        </p:nvSpPr>
        <p:spPr>
          <a:xfrm>
            <a:off x="0" y="136525"/>
            <a:ext cx="962065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a:t>
            </a:r>
          </a:p>
        </p:txBody>
      </p:sp>
      <p:sp>
        <p:nvSpPr>
          <p:cNvPr id="4" name="TextBox 3">
            <a:extLst>
              <a:ext uri="{FF2B5EF4-FFF2-40B4-BE49-F238E27FC236}">
                <a16:creationId xmlns:a16="http://schemas.microsoft.com/office/drawing/2014/main" id="{05C6C922-1621-7EF3-FDEB-04C7B36CCA94}"/>
              </a:ext>
            </a:extLst>
          </p:cNvPr>
          <p:cNvSpPr txBox="1"/>
          <p:nvPr/>
        </p:nvSpPr>
        <p:spPr>
          <a:xfrm>
            <a:off x="1468877" y="1896894"/>
            <a:ext cx="9095361" cy="286232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NEW COLLECTION, WHY?</a:t>
            </a:r>
          </a:p>
          <a:p>
            <a:pPr marL="285750" indent="-285750">
              <a:buFont typeface="Wingdings" panose="05000000000000000000" pitchFamily="2" charset="2"/>
              <a:buChar char="Ø"/>
            </a:pPr>
            <a:r>
              <a:rPr lang="en-US" sz="2800" dirty="0"/>
              <a:t>RANDA AND OTHER VENDORS</a:t>
            </a:r>
          </a:p>
          <a:p>
            <a:pPr marL="285750" indent="-285750">
              <a:buFont typeface="Wingdings" panose="05000000000000000000" pitchFamily="2" charset="2"/>
              <a:buChar char="Ø"/>
            </a:pPr>
            <a:r>
              <a:rPr lang="en-US" sz="2800" dirty="0"/>
              <a:t>SETTING UP A 1:1 Team meetings</a:t>
            </a:r>
          </a:p>
          <a:p>
            <a:pPr marL="742950" lvl="1" indent="-285750">
              <a:buFont typeface="Wingdings" panose="05000000000000000000" pitchFamily="2" charset="2"/>
              <a:buChar char="Ø"/>
            </a:pPr>
            <a:r>
              <a:rPr lang="en-US" sz="2800" dirty="0"/>
              <a:t>My job is to help you navigate through this collection</a:t>
            </a:r>
          </a:p>
          <a:p>
            <a:pPr marL="285750" indent="-285750">
              <a:buFont typeface="Wingdings" panose="05000000000000000000" pitchFamily="2" charset="2"/>
              <a:buChar char="Ø"/>
            </a:pPr>
            <a:r>
              <a:rPr lang="en-US" sz="2800" dirty="0"/>
              <a:t>ANY QUESTIONS ABOUT THE COLLECTION, THE PROCESS</a:t>
            </a:r>
          </a:p>
          <a:p>
            <a:r>
              <a:rPr lang="en-US" sz="4000" dirty="0"/>
              <a:t>PLEASE REACH OUT!!!</a:t>
            </a:r>
          </a:p>
        </p:txBody>
      </p:sp>
    </p:spTree>
    <p:extLst>
      <p:ext uri="{BB962C8B-B14F-4D97-AF65-F5344CB8AC3E}">
        <p14:creationId xmlns:p14="http://schemas.microsoft.com/office/powerpoint/2010/main" val="35578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1519A2-C445-31C8-44C8-382F117F5347}"/>
              </a:ext>
            </a:extLst>
          </p:cNvPr>
          <p:cNvSpPr>
            <a:spLocks noGrp="1"/>
          </p:cNvSpPr>
          <p:nvPr>
            <p:ph type="ftr" sz="quarter" idx="11"/>
          </p:nvPr>
        </p:nvSpPr>
        <p:spPr/>
        <p:txBody>
          <a:bodyPr/>
          <a:lstStyle/>
          <a:p>
            <a:r>
              <a:rPr lang="pl-PL"/>
              <a:t>gudka_d@cde.state.co.us    Dawna Gudka  (303) 598-7901</a:t>
            </a:r>
            <a:endParaRPr lang="en-US"/>
          </a:p>
        </p:txBody>
      </p:sp>
      <p:pic>
        <p:nvPicPr>
          <p:cNvPr id="4" name="Picture 3" descr="File Layout of Staff Evaluation file">
            <a:extLst>
              <a:ext uri="{FF2B5EF4-FFF2-40B4-BE49-F238E27FC236}">
                <a16:creationId xmlns:a16="http://schemas.microsoft.com/office/drawing/2014/main" id="{8C57F0B9-6172-CFA5-3FA4-147D1436C6B7}"/>
              </a:ext>
            </a:extLst>
          </p:cNvPr>
          <p:cNvPicPr>
            <a:picLocks noChangeAspect="1"/>
          </p:cNvPicPr>
          <p:nvPr/>
        </p:nvPicPr>
        <p:blipFill>
          <a:blip r:embed="rId2"/>
          <a:stretch>
            <a:fillRect/>
          </a:stretch>
        </p:blipFill>
        <p:spPr>
          <a:xfrm>
            <a:off x="2528757" y="1431676"/>
            <a:ext cx="6680543" cy="4838949"/>
          </a:xfrm>
          <a:prstGeom prst="rect">
            <a:avLst/>
          </a:prstGeom>
        </p:spPr>
      </p:pic>
      <p:sp>
        <p:nvSpPr>
          <p:cNvPr id="5" name="Title 4">
            <a:extLst>
              <a:ext uri="{FF2B5EF4-FFF2-40B4-BE49-F238E27FC236}">
                <a16:creationId xmlns:a16="http://schemas.microsoft.com/office/drawing/2014/main" id="{C966CB20-80B8-5701-96DD-0E5E8C336FF8}"/>
              </a:ext>
            </a:extLst>
          </p:cNvPr>
          <p:cNvSpPr>
            <a:spLocks noGrp="1"/>
          </p:cNvSpPr>
          <p:nvPr>
            <p:ph type="title" idx="4294967295"/>
          </p:nvPr>
        </p:nvSpPr>
        <p:spPr>
          <a:xfrm>
            <a:off x="95251" y="214610"/>
            <a:ext cx="837247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File</a:t>
            </a:r>
          </a:p>
        </p:txBody>
      </p:sp>
    </p:spTree>
    <p:extLst>
      <p:ext uri="{BB962C8B-B14F-4D97-AF65-F5344CB8AC3E}">
        <p14:creationId xmlns:p14="http://schemas.microsoft.com/office/powerpoint/2010/main" val="187229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EB0B18-A9A8-BB73-675D-401A72BD27CC}"/>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07D73E93-FC26-3984-851B-114306025000}"/>
              </a:ext>
            </a:extLst>
          </p:cNvPr>
          <p:cNvSpPr txBox="1"/>
          <p:nvPr/>
        </p:nvSpPr>
        <p:spPr>
          <a:xfrm>
            <a:off x="1409699" y="1295399"/>
            <a:ext cx="8548903" cy="523220"/>
          </a:xfrm>
          <a:prstGeom prst="rect">
            <a:avLst/>
          </a:prstGeom>
          <a:noFill/>
        </p:spPr>
        <p:txBody>
          <a:bodyPr wrap="square" rtlCol="0">
            <a:spAutoFit/>
          </a:bodyPr>
          <a:lstStyle/>
          <a:p>
            <a:r>
              <a:rPr lang="en-US" sz="2800" b="1" dirty="0">
                <a:hlinkClick r:id="rId2"/>
              </a:rPr>
              <a:t>Staff Evaluation File Layout</a:t>
            </a:r>
            <a:endParaRPr lang="en-US" sz="2800" b="1" dirty="0"/>
          </a:p>
        </p:txBody>
      </p:sp>
      <p:pic>
        <p:nvPicPr>
          <p:cNvPr id="1026" name="Picture 2" descr="Licensed staff will be collected in this file">
            <a:extLst>
              <a:ext uri="{FF2B5EF4-FFF2-40B4-BE49-F238E27FC236}">
                <a16:creationId xmlns:a16="http://schemas.microsoft.com/office/drawing/2014/main" id="{0117D2EF-558D-1000-2808-CEE037ADF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18"/>
          <a:stretch/>
        </p:blipFill>
        <p:spPr bwMode="auto">
          <a:xfrm>
            <a:off x="476250" y="2028825"/>
            <a:ext cx="11239500" cy="42386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B67A305-27F9-D2A3-1311-8FED281AEDB3}"/>
              </a:ext>
            </a:extLst>
          </p:cNvPr>
          <p:cNvSpPr>
            <a:spLocks noGrp="1"/>
          </p:cNvSpPr>
          <p:nvPr>
            <p:ph type="title" idx="4294967295"/>
          </p:nvPr>
        </p:nvSpPr>
        <p:spPr>
          <a:xfrm>
            <a:off x="472643" y="128885"/>
            <a:ext cx="854890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Licensed Staff </a:t>
            </a:r>
          </a:p>
        </p:txBody>
      </p:sp>
      <p:sp>
        <p:nvSpPr>
          <p:cNvPr id="7" name="Star: 5 Points 6">
            <a:extLst>
              <a:ext uri="{FF2B5EF4-FFF2-40B4-BE49-F238E27FC236}">
                <a16:creationId xmlns:a16="http://schemas.microsoft.com/office/drawing/2014/main" id="{2261CD82-819A-F498-B199-9EF206AB4CC5}"/>
              </a:ext>
            </a:extLst>
          </p:cNvPr>
          <p:cNvSpPr/>
          <p:nvPr/>
        </p:nvSpPr>
        <p:spPr>
          <a:xfrm rot="20848719">
            <a:off x="5638800" y="79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Tree>
    <p:extLst>
      <p:ext uri="{BB962C8B-B14F-4D97-AF65-F5344CB8AC3E}">
        <p14:creationId xmlns:p14="http://schemas.microsoft.com/office/powerpoint/2010/main" val="424663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729D1A-4EEC-4F25-82DA-2500AAFCA6C3}"/>
              </a:ext>
            </a:extLst>
          </p:cNvPr>
          <p:cNvSpPr>
            <a:spLocks noGrp="1"/>
          </p:cNvSpPr>
          <p:nvPr>
            <p:ph type="ftr" sz="quarter" idx="11"/>
          </p:nvPr>
        </p:nvSpPr>
        <p:spPr/>
        <p:txBody>
          <a:bodyPr/>
          <a:lstStyle/>
          <a:p>
            <a:r>
              <a:rPr lang="pl-PL"/>
              <a:t>gudka_d@cde.state.co.us    Dawna Gudka  (303) 598-7901</a:t>
            </a:r>
            <a:endParaRPr lang="en-US"/>
          </a:p>
        </p:txBody>
      </p:sp>
      <p:sp>
        <p:nvSpPr>
          <p:cNvPr id="3" name="Rectangle 2">
            <a:extLst>
              <a:ext uri="{FF2B5EF4-FFF2-40B4-BE49-F238E27FC236}">
                <a16:creationId xmlns:a16="http://schemas.microsoft.com/office/drawing/2014/main" id="{1A22041C-ED15-42DC-C439-1461B9E40A46}"/>
              </a:ext>
            </a:extLst>
          </p:cNvPr>
          <p:cNvSpPr/>
          <p:nvPr/>
        </p:nvSpPr>
        <p:spPr>
          <a:xfrm>
            <a:off x="66675" y="157460"/>
            <a:ext cx="11811000" cy="1538883"/>
          </a:xfrm>
          <a:prstGeom prst="rect">
            <a:avLst/>
          </a:prstGeom>
          <a:noFill/>
        </p:spPr>
        <p:txBody>
          <a:bodyPr wrap="square" lIns="91440" tIns="45720" rIns="91440" bIns="45720">
            <a:spAutoFit/>
          </a:bodyPr>
          <a:lstStyle/>
          <a:p>
            <a:r>
              <a:rPr lang="en-US" sz="4000" dirty="0">
                <a:ln w="0"/>
                <a:solidFill>
                  <a:schemeClr val="accent1"/>
                </a:solidFill>
                <a:effectLst>
                  <a:outerShdw blurRad="38100" dist="25400" dir="5400000" algn="ctr" rotWithShape="0">
                    <a:srgbClr val="6E747A">
                      <a:alpha val="43000"/>
                    </a:srgbClr>
                  </a:outerShdw>
                </a:effectLst>
              </a:rPr>
              <a:t>Teachers, Librarians, and Interventionist</a:t>
            </a:r>
          </a:p>
          <a:p>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46C52A8E-B808-8858-B65A-52332B93040B}"/>
              </a:ext>
            </a:extLst>
          </p:cNvPr>
          <p:cNvSpPr txBox="1"/>
          <p:nvPr/>
        </p:nvSpPr>
        <p:spPr>
          <a:xfrm>
            <a:off x="161925" y="1841838"/>
            <a:ext cx="4991100" cy="2308324"/>
          </a:xfrm>
          <a:prstGeom prst="rect">
            <a:avLst/>
          </a:prstGeom>
          <a:noFill/>
        </p:spPr>
        <p:txBody>
          <a:bodyPr wrap="square">
            <a:spAutoFit/>
          </a:bodyPr>
          <a:lstStyle/>
          <a:p>
            <a:pPr marL="285750" indent="-285750">
              <a:buFont typeface="Wingdings" panose="05000000000000000000" pitchFamily="2" charset="2"/>
              <a:buChar char="q"/>
            </a:pPr>
            <a:r>
              <a:rPr lang="en-US" sz="2400" dirty="0"/>
              <a:t>201 Teacher, Regular</a:t>
            </a:r>
          </a:p>
          <a:p>
            <a:pPr marL="285750" indent="-285750">
              <a:buFont typeface="Wingdings" panose="05000000000000000000" pitchFamily="2" charset="2"/>
              <a:buChar char="q"/>
            </a:pPr>
            <a:r>
              <a:rPr lang="en-US" sz="2400" dirty="0"/>
              <a:t>202 Teacher, Special Education</a:t>
            </a:r>
          </a:p>
          <a:p>
            <a:pPr marL="285750" indent="-285750">
              <a:buFont typeface="Wingdings" panose="05000000000000000000" pitchFamily="2" charset="2"/>
              <a:buChar char="q"/>
            </a:pPr>
            <a:r>
              <a:rPr lang="en-US" sz="2400" dirty="0"/>
              <a:t>206 Teacher, Title 1</a:t>
            </a:r>
          </a:p>
          <a:p>
            <a:pPr marL="285750" indent="-285750">
              <a:buFont typeface="Wingdings" panose="05000000000000000000" pitchFamily="2" charset="2"/>
              <a:buChar char="q"/>
            </a:pPr>
            <a:r>
              <a:rPr lang="en-US" sz="2400" dirty="0"/>
              <a:t>216 Librarian/Media Consultant</a:t>
            </a:r>
          </a:p>
          <a:p>
            <a:pPr marL="285750" indent="-285750">
              <a:buFont typeface="Wingdings" panose="05000000000000000000" pitchFamily="2" charset="2"/>
              <a:buChar char="q"/>
            </a:pPr>
            <a:r>
              <a:rPr lang="en-US" sz="2400" dirty="0"/>
              <a:t>222 Reaching Interventionist</a:t>
            </a:r>
          </a:p>
          <a:p>
            <a:pPr marL="285750" indent="-285750">
              <a:buFont typeface="Wingdings" panose="05000000000000000000" pitchFamily="2" charset="2"/>
              <a:buChar char="q"/>
            </a:pPr>
            <a:r>
              <a:rPr lang="en-US" sz="2400" dirty="0"/>
              <a:t>223 Math Interventionist</a:t>
            </a:r>
          </a:p>
        </p:txBody>
      </p:sp>
      <p:sp>
        <p:nvSpPr>
          <p:cNvPr id="9" name="Title 8">
            <a:extLst>
              <a:ext uri="{FF2B5EF4-FFF2-40B4-BE49-F238E27FC236}">
                <a16:creationId xmlns:a16="http://schemas.microsoft.com/office/drawing/2014/main" id="{263612E0-A3A2-D036-919F-E764EC2D1919}"/>
              </a:ext>
            </a:extLst>
          </p:cNvPr>
          <p:cNvSpPr txBox="1">
            <a:spLocks noGrp="1"/>
          </p:cNvSpPr>
          <p:nvPr>
            <p:ph type="title" idx="4294967295"/>
          </p:nvPr>
        </p:nvSpPr>
        <p:spPr>
          <a:xfrm>
            <a:off x="-28575" y="1386959"/>
            <a:ext cx="488632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rPr>
              <a:t>Job Codes</a:t>
            </a:r>
          </a:p>
        </p:txBody>
      </p:sp>
      <p:sp>
        <p:nvSpPr>
          <p:cNvPr id="11" name="TextBox 10">
            <a:extLst>
              <a:ext uri="{FF2B5EF4-FFF2-40B4-BE49-F238E27FC236}">
                <a16:creationId xmlns:a16="http://schemas.microsoft.com/office/drawing/2014/main" id="{4E1F7A86-D189-BACC-4FAE-47873CB55F03}"/>
              </a:ext>
            </a:extLst>
          </p:cNvPr>
          <p:cNvSpPr txBox="1"/>
          <p:nvPr/>
        </p:nvSpPr>
        <p:spPr>
          <a:xfrm>
            <a:off x="5343524" y="1540847"/>
            <a:ext cx="5976937"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2" name="Star: 5 Points 11">
            <a:extLst>
              <a:ext uri="{FF2B5EF4-FFF2-40B4-BE49-F238E27FC236}">
                <a16:creationId xmlns:a16="http://schemas.microsoft.com/office/drawing/2014/main" id="{FBA291D8-1233-93F5-A314-79F2D1696F5B}"/>
              </a:ext>
            </a:extLst>
          </p:cNvPr>
          <p:cNvSpPr/>
          <p:nvPr/>
        </p:nvSpPr>
        <p:spPr>
          <a:xfrm rot="20489559">
            <a:off x="2152650" y="4010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
        <p:nvSpPr>
          <p:cNvPr id="5" name="TextBox 4">
            <a:extLst>
              <a:ext uri="{FF2B5EF4-FFF2-40B4-BE49-F238E27FC236}">
                <a16:creationId xmlns:a16="http://schemas.microsoft.com/office/drawing/2014/main" id="{FF80C1F4-7ED6-1E9D-FD55-24054C4F9362}"/>
              </a:ext>
            </a:extLst>
          </p:cNvPr>
          <p:cNvSpPr txBox="1"/>
          <p:nvPr/>
        </p:nvSpPr>
        <p:spPr>
          <a:xfrm>
            <a:off x="5800726" y="2266950"/>
            <a:ext cx="6076950"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a:t>Teacher Overall Performance Evaluation Rating</a:t>
            </a:r>
          </a:p>
          <a:p>
            <a:pPr marL="285750" indent="-285750">
              <a:lnSpc>
                <a:spcPct val="150000"/>
              </a:lnSpc>
              <a:buFont typeface="Wingdings" panose="05000000000000000000" pitchFamily="2" charset="2"/>
              <a:buChar char="§"/>
            </a:pPr>
            <a:r>
              <a:rPr lang="en-US" dirty="0"/>
              <a:t>Teacher Quality Standard 1:  Know Content</a:t>
            </a:r>
          </a:p>
          <a:p>
            <a:pPr marL="285750" indent="-285750">
              <a:lnSpc>
                <a:spcPct val="150000"/>
              </a:lnSpc>
              <a:buFont typeface="Wingdings" panose="05000000000000000000" pitchFamily="2" charset="2"/>
              <a:buChar char="§"/>
            </a:pPr>
            <a:r>
              <a:rPr lang="en-US" dirty="0"/>
              <a:t>Teacher Quality Standard 2: Establish Environment</a:t>
            </a:r>
          </a:p>
          <a:p>
            <a:pPr marL="285750" indent="-285750">
              <a:lnSpc>
                <a:spcPct val="150000"/>
              </a:lnSpc>
              <a:buFont typeface="Wingdings" panose="05000000000000000000" pitchFamily="2" charset="2"/>
              <a:buChar char="§"/>
            </a:pPr>
            <a:r>
              <a:rPr lang="en-US" dirty="0"/>
              <a:t>Teacher Quality Standard 3: Facilitate Learning</a:t>
            </a:r>
          </a:p>
          <a:p>
            <a:pPr marL="285750" indent="-285750">
              <a:lnSpc>
                <a:spcPct val="150000"/>
              </a:lnSpc>
              <a:buFont typeface="Wingdings" panose="05000000000000000000" pitchFamily="2" charset="2"/>
              <a:buChar char="§"/>
            </a:pPr>
            <a:r>
              <a:rPr lang="en-US" dirty="0"/>
              <a:t>Teacher Quality Standard 4: Professionalism</a:t>
            </a:r>
          </a:p>
          <a:p>
            <a:pPr marL="285750" indent="-285750">
              <a:lnSpc>
                <a:spcPct val="150000"/>
              </a:lnSpc>
              <a:buFont typeface="Wingdings" panose="05000000000000000000" pitchFamily="2" charset="2"/>
              <a:buChar char="§"/>
            </a:pPr>
            <a:r>
              <a:rPr lang="en-US" dirty="0"/>
              <a:t>Teacher Measures of Student Learning</a:t>
            </a:r>
          </a:p>
        </p:txBody>
      </p:sp>
    </p:spTree>
    <p:extLst>
      <p:ext uri="{BB962C8B-B14F-4D97-AF65-F5344CB8AC3E}">
        <p14:creationId xmlns:p14="http://schemas.microsoft.com/office/powerpoint/2010/main" val="16338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Special Services Provider</a:t>
            </a:r>
          </a:p>
        </p:txBody>
      </p:sp>
      <p:sp>
        <p:nvSpPr>
          <p:cNvPr id="7" name="TextBox 6">
            <a:extLst>
              <a:ext uri="{FF2B5EF4-FFF2-40B4-BE49-F238E27FC236}">
                <a16:creationId xmlns:a16="http://schemas.microsoft.com/office/drawing/2014/main" id="{3F942261-805B-2E6F-1FB5-C7BE2D097AC2}"/>
              </a:ext>
            </a:extLst>
          </p:cNvPr>
          <p:cNvSpPr txBox="1"/>
          <p:nvPr/>
        </p:nvSpPr>
        <p:spPr>
          <a:xfrm>
            <a:off x="228601" y="1876424"/>
            <a:ext cx="5353049" cy="292387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a:t>
            </a:r>
            <a:r>
              <a:rPr lang="en-US" sz="2000" dirty="0"/>
              <a:t>211 Counselors</a:t>
            </a:r>
          </a:p>
          <a:p>
            <a:pPr marL="285750" indent="-285750">
              <a:buFont typeface="Wingdings" panose="05000000000000000000" pitchFamily="2" charset="2"/>
              <a:buChar char="q"/>
            </a:pPr>
            <a:r>
              <a:rPr lang="en-US" sz="2000" dirty="0"/>
              <a:t> 231 Audiologist</a:t>
            </a:r>
          </a:p>
          <a:p>
            <a:pPr marL="285750" indent="-285750">
              <a:buFont typeface="Wingdings" panose="05000000000000000000" pitchFamily="2" charset="2"/>
              <a:buChar char="q"/>
            </a:pPr>
            <a:r>
              <a:rPr lang="en-US" sz="2000" dirty="0"/>
              <a:t> 233 School Nurse, Registered Nurse</a:t>
            </a:r>
          </a:p>
          <a:p>
            <a:pPr marL="285750" indent="-285750">
              <a:buFont typeface="Wingdings" panose="05000000000000000000" pitchFamily="2" charset="2"/>
              <a:buChar char="q"/>
            </a:pPr>
            <a:r>
              <a:rPr lang="en-US" sz="2000" dirty="0"/>
              <a:t> 234 Occupational Therapist</a:t>
            </a:r>
          </a:p>
          <a:p>
            <a:pPr marL="285750" indent="-285750">
              <a:buFont typeface="Wingdings" panose="05000000000000000000" pitchFamily="2" charset="2"/>
              <a:buChar char="q"/>
            </a:pPr>
            <a:r>
              <a:rPr lang="en-US" sz="2000" dirty="0"/>
              <a:t> 235 Physical Therapist</a:t>
            </a:r>
          </a:p>
          <a:p>
            <a:pPr marL="285750" indent="-285750">
              <a:buFont typeface="Wingdings" panose="05000000000000000000" pitchFamily="2" charset="2"/>
              <a:buChar char="q"/>
            </a:pPr>
            <a:r>
              <a:rPr lang="en-US" sz="2000" dirty="0"/>
              <a:t> 236 Psychologist</a:t>
            </a:r>
          </a:p>
          <a:p>
            <a:pPr marL="285750" indent="-285750">
              <a:buFont typeface="Wingdings" panose="05000000000000000000" pitchFamily="2" charset="2"/>
              <a:buChar char="q"/>
            </a:pPr>
            <a:r>
              <a:rPr lang="en-US" sz="2000" dirty="0"/>
              <a:t> 237 Social Worker</a:t>
            </a:r>
          </a:p>
          <a:p>
            <a:pPr marL="285750" indent="-285750">
              <a:buFont typeface="Wingdings" panose="05000000000000000000" pitchFamily="2" charset="2"/>
              <a:buChar char="q"/>
            </a:pPr>
            <a:r>
              <a:rPr lang="en-US" sz="2000" dirty="0"/>
              <a:t> 238 Speech Language Pathologist</a:t>
            </a:r>
          </a:p>
          <a:p>
            <a:pPr marL="285750" indent="-285750">
              <a:buFont typeface="Wingdings" panose="05000000000000000000" pitchFamily="2" charset="2"/>
              <a:buChar char="q"/>
            </a:pPr>
            <a:r>
              <a:rPr lang="en-US" sz="2000" dirty="0"/>
              <a:t> 242 School Orientation and Mobility Specialist</a:t>
            </a:r>
          </a:p>
        </p:txBody>
      </p:sp>
      <p:sp>
        <p:nvSpPr>
          <p:cNvPr id="11" name="TextBox 10">
            <a:extLst>
              <a:ext uri="{FF2B5EF4-FFF2-40B4-BE49-F238E27FC236}">
                <a16:creationId xmlns:a16="http://schemas.microsoft.com/office/drawing/2014/main" id="{B53F9D75-C95A-B8AE-1219-E7B40A6FEE26}"/>
              </a:ext>
            </a:extLst>
          </p:cNvPr>
          <p:cNvSpPr txBox="1"/>
          <p:nvPr/>
        </p:nvSpPr>
        <p:spPr>
          <a:xfrm>
            <a:off x="-190500" y="1414759"/>
            <a:ext cx="4229100" cy="523220"/>
          </a:xfrm>
          <a:prstGeom prst="rect">
            <a:avLst/>
          </a:prstGeom>
          <a:noFill/>
        </p:spPr>
        <p:txBody>
          <a:bodyPr wrap="square">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Job Codes</a:t>
            </a:r>
          </a:p>
        </p:txBody>
      </p:sp>
      <p:sp>
        <p:nvSpPr>
          <p:cNvPr id="12" name="TextBox 11">
            <a:extLst>
              <a:ext uri="{FF2B5EF4-FFF2-40B4-BE49-F238E27FC236}">
                <a16:creationId xmlns:a16="http://schemas.microsoft.com/office/drawing/2014/main" id="{8ADD4993-7771-E440-5704-06CE9987174A}"/>
              </a:ext>
            </a:extLst>
          </p:cNvPr>
          <p:cNvSpPr txBox="1"/>
          <p:nvPr/>
        </p:nvSpPr>
        <p:spPr>
          <a:xfrm>
            <a:off x="5343524" y="1540847"/>
            <a:ext cx="5976937"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3" name="Star: 5 Points 12">
            <a:extLst>
              <a:ext uri="{FF2B5EF4-FFF2-40B4-BE49-F238E27FC236}">
                <a16:creationId xmlns:a16="http://schemas.microsoft.com/office/drawing/2014/main" id="{38ABAD97-4D35-AEF0-132E-3037AEA84720}"/>
              </a:ext>
            </a:extLst>
          </p:cNvPr>
          <p:cNvSpPr/>
          <p:nvPr/>
        </p:nvSpPr>
        <p:spPr>
          <a:xfrm rot="21051158">
            <a:off x="9527" y="4737505"/>
            <a:ext cx="4467224" cy="17767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
        <p:nvSpPr>
          <p:cNvPr id="3" name="TextBox 2">
            <a:extLst>
              <a:ext uri="{FF2B5EF4-FFF2-40B4-BE49-F238E27FC236}">
                <a16:creationId xmlns:a16="http://schemas.microsoft.com/office/drawing/2014/main" id="{71A2EB46-35F8-C5BA-8129-90B5C6E96C0C}"/>
              </a:ext>
            </a:extLst>
          </p:cNvPr>
          <p:cNvSpPr txBox="1"/>
          <p:nvPr/>
        </p:nvSpPr>
        <p:spPr>
          <a:xfrm>
            <a:off x="5786437" y="1966554"/>
            <a:ext cx="5762625"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Special Services Provider (SSP) Overall Performance Evaluation Rating</a:t>
            </a:r>
          </a:p>
          <a:p>
            <a:pPr marL="285750" indent="-285750">
              <a:buFont typeface="Wingdings" panose="05000000000000000000" pitchFamily="2" charset="2"/>
              <a:buChar char="§"/>
            </a:pPr>
            <a:r>
              <a:rPr lang="en-US" dirty="0"/>
              <a:t>Special Services Provider (SSP) Quality Standard 1: Professional Expertise</a:t>
            </a:r>
          </a:p>
          <a:p>
            <a:pPr marL="285750" indent="-285750">
              <a:buFont typeface="Wingdings" panose="05000000000000000000" pitchFamily="2" charset="2"/>
              <a:buChar char="§"/>
            </a:pPr>
            <a:r>
              <a:rPr lang="en-US" dirty="0"/>
              <a:t>Special Services Provider (SSP) Quality Standard 2: Learning Environment</a:t>
            </a:r>
          </a:p>
          <a:p>
            <a:pPr marL="285750" indent="-285750">
              <a:buFont typeface="Wingdings" panose="05000000000000000000" pitchFamily="2" charset="2"/>
              <a:buChar char="§"/>
            </a:pPr>
            <a:r>
              <a:rPr lang="en-US" dirty="0"/>
              <a:t>Special Services Provider (SSP) Quality Standard 3: High Quality Delivery</a:t>
            </a:r>
          </a:p>
          <a:p>
            <a:pPr marL="285750" indent="-285750">
              <a:buFont typeface="Wingdings" panose="05000000000000000000" pitchFamily="2" charset="2"/>
              <a:buChar char="§"/>
            </a:pPr>
            <a:r>
              <a:rPr lang="en-US" dirty="0"/>
              <a:t>Special Services Provider (SSP) Quality Standard 4: Professionalism</a:t>
            </a:r>
          </a:p>
          <a:p>
            <a:pPr marL="285750" indent="-285750">
              <a:buFont typeface="Wingdings" panose="05000000000000000000" pitchFamily="2" charset="2"/>
              <a:buChar char="§"/>
            </a:pPr>
            <a:r>
              <a:rPr lang="en-US" dirty="0"/>
              <a:t>Special Services Provider (SSP) Measures of Student Outcomes </a:t>
            </a:r>
          </a:p>
        </p:txBody>
      </p:sp>
    </p:spTree>
    <p:extLst>
      <p:ext uri="{BB962C8B-B14F-4D97-AF65-F5344CB8AC3E}">
        <p14:creationId xmlns:p14="http://schemas.microsoft.com/office/powerpoint/2010/main" val="333081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Principals</a:t>
            </a:r>
          </a:p>
        </p:txBody>
      </p:sp>
      <p:sp>
        <p:nvSpPr>
          <p:cNvPr id="7" name="TextBox 6">
            <a:extLst>
              <a:ext uri="{FF2B5EF4-FFF2-40B4-BE49-F238E27FC236}">
                <a16:creationId xmlns:a16="http://schemas.microsoft.com/office/drawing/2014/main" id="{3F942261-805B-2E6F-1FB5-C7BE2D097AC2}"/>
              </a:ext>
            </a:extLst>
          </p:cNvPr>
          <p:cNvSpPr txBox="1"/>
          <p:nvPr/>
        </p:nvSpPr>
        <p:spPr>
          <a:xfrm>
            <a:off x="600075" y="1915546"/>
            <a:ext cx="3543300"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  105 Principals </a:t>
            </a:r>
          </a:p>
          <a:p>
            <a:endParaRPr lang="en-US" sz="2400" dirty="0"/>
          </a:p>
          <a:p>
            <a:pPr marL="285750" indent="-285750">
              <a:buFont typeface="Wingdings" panose="05000000000000000000" pitchFamily="2" charset="2"/>
              <a:buChar char="q"/>
            </a:pPr>
            <a:r>
              <a:rPr lang="en-US" sz="2400" dirty="0"/>
              <a:t>106 Assistant/Deputy/ Associate Principal</a:t>
            </a:r>
          </a:p>
          <a:p>
            <a:endParaRPr lang="en-US" sz="2400" dirty="0"/>
          </a:p>
        </p:txBody>
      </p:sp>
      <p:sp>
        <p:nvSpPr>
          <p:cNvPr id="3" name="TextBox 2">
            <a:extLst>
              <a:ext uri="{FF2B5EF4-FFF2-40B4-BE49-F238E27FC236}">
                <a16:creationId xmlns:a16="http://schemas.microsoft.com/office/drawing/2014/main" id="{CFD7DA14-7349-CA9B-7059-EF01AC567E8F}"/>
              </a:ext>
            </a:extLst>
          </p:cNvPr>
          <p:cNvSpPr txBox="1"/>
          <p:nvPr/>
        </p:nvSpPr>
        <p:spPr>
          <a:xfrm>
            <a:off x="5095874" y="2113590"/>
            <a:ext cx="6677025"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Principal Overall Performance Evaluation Rating</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Principal Quality Standard 1: Strategy</a:t>
            </a:r>
          </a:p>
          <a:p>
            <a:endParaRPr lang="en-US" sz="2000" dirty="0"/>
          </a:p>
          <a:p>
            <a:pPr marL="285750" indent="-285750">
              <a:buFont typeface="Wingdings" panose="05000000000000000000" pitchFamily="2" charset="2"/>
              <a:buChar char="§"/>
            </a:pPr>
            <a:r>
              <a:rPr lang="en-US" sz="2000" dirty="0"/>
              <a:t>Principal Quality Standard 2: Culture</a:t>
            </a:r>
          </a:p>
          <a:p>
            <a:endParaRPr lang="en-US" sz="2000" dirty="0"/>
          </a:p>
          <a:p>
            <a:pPr marL="285750" indent="-285750">
              <a:buFont typeface="Wingdings" panose="05000000000000000000" pitchFamily="2" charset="2"/>
              <a:buChar char="§"/>
            </a:pPr>
            <a:r>
              <a:rPr lang="en-US" sz="2000" dirty="0"/>
              <a:t>Principal Quality Standard 3: Instruction</a:t>
            </a:r>
          </a:p>
          <a:p>
            <a:endParaRPr lang="en-US" sz="2000" dirty="0"/>
          </a:p>
          <a:p>
            <a:pPr marL="285750" indent="-285750">
              <a:buFont typeface="Wingdings" panose="05000000000000000000" pitchFamily="2" charset="2"/>
              <a:buChar char="§"/>
            </a:pPr>
            <a:r>
              <a:rPr lang="en-US" sz="2000" dirty="0"/>
              <a:t>Principal Quality Standard 4: Professionalism</a:t>
            </a:r>
          </a:p>
          <a:p>
            <a:endParaRPr lang="en-US" sz="2000" dirty="0"/>
          </a:p>
          <a:p>
            <a:pPr marL="285750" indent="-285750">
              <a:buFont typeface="Wingdings" panose="05000000000000000000" pitchFamily="2" charset="2"/>
              <a:buChar char="§"/>
            </a:pPr>
            <a:r>
              <a:rPr lang="en-US" sz="2000" dirty="0"/>
              <a:t>Principal Measures of Student Learning</a:t>
            </a:r>
          </a:p>
        </p:txBody>
      </p:sp>
      <p:sp>
        <p:nvSpPr>
          <p:cNvPr id="14" name="TextBox 13">
            <a:extLst>
              <a:ext uri="{FF2B5EF4-FFF2-40B4-BE49-F238E27FC236}">
                <a16:creationId xmlns:a16="http://schemas.microsoft.com/office/drawing/2014/main" id="{9A6930F2-F299-1661-D0B9-F143742B1033}"/>
              </a:ext>
            </a:extLst>
          </p:cNvPr>
          <p:cNvSpPr txBox="1"/>
          <p:nvPr/>
        </p:nvSpPr>
        <p:spPr>
          <a:xfrm>
            <a:off x="5210175" y="1417335"/>
            <a:ext cx="6096000" cy="523220"/>
          </a:xfrm>
          <a:prstGeom prst="rect">
            <a:avLst/>
          </a:prstGeom>
          <a:noFill/>
        </p:spPr>
        <p:txBody>
          <a:bodyPr wrap="square">
            <a:spAutoFit/>
          </a:bodyPr>
          <a:lstStyle/>
          <a:p>
            <a:pPr algn="ctr"/>
            <a:r>
              <a:rPr lang="en-US" sz="2800" b="1" dirty="0">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id="{103E68FF-E52D-2F94-4CE6-AB7AC12A710D}"/>
              </a:ext>
            </a:extLst>
          </p:cNvPr>
          <p:cNvSpPr txBox="1"/>
          <p:nvPr/>
        </p:nvSpPr>
        <p:spPr>
          <a:xfrm>
            <a:off x="-238125" y="1322411"/>
            <a:ext cx="4581525" cy="523220"/>
          </a:xfrm>
          <a:prstGeom prst="rect">
            <a:avLst/>
          </a:prstGeom>
          <a:noFill/>
        </p:spPr>
        <p:txBody>
          <a:bodyPr wrap="square">
            <a:spAutoFit/>
          </a:bodyPr>
          <a:lstStyle/>
          <a:p>
            <a:pPr algn="ctr"/>
            <a:r>
              <a:rPr lang="en-US" sz="2800" b="1" cap="none" spc="0" dirty="0">
                <a:ln w="0"/>
                <a:solidFill>
                  <a:schemeClr val="accent1"/>
                </a:solidFill>
                <a:effectLst>
                  <a:outerShdw blurRad="38100" dist="25400" dir="5400000" algn="ctr" rotWithShape="0">
                    <a:srgbClr val="6E747A">
                      <a:alpha val="43000"/>
                    </a:srgbClr>
                  </a:outerShdw>
                </a:effectLst>
              </a:rPr>
              <a:t>Job Codes</a:t>
            </a:r>
          </a:p>
        </p:txBody>
      </p:sp>
      <p:sp>
        <p:nvSpPr>
          <p:cNvPr id="16" name="Star: 5 Points 15">
            <a:extLst>
              <a:ext uri="{FF2B5EF4-FFF2-40B4-BE49-F238E27FC236}">
                <a16:creationId xmlns:a16="http://schemas.microsoft.com/office/drawing/2014/main" id="{1C2F5E96-547B-BC72-48F3-F6737204AD27}"/>
              </a:ext>
            </a:extLst>
          </p:cNvPr>
          <p:cNvSpPr/>
          <p:nvPr/>
        </p:nvSpPr>
        <p:spPr>
          <a:xfrm rot="20139537">
            <a:off x="418816" y="398729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2022-2023 Evaluation Data</a:t>
            </a:r>
          </a:p>
        </p:txBody>
      </p:sp>
    </p:spTree>
    <p:extLst>
      <p:ext uri="{BB962C8B-B14F-4D97-AF65-F5344CB8AC3E}">
        <p14:creationId xmlns:p14="http://schemas.microsoft.com/office/powerpoint/2010/main" val="173200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945A0-CF11-6EA8-07D1-C3930A7DBE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3A7017DB-EC7C-36EB-5596-893EE1D4CD13}"/>
              </a:ext>
            </a:extLst>
          </p:cNvPr>
          <p:cNvSpPr>
            <a:spLocks noGrp="1"/>
          </p:cNvSpPr>
          <p:nvPr>
            <p:ph type="title" idx="4294967295"/>
          </p:nvPr>
        </p:nvSpPr>
        <p:spPr>
          <a:xfrm>
            <a:off x="482720" y="157023"/>
            <a:ext cx="253556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Vendors</a:t>
            </a:r>
          </a:p>
        </p:txBody>
      </p:sp>
      <p:sp>
        <p:nvSpPr>
          <p:cNvPr id="4" name="TextBox 3">
            <a:extLst>
              <a:ext uri="{FF2B5EF4-FFF2-40B4-BE49-F238E27FC236}">
                <a16:creationId xmlns:a16="http://schemas.microsoft.com/office/drawing/2014/main" id="{879608A5-2D08-AC5A-C50A-D37028C37480}"/>
              </a:ext>
            </a:extLst>
          </p:cNvPr>
          <p:cNvSpPr txBox="1"/>
          <p:nvPr/>
        </p:nvSpPr>
        <p:spPr>
          <a:xfrm>
            <a:off x="578840" y="1661020"/>
            <a:ext cx="10251347" cy="1077218"/>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Vendors have been notified of the Staff Evaluation file layout</a:t>
            </a:r>
          </a:p>
          <a:p>
            <a:r>
              <a:rPr lang="en-US" dirty="0"/>
              <a:t>	Its always a good idea to reach out to your vendor and find out if they are creating an extract for you to use to upload into Data Pipeline and if they are unaware of the new file, send them the file layout.</a:t>
            </a:r>
          </a:p>
        </p:txBody>
      </p:sp>
      <p:sp>
        <p:nvSpPr>
          <p:cNvPr id="5" name="TextBox 4">
            <a:extLst>
              <a:ext uri="{FF2B5EF4-FFF2-40B4-BE49-F238E27FC236}">
                <a16:creationId xmlns:a16="http://schemas.microsoft.com/office/drawing/2014/main" id="{66BDC0D5-9AF4-3DED-1A3E-3EAFEF95E5C5}"/>
              </a:ext>
            </a:extLst>
          </p:cNvPr>
          <p:cNvSpPr txBox="1"/>
          <p:nvPr/>
        </p:nvSpPr>
        <p:spPr>
          <a:xfrm>
            <a:off x="578840" y="3212983"/>
            <a:ext cx="10360404" cy="707886"/>
          </a:xfrm>
          <a:prstGeom prst="rect">
            <a:avLst/>
          </a:prstGeom>
          <a:noFill/>
        </p:spPr>
        <p:txBody>
          <a:bodyPr wrap="square" rtlCol="0">
            <a:spAutoFit/>
          </a:bodyPr>
          <a:lstStyle/>
          <a:p>
            <a:pPr algn="ctr"/>
            <a:r>
              <a:rPr lang="en-US" sz="4000" dirty="0">
                <a:hlinkClick r:id="rId2"/>
              </a:rPr>
              <a:t>2022-2023 Staff Evaluation File Layout</a:t>
            </a:r>
            <a:endParaRPr lang="en-US" sz="4000" dirty="0"/>
          </a:p>
        </p:txBody>
      </p:sp>
    </p:spTree>
    <p:extLst>
      <p:ext uri="{BB962C8B-B14F-4D97-AF65-F5344CB8AC3E}">
        <p14:creationId xmlns:p14="http://schemas.microsoft.com/office/powerpoint/2010/main" val="166139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a:t>
            </a:r>
          </a:p>
        </p:txBody>
      </p:sp>
      <p:sp>
        <p:nvSpPr>
          <p:cNvPr id="3" name="Rectangle: Rounded Corners 2">
            <a:extLst>
              <a:ext uri="{FF2B5EF4-FFF2-40B4-BE49-F238E27FC236}">
                <a16:creationId xmlns:a16="http://schemas.microsoft.com/office/drawing/2014/main" id="{EC0F27E4-FC0C-9560-A3FD-32D702490016}"/>
              </a:ext>
            </a:extLst>
          </p:cNvPr>
          <p:cNvSpPr/>
          <p:nvPr/>
        </p:nvSpPr>
        <p:spPr>
          <a:xfrm>
            <a:off x="7219951" y="1457325"/>
            <a:ext cx="4352924" cy="351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Evaluation Resources</a:t>
            </a:r>
          </a:p>
          <a:p>
            <a:pPr algn="ctr"/>
            <a:r>
              <a:rPr lang="en-US" dirty="0">
                <a:highlight>
                  <a:srgbClr val="C0C0C0"/>
                </a:highlight>
                <a:hlinkClick r:id="rId2"/>
              </a:rPr>
              <a:t>Staff Evaluation Website</a:t>
            </a:r>
            <a:endParaRPr lang="en-US" dirty="0">
              <a:highlight>
                <a:srgbClr val="C0C0C0"/>
              </a:highlight>
            </a:endParaRPr>
          </a:p>
          <a:p>
            <a:pPr algn="ctr"/>
            <a:r>
              <a:rPr lang="en-US" dirty="0">
                <a:highlight>
                  <a:srgbClr val="C0C0C0"/>
                </a:highlight>
                <a:hlinkClick r:id="rId3"/>
              </a:rPr>
              <a:t>Staff Evaluation file layout</a:t>
            </a:r>
            <a:endParaRPr lang="en-US" dirty="0">
              <a:highlight>
                <a:srgbClr val="C0C0C0"/>
              </a:highlight>
            </a:endParaRPr>
          </a:p>
          <a:p>
            <a:pPr algn="ctr"/>
            <a:r>
              <a:rPr lang="en-US" dirty="0">
                <a:highlight>
                  <a:srgbClr val="C0C0C0"/>
                </a:highlight>
                <a:hlinkClick r:id="rId4"/>
              </a:rPr>
              <a:t>Staff Evaluation Template</a:t>
            </a:r>
            <a:endParaRPr lang="en-US" dirty="0">
              <a:highlight>
                <a:srgbClr val="C0C0C0"/>
              </a:highlight>
            </a:endParaRPr>
          </a:p>
          <a:p>
            <a:pPr algn="ctr"/>
            <a:r>
              <a:rPr lang="en-US" dirty="0">
                <a:highlight>
                  <a:srgbClr val="C0C0C0"/>
                </a:highlight>
                <a:hlinkClick r:id="rId5"/>
              </a:rPr>
              <a:t>Staff Evaluation Snapshot file layout</a:t>
            </a:r>
            <a:endParaRPr lang="en-US" dirty="0">
              <a:highlight>
                <a:srgbClr val="C0C0C0"/>
              </a:highlight>
            </a:endParaRPr>
          </a:p>
          <a:p>
            <a:pPr algn="ctr"/>
            <a:r>
              <a:rPr lang="en-US" dirty="0">
                <a:highlight>
                  <a:srgbClr val="C0C0C0"/>
                </a:highlight>
                <a:hlinkClick r:id="rId2"/>
              </a:rPr>
              <a:t>Staff Evaluation Business Rules</a:t>
            </a:r>
            <a:endParaRPr lang="en-US" dirty="0">
              <a:highlight>
                <a:srgbClr val="C0C0C0"/>
              </a:highlight>
            </a:endParaRPr>
          </a:p>
          <a:p>
            <a:pPr algn="ctr"/>
            <a:r>
              <a:rPr lang="en-US" dirty="0">
                <a:highlight>
                  <a:srgbClr val="C0C0C0"/>
                </a:highlight>
                <a:hlinkClick r:id="rId2"/>
              </a:rPr>
              <a:t>Staff Evaluation Snapshot Business Rules</a:t>
            </a:r>
            <a:endParaRPr lang="en-US" dirty="0">
              <a:highlight>
                <a:srgbClr val="C0C0C0"/>
              </a:highlight>
            </a:endParaRPr>
          </a:p>
          <a:p>
            <a:pPr algn="ctr"/>
            <a:r>
              <a:rPr lang="en-US" dirty="0">
                <a:highlight>
                  <a:srgbClr val="C0C0C0"/>
                </a:highlight>
                <a:hlinkClick r:id="rId6"/>
              </a:rPr>
              <a:t>Staff Evaluation Timeline</a:t>
            </a:r>
            <a:endParaRPr lang="en-US" dirty="0">
              <a:highlight>
                <a:srgbClr val="C0C0C0"/>
              </a:highlight>
            </a:endParaRPr>
          </a:p>
          <a:p>
            <a:pPr algn="ctr"/>
            <a:r>
              <a:rPr lang="en-US" dirty="0">
                <a:highlight>
                  <a:srgbClr val="C0C0C0"/>
                </a:highlight>
                <a:hlinkClick r:id="rId2"/>
              </a:rPr>
              <a:t>Training</a:t>
            </a:r>
            <a:endParaRPr lang="en-US" dirty="0">
              <a:highlight>
                <a:srgbClr val="C0C0C0"/>
              </a:highlight>
            </a:endParaRPr>
          </a:p>
          <a:p>
            <a:pPr algn="ctr"/>
            <a:r>
              <a:rPr lang="en-US" dirty="0">
                <a:highlight>
                  <a:srgbClr val="C0C0C0"/>
                </a:highlight>
                <a:hlinkClick r:id="rId7"/>
              </a:rPr>
              <a:t>Senate Bill 22-070</a:t>
            </a:r>
            <a:endParaRPr lang="en-US" dirty="0">
              <a:highlight>
                <a:srgbClr val="C0C0C0"/>
              </a:highlight>
            </a:endParaRPr>
          </a:p>
          <a:p>
            <a:pPr algn="ctr"/>
            <a:endParaRPr lang="en-US" dirty="0"/>
          </a:p>
        </p:txBody>
      </p:sp>
      <p:pic>
        <p:nvPicPr>
          <p:cNvPr id="1026" name="Picture 2" descr="Staff Evaluation upload screenshot">
            <a:extLst>
              <a:ext uri="{FF2B5EF4-FFF2-40B4-BE49-F238E27FC236}">
                <a16:creationId xmlns:a16="http://schemas.microsoft.com/office/drawing/2014/main" id="{5C115F51-2401-31CA-58B6-00CF4CD3C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2006600"/>
            <a:ext cx="5943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54324-2ACC-8CA9-C446-AA266B0CE2DA}"/>
              </a:ext>
            </a:extLst>
          </p:cNvPr>
          <p:cNvSpPr txBox="1"/>
          <p:nvPr/>
        </p:nvSpPr>
        <p:spPr>
          <a:xfrm>
            <a:off x="436880" y="1475859"/>
            <a:ext cx="6045200" cy="369332"/>
          </a:xfrm>
          <a:prstGeom prst="rect">
            <a:avLst/>
          </a:prstGeom>
          <a:noFill/>
        </p:spPr>
        <p:txBody>
          <a:bodyPr wrap="square" rtlCol="0">
            <a:spAutoFit/>
          </a:bodyPr>
          <a:lstStyle/>
          <a:p>
            <a:r>
              <a:rPr lang="en-US" dirty="0"/>
              <a:t>Third Staff Evaluation File Upload</a:t>
            </a:r>
          </a:p>
        </p:txBody>
      </p:sp>
    </p:spTree>
    <p:extLst>
      <p:ext uri="{BB962C8B-B14F-4D97-AF65-F5344CB8AC3E}">
        <p14:creationId xmlns:p14="http://schemas.microsoft.com/office/powerpoint/2010/main" val="325797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C0934-F1A1-A082-C965-B58E9F2051A4}"/>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0A985AC-CC3F-5534-153B-D81D5F28499F}"/>
              </a:ext>
            </a:extLst>
          </p:cNvPr>
          <p:cNvSpPr>
            <a:spLocks noGrp="1"/>
          </p:cNvSpPr>
          <p:nvPr>
            <p:ph type="title" idx="4294967295"/>
          </p:nvPr>
        </p:nvSpPr>
        <p:spPr>
          <a:xfrm>
            <a:off x="843065" y="136525"/>
            <a:ext cx="3819315"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Error Report</a:t>
            </a:r>
          </a:p>
        </p:txBody>
      </p:sp>
      <p:pic>
        <p:nvPicPr>
          <p:cNvPr id="5" name="Picture 4" descr="Using the Data Pipeline Error Reports">
            <a:extLst>
              <a:ext uri="{FF2B5EF4-FFF2-40B4-BE49-F238E27FC236}">
                <a16:creationId xmlns:a16="http://schemas.microsoft.com/office/drawing/2014/main" id="{72E38390-F8D7-9B06-97A9-55EF4466AAB6}"/>
              </a:ext>
            </a:extLst>
          </p:cNvPr>
          <p:cNvPicPr>
            <a:picLocks noChangeAspect="1"/>
          </p:cNvPicPr>
          <p:nvPr/>
        </p:nvPicPr>
        <p:blipFill>
          <a:blip r:embed="rId2"/>
          <a:stretch>
            <a:fillRect/>
          </a:stretch>
        </p:blipFill>
        <p:spPr>
          <a:xfrm>
            <a:off x="171168" y="1418810"/>
            <a:ext cx="10973364" cy="4578585"/>
          </a:xfrm>
          <a:prstGeom prst="rect">
            <a:avLst/>
          </a:prstGeom>
        </p:spPr>
      </p:pic>
    </p:spTree>
    <p:extLst>
      <p:ext uri="{BB962C8B-B14F-4D97-AF65-F5344CB8AC3E}">
        <p14:creationId xmlns:p14="http://schemas.microsoft.com/office/powerpoint/2010/main" val="300151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89901-433D-0070-3B6E-FCF6ECEEBB0D}"/>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207AD058-E7CD-CEAC-CC34-11E47E8DFC7D}"/>
              </a:ext>
            </a:extLst>
          </p:cNvPr>
          <p:cNvSpPr>
            <a:spLocks noGrp="1"/>
          </p:cNvSpPr>
          <p:nvPr>
            <p:ph type="title" idx="4294967295"/>
          </p:nvPr>
        </p:nvSpPr>
        <p:spPr>
          <a:xfrm>
            <a:off x="247650" y="205085"/>
            <a:ext cx="881062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Snapshot</a:t>
            </a:r>
          </a:p>
        </p:txBody>
      </p:sp>
      <p:sp>
        <p:nvSpPr>
          <p:cNvPr id="9" name="TextBox 8">
            <a:extLst>
              <a:ext uri="{FF2B5EF4-FFF2-40B4-BE49-F238E27FC236}">
                <a16:creationId xmlns:a16="http://schemas.microsoft.com/office/drawing/2014/main" id="{C155FCB8-61A2-8FA4-D042-449628D1051B}"/>
              </a:ext>
            </a:extLst>
          </p:cNvPr>
          <p:cNvSpPr txBox="1"/>
          <p:nvPr/>
        </p:nvSpPr>
        <p:spPr>
          <a:xfrm>
            <a:off x="371475" y="1381125"/>
            <a:ext cx="10877550" cy="646331"/>
          </a:xfrm>
          <a:prstGeom prst="rect">
            <a:avLst/>
          </a:prstGeom>
          <a:noFill/>
        </p:spPr>
        <p:txBody>
          <a:bodyPr wrap="square" rtlCol="0">
            <a:spAutoFit/>
          </a:bodyPr>
          <a:lstStyle/>
          <a:p>
            <a:r>
              <a:rPr lang="en-US" dirty="0"/>
              <a:t>Staff </a:t>
            </a:r>
            <a:r>
              <a:rPr lang="en-US" dirty="0" err="1"/>
              <a:t>Profile~Snapshot</a:t>
            </a:r>
            <a:r>
              <a:rPr lang="en-US" dirty="0"/>
              <a:t>~</a:t>
            </a:r>
          </a:p>
          <a:p>
            <a:r>
              <a:rPr lang="en-US" dirty="0"/>
              <a:t>File Type:  Staff Evaluation </a:t>
            </a:r>
            <a:r>
              <a:rPr lang="en-US" dirty="0" err="1"/>
              <a:t>Snapshot~School</a:t>
            </a:r>
            <a:r>
              <a:rPr lang="en-US" dirty="0"/>
              <a:t> Year 2022-23~LEA~Search~Create Snapshot </a:t>
            </a:r>
          </a:p>
        </p:txBody>
      </p:sp>
      <p:pic>
        <p:nvPicPr>
          <p:cNvPr id="1026" name="Picture 2" descr="Creating Staff Evaluation Snapshot Screenshot">
            <a:extLst>
              <a:ext uri="{FF2B5EF4-FFF2-40B4-BE49-F238E27FC236}">
                <a16:creationId xmlns:a16="http://schemas.microsoft.com/office/drawing/2014/main" id="{3BA5742A-3F5B-45F0-98EB-9372DBC3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93" y="2130803"/>
            <a:ext cx="9831897" cy="385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1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B3F2B-994D-3CDD-CD6B-69B3509F903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DDF6711-BB57-F763-DC4F-6C096573C390}"/>
              </a:ext>
            </a:extLst>
          </p:cNvPr>
          <p:cNvSpPr>
            <a:spLocks noGrp="1"/>
          </p:cNvSpPr>
          <p:nvPr>
            <p:ph type="title" idx="4294967295"/>
          </p:nvPr>
        </p:nvSpPr>
        <p:spPr>
          <a:xfrm>
            <a:off x="104775" y="136525"/>
            <a:ext cx="88011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Office Hours Agenda</a:t>
            </a:r>
          </a:p>
        </p:txBody>
      </p:sp>
      <p:sp>
        <p:nvSpPr>
          <p:cNvPr id="4" name="TextBox 3">
            <a:extLst>
              <a:ext uri="{FF2B5EF4-FFF2-40B4-BE49-F238E27FC236}">
                <a16:creationId xmlns:a16="http://schemas.microsoft.com/office/drawing/2014/main" id="{FBCC5E70-099F-5B57-4075-50D95A7AACC4}"/>
              </a:ext>
            </a:extLst>
          </p:cNvPr>
          <p:cNvSpPr txBox="1">
            <a:spLocks noGrp="1" noRot="1" noMove="1" noResize="1" noEditPoints="1" noAdjustHandles="1" noChangeArrowheads="1" noChangeShapeType="1"/>
          </p:cNvSpPr>
          <p:nvPr/>
        </p:nvSpPr>
        <p:spPr>
          <a:xfrm>
            <a:off x="752475" y="1847850"/>
            <a:ext cx="4506747" cy="3477875"/>
          </a:xfrm>
          <a:prstGeom prst="rect">
            <a:avLst/>
          </a:prstGeom>
          <a:noFill/>
        </p:spPr>
        <p:txBody>
          <a:bodyPr wrap="none" rtlCol="0">
            <a:spAutoFit/>
          </a:bodyPr>
          <a:lstStyle/>
          <a:p>
            <a:pPr marL="800100" lvl="1" indent="-342900">
              <a:buFont typeface="Wingdings" panose="05000000000000000000" pitchFamily="2" charset="2"/>
              <a:buChar char="Ø"/>
            </a:pPr>
            <a:r>
              <a:rPr lang="en-US" sz="2000" dirty="0"/>
              <a:t>HB 22-070</a:t>
            </a:r>
          </a:p>
          <a:p>
            <a:pPr marL="800100" lvl="1" indent="-342900">
              <a:buFont typeface="Wingdings" panose="05000000000000000000" pitchFamily="2" charset="2"/>
              <a:buChar char="Ø"/>
            </a:pPr>
            <a:r>
              <a:rPr lang="en-US" sz="2000" dirty="0"/>
              <a:t>Process of collection</a:t>
            </a:r>
          </a:p>
          <a:p>
            <a:pPr marL="800100" lvl="1" indent="-342900">
              <a:buFont typeface="Wingdings" panose="05000000000000000000" pitchFamily="2" charset="2"/>
              <a:buChar char="Ø"/>
            </a:pPr>
            <a:r>
              <a:rPr lang="en-US" sz="2000" dirty="0"/>
              <a:t>Staff Profile</a:t>
            </a:r>
          </a:p>
          <a:p>
            <a:pPr marL="800100" lvl="1" indent="-342900">
              <a:buFont typeface="Wingdings" panose="05000000000000000000" pitchFamily="2" charset="2"/>
              <a:buChar char="Ø"/>
            </a:pPr>
            <a:r>
              <a:rPr lang="en-US" sz="2000" dirty="0"/>
              <a:t>Staff Assignment </a:t>
            </a:r>
          </a:p>
          <a:p>
            <a:pPr marL="800100" lvl="1" indent="-342900">
              <a:buFont typeface="Wingdings" panose="05000000000000000000" pitchFamily="2" charset="2"/>
              <a:buChar char="Ø"/>
            </a:pPr>
            <a:r>
              <a:rPr lang="en-US" sz="2000" dirty="0"/>
              <a:t>Staff Evaluation-NEW FILE</a:t>
            </a:r>
          </a:p>
          <a:p>
            <a:pPr marL="1257300" lvl="2" indent="-342900">
              <a:buFont typeface="Wingdings" panose="05000000000000000000" pitchFamily="2" charset="2"/>
              <a:buChar char="Ø"/>
            </a:pPr>
            <a:r>
              <a:rPr lang="en-US" sz="2000" dirty="0"/>
              <a:t>Timeline</a:t>
            </a:r>
          </a:p>
          <a:p>
            <a:pPr marL="1257300" lvl="2" indent="-342900">
              <a:buFont typeface="Wingdings" panose="05000000000000000000" pitchFamily="2" charset="2"/>
              <a:buChar char="Ø"/>
            </a:pPr>
            <a:r>
              <a:rPr lang="en-US" sz="2000" dirty="0"/>
              <a:t>What job codes are reported </a:t>
            </a:r>
          </a:p>
          <a:p>
            <a:pPr marL="1257300" lvl="2" indent="-342900">
              <a:buFont typeface="Wingdings" panose="05000000000000000000" pitchFamily="2" charset="2"/>
              <a:buChar char="Ø"/>
            </a:pPr>
            <a:r>
              <a:rPr lang="en-US" sz="2000" dirty="0"/>
              <a:t>Staff Evaluation file</a:t>
            </a:r>
          </a:p>
          <a:p>
            <a:pPr marL="800100" lvl="1" indent="-342900">
              <a:buFont typeface="Wingdings" panose="05000000000000000000" pitchFamily="2" charset="2"/>
              <a:buChar char="Ø"/>
            </a:pPr>
            <a:r>
              <a:rPr lang="en-US" sz="2000" dirty="0"/>
              <a:t>Staff Evaluation Snapshot</a:t>
            </a:r>
          </a:p>
          <a:p>
            <a:pPr marL="1257300" lvl="2" indent="-342900">
              <a:buFont typeface="Wingdings" panose="05000000000000000000" pitchFamily="2" charset="2"/>
              <a:buChar char="Ø"/>
            </a:pPr>
            <a:r>
              <a:rPr lang="en-US" sz="2000" dirty="0"/>
              <a:t>Process</a:t>
            </a:r>
          </a:p>
          <a:p>
            <a:pPr marL="800100" lvl="1" indent="-342900">
              <a:buFont typeface="Wingdings" panose="05000000000000000000" pitchFamily="2" charset="2"/>
              <a:buChar char="Ø"/>
            </a:pPr>
            <a:r>
              <a:rPr lang="en-US" sz="2000" dirty="0"/>
              <a:t>Questions</a:t>
            </a:r>
          </a:p>
        </p:txBody>
      </p:sp>
    </p:spTree>
    <p:extLst>
      <p:ext uri="{BB962C8B-B14F-4D97-AF65-F5344CB8AC3E}">
        <p14:creationId xmlns:p14="http://schemas.microsoft.com/office/powerpoint/2010/main" val="297257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BC1A39-D81A-3709-3E2E-2B79D6816E8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1691563D-2F04-DD64-CAAC-8A1623BD3947}"/>
              </a:ext>
            </a:extLst>
          </p:cNvPr>
          <p:cNvSpPr>
            <a:spLocks noGrp="1"/>
          </p:cNvSpPr>
          <p:nvPr>
            <p:ph type="title" idx="4294967295"/>
          </p:nvPr>
        </p:nvSpPr>
        <p:spPr>
          <a:xfrm>
            <a:off x="228601" y="136525"/>
            <a:ext cx="8839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Checking Snapshot Errors</a:t>
            </a:r>
          </a:p>
        </p:txBody>
      </p:sp>
      <p:pic>
        <p:nvPicPr>
          <p:cNvPr id="4098" name="Picture 2" descr="Using Data Pipeline Error Reports">
            <a:extLst>
              <a:ext uri="{FF2B5EF4-FFF2-40B4-BE49-F238E27FC236}">
                <a16:creationId xmlns:a16="http://schemas.microsoft.com/office/drawing/2014/main" id="{69E4A5A3-657F-ACCC-F8B4-6D1593F07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4" y="1761793"/>
            <a:ext cx="10296525" cy="459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5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8A588-BE81-DB08-4F15-F47D56079A0F}"/>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E17A7F97-62E5-2E57-75E7-73FA6E1F1B45}"/>
              </a:ext>
            </a:extLst>
          </p:cNvPr>
          <p:cNvSpPr>
            <a:spLocks noGrp="1"/>
          </p:cNvSpPr>
          <p:nvPr>
            <p:ph type="title" idx="4294967295"/>
          </p:nvPr>
        </p:nvSpPr>
        <p:spPr>
          <a:xfrm>
            <a:off x="0" y="205085"/>
            <a:ext cx="980935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Collection recommendations</a:t>
            </a:r>
          </a:p>
        </p:txBody>
      </p:sp>
      <p:sp>
        <p:nvSpPr>
          <p:cNvPr id="4" name="TextBox 3">
            <a:extLst>
              <a:ext uri="{FF2B5EF4-FFF2-40B4-BE49-F238E27FC236}">
                <a16:creationId xmlns:a16="http://schemas.microsoft.com/office/drawing/2014/main" id="{2B01DC13-39E5-71CE-E45C-164B0CD2DC9A}"/>
              </a:ext>
            </a:extLst>
          </p:cNvPr>
          <p:cNvSpPr txBox="1"/>
          <p:nvPr/>
        </p:nvSpPr>
        <p:spPr>
          <a:xfrm>
            <a:off x="6019801" y="4552950"/>
            <a:ext cx="6010274" cy="1384995"/>
          </a:xfrm>
          <a:prstGeom prst="rect">
            <a:avLst/>
          </a:prstGeom>
          <a:noFill/>
        </p:spPr>
        <p:txBody>
          <a:bodyPr wrap="square" rtlCol="0">
            <a:spAutoFit/>
          </a:bodyPr>
          <a:lstStyle/>
          <a:p>
            <a:pPr algn="ctr"/>
            <a:r>
              <a:rPr lang="en-US" sz="2800" b="1" dirty="0"/>
              <a:t>Get your Staff Evaluation Data Submitted before 2023-2024 School Year rolls around</a:t>
            </a:r>
          </a:p>
        </p:txBody>
      </p:sp>
      <p:sp>
        <p:nvSpPr>
          <p:cNvPr id="5" name="Arrow: Right 4" descr="Start here">
            <a:extLst>
              <a:ext uri="{FF2B5EF4-FFF2-40B4-BE49-F238E27FC236}">
                <a16:creationId xmlns:a16="http://schemas.microsoft.com/office/drawing/2014/main" id="{55864E11-FAE6-C198-9924-786A6CBE501E}"/>
              </a:ext>
            </a:extLst>
          </p:cNvPr>
          <p:cNvSpPr/>
          <p:nvPr/>
        </p:nvSpPr>
        <p:spPr>
          <a:xfrm>
            <a:off x="304800" y="1797581"/>
            <a:ext cx="2514600" cy="7265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descr="Get this collection completed before the new school year starts">
            <a:extLst>
              <a:ext uri="{FF2B5EF4-FFF2-40B4-BE49-F238E27FC236}">
                <a16:creationId xmlns:a16="http://schemas.microsoft.com/office/drawing/2014/main" id="{3858765F-F591-4A14-6CCD-0F69F0481E59}"/>
              </a:ext>
            </a:extLst>
          </p:cNvPr>
          <p:cNvSpPr/>
          <p:nvPr/>
        </p:nvSpPr>
        <p:spPr>
          <a:xfrm>
            <a:off x="2962276" y="4662374"/>
            <a:ext cx="2981325" cy="120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2BC7C6D-3A29-9DF6-C7F2-9E6D6DD0B937}"/>
              </a:ext>
            </a:extLst>
          </p:cNvPr>
          <p:cNvSpPr txBox="1"/>
          <p:nvPr/>
        </p:nvSpPr>
        <p:spPr>
          <a:xfrm>
            <a:off x="2895601" y="1728216"/>
            <a:ext cx="7086600" cy="1107996"/>
          </a:xfrm>
          <a:prstGeom prst="rect">
            <a:avLst/>
          </a:prstGeom>
          <a:noFill/>
        </p:spPr>
        <p:txBody>
          <a:bodyPr wrap="square" rtlCol="0">
            <a:spAutoFit/>
          </a:bodyPr>
          <a:lstStyle/>
          <a:p>
            <a:r>
              <a:rPr lang="en-US" sz="2400" b="1" dirty="0"/>
              <a:t>Start NOW by uploading updated Staff Profile and Staff Assignment File</a:t>
            </a:r>
          </a:p>
          <a:p>
            <a:endParaRPr lang="en-US" dirty="0"/>
          </a:p>
        </p:txBody>
      </p:sp>
      <p:sp>
        <p:nvSpPr>
          <p:cNvPr id="8" name="Arrow: Right 7" descr="May 1st Staff Evaluation collection opens">
            <a:extLst>
              <a:ext uri="{FF2B5EF4-FFF2-40B4-BE49-F238E27FC236}">
                <a16:creationId xmlns:a16="http://schemas.microsoft.com/office/drawing/2014/main" id="{1DC77728-33C9-BBEA-037A-076F06E07794}"/>
              </a:ext>
            </a:extLst>
          </p:cNvPr>
          <p:cNvSpPr/>
          <p:nvPr/>
        </p:nvSpPr>
        <p:spPr>
          <a:xfrm>
            <a:off x="1333500" y="2644569"/>
            <a:ext cx="2514600" cy="6972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9EEBC14-9E6B-A80A-8BAC-23B08D542232}"/>
              </a:ext>
            </a:extLst>
          </p:cNvPr>
          <p:cNvSpPr txBox="1"/>
          <p:nvPr/>
        </p:nvSpPr>
        <p:spPr>
          <a:xfrm>
            <a:off x="3924301" y="2762360"/>
            <a:ext cx="4624343" cy="461665"/>
          </a:xfrm>
          <a:prstGeom prst="rect">
            <a:avLst/>
          </a:prstGeom>
          <a:noFill/>
        </p:spPr>
        <p:txBody>
          <a:bodyPr wrap="none" rtlCol="0">
            <a:spAutoFit/>
          </a:bodyPr>
          <a:lstStyle/>
          <a:p>
            <a:r>
              <a:rPr lang="en-US" sz="2400" b="1" dirty="0"/>
              <a:t>May 1</a:t>
            </a:r>
            <a:r>
              <a:rPr lang="en-US" sz="2400" b="1" baseline="30000" dirty="0"/>
              <a:t>st</a:t>
            </a:r>
            <a:r>
              <a:rPr lang="en-US" sz="2400" b="1" dirty="0"/>
              <a:t> upload Staff Evaluation file</a:t>
            </a:r>
          </a:p>
        </p:txBody>
      </p:sp>
      <p:sp>
        <p:nvSpPr>
          <p:cNvPr id="11" name="Arrow: Right 10" descr="Create a staff evaluation snapshot">
            <a:extLst>
              <a:ext uri="{FF2B5EF4-FFF2-40B4-BE49-F238E27FC236}">
                <a16:creationId xmlns:a16="http://schemas.microsoft.com/office/drawing/2014/main" id="{62F9E665-FD9A-19A8-554A-DF4C32C0018F}"/>
              </a:ext>
            </a:extLst>
          </p:cNvPr>
          <p:cNvSpPr/>
          <p:nvPr/>
        </p:nvSpPr>
        <p:spPr>
          <a:xfrm>
            <a:off x="2219325" y="3577158"/>
            <a:ext cx="2514600" cy="69724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E8481F8-0F2E-CECA-9F6D-B6C50CB502DD}"/>
              </a:ext>
            </a:extLst>
          </p:cNvPr>
          <p:cNvSpPr txBox="1"/>
          <p:nvPr/>
        </p:nvSpPr>
        <p:spPr>
          <a:xfrm>
            <a:off x="4905376" y="3642430"/>
            <a:ext cx="4903976" cy="461665"/>
          </a:xfrm>
          <a:prstGeom prst="rect">
            <a:avLst/>
          </a:prstGeom>
          <a:noFill/>
        </p:spPr>
        <p:txBody>
          <a:bodyPr wrap="square" rtlCol="0">
            <a:spAutoFit/>
          </a:bodyPr>
          <a:lstStyle/>
          <a:p>
            <a:r>
              <a:rPr lang="en-US" sz="2400" b="1" dirty="0"/>
              <a:t>Create Staff Evaluation Snapshot</a:t>
            </a:r>
          </a:p>
        </p:txBody>
      </p:sp>
    </p:spTree>
    <p:extLst>
      <p:ext uri="{BB962C8B-B14F-4D97-AF65-F5344CB8AC3E}">
        <p14:creationId xmlns:p14="http://schemas.microsoft.com/office/powerpoint/2010/main" val="402443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CD6970-C4F0-EDD2-F29E-B373FF7BB6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A481AA-8DA2-D3E6-AFF4-D29986C3A97F}"/>
              </a:ext>
            </a:extLst>
          </p:cNvPr>
          <p:cNvSpPr>
            <a:spLocks noGrp="1"/>
          </p:cNvSpPr>
          <p:nvPr>
            <p:ph type="title" idx="4294967295"/>
          </p:nvPr>
        </p:nvSpPr>
        <p:spPr>
          <a:xfrm>
            <a:off x="369979" y="224135"/>
            <a:ext cx="699435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Office Hours &amp; Training</a:t>
            </a:r>
          </a:p>
        </p:txBody>
      </p:sp>
      <p:sp>
        <p:nvSpPr>
          <p:cNvPr id="4" name="Content Placeholder 6" descr="Office Hours&#10;April 12th 9-10am&#10;April 19th 1-2pm&#10;via Microsoft Teams&#10;" title="Office Hours">
            <a:extLst>
              <a:ext uri="{FF2B5EF4-FFF2-40B4-BE49-F238E27FC236}">
                <a16:creationId xmlns:a16="http://schemas.microsoft.com/office/drawing/2014/main" id="{C8F780C0-562B-8DAC-5C43-9D3E47C77CC5}"/>
              </a:ext>
            </a:extLst>
          </p:cNvPr>
          <p:cNvSpPr txBox="1">
            <a:spLocks/>
          </p:cNvSpPr>
          <p:nvPr/>
        </p:nvSpPr>
        <p:spPr>
          <a:xfrm>
            <a:off x="162508" y="1323538"/>
            <a:ext cx="5181600" cy="301783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OFFICE HOURS</a:t>
            </a:r>
          </a:p>
          <a:p>
            <a:pPr marL="0" indent="0" algn="ctr">
              <a:buFont typeface="Arial" panose="020B0604020202020204" pitchFamily="34" charset="0"/>
              <a:buNone/>
            </a:pPr>
            <a:br>
              <a:rPr lang="en-US" sz="1800" dirty="0"/>
            </a:br>
            <a:r>
              <a:rPr lang="en-US" sz="1800" dirty="0">
                <a:solidFill>
                  <a:schemeClr val="accent1"/>
                </a:solidFill>
              </a:rPr>
              <a:t>April 12</a:t>
            </a:r>
            <a:r>
              <a:rPr lang="en-US" sz="1800" baseline="30000" dirty="0">
                <a:solidFill>
                  <a:schemeClr val="accent1"/>
                </a:solidFill>
              </a:rPr>
              <a:t>th  </a:t>
            </a:r>
            <a:r>
              <a:rPr lang="en-US" sz="1800" dirty="0">
                <a:solidFill>
                  <a:schemeClr val="accent1"/>
                </a:solidFill>
              </a:rPr>
              <a:t> 9-10am  </a:t>
            </a:r>
            <a:r>
              <a:rPr lang="en-US" sz="1800" b="1" dirty="0">
                <a:solidFill>
                  <a:schemeClr val="accent1"/>
                </a:solidFill>
              </a:rPr>
              <a:t>TODAY</a:t>
            </a:r>
            <a:endParaRPr lang="en-US" sz="1800" b="1" dirty="0">
              <a:solidFill>
                <a:schemeClr val="accent1"/>
              </a:solidFill>
              <a:cs typeface="Calibri"/>
            </a:endParaRPr>
          </a:p>
          <a:p>
            <a:pPr marL="0" indent="0" algn="ctr">
              <a:buFont typeface="Arial" panose="020B0604020202020204" pitchFamily="34" charset="0"/>
              <a:buNone/>
            </a:pPr>
            <a:r>
              <a:rPr lang="en-US" sz="1800" dirty="0">
                <a:solidFill>
                  <a:schemeClr val="accent1"/>
                </a:solidFill>
              </a:rPr>
              <a:t>April 19</a:t>
            </a:r>
            <a:r>
              <a:rPr lang="en-US" sz="1800" baseline="30000" dirty="0">
                <a:solidFill>
                  <a:schemeClr val="accent1"/>
                </a:solidFill>
              </a:rPr>
              <a:t>th   </a:t>
            </a:r>
            <a:r>
              <a:rPr lang="en-US" sz="1800" dirty="0">
                <a:solidFill>
                  <a:schemeClr val="accent1"/>
                </a:solidFill>
              </a:rPr>
              <a:t>1-2pm</a:t>
            </a:r>
            <a:endParaRPr lang="en-US" sz="1800" dirty="0">
              <a:solidFill>
                <a:schemeClr val="accent1"/>
              </a:solidFill>
              <a:cs typeface="Calibri"/>
            </a:endParaRPr>
          </a:p>
          <a:p>
            <a:pPr marL="0" indent="0" algn="ctr">
              <a:buFont typeface="Arial" panose="020B0604020202020204" pitchFamily="34" charset="0"/>
              <a:buNone/>
            </a:pPr>
            <a:endParaRPr lang="en-US" sz="1800" dirty="0">
              <a:solidFill>
                <a:schemeClr val="accent1"/>
              </a:solidFill>
            </a:endParaRPr>
          </a:p>
          <a:p>
            <a:pPr marL="0" indent="0" algn="ctr">
              <a:buFont typeface="Arial" panose="020B0604020202020204" pitchFamily="34" charset="0"/>
              <a:buNone/>
            </a:pPr>
            <a:r>
              <a:rPr lang="en-US" sz="1800" dirty="0">
                <a:solidFill>
                  <a:schemeClr val="accent1"/>
                </a:solidFill>
                <a:latin typeface="SourceSansProRegular"/>
              </a:rPr>
              <a:t>Microsoft Teams meeting</a:t>
            </a:r>
            <a:br>
              <a:rPr lang="en-US" sz="1800" dirty="0">
                <a:latin typeface="SourceSansProRegular"/>
              </a:rPr>
            </a:br>
            <a:r>
              <a:rPr lang="en-US" sz="1800" u="sng" dirty="0">
                <a:solidFill>
                  <a:schemeClr val="accent1"/>
                </a:solidFill>
                <a:latin typeface="SourceSansProRegular"/>
                <a:hlinkClick r:id="rId2">
                  <a:extLst>
                    <a:ext uri="{A12FA001-AC4F-418D-AE19-62706E023703}">
                      <ahyp:hlinkClr xmlns:ahyp="http://schemas.microsoft.com/office/drawing/2018/hyperlinkcolor" val="tx"/>
                    </a:ext>
                  </a:extLst>
                </a:hlinkClick>
              </a:rPr>
              <a:t>Click here to join the meeting</a:t>
            </a:r>
            <a:r>
              <a:rPr lang="en-US" sz="1800" dirty="0">
                <a:solidFill>
                  <a:schemeClr val="accent1"/>
                </a:solidFill>
                <a:latin typeface="SourceSansProRegular"/>
              </a:rPr>
              <a:t>     </a:t>
            </a:r>
          </a:p>
        </p:txBody>
      </p:sp>
      <p:sp>
        <p:nvSpPr>
          <p:cNvPr id="5" name="Content Placeholder 8" descr="Collection Training &#10;April 26th 9-10am&#10;via Microsoft Teams" title="Collection Training">
            <a:extLst>
              <a:ext uri="{FF2B5EF4-FFF2-40B4-BE49-F238E27FC236}">
                <a16:creationId xmlns:a16="http://schemas.microsoft.com/office/drawing/2014/main" id="{1DEBA135-46CE-7518-B7E9-245737BA4922}"/>
              </a:ext>
            </a:extLst>
          </p:cNvPr>
          <p:cNvSpPr txBox="1">
            <a:spLocks/>
          </p:cNvSpPr>
          <p:nvPr/>
        </p:nvSpPr>
        <p:spPr>
          <a:xfrm>
            <a:off x="6247701" y="1323538"/>
            <a:ext cx="5181600" cy="30178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COLLECTION TRAINING</a:t>
            </a:r>
          </a:p>
          <a:p>
            <a:pPr marL="0" indent="0" algn="ctr">
              <a:buFont typeface="Arial" panose="020B0604020202020204" pitchFamily="34" charset="0"/>
              <a:buNone/>
            </a:pPr>
            <a:r>
              <a:rPr lang="en-US" sz="1900" dirty="0">
                <a:solidFill>
                  <a:schemeClr val="tx1"/>
                </a:solidFill>
              </a:rPr>
              <a:t>April 26</a:t>
            </a:r>
            <a:r>
              <a:rPr lang="en-US" sz="1900" baseline="30000" dirty="0">
                <a:solidFill>
                  <a:schemeClr val="tx1"/>
                </a:solidFill>
              </a:rPr>
              <a:t>th</a:t>
            </a:r>
            <a:r>
              <a:rPr lang="en-US" sz="1900" dirty="0">
                <a:solidFill>
                  <a:schemeClr val="tx1"/>
                </a:solidFill>
              </a:rPr>
              <a:t>  9-10am</a:t>
            </a:r>
            <a:r>
              <a:rPr lang="en-US" sz="1900" dirty="0">
                <a:solidFill>
                  <a:schemeClr val="tx1"/>
                </a:solidFill>
                <a:latin typeface="SourceSansProRegular"/>
              </a:rPr>
              <a:t>  </a:t>
            </a:r>
          </a:p>
          <a:p>
            <a:pPr marL="0" indent="0" algn="ctr">
              <a:buFont typeface="Arial" panose="020B0604020202020204" pitchFamily="34" charset="0"/>
              <a:buNone/>
            </a:pPr>
            <a:endParaRPr lang="en-US" sz="1900" dirty="0">
              <a:solidFill>
                <a:schemeClr val="tx1"/>
              </a:solidFill>
              <a:latin typeface="SourceSansProRegular"/>
            </a:endParaRPr>
          </a:p>
          <a:p>
            <a:pPr marL="0" indent="0" algn="ctr">
              <a:buFont typeface="Arial" panose="020B0604020202020204" pitchFamily="34" charset="0"/>
              <a:buNone/>
            </a:pPr>
            <a:r>
              <a:rPr lang="en-US" sz="1900" dirty="0">
                <a:solidFill>
                  <a:schemeClr val="tx1"/>
                </a:solidFill>
                <a:latin typeface="SourceSansProRegular"/>
              </a:rPr>
              <a:t>Microsoft Teams meeting</a:t>
            </a:r>
            <a:br>
              <a:rPr lang="en-US" sz="1900" dirty="0">
                <a:latin typeface="SourceSansProRegular"/>
              </a:rPr>
            </a:br>
            <a:r>
              <a:rPr lang="en-US" sz="1900" u="sng" dirty="0">
                <a:solidFill>
                  <a:schemeClr val="accent1"/>
                </a:solidFill>
                <a:latin typeface="SourceSansProRegular"/>
                <a:hlinkClick r:id="rId3">
                  <a:extLst>
                    <a:ext uri="{A12FA001-AC4F-418D-AE19-62706E023703}">
                      <ahyp:hlinkClr xmlns:ahyp="http://schemas.microsoft.com/office/drawing/2018/hyperlinkcolor" val="tx"/>
                    </a:ext>
                  </a:extLst>
                </a:hlinkClick>
              </a:rPr>
              <a:t>Click here to join the meeting</a:t>
            </a:r>
            <a:endParaRPr lang="en-US" sz="1900" dirty="0">
              <a:solidFill>
                <a:schemeClr val="accent1"/>
              </a:solidFill>
              <a:latin typeface="SourceSansProRegular"/>
            </a:endParaRPr>
          </a:p>
          <a:p>
            <a:pPr marL="0" indent="0" algn="ctr">
              <a:buFont typeface="Arial" panose="020B0604020202020204" pitchFamily="34" charset="0"/>
              <a:buNone/>
            </a:pPr>
            <a:endPar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endParaRPr>
          </a:p>
        </p:txBody>
      </p:sp>
      <p:pic>
        <p:nvPicPr>
          <p:cNvPr id="6" name="Picture 4">
            <a:extLst>
              <a:ext uri="{FF2B5EF4-FFF2-40B4-BE49-F238E27FC236}">
                <a16:creationId xmlns:a16="http://schemas.microsoft.com/office/drawing/2014/main" id="{D8ADBAFA-9983-8674-FA25-7892C467076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1425">
            <a:off x="4692341" y="1018647"/>
            <a:ext cx="2654916" cy="23525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descr="Office Hours&#10;April 12th 9-10am&#10;April 19th 1-2pm&#10;via Microsoft Teams&#10;" title="Office Hours">
            <a:extLst>
              <a:ext uri="{FF2B5EF4-FFF2-40B4-BE49-F238E27FC236}">
                <a16:creationId xmlns:a16="http://schemas.microsoft.com/office/drawing/2014/main" id="{E3F2F477-8E82-79D7-B5C9-ECF4EA1A9693}"/>
              </a:ext>
            </a:extLst>
          </p:cNvPr>
          <p:cNvSpPr txBox="1">
            <a:spLocks/>
          </p:cNvSpPr>
          <p:nvPr/>
        </p:nvSpPr>
        <p:spPr>
          <a:xfrm>
            <a:off x="3204593" y="4440019"/>
            <a:ext cx="5268287" cy="191633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dirty="0">
                <a:ln w="10160">
                  <a:solidFill>
                    <a:schemeClr val="accent5"/>
                  </a:solidFill>
                  <a:prstDash val="solid"/>
                </a:ln>
                <a:solidFill>
                  <a:schemeClr val="accent1"/>
                </a:solidFill>
                <a:effectLst>
                  <a:outerShdw blurRad="38100" dist="22860" dir="5400000" algn="tl" rotWithShape="0">
                    <a:srgbClr val="000000">
                      <a:alpha val="30000"/>
                    </a:srgbClr>
                  </a:outerShdw>
                </a:effectLst>
              </a:rPr>
              <a:t>Townhall  </a:t>
            </a:r>
          </a:p>
          <a:p>
            <a:pPr marL="0" indent="0" algn="ctr">
              <a:buFont typeface="Arial" panose="020B0604020202020204" pitchFamily="34" charset="0"/>
              <a:buNone/>
            </a:pPr>
            <a:r>
              <a:rPr lang="en-US" sz="2600" b="1" dirty="0">
                <a:solidFill>
                  <a:schemeClr val="accent1"/>
                </a:solidFill>
              </a:rPr>
              <a:t>Every Thursday 9-10am</a:t>
            </a:r>
            <a:endParaRPr lang="en-US" sz="2600" b="1" dirty="0">
              <a:solidFill>
                <a:schemeClr val="accent1"/>
              </a:solidFill>
              <a:cs typeface="Calibri"/>
            </a:endParaRPr>
          </a:p>
          <a:p>
            <a:pPr marL="0" marR="0" indent="0" algn="ctr">
              <a:spcBef>
                <a:spcPts val="0"/>
              </a:spcBef>
              <a:spcAft>
                <a:spcPts val="0"/>
              </a:spcAft>
              <a:buNone/>
            </a:pPr>
            <a:r>
              <a:rPr lang="en-US" sz="1600" dirty="0">
                <a:solidFill>
                  <a:srgbClr val="252424"/>
                </a:solidFill>
                <a:effectLst/>
                <a:latin typeface="Segoe UI" panose="020B0502040204020203" pitchFamily="34" charset="0"/>
                <a:ea typeface="Calibri" panose="020F0502020204030204" pitchFamily="34" charset="0"/>
              </a:rPr>
              <a:t>Microsoft Teams meeting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dirty="0">
                <a:solidFill>
                  <a:srgbClr val="252424"/>
                </a:solidFill>
                <a:effectLst/>
                <a:latin typeface="Segoe UI" panose="020B0502040204020203" pitchFamily="34" charset="0"/>
                <a:ea typeface="Calibri" panose="020F0502020204030204" pitchFamily="34" charset="0"/>
              </a:rPr>
              <a:t>Join on your computer or mobile app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Semibold" panose="020B0702040204020203" pitchFamily="34" charset="0"/>
                <a:ea typeface="Calibri" panose="020F0502020204030204" pitchFamily="34" charset="0"/>
                <a:hlinkClick r:id="rId5"/>
              </a:rPr>
              <a:t>Click here to join the meeting</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dirty="0">
                <a:solidFill>
                  <a:srgbClr val="252424"/>
                </a:solidFill>
                <a:effectLst/>
                <a:latin typeface="Segoe UI" panose="020B0502040204020203" pitchFamily="34" charset="0"/>
                <a:ea typeface="Calibri" panose="020F0502020204030204" pitchFamily="34" charset="0"/>
              </a:rPr>
              <a:t>Or call in (audio only)</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6"/>
              </a:rPr>
              <a:t>+1 929-341-4269,,760274086#</a:t>
            </a:r>
            <a:r>
              <a:rPr lang="en-US" sz="1600" dirty="0">
                <a:solidFill>
                  <a:srgbClr val="252424"/>
                </a:solidFill>
                <a:effectLst/>
                <a:latin typeface="Segoe UI" panose="020B0502040204020203" pitchFamily="34" charset="0"/>
                <a:ea typeface="Calibri" panose="020F0502020204030204" pitchFamily="34" charset="0"/>
              </a:rPr>
              <a:t>   United States, New York City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dirty="0">
                <a:solidFill>
                  <a:srgbClr val="252424"/>
                </a:solidFill>
                <a:effectLst/>
                <a:latin typeface="Segoe UI" panose="020B0502040204020203" pitchFamily="34" charset="0"/>
                <a:ea typeface="Calibri" panose="020F0502020204030204" pitchFamily="34" charset="0"/>
              </a:rPr>
              <a:t>Phone Conference ID: 760 274 086#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7"/>
              </a:rPr>
              <a:t>Find a local number</a:t>
            </a:r>
            <a:r>
              <a:rPr lang="en-US" sz="1600" dirty="0">
                <a:solidFill>
                  <a:srgbClr val="252424"/>
                </a:solidFill>
                <a:effectLst/>
                <a:latin typeface="Segoe UI" panose="020B0502040204020203" pitchFamily="34" charset="0"/>
                <a:ea typeface="Calibri" panose="020F0502020204030204" pitchFamily="34" charset="0"/>
              </a:rPr>
              <a:t> | </a:t>
            </a:r>
            <a:r>
              <a:rPr lang="en-US" sz="1600" u="sng" dirty="0">
                <a:solidFill>
                  <a:srgbClr val="6264A7"/>
                </a:solidFill>
                <a:effectLst/>
                <a:latin typeface="Segoe UI" panose="020B0502040204020203" pitchFamily="34" charset="0"/>
                <a:ea typeface="Calibri" panose="020F0502020204030204" pitchFamily="34" charset="0"/>
                <a:hlinkClick r:id="rId8"/>
              </a:rPr>
              <a:t>Reset PIN</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dirty="0">
                <a:solidFill>
                  <a:srgbClr val="6264A7"/>
                </a:solidFill>
                <a:effectLst/>
                <a:latin typeface="Segoe UI" panose="020B0502040204020203" pitchFamily="34" charset="0"/>
                <a:ea typeface="Calibri" panose="020F0502020204030204" pitchFamily="34" charset="0"/>
                <a:hlinkClick r:id="rId9"/>
              </a:rPr>
              <a:t>Learn More</a:t>
            </a:r>
            <a:r>
              <a:rPr lang="en-US" sz="1600" dirty="0">
                <a:solidFill>
                  <a:srgbClr val="252424"/>
                </a:solidFill>
                <a:effectLst/>
                <a:latin typeface="Segoe UI" panose="020B0502040204020203" pitchFamily="34" charset="0"/>
                <a:ea typeface="Calibri" panose="020F0502020204030204" pitchFamily="34" charset="0"/>
              </a:rPr>
              <a:t> | </a:t>
            </a:r>
            <a:r>
              <a:rPr lang="en-US" sz="1600" u="sng" dirty="0">
                <a:solidFill>
                  <a:srgbClr val="6264A7"/>
                </a:solidFill>
                <a:effectLst/>
                <a:latin typeface="Segoe UI" panose="020B0502040204020203" pitchFamily="34" charset="0"/>
                <a:ea typeface="Calibri" panose="020F0502020204030204" pitchFamily="34" charset="0"/>
                <a:hlinkClick r:id="rId10"/>
              </a:rPr>
              <a:t>Meeting options</a:t>
            </a:r>
            <a:r>
              <a:rPr lang="en-US" sz="1600" dirty="0">
                <a:solidFill>
                  <a:srgbClr val="252424"/>
                </a:solidFill>
                <a:effectLst/>
                <a:latin typeface="Segoe UI" panose="020B0502040204020203"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indent="0" algn="ctr">
              <a:buFont typeface="Arial" panose="020B0604020202020204" pitchFamily="34" charset="0"/>
              <a:buNone/>
            </a:pPr>
            <a:endParaRPr lang="en-US" sz="1800" dirty="0">
              <a:solidFill>
                <a:schemeClr val="accent1"/>
              </a:solidFill>
            </a:endParaRPr>
          </a:p>
        </p:txBody>
      </p:sp>
    </p:spTree>
    <p:extLst>
      <p:ext uri="{BB962C8B-B14F-4D97-AF65-F5344CB8AC3E}">
        <p14:creationId xmlns:p14="http://schemas.microsoft.com/office/powerpoint/2010/main" val="182289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D7DFB0-98D8-B1D4-9BB8-D8DC6BF3E3C8}"/>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CEA62A87-1FE1-97E0-2134-66A4DCE44171}"/>
              </a:ext>
            </a:extLst>
          </p:cNvPr>
          <p:cNvSpPr>
            <a:spLocks noGrp="1"/>
          </p:cNvSpPr>
          <p:nvPr>
            <p:ph type="title" idx="4294967295"/>
          </p:nvPr>
        </p:nvSpPr>
        <p:spPr>
          <a:xfrm>
            <a:off x="259545" y="117475"/>
            <a:ext cx="6910418"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 &amp;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endParaRPr>
          </a:p>
        </p:txBody>
      </p:sp>
      <p:sp>
        <p:nvSpPr>
          <p:cNvPr id="6" name="Rectangle: Rounded Corners 5">
            <a:extLst>
              <a:ext uri="{FF2B5EF4-FFF2-40B4-BE49-F238E27FC236}">
                <a16:creationId xmlns:a16="http://schemas.microsoft.com/office/drawing/2014/main" id="{EC158704-85A0-596A-52E0-8B06E3E5291A}"/>
              </a:ext>
            </a:extLst>
          </p:cNvPr>
          <p:cNvSpPr/>
          <p:nvPr/>
        </p:nvSpPr>
        <p:spPr>
          <a:xfrm>
            <a:off x="2066925" y="1733550"/>
            <a:ext cx="8067675"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Dawna Gudka</a:t>
            </a:r>
          </a:p>
          <a:p>
            <a:pPr algn="ctr"/>
            <a:r>
              <a:rPr lang="en-US" sz="3600" dirty="0"/>
              <a:t>Any questions, please reach out:</a:t>
            </a:r>
          </a:p>
          <a:p>
            <a:pPr algn="ctr"/>
            <a:endParaRPr lang="en-US" sz="3600" dirty="0"/>
          </a:p>
          <a:p>
            <a:pPr algn="ctr"/>
            <a:endParaRPr lang="en-US" sz="2800" dirty="0"/>
          </a:p>
          <a:p>
            <a:pPr algn="ctr"/>
            <a:r>
              <a:rPr lang="en-US" sz="4400" dirty="0"/>
              <a:t>(303) 598-7901</a:t>
            </a:r>
          </a:p>
          <a:p>
            <a:pPr algn="ctr"/>
            <a:r>
              <a:rPr lang="en-US" sz="4400" dirty="0"/>
              <a:t>Gudka_d@cde.state.co.us</a:t>
            </a:r>
          </a:p>
        </p:txBody>
      </p:sp>
    </p:spTree>
    <p:extLst>
      <p:ext uri="{BB962C8B-B14F-4D97-AF65-F5344CB8AC3E}">
        <p14:creationId xmlns:p14="http://schemas.microsoft.com/office/powerpoint/2010/main" val="113269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F7A35D-27D0-1A08-C6DF-352100CB2DC0}"/>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DD8920B1-A78E-9B7D-1374-EC0EF1A13D45}"/>
              </a:ext>
            </a:extLst>
          </p:cNvPr>
          <p:cNvSpPr txBox="1"/>
          <p:nvPr/>
        </p:nvSpPr>
        <p:spPr>
          <a:xfrm>
            <a:off x="0" y="257175"/>
            <a:ext cx="9571839" cy="1077218"/>
          </a:xfrm>
          <a:prstGeom prst="rect">
            <a:avLst/>
          </a:prstGeom>
          <a:noFill/>
        </p:spPr>
        <p:txBody>
          <a:bodyPr wrap="square" rtlCol="0">
            <a:spAutoFit/>
          </a:bodyPr>
          <a:lstStyle/>
          <a:p>
            <a:r>
              <a:rPr lang="en-US" sz="3200" b="1" dirty="0">
                <a:solidFill>
                  <a:schemeClr val="bg1"/>
                </a:solidFill>
              </a:rPr>
              <a:t>How Evaluations have been collected in Human Resource collection? What has changed?</a:t>
            </a:r>
          </a:p>
        </p:txBody>
      </p:sp>
      <p:sp>
        <p:nvSpPr>
          <p:cNvPr id="4" name="Content Placeholder 5">
            <a:extLst>
              <a:ext uri="{FF2B5EF4-FFF2-40B4-BE49-F238E27FC236}">
                <a16:creationId xmlns:a16="http://schemas.microsoft.com/office/drawing/2014/main" id="{B6F9F82D-D4DE-1E53-0318-7BA6A78256D5}"/>
              </a:ext>
            </a:extLst>
          </p:cNvPr>
          <p:cNvSpPr txBox="1">
            <a:spLocks/>
          </p:cNvSpPr>
          <p:nvPr/>
        </p:nvSpPr>
        <p:spPr>
          <a:xfrm>
            <a:off x="0" y="1276350"/>
            <a:ext cx="6690731" cy="5442414"/>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Evaluations conducted in Spring of each academic year</a:t>
            </a:r>
          </a:p>
          <a:p>
            <a:r>
              <a:rPr lang="en-US" dirty="0"/>
              <a:t>Reported the following year as part of the Spring HR collection</a:t>
            </a:r>
            <a:endParaRPr lang="en-US" dirty="0">
              <a:cs typeface="Calibri"/>
            </a:endParaRPr>
          </a:p>
          <a:p>
            <a:pPr lvl="1"/>
            <a:r>
              <a:rPr lang="en-US" dirty="0"/>
              <a:t>i.e.; Spring 2019 evaluation data wasn’t available until Spring/Summer 2020, a full calendar year later</a:t>
            </a:r>
            <a:endParaRPr lang="en-US" dirty="0">
              <a:cs typeface="Calibri"/>
            </a:endParaRPr>
          </a:p>
          <a:p>
            <a:r>
              <a:rPr lang="en-US" dirty="0"/>
              <a:t>Dashboards and reporting are always at least one year out of date</a:t>
            </a:r>
            <a:endParaRPr lang="en-US" dirty="0">
              <a:cs typeface="Calibri"/>
            </a:endParaRPr>
          </a:p>
          <a:p>
            <a:pPr lvl="1"/>
            <a:r>
              <a:rPr lang="en-US" dirty="0"/>
              <a:t>Insights are no longer useful</a:t>
            </a:r>
            <a:endParaRPr lang="en-US" dirty="0">
              <a:cs typeface="Calibri"/>
            </a:endParaRPr>
          </a:p>
          <a:p>
            <a:pPr lvl="1"/>
            <a:r>
              <a:rPr lang="en-US" dirty="0"/>
              <a:t>Dashboards are not meaningful 1+ years later</a:t>
            </a:r>
            <a:endParaRPr lang="en-US" dirty="0">
              <a:cs typeface="Calibri"/>
            </a:endParaRPr>
          </a:p>
          <a:p>
            <a:r>
              <a:rPr lang="en-US" dirty="0">
                <a:cs typeface="Calibri"/>
              </a:rPr>
              <a:t>Evaluations for staff who have left the district are missing and, therefore, the data are incomplete</a:t>
            </a:r>
          </a:p>
          <a:p>
            <a:pPr marL="0" indent="0">
              <a:buNone/>
            </a:pPr>
            <a:endParaRPr lang="en-US" dirty="0">
              <a:cs typeface="Calibri"/>
            </a:endParaRPr>
          </a:p>
        </p:txBody>
      </p:sp>
      <p:sp>
        <p:nvSpPr>
          <p:cNvPr id="7" name="Title 6">
            <a:extLst>
              <a:ext uri="{FF2B5EF4-FFF2-40B4-BE49-F238E27FC236}">
                <a16:creationId xmlns:a16="http://schemas.microsoft.com/office/drawing/2014/main" id="{68AA3F02-1740-84BD-4980-2116B2CA59A8}"/>
              </a:ext>
            </a:extLst>
          </p:cNvPr>
          <p:cNvSpPr>
            <a:spLocks noGrp="1"/>
          </p:cNvSpPr>
          <p:nvPr>
            <p:ph type="title" idx="4294967295"/>
          </p:nvPr>
        </p:nvSpPr>
        <p:spPr>
          <a:xfrm>
            <a:off x="6505575" y="1876425"/>
            <a:ext cx="5483087" cy="4479925"/>
          </a:xfrm>
          <a:prstGeom prst="ellipse">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lt1"/>
                </a:solidFill>
                <a:effectLst/>
                <a:uLnTx/>
                <a:uFillTx/>
                <a:latin typeface="+mn-lt"/>
                <a:ea typeface="+mn-ea"/>
                <a:cs typeface="+mn-cs"/>
              </a:rPr>
              <a:t>How can we narrow the gap between </a:t>
            </a:r>
            <a:r>
              <a:rPr kumimoji="0" lang="en-US" sz="3200" b="1" i="0" u="none" strike="noStrike" kern="1200" cap="none" spc="0" normalizeH="0" baseline="0" noProof="0" dirty="0">
                <a:ln>
                  <a:noFill/>
                </a:ln>
                <a:solidFill>
                  <a:srgbClr val="7030A0"/>
                </a:solidFill>
                <a:effectLst/>
                <a:uLnTx/>
                <a:uFillTx/>
                <a:latin typeface="+mn-lt"/>
                <a:ea typeface="+mn-ea"/>
                <a:cs typeface="+mn-cs"/>
              </a:rPr>
              <a:t>collection</a:t>
            </a:r>
            <a:r>
              <a:rPr kumimoji="0" lang="en-US" sz="3200" b="1" i="0" u="none" strike="noStrike" kern="1200" cap="none" spc="0" normalizeH="0" baseline="0" noProof="0" dirty="0">
                <a:ln>
                  <a:noFill/>
                </a:ln>
                <a:solidFill>
                  <a:schemeClr val="lt1"/>
                </a:solidFill>
                <a:effectLst/>
                <a:uLnTx/>
                <a:uFillTx/>
                <a:latin typeface="+mn-lt"/>
                <a:ea typeface="+mn-ea"/>
                <a:cs typeface="+mn-cs"/>
              </a:rPr>
              <a:t> and </a:t>
            </a:r>
            <a:r>
              <a:rPr kumimoji="0" lang="en-US" sz="3200" b="1" i="0" u="none" strike="noStrike" kern="1200" cap="none" spc="0" normalizeH="0" baseline="0" noProof="0" dirty="0">
                <a:ln>
                  <a:noFill/>
                </a:ln>
                <a:solidFill>
                  <a:srgbClr val="00B050"/>
                </a:solidFill>
                <a:effectLst/>
                <a:uLnTx/>
                <a:uFillTx/>
                <a:latin typeface="+mn-lt"/>
                <a:ea typeface="+mn-ea"/>
                <a:cs typeface="+mn-cs"/>
              </a:rPr>
              <a:t>analysis/reporting</a:t>
            </a:r>
            <a:r>
              <a:rPr kumimoji="0" lang="en-US" sz="3200" b="1" i="0" u="none" strike="noStrike" kern="1200" cap="none" spc="0" normalizeH="0" baseline="0" noProof="0" dirty="0">
                <a:ln>
                  <a:noFill/>
                </a:ln>
                <a:solidFill>
                  <a:schemeClr val="lt1"/>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lt1"/>
                </a:solidFill>
                <a:effectLst/>
                <a:highlight>
                  <a:srgbClr val="00FFFF"/>
                </a:highlight>
                <a:uLnTx/>
                <a:uFillTx/>
                <a:latin typeface="+mn-lt"/>
                <a:ea typeface="+mn-ea"/>
                <a:cs typeface="+mn-cs"/>
                <a:hlinkClick r:id="rId2"/>
              </a:rPr>
              <a:t>HB 22-070</a:t>
            </a:r>
            <a:endParaRPr kumimoji="0" lang="en-US" sz="5400" b="1" i="0" u="none" strike="noStrike" kern="1200" cap="none" spc="0" normalizeH="0" baseline="0" noProof="0" dirty="0">
              <a:ln>
                <a:noFill/>
              </a:ln>
              <a:solidFill>
                <a:schemeClr val="lt1"/>
              </a:solidFill>
              <a:effectLst/>
              <a:highlight>
                <a:srgbClr val="00FFFF"/>
              </a:highlight>
              <a:uLnTx/>
              <a:uFillTx/>
              <a:latin typeface="+mn-lt"/>
              <a:ea typeface="+mn-ea"/>
              <a:cs typeface="+mn-cs"/>
            </a:endParaRPr>
          </a:p>
        </p:txBody>
      </p:sp>
    </p:spTree>
    <p:extLst>
      <p:ext uri="{BB962C8B-B14F-4D97-AF65-F5344CB8AC3E}">
        <p14:creationId xmlns:p14="http://schemas.microsoft.com/office/powerpoint/2010/main" val="32841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7149A-1CCE-4F29-88F2-E38E8A55EFD2}"/>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B64139D2-7F0F-EF89-618F-1FF889FC650F}"/>
              </a:ext>
            </a:extLst>
          </p:cNvPr>
          <p:cNvSpPr>
            <a:spLocks noGrp="1"/>
          </p:cNvSpPr>
          <p:nvPr>
            <p:ph type="title" idx="4294967295"/>
          </p:nvPr>
        </p:nvSpPr>
        <p:spPr>
          <a:xfrm>
            <a:off x="0" y="136525"/>
            <a:ext cx="891539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SB 22-070</a:t>
            </a:r>
          </a:p>
        </p:txBody>
      </p:sp>
      <p:sp>
        <p:nvSpPr>
          <p:cNvPr id="4" name="TextBox 3">
            <a:extLst>
              <a:ext uri="{FF2B5EF4-FFF2-40B4-BE49-F238E27FC236}">
                <a16:creationId xmlns:a16="http://schemas.microsoft.com/office/drawing/2014/main" id="{F60B9E8D-A59B-D350-A09B-E72568F28050}"/>
              </a:ext>
            </a:extLst>
          </p:cNvPr>
          <p:cNvSpPr txBox="1"/>
          <p:nvPr/>
        </p:nvSpPr>
        <p:spPr>
          <a:xfrm>
            <a:off x="447675" y="1695450"/>
            <a:ext cx="11220450" cy="1323439"/>
          </a:xfrm>
          <a:prstGeom prst="rect">
            <a:avLst/>
          </a:prstGeom>
          <a:noFill/>
        </p:spPr>
        <p:txBody>
          <a:bodyPr wrap="square" rtlCol="0">
            <a:spAutoFit/>
          </a:bodyPr>
          <a:lstStyle/>
          <a:p>
            <a:r>
              <a:rPr lang="en-US" sz="2000" b="1" dirty="0"/>
              <a:t>Creation of a new data collection for districts/BOCES to report evaluation ratings annually to CDE by October 15</a:t>
            </a:r>
            <a:r>
              <a:rPr lang="en-US" sz="2000" b="1" baseline="30000" dirty="0"/>
              <a:t>th</a:t>
            </a:r>
            <a:endParaRPr lang="en-US" sz="2000" b="1" dirty="0"/>
          </a:p>
          <a:p>
            <a:pPr lvl="1"/>
            <a:r>
              <a:rPr lang="en-US" sz="2000" b="1" dirty="0"/>
              <a:t>These are the same fields contained in the current interchange that CDE is collecting now, but they will be collected (1) earlier and (2) separately.</a:t>
            </a:r>
          </a:p>
        </p:txBody>
      </p:sp>
      <p:grpSp>
        <p:nvGrpSpPr>
          <p:cNvPr id="5" name="Group 4" descr="House Bill 22-070">
            <a:extLst>
              <a:ext uri="{FF2B5EF4-FFF2-40B4-BE49-F238E27FC236}">
                <a16:creationId xmlns:a16="http://schemas.microsoft.com/office/drawing/2014/main" id="{6D390752-65AC-73EB-F67E-378A90ED80D2}"/>
              </a:ext>
            </a:extLst>
          </p:cNvPr>
          <p:cNvGrpSpPr/>
          <p:nvPr/>
        </p:nvGrpSpPr>
        <p:grpSpPr>
          <a:xfrm>
            <a:off x="800100" y="3114675"/>
            <a:ext cx="10280088" cy="2933494"/>
            <a:chOff x="1377325" y="4403047"/>
            <a:chExt cx="6306430" cy="1897934"/>
          </a:xfrm>
        </p:grpSpPr>
        <p:pic>
          <p:nvPicPr>
            <p:cNvPr id="6" name="Picture 5">
              <a:extLst>
                <a:ext uri="{FF2B5EF4-FFF2-40B4-BE49-F238E27FC236}">
                  <a16:creationId xmlns:a16="http://schemas.microsoft.com/office/drawing/2014/main" id="{1E522D35-1A55-EFCE-07DA-A4FB936CEDC8}"/>
                </a:ext>
              </a:extLst>
            </p:cNvPr>
            <p:cNvPicPr>
              <a:picLocks noChangeAspect="1"/>
            </p:cNvPicPr>
            <p:nvPr/>
          </p:nvPicPr>
          <p:blipFill>
            <a:blip r:embed="rId2"/>
            <a:stretch>
              <a:fillRect/>
            </a:stretch>
          </p:blipFill>
          <p:spPr>
            <a:xfrm>
              <a:off x="1377325" y="5119716"/>
              <a:ext cx="6306430" cy="1181265"/>
            </a:xfrm>
            <a:prstGeom prst="rect">
              <a:avLst/>
            </a:prstGeom>
          </p:spPr>
        </p:pic>
        <p:pic>
          <p:nvPicPr>
            <p:cNvPr id="7" name="Picture 6">
              <a:extLst>
                <a:ext uri="{FF2B5EF4-FFF2-40B4-BE49-F238E27FC236}">
                  <a16:creationId xmlns:a16="http://schemas.microsoft.com/office/drawing/2014/main" id="{945CFA30-DFB9-3DAA-1CE9-C84428E16A58}"/>
                </a:ext>
              </a:extLst>
            </p:cNvPr>
            <p:cNvPicPr>
              <a:picLocks noChangeAspect="1"/>
            </p:cNvPicPr>
            <p:nvPr/>
          </p:nvPicPr>
          <p:blipFill>
            <a:blip r:embed="rId3"/>
            <a:stretch>
              <a:fillRect/>
            </a:stretch>
          </p:blipFill>
          <p:spPr>
            <a:xfrm>
              <a:off x="1377325" y="4403047"/>
              <a:ext cx="6306430" cy="847843"/>
            </a:xfrm>
            <a:prstGeom prst="rect">
              <a:avLst/>
            </a:prstGeom>
          </p:spPr>
        </p:pic>
      </p:grpSp>
    </p:spTree>
    <p:extLst>
      <p:ext uri="{BB962C8B-B14F-4D97-AF65-F5344CB8AC3E}">
        <p14:creationId xmlns:p14="http://schemas.microsoft.com/office/powerpoint/2010/main" val="11927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B9DBF-5B57-8F68-C0F2-B2A4E51BCBCA}"/>
              </a:ext>
            </a:extLst>
          </p:cNvPr>
          <p:cNvSpPr>
            <a:spLocks noGrp="1"/>
          </p:cNvSpPr>
          <p:nvPr>
            <p:ph type="ftr" sz="quarter" idx="11"/>
          </p:nvPr>
        </p:nvSpPr>
        <p:spPr/>
        <p:txBody>
          <a:bodyPr/>
          <a:lstStyle/>
          <a:p>
            <a:r>
              <a:rPr lang="pl-PL"/>
              <a:t>gudka_d@cde.state.co.us    Dawna Gudka  (303) 598-7901</a:t>
            </a:r>
            <a:endParaRPr lang="en-US"/>
          </a:p>
        </p:txBody>
      </p:sp>
      <p:sp>
        <p:nvSpPr>
          <p:cNvPr id="3" name="Oval 2">
            <a:extLst>
              <a:ext uri="{FF2B5EF4-FFF2-40B4-BE49-F238E27FC236}">
                <a16:creationId xmlns:a16="http://schemas.microsoft.com/office/drawing/2014/main" id="{EBFE5129-DED0-F560-A54B-2995FB2512C4}"/>
              </a:ext>
            </a:extLst>
          </p:cNvPr>
          <p:cNvSpPr/>
          <p:nvPr/>
        </p:nvSpPr>
        <p:spPr>
          <a:xfrm>
            <a:off x="2128833" y="1358901"/>
            <a:ext cx="2066925"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 Profile</a:t>
            </a:r>
          </a:p>
        </p:txBody>
      </p:sp>
      <p:sp>
        <p:nvSpPr>
          <p:cNvPr id="4" name="Oval 3">
            <a:extLst>
              <a:ext uri="{FF2B5EF4-FFF2-40B4-BE49-F238E27FC236}">
                <a16:creationId xmlns:a16="http://schemas.microsoft.com/office/drawing/2014/main" id="{6EE935D0-AB02-6756-41EA-004A65633F65}"/>
              </a:ext>
            </a:extLst>
          </p:cNvPr>
          <p:cNvSpPr/>
          <p:nvPr/>
        </p:nvSpPr>
        <p:spPr>
          <a:xfrm>
            <a:off x="2128833" y="3005138"/>
            <a:ext cx="2066925"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 Assignment </a:t>
            </a:r>
          </a:p>
        </p:txBody>
      </p:sp>
      <p:sp>
        <p:nvSpPr>
          <p:cNvPr id="5" name="Oval 4">
            <a:extLst>
              <a:ext uri="{FF2B5EF4-FFF2-40B4-BE49-F238E27FC236}">
                <a16:creationId xmlns:a16="http://schemas.microsoft.com/office/drawing/2014/main" id="{FF2E95D7-4535-E75D-5795-A71A74FC2770}"/>
              </a:ext>
            </a:extLst>
          </p:cNvPr>
          <p:cNvSpPr/>
          <p:nvPr/>
        </p:nvSpPr>
        <p:spPr>
          <a:xfrm>
            <a:off x="2128832" y="4651375"/>
            <a:ext cx="2066925"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 Evaluation</a:t>
            </a:r>
          </a:p>
        </p:txBody>
      </p:sp>
      <p:sp>
        <p:nvSpPr>
          <p:cNvPr id="7" name="Plus Sign 6" descr="Staff Profile plus">
            <a:extLst>
              <a:ext uri="{FF2B5EF4-FFF2-40B4-BE49-F238E27FC236}">
                <a16:creationId xmlns:a16="http://schemas.microsoft.com/office/drawing/2014/main" id="{DCB3AF19-9828-D3FE-3BE8-9628C88B084D}"/>
              </a:ext>
            </a:extLst>
          </p:cNvPr>
          <p:cNvSpPr/>
          <p:nvPr/>
        </p:nvSpPr>
        <p:spPr>
          <a:xfrm>
            <a:off x="2811695" y="2468400"/>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Plus Sign 7" descr="Staff Assignment plus Staff Evaluation file">
            <a:extLst>
              <a:ext uri="{FF2B5EF4-FFF2-40B4-BE49-F238E27FC236}">
                <a16:creationId xmlns:a16="http://schemas.microsoft.com/office/drawing/2014/main" id="{69288A7E-1525-A7B8-E2A8-3872D4996E5D}"/>
              </a:ext>
            </a:extLst>
          </p:cNvPr>
          <p:cNvSpPr/>
          <p:nvPr/>
        </p:nvSpPr>
        <p:spPr>
          <a:xfrm>
            <a:off x="2811695" y="4273551"/>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Equals 8" descr="Creates the Staff Evaluation Snapshot once you create a snapshot">
            <a:extLst>
              <a:ext uri="{FF2B5EF4-FFF2-40B4-BE49-F238E27FC236}">
                <a16:creationId xmlns:a16="http://schemas.microsoft.com/office/drawing/2014/main" id="{03C37BE4-336C-EF6A-C094-4C011281714F}"/>
              </a:ext>
            </a:extLst>
          </p:cNvPr>
          <p:cNvSpPr/>
          <p:nvPr/>
        </p:nvSpPr>
        <p:spPr>
          <a:xfrm>
            <a:off x="4429125" y="3164052"/>
            <a:ext cx="1019175" cy="11094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C3E9E7C-2FB3-03F2-D21F-48CCDDDAE8E7}"/>
              </a:ext>
            </a:extLst>
          </p:cNvPr>
          <p:cNvSpPr/>
          <p:nvPr/>
        </p:nvSpPr>
        <p:spPr>
          <a:xfrm>
            <a:off x="5767392" y="2106613"/>
            <a:ext cx="5519733" cy="317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Staff Evaluation Snapshot</a:t>
            </a:r>
          </a:p>
        </p:txBody>
      </p:sp>
      <p:sp>
        <p:nvSpPr>
          <p:cNvPr id="11" name="Rectangle 10">
            <a:extLst>
              <a:ext uri="{FF2B5EF4-FFF2-40B4-BE49-F238E27FC236}">
                <a16:creationId xmlns:a16="http://schemas.microsoft.com/office/drawing/2014/main" id="{45A0D7B8-699D-9E11-B7AB-A782AB1C8275}"/>
              </a:ext>
            </a:extLst>
          </p:cNvPr>
          <p:cNvSpPr/>
          <p:nvPr/>
        </p:nvSpPr>
        <p:spPr>
          <a:xfrm>
            <a:off x="563035" y="1581150"/>
            <a:ext cx="984829" cy="4553400"/>
          </a:xfrm>
          <a:prstGeom prst="rect">
            <a:avLst/>
          </a:prstGeom>
          <a:solidFill>
            <a:schemeClr val="accent6">
              <a:lumMod val="60000"/>
              <a:lumOff val="40000"/>
            </a:schemeClr>
          </a:solidFill>
          <a:ln>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May 2023 – October 2023</a:t>
            </a:r>
            <a:endParaRPr lang="en-US" sz="1200" dirty="0">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945D306F-8980-4485-E14A-5B38E35483B8}"/>
              </a:ext>
            </a:extLst>
          </p:cNvPr>
          <p:cNvSpPr>
            <a:spLocks noGrp="1"/>
          </p:cNvSpPr>
          <p:nvPr>
            <p:ph type="title" idx="4294967295"/>
          </p:nvPr>
        </p:nvSpPr>
        <p:spPr>
          <a:xfrm>
            <a:off x="0" y="122344"/>
            <a:ext cx="9067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Reporting 2022-2023 Evaluation Data</a:t>
            </a:r>
          </a:p>
        </p:txBody>
      </p:sp>
    </p:spTree>
    <p:extLst>
      <p:ext uri="{BB962C8B-B14F-4D97-AF65-F5344CB8AC3E}">
        <p14:creationId xmlns:p14="http://schemas.microsoft.com/office/powerpoint/2010/main" val="14299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2CC0F-6625-FD4E-27A3-81EB53D00235}"/>
              </a:ext>
            </a:extLst>
          </p:cNvPr>
          <p:cNvSpPr>
            <a:spLocks noGrp="1"/>
          </p:cNvSpPr>
          <p:nvPr>
            <p:ph type="ftr" sz="quarter" idx="11"/>
          </p:nvPr>
        </p:nvSpPr>
        <p:spPr/>
        <p:txBody>
          <a:bodyPr/>
          <a:lstStyle/>
          <a:p>
            <a:r>
              <a:rPr lang="pl-PL"/>
              <a:t>gudka_d@cde.state.co.us    Dawna Gudka  (303) 598-7901</a:t>
            </a:r>
            <a:endParaRPr lang="en-US"/>
          </a:p>
        </p:txBody>
      </p:sp>
      <p:sp>
        <p:nvSpPr>
          <p:cNvPr id="3" name="Content Placeholder 1">
            <a:extLst>
              <a:ext uri="{FF2B5EF4-FFF2-40B4-BE49-F238E27FC236}">
                <a16:creationId xmlns:a16="http://schemas.microsoft.com/office/drawing/2014/main" id="{F83A6749-F543-D9BE-071B-7564E9310B38}"/>
              </a:ext>
            </a:extLst>
          </p:cNvPr>
          <p:cNvSpPr txBox="1">
            <a:spLocks/>
          </p:cNvSpPr>
          <p:nvPr/>
        </p:nvSpPr>
        <p:spPr>
          <a:xfrm>
            <a:off x="443565" y="1398638"/>
            <a:ext cx="9520491" cy="5169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Calibri" panose="020F0502020204030204" pitchFamily="34" charset="0"/>
                <a:cs typeface="Calibri" panose="020F0502020204030204" pitchFamily="34" charset="0"/>
              </a:rPr>
              <a:t>Staff Interchange Roles (both 4-digit LEAs and 5 digit AUs):</a:t>
            </a:r>
          </a:p>
          <a:p>
            <a:pPr lvl="1"/>
            <a:r>
              <a:rPr lang="en-US" dirty="0">
                <a:solidFill>
                  <a:schemeClr val="accent5"/>
                </a:solidFill>
                <a:latin typeface="Calibri" panose="020F0502020204030204" pitchFamily="34" charset="0"/>
                <a:cs typeface="Calibri" panose="020F0502020204030204" pitchFamily="34" charset="0"/>
              </a:rPr>
              <a:t>STF~ LEAUSER – upload and modify staff interchange files OR</a:t>
            </a:r>
          </a:p>
          <a:p>
            <a:pPr lvl="1"/>
            <a:r>
              <a:rPr lang="en-US" dirty="0">
                <a:solidFill>
                  <a:schemeClr val="accent5"/>
                </a:solidFill>
                <a:latin typeface="Calibri" panose="020F0502020204030204" pitchFamily="34" charset="0"/>
                <a:cs typeface="Calibri" panose="020F0502020204030204" pitchFamily="34" charset="0"/>
              </a:rPr>
              <a:t>STF~LEAVIEWER – view (only) staff interchange data</a:t>
            </a:r>
          </a:p>
          <a:p>
            <a:endParaRPr lang="en-US" dirty="0">
              <a:solidFill>
                <a:schemeClr val="accent5"/>
              </a:solidFill>
              <a:latin typeface="Calibri" panose="020F0502020204030204" pitchFamily="34" charset="0"/>
              <a:cs typeface="Calibri" panose="020F0502020204030204" pitchFamily="34" charset="0"/>
            </a:endParaRPr>
          </a:p>
          <a:p>
            <a:r>
              <a:rPr lang="en-US" dirty="0">
                <a:solidFill>
                  <a:schemeClr val="accent5"/>
                </a:solidFill>
                <a:latin typeface="Calibri" panose="020F0502020204030204" pitchFamily="34" charset="0"/>
                <a:cs typeface="Calibri" panose="020F0502020204030204" pitchFamily="34" charset="0"/>
              </a:rPr>
              <a:t>Human Resources Snapshot Roles (only 4-digit LEA codes):</a:t>
            </a:r>
          </a:p>
          <a:p>
            <a:pPr lvl="1"/>
            <a:r>
              <a:rPr lang="en-US" dirty="0">
                <a:solidFill>
                  <a:schemeClr val="accent5"/>
                </a:solidFill>
                <a:latin typeface="Calibri" panose="020F0502020204030204" pitchFamily="34" charset="0"/>
                <a:cs typeface="Calibri" panose="020F0502020204030204" pitchFamily="34" charset="0"/>
              </a:rPr>
              <a:t>HRD~LEAAPPROVER – Approves, creates, views Snapshot OR</a:t>
            </a:r>
          </a:p>
          <a:p>
            <a:pPr lvl="1"/>
            <a:r>
              <a:rPr lang="en-US" dirty="0">
                <a:solidFill>
                  <a:schemeClr val="accent5"/>
                </a:solidFill>
                <a:latin typeface="Calibri" panose="020F0502020204030204" pitchFamily="34" charset="0"/>
                <a:cs typeface="Calibri" panose="020F0502020204030204" pitchFamily="34" charset="0"/>
              </a:rPr>
              <a:t>HRD~LEAUSER -  creates, views Snapshot OR</a:t>
            </a:r>
          </a:p>
          <a:p>
            <a:pPr lvl="1"/>
            <a:r>
              <a:rPr lang="en-US" dirty="0">
                <a:solidFill>
                  <a:schemeClr val="accent5"/>
                </a:solidFill>
                <a:latin typeface="Calibri" panose="020F0502020204030204" pitchFamily="34" charset="0"/>
                <a:cs typeface="Calibri" panose="020F0502020204030204" pitchFamily="34" charset="0"/>
              </a:rPr>
              <a:t>HRD~LEAVIEWER- views snapshot</a:t>
            </a:r>
          </a:p>
          <a:p>
            <a:pPr lvl="1"/>
            <a:endParaRPr lang="en-US" dirty="0">
              <a:solidFill>
                <a:schemeClr val="accent5"/>
              </a:solidFill>
              <a:latin typeface="Calibri" panose="020F0502020204030204" pitchFamily="34" charset="0"/>
              <a:cs typeface="Calibri" panose="020F0502020204030204" pitchFamily="34" charset="0"/>
            </a:endParaRPr>
          </a:p>
          <a:p>
            <a:pPr marL="0" indent="0">
              <a:buNone/>
            </a:pPr>
            <a:endParaRPr lang="en-US" dirty="0"/>
          </a:p>
          <a:p>
            <a:endParaRPr lang="en-US" dirty="0"/>
          </a:p>
        </p:txBody>
      </p:sp>
      <p:sp>
        <p:nvSpPr>
          <p:cNvPr id="7" name="Title 6">
            <a:extLst>
              <a:ext uri="{FF2B5EF4-FFF2-40B4-BE49-F238E27FC236}">
                <a16:creationId xmlns:a16="http://schemas.microsoft.com/office/drawing/2014/main" id="{0DCD3FE4-44AD-FE4E-40B7-D92D929E001A}"/>
              </a:ext>
            </a:extLst>
          </p:cNvPr>
          <p:cNvSpPr>
            <a:spLocks noGrp="1"/>
          </p:cNvSpPr>
          <p:nvPr>
            <p:ph type="title" idx="4294967295"/>
          </p:nvPr>
        </p:nvSpPr>
        <p:spPr>
          <a:xfrm>
            <a:off x="300057" y="136525"/>
            <a:ext cx="851677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Identity Management Roles</a:t>
            </a:r>
          </a:p>
        </p:txBody>
      </p:sp>
    </p:spTree>
    <p:extLst>
      <p:ext uri="{BB962C8B-B14F-4D97-AF65-F5344CB8AC3E}">
        <p14:creationId xmlns:p14="http://schemas.microsoft.com/office/powerpoint/2010/main" val="129989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6" name="Rectangle: Rounded Corners 5">
            <a:extLst>
              <a:ext uri="{FF2B5EF4-FFF2-40B4-BE49-F238E27FC236}">
                <a16:creationId xmlns:a16="http://schemas.microsoft.com/office/drawing/2014/main" id="{3D5B4252-6A5E-8944-F953-485386975621}"/>
              </a:ext>
            </a:extLst>
          </p:cNvPr>
          <p:cNvSpPr/>
          <p:nvPr/>
        </p:nvSpPr>
        <p:spPr>
          <a:xfrm>
            <a:off x="7734299" y="1457325"/>
            <a:ext cx="3838575"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Profile Resources</a:t>
            </a:r>
          </a:p>
          <a:p>
            <a:pPr algn="ctr"/>
            <a:endParaRPr lang="en-US" sz="2800" b="1" dirty="0"/>
          </a:p>
          <a:p>
            <a:pPr algn="ctr"/>
            <a:r>
              <a:rPr lang="en-US" dirty="0">
                <a:highlight>
                  <a:srgbClr val="C0C0C0"/>
                </a:highlight>
                <a:hlinkClick r:id="rId2"/>
              </a:rPr>
              <a:t>Staff Interchange Website</a:t>
            </a:r>
            <a:endParaRPr lang="en-US" dirty="0">
              <a:highlight>
                <a:srgbClr val="C0C0C0"/>
              </a:highlight>
            </a:endParaRPr>
          </a:p>
          <a:p>
            <a:pPr algn="ctr"/>
            <a:r>
              <a:rPr lang="en-US" dirty="0">
                <a:highlight>
                  <a:srgbClr val="C0C0C0"/>
                </a:highlight>
                <a:hlinkClick r:id="rId3"/>
              </a:rPr>
              <a:t>Staff Profile file layout</a:t>
            </a:r>
            <a:endParaRPr lang="en-US" dirty="0">
              <a:highlight>
                <a:srgbClr val="C0C0C0"/>
              </a:highlight>
            </a:endParaRPr>
          </a:p>
          <a:p>
            <a:pPr algn="ctr"/>
            <a:r>
              <a:rPr lang="en-US" dirty="0">
                <a:highlight>
                  <a:srgbClr val="C0C0C0"/>
                </a:highlight>
                <a:hlinkClick r:id="rId2"/>
              </a:rPr>
              <a:t>Staff Profile Template</a:t>
            </a:r>
            <a:endParaRPr lang="en-US" dirty="0">
              <a:highlight>
                <a:srgbClr val="C0C0C0"/>
              </a:highlight>
            </a:endParaRPr>
          </a:p>
          <a:p>
            <a:pPr algn="ctr"/>
            <a:r>
              <a:rPr lang="en-US" dirty="0">
                <a:highlight>
                  <a:srgbClr val="C0C0C0"/>
                </a:highlight>
                <a:hlinkClick r:id="rId2"/>
              </a:rPr>
              <a:t>Staff Profile Business Rules</a:t>
            </a:r>
            <a:endParaRPr lang="en-US" dirty="0">
              <a:highlight>
                <a:srgbClr val="C0C0C0"/>
              </a:highlight>
            </a:endParaRPr>
          </a:p>
        </p:txBody>
      </p:sp>
      <p:sp>
        <p:nvSpPr>
          <p:cNvPr id="7" name="TextBox 6">
            <a:extLst>
              <a:ext uri="{FF2B5EF4-FFF2-40B4-BE49-F238E27FC236}">
                <a16:creationId xmlns:a16="http://schemas.microsoft.com/office/drawing/2014/main" id="{38F52795-1F43-5C07-368F-E091617BA9C0}"/>
              </a:ext>
            </a:extLst>
          </p:cNvPr>
          <p:cNvSpPr txBox="1"/>
          <p:nvPr/>
        </p:nvSpPr>
        <p:spPr>
          <a:xfrm>
            <a:off x="123825" y="1619250"/>
            <a:ext cx="5667375" cy="1477328"/>
          </a:xfrm>
          <a:prstGeom prst="rect">
            <a:avLst/>
          </a:prstGeom>
          <a:noFill/>
        </p:spPr>
        <p:txBody>
          <a:bodyPr wrap="square" rtlCol="0">
            <a:spAutoFit/>
          </a:bodyPr>
          <a:lstStyle/>
          <a:p>
            <a:pPr marL="285750" indent="-285750">
              <a:buFont typeface="Courier New" panose="02070309020205020404" pitchFamily="49" charset="0"/>
              <a:buChar char="o"/>
            </a:pPr>
            <a:r>
              <a:rPr lang="en-US" dirty="0"/>
              <a:t>First upload an updated Error Free Staff Profile file </a:t>
            </a:r>
          </a:p>
          <a:p>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endParaRPr lang="en-US" dirty="0"/>
          </a:p>
        </p:txBody>
      </p:sp>
      <p:pic>
        <p:nvPicPr>
          <p:cNvPr id="2050" name="Picture 2" descr="Staff profile upload screenshot">
            <a:extLst>
              <a:ext uri="{FF2B5EF4-FFF2-40B4-BE49-F238E27FC236}">
                <a16:creationId xmlns:a16="http://schemas.microsoft.com/office/drawing/2014/main" id="{6CAFCBD5-716C-76E8-604D-E64C1605E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6" y="2047503"/>
            <a:ext cx="6405880" cy="3981837"/>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2E9C9AC4-D7D9-7A82-8900-5E46D179594B}"/>
              </a:ext>
            </a:extLst>
          </p:cNvPr>
          <p:cNvSpPr/>
          <p:nvPr/>
        </p:nvSpPr>
        <p:spPr>
          <a:xfrm>
            <a:off x="7286626" y="4610101"/>
            <a:ext cx="4533900"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an updated Staff Profile file</a:t>
            </a:r>
          </a:p>
        </p:txBody>
      </p:sp>
    </p:spTree>
    <p:extLst>
      <p:ext uri="{BB962C8B-B14F-4D97-AF65-F5344CB8AC3E}">
        <p14:creationId xmlns:p14="http://schemas.microsoft.com/office/powerpoint/2010/main" val="152992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3" name="Rectangle: Rounded Corners 2">
            <a:extLst>
              <a:ext uri="{FF2B5EF4-FFF2-40B4-BE49-F238E27FC236}">
                <a16:creationId xmlns:a16="http://schemas.microsoft.com/office/drawing/2014/main" id="{0560A4B0-3FF0-99E0-5B16-744E0BA8229B}"/>
              </a:ext>
            </a:extLst>
          </p:cNvPr>
          <p:cNvSpPr/>
          <p:nvPr/>
        </p:nvSpPr>
        <p:spPr>
          <a:xfrm>
            <a:off x="7010401" y="1457325"/>
            <a:ext cx="4562474"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Staff Assignment Resources</a:t>
            </a:r>
          </a:p>
          <a:p>
            <a:pPr algn="ctr"/>
            <a:endParaRPr lang="en-US" sz="2800" b="1" dirty="0"/>
          </a:p>
          <a:p>
            <a:pPr algn="ctr"/>
            <a:r>
              <a:rPr lang="en-US" dirty="0">
                <a:highlight>
                  <a:srgbClr val="C0C0C0"/>
                </a:highlight>
                <a:hlinkClick r:id="rId2"/>
              </a:rPr>
              <a:t>Staff Interchange Website</a:t>
            </a:r>
            <a:endParaRPr lang="en-US" dirty="0">
              <a:highlight>
                <a:srgbClr val="C0C0C0"/>
              </a:highlight>
            </a:endParaRPr>
          </a:p>
          <a:p>
            <a:pPr algn="ctr"/>
            <a:r>
              <a:rPr lang="en-US" dirty="0">
                <a:highlight>
                  <a:srgbClr val="C0C0C0"/>
                </a:highlight>
                <a:hlinkClick r:id="rId3"/>
              </a:rPr>
              <a:t>Staff Assignment file layout</a:t>
            </a:r>
            <a:endParaRPr lang="en-US" dirty="0">
              <a:highlight>
                <a:srgbClr val="C0C0C0"/>
              </a:highlight>
            </a:endParaRPr>
          </a:p>
          <a:p>
            <a:pPr algn="ctr"/>
            <a:r>
              <a:rPr lang="en-US" dirty="0">
                <a:highlight>
                  <a:srgbClr val="C0C0C0"/>
                </a:highlight>
                <a:hlinkClick r:id="rId2"/>
              </a:rPr>
              <a:t>Staff Assignment Template</a:t>
            </a:r>
            <a:endParaRPr lang="en-US" dirty="0">
              <a:highlight>
                <a:srgbClr val="C0C0C0"/>
              </a:highlight>
            </a:endParaRPr>
          </a:p>
          <a:p>
            <a:pPr algn="ctr"/>
            <a:r>
              <a:rPr lang="en-US" dirty="0">
                <a:highlight>
                  <a:srgbClr val="C0C0C0"/>
                </a:highlight>
                <a:hlinkClick r:id="rId2"/>
              </a:rPr>
              <a:t>Staff Assignment Business Rules</a:t>
            </a:r>
            <a:endParaRPr lang="en-US" dirty="0">
              <a:highlight>
                <a:srgbClr val="C0C0C0"/>
              </a:highlight>
            </a:endParaRPr>
          </a:p>
        </p:txBody>
      </p:sp>
      <p:sp>
        <p:nvSpPr>
          <p:cNvPr id="6" name="TextBox 5">
            <a:extLst>
              <a:ext uri="{FF2B5EF4-FFF2-40B4-BE49-F238E27FC236}">
                <a16:creationId xmlns:a16="http://schemas.microsoft.com/office/drawing/2014/main" id="{B81E7B37-9524-742E-24DC-5C2EC62ED2D1}"/>
              </a:ext>
            </a:extLst>
          </p:cNvPr>
          <p:cNvSpPr txBox="1"/>
          <p:nvPr/>
        </p:nvSpPr>
        <p:spPr>
          <a:xfrm>
            <a:off x="619125" y="1806059"/>
            <a:ext cx="6096000" cy="369332"/>
          </a:xfrm>
          <a:prstGeom prst="rect">
            <a:avLst/>
          </a:prstGeom>
          <a:noFill/>
        </p:spPr>
        <p:txBody>
          <a:bodyPr wrap="square">
            <a:spAutoFit/>
          </a:bodyPr>
          <a:lstStyle/>
          <a:p>
            <a:pPr marL="285750" indent="-285750">
              <a:buFont typeface="Courier New" panose="02070309020205020404" pitchFamily="49" charset="0"/>
              <a:buChar char="o"/>
            </a:pPr>
            <a:r>
              <a:rPr lang="en-US" dirty="0"/>
              <a:t>Second upload an updated Error Free Staff Assignment file</a:t>
            </a:r>
          </a:p>
        </p:txBody>
      </p:sp>
      <p:pic>
        <p:nvPicPr>
          <p:cNvPr id="3074" name="Picture 2" descr="Staff Assignment upload screenshot">
            <a:extLst>
              <a:ext uri="{FF2B5EF4-FFF2-40B4-BE49-F238E27FC236}">
                <a16:creationId xmlns:a16="http://schemas.microsoft.com/office/drawing/2014/main" id="{D87CEDDF-9437-FD24-D43D-EFB151360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 y="2259835"/>
            <a:ext cx="5206365" cy="317576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7E8619A3-943A-5585-BE23-BE504AD50DF4}"/>
              </a:ext>
            </a:extLst>
          </p:cNvPr>
          <p:cNvSpPr/>
          <p:nvPr/>
        </p:nvSpPr>
        <p:spPr>
          <a:xfrm>
            <a:off x="6096000" y="4610101"/>
            <a:ext cx="5724526"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an updated Staff Assignment file</a:t>
            </a:r>
          </a:p>
        </p:txBody>
      </p:sp>
    </p:spTree>
    <p:extLst>
      <p:ext uri="{BB962C8B-B14F-4D97-AF65-F5344CB8AC3E}">
        <p14:creationId xmlns:p14="http://schemas.microsoft.com/office/powerpoint/2010/main" val="31316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7B36A-DC45-6650-D602-AD651563F6B0}"/>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5DE7B9-14D5-7782-724A-93DB3B02A3BF}"/>
              </a:ext>
            </a:extLst>
          </p:cNvPr>
          <p:cNvSpPr>
            <a:spLocks noGrp="1"/>
          </p:cNvSpPr>
          <p:nvPr>
            <p:ph type="title" idx="4294967295"/>
          </p:nvPr>
        </p:nvSpPr>
        <p:spPr>
          <a:xfrm>
            <a:off x="-1" y="136525"/>
            <a:ext cx="1063942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Collection Timeline</a:t>
            </a:r>
          </a:p>
        </p:txBody>
      </p:sp>
      <p:pic>
        <p:nvPicPr>
          <p:cNvPr id="5" name="Picture 4" descr="Timeline of the collection">
            <a:extLst>
              <a:ext uri="{FF2B5EF4-FFF2-40B4-BE49-F238E27FC236}">
                <a16:creationId xmlns:a16="http://schemas.microsoft.com/office/drawing/2014/main" id="{B0BA8BA2-7822-7126-5D2A-A126FA3345BA}"/>
              </a:ext>
            </a:extLst>
          </p:cNvPr>
          <p:cNvPicPr>
            <a:picLocks noChangeAspect="1"/>
          </p:cNvPicPr>
          <p:nvPr/>
        </p:nvPicPr>
        <p:blipFill rotWithShape="1">
          <a:blip r:embed="rId2"/>
          <a:srcRect l="5040" r="4410"/>
          <a:stretch/>
        </p:blipFill>
        <p:spPr>
          <a:xfrm>
            <a:off x="-1" y="1139365"/>
            <a:ext cx="6675120" cy="4983586"/>
          </a:xfrm>
          <a:prstGeom prst="rect">
            <a:avLst/>
          </a:prstGeom>
        </p:spPr>
      </p:pic>
      <p:sp>
        <p:nvSpPr>
          <p:cNvPr id="6" name="TextBox 5">
            <a:extLst>
              <a:ext uri="{FF2B5EF4-FFF2-40B4-BE49-F238E27FC236}">
                <a16:creationId xmlns:a16="http://schemas.microsoft.com/office/drawing/2014/main" id="{E9AD52CA-50FC-4E46-D4AB-1F968D7DB11F}"/>
              </a:ext>
            </a:extLst>
          </p:cNvPr>
          <p:cNvSpPr txBox="1"/>
          <p:nvPr/>
        </p:nvSpPr>
        <p:spPr>
          <a:xfrm>
            <a:off x="7213600" y="1605280"/>
            <a:ext cx="4886960" cy="5416868"/>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t>Opens May 1</a:t>
            </a:r>
            <a:r>
              <a:rPr lang="en-US" sz="2800" b="1" baseline="30000" dirty="0"/>
              <a:t>st </a:t>
            </a:r>
          </a:p>
          <a:p>
            <a:pPr marL="742950" lvl="1" indent="-285750">
              <a:buFont typeface="Wingdings" panose="05000000000000000000" pitchFamily="2" charset="2"/>
              <a:buChar char="ü"/>
            </a:pPr>
            <a:r>
              <a:rPr lang="en-US" sz="2800" baseline="30000" dirty="0"/>
              <a:t>Can upload updated Staff Profile, and Staff Assignment file before May 1st</a:t>
            </a:r>
          </a:p>
          <a:p>
            <a:pPr marL="742950" lvl="1" indent="-285750">
              <a:buFont typeface="Wingdings" panose="05000000000000000000" pitchFamily="2" charset="2"/>
              <a:buChar char="ü"/>
            </a:pPr>
            <a:r>
              <a:rPr lang="en-US" sz="2800" baseline="30000" dirty="0"/>
              <a:t>Staff Evaluation file can be uploaded</a:t>
            </a:r>
          </a:p>
          <a:p>
            <a:endParaRPr lang="en-US" sz="2800" baseline="30000" dirty="0"/>
          </a:p>
          <a:p>
            <a:pPr marL="285750" indent="-285750">
              <a:buFont typeface="Wingdings" panose="05000000000000000000" pitchFamily="2" charset="2"/>
              <a:buChar char="ü"/>
            </a:pPr>
            <a:r>
              <a:rPr lang="en-US" sz="2800" b="1" dirty="0"/>
              <a:t>Collection Target Goals</a:t>
            </a:r>
          </a:p>
          <a:p>
            <a:pPr marL="742950" lvl="1" indent="-285750">
              <a:buFont typeface="Wingdings" panose="05000000000000000000" pitchFamily="2" charset="2"/>
              <a:buChar char="ü"/>
            </a:pPr>
            <a:r>
              <a:rPr lang="en-US" sz="2400" dirty="0"/>
              <a:t>Timeline Goals help districts meet the final deadline</a:t>
            </a:r>
          </a:p>
          <a:p>
            <a:endParaRPr lang="en-US" sz="2800" baseline="30000" dirty="0"/>
          </a:p>
          <a:p>
            <a:pPr marL="285750" indent="-285750">
              <a:buFont typeface="Wingdings" panose="05000000000000000000" pitchFamily="2" charset="2"/>
              <a:buChar char="ü"/>
            </a:pPr>
            <a:r>
              <a:rPr lang="en-US" sz="2800" baseline="30000" dirty="0"/>
              <a:t> </a:t>
            </a:r>
            <a:r>
              <a:rPr lang="en-US" sz="2800" b="1" dirty="0"/>
              <a:t>Collection Final Deadline </a:t>
            </a:r>
          </a:p>
          <a:p>
            <a:r>
              <a:rPr lang="en-US" sz="2800" b="1" dirty="0"/>
              <a:t>Data is  Due October 16th</a:t>
            </a:r>
            <a:endParaRPr lang="en-US" sz="2800" b="1" baseline="30000" dirty="0"/>
          </a:p>
          <a:p>
            <a:endParaRPr lang="en-US" sz="2800" baseline="30000" dirty="0"/>
          </a:p>
          <a:p>
            <a:endParaRPr lang="en-US" sz="2800" baseline="30000" dirty="0"/>
          </a:p>
          <a:p>
            <a:pPr marL="285750" indent="-285750">
              <a:buFont typeface="Wingdings" panose="05000000000000000000" pitchFamily="2" charset="2"/>
              <a:buChar char="ü"/>
            </a:pPr>
            <a:endParaRPr lang="en-US" sz="2800" baseline="30000" dirty="0"/>
          </a:p>
          <a:p>
            <a:pPr marL="285750" indent="-285750">
              <a:buFont typeface="Wingdings" panose="05000000000000000000" pitchFamily="2" charset="2"/>
              <a:buChar char="ü"/>
            </a:pPr>
            <a:endParaRPr lang="en-US" sz="2800" baseline="30000" dirty="0"/>
          </a:p>
          <a:p>
            <a:endParaRPr lang="en-US" dirty="0"/>
          </a:p>
        </p:txBody>
      </p:sp>
    </p:spTree>
    <p:extLst>
      <p:ext uri="{BB962C8B-B14F-4D97-AF65-F5344CB8AC3E}">
        <p14:creationId xmlns:p14="http://schemas.microsoft.com/office/powerpoint/2010/main" val="172409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8cbbda-c08d-4ffe-a1a7-9a46742afec3">
      <UserInfo>
        <DisplayName>Haug, Carolyn</DisplayName>
        <AccountId>15</AccountId>
        <AccountType/>
      </UserInfo>
      <UserInfo>
        <DisplayName>Leech, David</DisplayName>
        <AccountId>16</AccountId>
        <AccountType/>
      </UserInfo>
      <UserInfo>
        <DisplayName>Heitman, Lindsey</DisplayName>
        <AccountId>22</AccountId>
        <AccountType/>
      </UserInfo>
      <UserInfo>
        <DisplayName>Shimmin, Alan</DisplayName>
        <AccountId>9</AccountId>
        <AccountType/>
      </UserInfo>
      <UserInfo>
        <DisplayName>Severson, Annette</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B3095DC1560478295E84EFE83FEDD" ma:contentTypeVersion="4" ma:contentTypeDescription="Create a new document." ma:contentTypeScope="" ma:versionID="0c232b302ba326e5bc5262e5b310a0b7">
  <xsd:schema xmlns:xsd="http://www.w3.org/2001/XMLSchema" xmlns:xs="http://www.w3.org/2001/XMLSchema" xmlns:p="http://schemas.microsoft.com/office/2006/metadata/properties" xmlns:ns2="c7aa703a-56b8-44fb-8fc4-66e1f5356ac9" xmlns:ns3="2a8cbbda-c08d-4ffe-a1a7-9a46742afec3" targetNamespace="http://schemas.microsoft.com/office/2006/metadata/properties" ma:root="true" ma:fieldsID="e73e78a766ee42b9f8d206d6915cde30" ns2:_="" ns3:_="">
    <xsd:import namespace="c7aa703a-56b8-44fb-8fc4-66e1f5356ac9"/>
    <xsd:import namespace="2a8cbbda-c08d-4ffe-a1a7-9a46742af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a703a-56b8-44fb-8fc4-66e1f5356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8cbbda-c08d-4ffe-a1a7-9a46742afe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BD296A-7C9D-4E8B-9AF5-EF829BFE95B8}">
  <ds:schemaRefs>
    <ds:schemaRef ds:uri="http://schemas.microsoft.com/sharepoint/v3/contenttype/forms"/>
  </ds:schemaRefs>
</ds:datastoreItem>
</file>

<file path=customXml/itemProps2.xml><?xml version="1.0" encoding="utf-8"?>
<ds:datastoreItem xmlns:ds="http://schemas.openxmlformats.org/officeDocument/2006/customXml" ds:itemID="{ACDCDB02-FAE5-4418-A8F6-05081975A4D8}">
  <ds:schemaRefs>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2a8cbbda-c08d-4ffe-a1a7-9a46742afec3"/>
    <ds:schemaRef ds:uri="http://schemas.openxmlformats.org/package/2006/metadata/core-properties"/>
    <ds:schemaRef ds:uri="c7aa703a-56b8-44fb-8fc4-66e1f5356ac9"/>
  </ds:schemaRefs>
</ds:datastoreItem>
</file>

<file path=customXml/itemProps3.xml><?xml version="1.0" encoding="utf-8"?>
<ds:datastoreItem xmlns:ds="http://schemas.openxmlformats.org/officeDocument/2006/customXml" ds:itemID="{672EB185-6486-4FCB-907A-E54FDBECABB3}">
  <ds:schemaRefs>
    <ds:schemaRef ds:uri="2a8cbbda-c08d-4ffe-a1a7-9a46742afec3"/>
    <ds:schemaRef ds:uri="c7aa703a-56b8-44fb-8fc4-66e1f5356a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1115</TotalTime>
  <Words>1391</Words>
  <Application>Microsoft Office PowerPoint</Application>
  <PresentationFormat>Widescreen</PresentationFormat>
  <Paragraphs>215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Courier New</vt:lpstr>
      <vt:lpstr>Segoe UI</vt:lpstr>
      <vt:lpstr>Segoe UI Semibold</vt:lpstr>
      <vt:lpstr>SourceSansProRegular</vt:lpstr>
      <vt:lpstr>Wingdings</vt:lpstr>
      <vt:lpstr>Office Theme</vt:lpstr>
      <vt:lpstr>DATA PIPELINE NEW COLLECTION- STAFF EVALUATION  OFFICE HOURS</vt:lpstr>
      <vt:lpstr>Office Hours Agenda</vt:lpstr>
      <vt:lpstr>How can we narrow the gap between collection and analysis/reporting? HB 22-070</vt:lpstr>
      <vt:lpstr>SB 22-070</vt:lpstr>
      <vt:lpstr>Reporting 2022-2023 Evaluation Data</vt:lpstr>
      <vt:lpstr>Identity Management Roles</vt:lpstr>
      <vt:lpstr>STAFF PROFILE FILE</vt:lpstr>
      <vt:lpstr>STAFF ASSIGNMENT FILE</vt:lpstr>
      <vt:lpstr>Staff Evaluation Collection Timeline</vt:lpstr>
      <vt:lpstr>Questions?</vt:lpstr>
      <vt:lpstr>Staff Evaluation File</vt:lpstr>
      <vt:lpstr>Licensed Staff </vt:lpstr>
      <vt:lpstr>Job Codes</vt:lpstr>
      <vt:lpstr>Special Services Provider</vt:lpstr>
      <vt:lpstr>Principals</vt:lpstr>
      <vt:lpstr>Vendors</vt:lpstr>
      <vt:lpstr>STAFF EVALUATION </vt:lpstr>
      <vt:lpstr>Error Report</vt:lpstr>
      <vt:lpstr>Staff Evaluation Snapshot</vt:lpstr>
      <vt:lpstr>Checking Snapshot Errors</vt:lpstr>
      <vt:lpstr>Collection recommendations</vt:lpstr>
      <vt:lpstr>Office Hours &amp; Training</vt:lpstr>
      <vt:lpstr>Questions &amp;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Gudka, Dawna</dc:creator>
  <cp:lastModifiedBy>Gudka, Dawna</cp:lastModifiedBy>
  <cp:revision>7</cp:revision>
  <dcterms:created xsi:type="dcterms:W3CDTF">2023-03-28T14:02:20Z</dcterms:created>
  <dcterms:modified xsi:type="dcterms:W3CDTF">2023-04-12T14:17:35Z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0x0101000EBB3095DC1560478295E84EFE83FEDD</vt:lpwstr>
  </property>
</Properties>
</file>