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0" r:id="rId4"/>
    <p:sldId id="323" r:id="rId5"/>
    <p:sldId id="325" r:id="rId6"/>
    <p:sldId id="272" r:id="rId7"/>
    <p:sldId id="275" r:id="rId8"/>
    <p:sldId id="278" r:id="rId9"/>
    <p:sldId id="281" r:id="rId10"/>
    <p:sldId id="282" r:id="rId11"/>
    <p:sldId id="285" r:id="rId12"/>
    <p:sldId id="291" r:id="rId13"/>
    <p:sldId id="326" r:id="rId14"/>
    <p:sldId id="327" r:id="rId15"/>
    <p:sldId id="328" r:id="rId16"/>
    <p:sldId id="329" r:id="rId17"/>
    <p:sldId id="330" r:id="rId18"/>
    <p:sldId id="298" r:id="rId19"/>
    <p:sldId id="297" r:id="rId20"/>
    <p:sldId id="331" r:id="rId21"/>
    <p:sldId id="299" r:id="rId22"/>
    <p:sldId id="302" r:id="rId23"/>
    <p:sldId id="303" r:id="rId24"/>
    <p:sldId id="304" r:id="rId25"/>
    <p:sldId id="305" r:id="rId26"/>
    <p:sldId id="332" r:id="rId27"/>
    <p:sldId id="333" r:id="rId28"/>
    <p:sldId id="334" r:id="rId29"/>
    <p:sldId id="317" r:id="rId30"/>
    <p:sldId id="319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s, B" initials="SB" lastIdx="9" clrIdx="0">
    <p:extLst>
      <p:ext uri="{19B8F6BF-5375-455C-9EA6-DF929625EA0E}">
        <p15:presenceInfo xmlns:p15="http://schemas.microsoft.com/office/powerpoint/2012/main" userId="S-1-5-21-170422339-1359699126-1544898942-57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549FD5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7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480E9-86E4-4560-908C-503D2336EC7E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D17D26E6-C806-4A6A-8910-49D7A3ADBF72}">
      <dgm:prSet phldrT="[Text]"/>
      <dgm:spPr/>
      <dgm:t>
        <a:bodyPr/>
        <a:lstStyle/>
        <a:p>
          <a:r>
            <a:rPr lang="en-US" dirty="0"/>
            <a:t>District submits data</a:t>
          </a:r>
        </a:p>
      </dgm:t>
    </dgm:pt>
    <dgm:pt modelId="{671A271F-CAE1-43E0-96D8-7855607AA256}" type="parTrans" cxnId="{9DCDF2C2-66A9-4B2A-943C-59D754715CAB}">
      <dgm:prSet/>
      <dgm:spPr/>
      <dgm:t>
        <a:bodyPr/>
        <a:lstStyle/>
        <a:p>
          <a:endParaRPr lang="en-US"/>
        </a:p>
      </dgm:t>
    </dgm:pt>
    <dgm:pt modelId="{71ADBCB7-2658-4F2F-A80F-72428CD8F34A}" type="sibTrans" cxnId="{9DCDF2C2-66A9-4B2A-943C-59D754715CAB}">
      <dgm:prSet/>
      <dgm:spPr/>
      <dgm:t>
        <a:bodyPr/>
        <a:lstStyle/>
        <a:p>
          <a:endParaRPr lang="en-US"/>
        </a:p>
      </dgm:t>
    </dgm:pt>
    <dgm:pt modelId="{7C978A99-0C80-48D9-A473-44DD2CD506FE}">
      <dgm:prSet phldrT="[Text]"/>
      <dgm:spPr/>
      <dgm:t>
        <a:bodyPr/>
        <a:lstStyle/>
        <a:p>
          <a:r>
            <a:rPr lang="en-US" dirty="0"/>
            <a:t>District completes sign off form</a:t>
          </a:r>
        </a:p>
      </dgm:t>
    </dgm:pt>
    <dgm:pt modelId="{E1A79FBB-6AA7-416B-900A-EDC697817F3E}" type="parTrans" cxnId="{4AF3E3BF-D567-4DDB-BB9C-BB8669318217}">
      <dgm:prSet/>
      <dgm:spPr/>
      <dgm:t>
        <a:bodyPr/>
        <a:lstStyle/>
        <a:p>
          <a:endParaRPr lang="en-US"/>
        </a:p>
      </dgm:t>
    </dgm:pt>
    <dgm:pt modelId="{FBE1B3F3-C612-4656-841B-BC7C67DF010E}" type="sibTrans" cxnId="{4AF3E3BF-D567-4DDB-BB9C-BB8669318217}">
      <dgm:prSet/>
      <dgm:spPr/>
      <dgm:t>
        <a:bodyPr/>
        <a:lstStyle/>
        <a:p>
          <a:endParaRPr lang="en-US"/>
        </a:p>
      </dgm:t>
    </dgm:pt>
    <dgm:pt modelId="{261282F4-50DA-4E6B-83A1-BC58496EA4F1}">
      <dgm:prSet phldrT="[Text]"/>
      <dgm:spPr/>
      <dgm:t>
        <a:bodyPr/>
        <a:lstStyle/>
        <a:p>
          <a:r>
            <a:rPr lang="en-US" dirty="0"/>
            <a:t>Email signed form by 6/27/2025</a:t>
          </a:r>
        </a:p>
      </dgm:t>
    </dgm:pt>
    <dgm:pt modelId="{F1C5F27D-8206-49B2-9A23-C78A23C4967C}" type="parTrans" cxnId="{428EEED1-C9F6-4F77-9F3A-B2BE3AB907FF}">
      <dgm:prSet/>
      <dgm:spPr/>
      <dgm:t>
        <a:bodyPr/>
        <a:lstStyle/>
        <a:p>
          <a:endParaRPr lang="en-US"/>
        </a:p>
      </dgm:t>
    </dgm:pt>
    <dgm:pt modelId="{72B94F2D-32D8-41BF-8F92-42A8C7B8328D}" type="sibTrans" cxnId="{428EEED1-C9F6-4F77-9F3A-B2BE3AB907FF}">
      <dgm:prSet/>
      <dgm:spPr/>
      <dgm:t>
        <a:bodyPr/>
        <a:lstStyle/>
        <a:p>
          <a:endParaRPr lang="en-US"/>
        </a:p>
      </dgm:t>
    </dgm:pt>
    <dgm:pt modelId="{19C88A5B-5CE7-48AA-87C7-1E4313CE15EF}" type="pres">
      <dgm:prSet presAssocID="{688480E9-86E4-4560-908C-503D2336EC7E}" presName="Name0" presStyleCnt="0">
        <dgm:presLayoutVars>
          <dgm:dir/>
          <dgm:animLvl val="lvl"/>
          <dgm:resizeHandles val="exact"/>
        </dgm:presLayoutVars>
      </dgm:prSet>
      <dgm:spPr/>
    </dgm:pt>
    <dgm:pt modelId="{7D0550C0-4B57-481A-90DF-A50D0890DCC3}" type="pres">
      <dgm:prSet presAssocID="{D17D26E6-C806-4A6A-8910-49D7A3ADBF7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A95B19C-49D0-451A-AA55-E14031FAF3A7}" type="pres">
      <dgm:prSet presAssocID="{71ADBCB7-2658-4F2F-A80F-72428CD8F34A}" presName="parTxOnlySpace" presStyleCnt="0"/>
      <dgm:spPr/>
    </dgm:pt>
    <dgm:pt modelId="{6DEC196B-F48E-4DD2-A870-5081E9265EFD}" type="pres">
      <dgm:prSet presAssocID="{7C978A99-0C80-48D9-A473-44DD2CD506F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FE3C4FB-4FC4-45BB-9CB7-30E6735E3140}" type="pres">
      <dgm:prSet presAssocID="{FBE1B3F3-C612-4656-841B-BC7C67DF010E}" presName="parTxOnlySpace" presStyleCnt="0"/>
      <dgm:spPr/>
    </dgm:pt>
    <dgm:pt modelId="{F5F3469B-D687-4924-90C4-31EEE0410D34}" type="pres">
      <dgm:prSet presAssocID="{261282F4-50DA-4E6B-83A1-BC58496EA4F1}" presName="parTxOnly" presStyleLbl="node1" presStyleIdx="2" presStyleCnt="3" custLinFactNeighborX="-4443" custLinFactNeighborY="-523">
        <dgm:presLayoutVars>
          <dgm:chMax val="0"/>
          <dgm:chPref val="0"/>
          <dgm:bulletEnabled val="1"/>
        </dgm:presLayoutVars>
      </dgm:prSet>
      <dgm:spPr/>
    </dgm:pt>
  </dgm:ptLst>
  <dgm:cxnLst>
    <dgm:cxn modelId="{2300104D-5110-4CFB-85F7-FFFC83BA2EC5}" type="presOf" srcId="{261282F4-50DA-4E6B-83A1-BC58496EA4F1}" destId="{F5F3469B-D687-4924-90C4-31EEE0410D34}" srcOrd="0" destOrd="0" presId="urn:microsoft.com/office/officeart/2005/8/layout/chevron1"/>
    <dgm:cxn modelId="{6CD29877-B386-4FC5-A368-09ACCBC58492}" type="presOf" srcId="{688480E9-86E4-4560-908C-503D2336EC7E}" destId="{19C88A5B-5CE7-48AA-87C7-1E4313CE15EF}" srcOrd="0" destOrd="0" presId="urn:microsoft.com/office/officeart/2005/8/layout/chevron1"/>
    <dgm:cxn modelId="{981A657B-6F92-44EB-92D5-4EF2C02CA496}" type="presOf" srcId="{7C978A99-0C80-48D9-A473-44DD2CD506FE}" destId="{6DEC196B-F48E-4DD2-A870-5081E9265EFD}" srcOrd="0" destOrd="0" presId="urn:microsoft.com/office/officeart/2005/8/layout/chevron1"/>
    <dgm:cxn modelId="{4B325398-38DE-47ED-8A94-01B9C6C3CED1}" type="presOf" srcId="{D17D26E6-C806-4A6A-8910-49D7A3ADBF72}" destId="{7D0550C0-4B57-481A-90DF-A50D0890DCC3}" srcOrd="0" destOrd="0" presId="urn:microsoft.com/office/officeart/2005/8/layout/chevron1"/>
    <dgm:cxn modelId="{4AF3E3BF-D567-4DDB-BB9C-BB8669318217}" srcId="{688480E9-86E4-4560-908C-503D2336EC7E}" destId="{7C978A99-0C80-48D9-A473-44DD2CD506FE}" srcOrd="1" destOrd="0" parTransId="{E1A79FBB-6AA7-416B-900A-EDC697817F3E}" sibTransId="{FBE1B3F3-C612-4656-841B-BC7C67DF010E}"/>
    <dgm:cxn modelId="{9DCDF2C2-66A9-4B2A-943C-59D754715CAB}" srcId="{688480E9-86E4-4560-908C-503D2336EC7E}" destId="{D17D26E6-C806-4A6A-8910-49D7A3ADBF72}" srcOrd="0" destOrd="0" parTransId="{671A271F-CAE1-43E0-96D8-7855607AA256}" sibTransId="{71ADBCB7-2658-4F2F-A80F-72428CD8F34A}"/>
    <dgm:cxn modelId="{428EEED1-C9F6-4F77-9F3A-B2BE3AB907FF}" srcId="{688480E9-86E4-4560-908C-503D2336EC7E}" destId="{261282F4-50DA-4E6B-83A1-BC58496EA4F1}" srcOrd="2" destOrd="0" parTransId="{F1C5F27D-8206-49B2-9A23-C78A23C4967C}" sibTransId="{72B94F2D-32D8-41BF-8F92-42A8C7B8328D}"/>
    <dgm:cxn modelId="{61A50ABD-B273-468E-BEE2-2CB8C1114149}" type="presParOf" srcId="{19C88A5B-5CE7-48AA-87C7-1E4313CE15EF}" destId="{7D0550C0-4B57-481A-90DF-A50D0890DCC3}" srcOrd="0" destOrd="0" presId="urn:microsoft.com/office/officeart/2005/8/layout/chevron1"/>
    <dgm:cxn modelId="{C7568F41-D3BD-4702-9388-D2970BC37171}" type="presParOf" srcId="{19C88A5B-5CE7-48AA-87C7-1E4313CE15EF}" destId="{BA95B19C-49D0-451A-AA55-E14031FAF3A7}" srcOrd="1" destOrd="0" presId="urn:microsoft.com/office/officeart/2005/8/layout/chevron1"/>
    <dgm:cxn modelId="{D1171AAF-6830-4CA8-9C1C-5906AC883FA9}" type="presParOf" srcId="{19C88A5B-5CE7-48AA-87C7-1E4313CE15EF}" destId="{6DEC196B-F48E-4DD2-A870-5081E9265EFD}" srcOrd="2" destOrd="0" presId="urn:microsoft.com/office/officeart/2005/8/layout/chevron1"/>
    <dgm:cxn modelId="{E02FDA6D-F7E1-44B7-81FA-536515F8EFD8}" type="presParOf" srcId="{19C88A5B-5CE7-48AA-87C7-1E4313CE15EF}" destId="{BFE3C4FB-4FC4-45BB-9CB7-30E6735E3140}" srcOrd="3" destOrd="0" presId="urn:microsoft.com/office/officeart/2005/8/layout/chevron1"/>
    <dgm:cxn modelId="{2AF029F4-656B-4202-8C42-DD2209B6497B}" type="presParOf" srcId="{19C88A5B-5CE7-48AA-87C7-1E4313CE15EF}" destId="{F5F3469B-D687-4924-90C4-31EEE0410D3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550C0-4B57-481A-90DF-A50D0890DCC3}">
      <dsp:nvSpPr>
        <dsp:cNvPr id="0" name=""/>
        <dsp:cNvSpPr/>
      </dsp:nvSpPr>
      <dsp:spPr>
        <a:xfrm>
          <a:off x="2310" y="346384"/>
          <a:ext cx="2815028" cy="11260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District submits data</a:t>
          </a:r>
        </a:p>
      </dsp:txBody>
      <dsp:txXfrm>
        <a:off x="565316" y="346384"/>
        <a:ext cx="1689017" cy="1126011"/>
      </dsp:txXfrm>
    </dsp:sp>
    <dsp:sp modelId="{6DEC196B-F48E-4DD2-A870-5081E9265EFD}">
      <dsp:nvSpPr>
        <dsp:cNvPr id="0" name=""/>
        <dsp:cNvSpPr/>
      </dsp:nvSpPr>
      <dsp:spPr>
        <a:xfrm>
          <a:off x="2535835" y="346384"/>
          <a:ext cx="2815028" cy="11260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District completes sign off form</a:t>
          </a:r>
        </a:p>
      </dsp:txBody>
      <dsp:txXfrm>
        <a:off x="3098841" y="346384"/>
        <a:ext cx="1689017" cy="1126011"/>
      </dsp:txXfrm>
    </dsp:sp>
    <dsp:sp modelId="{F5F3469B-D687-4924-90C4-31EEE0410D34}">
      <dsp:nvSpPr>
        <dsp:cNvPr id="0" name=""/>
        <dsp:cNvSpPr/>
      </dsp:nvSpPr>
      <dsp:spPr>
        <a:xfrm>
          <a:off x="5056854" y="340495"/>
          <a:ext cx="2815028" cy="112601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Email signed form by 6/27/2025</a:t>
          </a:r>
        </a:p>
      </dsp:txBody>
      <dsp:txXfrm>
        <a:off x="5619860" y="340495"/>
        <a:ext cx="1689017" cy="112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5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0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2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4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0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6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7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45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6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4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5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8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2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sanders_b@cde.state.co.u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schoolview/performanc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per-ae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gnupgenius.com/go/10C084DAEAA28A4F9C61-46489917-aecoffice" TargetMode="External"/><Relationship Id="rId4" Type="http://schemas.openxmlformats.org/officeDocument/2006/relationships/hyperlink" Target="https://www.cde.state.co.us/Accountability/StateAccountabilityAEC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s_b@cde.state.co.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rris_r@cde.state.co.us" TargetMode="External"/><Relationship Id="rId4" Type="http://schemas.openxmlformats.org/officeDocument/2006/relationships/hyperlink" Target="mailto:Thompson_April@cde.state.co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AEC Collections Webinar:</a:t>
            </a:r>
            <a:br>
              <a:rPr lang="en-US" dirty="0"/>
            </a:br>
            <a:r>
              <a:rPr lang="en-US" dirty="0"/>
              <a:t>Collection Window 2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2/2/2025</a:t>
            </a:r>
          </a:p>
          <a:p>
            <a:r>
              <a:rPr lang="en-US" dirty="0"/>
              <a:t>Accountability Analytics Unit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Collection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5225995"/>
          </a:xfrm>
        </p:spPr>
        <p:txBody>
          <a:bodyPr>
            <a:normAutofit/>
          </a:bodyPr>
          <a:lstStyle/>
          <a:p>
            <a:r>
              <a:rPr lang="en-US" i="1" u="sng" dirty="0"/>
              <a:t>Actual Measures</a:t>
            </a:r>
            <a:r>
              <a:rPr lang="en-US" dirty="0"/>
              <a:t>: Measures submitted with the intent of inclusion in the next AEC SPF cycle (2025 AEC SPF)</a:t>
            </a:r>
          </a:p>
          <a:p>
            <a:pPr lvl="1"/>
            <a:r>
              <a:rPr lang="en-US" u="sng" dirty="0"/>
              <a:t>VOLUNTARY</a:t>
            </a:r>
            <a:r>
              <a:rPr lang="en-US" dirty="0"/>
              <a:t> for any school that has received or is planning to receive AEC designation</a:t>
            </a:r>
          </a:p>
          <a:p>
            <a:pPr lvl="1"/>
            <a:r>
              <a:rPr lang="en-US" dirty="0"/>
              <a:t>Collection data is aggregated; not student level</a:t>
            </a:r>
          </a:p>
          <a:p>
            <a:pPr lvl="1"/>
            <a:r>
              <a:rPr lang="en-US" dirty="0"/>
              <a:t>Data is included here, otherwise the measures are unable to be incorporated into the AEC SPF</a:t>
            </a:r>
          </a:p>
          <a:p>
            <a:pPr lvl="1"/>
            <a:r>
              <a:rPr lang="en-US" dirty="0"/>
              <a:t>Can only choose from previously approved measures, or new measures which were negotiated during the Planned Measures – 2025 collection </a:t>
            </a:r>
            <a:r>
              <a:rPr lang="en-US" i="1" dirty="0"/>
              <a:t>(ends April 25th)</a:t>
            </a:r>
            <a:endParaRPr lang="en-US" dirty="0"/>
          </a:p>
          <a:p>
            <a:pPr lvl="1"/>
            <a:r>
              <a:rPr lang="en-US" dirty="0"/>
              <a:t>May opt out of collection, but must do so formally using the opt out feature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78039C-CE70-4D82-94FC-A644BE284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66380"/>
              </p:ext>
            </p:extLst>
          </p:nvPr>
        </p:nvGraphicFramePr>
        <p:xfrm>
          <a:off x="0" y="1230913"/>
          <a:ext cx="9144000" cy="3963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What do</a:t>
                      </a:r>
                      <a:r>
                        <a:rPr lang="en-US" sz="1800" baseline="0" dirty="0"/>
                        <a:t> you need?</a:t>
                      </a:r>
                      <a:endParaRPr lang="en-US" sz="18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Why</a:t>
                      </a:r>
                      <a:r>
                        <a:rPr lang="en-US" sz="1800" baseline="0" dirty="0"/>
                        <a:t> do you need it?</a:t>
                      </a:r>
                      <a:endParaRPr lang="en-US" sz="18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Where do</a:t>
                      </a:r>
                      <a:r>
                        <a:rPr lang="en-US" sz="1800" baseline="0" dirty="0"/>
                        <a:t> you get it?</a:t>
                      </a:r>
                      <a:endParaRPr lang="en-US" sz="18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/>
                        <a:t>File Layout and Definitions (Actual)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Understand fields needed for data submission, able to see what measures are associated with which indicators and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/>
                        </a:rPr>
                        <a:t>http://www.cde.state.co.us/datapipeline/per-aec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/>
                        <a:t>Confirmation that you have access to the AEC Collections in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Cannot submit data without access to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Local Area Manager grants AEC~LEAAPPROVER role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/>
                        <a:t>Optional Measures Cut Point Lookup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 look up optional measure cut points and measure rating bands for previously</a:t>
                      </a:r>
                      <a:r>
                        <a:rPr lang="en-US" sz="1800" baseline="0" dirty="0"/>
                        <a:t> approved measures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/>
                        </a:rPr>
                        <a:t>http://www.cde.state.co.us/datapipeline/per-aec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6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Submitting Your Data – Add/Edit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Add/Edit Records to complete if:</a:t>
            </a:r>
          </a:p>
          <a:p>
            <a:pPr lvl="1"/>
            <a:r>
              <a:rPr lang="en-US" dirty="0"/>
              <a:t>You do not want to map numeric codes to indicator, </a:t>
            </a:r>
            <a:r>
              <a:rPr lang="en-US" dirty="0" err="1"/>
              <a:t>subindicator</a:t>
            </a:r>
            <a:r>
              <a:rPr lang="en-US" dirty="0"/>
              <a:t>, category, and metric names</a:t>
            </a:r>
          </a:p>
          <a:p>
            <a:pPr lvl="1"/>
            <a:r>
              <a:rPr lang="en-US" dirty="0"/>
              <a:t>You do not want to reference a separate document to track which </a:t>
            </a:r>
            <a:r>
              <a:rPr lang="en-US" dirty="0" err="1"/>
              <a:t>subindicators</a:t>
            </a:r>
            <a:r>
              <a:rPr lang="en-US" dirty="0"/>
              <a:t> match which categories and which </a:t>
            </a:r>
            <a:r>
              <a:rPr lang="en-US" dirty="0" err="1"/>
              <a:t>subindicators</a:t>
            </a:r>
            <a:r>
              <a:rPr lang="en-US" dirty="0"/>
              <a:t> match which indicators</a:t>
            </a:r>
          </a:p>
          <a:p>
            <a:pPr lvl="1"/>
            <a:r>
              <a:rPr lang="en-US" dirty="0"/>
              <a:t>One person will be doing the majority of the data entry and submission for all of the measure records</a:t>
            </a:r>
          </a:p>
          <a:p>
            <a:pPr lvl="1"/>
            <a:r>
              <a:rPr lang="en-US" dirty="0"/>
              <a:t>You will be entering data measure by measure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4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0B5B-05E7-498F-BE4D-4BA93720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Submitting Your Data – Adding Records</a:t>
            </a:r>
            <a:endParaRPr lang="en-US" dirty="0"/>
          </a:p>
        </p:txBody>
      </p:sp>
      <p:pic>
        <p:nvPicPr>
          <p:cNvPr id="6" name="Picture 5" descr="screenshot of the add record function for the actual measures data collection in data pipeline">
            <a:extLst>
              <a:ext uri="{FF2B5EF4-FFF2-40B4-BE49-F238E27FC236}">
                <a16:creationId xmlns:a16="http://schemas.microsoft.com/office/drawing/2014/main" id="{C6703B4A-01C2-4CE2-82D0-1BEF6EA97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29"/>
          <a:stretch/>
        </p:blipFill>
        <p:spPr>
          <a:xfrm>
            <a:off x="0" y="1306089"/>
            <a:ext cx="9144000" cy="8699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F75BF4-8088-4394-9931-468CCF9BA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68" y="1615954"/>
            <a:ext cx="2362601" cy="250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E4339-88F1-418D-9364-441158E5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8381" y="1620643"/>
            <a:ext cx="1172306" cy="223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3160B1-24ED-40DC-AACC-7FDC0E84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8200" y="1686186"/>
            <a:ext cx="353291" cy="9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2022-23">
            <a:extLst>
              <a:ext uri="{FF2B5EF4-FFF2-40B4-BE49-F238E27FC236}">
                <a16:creationId xmlns:a16="http://schemas.microsoft.com/office/drawing/2014/main" id="{82CAFC09-700F-4F48-B79D-01CA84505E2F}"/>
              </a:ext>
            </a:extLst>
          </p:cNvPr>
          <p:cNvGrpSpPr/>
          <p:nvPr/>
        </p:nvGrpSpPr>
        <p:grpSpPr>
          <a:xfrm>
            <a:off x="4608303" y="1647552"/>
            <a:ext cx="433083" cy="169277"/>
            <a:chOff x="6889462" y="923973"/>
            <a:chExt cx="433083" cy="1692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E39B52-5632-4CE9-AFCC-6167A28E33E5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A8E2A-F38B-4922-9AC6-8846D94B8E55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0141A1-285F-4A48-AB87-F24004FEA846}"/>
              </a:ext>
            </a:extLst>
          </p:cNvPr>
          <p:cNvSpPr txBox="1"/>
          <p:nvPr/>
        </p:nvSpPr>
        <p:spPr>
          <a:xfrm>
            <a:off x="192024" y="2176018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File Type: Actual Assessment Measure for AEC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School Year: 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Organization/LEA: Your District/BOCES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Hit </a:t>
            </a:r>
            <a:r>
              <a:rPr lang="en-US" sz="1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Add New Record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ABB21-2982-4E5B-A849-209E7F8EAE33}"/>
              </a:ext>
            </a:extLst>
          </p:cNvPr>
          <p:cNvSpPr txBox="1"/>
          <p:nvPr/>
        </p:nvSpPr>
        <p:spPr>
          <a:xfrm>
            <a:off x="5293993" y="2228757"/>
            <a:ext cx="39357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School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Choose Measure Details from dropdowns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Indicator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Enter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Students meeting measure (numerator)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Total students (denominator)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Rate (final 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Hit </a:t>
            </a:r>
            <a:r>
              <a:rPr lang="en-US" sz="1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Submit/Add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EBFECB-0D71-4EC5-85F2-1E6C535C9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4554533" y="2176020"/>
            <a:ext cx="17467" cy="306187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shot of the submit/add record function for the actual measures collection in data pipeline">
            <a:extLst>
              <a:ext uri="{FF2B5EF4-FFF2-40B4-BE49-F238E27FC236}">
                <a16:creationId xmlns:a16="http://schemas.microsoft.com/office/drawing/2014/main" id="{A0C9179C-1D4F-4F19-8D25-E4BF36E5A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3"/>
          <a:stretch/>
        </p:blipFill>
        <p:spPr>
          <a:xfrm>
            <a:off x="-17467" y="5237892"/>
            <a:ext cx="9144000" cy="16381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1CDC96-A5AA-4E32-A718-D14F890D8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455" y="5290629"/>
            <a:ext cx="8626155" cy="1454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70E5B-463B-473C-BBBA-ECBA1B0F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4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FF22-C9FF-4CA5-B85C-AE6449B9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and Data for 2024 Collection</a:t>
            </a:r>
            <a:br>
              <a:rPr lang="en-US" dirty="0"/>
            </a:br>
            <a:r>
              <a:rPr lang="en-US" i="1" dirty="0"/>
              <a:t>Submitting Your Data –Editing Records</a:t>
            </a:r>
            <a:endParaRPr lang="en-US" dirty="0"/>
          </a:p>
        </p:txBody>
      </p:sp>
      <p:grpSp>
        <p:nvGrpSpPr>
          <p:cNvPr id="14" name="Group 13" descr="2022-23">
            <a:extLst>
              <a:ext uri="{FF2B5EF4-FFF2-40B4-BE49-F238E27FC236}">
                <a16:creationId xmlns:a16="http://schemas.microsoft.com/office/drawing/2014/main" id="{E44E0252-AB2B-4D2A-A6CD-1F854EB3439D}"/>
              </a:ext>
            </a:extLst>
          </p:cNvPr>
          <p:cNvGrpSpPr/>
          <p:nvPr/>
        </p:nvGrpSpPr>
        <p:grpSpPr>
          <a:xfrm>
            <a:off x="5054426" y="1702441"/>
            <a:ext cx="433083" cy="169277"/>
            <a:chOff x="6736266" y="790301"/>
            <a:chExt cx="433083" cy="1692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D366FD-5E64-4075-9D60-8B84491B3CA2}"/>
                </a:ext>
              </a:extLst>
            </p:cNvPr>
            <p:cNvSpPr/>
            <p:nvPr/>
          </p:nvSpPr>
          <p:spPr>
            <a:xfrm>
              <a:off x="6816058" y="823112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86488A-524B-4C79-BC6F-BEFCBD5958CF}"/>
                </a:ext>
              </a:extLst>
            </p:cNvPr>
            <p:cNvSpPr txBox="1"/>
            <p:nvPr/>
          </p:nvSpPr>
          <p:spPr>
            <a:xfrm>
              <a:off x="6736266" y="790301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pic>
        <p:nvPicPr>
          <p:cNvPr id="7" name="Picture 6" descr="screenshot of the edit record screen for the actual measures collection in data pipeline">
            <a:extLst>
              <a:ext uri="{FF2B5EF4-FFF2-40B4-BE49-F238E27FC236}">
                <a16:creationId xmlns:a16="http://schemas.microsoft.com/office/drawing/2014/main" id="{BFD431C3-57E7-42FC-A828-F7947112C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3" y="1191788"/>
            <a:ext cx="8162810" cy="1987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751F6D-91DF-45E5-9BDA-78C8DEECE08C}"/>
              </a:ext>
            </a:extLst>
          </p:cNvPr>
          <p:cNvSpPr txBox="1"/>
          <p:nvPr/>
        </p:nvSpPr>
        <p:spPr>
          <a:xfrm>
            <a:off x="93266" y="3255094"/>
            <a:ext cx="40494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Actual Assessment Measures for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Your 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Hit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92878-81AA-4419-A9BE-F9B1B9CA1C6A}"/>
              </a:ext>
            </a:extLst>
          </p:cNvPr>
          <p:cNvSpPr txBox="1"/>
          <p:nvPr/>
        </p:nvSpPr>
        <p:spPr>
          <a:xfrm>
            <a:off x="4631269" y="3309453"/>
            <a:ext cx="37845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603020202020204" pitchFamily="34" charset="0"/>
              </a:rPr>
              <a:t>You can delete or modify any of these records in this screen. You can edit multiple records at once, then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SAVE</a:t>
            </a:r>
            <a:r>
              <a:rPr lang="en-US" sz="16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6" name="Picture 5" descr="screenshot of the actual measures collection edit record screen in data pipeline">
            <a:extLst>
              <a:ext uri="{FF2B5EF4-FFF2-40B4-BE49-F238E27FC236}">
                <a16:creationId xmlns:a16="http://schemas.microsoft.com/office/drawing/2014/main" id="{5F3AE5F7-DF00-4A41-9592-787FF9039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-43340" r="10" b="39562"/>
          <a:stretch/>
        </p:blipFill>
        <p:spPr>
          <a:xfrm>
            <a:off x="0" y="2975886"/>
            <a:ext cx="9076476" cy="3117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DE0A-D0B4-42BA-949C-AD0010696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25" y="1667607"/>
            <a:ext cx="2371610" cy="216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0B38E-4730-4271-8204-F20F38B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67" y="4270757"/>
            <a:ext cx="8960198" cy="1889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C858F1-8819-4782-B02D-96016AAF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573880" y="5783549"/>
            <a:ext cx="215887" cy="152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9DCA51-F7F8-43A4-94CD-0437EC61D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2"/>
          </p:cNvCxnSpPr>
          <p:nvPr/>
        </p:nvCxnSpPr>
        <p:spPr>
          <a:xfrm flipH="1">
            <a:off x="2733122" y="1884401"/>
            <a:ext cx="22508" cy="12955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B8C0AA-348B-41FC-A7A7-BA9437120D24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9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ED18-7C0B-4D79-8579-37115E62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Submitting Your Data – File Upload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E2448E-1659-4650-9CC0-3349CE03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2472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File Download/Upload to complete if:</a:t>
            </a:r>
          </a:p>
          <a:p>
            <a:pPr lvl="1"/>
            <a:r>
              <a:rPr lang="en-US" dirty="0"/>
              <a:t>You have several AECs in your district/BOCES, and you are planning to submit several optional measures for each</a:t>
            </a:r>
          </a:p>
          <a:p>
            <a:pPr lvl="1"/>
            <a:r>
              <a:rPr lang="en-US" dirty="0"/>
              <a:t>The staff completing the Actual Measures Collection are comfortable using and working with excel spreadsheets</a:t>
            </a:r>
          </a:p>
          <a:p>
            <a:pPr lvl="1"/>
            <a:r>
              <a:rPr lang="en-US" dirty="0"/>
              <a:t>You have reviewed and have on hand all the additional resources you need for working with the file extracts</a:t>
            </a:r>
          </a:p>
          <a:p>
            <a:pPr lvl="2"/>
            <a:r>
              <a:rPr lang="en-US" dirty="0">
                <a:hlinkClick r:id="rId3"/>
              </a:rPr>
              <a:t>http://www.cde.state.co.us/datapipeline/per-aec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 descr="screenshot of navigation sidebar for alternative education collection in data pipeline">
            <a:extLst>
              <a:ext uri="{FF2B5EF4-FFF2-40B4-BE49-F238E27FC236}">
                <a16:creationId xmlns:a16="http://schemas.microsoft.com/office/drawing/2014/main" id="{F896DA6C-5FAE-4A6C-A3A9-9D090CF7A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"/>
          <a:stretch/>
        </p:blipFill>
        <p:spPr>
          <a:xfrm>
            <a:off x="527911" y="3765791"/>
            <a:ext cx="2106801" cy="2528379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91580A4-38D2-4144-BB61-AB4042307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911" y="3820438"/>
            <a:ext cx="2006062" cy="2479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7A3A16-2CEE-42B7-BF34-B589597AE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33973" y="3943114"/>
            <a:ext cx="1182765" cy="142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901CE8-DF2F-4DE1-9492-0523D1DDDDBA}"/>
              </a:ext>
            </a:extLst>
          </p:cNvPr>
          <p:cNvSpPr txBox="1"/>
          <p:nvPr/>
        </p:nvSpPr>
        <p:spPr>
          <a:xfrm>
            <a:off x="3817477" y="3973160"/>
            <a:ext cx="44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Upload completed files to Data Pipeline for CDE review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B62D5627-3DDD-48E1-A568-878FBDF84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52" y="6002978"/>
            <a:ext cx="1832190" cy="2479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D6CCAE-57C3-4D8C-BBE9-F79F6F539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2590642" y="5679813"/>
            <a:ext cx="1226834" cy="447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726E3B-2E85-4189-B740-FA2CA296BBF3}"/>
              </a:ext>
            </a:extLst>
          </p:cNvPr>
          <p:cNvSpPr txBox="1"/>
          <p:nvPr/>
        </p:nvSpPr>
        <p:spPr>
          <a:xfrm>
            <a:off x="3817476" y="5356647"/>
            <a:ext cx="44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Download blank files from Data Pipeline to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1FC97-C957-4D83-B520-B230617A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1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BCC6-90A7-4763-9A33-7396127A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Measures </a:t>
            </a:r>
            <a:r>
              <a:rPr lang="en-US" i="1" dirty="0"/>
              <a:t>Submitting Your Data – File Extract</a:t>
            </a:r>
            <a:endParaRPr lang="en-US" dirty="0"/>
          </a:p>
        </p:txBody>
      </p:sp>
      <p:pic>
        <p:nvPicPr>
          <p:cNvPr id="6" name="Picture 5" descr="screenshot of file extract download feature in data pipeline for actual measures data collection">
            <a:extLst>
              <a:ext uri="{FF2B5EF4-FFF2-40B4-BE49-F238E27FC236}">
                <a16:creationId xmlns:a16="http://schemas.microsoft.com/office/drawing/2014/main" id="{D4215826-732D-4512-B297-290CE61C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955"/>
            <a:ext cx="9144000" cy="1693743"/>
          </a:xfrm>
          <a:prstGeom prst="rect">
            <a:avLst/>
          </a:prstGeom>
        </p:spPr>
      </p:pic>
      <p:grpSp>
        <p:nvGrpSpPr>
          <p:cNvPr id="15" name="Group 14" descr="2022-23">
            <a:extLst>
              <a:ext uri="{FF2B5EF4-FFF2-40B4-BE49-F238E27FC236}">
                <a16:creationId xmlns:a16="http://schemas.microsoft.com/office/drawing/2014/main" id="{C598760F-2957-42C1-AA38-C16C409BFC64}"/>
              </a:ext>
            </a:extLst>
          </p:cNvPr>
          <p:cNvGrpSpPr/>
          <p:nvPr/>
        </p:nvGrpSpPr>
        <p:grpSpPr>
          <a:xfrm>
            <a:off x="4280597" y="1657999"/>
            <a:ext cx="433083" cy="169277"/>
            <a:chOff x="6889462" y="923973"/>
            <a:chExt cx="433083" cy="1692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2DBBA6-58AD-4BE2-AAE5-7EDC232F481A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E3E04E-3006-4508-9889-B8314F131A51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AC51EB-1B60-4A8D-A20C-2C1E0F07A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429" y="1632920"/>
            <a:ext cx="2422902" cy="194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0550E-FD56-45F8-96C1-6511FA175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6798" y="1873059"/>
            <a:ext cx="1460137" cy="210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B1414-64A5-4322-B431-BAFD2FEE4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0850" y="1641323"/>
            <a:ext cx="1279494" cy="185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B4276-0C70-43E0-859C-7B1F3CEC1F6E}"/>
              </a:ext>
            </a:extLst>
          </p:cNvPr>
          <p:cNvSpPr txBox="1"/>
          <p:nvPr/>
        </p:nvSpPr>
        <p:spPr>
          <a:xfrm>
            <a:off x="0" y="2557562"/>
            <a:ext cx="348342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Actual Assessment Measures for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2023-24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Preferred File Content Type (rec: Excel)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Hit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Download Standard Extract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436E6B-D307-4135-8748-D380A722F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43545" y="3118633"/>
            <a:ext cx="0" cy="224101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087E0A0-4D4E-416E-B44A-67C093F84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049151" y="1873060"/>
            <a:ext cx="80720" cy="5506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7E1F1-8B97-49F4-84A0-D18F017E560F}"/>
              </a:ext>
            </a:extLst>
          </p:cNvPr>
          <p:cNvSpPr txBox="1"/>
          <p:nvPr/>
        </p:nvSpPr>
        <p:spPr>
          <a:xfrm>
            <a:off x="5289107" y="2897438"/>
            <a:ext cx="3695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Trebuchet MS" panose="020B0603020202020204" pitchFamily="34" charset="0"/>
              </a:rPr>
              <a:t>Add in the codes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</a:t>
            </a:r>
            <a:r>
              <a:rPr lang="en-US" sz="1400" dirty="0" err="1">
                <a:latin typeface="Trebuchet MS" panose="020B0603020202020204" pitchFamily="34" charset="0"/>
              </a:rPr>
              <a:t>Subindicator</a:t>
            </a:r>
            <a:endParaRPr lang="en-US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</a:t>
            </a:r>
            <a:r>
              <a:rPr lang="en-US" sz="1400" dirty="0" err="1">
                <a:latin typeface="Trebuchet MS" panose="020B0603020202020204" pitchFamily="34" charset="0"/>
              </a:rPr>
              <a:t>Subindicator</a:t>
            </a:r>
            <a:r>
              <a:rPr lang="en-US" sz="1400" dirty="0">
                <a:latin typeface="Trebuchet MS" panose="020B0603020202020204" pitchFamily="34" charset="0"/>
              </a:rPr>
              <a:t>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AEC </a:t>
            </a:r>
            <a:r>
              <a:rPr lang="en-US" sz="1400" dirty="0" err="1">
                <a:latin typeface="Trebuchet MS" panose="020B0603020202020204" pitchFamily="34" charset="0"/>
              </a:rPr>
              <a:t>Subindicator</a:t>
            </a:r>
            <a:r>
              <a:rPr lang="en-US" sz="1400" dirty="0">
                <a:latin typeface="Trebuchet MS" panose="020B0603020202020204" pitchFamily="34" charset="0"/>
              </a:rPr>
              <a:t> Category 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rebuchet MS" panose="020B0603020202020204" pitchFamily="34" charset="0"/>
            </a:endParaRPr>
          </a:p>
          <a:p>
            <a:r>
              <a:rPr lang="en-US" sz="1400" u="sng" dirty="0">
                <a:latin typeface="Trebuchet MS" panose="020B0603020202020204" pitchFamily="34" charset="0"/>
              </a:rPr>
              <a:t>Add in the data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Students meeting measure (numerator)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Total students for measure (denominator)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Rate/final value</a:t>
            </a:r>
          </a:p>
        </p:txBody>
      </p:sp>
      <p:pic>
        <p:nvPicPr>
          <p:cNvPr id="14" name="Picture 13" descr="screenshot of sample actual measures data submission">
            <a:extLst>
              <a:ext uri="{FF2B5EF4-FFF2-40B4-BE49-F238E27FC236}">
                <a16:creationId xmlns:a16="http://schemas.microsoft.com/office/drawing/2014/main" id="{6FB90C39-1A79-4D31-8723-187BE57D0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1781"/>
            <a:ext cx="9144000" cy="10445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8BCDA-423C-4083-9330-981A22EE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0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103B-6EE4-447D-829A-2BB6D292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Finalizing Your Data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 descr="screenshot of navigation sidebar for alternative education collection in data pipeline">
            <a:extLst>
              <a:ext uri="{FF2B5EF4-FFF2-40B4-BE49-F238E27FC236}">
                <a16:creationId xmlns:a16="http://schemas.microsoft.com/office/drawing/2014/main" id="{F9D2B6FB-A1CE-41EC-A308-C133C84EA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"/>
          <a:stretch/>
        </p:blipFill>
        <p:spPr>
          <a:xfrm>
            <a:off x="74907" y="1562569"/>
            <a:ext cx="2106801" cy="2528379"/>
          </a:xfrm>
          <a:prstGeom prst="rect">
            <a:avLst/>
          </a:prstGeom>
        </p:spPr>
      </p:pic>
      <p:pic>
        <p:nvPicPr>
          <p:cNvPr id="6" name="Picture 5" descr="screenshot of data file upload feature in data pipeline for actual measures collection">
            <a:extLst>
              <a:ext uri="{FF2B5EF4-FFF2-40B4-BE49-F238E27FC236}">
                <a16:creationId xmlns:a16="http://schemas.microsoft.com/office/drawing/2014/main" id="{9BBEC40D-4F75-475A-8F50-5CC36955F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864" r="46666" b="-864"/>
          <a:stretch/>
        </p:blipFill>
        <p:spPr>
          <a:xfrm>
            <a:off x="2934073" y="1735913"/>
            <a:ext cx="4887686" cy="2521139"/>
          </a:xfrm>
          <a:prstGeom prst="rect">
            <a:avLst/>
          </a:prstGeom>
        </p:spPr>
      </p:pic>
      <p:grpSp>
        <p:nvGrpSpPr>
          <p:cNvPr id="13" name="Group 12" descr="2022-23">
            <a:extLst>
              <a:ext uri="{FF2B5EF4-FFF2-40B4-BE49-F238E27FC236}">
                <a16:creationId xmlns:a16="http://schemas.microsoft.com/office/drawing/2014/main" id="{BEAF5512-9749-4654-A1CB-1508A54B2C9F}"/>
              </a:ext>
            </a:extLst>
          </p:cNvPr>
          <p:cNvGrpSpPr/>
          <p:nvPr/>
        </p:nvGrpSpPr>
        <p:grpSpPr>
          <a:xfrm>
            <a:off x="4386630" y="3133070"/>
            <a:ext cx="433083" cy="169277"/>
            <a:chOff x="6889462" y="923973"/>
            <a:chExt cx="433083" cy="1692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3E8AE8-E4EB-4C57-B63F-B3C8CB82D7A8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496A60-98A1-4925-9E00-D8CCBE56CFB5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83A6758-9AC3-4E49-AB42-C3D84847C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8114" y="2056445"/>
            <a:ext cx="3741683" cy="1986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5F61F1-B381-4925-8C60-427B7952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3971147" y="4043089"/>
            <a:ext cx="1317809" cy="3873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54467-964F-4DBA-8986-FB2B1A4A54D9}"/>
              </a:ext>
            </a:extLst>
          </p:cNvPr>
          <p:cNvSpPr txBox="1"/>
          <p:nvPr/>
        </p:nvSpPr>
        <p:spPr>
          <a:xfrm>
            <a:off x="510687" y="4430397"/>
            <a:ext cx="692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rebuchet MS" panose="020B0603020202020204" pitchFamily="34" charset="0"/>
              </a:rPr>
              <a:t>Select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Alternative Education Campus in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Actual Assessment Measures for AEC in File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2023-24 in School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Your 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Choose your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Replace/Append in Upload Type depends on data you’re submitting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B69C3AC-ADCD-4057-8835-F0B26DE1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93" y="1611927"/>
            <a:ext cx="2006062" cy="2479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87D9A2-ED2C-4448-8B48-7CF8B74C2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091855" y="1735914"/>
            <a:ext cx="1326259" cy="796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497D1-E8A2-41FE-AE91-6CA0D65D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Error Logic – Fields to 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C1D7EAF-D101-49DE-9BC2-E33456F09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030484"/>
              </p:ext>
            </p:extLst>
          </p:nvPr>
        </p:nvGraphicFramePr>
        <p:xfrm>
          <a:off x="0" y="1220644"/>
          <a:ext cx="9144000" cy="46600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2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Field</a:t>
                      </a:r>
                    </a:p>
                  </a:txBody>
                  <a:tcPr anchor="b"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Code or Data?</a:t>
                      </a:r>
                    </a:p>
                  </a:txBody>
                  <a:tcPr anchor="b"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Null Values Permitted?</a:t>
                      </a:r>
                    </a:p>
                  </a:txBody>
                  <a:tcPr anchor="b"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r>
                        <a:rPr lang="en-US" dirty="0"/>
                        <a:t>AEC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Subindicator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Subindicator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r>
                        <a:rPr lang="en-US" dirty="0"/>
                        <a:t>AEC Subindicator Category</a:t>
                      </a:r>
                      <a:r>
                        <a:rPr lang="en-US" baseline="0" dirty="0"/>
                        <a:t> 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r>
                        <a:rPr lang="en-US" dirty="0"/>
                        <a:t>AEC Students Meeting</a:t>
                      </a:r>
                      <a:r>
                        <a:rPr lang="en-US" baseline="0" dirty="0"/>
                        <a:t> Subindicator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</a:t>
                      </a:r>
                      <a:r>
                        <a:rPr lang="en-US" i="1" dirty="0"/>
                        <a:t>if metric is </a:t>
                      </a:r>
                      <a:r>
                        <a:rPr lang="en-US" i="1" u="sng" dirty="0"/>
                        <a:t>not</a:t>
                      </a:r>
                      <a:r>
                        <a:rPr lang="en-US" i="1" dirty="0"/>
                        <a:t> percentage or growth 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Total Students for Subindicator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AEC Final Subindicator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9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Error Logic – Embedded Field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C4ABDF9-5F95-4ACF-962A-1B4FD9338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217362"/>
              </p:ext>
            </p:extLst>
          </p:nvPr>
        </p:nvGraphicFramePr>
        <p:xfrm>
          <a:off x="0" y="1222223"/>
          <a:ext cx="9144000" cy="542344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9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965">
                <a:tc>
                  <a:txBody>
                    <a:bodyPr/>
                    <a:lstStyle/>
                    <a:p>
                      <a:r>
                        <a:rPr lang="en-US" sz="1600" dirty="0"/>
                        <a:t>Error Logic</a:t>
                      </a:r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Reason</a:t>
                      </a:r>
                    </a:p>
                  </a:txBody>
                  <a:tcPr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37">
                <a:tc>
                  <a:txBody>
                    <a:bodyPr/>
                    <a:lstStyle/>
                    <a:p>
                      <a:r>
                        <a:rPr lang="en-US" sz="1600" dirty="0"/>
                        <a:t>If AEC</a:t>
                      </a:r>
                      <a:r>
                        <a:rPr lang="en-US" sz="1600" baseline="0" dirty="0"/>
                        <a:t> Indicator is Academic Achievement, Postsecondary and Workforce Readiness, or Student Engagement, then AEC Total Students for Subindicator cannot be less than 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0" dirty="0"/>
                        <a:t> of 16 is minimum for these indicators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90">
                <a:tc>
                  <a:txBody>
                    <a:bodyPr/>
                    <a:lstStyle/>
                    <a:p>
                      <a:r>
                        <a:rPr lang="en-US" sz="1600" dirty="0"/>
                        <a:t>If AEC Indicator is</a:t>
                      </a:r>
                      <a:r>
                        <a:rPr lang="en-US" sz="1600" baseline="0" dirty="0"/>
                        <a:t> Academic Growth, then AEC Total Students for Subindicator cannot be less than 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 of 20 is minimum for this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 Subindicator Category</a:t>
                      </a:r>
                      <a:r>
                        <a:rPr lang="en-US" sz="1600" baseline="0" dirty="0"/>
                        <a:t> Metric is Percentage or Growth Score, then the AEC Final Subindicator Value cannot be greater than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Rate-based metrics must be entered as</a:t>
                      </a:r>
                      <a:r>
                        <a:rPr lang="en-US" sz="1600" baseline="0" dirty="0"/>
                        <a:t> a decimal (ex: .50)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 Subindicator</a:t>
                      </a:r>
                      <a:r>
                        <a:rPr lang="en-US" sz="1600" baseline="0" dirty="0"/>
                        <a:t> Category Metric is Percentage or Growth Score, then AEC Student Meeting Subindicator cannot be 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Rate-based metrics must include both denominator and</a:t>
                      </a:r>
                      <a:r>
                        <a:rPr lang="en-US" sz="1600" baseline="0" dirty="0"/>
                        <a:t> numerator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 Subindicator Category Metric is MGP or Percentile Rank, then AEC Final Subindicator</a:t>
                      </a:r>
                      <a:r>
                        <a:rPr lang="en-US" sz="1600" baseline="0" dirty="0"/>
                        <a:t> Value must be between 1 and 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MGP</a:t>
                      </a:r>
                      <a:r>
                        <a:rPr lang="en-US" sz="1600" baseline="0" dirty="0"/>
                        <a:t> and Percentile Rank valid values are only between 1 and 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413">
                <a:tc>
                  <a:txBody>
                    <a:bodyPr/>
                    <a:lstStyle/>
                    <a:p>
                      <a:r>
                        <a:rPr lang="en-US" sz="1600" dirty="0"/>
                        <a:t>If AEC</a:t>
                      </a:r>
                      <a:r>
                        <a:rPr lang="en-US" sz="1600" baseline="0" dirty="0"/>
                        <a:t> Students Meeting Subindicator is not null, then this value cannot be greater than AEC Total Students for Subindicator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Likely an error; cannot have more students in numerator than denominator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5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Collection Window 2 Overview</a:t>
            </a:r>
          </a:p>
          <a:p>
            <a:pPr lvl="1"/>
            <a:r>
              <a:rPr lang="en-US" dirty="0"/>
              <a:t>Collections &amp; Timeline</a:t>
            </a:r>
          </a:p>
          <a:p>
            <a:pPr lvl="1"/>
            <a:r>
              <a:rPr lang="en-US" dirty="0"/>
              <a:t>Update on Accountability Pause</a:t>
            </a:r>
          </a:p>
          <a:p>
            <a:pPr lvl="1"/>
            <a:r>
              <a:rPr lang="en-US" dirty="0"/>
              <a:t>About the Collections</a:t>
            </a:r>
          </a:p>
          <a:p>
            <a:pPr lvl="1"/>
            <a:r>
              <a:rPr lang="en-US" dirty="0"/>
              <a:t>Collections Checklist</a:t>
            </a:r>
          </a:p>
          <a:p>
            <a:pPr lvl="1"/>
            <a:r>
              <a:rPr lang="en-US" dirty="0"/>
              <a:t>Pipeline Basics</a:t>
            </a:r>
          </a:p>
          <a:p>
            <a:pPr marL="342900" indent="-342900"/>
            <a:r>
              <a:rPr lang="en-US" dirty="0"/>
              <a:t>Actual Measures &amp; Data for 2025 AEC SPF Collection</a:t>
            </a:r>
          </a:p>
          <a:p>
            <a:pPr lvl="1"/>
            <a:r>
              <a:rPr lang="en-US" dirty="0"/>
              <a:t>Collection Basics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Submitting Your Data</a:t>
            </a:r>
          </a:p>
          <a:p>
            <a:pPr lvl="1"/>
            <a:r>
              <a:rPr lang="en-US" dirty="0"/>
              <a:t>Error Logic</a:t>
            </a:r>
          </a:p>
          <a:p>
            <a:pPr lvl="1"/>
            <a:r>
              <a:rPr lang="en-US" dirty="0"/>
              <a:t>Status Dashboards</a:t>
            </a:r>
          </a:p>
          <a:p>
            <a:pPr lvl="1"/>
            <a:r>
              <a:rPr lang="en-US" dirty="0"/>
              <a:t>Collection </a:t>
            </a:r>
            <a:r>
              <a:rPr lang="en-US" dirty="0" err="1"/>
              <a:t>Opt</a:t>
            </a:r>
            <a:r>
              <a:rPr lang="en-US" dirty="0"/>
              <a:t> Out</a:t>
            </a:r>
          </a:p>
          <a:p>
            <a:pPr lvl="1"/>
            <a:r>
              <a:rPr lang="en-US" dirty="0"/>
              <a:t>Sign Off Sheets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36254" y="1463040"/>
            <a:ext cx="401108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Planned Measures For 2025 AEC SPF Collection</a:t>
            </a:r>
          </a:p>
          <a:p>
            <a:pPr lvl="1"/>
            <a:r>
              <a:rPr lang="en-US" dirty="0"/>
              <a:t>Collection Basics</a:t>
            </a:r>
          </a:p>
          <a:p>
            <a:pPr lvl="1"/>
            <a:r>
              <a:rPr lang="en-US" dirty="0"/>
              <a:t>Comparison to Actual Measures</a:t>
            </a:r>
          </a:p>
          <a:p>
            <a:pPr lvl="1"/>
            <a:r>
              <a:rPr lang="en-US" dirty="0"/>
              <a:t>Reasons to Participate</a:t>
            </a:r>
          </a:p>
          <a:p>
            <a:pPr lvl="1"/>
            <a:r>
              <a:rPr lang="en-US" dirty="0"/>
              <a:t>Submitting New Measures</a:t>
            </a:r>
          </a:p>
          <a:p>
            <a:pPr marL="342900" indent="-342900"/>
            <a:r>
              <a:rPr lang="en-US" dirty="0"/>
              <a:t>Resources, Trainings &amp; Contacts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80AC-57B1-47AB-AB46-C011DF3A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Status Dashboard</a:t>
            </a:r>
            <a:endParaRPr lang="en-US" dirty="0"/>
          </a:p>
        </p:txBody>
      </p:sp>
      <p:pic>
        <p:nvPicPr>
          <p:cNvPr id="6" name="Picture 5" descr="screenshot of the status dashboard tool in data pipeline for the actual measures collection">
            <a:extLst>
              <a:ext uri="{FF2B5EF4-FFF2-40B4-BE49-F238E27FC236}">
                <a16:creationId xmlns:a16="http://schemas.microsoft.com/office/drawing/2014/main" id="{FE50F0EF-9EF0-4009-84EB-204937E0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472"/>
            <a:ext cx="9144000" cy="1190769"/>
          </a:xfrm>
          <a:prstGeom prst="rect">
            <a:avLst/>
          </a:prstGeom>
        </p:spPr>
      </p:pic>
      <p:grpSp>
        <p:nvGrpSpPr>
          <p:cNvPr id="15" name="Group 14" descr="2022-23">
            <a:extLst>
              <a:ext uri="{FF2B5EF4-FFF2-40B4-BE49-F238E27FC236}">
                <a16:creationId xmlns:a16="http://schemas.microsoft.com/office/drawing/2014/main" id="{1E2873BD-0A42-4A5B-BD2C-5D3F86C12AD8}"/>
              </a:ext>
            </a:extLst>
          </p:cNvPr>
          <p:cNvGrpSpPr/>
          <p:nvPr/>
        </p:nvGrpSpPr>
        <p:grpSpPr>
          <a:xfrm>
            <a:off x="5292289" y="1652457"/>
            <a:ext cx="433083" cy="169277"/>
            <a:chOff x="6889462" y="923973"/>
            <a:chExt cx="433083" cy="1692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AE8D08-4FCB-4747-8448-79D1838F2D06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9E5994-2433-4FF7-9DB3-C7F9650F3920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4CE3AE9-E694-4A72-9B6C-E33467E0D473}"/>
              </a:ext>
            </a:extLst>
          </p:cNvPr>
          <p:cNvSpPr txBox="1"/>
          <p:nvPr/>
        </p:nvSpPr>
        <p:spPr>
          <a:xfrm>
            <a:off x="0" y="2567722"/>
            <a:ext cx="34834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rebuchet MS" panose="020B0603020202020204" pitchFamily="34" charset="0"/>
              </a:rPr>
              <a:t>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Actual Assessment Measures for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2024-25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Your Organization/LEA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Hit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A7BAF-8F63-4B17-B228-D4133FE76C0A}"/>
              </a:ext>
            </a:extLst>
          </p:cNvPr>
          <p:cNvSpPr txBox="1"/>
          <p:nvPr/>
        </p:nvSpPr>
        <p:spPr>
          <a:xfrm>
            <a:off x="5211747" y="2411949"/>
            <a:ext cx="369565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603020202020204" pitchFamily="34" charset="0"/>
              </a:rPr>
              <a:t>Check your Validation Errors. When Validation Errors are 0, and you have no changes left to make on your data, hit </a:t>
            </a:r>
            <a:r>
              <a:rPr lang="en-US" sz="1600" b="1" dirty="0">
                <a:highlight>
                  <a:srgbClr val="00FF00"/>
                </a:highlight>
                <a:latin typeface="Trebuchet MS" panose="020B0603020202020204" pitchFamily="34" charset="0"/>
              </a:rPr>
              <a:t>Submit to CDE</a:t>
            </a:r>
            <a:r>
              <a:rPr lang="en-US" sz="1600" b="1" dirty="0">
                <a:latin typeface="Trebuchet MS" panose="020B0603020202020204" pitchFamily="34" charset="0"/>
              </a:rPr>
              <a:t>.</a:t>
            </a:r>
          </a:p>
          <a:p>
            <a:endParaRPr lang="en-US" sz="1600" dirty="0">
              <a:latin typeface="Trebuchet MS" panose="020B0603020202020204" pitchFamily="34" charset="0"/>
            </a:endParaRPr>
          </a:p>
          <a:p>
            <a:r>
              <a:rPr lang="en-US" sz="1600" b="1" dirty="0">
                <a:latin typeface="Trebuchet MS" panose="020B0603020202020204" pitchFamily="34" charset="0"/>
              </a:rPr>
              <a:t>When you hit </a:t>
            </a:r>
            <a:r>
              <a:rPr lang="en-US" sz="1600" b="1" dirty="0">
                <a:highlight>
                  <a:srgbClr val="00FF00"/>
                </a:highlight>
                <a:latin typeface="Trebuchet MS" panose="020B0603020202020204" pitchFamily="34" charset="0"/>
              </a:rPr>
              <a:t>Submit to CDE</a:t>
            </a:r>
            <a:r>
              <a:rPr lang="en-US" sz="1600" b="1" dirty="0">
                <a:latin typeface="Trebuchet MS" panose="020B0603020202020204" pitchFamily="34" charset="0"/>
              </a:rPr>
              <a:t>, you have submitted your collection data!</a:t>
            </a:r>
          </a:p>
        </p:txBody>
      </p:sp>
      <p:pic>
        <p:nvPicPr>
          <p:cNvPr id="7" name="Picture 6" descr="screenshot of the submit to CDE screen and button in the status dashboard feature in data pipeline">
            <a:extLst>
              <a:ext uri="{FF2B5EF4-FFF2-40B4-BE49-F238E27FC236}">
                <a16:creationId xmlns:a16="http://schemas.microsoft.com/office/drawing/2014/main" id="{BD38F2B3-E384-40AB-B170-9D06DFF31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/>
          <a:stretch/>
        </p:blipFill>
        <p:spPr>
          <a:xfrm>
            <a:off x="0" y="4208049"/>
            <a:ext cx="9144000" cy="21662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C331AC-DEA4-492F-9D7B-2BE7CDF3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429" y="1643080"/>
            <a:ext cx="2422902" cy="194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D4F76F-CFBC-4B0A-AC39-C40E0B25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643080"/>
            <a:ext cx="1279494" cy="185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9163F0-C3DC-43F9-96F5-12B72C82C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572000" y="2180642"/>
            <a:ext cx="1" cy="195674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B272A2D-CB1C-4AE7-AD00-D7AC944A0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3094" y="5854955"/>
            <a:ext cx="979714" cy="319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3E7B4C-B440-4040-B4D4-E7007333E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76" y="4642058"/>
            <a:ext cx="1785257" cy="309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7C7A46-5025-43CB-A844-612CEFC8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267" y="5500250"/>
            <a:ext cx="1684866" cy="94279"/>
          </a:xfrm>
          <a:prstGeom prst="rect">
            <a:avLst/>
          </a:prstGeom>
          <a:solidFill>
            <a:srgbClr val="EE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087035-E241-414B-8AC5-7F49401EA6A1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7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Collection </a:t>
            </a:r>
            <a:r>
              <a:rPr lang="en-US" i="1" dirty="0" err="1"/>
              <a:t>Opt</a:t>
            </a:r>
            <a:r>
              <a:rPr lang="en-US" i="1" dirty="0"/>
              <a:t> Out</a:t>
            </a:r>
            <a:endParaRPr lang="en-US" dirty="0"/>
          </a:p>
        </p:txBody>
      </p:sp>
      <p:pic>
        <p:nvPicPr>
          <p:cNvPr id="19" name="Picture 18" descr="screenshot of the AEC actual measure opt out search feature in data pipeline">
            <a:extLst>
              <a:ext uri="{FF2B5EF4-FFF2-40B4-BE49-F238E27FC236}">
                <a16:creationId xmlns:a16="http://schemas.microsoft.com/office/drawing/2014/main" id="{3EA4AF1A-845D-4663-9049-350F978B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503"/>
            <a:ext cx="9144000" cy="1154097"/>
          </a:xfrm>
          <a:prstGeom prst="rect">
            <a:avLst/>
          </a:prstGeom>
        </p:spPr>
      </p:pic>
      <p:grpSp>
        <p:nvGrpSpPr>
          <p:cNvPr id="25" name="Group 24" descr="2022-23">
            <a:extLst>
              <a:ext uri="{FF2B5EF4-FFF2-40B4-BE49-F238E27FC236}">
                <a16:creationId xmlns:a16="http://schemas.microsoft.com/office/drawing/2014/main" id="{DE7BE050-AA7B-4226-BE1D-F233D2C55A89}"/>
              </a:ext>
            </a:extLst>
          </p:cNvPr>
          <p:cNvGrpSpPr/>
          <p:nvPr/>
        </p:nvGrpSpPr>
        <p:grpSpPr>
          <a:xfrm>
            <a:off x="1496353" y="1666390"/>
            <a:ext cx="433083" cy="169277"/>
            <a:chOff x="6889462" y="923973"/>
            <a:chExt cx="433083" cy="16927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05BA85-AE81-4C84-B970-E2CB87C948C8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F117B0-B086-4D7B-A02F-CEE6A83053D1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grpSp>
        <p:nvGrpSpPr>
          <p:cNvPr id="28" name="Group 27" descr="2022-23">
            <a:extLst>
              <a:ext uri="{FF2B5EF4-FFF2-40B4-BE49-F238E27FC236}">
                <a16:creationId xmlns:a16="http://schemas.microsoft.com/office/drawing/2014/main" id="{0ACADC2B-85F3-4C61-8B77-3DB33668E83F}"/>
              </a:ext>
            </a:extLst>
          </p:cNvPr>
          <p:cNvGrpSpPr/>
          <p:nvPr/>
        </p:nvGrpSpPr>
        <p:grpSpPr>
          <a:xfrm>
            <a:off x="1362043" y="2641627"/>
            <a:ext cx="433083" cy="169277"/>
            <a:chOff x="6889462" y="923973"/>
            <a:chExt cx="433083" cy="16927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D65B9C-DE53-4095-B34F-A16536E48564}"/>
                </a:ext>
              </a:extLst>
            </p:cNvPr>
            <p:cNvSpPr/>
            <p:nvPr/>
          </p:nvSpPr>
          <p:spPr>
            <a:xfrm>
              <a:off x="6929359" y="965538"/>
              <a:ext cx="353291" cy="9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972BDC-032B-417C-9F62-E2C6CB33308A}"/>
                </a:ext>
              </a:extLst>
            </p:cNvPr>
            <p:cNvSpPr txBox="1"/>
            <p:nvPr/>
          </p:nvSpPr>
          <p:spPr>
            <a:xfrm>
              <a:off x="6889462" y="923973"/>
              <a:ext cx="43308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2023-24</a:t>
              </a:r>
              <a:endParaRPr lang="en-US" sz="700" dirty="0"/>
            </a:p>
          </p:txBody>
        </p:sp>
      </p:grpSp>
      <p:pic>
        <p:nvPicPr>
          <p:cNvPr id="21" name="Picture 20" descr="screenshot of the AEC actual measures opt out value selection screen in data pipeline">
            <a:extLst>
              <a:ext uri="{FF2B5EF4-FFF2-40B4-BE49-F238E27FC236}">
                <a16:creationId xmlns:a16="http://schemas.microsoft.com/office/drawing/2014/main" id="{CE461556-A072-4A32-81FB-B985DE4E0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00" t="27574" r="1333" b="42133"/>
          <a:stretch/>
        </p:blipFill>
        <p:spPr>
          <a:xfrm>
            <a:off x="0" y="2518473"/>
            <a:ext cx="9144000" cy="205286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023C477-EE3C-4361-A818-FBE54AF3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4684" y="3275252"/>
            <a:ext cx="5028774" cy="167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AEB16-C865-4E3E-82B2-82E3C0848AB7}"/>
              </a:ext>
            </a:extLst>
          </p:cNvPr>
          <p:cNvSpPr txBox="1"/>
          <p:nvPr/>
        </p:nvSpPr>
        <p:spPr>
          <a:xfrm>
            <a:off x="3924684" y="5111379"/>
            <a:ext cx="49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Mark option 1 for any school not submitting actual measures and data.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3C9BDD-F1E3-4E42-8E52-9F806B292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5788" y="1533532"/>
            <a:ext cx="3345126" cy="367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CF2727-9CE7-4851-AE3D-E41C8D18D275}"/>
              </a:ext>
            </a:extLst>
          </p:cNvPr>
          <p:cNvSpPr/>
          <p:nvPr/>
        </p:nvSpPr>
        <p:spPr>
          <a:xfrm>
            <a:off x="0" y="5758528"/>
            <a:ext cx="9144000" cy="414669"/>
          </a:xfrm>
          <a:prstGeom prst="rect">
            <a:avLst/>
          </a:prstGeom>
          <a:solidFill>
            <a:srgbClr val="6D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Remember to hit SAVE when you are done!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48F0D25-CE9D-4C5D-B027-330D7806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/>
          <a:p>
            <a:fld id="{67726FA2-3EC9-4717-AD62-D8C823692D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2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Actual Measures Sign Off Sheet – Send to CDE</a:t>
            </a:r>
            <a:endParaRPr lang="en-US" dirty="0"/>
          </a:p>
        </p:txBody>
      </p:sp>
      <p:graphicFrame>
        <p:nvGraphicFramePr>
          <p:cNvPr id="21" name="Content Placeholder 3" descr="District submits data, the district completes sign off form, then email signed form to B Sanders by 6/30/2023">
            <a:extLst>
              <a:ext uri="{FF2B5EF4-FFF2-40B4-BE49-F238E27FC236}">
                <a16:creationId xmlns:a16="http://schemas.microsoft.com/office/drawing/2014/main" id="{1E702FB9-25A6-4B0B-98E3-939208D0D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528078"/>
              </p:ext>
            </p:extLst>
          </p:nvPr>
        </p:nvGraphicFramePr>
        <p:xfrm>
          <a:off x="628650" y="1201739"/>
          <a:ext cx="7886700" cy="181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7041ACD-9084-406B-A3CE-3284D46A7BE3}"/>
              </a:ext>
            </a:extLst>
          </p:cNvPr>
          <p:cNvSpPr txBox="1"/>
          <p:nvPr/>
        </p:nvSpPr>
        <p:spPr>
          <a:xfrm>
            <a:off x="1963921" y="3109140"/>
            <a:ext cx="2934115" cy="923330"/>
          </a:xfrm>
          <a:prstGeom prst="rect">
            <a:avLst/>
          </a:prstGeom>
          <a:ln w="38100">
            <a:solidFill>
              <a:srgbClr val="5B9BD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form is required for each 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Gather needed signatures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0B6EF1-4797-4997-86BD-1F6C40128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2" idx="0"/>
          </p:cNvCxnSpPr>
          <p:nvPr/>
        </p:nvCxnSpPr>
        <p:spPr>
          <a:xfrm flipH="1">
            <a:off x="3430979" y="2644444"/>
            <a:ext cx="27520" cy="464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5AE3C5-1957-434B-8459-FDA6F765DD4E}"/>
              </a:ext>
            </a:extLst>
          </p:cNvPr>
          <p:cNvSpPr txBox="1"/>
          <p:nvPr/>
        </p:nvSpPr>
        <p:spPr>
          <a:xfrm>
            <a:off x="5685503" y="3429000"/>
            <a:ext cx="3272851" cy="1477328"/>
          </a:xfrm>
          <a:prstGeom prst="rect">
            <a:avLst/>
          </a:prstGeom>
          <a:ln w="38100">
            <a:solidFill>
              <a:srgbClr val="5B9BD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 completed form(s)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signed form to April Thompson (</a:t>
            </a:r>
            <a:r>
              <a:rPr lang="en-US" dirty="0">
                <a:hlinkClick r:id="rId8"/>
              </a:rPr>
              <a:t>Thompson_april@cde.state.co.us</a:t>
            </a:r>
            <a:r>
              <a:rPr lang="en-US" dirty="0"/>
              <a:t>)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D8D396-80D9-4CFA-94F0-E0765BF4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4" idx="0"/>
          </p:cNvCxnSpPr>
          <p:nvPr/>
        </p:nvCxnSpPr>
        <p:spPr>
          <a:xfrm>
            <a:off x="7286952" y="1830048"/>
            <a:ext cx="34977" cy="1598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16CC7C-7385-48C8-A2C6-13D675EC9666}"/>
              </a:ext>
            </a:extLst>
          </p:cNvPr>
          <p:cNvSpPr/>
          <p:nvPr/>
        </p:nvSpPr>
        <p:spPr>
          <a:xfrm>
            <a:off x="0" y="4939259"/>
            <a:ext cx="9144000" cy="10643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Your AEC Collection data is not considered complete and final until we receive your sign off form!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1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Planned Measures for the 2025 SPF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0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7599846" cy="756418"/>
          </a:xfrm>
        </p:spPr>
        <p:txBody>
          <a:bodyPr/>
          <a:lstStyle/>
          <a:p>
            <a:r>
              <a:rPr lang="en-US" i="1" dirty="0"/>
              <a:t>Planned Measures for the 2026 AEC SPF Collection Basics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E9314-6D8E-41A7-B774-6600DF1F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Planned Measures</a:t>
            </a:r>
            <a:r>
              <a:rPr lang="en-US" dirty="0"/>
              <a:t>: Measures that you are expecting to use for an </a:t>
            </a:r>
            <a:r>
              <a:rPr lang="en-US" b="1" dirty="0"/>
              <a:t>upcoming AEC SPF cycle (2026 AEC SPF)</a:t>
            </a:r>
          </a:p>
          <a:p>
            <a:pPr lvl="1"/>
            <a:r>
              <a:rPr lang="en-US" u="sng" dirty="0"/>
              <a:t>VOLUNTARY</a:t>
            </a:r>
            <a:r>
              <a:rPr lang="en-US" dirty="0"/>
              <a:t> for any school that has received or is planning to receive AEC designation</a:t>
            </a:r>
          </a:p>
          <a:p>
            <a:pPr lvl="1"/>
            <a:r>
              <a:rPr lang="en-US" dirty="0"/>
              <a:t>No data is included, only the measure names</a:t>
            </a:r>
          </a:p>
          <a:p>
            <a:pPr lvl="1"/>
            <a:r>
              <a:rPr lang="en-US" dirty="0"/>
              <a:t>Information submitted in this collection is to tell CDE the measures that the school </a:t>
            </a:r>
            <a:r>
              <a:rPr lang="en-US" i="1" dirty="0"/>
              <a:t>intends </a:t>
            </a:r>
            <a:r>
              <a:rPr lang="en-US" dirty="0"/>
              <a:t>to include on the 2026 AEC SPF</a:t>
            </a:r>
          </a:p>
          <a:p>
            <a:pPr lvl="2"/>
            <a:r>
              <a:rPr lang="en-US" dirty="0"/>
              <a:t>This collection allows districts to indicate they plan on using a new-to-CDE measure</a:t>
            </a:r>
          </a:p>
          <a:p>
            <a:pPr lvl="2"/>
            <a:r>
              <a:rPr lang="en-US" dirty="0"/>
              <a:t>New measures submitted through this collection will only be considered for the 2026 AEC SPF </a:t>
            </a:r>
            <a:r>
              <a:rPr lang="en-US" b="1" i="1" u="sng" dirty="0"/>
              <a:t>not</a:t>
            </a:r>
            <a:r>
              <a:rPr lang="en-US" dirty="0"/>
              <a:t> for the 2025 AEC SPF</a:t>
            </a:r>
          </a:p>
          <a:p>
            <a:pPr lvl="1"/>
            <a:r>
              <a:rPr lang="en-US" dirty="0"/>
              <a:t>May opt out of collection, but must do so formally using the opt out feature</a:t>
            </a:r>
          </a:p>
          <a:p>
            <a:pPr lvl="1"/>
            <a:r>
              <a:rPr lang="en-US" dirty="0"/>
              <a:t>Districts </a:t>
            </a:r>
            <a:r>
              <a:rPr lang="en-US" u="sng" dirty="0"/>
              <a:t>will not</a:t>
            </a:r>
            <a:r>
              <a:rPr lang="en-US" dirty="0"/>
              <a:t> be held accountable to measures submitted through this collection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7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Planned Measures for the 2025 AEC SPF Collection Access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11831"/>
              </p:ext>
            </p:extLst>
          </p:nvPr>
        </p:nvGraphicFramePr>
        <p:xfrm>
          <a:off x="0" y="1219017"/>
          <a:ext cx="9144000" cy="25222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What do</a:t>
                      </a:r>
                      <a:r>
                        <a:rPr lang="en-US" sz="1400" baseline="0" dirty="0"/>
                        <a:t> you need?</a:t>
                      </a:r>
                      <a:endParaRPr lang="en-US" sz="14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Why</a:t>
                      </a:r>
                      <a:r>
                        <a:rPr lang="en-US" sz="1400" baseline="0" dirty="0"/>
                        <a:t> do you need it?</a:t>
                      </a:r>
                      <a:endParaRPr lang="en-US" sz="14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Where do</a:t>
                      </a:r>
                      <a:r>
                        <a:rPr lang="en-US" sz="1400" baseline="0" dirty="0"/>
                        <a:t> you get it?</a:t>
                      </a:r>
                      <a:endParaRPr lang="en-US" sz="1400" dirty="0"/>
                    </a:p>
                  </a:txBody>
                  <a:tcPr>
                    <a:solidFill>
                      <a:srgbClr val="488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File Layout and Definitions (Planned)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Understand fields needed for data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http://www.cde.state.co.us/datapipeline/per-aec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Confirmation that you have access to the AEC Collections in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Cannot submit data without access to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Area Manager grants AEC~LEAAPPROVER role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Previous year’s AEC SPF if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Historical context for optional measures the AEC has submitted and had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https://www.cde.state.co.us/schoolview/performance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5C9725-0D24-4A46-BE1B-ECDBA698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8691978" cy="756418"/>
          </a:xfrm>
        </p:spPr>
        <p:txBody>
          <a:bodyPr>
            <a:normAutofit/>
          </a:bodyPr>
          <a:lstStyle/>
          <a:p>
            <a:r>
              <a:rPr lang="en-US" i="1" dirty="0"/>
              <a:t>Similarities and Differences in the Actual and Planned Measures Collections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8CBAA-7F0C-44D6-A4A7-CE0D863A61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Similarities to Actual Measures</a:t>
            </a:r>
            <a:endParaRPr lang="en-US" dirty="0"/>
          </a:p>
          <a:p>
            <a:pPr marL="342900" indent="-342900"/>
            <a:r>
              <a:rPr lang="en-US" dirty="0"/>
              <a:t>Same pre-approved measures for use</a:t>
            </a:r>
          </a:p>
          <a:p>
            <a:pPr marL="342900" indent="-342900"/>
            <a:r>
              <a:rPr lang="en-US" dirty="0"/>
              <a:t>Use the same features to upload data into Pipeline (but make sure to choose the Planned Measures for AEC collection) </a:t>
            </a:r>
          </a:p>
          <a:p>
            <a:pPr marL="342900" indent="-342900"/>
            <a:r>
              <a:rPr lang="en-US" dirty="0"/>
              <a:t>Same process for opting out of this collection as for the Actual Measures collection, but use Planned Measure </a:t>
            </a:r>
            <a:r>
              <a:rPr lang="en-US" dirty="0" err="1"/>
              <a:t>Opt</a:t>
            </a:r>
            <a:r>
              <a:rPr lang="en-US" dirty="0"/>
              <a:t> Out button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79F83-1A27-4B70-BEEB-133885652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Differences from Actual Measures</a:t>
            </a:r>
          </a:p>
          <a:p>
            <a:pPr marL="342900" indent="-342900"/>
            <a:r>
              <a:rPr lang="en-US" dirty="0"/>
              <a:t>Planned Measures Collection does not require a sign off form</a:t>
            </a:r>
          </a:p>
          <a:p>
            <a:pPr marL="342900" indent="-342900"/>
            <a:r>
              <a:rPr lang="en-US" dirty="0"/>
              <a:t>Planned Measures Collection only requires assessment </a:t>
            </a:r>
            <a:r>
              <a:rPr lang="en-US" i="1" dirty="0"/>
              <a:t>information</a:t>
            </a:r>
            <a:r>
              <a:rPr lang="en-US" dirty="0"/>
              <a:t>, not assessment </a:t>
            </a:r>
            <a:r>
              <a:rPr lang="en-US" i="1" dirty="0"/>
              <a:t>data</a:t>
            </a:r>
          </a:p>
          <a:p>
            <a:pPr marL="342900" indent="-342900"/>
            <a:r>
              <a:rPr lang="en-US" dirty="0"/>
              <a:t>Actual Measures collection impacts the 2025 AEC SPF; Planned Measures for 2026 AEC SPF looks forward to the AEC SPF after that (2026)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29C6C-12CD-43F2-A4C9-CBF805AF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2CFAE-39A5-4DED-BD50-013CB6A1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7331264" cy="756418"/>
          </a:xfrm>
        </p:spPr>
        <p:txBody>
          <a:bodyPr>
            <a:normAutofit/>
          </a:bodyPr>
          <a:lstStyle/>
          <a:p>
            <a:r>
              <a:rPr lang="en-US" i="1" dirty="0"/>
              <a:t>Reasons to Participate in the Planned Measures Collection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FA87F-D129-402B-8053-58FD7D09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EA7E97-BA1C-4987-ADCF-48001732F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/>
          <a:lstStyle/>
          <a:p>
            <a:r>
              <a:rPr lang="en-US" u="sng" dirty="0"/>
              <a:t>Participate if: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have a new-to-CDE measure to propose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would like to get CDE’s perspective on the measures you’re planning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want a standing record of what measures have been in consideration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51424DF-58AB-4DA2-B0B1-B613F8F8B3A8}"/>
              </a:ext>
            </a:extLst>
          </p:cNvPr>
          <p:cNvSpPr txBox="1">
            <a:spLocks/>
          </p:cNvSpPr>
          <p:nvPr/>
        </p:nvSpPr>
        <p:spPr>
          <a:xfrm>
            <a:off x="4736254" y="1463040"/>
            <a:ext cx="401108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/>
              <a:t>Opt Out if:</a:t>
            </a:r>
            <a:endParaRPr lang="en-US"/>
          </a:p>
          <a:p>
            <a:pPr marL="342900" indent="-342900"/>
            <a:r>
              <a:rPr lang="en-US"/>
              <a:t>You are planning to use the same measures as previously submitted</a:t>
            </a:r>
          </a:p>
          <a:p>
            <a:pPr marL="342900" indent="-342900"/>
            <a:r>
              <a:rPr lang="en-US"/>
              <a:t>None of the measures you are planning to submit are new-to-CDE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2F1D4E-6790-4B1C-B5B4-657768B8D3CD}"/>
              </a:ext>
            </a:extLst>
          </p:cNvPr>
          <p:cNvSpPr/>
          <p:nvPr/>
        </p:nvSpPr>
        <p:spPr>
          <a:xfrm>
            <a:off x="0" y="5228656"/>
            <a:ext cx="9144000" cy="10643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New-to-CDE measures are those which have not been previously approved. If you cannot find your measure in the drop-down menus, then it should be considered new-to-CDE.</a:t>
            </a:r>
          </a:p>
        </p:txBody>
      </p:sp>
    </p:spTree>
    <p:extLst>
      <p:ext uri="{BB962C8B-B14F-4D97-AF65-F5344CB8AC3E}">
        <p14:creationId xmlns:p14="http://schemas.microsoft.com/office/powerpoint/2010/main" val="1267996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9139-0EF5-490A-AACA-DA65DB27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Submitting New-To-CDE Measures</a:t>
            </a:r>
            <a:br>
              <a:rPr lang="en-US" i="1" dirty="0"/>
            </a:br>
            <a:r>
              <a:rPr lang="en-US" i="1" dirty="0"/>
              <a:t>*** No New Measure Negotiation for the 25/26 cycle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C5FA3-EC59-4EC0-AE5F-4065B9E0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1A237ED-F62C-4EAC-8373-AAD6C0A4B3A9}"/>
              </a:ext>
            </a:extLst>
          </p:cNvPr>
          <p:cNvSpPr txBox="1">
            <a:spLocks/>
          </p:cNvSpPr>
          <p:nvPr/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726FA2-3EC9-4717-AD62-D8C823692DD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956B1-E976-4F77-8C52-3403B179F567}"/>
              </a:ext>
            </a:extLst>
          </p:cNvPr>
          <p:cNvSpPr txBox="1"/>
          <p:nvPr/>
        </p:nvSpPr>
        <p:spPr>
          <a:xfrm>
            <a:off x="7293" y="5580562"/>
            <a:ext cx="9136707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propose a measure that has not been previously approved, choose the indicator you believe it should fall into, </a:t>
            </a:r>
            <a:r>
              <a:rPr lang="en-US" sz="1600" b="1" dirty="0"/>
              <a:t>New </a:t>
            </a:r>
            <a:r>
              <a:rPr lang="en-US" sz="1600" b="1" dirty="0" err="1"/>
              <a:t>Subindicator</a:t>
            </a:r>
            <a:r>
              <a:rPr lang="en-US" sz="1600" b="1" dirty="0"/>
              <a:t> </a:t>
            </a:r>
            <a:r>
              <a:rPr lang="en-US" sz="1600" dirty="0"/>
              <a:t>and </a:t>
            </a:r>
            <a:r>
              <a:rPr lang="en-US" sz="1600" b="1" dirty="0"/>
              <a:t>New Category</a:t>
            </a:r>
            <a:r>
              <a:rPr lang="en-US" sz="1600" dirty="0"/>
              <a:t>, and whichever metric seems most appropriate.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 Sanders will reach out for specifics about the </a:t>
            </a:r>
            <a:r>
              <a:rPr lang="en-US" sz="1600" dirty="0" err="1"/>
              <a:t>Subindicator</a:t>
            </a:r>
            <a:r>
              <a:rPr lang="en-US" sz="1600" dirty="0"/>
              <a:t> and Category once submitted; negotiations will open between the district/BOCES and CDE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7D7820-2910-C0FA-552B-2BDEA5F0E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16709"/>
              </p:ext>
            </p:extLst>
          </p:nvPr>
        </p:nvGraphicFramePr>
        <p:xfrm>
          <a:off x="398352" y="1306466"/>
          <a:ext cx="8193384" cy="3909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1128">
                  <a:extLst>
                    <a:ext uri="{9D8B030D-6E8A-4147-A177-3AD203B41FA5}">
                      <a16:colId xmlns:a16="http://schemas.microsoft.com/office/drawing/2014/main" val="1496400249"/>
                    </a:ext>
                  </a:extLst>
                </a:gridCol>
                <a:gridCol w="944579">
                  <a:extLst>
                    <a:ext uri="{9D8B030D-6E8A-4147-A177-3AD203B41FA5}">
                      <a16:colId xmlns:a16="http://schemas.microsoft.com/office/drawing/2014/main" val="1589521989"/>
                    </a:ext>
                  </a:extLst>
                </a:gridCol>
                <a:gridCol w="4517677">
                  <a:extLst>
                    <a:ext uri="{9D8B030D-6E8A-4147-A177-3AD203B41FA5}">
                      <a16:colId xmlns:a16="http://schemas.microsoft.com/office/drawing/2014/main" val="4112196851"/>
                    </a:ext>
                  </a:extLst>
                </a:gridCol>
              </a:tblGrid>
              <a:tr h="543723"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09254"/>
                  </a:ext>
                </a:extLst>
              </a:tr>
              <a:tr h="263762">
                <a:tc>
                  <a:txBody>
                    <a:bodyPr/>
                    <a:lstStyle/>
                    <a:p>
                      <a:r>
                        <a:rPr lang="en-US" sz="1400" dirty="0"/>
                        <a:t>AEC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Academic Achievement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44002"/>
                  </a:ext>
                </a:extLst>
              </a:tr>
              <a:tr h="25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AEC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Academic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2023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AEC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23718"/>
                  </a:ext>
                </a:extLst>
              </a:tr>
              <a:tr h="25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AEC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Post-Secondary and Workforce Readiness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9196"/>
                  </a:ext>
                </a:extLst>
              </a:tr>
              <a:tr h="287084">
                <a:tc>
                  <a:txBody>
                    <a:bodyPr/>
                    <a:lstStyle/>
                    <a:p>
                      <a:r>
                        <a:rPr lang="en-US" sz="1400" dirty="0"/>
                        <a:t>AEC Sub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</a:t>
                      </a:r>
                      <a:r>
                        <a:rPr lang="en-US" sz="1400" dirty="0" err="1"/>
                        <a:t>Subindicator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376"/>
                  </a:ext>
                </a:extLst>
              </a:tr>
              <a:tr h="287084">
                <a:tc>
                  <a:txBody>
                    <a:bodyPr/>
                    <a:lstStyle/>
                    <a:p>
                      <a:r>
                        <a:rPr lang="en-US" sz="1400" dirty="0"/>
                        <a:t>AEC Sub Indicator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23999"/>
                  </a:ext>
                </a:extLst>
              </a:tr>
              <a:tr h="310108">
                <a:tc>
                  <a:txBody>
                    <a:bodyPr/>
                    <a:lstStyle/>
                    <a:p>
                      <a:r>
                        <a:rPr lang="en-US" sz="1400" dirty="0"/>
                        <a:t>AEC </a:t>
                      </a:r>
                      <a:r>
                        <a:rPr lang="en-US" sz="1400" dirty="0" err="1"/>
                        <a:t>Subindicator</a:t>
                      </a:r>
                      <a:r>
                        <a:rPr lang="en-US" sz="1400" dirty="0"/>
                        <a:t> Category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65732"/>
                  </a:ext>
                </a:extLst>
              </a:tr>
              <a:tr h="287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AEC </a:t>
                      </a:r>
                      <a:r>
                        <a:rPr lang="en-US" sz="1400" dirty="0" err="1"/>
                        <a:t>Subindicator</a:t>
                      </a:r>
                      <a:r>
                        <a:rPr lang="en-US" sz="1400" dirty="0"/>
                        <a:t> Category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Percentile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24321"/>
                  </a:ext>
                </a:extLst>
              </a:tr>
              <a:tr h="287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AEC </a:t>
                      </a:r>
                      <a:r>
                        <a:rPr lang="en-US" sz="1400" dirty="0" err="1"/>
                        <a:t>Subindicator</a:t>
                      </a:r>
                      <a:r>
                        <a:rPr lang="en-US" sz="1400" dirty="0"/>
                        <a:t> Category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Growth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49446"/>
                  </a:ext>
                </a:extLst>
              </a:tr>
              <a:tr h="287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AEC </a:t>
                      </a:r>
                      <a:r>
                        <a:rPr lang="en-US" sz="1400" dirty="0" err="1"/>
                        <a:t>Subindicator</a:t>
                      </a:r>
                      <a:r>
                        <a:rPr lang="en-US" sz="1400" dirty="0"/>
                        <a:t> Category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MGP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5762"/>
                  </a:ext>
                </a:extLst>
              </a:tr>
              <a:tr h="249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AEC </a:t>
                      </a:r>
                      <a:r>
                        <a:rPr lang="en-US" sz="1400" dirty="0" err="1"/>
                        <a:t>Subindicator</a:t>
                      </a:r>
                      <a:r>
                        <a:rPr lang="en-US" sz="1400" dirty="0"/>
                        <a:t> Category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45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10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Resources, Trainings, and 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3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Collection Window 2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416" y="4121288"/>
            <a:ext cx="790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Collections &amp;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Update on Accountability Pause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Collection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Pipeline Basics</a:t>
            </a:r>
          </a:p>
        </p:txBody>
      </p:sp>
    </p:spTree>
    <p:extLst>
      <p:ext uri="{BB962C8B-B14F-4D97-AF65-F5344CB8AC3E}">
        <p14:creationId xmlns:p14="http://schemas.microsoft.com/office/powerpoint/2010/main" val="388322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Resources and Trainings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AEC Collections Website: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http://www.cde.state.co.us/datapipeline/per-aec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AEC Collections materials posted on website; last year’s training materials also posted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AEC Accountability Resource Page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https://www.cde.state.co.us/Accountability/StateAccountabilityAECs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AEC Collections Office Hours:</a:t>
            </a:r>
          </a:p>
          <a:p>
            <a:pPr lvl="1"/>
            <a:r>
              <a:rPr lang="en-US" dirty="0"/>
              <a:t>Weekly office hours are available. You can sign up for a half hour slot to chat with B Sanders/April Thompson about any questions you may have about the AEC collections here: </a:t>
            </a:r>
            <a:r>
              <a:rPr lang="en-US" dirty="0">
                <a:hlinkClick r:id="rId5"/>
              </a:rPr>
              <a:t>https://www.signupgenius.com/go/10C084DAEAA28A4F9C61-46489917-aecoffice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9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AEC Collection Questions</a:t>
            </a:r>
          </a:p>
          <a:p>
            <a:pPr marL="0" indent="0">
              <a:buNone/>
            </a:pPr>
            <a:r>
              <a:rPr lang="en-US" dirty="0"/>
              <a:t>B Sanders, AEC and Accountability Principal Consultant</a:t>
            </a:r>
          </a:p>
          <a:p>
            <a:pPr lvl="1"/>
            <a:r>
              <a:rPr lang="en-US" dirty="0">
                <a:hlinkClick r:id="rId3"/>
              </a:rPr>
              <a:t>Sanders_b@cde.state.co.us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April Thompson, AEC Consultant &amp;ACI Program Coordinator</a:t>
            </a:r>
          </a:p>
          <a:p>
            <a:pPr lvl="1"/>
            <a:r>
              <a:rPr lang="en-US" dirty="0">
                <a:hlinkClick r:id="rId4"/>
              </a:rPr>
              <a:t>Thompson_April@cde.state.co.us</a:t>
            </a:r>
            <a:endParaRPr lang="en-US" dirty="0"/>
          </a:p>
          <a:p>
            <a:pPr lvl="1"/>
            <a:r>
              <a:rPr lang="en-US" dirty="0"/>
              <a:t>303-358-7363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Identity Management Questions</a:t>
            </a:r>
          </a:p>
          <a:p>
            <a:pPr marL="0" indent="0">
              <a:buNone/>
            </a:pPr>
            <a:r>
              <a:rPr lang="en-US" dirty="0"/>
              <a:t>Rich Morris, Systems Administrator</a:t>
            </a:r>
          </a:p>
          <a:p>
            <a:pPr lvl="1"/>
            <a:r>
              <a:rPr lang="en-US" dirty="0">
                <a:hlinkClick r:id="rId5"/>
              </a:rPr>
              <a:t>Morris_r@cde.state.co.us</a:t>
            </a:r>
            <a:endParaRPr lang="en-US" dirty="0"/>
          </a:p>
          <a:p>
            <a:pPr lvl="1"/>
            <a:r>
              <a:rPr lang="en-US" dirty="0"/>
              <a:t>303.866.6713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9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Collections and Timeline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B730D-ABF1-FB0B-0023-6EA74D600ECB}"/>
              </a:ext>
            </a:extLst>
          </p:cNvPr>
          <p:cNvSpPr txBox="1"/>
          <p:nvPr/>
        </p:nvSpPr>
        <p:spPr>
          <a:xfrm>
            <a:off x="136734" y="1287244"/>
            <a:ext cx="71357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Timeline:</a:t>
            </a:r>
          </a:p>
          <a:p>
            <a:endParaRPr lang="en-US" b="1" dirty="0"/>
          </a:p>
          <a:p>
            <a:r>
              <a:rPr lang="en-US" b="1" dirty="0"/>
              <a:t>January: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Notify B Sanders/April Thompson of new schools seeking AEC designation by 1/31/2024</a:t>
            </a:r>
          </a:p>
          <a:p>
            <a:endParaRPr lang="en-US" b="1" dirty="0"/>
          </a:p>
          <a:p>
            <a:r>
              <a:rPr lang="en-US" b="1" dirty="0"/>
              <a:t>March: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Renewal/Application collection opens 3/19/2025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Planned measures for 2025 SPF collection opens 3/19/2025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Office Hours Available</a:t>
            </a:r>
          </a:p>
          <a:p>
            <a:endParaRPr lang="en-US" b="1" dirty="0"/>
          </a:p>
          <a:p>
            <a:r>
              <a:rPr lang="en-US" b="1" dirty="0"/>
              <a:t>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Renewal/Application collection closes 4/25/2025</a:t>
            </a:r>
          </a:p>
          <a:p>
            <a:endParaRPr lang="en-US" sz="1800" dirty="0"/>
          </a:p>
          <a:p>
            <a:r>
              <a:rPr lang="en-US" b="1" dirty="0"/>
              <a:t>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aseline="0" dirty="0"/>
              <a:t>Actual measures for 2025 AEC SPF collection opens 5/14/2025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/>
              <a:t>Office hours for Selection of Measures</a:t>
            </a:r>
          </a:p>
          <a:p>
            <a:endParaRPr lang="en-US" sz="1800" dirty="0"/>
          </a:p>
          <a:p>
            <a:r>
              <a:rPr lang="en-US" b="1" dirty="0"/>
              <a:t>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Planned measures</a:t>
            </a:r>
            <a:r>
              <a:rPr lang="en-US" sz="1400" baseline="0" dirty="0"/>
              <a:t> for 2025 AEC SPF collection closes 6/27/2025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aseline="0" dirty="0"/>
              <a:t>Actual measures for 2024 AEC SPF collection closes 6/27/2025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/>
              <a:t>Office hours for Selection of Measures</a:t>
            </a:r>
          </a:p>
          <a:p>
            <a:endParaRPr lang="en-US" dirty="0"/>
          </a:p>
        </p:txBody>
      </p:sp>
      <p:sp>
        <p:nvSpPr>
          <p:cNvPr id="6" name="Rectangle 5" descr="Red border around March and April as focus point for current collections">
            <a:extLst>
              <a:ext uri="{FF2B5EF4-FFF2-40B4-BE49-F238E27FC236}">
                <a16:creationId xmlns:a16="http://schemas.microsoft.com/office/drawing/2014/main" id="{9B23B149-5D8A-00DA-AA4C-93A411386985}"/>
              </a:ext>
            </a:extLst>
          </p:cNvPr>
          <p:cNvSpPr/>
          <p:nvPr/>
        </p:nvSpPr>
        <p:spPr>
          <a:xfrm>
            <a:off x="136734" y="4499573"/>
            <a:ext cx="7563027" cy="1995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172DCC-13A9-47FC-9D60-09DBB31F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Overview of the Collections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341E50-47FA-42CD-B236-CCFC5340B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Actual Measures and Data</a:t>
            </a:r>
            <a:endParaRPr lang="en-US" dirty="0"/>
          </a:p>
          <a:p>
            <a:pPr marL="342900" indent="-342900"/>
            <a:r>
              <a:rPr lang="en-US" dirty="0"/>
              <a:t>Voluntary </a:t>
            </a:r>
          </a:p>
          <a:p>
            <a:pPr marL="342900" indent="-342900"/>
            <a:r>
              <a:rPr lang="en-US" dirty="0"/>
              <a:t>2025 AEC SPF</a:t>
            </a:r>
          </a:p>
          <a:p>
            <a:pPr marL="342900" indent="-342900"/>
            <a:r>
              <a:rPr lang="en-US" dirty="0"/>
              <a:t>Submitting measures </a:t>
            </a:r>
            <a:r>
              <a:rPr lang="en-US" u="sng" dirty="0"/>
              <a:t>and</a:t>
            </a:r>
            <a:r>
              <a:rPr lang="en-US" dirty="0"/>
              <a:t> data</a:t>
            </a:r>
          </a:p>
          <a:p>
            <a:pPr marL="342900" indent="-342900"/>
            <a:r>
              <a:rPr lang="en-US" i="1" u="sng" dirty="0"/>
              <a:t>Cannot</a:t>
            </a:r>
            <a:r>
              <a:rPr lang="en-US" dirty="0"/>
              <a:t> propose new measures through this collection window</a:t>
            </a:r>
          </a:p>
          <a:p>
            <a:pPr marL="342900" indent="-342900"/>
            <a:r>
              <a:rPr lang="en-US" i="1" u="sng" dirty="0"/>
              <a:t>Requires</a:t>
            </a:r>
            <a:r>
              <a:rPr lang="en-US" dirty="0"/>
              <a:t> a sign off form</a:t>
            </a:r>
            <a:endParaRPr lang="en-US" i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3CCA-43F1-44C9-91CD-3B4D6F7E81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Planned Measures – 2025</a:t>
            </a:r>
            <a:endParaRPr lang="en-US" dirty="0"/>
          </a:p>
          <a:p>
            <a:pPr marL="342900" indent="-342900"/>
            <a:r>
              <a:rPr lang="en-US" dirty="0"/>
              <a:t>Voluntary </a:t>
            </a:r>
          </a:p>
          <a:p>
            <a:pPr marL="342900" indent="-342900"/>
            <a:r>
              <a:rPr lang="en-US" dirty="0"/>
              <a:t>2025 AEC SPF</a:t>
            </a:r>
          </a:p>
          <a:p>
            <a:pPr marL="342900" indent="-342900"/>
            <a:r>
              <a:rPr lang="en-US" dirty="0"/>
              <a:t>Submitting measures only (no data)</a:t>
            </a:r>
          </a:p>
          <a:p>
            <a:pPr marL="342900" indent="-342900"/>
            <a:r>
              <a:rPr lang="en-US" dirty="0"/>
              <a:t>Use this collection to propose a new measure to CDE and begin measure negotiations</a:t>
            </a:r>
          </a:p>
          <a:p>
            <a:pPr marL="342900" indent="-342900"/>
            <a:r>
              <a:rPr lang="en-US" dirty="0"/>
              <a:t>Does not require a sign off 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7BCB1-6814-4A31-A662-8DB080B9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8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Collections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6098721" cy="4640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Collections Checklist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the file layout and definitions document and other resource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Decide how you will submit your data OR decide if you will opt out of data collection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Download your submission sign off 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Complete your data submission OR opt out of data collection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Gather necessary signatures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If data is submitted check submission for errors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Finalize data submission using the Status Dashboard in Pipeline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Email completed sign off form(s) to B Sanders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4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Data Pipeline Basics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/>
          <a:lstStyle/>
          <a:p>
            <a:r>
              <a:rPr lang="en-US" dirty="0"/>
              <a:t>Accessing Data Pipeline</a:t>
            </a:r>
          </a:p>
          <a:p>
            <a:pPr lvl="1"/>
            <a:r>
              <a:rPr lang="en-US" dirty="0"/>
              <a:t>If you are managing the AEC Collections for your district/BOCES – in part or in whole – then you will need to work with your local area manager (LAM) to receive data pipeline permissions</a:t>
            </a:r>
          </a:p>
          <a:p>
            <a:r>
              <a:rPr lang="en-US" dirty="0"/>
              <a:t>Role for collections: </a:t>
            </a:r>
            <a:r>
              <a:rPr lang="en-US" b="1" dirty="0">
                <a:solidFill>
                  <a:srgbClr val="101E8E"/>
                </a:solidFill>
              </a:rPr>
              <a:t>AEC~LEAAPPROVER</a:t>
            </a:r>
          </a:p>
          <a:p>
            <a:pPr lvl="1"/>
            <a:r>
              <a:rPr lang="en-US" dirty="0"/>
              <a:t>Grants ability to sign into Alternative Education tab in Data Pipeline and the ability to submit data to CDE for these collections</a:t>
            </a:r>
          </a:p>
          <a:p>
            <a:pPr lvl="1"/>
            <a:r>
              <a:rPr lang="en-US" dirty="0"/>
              <a:t>Ability to download/upload extracts to AEC collections</a:t>
            </a:r>
          </a:p>
          <a:p>
            <a:pPr lvl="1"/>
            <a:r>
              <a:rPr lang="en-US" dirty="0"/>
              <a:t>Ability to add and edit records for 2024 Actual Measures Collection</a:t>
            </a:r>
          </a:p>
          <a:p>
            <a:pPr lvl="1"/>
            <a:r>
              <a:rPr lang="en-US" dirty="0"/>
              <a:t>Ability to add and edit records for Planned Measures for 2025 AEC SPF Collection</a:t>
            </a:r>
          </a:p>
          <a:p>
            <a:pPr lvl="1"/>
            <a:r>
              <a:rPr lang="en-US" dirty="0"/>
              <a:t>Ability to opt out of AEC collections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39014"/>
            <a:ext cx="9144000" cy="707886"/>
          </a:xfrm>
          <a:prstGeom prst="rect">
            <a:avLst/>
          </a:prstGeom>
          <a:solidFill>
            <a:srgbClr val="6DBF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603020202020204" pitchFamily="34" charset="0"/>
              </a:rPr>
              <a:t>You cannot participate in the AEC Collections unless your LAM has assigned you to the AEC~LEAAPPROVER role!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Data Pipeline- Alternative Education Tab</a:t>
            </a:r>
          </a:p>
        </p:txBody>
      </p:sp>
      <p:pic>
        <p:nvPicPr>
          <p:cNvPr id="21" name="Content Placeholder 5" descr="screenshot of sidebar navigation for alternative education collections in data pipelin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"/>
          <a:stretch/>
        </p:blipFill>
        <p:spPr>
          <a:xfrm>
            <a:off x="190702" y="2413325"/>
            <a:ext cx="3017782" cy="3168908"/>
          </a:xfrm>
        </p:spPr>
      </p:pic>
      <p:cxnSp>
        <p:nvCxnSpPr>
          <p:cNvPr id="5" name="Straight Arrow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6" idx="1"/>
          </p:cNvCxnSpPr>
          <p:nvPr/>
        </p:nvCxnSpPr>
        <p:spPr>
          <a:xfrm flipV="1">
            <a:off x="3008275" y="1730958"/>
            <a:ext cx="479654" cy="869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87929" y="1407792"/>
            <a:ext cx="364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This is where you will start for all AEC Collections.</a:t>
            </a:r>
          </a:p>
        </p:txBody>
      </p:sp>
      <p:sp>
        <p:nvSpPr>
          <p:cNvPr id="7" name="Rounded 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08" y="2825188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3"/>
          </p:cNvCxnSpPr>
          <p:nvPr/>
        </p:nvCxnSpPr>
        <p:spPr>
          <a:xfrm flipV="1">
            <a:off x="3043788" y="2916060"/>
            <a:ext cx="1672830" cy="88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6618" y="2177396"/>
            <a:ext cx="4161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Use this to formally submit your completed data submission to CDE. You can also use this to check errors in your data submission before finalizing it.</a:t>
            </a:r>
          </a:p>
        </p:txBody>
      </p:sp>
      <p:sp>
        <p:nvSpPr>
          <p:cNvPr id="10" name="Rounded 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08" y="3224926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3043788" y="3404224"/>
            <a:ext cx="1928828" cy="6335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2616" y="3714645"/>
            <a:ext cx="364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Add records for the both collections in this window.</a:t>
            </a:r>
          </a:p>
        </p:txBody>
      </p:sp>
      <p:sp>
        <p:nvSpPr>
          <p:cNvPr id="13" name="Rounded 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08" y="3602430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3043788" y="3781728"/>
            <a:ext cx="1202054" cy="1033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45842" y="4491887"/>
            <a:ext cx="444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Edit records for both collections in this window.</a:t>
            </a:r>
          </a:p>
        </p:txBody>
      </p:sp>
      <p:sp>
        <p:nvSpPr>
          <p:cNvPr id="19" name="Rounded 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86" y="4426114"/>
            <a:ext cx="2551380" cy="777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" idx="3"/>
            <a:endCxn id="18" idx="1"/>
          </p:cNvCxnSpPr>
          <p:nvPr/>
        </p:nvCxnSpPr>
        <p:spPr>
          <a:xfrm>
            <a:off x="3052666" y="4815052"/>
            <a:ext cx="827537" cy="851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0203" y="5343864"/>
            <a:ext cx="443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Opt a school, or schools, out of either collection.</a:t>
            </a:r>
          </a:p>
        </p:txBody>
      </p:sp>
      <p:sp>
        <p:nvSpPr>
          <p:cNvPr id="16" name="Rounded 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86" y="5215249"/>
            <a:ext cx="2551380" cy="358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3052666" y="5394547"/>
            <a:ext cx="340901" cy="8396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3567" y="6049488"/>
            <a:ext cx="464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Download file extracts for each collection.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6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Actual Measures and Data for 2024 AEC SPF Collection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7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A584270DE6043A37CBFDFBD606C7E" ma:contentTypeVersion="10" ma:contentTypeDescription="Create a new document." ma:contentTypeScope="" ma:versionID="eef9e6b9d2582be34d718c200819f0e3">
  <xsd:schema xmlns:xsd="http://www.w3.org/2001/XMLSchema" xmlns:xs="http://www.w3.org/2001/XMLSchema" xmlns:p="http://schemas.microsoft.com/office/2006/metadata/properties" xmlns:ns2="9b639f00-c663-4db8-9f2d-5e59e4353b4b" xmlns:ns3="ca9d521c-8764-4bcd-84f1-6f7ce6ca6a96" targetNamespace="http://schemas.microsoft.com/office/2006/metadata/properties" ma:root="true" ma:fieldsID="5c22b69d18d84d987cc5229883e788e9" ns2:_="" ns3:_="">
    <xsd:import namespace="9b639f00-c663-4db8-9f2d-5e59e4353b4b"/>
    <xsd:import namespace="ca9d521c-8764-4bcd-84f1-6f7ce6ca6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39f00-c663-4db8-9f2d-5e59e4353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d521c-8764-4bcd-84f1-6f7ce6ca6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017D6F-D6C9-47B0-B979-99E45AC24B81}"/>
</file>

<file path=customXml/itemProps2.xml><?xml version="1.0" encoding="utf-8"?>
<ds:datastoreItem xmlns:ds="http://schemas.openxmlformats.org/officeDocument/2006/customXml" ds:itemID="{FE122653-EDB1-442A-B706-ED876CBB86A1}"/>
</file>

<file path=customXml/itemProps3.xml><?xml version="1.0" encoding="utf-8"?>
<ds:datastoreItem xmlns:ds="http://schemas.openxmlformats.org/officeDocument/2006/customXml" ds:itemID="{DFCA2305-493A-4772-96A5-16006B6A3CA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2488</Words>
  <Application>Microsoft Office PowerPoint</Application>
  <PresentationFormat>On-screen Show (4:3)</PresentationFormat>
  <Paragraphs>410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Museo Slab 500</vt:lpstr>
      <vt:lpstr>Trebuchet MS</vt:lpstr>
      <vt:lpstr>Wingdings</vt:lpstr>
      <vt:lpstr>Office Theme</vt:lpstr>
      <vt:lpstr>AEC Collections Webinar: Collection Window 2 Overview</vt:lpstr>
      <vt:lpstr>Agenda</vt:lpstr>
      <vt:lpstr>Collection Window 2 Overview</vt:lpstr>
      <vt:lpstr>Collections and Timeline</vt:lpstr>
      <vt:lpstr>Overview of the Collections </vt:lpstr>
      <vt:lpstr>Collections Checklist</vt:lpstr>
      <vt:lpstr>Data Pipeline Basics</vt:lpstr>
      <vt:lpstr>Data Pipeline- Alternative Education Tab</vt:lpstr>
      <vt:lpstr>Actual Measures and Data for 2024 AEC SPF Collection</vt:lpstr>
      <vt:lpstr>Actual Measures Collection Basics</vt:lpstr>
      <vt:lpstr>Actual Measures Resources</vt:lpstr>
      <vt:lpstr>Actual Measures Submitting Your Data – Add/Edit Records</vt:lpstr>
      <vt:lpstr>Actual Measures Submitting Your Data – Adding Records</vt:lpstr>
      <vt:lpstr>Actual Measures and Data for 2024 Collection Submitting Your Data –Editing Records</vt:lpstr>
      <vt:lpstr>Actual Measures Submitting Your Data – File Upload</vt:lpstr>
      <vt:lpstr>Actual Measures Submitting Your Data – File Extract</vt:lpstr>
      <vt:lpstr>Actual Measures Finalizing Your Data </vt:lpstr>
      <vt:lpstr>Actual Measures Error Logic – Fields to Complete</vt:lpstr>
      <vt:lpstr>Actual Measures Error Logic – Embedded Field Logic</vt:lpstr>
      <vt:lpstr>Actual Measures Status Dashboard</vt:lpstr>
      <vt:lpstr>Actual Measures Collection Opt Out</vt:lpstr>
      <vt:lpstr>Actual Measures Sign Off Sheet – Send to CDE</vt:lpstr>
      <vt:lpstr>Planned Measures for the 2025 SPF</vt:lpstr>
      <vt:lpstr>Planned Measures for the 2026 AEC SPF Collection Basics</vt:lpstr>
      <vt:lpstr>Planned Measures for the 2025 AEC SPF Collection Access</vt:lpstr>
      <vt:lpstr>Similarities and Differences in the Actual and Planned Measures Collections</vt:lpstr>
      <vt:lpstr>Reasons to Participate in the Planned Measures Collection</vt:lpstr>
      <vt:lpstr>Submitting New-To-CDE Measures *** No New Measure Negotiation for the 25/26 cycle</vt:lpstr>
      <vt:lpstr>Resources, Trainings, and Contact Information</vt:lpstr>
      <vt:lpstr>Resources and Trainings</vt:lpstr>
      <vt:lpstr>Contacts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Thompson, April</cp:lastModifiedBy>
  <cp:revision>48</cp:revision>
  <dcterms:created xsi:type="dcterms:W3CDTF">2019-06-25T17:30:52Z</dcterms:created>
  <dcterms:modified xsi:type="dcterms:W3CDTF">2025-02-21T16:41:31Z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0x01010062AA584270DE6043A37CBFDFBD606C7E</vt:lpwstr>
  </property>
</Properties>
</file>