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notesSlides/notesSlide3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1.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45.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diagrams/colors1.xml" ContentType="application/vnd.openxmlformats-officedocument.drawingml.diagramColors+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authors.xml" ContentType="application/vnd.ms-powerpoint.authors+xml"/>
  <Override PartName="/ppt/diagrams/drawing1.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2"/>
  </p:notesMasterIdLst>
  <p:sldIdLst>
    <p:sldId id="256" r:id="rId2"/>
    <p:sldId id="257" r:id="rId3"/>
    <p:sldId id="270" r:id="rId4"/>
    <p:sldId id="271"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7" r:id="rId19"/>
    <p:sldId id="288" r:id="rId20"/>
    <p:sldId id="289" r:id="rId21"/>
    <p:sldId id="290" r:id="rId22"/>
    <p:sldId id="291" r:id="rId23"/>
    <p:sldId id="292" r:id="rId24"/>
    <p:sldId id="293" r:id="rId25"/>
    <p:sldId id="294" r:id="rId26"/>
    <p:sldId id="295" r:id="rId27"/>
    <p:sldId id="296" r:id="rId28"/>
    <p:sldId id="297" r:id="rId29"/>
    <p:sldId id="298" r:id="rId30"/>
    <p:sldId id="299" r:id="rId31"/>
    <p:sldId id="300" r:id="rId32"/>
    <p:sldId id="301" r:id="rId33"/>
    <p:sldId id="302" r:id="rId34"/>
    <p:sldId id="303" r:id="rId35"/>
    <p:sldId id="323" r:id="rId36"/>
    <p:sldId id="305" r:id="rId37"/>
    <p:sldId id="306" r:id="rId38"/>
    <p:sldId id="309" r:id="rId39"/>
    <p:sldId id="310" r:id="rId40"/>
    <p:sldId id="311" r:id="rId41"/>
    <p:sldId id="307" r:id="rId42"/>
    <p:sldId id="308" r:id="rId43"/>
    <p:sldId id="312" r:id="rId44"/>
    <p:sldId id="314" r:id="rId45"/>
    <p:sldId id="315" r:id="rId46"/>
    <p:sldId id="316" r:id="rId47"/>
    <p:sldId id="317" r:id="rId48"/>
    <p:sldId id="318" r:id="rId49"/>
    <p:sldId id="319" r:id="rId50"/>
    <p:sldId id="320"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75071D-B2A8-60B6-11CC-286EB621F64C}" name="Sanders, B" initials="SB" userId="S::Sanders_B@cde.state.co.us::4fb3d55f-8727-4222-8ff2-d3c86bc7088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nders, B" initials="SB" lastIdx="9" clrIdx="0">
    <p:extLst>
      <p:ext uri="{19B8F6BF-5375-455C-9EA6-DF929625EA0E}">
        <p15:presenceInfo xmlns:p15="http://schemas.microsoft.com/office/powerpoint/2012/main" userId="S-1-5-21-170422339-1359699126-1544898942-577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8BC9"/>
    <a:srgbClr val="549FD5"/>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4978" autoAdjust="0"/>
  </p:normalViewPr>
  <p:slideViewPr>
    <p:cSldViewPr snapToGrid="0">
      <p:cViewPr varScale="1">
        <p:scale>
          <a:sx n="95" d="100"/>
          <a:sy n="95" d="100"/>
        </p:scale>
        <p:origin x="1044"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8" Type="http://schemas.microsoft.com/office/2018/10/relationships/authors" Target="authors.xml"/><Relationship Id="rId5" Type="http://schemas.openxmlformats.org/officeDocument/2006/relationships/slide" Target="slides/slide4.xml"/><Relationship Id="rId61" Type="http://schemas.openxmlformats.org/officeDocument/2006/relationships/customXml" Target="../customXml/item3.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8480E9-86E4-4560-908C-503D2336EC7E}" type="doc">
      <dgm:prSet loTypeId="urn:microsoft.com/office/officeart/2005/8/layout/chevron1" loCatId="process" qsTypeId="urn:microsoft.com/office/officeart/2005/8/quickstyle/simple1" qsCatId="simple" csTypeId="urn:microsoft.com/office/officeart/2005/8/colors/accent1_5" csCatId="accent1" phldr="1"/>
      <dgm:spPr/>
    </dgm:pt>
    <dgm:pt modelId="{D17D26E6-C806-4A6A-8910-49D7A3ADBF72}">
      <dgm:prSet phldrT="[Text]"/>
      <dgm:spPr/>
      <dgm:t>
        <a:bodyPr/>
        <a:lstStyle/>
        <a:p>
          <a:r>
            <a:rPr lang="en-US" dirty="0"/>
            <a:t>Download sign off form</a:t>
          </a:r>
        </a:p>
      </dgm:t>
    </dgm:pt>
    <dgm:pt modelId="{671A271F-CAE1-43E0-96D8-7855607AA256}" type="parTrans" cxnId="{9DCDF2C2-66A9-4B2A-943C-59D754715CAB}">
      <dgm:prSet/>
      <dgm:spPr/>
      <dgm:t>
        <a:bodyPr/>
        <a:lstStyle/>
        <a:p>
          <a:endParaRPr lang="en-US"/>
        </a:p>
      </dgm:t>
    </dgm:pt>
    <dgm:pt modelId="{71ADBCB7-2658-4F2F-A80F-72428CD8F34A}" type="sibTrans" cxnId="{9DCDF2C2-66A9-4B2A-943C-59D754715CAB}">
      <dgm:prSet/>
      <dgm:spPr/>
      <dgm:t>
        <a:bodyPr/>
        <a:lstStyle/>
        <a:p>
          <a:endParaRPr lang="en-US"/>
        </a:p>
      </dgm:t>
    </dgm:pt>
    <dgm:pt modelId="{7C978A99-0C80-48D9-A473-44DD2CD506FE}">
      <dgm:prSet phldrT="[Text]"/>
      <dgm:spPr/>
      <dgm:t>
        <a:bodyPr/>
        <a:lstStyle/>
        <a:p>
          <a:r>
            <a:rPr lang="en-US" dirty="0"/>
            <a:t>Complete sign off form</a:t>
          </a:r>
        </a:p>
      </dgm:t>
    </dgm:pt>
    <dgm:pt modelId="{E1A79FBB-6AA7-416B-900A-EDC697817F3E}" type="parTrans" cxnId="{4AF3E3BF-D567-4DDB-BB9C-BB8669318217}">
      <dgm:prSet/>
      <dgm:spPr/>
      <dgm:t>
        <a:bodyPr/>
        <a:lstStyle/>
        <a:p>
          <a:endParaRPr lang="en-US"/>
        </a:p>
      </dgm:t>
    </dgm:pt>
    <dgm:pt modelId="{FBE1B3F3-C612-4656-841B-BC7C67DF010E}" type="sibTrans" cxnId="{4AF3E3BF-D567-4DDB-BB9C-BB8669318217}">
      <dgm:prSet/>
      <dgm:spPr/>
      <dgm:t>
        <a:bodyPr/>
        <a:lstStyle/>
        <a:p>
          <a:endParaRPr lang="en-US"/>
        </a:p>
      </dgm:t>
    </dgm:pt>
    <dgm:pt modelId="{261282F4-50DA-4E6B-83A1-BC58496EA4F1}">
      <dgm:prSet phldrT="[Text]"/>
      <dgm:spPr/>
      <dgm:t>
        <a:bodyPr/>
        <a:lstStyle/>
        <a:p>
          <a:r>
            <a:rPr lang="en-US" dirty="0"/>
            <a:t>Email signed form to B Sanders</a:t>
          </a:r>
        </a:p>
        <a:p>
          <a:r>
            <a:rPr lang="en-US" dirty="0"/>
            <a:t>By 6/28/2024</a:t>
          </a:r>
        </a:p>
      </dgm:t>
    </dgm:pt>
    <dgm:pt modelId="{F1C5F27D-8206-49B2-9A23-C78A23C4967C}" type="parTrans" cxnId="{428EEED1-C9F6-4F77-9F3A-B2BE3AB907FF}">
      <dgm:prSet/>
      <dgm:spPr/>
      <dgm:t>
        <a:bodyPr/>
        <a:lstStyle/>
        <a:p>
          <a:endParaRPr lang="en-US"/>
        </a:p>
      </dgm:t>
    </dgm:pt>
    <dgm:pt modelId="{72B94F2D-32D8-41BF-8F92-42A8C7B8328D}" type="sibTrans" cxnId="{428EEED1-C9F6-4F77-9F3A-B2BE3AB907FF}">
      <dgm:prSet/>
      <dgm:spPr/>
      <dgm:t>
        <a:bodyPr/>
        <a:lstStyle/>
        <a:p>
          <a:endParaRPr lang="en-US"/>
        </a:p>
      </dgm:t>
    </dgm:pt>
    <dgm:pt modelId="{19C88A5B-5CE7-48AA-87C7-1E4313CE15EF}" type="pres">
      <dgm:prSet presAssocID="{688480E9-86E4-4560-908C-503D2336EC7E}" presName="Name0" presStyleCnt="0">
        <dgm:presLayoutVars>
          <dgm:dir/>
          <dgm:animLvl val="lvl"/>
          <dgm:resizeHandles val="exact"/>
        </dgm:presLayoutVars>
      </dgm:prSet>
      <dgm:spPr/>
    </dgm:pt>
    <dgm:pt modelId="{7D0550C0-4B57-481A-90DF-A50D0890DCC3}" type="pres">
      <dgm:prSet presAssocID="{D17D26E6-C806-4A6A-8910-49D7A3ADBF72}" presName="parTxOnly" presStyleLbl="node1" presStyleIdx="0" presStyleCnt="3">
        <dgm:presLayoutVars>
          <dgm:chMax val="0"/>
          <dgm:chPref val="0"/>
          <dgm:bulletEnabled val="1"/>
        </dgm:presLayoutVars>
      </dgm:prSet>
      <dgm:spPr/>
    </dgm:pt>
    <dgm:pt modelId="{BA95B19C-49D0-451A-AA55-E14031FAF3A7}" type="pres">
      <dgm:prSet presAssocID="{71ADBCB7-2658-4F2F-A80F-72428CD8F34A}" presName="parTxOnlySpace" presStyleCnt="0"/>
      <dgm:spPr/>
    </dgm:pt>
    <dgm:pt modelId="{6DEC196B-F48E-4DD2-A870-5081E9265EFD}" type="pres">
      <dgm:prSet presAssocID="{7C978A99-0C80-48D9-A473-44DD2CD506FE}" presName="parTxOnly" presStyleLbl="node1" presStyleIdx="1" presStyleCnt="3">
        <dgm:presLayoutVars>
          <dgm:chMax val="0"/>
          <dgm:chPref val="0"/>
          <dgm:bulletEnabled val="1"/>
        </dgm:presLayoutVars>
      </dgm:prSet>
      <dgm:spPr/>
    </dgm:pt>
    <dgm:pt modelId="{BFE3C4FB-4FC4-45BB-9CB7-30E6735E3140}" type="pres">
      <dgm:prSet presAssocID="{FBE1B3F3-C612-4656-841B-BC7C67DF010E}" presName="parTxOnlySpace" presStyleCnt="0"/>
      <dgm:spPr/>
    </dgm:pt>
    <dgm:pt modelId="{F5F3469B-D687-4924-90C4-31EEE0410D34}" type="pres">
      <dgm:prSet presAssocID="{261282F4-50DA-4E6B-83A1-BC58496EA4F1}" presName="parTxOnly" presStyleLbl="node1" presStyleIdx="2" presStyleCnt="3">
        <dgm:presLayoutVars>
          <dgm:chMax val="0"/>
          <dgm:chPref val="0"/>
          <dgm:bulletEnabled val="1"/>
        </dgm:presLayoutVars>
      </dgm:prSet>
      <dgm:spPr/>
    </dgm:pt>
  </dgm:ptLst>
  <dgm:cxnLst>
    <dgm:cxn modelId="{4C3F7822-7E17-4077-96C3-2FCF8EE6148F}" type="presOf" srcId="{7C978A99-0C80-48D9-A473-44DD2CD506FE}" destId="{6DEC196B-F48E-4DD2-A870-5081E9265EFD}" srcOrd="0" destOrd="0" presId="urn:microsoft.com/office/officeart/2005/8/layout/chevron1"/>
    <dgm:cxn modelId="{FDE98979-0CEF-49E6-B84B-B25AD2015268}" type="presOf" srcId="{688480E9-86E4-4560-908C-503D2336EC7E}" destId="{19C88A5B-5CE7-48AA-87C7-1E4313CE15EF}" srcOrd="0" destOrd="0" presId="urn:microsoft.com/office/officeart/2005/8/layout/chevron1"/>
    <dgm:cxn modelId="{352EA49C-925D-4CC4-B9F2-63D3328DE2AD}" type="presOf" srcId="{D17D26E6-C806-4A6A-8910-49D7A3ADBF72}" destId="{7D0550C0-4B57-481A-90DF-A50D0890DCC3}" srcOrd="0" destOrd="0" presId="urn:microsoft.com/office/officeart/2005/8/layout/chevron1"/>
    <dgm:cxn modelId="{4AF3E3BF-D567-4DDB-BB9C-BB8669318217}" srcId="{688480E9-86E4-4560-908C-503D2336EC7E}" destId="{7C978A99-0C80-48D9-A473-44DD2CD506FE}" srcOrd="1" destOrd="0" parTransId="{E1A79FBB-6AA7-416B-900A-EDC697817F3E}" sibTransId="{FBE1B3F3-C612-4656-841B-BC7C67DF010E}"/>
    <dgm:cxn modelId="{9DCDF2C2-66A9-4B2A-943C-59D754715CAB}" srcId="{688480E9-86E4-4560-908C-503D2336EC7E}" destId="{D17D26E6-C806-4A6A-8910-49D7A3ADBF72}" srcOrd="0" destOrd="0" parTransId="{671A271F-CAE1-43E0-96D8-7855607AA256}" sibTransId="{71ADBCB7-2658-4F2F-A80F-72428CD8F34A}"/>
    <dgm:cxn modelId="{428EEED1-C9F6-4F77-9F3A-B2BE3AB907FF}" srcId="{688480E9-86E4-4560-908C-503D2336EC7E}" destId="{261282F4-50DA-4E6B-83A1-BC58496EA4F1}" srcOrd="2" destOrd="0" parTransId="{F1C5F27D-8206-49B2-9A23-C78A23C4967C}" sibTransId="{72B94F2D-32D8-41BF-8F92-42A8C7B8328D}"/>
    <dgm:cxn modelId="{9137ECD8-C00F-452E-9260-C9F26B1AECE3}" type="presOf" srcId="{261282F4-50DA-4E6B-83A1-BC58496EA4F1}" destId="{F5F3469B-D687-4924-90C4-31EEE0410D34}" srcOrd="0" destOrd="0" presId="urn:microsoft.com/office/officeart/2005/8/layout/chevron1"/>
    <dgm:cxn modelId="{56492CC4-D6F4-4800-9414-91D1BCA41FA4}" type="presParOf" srcId="{19C88A5B-5CE7-48AA-87C7-1E4313CE15EF}" destId="{7D0550C0-4B57-481A-90DF-A50D0890DCC3}" srcOrd="0" destOrd="0" presId="urn:microsoft.com/office/officeart/2005/8/layout/chevron1"/>
    <dgm:cxn modelId="{7C3904D1-8DFB-4AD5-9858-0CE48F76BD98}" type="presParOf" srcId="{19C88A5B-5CE7-48AA-87C7-1E4313CE15EF}" destId="{BA95B19C-49D0-451A-AA55-E14031FAF3A7}" srcOrd="1" destOrd="0" presId="urn:microsoft.com/office/officeart/2005/8/layout/chevron1"/>
    <dgm:cxn modelId="{0D162B19-7827-4655-AB02-B461B9792454}" type="presParOf" srcId="{19C88A5B-5CE7-48AA-87C7-1E4313CE15EF}" destId="{6DEC196B-F48E-4DD2-A870-5081E9265EFD}" srcOrd="2" destOrd="0" presId="urn:microsoft.com/office/officeart/2005/8/layout/chevron1"/>
    <dgm:cxn modelId="{76A6241D-E2DF-4A00-BEEE-04082AE74F6A}" type="presParOf" srcId="{19C88A5B-5CE7-48AA-87C7-1E4313CE15EF}" destId="{BFE3C4FB-4FC4-45BB-9CB7-30E6735E3140}" srcOrd="3" destOrd="0" presId="urn:microsoft.com/office/officeart/2005/8/layout/chevron1"/>
    <dgm:cxn modelId="{06809C63-4AF0-4228-A036-943B77AA0AA2}" type="presParOf" srcId="{19C88A5B-5CE7-48AA-87C7-1E4313CE15EF}" destId="{F5F3469B-D687-4924-90C4-31EEE0410D34}"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0550C0-4B57-481A-90DF-A50D0890DCC3}">
      <dsp:nvSpPr>
        <dsp:cNvPr id="0" name=""/>
        <dsp:cNvSpPr/>
      </dsp:nvSpPr>
      <dsp:spPr>
        <a:xfrm>
          <a:off x="2310" y="346458"/>
          <a:ext cx="2814659" cy="1125863"/>
        </a:xfrm>
        <a:prstGeom prst="chevron">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kern="1200" dirty="0"/>
            <a:t>Download sign off form</a:t>
          </a:r>
        </a:p>
      </dsp:txBody>
      <dsp:txXfrm>
        <a:off x="565242" y="346458"/>
        <a:ext cx="1688796" cy="1125863"/>
      </dsp:txXfrm>
    </dsp:sp>
    <dsp:sp modelId="{6DEC196B-F48E-4DD2-A870-5081E9265EFD}">
      <dsp:nvSpPr>
        <dsp:cNvPr id="0" name=""/>
        <dsp:cNvSpPr/>
      </dsp:nvSpPr>
      <dsp:spPr>
        <a:xfrm>
          <a:off x="2535503" y="346458"/>
          <a:ext cx="2814659" cy="1125863"/>
        </a:xfrm>
        <a:prstGeom prst="chevron">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kern="1200" dirty="0"/>
            <a:t>Complete sign off form</a:t>
          </a:r>
        </a:p>
      </dsp:txBody>
      <dsp:txXfrm>
        <a:off x="3098435" y="346458"/>
        <a:ext cx="1688796" cy="1125863"/>
      </dsp:txXfrm>
    </dsp:sp>
    <dsp:sp modelId="{F5F3469B-D687-4924-90C4-31EEE0410D34}">
      <dsp:nvSpPr>
        <dsp:cNvPr id="0" name=""/>
        <dsp:cNvSpPr/>
      </dsp:nvSpPr>
      <dsp:spPr>
        <a:xfrm>
          <a:off x="5068696" y="346458"/>
          <a:ext cx="2814659" cy="1125863"/>
        </a:xfrm>
        <a:prstGeom prst="chevron">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kern="1200" dirty="0"/>
            <a:t>Email signed form to B Sanders</a:t>
          </a:r>
        </a:p>
        <a:p>
          <a:pPr marL="0" lvl="0" indent="0" algn="ctr" defTabSz="755650">
            <a:lnSpc>
              <a:spcPct val="90000"/>
            </a:lnSpc>
            <a:spcBef>
              <a:spcPct val="0"/>
            </a:spcBef>
            <a:spcAft>
              <a:spcPct val="35000"/>
            </a:spcAft>
            <a:buNone/>
          </a:pPr>
          <a:r>
            <a:rPr lang="en-US" sz="1700" kern="1200" dirty="0"/>
            <a:t>By 6/28/2024</a:t>
          </a:r>
        </a:p>
      </dsp:txBody>
      <dsp:txXfrm>
        <a:off x="5631628" y="346458"/>
        <a:ext cx="1688796" cy="112586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2/21/2025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a:t>
            </a:fld>
            <a:endParaRPr lang="en-US"/>
          </a:p>
        </p:txBody>
      </p:sp>
    </p:spTree>
    <p:extLst>
      <p:ext uri="{BB962C8B-B14F-4D97-AF65-F5344CB8AC3E}">
        <p14:creationId xmlns:p14="http://schemas.microsoft.com/office/powerpoint/2010/main" val="3839858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10</a:t>
            </a:fld>
            <a:endParaRPr lang="en-US"/>
          </a:p>
        </p:txBody>
      </p:sp>
    </p:spTree>
    <p:extLst>
      <p:ext uri="{BB962C8B-B14F-4D97-AF65-F5344CB8AC3E}">
        <p14:creationId xmlns:p14="http://schemas.microsoft.com/office/powerpoint/2010/main" val="32152114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11</a:t>
            </a:fld>
            <a:endParaRPr lang="en-US"/>
          </a:p>
        </p:txBody>
      </p:sp>
    </p:spTree>
    <p:extLst>
      <p:ext uri="{BB962C8B-B14F-4D97-AF65-F5344CB8AC3E}">
        <p14:creationId xmlns:p14="http://schemas.microsoft.com/office/powerpoint/2010/main" val="1126535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12</a:t>
            </a:fld>
            <a:endParaRPr lang="en-US"/>
          </a:p>
        </p:txBody>
      </p:sp>
    </p:spTree>
    <p:extLst>
      <p:ext uri="{BB962C8B-B14F-4D97-AF65-F5344CB8AC3E}">
        <p14:creationId xmlns:p14="http://schemas.microsoft.com/office/powerpoint/2010/main" val="491537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13</a:t>
            </a:fld>
            <a:endParaRPr lang="en-US"/>
          </a:p>
        </p:txBody>
      </p:sp>
    </p:spTree>
    <p:extLst>
      <p:ext uri="{BB962C8B-B14F-4D97-AF65-F5344CB8AC3E}">
        <p14:creationId xmlns:p14="http://schemas.microsoft.com/office/powerpoint/2010/main" val="2653108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14</a:t>
            </a:fld>
            <a:endParaRPr lang="en-US"/>
          </a:p>
        </p:txBody>
      </p:sp>
    </p:spTree>
    <p:extLst>
      <p:ext uri="{BB962C8B-B14F-4D97-AF65-F5344CB8AC3E}">
        <p14:creationId xmlns:p14="http://schemas.microsoft.com/office/powerpoint/2010/main" val="1213991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15</a:t>
            </a:fld>
            <a:endParaRPr lang="en-US"/>
          </a:p>
        </p:txBody>
      </p:sp>
    </p:spTree>
    <p:extLst>
      <p:ext uri="{BB962C8B-B14F-4D97-AF65-F5344CB8AC3E}">
        <p14:creationId xmlns:p14="http://schemas.microsoft.com/office/powerpoint/2010/main" val="1610384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16</a:t>
            </a:fld>
            <a:endParaRPr lang="en-US"/>
          </a:p>
        </p:txBody>
      </p:sp>
    </p:spTree>
    <p:extLst>
      <p:ext uri="{BB962C8B-B14F-4D97-AF65-F5344CB8AC3E}">
        <p14:creationId xmlns:p14="http://schemas.microsoft.com/office/powerpoint/2010/main" val="187018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17</a:t>
            </a:fld>
            <a:endParaRPr lang="en-US"/>
          </a:p>
        </p:txBody>
      </p:sp>
    </p:spTree>
    <p:extLst>
      <p:ext uri="{BB962C8B-B14F-4D97-AF65-F5344CB8AC3E}">
        <p14:creationId xmlns:p14="http://schemas.microsoft.com/office/powerpoint/2010/main" val="41084752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18</a:t>
            </a:fld>
            <a:endParaRPr lang="en-US"/>
          </a:p>
        </p:txBody>
      </p:sp>
    </p:spTree>
    <p:extLst>
      <p:ext uri="{BB962C8B-B14F-4D97-AF65-F5344CB8AC3E}">
        <p14:creationId xmlns:p14="http://schemas.microsoft.com/office/powerpoint/2010/main" val="20946243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19</a:t>
            </a:fld>
            <a:endParaRPr lang="en-US"/>
          </a:p>
        </p:txBody>
      </p:sp>
    </p:spTree>
    <p:extLst>
      <p:ext uri="{BB962C8B-B14F-4D97-AF65-F5344CB8AC3E}">
        <p14:creationId xmlns:p14="http://schemas.microsoft.com/office/powerpoint/2010/main" val="1817021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a:t>
            </a:fld>
            <a:endParaRPr lang="en-US"/>
          </a:p>
        </p:txBody>
      </p:sp>
    </p:spTree>
    <p:extLst>
      <p:ext uri="{BB962C8B-B14F-4D97-AF65-F5344CB8AC3E}">
        <p14:creationId xmlns:p14="http://schemas.microsoft.com/office/powerpoint/2010/main" val="2656360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20</a:t>
            </a:fld>
            <a:endParaRPr lang="en-US"/>
          </a:p>
        </p:txBody>
      </p:sp>
    </p:spTree>
    <p:extLst>
      <p:ext uri="{BB962C8B-B14F-4D97-AF65-F5344CB8AC3E}">
        <p14:creationId xmlns:p14="http://schemas.microsoft.com/office/powerpoint/2010/main" val="17243854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21</a:t>
            </a:fld>
            <a:endParaRPr lang="en-US"/>
          </a:p>
        </p:txBody>
      </p:sp>
    </p:spTree>
    <p:extLst>
      <p:ext uri="{BB962C8B-B14F-4D97-AF65-F5344CB8AC3E}">
        <p14:creationId xmlns:p14="http://schemas.microsoft.com/office/powerpoint/2010/main" val="1274091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22</a:t>
            </a:fld>
            <a:endParaRPr lang="en-US"/>
          </a:p>
        </p:txBody>
      </p:sp>
    </p:spTree>
    <p:extLst>
      <p:ext uri="{BB962C8B-B14F-4D97-AF65-F5344CB8AC3E}">
        <p14:creationId xmlns:p14="http://schemas.microsoft.com/office/powerpoint/2010/main" val="30723804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23</a:t>
            </a:fld>
            <a:endParaRPr lang="en-US"/>
          </a:p>
        </p:txBody>
      </p:sp>
    </p:spTree>
    <p:extLst>
      <p:ext uri="{BB962C8B-B14F-4D97-AF65-F5344CB8AC3E}">
        <p14:creationId xmlns:p14="http://schemas.microsoft.com/office/powerpoint/2010/main" val="32294187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24</a:t>
            </a:fld>
            <a:endParaRPr lang="en-US"/>
          </a:p>
        </p:txBody>
      </p:sp>
    </p:spTree>
    <p:extLst>
      <p:ext uri="{BB962C8B-B14F-4D97-AF65-F5344CB8AC3E}">
        <p14:creationId xmlns:p14="http://schemas.microsoft.com/office/powerpoint/2010/main" val="2826608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25</a:t>
            </a:fld>
            <a:endParaRPr lang="en-US"/>
          </a:p>
        </p:txBody>
      </p:sp>
    </p:spTree>
    <p:extLst>
      <p:ext uri="{BB962C8B-B14F-4D97-AF65-F5344CB8AC3E}">
        <p14:creationId xmlns:p14="http://schemas.microsoft.com/office/powerpoint/2010/main" val="12497153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26</a:t>
            </a:fld>
            <a:endParaRPr lang="en-US"/>
          </a:p>
        </p:txBody>
      </p:sp>
    </p:spTree>
    <p:extLst>
      <p:ext uri="{BB962C8B-B14F-4D97-AF65-F5344CB8AC3E}">
        <p14:creationId xmlns:p14="http://schemas.microsoft.com/office/powerpoint/2010/main" val="10549663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27</a:t>
            </a:fld>
            <a:endParaRPr lang="en-US"/>
          </a:p>
        </p:txBody>
      </p:sp>
    </p:spTree>
    <p:extLst>
      <p:ext uri="{BB962C8B-B14F-4D97-AF65-F5344CB8AC3E}">
        <p14:creationId xmlns:p14="http://schemas.microsoft.com/office/powerpoint/2010/main" val="2726888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28</a:t>
            </a:fld>
            <a:endParaRPr lang="en-US"/>
          </a:p>
        </p:txBody>
      </p:sp>
    </p:spTree>
    <p:extLst>
      <p:ext uri="{BB962C8B-B14F-4D97-AF65-F5344CB8AC3E}">
        <p14:creationId xmlns:p14="http://schemas.microsoft.com/office/powerpoint/2010/main" val="28205454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29</a:t>
            </a:fld>
            <a:endParaRPr lang="en-US"/>
          </a:p>
        </p:txBody>
      </p:sp>
    </p:spTree>
    <p:extLst>
      <p:ext uri="{BB962C8B-B14F-4D97-AF65-F5344CB8AC3E}">
        <p14:creationId xmlns:p14="http://schemas.microsoft.com/office/powerpoint/2010/main" val="1597601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a:t>
            </a:fld>
            <a:endParaRPr lang="en-US"/>
          </a:p>
        </p:txBody>
      </p:sp>
    </p:spTree>
    <p:extLst>
      <p:ext uri="{BB962C8B-B14F-4D97-AF65-F5344CB8AC3E}">
        <p14:creationId xmlns:p14="http://schemas.microsoft.com/office/powerpoint/2010/main" val="29451383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30</a:t>
            </a:fld>
            <a:endParaRPr lang="en-US"/>
          </a:p>
        </p:txBody>
      </p:sp>
    </p:spTree>
    <p:extLst>
      <p:ext uri="{BB962C8B-B14F-4D97-AF65-F5344CB8AC3E}">
        <p14:creationId xmlns:p14="http://schemas.microsoft.com/office/powerpoint/2010/main" val="4006887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31</a:t>
            </a:fld>
            <a:endParaRPr lang="en-US"/>
          </a:p>
        </p:txBody>
      </p:sp>
    </p:spTree>
    <p:extLst>
      <p:ext uri="{BB962C8B-B14F-4D97-AF65-F5344CB8AC3E}">
        <p14:creationId xmlns:p14="http://schemas.microsoft.com/office/powerpoint/2010/main" val="2022804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32</a:t>
            </a:fld>
            <a:endParaRPr lang="en-US"/>
          </a:p>
        </p:txBody>
      </p:sp>
    </p:spTree>
    <p:extLst>
      <p:ext uri="{BB962C8B-B14F-4D97-AF65-F5344CB8AC3E}">
        <p14:creationId xmlns:p14="http://schemas.microsoft.com/office/powerpoint/2010/main" val="39898284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33</a:t>
            </a:fld>
            <a:endParaRPr lang="en-US"/>
          </a:p>
        </p:txBody>
      </p:sp>
    </p:spTree>
    <p:extLst>
      <p:ext uri="{BB962C8B-B14F-4D97-AF65-F5344CB8AC3E}">
        <p14:creationId xmlns:p14="http://schemas.microsoft.com/office/powerpoint/2010/main" val="6688483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34</a:t>
            </a:fld>
            <a:endParaRPr lang="en-US"/>
          </a:p>
        </p:txBody>
      </p:sp>
    </p:spTree>
    <p:extLst>
      <p:ext uri="{BB962C8B-B14F-4D97-AF65-F5344CB8AC3E}">
        <p14:creationId xmlns:p14="http://schemas.microsoft.com/office/powerpoint/2010/main" val="26087762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35</a:t>
            </a:fld>
            <a:endParaRPr lang="en-US"/>
          </a:p>
        </p:txBody>
      </p:sp>
    </p:spTree>
    <p:extLst>
      <p:ext uri="{BB962C8B-B14F-4D97-AF65-F5344CB8AC3E}">
        <p14:creationId xmlns:p14="http://schemas.microsoft.com/office/powerpoint/2010/main" val="32197837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36</a:t>
            </a:fld>
            <a:endParaRPr lang="en-US"/>
          </a:p>
        </p:txBody>
      </p:sp>
    </p:spTree>
    <p:extLst>
      <p:ext uri="{BB962C8B-B14F-4D97-AF65-F5344CB8AC3E}">
        <p14:creationId xmlns:p14="http://schemas.microsoft.com/office/powerpoint/2010/main" val="40587458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37</a:t>
            </a:fld>
            <a:endParaRPr lang="en-US"/>
          </a:p>
        </p:txBody>
      </p:sp>
    </p:spTree>
    <p:extLst>
      <p:ext uri="{BB962C8B-B14F-4D97-AF65-F5344CB8AC3E}">
        <p14:creationId xmlns:p14="http://schemas.microsoft.com/office/powerpoint/2010/main" val="37334682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38</a:t>
            </a:fld>
            <a:endParaRPr lang="en-US"/>
          </a:p>
        </p:txBody>
      </p:sp>
    </p:spTree>
    <p:extLst>
      <p:ext uri="{BB962C8B-B14F-4D97-AF65-F5344CB8AC3E}">
        <p14:creationId xmlns:p14="http://schemas.microsoft.com/office/powerpoint/2010/main" val="37627372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39</a:t>
            </a:fld>
            <a:endParaRPr lang="en-US"/>
          </a:p>
        </p:txBody>
      </p:sp>
    </p:spTree>
    <p:extLst>
      <p:ext uri="{BB962C8B-B14F-4D97-AF65-F5344CB8AC3E}">
        <p14:creationId xmlns:p14="http://schemas.microsoft.com/office/powerpoint/2010/main" val="39675998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a:t>
            </a:fld>
            <a:endParaRPr lang="en-US"/>
          </a:p>
        </p:txBody>
      </p:sp>
    </p:spTree>
    <p:extLst>
      <p:ext uri="{BB962C8B-B14F-4D97-AF65-F5344CB8AC3E}">
        <p14:creationId xmlns:p14="http://schemas.microsoft.com/office/powerpoint/2010/main" val="16149114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40</a:t>
            </a:fld>
            <a:endParaRPr lang="en-US"/>
          </a:p>
        </p:txBody>
      </p:sp>
    </p:spTree>
    <p:extLst>
      <p:ext uri="{BB962C8B-B14F-4D97-AF65-F5344CB8AC3E}">
        <p14:creationId xmlns:p14="http://schemas.microsoft.com/office/powerpoint/2010/main" val="29875038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41</a:t>
            </a:fld>
            <a:endParaRPr lang="en-US"/>
          </a:p>
        </p:txBody>
      </p:sp>
    </p:spTree>
    <p:extLst>
      <p:ext uri="{BB962C8B-B14F-4D97-AF65-F5344CB8AC3E}">
        <p14:creationId xmlns:p14="http://schemas.microsoft.com/office/powerpoint/2010/main" val="41546385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42</a:t>
            </a:fld>
            <a:endParaRPr lang="en-US"/>
          </a:p>
        </p:txBody>
      </p:sp>
    </p:spTree>
    <p:extLst>
      <p:ext uri="{BB962C8B-B14F-4D97-AF65-F5344CB8AC3E}">
        <p14:creationId xmlns:p14="http://schemas.microsoft.com/office/powerpoint/2010/main" val="18943669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43</a:t>
            </a:fld>
            <a:endParaRPr lang="en-US"/>
          </a:p>
        </p:txBody>
      </p:sp>
    </p:spTree>
    <p:extLst>
      <p:ext uri="{BB962C8B-B14F-4D97-AF65-F5344CB8AC3E}">
        <p14:creationId xmlns:p14="http://schemas.microsoft.com/office/powerpoint/2010/main" val="18614721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44</a:t>
            </a:fld>
            <a:endParaRPr lang="en-US"/>
          </a:p>
        </p:txBody>
      </p:sp>
    </p:spTree>
    <p:extLst>
      <p:ext uri="{BB962C8B-B14F-4D97-AF65-F5344CB8AC3E}">
        <p14:creationId xmlns:p14="http://schemas.microsoft.com/office/powerpoint/2010/main" val="9372156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45</a:t>
            </a:fld>
            <a:endParaRPr lang="en-US"/>
          </a:p>
        </p:txBody>
      </p:sp>
    </p:spTree>
    <p:extLst>
      <p:ext uri="{BB962C8B-B14F-4D97-AF65-F5344CB8AC3E}">
        <p14:creationId xmlns:p14="http://schemas.microsoft.com/office/powerpoint/2010/main" val="24166620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46</a:t>
            </a:fld>
            <a:endParaRPr lang="en-US"/>
          </a:p>
        </p:txBody>
      </p:sp>
    </p:spTree>
    <p:extLst>
      <p:ext uri="{BB962C8B-B14F-4D97-AF65-F5344CB8AC3E}">
        <p14:creationId xmlns:p14="http://schemas.microsoft.com/office/powerpoint/2010/main" val="16485853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47</a:t>
            </a:fld>
            <a:endParaRPr lang="en-US"/>
          </a:p>
        </p:txBody>
      </p:sp>
    </p:spTree>
    <p:extLst>
      <p:ext uri="{BB962C8B-B14F-4D97-AF65-F5344CB8AC3E}">
        <p14:creationId xmlns:p14="http://schemas.microsoft.com/office/powerpoint/2010/main" val="30348175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48</a:t>
            </a:fld>
            <a:endParaRPr lang="en-US"/>
          </a:p>
        </p:txBody>
      </p:sp>
    </p:spTree>
    <p:extLst>
      <p:ext uri="{BB962C8B-B14F-4D97-AF65-F5344CB8AC3E}">
        <p14:creationId xmlns:p14="http://schemas.microsoft.com/office/powerpoint/2010/main" val="12943510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49</a:t>
            </a:fld>
            <a:endParaRPr lang="en-US"/>
          </a:p>
        </p:txBody>
      </p:sp>
    </p:spTree>
    <p:extLst>
      <p:ext uri="{BB962C8B-B14F-4D97-AF65-F5344CB8AC3E}">
        <p14:creationId xmlns:p14="http://schemas.microsoft.com/office/powerpoint/2010/main" val="1106694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5</a:t>
            </a:fld>
            <a:endParaRPr lang="en-US"/>
          </a:p>
        </p:txBody>
      </p:sp>
    </p:spTree>
    <p:extLst>
      <p:ext uri="{BB962C8B-B14F-4D97-AF65-F5344CB8AC3E}">
        <p14:creationId xmlns:p14="http://schemas.microsoft.com/office/powerpoint/2010/main" val="1256193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50</a:t>
            </a:fld>
            <a:endParaRPr lang="en-US"/>
          </a:p>
        </p:txBody>
      </p:sp>
    </p:spTree>
    <p:extLst>
      <p:ext uri="{BB962C8B-B14F-4D97-AF65-F5344CB8AC3E}">
        <p14:creationId xmlns:p14="http://schemas.microsoft.com/office/powerpoint/2010/main" val="3739187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6</a:t>
            </a:fld>
            <a:endParaRPr lang="en-US"/>
          </a:p>
        </p:txBody>
      </p:sp>
    </p:spTree>
    <p:extLst>
      <p:ext uri="{BB962C8B-B14F-4D97-AF65-F5344CB8AC3E}">
        <p14:creationId xmlns:p14="http://schemas.microsoft.com/office/powerpoint/2010/main" val="1405796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7</a:t>
            </a:fld>
            <a:endParaRPr lang="en-US"/>
          </a:p>
        </p:txBody>
      </p:sp>
    </p:spTree>
    <p:extLst>
      <p:ext uri="{BB962C8B-B14F-4D97-AF65-F5344CB8AC3E}">
        <p14:creationId xmlns:p14="http://schemas.microsoft.com/office/powerpoint/2010/main" val="3018513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8</a:t>
            </a:fld>
            <a:endParaRPr lang="en-US"/>
          </a:p>
        </p:txBody>
      </p:sp>
    </p:spTree>
    <p:extLst>
      <p:ext uri="{BB962C8B-B14F-4D97-AF65-F5344CB8AC3E}">
        <p14:creationId xmlns:p14="http://schemas.microsoft.com/office/powerpoint/2010/main" val="2175258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C3E97E-4890-4915-A7C2-F3D207C521C5}" type="slidenum">
              <a:rPr lang="en-US" smtClean="0"/>
              <a:t>9</a:t>
            </a:fld>
            <a:endParaRPr lang="en-US"/>
          </a:p>
        </p:txBody>
      </p:sp>
    </p:spTree>
    <p:extLst>
      <p:ext uri="{BB962C8B-B14F-4D97-AF65-F5344CB8AC3E}">
        <p14:creationId xmlns:p14="http://schemas.microsoft.com/office/powerpoint/2010/main" val="23170884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2" name="Rectangle 11"/>
          <p:cNvSpPr/>
          <p:nvPr userDrawn="1"/>
        </p:nvSpPr>
        <p:spPr>
          <a:xfrm>
            <a:off x="0" y="4675238"/>
            <a:ext cx="9144000" cy="2182761"/>
          </a:xfrm>
          <a:prstGeom prst="rect">
            <a:avLst/>
          </a:prstGeom>
          <a:gradFill>
            <a:gsLst>
              <a:gs pos="0">
                <a:schemeClr val="bg1"/>
              </a:gs>
              <a:gs pos="100000">
                <a:srgbClr val="488BC9"/>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3236239"/>
            <a:ext cx="7772400" cy="1216589"/>
          </a:xfrm>
        </p:spPr>
        <p:txBody>
          <a:bodyPr anchor="t" anchorCtr="0">
            <a:normAutofit/>
          </a:bodyPr>
          <a:lstStyle>
            <a:lvl1pPr algn="ctr">
              <a:defRPr sz="36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685800" y="5073444"/>
            <a:ext cx="7772400" cy="1065925"/>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65737" y="632706"/>
            <a:ext cx="2821173" cy="1762730"/>
          </a:xfrm>
          <a:prstGeom prst="rect">
            <a:avLst/>
          </a:prstGeom>
        </p:spPr>
      </p:pic>
      <p:cxnSp>
        <p:nvCxnSpPr>
          <p:cNvPr id="10" name="Straight Connector 9"/>
          <p:cNvCxnSpPr/>
          <p:nvPr userDrawn="1"/>
        </p:nvCxnSpPr>
        <p:spPr>
          <a:xfrm>
            <a:off x="685800" y="2772696"/>
            <a:ext cx="7801897"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
        <p:nvSpPr>
          <p:cNvPr id="13"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880575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3"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1684718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tx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4180389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15697"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3" name="Title 1"/>
          <p:cNvSpPr>
            <a:spLocks noGrp="1"/>
          </p:cNvSpPr>
          <p:nvPr>
            <p:ph type="ctrTitle"/>
          </p:nvPr>
        </p:nvSpPr>
        <p:spPr>
          <a:xfrm>
            <a:off x="685800" y="2595716"/>
            <a:ext cx="77724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722219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454943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306178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50769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1902939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016886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3097945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199"/>
          </a:xfrm>
          <a:prstGeom prst="rect">
            <a:avLst/>
          </a:prstGeom>
        </p:spPr>
      </p:pic>
      <p:sp>
        <p:nvSpPr>
          <p:cNvPr id="2" name="Title 1"/>
          <p:cNvSpPr>
            <a:spLocks noGrp="1"/>
          </p:cNvSpPr>
          <p:nvPr>
            <p:ph type="title"/>
          </p:nvPr>
        </p:nvSpPr>
        <p:spPr>
          <a:xfrm>
            <a:off x="1168811" y="420328"/>
            <a:ext cx="5158247" cy="590603"/>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628650" y="1463040"/>
            <a:ext cx="7886700" cy="4640674"/>
          </a:xfrm>
        </p:spPr>
        <p:txBody>
          <a:bodyPr lIns="0" tIns="0" r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9"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7219" y="41458"/>
            <a:ext cx="934373" cy="1068472"/>
          </a:xfrm>
          <a:prstGeom prst="rect">
            <a:avLst/>
          </a:prstGeom>
        </p:spPr>
      </p:pic>
    </p:spTree>
    <p:extLst>
      <p:ext uri="{BB962C8B-B14F-4D97-AF65-F5344CB8AC3E}">
        <p14:creationId xmlns:p14="http://schemas.microsoft.com/office/powerpoint/2010/main" val="1811628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463040"/>
            <a:ext cx="3886200" cy="4583799"/>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4629150" y="1463040"/>
            <a:ext cx="3886200" cy="4583799"/>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7" cy="1219200"/>
          </a:xfrm>
          <a:prstGeom prst="rect">
            <a:avLst/>
          </a:prstGeom>
        </p:spPr>
      </p:pic>
      <p:sp>
        <p:nvSpPr>
          <p:cNvPr id="9" name="Title 1"/>
          <p:cNvSpPr>
            <a:spLocks noGrp="1"/>
          </p:cNvSpPr>
          <p:nvPr>
            <p:ph type="title"/>
          </p:nvPr>
        </p:nvSpPr>
        <p:spPr>
          <a:xfrm>
            <a:off x="245193" y="254514"/>
            <a:ext cx="6081865" cy="756418"/>
          </a:xfrm>
        </p:spPr>
        <p:txBody>
          <a:bodyPr lIns="0" tIns="0" rIns="0" bIns="0" anchor="t" anchorCtr="0">
            <a:normAutofit/>
          </a:bodyPr>
          <a:lstStyle>
            <a:lvl1pPr>
              <a:defRPr sz="2400">
                <a:solidFill>
                  <a:schemeClr val="bg1"/>
                </a:solidFill>
                <a:latin typeface="Museo Slab 500" panose="02000000000000000000" pitchFamily="50" charset="0"/>
              </a:defRPr>
            </a:lvl1pPr>
          </a:lstStyle>
          <a:p>
            <a:r>
              <a:rPr lang="en-US" dirty="0"/>
              <a:t>Click to edit Master title style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6172200"/>
            <a:ext cx="1143000" cy="485919"/>
          </a:xfrm>
          <a:prstGeom prst="rect">
            <a:avLst/>
          </a:prstGeom>
        </p:spPr>
      </p:pic>
      <p:sp>
        <p:nvSpPr>
          <p:cNvPr id="12" name="Slide Number Placeholder 5"/>
          <p:cNvSpPr>
            <a:spLocks noGrp="1"/>
          </p:cNvSpPr>
          <p:nvPr>
            <p:ph type="sldNum" sz="quarter" idx="12"/>
          </p:nvPr>
        </p:nvSpPr>
        <p:spPr>
          <a:xfrm>
            <a:off x="223071" y="6427018"/>
            <a:ext cx="2057400" cy="365125"/>
          </a:xfrm>
          <a:prstGeom prst="rect">
            <a:avLst/>
          </a:prstGeo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33206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p:cNvSpPr>
            <a:spLocks noGrp="1"/>
          </p:cNvSpPr>
          <p:nvPr>
            <p:ph type="sldNum" sz="quarter" idx="4"/>
          </p:nvPr>
        </p:nvSpPr>
        <p:spPr>
          <a:xfrm>
            <a:off x="245193" y="6360652"/>
            <a:ext cx="2057400" cy="365125"/>
          </a:xfrm>
          <a:prstGeom prst="rect">
            <a:avLst/>
          </a:prstGeom>
        </p:spPr>
        <p:txBody>
          <a:bodyPr/>
          <a:lstStyle>
            <a:lvl1pPr algn="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723799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0" r:id="rId3"/>
    <p:sldLayoutId id="2147483671" r:id="rId4"/>
    <p:sldLayoutId id="2147483672" r:id="rId5"/>
    <p:sldLayoutId id="2147483673" r:id="rId6"/>
    <p:sldLayoutId id="2147483674" r:id="rId7"/>
    <p:sldLayoutId id="2147483675" r:id="rId8"/>
    <p:sldLayoutId id="2147483664" r:id="rId9"/>
    <p:sldLayoutId id="2147483666" r:id="rId10"/>
    <p:sldLayoutId id="2147483667" r:id="rId11"/>
    <p:sldLayoutId id="2147483668" r:id="rId12"/>
    <p:sldLayoutId id="214748366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cde.state.co.us/accountability/aecdesignations25"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de.state.co.us/accountability/sbe_aecdesignees_2023_updatedlogo-0"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www.cde.state.co.us/datapipeline/per-aec"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www.cde.state.co.us/datapipeline/per-aec"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8" Type="http://schemas.openxmlformats.org/officeDocument/2006/relationships/hyperlink" Target="mailto:sanders_b@cde.state.co.us"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cde.state.co.us/datapipeline/per-aec"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s://www.cde.state.co.us/schoolview/performance"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cde.state.co.us/datapipeline/per-aec"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hyperlink" Target="http://www.cde.state.co.us/datapipeline/per-aec"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hyperlink" Target="https://www.cde.state.co.us/Accountability/StateAccountabilityAECs"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www.cde.state.co.us/datapipeline/per-aec"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hyperlink" Target="https://www.signupgenius.com/go/10C084DAEAA28A4F9C61-46489917-aecoffic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mailto:Sanders_b@cde.state.co.us" TargetMode="External"/><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hyperlink" Target="mailto:Morris_r@cde.state.co.us" TargetMode="External"/><Relationship Id="rId4" Type="http://schemas.openxmlformats.org/officeDocument/2006/relationships/hyperlink" Target="mailto:Thompson_April@cde.state.co.u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cdeapps.cde.state.co.us/index.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AEC Collections Webinar:</a:t>
            </a:r>
            <a:br>
              <a:rPr lang="en-US" dirty="0"/>
            </a:br>
            <a:r>
              <a:rPr lang="en-US" dirty="0"/>
              <a:t>Collection Window 1 Overview</a:t>
            </a:r>
          </a:p>
        </p:txBody>
      </p:sp>
      <p:sp>
        <p:nvSpPr>
          <p:cNvPr id="3" name="Subtitle 2"/>
          <p:cNvSpPr>
            <a:spLocks noGrp="1"/>
          </p:cNvSpPr>
          <p:nvPr>
            <p:ph type="subTitle" idx="1"/>
          </p:nvPr>
        </p:nvSpPr>
        <p:spPr/>
        <p:txBody>
          <a:bodyPr/>
          <a:lstStyle/>
          <a:p>
            <a:r>
              <a:rPr lang="en-US" dirty="0"/>
              <a:t>2/2/2025</a:t>
            </a:r>
          </a:p>
          <a:p>
            <a:r>
              <a:rPr lang="en-US" dirty="0"/>
              <a:t>Accountability Analytics Unit</a:t>
            </a:r>
          </a:p>
          <a:p>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dirty="0"/>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Pipeline – Alternative Education Tab</a:t>
            </a:r>
          </a:p>
        </p:txBody>
      </p:sp>
      <p:pic>
        <p:nvPicPr>
          <p:cNvPr id="21" name="Content Placeholder 5" descr="screenshot of navigation sidebar for Alternative Education collection in Data Pipeline"/>
          <p:cNvPicPr>
            <a:picLocks noGrp="1" noChangeAspect="1"/>
          </p:cNvPicPr>
          <p:nvPr>
            <p:ph idx="1"/>
          </p:nvPr>
        </p:nvPicPr>
        <p:blipFill rotWithShape="1">
          <a:blip r:embed="rId3">
            <a:extLst>
              <a:ext uri="{28A0092B-C50C-407E-A947-70E740481C1C}">
                <a14:useLocalDpi xmlns:a14="http://schemas.microsoft.com/office/drawing/2010/main" val="0"/>
              </a:ext>
            </a:extLst>
          </a:blip>
          <a:srcRect b="1228"/>
          <a:stretch/>
        </p:blipFill>
        <p:spPr>
          <a:xfrm>
            <a:off x="190702" y="2413325"/>
            <a:ext cx="3017782" cy="3168908"/>
          </a:xfrm>
        </p:spPr>
      </p:pic>
      <p:cxnSp>
        <p:nvCxnSpPr>
          <p:cNvPr id="5" name="Straight Arrow Connector 4">
            <a:extLst>
              <a:ext uri="{C183D7F6-B498-43B3-948B-1728B52AA6E4}">
                <adec:decorative xmlns:adec="http://schemas.microsoft.com/office/drawing/2017/decorative" val="1"/>
              </a:ext>
            </a:extLst>
          </p:cNvPr>
          <p:cNvCxnSpPr>
            <a:endCxn id="6" idx="1"/>
          </p:cNvCxnSpPr>
          <p:nvPr/>
        </p:nvCxnSpPr>
        <p:spPr>
          <a:xfrm flipV="1">
            <a:off x="3008275" y="1730958"/>
            <a:ext cx="479654" cy="8699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487929" y="1407792"/>
            <a:ext cx="3649211" cy="646331"/>
          </a:xfrm>
          <a:prstGeom prst="rect">
            <a:avLst/>
          </a:prstGeom>
          <a:noFill/>
        </p:spPr>
        <p:txBody>
          <a:bodyPr wrap="square" rtlCol="0">
            <a:spAutoFit/>
          </a:bodyPr>
          <a:lstStyle/>
          <a:p>
            <a:r>
              <a:rPr lang="en-US" dirty="0">
                <a:latin typeface="Trebuchet MS" panose="020B0603020202020204" pitchFamily="34" charset="0"/>
              </a:rPr>
              <a:t>This is where you will start for all AEC Collections.</a:t>
            </a:r>
          </a:p>
        </p:txBody>
      </p:sp>
      <p:sp>
        <p:nvSpPr>
          <p:cNvPr id="7" name="Rounded Rectangle 6">
            <a:extLst>
              <a:ext uri="{C183D7F6-B498-43B3-948B-1728B52AA6E4}">
                <adec:decorative xmlns:adec="http://schemas.microsoft.com/office/drawing/2017/decorative" val="1"/>
              </a:ext>
            </a:extLst>
          </p:cNvPr>
          <p:cNvSpPr/>
          <p:nvPr/>
        </p:nvSpPr>
        <p:spPr>
          <a:xfrm>
            <a:off x="492408" y="2825188"/>
            <a:ext cx="2551380" cy="3585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C183D7F6-B498-43B3-948B-1728B52AA6E4}">
                <adec:decorative xmlns:adec="http://schemas.microsoft.com/office/drawing/2017/decorative" val="1"/>
              </a:ext>
            </a:extLst>
          </p:cNvPr>
          <p:cNvCxnSpPr>
            <a:stCxn id="7" idx="3"/>
          </p:cNvCxnSpPr>
          <p:nvPr/>
        </p:nvCxnSpPr>
        <p:spPr>
          <a:xfrm flipV="1">
            <a:off x="3043788" y="2916060"/>
            <a:ext cx="1672830" cy="884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4716617" y="2010279"/>
            <a:ext cx="4161208" cy="1477328"/>
          </a:xfrm>
          <a:prstGeom prst="rect">
            <a:avLst/>
          </a:prstGeom>
          <a:noFill/>
        </p:spPr>
        <p:txBody>
          <a:bodyPr wrap="square" rtlCol="0">
            <a:spAutoFit/>
          </a:bodyPr>
          <a:lstStyle/>
          <a:p>
            <a:r>
              <a:rPr lang="en-US" dirty="0">
                <a:latin typeface="Trebuchet MS" panose="020B0603020202020204" pitchFamily="34" charset="0"/>
              </a:rPr>
              <a:t>Use this to formally submit your completed data submission to CDE. You can also use this to check errors in your data submission before finalizing it.</a:t>
            </a:r>
          </a:p>
        </p:txBody>
      </p:sp>
      <p:sp>
        <p:nvSpPr>
          <p:cNvPr id="9" name="TextBox 8"/>
          <p:cNvSpPr txBox="1"/>
          <p:nvPr/>
        </p:nvSpPr>
        <p:spPr>
          <a:xfrm>
            <a:off x="5002381" y="3458561"/>
            <a:ext cx="3649211" cy="646331"/>
          </a:xfrm>
          <a:prstGeom prst="rect">
            <a:avLst/>
          </a:prstGeom>
          <a:noFill/>
        </p:spPr>
        <p:txBody>
          <a:bodyPr wrap="square" rtlCol="0">
            <a:spAutoFit/>
          </a:bodyPr>
          <a:lstStyle/>
          <a:p>
            <a:r>
              <a:rPr lang="en-US" dirty="0">
                <a:latin typeface="Trebuchet MS" panose="020B0603020202020204" pitchFamily="34" charset="0"/>
              </a:rPr>
              <a:t>Add records for the Planned Measures for 2024 Collection.</a:t>
            </a:r>
          </a:p>
        </p:txBody>
      </p:sp>
      <p:sp>
        <p:nvSpPr>
          <p:cNvPr id="10" name="Rounded Rectangle 9">
            <a:extLst>
              <a:ext uri="{C183D7F6-B498-43B3-948B-1728B52AA6E4}">
                <adec:decorative xmlns:adec="http://schemas.microsoft.com/office/drawing/2017/decorative" val="1"/>
              </a:ext>
            </a:extLst>
          </p:cNvPr>
          <p:cNvSpPr/>
          <p:nvPr/>
        </p:nvSpPr>
        <p:spPr>
          <a:xfrm>
            <a:off x="492408" y="3224926"/>
            <a:ext cx="2551380" cy="3585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C183D7F6-B498-43B3-948B-1728B52AA6E4}">
                <adec:decorative xmlns:adec="http://schemas.microsoft.com/office/drawing/2017/decorative" val="1"/>
              </a:ext>
            </a:extLst>
          </p:cNvPr>
          <p:cNvCxnSpPr>
            <a:stCxn id="10" idx="3"/>
            <a:endCxn id="9" idx="1"/>
          </p:cNvCxnSpPr>
          <p:nvPr/>
        </p:nvCxnSpPr>
        <p:spPr>
          <a:xfrm>
            <a:off x="3043788" y="3404224"/>
            <a:ext cx="1958593" cy="3775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247086" y="4181465"/>
            <a:ext cx="4448215" cy="923330"/>
          </a:xfrm>
          <a:prstGeom prst="rect">
            <a:avLst/>
          </a:prstGeom>
          <a:noFill/>
        </p:spPr>
        <p:txBody>
          <a:bodyPr wrap="square" rtlCol="0">
            <a:spAutoFit/>
          </a:bodyPr>
          <a:lstStyle/>
          <a:p>
            <a:r>
              <a:rPr lang="en-US" dirty="0">
                <a:latin typeface="Trebuchet MS" panose="020B0603020202020204" pitchFamily="34" charset="0"/>
              </a:rPr>
              <a:t>Use for both the Renewal/Application and Planned Measures for current year collections.</a:t>
            </a:r>
          </a:p>
        </p:txBody>
      </p:sp>
      <p:sp>
        <p:nvSpPr>
          <p:cNvPr id="13" name="Rounded Rectangle 12">
            <a:extLst>
              <a:ext uri="{C183D7F6-B498-43B3-948B-1728B52AA6E4}">
                <adec:decorative xmlns:adec="http://schemas.microsoft.com/office/drawing/2017/decorative" val="1"/>
              </a:ext>
            </a:extLst>
          </p:cNvPr>
          <p:cNvSpPr/>
          <p:nvPr/>
        </p:nvSpPr>
        <p:spPr>
          <a:xfrm>
            <a:off x="492408" y="3602430"/>
            <a:ext cx="2551380" cy="3585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a:extLst>
              <a:ext uri="{C183D7F6-B498-43B3-948B-1728B52AA6E4}">
                <adec:decorative xmlns:adec="http://schemas.microsoft.com/office/drawing/2017/decorative" val="1"/>
              </a:ext>
            </a:extLst>
          </p:cNvPr>
          <p:cNvCxnSpPr>
            <a:stCxn id="13" idx="3"/>
            <a:endCxn id="12" idx="1"/>
          </p:cNvCxnSpPr>
          <p:nvPr/>
        </p:nvCxnSpPr>
        <p:spPr>
          <a:xfrm>
            <a:off x="3043788" y="3781728"/>
            <a:ext cx="1203298" cy="86140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880203" y="5196156"/>
            <a:ext cx="4430514" cy="646331"/>
          </a:xfrm>
          <a:prstGeom prst="rect">
            <a:avLst/>
          </a:prstGeom>
          <a:noFill/>
        </p:spPr>
        <p:txBody>
          <a:bodyPr wrap="square" rtlCol="0">
            <a:spAutoFit/>
          </a:bodyPr>
          <a:lstStyle/>
          <a:p>
            <a:r>
              <a:rPr lang="en-US" dirty="0">
                <a:latin typeface="Trebuchet MS" panose="020B0603020202020204" pitchFamily="34" charset="0"/>
              </a:rPr>
              <a:t>Opt a school, or schools, out of either collection.</a:t>
            </a:r>
          </a:p>
        </p:txBody>
      </p:sp>
      <p:sp>
        <p:nvSpPr>
          <p:cNvPr id="16" name="Rounded Rectangle 15">
            <a:extLst>
              <a:ext uri="{C183D7F6-B498-43B3-948B-1728B52AA6E4}">
                <adec:decorative xmlns:adec="http://schemas.microsoft.com/office/drawing/2017/decorative" val="1"/>
              </a:ext>
            </a:extLst>
          </p:cNvPr>
          <p:cNvSpPr/>
          <p:nvPr/>
        </p:nvSpPr>
        <p:spPr>
          <a:xfrm>
            <a:off x="501286" y="5215249"/>
            <a:ext cx="2551380" cy="35859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3377311" y="5887682"/>
            <a:ext cx="4573612" cy="369332"/>
          </a:xfrm>
          <a:prstGeom prst="rect">
            <a:avLst/>
          </a:prstGeom>
          <a:noFill/>
        </p:spPr>
        <p:txBody>
          <a:bodyPr wrap="square" rtlCol="0">
            <a:spAutoFit/>
          </a:bodyPr>
          <a:lstStyle/>
          <a:p>
            <a:r>
              <a:rPr lang="en-US" dirty="0">
                <a:latin typeface="Trebuchet MS" panose="020B0603020202020204" pitchFamily="34" charset="0"/>
              </a:rPr>
              <a:t>Download file extracts for each collection.</a:t>
            </a:r>
          </a:p>
        </p:txBody>
      </p:sp>
      <p:cxnSp>
        <p:nvCxnSpPr>
          <p:cNvPr id="17" name="Straight Arrow Connector 16">
            <a:extLst>
              <a:ext uri="{C183D7F6-B498-43B3-948B-1728B52AA6E4}">
                <adec:decorative xmlns:adec="http://schemas.microsoft.com/office/drawing/2017/decorative" val="1"/>
              </a:ext>
            </a:extLst>
          </p:cNvPr>
          <p:cNvCxnSpPr>
            <a:stCxn id="16" idx="3"/>
            <a:endCxn id="15" idx="1"/>
          </p:cNvCxnSpPr>
          <p:nvPr/>
        </p:nvCxnSpPr>
        <p:spPr>
          <a:xfrm>
            <a:off x="3052666" y="5394547"/>
            <a:ext cx="324645" cy="6778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Rounded Rectangle 18">
            <a:extLst>
              <a:ext uri="{C183D7F6-B498-43B3-948B-1728B52AA6E4}">
                <adec:decorative xmlns:adec="http://schemas.microsoft.com/office/drawing/2017/decorative" val="1"/>
              </a:ext>
            </a:extLst>
          </p:cNvPr>
          <p:cNvSpPr/>
          <p:nvPr/>
        </p:nvSpPr>
        <p:spPr>
          <a:xfrm>
            <a:off x="501286" y="3998845"/>
            <a:ext cx="2551380" cy="7778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C183D7F6-B498-43B3-948B-1728B52AA6E4}">
                <adec:decorative xmlns:adec="http://schemas.microsoft.com/office/drawing/2017/decorative" val="1"/>
              </a:ext>
            </a:extLst>
          </p:cNvPr>
          <p:cNvCxnSpPr>
            <a:stCxn id="19" idx="3"/>
            <a:endCxn id="18" idx="1"/>
          </p:cNvCxnSpPr>
          <p:nvPr/>
        </p:nvCxnSpPr>
        <p:spPr>
          <a:xfrm>
            <a:off x="3052666" y="4387783"/>
            <a:ext cx="827537" cy="113153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C479D5F6-EDCB-402A-AC08-4943A1820E8F}" type="slidenum">
              <a:rPr lang="en-US" smtClean="0"/>
              <a:pPr/>
              <a:t>10</a:t>
            </a:fld>
            <a:endParaRPr lang="en-US" dirty="0"/>
          </a:p>
        </p:txBody>
      </p:sp>
    </p:spTree>
    <p:extLst>
      <p:ext uri="{BB962C8B-B14F-4D97-AF65-F5344CB8AC3E}">
        <p14:creationId xmlns:p14="http://schemas.microsoft.com/office/powerpoint/2010/main" val="39065612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Pipeline Basics - Errors</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11</a:t>
            </a:fld>
            <a:endParaRPr lang="en-US" dirty="0"/>
          </a:p>
        </p:txBody>
      </p:sp>
      <p:sp>
        <p:nvSpPr>
          <p:cNvPr id="5" name="Content Placeholder 2"/>
          <p:cNvSpPr>
            <a:spLocks noGrp="1"/>
          </p:cNvSpPr>
          <p:nvPr>
            <p:ph idx="1"/>
          </p:nvPr>
        </p:nvSpPr>
        <p:spPr>
          <a:xfrm>
            <a:off x="628650" y="1463040"/>
            <a:ext cx="7886700" cy="4351338"/>
          </a:xfrm>
        </p:spPr>
        <p:txBody>
          <a:bodyPr/>
          <a:lstStyle/>
          <a:p>
            <a:r>
              <a:rPr lang="en-US" dirty="0"/>
              <a:t>Errors in Data Pipeline:</a:t>
            </a:r>
          </a:p>
          <a:p>
            <a:r>
              <a:rPr lang="en-US" dirty="0"/>
              <a:t>Invalid codes</a:t>
            </a:r>
          </a:p>
          <a:p>
            <a:pPr lvl="1"/>
            <a:r>
              <a:rPr lang="en-US" dirty="0"/>
              <a:t>Missing data in required fields</a:t>
            </a:r>
          </a:p>
          <a:p>
            <a:pPr lvl="1"/>
            <a:r>
              <a:rPr lang="en-US" dirty="0"/>
              <a:t>Incorrect codes in a given field</a:t>
            </a:r>
          </a:p>
          <a:p>
            <a:r>
              <a:rPr lang="en-US" dirty="0"/>
              <a:t>Data that breaks a logic rule in a given field</a:t>
            </a:r>
          </a:p>
          <a:p>
            <a:endParaRPr lang="en-US" dirty="0"/>
          </a:p>
        </p:txBody>
      </p:sp>
      <p:sp>
        <p:nvSpPr>
          <p:cNvPr id="6" name="Rectangle 5"/>
          <p:cNvSpPr/>
          <p:nvPr/>
        </p:nvSpPr>
        <p:spPr>
          <a:xfrm>
            <a:off x="0" y="3835831"/>
            <a:ext cx="9144000" cy="1263111"/>
          </a:xfrm>
          <a:prstGeom prst="rect">
            <a:avLst/>
          </a:prstGeom>
          <a:solidFill>
            <a:srgbClr val="6DBF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Trebuchet MS" panose="020B0603020202020204" pitchFamily="34" charset="0"/>
              </a:rPr>
              <a:t>Data errors will need to be resolved before submitted data can be finalized.</a:t>
            </a:r>
          </a:p>
        </p:txBody>
      </p:sp>
    </p:spTree>
    <p:extLst>
      <p:ext uri="{BB962C8B-B14F-4D97-AF65-F5344CB8AC3E}">
        <p14:creationId xmlns:p14="http://schemas.microsoft.com/office/powerpoint/2010/main" val="3769651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Data Pipeline – Error Flags</a:t>
            </a:r>
            <a:endParaRPr lang="en-US" dirty="0"/>
          </a:p>
        </p:txBody>
      </p:sp>
      <p:pic>
        <p:nvPicPr>
          <p:cNvPr id="5" name="Content Placeholder 3" descr="screenshot of data submission in process with error flags"/>
          <p:cNvPicPr>
            <a:picLocks noChangeAspect="1"/>
          </p:cNvPicPr>
          <p:nvPr/>
        </p:nvPicPr>
        <p:blipFill rotWithShape="1">
          <a:blip r:embed="rId3">
            <a:extLst>
              <a:ext uri="{28A0092B-C50C-407E-A947-70E740481C1C}">
                <a14:useLocalDpi xmlns:a14="http://schemas.microsoft.com/office/drawing/2010/main" val="0"/>
              </a:ext>
            </a:extLst>
          </a:blip>
          <a:srcRect t="3206"/>
          <a:stretch/>
        </p:blipFill>
        <p:spPr>
          <a:xfrm>
            <a:off x="19118" y="1309607"/>
            <a:ext cx="9154734" cy="3053166"/>
          </a:xfrm>
          <a:prstGeom prst="rect">
            <a:avLst/>
          </a:prstGeom>
        </p:spPr>
      </p:pic>
      <p:grpSp>
        <p:nvGrpSpPr>
          <p:cNvPr id="12" name="Group 11" descr="2023-24"/>
          <p:cNvGrpSpPr/>
          <p:nvPr/>
        </p:nvGrpSpPr>
        <p:grpSpPr>
          <a:xfrm>
            <a:off x="4560902" y="1700597"/>
            <a:ext cx="563699" cy="184666"/>
            <a:chOff x="4272804" y="1775753"/>
            <a:chExt cx="563699" cy="184666"/>
          </a:xfrm>
        </p:grpSpPr>
        <p:sp>
          <p:nvSpPr>
            <p:cNvPr id="13" name="Rounded Rectangle 12"/>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272804" y="1775753"/>
              <a:ext cx="563699" cy="184666"/>
            </a:xfrm>
            <a:prstGeom prst="rect">
              <a:avLst/>
            </a:prstGeom>
            <a:noFill/>
            <a:ln>
              <a:noFill/>
            </a:ln>
          </p:spPr>
          <p:txBody>
            <a:bodyPr wrap="square" rtlCol="0">
              <a:spAutoFit/>
            </a:bodyPr>
            <a:lstStyle/>
            <a:p>
              <a:r>
                <a:rPr lang="en-US" sz="600" dirty="0"/>
                <a:t>2023-24</a:t>
              </a:r>
              <a:endParaRPr lang="en-US" sz="800" dirty="0"/>
            </a:p>
          </p:txBody>
        </p:sp>
      </p:grpSp>
      <p:sp>
        <p:nvSpPr>
          <p:cNvPr id="6" name="Rounded Rectangle 5">
            <a:extLst>
              <a:ext uri="{C183D7F6-B498-43B3-948B-1728B52AA6E4}">
                <adec:decorative xmlns:adec="http://schemas.microsoft.com/office/drawing/2017/decorative" val="1"/>
              </a:ext>
            </a:extLst>
          </p:cNvPr>
          <p:cNvSpPr/>
          <p:nvPr/>
        </p:nvSpPr>
        <p:spPr>
          <a:xfrm>
            <a:off x="135355" y="2224007"/>
            <a:ext cx="8772041" cy="48044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C183D7F6-B498-43B3-948B-1728B52AA6E4}">
                <adec:decorative xmlns:adec="http://schemas.microsoft.com/office/drawing/2017/decorative" val="1"/>
              </a:ext>
            </a:extLst>
          </p:cNvPr>
          <p:cNvSpPr/>
          <p:nvPr/>
        </p:nvSpPr>
        <p:spPr>
          <a:xfrm>
            <a:off x="391077" y="3440624"/>
            <a:ext cx="2409987" cy="30221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C183D7F6-B498-43B3-948B-1728B52AA6E4}">
                <adec:decorative xmlns:adec="http://schemas.microsoft.com/office/drawing/2017/decorative" val="1"/>
              </a:ext>
            </a:extLst>
          </p:cNvPr>
          <p:cNvCxnSpPr/>
          <p:nvPr/>
        </p:nvCxnSpPr>
        <p:spPr>
          <a:xfrm flipH="1">
            <a:off x="561559" y="2704454"/>
            <a:ext cx="7749" cy="73617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flipH="1">
            <a:off x="2665708" y="4441040"/>
            <a:ext cx="4533255" cy="1754326"/>
          </a:xfrm>
          <a:prstGeom prst="rect">
            <a:avLst/>
          </a:prstGeom>
          <a:noFill/>
        </p:spPr>
        <p:txBody>
          <a:bodyPr wrap="square" rtlCol="0">
            <a:spAutoFit/>
          </a:bodyPr>
          <a:lstStyle/>
          <a:p>
            <a:r>
              <a:rPr lang="en-US" dirty="0">
                <a:latin typeface="Trebuchet MS" panose="020B0603020202020204" pitchFamily="34" charset="0"/>
              </a:rPr>
              <a:t>Records added with errors will still be submitted to the Data Pipeline system, but you will receive a notice that they are an error, and they will be flagged in </a:t>
            </a:r>
            <a:r>
              <a:rPr lang="en-US" b="1" dirty="0">
                <a:solidFill>
                  <a:srgbClr val="C00000"/>
                </a:solidFill>
                <a:latin typeface="Trebuchet MS" panose="020B0603020202020204" pitchFamily="34" charset="0"/>
              </a:rPr>
              <a:t>RED</a:t>
            </a:r>
            <a:r>
              <a:rPr lang="en-US" dirty="0">
                <a:latin typeface="Trebuchet MS" panose="020B0603020202020204" pitchFamily="34" charset="0"/>
              </a:rPr>
              <a:t>. They will be flagged this same way in the Edit records screen.</a:t>
            </a:r>
          </a:p>
        </p:txBody>
      </p:sp>
      <p:cxnSp>
        <p:nvCxnSpPr>
          <p:cNvPr id="10" name="Straight Arrow Connector 9">
            <a:extLst>
              <a:ext uri="{C183D7F6-B498-43B3-948B-1728B52AA6E4}">
                <adec:decorative xmlns:adec="http://schemas.microsoft.com/office/drawing/2017/decorative" val="1"/>
              </a:ext>
            </a:extLst>
          </p:cNvPr>
          <p:cNvCxnSpPr>
            <a:stCxn id="7" idx="2"/>
          </p:cNvCxnSpPr>
          <p:nvPr/>
        </p:nvCxnSpPr>
        <p:spPr>
          <a:xfrm>
            <a:off x="1596071" y="3742841"/>
            <a:ext cx="1150749" cy="124761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C479D5F6-EDCB-402A-AC08-4943A1820E8F}" type="slidenum">
              <a:rPr lang="en-US" smtClean="0"/>
              <a:pPr/>
              <a:t>12</a:t>
            </a:fld>
            <a:endParaRPr lang="en-US" dirty="0"/>
          </a:p>
        </p:txBody>
      </p:sp>
    </p:spTree>
    <p:extLst>
      <p:ext uri="{BB962C8B-B14F-4D97-AF65-F5344CB8AC3E}">
        <p14:creationId xmlns:p14="http://schemas.microsoft.com/office/powerpoint/2010/main" val="573218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Renewal/Application Collection</a:t>
            </a:r>
          </a:p>
        </p:txBody>
      </p:sp>
      <p:sp>
        <p:nvSpPr>
          <p:cNvPr id="3" name="Slide Number Placeholder 2"/>
          <p:cNvSpPr>
            <a:spLocks noGrp="1"/>
          </p:cNvSpPr>
          <p:nvPr>
            <p:ph type="sldNum" sz="quarter" idx="12"/>
          </p:nvPr>
        </p:nvSpPr>
        <p:spPr/>
        <p:txBody>
          <a:bodyPr/>
          <a:lstStyle/>
          <a:p>
            <a:fld id="{C479D5F6-EDCB-402A-AC08-4943A1820E8F}" type="slidenum">
              <a:rPr lang="en-US" smtClean="0"/>
              <a:pPr/>
              <a:t>13</a:t>
            </a:fld>
            <a:endParaRPr lang="en-US" dirty="0"/>
          </a:p>
        </p:txBody>
      </p:sp>
      <p:sp>
        <p:nvSpPr>
          <p:cNvPr id="4" name="TextBox 3"/>
          <p:cNvSpPr txBox="1"/>
          <p:nvPr/>
        </p:nvSpPr>
        <p:spPr>
          <a:xfrm>
            <a:off x="550416" y="3676591"/>
            <a:ext cx="7907784" cy="2554545"/>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Collection Basics</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Resources</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Submitting Your Data</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Finalizing Your Data</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Reports</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Error Logic</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Collection Opt Outs</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Sign Off Sheets</a:t>
            </a:r>
          </a:p>
        </p:txBody>
      </p:sp>
    </p:spTree>
    <p:extLst>
      <p:ext uri="{BB962C8B-B14F-4D97-AF65-F5344CB8AC3E}">
        <p14:creationId xmlns:p14="http://schemas.microsoft.com/office/powerpoint/2010/main" val="616570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Collection Basics</a:t>
            </a:r>
            <a:br>
              <a:rPr lang="en-US" dirty="0"/>
            </a:b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14</a:t>
            </a:fld>
            <a:endParaRPr lang="en-US" dirty="0"/>
          </a:p>
        </p:txBody>
      </p:sp>
      <p:sp>
        <p:nvSpPr>
          <p:cNvPr id="5" name="Content Placeholder 2"/>
          <p:cNvSpPr>
            <a:spLocks noGrp="1"/>
          </p:cNvSpPr>
          <p:nvPr>
            <p:ph idx="1"/>
          </p:nvPr>
        </p:nvSpPr>
        <p:spPr>
          <a:xfrm>
            <a:off x="628650" y="1463039"/>
            <a:ext cx="7886700" cy="5225995"/>
          </a:xfrm>
        </p:spPr>
        <p:txBody>
          <a:bodyPr>
            <a:normAutofit/>
          </a:bodyPr>
          <a:lstStyle/>
          <a:p>
            <a:r>
              <a:rPr lang="en-US" dirty="0"/>
              <a:t>AEC Renewal/Application Collection</a:t>
            </a:r>
          </a:p>
          <a:p>
            <a:pPr lvl="1"/>
            <a:r>
              <a:rPr lang="en-US" sz="2100" u="sng" dirty="0"/>
              <a:t>REQUIRED</a:t>
            </a:r>
            <a:r>
              <a:rPr lang="en-US" sz="2100" dirty="0"/>
              <a:t> for any school that wishes to receive Alternative Education Campus (AEC) designation from the state</a:t>
            </a:r>
          </a:p>
          <a:p>
            <a:pPr lvl="1"/>
            <a:r>
              <a:rPr lang="en-US" sz="2100" dirty="0"/>
              <a:t>This designation allows for the school to be accredited using the AEC School Performance Framework (SPF)</a:t>
            </a:r>
          </a:p>
          <a:p>
            <a:pPr lvl="1"/>
            <a:r>
              <a:rPr lang="en-US" sz="2100" dirty="0"/>
              <a:t>Collection is student level and uses personally identifiable information (PII)</a:t>
            </a:r>
          </a:p>
          <a:p>
            <a:pPr lvl="2"/>
            <a:r>
              <a:rPr lang="en-US" sz="1900" dirty="0"/>
              <a:t>No high risk designation data from this collection is used in any subsequent reporting</a:t>
            </a:r>
          </a:p>
          <a:p>
            <a:pPr lvl="1"/>
            <a:r>
              <a:rPr lang="en-US" sz="2100" dirty="0"/>
              <a:t>Threshold for designation is still 90% high-risk as of the school’s 2025-26 October Count population</a:t>
            </a:r>
          </a:p>
          <a:p>
            <a:pPr lvl="2"/>
            <a:r>
              <a:rPr lang="en-US" sz="1900" dirty="0"/>
              <a:t>Data is pre-populated from October Count, Student End of Year, Student December, and previous year AEC Renewal/Application submissions for students who have re-enrolled at the same AEC for multiple October Counts (for these students, we carry forward district designated high risk categories)</a:t>
            </a:r>
          </a:p>
          <a:p>
            <a:endParaRPr lang="en-US" dirty="0"/>
          </a:p>
        </p:txBody>
      </p:sp>
    </p:spTree>
    <p:extLst>
      <p:ext uri="{BB962C8B-B14F-4D97-AF65-F5344CB8AC3E}">
        <p14:creationId xmlns:p14="http://schemas.microsoft.com/office/powerpoint/2010/main" val="33303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071" y="287204"/>
            <a:ext cx="6081865" cy="756418"/>
          </a:xfrm>
        </p:spPr>
        <p:txBody>
          <a:bodyPr/>
          <a:lstStyle/>
          <a:p>
            <a:r>
              <a:rPr lang="en-US" i="1" dirty="0"/>
              <a:t>Renewal/Application Collection - Explanation</a:t>
            </a:r>
            <a:br>
              <a:rPr lang="en-US" dirty="0"/>
            </a:b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15</a:t>
            </a:fld>
            <a:endParaRPr lang="en-US" dirty="0"/>
          </a:p>
        </p:txBody>
      </p:sp>
      <p:sp>
        <p:nvSpPr>
          <p:cNvPr id="5" name="Content Placeholder 2"/>
          <p:cNvSpPr>
            <a:spLocks noGrp="1"/>
          </p:cNvSpPr>
          <p:nvPr>
            <p:ph idx="1"/>
          </p:nvPr>
        </p:nvSpPr>
        <p:spPr>
          <a:xfrm>
            <a:off x="628650" y="1463040"/>
            <a:ext cx="7886700" cy="4351338"/>
          </a:xfrm>
        </p:spPr>
        <p:txBody>
          <a:bodyPr/>
          <a:lstStyle/>
          <a:p>
            <a:r>
              <a:rPr lang="en-US" i="1" u="sng" dirty="0"/>
              <a:t>Renewal Schools</a:t>
            </a:r>
            <a:r>
              <a:rPr lang="en-US" dirty="0"/>
              <a:t>: Schools that received AEC designation for the 2024-2025 school year and are re-applying for the 2025-2026 school year</a:t>
            </a:r>
          </a:p>
          <a:p>
            <a:pPr lvl="1"/>
            <a:r>
              <a:rPr lang="en-US" dirty="0"/>
              <a:t>Full list of schools with </a:t>
            </a:r>
            <a:r>
              <a:rPr lang="en-US" dirty="0">
                <a:hlinkClick r:id="rId3"/>
              </a:rPr>
              <a:t>2024-2025 AEC designation </a:t>
            </a:r>
            <a:endParaRPr lang="en-US" dirty="0"/>
          </a:p>
          <a:p>
            <a:pPr lvl="1"/>
            <a:endParaRPr lang="en-US" i="1" u="sng" dirty="0"/>
          </a:p>
          <a:p>
            <a:r>
              <a:rPr lang="en-US" i="1" u="sng" dirty="0"/>
              <a:t>Applicant Schools</a:t>
            </a:r>
            <a:r>
              <a:rPr lang="en-US" dirty="0"/>
              <a:t>: Schools applying for AEC designation for the 2025-2026 school year that did not have AEC designation in the 2024-2025 school year</a:t>
            </a:r>
          </a:p>
          <a:p>
            <a:pPr lvl="1"/>
            <a:r>
              <a:rPr lang="en-US" dirty="0"/>
              <a:t>Schools applying for AEC designation for the first time</a:t>
            </a:r>
          </a:p>
          <a:p>
            <a:pPr lvl="1"/>
            <a:r>
              <a:rPr lang="en-US" dirty="0"/>
              <a:t>Schools re-applying for AEC designation after a lapse in designation </a:t>
            </a:r>
          </a:p>
          <a:p>
            <a:endParaRPr lang="en-US" dirty="0"/>
          </a:p>
        </p:txBody>
      </p:sp>
    </p:spTree>
    <p:extLst>
      <p:ext uri="{BB962C8B-B14F-4D97-AF65-F5344CB8AC3E}">
        <p14:creationId xmlns:p14="http://schemas.microsoft.com/office/powerpoint/2010/main" val="1094253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Renewal/Application - Sites Visits and Monitoring</a:t>
            </a:r>
            <a:br>
              <a:rPr lang="en-US" dirty="0"/>
            </a:b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16</a:t>
            </a:fld>
            <a:endParaRPr lang="en-US" dirty="0"/>
          </a:p>
        </p:txBody>
      </p:sp>
      <p:sp>
        <p:nvSpPr>
          <p:cNvPr id="5" name="Content Placeholder 2"/>
          <p:cNvSpPr>
            <a:spLocks noGrp="1"/>
          </p:cNvSpPr>
          <p:nvPr>
            <p:ph idx="1"/>
          </p:nvPr>
        </p:nvSpPr>
        <p:spPr>
          <a:xfrm>
            <a:off x="628650" y="1463040"/>
            <a:ext cx="7886700" cy="4351338"/>
          </a:xfrm>
        </p:spPr>
        <p:txBody>
          <a:bodyPr>
            <a:normAutofit fontScale="85000" lnSpcReduction="20000"/>
          </a:bodyPr>
          <a:lstStyle/>
          <a:p>
            <a:r>
              <a:rPr lang="en-US" u="sng" dirty="0"/>
              <a:t>Routine Monitoring Site Visits:</a:t>
            </a:r>
            <a:r>
              <a:rPr lang="en-US" dirty="0"/>
              <a:t> These visits are opportunities for school and district staff to meet with CDE staff. In these visits, CDE staff provide clarification on AEC related processes and provide technical support where needed. Monitoring site visits may occur in the following conditions:</a:t>
            </a:r>
          </a:p>
          <a:p>
            <a:pPr lvl="1"/>
            <a:r>
              <a:rPr lang="en-US" u="sng" dirty="0"/>
              <a:t>Onboarding Site Visit:</a:t>
            </a:r>
            <a:r>
              <a:rPr lang="en-US" dirty="0"/>
              <a:t> All school applying for AEC designation for the first time or applying after a lapse in designation status receive an onboarding site visit.</a:t>
            </a:r>
          </a:p>
          <a:p>
            <a:pPr lvl="1"/>
            <a:r>
              <a:rPr lang="en-US" u="sng" dirty="0"/>
              <a:t>Monitoring Site Visit:</a:t>
            </a:r>
            <a:r>
              <a:rPr lang="en-US" dirty="0"/>
              <a:t> Schools in districts which have not had a routine site visit or a data audit in the last four years may be selected for a monitoring site visit.</a:t>
            </a:r>
            <a:endParaRPr lang="en-US" u="sng" dirty="0"/>
          </a:p>
          <a:p>
            <a:pPr marL="0" indent="0">
              <a:buNone/>
            </a:pPr>
            <a:endParaRPr lang="en-US" u="sng" dirty="0"/>
          </a:p>
          <a:p>
            <a:endParaRPr lang="en-US" u="sng" dirty="0"/>
          </a:p>
          <a:p>
            <a:r>
              <a:rPr lang="en-US" u="sng" dirty="0"/>
              <a:t>Data Audits</a:t>
            </a:r>
            <a:r>
              <a:rPr lang="en-US" dirty="0"/>
              <a:t>: A school in your district may be selected for an in-person audit by CDE personnel for any of the following reasons:</a:t>
            </a:r>
          </a:p>
          <a:p>
            <a:pPr lvl="1"/>
            <a:r>
              <a:rPr lang="en-US" dirty="0"/>
              <a:t>The district opted out of providing student-level data for the school during the Renewal/Application Collection process</a:t>
            </a:r>
          </a:p>
          <a:p>
            <a:pPr lvl="1"/>
            <a:r>
              <a:rPr lang="en-US" dirty="0"/>
              <a:t>Data irregularities were found during the Renewal/Application Collection process</a:t>
            </a:r>
          </a:p>
          <a:p>
            <a:pPr lvl="1"/>
            <a:r>
              <a:rPr lang="en-US" dirty="0"/>
              <a:t>The district has excluded the AEC from the district’s District Performance Framework in a previous accountability cycle</a:t>
            </a:r>
          </a:p>
          <a:p>
            <a:endParaRPr lang="en-US" dirty="0"/>
          </a:p>
        </p:txBody>
      </p:sp>
    </p:spTree>
    <p:extLst>
      <p:ext uri="{BB962C8B-B14F-4D97-AF65-F5344CB8AC3E}">
        <p14:creationId xmlns:p14="http://schemas.microsoft.com/office/powerpoint/2010/main" val="2559150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 Resources</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17</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670098075"/>
              </p:ext>
            </p:extLst>
          </p:nvPr>
        </p:nvGraphicFramePr>
        <p:xfrm>
          <a:off x="0" y="1212652"/>
          <a:ext cx="9144000" cy="4755139"/>
        </p:xfrm>
        <a:graphic>
          <a:graphicData uri="http://schemas.openxmlformats.org/drawingml/2006/table">
            <a:tbl>
              <a:tblPr firstRow="1" bandRow="1">
                <a:tableStyleId>{6E25E649-3F16-4E02-A733-19D2CDBF48F0}</a:tableStyleId>
              </a:tblPr>
              <a:tblGrid>
                <a:gridCol w="3048000">
                  <a:extLst>
                    <a:ext uri="{9D8B030D-6E8A-4147-A177-3AD203B41FA5}">
                      <a16:colId xmlns:a16="http://schemas.microsoft.com/office/drawing/2014/main" val="20000"/>
                    </a:ext>
                  </a:extLst>
                </a:gridCol>
                <a:gridCol w="3068320">
                  <a:extLst>
                    <a:ext uri="{9D8B030D-6E8A-4147-A177-3AD203B41FA5}">
                      <a16:colId xmlns:a16="http://schemas.microsoft.com/office/drawing/2014/main" val="20001"/>
                    </a:ext>
                  </a:extLst>
                </a:gridCol>
                <a:gridCol w="3027680">
                  <a:extLst>
                    <a:ext uri="{9D8B030D-6E8A-4147-A177-3AD203B41FA5}">
                      <a16:colId xmlns:a16="http://schemas.microsoft.com/office/drawing/2014/main" val="20002"/>
                    </a:ext>
                  </a:extLst>
                </a:gridCol>
              </a:tblGrid>
              <a:tr h="3977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a:solidFill>
                            <a:schemeClr val="tx1"/>
                          </a:solidFill>
                        </a:rPr>
                        <a:t>What do</a:t>
                      </a:r>
                      <a:r>
                        <a:rPr lang="en-US" sz="1500" baseline="0" dirty="0">
                          <a:solidFill>
                            <a:schemeClr val="tx1"/>
                          </a:solidFill>
                        </a:rPr>
                        <a:t> you need?</a:t>
                      </a:r>
                      <a:endParaRPr lang="en-US" sz="1500" dirty="0">
                        <a:solidFill>
                          <a:schemeClr val="tx1"/>
                        </a:solidFill>
                      </a:endParaRPr>
                    </a:p>
                  </a:txBody>
                  <a:tcPr>
                    <a:solidFill>
                      <a:srgbClr val="549FD5"/>
                    </a:solidFill>
                  </a:tcPr>
                </a:tc>
                <a:tc>
                  <a:txBody>
                    <a:bodyPr/>
                    <a:lstStyle/>
                    <a:p>
                      <a:r>
                        <a:rPr lang="en-US" sz="1500" dirty="0">
                          <a:solidFill>
                            <a:schemeClr val="tx1"/>
                          </a:solidFill>
                        </a:rPr>
                        <a:t>Why</a:t>
                      </a:r>
                      <a:r>
                        <a:rPr lang="en-US" sz="1500" baseline="0" dirty="0">
                          <a:solidFill>
                            <a:schemeClr val="tx1"/>
                          </a:solidFill>
                        </a:rPr>
                        <a:t> do you need it?</a:t>
                      </a:r>
                      <a:endParaRPr lang="en-US" sz="1500" dirty="0">
                        <a:solidFill>
                          <a:schemeClr val="tx1"/>
                        </a:solidFill>
                      </a:endParaRPr>
                    </a:p>
                  </a:txBody>
                  <a:tcPr>
                    <a:solidFill>
                      <a:srgbClr val="549FD5"/>
                    </a:solidFill>
                  </a:tcPr>
                </a:tc>
                <a:tc>
                  <a:txBody>
                    <a:bodyPr/>
                    <a:lstStyle/>
                    <a:p>
                      <a:r>
                        <a:rPr lang="en-US" sz="1500" dirty="0">
                          <a:solidFill>
                            <a:schemeClr val="tx1"/>
                          </a:solidFill>
                        </a:rPr>
                        <a:t>Where do</a:t>
                      </a:r>
                      <a:r>
                        <a:rPr lang="en-US" sz="1500" baseline="0" dirty="0">
                          <a:solidFill>
                            <a:schemeClr val="tx1"/>
                          </a:solidFill>
                        </a:rPr>
                        <a:t> you get it?</a:t>
                      </a:r>
                      <a:endParaRPr lang="en-US" sz="1500" dirty="0">
                        <a:solidFill>
                          <a:schemeClr val="tx1"/>
                        </a:solidFill>
                      </a:endParaRPr>
                    </a:p>
                  </a:txBody>
                  <a:tcPr>
                    <a:solidFill>
                      <a:srgbClr val="549FD5"/>
                    </a:solidFill>
                  </a:tcPr>
                </a:tc>
                <a:extLst>
                  <a:ext uri="{0D108BD9-81ED-4DB2-BD59-A6C34878D82A}">
                    <a16:rowId xmlns:a16="http://schemas.microsoft.com/office/drawing/2014/main" val="10000"/>
                  </a:ext>
                </a:extLst>
              </a:tr>
              <a:tr h="588511">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500" dirty="0"/>
                        <a:t>List of AECs with current AEC designation</a:t>
                      </a:r>
                    </a:p>
                  </a:txBody>
                  <a:tcPr/>
                </a:tc>
                <a:tc>
                  <a:txBody>
                    <a:bodyPr/>
                    <a:lstStyle/>
                    <a:p>
                      <a:r>
                        <a:rPr lang="en-US" sz="1500" dirty="0"/>
                        <a:t>Determine if a school</a:t>
                      </a:r>
                      <a:r>
                        <a:rPr lang="en-US" sz="1500" baseline="0" dirty="0"/>
                        <a:t> is a renewal school or an applicant school</a:t>
                      </a:r>
                      <a:endParaRPr lang="en-US" sz="1500" dirty="0"/>
                    </a:p>
                  </a:txBody>
                  <a:tcPr/>
                </a:tc>
                <a:tc>
                  <a:txBody>
                    <a:bodyPr/>
                    <a:lstStyle/>
                    <a:p>
                      <a:r>
                        <a:rPr lang="en-US" sz="1500" dirty="0">
                          <a:hlinkClick r:id="rId3"/>
                        </a:rPr>
                        <a:t>https://www.cde.state.co.us/accountability/sbe_aecdesignees_2023_updatedlogo-0</a:t>
                      </a:r>
                      <a:r>
                        <a:rPr lang="en-US" sz="1500" dirty="0"/>
                        <a:t> </a:t>
                      </a:r>
                    </a:p>
                  </a:txBody>
                  <a:tcPr/>
                </a:tc>
                <a:extLst>
                  <a:ext uri="{0D108BD9-81ED-4DB2-BD59-A6C34878D82A}">
                    <a16:rowId xmlns:a16="http://schemas.microsoft.com/office/drawing/2014/main" val="10001"/>
                  </a:ext>
                </a:extLst>
              </a:tr>
              <a:tr h="833724">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500" dirty="0"/>
                        <a:t>Renewal/Application File Layout and Definitions</a:t>
                      </a:r>
                    </a:p>
                  </a:txBody>
                  <a:tcPr/>
                </a:tc>
                <a:tc>
                  <a:txBody>
                    <a:bodyPr/>
                    <a:lstStyle/>
                    <a:p>
                      <a:r>
                        <a:rPr lang="en-US" sz="1500" dirty="0"/>
                        <a:t>Understand fields needed for data submission</a:t>
                      </a:r>
                    </a:p>
                  </a:txBody>
                  <a:tcPr/>
                </a:tc>
                <a:tc>
                  <a:txBody>
                    <a:bodyPr/>
                    <a:lstStyle/>
                    <a:p>
                      <a:r>
                        <a:rPr lang="en-US" sz="1500" dirty="0">
                          <a:hlinkClick r:id="rId4"/>
                        </a:rPr>
                        <a:t>http://www.cde.state.co.us/datapipeline/per-aec</a:t>
                      </a:r>
                      <a:r>
                        <a:rPr lang="en-US" sz="1500" dirty="0"/>
                        <a:t> </a:t>
                      </a:r>
                    </a:p>
                  </a:txBody>
                  <a:tcPr/>
                </a:tc>
                <a:extLst>
                  <a:ext uri="{0D108BD9-81ED-4DB2-BD59-A6C34878D82A}">
                    <a16:rowId xmlns:a16="http://schemas.microsoft.com/office/drawing/2014/main" val="10002"/>
                  </a:ext>
                </a:extLst>
              </a:tr>
              <a:tr h="833724">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500" dirty="0"/>
                        <a:t>Confirmation that you have access to the AEC Collections in Pipeline</a:t>
                      </a:r>
                    </a:p>
                  </a:txBody>
                  <a:tcPr/>
                </a:tc>
                <a:tc>
                  <a:txBody>
                    <a:bodyPr/>
                    <a:lstStyle/>
                    <a:p>
                      <a:r>
                        <a:rPr lang="en-US" sz="1500" dirty="0"/>
                        <a:t>Cannot submit data without access to Data Pipeline</a:t>
                      </a:r>
                    </a:p>
                  </a:txBody>
                  <a:tcPr/>
                </a:tc>
                <a:tc>
                  <a:txBody>
                    <a:bodyPr/>
                    <a:lstStyle/>
                    <a:p>
                      <a:r>
                        <a:rPr lang="en-US" sz="1500" dirty="0"/>
                        <a:t>Local Area Manager grants AEC~LEAAPPROVER role permission</a:t>
                      </a:r>
                    </a:p>
                  </a:txBody>
                  <a:tcPr/>
                </a:tc>
                <a:extLst>
                  <a:ext uri="{0D108BD9-81ED-4DB2-BD59-A6C34878D82A}">
                    <a16:rowId xmlns:a16="http://schemas.microsoft.com/office/drawing/2014/main" val="10003"/>
                  </a:ext>
                </a:extLst>
              </a:tr>
              <a:tr h="833724">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500" dirty="0"/>
                        <a:t>Sign off sheets for Renewal/Application Collection downloaded</a:t>
                      </a:r>
                    </a:p>
                  </a:txBody>
                  <a:tcPr/>
                </a:tc>
                <a:tc>
                  <a:txBody>
                    <a:bodyPr/>
                    <a:lstStyle/>
                    <a:p>
                      <a:r>
                        <a:rPr lang="en-US" sz="1500" dirty="0"/>
                        <a:t>Data submission is not considered final</a:t>
                      </a:r>
                      <a:r>
                        <a:rPr lang="en-US" sz="1500" baseline="0" dirty="0"/>
                        <a:t> until sign off sheets are submitted</a:t>
                      </a:r>
                      <a:endParaRPr lang="en-US" sz="1500" dirty="0"/>
                    </a:p>
                  </a:txBody>
                  <a:tcPr/>
                </a:tc>
                <a:tc>
                  <a:txBody>
                    <a:bodyPr/>
                    <a:lstStyle/>
                    <a:p>
                      <a:r>
                        <a:rPr lang="en-US" sz="1500" dirty="0">
                          <a:hlinkClick r:id="rId4"/>
                        </a:rPr>
                        <a:t>http://www.cde.state.co.us/datapipeline/per-aec</a:t>
                      </a:r>
                      <a:r>
                        <a:rPr lang="en-US" sz="1500" dirty="0"/>
                        <a:t> </a:t>
                      </a:r>
                    </a:p>
                  </a:txBody>
                  <a:tcPr/>
                </a:tc>
                <a:extLst>
                  <a:ext uri="{0D108BD9-81ED-4DB2-BD59-A6C34878D82A}">
                    <a16:rowId xmlns:a16="http://schemas.microsoft.com/office/drawing/2014/main" val="10004"/>
                  </a:ext>
                </a:extLst>
              </a:tr>
              <a:tr h="1078938">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500" dirty="0"/>
                        <a:t>Documentation requirements for high-risk student identification available for review</a:t>
                      </a:r>
                    </a:p>
                  </a:txBody>
                  <a:tcPr/>
                </a:tc>
                <a:tc>
                  <a:txBody>
                    <a:bodyPr/>
                    <a:lstStyle/>
                    <a:p>
                      <a:r>
                        <a:rPr lang="en-US" sz="1500" dirty="0"/>
                        <a:t>If district/BOCES</a:t>
                      </a:r>
                      <a:r>
                        <a:rPr lang="en-US" sz="1500" baseline="0" dirty="0"/>
                        <a:t> is using district-identified categories, review of documentation requirements is helpful</a:t>
                      </a:r>
                      <a:endParaRPr lang="en-US" sz="1500" dirty="0"/>
                    </a:p>
                  </a:txBody>
                  <a:tcPr/>
                </a:tc>
                <a:tc>
                  <a:txBody>
                    <a:bodyPr/>
                    <a:lstStyle/>
                    <a:p>
                      <a:r>
                        <a:rPr lang="en-US" sz="1500" dirty="0">
                          <a:hlinkClick r:id="rId4"/>
                        </a:rPr>
                        <a:t>http://www.cde.state.co.us/datapipeline/per-aec</a:t>
                      </a:r>
                      <a:r>
                        <a:rPr lang="en-US" sz="1500" dirty="0"/>
                        <a:t> </a:t>
                      </a:r>
                      <a:endParaRPr lang="en-US" sz="1500" i="1"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96864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a:t>
            </a:r>
            <a:r>
              <a:rPr lang="en-US" dirty="0"/>
              <a:t> </a:t>
            </a:r>
            <a:r>
              <a:rPr lang="en-US" i="1" dirty="0"/>
              <a:t>Submitting Your Data – File Upload</a:t>
            </a:r>
            <a:endParaRPr lang="en-US" dirty="0"/>
          </a:p>
        </p:txBody>
      </p:sp>
      <p:sp>
        <p:nvSpPr>
          <p:cNvPr id="6" name="Content Placeholder 2"/>
          <p:cNvSpPr>
            <a:spLocks noGrp="1"/>
          </p:cNvSpPr>
          <p:nvPr>
            <p:ph idx="1"/>
          </p:nvPr>
        </p:nvSpPr>
        <p:spPr>
          <a:xfrm>
            <a:off x="628650" y="1463040"/>
            <a:ext cx="7886700" cy="4351338"/>
          </a:xfrm>
        </p:spPr>
        <p:txBody>
          <a:bodyPr/>
          <a:lstStyle/>
          <a:p>
            <a:r>
              <a:rPr lang="en-US" dirty="0"/>
              <a:t>Use File Download/Upload to complete if:</a:t>
            </a:r>
          </a:p>
          <a:p>
            <a:pPr lvl="1"/>
            <a:r>
              <a:rPr lang="en-US" dirty="0"/>
              <a:t>You have several AECs in your district/BOCES or if you have particularly large AECs in your district/BOCES</a:t>
            </a:r>
          </a:p>
          <a:p>
            <a:pPr lvl="1"/>
            <a:r>
              <a:rPr lang="en-US" dirty="0"/>
              <a:t>The staff completing the Renewal/Application Collection are comfortable using and working with excel spreadsheets</a:t>
            </a:r>
          </a:p>
          <a:p>
            <a:pPr lvl="1"/>
            <a:r>
              <a:rPr lang="en-US" dirty="0"/>
              <a:t>Data entry and analysis for the Renewal/Application Collection will likely be shared across individuals</a:t>
            </a:r>
          </a:p>
        </p:txBody>
      </p:sp>
      <p:pic>
        <p:nvPicPr>
          <p:cNvPr id="5" name="Picture 4" descr="screenshot of navigation sidebar for Alternative Education data collection in Data Pipeline"/>
          <p:cNvPicPr>
            <a:picLocks noChangeAspect="1"/>
          </p:cNvPicPr>
          <p:nvPr/>
        </p:nvPicPr>
        <p:blipFill rotWithShape="1">
          <a:blip r:embed="rId3">
            <a:extLst>
              <a:ext uri="{28A0092B-C50C-407E-A947-70E740481C1C}">
                <a14:useLocalDpi xmlns:a14="http://schemas.microsoft.com/office/drawing/2010/main" val="0"/>
              </a:ext>
            </a:extLst>
          </a:blip>
          <a:srcRect b="589"/>
          <a:stretch/>
        </p:blipFill>
        <p:spPr>
          <a:xfrm>
            <a:off x="628650" y="3973161"/>
            <a:ext cx="2106801" cy="2366796"/>
          </a:xfrm>
          <a:prstGeom prst="rect">
            <a:avLst/>
          </a:prstGeom>
        </p:spPr>
      </p:pic>
      <p:sp>
        <p:nvSpPr>
          <p:cNvPr id="7" name="Rounded Rectangle 6">
            <a:extLst>
              <a:ext uri="{C183D7F6-B498-43B3-948B-1728B52AA6E4}">
                <adec:decorative xmlns:adec="http://schemas.microsoft.com/office/drawing/2017/decorative" val="1"/>
              </a:ext>
            </a:extLst>
          </p:cNvPr>
          <p:cNvSpPr/>
          <p:nvPr/>
        </p:nvSpPr>
        <p:spPr>
          <a:xfrm>
            <a:off x="628650" y="4029558"/>
            <a:ext cx="2006062" cy="2479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C183D7F6-B498-43B3-948B-1728B52AA6E4}">
                <adec:decorative xmlns:adec="http://schemas.microsoft.com/office/drawing/2017/decorative" val="1"/>
              </a:ext>
            </a:extLst>
          </p:cNvPr>
          <p:cNvCxnSpPr>
            <a:stCxn id="7" idx="3"/>
            <a:endCxn id="9" idx="1"/>
          </p:cNvCxnSpPr>
          <p:nvPr/>
        </p:nvCxnSpPr>
        <p:spPr>
          <a:xfrm>
            <a:off x="2634712" y="4153545"/>
            <a:ext cx="1182765" cy="14278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817477" y="3973160"/>
            <a:ext cx="4450869" cy="646331"/>
          </a:xfrm>
          <a:prstGeom prst="rect">
            <a:avLst/>
          </a:prstGeom>
          <a:noFill/>
        </p:spPr>
        <p:txBody>
          <a:bodyPr wrap="square" rtlCol="0">
            <a:spAutoFit/>
          </a:bodyPr>
          <a:lstStyle/>
          <a:p>
            <a:r>
              <a:rPr lang="en-US" dirty="0">
                <a:latin typeface="Trebuchet MS" panose="020B0603020202020204" pitchFamily="34" charset="0"/>
              </a:rPr>
              <a:t>Upload completed files to Data Pipeline for CDE review</a:t>
            </a:r>
          </a:p>
        </p:txBody>
      </p:sp>
      <p:sp>
        <p:nvSpPr>
          <p:cNvPr id="10" name="Rounded Rectangle 9">
            <a:extLst>
              <a:ext uri="{C183D7F6-B498-43B3-948B-1728B52AA6E4}">
                <adec:decorative xmlns:adec="http://schemas.microsoft.com/office/drawing/2017/decorative" val="1"/>
              </a:ext>
            </a:extLst>
          </p:cNvPr>
          <p:cNvSpPr/>
          <p:nvPr/>
        </p:nvSpPr>
        <p:spPr>
          <a:xfrm>
            <a:off x="802522" y="6101380"/>
            <a:ext cx="1832190" cy="2479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C183D7F6-B498-43B3-948B-1728B52AA6E4}">
                <adec:decorative xmlns:adec="http://schemas.microsoft.com/office/drawing/2017/decorative" val="1"/>
              </a:ext>
            </a:extLst>
          </p:cNvPr>
          <p:cNvCxnSpPr>
            <a:stCxn id="10" idx="3"/>
            <a:endCxn id="12" idx="1"/>
          </p:cNvCxnSpPr>
          <p:nvPr/>
        </p:nvCxnSpPr>
        <p:spPr>
          <a:xfrm flipV="1">
            <a:off x="2634712" y="5714508"/>
            <a:ext cx="1182764" cy="51085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817476" y="5391342"/>
            <a:ext cx="4450869" cy="646331"/>
          </a:xfrm>
          <a:prstGeom prst="rect">
            <a:avLst/>
          </a:prstGeom>
          <a:noFill/>
        </p:spPr>
        <p:txBody>
          <a:bodyPr wrap="square" rtlCol="0">
            <a:spAutoFit/>
          </a:bodyPr>
          <a:lstStyle/>
          <a:p>
            <a:r>
              <a:rPr lang="en-US" dirty="0">
                <a:latin typeface="Trebuchet MS" panose="020B0603020202020204" pitchFamily="34" charset="0"/>
              </a:rPr>
              <a:t>Download pre-populated files from Data Pipeline to submit</a:t>
            </a:r>
          </a:p>
        </p:txBody>
      </p:sp>
      <p:sp>
        <p:nvSpPr>
          <p:cNvPr id="4" name="Slide Number Placeholder 3"/>
          <p:cNvSpPr>
            <a:spLocks noGrp="1"/>
          </p:cNvSpPr>
          <p:nvPr>
            <p:ph type="sldNum" sz="quarter" idx="12"/>
          </p:nvPr>
        </p:nvSpPr>
        <p:spPr/>
        <p:txBody>
          <a:bodyPr/>
          <a:lstStyle/>
          <a:p>
            <a:fld id="{C479D5F6-EDCB-402A-AC08-4943A1820E8F}" type="slidenum">
              <a:rPr lang="en-US" smtClean="0"/>
              <a:pPr/>
              <a:t>18</a:t>
            </a:fld>
            <a:endParaRPr lang="en-US" dirty="0"/>
          </a:p>
        </p:txBody>
      </p:sp>
    </p:spTree>
    <p:extLst>
      <p:ext uri="{BB962C8B-B14F-4D97-AF65-F5344CB8AC3E}">
        <p14:creationId xmlns:p14="http://schemas.microsoft.com/office/powerpoint/2010/main" val="2973200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Submitting Your Data – File Extract</a:t>
            </a:r>
            <a:endParaRPr lang="en-US" dirty="0"/>
          </a:p>
        </p:txBody>
      </p:sp>
      <p:pic>
        <p:nvPicPr>
          <p:cNvPr id="5" name="Content Placeholder 3" descr="screenshot of file extract download process for renewal/application collection"/>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1269418"/>
            <a:ext cx="9109311" cy="1693120"/>
          </a:xfrm>
        </p:spPr>
      </p:pic>
      <p:grpSp>
        <p:nvGrpSpPr>
          <p:cNvPr id="12" name="Group 11" descr="2023-24&#10;"/>
          <p:cNvGrpSpPr/>
          <p:nvPr/>
        </p:nvGrpSpPr>
        <p:grpSpPr>
          <a:xfrm>
            <a:off x="4272804" y="1775753"/>
            <a:ext cx="563699" cy="184666"/>
            <a:chOff x="4272804" y="1775753"/>
            <a:chExt cx="563699" cy="184666"/>
          </a:xfrm>
        </p:grpSpPr>
        <p:sp>
          <p:nvSpPr>
            <p:cNvPr id="13" name="Rounded Rectangle 12"/>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272804" y="1775753"/>
              <a:ext cx="563699" cy="184666"/>
            </a:xfrm>
            <a:prstGeom prst="rect">
              <a:avLst/>
            </a:prstGeom>
            <a:noFill/>
            <a:ln>
              <a:noFill/>
            </a:ln>
          </p:spPr>
          <p:txBody>
            <a:bodyPr wrap="square" rtlCol="0">
              <a:spAutoFit/>
            </a:bodyPr>
            <a:lstStyle/>
            <a:p>
              <a:r>
                <a:rPr lang="en-US" sz="600" dirty="0"/>
                <a:t>2024-25</a:t>
              </a:r>
              <a:endParaRPr lang="en-US" sz="800" dirty="0"/>
            </a:p>
          </p:txBody>
        </p:sp>
      </p:grpSp>
      <p:sp>
        <p:nvSpPr>
          <p:cNvPr id="6" name="Rectangle 5">
            <a:extLst>
              <a:ext uri="{C183D7F6-B498-43B3-948B-1728B52AA6E4}">
                <adec:decorative xmlns:adec="http://schemas.microsoft.com/office/drawing/2017/decorative" val="1"/>
              </a:ext>
            </a:extLst>
          </p:cNvPr>
          <p:cNvSpPr/>
          <p:nvPr/>
        </p:nvSpPr>
        <p:spPr>
          <a:xfrm>
            <a:off x="929898" y="1769167"/>
            <a:ext cx="2069024" cy="2092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C183D7F6-B498-43B3-948B-1728B52AA6E4}">
                <adec:decorative xmlns:adec="http://schemas.microsoft.com/office/drawing/2017/decorative" val="1"/>
              </a:ext>
            </a:extLst>
          </p:cNvPr>
          <p:cNvSpPr/>
          <p:nvPr/>
        </p:nvSpPr>
        <p:spPr>
          <a:xfrm>
            <a:off x="5592305" y="1978394"/>
            <a:ext cx="2069024" cy="2092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C183D7F6-B498-43B3-948B-1728B52AA6E4}">
                <adec:decorative xmlns:adec="http://schemas.microsoft.com/office/drawing/2017/decorative" val="1"/>
              </a:ext>
            </a:extLst>
          </p:cNvPr>
          <p:cNvSpPr/>
          <p:nvPr/>
        </p:nvSpPr>
        <p:spPr>
          <a:xfrm>
            <a:off x="3756108" y="1970994"/>
            <a:ext cx="1499473" cy="2166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74320" y="2962538"/>
            <a:ext cx="4593040" cy="1815882"/>
          </a:xfrm>
          <a:prstGeom prst="rect">
            <a:avLst/>
          </a:prstGeom>
          <a:noFill/>
        </p:spPr>
        <p:txBody>
          <a:bodyPr wrap="square" rtlCol="0">
            <a:spAutoFit/>
          </a:bodyPr>
          <a:lstStyle/>
          <a:p>
            <a:r>
              <a:rPr lang="en-US" sz="1600" u="sng" dirty="0">
                <a:latin typeface="Trebuchet MS" panose="020B0603020202020204" pitchFamily="34" charset="0"/>
              </a:rPr>
              <a:t>Select </a:t>
            </a:r>
          </a:p>
          <a:p>
            <a:pPr marL="285750" indent="-285750">
              <a:buFont typeface="Arial" panose="020B0604020202020204" pitchFamily="34" charset="0"/>
              <a:buChar char="•"/>
            </a:pPr>
            <a:r>
              <a:rPr lang="en-US" sz="1600" dirty="0">
                <a:latin typeface="Trebuchet MS" panose="020B0603020202020204" pitchFamily="34" charset="0"/>
              </a:rPr>
              <a:t>File Type: Renewal Application for AEC Collection</a:t>
            </a:r>
          </a:p>
          <a:p>
            <a:pPr marL="285750" indent="-285750">
              <a:buFont typeface="Arial" panose="020B0604020202020204" pitchFamily="34" charset="0"/>
              <a:buChar char="•"/>
            </a:pPr>
            <a:r>
              <a:rPr lang="en-US" sz="1600" dirty="0">
                <a:latin typeface="Trebuchet MS" panose="020B0603020202020204" pitchFamily="34" charset="0"/>
              </a:rPr>
              <a:t>Extract Type: Initial Extract</a:t>
            </a:r>
          </a:p>
          <a:p>
            <a:pPr marL="285750" indent="-285750">
              <a:buFont typeface="Arial" panose="020B0604020202020204" pitchFamily="34" charset="0"/>
              <a:buChar char="•"/>
            </a:pPr>
            <a:r>
              <a:rPr lang="en-US" sz="1600" dirty="0">
                <a:latin typeface="Trebuchet MS" panose="020B0603020202020204" pitchFamily="34" charset="0"/>
              </a:rPr>
              <a:t>File Content Type: Excel</a:t>
            </a:r>
          </a:p>
          <a:p>
            <a:pPr marL="285750" indent="-285750">
              <a:buFont typeface="Arial" panose="020B0604020202020204" pitchFamily="34" charset="0"/>
              <a:buChar char="•"/>
            </a:pPr>
            <a:r>
              <a:rPr lang="en-US" sz="1600" dirty="0">
                <a:latin typeface="Trebuchet MS" panose="020B0603020202020204" pitchFamily="34" charset="0"/>
              </a:rPr>
              <a:t>Your LEA</a:t>
            </a:r>
          </a:p>
          <a:p>
            <a:pPr marL="285750" indent="-285750">
              <a:buFont typeface="Arial" panose="020B0604020202020204" pitchFamily="34" charset="0"/>
              <a:buChar char="•"/>
            </a:pPr>
            <a:r>
              <a:rPr lang="en-US" sz="1600" dirty="0">
                <a:latin typeface="Trebuchet MS" panose="020B0603020202020204" pitchFamily="34" charset="0"/>
              </a:rPr>
              <a:t>Hit </a:t>
            </a:r>
            <a:r>
              <a:rPr lang="en-US" sz="1600" b="1" dirty="0">
                <a:solidFill>
                  <a:schemeClr val="accent6">
                    <a:lumMod val="75000"/>
                  </a:schemeClr>
                </a:solidFill>
                <a:latin typeface="Trebuchet MS" panose="020B0603020202020204" pitchFamily="34" charset="0"/>
              </a:rPr>
              <a:t>Download Standard Extract</a:t>
            </a:r>
          </a:p>
        </p:txBody>
      </p:sp>
      <p:sp>
        <p:nvSpPr>
          <p:cNvPr id="10" name="TextBox 9"/>
          <p:cNvSpPr txBox="1"/>
          <p:nvPr/>
        </p:nvSpPr>
        <p:spPr>
          <a:xfrm>
            <a:off x="5049982" y="3208759"/>
            <a:ext cx="4593040" cy="1323439"/>
          </a:xfrm>
          <a:prstGeom prst="rect">
            <a:avLst/>
          </a:prstGeom>
          <a:noFill/>
        </p:spPr>
        <p:txBody>
          <a:bodyPr wrap="square" rtlCol="0">
            <a:spAutoFit/>
          </a:bodyPr>
          <a:lstStyle/>
          <a:p>
            <a:r>
              <a:rPr lang="en-US" sz="1600" dirty="0">
                <a:latin typeface="Trebuchet MS" panose="020B0603020202020204" pitchFamily="34" charset="0"/>
              </a:rPr>
              <a:t>Gives you </a:t>
            </a:r>
            <a:r>
              <a:rPr lang="en-US" sz="1600" i="1" u="sng" dirty="0">
                <a:latin typeface="Trebuchet MS" panose="020B0603020202020204" pitchFamily="34" charset="0"/>
              </a:rPr>
              <a:t>only</a:t>
            </a:r>
            <a:r>
              <a:rPr lang="en-US" sz="1600" dirty="0">
                <a:latin typeface="Trebuchet MS" panose="020B0603020202020204" pitchFamily="34" charset="0"/>
              </a:rPr>
              <a:t> the fields you can update</a:t>
            </a:r>
          </a:p>
          <a:p>
            <a:endParaRPr lang="en-US" sz="1600" dirty="0">
              <a:latin typeface="Trebuchet MS" panose="020B0603020202020204" pitchFamily="34" charset="0"/>
            </a:endParaRPr>
          </a:p>
          <a:p>
            <a:r>
              <a:rPr lang="en-US" sz="1600" dirty="0">
                <a:latin typeface="Trebuchet MS" panose="020B0603020202020204" pitchFamily="34" charset="0"/>
              </a:rPr>
              <a:t>Helpful </a:t>
            </a:r>
            <a:r>
              <a:rPr lang="en-US" sz="1600" dirty="0" err="1">
                <a:latin typeface="Trebuchet MS" panose="020B0603020202020204" pitchFamily="34" charset="0"/>
              </a:rPr>
              <a:t>Cognos</a:t>
            </a:r>
            <a:r>
              <a:rPr lang="en-US" sz="1600" dirty="0">
                <a:latin typeface="Trebuchet MS" panose="020B0603020202020204" pitchFamily="34" charset="0"/>
              </a:rPr>
              <a:t> reports:</a:t>
            </a:r>
          </a:p>
          <a:p>
            <a:pPr marL="285750" indent="-285750">
              <a:buFont typeface="Arial" panose="020B0604020202020204" pitchFamily="34" charset="0"/>
              <a:buChar char="•"/>
            </a:pPr>
            <a:r>
              <a:rPr lang="en-US" sz="1600" dirty="0">
                <a:latin typeface="Trebuchet MS" panose="020B0603020202020204" pitchFamily="34" charset="0"/>
              </a:rPr>
              <a:t>Students Not Identified As At risk</a:t>
            </a:r>
          </a:p>
          <a:p>
            <a:endParaRPr lang="en-US" sz="1600" dirty="0">
              <a:latin typeface="Trebuchet MS" panose="020B0603020202020204" pitchFamily="34" charset="0"/>
            </a:endParaRPr>
          </a:p>
        </p:txBody>
      </p:sp>
      <p:cxnSp>
        <p:nvCxnSpPr>
          <p:cNvPr id="11" name="Straight Arrow Connector 10">
            <a:extLst>
              <a:ext uri="{C183D7F6-B498-43B3-948B-1728B52AA6E4}">
                <adec:decorative xmlns:adec="http://schemas.microsoft.com/office/drawing/2017/decorative" val="1"/>
              </a:ext>
            </a:extLst>
          </p:cNvPr>
          <p:cNvCxnSpPr/>
          <p:nvPr/>
        </p:nvCxnSpPr>
        <p:spPr>
          <a:xfrm>
            <a:off x="4217670" y="3384755"/>
            <a:ext cx="832312" cy="737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C479D5F6-EDCB-402A-AC08-4943A1820E8F}" type="slidenum">
              <a:rPr lang="en-US" smtClean="0"/>
              <a:pPr/>
              <a:t>19</a:t>
            </a:fld>
            <a:endParaRPr lang="en-US" dirty="0"/>
          </a:p>
        </p:txBody>
      </p:sp>
    </p:spTree>
    <p:extLst>
      <p:ext uri="{BB962C8B-B14F-4D97-AF65-F5344CB8AC3E}">
        <p14:creationId xmlns:p14="http://schemas.microsoft.com/office/powerpoint/2010/main" val="3814367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Agenda</a:t>
            </a:r>
          </a:p>
        </p:txBody>
      </p:sp>
      <p:sp>
        <p:nvSpPr>
          <p:cNvPr id="4" name="Slide Number Placeholder 3"/>
          <p:cNvSpPr>
            <a:spLocks noGrp="1"/>
          </p:cNvSpPr>
          <p:nvPr>
            <p:ph type="sldNum" sz="quarter" idx="12"/>
          </p:nvPr>
        </p:nvSpPr>
        <p:spPr/>
        <p:txBody>
          <a:bodyPr/>
          <a:lstStyle/>
          <a:p>
            <a:fld id="{C479D5F6-EDCB-402A-AC08-4943A1820E8F}" type="slidenum">
              <a:rPr lang="en-US" smtClean="0"/>
              <a:pPr/>
              <a:t>2</a:t>
            </a:fld>
            <a:endParaRPr lang="en-US" dirty="0"/>
          </a:p>
        </p:txBody>
      </p:sp>
      <p:sp>
        <p:nvSpPr>
          <p:cNvPr id="5" name="Content Placeholder 3"/>
          <p:cNvSpPr>
            <a:spLocks noGrp="1"/>
          </p:cNvSpPr>
          <p:nvPr>
            <p:ph sz="half" idx="1"/>
          </p:nvPr>
        </p:nvSpPr>
        <p:spPr>
          <a:xfrm>
            <a:off x="274320" y="1463040"/>
            <a:ext cx="4011083" cy="4351338"/>
          </a:xfrm>
        </p:spPr>
        <p:txBody>
          <a:bodyPr>
            <a:normAutofit fontScale="92500"/>
          </a:bodyPr>
          <a:lstStyle/>
          <a:p>
            <a:r>
              <a:rPr lang="en-US" dirty="0"/>
              <a:t>Collection Window 1 Overview</a:t>
            </a:r>
          </a:p>
          <a:p>
            <a:pPr lvl="1"/>
            <a:r>
              <a:rPr lang="en-US" dirty="0"/>
              <a:t>Collections &amp; Timeline</a:t>
            </a:r>
          </a:p>
          <a:p>
            <a:pPr lvl="1"/>
            <a:r>
              <a:rPr lang="en-US" dirty="0"/>
              <a:t>Collections Checklist</a:t>
            </a:r>
          </a:p>
          <a:p>
            <a:pPr lvl="1"/>
            <a:r>
              <a:rPr lang="en-US" dirty="0"/>
              <a:t>Pipeline Basics</a:t>
            </a:r>
          </a:p>
          <a:p>
            <a:r>
              <a:rPr lang="en-US" dirty="0"/>
              <a:t>Renewal/Application Collection</a:t>
            </a:r>
          </a:p>
          <a:p>
            <a:pPr lvl="1"/>
            <a:r>
              <a:rPr lang="en-US" dirty="0"/>
              <a:t>Collection Basics</a:t>
            </a:r>
          </a:p>
          <a:p>
            <a:pPr lvl="1"/>
            <a:r>
              <a:rPr lang="en-US" dirty="0"/>
              <a:t>Resources</a:t>
            </a:r>
          </a:p>
          <a:p>
            <a:pPr lvl="1"/>
            <a:r>
              <a:rPr lang="en-US" dirty="0"/>
              <a:t>Submitting Your Data</a:t>
            </a:r>
          </a:p>
          <a:p>
            <a:pPr lvl="1"/>
            <a:r>
              <a:rPr lang="en-US" dirty="0"/>
              <a:t>Reports</a:t>
            </a:r>
          </a:p>
          <a:p>
            <a:pPr lvl="1"/>
            <a:r>
              <a:rPr lang="en-US" dirty="0"/>
              <a:t>Error Logic</a:t>
            </a:r>
          </a:p>
          <a:p>
            <a:pPr lvl="1"/>
            <a:r>
              <a:rPr lang="en-US" dirty="0"/>
              <a:t>Collection Opt Out</a:t>
            </a:r>
          </a:p>
          <a:p>
            <a:pPr lvl="1"/>
            <a:r>
              <a:rPr lang="en-US" dirty="0"/>
              <a:t>Sign Off Sheets</a:t>
            </a:r>
          </a:p>
          <a:p>
            <a:endParaRPr lang="en-US" dirty="0"/>
          </a:p>
        </p:txBody>
      </p:sp>
      <p:sp>
        <p:nvSpPr>
          <p:cNvPr id="6" name="Content Placeholder 4"/>
          <p:cNvSpPr txBox="1">
            <a:spLocks/>
          </p:cNvSpPr>
          <p:nvPr/>
        </p:nvSpPr>
        <p:spPr>
          <a:xfrm>
            <a:off x="4736254" y="1463040"/>
            <a:ext cx="4011083"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Planned Measures For 2025 Collection</a:t>
            </a:r>
          </a:p>
          <a:p>
            <a:pPr lvl="1"/>
            <a:r>
              <a:rPr lang="en-US" dirty="0"/>
              <a:t>Update on Accountability Pause</a:t>
            </a:r>
          </a:p>
          <a:p>
            <a:pPr lvl="1"/>
            <a:r>
              <a:rPr lang="en-US" dirty="0"/>
              <a:t>Collection Basics</a:t>
            </a:r>
          </a:p>
          <a:p>
            <a:pPr lvl="1"/>
            <a:r>
              <a:rPr lang="en-US" dirty="0"/>
              <a:t>Resources</a:t>
            </a:r>
          </a:p>
          <a:p>
            <a:pPr lvl="1"/>
            <a:r>
              <a:rPr lang="en-US" dirty="0"/>
              <a:t>Submitting Your Data</a:t>
            </a:r>
          </a:p>
          <a:p>
            <a:pPr lvl="1"/>
            <a:r>
              <a:rPr lang="en-US" dirty="0"/>
              <a:t>Error Logic</a:t>
            </a:r>
          </a:p>
          <a:p>
            <a:pPr lvl="1"/>
            <a:r>
              <a:rPr lang="en-US" dirty="0"/>
              <a:t>Collection </a:t>
            </a:r>
            <a:r>
              <a:rPr lang="en-US" dirty="0" err="1"/>
              <a:t>Opt</a:t>
            </a:r>
            <a:r>
              <a:rPr lang="en-US" dirty="0"/>
              <a:t> Out</a:t>
            </a:r>
          </a:p>
          <a:p>
            <a:r>
              <a:rPr lang="en-US" dirty="0"/>
              <a:t>Resources, Trainings &amp; Contacts</a:t>
            </a:r>
          </a:p>
          <a:p>
            <a:pPr marL="0" indent="0">
              <a:buNone/>
            </a:pPr>
            <a:endParaRPr lang="en-US" dirty="0"/>
          </a:p>
        </p:txBody>
      </p:sp>
    </p:spTree>
    <p:extLst>
      <p:ext uri="{BB962C8B-B14F-4D97-AF65-F5344CB8AC3E}">
        <p14:creationId xmlns:p14="http://schemas.microsoft.com/office/powerpoint/2010/main" val="638276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a:t>
            </a:r>
            <a:br>
              <a:rPr lang="en-US" dirty="0"/>
            </a:br>
            <a:r>
              <a:rPr lang="en-US" i="1" dirty="0"/>
              <a:t>Submitting Your Data – Standard Extract</a:t>
            </a:r>
            <a:endParaRPr lang="en-US" dirty="0"/>
          </a:p>
        </p:txBody>
      </p:sp>
      <p:pic>
        <p:nvPicPr>
          <p:cNvPr id="5" name="Content Placeholder 3" descr="screesnshot of the file extract download process for the renewal/application collection"/>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751" y="1161310"/>
            <a:ext cx="9109311" cy="1619562"/>
          </a:xfrm>
        </p:spPr>
      </p:pic>
      <p:grpSp>
        <p:nvGrpSpPr>
          <p:cNvPr id="13" name="Group 12" descr="2023-24"/>
          <p:cNvGrpSpPr/>
          <p:nvPr/>
        </p:nvGrpSpPr>
        <p:grpSpPr>
          <a:xfrm>
            <a:off x="4272804" y="1643186"/>
            <a:ext cx="563699" cy="184666"/>
            <a:chOff x="4272804" y="1775753"/>
            <a:chExt cx="563699" cy="184666"/>
          </a:xfrm>
        </p:grpSpPr>
        <p:sp>
          <p:nvSpPr>
            <p:cNvPr id="14" name="Rounded Rectangle 13"/>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272804" y="1775753"/>
              <a:ext cx="563699" cy="184666"/>
            </a:xfrm>
            <a:prstGeom prst="rect">
              <a:avLst/>
            </a:prstGeom>
            <a:noFill/>
            <a:ln>
              <a:noFill/>
            </a:ln>
          </p:spPr>
          <p:txBody>
            <a:bodyPr wrap="square" rtlCol="0">
              <a:spAutoFit/>
            </a:bodyPr>
            <a:lstStyle/>
            <a:p>
              <a:r>
                <a:rPr lang="en-US" sz="600" dirty="0"/>
                <a:t>2024-25</a:t>
              </a:r>
              <a:endParaRPr lang="en-US" sz="800" dirty="0"/>
            </a:p>
          </p:txBody>
        </p:sp>
      </p:grpSp>
      <p:sp>
        <p:nvSpPr>
          <p:cNvPr id="6" name="Rectangle 5">
            <a:extLst>
              <a:ext uri="{C183D7F6-B498-43B3-948B-1728B52AA6E4}">
                <adec:decorative xmlns:adec="http://schemas.microsoft.com/office/drawing/2017/decorative" val="1"/>
              </a:ext>
            </a:extLst>
          </p:cNvPr>
          <p:cNvSpPr/>
          <p:nvPr/>
        </p:nvSpPr>
        <p:spPr>
          <a:xfrm>
            <a:off x="1101890" y="1618625"/>
            <a:ext cx="2069024" cy="2092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C183D7F6-B498-43B3-948B-1728B52AA6E4}">
                <adec:decorative xmlns:adec="http://schemas.microsoft.com/office/drawing/2017/decorative" val="1"/>
              </a:ext>
            </a:extLst>
          </p:cNvPr>
          <p:cNvSpPr/>
          <p:nvPr/>
        </p:nvSpPr>
        <p:spPr>
          <a:xfrm>
            <a:off x="5662643" y="1824850"/>
            <a:ext cx="2069024" cy="2092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C183D7F6-B498-43B3-948B-1728B52AA6E4}">
                <adec:decorative xmlns:adec="http://schemas.microsoft.com/office/drawing/2017/decorative" val="1"/>
              </a:ext>
            </a:extLst>
          </p:cNvPr>
          <p:cNvSpPr/>
          <p:nvPr/>
        </p:nvSpPr>
        <p:spPr>
          <a:xfrm>
            <a:off x="3848647" y="1829437"/>
            <a:ext cx="1499473" cy="2166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53343" y="2874444"/>
            <a:ext cx="4593040" cy="1815882"/>
          </a:xfrm>
          <a:prstGeom prst="rect">
            <a:avLst/>
          </a:prstGeom>
          <a:noFill/>
        </p:spPr>
        <p:txBody>
          <a:bodyPr wrap="square" rtlCol="0">
            <a:spAutoFit/>
          </a:bodyPr>
          <a:lstStyle/>
          <a:p>
            <a:r>
              <a:rPr lang="en-US" sz="1600" u="sng" dirty="0">
                <a:latin typeface="Trebuchet MS" panose="020B0603020202020204" pitchFamily="34" charset="0"/>
              </a:rPr>
              <a:t>Select </a:t>
            </a:r>
          </a:p>
          <a:p>
            <a:pPr marL="285750" indent="-285750">
              <a:buFont typeface="Arial" panose="020B0604020202020204" pitchFamily="34" charset="0"/>
              <a:buChar char="•"/>
            </a:pPr>
            <a:r>
              <a:rPr lang="en-US" sz="1600" dirty="0">
                <a:latin typeface="Trebuchet MS" panose="020B0603020202020204" pitchFamily="34" charset="0"/>
              </a:rPr>
              <a:t>File Type: Renewal Application for AEC Collection</a:t>
            </a:r>
          </a:p>
          <a:p>
            <a:pPr marL="285750" indent="-285750">
              <a:buFont typeface="Arial" panose="020B0604020202020204" pitchFamily="34" charset="0"/>
              <a:buChar char="•"/>
            </a:pPr>
            <a:r>
              <a:rPr lang="en-US" sz="1600" dirty="0">
                <a:latin typeface="Trebuchet MS" panose="020B0603020202020204" pitchFamily="34" charset="0"/>
              </a:rPr>
              <a:t>Extract Type: Initial Extract</a:t>
            </a:r>
          </a:p>
          <a:p>
            <a:pPr marL="285750" indent="-285750">
              <a:buFont typeface="Arial" panose="020B0604020202020204" pitchFamily="34" charset="0"/>
              <a:buChar char="•"/>
            </a:pPr>
            <a:r>
              <a:rPr lang="en-US" sz="1600" dirty="0">
                <a:latin typeface="Trebuchet MS" panose="020B0603020202020204" pitchFamily="34" charset="0"/>
              </a:rPr>
              <a:t>File Content Type: Excel</a:t>
            </a:r>
          </a:p>
          <a:p>
            <a:pPr marL="285750" indent="-285750">
              <a:buFont typeface="Arial" panose="020B0604020202020204" pitchFamily="34" charset="0"/>
              <a:buChar char="•"/>
            </a:pPr>
            <a:r>
              <a:rPr lang="en-US" sz="1600" dirty="0">
                <a:latin typeface="Trebuchet MS" panose="020B0603020202020204" pitchFamily="34" charset="0"/>
              </a:rPr>
              <a:t>Your LEA</a:t>
            </a:r>
          </a:p>
          <a:p>
            <a:pPr marL="285750" indent="-285750">
              <a:buFont typeface="Arial" panose="020B0604020202020204" pitchFamily="34" charset="0"/>
              <a:buChar char="•"/>
            </a:pPr>
            <a:r>
              <a:rPr lang="en-US" sz="1600" dirty="0">
                <a:latin typeface="Trebuchet MS" panose="020B0603020202020204" pitchFamily="34" charset="0"/>
              </a:rPr>
              <a:t>Hit </a:t>
            </a:r>
            <a:r>
              <a:rPr lang="en-US" sz="1600" b="1" dirty="0">
                <a:solidFill>
                  <a:schemeClr val="accent6">
                    <a:lumMod val="75000"/>
                  </a:schemeClr>
                </a:solidFill>
                <a:latin typeface="Trebuchet MS" panose="020B0603020202020204" pitchFamily="34" charset="0"/>
              </a:rPr>
              <a:t>Download Standard Extract</a:t>
            </a:r>
          </a:p>
        </p:txBody>
      </p:sp>
      <p:cxnSp>
        <p:nvCxnSpPr>
          <p:cNvPr id="11" name="Straight Arrow Connector 10">
            <a:extLst>
              <a:ext uri="{C183D7F6-B498-43B3-948B-1728B52AA6E4}">
                <adec:decorative xmlns:adec="http://schemas.microsoft.com/office/drawing/2017/decorative" val="1"/>
              </a:ext>
            </a:extLst>
          </p:cNvPr>
          <p:cNvCxnSpPr>
            <a:cxnSpLocks/>
          </p:cNvCxnSpPr>
          <p:nvPr/>
        </p:nvCxnSpPr>
        <p:spPr>
          <a:xfrm>
            <a:off x="5005339" y="2892287"/>
            <a:ext cx="0" cy="1780197"/>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160462" y="2859329"/>
            <a:ext cx="3073385" cy="1815882"/>
          </a:xfrm>
          <a:prstGeom prst="rect">
            <a:avLst/>
          </a:prstGeom>
          <a:noFill/>
        </p:spPr>
        <p:txBody>
          <a:bodyPr wrap="square" rtlCol="0">
            <a:spAutoFit/>
          </a:bodyPr>
          <a:lstStyle/>
          <a:p>
            <a:r>
              <a:rPr lang="en-US" sz="1600" dirty="0">
                <a:latin typeface="Trebuchet MS" panose="020B0603020202020204" pitchFamily="34" charset="0"/>
              </a:rPr>
              <a:t>Complete the following:</a:t>
            </a:r>
          </a:p>
          <a:p>
            <a:pPr marL="285750" indent="-285750">
              <a:buFont typeface="Arial" panose="020B0604020202020204" pitchFamily="34" charset="0"/>
              <a:buChar char="•"/>
            </a:pPr>
            <a:r>
              <a:rPr lang="en-US" sz="1600" dirty="0">
                <a:latin typeface="Trebuchet MS" panose="020B0603020202020204" pitchFamily="34" charset="0"/>
              </a:rPr>
              <a:t>Habitually Truant</a:t>
            </a:r>
          </a:p>
          <a:p>
            <a:pPr marL="285750" indent="-285750">
              <a:buFont typeface="Arial" panose="020B0604020202020204" pitchFamily="34" charset="0"/>
              <a:buChar char="•"/>
            </a:pPr>
            <a:r>
              <a:rPr lang="en-US" sz="1600" dirty="0">
                <a:latin typeface="Trebuchet MS" panose="020B0603020202020204" pitchFamily="34" charset="0"/>
              </a:rPr>
              <a:t>Justified Expulsion</a:t>
            </a:r>
          </a:p>
          <a:p>
            <a:pPr marL="285750" indent="-285750">
              <a:buFont typeface="Arial" panose="020B0604020202020204" pitchFamily="34" charset="0"/>
              <a:buChar char="•"/>
            </a:pPr>
            <a:r>
              <a:rPr lang="en-US" sz="1600" dirty="0">
                <a:latin typeface="Trebuchet MS" panose="020B0603020202020204" pitchFamily="34" charset="0"/>
              </a:rPr>
              <a:t>Other High Risk</a:t>
            </a:r>
          </a:p>
          <a:p>
            <a:pPr marL="285750" indent="-285750">
              <a:buFont typeface="Arial" panose="020B0604020202020204" pitchFamily="34" charset="0"/>
              <a:buChar char="•"/>
            </a:pPr>
            <a:r>
              <a:rPr lang="en-US" sz="1600" dirty="0">
                <a:latin typeface="Trebuchet MS" panose="020B0603020202020204" pitchFamily="34" charset="0"/>
              </a:rPr>
              <a:t>Over Age and Under Credited credit information (if desired)</a:t>
            </a:r>
          </a:p>
        </p:txBody>
      </p:sp>
      <p:pic>
        <p:nvPicPr>
          <p:cNvPr id="10" name="Picture 9" descr="screenshot of populated renewal/application file extract with PII blacked out"/>
          <p:cNvPicPr>
            <a:picLocks noChangeAspect="1"/>
          </p:cNvPicPr>
          <p:nvPr/>
        </p:nvPicPr>
        <p:blipFill rotWithShape="1">
          <a:blip r:embed="rId4">
            <a:extLst>
              <a:ext uri="{28A0092B-C50C-407E-A947-70E740481C1C}">
                <a14:useLocalDpi xmlns:a14="http://schemas.microsoft.com/office/drawing/2010/main" val="0"/>
              </a:ext>
            </a:extLst>
          </a:blip>
          <a:srcRect b="71507"/>
          <a:stretch/>
        </p:blipFill>
        <p:spPr>
          <a:xfrm>
            <a:off x="26383" y="4783898"/>
            <a:ext cx="9109310" cy="1345597"/>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20</a:t>
            </a:fld>
            <a:endParaRPr lang="en-US" dirty="0"/>
          </a:p>
        </p:txBody>
      </p:sp>
    </p:spTree>
    <p:extLst>
      <p:ext uri="{BB962C8B-B14F-4D97-AF65-F5344CB8AC3E}">
        <p14:creationId xmlns:p14="http://schemas.microsoft.com/office/powerpoint/2010/main" val="5396364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 Submit to CDE</a:t>
            </a:r>
            <a:br>
              <a:rPr lang="en-US" dirty="0"/>
            </a:br>
            <a:endParaRPr lang="en-US" dirty="0"/>
          </a:p>
        </p:txBody>
      </p:sp>
      <p:pic>
        <p:nvPicPr>
          <p:cNvPr id="6" name="Picture 5" descr="screenshot of the navigation sidebar for the alternative education data collection in data pipeline"/>
          <p:cNvPicPr>
            <a:picLocks noChangeAspect="1"/>
          </p:cNvPicPr>
          <p:nvPr/>
        </p:nvPicPr>
        <p:blipFill rotWithShape="1">
          <a:blip r:embed="rId3">
            <a:extLst>
              <a:ext uri="{28A0092B-C50C-407E-A947-70E740481C1C}">
                <a14:useLocalDpi xmlns:a14="http://schemas.microsoft.com/office/drawing/2010/main" val="0"/>
              </a:ext>
            </a:extLst>
          </a:blip>
          <a:srcRect b="589"/>
          <a:stretch/>
        </p:blipFill>
        <p:spPr>
          <a:xfrm>
            <a:off x="74907" y="1361343"/>
            <a:ext cx="2106801" cy="2528379"/>
          </a:xfrm>
          <a:prstGeom prst="rect">
            <a:avLst/>
          </a:prstGeom>
        </p:spPr>
      </p:pic>
      <p:pic>
        <p:nvPicPr>
          <p:cNvPr id="5" name="Content Placeholder 3" descr="screenshot of the data file upload process"/>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083524" y="1939934"/>
            <a:ext cx="5814275" cy="2621038"/>
          </a:xfrm>
        </p:spPr>
      </p:pic>
      <p:grpSp>
        <p:nvGrpSpPr>
          <p:cNvPr id="12" name="Group 11" descr="2023-24"/>
          <p:cNvGrpSpPr/>
          <p:nvPr/>
        </p:nvGrpSpPr>
        <p:grpSpPr>
          <a:xfrm>
            <a:off x="4640444" y="3284456"/>
            <a:ext cx="563699" cy="184666"/>
            <a:chOff x="4272804" y="1775753"/>
            <a:chExt cx="563699" cy="184666"/>
          </a:xfrm>
        </p:grpSpPr>
        <p:sp>
          <p:nvSpPr>
            <p:cNvPr id="13" name="Rounded Rectangle 12"/>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272804" y="1775753"/>
              <a:ext cx="563699" cy="184666"/>
            </a:xfrm>
            <a:prstGeom prst="rect">
              <a:avLst/>
            </a:prstGeom>
            <a:noFill/>
            <a:ln>
              <a:noFill/>
            </a:ln>
          </p:spPr>
          <p:txBody>
            <a:bodyPr wrap="square" rtlCol="0">
              <a:spAutoFit/>
            </a:bodyPr>
            <a:lstStyle/>
            <a:p>
              <a:r>
                <a:rPr lang="en-US" sz="600" dirty="0"/>
                <a:t>2024-25</a:t>
              </a:r>
              <a:endParaRPr lang="en-US" sz="800" dirty="0"/>
            </a:p>
          </p:txBody>
        </p:sp>
      </p:grpSp>
      <p:sp>
        <p:nvSpPr>
          <p:cNvPr id="7" name="Rectangle 6">
            <a:extLst>
              <a:ext uri="{C183D7F6-B498-43B3-948B-1728B52AA6E4}">
                <adec:decorative xmlns:adec="http://schemas.microsoft.com/office/drawing/2017/decorative" val="1"/>
              </a:ext>
            </a:extLst>
          </p:cNvPr>
          <p:cNvSpPr/>
          <p:nvPr/>
        </p:nvSpPr>
        <p:spPr>
          <a:xfrm>
            <a:off x="3915310" y="2792966"/>
            <a:ext cx="2739714" cy="49149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C183D7F6-B498-43B3-948B-1728B52AA6E4}">
                <adec:decorative xmlns:adec="http://schemas.microsoft.com/office/drawing/2017/decorative" val="1"/>
              </a:ext>
            </a:extLst>
          </p:cNvPr>
          <p:cNvSpPr/>
          <p:nvPr/>
        </p:nvSpPr>
        <p:spPr>
          <a:xfrm>
            <a:off x="66396" y="1400428"/>
            <a:ext cx="2006062" cy="2479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C183D7F6-B498-43B3-948B-1728B52AA6E4}">
                <adec:decorative xmlns:adec="http://schemas.microsoft.com/office/drawing/2017/decorative" val="1"/>
              </a:ext>
            </a:extLst>
          </p:cNvPr>
          <p:cNvCxnSpPr>
            <a:cxnSpLocks/>
            <a:stCxn id="8" idx="3"/>
          </p:cNvCxnSpPr>
          <p:nvPr/>
        </p:nvCxnSpPr>
        <p:spPr>
          <a:xfrm>
            <a:off x="2072458" y="1524415"/>
            <a:ext cx="901816" cy="41551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475087" y="4853739"/>
            <a:ext cx="5458112" cy="1323439"/>
          </a:xfrm>
          <a:prstGeom prst="rect">
            <a:avLst/>
          </a:prstGeom>
          <a:noFill/>
        </p:spPr>
        <p:txBody>
          <a:bodyPr wrap="square" rtlCol="0">
            <a:spAutoFit/>
          </a:bodyPr>
          <a:lstStyle/>
          <a:p>
            <a:r>
              <a:rPr lang="en-US" sz="1600" u="sng" dirty="0">
                <a:latin typeface="Trebuchet MS" panose="020B0603020202020204" pitchFamily="34" charset="0"/>
              </a:rPr>
              <a:t>Select </a:t>
            </a:r>
          </a:p>
          <a:p>
            <a:pPr marL="285750" indent="-285750">
              <a:buFont typeface="Arial" panose="020B0604020202020204" pitchFamily="34" charset="0"/>
              <a:buChar char="•"/>
            </a:pPr>
            <a:r>
              <a:rPr lang="en-US" sz="1600" dirty="0">
                <a:latin typeface="Trebuchet MS" panose="020B0603020202020204" pitchFamily="34" charset="0"/>
              </a:rPr>
              <a:t>Dataset: Alternative Education Campus</a:t>
            </a:r>
          </a:p>
          <a:p>
            <a:pPr marL="285750" indent="-285750">
              <a:buFont typeface="Arial" panose="020B0604020202020204" pitchFamily="34" charset="0"/>
              <a:buChar char="•"/>
            </a:pPr>
            <a:r>
              <a:rPr lang="en-US" sz="1600" dirty="0">
                <a:latin typeface="Trebuchet MS" panose="020B0603020202020204" pitchFamily="34" charset="0"/>
              </a:rPr>
              <a:t>File Type: Renewal Application for AEC Collection</a:t>
            </a:r>
          </a:p>
          <a:p>
            <a:pPr marL="285750" indent="-285750">
              <a:buFont typeface="Arial" panose="020B0604020202020204" pitchFamily="34" charset="0"/>
              <a:buChar char="•"/>
            </a:pPr>
            <a:r>
              <a:rPr lang="en-US" sz="1600" dirty="0">
                <a:latin typeface="Trebuchet MS" panose="020B0603020202020204" pitchFamily="34" charset="0"/>
              </a:rPr>
              <a:t>Your LEA</a:t>
            </a:r>
          </a:p>
          <a:p>
            <a:pPr marL="285750" indent="-285750">
              <a:buFont typeface="Arial" panose="020B0604020202020204" pitchFamily="34" charset="0"/>
              <a:buChar char="•"/>
            </a:pPr>
            <a:r>
              <a:rPr lang="en-US" sz="1600" dirty="0">
                <a:latin typeface="Trebuchet MS" panose="020B0603020202020204" pitchFamily="34" charset="0"/>
              </a:rPr>
              <a:t>Hit </a:t>
            </a:r>
            <a:r>
              <a:rPr lang="en-US" sz="1600" b="1" dirty="0">
                <a:solidFill>
                  <a:schemeClr val="accent6">
                    <a:lumMod val="75000"/>
                  </a:schemeClr>
                </a:solidFill>
                <a:latin typeface="Trebuchet MS" panose="020B0603020202020204" pitchFamily="34" charset="0"/>
              </a:rPr>
              <a:t>Submit</a:t>
            </a:r>
          </a:p>
        </p:txBody>
      </p:sp>
      <p:cxnSp>
        <p:nvCxnSpPr>
          <p:cNvPr id="11" name="Straight Arrow Connector 10">
            <a:extLst>
              <a:ext uri="{C183D7F6-B498-43B3-948B-1728B52AA6E4}">
                <adec:decorative xmlns:adec="http://schemas.microsoft.com/office/drawing/2017/decorative" val="1"/>
              </a:ext>
            </a:extLst>
          </p:cNvPr>
          <p:cNvCxnSpPr>
            <a:cxnSpLocks/>
            <a:stCxn id="7" idx="2"/>
          </p:cNvCxnSpPr>
          <p:nvPr/>
        </p:nvCxnSpPr>
        <p:spPr>
          <a:xfrm flipH="1">
            <a:off x="3915310" y="3284456"/>
            <a:ext cx="1369857" cy="156928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C479D5F6-EDCB-402A-AC08-4943A1820E8F}" type="slidenum">
              <a:rPr lang="en-US" smtClean="0"/>
              <a:pPr/>
              <a:t>21</a:t>
            </a:fld>
            <a:endParaRPr lang="en-US" dirty="0"/>
          </a:p>
        </p:txBody>
      </p:sp>
    </p:spTree>
    <p:extLst>
      <p:ext uri="{BB962C8B-B14F-4D97-AF65-F5344CB8AC3E}">
        <p14:creationId xmlns:p14="http://schemas.microsoft.com/office/powerpoint/2010/main" val="11887511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Submitting Your Data – Edit Records</a:t>
            </a:r>
            <a:endParaRPr lang="en-US" dirty="0"/>
          </a:p>
        </p:txBody>
      </p:sp>
      <p:sp>
        <p:nvSpPr>
          <p:cNvPr id="3" name="Content Placeholder 2"/>
          <p:cNvSpPr>
            <a:spLocks noGrp="1"/>
          </p:cNvSpPr>
          <p:nvPr>
            <p:ph idx="1"/>
          </p:nvPr>
        </p:nvSpPr>
        <p:spPr/>
        <p:txBody>
          <a:bodyPr/>
          <a:lstStyle/>
          <a:p>
            <a:pPr marL="0" indent="0">
              <a:buNone/>
            </a:pPr>
            <a:r>
              <a:rPr lang="en-US" dirty="0"/>
              <a:t>Use Edit Records to complete if:</a:t>
            </a:r>
          </a:p>
          <a:p>
            <a:pPr lvl="1"/>
            <a:r>
              <a:rPr lang="en-US" dirty="0"/>
              <a:t>You have only one or two AECs in your district/BOCES and they have small enrollments</a:t>
            </a:r>
          </a:p>
          <a:p>
            <a:pPr lvl="1"/>
            <a:r>
              <a:rPr lang="en-US" dirty="0"/>
              <a:t>The staff completing the Renewal/Application Collection feel more comfortable with a web interface than with spreadsheets</a:t>
            </a:r>
          </a:p>
          <a:p>
            <a:pPr lvl="1"/>
            <a:r>
              <a:rPr lang="en-US" dirty="0"/>
              <a:t>One person will be doing the majority of the data entry and submission for all of the student records</a:t>
            </a:r>
          </a:p>
          <a:p>
            <a:pPr lvl="1"/>
            <a:r>
              <a:rPr lang="en-US" dirty="0"/>
              <a:t>You will be entering data student by student or high-risk indicator by high-risk indicator</a:t>
            </a:r>
          </a:p>
          <a:p>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22</a:t>
            </a:fld>
            <a:endParaRPr lang="en-US" dirty="0"/>
          </a:p>
        </p:txBody>
      </p:sp>
    </p:spTree>
    <p:extLst>
      <p:ext uri="{BB962C8B-B14F-4D97-AF65-F5344CB8AC3E}">
        <p14:creationId xmlns:p14="http://schemas.microsoft.com/office/powerpoint/2010/main" val="4148045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Renewal/Application Collection</a:t>
            </a:r>
            <a:br>
              <a:rPr lang="en-US" dirty="0"/>
            </a:br>
            <a:r>
              <a:rPr lang="en-US" i="1" dirty="0"/>
              <a:t>Submitting Your Data – Edit Records</a:t>
            </a:r>
            <a:endParaRPr lang="en-US" dirty="0"/>
          </a:p>
        </p:txBody>
      </p:sp>
      <p:pic>
        <p:nvPicPr>
          <p:cNvPr id="6" name="Picture 5" descr="screenshot of the search feature for the edit record process for the renewal/application data collection"/>
          <p:cNvPicPr>
            <a:picLocks noChangeAspect="1"/>
          </p:cNvPicPr>
          <p:nvPr/>
        </p:nvPicPr>
        <p:blipFill rotWithShape="1">
          <a:blip r:embed="rId3">
            <a:extLst>
              <a:ext uri="{28A0092B-C50C-407E-A947-70E740481C1C}">
                <a14:useLocalDpi xmlns:a14="http://schemas.microsoft.com/office/drawing/2010/main" val="0"/>
              </a:ext>
            </a:extLst>
          </a:blip>
          <a:srcRect t="15624" b="-2928"/>
          <a:stretch/>
        </p:blipFill>
        <p:spPr>
          <a:xfrm>
            <a:off x="0" y="1269357"/>
            <a:ext cx="9144000" cy="1261241"/>
          </a:xfrm>
          <a:prstGeom prst="rect">
            <a:avLst/>
          </a:prstGeom>
        </p:spPr>
      </p:pic>
      <p:grpSp>
        <p:nvGrpSpPr>
          <p:cNvPr id="16" name="Group 15" descr="2023-24"/>
          <p:cNvGrpSpPr/>
          <p:nvPr/>
        </p:nvGrpSpPr>
        <p:grpSpPr>
          <a:xfrm>
            <a:off x="5700768" y="1825857"/>
            <a:ext cx="563699" cy="184666"/>
            <a:chOff x="4272804" y="1775753"/>
            <a:chExt cx="563699" cy="184666"/>
          </a:xfrm>
        </p:grpSpPr>
        <p:sp>
          <p:nvSpPr>
            <p:cNvPr id="17" name="Rounded Rectangle 16"/>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4272804" y="1775753"/>
              <a:ext cx="563699" cy="184666"/>
            </a:xfrm>
            <a:prstGeom prst="rect">
              <a:avLst/>
            </a:prstGeom>
            <a:noFill/>
            <a:ln>
              <a:noFill/>
            </a:ln>
          </p:spPr>
          <p:txBody>
            <a:bodyPr wrap="square" rtlCol="0">
              <a:spAutoFit/>
            </a:bodyPr>
            <a:lstStyle/>
            <a:p>
              <a:r>
                <a:rPr lang="en-US" sz="600" dirty="0"/>
                <a:t>2024-25</a:t>
              </a:r>
              <a:endParaRPr lang="en-US" sz="800" dirty="0"/>
            </a:p>
          </p:txBody>
        </p:sp>
      </p:grpSp>
      <p:sp>
        <p:nvSpPr>
          <p:cNvPr id="7" name="Rectangle 6">
            <a:extLst>
              <a:ext uri="{C183D7F6-B498-43B3-948B-1728B52AA6E4}">
                <adec:decorative xmlns:adec="http://schemas.microsoft.com/office/drawing/2017/decorative" val="1"/>
              </a:ext>
            </a:extLst>
          </p:cNvPr>
          <p:cNvSpPr/>
          <p:nvPr/>
        </p:nvSpPr>
        <p:spPr>
          <a:xfrm>
            <a:off x="853563" y="1793312"/>
            <a:ext cx="2551789" cy="2222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Arrow Connector 7">
            <a:extLst>
              <a:ext uri="{C183D7F6-B498-43B3-948B-1728B52AA6E4}">
                <adec:decorative xmlns:adec="http://schemas.microsoft.com/office/drawing/2017/decorative" val="1"/>
              </a:ext>
            </a:extLst>
          </p:cNvPr>
          <p:cNvCxnSpPr>
            <a:stCxn id="9" idx="2"/>
          </p:cNvCxnSpPr>
          <p:nvPr/>
        </p:nvCxnSpPr>
        <p:spPr>
          <a:xfrm>
            <a:off x="2268719" y="2228920"/>
            <a:ext cx="905405" cy="34363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C183D7F6-B498-43B3-948B-1728B52AA6E4}">
                <adec:decorative xmlns:adec="http://schemas.microsoft.com/office/drawing/2017/decorative" val="1"/>
              </a:ext>
            </a:extLst>
          </p:cNvPr>
          <p:cNvSpPr/>
          <p:nvPr/>
        </p:nvSpPr>
        <p:spPr>
          <a:xfrm>
            <a:off x="606569" y="2057544"/>
            <a:ext cx="3324300" cy="17137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100552" y="2358272"/>
            <a:ext cx="4904600" cy="646331"/>
          </a:xfrm>
          <a:prstGeom prst="rect">
            <a:avLst/>
          </a:prstGeom>
          <a:noFill/>
        </p:spPr>
        <p:txBody>
          <a:bodyPr wrap="square" rtlCol="0">
            <a:spAutoFit/>
          </a:bodyPr>
          <a:lstStyle/>
          <a:p>
            <a:r>
              <a:rPr lang="en-US" dirty="0">
                <a:latin typeface="Trebuchet MS" panose="020B0603020202020204" pitchFamily="34" charset="0"/>
              </a:rPr>
              <a:t>Select Renewable Application for AEC Collection and your LEA, then hit </a:t>
            </a:r>
            <a:r>
              <a:rPr lang="en-US" b="1" dirty="0">
                <a:solidFill>
                  <a:schemeClr val="accent6">
                    <a:lumMod val="75000"/>
                  </a:schemeClr>
                </a:solidFill>
                <a:latin typeface="Trebuchet MS" panose="020B0603020202020204" pitchFamily="34" charset="0"/>
              </a:rPr>
              <a:t>SEARCH</a:t>
            </a:r>
          </a:p>
        </p:txBody>
      </p:sp>
      <p:pic>
        <p:nvPicPr>
          <p:cNvPr id="5" name="Content Placeholder 3" descr="screenshot of the edit record process for the renewal/application data collection"/>
          <p:cNvPicPr>
            <a:picLocks noGrp="1" noChangeAspect="1"/>
          </p:cNvPicPr>
          <p:nvPr>
            <p:ph idx="1"/>
          </p:nvPr>
        </p:nvPicPr>
        <p:blipFill rotWithShape="1">
          <a:blip r:embed="rId4"/>
          <a:srcRect l="56855" t="25132" b="29052"/>
          <a:stretch/>
        </p:blipFill>
        <p:spPr>
          <a:xfrm>
            <a:off x="-8938" y="3111623"/>
            <a:ext cx="9152938" cy="3037490"/>
          </a:xfrm>
          <a:prstGeom prst="rect">
            <a:avLst/>
          </a:prstGeom>
        </p:spPr>
      </p:pic>
      <p:sp>
        <p:nvSpPr>
          <p:cNvPr id="12" name="Rectangle 11">
            <a:extLst>
              <a:ext uri="{C183D7F6-B498-43B3-948B-1728B52AA6E4}">
                <adec:decorative xmlns:adec="http://schemas.microsoft.com/office/drawing/2017/decorative" val="1"/>
              </a:ext>
            </a:extLst>
          </p:cNvPr>
          <p:cNvSpPr/>
          <p:nvPr/>
        </p:nvSpPr>
        <p:spPr>
          <a:xfrm>
            <a:off x="2793851" y="4415925"/>
            <a:ext cx="904648" cy="5812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798028" y="4415925"/>
            <a:ext cx="1923393" cy="923330"/>
          </a:xfrm>
          <a:prstGeom prst="rect">
            <a:avLst/>
          </a:prstGeom>
          <a:solidFill>
            <a:schemeClr val="bg1"/>
          </a:solidFill>
        </p:spPr>
        <p:txBody>
          <a:bodyPr wrap="square" rtlCol="0">
            <a:spAutoFit/>
          </a:bodyPr>
          <a:lstStyle/>
          <a:p>
            <a:pPr algn="ctr"/>
            <a:r>
              <a:rPr lang="en-US" dirty="0">
                <a:latin typeface="Trebuchet MS" panose="020B0603020202020204" pitchFamily="34" charset="0"/>
              </a:rPr>
              <a:t>Use dropdowns to enter yes/no values</a:t>
            </a:r>
          </a:p>
        </p:txBody>
      </p:sp>
      <p:sp>
        <p:nvSpPr>
          <p:cNvPr id="14" name="Rectangle 13">
            <a:extLst>
              <a:ext uri="{C183D7F6-B498-43B3-948B-1728B52AA6E4}">
                <adec:decorative xmlns:adec="http://schemas.microsoft.com/office/drawing/2017/decorative" val="1"/>
              </a:ext>
            </a:extLst>
          </p:cNvPr>
          <p:cNvSpPr/>
          <p:nvPr/>
        </p:nvSpPr>
        <p:spPr>
          <a:xfrm>
            <a:off x="6370439" y="4996836"/>
            <a:ext cx="904648" cy="5812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135288" y="4877590"/>
            <a:ext cx="2175534" cy="923330"/>
          </a:xfrm>
          <a:prstGeom prst="rect">
            <a:avLst/>
          </a:prstGeom>
          <a:solidFill>
            <a:schemeClr val="bg1"/>
          </a:solidFill>
        </p:spPr>
        <p:txBody>
          <a:bodyPr wrap="square" rtlCol="0">
            <a:spAutoFit/>
          </a:bodyPr>
          <a:lstStyle/>
          <a:p>
            <a:pPr algn="ctr"/>
            <a:r>
              <a:rPr lang="en-US" dirty="0">
                <a:latin typeface="Trebuchet MS" panose="020B0603020202020204" pitchFamily="34" charset="0"/>
              </a:rPr>
              <a:t>Enter over age/under credit data into cells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23</a:t>
            </a:fld>
            <a:endParaRPr lang="en-US" dirty="0"/>
          </a:p>
        </p:txBody>
      </p:sp>
    </p:spTree>
    <p:extLst>
      <p:ext uri="{BB962C8B-B14F-4D97-AF65-F5344CB8AC3E}">
        <p14:creationId xmlns:p14="http://schemas.microsoft.com/office/powerpoint/2010/main" val="4169317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Finalizing Your Data – Status Dashboard</a:t>
            </a:r>
            <a:endParaRPr lang="en-US" dirty="0"/>
          </a:p>
        </p:txBody>
      </p:sp>
      <p:pic>
        <p:nvPicPr>
          <p:cNvPr id="5" name="Picture 4" descr="screenshot of status dashboard feature of data pipeline"/>
          <p:cNvPicPr>
            <a:picLocks noChangeAspect="1"/>
          </p:cNvPicPr>
          <p:nvPr/>
        </p:nvPicPr>
        <p:blipFill>
          <a:blip r:embed="rId3"/>
          <a:stretch>
            <a:fillRect/>
          </a:stretch>
        </p:blipFill>
        <p:spPr>
          <a:xfrm>
            <a:off x="0" y="1245965"/>
            <a:ext cx="9144000" cy="1737169"/>
          </a:xfrm>
          <a:prstGeom prst="rect">
            <a:avLst/>
          </a:prstGeom>
        </p:spPr>
      </p:pic>
      <p:grpSp>
        <p:nvGrpSpPr>
          <p:cNvPr id="13" name="Group 12" descr="2023-24"/>
          <p:cNvGrpSpPr/>
          <p:nvPr/>
        </p:nvGrpSpPr>
        <p:grpSpPr>
          <a:xfrm>
            <a:off x="5663190" y="1825857"/>
            <a:ext cx="563699" cy="184666"/>
            <a:chOff x="4272804" y="1775753"/>
            <a:chExt cx="563699" cy="184666"/>
          </a:xfrm>
        </p:grpSpPr>
        <p:sp>
          <p:nvSpPr>
            <p:cNvPr id="14" name="Rounded Rectangle 13"/>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272804" y="1775753"/>
              <a:ext cx="563699" cy="184666"/>
            </a:xfrm>
            <a:prstGeom prst="rect">
              <a:avLst/>
            </a:prstGeom>
            <a:noFill/>
            <a:ln>
              <a:noFill/>
            </a:ln>
          </p:spPr>
          <p:txBody>
            <a:bodyPr wrap="square" rtlCol="0">
              <a:spAutoFit/>
            </a:bodyPr>
            <a:lstStyle/>
            <a:p>
              <a:r>
                <a:rPr lang="en-US" sz="600" dirty="0"/>
                <a:t>2024-25</a:t>
              </a:r>
            </a:p>
          </p:txBody>
        </p:sp>
      </p:grpSp>
      <p:sp>
        <p:nvSpPr>
          <p:cNvPr id="7" name="Rectangle 6">
            <a:extLst>
              <a:ext uri="{C183D7F6-B498-43B3-948B-1728B52AA6E4}">
                <adec:decorative xmlns:adec="http://schemas.microsoft.com/office/drawing/2017/decorative" val="1"/>
              </a:ext>
            </a:extLst>
          </p:cNvPr>
          <p:cNvSpPr/>
          <p:nvPr/>
        </p:nvSpPr>
        <p:spPr>
          <a:xfrm>
            <a:off x="1681012" y="1805103"/>
            <a:ext cx="2422902" cy="1943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111101" y="2590644"/>
            <a:ext cx="3483429" cy="1323439"/>
          </a:xfrm>
          <a:prstGeom prst="rect">
            <a:avLst/>
          </a:prstGeom>
          <a:solidFill>
            <a:schemeClr val="bg1"/>
          </a:solidFill>
        </p:spPr>
        <p:txBody>
          <a:bodyPr wrap="square" rtlCol="0">
            <a:spAutoFit/>
          </a:bodyPr>
          <a:lstStyle/>
          <a:p>
            <a:r>
              <a:rPr lang="en-US" sz="1600" u="sng" dirty="0">
                <a:latin typeface="Trebuchet MS" panose="020B0603020202020204" pitchFamily="34" charset="0"/>
              </a:rPr>
              <a:t>Select </a:t>
            </a:r>
          </a:p>
          <a:p>
            <a:pPr marL="285750" indent="-285750">
              <a:buFont typeface="Arial" panose="020B0604020202020204" pitchFamily="34" charset="0"/>
              <a:buChar char="•"/>
            </a:pPr>
            <a:r>
              <a:rPr lang="en-US" sz="1600" dirty="0">
                <a:latin typeface="Trebuchet MS" panose="020B0603020202020204" pitchFamily="34" charset="0"/>
              </a:rPr>
              <a:t>Renewable Application for AEC Collection</a:t>
            </a:r>
          </a:p>
          <a:p>
            <a:pPr marL="285750" indent="-285750">
              <a:buFont typeface="Arial" panose="020B0604020202020204" pitchFamily="34" charset="0"/>
              <a:buChar char="•"/>
            </a:pPr>
            <a:r>
              <a:rPr lang="en-US" sz="1600" dirty="0">
                <a:latin typeface="Trebuchet MS" panose="020B0603020202020204" pitchFamily="34" charset="0"/>
              </a:rPr>
              <a:t>Your Organization/LEA</a:t>
            </a:r>
          </a:p>
          <a:p>
            <a:pPr marL="285750" indent="-285750">
              <a:buFont typeface="Arial" panose="020B0604020202020204" pitchFamily="34" charset="0"/>
              <a:buChar char="•"/>
            </a:pPr>
            <a:r>
              <a:rPr lang="en-US" sz="1600" dirty="0">
                <a:latin typeface="Trebuchet MS" panose="020B0603020202020204" pitchFamily="34" charset="0"/>
              </a:rPr>
              <a:t>Hit </a:t>
            </a:r>
            <a:r>
              <a:rPr lang="en-US" sz="1600" b="1" dirty="0">
                <a:solidFill>
                  <a:schemeClr val="accent6">
                    <a:lumMod val="75000"/>
                  </a:schemeClr>
                </a:solidFill>
                <a:latin typeface="Trebuchet MS" panose="020B0603020202020204" pitchFamily="34" charset="0"/>
              </a:rPr>
              <a:t>Search</a:t>
            </a:r>
          </a:p>
        </p:txBody>
      </p:sp>
      <p:cxnSp>
        <p:nvCxnSpPr>
          <p:cNvPr id="9" name="Straight Arrow Connector 8">
            <a:extLst>
              <a:ext uri="{C183D7F6-B498-43B3-948B-1728B52AA6E4}">
                <adec:decorative xmlns:adec="http://schemas.microsoft.com/office/drawing/2017/decorative" val="1"/>
              </a:ext>
            </a:extLst>
          </p:cNvPr>
          <p:cNvCxnSpPr>
            <a:cxnSpLocks/>
          </p:cNvCxnSpPr>
          <p:nvPr/>
        </p:nvCxnSpPr>
        <p:spPr>
          <a:xfrm>
            <a:off x="5127550" y="2291920"/>
            <a:ext cx="0" cy="2241974"/>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287947" y="2471791"/>
            <a:ext cx="3695656" cy="1600438"/>
          </a:xfrm>
          <a:prstGeom prst="rect">
            <a:avLst/>
          </a:prstGeom>
          <a:solidFill>
            <a:schemeClr val="bg1">
              <a:lumMod val="95000"/>
            </a:schemeClr>
          </a:solidFill>
        </p:spPr>
        <p:txBody>
          <a:bodyPr wrap="square" rtlCol="0">
            <a:spAutoFit/>
          </a:bodyPr>
          <a:lstStyle/>
          <a:p>
            <a:r>
              <a:rPr lang="en-US" sz="1400" dirty="0">
                <a:latin typeface="Trebuchet MS" panose="020B0603020202020204" pitchFamily="34" charset="0"/>
              </a:rPr>
              <a:t>Check your Validation Errors. When Validation Errors are 0, and you have no changes left to make on your data, hit </a:t>
            </a:r>
            <a:r>
              <a:rPr lang="en-US" sz="1400" b="1" dirty="0">
                <a:highlight>
                  <a:srgbClr val="00FF00"/>
                </a:highlight>
                <a:latin typeface="Trebuchet MS" panose="020B0603020202020204" pitchFamily="34" charset="0"/>
              </a:rPr>
              <a:t>Submit to CDE</a:t>
            </a:r>
            <a:r>
              <a:rPr lang="en-US" sz="1400" b="1" dirty="0">
                <a:latin typeface="Trebuchet MS" panose="020B0603020202020204" pitchFamily="34" charset="0"/>
              </a:rPr>
              <a:t>.</a:t>
            </a:r>
          </a:p>
          <a:p>
            <a:endParaRPr lang="en-US" sz="1400" dirty="0">
              <a:latin typeface="Trebuchet MS" panose="020B0603020202020204" pitchFamily="34" charset="0"/>
            </a:endParaRPr>
          </a:p>
          <a:p>
            <a:r>
              <a:rPr lang="en-US" sz="1400" b="1" dirty="0">
                <a:latin typeface="Trebuchet MS" panose="020B0603020202020204" pitchFamily="34" charset="0"/>
              </a:rPr>
              <a:t>When you hit </a:t>
            </a:r>
            <a:r>
              <a:rPr lang="en-US" sz="1400" b="1" dirty="0">
                <a:highlight>
                  <a:srgbClr val="00FF00"/>
                </a:highlight>
                <a:latin typeface="Trebuchet MS" panose="020B0603020202020204" pitchFamily="34" charset="0"/>
              </a:rPr>
              <a:t>Submit to CDE</a:t>
            </a:r>
            <a:r>
              <a:rPr lang="en-US" sz="1400" b="1" dirty="0">
                <a:latin typeface="Trebuchet MS" panose="020B0603020202020204" pitchFamily="34" charset="0"/>
              </a:rPr>
              <a:t>, you have submitted your collection data!</a:t>
            </a:r>
          </a:p>
        </p:txBody>
      </p:sp>
      <p:pic>
        <p:nvPicPr>
          <p:cNvPr id="6" name="Picture 5" descr="screenshot of error counts on status dashboard"/>
          <p:cNvPicPr>
            <a:picLocks noChangeAspect="1"/>
          </p:cNvPicPr>
          <p:nvPr/>
        </p:nvPicPr>
        <p:blipFill rotWithShape="1">
          <a:blip r:embed="rId4">
            <a:extLst>
              <a:ext uri="{28A0092B-C50C-407E-A947-70E740481C1C}">
                <a14:useLocalDpi xmlns:a14="http://schemas.microsoft.com/office/drawing/2010/main" val="0"/>
              </a:ext>
            </a:extLst>
          </a:blip>
          <a:srcRect t="10630"/>
          <a:stretch/>
        </p:blipFill>
        <p:spPr>
          <a:xfrm>
            <a:off x="0" y="4360214"/>
            <a:ext cx="9144000" cy="2166257"/>
          </a:xfrm>
          <a:prstGeom prst="rect">
            <a:avLst/>
          </a:prstGeom>
        </p:spPr>
      </p:pic>
      <p:sp>
        <p:nvSpPr>
          <p:cNvPr id="11" name="Oval 10">
            <a:extLst>
              <a:ext uri="{C183D7F6-B498-43B3-948B-1728B52AA6E4}">
                <adec:decorative xmlns:adec="http://schemas.microsoft.com/office/drawing/2017/decorative" val="1"/>
              </a:ext>
            </a:extLst>
          </p:cNvPr>
          <p:cNvSpPr/>
          <p:nvPr/>
        </p:nvSpPr>
        <p:spPr>
          <a:xfrm>
            <a:off x="3124200" y="6011322"/>
            <a:ext cx="979714" cy="3199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C183D7F6-B498-43B3-948B-1728B52AA6E4}">
                <adec:decorative xmlns:adec="http://schemas.microsoft.com/office/drawing/2017/decorative" val="1"/>
              </a:ext>
            </a:extLst>
          </p:cNvPr>
          <p:cNvSpPr/>
          <p:nvPr/>
        </p:nvSpPr>
        <p:spPr>
          <a:xfrm>
            <a:off x="702546" y="4813056"/>
            <a:ext cx="1785257" cy="3090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C479D5F6-EDCB-402A-AC08-4943A1820E8F}" type="slidenum">
              <a:rPr lang="en-US" smtClean="0"/>
              <a:pPr/>
              <a:t>24</a:t>
            </a:fld>
            <a:endParaRPr lang="en-US" dirty="0"/>
          </a:p>
        </p:txBody>
      </p:sp>
    </p:spTree>
    <p:extLst>
      <p:ext uri="{BB962C8B-B14F-4D97-AF65-F5344CB8AC3E}">
        <p14:creationId xmlns:p14="http://schemas.microsoft.com/office/powerpoint/2010/main" val="1970944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Cognos Reports</a:t>
            </a:r>
            <a:endParaRPr lang="en-US" dirty="0"/>
          </a:p>
        </p:txBody>
      </p:sp>
      <p:pic>
        <p:nvPicPr>
          <p:cNvPr id="5" name="Content Placeholder 3" descr="screenshot of navigation sidebar for alternative education collection in data pipelin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89599" y="3400736"/>
            <a:ext cx="2530059" cy="1722269"/>
          </a:xfrm>
        </p:spPr>
      </p:pic>
      <p:sp>
        <p:nvSpPr>
          <p:cNvPr id="6" name="Rounded Rectangle 5">
            <a:extLst>
              <a:ext uri="{C183D7F6-B498-43B3-948B-1728B52AA6E4}">
                <adec:decorative xmlns:adec="http://schemas.microsoft.com/office/drawing/2017/decorative" val="1"/>
              </a:ext>
            </a:extLst>
          </p:cNvPr>
          <p:cNvSpPr/>
          <p:nvPr/>
        </p:nvSpPr>
        <p:spPr>
          <a:xfrm>
            <a:off x="422257" y="4776332"/>
            <a:ext cx="2408030" cy="261031"/>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C183D7F6-B498-43B3-948B-1728B52AA6E4}">
                <adec:decorative xmlns:adec="http://schemas.microsoft.com/office/drawing/2017/decorative" val="1"/>
              </a:ext>
            </a:extLst>
          </p:cNvPr>
          <p:cNvCxnSpPr>
            <a:stCxn id="6" idx="3"/>
          </p:cNvCxnSpPr>
          <p:nvPr/>
        </p:nvCxnSpPr>
        <p:spPr>
          <a:xfrm flipV="1">
            <a:off x="2830287" y="3324536"/>
            <a:ext cx="840867" cy="158231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descr="screenshot of COGNOS report navigation menu"/>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9498" y="1262879"/>
            <a:ext cx="5788946" cy="2061657"/>
          </a:xfrm>
          <a:prstGeom prst="rect">
            <a:avLst/>
          </a:prstGeom>
        </p:spPr>
      </p:pic>
      <p:sp>
        <p:nvSpPr>
          <p:cNvPr id="9" name="TextBox 8"/>
          <p:cNvSpPr txBox="1"/>
          <p:nvPr/>
        </p:nvSpPr>
        <p:spPr>
          <a:xfrm>
            <a:off x="3856981" y="3400736"/>
            <a:ext cx="2522817" cy="923330"/>
          </a:xfrm>
          <a:prstGeom prst="rect">
            <a:avLst/>
          </a:prstGeom>
          <a:noFill/>
        </p:spPr>
        <p:txBody>
          <a:bodyPr wrap="square" rtlCol="0">
            <a:spAutoFit/>
          </a:bodyPr>
          <a:lstStyle/>
          <a:p>
            <a:r>
              <a:rPr lang="en-US" dirty="0">
                <a:latin typeface="Trebuchet MS" panose="020B0603020202020204" pitchFamily="34" charset="0"/>
              </a:rPr>
              <a:t>Click on the Alternative Education Campus link</a:t>
            </a:r>
          </a:p>
        </p:txBody>
      </p:sp>
      <p:pic>
        <p:nvPicPr>
          <p:cNvPr id="10" name="Picture 9" descr="reports available: percentage of at risk student population summary report and students not identified as at risk report"/>
          <p:cNvPicPr>
            <a:picLocks noChangeAspect="1"/>
          </p:cNvPicPr>
          <p:nvPr/>
        </p:nvPicPr>
        <p:blipFill rotWithShape="1">
          <a:blip r:embed="rId5">
            <a:extLst>
              <a:ext uri="{28A0092B-C50C-407E-A947-70E740481C1C}">
                <a14:useLocalDpi xmlns:a14="http://schemas.microsoft.com/office/drawing/2010/main" val="0"/>
              </a:ext>
            </a:extLst>
          </a:blip>
          <a:srcRect l="5724" t="25013" b="11556"/>
          <a:stretch/>
        </p:blipFill>
        <p:spPr>
          <a:xfrm>
            <a:off x="3250720" y="5113563"/>
            <a:ext cx="5916489" cy="789759"/>
          </a:xfrm>
          <a:prstGeom prst="rect">
            <a:avLst/>
          </a:prstGeom>
        </p:spPr>
      </p:pic>
      <p:cxnSp>
        <p:nvCxnSpPr>
          <p:cNvPr id="11" name="Straight Arrow Connector 10">
            <a:extLst>
              <a:ext uri="{C183D7F6-B498-43B3-948B-1728B52AA6E4}">
                <adec:decorative xmlns:adec="http://schemas.microsoft.com/office/drawing/2017/decorative" val="1"/>
              </a:ext>
            </a:extLst>
          </p:cNvPr>
          <p:cNvCxnSpPr/>
          <p:nvPr/>
        </p:nvCxnSpPr>
        <p:spPr>
          <a:xfrm>
            <a:off x="7336973" y="3194021"/>
            <a:ext cx="21770" cy="18433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856981" y="5873816"/>
            <a:ext cx="4136572" cy="646331"/>
          </a:xfrm>
          <a:prstGeom prst="rect">
            <a:avLst/>
          </a:prstGeom>
          <a:noFill/>
        </p:spPr>
        <p:txBody>
          <a:bodyPr wrap="square" rtlCol="0">
            <a:spAutoFit/>
          </a:bodyPr>
          <a:lstStyle/>
          <a:p>
            <a:r>
              <a:rPr lang="en-US" dirty="0">
                <a:latin typeface="Trebuchet MS" panose="020B0603020202020204" pitchFamily="34" charset="0"/>
              </a:rPr>
              <a:t>Reports relevant to Renewal/Application Collection</a:t>
            </a:r>
          </a:p>
        </p:txBody>
      </p:sp>
      <p:sp>
        <p:nvSpPr>
          <p:cNvPr id="4" name="Slide Number Placeholder 3"/>
          <p:cNvSpPr>
            <a:spLocks noGrp="1"/>
          </p:cNvSpPr>
          <p:nvPr>
            <p:ph type="sldNum" sz="quarter" idx="12"/>
          </p:nvPr>
        </p:nvSpPr>
        <p:spPr/>
        <p:txBody>
          <a:bodyPr/>
          <a:lstStyle/>
          <a:p>
            <a:fld id="{C479D5F6-EDCB-402A-AC08-4943A1820E8F}" type="slidenum">
              <a:rPr lang="en-US" smtClean="0"/>
              <a:pPr/>
              <a:t>25</a:t>
            </a:fld>
            <a:endParaRPr lang="en-US" dirty="0"/>
          </a:p>
        </p:txBody>
      </p:sp>
    </p:spTree>
    <p:extLst>
      <p:ext uri="{BB962C8B-B14F-4D97-AF65-F5344CB8AC3E}">
        <p14:creationId xmlns:p14="http://schemas.microsoft.com/office/powerpoint/2010/main" val="3656594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Cognos Report for Students not Identified At Risk</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26</a:t>
            </a:fld>
            <a:endParaRPr lang="en-US" dirty="0"/>
          </a:p>
        </p:txBody>
      </p:sp>
      <p:sp>
        <p:nvSpPr>
          <p:cNvPr id="5" name="TextBox 4"/>
          <p:cNvSpPr txBox="1"/>
          <p:nvPr/>
        </p:nvSpPr>
        <p:spPr>
          <a:xfrm>
            <a:off x="0" y="5205421"/>
            <a:ext cx="9144000" cy="1477328"/>
          </a:xfrm>
          <a:prstGeom prst="rect">
            <a:avLst/>
          </a:prstGeom>
          <a:solidFill>
            <a:schemeClr val="bg1"/>
          </a:solidFill>
        </p:spPr>
        <p:txBody>
          <a:bodyPr wrap="square" rtlCol="0">
            <a:spAutoFit/>
          </a:bodyPr>
          <a:lstStyle/>
          <a:p>
            <a:r>
              <a:rPr lang="en-US" dirty="0">
                <a:latin typeface="Trebuchet MS" panose="020B0603020202020204" pitchFamily="34" charset="0"/>
              </a:rPr>
              <a:t>Students Not Identified As At Risk Report:</a:t>
            </a:r>
          </a:p>
          <a:p>
            <a:pPr marL="285750" indent="-285750">
              <a:buFont typeface="Arial" panose="020B0604020202020204" pitchFamily="34" charset="0"/>
              <a:buChar char="•"/>
            </a:pPr>
            <a:r>
              <a:rPr lang="en-US" dirty="0">
                <a:latin typeface="Trebuchet MS" panose="020B0603020202020204" pitchFamily="34" charset="0"/>
              </a:rPr>
              <a:t>This report pulls a list of students who do not have a flag in any high risk indicator in the dataset most currently uploaded to Data Pipeline</a:t>
            </a:r>
          </a:p>
          <a:p>
            <a:pPr marL="285750" indent="-285750">
              <a:buFont typeface="Arial" panose="020B0604020202020204" pitchFamily="34" charset="0"/>
              <a:buChar char="•"/>
            </a:pPr>
            <a:r>
              <a:rPr lang="en-US" dirty="0">
                <a:latin typeface="Trebuchet MS" panose="020B0603020202020204" pitchFamily="34" charset="0"/>
              </a:rPr>
              <a:t>Can use this report to narrow down on which students need high risk designation </a:t>
            </a:r>
            <a:r>
              <a:rPr lang="en-US" i="1" u="sng" dirty="0">
                <a:latin typeface="Trebuchet MS" panose="020B0603020202020204" pitchFamily="34" charset="0"/>
              </a:rPr>
              <a:t>before</a:t>
            </a:r>
            <a:r>
              <a:rPr lang="en-US" dirty="0">
                <a:latin typeface="Trebuchet MS" panose="020B0603020202020204" pitchFamily="34" charset="0"/>
              </a:rPr>
              <a:t> finalizing submission</a:t>
            </a:r>
          </a:p>
        </p:txBody>
      </p:sp>
      <p:pic>
        <p:nvPicPr>
          <p:cNvPr id="6" name="Picture 5" descr="screenshot of populated students identified as at risk report with PII blocked out"/>
          <p:cNvPicPr>
            <a:picLocks noChangeAspect="1"/>
          </p:cNvPicPr>
          <p:nvPr/>
        </p:nvPicPr>
        <p:blipFill rotWithShape="1">
          <a:blip r:embed="rId3"/>
          <a:srcRect b="13551"/>
          <a:stretch/>
        </p:blipFill>
        <p:spPr>
          <a:xfrm>
            <a:off x="0" y="1258273"/>
            <a:ext cx="9144793" cy="3699807"/>
          </a:xfrm>
          <a:prstGeom prst="rect">
            <a:avLst/>
          </a:prstGeom>
        </p:spPr>
      </p:pic>
      <p:grpSp>
        <p:nvGrpSpPr>
          <p:cNvPr id="7" name="Group 6" descr="2023-24"/>
          <p:cNvGrpSpPr/>
          <p:nvPr/>
        </p:nvGrpSpPr>
        <p:grpSpPr>
          <a:xfrm>
            <a:off x="4523324" y="1625441"/>
            <a:ext cx="563699" cy="184666"/>
            <a:chOff x="4272804" y="1775753"/>
            <a:chExt cx="563699" cy="184666"/>
          </a:xfrm>
        </p:grpSpPr>
        <p:sp>
          <p:nvSpPr>
            <p:cNvPr id="8" name="Rounded Rectangle 7"/>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272804" y="1775753"/>
              <a:ext cx="563699" cy="184666"/>
            </a:xfrm>
            <a:prstGeom prst="rect">
              <a:avLst/>
            </a:prstGeom>
            <a:noFill/>
            <a:ln>
              <a:noFill/>
            </a:ln>
          </p:spPr>
          <p:txBody>
            <a:bodyPr wrap="square" rtlCol="0">
              <a:spAutoFit/>
            </a:bodyPr>
            <a:lstStyle/>
            <a:p>
              <a:r>
                <a:rPr lang="en-US" sz="600" dirty="0"/>
                <a:t>2024-25</a:t>
              </a:r>
              <a:endParaRPr lang="en-US" sz="800" dirty="0"/>
            </a:p>
          </p:txBody>
        </p:sp>
      </p:grpSp>
    </p:spTree>
    <p:extLst>
      <p:ext uri="{BB962C8B-B14F-4D97-AF65-F5344CB8AC3E}">
        <p14:creationId xmlns:p14="http://schemas.microsoft.com/office/powerpoint/2010/main" val="3430470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Cognos Summary Reports</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27</a:t>
            </a:fld>
            <a:endParaRPr lang="en-US" dirty="0"/>
          </a:p>
        </p:txBody>
      </p:sp>
      <p:pic>
        <p:nvPicPr>
          <p:cNvPr id="5" name="Picture 4" descr="screenshot of populated percentage of at risk student population summary repor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28300"/>
            <a:ext cx="9153511" cy="4720743"/>
          </a:xfrm>
          <a:prstGeom prst="rect">
            <a:avLst/>
          </a:prstGeom>
        </p:spPr>
      </p:pic>
      <p:sp>
        <p:nvSpPr>
          <p:cNvPr id="6" name="TextBox 5"/>
          <p:cNvSpPr txBox="1"/>
          <p:nvPr/>
        </p:nvSpPr>
        <p:spPr>
          <a:xfrm>
            <a:off x="-1" y="5282977"/>
            <a:ext cx="9144000" cy="1107996"/>
          </a:xfrm>
          <a:prstGeom prst="rect">
            <a:avLst/>
          </a:prstGeom>
          <a:noFill/>
        </p:spPr>
        <p:txBody>
          <a:bodyPr wrap="square" rtlCol="0">
            <a:spAutoFit/>
          </a:bodyPr>
          <a:lstStyle/>
          <a:p>
            <a:r>
              <a:rPr lang="en-US" sz="1600" dirty="0">
                <a:latin typeface="Trebuchet MS" panose="020B0603020202020204" pitchFamily="34" charset="0"/>
              </a:rPr>
              <a:t>Percentage of At Risk Student Population Summary Report:</a:t>
            </a:r>
          </a:p>
          <a:p>
            <a:pPr marL="285750" indent="-285750">
              <a:buFont typeface="Arial" panose="020B0604020202020204" pitchFamily="34" charset="0"/>
              <a:buChar char="•"/>
            </a:pPr>
            <a:r>
              <a:rPr lang="en-US" sz="1600" dirty="0">
                <a:latin typeface="Trebuchet MS" panose="020B0603020202020204" pitchFamily="34" charset="0"/>
              </a:rPr>
              <a:t>Shows the percentage of students with flagged with at least one high risk indicator in the current data set uploaded to pipeline for each school in a given district/BOCES</a:t>
            </a:r>
          </a:p>
          <a:p>
            <a:pPr marL="285750" indent="-285750">
              <a:buFont typeface="Arial" panose="020B0604020202020204" pitchFamily="34" charset="0"/>
              <a:buChar char="•"/>
            </a:pPr>
            <a:r>
              <a:rPr lang="en-US" sz="1600" dirty="0">
                <a:latin typeface="Trebuchet MS" panose="020B0603020202020204" pitchFamily="34" charset="0"/>
              </a:rPr>
              <a:t>Updates </a:t>
            </a:r>
            <a:r>
              <a:rPr lang="en-US" sz="1600" i="1" u="sng" dirty="0">
                <a:latin typeface="Trebuchet MS" panose="020B0603020202020204" pitchFamily="34" charset="0"/>
              </a:rPr>
              <a:t>after</a:t>
            </a:r>
            <a:r>
              <a:rPr lang="en-US" sz="1600" dirty="0">
                <a:latin typeface="Trebuchet MS" panose="020B0603020202020204" pitchFamily="34" charset="0"/>
              </a:rPr>
              <a:t> submission finalization through status dashboard</a:t>
            </a:r>
          </a:p>
        </p:txBody>
      </p:sp>
      <p:grpSp>
        <p:nvGrpSpPr>
          <p:cNvPr id="7" name="Group 6" descr="2023-24"/>
          <p:cNvGrpSpPr/>
          <p:nvPr/>
        </p:nvGrpSpPr>
        <p:grpSpPr>
          <a:xfrm>
            <a:off x="3408510" y="1875961"/>
            <a:ext cx="938022" cy="307777"/>
            <a:chOff x="4272804" y="1775753"/>
            <a:chExt cx="938022" cy="307777"/>
          </a:xfrm>
        </p:grpSpPr>
        <p:sp>
          <p:nvSpPr>
            <p:cNvPr id="8" name="Rounded Rectangle 7"/>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272804" y="1775753"/>
              <a:ext cx="938022" cy="307777"/>
            </a:xfrm>
            <a:prstGeom prst="rect">
              <a:avLst/>
            </a:prstGeom>
            <a:solidFill>
              <a:schemeClr val="bg1"/>
            </a:solidFill>
            <a:ln>
              <a:noFill/>
            </a:ln>
          </p:spPr>
          <p:txBody>
            <a:bodyPr wrap="square" rtlCol="0">
              <a:spAutoFit/>
            </a:bodyPr>
            <a:lstStyle/>
            <a:p>
              <a:r>
                <a:rPr lang="en-US" sz="1400" dirty="0"/>
                <a:t>2024-25</a:t>
              </a:r>
              <a:endParaRPr lang="en-US" dirty="0"/>
            </a:p>
          </p:txBody>
        </p:sp>
      </p:grpSp>
    </p:spTree>
    <p:extLst>
      <p:ext uri="{BB962C8B-B14F-4D97-AF65-F5344CB8AC3E}">
        <p14:creationId xmlns:p14="http://schemas.microsoft.com/office/powerpoint/2010/main" val="24199451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Renewal/Application Collection</a:t>
            </a:r>
            <a:br>
              <a:rPr lang="en-US" dirty="0"/>
            </a:br>
            <a:r>
              <a:rPr lang="en-US" i="1" dirty="0"/>
              <a:t>Error Logic</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28</a:t>
            </a:fld>
            <a:endParaRPr lang="en-US" dirty="0"/>
          </a:p>
        </p:txBody>
      </p:sp>
      <p:pic>
        <p:nvPicPr>
          <p:cNvPr id="8" name="Content Placeholder 7" descr="Table of valid codes, code values, and null values for high risk identifiers field">
            <a:extLst>
              <a:ext uri="{FF2B5EF4-FFF2-40B4-BE49-F238E27FC236}">
                <a16:creationId xmlns:a16="http://schemas.microsoft.com/office/drawing/2014/main" id="{04E7B97D-DB6D-4088-90D3-36E051DBADFE}"/>
              </a:ext>
            </a:extLst>
          </p:cNvPr>
          <p:cNvPicPr>
            <a:picLocks noGrp="1" noChangeAspect="1"/>
          </p:cNvPicPr>
          <p:nvPr>
            <p:ph idx="1"/>
          </p:nvPr>
        </p:nvPicPr>
        <p:blipFill>
          <a:blip r:embed="rId3"/>
          <a:stretch>
            <a:fillRect/>
          </a:stretch>
        </p:blipFill>
        <p:spPr>
          <a:xfrm>
            <a:off x="794457" y="1463675"/>
            <a:ext cx="7555085" cy="4640263"/>
          </a:xfrm>
        </p:spPr>
      </p:pic>
    </p:spTree>
    <p:extLst>
      <p:ext uri="{BB962C8B-B14F-4D97-AF65-F5344CB8AC3E}">
        <p14:creationId xmlns:p14="http://schemas.microsoft.com/office/powerpoint/2010/main" val="13039512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Collection</a:t>
            </a:r>
            <a:br>
              <a:rPr lang="en-US" dirty="0"/>
            </a:br>
            <a:r>
              <a:rPr lang="en-US" i="1" dirty="0"/>
              <a:t>Error Logic – Over Age and Under Credit</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29</a:t>
            </a:fld>
            <a:endParaRPr lang="en-US" dirty="0"/>
          </a:p>
        </p:txBody>
      </p:sp>
      <p:graphicFrame>
        <p:nvGraphicFramePr>
          <p:cNvPr id="5" name="Content Placeholder 5"/>
          <p:cNvGraphicFramePr>
            <a:graphicFrameLocks noGrp="1"/>
          </p:cNvGraphicFramePr>
          <p:nvPr>
            <p:ph idx="1"/>
            <p:extLst>
              <p:ext uri="{D42A27DB-BD31-4B8C-83A1-F6EECF244321}">
                <p14:modId xmlns:p14="http://schemas.microsoft.com/office/powerpoint/2010/main" val="837726690"/>
              </p:ext>
            </p:extLst>
          </p:nvPr>
        </p:nvGraphicFramePr>
        <p:xfrm>
          <a:off x="0" y="1226277"/>
          <a:ext cx="9144000" cy="4119880"/>
        </p:xfrm>
        <a:graphic>
          <a:graphicData uri="http://schemas.openxmlformats.org/drawingml/2006/table">
            <a:tbl>
              <a:tblPr firstRow="1" bandRow="1">
                <a:tableStyleId>{6E25E649-3F16-4E02-A733-19D2CDBF48F0}</a:tableStyleId>
              </a:tblPr>
              <a:tblGrid>
                <a:gridCol w="5494149">
                  <a:extLst>
                    <a:ext uri="{9D8B030D-6E8A-4147-A177-3AD203B41FA5}">
                      <a16:colId xmlns:a16="http://schemas.microsoft.com/office/drawing/2014/main" val="20000"/>
                    </a:ext>
                  </a:extLst>
                </a:gridCol>
                <a:gridCol w="3649851">
                  <a:extLst>
                    <a:ext uri="{9D8B030D-6E8A-4147-A177-3AD203B41FA5}">
                      <a16:colId xmlns:a16="http://schemas.microsoft.com/office/drawing/2014/main" val="20001"/>
                    </a:ext>
                  </a:extLst>
                </a:gridCol>
              </a:tblGrid>
              <a:tr h="370840">
                <a:tc>
                  <a:txBody>
                    <a:bodyPr/>
                    <a:lstStyle/>
                    <a:p>
                      <a:r>
                        <a:rPr lang="en-US" dirty="0"/>
                        <a:t>Error Logic</a:t>
                      </a:r>
                    </a:p>
                  </a:txBody>
                  <a:tcPr>
                    <a:solidFill>
                      <a:srgbClr val="488BC9"/>
                    </a:solidFill>
                  </a:tcPr>
                </a:tc>
                <a:tc>
                  <a:txBody>
                    <a:bodyPr/>
                    <a:lstStyle/>
                    <a:p>
                      <a:r>
                        <a:rPr lang="en-US" dirty="0"/>
                        <a:t>Reason</a:t>
                      </a:r>
                    </a:p>
                  </a:txBody>
                  <a:tcPr>
                    <a:solidFill>
                      <a:srgbClr val="488BC9"/>
                    </a:solidFill>
                  </a:tcPr>
                </a:tc>
                <a:extLst>
                  <a:ext uri="{0D108BD9-81ED-4DB2-BD59-A6C34878D82A}">
                    <a16:rowId xmlns:a16="http://schemas.microsoft.com/office/drawing/2014/main" val="10000"/>
                  </a:ext>
                </a:extLst>
              </a:tr>
              <a:tr h="370840">
                <a:tc>
                  <a:txBody>
                    <a:bodyPr/>
                    <a:lstStyle/>
                    <a:p>
                      <a:r>
                        <a:rPr lang="en-US" dirty="0"/>
                        <a:t>Data</a:t>
                      </a:r>
                      <a:r>
                        <a:rPr lang="en-US" baseline="0" dirty="0"/>
                        <a:t> is entered for Total Credits Earned but not for Total Credits Required</a:t>
                      </a:r>
                      <a:endParaRPr lang="en-US" dirty="0"/>
                    </a:p>
                  </a:txBody>
                  <a:tcPr/>
                </a:tc>
                <a:tc>
                  <a:txBody>
                    <a:bodyPr/>
                    <a:lstStyle/>
                    <a:p>
                      <a:r>
                        <a:rPr lang="en-US" dirty="0"/>
                        <a:t>Cannot determine if</a:t>
                      </a:r>
                      <a:r>
                        <a:rPr lang="en-US" baseline="0" dirty="0"/>
                        <a:t> (OAUC) without credits required threshold</a:t>
                      </a:r>
                      <a:endParaRPr lang="en-US" dirty="0"/>
                    </a:p>
                  </a:txBody>
                  <a:tcPr/>
                </a:tc>
                <a:extLst>
                  <a:ext uri="{0D108BD9-81ED-4DB2-BD59-A6C34878D82A}">
                    <a16:rowId xmlns:a16="http://schemas.microsoft.com/office/drawing/2014/main" val="10001"/>
                  </a:ext>
                </a:extLst>
              </a:tr>
              <a:tr h="370840">
                <a:tc>
                  <a:txBody>
                    <a:bodyPr/>
                    <a:lstStyle/>
                    <a:p>
                      <a:r>
                        <a:rPr lang="en-US" dirty="0"/>
                        <a:t>Data is entered for Core</a:t>
                      </a:r>
                      <a:r>
                        <a:rPr lang="en-US" baseline="0" dirty="0"/>
                        <a:t> Credits Earned but not for Core Credits Required</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Cannot determine if</a:t>
                      </a:r>
                      <a:r>
                        <a:rPr lang="en-US" baseline="0" dirty="0"/>
                        <a:t> (OAUC) without credits required threshold</a:t>
                      </a:r>
                      <a:endParaRPr lang="en-US" dirty="0"/>
                    </a:p>
                  </a:txBody>
                  <a:tcPr/>
                </a:tc>
                <a:extLst>
                  <a:ext uri="{0D108BD9-81ED-4DB2-BD59-A6C34878D82A}">
                    <a16:rowId xmlns:a16="http://schemas.microsoft.com/office/drawing/2014/main" val="10002"/>
                  </a:ext>
                </a:extLst>
              </a:tr>
              <a:tr h="370840">
                <a:tc>
                  <a:txBody>
                    <a:bodyPr/>
                    <a:lstStyle/>
                    <a:p>
                      <a:r>
                        <a:rPr lang="en-US" dirty="0"/>
                        <a:t>Core Credits Required is equal to or larger than Total Credits Required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Likely an error;</a:t>
                      </a:r>
                      <a:r>
                        <a:rPr lang="en-US" baseline="0" dirty="0"/>
                        <a:t> would suggest no possibility of elective credits</a:t>
                      </a:r>
                      <a:endParaRPr lang="en-US" dirty="0"/>
                    </a:p>
                  </a:txBody>
                  <a:tcPr/>
                </a:tc>
                <a:extLst>
                  <a:ext uri="{0D108BD9-81ED-4DB2-BD59-A6C34878D82A}">
                    <a16:rowId xmlns:a16="http://schemas.microsoft.com/office/drawing/2014/main" val="10003"/>
                  </a:ext>
                </a:extLst>
              </a:tr>
              <a:tr h="370840">
                <a:tc>
                  <a:txBody>
                    <a:bodyPr/>
                    <a:lstStyle/>
                    <a:p>
                      <a:r>
                        <a:rPr lang="en-US" dirty="0"/>
                        <a:t>Total</a:t>
                      </a:r>
                      <a:r>
                        <a:rPr lang="en-US" baseline="0" dirty="0"/>
                        <a:t> Credits Earned is equal to or larger than Total Credits Required</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Likely an error; Total Credits</a:t>
                      </a:r>
                      <a:r>
                        <a:rPr lang="en-US" baseline="0" dirty="0"/>
                        <a:t> Required should be cumulative, not number left</a:t>
                      </a:r>
                      <a:endParaRPr lang="en-US" dirty="0"/>
                    </a:p>
                  </a:txBody>
                  <a:tcPr/>
                </a:tc>
                <a:extLst>
                  <a:ext uri="{0D108BD9-81ED-4DB2-BD59-A6C34878D82A}">
                    <a16:rowId xmlns:a16="http://schemas.microsoft.com/office/drawing/2014/main" val="10004"/>
                  </a:ext>
                </a:extLst>
              </a:tr>
              <a:tr h="370840">
                <a:tc>
                  <a:txBody>
                    <a:bodyPr/>
                    <a:lstStyle/>
                    <a:p>
                      <a:r>
                        <a:rPr lang="en-US" dirty="0"/>
                        <a:t>Core Credits Earned is equal</a:t>
                      </a:r>
                      <a:r>
                        <a:rPr lang="en-US" baseline="0" dirty="0"/>
                        <a:t> to or larger than Core Credits Required</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Likely an error; Core Credits</a:t>
                      </a:r>
                      <a:r>
                        <a:rPr lang="en-US" baseline="0" dirty="0"/>
                        <a:t> Required should be cumulative, not number left</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95192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Collection Window 1 Overview</a:t>
            </a:r>
          </a:p>
        </p:txBody>
      </p:sp>
      <p:sp>
        <p:nvSpPr>
          <p:cNvPr id="3" name="Slide Number Placeholder 2"/>
          <p:cNvSpPr>
            <a:spLocks noGrp="1"/>
          </p:cNvSpPr>
          <p:nvPr>
            <p:ph type="sldNum" sz="quarter" idx="12"/>
          </p:nvPr>
        </p:nvSpPr>
        <p:spPr/>
        <p:txBody>
          <a:bodyPr/>
          <a:lstStyle/>
          <a:p>
            <a:fld id="{C479D5F6-EDCB-402A-AC08-4943A1820E8F}" type="slidenum">
              <a:rPr lang="en-US" smtClean="0"/>
              <a:pPr/>
              <a:t>3</a:t>
            </a:fld>
            <a:endParaRPr lang="en-US" dirty="0"/>
          </a:p>
        </p:txBody>
      </p:sp>
      <p:sp>
        <p:nvSpPr>
          <p:cNvPr id="4" name="TextBox 3"/>
          <p:cNvSpPr txBox="1"/>
          <p:nvPr/>
        </p:nvSpPr>
        <p:spPr>
          <a:xfrm>
            <a:off x="550416" y="4121288"/>
            <a:ext cx="7907784" cy="1384995"/>
          </a:xfrm>
          <a:prstGeom prst="rect">
            <a:avLst/>
          </a:prstGeom>
          <a:noFill/>
        </p:spPr>
        <p:txBody>
          <a:bodyPr wrap="square" rtlCol="0">
            <a:spAutoFit/>
          </a:bodyPr>
          <a:lstStyle/>
          <a:p>
            <a:pPr marL="342900" indent="-342900">
              <a:buFont typeface="Arial" panose="020B0604020202020204" pitchFamily="34" charset="0"/>
              <a:buChar char="•"/>
            </a:pPr>
            <a:r>
              <a:rPr lang="en-US" sz="2800" dirty="0">
                <a:solidFill>
                  <a:schemeClr val="bg1"/>
                </a:solidFill>
                <a:latin typeface="Museo Slab 500" panose="02000000000000000000" pitchFamily="50" charset="0"/>
                <a:ea typeface="+mj-ea"/>
                <a:cs typeface="+mj-cs"/>
              </a:rPr>
              <a:t>Collections &amp; Timeline</a:t>
            </a:r>
          </a:p>
          <a:p>
            <a:pPr marL="342900" indent="-342900">
              <a:buFont typeface="Arial" panose="020B0604020202020204" pitchFamily="34" charset="0"/>
              <a:buChar char="•"/>
            </a:pPr>
            <a:r>
              <a:rPr lang="en-US" sz="2800" dirty="0">
                <a:solidFill>
                  <a:schemeClr val="bg1"/>
                </a:solidFill>
                <a:latin typeface="Museo Slab 500" panose="02000000000000000000" pitchFamily="50" charset="0"/>
                <a:ea typeface="+mj-ea"/>
                <a:cs typeface="+mj-cs"/>
              </a:rPr>
              <a:t>Collection Checklist</a:t>
            </a:r>
          </a:p>
          <a:p>
            <a:pPr marL="342900" indent="-342900">
              <a:buFont typeface="Arial" panose="020B0604020202020204" pitchFamily="34" charset="0"/>
              <a:buChar char="•"/>
            </a:pPr>
            <a:r>
              <a:rPr lang="en-US" sz="2800" dirty="0">
                <a:solidFill>
                  <a:schemeClr val="bg1"/>
                </a:solidFill>
                <a:latin typeface="Museo Slab 500" panose="02000000000000000000" pitchFamily="50" charset="0"/>
                <a:ea typeface="+mj-ea"/>
                <a:cs typeface="+mj-cs"/>
              </a:rPr>
              <a:t>Pipeline Basics</a:t>
            </a:r>
          </a:p>
        </p:txBody>
      </p:sp>
    </p:spTree>
    <p:extLst>
      <p:ext uri="{BB962C8B-B14F-4D97-AF65-F5344CB8AC3E}">
        <p14:creationId xmlns:p14="http://schemas.microsoft.com/office/powerpoint/2010/main" val="38832231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Collection</a:t>
            </a:r>
            <a:br>
              <a:rPr lang="en-US" dirty="0"/>
            </a:br>
            <a:r>
              <a:rPr lang="en-US" i="1" dirty="0" err="1"/>
              <a:t>Opt</a:t>
            </a:r>
            <a:r>
              <a:rPr lang="en-US" i="1" dirty="0"/>
              <a:t> Out</a:t>
            </a:r>
            <a:endParaRPr lang="en-US" dirty="0"/>
          </a:p>
        </p:txBody>
      </p:sp>
      <p:grpSp>
        <p:nvGrpSpPr>
          <p:cNvPr id="14" name="Group 13" descr="2023-24"/>
          <p:cNvGrpSpPr/>
          <p:nvPr/>
        </p:nvGrpSpPr>
        <p:grpSpPr>
          <a:xfrm>
            <a:off x="1917916" y="2063851"/>
            <a:ext cx="563699" cy="184666"/>
            <a:chOff x="4272804" y="1775753"/>
            <a:chExt cx="563699" cy="184666"/>
          </a:xfrm>
        </p:grpSpPr>
        <p:sp>
          <p:nvSpPr>
            <p:cNvPr id="15" name="Rounded Rectangle 14"/>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4272804" y="1775753"/>
              <a:ext cx="563699" cy="184666"/>
            </a:xfrm>
            <a:prstGeom prst="rect">
              <a:avLst/>
            </a:prstGeom>
            <a:noFill/>
            <a:ln>
              <a:noFill/>
            </a:ln>
          </p:spPr>
          <p:txBody>
            <a:bodyPr wrap="square" rtlCol="0">
              <a:spAutoFit/>
            </a:bodyPr>
            <a:lstStyle/>
            <a:p>
              <a:r>
                <a:rPr lang="en-US" sz="600" dirty="0"/>
                <a:t>2024-25</a:t>
              </a:r>
              <a:endParaRPr lang="en-US" sz="800" dirty="0"/>
            </a:p>
          </p:txBody>
        </p:sp>
      </p:grpSp>
      <p:pic>
        <p:nvPicPr>
          <p:cNvPr id="5" name="Content Placeholder 4" descr="screenshot of AEC renewal opt out feature in data pipeline"/>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268136"/>
            <a:ext cx="7886700" cy="1986880"/>
          </a:xfrm>
        </p:spPr>
      </p:pic>
      <p:sp>
        <p:nvSpPr>
          <p:cNvPr id="6" name="Oval 5">
            <a:extLst>
              <a:ext uri="{C183D7F6-B498-43B3-948B-1728B52AA6E4}">
                <adec:decorative xmlns:adec="http://schemas.microsoft.com/office/drawing/2017/decorative" val="1"/>
              </a:ext>
            </a:extLst>
          </p:cNvPr>
          <p:cNvSpPr/>
          <p:nvPr/>
        </p:nvSpPr>
        <p:spPr>
          <a:xfrm>
            <a:off x="1109272" y="1959027"/>
            <a:ext cx="1603948" cy="43471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C183D7F6-B498-43B3-948B-1728B52AA6E4}">
                <adec:decorative xmlns:adec="http://schemas.microsoft.com/office/drawing/2017/decorative" val="1"/>
              </a:ext>
            </a:extLst>
          </p:cNvPr>
          <p:cNvCxnSpPr>
            <a:cxnSpLocks/>
            <a:stCxn id="6" idx="4"/>
          </p:cNvCxnSpPr>
          <p:nvPr/>
        </p:nvCxnSpPr>
        <p:spPr>
          <a:xfrm>
            <a:off x="1911246" y="2393742"/>
            <a:ext cx="6670" cy="86127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57201" y="3358693"/>
            <a:ext cx="2983042" cy="1200329"/>
          </a:xfrm>
          <a:prstGeom prst="rect">
            <a:avLst/>
          </a:prstGeom>
          <a:noFill/>
        </p:spPr>
        <p:txBody>
          <a:bodyPr wrap="square" rtlCol="0">
            <a:spAutoFit/>
          </a:bodyPr>
          <a:lstStyle/>
          <a:p>
            <a:r>
              <a:rPr lang="en-US" dirty="0">
                <a:latin typeface="Trebuchet MS" panose="020B0603020202020204" pitchFamily="34" charset="0"/>
              </a:rPr>
              <a:t>Select the relevant year. For Renewal/Application, only 2024-25 should be available.</a:t>
            </a:r>
          </a:p>
        </p:txBody>
      </p:sp>
      <p:sp>
        <p:nvSpPr>
          <p:cNvPr id="9" name="Oval 8">
            <a:extLst>
              <a:ext uri="{C183D7F6-B498-43B3-948B-1728B52AA6E4}">
                <adec:decorative xmlns:adec="http://schemas.microsoft.com/office/drawing/2017/decorative" val="1"/>
              </a:ext>
            </a:extLst>
          </p:cNvPr>
          <p:cNvSpPr/>
          <p:nvPr/>
        </p:nvSpPr>
        <p:spPr>
          <a:xfrm>
            <a:off x="4319665" y="1959027"/>
            <a:ext cx="2448393" cy="43471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C183D7F6-B498-43B3-948B-1728B52AA6E4}">
                <adec:decorative xmlns:adec="http://schemas.microsoft.com/office/drawing/2017/decorative" val="1"/>
              </a:ext>
            </a:extLst>
          </p:cNvPr>
          <p:cNvCxnSpPr>
            <a:cxnSpLocks/>
            <a:stCxn id="9" idx="4"/>
          </p:cNvCxnSpPr>
          <p:nvPr/>
        </p:nvCxnSpPr>
        <p:spPr>
          <a:xfrm>
            <a:off x="5543862" y="2393742"/>
            <a:ext cx="0" cy="8875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943350" y="3358693"/>
            <a:ext cx="4553551" cy="923330"/>
          </a:xfrm>
          <a:prstGeom prst="rect">
            <a:avLst/>
          </a:prstGeom>
          <a:noFill/>
        </p:spPr>
        <p:txBody>
          <a:bodyPr wrap="square" rtlCol="0">
            <a:spAutoFit/>
          </a:bodyPr>
          <a:lstStyle/>
          <a:p>
            <a:r>
              <a:rPr lang="en-US" dirty="0">
                <a:latin typeface="Trebuchet MS" panose="020B0603020202020204" pitchFamily="34" charset="0"/>
              </a:rPr>
              <a:t>Select the your district/BOCES. You should only be able to select your own district/BOCES.</a:t>
            </a:r>
          </a:p>
        </p:txBody>
      </p:sp>
      <p:sp>
        <p:nvSpPr>
          <p:cNvPr id="12" name="TextBox 11"/>
          <p:cNvSpPr txBox="1"/>
          <p:nvPr/>
        </p:nvSpPr>
        <p:spPr>
          <a:xfrm>
            <a:off x="2720717" y="4523202"/>
            <a:ext cx="2983042" cy="369332"/>
          </a:xfrm>
          <a:prstGeom prst="rect">
            <a:avLst/>
          </a:prstGeom>
          <a:noFill/>
        </p:spPr>
        <p:txBody>
          <a:bodyPr wrap="square" rtlCol="0">
            <a:spAutoFit/>
          </a:bodyPr>
          <a:lstStyle/>
          <a:p>
            <a:r>
              <a:rPr lang="en-US" dirty="0">
                <a:latin typeface="Trebuchet MS" panose="020B0603020202020204" pitchFamily="34" charset="0"/>
              </a:rPr>
              <a:t>Then hit </a:t>
            </a:r>
            <a:r>
              <a:rPr lang="en-US" b="1" dirty="0">
                <a:solidFill>
                  <a:schemeClr val="accent6">
                    <a:lumMod val="75000"/>
                  </a:schemeClr>
                </a:solidFill>
                <a:latin typeface="Trebuchet MS" panose="020B0603020202020204" pitchFamily="34" charset="0"/>
              </a:rPr>
              <a:t>Search</a:t>
            </a:r>
            <a:r>
              <a:rPr lang="en-US" dirty="0">
                <a:latin typeface="Trebuchet MS" panose="020B0603020202020204" pitchFamily="34" charset="0"/>
              </a:rPr>
              <a:t>.</a:t>
            </a:r>
          </a:p>
        </p:txBody>
      </p:sp>
      <p:sp>
        <p:nvSpPr>
          <p:cNvPr id="13" name="TextBox 12"/>
          <p:cNvSpPr txBox="1"/>
          <p:nvPr/>
        </p:nvSpPr>
        <p:spPr>
          <a:xfrm>
            <a:off x="13798" y="4913989"/>
            <a:ext cx="9130202" cy="1477328"/>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u="sng" dirty="0">
                <a:latin typeface="Trebuchet MS" panose="020B0603020202020204" pitchFamily="34" charset="0"/>
              </a:rPr>
              <a:t>Opting Out:</a:t>
            </a:r>
            <a:endParaRPr lang="en-US" dirty="0">
              <a:latin typeface="Trebuchet MS" panose="020B0603020202020204" pitchFamily="34" charset="0"/>
            </a:endParaRPr>
          </a:p>
          <a:p>
            <a:pPr marL="742950" lvl="1" indent="-285750">
              <a:buFont typeface="Arial" panose="020B0604020202020204" pitchFamily="34" charset="0"/>
              <a:buChar char="•"/>
            </a:pPr>
            <a:r>
              <a:rPr lang="en-US" dirty="0">
                <a:latin typeface="Trebuchet MS" panose="020B0603020202020204" pitchFamily="34" charset="0"/>
              </a:rPr>
              <a:t>Choosing not to submit data in a specific AEC data collection and alerting CDE to that decision through a simple process. </a:t>
            </a:r>
          </a:p>
          <a:p>
            <a:pPr lvl="1"/>
            <a:endParaRPr lang="en-US" dirty="0">
              <a:latin typeface="Trebuchet MS" panose="020B0603020202020204" pitchFamily="34" charset="0"/>
            </a:endParaRPr>
          </a:p>
          <a:p>
            <a:pPr marL="285750" indent="-285750">
              <a:buFont typeface="Arial" panose="020B0604020202020204" pitchFamily="34" charset="0"/>
              <a:buChar char="•"/>
            </a:pPr>
            <a:endParaRPr lang="en-US" dirty="0">
              <a:latin typeface="Trebuchet MS" panose="020B0603020202020204" pitchFamily="34" charset="0"/>
            </a:endParaRPr>
          </a:p>
        </p:txBody>
      </p:sp>
      <p:sp>
        <p:nvSpPr>
          <p:cNvPr id="4" name="Slide Number Placeholder 3"/>
          <p:cNvSpPr>
            <a:spLocks noGrp="1"/>
          </p:cNvSpPr>
          <p:nvPr>
            <p:ph type="sldNum" sz="quarter" idx="12"/>
          </p:nvPr>
        </p:nvSpPr>
        <p:spPr/>
        <p:txBody>
          <a:bodyPr/>
          <a:lstStyle/>
          <a:p>
            <a:fld id="{C479D5F6-EDCB-402A-AC08-4943A1820E8F}" type="slidenum">
              <a:rPr lang="en-US" smtClean="0"/>
              <a:pPr/>
              <a:t>30</a:t>
            </a:fld>
            <a:endParaRPr lang="en-US" dirty="0"/>
          </a:p>
        </p:txBody>
      </p:sp>
    </p:spTree>
    <p:extLst>
      <p:ext uri="{BB962C8B-B14F-4D97-AF65-F5344CB8AC3E}">
        <p14:creationId xmlns:p14="http://schemas.microsoft.com/office/powerpoint/2010/main" val="4774215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Collection</a:t>
            </a:r>
            <a:br>
              <a:rPr lang="en-US" dirty="0"/>
            </a:br>
            <a:r>
              <a:rPr lang="en-US" i="1" dirty="0" err="1"/>
              <a:t>Opt</a:t>
            </a:r>
            <a:r>
              <a:rPr lang="en-US" i="1" dirty="0"/>
              <a:t> Out Entry</a:t>
            </a:r>
            <a:endParaRPr lang="en-US" dirty="0"/>
          </a:p>
        </p:txBody>
      </p:sp>
      <p:pic>
        <p:nvPicPr>
          <p:cNvPr id="5" name="Picture 4" descr="screenshot of the AEC renewal opt out function in data pipeline"/>
          <p:cNvPicPr>
            <a:picLocks noChangeAspect="1"/>
          </p:cNvPicPr>
          <p:nvPr/>
        </p:nvPicPr>
        <p:blipFill rotWithShape="1">
          <a:blip r:embed="rId3"/>
          <a:srcRect l="57631" t="23369" b="38737"/>
          <a:stretch/>
        </p:blipFill>
        <p:spPr>
          <a:xfrm>
            <a:off x="0" y="1234162"/>
            <a:ext cx="9156810" cy="2559357"/>
          </a:xfrm>
          <a:prstGeom prst="rect">
            <a:avLst/>
          </a:prstGeom>
        </p:spPr>
      </p:pic>
      <p:grpSp>
        <p:nvGrpSpPr>
          <p:cNvPr id="8" name="Group 7" descr="2023-24"/>
          <p:cNvGrpSpPr/>
          <p:nvPr/>
        </p:nvGrpSpPr>
        <p:grpSpPr>
          <a:xfrm>
            <a:off x="1391824" y="1715489"/>
            <a:ext cx="563699" cy="184666"/>
            <a:chOff x="4272804" y="1775753"/>
            <a:chExt cx="563699" cy="184666"/>
          </a:xfrm>
        </p:grpSpPr>
        <p:sp>
          <p:nvSpPr>
            <p:cNvPr id="9" name="Rounded Rectangle 8"/>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272804" y="1775753"/>
              <a:ext cx="563699" cy="184666"/>
            </a:xfrm>
            <a:prstGeom prst="rect">
              <a:avLst/>
            </a:prstGeom>
            <a:noFill/>
            <a:ln>
              <a:noFill/>
            </a:ln>
          </p:spPr>
          <p:txBody>
            <a:bodyPr wrap="square" rtlCol="0">
              <a:spAutoFit/>
            </a:bodyPr>
            <a:lstStyle/>
            <a:p>
              <a:r>
                <a:rPr lang="en-US" sz="600" dirty="0"/>
                <a:t>2024-25</a:t>
              </a:r>
              <a:endParaRPr lang="en-US" sz="800" dirty="0"/>
            </a:p>
          </p:txBody>
        </p:sp>
      </p:grpSp>
      <p:sp>
        <p:nvSpPr>
          <p:cNvPr id="7" name="Content Placeholder 1"/>
          <p:cNvSpPr txBox="1">
            <a:spLocks/>
          </p:cNvSpPr>
          <p:nvPr/>
        </p:nvSpPr>
        <p:spPr>
          <a:xfrm>
            <a:off x="57148" y="3793520"/>
            <a:ext cx="8963025" cy="204397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rgbClr val="0D1E8E"/>
              </a:buClr>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Clr>
                <a:srgbClr val="00953A"/>
              </a:buClr>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Clr>
                <a:srgbClr val="EF7521"/>
              </a:buClr>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Clr>
                <a:srgbClr val="82BC00"/>
              </a:buClr>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Clr>
                <a:srgbClr val="8FC6E8"/>
              </a:buClr>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Decide if you’re choosing an opt-out value for all schools or only a subset of schools</a:t>
            </a:r>
          </a:p>
          <a:p>
            <a:r>
              <a:rPr lang="en-US" sz="1800" dirty="0"/>
              <a:t>Notes on opt-out values:</a:t>
            </a:r>
          </a:p>
          <a:p>
            <a:pPr lvl="1"/>
            <a:r>
              <a:rPr lang="en-US" sz="1600" dirty="0"/>
              <a:t>1 – schools only enrolls part-time students: </a:t>
            </a:r>
            <a:r>
              <a:rPr lang="en-US" sz="1600" i="1" u="sng" dirty="0"/>
              <a:t>all</a:t>
            </a:r>
            <a:r>
              <a:rPr lang="en-US" sz="1600" dirty="0"/>
              <a:t> students at school must be primarily enrolled at another school</a:t>
            </a:r>
          </a:p>
          <a:p>
            <a:pPr lvl="1"/>
            <a:r>
              <a:rPr lang="en-US" sz="1600" dirty="0"/>
              <a:t>2 – school will not submit PII: selecting this option flags school and district for a potential in-person audit with CDE personnel</a:t>
            </a:r>
          </a:p>
          <a:p>
            <a:pPr lvl="1"/>
            <a:r>
              <a:rPr lang="en-US" sz="1600" dirty="0"/>
              <a:t>3 – School is not opting out</a:t>
            </a:r>
          </a:p>
          <a:p>
            <a:pPr lvl="1"/>
            <a:r>
              <a:rPr lang="en-US" sz="1600" dirty="0"/>
              <a:t>4 – School is closing or withdrawing AEC application</a:t>
            </a:r>
          </a:p>
          <a:p>
            <a:pPr marL="0" indent="0">
              <a:buFont typeface="Arial" panose="020B0604020202020204" pitchFamily="34" charset="0"/>
              <a:buNone/>
            </a:pPr>
            <a:endParaRPr lang="en-US" sz="1800" dirty="0"/>
          </a:p>
        </p:txBody>
      </p:sp>
      <p:sp>
        <p:nvSpPr>
          <p:cNvPr id="6" name="Rectangle 5"/>
          <p:cNvSpPr/>
          <p:nvPr/>
        </p:nvSpPr>
        <p:spPr>
          <a:xfrm>
            <a:off x="-1" y="5837498"/>
            <a:ext cx="9144000" cy="414669"/>
          </a:xfrm>
          <a:prstGeom prst="rect">
            <a:avLst/>
          </a:prstGeom>
          <a:solidFill>
            <a:srgbClr val="6DBF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rebuchet MS" panose="020B0603020202020204" pitchFamily="34" charset="0"/>
              </a:rPr>
              <a:t>Remember to hit SAVE when you are done!</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31</a:t>
            </a:fld>
            <a:endParaRPr lang="en-US" dirty="0"/>
          </a:p>
        </p:txBody>
      </p:sp>
    </p:spTree>
    <p:extLst>
      <p:ext uri="{BB962C8B-B14F-4D97-AF65-F5344CB8AC3E}">
        <p14:creationId xmlns:p14="http://schemas.microsoft.com/office/powerpoint/2010/main" val="38889304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Collection</a:t>
            </a:r>
            <a:br>
              <a:rPr lang="en-US" dirty="0"/>
            </a:br>
            <a:r>
              <a:rPr lang="en-US" i="1" dirty="0"/>
              <a:t>Sign Off Sheet</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32</a:t>
            </a:fld>
            <a:endParaRPr lang="en-US" dirty="0"/>
          </a:p>
        </p:txBody>
      </p:sp>
      <p:sp>
        <p:nvSpPr>
          <p:cNvPr id="5" name="Content Placeholder 1"/>
          <p:cNvSpPr>
            <a:spLocks noGrp="1"/>
          </p:cNvSpPr>
          <p:nvPr>
            <p:ph idx="1"/>
          </p:nvPr>
        </p:nvSpPr>
        <p:spPr>
          <a:xfrm>
            <a:off x="620839" y="1389993"/>
            <a:ext cx="7886700" cy="5037025"/>
          </a:xfrm>
        </p:spPr>
        <p:txBody>
          <a:bodyPr/>
          <a:lstStyle/>
          <a:p>
            <a:pPr marL="0" indent="0">
              <a:buNone/>
            </a:pPr>
            <a:r>
              <a:rPr lang="en-US" dirty="0">
                <a:hlinkClick r:id="rId3"/>
              </a:rPr>
              <a:t>http://www.cde.state.co.us/datapipeline/per-aec</a:t>
            </a:r>
            <a:r>
              <a:rPr lang="en-US" dirty="0"/>
              <a:t> </a:t>
            </a:r>
          </a:p>
        </p:txBody>
      </p:sp>
      <p:pic>
        <p:nvPicPr>
          <p:cNvPr id="6" name="Picture 5" descr="screenshot of this website showing Alternative Education Campus links on the sidebar&#10;http://www.cde.state.co.us/datapipeline/per-aec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184" y="1947813"/>
            <a:ext cx="2984941" cy="4581144"/>
          </a:xfrm>
          <a:prstGeom prst="rect">
            <a:avLst/>
          </a:prstGeom>
        </p:spPr>
      </p:pic>
      <p:pic>
        <p:nvPicPr>
          <p:cNvPr id="7" name="Picture 6" descr="screenshot of this website with resources listed&#10;http://www.cde.state.co.us/datapipeline/per-aec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48186" y="3402164"/>
            <a:ext cx="5277405" cy="3310870"/>
          </a:xfrm>
          <a:prstGeom prst="rect">
            <a:avLst/>
          </a:prstGeom>
        </p:spPr>
      </p:pic>
      <p:sp>
        <p:nvSpPr>
          <p:cNvPr id="8" name="Oval 7">
            <a:extLst>
              <a:ext uri="{C183D7F6-B498-43B3-948B-1728B52AA6E4}">
                <adec:decorative xmlns:adec="http://schemas.microsoft.com/office/drawing/2017/decorative" val="1"/>
              </a:ext>
            </a:extLst>
          </p:cNvPr>
          <p:cNvSpPr/>
          <p:nvPr/>
        </p:nvSpPr>
        <p:spPr>
          <a:xfrm>
            <a:off x="245193" y="4017580"/>
            <a:ext cx="1171062" cy="2208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C183D7F6-B498-43B3-948B-1728B52AA6E4}">
                <adec:decorative xmlns:adec="http://schemas.microsoft.com/office/drawing/2017/decorative" val="1"/>
              </a:ext>
            </a:extLst>
          </p:cNvPr>
          <p:cNvCxnSpPr/>
          <p:nvPr/>
        </p:nvCxnSpPr>
        <p:spPr>
          <a:xfrm flipH="1">
            <a:off x="1206392" y="1845874"/>
            <a:ext cx="1356610" cy="214172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508389" y="3032832"/>
            <a:ext cx="2999539" cy="369332"/>
          </a:xfrm>
          <a:prstGeom prst="rect">
            <a:avLst/>
          </a:prstGeom>
          <a:noFill/>
        </p:spPr>
        <p:txBody>
          <a:bodyPr wrap="none" rtlCol="0">
            <a:spAutoFit/>
          </a:bodyPr>
          <a:lstStyle/>
          <a:p>
            <a:r>
              <a:rPr lang="en-US" dirty="0">
                <a:latin typeface="Trebuchet MS" panose="020B0603020202020204" pitchFamily="34" charset="0"/>
              </a:rPr>
              <a:t>Scroll down to this section:</a:t>
            </a:r>
          </a:p>
        </p:txBody>
      </p:sp>
      <p:cxnSp>
        <p:nvCxnSpPr>
          <p:cNvPr id="11" name="Straight Arrow Connector 10">
            <a:extLst>
              <a:ext uri="{C183D7F6-B498-43B3-948B-1728B52AA6E4}">
                <adec:decorative xmlns:adec="http://schemas.microsoft.com/office/drawing/2017/decorative" val="1"/>
              </a:ext>
            </a:extLst>
          </p:cNvPr>
          <p:cNvCxnSpPr>
            <a:stCxn id="8" idx="6"/>
            <a:endCxn id="10" idx="1"/>
          </p:cNvCxnSpPr>
          <p:nvPr/>
        </p:nvCxnSpPr>
        <p:spPr>
          <a:xfrm flipV="1">
            <a:off x="1416255" y="3217498"/>
            <a:ext cx="2092134" cy="91048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C183D7F6-B498-43B3-948B-1728B52AA6E4}">
                <adec:decorative xmlns:adec="http://schemas.microsoft.com/office/drawing/2017/decorative" val="1"/>
              </a:ext>
            </a:extLst>
          </p:cNvPr>
          <p:cNvSpPr/>
          <p:nvPr/>
        </p:nvSpPr>
        <p:spPr>
          <a:xfrm>
            <a:off x="3717528" y="4326068"/>
            <a:ext cx="3379321" cy="2289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4081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Renewal/Application Collection</a:t>
            </a:r>
            <a:br>
              <a:rPr lang="en-US" dirty="0"/>
            </a:br>
            <a:r>
              <a:rPr lang="en-US" i="1" dirty="0"/>
              <a:t>Sign Off Sheet – Send to CDE</a:t>
            </a:r>
            <a:endParaRPr lang="en-US" dirty="0"/>
          </a:p>
        </p:txBody>
      </p:sp>
      <p:graphicFrame>
        <p:nvGraphicFramePr>
          <p:cNvPr id="5" name="Content Placeholder 3" descr="download sign off form&#10;&#10;complete sign off form&#10;&#10;email signed form to B Sanders by 6/30/23"/>
          <p:cNvGraphicFramePr>
            <a:graphicFrameLocks noGrp="1"/>
          </p:cNvGraphicFramePr>
          <p:nvPr>
            <p:ph idx="1"/>
            <p:extLst>
              <p:ext uri="{D42A27DB-BD31-4B8C-83A1-F6EECF244321}">
                <p14:modId xmlns:p14="http://schemas.microsoft.com/office/powerpoint/2010/main" val="263827561"/>
              </p:ext>
            </p:extLst>
          </p:nvPr>
        </p:nvGraphicFramePr>
        <p:xfrm>
          <a:off x="628650" y="1497014"/>
          <a:ext cx="7885666" cy="18187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3072985" y="3428220"/>
            <a:ext cx="2988760" cy="923330"/>
          </a:xfrm>
          <a:prstGeom prst="rect">
            <a:avLst/>
          </a:prstGeom>
          <a:ln w="38100">
            <a:solidFill>
              <a:srgbClr val="5B9BD5"/>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en-US" dirty="0"/>
              <a:t>Print form</a:t>
            </a:r>
          </a:p>
          <a:p>
            <a:pPr marL="285750" indent="-285750">
              <a:buFont typeface="Arial" panose="020B0604020202020204" pitchFamily="34" charset="0"/>
              <a:buChar char="•"/>
            </a:pPr>
            <a:r>
              <a:rPr lang="en-US" dirty="0"/>
              <a:t>Add necessary information</a:t>
            </a:r>
          </a:p>
          <a:p>
            <a:pPr marL="285750" indent="-285750">
              <a:buFont typeface="Arial" panose="020B0604020202020204" pitchFamily="34" charset="0"/>
              <a:buChar char="•"/>
            </a:pPr>
            <a:r>
              <a:rPr lang="en-US" dirty="0"/>
              <a:t>Gather needed signatures</a:t>
            </a:r>
          </a:p>
        </p:txBody>
      </p:sp>
      <p:cxnSp>
        <p:nvCxnSpPr>
          <p:cNvPr id="7" name="Straight Arrow Connector 6">
            <a:extLst>
              <a:ext uri="{C183D7F6-B498-43B3-948B-1728B52AA6E4}">
                <adec:decorative xmlns:adec="http://schemas.microsoft.com/office/drawing/2017/decorative" val="1"/>
              </a:ext>
            </a:extLst>
          </p:cNvPr>
          <p:cNvCxnSpPr>
            <a:endCxn id="6" idx="0"/>
          </p:cNvCxnSpPr>
          <p:nvPr/>
        </p:nvCxnSpPr>
        <p:spPr>
          <a:xfrm flipH="1">
            <a:off x="4567365" y="2963524"/>
            <a:ext cx="196" cy="46469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C183D7F6-B498-43B3-948B-1728B52AA6E4}">
                <adec:decorative xmlns:adec="http://schemas.microsoft.com/office/drawing/2017/decorative" val="1"/>
              </a:ext>
            </a:extLst>
          </p:cNvPr>
          <p:cNvCxnSpPr>
            <a:endCxn id="8" idx="0"/>
          </p:cNvCxnSpPr>
          <p:nvPr/>
        </p:nvCxnSpPr>
        <p:spPr>
          <a:xfrm>
            <a:off x="7300210" y="2963524"/>
            <a:ext cx="34763" cy="159895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 y="5234534"/>
            <a:ext cx="5575610" cy="10643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rebuchet MS" panose="020B0603020202020204" pitchFamily="34" charset="0"/>
              </a:rPr>
              <a:t>Your AEC Collection data is not considered complete and final until we receive your sign off form!</a:t>
            </a:r>
          </a:p>
        </p:txBody>
      </p:sp>
      <p:sp>
        <p:nvSpPr>
          <p:cNvPr id="11" name="Rectangle 10">
            <a:extLst>
              <a:ext uri="{C183D7F6-B498-43B3-948B-1728B52AA6E4}">
                <adec:decorative xmlns:adec="http://schemas.microsoft.com/office/drawing/2017/decorative" val="1"/>
              </a:ext>
            </a:extLst>
          </p:cNvPr>
          <p:cNvSpPr/>
          <p:nvPr/>
        </p:nvSpPr>
        <p:spPr>
          <a:xfrm>
            <a:off x="5576341" y="5234534"/>
            <a:ext cx="3567659" cy="106430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Trebuchet MS" panose="020B0603020202020204" pitchFamily="34" charset="0"/>
            </a:endParaRPr>
          </a:p>
        </p:txBody>
      </p:sp>
      <p:sp>
        <p:nvSpPr>
          <p:cNvPr id="8" name="TextBox 7"/>
          <p:cNvSpPr txBox="1"/>
          <p:nvPr/>
        </p:nvSpPr>
        <p:spPr>
          <a:xfrm>
            <a:off x="5698762" y="4562476"/>
            <a:ext cx="3272422" cy="1200329"/>
          </a:xfrm>
          <a:prstGeom prst="rect">
            <a:avLst/>
          </a:prstGeom>
          <a:ln w="38100">
            <a:solidFill>
              <a:srgbClr val="5B9BD5"/>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 typeface="Arial" panose="020B0604020202020204" pitchFamily="34" charset="0"/>
              <a:buChar char="•"/>
            </a:pPr>
            <a:r>
              <a:rPr lang="en-US" dirty="0"/>
              <a:t>Scan completed form</a:t>
            </a:r>
          </a:p>
          <a:p>
            <a:pPr marL="285750" indent="-285750">
              <a:buFont typeface="Arial" panose="020B0604020202020204" pitchFamily="34" charset="0"/>
              <a:buChar char="•"/>
            </a:pPr>
            <a:r>
              <a:rPr lang="en-US" dirty="0"/>
              <a:t>Email signed form to April Thompson(</a:t>
            </a:r>
            <a:r>
              <a:rPr lang="en-US" dirty="0">
                <a:hlinkClick r:id="rId8"/>
              </a:rPr>
              <a:t>Thompson_april@cde.state.co.us</a:t>
            </a:r>
            <a:r>
              <a:rPr lang="en-US" dirty="0"/>
              <a:t>) </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33</a:t>
            </a:fld>
            <a:endParaRPr lang="en-US" dirty="0"/>
          </a:p>
        </p:txBody>
      </p:sp>
    </p:spTree>
    <p:extLst>
      <p:ext uri="{BB962C8B-B14F-4D97-AF65-F5344CB8AC3E}">
        <p14:creationId xmlns:p14="http://schemas.microsoft.com/office/powerpoint/2010/main" val="7205138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Planned Measures for the 2025 SPF</a:t>
            </a:r>
          </a:p>
        </p:txBody>
      </p:sp>
      <p:sp>
        <p:nvSpPr>
          <p:cNvPr id="3" name="Slide Number Placeholder 2"/>
          <p:cNvSpPr>
            <a:spLocks noGrp="1"/>
          </p:cNvSpPr>
          <p:nvPr>
            <p:ph type="sldNum" sz="quarter" idx="12"/>
          </p:nvPr>
        </p:nvSpPr>
        <p:spPr/>
        <p:txBody>
          <a:bodyPr/>
          <a:lstStyle/>
          <a:p>
            <a:fld id="{C479D5F6-EDCB-402A-AC08-4943A1820E8F}" type="slidenum">
              <a:rPr lang="en-US" smtClean="0"/>
              <a:pPr/>
              <a:t>34</a:t>
            </a:fld>
            <a:endParaRPr lang="en-US" dirty="0"/>
          </a:p>
        </p:txBody>
      </p:sp>
      <p:sp>
        <p:nvSpPr>
          <p:cNvPr id="4" name="TextBox 3"/>
          <p:cNvSpPr txBox="1"/>
          <p:nvPr/>
        </p:nvSpPr>
        <p:spPr>
          <a:xfrm>
            <a:off x="550416" y="4121288"/>
            <a:ext cx="7907784" cy="2246769"/>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Update on Accountability Pause</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Collection Basics</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Resources</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Submitting Your Data</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Finalizing Your Data</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Error Logic</a:t>
            </a:r>
          </a:p>
          <a:p>
            <a:pPr marL="342900" indent="-342900">
              <a:buFont typeface="Arial" panose="020B0604020202020204" pitchFamily="34" charset="0"/>
              <a:buChar char="•"/>
            </a:pPr>
            <a:r>
              <a:rPr lang="en-US" sz="2000" dirty="0">
                <a:solidFill>
                  <a:schemeClr val="bg1"/>
                </a:solidFill>
                <a:latin typeface="Museo Slab 500" panose="02000000000000000000" pitchFamily="50" charset="0"/>
                <a:ea typeface="+mj-ea"/>
                <a:cs typeface="+mj-cs"/>
              </a:rPr>
              <a:t>Collection Opt Outs</a:t>
            </a:r>
          </a:p>
        </p:txBody>
      </p:sp>
    </p:spTree>
    <p:extLst>
      <p:ext uri="{BB962C8B-B14F-4D97-AF65-F5344CB8AC3E}">
        <p14:creationId xmlns:p14="http://schemas.microsoft.com/office/powerpoint/2010/main" val="3208203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a:t>
            </a:r>
            <a:br>
              <a:rPr lang="en-US" dirty="0"/>
            </a:br>
            <a:r>
              <a:rPr lang="en-US" i="1" dirty="0"/>
              <a:t>Collection Basics</a:t>
            </a:r>
            <a:endParaRPr lang="en-US" dirty="0"/>
          </a:p>
        </p:txBody>
      </p:sp>
      <p:sp>
        <p:nvSpPr>
          <p:cNvPr id="3" name="Content Placeholder 2"/>
          <p:cNvSpPr>
            <a:spLocks noGrp="1"/>
          </p:cNvSpPr>
          <p:nvPr>
            <p:ph idx="1"/>
          </p:nvPr>
        </p:nvSpPr>
        <p:spPr>
          <a:xfrm>
            <a:off x="628650" y="1463040"/>
            <a:ext cx="7886700" cy="4963978"/>
          </a:xfrm>
        </p:spPr>
        <p:txBody>
          <a:bodyPr>
            <a:normAutofit fontScale="92500" lnSpcReduction="10000"/>
          </a:bodyPr>
          <a:lstStyle/>
          <a:p>
            <a:pPr marL="0" indent="0">
              <a:buNone/>
            </a:pPr>
            <a:r>
              <a:rPr lang="en-US" dirty="0"/>
              <a:t>Planned Measures for 2025 AEC SPF Collection</a:t>
            </a:r>
          </a:p>
          <a:p>
            <a:pPr lvl="1"/>
            <a:r>
              <a:rPr lang="en-US" u="sng" dirty="0"/>
              <a:t>VOLUNTARY</a:t>
            </a:r>
            <a:r>
              <a:rPr lang="en-US" dirty="0"/>
              <a:t> for any school that has received or is planning to receive AEC designation</a:t>
            </a:r>
          </a:p>
          <a:p>
            <a:pPr lvl="1"/>
            <a:r>
              <a:rPr lang="en-US" dirty="0"/>
              <a:t>Information submitted in this collection is to tell CDE the measures that the school </a:t>
            </a:r>
            <a:r>
              <a:rPr lang="en-US" i="1" dirty="0"/>
              <a:t>intends </a:t>
            </a:r>
            <a:r>
              <a:rPr lang="en-US" dirty="0"/>
              <a:t>to include on the 2025 AEC SPF</a:t>
            </a:r>
          </a:p>
          <a:p>
            <a:pPr lvl="2"/>
            <a:r>
              <a:rPr lang="en-US" dirty="0"/>
              <a:t>The actual data for these measures will be collected in Collection Window 2; no data is collected here</a:t>
            </a:r>
          </a:p>
          <a:p>
            <a:pPr lvl="1"/>
            <a:r>
              <a:rPr lang="en-US" sz="2100" dirty="0"/>
              <a:t>May opt out of collection, but should do so formally using the opt out feature</a:t>
            </a:r>
          </a:p>
          <a:p>
            <a:pPr lvl="1"/>
            <a:endParaRPr lang="en-US" dirty="0"/>
          </a:p>
          <a:p>
            <a:pPr marL="0" indent="0">
              <a:buNone/>
            </a:pPr>
            <a:r>
              <a:rPr lang="en-US" i="1" u="sng" dirty="0"/>
              <a:t>Planned Measures</a:t>
            </a:r>
            <a:r>
              <a:rPr lang="en-US" dirty="0"/>
              <a:t>: Measures that you are expecting to use for an upcoming AEC SPF cycle</a:t>
            </a:r>
          </a:p>
          <a:p>
            <a:pPr lvl="1"/>
            <a:r>
              <a:rPr lang="en-US" dirty="0"/>
              <a:t>These are a forecast of what you’re using</a:t>
            </a:r>
          </a:p>
          <a:p>
            <a:pPr lvl="1"/>
            <a:r>
              <a:rPr lang="en-US" dirty="0"/>
              <a:t>No data is included, only the measure names</a:t>
            </a:r>
          </a:p>
          <a:p>
            <a:pPr lvl="1"/>
            <a:endParaRPr lang="en-US" dirty="0"/>
          </a:p>
          <a:p>
            <a:pPr lvl="1"/>
            <a:endParaRPr lang="en-US" dirty="0"/>
          </a:p>
          <a:p>
            <a:pPr marL="0" indent="0">
              <a:buNone/>
            </a:pPr>
            <a:r>
              <a:rPr lang="en-US" dirty="0"/>
              <a:t>No changes to this collection this year!</a:t>
            </a:r>
          </a:p>
          <a:p>
            <a:endParaRPr lang="en-US" dirty="0"/>
          </a:p>
          <a:p>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35</a:t>
            </a:fld>
            <a:endParaRPr lang="en-US" dirty="0"/>
          </a:p>
        </p:txBody>
      </p:sp>
    </p:spTree>
    <p:extLst>
      <p:ext uri="{BB962C8B-B14F-4D97-AF65-F5344CB8AC3E}">
        <p14:creationId xmlns:p14="http://schemas.microsoft.com/office/powerpoint/2010/main" val="4472429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a:t>
            </a:r>
            <a:br>
              <a:rPr lang="en-US" dirty="0"/>
            </a:br>
            <a:r>
              <a:rPr lang="en-US" i="1" dirty="0"/>
              <a:t>Collection Access</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36</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853155703"/>
              </p:ext>
            </p:extLst>
          </p:nvPr>
        </p:nvGraphicFramePr>
        <p:xfrm>
          <a:off x="0" y="1219017"/>
          <a:ext cx="9144000" cy="2522273"/>
        </p:xfrm>
        <a:graphic>
          <a:graphicData uri="http://schemas.openxmlformats.org/drawingml/2006/table">
            <a:tbl>
              <a:tblPr firstRow="1" bandRow="1">
                <a:tableStyleId>{6E25E649-3F16-4E02-A733-19D2CDBF48F0}</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3976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What do</a:t>
                      </a:r>
                      <a:r>
                        <a:rPr lang="en-US" sz="1400" baseline="0" dirty="0"/>
                        <a:t> you need?</a:t>
                      </a:r>
                      <a:endParaRPr lang="en-US" sz="1400" dirty="0"/>
                    </a:p>
                  </a:txBody>
                  <a:tcPr>
                    <a:solidFill>
                      <a:srgbClr val="488BC9"/>
                    </a:solidFill>
                  </a:tcPr>
                </a:tc>
                <a:tc>
                  <a:txBody>
                    <a:bodyPr/>
                    <a:lstStyle/>
                    <a:p>
                      <a:r>
                        <a:rPr lang="en-US" sz="1400" dirty="0"/>
                        <a:t>Why</a:t>
                      </a:r>
                      <a:r>
                        <a:rPr lang="en-US" sz="1400" baseline="0" dirty="0"/>
                        <a:t> do you need it?</a:t>
                      </a:r>
                      <a:endParaRPr lang="en-US" sz="1400" dirty="0"/>
                    </a:p>
                  </a:txBody>
                  <a:tcPr>
                    <a:solidFill>
                      <a:srgbClr val="488BC9"/>
                    </a:solidFill>
                  </a:tcPr>
                </a:tc>
                <a:tc>
                  <a:txBody>
                    <a:bodyPr/>
                    <a:lstStyle/>
                    <a:p>
                      <a:r>
                        <a:rPr lang="en-US" sz="1400" dirty="0"/>
                        <a:t>Where do</a:t>
                      </a:r>
                      <a:r>
                        <a:rPr lang="en-US" sz="1400" baseline="0" dirty="0"/>
                        <a:t> you get it?</a:t>
                      </a:r>
                      <a:endParaRPr lang="en-US" sz="1400" dirty="0"/>
                    </a:p>
                  </a:txBody>
                  <a:tcPr>
                    <a:solidFill>
                      <a:srgbClr val="488BC9"/>
                    </a:solidFill>
                  </a:tcPr>
                </a:tc>
                <a:extLst>
                  <a:ext uri="{0D108BD9-81ED-4DB2-BD59-A6C34878D82A}">
                    <a16:rowId xmlns:a16="http://schemas.microsoft.com/office/drawing/2014/main" val="10000"/>
                  </a:ext>
                </a:extLst>
              </a:tr>
              <a:tr h="784465">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400" dirty="0"/>
                        <a:t>File Layout and Definitions (Planned)</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US" sz="1400" dirty="0"/>
                    </a:p>
                  </a:txBody>
                  <a:tcPr/>
                </a:tc>
                <a:tc>
                  <a:txBody>
                    <a:bodyPr/>
                    <a:lstStyle/>
                    <a:p>
                      <a:r>
                        <a:rPr lang="en-US" sz="1400" dirty="0"/>
                        <a:t>Understand fields needed for data submission</a:t>
                      </a:r>
                    </a:p>
                  </a:txBody>
                  <a:tcPr/>
                </a:tc>
                <a:tc>
                  <a:txBody>
                    <a:bodyPr/>
                    <a:lstStyle/>
                    <a:p>
                      <a:r>
                        <a:rPr lang="en-US" sz="1400" dirty="0">
                          <a:hlinkClick r:id="rId3"/>
                        </a:rPr>
                        <a:t>http://www.cde.state.co.us/datapipeline/per-aec</a:t>
                      </a:r>
                      <a:r>
                        <a:rPr lang="en-US" sz="1400" dirty="0"/>
                        <a:t> </a:t>
                      </a:r>
                    </a:p>
                  </a:txBody>
                  <a:tcPr/>
                </a:tc>
                <a:extLst>
                  <a:ext uri="{0D108BD9-81ED-4DB2-BD59-A6C34878D82A}">
                    <a16:rowId xmlns:a16="http://schemas.microsoft.com/office/drawing/2014/main" val="10001"/>
                  </a:ext>
                </a:extLst>
              </a:tr>
              <a:tr h="555663">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400" dirty="0"/>
                        <a:t>Confirmation that you have access to the AEC Collections in Pipeline</a:t>
                      </a:r>
                    </a:p>
                  </a:txBody>
                  <a:tcPr/>
                </a:tc>
                <a:tc>
                  <a:txBody>
                    <a:bodyPr/>
                    <a:lstStyle/>
                    <a:p>
                      <a:r>
                        <a:rPr lang="en-US" sz="1400" dirty="0"/>
                        <a:t>Cannot submit data without access to Data Pipeline</a:t>
                      </a:r>
                    </a:p>
                  </a:txBody>
                  <a:tcPr/>
                </a:tc>
                <a:tc>
                  <a:txBody>
                    <a:bodyPr/>
                    <a:lstStyle/>
                    <a:p>
                      <a:r>
                        <a:rPr lang="en-US" sz="1400" dirty="0"/>
                        <a:t>Local Area Manager grants AEC~LEAAPPROVER role permission</a:t>
                      </a:r>
                    </a:p>
                  </a:txBody>
                  <a:tcPr/>
                </a:tc>
                <a:extLst>
                  <a:ext uri="{0D108BD9-81ED-4DB2-BD59-A6C34878D82A}">
                    <a16:rowId xmlns:a16="http://schemas.microsoft.com/office/drawing/2014/main" val="10002"/>
                  </a:ext>
                </a:extLst>
              </a:tr>
              <a:tr h="784465">
                <a:tc>
                  <a:txBody>
                    <a:bodyPr/>
                    <a:lstStyle/>
                    <a:p>
                      <a:pPr marL="285750" marR="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1400" dirty="0"/>
                        <a:t>Previous year’s AEC SPF if available</a:t>
                      </a:r>
                    </a:p>
                  </a:txBody>
                  <a:tcPr/>
                </a:tc>
                <a:tc>
                  <a:txBody>
                    <a:bodyPr/>
                    <a:lstStyle/>
                    <a:p>
                      <a:r>
                        <a:rPr lang="en-US" sz="1400" dirty="0"/>
                        <a:t>Historical context for optional measures the AEC has submitted and had approved</a:t>
                      </a:r>
                    </a:p>
                  </a:txBody>
                  <a:tcPr/>
                </a:tc>
                <a:tc>
                  <a:txBody>
                    <a:bodyPr/>
                    <a:lstStyle/>
                    <a:p>
                      <a:r>
                        <a:rPr lang="en-US" sz="1400" dirty="0">
                          <a:hlinkClick r:id="rId4"/>
                        </a:rPr>
                        <a:t>https://www.cde.state.co.us/schoolview/performance</a:t>
                      </a:r>
                      <a:r>
                        <a:rPr lang="en-US" sz="1400" dirty="0"/>
                        <a:t> </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95807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 Submitting a New Measure</a:t>
            </a:r>
            <a:endParaRPr lang="en-US" dirty="0"/>
          </a:p>
        </p:txBody>
      </p:sp>
      <p:sp>
        <p:nvSpPr>
          <p:cNvPr id="6" name="TextBox 5"/>
          <p:cNvSpPr txBox="1"/>
          <p:nvPr/>
        </p:nvSpPr>
        <p:spPr>
          <a:xfrm>
            <a:off x="7293" y="5629738"/>
            <a:ext cx="9136707" cy="1077218"/>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sz="1600" dirty="0"/>
              <a:t>To propose a measure that has not been previously approved, choose the indicator you believe it should fall into, </a:t>
            </a:r>
            <a:r>
              <a:rPr lang="en-US" sz="1600" b="1" dirty="0"/>
              <a:t>New </a:t>
            </a:r>
            <a:r>
              <a:rPr lang="en-US" sz="1600" b="1" dirty="0" err="1"/>
              <a:t>Subindicator</a:t>
            </a:r>
            <a:r>
              <a:rPr lang="en-US" sz="1600" b="1" dirty="0"/>
              <a:t> </a:t>
            </a:r>
            <a:r>
              <a:rPr lang="en-US" sz="1600" dirty="0"/>
              <a:t>and </a:t>
            </a:r>
            <a:r>
              <a:rPr lang="en-US" sz="1600" b="1" dirty="0"/>
              <a:t>New Category</a:t>
            </a:r>
            <a:r>
              <a:rPr lang="en-US" sz="1600" dirty="0"/>
              <a:t>, and whichever metric seems most appropriate.</a:t>
            </a:r>
          </a:p>
          <a:p>
            <a:pPr marL="285750" indent="-285750">
              <a:buFont typeface="Arial" panose="020B0604020202020204" pitchFamily="34" charset="0"/>
              <a:buChar char="•"/>
            </a:pPr>
            <a:r>
              <a:rPr lang="en-US" sz="1600" dirty="0"/>
              <a:t>B Sanders will reach out for specifics about the </a:t>
            </a:r>
            <a:r>
              <a:rPr lang="en-US" sz="1600" dirty="0" err="1"/>
              <a:t>Subindicator</a:t>
            </a:r>
            <a:r>
              <a:rPr lang="en-US" sz="1600" dirty="0"/>
              <a:t> and Category once submitted; negotiations will open between the district/BOCES and CDE</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37</a:t>
            </a:fld>
            <a:endParaRPr lang="en-US" dirty="0"/>
          </a:p>
        </p:txBody>
      </p:sp>
      <p:graphicFrame>
        <p:nvGraphicFramePr>
          <p:cNvPr id="3" name="Table 2">
            <a:extLst>
              <a:ext uri="{FF2B5EF4-FFF2-40B4-BE49-F238E27FC236}">
                <a16:creationId xmlns:a16="http://schemas.microsoft.com/office/drawing/2014/main" id="{C7486776-4A3B-595A-CB8F-E9ECF2D7DF4C}"/>
              </a:ext>
            </a:extLst>
          </p:cNvPr>
          <p:cNvGraphicFramePr>
            <a:graphicFrameLocks noGrp="1"/>
          </p:cNvGraphicFramePr>
          <p:nvPr>
            <p:extLst>
              <p:ext uri="{D42A27DB-BD31-4B8C-83A1-F6EECF244321}">
                <p14:modId xmlns:p14="http://schemas.microsoft.com/office/powerpoint/2010/main" val="3020059689"/>
              </p:ext>
            </p:extLst>
          </p:nvPr>
        </p:nvGraphicFramePr>
        <p:xfrm>
          <a:off x="398352" y="1306466"/>
          <a:ext cx="8193384" cy="3909981"/>
        </p:xfrm>
        <a:graphic>
          <a:graphicData uri="http://schemas.openxmlformats.org/drawingml/2006/table">
            <a:tbl>
              <a:tblPr firstRow="1" bandRow="1">
                <a:tableStyleId>{2D5ABB26-0587-4C30-8999-92F81FD0307C}</a:tableStyleId>
              </a:tblPr>
              <a:tblGrid>
                <a:gridCol w="2731128">
                  <a:extLst>
                    <a:ext uri="{9D8B030D-6E8A-4147-A177-3AD203B41FA5}">
                      <a16:colId xmlns:a16="http://schemas.microsoft.com/office/drawing/2014/main" val="1496400249"/>
                    </a:ext>
                  </a:extLst>
                </a:gridCol>
                <a:gridCol w="944579">
                  <a:extLst>
                    <a:ext uri="{9D8B030D-6E8A-4147-A177-3AD203B41FA5}">
                      <a16:colId xmlns:a16="http://schemas.microsoft.com/office/drawing/2014/main" val="1589521989"/>
                    </a:ext>
                  </a:extLst>
                </a:gridCol>
                <a:gridCol w="4517677">
                  <a:extLst>
                    <a:ext uri="{9D8B030D-6E8A-4147-A177-3AD203B41FA5}">
                      <a16:colId xmlns:a16="http://schemas.microsoft.com/office/drawing/2014/main" val="4112196851"/>
                    </a:ext>
                  </a:extLst>
                </a:gridCol>
              </a:tblGrid>
              <a:tr h="543723">
                <a:tc>
                  <a:txBody>
                    <a:bodyPr/>
                    <a:lstStyle/>
                    <a:p>
                      <a:r>
                        <a:rPr lang="en-US" dirty="0"/>
                        <a:t>Field</a:t>
                      </a:r>
                    </a:p>
                  </a:txBody>
                  <a:tcPr/>
                </a:tc>
                <a:tc>
                  <a:txBody>
                    <a:bodyPr/>
                    <a:lstStyle/>
                    <a:p>
                      <a:r>
                        <a:rPr lang="en-US" dirty="0"/>
                        <a:t>Code</a:t>
                      </a:r>
                    </a:p>
                  </a:txBody>
                  <a:tcPr/>
                </a:tc>
                <a:tc>
                  <a:txBody>
                    <a:bodyPr/>
                    <a:lstStyle/>
                    <a:p>
                      <a:r>
                        <a:rPr lang="en-US" dirty="0"/>
                        <a:t>Label</a:t>
                      </a:r>
                    </a:p>
                  </a:txBody>
                  <a:tcPr/>
                </a:tc>
                <a:extLst>
                  <a:ext uri="{0D108BD9-81ED-4DB2-BD59-A6C34878D82A}">
                    <a16:rowId xmlns:a16="http://schemas.microsoft.com/office/drawing/2014/main" val="440909254"/>
                  </a:ext>
                </a:extLst>
              </a:tr>
              <a:tr h="263762">
                <a:tc>
                  <a:txBody>
                    <a:bodyPr/>
                    <a:lstStyle/>
                    <a:p>
                      <a:r>
                        <a:rPr lang="en-US" sz="1400" dirty="0"/>
                        <a:t>AEC Indicator</a:t>
                      </a:r>
                    </a:p>
                  </a:txBody>
                  <a:tcPr/>
                </a:tc>
                <a:tc>
                  <a:txBody>
                    <a:bodyPr/>
                    <a:lstStyle/>
                    <a:p>
                      <a:r>
                        <a:rPr lang="en-US" sz="1400" dirty="0"/>
                        <a:t>1</a:t>
                      </a:r>
                    </a:p>
                  </a:txBody>
                  <a:tcPr/>
                </a:tc>
                <a:tc>
                  <a:txBody>
                    <a:bodyPr/>
                    <a:lstStyle/>
                    <a:p>
                      <a:r>
                        <a:rPr lang="en-US" sz="1400" dirty="0"/>
                        <a:t>Academic Achievement</a:t>
                      </a:r>
                    </a:p>
                  </a:txBody>
                  <a:tcPr/>
                </a:tc>
                <a:extLst>
                  <a:ext uri="{0D108BD9-81ED-4DB2-BD59-A6C34878D82A}">
                    <a16:rowId xmlns:a16="http://schemas.microsoft.com/office/drawing/2014/main" val="2408244002"/>
                  </a:ext>
                </a:extLst>
              </a:tr>
              <a:tr h="258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AEC Indicator</a:t>
                      </a:r>
                    </a:p>
                  </a:txBody>
                  <a:tcPr/>
                </a:tc>
                <a:tc>
                  <a:txBody>
                    <a:bodyPr/>
                    <a:lstStyle/>
                    <a:p>
                      <a:r>
                        <a:rPr lang="en-US" sz="1400" dirty="0"/>
                        <a:t>2</a:t>
                      </a:r>
                    </a:p>
                  </a:txBody>
                  <a:tcPr/>
                </a:tc>
                <a:tc>
                  <a:txBody>
                    <a:bodyPr/>
                    <a:lstStyle/>
                    <a:p>
                      <a:r>
                        <a:rPr lang="en-US" sz="1400" dirty="0"/>
                        <a:t>Academic Growth</a:t>
                      </a:r>
                    </a:p>
                  </a:txBody>
                  <a:tcPr/>
                </a:tc>
                <a:extLst>
                  <a:ext uri="{0D108BD9-81ED-4DB2-BD59-A6C34878D82A}">
                    <a16:rowId xmlns:a16="http://schemas.microsoft.com/office/drawing/2014/main" val="136872023"/>
                  </a:ext>
                </a:extLst>
              </a:tr>
              <a:tr h="3129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AEC Indicator</a:t>
                      </a:r>
                    </a:p>
                  </a:txBody>
                  <a:tcPr/>
                </a:tc>
                <a:tc>
                  <a:txBody>
                    <a:bodyPr/>
                    <a:lstStyle/>
                    <a:p>
                      <a:r>
                        <a:rPr lang="en-US" sz="1400" dirty="0"/>
                        <a:t>3</a:t>
                      </a:r>
                    </a:p>
                  </a:txBody>
                  <a:tcPr/>
                </a:tc>
                <a:tc>
                  <a:txBody>
                    <a:bodyPr/>
                    <a:lstStyle/>
                    <a:p>
                      <a:r>
                        <a:rPr lang="en-US" sz="1400" dirty="0"/>
                        <a:t>Student Engagement</a:t>
                      </a:r>
                    </a:p>
                  </a:txBody>
                  <a:tcPr/>
                </a:tc>
                <a:extLst>
                  <a:ext uri="{0D108BD9-81ED-4DB2-BD59-A6C34878D82A}">
                    <a16:rowId xmlns:a16="http://schemas.microsoft.com/office/drawing/2014/main" val="2719923718"/>
                  </a:ext>
                </a:extLst>
              </a:tr>
              <a:tr h="2583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AEC Indicator</a:t>
                      </a:r>
                    </a:p>
                  </a:txBody>
                  <a:tcPr/>
                </a:tc>
                <a:tc>
                  <a:txBody>
                    <a:bodyPr/>
                    <a:lstStyle/>
                    <a:p>
                      <a:r>
                        <a:rPr lang="en-US" sz="1400" dirty="0"/>
                        <a:t>4</a:t>
                      </a:r>
                    </a:p>
                  </a:txBody>
                  <a:tcPr/>
                </a:tc>
                <a:tc>
                  <a:txBody>
                    <a:bodyPr/>
                    <a:lstStyle/>
                    <a:p>
                      <a:r>
                        <a:rPr lang="en-US" sz="1400" dirty="0"/>
                        <a:t>Post-Secondary and Workforce Readiness</a:t>
                      </a:r>
                    </a:p>
                  </a:txBody>
                  <a:tcPr/>
                </a:tc>
                <a:extLst>
                  <a:ext uri="{0D108BD9-81ED-4DB2-BD59-A6C34878D82A}">
                    <a16:rowId xmlns:a16="http://schemas.microsoft.com/office/drawing/2014/main" val="388189196"/>
                  </a:ext>
                </a:extLst>
              </a:tr>
              <a:tr h="287084">
                <a:tc>
                  <a:txBody>
                    <a:bodyPr/>
                    <a:lstStyle/>
                    <a:p>
                      <a:r>
                        <a:rPr lang="en-US" sz="1400" dirty="0"/>
                        <a:t>AEC Sub Indicator</a:t>
                      </a:r>
                    </a:p>
                  </a:txBody>
                  <a:tcPr/>
                </a:tc>
                <a:tc>
                  <a:txBody>
                    <a:bodyPr/>
                    <a:lstStyle/>
                    <a:p>
                      <a:r>
                        <a:rPr lang="en-US" sz="1400" dirty="0"/>
                        <a:t>999</a:t>
                      </a:r>
                    </a:p>
                  </a:txBody>
                  <a:tcPr/>
                </a:tc>
                <a:tc>
                  <a:txBody>
                    <a:bodyPr/>
                    <a:lstStyle/>
                    <a:p>
                      <a:r>
                        <a:rPr lang="en-US" sz="1400" dirty="0"/>
                        <a:t>New </a:t>
                      </a:r>
                      <a:r>
                        <a:rPr lang="en-US" sz="1400" dirty="0" err="1"/>
                        <a:t>Subindicator</a:t>
                      </a:r>
                      <a:endParaRPr lang="en-US" sz="1400" dirty="0"/>
                    </a:p>
                  </a:txBody>
                  <a:tcPr/>
                </a:tc>
                <a:extLst>
                  <a:ext uri="{0D108BD9-81ED-4DB2-BD59-A6C34878D82A}">
                    <a16:rowId xmlns:a16="http://schemas.microsoft.com/office/drawing/2014/main" val="334861376"/>
                  </a:ext>
                </a:extLst>
              </a:tr>
              <a:tr h="287084">
                <a:tc>
                  <a:txBody>
                    <a:bodyPr/>
                    <a:lstStyle/>
                    <a:p>
                      <a:r>
                        <a:rPr lang="en-US" sz="1400" dirty="0"/>
                        <a:t>AEC Sub Indicator Category</a:t>
                      </a:r>
                    </a:p>
                  </a:txBody>
                  <a:tcPr/>
                </a:tc>
                <a:tc>
                  <a:txBody>
                    <a:bodyPr/>
                    <a:lstStyle/>
                    <a:p>
                      <a:r>
                        <a:rPr lang="en-US" sz="1400" dirty="0"/>
                        <a:t>9999</a:t>
                      </a:r>
                    </a:p>
                  </a:txBody>
                  <a:tcPr/>
                </a:tc>
                <a:tc>
                  <a:txBody>
                    <a:bodyPr/>
                    <a:lstStyle/>
                    <a:p>
                      <a:r>
                        <a:rPr lang="en-US" sz="1400" dirty="0"/>
                        <a:t>New Category</a:t>
                      </a:r>
                    </a:p>
                  </a:txBody>
                  <a:tcPr/>
                </a:tc>
                <a:extLst>
                  <a:ext uri="{0D108BD9-81ED-4DB2-BD59-A6C34878D82A}">
                    <a16:rowId xmlns:a16="http://schemas.microsoft.com/office/drawing/2014/main" val="694023999"/>
                  </a:ext>
                </a:extLst>
              </a:tr>
              <a:tr h="310108">
                <a:tc>
                  <a:txBody>
                    <a:bodyPr/>
                    <a:lstStyle/>
                    <a:p>
                      <a:r>
                        <a:rPr lang="en-US" sz="1400" dirty="0"/>
                        <a:t>AEC </a:t>
                      </a:r>
                      <a:r>
                        <a:rPr lang="en-US" sz="1400" dirty="0" err="1"/>
                        <a:t>Subindicator</a:t>
                      </a:r>
                      <a:r>
                        <a:rPr lang="en-US" sz="1400" dirty="0"/>
                        <a:t> Category Metric</a:t>
                      </a:r>
                    </a:p>
                  </a:txBody>
                  <a:tcPr/>
                </a:tc>
                <a:tc>
                  <a:txBody>
                    <a:bodyPr/>
                    <a:lstStyle/>
                    <a:p>
                      <a:r>
                        <a:rPr lang="en-US" sz="1400" dirty="0"/>
                        <a:t>1</a:t>
                      </a:r>
                    </a:p>
                  </a:txBody>
                  <a:tcPr/>
                </a:tc>
                <a:tc>
                  <a:txBody>
                    <a:bodyPr/>
                    <a:lstStyle/>
                    <a:p>
                      <a:r>
                        <a:rPr lang="en-US" sz="1400" dirty="0"/>
                        <a:t>Percentage</a:t>
                      </a:r>
                    </a:p>
                  </a:txBody>
                  <a:tcPr/>
                </a:tc>
                <a:extLst>
                  <a:ext uri="{0D108BD9-81ED-4DB2-BD59-A6C34878D82A}">
                    <a16:rowId xmlns:a16="http://schemas.microsoft.com/office/drawing/2014/main" val="2440065732"/>
                  </a:ext>
                </a:extLst>
              </a:tr>
              <a:tr h="2870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AEC </a:t>
                      </a:r>
                      <a:r>
                        <a:rPr lang="en-US" sz="1400" dirty="0" err="1"/>
                        <a:t>Subindicator</a:t>
                      </a:r>
                      <a:r>
                        <a:rPr lang="en-US" sz="1400" dirty="0"/>
                        <a:t> Category Metric</a:t>
                      </a:r>
                    </a:p>
                  </a:txBody>
                  <a:tcPr/>
                </a:tc>
                <a:tc>
                  <a:txBody>
                    <a:bodyPr/>
                    <a:lstStyle/>
                    <a:p>
                      <a:r>
                        <a:rPr lang="en-US" sz="1400" dirty="0"/>
                        <a:t>2</a:t>
                      </a:r>
                    </a:p>
                  </a:txBody>
                  <a:tcPr/>
                </a:tc>
                <a:tc>
                  <a:txBody>
                    <a:bodyPr/>
                    <a:lstStyle/>
                    <a:p>
                      <a:r>
                        <a:rPr lang="en-US" sz="1400" dirty="0"/>
                        <a:t>Percentile Rank</a:t>
                      </a:r>
                    </a:p>
                  </a:txBody>
                  <a:tcPr/>
                </a:tc>
                <a:extLst>
                  <a:ext uri="{0D108BD9-81ED-4DB2-BD59-A6C34878D82A}">
                    <a16:rowId xmlns:a16="http://schemas.microsoft.com/office/drawing/2014/main" val="4211124321"/>
                  </a:ext>
                </a:extLst>
              </a:tr>
              <a:tr h="2870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AEC </a:t>
                      </a:r>
                      <a:r>
                        <a:rPr lang="en-US" sz="1400" dirty="0" err="1"/>
                        <a:t>Subindicator</a:t>
                      </a:r>
                      <a:r>
                        <a:rPr lang="en-US" sz="1400" dirty="0"/>
                        <a:t> Category Metric</a:t>
                      </a:r>
                    </a:p>
                  </a:txBody>
                  <a:tcPr/>
                </a:tc>
                <a:tc>
                  <a:txBody>
                    <a:bodyPr/>
                    <a:lstStyle/>
                    <a:p>
                      <a:r>
                        <a:rPr lang="en-US" sz="1400" dirty="0"/>
                        <a:t>3</a:t>
                      </a:r>
                    </a:p>
                  </a:txBody>
                  <a:tcPr/>
                </a:tc>
                <a:tc>
                  <a:txBody>
                    <a:bodyPr/>
                    <a:lstStyle/>
                    <a:p>
                      <a:r>
                        <a:rPr lang="en-US" sz="1400" dirty="0"/>
                        <a:t>Growth Score</a:t>
                      </a:r>
                    </a:p>
                  </a:txBody>
                  <a:tcPr/>
                </a:tc>
                <a:extLst>
                  <a:ext uri="{0D108BD9-81ED-4DB2-BD59-A6C34878D82A}">
                    <a16:rowId xmlns:a16="http://schemas.microsoft.com/office/drawing/2014/main" val="1162649446"/>
                  </a:ext>
                </a:extLst>
              </a:tr>
              <a:tr h="2870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AEC </a:t>
                      </a:r>
                      <a:r>
                        <a:rPr lang="en-US" sz="1400" dirty="0" err="1"/>
                        <a:t>Subindicator</a:t>
                      </a:r>
                      <a:r>
                        <a:rPr lang="en-US" sz="1400" dirty="0"/>
                        <a:t> Category Metric</a:t>
                      </a:r>
                    </a:p>
                  </a:txBody>
                  <a:tcPr/>
                </a:tc>
                <a:tc>
                  <a:txBody>
                    <a:bodyPr/>
                    <a:lstStyle/>
                    <a:p>
                      <a:r>
                        <a:rPr lang="en-US" sz="1400" dirty="0"/>
                        <a:t>4</a:t>
                      </a:r>
                    </a:p>
                  </a:txBody>
                  <a:tcPr/>
                </a:tc>
                <a:tc>
                  <a:txBody>
                    <a:bodyPr/>
                    <a:lstStyle/>
                    <a:p>
                      <a:r>
                        <a:rPr lang="en-US" sz="1400" dirty="0"/>
                        <a:t>MGP</a:t>
                      </a:r>
                    </a:p>
                  </a:txBody>
                  <a:tcPr/>
                </a:tc>
                <a:extLst>
                  <a:ext uri="{0D108BD9-81ED-4DB2-BD59-A6C34878D82A}">
                    <a16:rowId xmlns:a16="http://schemas.microsoft.com/office/drawing/2014/main" val="675215762"/>
                  </a:ext>
                </a:extLst>
              </a:tr>
              <a:tr h="2497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AEC </a:t>
                      </a:r>
                      <a:r>
                        <a:rPr lang="en-US" sz="1400" dirty="0" err="1"/>
                        <a:t>Subindicator</a:t>
                      </a:r>
                      <a:r>
                        <a:rPr lang="en-US" sz="1400" dirty="0"/>
                        <a:t> Category Metric</a:t>
                      </a:r>
                    </a:p>
                  </a:txBody>
                  <a:tcPr/>
                </a:tc>
                <a:tc>
                  <a:txBody>
                    <a:bodyPr/>
                    <a:lstStyle/>
                    <a:p>
                      <a:r>
                        <a:rPr lang="en-US" sz="1400" dirty="0"/>
                        <a:t>6</a:t>
                      </a:r>
                    </a:p>
                  </a:txBody>
                  <a:tcPr/>
                </a:tc>
                <a:tc>
                  <a:txBody>
                    <a:bodyPr/>
                    <a:lstStyle/>
                    <a:p>
                      <a:r>
                        <a:rPr lang="en-US" sz="1400" dirty="0"/>
                        <a:t>Mean Score</a:t>
                      </a:r>
                    </a:p>
                  </a:txBody>
                  <a:tcPr/>
                </a:tc>
                <a:extLst>
                  <a:ext uri="{0D108BD9-81ED-4DB2-BD59-A6C34878D82A}">
                    <a16:rowId xmlns:a16="http://schemas.microsoft.com/office/drawing/2014/main" val="2093345869"/>
                  </a:ext>
                </a:extLst>
              </a:tr>
            </a:tbl>
          </a:graphicData>
        </a:graphic>
      </p:graphicFrame>
    </p:spTree>
    <p:extLst>
      <p:ext uri="{BB962C8B-B14F-4D97-AF65-F5344CB8AC3E}">
        <p14:creationId xmlns:p14="http://schemas.microsoft.com/office/powerpoint/2010/main" val="2854604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 Submitting Your Data – File Upload</a:t>
            </a:r>
            <a:endParaRPr lang="en-US" dirty="0"/>
          </a:p>
        </p:txBody>
      </p:sp>
      <p:sp>
        <p:nvSpPr>
          <p:cNvPr id="5" name="Content Placeholder 1"/>
          <p:cNvSpPr>
            <a:spLocks noGrp="1"/>
          </p:cNvSpPr>
          <p:nvPr>
            <p:ph idx="1"/>
          </p:nvPr>
        </p:nvSpPr>
        <p:spPr>
          <a:xfrm>
            <a:off x="628650" y="1420095"/>
            <a:ext cx="7886700" cy="2508646"/>
          </a:xfrm>
        </p:spPr>
        <p:txBody>
          <a:bodyPr>
            <a:normAutofit lnSpcReduction="10000"/>
          </a:bodyPr>
          <a:lstStyle/>
          <a:p>
            <a:pPr marL="0" indent="0">
              <a:buNone/>
            </a:pPr>
            <a:r>
              <a:rPr lang="en-US" dirty="0"/>
              <a:t>Use File Download/Upload to complete if:</a:t>
            </a:r>
          </a:p>
          <a:p>
            <a:pPr lvl="1"/>
            <a:r>
              <a:rPr lang="en-US" dirty="0"/>
              <a:t>You have several AECs in your district/BOCES, and you are planning to submit many optional measures for each</a:t>
            </a:r>
          </a:p>
          <a:p>
            <a:pPr lvl="1"/>
            <a:r>
              <a:rPr lang="en-US" dirty="0"/>
              <a:t>The staff completing the Planned Measures Collection are comfortable using and working with excel spreadsheets</a:t>
            </a:r>
          </a:p>
          <a:p>
            <a:pPr lvl="1"/>
            <a:r>
              <a:rPr lang="en-US" dirty="0"/>
              <a:t>You have reviewed and have on hand all the additional resources you need for working with the file extracts</a:t>
            </a:r>
          </a:p>
          <a:p>
            <a:pPr lvl="2"/>
            <a:r>
              <a:rPr lang="en-US" dirty="0">
                <a:hlinkClick r:id="rId3"/>
              </a:rPr>
              <a:t>http://www.cde.state.co.us/datapipeline/per-aec</a:t>
            </a:r>
            <a:r>
              <a:rPr lang="en-US" dirty="0"/>
              <a:t> </a:t>
            </a:r>
          </a:p>
        </p:txBody>
      </p:sp>
      <p:pic>
        <p:nvPicPr>
          <p:cNvPr id="6" name="Picture 5" descr="screenshot of navigation sidebar in data pipeline for alternative education data collection"/>
          <p:cNvPicPr>
            <a:picLocks noChangeAspect="1"/>
          </p:cNvPicPr>
          <p:nvPr/>
        </p:nvPicPr>
        <p:blipFill rotWithShape="1">
          <a:blip r:embed="rId4">
            <a:extLst>
              <a:ext uri="{28A0092B-C50C-407E-A947-70E740481C1C}">
                <a14:useLocalDpi xmlns:a14="http://schemas.microsoft.com/office/drawing/2010/main" val="0"/>
              </a:ext>
            </a:extLst>
          </a:blip>
          <a:srcRect b="589"/>
          <a:stretch/>
        </p:blipFill>
        <p:spPr>
          <a:xfrm>
            <a:off x="665217" y="3723783"/>
            <a:ext cx="2106801" cy="2528379"/>
          </a:xfrm>
          <a:prstGeom prst="rect">
            <a:avLst/>
          </a:prstGeom>
        </p:spPr>
      </p:pic>
      <p:sp>
        <p:nvSpPr>
          <p:cNvPr id="7" name="Rounded Rectangle 6">
            <a:extLst>
              <a:ext uri="{C183D7F6-B498-43B3-948B-1728B52AA6E4}">
                <adec:decorative xmlns:adec="http://schemas.microsoft.com/office/drawing/2017/decorative" val="1"/>
              </a:ext>
            </a:extLst>
          </p:cNvPr>
          <p:cNvSpPr/>
          <p:nvPr/>
        </p:nvSpPr>
        <p:spPr>
          <a:xfrm>
            <a:off x="665217" y="3807871"/>
            <a:ext cx="2006062" cy="2479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C183D7F6-B498-43B3-948B-1728B52AA6E4}">
                <adec:decorative xmlns:adec="http://schemas.microsoft.com/office/drawing/2017/decorative" val="1"/>
              </a:ext>
            </a:extLst>
          </p:cNvPr>
          <p:cNvCxnSpPr>
            <a:stCxn id="7" idx="3"/>
            <a:endCxn id="9" idx="1"/>
          </p:cNvCxnSpPr>
          <p:nvPr/>
        </p:nvCxnSpPr>
        <p:spPr>
          <a:xfrm>
            <a:off x="2671279" y="3931858"/>
            <a:ext cx="1059425" cy="82223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730704" y="4430923"/>
            <a:ext cx="4450869" cy="646331"/>
          </a:xfrm>
          <a:prstGeom prst="rect">
            <a:avLst/>
          </a:prstGeom>
          <a:noFill/>
        </p:spPr>
        <p:txBody>
          <a:bodyPr wrap="square" rtlCol="0">
            <a:spAutoFit/>
          </a:bodyPr>
          <a:lstStyle/>
          <a:p>
            <a:r>
              <a:rPr lang="en-US" dirty="0">
                <a:latin typeface="Trebuchet MS" panose="020B0603020202020204" pitchFamily="34" charset="0"/>
              </a:rPr>
              <a:t>Upload completed files to Data Pipeline for CDE review</a:t>
            </a:r>
          </a:p>
        </p:txBody>
      </p:sp>
      <p:sp>
        <p:nvSpPr>
          <p:cNvPr id="10" name="Rounded Rectangle 9">
            <a:extLst>
              <a:ext uri="{C183D7F6-B498-43B3-948B-1728B52AA6E4}">
                <adec:decorative xmlns:adec="http://schemas.microsoft.com/office/drawing/2017/decorative" val="1"/>
              </a:ext>
            </a:extLst>
          </p:cNvPr>
          <p:cNvSpPr/>
          <p:nvPr/>
        </p:nvSpPr>
        <p:spPr>
          <a:xfrm>
            <a:off x="839089" y="5994524"/>
            <a:ext cx="1832190" cy="2479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C183D7F6-B498-43B3-948B-1728B52AA6E4}">
                <adec:decorative xmlns:adec="http://schemas.microsoft.com/office/drawing/2017/decorative" val="1"/>
              </a:ext>
            </a:extLst>
          </p:cNvPr>
          <p:cNvCxnSpPr>
            <a:stCxn id="10" idx="3"/>
            <a:endCxn id="12" idx="1"/>
          </p:cNvCxnSpPr>
          <p:nvPr/>
        </p:nvCxnSpPr>
        <p:spPr>
          <a:xfrm flipV="1">
            <a:off x="2671279" y="5761071"/>
            <a:ext cx="1109667" cy="35744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780946" y="5437905"/>
            <a:ext cx="4450869" cy="646331"/>
          </a:xfrm>
          <a:prstGeom prst="rect">
            <a:avLst/>
          </a:prstGeom>
          <a:noFill/>
        </p:spPr>
        <p:txBody>
          <a:bodyPr wrap="square" rtlCol="0">
            <a:spAutoFit/>
          </a:bodyPr>
          <a:lstStyle/>
          <a:p>
            <a:r>
              <a:rPr lang="en-US" dirty="0">
                <a:latin typeface="Trebuchet MS" panose="020B0603020202020204" pitchFamily="34" charset="0"/>
              </a:rPr>
              <a:t>Download blank files from Data Pipeline to submit</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38</a:t>
            </a:fld>
            <a:endParaRPr lang="en-US" dirty="0"/>
          </a:p>
        </p:txBody>
      </p:sp>
    </p:spTree>
    <p:extLst>
      <p:ext uri="{BB962C8B-B14F-4D97-AF65-F5344CB8AC3E}">
        <p14:creationId xmlns:p14="http://schemas.microsoft.com/office/powerpoint/2010/main" val="34196153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 File Extract Download</a:t>
            </a:r>
            <a:endParaRPr lang="en-US" dirty="0"/>
          </a:p>
        </p:txBody>
      </p:sp>
      <p:pic>
        <p:nvPicPr>
          <p:cNvPr id="5" name="Picture 4" descr="screenshot of the file extract download function for the planned measures data collection in data pipelin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262407"/>
            <a:ext cx="9144000" cy="1814418"/>
          </a:xfrm>
          <a:prstGeom prst="rect">
            <a:avLst/>
          </a:prstGeom>
        </p:spPr>
      </p:pic>
      <p:grpSp>
        <p:nvGrpSpPr>
          <p:cNvPr id="14" name="Group 13" descr="2022-23"/>
          <p:cNvGrpSpPr/>
          <p:nvPr/>
        </p:nvGrpSpPr>
        <p:grpSpPr>
          <a:xfrm>
            <a:off x="4604163" y="1816419"/>
            <a:ext cx="563699" cy="184666"/>
            <a:chOff x="4272804" y="1775753"/>
            <a:chExt cx="563699" cy="184666"/>
          </a:xfrm>
        </p:grpSpPr>
        <p:sp>
          <p:nvSpPr>
            <p:cNvPr id="15" name="Rounded Rectangle 14"/>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4272804" y="1775753"/>
              <a:ext cx="563699" cy="184666"/>
            </a:xfrm>
            <a:prstGeom prst="rect">
              <a:avLst/>
            </a:prstGeom>
            <a:noFill/>
            <a:ln>
              <a:noFill/>
            </a:ln>
          </p:spPr>
          <p:txBody>
            <a:bodyPr wrap="square" rtlCol="0">
              <a:spAutoFit/>
            </a:bodyPr>
            <a:lstStyle/>
            <a:p>
              <a:r>
                <a:rPr lang="en-US" sz="600" dirty="0"/>
                <a:t>2023-24</a:t>
              </a:r>
              <a:endParaRPr lang="en-US" sz="800" dirty="0"/>
            </a:p>
          </p:txBody>
        </p:sp>
      </p:grpSp>
      <p:sp>
        <p:nvSpPr>
          <p:cNvPr id="6" name="Rectangle 5">
            <a:extLst>
              <a:ext uri="{C183D7F6-B498-43B3-948B-1728B52AA6E4}">
                <adec:decorative xmlns:adec="http://schemas.microsoft.com/office/drawing/2017/decorative" val="1"/>
              </a:ext>
            </a:extLst>
          </p:cNvPr>
          <p:cNvSpPr/>
          <p:nvPr/>
        </p:nvSpPr>
        <p:spPr>
          <a:xfrm>
            <a:off x="961429" y="1838025"/>
            <a:ext cx="2422902" cy="1943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C183D7F6-B498-43B3-948B-1728B52AA6E4}">
                <adec:decorative xmlns:adec="http://schemas.microsoft.com/office/drawing/2017/decorative" val="1"/>
              </a:ext>
            </a:extLst>
          </p:cNvPr>
          <p:cNvSpPr/>
          <p:nvPr/>
        </p:nvSpPr>
        <p:spPr>
          <a:xfrm>
            <a:off x="5534097" y="2032381"/>
            <a:ext cx="1460137" cy="21020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C183D7F6-B498-43B3-948B-1728B52AA6E4}">
                <adec:decorative xmlns:adec="http://schemas.microsoft.com/office/drawing/2017/decorative" val="1"/>
              </a:ext>
            </a:extLst>
          </p:cNvPr>
          <p:cNvSpPr/>
          <p:nvPr/>
        </p:nvSpPr>
        <p:spPr>
          <a:xfrm>
            <a:off x="3847419" y="1800181"/>
            <a:ext cx="1568011" cy="27813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04800" y="2671149"/>
            <a:ext cx="4120055" cy="1323439"/>
          </a:xfrm>
          <a:prstGeom prst="rect">
            <a:avLst/>
          </a:prstGeom>
          <a:solidFill>
            <a:schemeClr val="bg1"/>
          </a:solidFill>
        </p:spPr>
        <p:txBody>
          <a:bodyPr wrap="square" rtlCol="0">
            <a:spAutoFit/>
          </a:bodyPr>
          <a:lstStyle/>
          <a:p>
            <a:r>
              <a:rPr lang="en-US" sz="1600" u="sng" dirty="0">
                <a:latin typeface="Trebuchet MS" panose="020B0603020202020204" pitchFamily="34" charset="0"/>
              </a:rPr>
              <a:t>Select </a:t>
            </a:r>
          </a:p>
          <a:p>
            <a:pPr marL="285750" indent="-285750">
              <a:buFont typeface="Arial" panose="020B0604020202020204" pitchFamily="34" charset="0"/>
              <a:buChar char="•"/>
            </a:pPr>
            <a:r>
              <a:rPr lang="en-US" sz="1600" dirty="0">
                <a:latin typeface="Trebuchet MS" panose="020B0603020202020204" pitchFamily="34" charset="0"/>
              </a:rPr>
              <a:t>Planned Assessment Measures for AEC</a:t>
            </a:r>
          </a:p>
          <a:p>
            <a:pPr marL="285750" indent="-285750">
              <a:buFont typeface="Arial" panose="020B0604020202020204" pitchFamily="34" charset="0"/>
              <a:buChar char="•"/>
            </a:pPr>
            <a:r>
              <a:rPr lang="en-US" sz="1600" dirty="0">
                <a:latin typeface="Trebuchet MS" panose="020B0603020202020204" pitchFamily="34" charset="0"/>
              </a:rPr>
              <a:t>2025-26</a:t>
            </a:r>
          </a:p>
          <a:p>
            <a:pPr marL="285750" indent="-285750">
              <a:buFont typeface="Arial" panose="020B0604020202020204" pitchFamily="34" charset="0"/>
              <a:buChar char="•"/>
            </a:pPr>
            <a:r>
              <a:rPr lang="en-US" sz="1600" dirty="0">
                <a:latin typeface="Trebuchet MS" panose="020B0603020202020204" pitchFamily="34" charset="0"/>
              </a:rPr>
              <a:t>Preferred File Content Type (rec: Excel)</a:t>
            </a:r>
          </a:p>
          <a:p>
            <a:pPr marL="285750" indent="-285750">
              <a:buFont typeface="Arial" panose="020B0604020202020204" pitchFamily="34" charset="0"/>
              <a:buChar char="•"/>
            </a:pPr>
            <a:r>
              <a:rPr lang="en-US" sz="1600" dirty="0">
                <a:latin typeface="Trebuchet MS" panose="020B0603020202020204" pitchFamily="34" charset="0"/>
              </a:rPr>
              <a:t>Hit </a:t>
            </a:r>
            <a:r>
              <a:rPr lang="en-US" sz="1600" b="1" dirty="0">
                <a:solidFill>
                  <a:schemeClr val="accent6">
                    <a:lumMod val="75000"/>
                  </a:schemeClr>
                </a:solidFill>
                <a:latin typeface="Trebuchet MS" panose="020B0603020202020204" pitchFamily="34" charset="0"/>
              </a:rPr>
              <a:t>Search</a:t>
            </a:r>
          </a:p>
        </p:txBody>
      </p:sp>
      <p:cxnSp>
        <p:nvCxnSpPr>
          <p:cNvPr id="10" name="Straight Arrow Connector 9">
            <a:extLst>
              <a:ext uri="{C183D7F6-B498-43B3-948B-1728B52AA6E4}">
                <adec:decorative xmlns:adec="http://schemas.microsoft.com/office/drawing/2017/decorative" val="1"/>
              </a:ext>
            </a:extLst>
          </p:cNvPr>
          <p:cNvCxnSpPr>
            <a:cxnSpLocks/>
          </p:cNvCxnSpPr>
          <p:nvPr/>
        </p:nvCxnSpPr>
        <p:spPr>
          <a:xfrm>
            <a:off x="5143544" y="3157290"/>
            <a:ext cx="0" cy="1323439"/>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308310" y="3157290"/>
            <a:ext cx="3695656" cy="1323439"/>
          </a:xfrm>
          <a:prstGeom prst="rect">
            <a:avLst/>
          </a:prstGeom>
          <a:noFill/>
        </p:spPr>
        <p:txBody>
          <a:bodyPr wrap="square" rtlCol="0">
            <a:spAutoFit/>
          </a:bodyPr>
          <a:lstStyle/>
          <a:p>
            <a:r>
              <a:rPr lang="en-US" sz="1600" u="sng" dirty="0">
                <a:latin typeface="Trebuchet MS" panose="020B0603020202020204" pitchFamily="34" charset="0"/>
              </a:rPr>
              <a:t>Add in the codes for:</a:t>
            </a:r>
          </a:p>
          <a:p>
            <a:pPr marL="285750" indent="-285750">
              <a:buFont typeface="Arial" panose="020B0604020202020204" pitchFamily="34" charset="0"/>
              <a:buChar char="•"/>
            </a:pPr>
            <a:r>
              <a:rPr lang="en-US" sz="1600" dirty="0">
                <a:latin typeface="Trebuchet MS" panose="020B0603020202020204" pitchFamily="34" charset="0"/>
              </a:rPr>
              <a:t>AEC Indicator</a:t>
            </a:r>
          </a:p>
          <a:p>
            <a:pPr marL="285750" indent="-285750">
              <a:buFont typeface="Arial" panose="020B0604020202020204" pitchFamily="34" charset="0"/>
              <a:buChar char="•"/>
            </a:pPr>
            <a:r>
              <a:rPr lang="en-US" sz="1600" dirty="0">
                <a:latin typeface="Trebuchet MS" panose="020B0603020202020204" pitchFamily="34" charset="0"/>
              </a:rPr>
              <a:t>AEC </a:t>
            </a:r>
            <a:r>
              <a:rPr lang="en-US" sz="1600" dirty="0" err="1">
                <a:latin typeface="Trebuchet MS" panose="020B0603020202020204" pitchFamily="34" charset="0"/>
              </a:rPr>
              <a:t>Subindicator</a:t>
            </a:r>
            <a:endParaRPr lang="en-US" sz="1600" dirty="0">
              <a:latin typeface="Trebuchet MS" panose="020B0603020202020204" pitchFamily="34" charset="0"/>
            </a:endParaRPr>
          </a:p>
          <a:p>
            <a:pPr marL="285750" indent="-285750">
              <a:buFont typeface="Arial" panose="020B0604020202020204" pitchFamily="34" charset="0"/>
              <a:buChar char="•"/>
            </a:pPr>
            <a:r>
              <a:rPr lang="en-US" sz="1600" dirty="0">
                <a:latin typeface="Trebuchet MS" panose="020B0603020202020204" pitchFamily="34" charset="0"/>
              </a:rPr>
              <a:t>AEC </a:t>
            </a:r>
            <a:r>
              <a:rPr lang="en-US" sz="1600" dirty="0" err="1">
                <a:latin typeface="Trebuchet MS" panose="020B0603020202020204" pitchFamily="34" charset="0"/>
              </a:rPr>
              <a:t>Subindicator</a:t>
            </a:r>
            <a:r>
              <a:rPr lang="en-US" sz="1600" dirty="0">
                <a:latin typeface="Trebuchet MS" panose="020B0603020202020204" pitchFamily="34" charset="0"/>
              </a:rPr>
              <a:t> Category</a:t>
            </a:r>
          </a:p>
          <a:p>
            <a:pPr marL="285750" indent="-285750">
              <a:buFont typeface="Arial" panose="020B0604020202020204" pitchFamily="34" charset="0"/>
              <a:buChar char="•"/>
            </a:pPr>
            <a:r>
              <a:rPr lang="en-US" sz="1600" dirty="0">
                <a:latin typeface="Trebuchet MS" panose="020B0603020202020204" pitchFamily="34" charset="0"/>
              </a:rPr>
              <a:t>AEC </a:t>
            </a:r>
            <a:r>
              <a:rPr lang="en-US" sz="1600" dirty="0" err="1">
                <a:latin typeface="Trebuchet MS" panose="020B0603020202020204" pitchFamily="34" charset="0"/>
              </a:rPr>
              <a:t>Subindicator</a:t>
            </a:r>
            <a:r>
              <a:rPr lang="en-US" sz="1600" dirty="0">
                <a:latin typeface="Trebuchet MS" panose="020B0603020202020204" pitchFamily="34" charset="0"/>
              </a:rPr>
              <a:t> Category Metric</a:t>
            </a:r>
          </a:p>
        </p:txBody>
      </p:sp>
      <p:pic>
        <p:nvPicPr>
          <p:cNvPr id="11" name="Picture 10" descr="screenshot of populated data file for the planned measures data collectio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56570"/>
            <a:ext cx="9144000" cy="1493520"/>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39</a:t>
            </a:fld>
            <a:endParaRPr lang="en-US" dirty="0"/>
          </a:p>
        </p:txBody>
      </p:sp>
    </p:spTree>
    <p:extLst>
      <p:ext uri="{BB962C8B-B14F-4D97-AF65-F5344CB8AC3E}">
        <p14:creationId xmlns:p14="http://schemas.microsoft.com/office/powerpoint/2010/main" val="1304519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Collections and Timeline</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4</a:t>
            </a:fld>
            <a:endParaRPr lang="en-US" dirty="0"/>
          </a:p>
        </p:txBody>
      </p:sp>
      <p:sp>
        <p:nvSpPr>
          <p:cNvPr id="3" name="TextBox 2">
            <a:extLst>
              <a:ext uri="{FF2B5EF4-FFF2-40B4-BE49-F238E27FC236}">
                <a16:creationId xmlns:a16="http://schemas.microsoft.com/office/drawing/2014/main" id="{9D02B96A-D096-079D-49B5-11D2D0054043}"/>
              </a:ext>
            </a:extLst>
          </p:cNvPr>
          <p:cNvSpPr txBox="1"/>
          <p:nvPr/>
        </p:nvSpPr>
        <p:spPr>
          <a:xfrm>
            <a:off x="245193" y="1225689"/>
            <a:ext cx="8790300" cy="5632311"/>
          </a:xfrm>
          <a:prstGeom prst="rect">
            <a:avLst/>
          </a:prstGeom>
          <a:noFill/>
        </p:spPr>
        <p:txBody>
          <a:bodyPr wrap="square" rtlCol="0">
            <a:spAutoFit/>
          </a:bodyPr>
          <a:lstStyle/>
          <a:p>
            <a:r>
              <a:rPr lang="en-US" b="1" dirty="0"/>
              <a:t>Timeline:</a:t>
            </a:r>
          </a:p>
          <a:p>
            <a:endParaRPr lang="en-US" b="1" dirty="0"/>
          </a:p>
          <a:p>
            <a:r>
              <a:rPr lang="en-US" b="1" dirty="0"/>
              <a:t>January:</a:t>
            </a:r>
          </a:p>
          <a:p>
            <a:pPr marL="285750" indent="-285750">
              <a:buFont typeface="Arial" panose="020B0604020202020204" pitchFamily="34" charset="0"/>
              <a:buChar char="•"/>
            </a:pPr>
            <a:r>
              <a:rPr lang="en-US" sz="1400" dirty="0"/>
              <a:t>Notify B Sanders/April Thompson of new schools seeking AEC designation by 1/31/2024</a:t>
            </a:r>
          </a:p>
          <a:p>
            <a:endParaRPr lang="en-US" b="1" dirty="0"/>
          </a:p>
          <a:p>
            <a:r>
              <a:rPr lang="en-US" b="1" dirty="0"/>
              <a:t>March:</a:t>
            </a:r>
          </a:p>
          <a:p>
            <a:pPr marL="285750" indent="-285750">
              <a:buFont typeface="Arial" panose="020B0604020202020204" pitchFamily="34" charset="0"/>
              <a:buChar char="•"/>
            </a:pPr>
            <a:r>
              <a:rPr lang="en-US" sz="1400" dirty="0"/>
              <a:t>Renewal/Application collection opens 3/19/2025</a:t>
            </a:r>
          </a:p>
          <a:p>
            <a:pPr marL="285750" indent="-285750">
              <a:buFont typeface="Arial" panose="020B0604020202020204" pitchFamily="34" charset="0"/>
              <a:buChar char="•"/>
            </a:pPr>
            <a:r>
              <a:rPr lang="en-US" sz="1400" dirty="0"/>
              <a:t>Planned measures for 2025 SPF collection opens 3/19/2025</a:t>
            </a:r>
          </a:p>
          <a:p>
            <a:pPr marL="285750" indent="-285750">
              <a:buFont typeface="Arial" panose="020B0604020202020204" pitchFamily="34" charset="0"/>
              <a:buChar char="•"/>
            </a:pPr>
            <a:r>
              <a:rPr lang="en-US" sz="1400" dirty="0"/>
              <a:t>Office Hours Available</a:t>
            </a:r>
          </a:p>
          <a:p>
            <a:endParaRPr lang="en-US" b="1" dirty="0"/>
          </a:p>
          <a:p>
            <a:r>
              <a:rPr lang="en-US" b="1" dirty="0"/>
              <a:t>April</a:t>
            </a:r>
          </a:p>
          <a:p>
            <a:pPr marL="285750" indent="-285750">
              <a:buFont typeface="Arial" panose="020B0604020202020204" pitchFamily="34" charset="0"/>
              <a:buChar char="•"/>
            </a:pPr>
            <a:r>
              <a:rPr lang="en-US" sz="1400" dirty="0"/>
              <a:t>Renewal/Application collection closes 4/25/2025</a:t>
            </a:r>
          </a:p>
          <a:p>
            <a:endParaRPr lang="en-US" sz="1400" dirty="0"/>
          </a:p>
          <a:p>
            <a:r>
              <a:rPr lang="en-US" b="1" dirty="0"/>
              <a:t>May</a:t>
            </a:r>
          </a:p>
          <a:p>
            <a:pPr marL="285750" indent="-285750">
              <a:buFont typeface="Arial" panose="020B0604020202020204" pitchFamily="34" charset="0"/>
              <a:buChar char="•"/>
            </a:pPr>
            <a:r>
              <a:rPr lang="en-US" sz="1400" baseline="0" dirty="0"/>
              <a:t>Actual measures for 2025 AEC SPF collection opens 5/14/2025</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aseline="0" dirty="0"/>
              <a:t>Office hours for Selection of Measures</a:t>
            </a:r>
          </a:p>
          <a:p>
            <a:endParaRPr lang="en-US" sz="1400" dirty="0"/>
          </a:p>
          <a:p>
            <a:r>
              <a:rPr lang="en-US" b="1" dirty="0"/>
              <a:t>June</a:t>
            </a:r>
          </a:p>
          <a:p>
            <a:pPr marL="285750" indent="-285750">
              <a:buFont typeface="Arial" panose="020B0604020202020204" pitchFamily="34" charset="0"/>
              <a:buChar char="•"/>
            </a:pPr>
            <a:r>
              <a:rPr lang="en-US" sz="1400" dirty="0"/>
              <a:t>Planned measures</a:t>
            </a:r>
            <a:r>
              <a:rPr lang="en-US" sz="1400" baseline="0" dirty="0"/>
              <a:t> for 2025 AEC SPF collection closes 6/27/2025</a:t>
            </a:r>
          </a:p>
          <a:p>
            <a:pPr marL="285750" indent="-285750">
              <a:buFont typeface="Arial" panose="020B0604020202020204" pitchFamily="34" charset="0"/>
              <a:buChar char="•"/>
            </a:pPr>
            <a:r>
              <a:rPr lang="en-US" sz="1400" baseline="0" dirty="0"/>
              <a:t>Actual measures for 2024 AEC SPF collection closes 6/27/2025</a:t>
            </a:r>
          </a:p>
          <a:p>
            <a:pPr marL="285750" marR="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aseline="0" dirty="0"/>
              <a:t>Office hours for Selection of Measures</a:t>
            </a:r>
          </a:p>
          <a:p>
            <a:endParaRPr lang="en-US" b="1" dirty="0"/>
          </a:p>
        </p:txBody>
      </p:sp>
      <p:sp>
        <p:nvSpPr>
          <p:cNvPr id="5" name="Rectangle 4" descr="Red border around March and April as focus point for current collections">
            <a:extLst>
              <a:ext uri="{FF2B5EF4-FFF2-40B4-BE49-F238E27FC236}">
                <a16:creationId xmlns:a16="http://schemas.microsoft.com/office/drawing/2014/main" id="{81C39FCD-CE24-C9E2-1DDB-B65A959D8E26}"/>
              </a:ext>
            </a:extLst>
          </p:cNvPr>
          <p:cNvSpPr/>
          <p:nvPr/>
        </p:nvSpPr>
        <p:spPr>
          <a:xfrm>
            <a:off x="245193" y="2582426"/>
            <a:ext cx="7984407" cy="1848897"/>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5032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 Data File Upload</a:t>
            </a:r>
          </a:p>
        </p:txBody>
      </p:sp>
      <p:pic>
        <p:nvPicPr>
          <p:cNvPr id="9" name="Picture 8" descr="screenshot of the navigation sidebar for the alternative education data collections in data pipeline"/>
          <p:cNvPicPr>
            <a:picLocks noChangeAspect="1"/>
          </p:cNvPicPr>
          <p:nvPr/>
        </p:nvPicPr>
        <p:blipFill rotWithShape="1">
          <a:blip r:embed="rId3">
            <a:extLst>
              <a:ext uri="{28A0092B-C50C-407E-A947-70E740481C1C}">
                <a14:useLocalDpi xmlns:a14="http://schemas.microsoft.com/office/drawing/2010/main" val="0"/>
              </a:ext>
            </a:extLst>
          </a:blip>
          <a:srcRect b="589"/>
          <a:stretch/>
        </p:blipFill>
        <p:spPr>
          <a:xfrm>
            <a:off x="74907" y="1280063"/>
            <a:ext cx="2106801" cy="2528379"/>
          </a:xfrm>
          <a:prstGeom prst="rect">
            <a:avLst/>
          </a:prstGeom>
        </p:spPr>
      </p:pic>
      <p:pic>
        <p:nvPicPr>
          <p:cNvPr id="5" name="Picture 4" descr="screenshot of the data file upload feature for the planned measures collection in data pipeline"/>
          <p:cNvPicPr>
            <a:picLocks noChangeAspect="1"/>
          </p:cNvPicPr>
          <p:nvPr/>
        </p:nvPicPr>
        <p:blipFill rotWithShape="1">
          <a:blip r:embed="rId4">
            <a:extLst>
              <a:ext uri="{28A0092B-C50C-407E-A947-70E740481C1C}">
                <a14:useLocalDpi xmlns:a14="http://schemas.microsoft.com/office/drawing/2010/main" val="0"/>
              </a:ext>
            </a:extLst>
          </a:blip>
          <a:srcRect r="38046"/>
          <a:stretch/>
        </p:blipFill>
        <p:spPr>
          <a:xfrm>
            <a:off x="3121460" y="1346223"/>
            <a:ext cx="5665076" cy="2795688"/>
          </a:xfrm>
          <a:prstGeom prst="rect">
            <a:avLst/>
          </a:prstGeom>
        </p:spPr>
      </p:pic>
      <p:sp>
        <p:nvSpPr>
          <p:cNvPr id="6" name="Rectangle 5">
            <a:extLst>
              <a:ext uri="{C183D7F6-B498-43B3-948B-1728B52AA6E4}">
                <adec:decorative xmlns:adec="http://schemas.microsoft.com/office/drawing/2017/decorative" val="1"/>
              </a:ext>
            </a:extLst>
          </p:cNvPr>
          <p:cNvSpPr/>
          <p:nvPr/>
        </p:nvSpPr>
        <p:spPr>
          <a:xfrm>
            <a:off x="3564407" y="2206531"/>
            <a:ext cx="3741683" cy="169347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C183D7F6-B498-43B3-948B-1728B52AA6E4}">
                <adec:decorative xmlns:adec="http://schemas.microsoft.com/office/drawing/2017/decorative" val="1"/>
              </a:ext>
            </a:extLst>
          </p:cNvPr>
          <p:cNvCxnSpPr>
            <a:cxnSpLocks/>
            <a:stCxn id="6" idx="2"/>
            <a:endCxn id="8" idx="0"/>
          </p:cNvCxnSpPr>
          <p:nvPr/>
        </p:nvCxnSpPr>
        <p:spPr>
          <a:xfrm flipH="1">
            <a:off x="3518614" y="3900010"/>
            <a:ext cx="1916635" cy="30806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2" name="Group 11" descr="2022-23"/>
          <p:cNvGrpSpPr/>
          <p:nvPr/>
        </p:nvGrpSpPr>
        <p:grpSpPr>
          <a:xfrm>
            <a:off x="4654267" y="2881129"/>
            <a:ext cx="563699" cy="184666"/>
            <a:chOff x="4272804" y="1775753"/>
            <a:chExt cx="563699" cy="184666"/>
          </a:xfrm>
        </p:grpSpPr>
        <p:sp>
          <p:nvSpPr>
            <p:cNvPr id="13" name="Rounded Rectangle 12"/>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272804" y="1775753"/>
              <a:ext cx="563699" cy="184666"/>
            </a:xfrm>
            <a:prstGeom prst="rect">
              <a:avLst/>
            </a:prstGeom>
            <a:noFill/>
            <a:ln>
              <a:noFill/>
            </a:ln>
          </p:spPr>
          <p:txBody>
            <a:bodyPr wrap="square" rtlCol="0">
              <a:spAutoFit/>
            </a:bodyPr>
            <a:lstStyle/>
            <a:p>
              <a:r>
                <a:rPr lang="en-US" sz="600" dirty="0"/>
                <a:t>2023-24</a:t>
              </a:r>
              <a:endParaRPr lang="en-US" sz="800" dirty="0"/>
            </a:p>
          </p:txBody>
        </p:sp>
      </p:grpSp>
      <p:sp>
        <p:nvSpPr>
          <p:cNvPr id="8" name="TextBox 7"/>
          <p:cNvSpPr txBox="1"/>
          <p:nvPr/>
        </p:nvSpPr>
        <p:spPr>
          <a:xfrm>
            <a:off x="710170" y="4208071"/>
            <a:ext cx="5616888" cy="2062103"/>
          </a:xfrm>
          <a:prstGeom prst="rect">
            <a:avLst/>
          </a:prstGeom>
          <a:noFill/>
        </p:spPr>
        <p:txBody>
          <a:bodyPr wrap="square" rtlCol="0">
            <a:spAutoFit/>
          </a:bodyPr>
          <a:lstStyle/>
          <a:p>
            <a:r>
              <a:rPr lang="en-US" sz="1600" u="sng" dirty="0">
                <a:latin typeface="Trebuchet MS" panose="020B0603020202020204" pitchFamily="34" charset="0"/>
              </a:rPr>
              <a:t>Select</a:t>
            </a:r>
          </a:p>
          <a:p>
            <a:pPr marL="285750" indent="-285750">
              <a:buFont typeface="Arial" panose="020B0604020202020204" pitchFamily="34" charset="0"/>
              <a:buChar char="•"/>
            </a:pPr>
            <a:r>
              <a:rPr lang="en-US" sz="1600" dirty="0">
                <a:latin typeface="Trebuchet MS" panose="020B0603020202020204" pitchFamily="34" charset="0"/>
              </a:rPr>
              <a:t>Alternative Education Campus in Dataset</a:t>
            </a:r>
          </a:p>
          <a:p>
            <a:pPr marL="285750" indent="-285750">
              <a:buFont typeface="Arial" panose="020B0604020202020204" pitchFamily="34" charset="0"/>
              <a:buChar char="•"/>
            </a:pPr>
            <a:r>
              <a:rPr lang="en-US" sz="1600" dirty="0">
                <a:latin typeface="Trebuchet MS" panose="020B0603020202020204" pitchFamily="34" charset="0"/>
              </a:rPr>
              <a:t>Planned Assessment Measures for AEC in File Type</a:t>
            </a:r>
          </a:p>
          <a:p>
            <a:pPr marL="285750" indent="-285750">
              <a:buFont typeface="Arial" panose="020B0604020202020204" pitchFamily="34" charset="0"/>
              <a:buChar char="•"/>
            </a:pPr>
            <a:r>
              <a:rPr lang="en-US" sz="1600" dirty="0">
                <a:latin typeface="Trebuchet MS" panose="020B0603020202020204" pitchFamily="34" charset="0"/>
              </a:rPr>
              <a:t>2025-26 in School Year</a:t>
            </a:r>
          </a:p>
          <a:p>
            <a:pPr marL="285750" indent="-285750">
              <a:buFont typeface="Arial" panose="020B0604020202020204" pitchFamily="34" charset="0"/>
              <a:buChar char="•"/>
            </a:pPr>
            <a:r>
              <a:rPr lang="en-US" sz="1600" dirty="0">
                <a:latin typeface="Trebuchet MS" panose="020B0603020202020204" pitchFamily="34" charset="0"/>
              </a:rPr>
              <a:t>Your LEA</a:t>
            </a:r>
          </a:p>
          <a:p>
            <a:pPr marL="285750" indent="-285750">
              <a:buFont typeface="Arial" panose="020B0604020202020204" pitchFamily="34" charset="0"/>
              <a:buChar char="•"/>
            </a:pPr>
            <a:r>
              <a:rPr lang="en-US" sz="1600" dirty="0">
                <a:latin typeface="Trebuchet MS" panose="020B0603020202020204" pitchFamily="34" charset="0"/>
              </a:rPr>
              <a:t>Choose your file</a:t>
            </a:r>
          </a:p>
          <a:p>
            <a:pPr marL="285750" indent="-285750">
              <a:buFont typeface="Arial" panose="020B0604020202020204" pitchFamily="34" charset="0"/>
              <a:buChar char="•"/>
            </a:pPr>
            <a:r>
              <a:rPr lang="en-US" sz="1600" dirty="0">
                <a:latin typeface="Trebuchet MS" panose="020B0603020202020204" pitchFamily="34" charset="0"/>
              </a:rPr>
              <a:t>Replace in Upload Type</a:t>
            </a:r>
          </a:p>
          <a:p>
            <a:pPr marL="285750" indent="-285750">
              <a:buFont typeface="Arial" panose="020B0604020202020204" pitchFamily="34" charset="0"/>
              <a:buChar char="•"/>
            </a:pPr>
            <a:endParaRPr lang="en-US" sz="1600" dirty="0">
              <a:latin typeface="Trebuchet MS" panose="020B0603020202020204" pitchFamily="34" charset="0"/>
            </a:endParaRPr>
          </a:p>
        </p:txBody>
      </p:sp>
      <p:sp>
        <p:nvSpPr>
          <p:cNvPr id="10" name="Rounded Rectangle 9">
            <a:extLst>
              <a:ext uri="{C183D7F6-B498-43B3-948B-1728B52AA6E4}">
                <adec:decorative xmlns:adec="http://schemas.microsoft.com/office/drawing/2017/decorative" val="1"/>
              </a:ext>
            </a:extLst>
          </p:cNvPr>
          <p:cNvSpPr/>
          <p:nvPr/>
        </p:nvSpPr>
        <p:spPr>
          <a:xfrm>
            <a:off x="66396" y="1319148"/>
            <a:ext cx="2006062" cy="24797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C183D7F6-B498-43B3-948B-1728B52AA6E4}">
                <adec:decorative xmlns:adec="http://schemas.microsoft.com/office/drawing/2017/decorative" val="1"/>
              </a:ext>
            </a:extLst>
          </p:cNvPr>
          <p:cNvCxnSpPr>
            <a:cxnSpLocks/>
          </p:cNvCxnSpPr>
          <p:nvPr/>
        </p:nvCxnSpPr>
        <p:spPr>
          <a:xfrm>
            <a:off x="2162877" y="1346223"/>
            <a:ext cx="919089" cy="99141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C479D5F6-EDCB-402A-AC08-4943A1820E8F}" type="slidenum">
              <a:rPr lang="en-US" smtClean="0"/>
              <a:pPr/>
              <a:t>40</a:t>
            </a:fld>
            <a:endParaRPr lang="en-US" dirty="0"/>
          </a:p>
        </p:txBody>
      </p:sp>
    </p:spTree>
    <p:extLst>
      <p:ext uri="{BB962C8B-B14F-4D97-AF65-F5344CB8AC3E}">
        <p14:creationId xmlns:p14="http://schemas.microsoft.com/office/powerpoint/2010/main" val="17454613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a:t>
            </a:r>
            <a:r>
              <a:rPr lang="en-US" dirty="0"/>
              <a:t>- </a:t>
            </a:r>
            <a:r>
              <a:rPr lang="en-US" i="1" dirty="0"/>
              <a:t> Add/Edit Records</a:t>
            </a:r>
            <a:endParaRPr lang="en-US" dirty="0"/>
          </a:p>
        </p:txBody>
      </p:sp>
      <p:sp>
        <p:nvSpPr>
          <p:cNvPr id="3" name="Content Placeholder 2"/>
          <p:cNvSpPr>
            <a:spLocks noGrp="1"/>
          </p:cNvSpPr>
          <p:nvPr>
            <p:ph idx="1"/>
          </p:nvPr>
        </p:nvSpPr>
        <p:spPr/>
        <p:txBody>
          <a:bodyPr/>
          <a:lstStyle/>
          <a:p>
            <a:pPr marL="0" indent="0">
              <a:buNone/>
            </a:pPr>
            <a:r>
              <a:rPr lang="en-US" dirty="0"/>
              <a:t>Use Add/Edit Records to complete if:</a:t>
            </a:r>
          </a:p>
          <a:p>
            <a:pPr lvl="1"/>
            <a:r>
              <a:rPr lang="en-US" dirty="0"/>
              <a:t>You do not want to map numeric codes to indicator, </a:t>
            </a:r>
            <a:r>
              <a:rPr lang="en-US" dirty="0" err="1"/>
              <a:t>subindicator</a:t>
            </a:r>
            <a:r>
              <a:rPr lang="en-US" dirty="0"/>
              <a:t>, category, and metric names</a:t>
            </a:r>
          </a:p>
          <a:p>
            <a:pPr lvl="1"/>
            <a:r>
              <a:rPr lang="en-US" dirty="0"/>
              <a:t>You do not want to reference a separate document to track which </a:t>
            </a:r>
            <a:r>
              <a:rPr lang="en-US" dirty="0" err="1"/>
              <a:t>subindicators</a:t>
            </a:r>
            <a:r>
              <a:rPr lang="en-US" dirty="0"/>
              <a:t> match which categories and which </a:t>
            </a:r>
            <a:r>
              <a:rPr lang="en-US" dirty="0" err="1"/>
              <a:t>subindicators</a:t>
            </a:r>
            <a:r>
              <a:rPr lang="en-US" dirty="0"/>
              <a:t> match which indicators</a:t>
            </a:r>
          </a:p>
          <a:p>
            <a:pPr lvl="1"/>
            <a:r>
              <a:rPr lang="en-US" dirty="0"/>
              <a:t>One person will be doing the majority of the data entry and submission for all of the measure records</a:t>
            </a:r>
          </a:p>
          <a:p>
            <a:pPr lvl="1"/>
            <a:r>
              <a:rPr lang="en-US" dirty="0"/>
              <a:t>You will be entering data measure by measure</a:t>
            </a:r>
          </a:p>
          <a:p>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41</a:t>
            </a:fld>
            <a:endParaRPr lang="en-US" dirty="0"/>
          </a:p>
        </p:txBody>
      </p:sp>
    </p:spTree>
    <p:extLst>
      <p:ext uri="{BB962C8B-B14F-4D97-AF65-F5344CB8AC3E}">
        <p14:creationId xmlns:p14="http://schemas.microsoft.com/office/powerpoint/2010/main" val="3223345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 Adding New Records</a:t>
            </a:r>
          </a:p>
        </p:txBody>
      </p:sp>
      <p:pic>
        <p:nvPicPr>
          <p:cNvPr id="5" name="Picture 4" descr="screenshot of the add record function for the planned measures collection in data pipeline"/>
          <p:cNvPicPr>
            <a:picLocks noChangeAspect="1"/>
          </p:cNvPicPr>
          <p:nvPr/>
        </p:nvPicPr>
        <p:blipFill rotWithShape="1">
          <a:blip r:embed="rId3">
            <a:extLst>
              <a:ext uri="{28A0092B-C50C-407E-A947-70E740481C1C}">
                <a14:useLocalDpi xmlns:a14="http://schemas.microsoft.com/office/drawing/2010/main" val="0"/>
              </a:ext>
            </a:extLst>
          </a:blip>
          <a:srcRect b="51003"/>
          <a:stretch/>
        </p:blipFill>
        <p:spPr>
          <a:xfrm>
            <a:off x="0" y="1252683"/>
            <a:ext cx="9144000" cy="1154703"/>
          </a:xfrm>
          <a:prstGeom prst="rect">
            <a:avLst/>
          </a:prstGeom>
        </p:spPr>
      </p:pic>
      <p:grpSp>
        <p:nvGrpSpPr>
          <p:cNvPr id="12" name="Group 11" descr="2022-23"/>
          <p:cNvGrpSpPr/>
          <p:nvPr/>
        </p:nvGrpSpPr>
        <p:grpSpPr>
          <a:xfrm>
            <a:off x="4541533" y="1816419"/>
            <a:ext cx="563699" cy="184666"/>
            <a:chOff x="4272804" y="1775753"/>
            <a:chExt cx="563699" cy="184666"/>
          </a:xfrm>
        </p:grpSpPr>
        <p:sp>
          <p:nvSpPr>
            <p:cNvPr id="13" name="Rounded Rectangle 12"/>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4272804" y="1775753"/>
              <a:ext cx="563699" cy="184666"/>
            </a:xfrm>
            <a:prstGeom prst="rect">
              <a:avLst/>
            </a:prstGeom>
            <a:noFill/>
            <a:ln>
              <a:noFill/>
            </a:ln>
          </p:spPr>
          <p:txBody>
            <a:bodyPr wrap="square" rtlCol="0">
              <a:spAutoFit/>
            </a:bodyPr>
            <a:lstStyle/>
            <a:p>
              <a:r>
                <a:rPr lang="en-US" sz="600" dirty="0"/>
                <a:t>2023-24</a:t>
              </a:r>
              <a:endParaRPr lang="en-US" sz="800" dirty="0"/>
            </a:p>
          </p:txBody>
        </p:sp>
      </p:grpSp>
      <p:sp>
        <p:nvSpPr>
          <p:cNvPr id="7" name="TextBox 6"/>
          <p:cNvSpPr txBox="1"/>
          <p:nvPr/>
        </p:nvSpPr>
        <p:spPr>
          <a:xfrm>
            <a:off x="304800" y="2300397"/>
            <a:ext cx="2585545" cy="1569660"/>
          </a:xfrm>
          <a:prstGeom prst="rect">
            <a:avLst/>
          </a:prstGeom>
          <a:noFill/>
        </p:spPr>
        <p:txBody>
          <a:bodyPr wrap="square" rtlCol="0">
            <a:spAutoFit/>
          </a:bodyPr>
          <a:lstStyle/>
          <a:p>
            <a:r>
              <a:rPr lang="en-US" sz="1600" u="sng" dirty="0">
                <a:latin typeface="Trebuchet MS" panose="020B0603020202020204" pitchFamily="34" charset="0"/>
              </a:rPr>
              <a:t>Select </a:t>
            </a:r>
          </a:p>
          <a:p>
            <a:pPr marL="285750" indent="-285750">
              <a:buFont typeface="Arial" panose="020B0604020202020204" pitchFamily="34" charset="0"/>
              <a:buChar char="•"/>
            </a:pPr>
            <a:r>
              <a:rPr lang="en-US" sz="1600" dirty="0">
                <a:latin typeface="Trebuchet MS" panose="020B0603020202020204" pitchFamily="34" charset="0"/>
              </a:rPr>
              <a:t>Planned Assessment Measures for AEC</a:t>
            </a:r>
          </a:p>
          <a:p>
            <a:pPr marL="285750" indent="-285750">
              <a:buFont typeface="Arial" panose="020B0604020202020204" pitchFamily="34" charset="0"/>
              <a:buChar char="•"/>
            </a:pPr>
            <a:r>
              <a:rPr lang="en-US" sz="1600" dirty="0">
                <a:latin typeface="Trebuchet MS" panose="020B0603020202020204" pitchFamily="34" charset="0"/>
              </a:rPr>
              <a:t>2025-26</a:t>
            </a:r>
          </a:p>
          <a:p>
            <a:pPr marL="285750" indent="-285750">
              <a:buFont typeface="Arial" panose="020B0604020202020204" pitchFamily="34" charset="0"/>
              <a:buChar char="•"/>
            </a:pPr>
            <a:r>
              <a:rPr lang="en-US" sz="1600" dirty="0">
                <a:latin typeface="Trebuchet MS" panose="020B0603020202020204" pitchFamily="34" charset="0"/>
              </a:rPr>
              <a:t>Your LEA</a:t>
            </a:r>
          </a:p>
          <a:p>
            <a:pPr marL="285750" indent="-285750">
              <a:buFont typeface="Arial" panose="020B0604020202020204" pitchFamily="34" charset="0"/>
              <a:buChar char="•"/>
            </a:pPr>
            <a:r>
              <a:rPr lang="en-US" sz="1600" dirty="0">
                <a:latin typeface="Trebuchet MS" panose="020B0603020202020204" pitchFamily="34" charset="0"/>
              </a:rPr>
              <a:t>Hit </a:t>
            </a:r>
            <a:r>
              <a:rPr lang="en-US" sz="1600" b="1" dirty="0">
                <a:solidFill>
                  <a:schemeClr val="accent6">
                    <a:lumMod val="75000"/>
                  </a:schemeClr>
                </a:solidFill>
                <a:latin typeface="Trebuchet MS" panose="020B0603020202020204" pitchFamily="34" charset="0"/>
              </a:rPr>
              <a:t>Add New Record</a:t>
            </a:r>
          </a:p>
        </p:txBody>
      </p:sp>
      <p:sp>
        <p:nvSpPr>
          <p:cNvPr id="8" name="Rectangle 7">
            <a:extLst>
              <a:ext uri="{C183D7F6-B498-43B3-948B-1728B52AA6E4}">
                <adec:decorative xmlns:adec="http://schemas.microsoft.com/office/drawing/2017/decorative" val="1"/>
              </a:ext>
            </a:extLst>
          </p:cNvPr>
          <p:cNvSpPr/>
          <p:nvPr/>
        </p:nvSpPr>
        <p:spPr>
          <a:xfrm>
            <a:off x="879840" y="1787169"/>
            <a:ext cx="2362601" cy="2501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C183D7F6-B498-43B3-948B-1728B52AA6E4}">
                <adec:decorative xmlns:adec="http://schemas.microsoft.com/office/drawing/2017/decorative" val="1"/>
              </a:ext>
            </a:extLst>
          </p:cNvPr>
          <p:cNvCxnSpPr>
            <a:cxnSpLocks/>
            <a:stCxn id="5" idx="2"/>
          </p:cNvCxnSpPr>
          <p:nvPr/>
        </p:nvCxnSpPr>
        <p:spPr>
          <a:xfrm>
            <a:off x="4572000" y="2407386"/>
            <a:ext cx="0" cy="2335436"/>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C183D7F6-B498-43B3-948B-1728B52AA6E4}">
                <adec:decorative xmlns:adec="http://schemas.microsoft.com/office/drawing/2017/decorative" val="1"/>
              </a:ext>
            </a:extLst>
          </p:cNvPr>
          <p:cNvSpPr/>
          <p:nvPr/>
        </p:nvSpPr>
        <p:spPr>
          <a:xfrm>
            <a:off x="192024" y="4928687"/>
            <a:ext cx="8626155" cy="73367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728137" y="2274838"/>
            <a:ext cx="3090042" cy="2308324"/>
          </a:xfrm>
          <a:prstGeom prst="rect">
            <a:avLst/>
          </a:prstGeom>
          <a:noFill/>
        </p:spPr>
        <p:txBody>
          <a:bodyPr wrap="square" rtlCol="0">
            <a:spAutoFit/>
          </a:bodyPr>
          <a:lstStyle/>
          <a:p>
            <a:r>
              <a:rPr lang="en-US" sz="1600" u="sng" dirty="0">
                <a:latin typeface="Trebuchet MS" panose="020B0603020202020204" pitchFamily="34" charset="0"/>
              </a:rPr>
              <a:t>Select </a:t>
            </a:r>
          </a:p>
          <a:p>
            <a:pPr marL="285750" indent="-285750">
              <a:buFont typeface="Arial" panose="020B0604020202020204" pitchFamily="34" charset="0"/>
              <a:buChar char="•"/>
            </a:pPr>
            <a:r>
              <a:rPr lang="en-US" sz="1600" dirty="0">
                <a:latin typeface="Trebuchet MS" panose="020B0603020202020204" pitchFamily="34" charset="0"/>
              </a:rPr>
              <a:t>School Code</a:t>
            </a:r>
          </a:p>
          <a:p>
            <a:pPr marL="285750" indent="-285750">
              <a:buFont typeface="Arial" panose="020B0604020202020204" pitchFamily="34" charset="0"/>
              <a:buChar char="•"/>
            </a:pPr>
            <a:r>
              <a:rPr lang="en-US" sz="1600" dirty="0">
                <a:latin typeface="Trebuchet MS" panose="020B0603020202020204" pitchFamily="34" charset="0"/>
              </a:rPr>
              <a:t>Choose Measure Details from dropdowns</a:t>
            </a:r>
          </a:p>
          <a:p>
            <a:pPr marL="742950" lvl="1" indent="-285750">
              <a:buFont typeface="Arial" panose="020B0604020202020204" pitchFamily="34" charset="0"/>
              <a:buChar char="•"/>
            </a:pPr>
            <a:r>
              <a:rPr lang="en-US" sz="1600" dirty="0">
                <a:latin typeface="Trebuchet MS" panose="020B0603020202020204" pitchFamily="34" charset="0"/>
              </a:rPr>
              <a:t>AEC Indicator</a:t>
            </a:r>
          </a:p>
          <a:p>
            <a:pPr marL="742950" lvl="1" indent="-285750">
              <a:buFont typeface="Arial" panose="020B0604020202020204" pitchFamily="34" charset="0"/>
              <a:buChar char="•"/>
            </a:pPr>
            <a:r>
              <a:rPr lang="en-US" sz="1600" dirty="0">
                <a:latin typeface="Trebuchet MS" panose="020B0603020202020204" pitchFamily="34" charset="0"/>
              </a:rPr>
              <a:t>Assessment</a:t>
            </a:r>
          </a:p>
          <a:p>
            <a:pPr marL="742950" lvl="1" indent="-285750">
              <a:buFont typeface="Arial" panose="020B0604020202020204" pitchFamily="34" charset="0"/>
              <a:buChar char="•"/>
            </a:pPr>
            <a:r>
              <a:rPr lang="en-US" sz="1600" dirty="0">
                <a:latin typeface="Trebuchet MS" panose="020B0603020202020204" pitchFamily="34" charset="0"/>
              </a:rPr>
              <a:t>Category</a:t>
            </a:r>
          </a:p>
          <a:p>
            <a:pPr marL="742950" lvl="1" indent="-285750">
              <a:buFont typeface="Arial" panose="020B0604020202020204" pitchFamily="34" charset="0"/>
              <a:buChar char="•"/>
            </a:pPr>
            <a:r>
              <a:rPr lang="en-US" sz="1600" dirty="0">
                <a:latin typeface="Trebuchet MS" panose="020B0603020202020204" pitchFamily="34" charset="0"/>
              </a:rPr>
              <a:t>Metric</a:t>
            </a:r>
          </a:p>
          <a:p>
            <a:pPr marL="285750" indent="-285750">
              <a:buFont typeface="Arial" panose="020B0604020202020204" pitchFamily="34" charset="0"/>
              <a:buChar char="•"/>
            </a:pPr>
            <a:r>
              <a:rPr lang="en-US" sz="1600" dirty="0">
                <a:latin typeface="Trebuchet MS" panose="020B0603020202020204" pitchFamily="34" charset="0"/>
              </a:rPr>
              <a:t>Hit </a:t>
            </a:r>
            <a:r>
              <a:rPr lang="en-US" sz="1600" b="1" dirty="0">
                <a:solidFill>
                  <a:schemeClr val="accent6">
                    <a:lumMod val="75000"/>
                  </a:schemeClr>
                </a:solidFill>
                <a:latin typeface="Trebuchet MS" panose="020B0603020202020204" pitchFamily="34" charset="0"/>
              </a:rPr>
              <a:t>Submit/Add Record</a:t>
            </a:r>
          </a:p>
        </p:txBody>
      </p:sp>
      <p:pic>
        <p:nvPicPr>
          <p:cNvPr id="6" name="Picture 5" descr="screenshot of the submit/add record screen for the add record function in data pipeline"/>
          <p:cNvPicPr>
            <a:picLocks noChangeAspect="1"/>
          </p:cNvPicPr>
          <p:nvPr/>
        </p:nvPicPr>
        <p:blipFill rotWithShape="1">
          <a:blip r:embed="rId3">
            <a:extLst>
              <a:ext uri="{28A0092B-C50C-407E-A947-70E740481C1C}">
                <a14:useLocalDpi xmlns:a14="http://schemas.microsoft.com/office/drawing/2010/main" val="0"/>
              </a:ext>
            </a:extLst>
          </a:blip>
          <a:srcRect t="49827"/>
          <a:stretch/>
        </p:blipFill>
        <p:spPr>
          <a:xfrm>
            <a:off x="-30467" y="4659808"/>
            <a:ext cx="9144000" cy="1182414"/>
          </a:xfrm>
          <a:prstGeom prst="rect">
            <a:avLst/>
          </a:prstGeom>
        </p:spPr>
      </p:pic>
      <p:sp>
        <p:nvSpPr>
          <p:cNvPr id="4" name="Slide Number Placeholder 3"/>
          <p:cNvSpPr>
            <a:spLocks noGrp="1"/>
          </p:cNvSpPr>
          <p:nvPr>
            <p:ph type="sldNum" sz="quarter" idx="12"/>
          </p:nvPr>
        </p:nvSpPr>
        <p:spPr/>
        <p:txBody>
          <a:bodyPr/>
          <a:lstStyle/>
          <a:p>
            <a:fld id="{C479D5F6-EDCB-402A-AC08-4943A1820E8F}" type="slidenum">
              <a:rPr lang="en-US" smtClean="0"/>
              <a:pPr/>
              <a:t>42</a:t>
            </a:fld>
            <a:endParaRPr lang="en-US" dirty="0"/>
          </a:p>
        </p:txBody>
      </p:sp>
    </p:spTree>
    <p:extLst>
      <p:ext uri="{BB962C8B-B14F-4D97-AF65-F5344CB8AC3E}">
        <p14:creationId xmlns:p14="http://schemas.microsoft.com/office/powerpoint/2010/main" val="21390122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 Finalizing Your Data </a:t>
            </a:r>
            <a:endParaRPr lang="en-US" dirty="0"/>
          </a:p>
        </p:txBody>
      </p:sp>
      <p:pic>
        <p:nvPicPr>
          <p:cNvPr id="5" name="Picture 4" descr="screenshot of the status dashboard feature in data pipeline for the planned measures collection"/>
          <p:cNvPicPr>
            <a:picLocks noChangeAspect="1"/>
          </p:cNvPicPr>
          <p:nvPr/>
        </p:nvPicPr>
        <p:blipFill>
          <a:blip r:embed="rId3"/>
          <a:stretch>
            <a:fillRect/>
          </a:stretch>
        </p:blipFill>
        <p:spPr>
          <a:xfrm>
            <a:off x="0" y="1254003"/>
            <a:ext cx="9144000" cy="1734453"/>
          </a:xfrm>
          <a:prstGeom prst="rect">
            <a:avLst/>
          </a:prstGeom>
        </p:spPr>
      </p:pic>
      <p:grpSp>
        <p:nvGrpSpPr>
          <p:cNvPr id="13" name="Group 12" descr="2022-23"/>
          <p:cNvGrpSpPr/>
          <p:nvPr/>
        </p:nvGrpSpPr>
        <p:grpSpPr>
          <a:xfrm>
            <a:off x="5656347" y="1828945"/>
            <a:ext cx="563699" cy="184666"/>
            <a:chOff x="4272804" y="1775753"/>
            <a:chExt cx="563699" cy="184666"/>
          </a:xfrm>
        </p:grpSpPr>
        <p:sp>
          <p:nvSpPr>
            <p:cNvPr id="14" name="Rounded Rectangle 13"/>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4272804" y="1775753"/>
              <a:ext cx="563699" cy="184666"/>
            </a:xfrm>
            <a:prstGeom prst="rect">
              <a:avLst/>
            </a:prstGeom>
            <a:noFill/>
            <a:ln>
              <a:noFill/>
            </a:ln>
          </p:spPr>
          <p:txBody>
            <a:bodyPr wrap="square" rtlCol="0">
              <a:spAutoFit/>
            </a:bodyPr>
            <a:lstStyle/>
            <a:p>
              <a:r>
                <a:rPr lang="en-US" sz="600" dirty="0"/>
                <a:t>2023-24</a:t>
              </a:r>
              <a:endParaRPr lang="en-US" sz="800" dirty="0"/>
            </a:p>
          </p:txBody>
        </p:sp>
      </p:grpSp>
      <p:sp>
        <p:nvSpPr>
          <p:cNvPr id="7" name="Rectangle 6">
            <a:extLst>
              <a:ext uri="{C183D7F6-B498-43B3-948B-1728B52AA6E4}">
                <adec:decorative xmlns:adec="http://schemas.microsoft.com/office/drawing/2017/decorative" val="1"/>
              </a:ext>
            </a:extLst>
          </p:cNvPr>
          <p:cNvSpPr/>
          <p:nvPr/>
        </p:nvSpPr>
        <p:spPr>
          <a:xfrm>
            <a:off x="1681012" y="1805103"/>
            <a:ext cx="2422902" cy="1943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483724" y="3024788"/>
            <a:ext cx="3483429" cy="1077218"/>
          </a:xfrm>
          <a:prstGeom prst="rect">
            <a:avLst/>
          </a:prstGeom>
          <a:solidFill>
            <a:schemeClr val="bg1"/>
          </a:solidFill>
        </p:spPr>
        <p:txBody>
          <a:bodyPr wrap="square" rtlCol="0">
            <a:spAutoFit/>
          </a:bodyPr>
          <a:lstStyle/>
          <a:p>
            <a:r>
              <a:rPr lang="en-US" sz="1600" u="sng" dirty="0">
                <a:latin typeface="Trebuchet MS" panose="020B0603020202020204" pitchFamily="34" charset="0"/>
              </a:rPr>
              <a:t>Select </a:t>
            </a:r>
          </a:p>
          <a:p>
            <a:pPr marL="285750" indent="-285750">
              <a:buFont typeface="Arial" panose="020B0604020202020204" pitchFamily="34" charset="0"/>
              <a:buChar char="•"/>
            </a:pPr>
            <a:r>
              <a:rPr lang="en-US" sz="1600" dirty="0">
                <a:latin typeface="Trebuchet MS" panose="020B0603020202020204" pitchFamily="34" charset="0"/>
              </a:rPr>
              <a:t>Planned Measures for AEC</a:t>
            </a:r>
          </a:p>
          <a:p>
            <a:pPr marL="285750" indent="-285750">
              <a:buFont typeface="Arial" panose="020B0604020202020204" pitchFamily="34" charset="0"/>
              <a:buChar char="•"/>
            </a:pPr>
            <a:r>
              <a:rPr lang="en-US" sz="1600" dirty="0">
                <a:latin typeface="Trebuchet MS" panose="020B0603020202020204" pitchFamily="34" charset="0"/>
              </a:rPr>
              <a:t>Your Organization/LEA</a:t>
            </a:r>
          </a:p>
          <a:p>
            <a:pPr marL="285750" indent="-285750">
              <a:buFont typeface="Arial" panose="020B0604020202020204" pitchFamily="34" charset="0"/>
              <a:buChar char="•"/>
            </a:pPr>
            <a:r>
              <a:rPr lang="en-US" sz="1600" dirty="0">
                <a:latin typeface="Trebuchet MS" panose="020B0603020202020204" pitchFamily="34" charset="0"/>
              </a:rPr>
              <a:t>Hit </a:t>
            </a:r>
            <a:r>
              <a:rPr lang="en-US" sz="1600" b="1" dirty="0">
                <a:solidFill>
                  <a:schemeClr val="accent6">
                    <a:lumMod val="75000"/>
                  </a:schemeClr>
                </a:solidFill>
                <a:latin typeface="Trebuchet MS" panose="020B0603020202020204" pitchFamily="34" charset="0"/>
              </a:rPr>
              <a:t>Search</a:t>
            </a:r>
          </a:p>
        </p:txBody>
      </p:sp>
      <p:cxnSp>
        <p:nvCxnSpPr>
          <p:cNvPr id="9" name="Straight Arrow Connector 8">
            <a:extLst>
              <a:ext uri="{C183D7F6-B498-43B3-948B-1728B52AA6E4}">
                <adec:decorative xmlns:adec="http://schemas.microsoft.com/office/drawing/2017/decorative" val="1"/>
              </a:ext>
            </a:extLst>
          </p:cNvPr>
          <p:cNvCxnSpPr>
            <a:cxnSpLocks/>
          </p:cNvCxnSpPr>
          <p:nvPr/>
        </p:nvCxnSpPr>
        <p:spPr>
          <a:xfrm>
            <a:off x="5127550" y="2291920"/>
            <a:ext cx="0" cy="2302529"/>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287947" y="2481882"/>
            <a:ext cx="3695656" cy="2062103"/>
          </a:xfrm>
          <a:prstGeom prst="rect">
            <a:avLst/>
          </a:prstGeom>
          <a:solidFill>
            <a:schemeClr val="bg1"/>
          </a:solidFill>
        </p:spPr>
        <p:txBody>
          <a:bodyPr wrap="square" rtlCol="0">
            <a:spAutoFit/>
          </a:bodyPr>
          <a:lstStyle/>
          <a:p>
            <a:r>
              <a:rPr lang="en-US" sz="1600" dirty="0">
                <a:latin typeface="Trebuchet MS" panose="020B0603020202020204" pitchFamily="34" charset="0"/>
              </a:rPr>
              <a:t>Check your Validation Errors. When Validation Errors are 0, and you have no changes left to make on your data, hit </a:t>
            </a:r>
            <a:r>
              <a:rPr lang="en-US" sz="1600" b="1" dirty="0">
                <a:highlight>
                  <a:srgbClr val="00FF00"/>
                </a:highlight>
                <a:latin typeface="Trebuchet MS" panose="020B0603020202020204" pitchFamily="34" charset="0"/>
              </a:rPr>
              <a:t>Submit to CDE</a:t>
            </a:r>
            <a:r>
              <a:rPr lang="en-US" sz="1600" b="1" dirty="0">
                <a:latin typeface="Trebuchet MS" panose="020B0603020202020204" pitchFamily="34" charset="0"/>
              </a:rPr>
              <a:t>.</a:t>
            </a:r>
          </a:p>
          <a:p>
            <a:endParaRPr lang="en-US" sz="1600" dirty="0">
              <a:latin typeface="Trebuchet MS" panose="020B0603020202020204" pitchFamily="34" charset="0"/>
            </a:endParaRPr>
          </a:p>
          <a:p>
            <a:r>
              <a:rPr lang="en-US" sz="1600" b="1" dirty="0">
                <a:latin typeface="Trebuchet MS" panose="020B0603020202020204" pitchFamily="34" charset="0"/>
              </a:rPr>
              <a:t>When you hit </a:t>
            </a:r>
            <a:r>
              <a:rPr lang="en-US" sz="1600" b="1" dirty="0">
                <a:highlight>
                  <a:srgbClr val="00FF00"/>
                </a:highlight>
                <a:latin typeface="Trebuchet MS" panose="020B0603020202020204" pitchFamily="34" charset="0"/>
              </a:rPr>
              <a:t>Submit to CDE</a:t>
            </a:r>
            <a:r>
              <a:rPr lang="en-US" sz="1600" b="1" dirty="0">
                <a:latin typeface="Trebuchet MS" panose="020B0603020202020204" pitchFamily="34" charset="0"/>
              </a:rPr>
              <a:t>, you have submitted your collection data!</a:t>
            </a:r>
          </a:p>
        </p:txBody>
      </p:sp>
      <p:pic>
        <p:nvPicPr>
          <p:cNvPr id="6" name="Picture 5" descr="screenshot of the submit button for the status dashboard feature"/>
          <p:cNvPicPr>
            <a:picLocks noChangeAspect="1"/>
          </p:cNvPicPr>
          <p:nvPr/>
        </p:nvPicPr>
        <p:blipFill rotWithShape="1">
          <a:blip r:embed="rId4">
            <a:extLst>
              <a:ext uri="{28A0092B-C50C-407E-A947-70E740481C1C}">
                <a14:useLocalDpi xmlns:a14="http://schemas.microsoft.com/office/drawing/2010/main" val="0"/>
              </a:ext>
            </a:extLst>
          </a:blip>
          <a:srcRect t="10630"/>
          <a:stretch/>
        </p:blipFill>
        <p:spPr>
          <a:xfrm>
            <a:off x="0" y="4288760"/>
            <a:ext cx="9144000" cy="2166257"/>
          </a:xfrm>
          <a:prstGeom prst="rect">
            <a:avLst/>
          </a:prstGeom>
        </p:spPr>
      </p:pic>
      <p:sp>
        <p:nvSpPr>
          <p:cNvPr id="11" name="Oval 10">
            <a:extLst>
              <a:ext uri="{C183D7F6-B498-43B3-948B-1728B52AA6E4}">
                <adec:decorative xmlns:adec="http://schemas.microsoft.com/office/drawing/2017/decorative" val="1"/>
              </a:ext>
            </a:extLst>
          </p:cNvPr>
          <p:cNvSpPr/>
          <p:nvPr/>
        </p:nvSpPr>
        <p:spPr>
          <a:xfrm>
            <a:off x="3080656" y="5920887"/>
            <a:ext cx="979714" cy="3199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C183D7F6-B498-43B3-948B-1728B52AA6E4}">
                <adec:decorative xmlns:adec="http://schemas.microsoft.com/office/drawing/2017/decorative" val="1"/>
              </a:ext>
            </a:extLst>
          </p:cNvPr>
          <p:cNvSpPr/>
          <p:nvPr/>
        </p:nvSpPr>
        <p:spPr>
          <a:xfrm>
            <a:off x="672401" y="4746064"/>
            <a:ext cx="1785257" cy="3090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C479D5F6-EDCB-402A-AC08-4943A1820E8F}" type="slidenum">
              <a:rPr lang="en-US" smtClean="0"/>
              <a:pPr/>
              <a:t>43</a:t>
            </a:fld>
            <a:endParaRPr lang="en-US" dirty="0"/>
          </a:p>
        </p:txBody>
      </p:sp>
    </p:spTree>
    <p:extLst>
      <p:ext uri="{BB962C8B-B14F-4D97-AF65-F5344CB8AC3E}">
        <p14:creationId xmlns:p14="http://schemas.microsoft.com/office/powerpoint/2010/main" val="36280563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a:t>
            </a:r>
            <a:r>
              <a:rPr lang="en-US" dirty="0"/>
              <a:t>- </a:t>
            </a:r>
            <a:r>
              <a:rPr lang="en-US" i="1" dirty="0"/>
              <a:t>Error Logic</a:t>
            </a:r>
            <a:endParaRPr lang="en-US"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2157681010"/>
              </p:ext>
            </p:extLst>
          </p:nvPr>
        </p:nvGraphicFramePr>
        <p:xfrm>
          <a:off x="0" y="1205092"/>
          <a:ext cx="9144000" cy="3642640"/>
        </p:xfrm>
        <a:graphic>
          <a:graphicData uri="http://schemas.openxmlformats.org/drawingml/2006/table">
            <a:tbl>
              <a:tblPr firstRow="1" bandRow="1">
                <a:tableStyleId>{6E25E649-3F16-4E02-A733-19D2CDBF48F0}</a:tableStyleId>
              </a:tblPr>
              <a:tblGrid>
                <a:gridCol w="3442562">
                  <a:extLst>
                    <a:ext uri="{9D8B030D-6E8A-4147-A177-3AD203B41FA5}">
                      <a16:colId xmlns:a16="http://schemas.microsoft.com/office/drawing/2014/main" val="20000"/>
                    </a:ext>
                  </a:extLst>
                </a:gridCol>
                <a:gridCol w="2850719">
                  <a:extLst>
                    <a:ext uri="{9D8B030D-6E8A-4147-A177-3AD203B41FA5}">
                      <a16:colId xmlns:a16="http://schemas.microsoft.com/office/drawing/2014/main" val="20001"/>
                    </a:ext>
                  </a:extLst>
                </a:gridCol>
                <a:gridCol w="2850719">
                  <a:extLst>
                    <a:ext uri="{9D8B030D-6E8A-4147-A177-3AD203B41FA5}">
                      <a16:colId xmlns:a16="http://schemas.microsoft.com/office/drawing/2014/main" val="20002"/>
                    </a:ext>
                  </a:extLst>
                </a:gridCol>
              </a:tblGrid>
              <a:tr h="698825">
                <a:tc>
                  <a:txBody>
                    <a:bodyPr/>
                    <a:lstStyle/>
                    <a:p>
                      <a:r>
                        <a:rPr lang="en-US" b="1" dirty="0">
                          <a:solidFill>
                            <a:schemeClr val="bg1"/>
                          </a:solidFill>
                        </a:rPr>
                        <a:t>Field</a:t>
                      </a:r>
                    </a:p>
                  </a:txBody>
                  <a:tcPr anchor="b">
                    <a:solidFill>
                      <a:srgbClr val="488BC9"/>
                    </a:solidFill>
                  </a:tcPr>
                </a:tc>
                <a:tc>
                  <a:txBody>
                    <a:bodyPr/>
                    <a:lstStyle/>
                    <a:p>
                      <a:r>
                        <a:rPr lang="en-US" b="1" dirty="0">
                          <a:solidFill>
                            <a:schemeClr val="bg1"/>
                          </a:solidFill>
                        </a:rPr>
                        <a:t>Code or Data?</a:t>
                      </a:r>
                    </a:p>
                  </a:txBody>
                  <a:tcPr anchor="b">
                    <a:solidFill>
                      <a:srgbClr val="488BC9"/>
                    </a:solidFill>
                  </a:tcPr>
                </a:tc>
                <a:tc>
                  <a:txBody>
                    <a:bodyPr/>
                    <a:lstStyle/>
                    <a:p>
                      <a:r>
                        <a:rPr lang="en-US" b="1" dirty="0">
                          <a:solidFill>
                            <a:schemeClr val="bg1"/>
                          </a:solidFill>
                        </a:rPr>
                        <a:t>Null Values Permitted?</a:t>
                      </a:r>
                    </a:p>
                  </a:txBody>
                  <a:tcPr anchor="b">
                    <a:solidFill>
                      <a:srgbClr val="488BC9"/>
                    </a:solidFill>
                  </a:tcPr>
                </a:tc>
                <a:extLst>
                  <a:ext uri="{0D108BD9-81ED-4DB2-BD59-A6C34878D82A}">
                    <a16:rowId xmlns:a16="http://schemas.microsoft.com/office/drawing/2014/main" val="10000"/>
                  </a:ext>
                </a:extLst>
              </a:tr>
              <a:tr h="636656">
                <a:tc>
                  <a:txBody>
                    <a:bodyPr/>
                    <a:lstStyle/>
                    <a:p>
                      <a:r>
                        <a:rPr lang="en-US" dirty="0"/>
                        <a:t>AEC Indicator</a:t>
                      </a:r>
                    </a:p>
                  </a:txBody>
                  <a:tcPr/>
                </a:tc>
                <a:tc>
                  <a:txBody>
                    <a:bodyPr/>
                    <a:lstStyle/>
                    <a:p>
                      <a:r>
                        <a:rPr lang="en-US" dirty="0"/>
                        <a:t>Code</a:t>
                      </a:r>
                    </a:p>
                  </a:txBody>
                  <a:tcPr/>
                </a:tc>
                <a:tc>
                  <a:txBody>
                    <a:bodyPr/>
                    <a:lstStyle/>
                    <a:p>
                      <a:r>
                        <a:rPr lang="en-US" dirty="0"/>
                        <a:t>No</a:t>
                      </a:r>
                    </a:p>
                  </a:txBody>
                  <a:tcPr/>
                </a:tc>
                <a:extLst>
                  <a:ext uri="{0D108BD9-81ED-4DB2-BD59-A6C34878D82A}">
                    <a16:rowId xmlns:a16="http://schemas.microsoft.com/office/drawing/2014/main" val="10001"/>
                  </a:ext>
                </a:extLst>
              </a:tr>
              <a:tr h="698825">
                <a:tc>
                  <a:txBody>
                    <a:bodyPr/>
                    <a:lstStyle/>
                    <a:p>
                      <a:r>
                        <a:rPr lang="en-US" dirty="0"/>
                        <a:t>AEC Subindicator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Code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a:t>
                      </a:r>
                    </a:p>
                  </a:txBody>
                  <a:tcPr/>
                </a:tc>
                <a:extLst>
                  <a:ext uri="{0D108BD9-81ED-4DB2-BD59-A6C34878D82A}">
                    <a16:rowId xmlns:a16="http://schemas.microsoft.com/office/drawing/2014/main" val="10002"/>
                  </a:ext>
                </a:extLst>
              </a:tr>
              <a:tr h="698825">
                <a:tc>
                  <a:txBody>
                    <a:bodyPr/>
                    <a:lstStyle/>
                    <a:p>
                      <a:r>
                        <a:rPr lang="en-US" dirty="0"/>
                        <a:t>AEC Subindicator Category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Code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No</a:t>
                      </a:r>
                    </a:p>
                  </a:txBody>
                  <a:tcPr/>
                </a:tc>
                <a:extLst>
                  <a:ext uri="{0D108BD9-81ED-4DB2-BD59-A6C34878D82A}">
                    <a16:rowId xmlns:a16="http://schemas.microsoft.com/office/drawing/2014/main" val="10003"/>
                  </a:ext>
                </a:extLst>
              </a:tr>
              <a:tr h="909509">
                <a:tc>
                  <a:txBody>
                    <a:bodyPr/>
                    <a:lstStyle/>
                    <a:p>
                      <a:r>
                        <a:rPr lang="en-US" dirty="0"/>
                        <a:t>AEC Subindicator Category</a:t>
                      </a:r>
                      <a:r>
                        <a:rPr lang="en-US" baseline="0" dirty="0"/>
                        <a:t> Metric</a:t>
                      </a:r>
                      <a:endParaRPr lang="en-US" dirty="0"/>
                    </a:p>
                  </a:txBody>
                  <a:tcPr/>
                </a:tc>
                <a:tc>
                  <a:txBody>
                    <a:bodyPr/>
                    <a:lstStyle/>
                    <a:p>
                      <a:r>
                        <a:rPr lang="en-US" dirty="0"/>
                        <a:t>Code</a:t>
                      </a:r>
                    </a:p>
                  </a:txBody>
                  <a:tcPr/>
                </a:tc>
                <a:tc>
                  <a:txBody>
                    <a:bodyPr/>
                    <a:lstStyle/>
                    <a:p>
                      <a:r>
                        <a:rPr lang="en-US" dirty="0"/>
                        <a:t>No</a:t>
                      </a:r>
                    </a:p>
                  </a:txBody>
                  <a:tcPr/>
                </a:tc>
                <a:extLst>
                  <a:ext uri="{0D108BD9-81ED-4DB2-BD59-A6C34878D82A}">
                    <a16:rowId xmlns:a16="http://schemas.microsoft.com/office/drawing/2014/main" val="10004"/>
                  </a:ext>
                </a:extLst>
              </a:tr>
            </a:tbl>
          </a:graphicData>
        </a:graphic>
      </p:graphicFrame>
      <p:sp>
        <p:nvSpPr>
          <p:cNvPr id="6" name="TextBox 5"/>
          <p:cNvSpPr txBox="1"/>
          <p:nvPr/>
        </p:nvSpPr>
        <p:spPr>
          <a:xfrm>
            <a:off x="192024" y="4901334"/>
            <a:ext cx="8951976" cy="646331"/>
          </a:xfrm>
          <a:prstGeom prst="rect">
            <a:avLst/>
          </a:prstGeom>
          <a:noFill/>
        </p:spPr>
        <p:txBody>
          <a:bodyPr wrap="square" rtlCol="0">
            <a:spAutoFit/>
          </a:bodyPr>
          <a:lstStyle/>
          <a:p>
            <a:pPr marL="285750" indent="-285750">
              <a:buFont typeface="Arial" panose="020B0604020202020204" pitchFamily="34" charset="0"/>
              <a:buChar char="•"/>
            </a:pPr>
            <a:r>
              <a:rPr lang="en-US" u="sng" dirty="0"/>
              <a:t>Error logic</a:t>
            </a:r>
            <a:r>
              <a:rPr lang="en-US" dirty="0"/>
              <a:t>: submitted data must conform to valid combinations between indicator, </a:t>
            </a:r>
            <a:r>
              <a:rPr lang="en-US" dirty="0" err="1"/>
              <a:t>subindicator</a:t>
            </a:r>
            <a:r>
              <a:rPr lang="en-US" dirty="0"/>
              <a:t>, category, and metric</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44</a:t>
            </a:fld>
            <a:endParaRPr lang="en-US" dirty="0"/>
          </a:p>
        </p:txBody>
      </p:sp>
    </p:spTree>
    <p:extLst>
      <p:ext uri="{BB962C8B-B14F-4D97-AF65-F5344CB8AC3E}">
        <p14:creationId xmlns:p14="http://schemas.microsoft.com/office/powerpoint/2010/main" val="24516032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a:t>
            </a:r>
            <a:r>
              <a:rPr lang="en-US" dirty="0"/>
              <a:t>- </a:t>
            </a:r>
            <a:r>
              <a:rPr lang="en-US" i="1" dirty="0"/>
              <a:t>Collection Opt Out</a:t>
            </a:r>
            <a:endParaRPr lang="en-US" dirty="0"/>
          </a:p>
        </p:txBody>
      </p:sp>
      <p:pic>
        <p:nvPicPr>
          <p:cNvPr id="6" name="Picture 5" descr="screenshot of the planned measures collection opt out screen in data pipeline"/>
          <p:cNvPicPr>
            <a:picLocks noChangeAspect="1"/>
          </p:cNvPicPr>
          <p:nvPr/>
        </p:nvPicPr>
        <p:blipFill rotWithShape="1">
          <a:blip r:embed="rId3"/>
          <a:srcRect l="56500" t="23200" r="1333" b="42133"/>
          <a:stretch/>
        </p:blipFill>
        <p:spPr>
          <a:xfrm>
            <a:off x="0" y="1613698"/>
            <a:ext cx="9144000" cy="2349249"/>
          </a:xfrm>
          <a:prstGeom prst="rect">
            <a:avLst/>
          </a:prstGeom>
        </p:spPr>
      </p:pic>
      <p:sp>
        <p:nvSpPr>
          <p:cNvPr id="7" name="Oval 6">
            <a:extLst>
              <a:ext uri="{C183D7F6-B498-43B3-948B-1728B52AA6E4}">
                <adec:decorative xmlns:adec="http://schemas.microsoft.com/office/drawing/2017/decorative" val="1"/>
              </a:ext>
            </a:extLst>
          </p:cNvPr>
          <p:cNvSpPr/>
          <p:nvPr/>
        </p:nvSpPr>
        <p:spPr>
          <a:xfrm>
            <a:off x="3965324" y="2604692"/>
            <a:ext cx="5028774" cy="16721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descr="2022-23"/>
          <p:cNvGrpSpPr/>
          <p:nvPr/>
        </p:nvGrpSpPr>
        <p:grpSpPr>
          <a:xfrm>
            <a:off x="1359929" y="2029361"/>
            <a:ext cx="563699" cy="184666"/>
            <a:chOff x="4272804" y="1775753"/>
            <a:chExt cx="563699" cy="184666"/>
          </a:xfrm>
        </p:grpSpPr>
        <p:sp>
          <p:nvSpPr>
            <p:cNvPr id="10" name="Rounded Rectangle 9"/>
            <p:cNvSpPr/>
            <p:nvPr/>
          </p:nvSpPr>
          <p:spPr>
            <a:xfrm>
              <a:off x="4333428" y="1828050"/>
              <a:ext cx="412955" cy="80073"/>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272804" y="1775753"/>
              <a:ext cx="563699" cy="184666"/>
            </a:xfrm>
            <a:prstGeom prst="rect">
              <a:avLst/>
            </a:prstGeom>
            <a:noFill/>
            <a:ln>
              <a:noFill/>
            </a:ln>
          </p:spPr>
          <p:txBody>
            <a:bodyPr wrap="square" rtlCol="0">
              <a:spAutoFit/>
            </a:bodyPr>
            <a:lstStyle/>
            <a:p>
              <a:r>
                <a:rPr lang="en-US" sz="600" dirty="0"/>
                <a:t>2023-24</a:t>
              </a:r>
              <a:endParaRPr lang="en-US" sz="800" dirty="0"/>
            </a:p>
          </p:txBody>
        </p:sp>
      </p:grpSp>
      <p:sp>
        <p:nvSpPr>
          <p:cNvPr id="8" name="TextBox 7"/>
          <p:cNvSpPr txBox="1"/>
          <p:nvPr/>
        </p:nvSpPr>
        <p:spPr>
          <a:xfrm>
            <a:off x="4135802" y="4222503"/>
            <a:ext cx="4933248" cy="646331"/>
          </a:xfrm>
          <a:prstGeom prst="rect">
            <a:avLst/>
          </a:prstGeom>
          <a:noFill/>
        </p:spPr>
        <p:txBody>
          <a:bodyPr wrap="square" rtlCol="0">
            <a:spAutoFit/>
          </a:bodyPr>
          <a:lstStyle/>
          <a:p>
            <a:pPr algn="ctr"/>
            <a:r>
              <a:rPr lang="en-US" dirty="0">
                <a:latin typeface="Trebuchet MS" panose="020B0603020202020204" pitchFamily="34" charset="0"/>
              </a:rPr>
              <a:t>Mark option 1 for any school not submitting planned measures.</a:t>
            </a:r>
          </a:p>
        </p:txBody>
      </p:sp>
      <p:sp>
        <p:nvSpPr>
          <p:cNvPr id="5" name="Rectangle 4"/>
          <p:cNvSpPr/>
          <p:nvPr/>
        </p:nvSpPr>
        <p:spPr>
          <a:xfrm>
            <a:off x="0" y="5128390"/>
            <a:ext cx="9144000" cy="414669"/>
          </a:xfrm>
          <a:prstGeom prst="rect">
            <a:avLst/>
          </a:prstGeom>
          <a:solidFill>
            <a:srgbClr val="6DBF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rebuchet MS" panose="020B0603020202020204" pitchFamily="34" charset="0"/>
              </a:rPr>
              <a:t>Remember to hit SAVE when you are done!</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45</a:t>
            </a:fld>
            <a:endParaRPr lang="en-US" dirty="0"/>
          </a:p>
        </p:txBody>
      </p:sp>
    </p:spTree>
    <p:extLst>
      <p:ext uri="{BB962C8B-B14F-4D97-AF65-F5344CB8AC3E}">
        <p14:creationId xmlns:p14="http://schemas.microsoft.com/office/powerpoint/2010/main" val="47090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Planned Measures for the 2025 AEC SPF </a:t>
            </a:r>
            <a:r>
              <a:rPr lang="en-US" dirty="0"/>
              <a:t>- </a:t>
            </a:r>
            <a:r>
              <a:rPr lang="en-US" i="1" dirty="0"/>
              <a:t>No sign off form!</a:t>
            </a:r>
            <a:endParaRPr lang="en-US" dirty="0"/>
          </a:p>
        </p:txBody>
      </p:sp>
      <p:sp>
        <p:nvSpPr>
          <p:cNvPr id="3" name="Content Placeholder 2"/>
          <p:cNvSpPr>
            <a:spLocks noGrp="1"/>
          </p:cNvSpPr>
          <p:nvPr>
            <p:ph idx="1"/>
          </p:nvPr>
        </p:nvSpPr>
        <p:spPr/>
        <p:txBody>
          <a:bodyPr/>
          <a:lstStyle/>
          <a:p>
            <a:pPr marL="0" indent="0">
              <a:buNone/>
            </a:pPr>
            <a:r>
              <a:rPr lang="en-US" dirty="0"/>
              <a:t>No sign off form for Planned Measures!</a:t>
            </a:r>
          </a:p>
          <a:p>
            <a:pPr lvl="1"/>
            <a:r>
              <a:rPr lang="en-US" dirty="0"/>
              <a:t>Informal planning collection</a:t>
            </a:r>
          </a:p>
          <a:p>
            <a:pPr lvl="1"/>
            <a:r>
              <a:rPr lang="en-US" dirty="0"/>
              <a:t>Sign off sheets only required for Renewal/Application and Actual Measures and Data collections</a:t>
            </a:r>
          </a:p>
          <a:p>
            <a:pPr lvl="1"/>
            <a:endParaRPr lang="en-US" dirty="0"/>
          </a:p>
          <a:p>
            <a:pPr marL="0" indent="0">
              <a:buNone/>
            </a:pPr>
            <a:r>
              <a:rPr lang="en-US" dirty="0"/>
              <a:t>You are done when you:</a:t>
            </a:r>
          </a:p>
          <a:p>
            <a:pPr marL="800100" lvl="1" indent="-342900"/>
            <a:r>
              <a:rPr lang="en-US" dirty="0"/>
              <a:t>Submit data and finalize your submission, </a:t>
            </a:r>
            <a:r>
              <a:rPr lang="en-US" i="1" u="sng" dirty="0"/>
              <a:t>or</a:t>
            </a:r>
            <a:endParaRPr lang="en-US" dirty="0"/>
          </a:p>
          <a:p>
            <a:pPr marL="800100" lvl="1" indent="-342900"/>
            <a:r>
              <a:rPr lang="en-US" dirty="0"/>
              <a:t>Opt out of the collection</a:t>
            </a:r>
          </a:p>
          <a:p>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46</a:t>
            </a:fld>
            <a:endParaRPr lang="en-US" dirty="0"/>
          </a:p>
        </p:txBody>
      </p:sp>
    </p:spTree>
    <p:extLst>
      <p:ext uri="{BB962C8B-B14F-4D97-AF65-F5344CB8AC3E}">
        <p14:creationId xmlns:p14="http://schemas.microsoft.com/office/powerpoint/2010/main" val="30781342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Resources, Trainings, and Contact Information</a:t>
            </a:r>
          </a:p>
        </p:txBody>
      </p:sp>
      <p:sp>
        <p:nvSpPr>
          <p:cNvPr id="3" name="Slide Number Placeholder 2"/>
          <p:cNvSpPr>
            <a:spLocks noGrp="1"/>
          </p:cNvSpPr>
          <p:nvPr>
            <p:ph type="sldNum" sz="quarter" idx="12"/>
          </p:nvPr>
        </p:nvSpPr>
        <p:spPr/>
        <p:txBody>
          <a:bodyPr/>
          <a:lstStyle/>
          <a:p>
            <a:fld id="{C479D5F6-EDCB-402A-AC08-4943A1820E8F}" type="slidenum">
              <a:rPr lang="en-US" smtClean="0"/>
              <a:pPr/>
              <a:t>47</a:t>
            </a:fld>
            <a:endParaRPr lang="en-US" dirty="0"/>
          </a:p>
        </p:txBody>
      </p:sp>
    </p:spTree>
    <p:extLst>
      <p:ext uri="{BB962C8B-B14F-4D97-AF65-F5344CB8AC3E}">
        <p14:creationId xmlns:p14="http://schemas.microsoft.com/office/powerpoint/2010/main" val="21613351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Resources</a:t>
            </a:r>
          </a:p>
        </p:txBody>
      </p:sp>
      <p:sp>
        <p:nvSpPr>
          <p:cNvPr id="3" name="Content Placeholder 2"/>
          <p:cNvSpPr>
            <a:spLocks noGrp="1"/>
          </p:cNvSpPr>
          <p:nvPr>
            <p:ph idx="1"/>
          </p:nvPr>
        </p:nvSpPr>
        <p:spPr/>
        <p:txBody>
          <a:bodyPr/>
          <a:lstStyle/>
          <a:p>
            <a:pPr marL="0" indent="0">
              <a:buNone/>
            </a:pPr>
            <a:r>
              <a:rPr lang="en-US" dirty="0"/>
              <a:t>AEC Collections Information Page</a:t>
            </a:r>
          </a:p>
          <a:p>
            <a:pPr marL="0" indent="0">
              <a:buNone/>
            </a:pPr>
            <a:r>
              <a:rPr lang="en-US" dirty="0">
                <a:hlinkClick r:id="rId3"/>
              </a:rPr>
              <a:t>http://www.cde.state.co.us/datapipeline/per-aec</a:t>
            </a:r>
            <a:r>
              <a:rPr lang="en-US" dirty="0"/>
              <a:t> </a:t>
            </a:r>
          </a:p>
          <a:p>
            <a:endParaRPr lang="en-US" dirty="0"/>
          </a:p>
          <a:p>
            <a:pPr marL="0" indent="0">
              <a:buNone/>
            </a:pPr>
            <a:r>
              <a:rPr lang="en-US" dirty="0"/>
              <a:t>AEC Accountability Resource Page</a:t>
            </a:r>
          </a:p>
          <a:p>
            <a:pPr marL="0" indent="0">
              <a:buNone/>
            </a:pPr>
            <a:r>
              <a:rPr lang="en-US" dirty="0">
                <a:hlinkClick r:id="rId4"/>
              </a:rPr>
              <a:t>https://www.cde.state.co.us/Accountability/StateAccountabilityAECs</a:t>
            </a:r>
            <a:r>
              <a:rPr lang="en-US" dirty="0"/>
              <a:t> </a:t>
            </a:r>
          </a:p>
        </p:txBody>
      </p:sp>
      <p:sp>
        <p:nvSpPr>
          <p:cNvPr id="4" name="Slide Number Placeholder 3"/>
          <p:cNvSpPr>
            <a:spLocks noGrp="1"/>
          </p:cNvSpPr>
          <p:nvPr>
            <p:ph type="sldNum" sz="quarter" idx="12"/>
          </p:nvPr>
        </p:nvSpPr>
        <p:spPr/>
        <p:txBody>
          <a:bodyPr/>
          <a:lstStyle/>
          <a:p>
            <a:fld id="{C479D5F6-EDCB-402A-AC08-4943A1820E8F}" type="slidenum">
              <a:rPr lang="en-US" smtClean="0"/>
              <a:pPr/>
              <a:t>48</a:t>
            </a:fld>
            <a:endParaRPr lang="en-US" dirty="0"/>
          </a:p>
        </p:txBody>
      </p:sp>
    </p:spTree>
    <p:extLst>
      <p:ext uri="{BB962C8B-B14F-4D97-AF65-F5344CB8AC3E}">
        <p14:creationId xmlns:p14="http://schemas.microsoft.com/office/powerpoint/2010/main" val="3559354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Trainings</a:t>
            </a:r>
          </a:p>
        </p:txBody>
      </p:sp>
      <p:sp>
        <p:nvSpPr>
          <p:cNvPr id="3" name="Content Placeholder 2"/>
          <p:cNvSpPr>
            <a:spLocks noGrp="1"/>
          </p:cNvSpPr>
          <p:nvPr>
            <p:ph idx="1"/>
          </p:nvPr>
        </p:nvSpPr>
        <p:spPr/>
        <p:txBody>
          <a:bodyPr/>
          <a:lstStyle/>
          <a:p>
            <a:pPr marL="0" indent="0">
              <a:buNone/>
            </a:pPr>
            <a:r>
              <a:rPr lang="en-US" dirty="0"/>
              <a:t>AEC Collections Website:</a:t>
            </a:r>
          </a:p>
          <a:p>
            <a:pPr marL="0" indent="0">
              <a:buNone/>
            </a:pPr>
            <a:r>
              <a:rPr lang="en-US" dirty="0">
                <a:hlinkClick r:id="rId3"/>
              </a:rPr>
              <a:t>http://www.cde.state.co.us/datapipeline/per-aec</a:t>
            </a:r>
            <a:r>
              <a:rPr lang="en-US" dirty="0"/>
              <a:t> </a:t>
            </a:r>
          </a:p>
          <a:p>
            <a:pPr lvl="1"/>
            <a:r>
              <a:rPr lang="en-US" dirty="0"/>
              <a:t>AEC Collections materials posted on website; last year’s training materials also posted</a:t>
            </a:r>
          </a:p>
          <a:p>
            <a:pPr marL="457200" lvl="1" indent="0">
              <a:buNone/>
            </a:pPr>
            <a:endParaRPr lang="en-US" dirty="0"/>
          </a:p>
          <a:p>
            <a:pPr marL="0" indent="0">
              <a:buNone/>
            </a:pPr>
            <a:r>
              <a:rPr lang="en-US" dirty="0"/>
              <a:t>AEC Collections Office Hours:</a:t>
            </a:r>
          </a:p>
          <a:p>
            <a:pPr marL="0" marR="0">
              <a:spcBef>
                <a:spcPts val="0"/>
              </a:spcBef>
              <a:spcAft>
                <a:spcPts val="800"/>
              </a:spcAft>
            </a:pPr>
            <a:r>
              <a:rPr lang="en-US" dirty="0"/>
              <a:t>Weekly office hours on Thursday afternoons. You can sign up for a half hour slot to chat with B Sanders/April Thompson about any questions you may have about the AEC collections here: </a:t>
            </a:r>
            <a:r>
              <a:rPr lang="en-US" dirty="0">
                <a:hlinkClick r:id="rId4"/>
              </a:rPr>
              <a:t>https://www.signupgenius.com/go/10C084DAEAA28A4F9C61-46489917-aecoffice</a:t>
            </a:r>
            <a:endParaRPr lang="en-US" dirty="0"/>
          </a:p>
          <a:p>
            <a:pPr marL="0" marR="0">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C479D5F6-EDCB-402A-AC08-4943A1820E8F}" type="slidenum">
              <a:rPr lang="en-US" smtClean="0"/>
              <a:pPr/>
              <a:t>49</a:t>
            </a:fld>
            <a:endParaRPr lang="en-US" dirty="0"/>
          </a:p>
        </p:txBody>
      </p:sp>
    </p:spTree>
    <p:extLst>
      <p:ext uri="{BB962C8B-B14F-4D97-AF65-F5344CB8AC3E}">
        <p14:creationId xmlns:p14="http://schemas.microsoft.com/office/powerpoint/2010/main" val="1145649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Collections Checklist</a:t>
            </a:r>
            <a:endParaRPr lang="en-US" dirty="0"/>
          </a:p>
        </p:txBody>
      </p:sp>
      <p:sp>
        <p:nvSpPr>
          <p:cNvPr id="3" name="Content Placeholder 2"/>
          <p:cNvSpPr>
            <a:spLocks noGrp="1"/>
          </p:cNvSpPr>
          <p:nvPr>
            <p:ph idx="1"/>
          </p:nvPr>
        </p:nvSpPr>
        <p:spPr>
          <a:xfrm>
            <a:off x="628650" y="1463040"/>
            <a:ext cx="6098721" cy="4640674"/>
          </a:xfrm>
        </p:spPr>
        <p:txBody>
          <a:bodyPr>
            <a:normAutofit fontScale="92500" lnSpcReduction="10000"/>
          </a:bodyPr>
          <a:lstStyle/>
          <a:p>
            <a:pPr marL="0" indent="0">
              <a:buNone/>
            </a:pPr>
            <a:r>
              <a:rPr lang="en-US" u="sng" dirty="0"/>
              <a:t>Collections Checklist</a:t>
            </a:r>
          </a:p>
          <a:p>
            <a:pPr>
              <a:buFont typeface="Wingdings" panose="05000000000000000000" pitchFamily="2" charset="2"/>
              <a:buChar char="ü"/>
            </a:pPr>
            <a:r>
              <a:rPr lang="en-US" dirty="0"/>
              <a:t>Review the file layout and definitions document and other resource documents</a:t>
            </a:r>
          </a:p>
          <a:p>
            <a:pPr>
              <a:buFont typeface="Wingdings" panose="05000000000000000000" pitchFamily="2" charset="2"/>
              <a:buChar char="ü"/>
            </a:pPr>
            <a:r>
              <a:rPr lang="en-US" dirty="0"/>
              <a:t>Decide how you will submit your data OR decide if you will opt out of data collection</a:t>
            </a:r>
          </a:p>
          <a:p>
            <a:pPr>
              <a:buFont typeface="Wingdings" panose="05000000000000000000" pitchFamily="2" charset="2"/>
              <a:buChar char="ü"/>
            </a:pPr>
            <a:r>
              <a:rPr lang="en-US" dirty="0"/>
              <a:t>Download your submission sign off form</a:t>
            </a:r>
          </a:p>
          <a:p>
            <a:pPr>
              <a:buFont typeface="Wingdings" panose="05000000000000000000" pitchFamily="2" charset="2"/>
              <a:buChar char="ü"/>
            </a:pPr>
            <a:r>
              <a:rPr lang="en-US" dirty="0"/>
              <a:t>Complete your data submission OR opt out of data collection</a:t>
            </a:r>
          </a:p>
          <a:p>
            <a:pPr>
              <a:buFont typeface="Wingdings" panose="05000000000000000000" pitchFamily="2" charset="2"/>
              <a:buChar char="ü"/>
            </a:pPr>
            <a:r>
              <a:rPr lang="en-US" dirty="0"/>
              <a:t>Gather necessary signatures</a:t>
            </a:r>
          </a:p>
          <a:p>
            <a:pPr>
              <a:buFont typeface="Wingdings" panose="05000000000000000000" pitchFamily="2" charset="2"/>
              <a:buChar char="ü"/>
            </a:pPr>
            <a:r>
              <a:rPr lang="en-US" dirty="0"/>
              <a:t>If data is submitted check submission for errors</a:t>
            </a:r>
          </a:p>
          <a:p>
            <a:pPr>
              <a:buFont typeface="Wingdings" panose="05000000000000000000" pitchFamily="2" charset="2"/>
              <a:buChar char="ü"/>
            </a:pPr>
            <a:r>
              <a:rPr lang="en-US" dirty="0"/>
              <a:t>Finalize data submission using the Status Dashboard in Pipeline</a:t>
            </a:r>
          </a:p>
          <a:p>
            <a:pPr>
              <a:buFont typeface="Wingdings" panose="05000000000000000000" pitchFamily="2" charset="2"/>
              <a:buChar char="ü"/>
            </a:pPr>
            <a:r>
              <a:rPr lang="en-US" dirty="0"/>
              <a:t>Email completed sign off form(s) to B Sanders</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5</a:t>
            </a:fld>
            <a:endParaRPr lang="en-US" dirty="0"/>
          </a:p>
        </p:txBody>
      </p:sp>
      <p:sp>
        <p:nvSpPr>
          <p:cNvPr id="5" name="Right Brace 4">
            <a:extLst>
              <a:ext uri="{C183D7F6-B498-43B3-948B-1728B52AA6E4}">
                <adec:decorative xmlns:adec="http://schemas.microsoft.com/office/drawing/2017/decorative" val="1"/>
              </a:ext>
            </a:extLst>
          </p:cNvPr>
          <p:cNvSpPr/>
          <p:nvPr/>
        </p:nvSpPr>
        <p:spPr>
          <a:xfrm>
            <a:off x="6940598" y="1681654"/>
            <a:ext cx="483476" cy="4645573"/>
          </a:xfrm>
          <a:prstGeom prst="rightBrace">
            <a:avLst>
              <a:gd name="adj1" fmla="val 8333"/>
              <a:gd name="adj2" fmla="val 49321"/>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TextBox 5"/>
          <p:cNvSpPr txBox="1"/>
          <p:nvPr/>
        </p:nvSpPr>
        <p:spPr>
          <a:xfrm>
            <a:off x="7625483" y="3167605"/>
            <a:ext cx="1399247" cy="1754326"/>
          </a:xfrm>
          <a:prstGeom prst="rect">
            <a:avLst/>
          </a:prstGeom>
          <a:noFill/>
        </p:spPr>
        <p:txBody>
          <a:bodyPr wrap="square" rtlCol="0">
            <a:spAutoFit/>
          </a:bodyPr>
          <a:lstStyle/>
          <a:p>
            <a:pPr algn="ctr"/>
            <a:r>
              <a:rPr lang="en-US" dirty="0">
                <a:solidFill>
                  <a:schemeClr val="accent1">
                    <a:lumMod val="75000"/>
                  </a:schemeClr>
                </a:solidFill>
                <a:latin typeface="Trebuchet MS" panose="020B0603020202020204" pitchFamily="34" charset="0"/>
              </a:rPr>
              <a:t>Submissions process is complete when </a:t>
            </a:r>
            <a:r>
              <a:rPr lang="en-US" i="1" u="sng" dirty="0">
                <a:solidFill>
                  <a:schemeClr val="accent1">
                    <a:lumMod val="75000"/>
                  </a:schemeClr>
                </a:solidFill>
                <a:latin typeface="Trebuchet MS" panose="020B0603020202020204" pitchFamily="34" charset="0"/>
              </a:rPr>
              <a:t>all</a:t>
            </a:r>
            <a:r>
              <a:rPr lang="en-US" dirty="0">
                <a:solidFill>
                  <a:schemeClr val="accent1">
                    <a:lumMod val="75000"/>
                  </a:schemeClr>
                </a:solidFill>
                <a:latin typeface="Trebuchet MS" panose="020B0603020202020204" pitchFamily="34" charset="0"/>
              </a:rPr>
              <a:t> steps are complete</a:t>
            </a:r>
          </a:p>
        </p:txBody>
      </p:sp>
    </p:spTree>
    <p:extLst>
      <p:ext uri="{BB962C8B-B14F-4D97-AF65-F5344CB8AC3E}">
        <p14:creationId xmlns:p14="http://schemas.microsoft.com/office/powerpoint/2010/main" val="12454597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Contacts</a:t>
            </a:r>
          </a:p>
        </p:txBody>
      </p:sp>
      <p:sp>
        <p:nvSpPr>
          <p:cNvPr id="3" name="Content Placeholder 2"/>
          <p:cNvSpPr>
            <a:spLocks noGrp="1"/>
          </p:cNvSpPr>
          <p:nvPr>
            <p:ph idx="1"/>
          </p:nvPr>
        </p:nvSpPr>
        <p:spPr/>
        <p:txBody>
          <a:bodyPr>
            <a:normAutofit/>
          </a:bodyPr>
          <a:lstStyle/>
          <a:p>
            <a:pPr marL="0" indent="0">
              <a:buNone/>
            </a:pPr>
            <a:r>
              <a:rPr lang="en-US" u="sng" dirty="0"/>
              <a:t>AEC Collection Questions</a:t>
            </a:r>
          </a:p>
          <a:p>
            <a:pPr marL="0" indent="0">
              <a:buNone/>
            </a:pPr>
            <a:r>
              <a:rPr lang="en-US" dirty="0"/>
              <a:t>B Sanders, AEC and Accountability Principal Consultant</a:t>
            </a:r>
          </a:p>
          <a:p>
            <a:pPr lvl="1"/>
            <a:r>
              <a:rPr lang="en-US" dirty="0">
                <a:hlinkClick r:id="rId3"/>
              </a:rPr>
              <a:t>Sanders_b@cde.state.co.us</a:t>
            </a:r>
            <a:endParaRPr lang="en-US" dirty="0"/>
          </a:p>
          <a:p>
            <a:pPr lvl="1"/>
            <a:endParaRPr lang="en-US" dirty="0"/>
          </a:p>
          <a:p>
            <a:pPr marL="0" indent="0">
              <a:buNone/>
            </a:pPr>
            <a:r>
              <a:rPr lang="en-US" dirty="0"/>
              <a:t>April Thompson, AEC Consultant &amp; ACI Program Coordinator</a:t>
            </a:r>
          </a:p>
          <a:p>
            <a:pPr lvl="1"/>
            <a:r>
              <a:rPr lang="en-US" dirty="0">
                <a:hlinkClick r:id="rId4"/>
              </a:rPr>
              <a:t>Thompson_April@cde.state.co.us</a:t>
            </a:r>
            <a:endParaRPr lang="en-US" dirty="0"/>
          </a:p>
          <a:p>
            <a:pPr lvl="1"/>
            <a:r>
              <a:rPr lang="en-US" dirty="0"/>
              <a:t>303-358-7363</a:t>
            </a:r>
          </a:p>
          <a:p>
            <a:pPr marL="457200" lvl="1" indent="0">
              <a:buNone/>
            </a:pPr>
            <a:endParaRPr lang="en-US" dirty="0"/>
          </a:p>
          <a:p>
            <a:pPr marL="0" indent="0">
              <a:buNone/>
            </a:pPr>
            <a:r>
              <a:rPr lang="en-US" u="sng" dirty="0"/>
              <a:t>Identity Management Questions</a:t>
            </a:r>
          </a:p>
          <a:p>
            <a:pPr marL="0" indent="0">
              <a:buNone/>
            </a:pPr>
            <a:r>
              <a:rPr lang="en-US" dirty="0"/>
              <a:t>Rich Morris, Systems Administrator</a:t>
            </a:r>
          </a:p>
          <a:p>
            <a:pPr lvl="1"/>
            <a:r>
              <a:rPr lang="en-US" dirty="0">
                <a:hlinkClick r:id="rId5"/>
              </a:rPr>
              <a:t>Morris_r@cde.state.co.us</a:t>
            </a:r>
            <a:endParaRPr lang="en-US" dirty="0"/>
          </a:p>
          <a:p>
            <a:pPr lvl="1"/>
            <a:r>
              <a:rPr lang="en-US" dirty="0"/>
              <a:t>303.866.6713</a:t>
            </a:r>
          </a:p>
          <a:p>
            <a:pPr marL="0" indent="0">
              <a:buNone/>
            </a:pP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50</a:t>
            </a:fld>
            <a:endParaRPr lang="en-US" dirty="0"/>
          </a:p>
        </p:txBody>
      </p:sp>
    </p:spTree>
    <p:extLst>
      <p:ext uri="{BB962C8B-B14F-4D97-AF65-F5344CB8AC3E}">
        <p14:creationId xmlns:p14="http://schemas.microsoft.com/office/powerpoint/2010/main" val="4131297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p:nvPr>
        </p:nvSpPr>
        <p:spPr/>
        <p:txBody>
          <a:bodyPr/>
          <a:lstStyle/>
          <a:p>
            <a:r>
              <a:rPr lang="en-US" i="1" dirty="0"/>
              <a:t>Collections Checklist for Renewal/Application Collection</a:t>
            </a:r>
            <a:endParaRPr lang="en-US" dirty="0"/>
          </a:p>
        </p:txBody>
      </p:sp>
      <p:sp>
        <p:nvSpPr>
          <p:cNvPr id="5" name="Rectangle 4">
            <a:extLst>
              <a:ext uri="{C183D7F6-B498-43B3-948B-1728B52AA6E4}">
                <adec:decorative xmlns:adec="http://schemas.microsoft.com/office/drawing/2017/decorative" val="1"/>
              </a:ext>
            </a:extLst>
          </p:cNvPr>
          <p:cNvSpPr/>
          <p:nvPr/>
        </p:nvSpPr>
        <p:spPr>
          <a:xfrm>
            <a:off x="0" y="4132705"/>
            <a:ext cx="9144000" cy="45194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C183D7F6-B498-43B3-948B-1728B52AA6E4}">
                <adec:decorative xmlns:adec="http://schemas.microsoft.com/office/drawing/2017/decorative" val="1"/>
              </a:ext>
            </a:extLst>
          </p:cNvPr>
          <p:cNvSpPr/>
          <p:nvPr/>
        </p:nvSpPr>
        <p:spPr>
          <a:xfrm>
            <a:off x="0" y="5589272"/>
            <a:ext cx="9144000" cy="45194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C183D7F6-B498-43B3-948B-1728B52AA6E4}">
                <adec:decorative xmlns:adec="http://schemas.microsoft.com/office/drawing/2017/decorative" val="1"/>
              </a:ext>
            </a:extLst>
          </p:cNvPr>
          <p:cNvSpPr/>
          <p:nvPr/>
        </p:nvSpPr>
        <p:spPr>
          <a:xfrm>
            <a:off x="0" y="3058510"/>
            <a:ext cx="9144000" cy="451945"/>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28650" y="1463040"/>
            <a:ext cx="6098721" cy="4640674"/>
          </a:xfrm>
        </p:spPr>
        <p:txBody>
          <a:bodyPr>
            <a:normAutofit fontScale="92500" lnSpcReduction="10000"/>
          </a:bodyPr>
          <a:lstStyle/>
          <a:p>
            <a:pPr marL="0" indent="0">
              <a:buNone/>
            </a:pPr>
            <a:r>
              <a:rPr lang="en-US" u="sng" dirty="0"/>
              <a:t>Collections Checklist</a:t>
            </a:r>
          </a:p>
          <a:p>
            <a:pPr>
              <a:buFont typeface="Wingdings" panose="05000000000000000000" pitchFamily="2" charset="2"/>
              <a:buChar char="ü"/>
            </a:pPr>
            <a:r>
              <a:rPr lang="en-US" dirty="0"/>
              <a:t>Review the file layout and definitions document and other resource documents</a:t>
            </a:r>
          </a:p>
          <a:p>
            <a:pPr>
              <a:buFont typeface="Wingdings" panose="05000000000000000000" pitchFamily="2" charset="2"/>
              <a:buChar char="ü"/>
            </a:pPr>
            <a:r>
              <a:rPr lang="en-US" dirty="0"/>
              <a:t>Decide how you will submit your data OR decide if you will opt out of data collection</a:t>
            </a:r>
          </a:p>
          <a:p>
            <a:pPr>
              <a:buFont typeface="Wingdings" panose="05000000000000000000" pitchFamily="2" charset="2"/>
              <a:buChar char="ü"/>
            </a:pPr>
            <a:r>
              <a:rPr lang="en-US" dirty="0"/>
              <a:t>Download your submission sign off form</a:t>
            </a:r>
          </a:p>
          <a:p>
            <a:pPr>
              <a:buFont typeface="Wingdings" panose="05000000000000000000" pitchFamily="2" charset="2"/>
              <a:buChar char="ü"/>
            </a:pPr>
            <a:r>
              <a:rPr lang="en-US" dirty="0"/>
              <a:t>Complete your data submission OR opt out of data collection</a:t>
            </a:r>
          </a:p>
          <a:p>
            <a:pPr>
              <a:buFont typeface="Wingdings" panose="05000000000000000000" pitchFamily="2" charset="2"/>
              <a:buChar char="ü"/>
            </a:pPr>
            <a:r>
              <a:rPr lang="en-US" dirty="0"/>
              <a:t>Gather necessary signatures</a:t>
            </a:r>
          </a:p>
          <a:p>
            <a:pPr>
              <a:buFont typeface="Wingdings" panose="05000000000000000000" pitchFamily="2" charset="2"/>
              <a:buChar char="ü"/>
            </a:pPr>
            <a:r>
              <a:rPr lang="en-US" dirty="0"/>
              <a:t>If data is submitted check submission for errors</a:t>
            </a:r>
          </a:p>
          <a:p>
            <a:pPr>
              <a:buFont typeface="Wingdings" panose="05000000000000000000" pitchFamily="2" charset="2"/>
              <a:buChar char="ü"/>
            </a:pPr>
            <a:r>
              <a:rPr lang="en-US" dirty="0"/>
              <a:t>Finalize data submission using the Status Dashboard in Pipeline</a:t>
            </a:r>
          </a:p>
          <a:p>
            <a:pPr>
              <a:buFont typeface="Wingdings" panose="05000000000000000000" pitchFamily="2" charset="2"/>
              <a:buChar char="ü"/>
            </a:pPr>
            <a:r>
              <a:rPr lang="en-US" dirty="0"/>
              <a:t>Email completed sign off form(s) to B Sanders</a:t>
            </a:r>
          </a:p>
          <a:p>
            <a:pPr marL="0" indent="0">
              <a:buNone/>
            </a:pPr>
            <a:endParaRPr lang="en-US" dirty="0"/>
          </a:p>
          <a:p>
            <a:pPr marL="0" indent="0">
              <a:buNone/>
            </a:pPr>
            <a:endParaRPr lang="en-US" dirty="0"/>
          </a:p>
        </p:txBody>
      </p:sp>
      <p:sp>
        <p:nvSpPr>
          <p:cNvPr id="9" name="TextBox 8"/>
          <p:cNvSpPr txBox="1"/>
          <p:nvPr/>
        </p:nvSpPr>
        <p:spPr>
          <a:xfrm>
            <a:off x="6600497" y="1230575"/>
            <a:ext cx="2543503" cy="1323439"/>
          </a:xfrm>
          <a:prstGeom prst="rect">
            <a:avLst/>
          </a:prstGeom>
          <a:noFill/>
        </p:spPr>
        <p:txBody>
          <a:bodyPr wrap="square" rtlCol="0">
            <a:spAutoFit/>
          </a:bodyPr>
          <a:lstStyle/>
          <a:p>
            <a:pPr algn="ctr"/>
            <a:r>
              <a:rPr lang="en-US" sz="1600" dirty="0">
                <a:solidFill>
                  <a:schemeClr val="accent1">
                    <a:lumMod val="75000"/>
                  </a:schemeClr>
                </a:solidFill>
                <a:latin typeface="Trebuchet MS" panose="020B0603020202020204" pitchFamily="34" charset="0"/>
              </a:rPr>
              <a:t>In Collection Window 1, you only need to do this for the Renewal/Application Collection.</a:t>
            </a:r>
          </a:p>
        </p:txBody>
      </p:sp>
      <p:cxnSp>
        <p:nvCxnSpPr>
          <p:cNvPr id="8" name="Straight Arrow Connector 7">
            <a:extLst>
              <a:ext uri="{C183D7F6-B498-43B3-948B-1728B52AA6E4}">
                <adec:decorative xmlns:adec="http://schemas.microsoft.com/office/drawing/2017/decorative" val="1"/>
              </a:ext>
            </a:extLst>
          </p:cNvPr>
          <p:cNvCxnSpPr/>
          <p:nvPr/>
        </p:nvCxnSpPr>
        <p:spPr>
          <a:xfrm>
            <a:off x="7830207" y="2554014"/>
            <a:ext cx="0" cy="50449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C479D5F6-EDCB-402A-AC08-4943A1820E8F}" type="slidenum">
              <a:rPr lang="en-US" smtClean="0"/>
              <a:pPr/>
              <a:t>6</a:t>
            </a:fld>
            <a:endParaRPr lang="en-US" dirty="0"/>
          </a:p>
        </p:txBody>
      </p:sp>
    </p:spTree>
    <p:extLst>
      <p:ext uri="{BB962C8B-B14F-4D97-AF65-F5344CB8AC3E}">
        <p14:creationId xmlns:p14="http://schemas.microsoft.com/office/powerpoint/2010/main" val="1340932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Pipeline Basics</a:t>
            </a:r>
            <a:endParaRPr lang="en-US" dirty="0"/>
          </a:p>
        </p:txBody>
      </p:sp>
      <p:sp>
        <p:nvSpPr>
          <p:cNvPr id="5" name="Content Placeholder 2"/>
          <p:cNvSpPr>
            <a:spLocks noGrp="1"/>
          </p:cNvSpPr>
          <p:nvPr>
            <p:ph idx="1"/>
          </p:nvPr>
        </p:nvSpPr>
        <p:spPr>
          <a:xfrm>
            <a:off x="628650" y="1463040"/>
            <a:ext cx="7886700" cy="4351338"/>
          </a:xfrm>
        </p:spPr>
        <p:txBody>
          <a:bodyPr/>
          <a:lstStyle/>
          <a:p>
            <a:r>
              <a:rPr lang="en-US" dirty="0"/>
              <a:t>Accessing Data Pipeline</a:t>
            </a:r>
          </a:p>
          <a:p>
            <a:pPr lvl="1"/>
            <a:r>
              <a:rPr lang="en-US" dirty="0"/>
              <a:t>If you are managing the AEC Collections for your district/BOCES – in part or in whole – then you will need to work with your local area manager (LAM) to receive data pipeline permissions</a:t>
            </a:r>
          </a:p>
          <a:p>
            <a:r>
              <a:rPr lang="en-US" dirty="0"/>
              <a:t>Role for collections: </a:t>
            </a:r>
            <a:r>
              <a:rPr lang="en-US" b="1" dirty="0">
                <a:solidFill>
                  <a:srgbClr val="101E8E"/>
                </a:solidFill>
              </a:rPr>
              <a:t>AEC~LEAAPPROVER</a:t>
            </a:r>
          </a:p>
          <a:p>
            <a:pPr lvl="1"/>
            <a:r>
              <a:rPr lang="en-US" dirty="0"/>
              <a:t>Grants ability to sign into Alternative Education tab in Data Pipeline and the ability to submit data to CDE for these collections</a:t>
            </a:r>
          </a:p>
          <a:p>
            <a:pPr lvl="1"/>
            <a:r>
              <a:rPr lang="en-US" dirty="0"/>
              <a:t>Ability to download/upload extracts to AEC collections</a:t>
            </a:r>
          </a:p>
          <a:p>
            <a:pPr lvl="1"/>
            <a:r>
              <a:rPr lang="en-US" dirty="0"/>
              <a:t>Ability to edit records for Renewal/Application Collection</a:t>
            </a:r>
          </a:p>
          <a:p>
            <a:pPr lvl="1"/>
            <a:r>
              <a:rPr lang="en-US" dirty="0"/>
              <a:t>Ability to add and edit records for Planned Measures for 2024 AEC SPF Collection</a:t>
            </a:r>
          </a:p>
          <a:p>
            <a:pPr lvl="1"/>
            <a:r>
              <a:rPr lang="en-US" dirty="0"/>
              <a:t>Ability to opt out of AEC collections</a:t>
            </a:r>
          </a:p>
        </p:txBody>
      </p:sp>
      <p:sp>
        <p:nvSpPr>
          <p:cNvPr id="6" name="TextBox 5"/>
          <p:cNvSpPr txBox="1"/>
          <p:nvPr/>
        </p:nvSpPr>
        <p:spPr>
          <a:xfrm>
            <a:off x="0" y="5939014"/>
            <a:ext cx="9144000" cy="707886"/>
          </a:xfrm>
          <a:prstGeom prst="rect">
            <a:avLst/>
          </a:prstGeom>
          <a:solidFill>
            <a:srgbClr val="6DBFE2"/>
          </a:solidFill>
        </p:spPr>
        <p:txBody>
          <a:bodyPr wrap="square" rtlCol="0">
            <a:spAutoFit/>
          </a:bodyPr>
          <a:lstStyle/>
          <a:p>
            <a:pPr algn="ctr"/>
            <a:r>
              <a:rPr lang="en-US" sz="2000" dirty="0">
                <a:latin typeface="Trebuchet MS" panose="020B0603020202020204" pitchFamily="34" charset="0"/>
              </a:rPr>
              <a:t>You cannot participate in the AEC Collections unless your LAM has assigned you to the AEC~LEAAPPROVER role!</a:t>
            </a:r>
          </a:p>
        </p:txBody>
      </p:sp>
      <p:sp>
        <p:nvSpPr>
          <p:cNvPr id="4" name="Slide Number Placeholder 3"/>
          <p:cNvSpPr>
            <a:spLocks noGrp="1"/>
          </p:cNvSpPr>
          <p:nvPr>
            <p:ph type="sldNum" sz="quarter" idx="12"/>
          </p:nvPr>
        </p:nvSpPr>
        <p:spPr/>
        <p:txBody>
          <a:bodyPr/>
          <a:lstStyle/>
          <a:p>
            <a:fld id="{C479D5F6-EDCB-402A-AC08-4943A1820E8F}" type="slidenum">
              <a:rPr lang="en-US" smtClean="0"/>
              <a:pPr/>
              <a:t>7</a:t>
            </a:fld>
            <a:endParaRPr lang="en-US" dirty="0"/>
          </a:p>
        </p:txBody>
      </p:sp>
    </p:spTree>
    <p:extLst>
      <p:ext uri="{BB962C8B-B14F-4D97-AF65-F5344CB8AC3E}">
        <p14:creationId xmlns:p14="http://schemas.microsoft.com/office/powerpoint/2010/main" val="3033238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Data Pipeline Access</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8</a:t>
            </a:fld>
            <a:endParaRPr lang="en-US" dirty="0"/>
          </a:p>
        </p:txBody>
      </p:sp>
      <p:sp>
        <p:nvSpPr>
          <p:cNvPr id="5" name="Content Placeholder 1" descr="screenshot of http://cdeapps.cde.state.co.us/index.html &#10;"/>
          <p:cNvSpPr>
            <a:spLocks noGrp="1"/>
          </p:cNvSpPr>
          <p:nvPr>
            <p:ph idx="1"/>
          </p:nvPr>
        </p:nvSpPr>
        <p:spPr>
          <a:xfrm>
            <a:off x="39756" y="1281676"/>
            <a:ext cx="7886700" cy="5037025"/>
          </a:xfrm>
        </p:spPr>
        <p:txBody>
          <a:bodyPr/>
          <a:lstStyle/>
          <a:p>
            <a:pPr marL="0" indent="0">
              <a:buNone/>
            </a:pPr>
            <a:r>
              <a:rPr lang="en-US" dirty="0">
                <a:hlinkClick r:id="rId3"/>
              </a:rPr>
              <a:t>http://cdeapps.cde.state.co.us/index.html</a:t>
            </a:r>
            <a:r>
              <a:rPr lang="en-US" dirty="0"/>
              <a:t> </a:t>
            </a:r>
          </a:p>
        </p:txBody>
      </p:sp>
      <p:pic>
        <p:nvPicPr>
          <p:cNvPr id="6" name="Picture 5" descr="screenshot of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816" y="1737673"/>
            <a:ext cx="5783630" cy="5136975"/>
          </a:xfrm>
          <a:prstGeom prst="rect">
            <a:avLst/>
          </a:prstGeom>
        </p:spPr>
      </p:pic>
      <p:sp>
        <p:nvSpPr>
          <p:cNvPr id="7" name="Oval 6">
            <a:extLst>
              <a:ext uri="{C183D7F6-B498-43B3-948B-1728B52AA6E4}">
                <adec:decorative xmlns:adec="http://schemas.microsoft.com/office/drawing/2017/decorative" val="1"/>
              </a:ext>
            </a:extLst>
          </p:cNvPr>
          <p:cNvSpPr/>
          <p:nvPr/>
        </p:nvSpPr>
        <p:spPr>
          <a:xfrm>
            <a:off x="358733" y="5151007"/>
            <a:ext cx="850604" cy="20201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screenshot of single sign on login scre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0790" y="2368513"/>
            <a:ext cx="4784109" cy="3189406"/>
          </a:xfrm>
          <a:prstGeom prst="rect">
            <a:avLst/>
          </a:prstGeom>
          <a:ln w="76200">
            <a:solidFill>
              <a:schemeClr val="bg1"/>
            </a:solidFill>
          </a:ln>
        </p:spPr>
      </p:pic>
      <p:cxnSp>
        <p:nvCxnSpPr>
          <p:cNvPr id="9" name="Straight Arrow Connector 8">
            <a:extLst>
              <a:ext uri="{C183D7F6-B498-43B3-948B-1728B52AA6E4}">
                <adec:decorative xmlns:adec="http://schemas.microsoft.com/office/drawing/2017/decorative" val="1"/>
              </a:ext>
            </a:extLst>
          </p:cNvPr>
          <p:cNvCxnSpPr>
            <a:stCxn id="7" idx="6"/>
          </p:cNvCxnSpPr>
          <p:nvPr/>
        </p:nvCxnSpPr>
        <p:spPr>
          <a:xfrm>
            <a:off x="1209337" y="5252017"/>
            <a:ext cx="3041453" cy="2658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42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Data Pipeline- LEA Approver Role</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9</a:t>
            </a:fld>
            <a:endParaRPr lang="en-US" dirty="0"/>
          </a:p>
        </p:txBody>
      </p:sp>
      <p:pic>
        <p:nvPicPr>
          <p:cNvPr id="5" name="Content Placeholder 3" descr="screenshot showing Alternative Education tab in data pipeline"/>
          <p:cNvPicPr>
            <a:picLocks noGrp="1" noChangeAspect="1"/>
          </p:cNvPicPr>
          <p:nvPr>
            <p:ph idx="1"/>
          </p:nvPr>
        </p:nvPicPr>
        <p:blipFill rotWithShape="1">
          <a:blip r:embed="rId3">
            <a:extLst>
              <a:ext uri="{28A0092B-C50C-407E-A947-70E740481C1C}">
                <a14:useLocalDpi xmlns:a14="http://schemas.microsoft.com/office/drawing/2010/main" val="0"/>
              </a:ext>
            </a:extLst>
          </a:blip>
          <a:srcRect r="40541"/>
          <a:stretch/>
        </p:blipFill>
        <p:spPr>
          <a:xfrm>
            <a:off x="0" y="1205431"/>
            <a:ext cx="9224085" cy="3279286"/>
          </a:xfrm>
        </p:spPr>
      </p:pic>
      <p:sp>
        <p:nvSpPr>
          <p:cNvPr id="9" name="Rectangle 8">
            <a:extLst>
              <a:ext uri="{C183D7F6-B498-43B3-948B-1728B52AA6E4}">
                <adec:decorative xmlns:adec="http://schemas.microsoft.com/office/drawing/2017/decorative" val="1"/>
              </a:ext>
            </a:extLst>
          </p:cNvPr>
          <p:cNvSpPr/>
          <p:nvPr/>
        </p:nvSpPr>
        <p:spPr>
          <a:xfrm>
            <a:off x="166914" y="3073202"/>
            <a:ext cx="8977086" cy="2823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C183D7F6-B498-43B3-948B-1728B52AA6E4}">
                <adec:decorative xmlns:adec="http://schemas.microsoft.com/office/drawing/2017/decorative" val="1"/>
              </a:ext>
            </a:extLst>
          </p:cNvPr>
          <p:cNvSpPr/>
          <p:nvPr/>
        </p:nvSpPr>
        <p:spPr>
          <a:xfrm>
            <a:off x="0" y="2223431"/>
            <a:ext cx="1816443"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C183D7F6-B498-43B3-948B-1728B52AA6E4}">
                <adec:decorative xmlns:adec="http://schemas.microsoft.com/office/drawing/2017/decorative" val="1"/>
              </a:ext>
            </a:extLst>
          </p:cNvPr>
          <p:cNvCxnSpPr>
            <a:stCxn id="6" idx="4"/>
          </p:cNvCxnSpPr>
          <p:nvPr/>
        </p:nvCxnSpPr>
        <p:spPr>
          <a:xfrm>
            <a:off x="908222" y="2680631"/>
            <a:ext cx="525162" cy="6919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322173" y="3286111"/>
            <a:ext cx="5993027" cy="1754326"/>
          </a:xfrm>
          <a:prstGeom prst="rect">
            <a:avLst/>
          </a:prstGeom>
          <a:noFill/>
        </p:spPr>
        <p:txBody>
          <a:bodyPr wrap="square" rtlCol="0">
            <a:spAutoFit/>
          </a:bodyPr>
          <a:lstStyle/>
          <a:p>
            <a:r>
              <a:rPr lang="en-US" dirty="0">
                <a:latin typeface="Trebuchet MS" panose="020B0603020202020204" pitchFamily="34" charset="0"/>
              </a:rPr>
              <a:t>If you have permissions to the AEC LEA Approver role, then you should see </a:t>
            </a:r>
            <a:r>
              <a:rPr lang="en-US" b="1" u="sng" dirty="0">
                <a:latin typeface="Trebuchet MS" panose="020B0603020202020204" pitchFamily="34" charset="0"/>
              </a:rPr>
              <a:t>Alternative Education</a:t>
            </a:r>
            <a:r>
              <a:rPr lang="en-US" b="1" dirty="0">
                <a:latin typeface="Trebuchet MS" panose="020B0603020202020204" pitchFamily="34" charset="0"/>
              </a:rPr>
              <a:t> </a:t>
            </a:r>
            <a:r>
              <a:rPr lang="en-US" dirty="0">
                <a:latin typeface="Trebuchet MS" panose="020B0603020202020204" pitchFamily="34" charset="0"/>
              </a:rPr>
              <a:t>on the left-hand side of the menu when you log into Data Pipeline.</a:t>
            </a:r>
          </a:p>
          <a:p>
            <a:endParaRPr lang="en-US" dirty="0">
              <a:latin typeface="Trebuchet MS" panose="020B0603020202020204" pitchFamily="34" charset="0"/>
            </a:endParaRPr>
          </a:p>
          <a:p>
            <a:r>
              <a:rPr lang="en-US" dirty="0">
                <a:latin typeface="Trebuchet MS" panose="020B0603020202020204" pitchFamily="34" charset="0"/>
              </a:rPr>
              <a:t>If you do not see this option, contact your LAM and confirm your role permissions.</a:t>
            </a:r>
          </a:p>
        </p:txBody>
      </p:sp>
    </p:spTree>
    <p:extLst>
      <p:ext uri="{BB962C8B-B14F-4D97-AF65-F5344CB8AC3E}">
        <p14:creationId xmlns:p14="http://schemas.microsoft.com/office/powerpoint/2010/main" val="233086487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0" ma:contentTypeDescription="Create a new document." ma:contentTypeScope="" ma:versionID="eef9e6b9d2582be34d718c200819f0e3">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5c22b69d18d84d987cc5229883e788e9"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C4EDD02-FA4D-4CB1-8B71-5C0793D42278}"/>
</file>

<file path=customXml/itemProps2.xml><?xml version="1.0" encoding="utf-8"?>
<ds:datastoreItem xmlns:ds="http://schemas.openxmlformats.org/officeDocument/2006/customXml" ds:itemID="{A11177C4-6707-4727-B251-797157D2310E}"/>
</file>

<file path=customXml/itemProps3.xml><?xml version="1.0" encoding="utf-8"?>
<ds:datastoreItem xmlns:ds="http://schemas.openxmlformats.org/officeDocument/2006/customXml" ds:itemID="{F880C31C-D779-460C-9E80-692A70EC10D9}"/>
</file>

<file path=docProps/app.xml><?xml version="1.0" encoding="utf-8"?>
<Properties xmlns="http://schemas.openxmlformats.org/officeDocument/2006/extended-properties" xmlns:vt="http://schemas.openxmlformats.org/officeDocument/2006/docPropsVTypes">
  <Template>Office Theme</Template>
  <TotalTime>501</TotalTime>
  <Words>3588</Words>
  <Application>Microsoft Office PowerPoint</Application>
  <PresentationFormat>On-screen Show (4:3)</PresentationFormat>
  <Paragraphs>562</Paragraphs>
  <Slides>50</Slides>
  <Notes>50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Calibri</vt:lpstr>
      <vt:lpstr>Calibri Light</vt:lpstr>
      <vt:lpstr>Museo Slab 500</vt:lpstr>
      <vt:lpstr>Trebuchet MS</vt:lpstr>
      <vt:lpstr>Wingdings</vt:lpstr>
      <vt:lpstr>Office Theme</vt:lpstr>
      <vt:lpstr>AEC Collections Webinar: Collection Window 1 Overview</vt:lpstr>
      <vt:lpstr>Agenda</vt:lpstr>
      <vt:lpstr>Collection Window 1 Overview</vt:lpstr>
      <vt:lpstr>Collections and Timeline</vt:lpstr>
      <vt:lpstr>Collections Checklist</vt:lpstr>
      <vt:lpstr>Collections Checklist for Renewal/Application Collection</vt:lpstr>
      <vt:lpstr>Pipeline Basics</vt:lpstr>
      <vt:lpstr>Data Pipeline Access</vt:lpstr>
      <vt:lpstr>Data Pipeline- LEA Approver Role</vt:lpstr>
      <vt:lpstr>Data Pipeline – Alternative Education Tab</vt:lpstr>
      <vt:lpstr>Pipeline Basics - Errors</vt:lpstr>
      <vt:lpstr>Data Pipeline – Error Flags</vt:lpstr>
      <vt:lpstr>Renewal/Application Collection</vt:lpstr>
      <vt:lpstr>Renewal/Application Collection Basics </vt:lpstr>
      <vt:lpstr>Renewal/Application Collection - Explanation </vt:lpstr>
      <vt:lpstr>Renewal/Application - Sites Visits and Monitoring </vt:lpstr>
      <vt:lpstr>Renewal/Application - Resources</vt:lpstr>
      <vt:lpstr>Renewal/Application Submitting Your Data – File Upload</vt:lpstr>
      <vt:lpstr>Renewal/Application Submitting Your Data – File Extract</vt:lpstr>
      <vt:lpstr>Renewal/Application Submitting Your Data – Standard Extract</vt:lpstr>
      <vt:lpstr>Renewal/Application – Submit to CDE </vt:lpstr>
      <vt:lpstr>Renewal/Application Submitting Your Data – Edit Records</vt:lpstr>
      <vt:lpstr>Renewal/Application Collection Submitting Your Data – Edit Records</vt:lpstr>
      <vt:lpstr>Renewal/Application Finalizing Your Data – Status Dashboard</vt:lpstr>
      <vt:lpstr>Renewal/Application Cognos Reports</vt:lpstr>
      <vt:lpstr>Renewal/Application Cognos Report for Students not Identified At Risk</vt:lpstr>
      <vt:lpstr>Renewal/Application Cognos Summary Reports</vt:lpstr>
      <vt:lpstr>Renewal/Application Collection Error Logic</vt:lpstr>
      <vt:lpstr>Renewal/Application Collection Error Logic – Over Age and Under Credit</vt:lpstr>
      <vt:lpstr>Renewal/Application Collection Opt Out</vt:lpstr>
      <vt:lpstr>Renewal/Application Collection Opt Out Entry</vt:lpstr>
      <vt:lpstr>Renewal/Application Collection Sign Off Sheet</vt:lpstr>
      <vt:lpstr>Renewal/Application Collection Sign Off Sheet – Send to CDE</vt:lpstr>
      <vt:lpstr>Planned Measures for the 2025 SPF</vt:lpstr>
      <vt:lpstr>Planned Measures for the 2025 AEC SPF Collection Basics</vt:lpstr>
      <vt:lpstr>Planned Measures for the 2025 AEC SPF Collection Access</vt:lpstr>
      <vt:lpstr>Planned Measures for the 2025 AEC SPF - Submitting a New Measure</vt:lpstr>
      <vt:lpstr>Planned Measures for the 2025 AEC SPF - Submitting Your Data – File Upload</vt:lpstr>
      <vt:lpstr>Planned Measures for the 2025 AEC SPF  - File Extract Download</vt:lpstr>
      <vt:lpstr>Planned Measures for the 2025 AEC SPF – Data File Upload</vt:lpstr>
      <vt:lpstr>Planned Measures for the 2025 AEC SPF -  Add/Edit Records</vt:lpstr>
      <vt:lpstr>Planned Measures for the 2025 AEC SPF – Adding New Records</vt:lpstr>
      <vt:lpstr>Planned Measures for the 2025 AEC SPF - Finalizing Your Data </vt:lpstr>
      <vt:lpstr>Planned Measures for the 2025 AEC SPF - Error Logic</vt:lpstr>
      <vt:lpstr>Planned Measures for the 2025 AEC SPF - Collection Opt Out</vt:lpstr>
      <vt:lpstr>Planned Measures for the 2025 AEC SPF - No sign off form!</vt:lpstr>
      <vt:lpstr>Resources, Trainings, and Contact Information</vt:lpstr>
      <vt:lpstr>Resources</vt:lpstr>
      <vt:lpstr>Trainings</vt:lpstr>
      <vt:lpstr>Contacts</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Madorin, Acacia</dc:creator>
  <cp:lastModifiedBy>Thompson, April</cp:lastModifiedBy>
  <cp:revision>46</cp:revision>
  <dcterms:created xsi:type="dcterms:W3CDTF">2019-06-25T17:30:52Z</dcterms:created>
  <dcterms:modified xsi:type="dcterms:W3CDTF">2025-02-21T17:19:11Z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ies>
</file>