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302" r:id="rId2"/>
    <p:sldId id="258" r:id="rId3"/>
    <p:sldId id="266" r:id="rId4"/>
    <p:sldId id="264" r:id="rId5"/>
    <p:sldId id="414" r:id="rId6"/>
    <p:sldId id="430" r:id="rId7"/>
    <p:sldId id="438" r:id="rId8"/>
    <p:sldId id="363" r:id="rId9"/>
    <p:sldId id="328" r:id="rId10"/>
    <p:sldId id="332" r:id="rId11"/>
    <p:sldId id="384" r:id="rId12"/>
    <p:sldId id="385" r:id="rId13"/>
    <p:sldId id="386" r:id="rId14"/>
    <p:sldId id="387" r:id="rId15"/>
    <p:sldId id="326" r:id="rId16"/>
    <p:sldId id="415" r:id="rId17"/>
    <p:sldId id="416" r:id="rId18"/>
    <p:sldId id="420" r:id="rId19"/>
    <p:sldId id="431" r:id="rId20"/>
    <p:sldId id="432" r:id="rId21"/>
    <p:sldId id="424" r:id="rId22"/>
    <p:sldId id="433" r:id="rId23"/>
    <p:sldId id="425" r:id="rId24"/>
    <p:sldId id="427" r:id="rId25"/>
    <p:sldId id="434" r:id="rId26"/>
    <p:sldId id="428" r:id="rId27"/>
    <p:sldId id="417" r:id="rId28"/>
    <p:sldId id="418" r:id="rId29"/>
    <p:sldId id="435" r:id="rId30"/>
    <p:sldId id="436" r:id="rId31"/>
    <p:sldId id="429" r:id="rId32"/>
    <p:sldId id="377" r:id="rId33"/>
    <p:sldId id="419" r:id="rId34"/>
    <p:sldId id="398" r:id="rId35"/>
    <p:sldId id="327" r:id="rId36"/>
    <p:sldId id="338" r:id="rId37"/>
    <p:sldId id="411" r:id="rId38"/>
    <p:sldId id="412" r:id="rId39"/>
    <p:sldId id="372" r:id="rId40"/>
    <p:sldId id="373" r:id="rId41"/>
    <p:sldId id="409" r:id="rId42"/>
    <p:sldId id="408" r:id="rId43"/>
    <p:sldId id="388" r:id="rId44"/>
    <p:sldId id="437" r:id="rId45"/>
    <p:sldId id="345" r:id="rId46"/>
    <p:sldId id="413" r:id="rId47"/>
    <p:sldId id="270" r:id="rId48"/>
    <p:sldId id="308" r:id="rId49"/>
    <p:sldId id="291" r:id="rId50"/>
    <p:sldId id="309" r:id="rId51"/>
    <p:sldId id="310" r:id="rId52"/>
    <p:sldId id="320" r:id="rId5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Sanders, B" initials="SB" lastIdx="20" clrIdx="1">
    <p:extLst>
      <p:ext uri="{19B8F6BF-5375-455C-9EA6-DF929625EA0E}">
        <p15:presenceInfo xmlns:p15="http://schemas.microsoft.com/office/powerpoint/2012/main" userId="S-1-5-21-170422339-1359699126-1544898942-57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8A9D"/>
    <a:srgbClr val="5B9BD5"/>
    <a:srgbClr val="8EB375"/>
    <a:srgbClr val="101E8E"/>
    <a:srgbClr val="EF7521"/>
    <a:srgbClr val="46797A"/>
    <a:srgbClr val="86BE40"/>
    <a:srgbClr val="FFC846"/>
    <a:srgbClr val="5C6670"/>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1947" autoAdjust="0"/>
  </p:normalViewPr>
  <p:slideViewPr>
    <p:cSldViewPr snapToGrid="0" showGuides="1">
      <p:cViewPr varScale="1">
        <p:scale>
          <a:sx n="70" d="100"/>
          <a:sy n="70" d="100"/>
        </p:scale>
        <p:origin x="17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480E9-86E4-4560-908C-503D2336EC7E}" type="doc">
      <dgm:prSet loTypeId="urn:microsoft.com/office/officeart/2005/8/layout/chevron1" loCatId="process" qsTypeId="urn:microsoft.com/office/officeart/2005/8/quickstyle/simple1" qsCatId="simple" csTypeId="urn:microsoft.com/office/officeart/2005/8/colors/accent1_2" csCatId="accent1" phldr="1"/>
      <dgm:spPr/>
    </dgm:pt>
    <dgm:pt modelId="{D17D26E6-C806-4A6A-8910-49D7A3ADBF72}">
      <dgm:prSet phldrT="[Text]"/>
      <dgm:spPr/>
      <dgm:t>
        <a:bodyPr/>
        <a:lstStyle/>
        <a:p>
          <a:r>
            <a:rPr lang="en-US" dirty="0" smtClean="0"/>
            <a:t>Download sign off form</a:t>
          </a:r>
          <a:endParaRPr lang="en-US" dirty="0"/>
        </a:p>
      </dgm:t>
    </dgm:pt>
    <dgm:pt modelId="{671A271F-CAE1-43E0-96D8-7855607AA256}" type="parTrans" cxnId="{9DCDF2C2-66A9-4B2A-943C-59D754715CAB}">
      <dgm:prSet/>
      <dgm:spPr/>
      <dgm:t>
        <a:bodyPr/>
        <a:lstStyle/>
        <a:p>
          <a:endParaRPr lang="en-US"/>
        </a:p>
      </dgm:t>
    </dgm:pt>
    <dgm:pt modelId="{71ADBCB7-2658-4F2F-A80F-72428CD8F34A}" type="sibTrans" cxnId="{9DCDF2C2-66A9-4B2A-943C-59D754715CAB}">
      <dgm:prSet/>
      <dgm:spPr/>
      <dgm:t>
        <a:bodyPr/>
        <a:lstStyle/>
        <a:p>
          <a:endParaRPr lang="en-US"/>
        </a:p>
      </dgm:t>
    </dgm:pt>
    <dgm:pt modelId="{7C978A99-0C80-48D9-A473-44DD2CD506FE}">
      <dgm:prSet phldrT="[Text]"/>
      <dgm:spPr/>
      <dgm:t>
        <a:bodyPr/>
        <a:lstStyle/>
        <a:p>
          <a:r>
            <a:rPr lang="en-US" dirty="0" smtClean="0"/>
            <a:t>Complete sign off form</a:t>
          </a:r>
          <a:endParaRPr lang="en-US" dirty="0"/>
        </a:p>
      </dgm:t>
    </dgm:pt>
    <dgm:pt modelId="{E1A79FBB-6AA7-416B-900A-EDC697817F3E}" type="parTrans" cxnId="{4AF3E3BF-D567-4DDB-BB9C-BB8669318217}">
      <dgm:prSet/>
      <dgm:spPr/>
      <dgm:t>
        <a:bodyPr/>
        <a:lstStyle/>
        <a:p>
          <a:endParaRPr lang="en-US"/>
        </a:p>
      </dgm:t>
    </dgm:pt>
    <dgm:pt modelId="{FBE1B3F3-C612-4656-841B-BC7C67DF010E}" type="sibTrans" cxnId="{4AF3E3BF-D567-4DDB-BB9C-BB8669318217}">
      <dgm:prSet/>
      <dgm:spPr/>
      <dgm:t>
        <a:bodyPr/>
        <a:lstStyle/>
        <a:p>
          <a:endParaRPr lang="en-US"/>
        </a:p>
      </dgm:t>
    </dgm:pt>
    <dgm:pt modelId="{261282F4-50DA-4E6B-83A1-BC58496EA4F1}">
      <dgm:prSet phldrT="[Text]"/>
      <dgm:spPr/>
      <dgm:t>
        <a:bodyPr/>
        <a:lstStyle/>
        <a:p>
          <a:r>
            <a:rPr lang="en-US" dirty="0" smtClean="0"/>
            <a:t>Email signed form to B Sanders</a:t>
          </a:r>
          <a:endParaRPr lang="en-US" dirty="0"/>
        </a:p>
      </dgm:t>
    </dgm:pt>
    <dgm:pt modelId="{F1C5F27D-8206-49B2-9A23-C78A23C4967C}" type="parTrans" cxnId="{428EEED1-C9F6-4F77-9F3A-B2BE3AB907FF}">
      <dgm:prSet/>
      <dgm:spPr/>
      <dgm:t>
        <a:bodyPr/>
        <a:lstStyle/>
        <a:p>
          <a:endParaRPr lang="en-US"/>
        </a:p>
      </dgm:t>
    </dgm:pt>
    <dgm:pt modelId="{72B94F2D-32D8-41BF-8F92-42A8C7B8328D}" type="sibTrans" cxnId="{428EEED1-C9F6-4F77-9F3A-B2BE3AB907FF}">
      <dgm:prSet/>
      <dgm:spPr/>
      <dgm:t>
        <a:bodyPr/>
        <a:lstStyle/>
        <a:p>
          <a:endParaRPr lang="en-US"/>
        </a:p>
      </dgm:t>
    </dgm:pt>
    <dgm:pt modelId="{19C88A5B-5CE7-48AA-87C7-1E4313CE15EF}" type="pres">
      <dgm:prSet presAssocID="{688480E9-86E4-4560-908C-503D2336EC7E}" presName="Name0" presStyleCnt="0">
        <dgm:presLayoutVars>
          <dgm:dir/>
          <dgm:animLvl val="lvl"/>
          <dgm:resizeHandles val="exact"/>
        </dgm:presLayoutVars>
      </dgm:prSet>
      <dgm:spPr/>
    </dgm:pt>
    <dgm:pt modelId="{7D0550C0-4B57-481A-90DF-A50D0890DCC3}" type="pres">
      <dgm:prSet presAssocID="{D17D26E6-C806-4A6A-8910-49D7A3ADBF72}" presName="parTxOnly" presStyleLbl="node1" presStyleIdx="0" presStyleCnt="3">
        <dgm:presLayoutVars>
          <dgm:chMax val="0"/>
          <dgm:chPref val="0"/>
          <dgm:bulletEnabled val="1"/>
        </dgm:presLayoutVars>
      </dgm:prSet>
      <dgm:spPr/>
      <dgm:t>
        <a:bodyPr/>
        <a:lstStyle/>
        <a:p>
          <a:endParaRPr lang="en-US"/>
        </a:p>
      </dgm:t>
    </dgm:pt>
    <dgm:pt modelId="{BA95B19C-49D0-451A-AA55-E14031FAF3A7}" type="pres">
      <dgm:prSet presAssocID="{71ADBCB7-2658-4F2F-A80F-72428CD8F34A}" presName="parTxOnlySpace" presStyleCnt="0"/>
      <dgm:spPr/>
    </dgm:pt>
    <dgm:pt modelId="{6DEC196B-F48E-4DD2-A870-5081E9265EFD}" type="pres">
      <dgm:prSet presAssocID="{7C978A99-0C80-48D9-A473-44DD2CD506FE}" presName="parTxOnly" presStyleLbl="node1" presStyleIdx="1" presStyleCnt="3">
        <dgm:presLayoutVars>
          <dgm:chMax val="0"/>
          <dgm:chPref val="0"/>
          <dgm:bulletEnabled val="1"/>
        </dgm:presLayoutVars>
      </dgm:prSet>
      <dgm:spPr/>
      <dgm:t>
        <a:bodyPr/>
        <a:lstStyle/>
        <a:p>
          <a:endParaRPr lang="en-US"/>
        </a:p>
      </dgm:t>
    </dgm:pt>
    <dgm:pt modelId="{BFE3C4FB-4FC4-45BB-9CB7-30E6735E3140}" type="pres">
      <dgm:prSet presAssocID="{FBE1B3F3-C612-4656-841B-BC7C67DF010E}" presName="parTxOnlySpace" presStyleCnt="0"/>
      <dgm:spPr/>
    </dgm:pt>
    <dgm:pt modelId="{F5F3469B-D687-4924-90C4-31EEE0410D34}" type="pres">
      <dgm:prSet presAssocID="{261282F4-50DA-4E6B-83A1-BC58496EA4F1}" presName="parTxOnly" presStyleLbl="node1" presStyleIdx="2" presStyleCnt="3">
        <dgm:presLayoutVars>
          <dgm:chMax val="0"/>
          <dgm:chPref val="0"/>
          <dgm:bulletEnabled val="1"/>
        </dgm:presLayoutVars>
      </dgm:prSet>
      <dgm:spPr/>
      <dgm:t>
        <a:bodyPr/>
        <a:lstStyle/>
        <a:p>
          <a:endParaRPr lang="en-US"/>
        </a:p>
      </dgm:t>
    </dgm:pt>
  </dgm:ptLst>
  <dgm:cxnLst>
    <dgm:cxn modelId="{F1249669-4CC8-4EF5-8F9D-5DDD30CAE934}" type="presOf" srcId="{7C978A99-0C80-48D9-A473-44DD2CD506FE}" destId="{6DEC196B-F48E-4DD2-A870-5081E9265EFD}" srcOrd="0" destOrd="0" presId="urn:microsoft.com/office/officeart/2005/8/layout/chevron1"/>
    <dgm:cxn modelId="{428EEED1-C9F6-4F77-9F3A-B2BE3AB907FF}" srcId="{688480E9-86E4-4560-908C-503D2336EC7E}" destId="{261282F4-50DA-4E6B-83A1-BC58496EA4F1}" srcOrd="2" destOrd="0" parTransId="{F1C5F27D-8206-49B2-9A23-C78A23C4967C}" sibTransId="{72B94F2D-32D8-41BF-8F92-42A8C7B8328D}"/>
    <dgm:cxn modelId="{FD7E6D27-8969-4C0E-8A3B-B6B9953F20A7}" type="presOf" srcId="{688480E9-86E4-4560-908C-503D2336EC7E}" destId="{19C88A5B-5CE7-48AA-87C7-1E4313CE15EF}" srcOrd="0" destOrd="0" presId="urn:microsoft.com/office/officeart/2005/8/layout/chevron1"/>
    <dgm:cxn modelId="{2C0EB2AE-8CD9-4448-8256-BB5B09AE4211}" type="presOf" srcId="{D17D26E6-C806-4A6A-8910-49D7A3ADBF72}" destId="{7D0550C0-4B57-481A-90DF-A50D0890DCC3}" srcOrd="0" destOrd="0" presId="urn:microsoft.com/office/officeart/2005/8/layout/chevron1"/>
    <dgm:cxn modelId="{E109A496-4274-4208-8613-2B298846E778}" type="presOf" srcId="{261282F4-50DA-4E6B-83A1-BC58496EA4F1}" destId="{F5F3469B-D687-4924-90C4-31EEE0410D34}" srcOrd="0" destOrd="0" presId="urn:microsoft.com/office/officeart/2005/8/layout/chevron1"/>
    <dgm:cxn modelId="{9DCDF2C2-66A9-4B2A-943C-59D754715CAB}" srcId="{688480E9-86E4-4560-908C-503D2336EC7E}" destId="{D17D26E6-C806-4A6A-8910-49D7A3ADBF72}" srcOrd="0" destOrd="0" parTransId="{671A271F-CAE1-43E0-96D8-7855607AA256}" sibTransId="{71ADBCB7-2658-4F2F-A80F-72428CD8F34A}"/>
    <dgm:cxn modelId="{4AF3E3BF-D567-4DDB-BB9C-BB8669318217}" srcId="{688480E9-86E4-4560-908C-503D2336EC7E}" destId="{7C978A99-0C80-48D9-A473-44DD2CD506FE}" srcOrd="1" destOrd="0" parTransId="{E1A79FBB-6AA7-416B-900A-EDC697817F3E}" sibTransId="{FBE1B3F3-C612-4656-841B-BC7C67DF010E}"/>
    <dgm:cxn modelId="{5FB96364-B05C-46B6-9A87-85323CCC2A10}" type="presParOf" srcId="{19C88A5B-5CE7-48AA-87C7-1E4313CE15EF}" destId="{7D0550C0-4B57-481A-90DF-A50D0890DCC3}" srcOrd="0" destOrd="0" presId="urn:microsoft.com/office/officeart/2005/8/layout/chevron1"/>
    <dgm:cxn modelId="{EBB24D95-181F-4859-B0A1-DAEEA8277753}" type="presParOf" srcId="{19C88A5B-5CE7-48AA-87C7-1E4313CE15EF}" destId="{BA95B19C-49D0-451A-AA55-E14031FAF3A7}" srcOrd="1" destOrd="0" presId="urn:microsoft.com/office/officeart/2005/8/layout/chevron1"/>
    <dgm:cxn modelId="{1184C749-3541-4AFF-B703-4C67F8A8BAD2}" type="presParOf" srcId="{19C88A5B-5CE7-48AA-87C7-1E4313CE15EF}" destId="{6DEC196B-F48E-4DD2-A870-5081E9265EFD}" srcOrd="2" destOrd="0" presId="urn:microsoft.com/office/officeart/2005/8/layout/chevron1"/>
    <dgm:cxn modelId="{9CB2187E-859A-47BC-885D-C9309E463B58}" type="presParOf" srcId="{19C88A5B-5CE7-48AA-87C7-1E4313CE15EF}" destId="{BFE3C4FB-4FC4-45BB-9CB7-30E6735E3140}" srcOrd="3" destOrd="0" presId="urn:microsoft.com/office/officeart/2005/8/layout/chevron1"/>
    <dgm:cxn modelId="{57329D29-ADEC-46D6-8123-5BE38EB52B80}" type="presParOf" srcId="{19C88A5B-5CE7-48AA-87C7-1E4313CE15EF}" destId="{F5F3469B-D687-4924-90C4-31EEE0410D3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37A560A7-573D-4D43-BA9B-5821038CB4D4}" type="datetimeFigureOut">
              <a:rPr lang="en-US" smtClean="0"/>
              <a:t>4/11/2018</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58105609-0270-4CE7-A4CD-A571DE66ECB3}" type="slidenum">
              <a:rPr lang="en-US" smtClean="0"/>
              <a:t>‹#›</a:t>
            </a:fld>
            <a:endParaRPr lang="en-US"/>
          </a:p>
        </p:txBody>
      </p:sp>
    </p:spTree>
    <p:extLst>
      <p:ext uri="{BB962C8B-B14F-4D97-AF65-F5344CB8AC3E}">
        <p14:creationId xmlns:p14="http://schemas.microsoft.com/office/powerpoint/2010/main" val="2138378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4" rIns="93308" bIns="46654"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8" tIns="46654" rIns="93308" bIns="46654" rtlCol="0"/>
          <a:lstStyle>
            <a:lvl1pPr algn="r">
              <a:defRPr sz="1200"/>
            </a:lvl1pPr>
          </a:lstStyle>
          <a:p>
            <a:fld id="{1E68FDDF-4F05-43AA-A352-D3BC014618CA}" type="datetimeFigureOut">
              <a:rPr lang="en-US" smtClean="0"/>
              <a:t>4/11/2018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4" rIns="93308" bIns="46654"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4" rIns="93308" bIns="466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308" tIns="46654" rIns="93308" bIns="46654"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8" tIns="46654" rIns="93308" bIns="46654"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We are about to get started. Please note that in order to make this webinar as accessible as possible,</a:t>
            </a:r>
            <a:r>
              <a:rPr lang="en-US" baseline="0" dirty="0" smtClean="0"/>
              <a:t> we request that you do the following: mute your phones if you have called in. If you have a question, please type your question into the chat box rather than asking it out loud. I will answer </a:t>
            </a:r>
            <a:r>
              <a:rPr lang="en-US" baseline="0" dirty="0" smtClean="0"/>
              <a:t>all questions </a:t>
            </a:r>
            <a:r>
              <a:rPr lang="en-US" baseline="0" dirty="0" smtClean="0"/>
              <a:t>at the end of the webinar via the chat box. Please be patient; all questions will be answered. If you require a transcript of the webinar while it is ongoing, click the notes tab on the sidebar to the right, and the narration script I am using will be visible on-screen.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196596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on the left</a:t>
            </a:r>
            <a:r>
              <a:rPr lang="en-US" baseline="0" dirty="0" smtClean="0"/>
              <a:t> is the navigation menu you will see if you have AEC~LEAAPPROVER role permissions properly assigned to you. To do anything with the AEC Collections, you will start by clicking on the Alternative Education button. Clicking on this button will display all of the buttons below it. The buttons below allow you to pull and modify the data in Data Pipeline associated with a given collection. We’ll go through how to use all of these functions for each collection a little later in this presentation. Before we talk about that, let’s cover how data errors are defined and flagged in Data Pipeline, since this is one thing you’ll need to check for before finalizing your data submission.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185521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you need</a:t>
            </a:r>
            <a:r>
              <a:rPr lang="en-US" baseline="0" dirty="0" smtClean="0"/>
              <a:t> to understand that errors exist, and the kinds of errors there are, is because you must resolve all the errors in your data before your data submission can be finalized. In Data Pipeline, an error is either data that is an invalid code in a given field, or data that breaks the logic rule assigned to a given field. I’ll talk in detail about what the logic rules are for each collection in this collection window later in this webinar, but regardless of collection the errors will be flagged the same way. Now, let’s look at how the Data Pipeline system flags errors for you to see.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313654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trying to add</a:t>
            </a:r>
            <a:r>
              <a:rPr lang="en-US" baseline="0" dirty="0" smtClean="0"/>
              <a:t> a record, and you add a record in a way that results in an error, the Data Pipeline system will flag it for you as displayed on this slide. If an error is entered, the error will enter the Data Pipeline system, but will be flagged in red, as shown here.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111664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use the edit record screen to find errors in</a:t>
            </a:r>
            <a:r>
              <a:rPr lang="en-US" baseline="0" dirty="0" smtClean="0"/>
              <a:t> your existing Data Pipeline data. Any fields with red shading, as shown here, are flagged as errors. You can make changes to these fields in order to correct errors in this screen. If you do so, remember to hit the save button at the bottom of the screen.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25929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a:t>
            </a:r>
            <a:r>
              <a:rPr lang="en-US" dirty="0" smtClean="0"/>
              <a:t>here is also an error report function in the Data Pipeline system. This is a useful way to find errors in any of the AEC</a:t>
            </a:r>
            <a:r>
              <a:rPr lang="en-US" baseline="0" dirty="0" smtClean="0"/>
              <a:t> Collections, no matter how you go about completing and uploading the AEC Collection data. If you are downloading and uploading file extracts, this is the best way to check any potential errors, and should be done once you’ve uploaded your file. The error reports will also work if you’re adding and editing records through the pipeline web interface.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331286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some general information, let’s dive into each collection separately. In these sections, I’ll tell you how to use Data Pipeline to complete</a:t>
            </a:r>
            <a:r>
              <a:rPr lang="en-US" baseline="0" dirty="0" smtClean="0"/>
              <a:t> your submission and go through information specific to each collection. Let’s start with the Actual Measures and Data for the 2018 AEC SPF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188860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Selection of Measures collection is voluntary for Alternative Education Campuses. Since optional measures are optional, no</a:t>
            </a:r>
            <a:r>
              <a:rPr lang="en-US" baseline="0" dirty="0" smtClean="0"/>
              <a:t> district must submit measures for use on the AEC SPF. That said, we highly recommend that you participate in this collection. The use of optional measures on the AEC SPF generally improves performance on the AEC SPF and goes a long way towards contextualizing the state-required measures that will appear on the AEC SPF. Please note that this collection uses aggregated data, not student level information.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16</a:t>
            </a:fld>
            <a:endParaRPr lang="en-US"/>
          </a:p>
        </p:txBody>
      </p:sp>
    </p:spTree>
    <p:extLst>
      <p:ext uri="{BB962C8B-B14F-4D97-AF65-F5344CB8AC3E}">
        <p14:creationId xmlns:p14="http://schemas.microsoft.com/office/powerpoint/2010/main" val="343691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you what you’ll need to have on hand as you start the Actual Measures and Data for the 2018 AEC SPF Collection,</a:t>
            </a:r>
            <a:r>
              <a:rPr lang="en-US" baseline="0" dirty="0" smtClean="0"/>
              <a:t> why you’ll need each document, and where to find it. You will first need to familiarize yourself with the file layout and definitions document for this collection. Doing so will make the data submissions process easier and simpler since you will know which fields to complete and how to complete them. Before the window opens, it is a good idea to check to make sure that you have your AEC~LEAAPPROVER permissions correctly set for Data Pipeline. You may also want to download the required sign off sheet and make the requisite number of copies needed since sometimes gathering those signatures takes longer than anticipated. You may consider reviewing some of the resources CDE has created for optional measure. Specifically, the Calculation Guidance for AEC Measures will be useful in helping you determine which measures have been previously approved and how to calculate them. The Optional Measures Cut Point Lookup Document allows you to see at a glance what the norms and cut points were for any optional measure submitted and approved for the 2017 AEC SPF. </a:t>
            </a:r>
            <a:r>
              <a:rPr lang="en-US" baseline="0" dirty="0" smtClean="0"/>
              <a:t>The Indicator </a:t>
            </a:r>
            <a:r>
              <a:rPr lang="en-US" baseline="0" dirty="0" smtClean="0"/>
              <a:t>Measures Valid Combinations Sheet will show you how to cross-reference indicators, </a:t>
            </a:r>
            <a:r>
              <a:rPr lang="en-US" baseline="0" dirty="0" err="1" smtClean="0"/>
              <a:t>subindicators</a:t>
            </a:r>
            <a:r>
              <a:rPr lang="en-US" baseline="0" dirty="0" smtClean="0"/>
              <a:t>, categories, and metrics for this collection. Now, let’s talk about how you can submit your completed data.</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3936596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add/edit records method is generally a good fit for the Actual Measures and Data collection. Using this method takes some of the nitpicking out of this data submission. You will not need to map the numeric codes for the indicator, subindicator, category, or metric you select when you enter a given measure. You will also not need to remember or look up the valid combinations between the indicators, subindicators, categories, and metrics as you enter your measures.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18</a:t>
            </a:fld>
            <a:endParaRPr lang="en-US"/>
          </a:p>
        </p:txBody>
      </p:sp>
    </p:spTree>
    <p:extLst>
      <p:ext uri="{BB962C8B-B14F-4D97-AF65-F5344CB8AC3E}">
        <p14:creationId xmlns:p14="http://schemas.microsoft.com/office/powerpoint/2010/main" val="344554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CDE does not pre-populate data for the Actual Measures and Data collection. In order to complete this data submission using the web interface tools, you will need to first add records, and then edit them as you like. </a:t>
            </a:r>
            <a:r>
              <a:rPr lang="en-US" dirty="0" smtClean="0"/>
              <a:t>When you click on Add Record on</a:t>
            </a:r>
            <a:r>
              <a:rPr lang="en-US" baseline="0" dirty="0" smtClean="0"/>
              <a:t> the navigation menu on the left hand screen while in Data Pipeline</a:t>
            </a:r>
            <a:r>
              <a:rPr lang="en-US" dirty="0" smtClean="0"/>
              <a:t>, you will be taken to a screen </a:t>
            </a:r>
            <a:r>
              <a:rPr lang="en-US" dirty="0" smtClean="0"/>
              <a:t>which looks </a:t>
            </a:r>
            <a:r>
              <a:rPr lang="en-US" dirty="0" smtClean="0"/>
              <a:t>like this. You</a:t>
            </a:r>
            <a:r>
              <a:rPr lang="en-US" baseline="0" dirty="0" smtClean="0"/>
              <a:t> will need to select your file type, school year, and LEA. You should only be able to select your own LEA. Once you have selected the file type, school year, and LEA, hit Add New Record.</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19</a:t>
            </a:fld>
            <a:endParaRPr lang="en-US"/>
          </a:p>
        </p:txBody>
      </p:sp>
    </p:spTree>
    <p:extLst>
      <p:ext uri="{BB962C8B-B14F-4D97-AF65-F5344CB8AC3E}">
        <p14:creationId xmlns:p14="http://schemas.microsoft.com/office/powerpoint/2010/main" val="333453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welcome to the</a:t>
            </a:r>
            <a:r>
              <a:rPr lang="en-US" baseline="0" dirty="0" smtClean="0"/>
              <a:t> third and final AEC Data Collections webinar for this school year. My name is B Sanders, and I am the AEC and Accountability Senior Analyst at CDE. This webinar will provide a detailed overview of the second collection window for the AEC Pipeline collections. Collection Window 2 for Alternative Education Campuses includes the Actual Measures and Data Collection for the 2018 AEC SPF and the Planned Measures Collection for 2019 AEC SPF.</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71779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After</a:t>
            </a:r>
            <a:r>
              <a:rPr lang="en-US" baseline="0" dirty="0" smtClean="0"/>
              <a:t> hitting Add New Record, you will be given the options at the bottom of the screen. To add a measure you plan to submit for consideration for the 2018 AEC SPF, choose the relevant information from the dropdown menus. Since the information in the dropdowns are dependent on each other, it makes the most sense to work through the dropdown menus in the following order: AEC Indicator, Assessment, AEC Assessment Category, then AEC Metric for selected category. When I say the choices in the dropdowns are dependent on each other, what I mean if you select Academic </a:t>
            </a:r>
            <a:r>
              <a:rPr lang="en-US" baseline="0" dirty="0" smtClean="0"/>
              <a:t>Achievement in the AEC Indicator, </a:t>
            </a:r>
            <a:r>
              <a:rPr lang="en-US" baseline="0" dirty="0" smtClean="0"/>
              <a:t>you will see a different list of assessments than if you select Student </a:t>
            </a:r>
            <a:r>
              <a:rPr lang="en-US" baseline="0" dirty="0" smtClean="0"/>
              <a:t>Engagement. </a:t>
            </a:r>
            <a:r>
              <a:rPr lang="en-US" baseline="0" dirty="0" smtClean="0"/>
              <a:t>Likewise, ACT to ACT growth has a different set of AEC Assessment Categories to choose from than NWEA MAP. Once you have made all your choices, add in your measurement data to the following fields: AEC Students Meeting Measure, AEC Total Students for Measure, and AEC Rate of Students Passing the Measure. When you are through making your choices and adding your data, hit Submit/Add Record. Repeat this process as many times as necessary until you have added all of your actual measures and data for the 2018 AEC SPF for each of </a:t>
            </a:r>
            <a:r>
              <a:rPr lang="en-US" baseline="0" dirty="0" smtClean="0"/>
              <a:t>the AECs </a:t>
            </a:r>
            <a:r>
              <a:rPr lang="en-US" baseline="0" dirty="0" smtClean="0"/>
              <a:t>in your district or BOCES.</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20</a:t>
            </a:fld>
            <a:endParaRPr lang="en-US"/>
          </a:p>
        </p:txBody>
      </p:sp>
    </p:spTree>
    <p:extLst>
      <p:ext uri="{BB962C8B-B14F-4D97-AF65-F5344CB8AC3E}">
        <p14:creationId xmlns:p14="http://schemas.microsoft.com/office/powerpoint/2010/main" val="21437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If you realize that you have made a mistake, and you need to edit or delete one of the measure</a:t>
            </a:r>
            <a:r>
              <a:rPr lang="en-US" baseline="0" dirty="0" smtClean="0"/>
              <a:t> you have added, you can use the Edit Records function. Click the Edit Record button on the navigation menu on the left hand side of the screen, and you will be taken to this screen. You will need to choose the appropriate file type and school year from the </a:t>
            </a:r>
            <a:r>
              <a:rPr lang="en-US" baseline="0" dirty="0" smtClean="0"/>
              <a:t>menu. Then, hit </a:t>
            </a:r>
            <a:r>
              <a:rPr lang="en-US" baseline="0" dirty="0" smtClean="0"/>
              <a:t>Search.</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1648148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When you hit Search, you</a:t>
            </a:r>
            <a:r>
              <a:rPr lang="en-US" baseline="0" dirty="0" smtClean="0"/>
              <a:t> will see this screen, and you will be able to edit records that exist in Data Pipeline for the Actual Measures and Data collection. Note that you can delete or modify records using this function, and that you can modify multiple records at once. When you hit the save button at the bottom of the screen, your changes will be passed through to the Data Pipeline system.</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169130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also use the file download/upload method if you have several</a:t>
            </a:r>
            <a:r>
              <a:rPr lang="en-US" baseline="0" dirty="0" smtClean="0"/>
              <a:t> AECs in your district or BOCES, and each one is submitting quite a few optional measures for consideration. If you use this method, make sure to review the file layout and definitions documents for these collections and look through the additional resources available for these collections. These resources are listed on the AEC Collections pipeline website at the link on the slide.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23</a:t>
            </a:fld>
            <a:endParaRPr lang="en-US"/>
          </a:p>
        </p:txBody>
      </p:sp>
    </p:spTree>
    <p:extLst>
      <p:ext uri="{BB962C8B-B14F-4D97-AF65-F5344CB8AC3E}">
        <p14:creationId xmlns:p14="http://schemas.microsoft.com/office/powerpoint/2010/main" val="88371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a:t>
            </a:r>
            <a:r>
              <a:rPr lang="en-US" baseline="0" dirty="0" smtClean="0"/>
              <a:t> on the File Extract Download button, you will see this screen. You will need to select the following from the dropdown menus: a file type, a school year, your district or BOCES, and a file content type. The file type determines which AEC Collection you are working on. Note that the extract for the Actual Measures and Data collection will be a blank template. You will also need to choose a file type. We recommend choosing excel. When you have made your choices, hit the Download Standard Extract button.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24</a:t>
            </a:fld>
            <a:endParaRPr lang="en-US"/>
          </a:p>
        </p:txBody>
      </p:sp>
    </p:spTree>
    <p:extLst>
      <p:ext uri="{BB962C8B-B14F-4D97-AF65-F5344CB8AC3E}">
        <p14:creationId xmlns:p14="http://schemas.microsoft.com/office/powerpoint/2010/main" val="2343601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Your Actual Measures and Data file will be a template with only the headers in the screenshot below. You will need to enter the numeric codes for your desired optional measures in the collection fields, along with your district or BOCES and school codes as I have done in this example. The numeric codes that crosswalk to AEC Indicators, AEC </a:t>
            </a:r>
            <a:r>
              <a:rPr lang="en-US" baseline="0" dirty="0" err="1" smtClean="0"/>
              <a:t>Subindicators</a:t>
            </a:r>
            <a:r>
              <a:rPr lang="en-US" baseline="0" dirty="0" smtClean="0"/>
              <a:t>, AEC </a:t>
            </a:r>
            <a:r>
              <a:rPr lang="en-US" baseline="0" dirty="0" err="1" smtClean="0"/>
              <a:t>Subindicator</a:t>
            </a:r>
            <a:r>
              <a:rPr lang="en-US" baseline="0" dirty="0" smtClean="0"/>
              <a:t> Categories, and AEC </a:t>
            </a:r>
            <a:r>
              <a:rPr lang="en-US" baseline="0" dirty="0" err="1" smtClean="0"/>
              <a:t>Subindicator</a:t>
            </a:r>
            <a:r>
              <a:rPr lang="en-US" baseline="0" dirty="0" smtClean="0"/>
              <a:t> Category Metrics can all be found in the file layouts and definitions document. The specific valid combinations between these fields are available in the Indicator Measures Valid Combinations Sheet document. Note that if any field is blank, or if any field uses an invalid code, or if any row uses an invalid combination of numeric codes, then your data will be flagged with errors.</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25</a:t>
            </a:fld>
            <a:endParaRPr lang="en-US"/>
          </a:p>
        </p:txBody>
      </p:sp>
    </p:spTree>
    <p:extLst>
      <p:ext uri="{BB962C8B-B14F-4D97-AF65-F5344CB8AC3E}">
        <p14:creationId xmlns:p14="http://schemas.microsoft.com/office/powerpoint/2010/main" val="157992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File Upload button in Data Pipeline, you will see this screen. You will need to select the Alternative Education Campus</a:t>
            </a:r>
            <a:r>
              <a:rPr lang="en-US" baseline="0" dirty="0" smtClean="0"/>
              <a:t> </a:t>
            </a:r>
            <a:r>
              <a:rPr lang="en-US" baseline="0" dirty="0" smtClean="0"/>
              <a:t>dataset and </a:t>
            </a:r>
            <a:r>
              <a:rPr lang="en-US" baseline="0" dirty="0" smtClean="0"/>
              <a:t>the appropriate file </a:t>
            </a:r>
            <a:r>
              <a:rPr lang="en-US" baseline="0" dirty="0" smtClean="0"/>
              <a:t>type from </a:t>
            </a:r>
            <a:r>
              <a:rPr lang="en-US" baseline="0" dirty="0" smtClean="0"/>
              <a:t>the dropdown menus. You will also need to select the relevant school year and your district or BOCES. Finally, choose replace or append in the upload type section. Choose replace if your file includes all AECs in your district or BOCES. Choose append if you are uploading your data school by school. Finally, choose the file you want to upload and hit the submit button.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26</a:t>
            </a:fld>
            <a:endParaRPr lang="en-US"/>
          </a:p>
        </p:txBody>
      </p:sp>
    </p:spTree>
    <p:extLst>
      <p:ext uri="{BB962C8B-B14F-4D97-AF65-F5344CB8AC3E}">
        <p14:creationId xmlns:p14="http://schemas.microsoft.com/office/powerpoint/2010/main" val="1631874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table outlines what fields</a:t>
            </a:r>
            <a:r>
              <a:rPr lang="en-US" baseline="0" dirty="0" smtClean="0"/>
              <a:t> in the Actual Measures and Data Collection you will need to complete, and how they will need to be completed. Each of these fields use the numeric codes outlined in the reference documents we just went over, but if you’re using the add or edit record screens you will be able to choose names from dropdown menus. No null values are permitted for these fields. The last three fields require you to enter data points for your measures. These fields have embedded logic based on the relationships between the fields and what kind of metric is chosen. We’ll go over that now.</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27</a:t>
            </a:fld>
            <a:endParaRPr lang="en-US"/>
          </a:p>
        </p:txBody>
      </p:sp>
    </p:spTree>
    <p:extLst>
      <p:ext uri="{BB962C8B-B14F-4D97-AF65-F5344CB8AC3E}">
        <p14:creationId xmlns:p14="http://schemas.microsoft.com/office/powerpoint/2010/main" val="4052452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actual measures collection data will be flagged with errors if any of the logic rules on this slide are broken. This slide shows the logic rule on the left, and the reasoning behind that logic rule on the right. Please feel free to reach out to me, B Sanders, if you have any questions about these logic rules.</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28</a:t>
            </a:fld>
            <a:endParaRPr lang="en-US"/>
          </a:p>
        </p:txBody>
      </p:sp>
    </p:spTree>
    <p:extLst>
      <p:ext uri="{BB962C8B-B14F-4D97-AF65-F5344CB8AC3E}">
        <p14:creationId xmlns:p14="http://schemas.microsoft.com/office/powerpoint/2010/main" val="3563593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all of your measures have been selected, all of your data has been entered, and all errors have been resolved, it’s time to submit your data to CDE. You can do this by going to the status dashboard. This is available by clicking on the Alternative Education Campus button on the navigation menu on the left hand side of the screen, and then clicking on the status dashboard button, which is just beneath the Alternative Education Campus button. When you click on the Status Dashboard button, you will be taken to this screen. To submit your Actual Measures and Data collection data to CDE, select Actual Assessment Measures for AEC under file type, 2017-18 under school year, and your district or BOCES under Organization. Then press Search.</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174959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we’re covering in today’s webinar. If you’ve participated in the AEC Collections in previous years, some of this information</a:t>
            </a:r>
            <a:r>
              <a:rPr lang="en-US" baseline="0" dirty="0" smtClean="0"/>
              <a:t> will be familiar to you. We’ll cover general information that will be useful to both collections occurring in this window first. Then, we’ll dig into the nuts and bolts of the Actual Measures and Data Collection. We’ll also talk about the details for the Planned Measures for 2019 Collection. Before we close out today’s webinar, I’ll also cover some helpful resources, additional training opportunities, and useful contacts. Finally, we have time allotted at the end for questions. Remember to type your questions into the chat box, and I will answer them there.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9058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have zero validation errors in your data set, you can send CDE your data by pressing the Submit to CDE button. If you have comments you would like to send along with your data, you can enter them in the LEA Comments box here. When you submit your data to CDE, the system will notify CDE that you have done so. We will review your data. If we have no questions, and if there is nothing that needs to change, we will accept your data. You should receive and email from Data Pipeline when we accept your data. Once your data is submitted to us, it is locked. You cannot change it unless we unlock it for you.</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30</a:t>
            </a:fld>
            <a:endParaRPr lang="en-US"/>
          </a:p>
        </p:txBody>
      </p:sp>
    </p:spTree>
    <p:extLst>
      <p:ext uri="{BB962C8B-B14F-4D97-AF65-F5344CB8AC3E}">
        <p14:creationId xmlns:p14="http://schemas.microsoft.com/office/powerpoint/2010/main" val="338803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 to talk about is how to opt out of the Actual Measures and Data collection. </a:t>
            </a:r>
            <a:r>
              <a:rPr lang="en-US" baseline="0" dirty="0" smtClean="0"/>
              <a:t>There is only 1 option for schools opting out of the Actual Measures and Data collection, and it is simply that the district is not submitting optional measures on the school’s behalf. We have instituted this process to make sure that no schools are over looked and that a lack of submitted data is intentional. Please remember that submitting optional measures through Data Pipeline during this collection window is the only way to submit optional measures to CDE for the 2018 AEC SPF. If you decide to opt an AEC out of this collection, there is no other way to submit optional measures for consideration for the 2018 AEC SPF.</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31</a:t>
            </a:fld>
            <a:endParaRPr lang="en-US"/>
          </a:p>
        </p:txBody>
      </p:sp>
    </p:spTree>
    <p:extLst>
      <p:ext uri="{BB962C8B-B14F-4D97-AF65-F5344CB8AC3E}">
        <p14:creationId xmlns:p14="http://schemas.microsoft.com/office/powerpoint/2010/main" val="3993256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step in the Actual Measures and Data</a:t>
            </a:r>
            <a:r>
              <a:rPr lang="en-US" baseline="0" dirty="0" smtClean="0"/>
              <a:t> Collection is sending CDE your completed sign off sheets. These are required for each AEC participating in the collection which have submitted data. AECs which have opted out of the submission do not need to provide sign off sheets. This slide demonstrates where to find the sign off sheet for the Actual Measures and Data collection. </a:t>
            </a:r>
            <a:r>
              <a:rPr lang="en-US" dirty="0" smtClean="0"/>
              <a:t>Using the link on the</a:t>
            </a:r>
            <a:r>
              <a:rPr lang="en-US" baseline="0" dirty="0" smtClean="0"/>
              <a:t> top of this slide, navigate to the AEC Collections website. Once there</a:t>
            </a:r>
            <a:r>
              <a:rPr lang="en-US" dirty="0" smtClean="0"/>
              <a:t>, scroll</a:t>
            </a:r>
            <a:r>
              <a:rPr lang="en-US" baseline="0" dirty="0" smtClean="0"/>
              <a:t> down to the Additional Resources section, which is near the very bottom of the page. The Actual Measures and Data Collection sign off sheet PDF can be downloaded directly to your machine by clicking on the link.</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32</a:t>
            </a:fld>
            <a:endParaRPr lang="en-US"/>
          </a:p>
        </p:txBody>
      </p:sp>
    </p:spTree>
    <p:extLst>
      <p:ext uri="{BB962C8B-B14F-4D97-AF65-F5344CB8AC3E}">
        <p14:creationId xmlns:p14="http://schemas.microsoft.com/office/powerpoint/2010/main" val="600503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a:t>
            </a:r>
            <a:r>
              <a:rPr lang="en-US" baseline="0" dirty="0" smtClean="0"/>
              <a:t> off sheet for the Actual Measures and Data collection is only one page long, and it simply requires that you complete the district name, school name, </a:t>
            </a:r>
            <a:r>
              <a:rPr lang="en-US" baseline="0" dirty="0" smtClean="0"/>
              <a:t>CDE </a:t>
            </a:r>
            <a:r>
              <a:rPr lang="en-US" baseline="0" dirty="0" smtClean="0"/>
              <a:t>school number, and then gather the necessary signatures. The signatures needed for this collection are the school’s principal, the district or BOCES superintendent, and the district or BOCES Board of Education president.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33</a:t>
            </a:fld>
            <a:endParaRPr lang="en-US"/>
          </a:p>
        </p:txBody>
      </p:sp>
    </p:spTree>
    <p:extLst>
      <p:ext uri="{BB962C8B-B14F-4D97-AF65-F5344CB8AC3E}">
        <p14:creationId xmlns:p14="http://schemas.microsoft.com/office/powerpoint/2010/main" val="2478094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remember that CDE cannot consider your submitted data complete or finalized until we have all sign off forms from schools with submitted data. Again, no sign off forms are required for schools which have opted out of submitting optional measures. Please also remember that since the data included in the sign off sheets is unique to each school—specifically the school name and the principal sign off—you will need to complete one sign off sheet for each school which is submitting optional measures for consideration. When your forms are complete, email the signed and scanned forms to me, B Sanders.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a:p>
        </p:txBody>
      </p:sp>
    </p:spTree>
    <p:extLst>
      <p:ext uri="{BB962C8B-B14F-4D97-AF65-F5344CB8AC3E}">
        <p14:creationId xmlns:p14="http://schemas.microsoft.com/office/powerpoint/2010/main" val="64927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the specifics of the Actual Measures and Data Collection, let’s switch gears and talk about the Planned Measures</a:t>
            </a:r>
            <a:r>
              <a:rPr lang="en-US" baseline="0" dirty="0" smtClean="0"/>
              <a:t> for the 2019 SPF Collection. We’ll cover the basics of the collection, useful resources you should review before getting started, the nuts and bolts of how to submit error-free data, and how to opt out of this collection if that’s what you choose to do.</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a:p>
        </p:txBody>
      </p:sp>
    </p:spTree>
    <p:extLst>
      <p:ext uri="{BB962C8B-B14F-4D97-AF65-F5344CB8AC3E}">
        <p14:creationId xmlns:p14="http://schemas.microsoft.com/office/powerpoint/2010/main" val="1040002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Like the Actual Measures and Data collection</a:t>
            </a:r>
            <a:r>
              <a:rPr lang="en-US" baseline="0" dirty="0" smtClean="0"/>
              <a:t>, the Planned Measures for the 2018 AEC SPF </a:t>
            </a:r>
            <a:r>
              <a:rPr lang="en-US" dirty="0" smtClean="0"/>
              <a:t>collection is voluntary for Alternative Education Campuses. Since optional measures are optional, no</a:t>
            </a:r>
            <a:r>
              <a:rPr lang="en-US" baseline="0" dirty="0" smtClean="0"/>
              <a:t> district must submit measures for use on the AEC SPF. That said, we highly recommend that you participate in this collection, especially if you are considering submitting any brand new measures for the 2019 AEC SPF. Submitting measures which have not been previously approved </a:t>
            </a:r>
            <a:r>
              <a:rPr lang="en-US" baseline="0" dirty="0" smtClean="0"/>
              <a:t>in advance will </a:t>
            </a:r>
            <a:r>
              <a:rPr lang="en-US" baseline="0" dirty="0" smtClean="0"/>
              <a:t>give both you and CDE ample time to work through negotiations for those measures.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412366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you what you’ll need to have on hand as you start the Planned Measures for the 2019 AEC SPF Collection,</a:t>
            </a:r>
            <a:r>
              <a:rPr lang="en-US" baseline="0" dirty="0" smtClean="0"/>
              <a:t> why you’ll need each document, and where to find it. You’ll need to first familiarize yourself with the Planned Measures file layout and definitions document. Doing so will make the data submissions process easier and simpler since you will know which fields to complete and how to complete them. Before the window opens, it is a good idea to check to make sure that you have your AEC~LEAAPPROVER permissions correctly set for Data Pipeline. If you’re not sure where to start with optional measures, reviewing the Calculation Guidance for AEC Measures will be helpful. This document contains a set of pre-approved optional measures and some standard ways to calculate them for each indicator on the AEC SPF. The Indicator Measures Valid Combinations Sheet may also be useful; this spreadsheet outlines which assessments have been previously approved for which indicators, and can help you map out ahead of time what you want to submit. Finally, if your AEC has submitted optional measures in the past, referring back to previous AEC SPFs is helpful to understand what that school has had approved by CDE.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a:p>
        </p:txBody>
      </p:sp>
    </p:spTree>
    <p:extLst>
      <p:ext uri="{BB962C8B-B14F-4D97-AF65-F5344CB8AC3E}">
        <p14:creationId xmlns:p14="http://schemas.microsoft.com/office/powerpoint/2010/main" val="3299129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Planned Measures collection is the ideal time to propose</a:t>
            </a:r>
            <a:r>
              <a:rPr lang="en-US" baseline="0" dirty="0" smtClean="0"/>
              <a:t> a new measure for consideration to CDE since this allows enough time for negotiation of new methodology and assessments for approval for the AEC SPF. If you have local data that you would like to see on your AEC SPF, but it has not been previously approved by CDE, then indicate that you would like to open negotiations for a new measure by submitting a planned measure with the codes 999 and 9999. You can see what local data has been previously approved by CDE by looking at the file layouts and definitions document.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38</a:t>
            </a:fld>
            <a:endParaRPr lang="en-US"/>
          </a:p>
        </p:txBody>
      </p:sp>
    </p:spTree>
    <p:extLst>
      <p:ext uri="{BB962C8B-B14F-4D97-AF65-F5344CB8AC3E}">
        <p14:creationId xmlns:p14="http://schemas.microsoft.com/office/powerpoint/2010/main" val="1957470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5772" rtl="0" eaLnBrk="1" fontAlgn="auto" latinLnBrk="0" hangingPunct="1">
              <a:lnSpc>
                <a:spcPct val="100000"/>
              </a:lnSpc>
              <a:spcBef>
                <a:spcPts val="0"/>
              </a:spcBef>
              <a:spcAft>
                <a:spcPts val="0"/>
              </a:spcAft>
              <a:buClrTx/>
              <a:buSzTx/>
              <a:buFontTx/>
              <a:buNone/>
              <a:tabLst/>
              <a:defRPr/>
            </a:pPr>
            <a:r>
              <a:rPr lang="en-US" baseline="0" dirty="0" smtClean="0"/>
              <a:t>CDE does not pre-populate data for the Planned Measures collection. In order to complete this data submission using the web interface tools, you will need to first add records, and then edit them as you like. </a:t>
            </a:r>
            <a:r>
              <a:rPr lang="en-US" dirty="0" smtClean="0"/>
              <a:t>When you click on Add Record on</a:t>
            </a:r>
            <a:r>
              <a:rPr lang="en-US" baseline="0" dirty="0" smtClean="0"/>
              <a:t> the navigation menu on the left hand screen while in Data Pipeline</a:t>
            </a:r>
            <a:r>
              <a:rPr lang="en-US" dirty="0" smtClean="0"/>
              <a:t>, you will be taken to a screen that looks like this. You</a:t>
            </a:r>
            <a:r>
              <a:rPr lang="en-US" baseline="0" dirty="0" smtClean="0"/>
              <a:t> will need to select your file type, school year, and LEA. You should only be able to select your own LEA. Once you have selected the file type, school year, and LEA, hit Add New Record.</a:t>
            </a:r>
            <a:endParaRPr lang="en-US" dirty="0" smtClean="0"/>
          </a:p>
          <a:p>
            <a:pPr defTabSz="915772">
              <a:defRPr/>
            </a:pPr>
            <a:endParaRPr lang="en-US" dirty="0" smtClean="0"/>
          </a:p>
          <a:p>
            <a:pPr defTabSz="915772">
              <a:defRPr/>
            </a:pPr>
            <a:r>
              <a:rPr lang="en-US" dirty="0" smtClean="0"/>
              <a:t>After</a:t>
            </a:r>
            <a:r>
              <a:rPr lang="en-US" baseline="0" dirty="0" smtClean="0"/>
              <a:t> hitting Add New Record, you will be given the options at the bottom of the screen. To add a measure you plan to submit for consideration for the 2019 AEC SPF, choose the relevant information from the dropdown menus. Since the information in the dropdowns are dependent on each other, it makes the most sense to work through the dropdown menus in the following order: AEC Indicator, Assessment, AEC Assessment Category, then AEC Metric for selected category. </a:t>
            </a:r>
            <a:r>
              <a:rPr lang="en-US" baseline="0" dirty="0" smtClean="0"/>
              <a:t>When </a:t>
            </a:r>
            <a:r>
              <a:rPr lang="en-US" baseline="0" dirty="0" smtClean="0"/>
              <a:t>you are through making your choices, hit Submit/Add Record. Repeat this process as many times as necessary until you have added all of your planned measures for the 2019 AEC SPF for each of your AECs in your district or BOCES.</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39</a:t>
            </a:fld>
            <a:endParaRPr lang="en-US"/>
          </a:p>
        </p:txBody>
      </p:sp>
    </p:spTree>
    <p:extLst>
      <p:ext uri="{BB962C8B-B14F-4D97-AF65-F5344CB8AC3E}">
        <p14:creationId xmlns:p14="http://schemas.microsoft.com/office/powerpoint/2010/main" val="396639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I’m going to give a general overview of what’s expected of districts and BOCES during the Collection Window 2. I’ll talk through which collections will be live during this window, and the timeline for this window. I’ll also cover some Data Pipeline basics that are relevant to both the Actual Measures and Data Collection and the Planned Measures for 2019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a:t>
            </a:fld>
            <a:endParaRPr lang="en-US"/>
          </a:p>
        </p:txBody>
      </p:sp>
    </p:spTree>
    <p:extLst>
      <p:ext uri="{BB962C8B-B14F-4D97-AF65-F5344CB8AC3E}">
        <p14:creationId xmlns:p14="http://schemas.microsoft.com/office/powerpoint/2010/main" val="3039445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5772" rtl="0" eaLnBrk="1" fontAlgn="auto" latinLnBrk="0" hangingPunct="1">
              <a:lnSpc>
                <a:spcPct val="100000"/>
              </a:lnSpc>
              <a:spcBef>
                <a:spcPts val="0"/>
              </a:spcBef>
              <a:spcAft>
                <a:spcPts val="0"/>
              </a:spcAft>
              <a:buClrTx/>
              <a:buSzTx/>
              <a:buFontTx/>
              <a:buNone/>
              <a:tabLst/>
              <a:defRPr/>
            </a:pPr>
            <a:r>
              <a:rPr lang="en-US" dirty="0" smtClean="0"/>
              <a:t>If you realize that you have made a mistake, and you need to edit or delete one of the measure</a:t>
            </a:r>
            <a:r>
              <a:rPr lang="en-US" baseline="0" dirty="0" smtClean="0"/>
              <a:t> you have added, you can use the Edit Records function. Click the Edit Record button on the navigation menu on the left hand side of the screen, and you will be taken to this screen. You will need to choose the appropriate file type and school year from the menu, and hit Search.</a:t>
            </a:r>
            <a:endParaRPr lang="en-US" dirty="0" smtClean="0"/>
          </a:p>
          <a:p>
            <a:pPr defTabSz="915772">
              <a:defRPr/>
            </a:pPr>
            <a:endParaRPr lang="en-US" dirty="0" smtClean="0"/>
          </a:p>
          <a:p>
            <a:pPr defTabSz="915772">
              <a:defRPr/>
            </a:pPr>
            <a:r>
              <a:rPr lang="en-US" dirty="0" smtClean="0"/>
              <a:t>When you hit Search, you</a:t>
            </a:r>
            <a:r>
              <a:rPr lang="en-US" baseline="0" dirty="0" smtClean="0"/>
              <a:t> will see this screen, and you will be able to edit records that exist in Data Pipeline for the Planned Measures collection. Note that you can delete or modify records using this function, and that you can modify multiple records at once. When you hit the save button at the bottom of the screen, your changes will be passed through to the Data Pipeline system.</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40</a:t>
            </a:fld>
            <a:endParaRPr lang="en-US"/>
          </a:p>
        </p:txBody>
      </p:sp>
    </p:spTree>
    <p:extLst>
      <p:ext uri="{BB962C8B-B14F-4D97-AF65-F5344CB8AC3E}">
        <p14:creationId xmlns:p14="http://schemas.microsoft.com/office/powerpoint/2010/main" val="1816249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5772" rtl="0" eaLnBrk="1" fontAlgn="auto" latinLnBrk="0" hangingPunct="1">
              <a:lnSpc>
                <a:spcPct val="100000"/>
              </a:lnSpc>
              <a:spcBef>
                <a:spcPts val="0"/>
              </a:spcBef>
              <a:spcAft>
                <a:spcPts val="0"/>
              </a:spcAft>
              <a:buClrTx/>
              <a:buSzTx/>
              <a:buFontTx/>
              <a:buNone/>
              <a:tabLst/>
              <a:defRPr/>
            </a:pPr>
            <a:r>
              <a:rPr lang="en-US" dirty="0" smtClean="0"/>
              <a:t>When you click</a:t>
            </a:r>
            <a:r>
              <a:rPr lang="en-US" baseline="0" dirty="0" smtClean="0"/>
              <a:t> on the File Extract Download button, you will see this screen. You will need to select the following from the dropdown menus: a file type, a school year, your district or BOCES, and a file content type. </a:t>
            </a:r>
            <a:r>
              <a:rPr lang="en-US" baseline="0" dirty="0" smtClean="0"/>
              <a:t>Note </a:t>
            </a:r>
            <a:r>
              <a:rPr lang="en-US" baseline="0" dirty="0" smtClean="0"/>
              <a:t>that the extract for the Planned Measures collection will be a blank template. </a:t>
            </a:r>
            <a:r>
              <a:rPr lang="en-US" baseline="0" dirty="0" smtClean="0"/>
              <a:t>When </a:t>
            </a:r>
            <a:r>
              <a:rPr lang="en-US" baseline="0" dirty="0" smtClean="0"/>
              <a:t>you have made your choices, hit the Download Standard Extract button.</a:t>
            </a:r>
            <a:endParaRPr lang="en-US" dirty="0" smtClean="0"/>
          </a:p>
          <a:p>
            <a:pPr defTabSz="915772">
              <a:defRPr/>
            </a:pPr>
            <a:endParaRPr lang="en-US" baseline="0" dirty="0" smtClean="0"/>
          </a:p>
          <a:p>
            <a:pPr defTabSz="915772">
              <a:defRPr/>
            </a:pPr>
            <a:r>
              <a:rPr lang="en-US" baseline="0" dirty="0" smtClean="0"/>
              <a:t>Your Planned Measures file will be a template with only the headers in the screenshot below. You will need to enter the numeric codes for your desired planned measures in the collection fields, along with your district or BOCES and school codes as I have done in this example. The numeric codes that crosswalk to AEC Indicators, AEC </a:t>
            </a:r>
            <a:r>
              <a:rPr lang="en-US" baseline="0" dirty="0" err="1" smtClean="0"/>
              <a:t>Subindicators</a:t>
            </a:r>
            <a:r>
              <a:rPr lang="en-US" baseline="0" dirty="0" smtClean="0"/>
              <a:t>, AEC </a:t>
            </a:r>
            <a:r>
              <a:rPr lang="en-US" baseline="0" dirty="0" err="1" smtClean="0"/>
              <a:t>Subindicator</a:t>
            </a:r>
            <a:r>
              <a:rPr lang="en-US" baseline="0" dirty="0" smtClean="0"/>
              <a:t> Categories, and AEC </a:t>
            </a:r>
            <a:r>
              <a:rPr lang="en-US" baseline="0" dirty="0" err="1" smtClean="0"/>
              <a:t>Subindicator</a:t>
            </a:r>
            <a:r>
              <a:rPr lang="en-US" baseline="0" dirty="0" smtClean="0"/>
              <a:t> Category Metrics can all be found in the file layouts and definitions document. The specific valid combinations between these fields are available in the Indicator Measures Valid Combinations Sheet document. Note that if any field is blank, or if any field uses an invalid code, or if any row uses an invalid combination of numeric codes, then your data will be flagged with errors.</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a:p>
        </p:txBody>
      </p:sp>
    </p:spTree>
    <p:extLst>
      <p:ext uri="{BB962C8B-B14F-4D97-AF65-F5344CB8AC3E}">
        <p14:creationId xmlns:p14="http://schemas.microsoft.com/office/powerpoint/2010/main" val="1390097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 File Upload button in Data Pipeline, you will see this screen. You will need to select the Alternative Education Campus</a:t>
            </a:r>
            <a:r>
              <a:rPr lang="en-US" baseline="0" dirty="0" smtClean="0"/>
              <a:t> dataset, the appropriate file type, and the school year from the dropdown menus. </a:t>
            </a:r>
            <a:r>
              <a:rPr lang="en-US" baseline="0" dirty="0" smtClean="0"/>
              <a:t>Choose </a:t>
            </a:r>
            <a:r>
              <a:rPr lang="en-US" baseline="0" dirty="0" smtClean="0"/>
              <a:t>replace if your file includes all AECs in your district or BOCES. Choose append if you are uploading your data school by school. Finally, choose the file you want to upload and hit the submit button.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3532861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This table outlines the fields</a:t>
            </a:r>
            <a:r>
              <a:rPr lang="en-US" baseline="0" dirty="0" smtClean="0"/>
              <a:t> in the Planned Measures Collection which you need to complete, and how they will need to be completed. Each of the fields in the Planned Measures collection use the numeric codes outlined in the file layouts and definitions document, but if you’re using the add or edit record screens you will be able to choose names from dropdown menus. No null values are permitted for these fields. The only error logic applied in this collection is that any submitted data must adhere to the valid combinations between the fields. </a:t>
            </a:r>
            <a:r>
              <a:rPr lang="en-US" baseline="0" dirty="0" smtClean="0"/>
              <a:t>You </a:t>
            </a:r>
            <a:r>
              <a:rPr lang="en-US" baseline="0" dirty="0" smtClean="0"/>
              <a:t>can </a:t>
            </a:r>
            <a:r>
              <a:rPr lang="en-US" baseline="0" dirty="0" smtClean="0"/>
              <a:t>verify </a:t>
            </a:r>
            <a:r>
              <a:rPr lang="en-US" baseline="0" dirty="0" smtClean="0"/>
              <a:t>that your data adheres to valid combinations using the Indicator Measures Valid Combinations Sheet document available on the AEC Collections home page. </a:t>
            </a: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43</a:t>
            </a:fld>
            <a:endParaRPr lang="en-US"/>
          </a:p>
        </p:txBody>
      </p:sp>
    </p:spTree>
    <p:extLst>
      <p:ext uri="{BB962C8B-B14F-4D97-AF65-F5344CB8AC3E}">
        <p14:creationId xmlns:p14="http://schemas.microsoft.com/office/powerpoint/2010/main" val="470780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all of your measures have been selected, all of your data has been entered, and all errors have been resolved, it’s time to submit your data to CDE. You can do this by going to the status dashboard. This is available by clicking on the Alternative Education Campus button on the navigation menu on the left hand side of the screen, and then clicking on the status dashboard button, which is just beneath the Alternative Education Campus button. When you click on the Status Dashboard button, you will be taken to this screen. To submit your Planned Measures collection data to CDE, select Planned Assessment measures for AEC under file type, 2018-19 under school year, and your district or BOCES under Organization. Then press 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a:t>
            </a:r>
            <a:r>
              <a:rPr lang="en-US" baseline="0" dirty="0" smtClean="0"/>
              <a:t> have zero validation errors in your data set, you can send CDE your data by pressing the Submit to CDE button. If you have comments you would like to send along with your data, you can enter them in the LEA Comments box here. When you submit your data to CDE, the system will notify CDE that you have done so. We will review your data. If we have no questions, and if there is nothing that needs to change, we will accept your data. You should receive and email from Data Pipeline when we accept your data. Once your data is submitted to us, it is locked. You cannot change it unless we unlock it for you.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44</a:t>
            </a:fld>
            <a:endParaRPr lang="en-US"/>
          </a:p>
        </p:txBody>
      </p:sp>
    </p:spTree>
    <p:extLst>
      <p:ext uri="{BB962C8B-B14F-4D97-AF65-F5344CB8AC3E}">
        <p14:creationId xmlns:p14="http://schemas.microsoft.com/office/powerpoint/2010/main" val="1081065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 to talk about is how to opt out of the Planned Measures collection. Please</a:t>
            </a:r>
            <a:r>
              <a:rPr lang="en-US" baseline="0" dirty="0" smtClean="0"/>
              <a:t> remember that if you are planning to submit measures which have not been previously approved, that you should complete this collection. </a:t>
            </a:r>
            <a:r>
              <a:rPr lang="en-US" dirty="0" smtClean="0"/>
              <a:t>Compared</a:t>
            </a:r>
            <a:r>
              <a:rPr lang="en-US" baseline="0" dirty="0" smtClean="0"/>
              <a:t> to the renewal/application opt out, the opt out values for the planned measures is simpler. There is only 1 option for schools opting out of the planned measures, and it is simply that the district is not submitting planned measures on the school’s behalf. We have instituted this process to make sure that no schools are over looked and that a lack of submitted data is intentional.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1335987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there is no sign off sheet for the planned measures collection. This is because this collection is an informational collection. We encourage you to use it for informational purpose, and to engage with use for the negotiation of new local measures. But since no data is submitted to us, either student level or aggregated, we do not need your formal sign off. This collection is complete once you finalize your submission or when you opt an AEC school out of this collection.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46</a:t>
            </a:fld>
            <a:endParaRPr lang="en-US"/>
          </a:p>
        </p:txBody>
      </p:sp>
    </p:spTree>
    <p:extLst>
      <p:ext uri="{BB962C8B-B14F-4D97-AF65-F5344CB8AC3E}">
        <p14:creationId xmlns:p14="http://schemas.microsoft.com/office/powerpoint/2010/main" val="2915142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close out today’s webinar, I’ll go over some useful resources,</a:t>
            </a:r>
            <a:r>
              <a:rPr lang="en-US" baseline="0" dirty="0" smtClean="0"/>
              <a:t> let you know about upcoming trainings, and tell you about helpful contacts.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47</a:t>
            </a:fld>
            <a:endParaRPr lang="en-US"/>
          </a:p>
        </p:txBody>
      </p:sp>
    </p:spTree>
    <p:extLst>
      <p:ext uri="{BB962C8B-B14F-4D97-AF65-F5344CB8AC3E}">
        <p14:creationId xmlns:p14="http://schemas.microsoft.com/office/powerpoint/2010/main" val="667561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information about the AEC Pipeline Collections,</a:t>
            </a:r>
            <a:r>
              <a:rPr lang="en-US" baseline="0" dirty="0" smtClean="0"/>
              <a:t> and about AEC accountability in general, can be found at the two links on this slide. The AEC Collections Information Page has a wealth of resources documents created specifically to guide you through these Collections. A recording of this webinar, along with </a:t>
            </a:r>
            <a:r>
              <a:rPr lang="en-US" baseline="0" dirty="0" smtClean="0"/>
              <a:t>its chat </a:t>
            </a:r>
            <a:r>
              <a:rPr lang="en-US" baseline="0" dirty="0" smtClean="0"/>
              <a:t>transcript, will be posted there, too.</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48</a:t>
            </a:fld>
            <a:endParaRPr lang="en-US"/>
          </a:p>
        </p:txBody>
      </p:sp>
    </p:spTree>
    <p:extLst>
      <p:ext uri="{BB962C8B-B14F-4D97-AF65-F5344CB8AC3E}">
        <p14:creationId xmlns:p14="http://schemas.microsoft.com/office/powerpoint/2010/main" val="1413507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7"/>
            <a:r>
              <a:rPr lang="en-US" baseline="0" dirty="0" smtClean="0"/>
              <a:t>The materials from our last webinar have been posted to the AEC Collections home page and are available for your reference. </a:t>
            </a:r>
            <a:r>
              <a:rPr lang="en-US" baseline="0" dirty="0" smtClean="0"/>
              <a:t>If </a:t>
            </a:r>
            <a:r>
              <a:rPr lang="en-US" baseline="0" dirty="0" smtClean="0"/>
              <a:t>you have further questions about the </a:t>
            </a:r>
            <a:r>
              <a:rPr lang="en-US" baseline="0" dirty="0" smtClean="0"/>
              <a:t>AEC Collections, </a:t>
            </a:r>
            <a:r>
              <a:rPr lang="en-US" baseline="0" dirty="0" smtClean="0"/>
              <a:t>feel free to sign up for office hours! The link on this slide will take you to a sign-up page where you can sign up for weekly office hour slots with me, B Sanders, to get your questions answered about AEC Collections and AEC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49</a:t>
            </a:fld>
            <a:endParaRPr lang="en-US"/>
          </a:p>
        </p:txBody>
      </p:sp>
    </p:spTree>
    <p:extLst>
      <p:ext uri="{BB962C8B-B14F-4D97-AF65-F5344CB8AC3E}">
        <p14:creationId xmlns:p14="http://schemas.microsoft.com/office/powerpoint/2010/main" val="205557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AEC</a:t>
            </a:r>
            <a:r>
              <a:rPr lang="en-US" baseline="0" dirty="0" smtClean="0"/>
              <a:t> Collection Window 2 opens on May 7th, 2018, and closes on June 29</a:t>
            </a:r>
            <a:r>
              <a:rPr lang="en-US" baseline="30000" dirty="0" smtClean="0"/>
              <a:t>th</a:t>
            </a:r>
            <a:r>
              <a:rPr lang="en-US" baseline="0" dirty="0" smtClean="0"/>
              <a:t>, 2018. There are two AEC related collections to complete during Collection Window 2: the Actual Measures and Data for the 2018 AEC SPF Collection, and the Planned Measures for the 2019 AEC SPF collection. While Collection Window 2 is ongoing, I will still be hosting weekly office hours. Feel free to sign up for those if you need help with either the Actual Measures Collection or the Planned Measures for 2019 Collection! We will discuss how to sign up for office hours later in this webinar.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a:t>
            </a:fld>
            <a:endParaRPr lang="en-US"/>
          </a:p>
        </p:txBody>
      </p:sp>
    </p:spTree>
    <p:extLst>
      <p:ext uri="{BB962C8B-B14F-4D97-AF65-F5344CB8AC3E}">
        <p14:creationId xmlns:p14="http://schemas.microsoft.com/office/powerpoint/2010/main" val="3873124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set</a:t>
            </a:r>
            <a:r>
              <a:rPr lang="en-US" baseline="0" dirty="0" smtClean="0"/>
              <a:t> of video modules to help you navigate the AEC Collections! In these seven modules, we cover everything from timelines to the pros and cons of using the edit records function. If you get stuck on something, like why Data Pipeline is flagging your data as an error, these modules are a great place to find the answer.</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50</a:t>
            </a:fld>
            <a:endParaRPr lang="en-US"/>
          </a:p>
        </p:txBody>
      </p:sp>
    </p:spTree>
    <p:extLst>
      <p:ext uri="{BB962C8B-B14F-4D97-AF65-F5344CB8AC3E}">
        <p14:creationId xmlns:p14="http://schemas.microsoft.com/office/powerpoint/2010/main" val="3957106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i</a:t>
            </a:r>
            <a:r>
              <a:rPr lang="en-US" dirty="0" smtClean="0"/>
              <a:t>f you have questions about the AEC Collections, reach out to me, B Sanders, or my</a:t>
            </a:r>
            <a:r>
              <a:rPr lang="en-US" baseline="0" dirty="0" smtClean="0"/>
              <a:t> colleague, Jessica Watson. We can probably answer your question, and if we can’t, we’ll get you in contact with someone who can. If you have questions about the identity management system, such as permissions related to your local area manager or the AEC~LEAAPPROVER role, reach out to Rich Morris.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51</a:t>
            </a:fld>
            <a:endParaRPr lang="en-US"/>
          </a:p>
        </p:txBody>
      </p:sp>
    </p:spTree>
    <p:extLst>
      <p:ext uri="{BB962C8B-B14F-4D97-AF65-F5344CB8AC3E}">
        <p14:creationId xmlns:p14="http://schemas.microsoft.com/office/powerpoint/2010/main" val="3158845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go back through the chat box and address any questions that have </a:t>
            </a:r>
            <a:r>
              <a:rPr lang="en-US" smtClean="0"/>
              <a:t>been asked there </a:t>
            </a:r>
            <a:r>
              <a:rPr lang="en-US" dirty="0" smtClean="0"/>
              <a:t>during the webinar presentation. I’ll be typing</a:t>
            </a:r>
            <a:r>
              <a:rPr lang="en-US" baseline="0" dirty="0" smtClean="0"/>
              <a:t> my answers so that they will be recorded in the webinar chat log. I will answer all questions that come through, so now is the time to throw out any questions that you have! I’ll stick around until 3:00pm, as scheduled. Please keep your phone muted. I will be turning off my microphone now, but I will keep the video recording on until questions stop coming through. Thank you all for attending today!</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52</a:t>
            </a:fld>
            <a:endParaRPr lang="en-US"/>
          </a:p>
        </p:txBody>
      </p:sp>
    </p:spTree>
    <p:extLst>
      <p:ext uri="{BB962C8B-B14F-4D97-AF65-F5344CB8AC3E}">
        <p14:creationId xmlns:p14="http://schemas.microsoft.com/office/powerpoint/2010/main" val="175873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dig</a:t>
            </a:r>
            <a:r>
              <a:rPr lang="en-US" baseline="0" dirty="0" smtClean="0"/>
              <a:t> into the collections in depth, let’s take a step back and talk through both collections that are happening in this window, and how they are different from each other. Unlike in collection window 1, where the two collections happening </a:t>
            </a:r>
            <a:r>
              <a:rPr lang="en-US" baseline="0" dirty="0" smtClean="0"/>
              <a:t>were </a:t>
            </a:r>
            <a:r>
              <a:rPr lang="en-US" baseline="0" dirty="0" smtClean="0"/>
              <a:t>fairly distinct from one another, the two collections happening in this window are related. Let’s start with the Actual Measures and Data collection. In this voluntary collection, you will have the opportunity to provide optional measure data for Alternative Education Campuses served in your district or BOCES for the 2018 AEC School Performance Framework, or SPF. Please note that you will not have the ability to submit a new measure for the 2018 AEC SPF at this time; new measures </a:t>
            </a:r>
            <a:r>
              <a:rPr lang="en-US" baseline="0" dirty="0" smtClean="0"/>
              <a:t>need </a:t>
            </a:r>
            <a:r>
              <a:rPr lang="en-US" baseline="0" dirty="0" smtClean="0"/>
              <a:t>to be submitted as part of the Planned Measures for 2018 collection which </a:t>
            </a:r>
            <a:r>
              <a:rPr lang="en-US" baseline="0" dirty="0" smtClean="0"/>
              <a:t>closes </a:t>
            </a:r>
            <a:r>
              <a:rPr lang="en-US" baseline="0" dirty="0" smtClean="0"/>
              <a:t>on May 4</a:t>
            </a:r>
            <a:r>
              <a:rPr lang="en-US" baseline="30000" dirty="0" smtClean="0"/>
              <a:t>th</a:t>
            </a:r>
            <a:r>
              <a:rPr lang="en-US" baseline="0" dirty="0" smtClean="0"/>
              <a:t>. Please also note that since data is submitted as part of this collection, you are required to submit a sign off form in order for this collection to be considered complete and final.</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57958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the Planned Measures for the 2019 AEC SPF Collection, which is also open</a:t>
            </a:r>
            <a:r>
              <a:rPr lang="en-US" baseline="0" dirty="0" smtClean="0"/>
              <a:t> during this collection window. The Planned Measures for 2019 is also voluntary. As with the Planned Measures for 2018, this collection only allows you to submit measure names. No data can be entered for this collection. This collection is forward looking—you will be submitting potential measures for the 2019 AEC SPF. This collection is especially useful if you are planning to begin negotiations with us at CDE for a brand new measure or assessment. Because no data is submitted through the Planned Measures for 2019 collection, this collection does not require a sign off form.</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379198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 checklist that will help you think through all the steps involved</a:t>
            </a:r>
            <a:r>
              <a:rPr lang="en-US" baseline="0" dirty="0" smtClean="0"/>
              <a:t> in any of the AEC Pipeline Collections. If you have not already done so, you should consider scheduling time to review the relevant documentation on our AEC Collections website for each of the collections you will be supporting during this window. You should also give some thought as to how to submit your data using the pipeline system—is the edit records web interface going to be most useful to you, or will you find the file download/upload method easier? For those AEC Collections which require a sign off form from multiple people in your district, downloading the sign off forms ahead of time is a good step. Once you’ve thought through all of this, you can begin the data submission process. Before you finalize your data, remember to check for errors flagged by Data Pipeline, and remember to submit your sign off forms.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8</a:t>
            </a:fld>
            <a:endParaRPr lang="en-US"/>
          </a:p>
        </p:txBody>
      </p:sp>
    </p:spTree>
    <p:extLst>
      <p:ext uri="{BB962C8B-B14F-4D97-AF65-F5344CB8AC3E}">
        <p14:creationId xmlns:p14="http://schemas.microsoft.com/office/powerpoint/2010/main" val="287867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if you cannot access Data Pipeline, you can’t submit your data. </a:t>
            </a:r>
            <a:r>
              <a:rPr lang="en-US" dirty="0" smtClean="0"/>
              <a:t>If you sign into the Data Pipeline system,</a:t>
            </a:r>
            <a:r>
              <a:rPr lang="en-US" baseline="0" dirty="0" smtClean="0"/>
              <a:t> and you do not see the Alternative Education tab on the left hand menu on the side of the screen, then please contact your LAM and request that you be assigned the AEC~LEAAPPROVER role. The simplest way to check to see if you have this role assigned to you is by signing in to Data Pipeline and looking at your permissions there.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418323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4/11/2018</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4/11/2018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4/11/2018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4/11/2018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4/11/2018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4/11/2018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4/11/2018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datapipeline/aec-application-renewal-filelayout-1819" TargetMode="External"/><Relationship Id="rId7" Type="http://schemas.openxmlformats.org/officeDocument/2006/relationships/hyperlink" Target="http://www.cde.state.co.us/datapipeline/aec-indicators-valid-combina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de.state.co.us/datapipeline/aec-cutpoint-lookup" TargetMode="External"/><Relationship Id="rId5" Type="http://schemas.openxmlformats.org/officeDocument/2006/relationships/hyperlink" Target="http://www.cde.state.co.us/accountability/calculation_guidance_for_aec_measures_4_24_17" TargetMode="External"/><Relationship Id="rId4" Type="http://schemas.openxmlformats.org/officeDocument/2006/relationships/hyperlink" Target="http://www.cde.state.co.us/datapipeline/aec-selection-measures-signof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sanders_b@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datapipeline/aec-application-renewal-filelayout-1819"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cde.state.co.us/datapipeline/aec-indicators-valid-combinations" TargetMode="External"/><Relationship Id="rId4" Type="http://schemas.openxmlformats.org/officeDocument/2006/relationships/hyperlink" Target="http://www.cde.state.co.us/accountability/calculation_guidance_for_aec_measures_4_24_17"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per-aec"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www.cde.state.co.us/Accountability/StateAccountabilityAEC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signupgenius.com/go/5080c4ca5af2eabf94-aeccollections" TargetMode="External"/><Relationship Id="rId3" Type="http://schemas.openxmlformats.org/officeDocument/2006/relationships/hyperlink" Target="http://www.cde.state.co.us/datapipeline/aec-webinar-01182018" TargetMode="External"/><Relationship Id="rId7" Type="http://schemas.openxmlformats.org/officeDocument/2006/relationships/hyperlink" Target="https://enetlearning.adobeconnect.com/prlbmykusw36"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www.cde.state.co.us/datapipeline/aec-webinar-chat-transcript-02152018" TargetMode="External"/><Relationship Id="rId5" Type="http://schemas.openxmlformats.org/officeDocument/2006/relationships/hyperlink" Target="http://www.cde.state.co.us/datapipeline/aec-webinar-02152018" TargetMode="External"/><Relationship Id="rId4" Type="http://schemas.openxmlformats.org/officeDocument/2006/relationships/hyperlink" Target="http://www.cde.state.co.us/datapipeline/aec-webinar-chat-transcript-0118201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enetlearning.adobeconnect.com/pjxifyl076br" TargetMode="External"/><Relationship Id="rId3" Type="http://schemas.openxmlformats.org/officeDocument/2006/relationships/hyperlink" Target="https://enetlearning.adobeconnect.com/pi1md74k0rhw" TargetMode="External"/><Relationship Id="rId7" Type="http://schemas.openxmlformats.org/officeDocument/2006/relationships/hyperlink" Target="https://enetlearning.adobeconnect.com/paii0l5a6d2h"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enetlearning.adobeconnect.com/p7lcn4j7j302" TargetMode="External"/><Relationship Id="rId5" Type="http://schemas.openxmlformats.org/officeDocument/2006/relationships/hyperlink" Target="https://enetlearning.adobeconnect.com/p4akh8y057nt" TargetMode="External"/><Relationship Id="rId4" Type="http://schemas.openxmlformats.org/officeDocument/2006/relationships/hyperlink" Target="https://enetlearning.adobeconnect.com/pds83bvi0bka" TargetMode="External"/><Relationship Id="rId9" Type="http://schemas.openxmlformats.org/officeDocument/2006/relationships/hyperlink" Target="https://enetlearning.adobeconnect.com/pqbkrtgu2l7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mailto:Morris_r@cde.state.co.us" TargetMode="External"/><Relationship Id="rId4" Type="http://schemas.openxmlformats.org/officeDocument/2006/relationships/hyperlink" Target="mailto:Watson_J@cde.state.co.u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sanders_b@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deapps.cde.state.co.u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82399"/>
            <a:ext cx="7886700" cy="3968931"/>
          </a:xfrm>
        </p:spPr>
        <p:txBody>
          <a:bodyPr>
            <a:normAutofit/>
          </a:bodyPr>
          <a:lstStyle/>
          <a:p>
            <a:r>
              <a:rPr lang="en-US" sz="4000" dirty="0" smtClean="0"/>
              <a:t>We are about to get started!</a:t>
            </a:r>
          </a:p>
          <a:p>
            <a:endParaRPr lang="en-US" dirty="0"/>
          </a:p>
          <a:p>
            <a:pPr algn="l"/>
            <a:r>
              <a:rPr lang="en-US" dirty="0" smtClean="0"/>
              <a:t>Housekeeping notes:</a:t>
            </a:r>
          </a:p>
          <a:p>
            <a:pPr marL="342900" indent="-342900" algn="l">
              <a:buFont typeface="Arial" panose="020B0604020202020204" pitchFamily="34" charset="0"/>
              <a:buChar char="•"/>
            </a:pPr>
            <a:r>
              <a:rPr lang="en-US" dirty="0" smtClean="0"/>
              <a:t>Please mute your phones.</a:t>
            </a:r>
          </a:p>
          <a:p>
            <a:pPr marL="342900" indent="-342900" algn="l">
              <a:buFont typeface="Arial" panose="020B0604020202020204" pitchFamily="34" charset="0"/>
              <a:buChar char="•"/>
            </a:pPr>
            <a:r>
              <a:rPr lang="en-US" dirty="0" smtClean="0"/>
              <a:t>If you have questions, type them into the chat </a:t>
            </a:r>
            <a:r>
              <a:rPr lang="en-US" dirty="0" smtClean="0"/>
              <a:t>box.</a:t>
            </a:r>
            <a:endParaRPr lang="en-US" dirty="0" smtClean="0"/>
          </a:p>
          <a:p>
            <a:pPr marL="342900" indent="-342900" algn="l">
              <a:buFont typeface="Arial" panose="020B0604020202020204" pitchFamily="34" charset="0"/>
              <a:buChar char="•"/>
            </a:pPr>
            <a:r>
              <a:rPr lang="en-US" dirty="0" smtClean="0"/>
              <a:t>If you would like to view the narration transcript, click the </a:t>
            </a:r>
            <a:r>
              <a:rPr lang="en-US" b="1" u="sng" dirty="0" smtClean="0"/>
              <a:t>NOTES</a:t>
            </a:r>
            <a:r>
              <a:rPr lang="en-US" dirty="0" smtClean="0"/>
              <a:t> tab on the sidebar to the </a:t>
            </a:r>
            <a:r>
              <a:rPr lang="en-US" dirty="0" smtClean="0"/>
              <a:t>right.</a:t>
            </a:r>
            <a:endParaRPr lang="en-US" dirty="0"/>
          </a:p>
        </p:txBody>
      </p:sp>
    </p:spTree>
    <p:extLst>
      <p:ext uri="{BB962C8B-B14F-4D97-AF65-F5344CB8AC3E}">
        <p14:creationId xmlns:p14="http://schemas.microsoft.com/office/powerpoint/2010/main" val="3523596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1228"/>
          <a:stretch/>
        </p:blipFill>
        <p:spPr>
          <a:xfrm>
            <a:off x="319909" y="1906431"/>
            <a:ext cx="3017782" cy="3168908"/>
          </a:xfrm>
        </p:spPr>
      </p:pic>
      <p:sp>
        <p:nvSpPr>
          <p:cNvPr id="3" name="Title 2"/>
          <p:cNvSpPr>
            <a:spLocks noGrp="1"/>
          </p:cNvSpPr>
          <p:nvPr>
            <p:ph type="title"/>
          </p:nvPr>
        </p:nvSpPr>
        <p:spPr/>
        <p:txBody>
          <a:bodyPr>
            <a:normAutofit fontScale="90000"/>
          </a:bodyPr>
          <a:lstStyle/>
          <a:p>
            <a:r>
              <a:rPr lang="en-US" dirty="0" smtClean="0"/>
              <a:t>Collection Window 2 Overview</a:t>
            </a:r>
            <a:br>
              <a:rPr lang="en-US" dirty="0" smtClean="0"/>
            </a:br>
            <a:r>
              <a:rPr lang="en-US" i="1" dirty="0" smtClean="0"/>
              <a:t>Pipeline Basics</a:t>
            </a:r>
            <a:endParaRPr lang="en-US" dirty="0"/>
          </a:p>
        </p:txBody>
      </p:sp>
      <p:sp>
        <p:nvSpPr>
          <p:cNvPr id="8" name="Rounded Rectangle 7"/>
          <p:cNvSpPr/>
          <p:nvPr/>
        </p:nvSpPr>
        <p:spPr>
          <a:xfrm>
            <a:off x="385893" y="1897553"/>
            <a:ext cx="2751589" cy="3929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3"/>
            <a:endCxn id="11" idx="1"/>
          </p:cNvCxnSpPr>
          <p:nvPr/>
        </p:nvCxnSpPr>
        <p:spPr>
          <a:xfrm flipV="1">
            <a:off x="3137482" y="1243084"/>
            <a:ext cx="1292031" cy="8509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29513" y="919918"/>
            <a:ext cx="3649211" cy="646331"/>
          </a:xfrm>
          <a:prstGeom prst="rect">
            <a:avLst/>
          </a:prstGeom>
          <a:noFill/>
        </p:spPr>
        <p:txBody>
          <a:bodyPr wrap="square" rtlCol="0">
            <a:spAutoFit/>
          </a:bodyPr>
          <a:lstStyle/>
          <a:p>
            <a:r>
              <a:rPr lang="en-US" dirty="0" smtClean="0">
                <a:latin typeface="Trebuchet MS" panose="020B0603020202020204" pitchFamily="34" charset="0"/>
              </a:rPr>
              <a:t>This is where you will start for all AEC Collections.</a:t>
            </a:r>
          </a:p>
        </p:txBody>
      </p:sp>
      <p:sp>
        <p:nvSpPr>
          <p:cNvPr id="9" name="TextBox 8"/>
          <p:cNvSpPr txBox="1"/>
          <p:nvPr/>
        </p:nvSpPr>
        <p:spPr>
          <a:xfrm>
            <a:off x="4919458" y="1772935"/>
            <a:ext cx="3649211" cy="923330"/>
          </a:xfrm>
          <a:prstGeom prst="rect">
            <a:avLst/>
          </a:prstGeom>
          <a:noFill/>
        </p:spPr>
        <p:txBody>
          <a:bodyPr wrap="square" rtlCol="0">
            <a:spAutoFit/>
          </a:bodyPr>
          <a:lstStyle/>
          <a:p>
            <a:r>
              <a:rPr lang="en-US" dirty="0" smtClean="0">
                <a:latin typeface="Trebuchet MS" panose="020B0603020202020204" pitchFamily="34" charset="0"/>
              </a:rPr>
              <a:t>When all errors are resolved, use this to submit your data to CDE for review.</a:t>
            </a:r>
          </a:p>
        </p:txBody>
      </p:sp>
      <p:sp>
        <p:nvSpPr>
          <p:cNvPr id="12" name="Rounded Rectangle 11"/>
          <p:cNvSpPr/>
          <p:nvPr/>
        </p:nvSpPr>
        <p:spPr>
          <a:xfrm>
            <a:off x="621615" y="2318294"/>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3"/>
            <a:endCxn id="9" idx="1"/>
          </p:cNvCxnSpPr>
          <p:nvPr/>
        </p:nvCxnSpPr>
        <p:spPr>
          <a:xfrm flipV="1">
            <a:off x="3172995" y="2234600"/>
            <a:ext cx="1746463" cy="2629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6953" y="3134609"/>
            <a:ext cx="3649211" cy="646331"/>
          </a:xfrm>
          <a:prstGeom prst="rect">
            <a:avLst/>
          </a:prstGeom>
          <a:noFill/>
        </p:spPr>
        <p:txBody>
          <a:bodyPr wrap="square" rtlCol="0">
            <a:spAutoFit/>
          </a:bodyPr>
          <a:lstStyle/>
          <a:p>
            <a:r>
              <a:rPr lang="en-US" dirty="0" smtClean="0">
                <a:latin typeface="Trebuchet MS" panose="020B0603020202020204" pitchFamily="34" charset="0"/>
              </a:rPr>
              <a:t>Add records for both collections in this window.</a:t>
            </a:r>
          </a:p>
        </p:txBody>
      </p:sp>
      <p:sp>
        <p:nvSpPr>
          <p:cNvPr id="15" name="Rounded Rectangle 14"/>
          <p:cNvSpPr/>
          <p:nvPr/>
        </p:nvSpPr>
        <p:spPr>
          <a:xfrm>
            <a:off x="621615" y="2718032"/>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3"/>
            <a:endCxn id="14" idx="1"/>
          </p:cNvCxnSpPr>
          <p:nvPr/>
        </p:nvCxnSpPr>
        <p:spPr>
          <a:xfrm>
            <a:off x="3172995" y="2897330"/>
            <a:ext cx="1553958" cy="560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437" y="4001138"/>
            <a:ext cx="3649211" cy="646331"/>
          </a:xfrm>
          <a:prstGeom prst="rect">
            <a:avLst/>
          </a:prstGeom>
          <a:noFill/>
        </p:spPr>
        <p:txBody>
          <a:bodyPr wrap="square" rtlCol="0">
            <a:spAutoFit/>
          </a:bodyPr>
          <a:lstStyle/>
          <a:p>
            <a:r>
              <a:rPr lang="en-US" dirty="0" smtClean="0">
                <a:latin typeface="Trebuchet MS" panose="020B0603020202020204" pitchFamily="34" charset="0"/>
              </a:rPr>
              <a:t>Edit records for both collections in this window.</a:t>
            </a:r>
          </a:p>
        </p:txBody>
      </p:sp>
      <p:sp>
        <p:nvSpPr>
          <p:cNvPr id="18" name="Rounded Rectangle 17"/>
          <p:cNvSpPr/>
          <p:nvPr/>
        </p:nvSpPr>
        <p:spPr>
          <a:xfrm>
            <a:off x="621615" y="3095536"/>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8" idx="3"/>
            <a:endCxn id="17" idx="1"/>
          </p:cNvCxnSpPr>
          <p:nvPr/>
        </p:nvCxnSpPr>
        <p:spPr>
          <a:xfrm>
            <a:off x="3172995" y="3274834"/>
            <a:ext cx="2119442" cy="1049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19458" y="5952342"/>
            <a:ext cx="3649211" cy="646331"/>
          </a:xfrm>
          <a:prstGeom prst="rect">
            <a:avLst/>
          </a:prstGeom>
          <a:noFill/>
        </p:spPr>
        <p:txBody>
          <a:bodyPr wrap="square" rtlCol="0">
            <a:spAutoFit/>
          </a:bodyPr>
          <a:lstStyle/>
          <a:p>
            <a:r>
              <a:rPr lang="en-US" dirty="0">
                <a:latin typeface="Trebuchet MS" panose="020B0603020202020204" pitchFamily="34" charset="0"/>
              </a:rPr>
              <a:t>D</a:t>
            </a:r>
            <a:r>
              <a:rPr lang="en-US" dirty="0" smtClean="0">
                <a:latin typeface="Trebuchet MS" panose="020B0603020202020204" pitchFamily="34" charset="0"/>
              </a:rPr>
              <a:t>ownload file extracts for each collection.</a:t>
            </a:r>
          </a:p>
        </p:txBody>
      </p:sp>
      <p:sp>
        <p:nvSpPr>
          <p:cNvPr id="23" name="Rounded Rectangle 22"/>
          <p:cNvSpPr/>
          <p:nvPr/>
        </p:nvSpPr>
        <p:spPr>
          <a:xfrm>
            <a:off x="630493" y="4708355"/>
            <a:ext cx="2551380" cy="3585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3"/>
            <a:endCxn id="22" idx="1"/>
          </p:cNvCxnSpPr>
          <p:nvPr/>
        </p:nvCxnSpPr>
        <p:spPr>
          <a:xfrm>
            <a:off x="3181873" y="4887653"/>
            <a:ext cx="1737585" cy="1387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36301" y="4982846"/>
            <a:ext cx="4430514" cy="646331"/>
          </a:xfrm>
          <a:prstGeom prst="rect">
            <a:avLst/>
          </a:prstGeom>
          <a:noFill/>
        </p:spPr>
        <p:txBody>
          <a:bodyPr wrap="square" rtlCol="0">
            <a:spAutoFit/>
          </a:bodyPr>
          <a:lstStyle/>
          <a:p>
            <a:r>
              <a:rPr lang="en-US" dirty="0" smtClean="0">
                <a:latin typeface="Trebuchet MS" panose="020B0603020202020204" pitchFamily="34" charset="0"/>
              </a:rPr>
              <a:t>Opt a school, or schools, out of either collection in this window.</a:t>
            </a:r>
          </a:p>
        </p:txBody>
      </p:sp>
      <p:sp>
        <p:nvSpPr>
          <p:cNvPr id="27" name="Rounded Rectangle 26"/>
          <p:cNvSpPr/>
          <p:nvPr/>
        </p:nvSpPr>
        <p:spPr>
          <a:xfrm>
            <a:off x="630493" y="3883135"/>
            <a:ext cx="2551380" cy="777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7" idx="3"/>
            <a:endCxn id="26" idx="1"/>
          </p:cNvCxnSpPr>
          <p:nvPr/>
        </p:nvCxnSpPr>
        <p:spPr>
          <a:xfrm>
            <a:off x="3181873" y="4272073"/>
            <a:ext cx="1154428" cy="10339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67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Errors in Data Pipeline:</a:t>
            </a:r>
          </a:p>
          <a:p>
            <a:r>
              <a:rPr lang="en-US" dirty="0" smtClean="0"/>
              <a:t>Invalid </a:t>
            </a:r>
            <a:r>
              <a:rPr lang="en-US" dirty="0"/>
              <a:t>codes</a:t>
            </a:r>
          </a:p>
          <a:p>
            <a:pPr lvl="1"/>
            <a:r>
              <a:rPr lang="en-US" dirty="0"/>
              <a:t>Missing data in required fields</a:t>
            </a:r>
          </a:p>
          <a:p>
            <a:pPr lvl="1"/>
            <a:r>
              <a:rPr lang="en-US" dirty="0"/>
              <a:t>Incorrect codes in a given field</a:t>
            </a:r>
          </a:p>
          <a:p>
            <a:r>
              <a:rPr lang="en-US" dirty="0"/>
              <a:t>Data that breaks a logic rule in a given field</a:t>
            </a:r>
          </a:p>
        </p:txBody>
      </p:sp>
      <p:sp>
        <p:nvSpPr>
          <p:cNvPr id="3" name="Title 2"/>
          <p:cNvSpPr>
            <a:spLocks noGrp="1"/>
          </p:cNvSpPr>
          <p:nvPr>
            <p:ph type="title"/>
          </p:nvPr>
        </p:nvSpPr>
        <p:spPr/>
        <p:txBody>
          <a:bodyPr>
            <a:normAutofit fontScale="90000"/>
          </a:bodyPr>
          <a:lstStyle/>
          <a:p>
            <a:r>
              <a:rPr lang="en-US" dirty="0"/>
              <a:t>Collection Window </a:t>
            </a:r>
            <a:r>
              <a:rPr lang="en-US" dirty="0" smtClean="0"/>
              <a:t>2 </a:t>
            </a:r>
            <a:r>
              <a:rPr lang="en-US" dirty="0"/>
              <a:t>Overview</a:t>
            </a:r>
            <a:br>
              <a:rPr lang="en-US" dirty="0"/>
            </a:br>
            <a:r>
              <a:rPr lang="en-US" i="1" dirty="0"/>
              <a:t>Pipeline Basics</a:t>
            </a:r>
            <a:endParaRPr lang="en-US" dirty="0"/>
          </a:p>
        </p:txBody>
      </p:sp>
      <p:sp>
        <p:nvSpPr>
          <p:cNvPr id="4" name="Rectangle 3"/>
          <p:cNvSpPr/>
          <p:nvPr/>
        </p:nvSpPr>
        <p:spPr>
          <a:xfrm>
            <a:off x="0" y="3835831"/>
            <a:ext cx="9144000" cy="1263111"/>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rebuchet MS" panose="020B0603020202020204" pitchFamily="34" charset="0"/>
              </a:rPr>
              <a:t>Data errors will need to be resolved before submitted data can be finalized.</a:t>
            </a:r>
            <a:endParaRPr lang="en-US" sz="2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1005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206"/>
          <a:stretch/>
        </p:blipFill>
        <p:spPr>
          <a:xfrm>
            <a:off x="0" y="852407"/>
            <a:ext cx="9154734" cy="3053166"/>
          </a:xfrm>
        </p:spPr>
      </p:pic>
      <p:sp>
        <p:nvSpPr>
          <p:cNvPr id="3" name="Title 2"/>
          <p:cNvSpPr>
            <a:spLocks noGrp="1"/>
          </p:cNvSpPr>
          <p:nvPr>
            <p:ph type="title"/>
          </p:nvPr>
        </p:nvSpPr>
        <p:spPr/>
        <p:txBody>
          <a:bodyPr>
            <a:normAutofit fontScale="90000"/>
          </a:bodyPr>
          <a:lstStyle/>
          <a:p>
            <a:r>
              <a:rPr lang="en-US" dirty="0"/>
              <a:t>Collection Window </a:t>
            </a:r>
            <a:r>
              <a:rPr lang="en-US" dirty="0" smtClean="0"/>
              <a:t>2 </a:t>
            </a:r>
            <a:r>
              <a:rPr lang="en-US" dirty="0"/>
              <a:t>Overview</a:t>
            </a:r>
            <a:br>
              <a:rPr lang="en-US" dirty="0"/>
            </a:br>
            <a:r>
              <a:rPr lang="en-US" i="1" dirty="0"/>
              <a:t>Pipeline Basics</a:t>
            </a:r>
            <a:endParaRPr lang="en-US" dirty="0"/>
          </a:p>
        </p:txBody>
      </p:sp>
      <p:sp>
        <p:nvSpPr>
          <p:cNvPr id="6" name="Rounded Rectangle 5"/>
          <p:cNvSpPr/>
          <p:nvPr/>
        </p:nvSpPr>
        <p:spPr>
          <a:xfrm>
            <a:off x="116237" y="1766807"/>
            <a:ext cx="8772041" cy="480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959" y="2983424"/>
            <a:ext cx="2409987" cy="3022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542441" y="2247254"/>
            <a:ext cx="7749" cy="736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2665708" y="4441040"/>
            <a:ext cx="4533255" cy="1477328"/>
          </a:xfrm>
          <a:prstGeom prst="rect">
            <a:avLst/>
          </a:prstGeom>
          <a:noFill/>
        </p:spPr>
        <p:txBody>
          <a:bodyPr wrap="square" rtlCol="0">
            <a:spAutoFit/>
          </a:bodyPr>
          <a:lstStyle/>
          <a:p>
            <a:r>
              <a:rPr lang="en-US" dirty="0" smtClean="0">
                <a:latin typeface="Trebuchet MS" panose="020B0603020202020204" pitchFamily="34" charset="0"/>
              </a:rPr>
              <a:t>Records added with errors will still be submitted to the Data Pipeline system, but you will receive a notice that they are an error, and they will be flagged in </a:t>
            </a:r>
            <a:r>
              <a:rPr lang="en-US" b="1" dirty="0" smtClean="0">
                <a:solidFill>
                  <a:srgbClr val="C00000"/>
                </a:solidFill>
                <a:latin typeface="Trebuchet MS" panose="020B0603020202020204" pitchFamily="34" charset="0"/>
              </a:rPr>
              <a:t>RED</a:t>
            </a:r>
            <a:r>
              <a:rPr lang="en-US" dirty="0" smtClean="0">
                <a:latin typeface="Trebuchet MS" panose="020B0603020202020204" pitchFamily="34" charset="0"/>
              </a:rPr>
              <a:t>.</a:t>
            </a:r>
            <a:endParaRPr lang="en-US" dirty="0">
              <a:latin typeface="Trebuchet MS" panose="020B0603020202020204" pitchFamily="34" charset="0"/>
            </a:endParaRPr>
          </a:p>
        </p:txBody>
      </p:sp>
      <p:cxnSp>
        <p:nvCxnSpPr>
          <p:cNvPr id="12" name="Straight Arrow Connector 11"/>
          <p:cNvCxnSpPr>
            <a:stCxn id="7" idx="2"/>
          </p:cNvCxnSpPr>
          <p:nvPr/>
        </p:nvCxnSpPr>
        <p:spPr>
          <a:xfrm>
            <a:off x="1576953" y="3285641"/>
            <a:ext cx="1150749" cy="12476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6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429"/>
            <a:ext cx="9144000" cy="2118195"/>
          </a:xfrm>
          <a:prstGeom prst="rect">
            <a:avLst/>
          </a:prstGeom>
        </p:spPr>
      </p:pic>
      <p:sp>
        <p:nvSpPr>
          <p:cNvPr id="3" name="Title 2"/>
          <p:cNvSpPr>
            <a:spLocks noGrp="1"/>
          </p:cNvSpPr>
          <p:nvPr>
            <p:ph type="title"/>
          </p:nvPr>
        </p:nvSpPr>
        <p:spPr/>
        <p:txBody>
          <a:bodyPr>
            <a:normAutofit fontScale="90000"/>
          </a:bodyPr>
          <a:lstStyle/>
          <a:p>
            <a:r>
              <a:rPr lang="en-US" dirty="0"/>
              <a:t>Collection Window </a:t>
            </a:r>
            <a:r>
              <a:rPr lang="en-US" dirty="0" smtClean="0"/>
              <a:t>2 </a:t>
            </a:r>
            <a:r>
              <a:rPr lang="en-US" dirty="0"/>
              <a:t>Overview</a:t>
            </a:r>
            <a:br>
              <a:rPr lang="en-US" dirty="0"/>
            </a:br>
            <a:r>
              <a:rPr lang="en-US" i="1" dirty="0"/>
              <a:t>Pipeline Basics</a:t>
            </a:r>
            <a:endParaRPr lang="en-US" dirty="0"/>
          </a:p>
        </p:txBody>
      </p:sp>
      <p:sp>
        <p:nvSpPr>
          <p:cNvPr id="7" name="Rounded Rectangle 6"/>
          <p:cNvSpPr/>
          <p:nvPr/>
        </p:nvSpPr>
        <p:spPr>
          <a:xfrm>
            <a:off x="5889356" y="2409987"/>
            <a:ext cx="689675" cy="2557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flipH="1">
            <a:off x="2665708" y="4441040"/>
            <a:ext cx="4533255" cy="923330"/>
          </a:xfrm>
          <a:prstGeom prst="rect">
            <a:avLst/>
          </a:prstGeom>
          <a:noFill/>
        </p:spPr>
        <p:txBody>
          <a:bodyPr wrap="square" rtlCol="0">
            <a:spAutoFit/>
          </a:bodyPr>
          <a:lstStyle/>
          <a:p>
            <a:r>
              <a:rPr lang="en-US" dirty="0" smtClean="0">
                <a:latin typeface="Trebuchet MS" panose="020B0603020202020204" pitchFamily="34" charset="0"/>
              </a:rPr>
              <a:t>When you load an edit record screen for a given collection, any errors will be flagged in </a:t>
            </a:r>
            <a:r>
              <a:rPr lang="en-US" b="1" dirty="0" smtClean="0">
                <a:solidFill>
                  <a:srgbClr val="C00000"/>
                </a:solidFill>
                <a:latin typeface="Trebuchet MS" panose="020B0603020202020204" pitchFamily="34" charset="0"/>
              </a:rPr>
              <a:t>RED</a:t>
            </a:r>
            <a:r>
              <a:rPr lang="en-US" dirty="0" smtClean="0">
                <a:latin typeface="Trebuchet MS" panose="020B0603020202020204" pitchFamily="34" charset="0"/>
              </a:rPr>
              <a:t>.</a:t>
            </a:r>
            <a:endParaRPr lang="en-US" dirty="0">
              <a:latin typeface="Trebuchet MS" panose="020B0603020202020204" pitchFamily="34" charset="0"/>
            </a:endParaRPr>
          </a:p>
        </p:txBody>
      </p:sp>
      <p:cxnSp>
        <p:nvCxnSpPr>
          <p:cNvPr id="12" name="Straight Arrow Connector 11"/>
          <p:cNvCxnSpPr>
            <a:stCxn id="7" idx="2"/>
          </p:cNvCxnSpPr>
          <p:nvPr/>
        </p:nvCxnSpPr>
        <p:spPr>
          <a:xfrm flipH="1">
            <a:off x="5222929" y="2665708"/>
            <a:ext cx="1011265" cy="1775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72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699"/>
          <a:stretch/>
        </p:blipFill>
        <p:spPr>
          <a:xfrm>
            <a:off x="0" y="868204"/>
            <a:ext cx="3025402" cy="2439539"/>
          </a:xfrm>
        </p:spPr>
      </p:pic>
      <p:sp>
        <p:nvSpPr>
          <p:cNvPr id="3" name="Title 2"/>
          <p:cNvSpPr>
            <a:spLocks noGrp="1"/>
          </p:cNvSpPr>
          <p:nvPr>
            <p:ph type="title"/>
          </p:nvPr>
        </p:nvSpPr>
        <p:spPr/>
        <p:txBody>
          <a:bodyPr>
            <a:normAutofit fontScale="90000"/>
          </a:bodyPr>
          <a:lstStyle/>
          <a:p>
            <a:r>
              <a:rPr lang="en-US" dirty="0"/>
              <a:t>Collection Window </a:t>
            </a:r>
            <a:r>
              <a:rPr lang="en-US" dirty="0" smtClean="0"/>
              <a:t>2 </a:t>
            </a:r>
            <a:r>
              <a:rPr lang="en-US" dirty="0"/>
              <a:t>Overview</a:t>
            </a:r>
            <a:br>
              <a:rPr lang="en-US" dirty="0"/>
            </a:br>
            <a:r>
              <a:rPr lang="en-US" i="1" dirty="0"/>
              <a:t>Pipeline Basics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6054" y="3462715"/>
            <a:ext cx="6315793" cy="2518544"/>
          </a:xfrm>
          <a:prstGeom prst="rect">
            <a:avLst/>
          </a:prstGeom>
        </p:spPr>
      </p:pic>
      <p:sp>
        <p:nvSpPr>
          <p:cNvPr id="6" name="Rounded Rectangle 5"/>
          <p:cNvSpPr/>
          <p:nvPr/>
        </p:nvSpPr>
        <p:spPr>
          <a:xfrm>
            <a:off x="286720" y="2471982"/>
            <a:ext cx="2564968" cy="3719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3"/>
          </p:cNvCxnSpPr>
          <p:nvPr/>
        </p:nvCxnSpPr>
        <p:spPr>
          <a:xfrm>
            <a:off x="2851688" y="2657961"/>
            <a:ext cx="681926" cy="804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3669223" y="1130197"/>
            <a:ext cx="4533255" cy="2031325"/>
          </a:xfrm>
          <a:prstGeom prst="rect">
            <a:avLst/>
          </a:prstGeom>
          <a:noFill/>
        </p:spPr>
        <p:txBody>
          <a:bodyPr wrap="square" rtlCol="0">
            <a:spAutoFit/>
          </a:bodyPr>
          <a:lstStyle/>
          <a:p>
            <a:r>
              <a:rPr lang="en-US" dirty="0" smtClean="0">
                <a:latin typeface="Trebuchet MS" panose="020B0603020202020204" pitchFamily="34" charset="0"/>
              </a:rPr>
              <a:t>The Pipeline Error Report is useful for file downloads/uploads. This will tell you how many errors and what types of errors an uploaded file contains. The </a:t>
            </a:r>
            <a:r>
              <a:rPr lang="en-US" b="1" dirty="0" smtClean="0">
                <a:solidFill>
                  <a:schemeClr val="accent6">
                    <a:lumMod val="75000"/>
                  </a:schemeClr>
                </a:solidFill>
                <a:latin typeface="Trebuchet MS" panose="020B0603020202020204" pitchFamily="34" charset="0"/>
              </a:rPr>
              <a:t>View Details </a:t>
            </a:r>
            <a:r>
              <a:rPr lang="en-US" dirty="0" smtClean="0">
                <a:latin typeface="Trebuchet MS" panose="020B0603020202020204" pitchFamily="34" charset="0"/>
              </a:rPr>
              <a:t>button will take you to those specific rows and let you edit them with the Edit Record screen. </a:t>
            </a:r>
            <a:endParaRPr lang="en-US" dirty="0">
              <a:latin typeface="Trebuchet MS" panose="020B0603020202020204" pitchFamily="34" charset="0"/>
            </a:endParaRPr>
          </a:p>
        </p:txBody>
      </p:sp>
    </p:spTree>
    <p:extLst>
      <p:ext uri="{BB962C8B-B14F-4D97-AF65-F5344CB8AC3E}">
        <p14:creationId xmlns:p14="http://schemas.microsoft.com/office/powerpoint/2010/main" val="280879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82400"/>
            <a:ext cx="7886700" cy="4065848"/>
          </a:xfrm>
        </p:spPr>
        <p:txBody>
          <a:bodyPr>
            <a:normAutofit/>
          </a:bodyPr>
          <a:lstStyle/>
          <a:p>
            <a:r>
              <a:rPr lang="en-US" dirty="0" smtClean="0"/>
              <a:t>Actual Measures &amp; Data for 2018 AEC SPF Collection</a:t>
            </a:r>
          </a:p>
          <a:p>
            <a:pPr marL="342900" indent="-342900" algn="l">
              <a:buFont typeface="Arial" panose="020B0604020202020204" pitchFamily="34" charset="0"/>
              <a:buChar char="•"/>
            </a:pPr>
            <a:r>
              <a:rPr lang="en-US" sz="1800" dirty="0" smtClean="0"/>
              <a:t>Collection Basics</a:t>
            </a:r>
          </a:p>
          <a:p>
            <a:pPr marL="342900" indent="-342900" algn="l">
              <a:buFont typeface="Arial" panose="020B0604020202020204" pitchFamily="34" charset="0"/>
              <a:buChar char="•"/>
            </a:pPr>
            <a:r>
              <a:rPr lang="en-US" sz="1800" dirty="0" smtClean="0"/>
              <a:t>Resources</a:t>
            </a:r>
          </a:p>
          <a:p>
            <a:pPr marL="342900" indent="-342900" algn="l">
              <a:buFont typeface="Arial" panose="020B0604020202020204" pitchFamily="34" charset="0"/>
              <a:buChar char="•"/>
            </a:pPr>
            <a:r>
              <a:rPr lang="en-US" sz="1800" dirty="0" smtClean="0"/>
              <a:t>Submitting Your Data</a:t>
            </a:r>
          </a:p>
          <a:p>
            <a:pPr marL="342900" indent="-342900" algn="l">
              <a:buFont typeface="Arial" panose="020B0604020202020204" pitchFamily="34" charset="0"/>
              <a:buChar char="•"/>
            </a:pPr>
            <a:r>
              <a:rPr lang="en-US" sz="1800" dirty="0" smtClean="0"/>
              <a:t>Error Logic</a:t>
            </a:r>
          </a:p>
          <a:p>
            <a:pPr marL="342900" indent="-342900" algn="l">
              <a:buFont typeface="Arial" panose="020B0604020202020204" pitchFamily="34" charset="0"/>
              <a:buChar char="•"/>
            </a:pPr>
            <a:r>
              <a:rPr lang="en-US" sz="1800" dirty="0" smtClean="0"/>
              <a:t>Status Dashboard</a:t>
            </a:r>
          </a:p>
          <a:p>
            <a:pPr marL="342900" indent="-342900" algn="l">
              <a:buFont typeface="Arial" panose="020B0604020202020204" pitchFamily="34" charset="0"/>
              <a:buChar char="•"/>
            </a:pPr>
            <a:r>
              <a:rPr lang="en-US" sz="1800" dirty="0" smtClean="0"/>
              <a:t>Collection Opt Outs</a:t>
            </a:r>
          </a:p>
          <a:p>
            <a:pPr marL="342900" indent="-342900" algn="l">
              <a:buFont typeface="Arial" panose="020B0604020202020204" pitchFamily="34" charset="0"/>
              <a:buChar char="•"/>
            </a:pPr>
            <a:r>
              <a:rPr lang="en-US" sz="1800" dirty="0" smtClean="0"/>
              <a:t>Sign Off Sheets</a:t>
            </a:r>
          </a:p>
        </p:txBody>
      </p:sp>
    </p:spTree>
    <p:extLst>
      <p:ext uri="{BB962C8B-B14F-4D97-AF65-F5344CB8AC3E}">
        <p14:creationId xmlns:p14="http://schemas.microsoft.com/office/powerpoint/2010/main" val="1642937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2023" y="1077686"/>
            <a:ext cx="8832233" cy="5161739"/>
          </a:xfrm>
        </p:spPr>
        <p:txBody>
          <a:bodyPr>
            <a:normAutofit/>
          </a:bodyPr>
          <a:lstStyle/>
          <a:p>
            <a:r>
              <a:rPr lang="en-US" i="1" u="sng" dirty="0" smtClean="0"/>
              <a:t>Actual </a:t>
            </a:r>
            <a:r>
              <a:rPr lang="en-US" i="1" u="sng" dirty="0"/>
              <a:t>Measures</a:t>
            </a:r>
            <a:r>
              <a:rPr lang="en-US" dirty="0"/>
              <a:t>: Measures submitted with the intent of inclusion in the next AEC SPF </a:t>
            </a:r>
            <a:r>
              <a:rPr lang="en-US" dirty="0" smtClean="0"/>
              <a:t>cycle (2018 AEC SPF)</a:t>
            </a:r>
          </a:p>
          <a:p>
            <a:pPr lvl="1"/>
            <a:r>
              <a:rPr lang="en-US" u="sng" dirty="0"/>
              <a:t>VOLUNTARY</a:t>
            </a:r>
            <a:r>
              <a:rPr lang="en-US" dirty="0"/>
              <a:t> for any school that has received or is planning to receive AEC </a:t>
            </a:r>
            <a:r>
              <a:rPr lang="en-US" dirty="0" smtClean="0"/>
              <a:t>designation</a:t>
            </a:r>
          </a:p>
          <a:p>
            <a:pPr lvl="1"/>
            <a:r>
              <a:rPr lang="en-US" dirty="0"/>
              <a:t>Collection data is aggregated; not </a:t>
            </a:r>
            <a:r>
              <a:rPr lang="en-US" dirty="0" smtClean="0"/>
              <a:t>student level</a:t>
            </a:r>
            <a:endParaRPr lang="en-US" dirty="0"/>
          </a:p>
          <a:p>
            <a:pPr lvl="1"/>
            <a:r>
              <a:rPr lang="en-US" dirty="0"/>
              <a:t>Data is included here, otherwise the measures are unable to be incorporated into the AEC </a:t>
            </a:r>
            <a:r>
              <a:rPr lang="en-US" dirty="0" smtClean="0"/>
              <a:t>SPF</a:t>
            </a:r>
          </a:p>
          <a:p>
            <a:pPr lvl="1"/>
            <a:r>
              <a:rPr lang="en-US" dirty="0" smtClean="0"/>
              <a:t>Can only choose from previously approved measures, or new measures which were negotiated during the Planned Measures – 2018 collection </a:t>
            </a:r>
            <a:r>
              <a:rPr lang="en-US" i="1" dirty="0" smtClean="0"/>
              <a:t>(</a:t>
            </a:r>
            <a:r>
              <a:rPr lang="en-US" i="1" dirty="0" smtClean="0"/>
              <a:t>ends </a:t>
            </a:r>
            <a:r>
              <a:rPr lang="en-US" i="1" dirty="0" smtClean="0"/>
              <a:t>May 4</a:t>
            </a:r>
            <a:r>
              <a:rPr lang="en-US" i="1" baseline="30000" dirty="0" smtClean="0"/>
              <a:t>th</a:t>
            </a:r>
            <a:r>
              <a:rPr lang="en-US" i="1" dirty="0" smtClean="0"/>
              <a:t>)</a:t>
            </a:r>
            <a:endParaRPr lang="en-US" dirty="0" smtClean="0"/>
          </a:p>
          <a:p>
            <a:pPr lvl="1"/>
            <a:r>
              <a:rPr lang="en-US" dirty="0"/>
              <a:t>May opt out of collection, but must do so formally using the opt out feature</a:t>
            </a:r>
          </a:p>
          <a:p>
            <a:pPr marL="457200" lvl="1" indent="0">
              <a:buNone/>
            </a:pPr>
            <a:endParaRPr lang="en-US" dirty="0"/>
          </a:p>
          <a:p>
            <a:pPr lvl="2"/>
            <a:endParaRPr lang="en-US" dirty="0" smtClean="0"/>
          </a:p>
        </p:txBody>
      </p:sp>
      <p:sp>
        <p:nvSpPr>
          <p:cNvPr id="3" name="Title 2"/>
          <p:cNvSpPr>
            <a:spLocks noGrp="1"/>
          </p:cNvSpPr>
          <p:nvPr>
            <p:ph type="title"/>
          </p:nvPr>
        </p:nvSpPr>
        <p:spPr/>
        <p:txBody>
          <a:bodyPr>
            <a:normAutofit fontScale="90000"/>
          </a:bodyPr>
          <a:lstStyle/>
          <a:p>
            <a:r>
              <a:rPr lang="en-US" dirty="0" smtClean="0"/>
              <a:t>Actual Measures &amp; Data for 2018 Collection</a:t>
            </a:r>
            <a:r>
              <a:rPr lang="en-US" dirty="0"/>
              <a:t/>
            </a:r>
            <a:br>
              <a:rPr lang="en-US" dirty="0"/>
            </a:br>
            <a:r>
              <a:rPr lang="en-US" i="1" dirty="0" err="1"/>
              <a:t>Collection</a:t>
            </a:r>
            <a:r>
              <a:rPr lang="en-US" i="1" dirty="0"/>
              <a:t> Basics</a:t>
            </a:r>
            <a:endParaRPr lang="en-US" dirty="0"/>
          </a:p>
        </p:txBody>
      </p:sp>
    </p:spTree>
    <p:extLst>
      <p:ext uri="{BB962C8B-B14F-4D97-AF65-F5344CB8AC3E}">
        <p14:creationId xmlns:p14="http://schemas.microsoft.com/office/powerpoint/2010/main" val="267833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smtClean="0"/>
              <a:t>Resources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57033446"/>
              </p:ext>
            </p:extLst>
          </p:nvPr>
        </p:nvGraphicFramePr>
        <p:xfrm>
          <a:off x="0" y="871005"/>
          <a:ext cx="9144000" cy="4646866"/>
        </p:xfrm>
        <a:graphic>
          <a:graphicData uri="http://schemas.openxmlformats.org/drawingml/2006/table">
            <a:tbl>
              <a:tblPr firstRow="1" bandRow="1">
                <a:tableStyleId>{6E25E649-3F16-4E02-A733-19D2CDBF48F0}</a:tableStyleId>
              </a:tblPr>
              <a:tblGrid>
                <a:gridCol w="3048000"/>
                <a:gridCol w="3048000"/>
                <a:gridCol w="3048000"/>
              </a:tblGrid>
              <a:tr h="39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What do</a:t>
                      </a:r>
                      <a:r>
                        <a:rPr lang="en-US" sz="1400" baseline="0" dirty="0" smtClean="0"/>
                        <a:t> you need?</a:t>
                      </a:r>
                      <a:endParaRPr lang="en-US" sz="1400" dirty="0" smtClean="0"/>
                    </a:p>
                  </a:txBody>
                  <a:tcPr>
                    <a:solidFill>
                      <a:srgbClr val="669DB6"/>
                    </a:solidFill>
                  </a:tcPr>
                </a:tc>
                <a:tc>
                  <a:txBody>
                    <a:bodyPr/>
                    <a:lstStyle/>
                    <a:p>
                      <a:r>
                        <a:rPr lang="en-US" sz="1400" dirty="0" smtClean="0"/>
                        <a:t>Why</a:t>
                      </a:r>
                      <a:r>
                        <a:rPr lang="en-US" sz="1400" baseline="0" dirty="0" smtClean="0"/>
                        <a:t> do you need it?</a:t>
                      </a:r>
                      <a:endParaRPr lang="en-US" sz="1400" dirty="0"/>
                    </a:p>
                  </a:txBody>
                  <a:tcPr>
                    <a:solidFill>
                      <a:srgbClr val="669DB6"/>
                    </a:solidFill>
                  </a:tcPr>
                </a:tc>
                <a:tc>
                  <a:txBody>
                    <a:bodyPr/>
                    <a:lstStyle/>
                    <a:p>
                      <a:r>
                        <a:rPr lang="en-US" sz="1400" dirty="0" smtClean="0"/>
                        <a:t>Where do</a:t>
                      </a:r>
                      <a:r>
                        <a:rPr lang="en-US" sz="1400" baseline="0" dirty="0" smtClean="0"/>
                        <a:t> you get it?</a:t>
                      </a:r>
                      <a:endParaRPr lang="en-US" sz="1400" dirty="0"/>
                    </a:p>
                  </a:txBody>
                  <a:tcPr>
                    <a:solidFill>
                      <a:srgbClr val="669DB6"/>
                    </a:solidFill>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File Layout and Definitions </a:t>
                      </a:r>
                      <a:r>
                        <a:rPr lang="en-US" sz="1400" dirty="0" smtClean="0"/>
                        <a:t>(Actual</a:t>
                      </a:r>
                      <a:r>
                        <a:rPr lang="en-US" sz="1400" dirty="0" smtClean="0"/>
                        <a: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txBody>
                  <a:tcPr/>
                </a:tc>
                <a:tc>
                  <a:txBody>
                    <a:bodyPr/>
                    <a:lstStyle/>
                    <a:p>
                      <a:r>
                        <a:rPr lang="en-US" sz="1400" dirty="0" smtClean="0"/>
                        <a:t>Understand fields needed for data submission</a:t>
                      </a:r>
                      <a:endParaRPr lang="en-US" sz="1400" dirty="0"/>
                    </a:p>
                  </a:txBody>
                  <a:tcPr/>
                </a:tc>
                <a:tc>
                  <a:txBody>
                    <a:bodyPr/>
                    <a:lstStyle/>
                    <a:p>
                      <a:r>
                        <a:rPr lang="en-US" sz="1400" dirty="0" smtClean="0">
                          <a:hlinkClick r:id="rId3"/>
                        </a:rPr>
                        <a:t>http://www.cde.state.co.us/datapipeline/aec-application-renewal-filelayout-1819</a:t>
                      </a:r>
                      <a:r>
                        <a:rPr lang="en-US" sz="1400" dirty="0" smtClean="0"/>
                        <a:t> </a:t>
                      </a:r>
                      <a:endParaRPr lang="en-US" sz="1400" dirty="0"/>
                    </a:p>
                  </a:txBody>
                  <a:tcPr/>
                </a:tc>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Confirmation that you have access to the AEC Collections in Pipeline</a:t>
                      </a:r>
                    </a:p>
                  </a:txBody>
                  <a:tcPr/>
                </a:tc>
                <a:tc>
                  <a:txBody>
                    <a:bodyPr/>
                    <a:lstStyle/>
                    <a:p>
                      <a:r>
                        <a:rPr lang="en-US" sz="1400" dirty="0" smtClean="0"/>
                        <a:t>Cannot submit data without access to Data Pipeline</a:t>
                      </a:r>
                      <a:endParaRPr lang="en-US" sz="1400" dirty="0"/>
                    </a:p>
                  </a:txBody>
                  <a:tcPr/>
                </a:tc>
                <a:tc>
                  <a:txBody>
                    <a:bodyPr/>
                    <a:lstStyle/>
                    <a:p>
                      <a:r>
                        <a:rPr lang="en-US" sz="1400" dirty="0" smtClean="0"/>
                        <a:t>Local Area Manager grants AEC~LEAAPPROVER role permission</a:t>
                      </a:r>
                    </a:p>
                  </a:txBody>
                  <a:tcPr/>
                </a:tc>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Sign off sheets for Actual Measures Collection downloaded</a:t>
                      </a:r>
                    </a:p>
                  </a:txBody>
                  <a:tcPr/>
                </a:tc>
                <a:tc>
                  <a:txBody>
                    <a:bodyPr/>
                    <a:lstStyle/>
                    <a:p>
                      <a:r>
                        <a:rPr lang="en-US" sz="1400" dirty="0" smtClean="0"/>
                        <a:t>Data submission is not considered final</a:t>
                      </a:r>
                      <a:r>
                        <a:rPr lang="en-US" sz="1400" baseline="0" dirty="0" smtClean="0"/>
                        <a:t> until sign off sheets are submitted</a:t>
                      </a:r>
                      <a:endParaRPr lang="en-US" sz="1400" dirty="0"/>
                    </a:p>
                  </a:txBody>
                  <a:tcPr/>
                </a:tc>
                <a:tc>
                  <a:txBody>
                    <a:bodyPr/>
                    <a:lstStyle/>
                    <a:p>
                      <a:r>
                        <a:rPr lang="en-US" sz="1400" dirty="0" smtClean="0">
                          <a:hlinkClick r:id="rId4"/>
                        </a:rPr>
                        <a:t>http://www.cde.state.co.us/datapipeline/aec-selection-measures-signoff</a:t>
                      </a:r>
                      <a:r>
                        <a:rPr lang="en-US" sz="1400" dirty="0" smtClean="0"/>
                        <a:t> </a:t>
                      </a:r>
                      <a:endParaRPr lang="en-US" sz="14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Calculation</a:t>
                      </a:r>
                      <a:r>
                        <a:rPr lang="en-US" sz="1400" baseline="0" dirty="0" smtClean="0"/>
                        <a:t> Guidance for AEC Measures</a:t>
                      </a:r>
                      <a:endParaRPr lang="en-US" sz="1400" dirty="0" smtClean="0"/>
                    </a:p>
                  </a:txBody>
                  <a:tcPr/>
                </a:tc>
                <a:tc>
                  <a:txBody>
                    <a:bodyPr/>
                    <a:lstStyle/>
                    <a:p>
                      <a:r>
                        <a:rPr lang="en-US" sz="1400" dirty="0" smtClean="0"/>
                        <a:t>Can provide ideas for</a:t>
                      </a:r>
                      <a:r>
                        <a:rPr lang="en-US" sz="1400" baseline="0" dirty="0" smtClean="0"/>
                        <a:t> the kinds of optional measures to submit and standard calculation procedures</a:t>
                      </a:r>
                      <a:endParaRPr lang="en-US" sz="1400" dirty="0"/>
                    </a:p>
                  </a:txBody>
                  <a:tcPr/>
                </a:tc>
                <a:tc>
                  <a:txBody>
                    <a:bodyPr/>
                    <a:lstStyle/>
                    <a:p>
                      <a:r>
                        <a:rPr lang="en-US" sz="1400" dirty="0" smtClean="0">
                          <a:hlinkClick r:id="rId5"/>
                        </a:rPr>
                        <a:t>http://www.cde.state.co.us/accountability/calculation_guidance_for_aec_measures_4_24_17</a:t>
                      </a:r>
                      <a:r>
                        <a:rPr lang="en-US" sz="1400" dirty="0" smtClean="0"/>
                        <a:t> </a:t>
                      </a:r>
                      <a:endParaRPr lang="en-US" sz="14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Optional Measures Cut Point Lookup Document</a:t>
                      </a:r>
                    </a:p>
                  </a:txBody>
                  <a:tcPr/>
                </a:tc>
                <a:tc>
                  <a:txBody>
                    <a:bodyPr/>
                    <a:lstStyle/>
                    <a:p>
                      <a:r>
                        <a:rPr lang="en-US" sz="1400" dirty="0" smtClean="0"/>
                        <a:t>Can look up optional measure cut points and measure rating bands for previously</a:t>
                      </a:r>
                      <a:r>
                        <a:rPr lang="en-US" sz="1400" baseline="0" dirty="0" smtClean="0"/>
                        <a:t> approved measures</a:t>
                      </a:r>
                      <a:endParaRPr lang="en-US" sz="1400" dirty="0"/>
                    </a:p>
                  </a:txBody>
                  <a:tcPr/>
                </a:tc>
                <a:tc>
                  <a:txBody>
                    <a:bodyPr/>
                    <a:lstStyle/>
                    <a:p>
                      <a:r>
                        <a:rPr lang="en-US" sz="1400" dirty="0" smtClean="0">
                          <a:hlinkClick r:id="rId6"/>
                        </a:rPr>
                        <a:t>http://www.cde.state.co.us/datapipeline/aec-cutpoint-lookup</a:t>
                      </a:r>
                      <a:r>
                        <a:rPr lang="en-US" sz="1400" dirty="0" smtClean="0"/>
                        <a:t> </a:t>
                      </a:r>
                      <a:endParaRPr lang="en-US" sz="14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Indicator</a:t>
                      </a:r>
                      <a:r>
                        <a:rPr lang="en-US" sz="1400" baseline="0" dirty="0" smtClean="0"/>
                        <a:t> Measures Valid Combination Sheet</a:t>
                      </a:r>
                      <a:endParaRPr lang="en-US" sz="1400" dirty="0" smtClean="0"/>
                    </a:p>
                  </a:txBody>
                  <a:tcPr/>
                </a:tc>
                <a:tc>
                  <a:txBody>
                    <a:bodyPr/>
                    <a:lstStyle/>
                    <a:p>
                      <a:r>
                        <a:rPr lang="en-US" sz="1400" dirty="0" smtClean="0"/>
                        <a:t>Able to see what measures are associated with which indicators and metrics</a:t>
                      </a:r>
                      <a:endParaRPr lang="en-US" sz="1400" dirty="0"/>
                    </a:p>
                  </a:txBody>
                  <a:tcPr/>
                </a:tc>
                <a:tc>
                  <a:txBody>
                    <a:bodyPr/>
                    <a:lstStyle/>
                    <a:p>
                      <a:r>
                        <a:rPr lang="en-US" sz="1400" dirty="0" smtClean="0">
                          <a:hlinkClick r:id="rId7"/>
                        </a:rPr>
                        <a:t>http://www.cde.state.co.us/datapipeline/aec-indicators-valid-combinations</a:t>
                      </a:r>
                      <a:r>
                        <a:rPr lang="en-US" sz="1400" dirty="0" smtClean="0"/>
                        <a:t> </a:t>
                      </a:r>
                      <a:endParaRPr lang="en-US" sz="1400" dirty="0"/>
                    </a:p>
                  </a:txBody>
                  <a:tcPr/>
                </a:tc>
              </a:tr>
            </a:tbl>
          </a:graphicData>
        </a:graphic>
      </p:graphicFrame>
    </p:spTree>
    <p:extLst>
      <p:ext uri="{BB962C8B-B14F-4D97-AF65-F5344CB8AC3E}">
        <p14:creationId xmlns:p14="http://schemas.microsoft.com/office/powerpoint/2010/main" val="231120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Use Add/Edit Records to complete if:</a:t>
            </a:r>
          </a:p>
          <a:p>
            <a:pPr lvl="1"/>
            <a:r>
              <a:rPr lang="en-US" dirty="0" smtClean="0"/>
              <a:t>You do not want to map numeric codes to indicator, subindicator, category, and metric names</a:t>
            </a:r>
          </a:p>
          <a:p>
            <a:pPr lvl="1"/>
            <a:r>
              <a:rPr lang="en-US" dirty="0" smtClean="0"/>
              <a:t>You do not want to reference a separate document to track which subindicators match which categories and which subindicators match which indicators</a:t>
            </a:r>
          </a:p>
          <a:p>
            <a:pPr lvl="1"/>
            <a:r>
              <a:rPr lang="en-US" dirty="0" smtClean="0"/>
              <a:t>One person will be doing the majority of the data entry and submission for all of the measure records</a:t>
            </a:r>
          </a:p>
          <a:p>
            <a:pPr lvl="1"/>
            <a:r>
              <a:rPr lang="en-US" dirty="0" smtClean="0"/>
              <a:t>You will be entering data measure by measure</a:t>
            </a:r>
          </a:p>
          <a:p>
            <a:pPr marL="457200" lvl="1" indent="0">
              <a:buNone/>
            </a:pPr>
            <a:endParaRPr lang="en-US" dirty="0"/>
          </a:p>
        </p:txBody>
      </p:sp>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smtClean="0"/>
              <a:t>Submitting Your Data – Add/Edit Records</a:t>
            </a:r>
            <a:endParaRPr lang="en-US" dirty="0"/>
          </a:p>
        </p:txBody>
      </p:sp>
    </p:spTree>
    <p:extLst>
      <p:ext uri="{BB962C8B-B14F-4D97-AF65-F5344CB8AC3E}">
        <p14:creationId xmlns:p14="http://schemas.microsoft.com/office/powerpoint/2010/main" val="1635602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5529"/>
          <a:stretch/>
        </p:blipFill>
        <p:spPr>
          <a:xfrm>
            <a:off x="0" y="958956"/>
            <a:ext cx="9144000" cy="869931"/>
          </a:xfrm>
          <a:prstGeom prst="rect">
            <a:avLst/>
          </a:prstGeom>
        </p:spPr>
      </p:pic>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Submitting Your Data – </a:t>
            </a:r>
            <a:r>
              <a:rPr lang="en-US" i="1" dirty="0" smtClean="0"/>
              <a:t>Add/Edit Records</a:t>
            </a:r>
            <a:endParaRPr lang="en-US" dirty="0"/>
          </a:p>
        </p:txBody>
      </p:sp>
      <p:sp>
        <p:nvSpPr>
          <p:cNvPr id="9" name="Rectangle 8"/>
          <p:cNvSpPr/>
          <p:nvPr/>
        </p:nvSpPr>
        <p:spPr>
          <a:xfrm>
            <a:off x="3968381" y="1273510"/>
            <a:ext cx="1172306" cy="22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10468" y="1268821"/>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2024" y="1828885"/>
            <a:ext cx="3429000" cy="1600438"/>
          </a:xfrm>
          <a:prstGeom prst="rect">
            <a:avLst/>
          </a:prstGeom>
          <a:noFill/>
        </p:spPr>
        <p:txBody>
          <a:bodyPr wrap="square" rtlCol="0">
            <a:spAutoFit/>
          </a:bodyPr>
          <a:lstStyle/>
          <a:p>
            <a:r>
              <a:rPr lang="en-US" sz="1400" u="sng" dirty="0" smtClean="0">
                <a:latin typeface="Trebuchet MS" panose="020B0603020202020204" pitchFamily="34" charset="0"/>
              </a:rPr>
              <a:t>Select </a:t>
            </a:r>
          </a:p>
          <a:p>
            <a:pPr marL="285750" indent="-285750">
              <a:buFont typeface="Arial" panose="020B0604020202020204" pitchFamily="34" charset="0"/>
              <a:buChar char="•"/>
            </a:pPr>
            <a:r>
              <a:rPr lang="en-US" sz="1400" dirty="0" smtClean="0">
                <a:latin typeface="Trebuchet MS" panose="020B0603020202020204" pitchFamily="34" charset="0"/>
              </a:rPr>
              <a:t>File Type: Actual Assessment Measure for AEC</a:t>
            </a:r>
            <a:endParaRPr lang="en-US" sz="1400" b="1" dirty="0">
              <a:solidFill>
                <a:schemeClr val="accent6">
                  <a:lumMod val="75000"/>
                </a:schemeClr>
              </a:solidFill>
              <a:latin typeface="Trebuchet MS" panose="020B0603020202020204" pitchFamily="34" charset="0"/>
            </a:endParaRPr>
          </a:p>
          <a:p>
            <a:pPr marL="285750" indent="-285750">
              <a:buFont typeface="Arial" panose="020B0604020202020204" pitchFamily="34" charset="0"/>
              <a:buChar char="•"/>
            </a:pPr>
            <a:r>
              <a:rPr lang="en-US" sz="1400" dirty="0">
                <a:latin typeface="Trebuchet MS" panose="020B0603020202020204" pitchFamily="34" charset="0"/>
              </a:rPr>
              <a:t>School Year: 2017-18</a:t>
            </a:r>
          </a:p>
          <a:p>
            <a:pPr marL="285750" indent="-285750">
              <a:buFont typeface="Arial" panose="020B0604020202020204" pitchFamily="34" charset="0"/>
              <a:buChar char="•"/>
            </a:pPr>
            <a:r>
              <a:rPr lang="en-US" sz="1400" dirty="0">
                <a:latin typeface="Trebuchet MS" panose="020B0603020202020204" pitchFamily="34" charset="0"/>
              </a:rPr>
              <a:t>Organization/LEA: Your District/BOCES</a:t>
            </a:r>
          </a:p>
          <a:p>
            <a:pPr marL="285750" indent="-285750">
              <a:buFont typeface="Arial" panose="020B0604020202020204" pitchFamily="34" charset="0"/>
              <a:buChar char="•"/>
            </a:pPr>
            <a:r>
              <a:rPr lang="en-US" sz="1400" dirty="0">
                <a:latin typeface="Trebuchet MS" panose="020B0603020202020204" pitchFamily="34" charset="0"/>
              </a:rPr>
              <a:t>Hit </a:t>
            </a:r>
            <a:r>
              <a:rPr lang="en-US" sz="1400" b="1" dirty="0">
                <a:solidFill>
                  <a:schemeClr val="accent6"/>
                </a:solidFill>
                <a:latin typeface="Trebuchet MS" panose="020B0603020202020204" pitchFamily="34" charset="0"/>
              </a:rPr>
              <a:t>Add New Record</a:t>
            </a:r>
          </a:p>
        </p:txBody>
      </p:sp>
    </p:spTree>
    <p:extLst>
      <p:ext uri="{BB962C8B-B14F-4D97-AF65-F5344CB8AC3E}">
        <p14:creationId xmlns:p14="http://schemas.microsoft.com/office/powerpoint/2010/main" val="3727338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AEC Collections Webinar 3:</a:t>
            </a:r>
          </a:p>
          <a:p>
            <a:r>
              <a:rPr lang="en-US" dirty="0" smtClean="0"/>
              <a:t>Collection Window 2 Overview</a:t>
            </a:r>
          </a:p>
          <a:p>
            <a:endParaRPr lang="en-US" sz="2800" dirty="0" smtClean="0"/>
          </a:p>
          <a:p>
            <a:r>
              <a:rPr lang="en-US" sz="2800" dirty="0" smtClean="0"/>
              <a:t>April 12, 2018</a:t>
            </a:r>
          </a:p>
          <a:p>
            <a:r>
              <a:rPr lang="en-US" sz="2800" dirty="0" smtClean="0"/>
              <a:t>Accountability &amp; Data Analysis</a:t>
            </a:r>
            <a:endParaRPr lang="en-US" sz="2800" dirty="0"/>
          </a:p>
        </p:txBody>
      </p:sp>
    </p:spTree>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5529"/>
          <a:stretch/>
        </p:blipFill>
        <p:spPr>
          <a:xfrm>
            <a:off x="0" y="958956"/>
            <a:ext cx="9144000" cy="86993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5823"/>
          <a:stretch/>
        </p:blipFill>
        <p:spPr>
          <a:xfrm>
            <a:off x="0" y="5219889"/>
            <a:ext cx="9144000" cy="1638111"/>
          </a:xfrm>
          <a:prstGeom prst="rect">
            <a:avLst/>
          </a:prstGeom>
        </p:spPr>
      </p:pic>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Submitting Your Data – </a:t>
            </a:r>
            <a:r>
              <a:rPr lang="en-US" i="1" dirty="0" smtClean="0"/>
              <a:t>Add/Edit Records</a:t>
            </a:r>
            <a:endParaRPr lang="en-US" dirty="0"/>
          </a:p>
        </p:txBody>
      </p:sp>
      <p:sp>
        <p:nvSpPr>
          <p:cNvPr id="9" name="Rectangle 8"/>
          <p:cNvSpPr/>
          <p:nvPr/>
        </p:nvSpPr>
        <p:spPr>
          <a:xfrm>
            <a:off x="3968381" y="1273510"/>
            <a:ext cx="1172306" cy="22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10468" y="1268821"/>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6" idx="2"/>
            <a:endCxn id="4" idx="0"/>
          </p:cNvCxnSpPr>
          <p:nvPr/>
        </p:nvCxnSpPr>
        <p:spPr>
          <a:xfrm>
            <a:off x="4572000" y="1828887"/>
            <a:ext cx="0" cy="3391002"/>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024" y="5219889"/>
            <a:ext cx="8626155" cy="1454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02460" y="2310668"/>
            <a:ext cx="3935722" cy="2893100"/>
          </a:xfrm>
          <a:prstGeom prst="rect">
            <a:avLst/>
          </a:prstGeom>
          <a:noFill/>
        </p:spPr>
        <p:txBody>
          <a:bodyPr wrap="square" rtlCol="0">
            <a:spAutoFit/>
          </a:bodyPr>
          <a:lstStyle/>
          <a:p>
            <a:r>
              <a:rPr lang="en-US" sz="1400" u="sng" dirty="0" smtClean="0">
                <a:latin typeface="Trebuchet MS" panose="020B0603020202020204" pitchFamily="34" charset="0"/>
              </a:rPr>
              <a:t>Select </a:t>
            </a:r>
          </a:p>
          <a:p>
            <a:pPr marL="285750" indent="-285750">
              <a:buFont typeface="Arial" panose="020B0604020202020204" pitchFamily="34" charset="0"/>
              <a:buChar char="•"/>
            </a:pPr>
            <a:r>
              <a:rPr lang="en-US" sz="1400" dirty="0" smtClean="0">
                <a:latin typeface="Trebuchet MS" panose="020B0603020202020204" pitchFamily="34" charset="0"/>
              </a:rPr>
              <a:t>School Code</a:t>
            </a:r>
          </a:p>
          <a:p>
            <a:pPr marL="285750" indent="-285750">
              <a:buFont typeface="Arial" panose="020B0604020202020204" pitchFamily="34" charset="0"/>
              <a:buChar char="•"/>
            </a:pPr>
            <a:r>
              <a:rPr lang="en-US" sz="1400" dirty="0" smtClean="0">
                <a:latin typeface="Trebuchet MS" panose="020B0603020202020204" pitchFamily="34" charset="0"/>
              </a:rPr>
              <a:t>Choose Measure Details from dropdowns</a:t>
            </a:r>
          </a:p>
          <a:p>
            <a:pPr marL="742950" lvl="1" indent="-285750">
              <a:buFont typeface="Arial" panose="020B0604020202020204" pitchFamily="34" charset="0"/>
              <a:buChar char="•"/>
            </a:pPr>
            <a:r>
              <a:rPr lang="en-US" sz="1400" dirty="0" smtClean="0">
                <a:latin typeface="Trebuchet MS" panose="020B0603020202020204" pitchFamily="34" charset="0"/>
              </a:rPr>
              <a:t>AEC Indicator</a:t>
            </a:r>
          </a:p>
          <a:p>
            <a:pPr marL="742950" lvl="1" indent="-285750">
              <a:buFont typeface="Arial" panose="020B0604020202020204" pitchFamily="34" charset="0"/>
              <a:buChar char="•"/>
            </a:pPr>
            <a:r>
              <a:rPr lang="en-US" sz="1400" dirty="0" smtClean="0">
                <a:latin typeface="Trebuchet MS" panose="020B0603020202020204" pitchFamily="34" charset="0"/>
              </a:rPr>
              <a:t>Assessment</a:t>
            </a:r>
          </a:p>
          <a:p>
            <a:pPr marL="742950" lvl="1" indent="-285750">
              <a:buFont typeface="Arial" panose="020B0604020202020204" pitchFamily="34" charset="0"/>
              <a:buChar char="•"/>
            </a:pPr>
            <a:r>
              <a:rPr lang="en-US" sz="1400" dirty="0" smtClean="0">
                <a:latin typeface="Trebuchet MS" panose="020B0603020202020204" pitchFamily="34" charset="0"/>
              </a:rPr>
              <a:t>Category</a:t>
            </a:r>
          </a:p>
          <a:p>
            <a:pPr marL="742950" lvl="1" indent="-285750">
              <a:buFont typeface="Arial" panose="020B0604020202020204" pitchFamily="34" charset="0"/>
              <a:buChar char="•"/>
            </a:pPr>
            <a:r>
              <a:rPr lang="en-US" sz="1400" dirty="0" smtClean="0">
                <a:latin typeface="Trebuchet MS" panose="020B0603020202020204" pitchFamily="34" charset="0"/>
              </a:rPr>
              <a:t>Metric</a:t>
            </a:r>
          </a:p>
          <a:p>
            <a:pPr marL="285750" indent="-285750">
              <a:buFont typeface="Arial" panose="020B0604020202020204" pitchFamily="34" charset="0"/>
              <a:buChar char="•"/>
            </a:pPr>
            <a:r>
              <a:rPr lang="en-US" sz="1400" dirty="0" smtClean="0">
                <a:latin typeface="Trebuchet MS" panose="020B0603020202020204" pitchFamily="34" charset="0"/>
              </a:rPr>
              <a:t>Enter data</a:t>
            </a:r>
          </a:p>
          <a:p>
            <a:pPr marL="742950" lvl="1" indent="-285750">
              <a:buFont typeface="Arial" panose="020B0604020202020204" pitchFamily="34" charset="0"/>
              <a:buChar char="•"/>
            </a:pPr>
            <a:r>
              <a:rPr lang="en-US" sz="1400" dirty="0" smtClean="0">
                <a:latin typeface="Trebuchet MS" panose="020B0603020202020204" pitchFamily="34" charset="0"/>
              </a:rPr>
              <a:t>Students meeting measure (numerator)</a:t>
            </a:r>
          </a:p>
          <a:p>
            <a:pPr marL="742950" lvl="1" indent="-285750">
              <a:buFont typeface="Arial" panose="020B0604020202020204" pitchFamily="34" charset="0"/>
              <a:buChar char="•"/>
            </a:pPr>
            <a:r>
              <a:rPr lang="en-US" sz="1400" dirty="0" smtClean="0">
                <a:latin typeface="Trebuchet MS" panose="020B0603020202020204" pitchFamily="34" charset="0"/>
              </a:rPr>
              <a:t>Total students (denominator)</a:t>
            </a:r>
          </a:p>
          <a:p>
            <a:pPr marL="742950" lvl="1" indent="-285750">
              <a:buFont typeface="Arial" panose="020B0604020202020204" pitchFamily="34" charset="0"/>
              <a:buChar char="•"/>
            </a:pPr>
            <a:r>
              <a:rPr lang="en-US" sz="1400" dirty="0" smtClean="0">
                <a:latin typeface="Trebuchet MS" panose="020B0603020202020204" pitchFamily="34" charset="0"/>
              </a:rPr>
              <a:t>Rate (final value)</a:t>
            </a:r>
          </a:p>
          <a:p>
            <a:pPr marL="285750" indent="-285750">
              <a:buFont typeface="Arial" panose="020B0604020202020204" pitchFamily="34" charset="0"/>
              <a:buChar char="•"/>
            </a:pPr>
            <a:r>
              <a:rPr lang="en-US" sz="1400" dirty="0" smtClean="0">
                <a:latin typeface="Trebuchet MS" panose="020B0603020202020204" pitchFamily="34" charset="0"/>
              </a:rPr>
              <a:t>Hit </a:t>
            </a:r>
            <a:r>
              <a:rPr lang="en-US" sz="1400" b="1" dirty="0" smtClean="0">
                <a:solidFill>
                  <a:schemeClr val="accent6"/>
                </a:solidFill>
                <a:latin typeface="Trebuchet MS" panose="020B0603020202020204" pitchFamily="34" charset="0"/>
              </a:rPr>
              <a:t>Submit/Add Record</a:t>
            </a:r>
            <a:endParaRPr lang="en-US" sz="1400" b="1" dirty="0">
              <a:solidFill>
                <a:schemeClr val="accent6"/>
              </a:solidFill>
              <a:latin typeface="Trebuchet MS" panose="020B0603020202020204" pitchFamily="34" charset="0"/>
            </a:endParaRPr>
          </a:p>
        </p:txBody>
      </p:sp>
      <p:sp>
        <p:nvSpPr>
          <p:cNvPr id="14" name="TextBox 13"/>
          <p:cNvSpPr txBox="1"/>
          <p:nvPr/>
        </p:nvSpPr>
        <p:spPr>
          <a:xfrm>
            <a:off x="192024" y="1828885"/>
            <a:ext cx="3429000" cy="1600438"/>
          </a:xfrm>
          <a:prstGeom prst="rect">
            <a:avLst/>
          </a:prstGeom>
          <a:noFill/>
        </p:spPr>
        <p:txBody>
          <a:bodyPr wrap="square" rtlCol="0">
            <a:spAutoFit/>
          </a:bodyPr>
          <a:lstStyle/>
          <a:p>
            <a:r>
              <a:rPr lang="en-US" sz="1400" u="sng" dirty="0" smtClean="0">
                <a:latin typeface="Trebuchet MS" panose="020B0603020202020204" pitchFamily="34" charset="0"/>
              </a:rPr>
              <a:t>Select </a:t>
            </a:r>
          </a:p>
          <a:p>
            <a:pPr marL="285750" indent="-285750">
              <a:buFont typeface="Arial" panose="020B0604020202020204" pitchFamily="34" charset="0"/>
              <a:buChar char="•"/>
            </a:pPr>
            <a:r>
              <a:rPr lang="en-US" sz="1400" dirty="0" smtClean="0">
                <a:latin typeface="Trebuchet MS" panose="020B0603020202020204" pitchFamily="34" charset="0"/>
              </a:rPr>
              <a:t>File Type: Actual Assessment Measure for AEC</a:t>
            </a:r>
            <a:endParaRPr lang="en-US" sz="1400" b="1" dirty="0">
              <a:solidFill>
                <a:schemeClr val="accent6">
                  <a:lumMod val="75000"/>
                </a:schemeClr>
              </a:solidFill>
              <a:latin typeface="Trebuchet MS" panose="020B0603020202020204" pitchFamily="34" charset="0"/>
            </a:endParaRPr>
          </a:p>
          <a:p>
            <a:pPr marL="285750" indent="-285750">
              <a:buFont typeface="Arial" panose="020B0604020202020204" pitchFamily="34" charset="0"/>
              <a:buChar char="•"/>
            </a:pPr>
            <a:r>
              <a:rPr lang="en-US" sz="1400" dirty="0">
                <a:latin typeface="Trebuchet MS" panose="020B0603020202020204" pitchFamily="34" charset="0"/>
              </a:rPr>
              <a:t>School Year: 2017-18</a:t>
            </a:r>
          </a:p>
          <a:p>
            <a:pPr marL="285750" indent="-285750">
              <a:buFont typeface="Arial" panose="020B0604020202020204" pitchFamily="34" charset="0"/>
              <a:buChar char="•"/>
            </a:pPr>
            <a:r>
              <a:rPr lang="en-US" sz="1400" dirty="0">
                <a:latin typeface="Trebuchet MS" panose="020B0603020202020204" pitchFamily="34" charset="0"/>
              </a:rPr>
              <a:t>Organization/LEA: Your District/BOCES</a:t>
            </a:r>
          </a:p>
          <a:p>
            <a:pPr marL="285750" indent="-285750">
              <a:buFont typeface="Arial" panose="020B0604020202020204" pitchFamily="34" charset="0"/>
              <a:buChar char="•"/>
            </a:pPr>
            <a:r>
              <a:rPr lang="en-US" sz="1400" dirty="0">
                <a:latin typeface="Trebuchet MS" panose="020B0603020202020204" pitchFamily="34" charset="0"/>
              </a:rPr>
              <a:t>Hit </a:t>
            </a:r>
            <a:r>
              <a:rPr lang="en-US" sz="1400" b="1" dirty="0">
                <a:solidFill>
                  <a:schemeClr val="accent6"/>
                </a:solidFill>
                <a:latin typeface="Trebuchet MS" panose="020B0603020202020204" pitchFamily="34" charset="0"/>
              </a:rPr>
              <a:t>Add New Record</a:t>
            </a:r>
          </a:p>
        </p:txBody>
      </p:sp>
    </p:spTree>
    <p:extLst>
      <p:ext uri="{BB962C8B-B14F-4D97-AF65-F5344CB8AC3E}">
        <p14:creationId xmlns:p14="http://schemas.microsoft.com/office/powerpoint/2010/main" val="3843411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5540"/>
            <a:ext cx="9144000" cy="2226025"/>
          </a:xfrm>
          <a:prstGeom prst="rect">
            <a:avLst/>
          </a:prstGeom>
        </p:spPr>
      </p:pic>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Submitting Your Data – Add/Edit Records</a:t>
            </a:r>
            <a:endParaRPr lang="en-US" dirty="0"/>
          </a:p>
        </p:txBody>
      </p:sp>
      <p:sp>
        <p:nvSpPr>
          <p:cNvPr id="11" name="Rectangle 10"/>
          <p:cNvSpPr/>
          <p:nvPr/>
        </p:nvSpPr>
        <p:spPr>
          <a:xfrm>
            <a:off x="981190" y="1416063"/>
            <a:ext cx="2371610" cy="216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8858" y="2866025"/>
            <a:ext cx="4049486"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14" name="Straight Arrow Connector 13"/>
          <p:cNvCxnSpPr>
            <a:stCxn id="11" idx="2"/>
          </p:cNvCxnSpPr>
          <p:nvPr/>
        </p:nvCxnSpPr>
        <p:spPr>
          <a:xfrm flipH="1">
            <a:off x="2144487" y="1632857"/>
            <a:ext cx="22508" cy="12955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711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3438"/>
            <a:ext cx="9144000" cy="36553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5540"/>
            <a:ext cx="9144000" cy="2226025"/>
          </a:xfrm>
          <a:prstGeom prst="rect">
            <a:avLst/>
          </a:prstGeom>
        </p:spPr>
      </p:pic>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Submitting Your Data – Add/Edit Records</a:t>
            </a:r>
            <a:endParaRPr lang="en-US" dirty="0"/>
          </a:p>
        </p:txBody>
      </p:sp>
      <p:sp>
        <p:nvSpPr>
          <p:cNvPr id="11" name="Rectangle 10"/>
          <p:cNvSpPr/>
          <p:nvPr/>
        </p:nvSpPr>
        <p:spPr>
          <a:xfrm>
            <a:off x="981190" y="1416063"/>
            <a:ext cx="2371610" cy="216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6718" y="4338427"/>
            <a:ext cx="8547316" cy="1609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0" y="3233438"/>
            <a:ext cx="3784570" cy="830997"/>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You can delete or modify any of these records in this screen. You can edit multiple records at once, then </a:t>
            </a:r>
            <a:r>
              <a:rPr lang="en-US" sz="1600" b="1" dirty="0" smtClean="0">
                <a:solidFill>
                  <a:schemeClr val="accent6">
                    <a:lumMod val="75000"/>
                  </a:schemeClr>
                </a:solidFill>
                <a:latin typeface="Trebuchet MS" panose="020B0603020202020204" pitchFamily="34" charset="0"/>
              </a:rPr>
              <a:t>SAVE</a:t>
            </a:r>
            <a:r>
              <a:rPr lang="en-US" sz="1600" dirty="0" smtClean="0">
                <a:latin typeface="Trebuchet MS" panose="020B0603020202020204" pitchFamily="34" charset="0"/>
              </a:rPr>
              <a:t>.</a:t>
            </a:r>
            <a:endParaRPr lang="en-US" sz="1600" dirty="0">
              <a:latin typeface="Trebuchet MS" panose="020B0603020202020204" pitchFamily="34" charset="0"/>
            </a:endParaRPr>
          </a:p>
        </p:txBody>
      </p:sp>
      <p:cxnSp>
        <p:nvCxnSpPr>
          <p:cNvPr id="10" name="Straight Arrow Connector 9"/>
          <p:cNvCxnSpPr/>
          <p:nvPr/>
        </p:nvCxnSpPr>
        <p:spPr>
          <a:xfrm flipH="1">
            <a:off x="6400801" y="4064435"/>
            <a:ext cx="283028" cy="2739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8858" y="2866025"/>
            <a:ext cx="4049486"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14" name="Straight Arrow Connector 13"/>
          <p:cNvCxnSpPr>
            <a:stCxn id="11" idx="2"/>
          </p:cNvCxnSpPr>
          <p:nvPr/>
        </p:nvCxnSpPr>
        <p:spPr>
          <a:xfrm flipH="1">
            <a:off x="2144487" y="1632857"/>
            <a:ext cx="22508" cy="12955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06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42170"/>
            <a:ext cx="7886700" cy="5037025"/>
          </a:xfrm>
        </p:spPr>
        <p:txBody>
          <a:bodyPr/>
          <a:lstStyle/>
          <a:p>
            <a:pPr marL="0" indent="0">
              <a:buNone/>
            </a:pPr>
            <a:r>
              <a:rPr lang="en-US" dirty="0" smtClean="0"/>
              <a:t>Use File Download/Upload to complete if:</a:t>
            </a:r>
          </a:p>
          <a:p>
            <a:pPr lvl="1"/>
            <a:r>
              <a:rPr lang="en-US" dirty="0" smtClean="0"/>
              <a:t>You have several AECs in your district/BOCES, and you are planning to submit </a:t>
            </a:r>
            <a:r>
              <a:rPr lang="en-US" dirty="0" smtClean="0"/>
              <a:t>several optional </a:t>
            </a:r>
            <a:r>
              <a:rPr lang="en-US" dirty="0" smtClean="0"/>
              <a:t>measures for each</a:t>
            </a:r>
          </a:p>
          <a:p>
            <a:pPr lvl="1"/>
            <a:r>
              <a:rPr lang="en-US" dirty="0" smtClean="0"/>
              <a:t>The staff completing the Actual Measures Collection are comfortable using and working with excel spreadsheets</a:t>
            </a:r>
          </a:p>
          <a:p>
            <a:pPr lvl="1"/>
            <a:r>
              <a:rPr lang="en-US" dirty="0" smtClean="0"/>
              <a:t>You have reviewed and have on hand all the additional resources you need for working with the file extracts</a:t>
            </a:r>
          </a:p>
          <a:p>
            <a:pPr lvl="2"/>
            <a:r>
              <a:rPr lang="en-US" dirty="0">
                <a:hlinkClick r:id="rId3"/>
              </a:rPr>
              <a:t>http://</a:t>
            </a:r>
            <a:r>
              <a:rPr lang="en-US" dirty="0" smtClean="0">
                <a:hlinkClick r:id="rId3"/>
              </a:rPr>
              <a:t>www.cde.state.co.us/datapipeline/per-aec</a:t>
            </a:r>
            <a:r>
              <a:rPr lang="en-US" dirty="0" smtClean="0"/>
              <a:t> </a:t>
            </a:r>
          </a:p>
        </p:txBody>
      </p:sp>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Submitting Your Data – </a:t>
            </a:r>
            <a:r>
              <a:rPr lang="en-US" i="1" dirty="0" smtClean="0"/>
              <a:t>File Upload</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628650" y="3973160"/>
            <a:ext cx="2106801" cy="2528379"/>
          </a:xfrm>
          <a:prstGeom prst="rect">
            <a:avLst/>
          </a:prstGeom>
        </p:spPr>
      </p:pic>
      <p:sp>
        <p:nvSpPr>
          <p:cNvPr id="5" name="Rounded Rectangle 4"/>
          <p:cNvSpPr/>
          <p:nvPr/>
        </p:nvSpPr>
        <p:spPr>
          <a:xfrm>
            <a:off x="628650" y="402955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3"/>
            <a:endCxn id="7" idx="1"/>
          </p:cNvCxnSpPr>
          <p:nvPr/>
        </p:nvCxnSpPr>
        <p:spPr>
          <a:xfrm>
            <a:off x="2634712" y="4153545"/>
            <a:ext cx="1182765" cy="142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7477" y="3973160"/>
            <a:ext cx="4450869" cy="646331"/>
          </a:xfrm>
          <a:prstGeom prst="rect">
            <a:avLst/>
          </a:prstGeom>
          <a:noFill/>
        </p:spPr>
        <p:txBody>
          <a:bodyPr wrap="square" rtlCol="0">
            <a:spAutoFit/>
          </a:bodyPr>
          <a:lstStyle/>
          <a:p>
            <a:r>
              <a:rPr lang="en-US" dirty="0" smtClean="0">
                <a:latin typeface="Trebuchet MS" panose="020B0603020202020204" pitchFamily="34" charset="0"/>
              </a:rPr>
              <a:t>Upload completed files to Data Pipeline for CDE review</a:t>
            </a:r>
            <a:endParaRPr lang="en-US" dirty="0">
              <a:latin typeface="Trebuchet MS" panose="020B0603020202020204" pitchFamily="34" charset="0"/>
            </a:endParaRPr>
          </a:p>
        </p:txBody>
      </p:sp>
      <p:sp>
        <p:nvSpPr>
          <p:cNvPr id="8" name="Rounded Rectangle 7"/>
          <p:cNvSpPr/>
          <p:nvPr/>
        </p:nvSpPr>
        <p:spPr>
          <a:xfrm>
            <a:off x="802522" y="6215969"/>
            <a:ext cx="1832190"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8" idx="3"/>
            <a:endCxn id="10" idx="1"/>
          </p:cNvCxnSpPr>
          <p:nvPr/>
        </p:nvCxnSpPr>
        <p:spPr>
          <a:xfrm flipV="1">
            <a:off x="2634712" y="6140778"/>
            <a:ext cx="1182764" cy="199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7476" y="5817612"/>
            <a:ext cx="4450869" cy="646331"/>
          </a:xfrm>
          <a:prstGeom prst="rect">
            <a:avLst/>
          </a:prstGeom>
          <a:noFill/>
        </p:spPr>
        <p:txBody>
          <a:bodyPr wrap="square" rtlCol="0">
            <a:spAutoFit/>
          </a:bodyPr>
          <a:lstStyle/>
          <a:p>
            <a:r>
              <a:rPr lang="en-US" dirty="0" smtClean="0">
                <a:latin typeface="Trebuchet MS" panose="020B0603020202020204" pitchFamily="34" charset="0"/>
              </a:rPr>
              <a:t>Download blank files from Data Pipeline to submit</a:t>
            </a:r>
            <a:endParaRPr lang="en-US" dirty="0">
              <a:latin typeface="Trebuchet MS" panose="020B0603020202020204" pitchFamily="34" charset="0"/>
            </a:endParaRPr>
          </a:p>
        </p:txBody>
      </p:sp>
    </p:spTree>
    <p:extLst>
      <p:ext uri="{BB962C8B-B14F-4D97-AF65-F5344CB8AC3E}">
        <p14:creationId xmlns:p14="http://schemas.microsoft.com/office/powerpoint/2010/main" val="4148586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715"/>
            <a:ext cx="9144000" cy="1693743"/>
          </a:xfrm>
          <a:prstGeom prst="rect">
            <a:avLst/>
          </a:prstGeom>
        </p:spPr>
      </p:pic>
      <p:sp>
        <p:nvSpPr>
          <p:cNvPr id="3" name="Title 2"/>
          <p:cNvSpPr>
            <a:spLocks noGrp="1"/>
          </p:cNvSpPr>
          <p:nvPr>
            <p:ph type="title"/>
          </p:nvPr>
        </p:nvSpPr>
        <p:spPr>
          <a:xfrm>
            <a:off x="192024" y="192024"/>
            <a:ext cx="7886700" cy="521208"/>
          </a:xfrm>
        </p:spPr>
        <p:txBody>
          <a:bodyPr>
            <a:normAutofit fontScale="90000"/>
          </a:bodyPr>
          <a:lstStyle/>
          <a:p>
            <a:r>
              <a:rPr lang="en-US" dirty="0"/>
              <a:t>Actual Measures &amp; Data for 2018 Collection</a:t>
            </a:r>
            <a:br>
              <a:rPr lang="en-US" dirty="0"/>
            </a:br>
            <a:r>
              <a:rPr lang="en-US" i="1" dirty="0"/>
              <a:t>Submitting Your Data – </a:t>
            </a:r>
            <a:r>
              <a:rPr lang="en-US" i="1" dirty="0" smtClean="0"/>
              <a:t>File Upload</a:t>
            </a:r>
            <a:endParaRPr lang="en-US" dirty="0"/>
          </a:p>
        </p:txBody>
      </p:sp>
      <p:sp>
        <p:nvSpPr>
          <p:cNvPr id="5" name="Rectangle 4"/>
          <p:cNvSpPr/>
          <p:nvPr/>
        </p:nvSpPr>
        <p:spPr>
          <a:xfrm>
            <a:off x="961429" y="12366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76798" y="1476819"/>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40850" y="1245083"/>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2161322"/>
            <a:ext cx="3483429" cy="1815882"/>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Download Standard Extract</a:t>
            </a:r>
            <a:endParaRPr lang="en-US" sz="1600" b="1" dirty="0">
              <a:solidFill>
                <a:schemeClr val="accent6">
                  <a:lumMod val="75000"/>
                </a:schemeClr>
              </a:solidFill>
              <a:latin typeface="Trebuchet MS" panose="020B0603020202020204" pitchFamily="34" charset="0"/>
            </a:endParaRPr>
          </a:p>
        </p:txBody>
      </p:sp>
      <p:sp>
        <p:nvSpPr>
          <p:cNvPr id="18" name="Isosceles Triangle 17"/>
          <p:cNvSpPr/>
          <p:nvPr/>
        </p:nvSpPr>
        <p:spPr>
          <a:xfrm rot="10800000">
            <a:off x="5049151" y="1476820"/>
            <a:ext cx="80720" cy="5506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262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715"/>
            <a:ext cx="9144000" cy="1693743"/>
          </a:xfrm>
          <a:prstGeom prst="rect">
            <a:avLst/>
          </a:prstGeom>
        </p:spPr>
      </p:pic>
      <p:sp>
        <p:nvSpPr>
          <p:cNvPr id="3" name="Title 2"/>
          <p:cNvSpPr>
            <a:spLocks noGrp="1"/>
          </p:cNvSpPr>
          <p:nvPr>
            <p:ph type="title"/>
          </p:nvPr>
        </p:nvSpPr>
        <p:spPr>
          <a:xfrm>
            <a:off x="192024" y="192024"/>
            <a:ext cx="7886700" cy="521208"/>
          </a:xfrm>
        </p:spPr>
        <p:txBody>
          <a:bodyPr>
            <a:normAutofit fontScale="90000"/>
          </a:bodyPr>
          <a:lstStyle/>
          <a:p>
            <a:r>
              <a:rPr lang="en-US" dirty="0"/>
              <a:t>Actual Measures &amp; Data for 2018 Collection</a:t>
            </a:r>
            <a:br>
              <a:rPr lang="en-US" dirty="0"/>
            </a:br>
            <a:r>
              <a:rPr lang="en-US" i="1" dirty="0"/>
              <a:t>Submitting Your Data – </a:t>
            </a:r>
            <a:r>
              <a:rPr lang="en-US" i="1" dirty="0" smtClean="0"/>
              <a:t>File Upload</a:t>
            </a:r>
            <a:endParaRPr lang="en-US" dirty="0"/>
          </a:p>
        </p:txBody>
      </p:sp>
      <p:sp>
        <p:nvSpPr>
          <p:cNvPr id="5" name="Rectangle 4"/>
          <p:cNvSpPr/>
          <p:nvPr/>
        </p:nvSpPr>
        <p:spPr>
          <a:xfrm>
            <a:off x="961429" y="12366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76798" y="1476819"/>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40850" y="1245083"/>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2161322"/>
            <a:ext cx="3483429" cy="1815882"/>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Download Standard Extract</a:t>
            </a:r>
            <a:endParaRPr lang="en-US" sz="1600" b="1" dirty="0">
              <a:solidFill>
                <a:schemeClr val="accent6">
                  <a:lumMod val="75000"/>
                </a:schemeClr>
              </a:solidFill>
              <a:latin typeface="Trebuchet MS" panose="020B0603020202020204" pitchFamily="34" charset="0"/>
            </a:endParaRPr>
          </a:p>
        </p:txBody>
      </p:sp>
      <p:cxnSp>
        <p:nvCxnSpPr>
          <p:cNvPr id="6" name="Straight Arrow Connector 5"/>
          <p:cNvCxnSpPr/>
          <p:nvPr/>
        </p:nvCxnSpPr>
        <p:spPr>
          <a:xfrm flipH="1">
            <a:off x="5129871" y="2722393"/>
            <a:ext cx="13673" cy="309103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10800000">
            <a:off x="5049151" y="1476820"/>
            <a:ext cx="80720" cy="5506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89107" y="2691207"/>
            <a:ext cx="3695656" cy="3046988"/>
          </a:xfrm>
          <a:prstGeom prst="rect">
            <a:avLst/>
          </a:prstGeom>
          <a:noFill/>
        </p:spPr>
        <p:txBody>
          <a:bodyPr wrap="square" rtlCol="0">
            <a:spAutoFit/>
          </a:bodyPr>
          <a:lstStyle/>
          <a:p>
            <a:r>
              <a:rPr lang="en-US" sz="1600" u="sng" dirty="0" smtClean="0">
                <a:latin typeface="Trebuchet MS" panose="020B0603020202020204" pitchFamily="34" charset="0"/>
              </a:rPr>
              <a:t>Add in the codes for:</a:t>
            </a:r>
          </a:p>
          <a:p>
            <a:pPr marL="285750" indent="-285750">
              <a:buFont typeface="Arial" panose="020B0604020202020204" pitchFamily="34" charset="0"/>
              <a:buChar char="•"/>
            </a:pPr>
            <a:r>
              <a:rPr lang="en-US" sz="1600" dirty="0" smtClean="0">
                <a:latin typeface="Trebuchet MS" panose="020B0603020202020204" pitchFamily="34" charset="0"/>
              </a:rPr>
              <a:t>AEC Indicator</a:t>
            </a: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endParaRPr lang="en-US" sz="1600" dirty="0" smtClean="0">
              <a:latin typeface="Trebuchet MS" panose="020B0603020202020204" pitchFamily="34" charset="0"/>
            </a:endParaRP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r>
              <a:rPr lang="en-US" sz="1600" dirty="0" smtClean="0">
                <a:latin typeface="Trebuchet MS" panose="020B0603020202020204" pitchFamily="34" charset="0"/>
              </a:rPr>
              <a:t> Category</a:t>
            </a: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r>
              <a:rPr lang="en-US" sz="1600" dirty="0" smtClean="0">
                <a:latin typeface="Trebuchet MS" panose="020B0603020202020204" pitchFamily="34" charset="0"/>
              </a:rPr>
              <a:t> Category Metric</a:t>
            </a:r>
          </a:p>
          <a:p>
            <a:pPr marL="285750" indent="-285750">
              <a:buFont typeface="Arial" panose="020B0604020202020204" pitchFamily="34" charset="0"/>
              <a:buChar char="•"/>
            </a:pPr>
            <a:endParaRPr lang="en-US" sz="1600" dirty="0">
              <a:latin typeface="Trebuchet MS" panose="020B0603020202020204" pitchFamily="34" charset="0"/>
            </a:endParaRPr>
          </a:p>
          <a:p>
            <a:r>
              <a:rPr lang="en-US" sz="1600" u="sng" dirty="0" smtClean="0">
                <a:latin typeface="Trebuchet MS" panose="020B0603020202020204" pitchFamily="34" charset="0"/>
              </a:rPr>
              <a:t>Add in the data for:</a:t>
            </a:r>
          </a:p>
          <a:p>
            <a:pPr marL="285750" indent="-285750">
              <a:buFont typeface="Arial" panose="020B0604020202020204" pitchFamily="34" charset="0"/>
              <a:buChar char="•"/>
            </a:pPr>
            <a:r>
              <a:rPr lang="en-US" sz="1600" dirty="0" smtClean="0">
                <a:latin typeface="Trebuchet MS" panose="020B0603020202020204" pitchFamily="34" charset="0"/>
              </a:rPr>
              <a:t>Students meeting measure (numerator)</a:t>
            </a:r>
          </a:p>
          <a:p>
            <a:pPr marL="285750" indent="-285750">
              <a:buFont typeface="Arial" panose="020B0604020202020204" pitchFamily="34" charset="0"/>
              <a:buChar char="•"/>
            </a:pPr>
            <a:r>
              <a:rPr lang="en-US" sz="1600" dirty="0" smtClean="0">
                <a:latin typeface="Trebuchet MS" panose="020B0603020202020204" pitchFamily="34" charset="0"/>
              </a:rPr>
              <a:t>Total students for measure (denominator)</a:t>
            </a:r>
          </a:p>
          <a:p>
            <a:pPr marL="285750" indent="-285750">
              <a:buFont typeface="Arial" panose="020B0604020202020204" pitchFamily="34" charset="0"/>
              <a:buChar char="•"/>
            </a:pPr>
            <a:r>
              <a:rPr lang="en-US" sz="1600" dirty="0" smtClean="0">
                <a:latin typeface="Trebuchet MS" panose="020B0603020202020204" pitchFamily="34" charset="0"/>
              </a:rPr>
              <a:t>Rate/final value</a:t>
            </a:r>
            <a:endParaRPr lang="en-US" sz="1600"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13430"/>
            <a:ext cx="9144000" cy="1044570"/>
          </a:xfrm>
          <a:prstGeom prst="rect">
            <a:avLst/>
          </a:prstGeom>
        </p:spPr>
      </p:pic>
    </p:spTree>
    <p:extLst>
      <p:ext uri="{BB962C8B-B14F-4D97-AF65-F5344CB8AC3E}">
        <p14:creationId xmlns:p14="http://schemas.microsoft.com/office/powerpoint/2010/main" val="750271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9" t="864" r="46666" b="-864"/>
          <a:stretch/>
        </p:blipFill>
        <p:spPr>
          <a:xfrm>
            <a:off x="2841171" y="2058627"/>
            <a:ext cx="4887686" cy="2521139"/>
          </a:xfrm>
          <a:prstGeom prst="rect">
            <a:avLst/>
          </a:prstGeom>
        </p:spPr>
      </p:pic>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Submitting Your Data – File Upload</a:t>
            </a:r>
            <a:endParaRPr lang="en-US" dirty="0"/>
          </a:p>
        </p:txBody>
      </p:sp>
      <p:sp>
        <p:nvSpPr>
          <p:cNvPr id="5" name="Rectangle 4"/>
          <p:cNvSpPr/>
          <p:nvPr/>
        </p:nvSpPr>
        <p:spPr>
          <a:xfrm>
            <a:off x="3507075" y="2367642"/>
            <a:ext cx="3741683" cy="1986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2"/>
            <a:endCxn id="7" idx="0"/>
          </p:cNvCxnSpPr>
          <p:nvPr/>
        </p:nvCxnSpPr>
        <p:spPr>
          <a:xfrm flipH="1">
            <a:off x="5377916" y="4354286"/>
            <a:ext cx="1" cy="314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7456" y="4669057"/>
            <a:ext cx="6920920" cy="2062103"/>
          </a:xfrm>
          <a:prstGeom prst="rect">
            <a:avLst/>
          </a:prstGeom>
          <a:noFill/>
        </p:spPr>
        <p:txBody>
          <a:bodyPr wrap="square" rtlCol="0">
            <a:spAutoFit/>
          </a:bodyPr>
          <a:lstStyle/>
          <a:p>
            <a:r>
              <a:rPr lang="en-US" sz="1600" u="sng" dirty="0" smtClean="0">
                <a:latin typeface="Trebuchet MS" panose="020B0603020202020204" pitchFamily="34" charset="0"/>
              </a:rPr>
              <a:t>Select</a:t>
            </a:r>
          </a:p>
          <a:p>
            <a:pPr marL="285750" indent="-285750">
              <a:buFont typeface="Arial" panose="020B0604020202020204" pitchFamily="34" charset="0"/>
              <a:buChar char="•"/>
            </a:pPr>
            <a:r>
              <a:rPr lang="en-US" sz="1600" dirty="0" smtClean="0">
                <a:latin typeface="Trebuchet MS" panose="020B0603020202020204" pitchFamily="34" charset="0"/>
              </a:rPr>
              <a:t>Alternative Education Campus in Dataset</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 in File Type</a:t>
            </a:r>
          </a:p>
          <a:p>
            <a:pPr marL="285750" indent="-285750">
              <a:buFont typeface="Arial" panose="020B0604020202020204" pitchFamily="34" charset="0"/>
              <a:buChar char="•"/>
            </a:pPr>
            <a:r>
              <a:rPr lang="en-US" sz="1600" dirty="0" smtClean="0">
                <a:latin typeface="Trebuchet MS" panose="020B0603020202020204" pitchFamily="34" charset="0"/>
              </a:rPr>
              <a:t>2017-18 in School Year</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Choose your file</a:t>
            </a:r>
          </a:p>
          <a:p>
            <a:pPr marL="285750" indent="-285750">
              <a:buFont typeface="Arial" panose="020B0604020202020204" pitchFamily="34" charset="0"/>
              <a:buChar char="•"/>
            </a:pPr>
            <a:r>
              <a:rPr lang="en-US" sz="1600" dirty="0" smtClean="0">
                <a:latin typeface="Trebuchet MS" panose="020B0603020202020204" pitchFamily="34" charset="0"/>
              </a:rPr>
              <a:t>Replace/Append in Upload Type depends on data you’re submitting</a:t>
            </a:r>
          </a:p>
          <a:p>
            <a:pPr marL="285750" indent="-285750">
              <a:buFont typeface="Arial" panose="020B0604020202020204" pitchFamily="34" charset="0"/>
              <a:buChar char="•"/>
            </a:pPr>
            <a:endParaRPr lang="en-US" sz="1600" dirty="0">
              <a:latin typeface="Trebuchet MS" panose="020B0603020202020204" pitchFamily="34"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904143"/>
            <a:ext cx="2106801" cy="2528379"/>
          </a:xfrm>
          <a:prstGeom prst="rect">
            <a:avLst/>
          </a:prstGeom>
        </p:spPr>
      </p:pic>
      <p:sp>
        <p:nvSpPr>
          <p:cNvPr id="9" name="Rounded Rectangle 8"/>
          <p:cNvSpPr/>
          <p:nvPr/>
        </p:nvSpPr>
        <p:spPr>
          <a:xfrm>
            <a:off x="66396" y="94322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3"/>
          </p:cNvCxnSpPr>
          <p:nvPr/>
        </p:nvCxnSpPr>
        <p:spPr>
          <a:xfrm>
            <a:off x="2072458" y="1067215"/>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59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3998248"/>
              </p:ext>
            </p:extLst>
          </p:nvPr>
        </p:nvGraphicFramePr>
        <p:xfrm>
          <a:off x="0" y="845277"/>
          <a:ext cx="9144000" cy="6012725"/>
        </p:xfrm>
        <a:graphic>
          <a:graphicData uri="http://schemas.openxmlformats.org/drawingml/2006/table">
            <a:tbl>
              <a:tblPr firstRow="1" bandRow="1">
                <a:tableStyleId>{6E25E649-3F16-4E02-A733-19D2CDBF48F0}</a:tableStyleId>
              </a:tblPr>
              <a:tblGrid>
                <a:gridCol w="4626429"/>
                <a:gridCol w="1666852"/>
                <a:gridCol w="2850719"/>
              </a:tblGrid>
              <a:tr h="706216">
                <a:tc>
                  <a:txBody>
                    <a:bodyPr/>
                    <a:lstStyle/>
                    <a:p>
                      <a:r>
                        <a:rPr lang="en-US" b="1" dirty="0" smtClean="0">
                          <a:solidFill>
                            <a:schemeClr val="bg1"/>
                          </a:solidFill>
                        </a:rPr>
                        <a:t>Field</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Code or Data?</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Null Values Permitted?</a:t>
                      </a:r>
                      <a:endParaRPr lang="en-US" b="1" dirty="0">
                        <a:solidFill>
                          <a:schemeClr val="bg1"/>
                        </a:solidFill>
                      </a:endParaRPr>
                    </a:p>
                  </a:txBody>
                  <a:tcPr anchor="b">
                    <a:solidFill>
                      <a:srgbClr val="628699"/>
                    </a:solidFill>
                  </a:tcPr>
                </a:tc>
              </a:tr>
              <a:tr h="643389">
                <a:tc>
                  <a:txBody>
                    <a:bodyPr/>
                    <a:lstStyle/>
                    <a:p>
                      <a:r>
                        <a:rPr lang="en-US" dirty="0" smtClean="0"/>
                        <a:t>AEC Indicator</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r h="706216">
                <a:tc>
                  <a:txBody>
                    <a:bodyPr/>
                    <a:lstStyle/>
                    <a:p>
                      <a:r>
                        <a:rPr lang="en-US" dirty="0" smtClean="0"/>
                        <a:t>AEC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706216">
                <a:tc>
                  <a:txBody>
                    <a:bodyPr/>
                    <a:lstStyle/>
                    <a:p>
                      <a:r>
                        <a:rPr lang="en-US" dirty="0" smtClean="0"/>
                        <a:t>AEC Subindicator Category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919128">
                <a:tc>
                  <a:txBody>
                    <a:bodyPr/>
                    <a:lstStyle/>
                    <a:p>
                      <a:r>
                        <a:rPr lang="en-US" dirty="0" smtClean="0"/>
                        <a:t>AEC Subindicator Category</a:t>
                      </a:r>
                      <a:r>
                        <a:rPr lang="en-US" baseline="0" dirty="0" smtClean="0"/>
                        <a:t> Metric</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r h="919128">
                <a:tc>
                  <a:txBody>
                    <a:bodyPr/>
                    <a:lstStyle/>
                    <a:p>
                      <a:r>
                        <a:rPr lang="en-US" dirty="0" smtClean="0"/>
                        <a:t>AEC Students Meeting</a:t>
                      </a:r>
                      <a:r>
                        <a:rPr lang="en-US" baseline="0" dirty="0" smtClean="0"/>
                        <a:t>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p>
                    <a:p>
                      <a:endParaRPr lang="en-US" dirty="0"/>
                    </a:p>
                  </a:txBody>
                  <a:tcPr/>
                </a:tc>
                <a:tc>
                  <a:txBody>
                    <a:bodyPr/>
                    <a:lstStyle/>
                    <a:p>
                      <a:r>
                        <a:rPr lang="en-US" dirty="0" smtClean="0"/>
                        <a:t>Yes, </a:t>
                      </a:r>
                      <a:r>
                        <a:rPr lang="en-US" i="1" dirty="0" smtClean="0"/>
                        <a:t>if metric is </a:t>
                      </a:r>
                      <a:r>
                        <a:rPr lang="en-US" i="1" u="sng" dirty="0" smtClean="0"/>
                        <a:t>not</a:t>
                      </a:r>
                      <a:r>
                        <a:rPr lang="en-US" i="1" dirty="0" smtClean="0"/>
                        <a:t> percentage or growth score</a:t>
                      </a:r>
                      <a:endParaRPr lang="en-US" dirty="0"/>
                    </a:p>
                  </a:txBody>
                  <a:tcPr/>
                </a:tc>
              </a:tr>
              <a:tr h="706216">
                <a:tc>
                  <a:txBody>
                    <a:bodyPr/>
                    <a:lstStyle/>
                    <a:p>
                      <a:r>
                        <a:rPr lang="en-US" dirty="0" smtClean="0"/>
                        <a:t>AEC Total Students for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p>
                    <a:p>
                      <a:endParaRPr lang="en-US" dirty="0"/>
                    </a:p>
                  </a:txBody>
                  <a:tcPr/>
                </a:tc>
                <a:tc>
                  <a:txBody>
                    <a:bodyPr/>
                    <a:lstStyle/>
                    <a:p>
                      <a:r>
                        <a:rPr lang="en-US" dirty="0" smtClean="0"/>
                        <a:t>No</a:t>
                      </a:r>
                      <a:endParaRPr lang="en-US" dirty="0"/>
                    </a:p>
                  </a:txBody>
                  <a:tcPr/>
                </a:tc>
              </a:tr>
              <a:tr h="706216">
                <a:tc>
                  <a:txBody>
                    <a:bodyPr/>
                    <a:lstStyle/>
                    <a:p>
                      <a:r>
                        <a:rPr lang="en-US" dirty="0" smtClean="0"/>
                        <a:t>AEC Final Subindicator Value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p>
                    <a:p>
                      <a:endParaRPr lang="en-US" dirty="0"/>
                    </a:p>
                  </a:txBody>
                  <a:tcPr/>
                </a:tc>
                <a:tc>
                  <a:txBody>
                    <a:bodyPr/>
                    <a:lstStyle/>
                    <a:p>
                      <a:r>
                        <a:rPr lang="en-US" dirty="0" smtClean="0"/>
                        <a:t>No</a:t>
                      </a:r>
                      <a:endParaRPr lang="en-US" dirty="0"/>
                    </a:p>
                  </a:txBody>
                  <a:tcPr/>
                </a:tc>
              </a:tr>
            </a:tbl>
          </a:graphicData>
        </a:graphic>
      </p:graphicFrame>
      <p:sp>
        <p:nvSpPr>
          <p:cNvPr id="3" name="Title 2"/>
          <p:cNvSpPr>
            <a:spLocks noGrp="1"/>
          </p:cNvSpPr>
          <p:nvPr>
            <p:ph type="title"/>
          </p:nvPr>
        </p:nvSpPr>
        <p:spPr/>
        <p:txBody>
          <a:bodyPr>
            <a:normAutofit fontScale="90000"/>
          </a:bodyPr>
          <a:lstStyle/>
          <a:p>
            <a:r>
              <a:rPr lang="en-US" dirty="0"/>
              <a:t>Actual Measures &amp; Data for 2018 </a:t>
            </a:r>
            <a:r>
              <a:rPr lang="en-US" dirty="0" smtClean="0"/>
              <a:t>Collection</a:t>
            </a:r>
            <a:br>
              <a:rPr lang="en-US" dirty="0" smtClean="0"/>
            </a:br>
            <a:r>
              <a:rPr lang="en-US" i="1" dirty="0" smtClean="0"/>
              <a:t>Error Logic – Fields to Complete</a:t>
            </a:r>
            <a:endParaRPr lang="en-US" dirty="0"/>
          </a:p>
        </p:txBody>
      </p:sp>
    </p:spTree>
    <p:extLst>
      <p:ext uri="{BB962C8B-B14F-4D97-AF65-F5344CB8AC3E}">
        <p14:creationId xmlns:p14="http://schemas.microsoft.com/office/powerpoint/2010/main" val="99135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Error </a:t>
            </a:r>
            <a:r>
              <a:rPr lang="en-US" i="1" dirty="0" smtClean="0"/>
              <a:t>Logic – Embedded Field Logic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5448879"/>
              </p:ext>
            </p:extLst>
          </p:nvPr>
        </p:nvGraphicFramePr>
        <p:xfrm>
          <a:off x="0" y="845276"/>
          <a:ext cx="9144000" cy="6012723"/>
        </p:xfrm>
        <a:graphic>
          <a:graphicData uri="http://schemas.openxmlformats.org/drawingml/2006/table">
            <a:tbl>
              <a:tblPr firstRow="1" bandRow="1">
                <a:tableStyleId>{6E25E649-3F16-4E02-A733-19D2CDBF48F0}</a:tableStyleId>
              </a:tblPr>
              <a:tblGrid>
                <a:gridCol w="5494149"/>
                <a:gridCol w="3649851"/>
              </a:tblGrid>
              <a:tr h="375795">
                <a:tc>
                  <a:txBody>
                    <a:bodyPr/>
                    <a:lstStyle/>
                    <a:p>
                      <a:r>
                        <a:rPr lang="en-US" dirty="0" smtClean="0"/>
                        <a:t>Error Logic</a:t>
                      </a:r>
                      <a:endParaRPr lang="en-US" dirty="0"/>
                    </a:p>
                  </a:txBody>
                  <a:tcPr>
                    <a:solidFill>
                      <a:srgbClr val="628699"/>
                    </a:solidFill>
                  </a:tcPr>
                </a:tc>
                <a:tc>
                  <a:txBody>
                    <a:bodyPr/>
                    <a:lstStyle/>
                    <a:p>
                      <a:r>
                        <a:rPr lang="en-US" dirty="0" smtClean="0"/>
                        <a:t>Reason</a:t>
                      </a:r>
                      <a:endParaRPr lang="en-US" dirty="0"/>
                    </a:p>
                  </a:txBody>
                  <a:tcPr>
                    <a:solidFill>
                      <a:srgbClr val="628699"/>
                    </a:solidFill>
                  </a:tcPr>
                </a:tc>
              </a:tr>
              <a:tr h="1221334">
                <a:tc>
                  <a:txBody>
                    <a:bodyPr/>
                    <a:lstStyle/>
                    <a:p>
                      <a:r>
                        <a:rPr lang="en-US" dirty="0" smtClean="0"/>
                        <a:t>If AEC</a:t>
                      </a:r>
                      <a:r>
                        <a:rPr lang="en-US" baseline="0" dirty="0" smtClean="0"/>
                        <a:t> Indicator is Academic Achievement, Postsecondary and Workforce Readiness, or Student Engagement, then AEC Total Students for Subindicator cannot be less than 16</a:t>
                      </a:r>
                      <a:endParaRPr lang="en-US" dirty="0"/>
                    </a:p>
                  </a:txBody>
                  <a:tcPr/>
                </a:tc>
                <a:tc>
                  <a:txBody>
                    <a:bodyPr/>
                    <a:lstStyle/>
                    <a:p>
                      <a:r>
                        <a:rPr lang="en-US" dirty="0" smtClean="0"/>
                        <a:t>N</a:t>
                      </a:r>
                      <a:r>
                        <a:rPr lang="en-US" baseline="0" dirty="0" smtClean="0"/>
                        <a:t> of 16 is minimum for these indicators</a:t>
                      </a:r>
                      <a:endParaRPr lang="en-US" dirty="0"/>
                    </a:p>
                  </a:txBody>
                  <a:tcPr/>
                </a:tc>
              </a:tr>
              <a:tr h="657642">
                <a:tc>
                  <a:txBody>
                    <a:bodyPr/>
                    <a:lstStyle/>
                    <a:p>
                      <a:r>
                        <a:rPr lang="en-US" dirty="0" smtClean="0"/>
                        <a:t>If AEC Indicator is</a:t>
                      </a:r>
                      <a:r>
                        <a:rPr lang="en-US" baseline="0" dirty="0" smtClean="0"/>
                        <a:t> Academic Growth, then AEC Total Students for Subindicator cannot be less than 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 of 20 is minimum for this indicator</a:t>
                      </a:r>
                    </a:p>
                  </a:txBody>
                  <a:tcPr/>
                </a:tc>
              </a:tr>
              <a:tr h="939488">
                <a:tc>
                  <a:txBody>
                    <a:bodyPr/>
                    <a:lstStyle/>
                    <a:p>
                      <a:r>
                        <a:rPr lang="en-US" dirty="0" smtClean="0"/>
                        <a:t>If AEC Subindicator Category</a:t>
                      </a:r>
                      <a:r>
                        <a:rPr lang="en-US" baseline="0" dirty="0" smtClean="0"/>
                        <a:t> Metric is Percentage or Growth Score, then the AEC Final Subindicator Value cannot be greater than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Rate-based metrics must be entered as</a:t>
                      </a:r>
                      <a:r>
                        <a:rPr lang="en-US" baseline="0" dirty="0" smtClean="0"/>
                        <a:t> a decimal (ex: .50)</a:t>
                      </a:r>
                      <a:endParaRPr lang="en-US" dirty="0" smtClean="0"/>
                    </a:p>
                  </a:txBody>
                  <a:tcPr/>
                </a:tc>
              </a:tr>
              <a:tr h="939488">
                <a:tc>
                  <a:txBody>
                    <a:bodyPr/>
                    <a:lstStyle/>
                    <a:p>
                      <a:r>
                        <a:rPr lang="en-US" dirty="0" smtClean="0"/>
                        <a:t>If AEC Subindicator</a:t>
                      </a:r>
                      <a:r>
                        <a:rPr lang="en-US" baseline="0" dirty="0" smtClean="0"/>
                        <a:t> Category Metric is Percentage or Growth Score, then AEC Student Meeting Subindicator cannot be null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Rate-based metrics must include both denominator and</a:t>
                      </a:r>
                      <a:r>
                        <a:rPr lang="en-US" baseline="0" dirty="0" smtClean="0"/>
                        <a:t> numerator</a:t>
                      </a:r>
                      <a:endParaRPr lang="en-US" dirty="0" smtClean="0"/>
                    </a:p>
                  </a:txBody>
                  <a:tcPr/>
                </a:tc>
              </a:tr>
              <a:tr h="939488">
                <a:tc>
                  <a:txBody>
                    <a:bodyPr/>
                    <a:lstStyle/>
                    <a:p>
                      <a:r>
                        <a:rPr lang="en-US" dirty="0" smtClean="0"/>
                        <a:t>If AEC Subindicator Category Metric is MGP or Percentile Rank, then AEC Final Subindicator</a:t>
                      </a:r>
                      <a:r>
                        <a:rPr lang="en-US" baseline="0" dirty="0" smtClean="0"/>
                        <a:t> Value must be between 1 and 99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MGP</a:t>
                      </a:r>
                      <a:r>
                        <a:rPr lang="en-US" baseline="0" dirty="0" smtClean="0"/>
                        <a:t> and Percentile Rank valid values are only between 1 and 99</a:t>
                      </a:r>
                      <a:endParaRPr lang="en-US" dirty="0" smtClean="0"/>
                    </a:p>
                  </a:txBody>
                  <a:tcPr/>
                </a:tc>
              </a:tr>
              <a:tr h="939488">
                <a:tc>
                  <a:txBody>
                    <a:bodyPr/>
                    <a:lstStyle/>
                    <a:p>
                      <a:r>
                        <a:rPr lang="en-US" dirty="0" smtClean="0"/>
                        <a:t>If AEC</a:t>
                      </a:r>
                      <a:r>
                        <a:rPr lang="en-US" baseline="0" dirty="0" smtClean="0"/>
                        <a:t> Students Meeting Subindicator is not null, then this value cannot be greater than AEC Total Students for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Likely an error; cannot have more students in numerator than denominator</a:t>
                      </a:r>
                    </a:p>
                  </a:txBody>
                  <a:tcPr/>
                </a:tc>
              </a:tr>
            </a:tbl>
          </a:graphicData>
        </a:graphic>
      </p:graphicFrame>
    </p:spTree>
    <p:extLst>
      <p:ext uri="{BB962C8B-B14F-4D97-AF65-F5344CB8AC3E}">
        <p14:creationId xmlns:p14="http://schemas.microsoft.com/office/powerpoint/2010/main" val="235569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Actual Measures &amp; Data Collection</a:t>
            </a:r>
            <a:br>
              <a:rPr lang="en-US" dirty="0" smtClean="0"/>
            </a:br>
            <a:r>
              <a:rPr lang="en-US" i="1" dirty="0" smtClean="0"/>
              <a:t>Status Dashboard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072"/>
            <a:ext cx="9144000" cy="1190769"/>
          </a:xfrm>
          <a:prstGeom prst="rect">
            <a:avLst/>
          </a:prstGeom>
        </p:spPr>
      </p:pic>
      <p:sp>
        <p:nvSpPr>
          <p:cNvPr id="6" name="Rectangle 5"/>
          <p:cNvSpPr/>
          <p:nvPr/>
        </p:nvSpPr>
        <p:spPr>
          <a:xfrm>
            <a:off x="961429" y="12366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1236680"/>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2161322"/>
            <a:ext cx="3483429" cy="1569660"/>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Organization/LEA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244983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2024" y="1118318"/>
            <a:ext cx="4411507" cy="5037025"/>
          </a:xfrm>
        </p:spPr>
        <p:txBody>
          <a:bodyPr>
            <a:normAutofit lnSpcReduction="10000"/>
          </a:bodyPr>
          <a:lstStyle/>
          <a:p>
            <a:r>
              <a:rPr lang="en-US" dirty="0" smtClean="0"/>
              <a:t>Collection Window 2 Overview</a:t>
            </a:r>
          </a:p>
          <a:p>
            <a:pPr lvl="1"/>
            <a:r>
              <a:rPr lang="en-US" dirty="0" smtClean="0"/>
              <a:t>Collections &amp; </a:t>
            </a:r>
            <a:r>
              <a:rPr lang="en-US" dirty="0" smtClean="0"/>
              <a:t>Timeline</a:t>
            </a:r>
          </a:p>
          <a:p>
            <a:pPr lvl="1"/>
            <a:r>
              <a:rPr lang="en-US" dirty="0" smtClean="0"/>
              <a:t>About the Collections</a:t>
            </a:r>
            <a:endParaRPr lang="en-US" dirty="0" smtClean="0"/>
          </a:p>
          <a:p>
            <a:pPr lvl="1"/>
            <a:r>
              <a:rPr lang="en-US" dirty="0" smtClean="0"/>
              <a:t>Collections Checklist</a:t>
            </a:r>
            <a:endParaRPr lang="en-US" dirty="0"/>
          </a:p>
          <a:p>
            <a:pPr lvl="1"/>
            <a:r>
              <a:rPr lang="en-US" dirty="0" smtClean="0"/>
              <a:t>Pipeline Basics</a:t>
            </a:r>
          </a:p>
          <a:p>
            <a:r>
              <a:rPr lang="en-US" dirty="0" smtClean="0"/>
              <a:t>Actual Measures &amp; Data for 2018 AEC SPF Collection</a:t>
            </a:r>
          </a:p>
          <a:p>
            <a:pPr lvl="1"/>
            <a:r>
              <a:rPr lang="en-US" dirty="0" smtClean="0"/>
              <a:t>Collection Basics</a:t>
            </a:r>
          </a:p>
          <a:p>
            <a:pPr lvl="1"/>
            <a:r>
              <a:rPr lang="en-US" dirty="0" smtClean="0"/>
              <a:t>Resources</a:t>
            </a:r>
          </a:p>
          <a:p>
            <a:pPr lvl="1"/>
            <a:r>
              <a:rPr lang="en-US" dirty="0" smtClean="0"/>
              <a:t>Submitting Your Data</a:t>
            </a:r>
          </a:p>
          <a:p>
            <a:pPr lvl="1"/>
            <a:r>
              <a:rPr lang="en-US" dirty="0" smtClean="0"/>
              <a:t>Error </a:t>
            </a:r>
            <a:r>
              <a:rPr lang="en-US" dirty="0" smtClean="0"/>
              <a:t>Logic</a:t>
            </a:r>
          </a:p>
          <a:p>
            <a:pPr lvl="1"/>
            <a:r>
              <a:rPr lang="en-US" dirty="0" smtClean="0"/>
              <a:t>Status Dashboards</a:t>
            </a:r>
            <a:endParaRPr lang="en-US" dirty="0" smtClean="0"/>
          </a:p>
          <a:p>
            <a:pPr lvl="1"/>
            <a:r>
              <a:rPr lang="en-US" dirty="0" smtClean="0"/>
              <a:t>Collection </a:t>
            </a:r>
            <a:r>
              <a:rPr lang="en-US" dirty="0" smtClean="0"/>
              <a:t>Opt Out</a:t>
            </a:r>
          </a:p>
          <a:p>
            <a:pPr lvl="1"/>
            <a:r>
              <a:rPr lang="en-US" dirty="0" smtClean="0"/>
              <a:t>Sign Off Sheets</a:t>
            </a:r>
          </a:p>
        </p:txBody>
      </p:sp>
      <p:sp>
        <p:nvSpPr>
          <p:cNvPr id="4" name="Title 3"/>
          <p:cNvSpPr>
            <a:spLocks noGrp="1"/>
          </p:cNvSpPr>
          <p:nvPr>
            <p:ph type="title"/>
          </p:nvPr>
        </p:nvSpPr>
        <p:spPr/>
        <p:txBody>
          <a:bodyPr/>
          <a:lstStyle/>
          <a:p>
            <a:r>
              <a:rPr lang="en-US" dirty="0" smtClean="0"/>
              <a:t>Agenda</a:t>
            </a:r>
            <a:endParaRPr lang="en-US" dirty="0"/>
          </a:p>
        </p:txBody>
      </p:sp>
      <p:sp>
        <p:nvSpPr>
          <p:cNvPr id="6" name="Content Placeholder 4"/>
          <p:cNvSpPr txBox="1">
            <a:spLocks/>
          </p:cNvSpPr>
          <p:nvPr/>
        </p:nvSpPr>
        <p:spPr>
          <a:xfrm>
            <a:off x="4860588" y="1118318"/>
            <a:ext cx="3968102" cy="5037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Planned Measures For 2019 AEC SPF Collection</a:t>
            </a:r>
          </a:p>
          <a:p>
            <a:pPr lvl="1"/>
            <a:r>
              <a:rPr lang="en-US" dirty="0" smtClean="0"/>
              <a:t>Collection Basics</a:t>
            </a:r>
          </a:p>
          <a:p>
            <a:pPr lvl="1"/>
            <a:r>
              <a:rPr lang="en-US" dirty="0" smtClean="0"/>
              <a:t>Resources</a:t>
            </a:r>
          </a:p>
          <a:p>
            <a:pPr lvl="1"/>
            <a:r>
              <a:rPr lang="en-US" dirty="0" smtClean="0"/>
              <a:t>Submitting Your </a:t>
            </a:r>
            <a:r>
              <a:rPr lang="en-US" dirty="0" smtClean="0"/>
              <a:t>Data</a:t>
            </a:r>
          </a:p>
          <a:p>
            <a:pPr lvl="1"/>
            <a:r>
              <a:rPr lang="en-US" dirty="0" smtClean="0"/>
              <a:t>Error Logic</a:t>
            </a:r>
          </a:p>
          <a:p>
            <a:pPr lvl="1"/>
            <a:r>
              <a:rPr lang="en-US" dirty="0" smtClean="0"/>
              <a:t>Status Dashboards</a:t>
            </a:r>
            <a:endParaRPr lang="en-US" dirty="0" smtClean="0"/>
          </a:p>
          <a:p>
            <a:pPr lvl="1"/>
            <a:r>
              <a:rPr lang="en-US" dirty="0" smtClean="0"/>
              <a:t>Collection Opt Out</a:t>
            </a:r>
          </a:p>
          <a:p>
            <a:r>
              <a:rPr lang="en-US" dirty="0" smtClean="0"/>
              <a:t>Resources, Trainings &amp; Contacts</a:t>
            </a:r>
          </a:p>
          <a:p>
            <a:r>
              <a:rPr lang="en-US" dirty="0" smtClean="0"/>
              <a:t>Questions</a:t>
            </a:r>
          </a:p>
          <a:p>
            <a:pPr lvl="1"/>
            <a:endParaRPr lang="en-US" dirty="0" smtClean="0"/>
          </a:p>
        </p:txBody>
      </p:sp>
    </p:spTree>
    <p:extLst>
      <p:ext uri="{BB962C8B-B14F-4D97-AF65-F5344CB8AC3E}">
        <p14:creationId xmlns:p14="http://schemas.microsoft.com/office/powerpoint/2010/main" val="2332813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Actual Measures &amp; Data Collection</a:t>
            </a:r>
            <a:br>
              <a:rPr lang="en-US" dirty="0" smtClean="0"/>
            </a:br>
            <a:r>
              <a:rPr lang="en-US" i="1" dirty="0" smtClean="0"/>
              <a:t>Status Dashboard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072"/>
            <a:ext cx="9144000" cy="119076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0" y="4691742"/>
            <a:ext cx="9144000" cy="2166257"/>
          </a:xfrm>
          <a:prstGeom prst="rect">
            <a:avLst/>
          </a:prstGeom>
        </p:spPr>
      </p:pic>
      <p:sp>
        <p:nvSpPr>
          <p:cNvPr id="6" name="Rectangle 5"/>
          <p:cNvSpPr/>
          <p:nvPr/>
        </p:nvSpPr>
        <p:spPr>
          <a:xfrm>
            <a:off x="961429" y="12366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1236680"/>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2161322"/>
            <a:ext cx="3483429" cy="1569660"/>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Actual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2017-18</a:t>
            </a:r>
          </a:p>
          <a:p>
            <a:pPr marL="285750" indent="-285750">
              <a:buFont typeface="Arial" panose="020B0604020202020204" pitchFamily="34" charset="0"/>
              <a:buChar char="•"/>
            </a:pPr>
            <a:r>
              <a:rPr lang="en-US" sz="1600" dirty="0" smtClean="0">
                <a:latin typeface="Trebuchet MS" panose="020B0603020202020204" pitchFamily="34" charset="0"/>
              </a:rPr>
              <a:t>Your Organization/LEA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9" name="Straight Arrow Connector 8"/>
          <p:cNvCxnSpPr/>
          <p:nvPr/>
        </p:nvCxnSpPr>
        <p:spPr>
          <a:xfrm flipH="1">
            <a:off x="4558327" y="1774242"/>
            <a:ext cx="13673" cy="309103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7947" y="2846589"/>
            <a:ext cx="3695656" cy="2062103"/>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Check your Validation Errors. When Validation Errors are 0, and you have no changes left to make on your data, hit </a:t>
            </a:r>
            <a:r>
              <a:rPr lang="en-US" sz="1600" b="1" dirty="0" smtClean="0">
                <a:solidFill>
                  <a:schemeClr val="accent6"/>
                </a:solidFill>
                <a:latin typeface="Trebuchet MS" panose="020B0603020202020204" pitchFamily="34" charset="0"/>
              </a:rPr>
              <a:t>Submit to CDE.</a:t>
            </a:r>
          </a:p>
          <a:p>
            <a:endParaRPr lang="en-US" sz="1600" dirty="0">
              <a:latin typeface="Trebuchet MS" panose="020B0603020202020204" pitchFamily="34" charset="0"/>
            </a:endParaRPr>
          </a:p>
          <a:p>
            <a:r>
              <a:rPr lang="en-US" sz="1600" b="1" dirty="0" smtClean="0">
                <a:latin typeface="Trebuchet MS" panose="020B0603020202020204" pitchFamily="34" charset="0"/>
              </a:rPr>
              <a:t>When you hit </a:t>
            </a:r>
            <a:r>
              <a:rPr lang="en-US" sz="1600" b="1" dirty="0" smtClean="0">
                <a:solidFill>
                  <a:schemeClr val="accent6"/>
                </a:solidFill>
                <a:latin typeface="Trebuchet MS" panose="020B0603020202020204" pitchFamily="34" charset="0"/>
              </a:rPr>
              <a:t>Submit to CDE</a:t>
            </a:r>
            <a:r>
              <a:rPr lang="en-US" sz="1600" b="1" dirty="0" smtClean="0">
                <a:latin typeface="Trebuchet MS" panose="020B0603020202020204" pitchFamily="34" charset="0"/>
              </a:rPr>
              <a:t>, you have submitted your collection data!</a:t>
            </a:r>
            <a:endParaRPr lang="en-US" sz="1600" b="1" dirty="0">
              <a:latin typeface="Trebuchet MS" panose="020B0603020202020204" pitchFamily="34" charset="0"/>
            </a:endParaRPr>
          </a:p>
        </p:txBody>
      </p:sp>
      <p:sp>
        <p:nvSpPr>
          <p:cNvPr id="11" name="Oval 10"/>
          <p:cNvSpPr/>
          <p:nvPr/>
        </p:nvSpPr>
        <p:spPr>
          <a:xfrm>
            <a:off x="3124200" y="6352966"/>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2256" y="5144652"/>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476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6103"/>
            <a:ext cx="9144000" cy="1154097"/>
          </a:xfrm>
          <a:prstGeom prst="rect">
            <a:avLst/>
          </a:prstGeom>
        </p:spPr>
      </p:pic>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err="1" smtClean="0"/>
              <a:t>Collection</a:t>
            </a:r>
            <a:r>
              <a:rPr lang="en-US" i="1" dirty="0" smtClean="0"/>
              <a:t> Opt Out</a:t>
            </a:r>
            <a:endParaRPr lang="en-US" dirty="0"/>
          </a:p>
        </p:txBody>
      </p:sp>
      <p:sp>
        <p:nvSpPr>
          <p:cNvPr id="5" name="Rectangle 4"/>
          <p:cNvSpPr/>
          <p:nvPr/>
        </p:nvSpPr>
        <p:spPr>
          <a:xfrm>
            <a:off x="0" y="6367910"/>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Remember to hit SAVE when you are done!</a:t>
            </a:r>
            <a:endParaRPr lang="en-US" dirty="0">
              <a:solidFill>
                <a:schemeClr val="bg1"/>
              </a:solidFill>
              <a:latin typeface="Trebuchet MS" panose="020B0603020202020204" pitchFamily="34" charset="0"/>
            </a:endParaRPr>
          </a:p>
        </p:txBody>
      </p:sp>
      <p:pic>
        <p:nvPicPr>
          <p:cNvPr id="7" name="Picture 6"/>
          <p:cNvPicPr>
            <a:picLocks noChangeAspect="1"/>
          </p:cNvPicPr>
          <p:nvPr/>
        </p:nvPicPr>
        <p:blipFill rotWithShape="1">
          <a:blip r:embed="rId4"/>
          <a:srcRect l="56500" t="27574" r="1333" b="42133"/>
          <a:stretch/>
        </p:blipFill>
        <p:spPr>
          <a:xfrm>
            <a:off x="0" y="3149600"/>
            <a:ext cx="9144000" cy="2052867"/>
          </a:xfrm>
          <a:prstGeom prst="rect">
            <a:avLst/>
          </a:prstGeom>
        </p:spPr>
      </p:pic>
      <p:sp>
        <p:nvSpPr>
          <p:cNvPr id="8" name="Oval 7"/>
          <p:cNvSpPr/>
          <p:nvPr/>
        </p:nvSpPr>
        <p:spPr>
          <a:xfrm>
            <a:off x="3965324" y="3844212"/>
            <a:ext cx="5028774" cy="167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35802" y="5462023"/>
            <a:ext cx="4933248" cy="646331"/>
          </a:xfrm>
          <a:prstGeom prst="rect">
            <a:avLst/>
          </a:prstGeom>
          <a:noFill/>
        </p:spPr>
        <p:txBody>
          <a:bodyPr wrap="square" rtlCol="0">
            <a:spAutoFit/>
          </a:bodyPr>
          <a:lstStyle/>
          <a:p>
            <a:pPr algn="ctr"/>
            <a:r>
              <a:rPr lang="en-US" dirty="0" smtClean="0">
                <a:latin typeface="Trebuchet MS" panose="020B0603020202020204" pitchFamily="34" charset="0"/>
              </a:rPr>
              <a:t>Mark option 1 for any school not submitting </a:t>
            </a:r>
            <a:r>
              <a:rPr lang="en-US" dirty="0" smtClean="0">
                <a:latin typeface="Trebuchet MS" panose="020B0603020202020204" pitchFamily="34" charset="0"/>
              </a:rPr>
              <a:t>actual measures and data.</a:t>
            </a:r>
            <a:endParaRPr lang="en-US" dirty="0">
              <a:latin typeface="Trebuchet MS" panose="020B0603020202020204" pitchFamily="34" charset="0"/>
            </a:endParaRPr>
          </a:p>
        </p:txBody>
      </p:sp>
      <p:sp>
        <p:nvSpPr>
          <p:cNvPr id="2" name="Oval 1"/>
          <p:cNvSpPr/>
          <p:nvPr/>
        </p:nvSpPr>
        <p:spPr>
          <a:xfrm>
            <a:off x="3425788" y="1381132"/>
            <a:ext cx="3345126" cy="367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817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smtClean="0"/>
              <a:t>Sign Off Sheet</a:t>
            </a:r>
            <a:endParaRPr lang="en-US" i="1" dirty="0"/>
          </a:p>
        </p:txBody>
      </p:sp>
      <p:sp>
        <p:nvSpPr>
          <p:cNvPr id="2" name="Content Placeholder 1"/>
          <p:cNvSpPr>
            <a:spLocks noGrp="1"/>
          </p:cNvSpPr>
          <p:nvPr>
            <p:ph idx="1"/>
          </p:nvPr>
        </p:nvSpPr>
        <p:spPr/>
        <p:txBody>
          <a:bodyPr/>
          <a:lstStyle/>
          <a:p>
            <a:pPr marL="0" indent="0">
              <a:buNone/>
            </a:pPr>
            <a:r>
              <a:rPr lang="en-US" dirty="0">
                <a:hlinkClick r:id="rId3"/>
              </a:rPr>
              <a:t>http://</a:t>
            </a:r>
            <a:r>
              <a:rPr lang="en-US" dirty="0" smtClean="0">
                <a:hlinkClick r:id="rId3"/>
              </a:rPr>
              <a:t>www.cde.state.co.us/datapipeline/per-aec</a:t>
            </a:r>
            <a:r>
              <a:rPr lang="en-US" dirty="0" smtClean="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95" y="1760220"/>
            <a:ext cx="2984941" cy="45811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997" y="3214571"/>
            <a:ext cx="5277405" cy="3024854"/>
          </a:xfrm>
          <a:prstGeom prst="rect">
            <a:avLst/>
          </a:prstGeom>
        </p:spPr>
      </p:pic>
      <p:sp>
        <p:nvSpPr>
          <p:cNvPr id="6" name="Oval 5"/>
          <p:cNvSpPr/>
          <p:nvPr/>
        </p:nvSpPr>
        <p:spPr>
          <a:xfrm>
            <a:off x="253004" y="3829987"/>
            <a:ext cx="1171062" cy="220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214203" y="1658281"/>
            <a:ext cx="1356610" cy="21417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16200" y="2845239"/>
            <a:ext cx="2999539" cy="369332"/>
          </a:xfrm>
          <a:prstGeom prst="rect">
            <a:avLst/>
          </a:prstGeom>
          <a:noFill/>
        </p:spPr>
        <p:txBody>
          <a:bodyPr wrap="none" rtlCol="0">
            <a:spAutoFit/>
          </a:bodyPr>
          <a:lstStyle/>
          <a:p>
            <a:r>
              <a:rPr lang="en-US" dirty="0" smtClean="0">
                <a:latin typeface="Trebuchet MS" panose="020B0603020202020204" pitchFamily="34" charset="0"/>
              </a:rPr>
              <a:t>Scroll down to this section:</a:t>
            </a:r>
            <a:endParaRPr lang="en-US" dirty="0">
              <a:latin typeface="Trebuchet MS" panose="020B0603020202020204" pitchFamily="34" charset="0"/>
            </a:endParaRPr>
          </a:p>
        </p:txBody>
      </p:sp>
      <p:cxnSp>
        <p:nvCxnSpPr>
          <p:cNvPr id="10" name="Straight Arrow Connector 9"/>
          <p:cNvCxnSpPr>
            <a:stCxn id="6" idx="6"/>
            <a:endCxn id="9" idx="1"/>
          </p:cNvCxnSpPr>
          <p:nvPr/>
        </p:nvCxnSpPr>
        <p:spPr>
          <a:xfrm flipV="1">
            <a:off x="1424066" y="3029905"/>
            <a:ext cx="2092134" cy="910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755997" y="5143465"/>
            <a:ext cx="3379321" cy="228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712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54438"/>
            <a:ext cx="9144000" cy="59368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2023" y="192024"/>
            <a:ext cx="8729907" cy="521208"/>
          </a:xfrm>
        </p:spPr>
        <p:txBody>
          <a:bodyPr>
            <a:normAutofit fontScale="90000"/>
          </a:bodyPr>
          <a:lstStyle/>
          <a:p>
            <a:r>
              <a:rPr lang="en-US" dirty="0"/>
              <a:t>Actual Measures &amp; Data for 2018 Collection</a:t>
            </a:r>
            <a:br>
              <a:rPr lang="en-US" dirty="0"/>
            </a:br>
            <a:r>
              <a:rPr lang="en-US" i="1" dirty="0"/>
              <a:t>Sign Off Sheet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2922"/>
            <a:ext cx="6792361" cy="5907641"/>
          </a:xfrm>
          <a:prstGeom prst="rect">
            <a:avLst/>
          </a:prstGeom>
        </p:spPr>
      </p:pic>
      <p:sp>
        <p:nvSpPr>
          <p:cNvPr id="5" name="Rectangle 4"/>
          <p:cNvSpPr/>
          <p:nvPr/>
        </p:nvSpPr>
        <p:spPr>
          <a:xfrm>
            <a:off x="74887" y="3605135"/>
            <a:ext cx="2585867" cy="1124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39477" y="3605135"/>
            <a:ext cx="3882453" cy="338554"/>
          </a:xfrm>
          <a:prstGeom prst="rect">
            <a:avLst/>
          </a:prstGeom>
          <a:noFill/>
        </p:spPr>
        <p:txBody>
          <a:bodyPr wrap="square" rtlCol="0">
            <a:spAutoFit/>
          </a:bodyPr>
          <a:lstStyle/>
          <a:p>
            <a:r>
              <a:rPr lang="en-US" sz="1600" dirty="0" smtClean="0">
                <a:latin typeface="Trebuchet MS" panose="020B0603020202020204" pitchFamily="34" charset="0"/>
              </a:rPr>
              <a:t>Complete all fields. Please print legibly.</a:t>
            </a:r>
            <a:endParaRPr lang="en-US" sz="1600" dirty="0">
              <a:latin typeface="Trebuchet MS" panose="020B0603020202020204" pitchFamily="34" charset="0"/>
            </a:endParaRPr>
          </a:p>
        </p:txBody>
      </p:sp>
      <p:cxnSp>
        <p:nvCxnSpPr>
          <p:cNvPr id="7" name="Straight Arrow Connector 6"/>
          <p:cNvCxnSpPr>
            <a:stCxn id="5" idx="3"/>
            <a:endCxn id="6" idx="1"/>
          </p:cNvCxnSpPr>
          <p:nvPr/>
        </p:nvCxnSpPr>
        <p:spPr>
          <a:xfrm flipV="1">
            <a:off x="2660754" y="3774412"/>
            <a:ext cx="2378723" cy="3928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3551419" y="4913218"/>
            <a:ext cx="412229" cy="178268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209735" y="5512172"/>
            <a:ext cx="3800006" cy="338554"/>
          </a:xfrm>
          <a:prstGeom prst="rect">
            <a:avLst/>
          </a:prstGeom>
          <a:noFill/>
        </p:spPr>
        <p:txBody>
          <a:bodyPr wrap="square" rtlCol="0">
            <a:spAutoFit/>
          </a:bodyPr>
          <a:lstStyle/>
          <a:p>
            <a:r>
              <a:rPr lang="en-US" sz="1600" dirty="0" smtClean="0">
                <a:latin typeface="Trebuchet MS" panose="020B0603020202020204" pitchFamily="34" charset="0"/>
              </a:rPr>
              <a:t>All signatures are needed</a:t>
            </a:r>
            <a:endParaRPr lang="en-US" sz="1600" dirty="0">
              <a:latin typeface="Trebuchet MS" panose="020B0603020202020204" pitchFamily="34" charset="0"/>
            </a:endParaRPr>
          </a:p>
        </p:txBody>
      </p:sp>
    </p:spTree>
    <p:extLst>
      <p:ext uri="{BB962C8B-B14F-4D97-AF65-F5344CB8AC3E}">
        <p14:creationId xmlns:p14="http://schemas.microsoft.com/office/powerpoint/2010/main" val="1689326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76341" y="4939259"/>
            <a:ext cx="3567659"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rebuchet MS" panose="020B0603020202020204" pitchFamily="34" charset="0"/>
            </a:endParaRPr>
          </a:p>
        </p:txBody>
      </p:sp>
      <p:sp>
        <p:nvSpPr>
          <p:cNvPr id="3" name="Title 2"/>
          <p:cNvSpPr>
            <a:spLocks noGrp="1"/>
          </p:cNvSpPr>
          <p:nvPr>
            <p:ph type="title"/>
          </p:nvPr>
        </p:nvSpPr>
        <p:spPr/>
        <p:txBody>
          <a:bodyPr>
            <a:normAutofit fontScale="90000"/>
          </a:bodyPr>
          <a:lstStyle/>
          <a:p>
            <a:r>
              <a:rPr lang="en-US" dirty="0"/>
              <a:t>Actual Measures &amp; Data for 2018 Collection</a:t>
            </a:r>
            <a:br>
              <a:rPr lang="en-US" dirty="0"/>
            </a:br>
            <a:r>
              <a:rPr lang="en-US" i="1" dirty="0"/>
              <a:t>Sign Off Sheet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915108"/>
              </p:ext>
            </p:extLst>
          </p:nvPr>
        </p:nvGraphicFramePr>
        <p:xfrm>
          <a:off x="628650" y="1201739"/>
          <a:ext cx="7886700" cy="181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72985" y="3132945"/>
            <a:ext cx="2989152" cy="923330"/>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none" rtlCol="0">
            <a:spAutoFit/>
          </a:bodyPr>
          <a:lstStyle/>
          <a:p>
            <a:pPr marL="285750" indent="-285750">
              <a:buFont typeface="Arial" panose="020B0604020202020204" pitchFamily="34" charset="0"/>
              <a:buChar char="•"/>
            </a:pPr>
            <a:r>
              <a:rPr lang="en-US" dirty="0" smtClean="0"/>
              <a:t>Print form</a:t>
            </a:r>
          </a:p>
          <a:p>
            <a:pPr marL="285750" indent="-285750">
              <a:buFont typeface="Arial" panose="020B0604020202020204" pitchFamily="34" charset="0"/>
              <a:buChar char="•"/>
            </a:pPr>
            <a:r>
              <a:rPr lang="en-US" dirty="0" smtClean="0"/>
              <a:t>Add necessary information</a:t>
            </a:r>
          </a:p>
          <a:p>
            <a:pPr marL="285750" indent="-285750">
              <a:buFont typeface="Arial" panose="020B0604020202020204" pitchFamily="34" charset="0"/>
              <a:buChar char="•"/>
            </a:pPr>
            <a:r>
              <a:rPr lang="en-US" dirty="0" smtClean="0"/>
              <a:t>Gather needed signatures</a:t>
            </a:r>
          </a:p>
        </p:txBody>
      </p:sp>
      <p:cxnSp>
        <p:nvCxnSpPr>
          <p:cNvPr id="7" name="Straight Arrow Connector 6"/>
          <p:cNvCxnSpPr>
            <a:endCxn id="5" idx="0"/>
          </p:cNvCxnSpPr>
          <p:nvPr/>
        </p:nvCxnSpPr>
        <p:spPr>
          <a:xfrm>
            <a:off x="4567561" y="2668249"/>
            <a:ext cx="0" cy="4646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98761" y="4267201"/>
            <a:ext cx="3272851" cy="1200329"/>
          </a:xfrm>
          <a:prstGeom prst="rect">
            <a:avLst/>
          </a:prstGeom>
          <a:ln w="38100">
            <a:solidFill>
              <a:srgbClr val="5B9BD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Scan completed form</a:t>
            </a:r>
            <a:endParaRPr lang="en-US" dirty="0"/>
          </a:p>
          <a:p>
            <a:pPr marL="285750" indent="-285750">
              <a:buFont typeface="Arial" panose="020B0604020202020204" pitchFamily="34" charset="0"/>
              <a:buChar char="•"/>
            </a:pPr>
            <a:r>
              <a:rPr lang="en-US" dirty="0" smtClean="0"/>
              <a:t>Email signed form to B Sanders (</a:t>
            </a:r>
            <a:r>
              <a:rPr lang="en-US" dirty="0" smtClean="0">
                <a:hlinkClick r:id="rId8"/>
              </a:rPr>
              <a:t>sanders_b@cde.state.co.us</a:t>
            </a:r>
            <a:r>
              <a:rPr lang="en-US" dirty="0" smtClean="0"/>
              <a:t>) </a:t>
            </a:r>
          </a:p>
        </p:txBody>
      </p:sp>
      <p:cxnSp>
        <p:nvCxnSpPr>
          <p:cNvPr id="10" name="Straight Arrow Connector 9"/>
          <p:cNvCxnSpPr>
            <a:endCxn id="9" idx="0"/>
          </p:cNvCxnSpPr>
          <p:nvPr/>
        </p:nvCxnSpPr>
        <p:spPr>
          <a:xfrm>
            <a:off x="7300210" y="2668249"/>
            <a:ext cx="34977" cy="1598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4939259"/>
            <a:ext cx="5576341" cy="10643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Your AEC Collection data is not considered complete and final until we receive your sign off form!</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793451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82400"/>
            <a:ext cx="7886700" cy="3508800"/>
          </a:xfrm>
        </p:spPr>
        <p:txBody>
          <a:bodyPr>
            <a:normAutofit/>
          </a:bodyPr>
          <a:lstStyle/>
          <a:p>
            <a:r>
              <a:rPr lang="en-US" dirty="0" smtClean="0"/>
              <a:t>Planned Measures for the 2019 AEC SPF Collection</a:t>
            </a:r>
            <a:endParaRPr lang="en-US" dirty="0"/>
          </a:p>
          <a:p>
            <a:pPr marL="342900" indent="-342900" algn="l">
              <a:buFont typeface="Arial" panose="020B0604020202020204" pitchFamily="34" charset="0"/>
              <a:buChar char="•"/>
            </a:pPr>
            <a:r>
              <a:rPr lang="en-US" sz="1800" dirty="0"/>
              <a:t>Collection Basics</a:t>
            </a:r>
          </a:p>
          <a:p>
            <a:pPr marL="342900" indent="-342900" algn="l">
              <a:buFont typeface="Arial" panose="020B0604020202020204" pitchFamily="34" charset="0"/>
              <a:buChar char="•"/>
            </a:pPr>
            <a:r>
              <a:rPr lang="en-US" sz="1800" dirty="0"/>
              <a:t>Resources</a:t>
            </a:r>
          </a:p>
          <a:p>
            <a:pPr marL="342900" indent="-342900" algn="l">
              <a:buFont typeface="Arial" panose="020B0604020202020204" pitchFamily="34" charset="0"/>
              <a:buChar char="•"/>
            </a:pPr>
            <a:r>
              <a:rPr lang="en-US" sz="1800" dirty="0"/>
              <a:t>Submitting Your Data</a:t>
            </a:r>
          </a:p>
          <a:p>
            <a:pPr marL="342900" indent="-342900" algn="l">
              <a:buFont typeface="Arial" panose="020B0604020202020204" pitchFamily="34" charset="0"/>
              <a:buChar char="•"/>
            </a:pPr>
            <a:r>
              <a:rPr lang="en-US" sz="1800" dirty="0" smtClean="0"/>
              <a:t>Error Logic</a:t>
            </a:r>
          </a:p>
          <a:p>
            <a:pPr marL="342900" indent="-342900" algn="l">
              <a:buFont typeface="Arial" panose="020B0604020202020204" pitchFamily="34" charset="0"/>
              <a:buChar char="•"/>
            </a:pPr>
            <a:r>
              <a:rPr lang="en-US" sz="1800" dirty="0" smtClean="0"/>
              <a:t>Status Dashboard</a:t>
            </a:r>
            <a:endParaRPr lang="en-US" sz="1800" dirty="0"/>
          </a:p>
          <a:p>
            <a:pPr marL="342900" indent="-342900" algn="l">
              <a:buFont typeface="Arial" panose="020B0604020202020204" pitchFamily="34" charset="0"/>
              <a:buChar char="•"/>
            </a:pPr>
            <a:r>
              <a:rPr lang="en-US" sz="1800" dirty="0"/>
              <a:t>Collection Opt </a:t>
            </a:r>
            <a:r>
              <a:rPr lang="en-US" sz="1800" dirty="0" smtClean="0"/>
              <a:t>Outs</a:t>
            </a:r>
            <a:endParaRPr lang="en-US" sz="1800" dirty="0"/>
          </a:p>
        </p:txBody>
      </p:sp>
    </p:spTree>
    <p:extLst>
      <p:ext uri="{BB962C8B-B14F-4D97-AF65-F5344CB8AC3E}">
        <p14:creationId xmlns:p14="http://schemas.microsoft.com/office/powerpoint/2010/main" val="1250118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i="1" u="sng" dirty="0" smtClean="0"/>
              <a:t>Planned </a:t>
            </a:r>
            <a:r>
              <a:rPr lang="en-US" i="1" u="sng" dirty="0"/>
              <a:t>Measures</a:t>
            </a:r>
            <a:r>
              <a:rPr lang="en-US" dirty="0"/>
              <a:t>: Measures that you are expecting to use for an upcoming AEC SPF </a:t>
            </a:r>
            <a:r>
              <a:rPr lang="en-US" dirty="0" smtClean="0"/>
              <a:t>cycle (2019 AEC SPF)</a:t>
            </a:r>
            <a:endParaRPr lang="en-US" dirty="0"/>
          </a:p>
          <a:p>
            <a:pPr lvl="1"/>
            <a:r>
              <a:rPr lang="en-US" u="sng" dirty="0"/>
              <a:t>VOLUNTARY</a:t>
            </a:r>
            <a:r>
              <a:rPr lang="en-US" dirty="0"/>
              <a:t> for any school that has received or is planning to receive AEC </a:t>
            </a:r>
            <a:r>
              <a:rPr lang="en-US" dirty="0" smtClean="0"/>
              <a:t>designation</a:t>
            </a:r>
          </a:p>
          <a:p>
            <a:pPr lvl="1"/>
            <a:r>
              <a:rPr lang="en-US" dirty="0" smtClean="0"/>
              <a:t>No </a:t>
            </a:r>
            <a:r>
              <a:rPr lang="en-US" dirty="0"/>
              <a:t>data is included, only the measure </a:t>
            </a:r>
            <a:r>
              <a:rPr lang="en-US" dirty="0" smtClean="0"/>
              <a:t>names</a:t>
            </a:r>
          </a:p>
          <a:p>
            <a:pPr lvl="1"/>
            <a:r>
              <a:rPr lang="en-US" dirty="0" smtClean="0"/>
              <a:t>Information </a:t>
            </a:r>
            <a:r>
              <a:rPr lang="en-US" dirty="0"/>
              <a:t>submitted in this collection is to tell CDE the measures that the school </a:t>
            </a:r>
            <a:r>
              <a:rPr lang="en-US" i="1" dirty="0"/>
              <a:t>intends </a:t>
            </a:r>
            <a:r>
              <a:rPr lang="en-US" dirty="0"/>
              <a:t>to include on the 2019 AEC </a:t>
            </a:r>
            <a:r>
              <a:rPr lang="en-US" dirty="0" smtClean="0"/>
              <a:t>SPF</a:t>
            </a:r>
          </a:p>
          <a:p>
            <a:pPr lvl="1"/>
            <a:r>
              <a:rPr lang="en-US" dirty="0"/>
              <a:t>May opt out of collection, but must do so formally using the opt out </a:t>
            </a:r>
            <a:r>
              <a:rPr lang="en-US" dirty="0" smtClean="0"/>
              <a:t>feature</a:t>
            </a:r>
            <a:endParaRPr lang="en-US" dirty="0"/>
          </a:p>
          <a:p>
            <a:pPr lvl="1"/>
            <a:endParaRPr lang="en-US" dirty="0"/>
          </a:p>
          <a:p>
            <a:pPr marL="914400" lvl="2" indent="0">
              <a:buNone/>
            </a:pPr>
            <a:endParaRPr lang="en-US" dirty="0"/>
          </a:p>
        </p:txBody>
      </p:sp>
      <p:sp>
        <p:nvSpPr>
          <p:cNvPr id="3" name="Title 2"/>
          <p:cNvSpPr>
            <a:spLocks noGrp="1"/>
          </p:cNvSpPr>
          <p:nvPr>
            <p:ph type="title"/>
          </p:nvPr>
        </p:nvSpPr>
        <p:spPr/>
        <p:txBody>
          <a:bodyPr>
            <a:normAutofit fontScale="90000"/>
          </a:bodyPr>
          <a:lstStyle/>
          <a:p>
            <a:r>
              <a:rPr lang="en-US" dirty="0" smtClean="0"/>
              <a:t>Planned Measures for the 2019 AEC SPF</a:t>
            </a:r>
            <a:br>
              <a:rPr lang="en-US" dirty="0" smtClean="0"/>
            </a:br>
            <a:r>
              <a:rPr lang="en-US" i="1" dirty="0" smtClean="0"/>
              <a:t>Collection Basics</a:t>
            </a:r>
            <a:endParaRPr lang="en-US" dirty="0"/>
          </a:p>
        </p:txBody>
      </p:sp>
    </p:spTree>
    <p:extLst>
      <p:ext uri="{BB962C8B-B14F-4D97-AF65-F5344CB8AC3E}">
        <p14:creationId xmlns:p14="http://schemas.microsoft.com/office/powerpoint/2010/main" val="3936062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a:t>Collection Basics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10812847"/>
              </p:ext>
            </p:extLst>
          </p:nvPr>
        </p:nvGraphicFramePr>
        <p:xfrm>
          <a:off x="0" y="871005"/>
          <a:ext cx="9144000" cy="3306738"/>
        </p:xfrm>
        <a:graphic>
          <a:graphicData uri="http://schemas.openxmlformats.org/drawingml/2006/table">
            <a:tbl>
              <a:tblPr firstRow="1" bandRow="1">
                <a:tableStyleId>{6E25E649-3F16-4E02-A733-19D2CDBF48F0}</a:tableStyleId>
              </a:tblPr>
              <a:tblGrid>
                <a:gridCol w="3048000"/>
                <a:gridCol w="3048000"/>
                <a:gridCol w="3048000"/>
              </a:tblGrid>
              <a:tr h="39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What do</a:t>
                      </a:r>
                      <a:r>
                        <a:rPr lang="en-US" sz="1400" baseline="0" dirty="0" smtClean="0"/>
                        <a:t> you need?</a:t>
                      </a:r>
                      <a:endParaRPr lang="en-US" sz="1400" dirty="0" smtClean="0"/>
                    </a:p>
                  </a:txBody>
                  <a:tcPr>
                    <a:solidFill>
                      <a:srgbClr val="669DB6"/>
                    </a:solidFill>
                  </a:tcPr>
                </a:tc>
                <a:tc>
                  <a:txBody>
                    <a:bodyPr/>
                    <a:lstStyle/>
                    <a:p>
                      <a:r>
                        <a:rPr lang="en-US" sz="1400" dirty="0" smtClean="0"/>
                        <a:t>Why</a:t>
                      </a:r>
                      <a:r>
                        <a:rPr lang="en-US" sz="1400" baseline="0" dirty="0" smtClean="0"/>
                        <a:t> do you need it?</a:t>
                      </a:r>
                      <a:endParaRPr lang="en-US" sz="1400" dirty="0"/>
                    </a:p>
                  </a:txBody>
                  <a:tcPr>
                    <a:solidFill>
                      <a:srgbClr val="669DB6"/>
                    </a:solidFill>
                  </a:tcPr>
                </a:tc>
                <a:tc>
                  <a:txBody>
                    <a:bodyPr/>
                    <a:lstStyle/>
                    <a:p>
                      <a:r>
                        <a:rPr lang="en-US" sz="1400" dirty="0" smtClean="0"/>
                        <a:t>Where do</a:t>
                      </a:r>
                      <a:r>
                        <a:rPr lang="en-US" sz="1400" baseline="0" dirty="0" smtClean="0"/>
                        <a:t> you get it?</a:t>
                      </a:r>
                      <a:endParaRPr lang="en-US" sz="1400" dirty="0"/>
                    </a:p>
                  </a:txBody>
                  <a:tcPr>
                    <a:solidFill>
                      <a:srgbClr val="669DB6"/>
                    </a:solidFill>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File Layout and Definitions (Planned)</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txBody>
                  <a:tcPr/>
                </a:tc>
                <a:tc>
                  <a:txBody>
                    <a:bodyPr/>
                    <a:lstStyle/>
                    <a:p>
                      <a:r>
                        <a:rPr lang="en-US" sz="1400" dirty="0" smtClean="0"/>
                        <a:t>Understand fields needed for data submission</a:t>
                      </a:r>
                      <a:endParaRPr lang="en-US" sz="1400" dirty="0"/>
                    </a:p>
                  </a:txBody>
                  <a:tcPr/>
                </a:tc>
                <a:tc>
                  <a:txBody>
                    <a:bodyPr/>
                    <a:lstStyle/>
                    <a:p>
                      <a:r>
                        <a:rPr lang="en-US" sz="1400" dirty="0" smtClean="0">
                          <a:hlinkClick r:id="rId3"/>
                        </a:rPr>
                        <a:t>http://www.cde.state.co.us/datapipeline/aec-application-renewal-filelayout-1819</a:t>
                      </a:r>
                      <a:r>
                        <a:rPr lang="en-US" sz="1400" dirty="0" smtClean="0"/>
                        <a:t> </a:t>
                      </a:r>
                      <a:endParaRPr lang="en-US" sz="1400" dirty="0"/>
                    </a:p>
                  </a:txBody>
                  <a:tcPr/>
                </a:tc>
              </a:tr>
              <a:tr h="55566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Confirmation that you have access to the AEC Collections in Pipeline</a:t>
                      </a:r>
                    </a:p>
                  </a:txBody>
                  <a:tcPr/>
                </a:tc>
                <a:tc>
                  <a:txBody>
                    <a:bodyPr/>
                    <a:lstStyle/>
                    <a:p>
                      <a:r>
                        <a:rPr lang="en-US" sz="1400" dirty="0" smtClean="0"/>
                        <a:t>Cannot submit data without access to Data Pipeline</a:t>
                      </a:r>
                      <a:endParaRPr lang="en-US" sz="1400" dirty="0"/>
                    </a:p>
                  </a:txBody>
                  <a:tcPr/>
                </a:tc>
                <a:tc>
                  <a:txBody>
                    <a:bodyPr/>
                    <a:lstStyle/>
                    <a:p>
                      <a:r>
                        <a:rPr lang="en-US" sz="1400" dirty="0" smtClean="0"/>
                        <a:t>Local Area Manager grants AEC~LEAAPPROVER role permission</a:t>
                      </a:r>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Calculation</a:t>
                      </a:r>
                      <a:r>
                        <a:rPr lang="en-US" sz="1400" baseline="0" dirty="0" smtClean="0"/>
                        <a:t> Guidance for AEC Measures</a:t>
                      </a:r>
                      <a:endParaRPr lang="en-US" sz="1400" dirty="0" smtClean="0"/>
                    </a:p>
                  </a:txBody>
                  <a:tcPr/>
                </a:tc>
                <a:tc>
                  <a:txBody>
                    <a:bodyPr/>
                    <a:lstStyle/>
                    <a:p>
                      <a:r>
                        <a:rPr lang="en-US" sz="1400" dirty="0" smtClean="0"/>
                        <a:t>Can provide ideas for</a:t>
                      </a:r>
                      <a:r>
                        <a:rPr lang="en-US" sz="1400" baseline="0" dirty="0" smtClean="0"/>
                        <a:t> the kinds of optional measures to submit and standard calculation procedures</a:t>
                      </a:r>
                      <a:endParaRPr lang="en-US" sz="1400" dirty="0"/>
                    </a:p>
                  </a:txBody>
                  <a:tcPr/>
                </a:tc>
                <a:tc>
                  <a:txBody>
                    <a:bodyPr/>
                    <a:lstStyle/>
                    <a:p>
                      <a:r>
                        <a:rPr lang="en-US" sz="1400" dirty="0" smtClean="0">
                          <a:hlinkClick r:id="rId4"/>
                        </a:rPr>
                        <a:t>http://www.cde.state.co.us/accountability/calculation_guidance_for_aec_measures_4_24_17</a:t>
                      </a:r>
                      <a:r>
                        <a:rPr lang="en-US" sz="1400" dirty="0" smtClean="0"/>
                        <a:t> </a:t>
                      </a:r>
                      <a:endParaRPr lang="en-US" sz="1400" dirty="0"/>
                    </a:p>
                  </a:txBody>
                  <a:tcPr/>
                </a:tc>
              </a:tr>
              <a:tr h="78446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Indicator</a:t>
                      </a:r>
                      <a:r>
                        <a:rPr lang="en-US" sz="1400" baseline="0" dirty="0" smtClean="0"/>
                        <a:t> Measures Valid Combination Sheet</a:t>
                      </a:r>
                      <a:endParaRPr lang="en-US" sz="1400" dirty="0" smtClean="0"/>
                    </a:p>
                  </a:txBody>
                  <a:tcPr/>
                </a:tc>
                <a:tc>
                  <a:txBody>
                    <a:bodyPr/>
                    <a:lstStyle/>
                    <a:p>
                      <a:r>
                        <a:rPr lang="en-US" sz="1400" dirty="0" smtClean="0"/>
                        <a:t>Able to see what measures are associated with which indicators and metrics</a:t>
                      </a:r>
                      <a:endParaRPr lang="en-US" sz="1400" dirty="0"/>
                    </a:p>
                  </a:txBody>
                  <a:tcPr/>
                </a:tc>
                <a:tc>
                  <a:txBody>
                    <a:bodyPr/>
                    <a:lstStyle/>
                    <a:p>
                      <a:r>
                        <a:rPr lang="en-US" sz="1400" dirty="0" smtClean="0">
                          <a:hlinkClick r:id="rId5"/>
                        </a:rPr>
                        <a:t>http://www.cde.state.co.us/datapipeline/aec-indicators-valid-combinations</a:t>
                      </a:r>
                      <a:r>
                        <a:rPr lang="en-US" sz="1400" dirty="0" smtClean="0"/>
                        <a:t> </a:t>
                      </a:r>
                      <a:endParaRPr lang="en-US" sz="1400" dirty="0"/>
                    </a:p>
                  </a:txBody>
                  <a:tcPr/>
                </a:tc>
              </a:tr>
            </a:tbl>
          </a:graphicData>
        </a:graphic>
      </p:graphicFrame>
    </p:spTree>
    <p:extLst>
      <p:ext uri="{BB962C8B-B14F-4D97-AF65-F5344CB8AC3E}">
        <p14:creationId xmlns:p14="http://schemas.microsoft.com/office/powerpoint/2010/main" val="2926509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a:t>Collection Basics</a:t>
            </a:r>
            <a:endParaRPr lang="en-US" dirty="0"/>
          </a:p>
        </p:txBody>
      </p:sp>
      <p:sp>
        <p:nvSpPr>
          <p:cNvPr id="6" name="TextBox 5"/>
          <p:cNvSpPr txBox="1"/>
          <p:nvPr/>
        </p:nvSpPr>
        <p:spPr>
          <a:xfrm>
            <a:off x="0" y="5246915"/>
            <a:ext cx="9136707"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To propose a measure that has not been previously approved, choose the indicator you believe it should fall into, </a:t>
            </a:r>
            <a:r>
              <a:rPr lang="en-US" b="1" dirty="0" smtClean="0"/>
              <a:t>New </a:t>
            </a:r>
            <a:r>
              <a:rPr lang="en-US" b="1" dirty="0" err="1" smtClean="0"/>
              <a:t>Subindicator</a:t>
            </a:r>
            <a:r>
              <a:rPr lang="en-US" b="1" dirty="0" smtClean="0"/>
              <a:t> </a:t>
            </a:r>
            <a:r>
              <a:rPr lang="en-US" dirty="0" smtClean="0"/>
              <a:t>and </a:t>
            </a:r>
            <a:r>
              <a:rPr lang="en-US" b="1" dirty="0" smtClean="0"/>
              <a:t>New Category</a:t>
            </a:r>
            <a:r>
              <a:rPr lang="en-US" dirty="0" smtClean="0"/>
              <a:t>, and whichever metric seems most appropriate.</a:t>
            </a:r>
          </a:p>
          <a:p>
            <a:pPr marL="285750" indent="-285750">
              <a:buFont typeface="Arial" panose="020B0604020202020204" pitchFamily="34" charset="0"/>
              <a:buChar char="•"/>
            </a:pPr>
            <a:r>
              <a:rPr lang="en-US" dirty="0" smtClean="0"/>
              <a:t>B Sanders will reach out for specifics about the </a:t>
            </a:r>
            <a:r>
              <a:rPr lang="en-US" dirty="0" err="1" smtClean="0"/>
              <a:t>Subindicator</a:t>
            </a:r>
            <a:r>
              <a:rPr lang="en-US" dirty="0" smtClean="0"/>
              <a:t> and Category once submitted; negotiations will open between the district/BOCES and CDE</a:t>
            </a:r>
          </a:p>
          <a:p>
            <a:pPr marL="285750" indent="-285750">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5701248"/>
              </p:ext>
            </p:extLst>
          </p:nvPr>
        </p:nvGraphicFramePr>
        <p:xfrm>
          <a:off x="0" y="874486"/>
          <a:ext cx="9144000" cy="4389120"/>
        </p:xfrm>
        <a:graphic>
          <a:graphicData uri="http://schemas.openxmlformats.org/drawingml/2006/table">
            <a:tbl>
              <a:tblPr firstRow="1" bandRow="1">
                <a:tableStyleId>{6E25E649-3F16-4E02-A733-19D2CDBF48F0}</a:tableStyleId>
              </a:tblPr>
              <a:tblGrid>
                <a:gridCol w="3494314"/>
                <a:gridCol w="805543"/>
                <a:gridCol w="4844143"/>
              </a:tblGrid>
              <a:tr h="334433">
                <a:tc gridSpan="3">
                  <a:txBody>
                    <a:bodyPr/>
                    <a:lstStyle/>
                    <a:p>
                      <a:r>
                        <a:rPr lang="en-US" dirty="0" smtClean="0">
                          <a:solidFill>
                            <a:schemeClr val="tx1"/>
                          </a:solidFill>
                        </a:rPr>
                        <a:t>How to submit a new measure</a:t>
                      </a:r>
                      <a:r>
                        <a:rPr lang="en-US" baseline="0" dirty="0" smtClean="0">
                          <a:solidFill>
                            <a:schemeClr val="tx1"/>
                          </a:solidFill>
                        </a:rPr>
                        <a:t> for consideration:</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solidFill>
                          <a:schemeClr val="tx1"/>
                        </a:solidFill>
                      </a:endParaRPr>
                    </a:p>
                  </a:txBody>
                  <a:tcPr>
                    <a:noFill/>
                  </a:tcPr>
                </a:tc>
              </a:tr>
              <a:tr h="306564">
                <a:tc>
                  <a:txBody>
                    <a:bodyPr/>
                    <a:lstStyle/>
                    <a:p>
                      <a:r>
                        <a:rPr lang="en-US" sz="1600" b="1" dirty="0" smtClean="0">
                          <a:solidFill>
                            <a:schemeClr val="bg1"/>
                          </a:solidFill>
                        </a:rPr>
                        <a:t>Field</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c>
                  <a:txBody>
                    <a:bodyPr/>
                    <a:lstStyle/>
                    <a:p>
                      <a:r>
                        <a:rPr lang="en-US" sz="1600" b="1" dirty="0" smtClean="0">
                          <a:solidFill>
                            <a:schemeClr val="bg1"/>
                          </a:solidFill>
                        </a:rPr>
                        <a:t>Code</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c>
                  <a:txBody>
                    <a:bodyPr/>
                    <a:lstStyle/>
                    <a:p>
                      <a:r>
                        <a:rPr lang="en-US" sz="1600" b="1" dirty="0" smtClean="0">
                          <a:solidFill>
                            <a:schemeClr val="bg1"/>
                          </a:solidFill>
                        </a:rPr>
                        <a:t>Label</a:t>
                      </a:r>
                      <a:endParaRPr lang="en-US"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638A9D"/>
                    </a:solidFill>
                  </a:tcPr>
                </a:tc>
              </a:tr>
              <a:tr h="306564">
                <a:tc rowSpan="4">
                  <a:txBody>
                    <a:bodyPr/>
                    <a:lstStyle/>
                    <a:p>
                      <a:r>
                        <a:rPr lang="en-US" sz="1600" dirty="0" smtClean="0"/>
                        <a:t>AEC Indicator</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Academic Achievement</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2</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Academic Growth</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3</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Student Engagement</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4</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Post-Secondary and Workforce Readiness</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a:txBody>
                    <a:bodyPr/>
                    <a:lstStyle/>
                    <a:p>
                      <a:r>
                        <a:rPr lang="en-US" sz="1600" dirty="0" smtClean="0"/>
                        <a:t>AEC </a:t>
                      </a:r>
                      <a:r>
                        <a:rPr lang="en-US" sz="1600" dirty="0" err="1" smtClean="0"/>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999</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New </a:t>
                      </a:r>
                      <a:r>
                        <a:rPr lang="en-US" sz="1600" dirty="0" err="1" smtClean="0"/>
                        <a:t>Subindicator</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a:txBody>
                    <a:bodyPr/>
                    <a:lstStyle/>
                    <a:p>
                      <a:r>
                        <a:rPr lang="en-US" sz="1600" dirty="0" smtClean="0"/>
                        <a:t>AEC </a:t>
                      </a:r>
                      <a:r>
                        <a:rPr lang="en-US" sz="1600" dirty="0" err="1" smtClean="0"/>
                        <a:t>Subindicator</a:t>
                      </a:r>
                      <a:r>
                        <a:rPr lang="en-US" sz="1600" dirty="0" smtClean="0"/>
                        <a:t> Category</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9999</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New Category</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rowSpan="5">
                  <a:txBody>
                    <a:bodyPr/>
                    <a:lstStyle/>
                    <a:p>
                      <a:r>
                        <a:rPr lang="en-US" sz="1600" dirty="0" smtClean="0"/>
                        <a:t>AEC </a:t>
                      </a:r>
                      <a:r>
                        <a:rPr lang="en-US" sz="1600" dirty="0" err="1" smtClean="0"/>
                        <a:t>Subindicator</a:t>
                      </a:r>
                      <a:r>
                        <a:rPr lang="en-US" sz="1600" baseline="0" dirty="0" smtClean="0"/>
                        <a:t> Category Metric</a:t>
                      </a:r>
                      <a:endParaRPr lang="en-US" sz="16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Percentage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2</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Percentile Rank</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3</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Growth Score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4</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1600" dirty="0" smtClean="0"/>
                        <a:t>MGP</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6564">
                <a:tc vMerge="1">
                  <a:txBody>
                    <a:bodyPr/>
                    <a:lstStyle/>
                    <a:p>
                      <a:endParaRPr lang="en-US" dirty="0"/>
                    </a:p>
                  </a:txBody>
                  <a:tcPr/>
                </a:tc>
                <a:tc>
                  <a:txBody>
                    <a:bodyPr/>
                    <a:lstStyle/>
                    <a:p>
                      <a:r>
                        <a:rPr lang="en-US" sz="1600" dirty="0" smtClean="0"/>
                        <a:t>6</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Mean Score</a:t>
                      </a:r>
                      <a:endParaRPr lang="en-US" sz="16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6533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089"/>
            <a:ext cx="9144000" cy="1147157"/>
          </a:xfrm>
          <a:prstGeom prst="rect">
            <a:avLst/>
          </a:prstGeom>
        </p:spPr>
      </p:pic>
      <p:sp>
        <p:nvSpPr>
          <p:cNvPr id="3" name="Title 2"/>
          <p:cNvSpPr>
            <a:spLocks noGrp="1"/>
          </p:cNvSpPr>
          <p:nvPr>
            <p:ph type="title"/>
          </p:nvPr>
        </p:nvSpPr>
        <p:spPr/>
        <p:txBody>
          <a:bodyPr>
            <a:normAutofit fontScale="90000"/>
          </a:bodyPr>
          <a:lstStyle/>
          <a:p>
            <a:r>
              <a:rPr lang="en-US" dirty="0"/>
              <a:t>Planned Measures for the </a:t>
            </a:r>
            <a:r>
              <a:rPr lang="en-US" dirty="0" smtClean="0"/>
              <a:t>2019 AEC </a:t>
            </a:r>
            <a:r>
              <a:rPr lang="en-US" dirty="0"/>
              <a:t>SPF</a:t>
            </a:r>
            <a:br>
              <a:rPr lang="en-US" dirty="0"/>
            </a:br>
            <a:r>
              <a:rPr lang="en-US" i="1" dirty="0"/>
              <a:t>Submitting Your Data – </a:t>
            </a:r>
            <a:r>
              <a:rPr lang="en-US" i="1" dirty="0" smtClean="0"/>
              <a:t>Add/Edit Records</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9827"/>
          <a:stretch/>
        </p:blipFill>
        <p:spPr>
          <a:xfrm>
            <a:off x="0" y="5675586"/>
            <a:ext cx="9144000" cy="1182414"/>
          </a:xfrm>
          <a:prstGeom prst="rect">
            <a:avLst/>
          </a:prstGeom>
        </p:spPr>
      </p:pic>
      <p:sp>
        <p:nvSpPr>
          <p:cNvPr id="9" name="Rectangle 8"/>
          <p:cNvSpPr/>
          <p:nvPr/>
        </p:nvSpPr>
        <p:spPr>
          <a:xfrm>
            <a:off x="3935723" y="1251728"/>
            <a:ext cx="1172306" cy="22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1928922"/>
            <a:ext cx="2585545" cy="1569660"/>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2018-19</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Add New Record</a:t>
            </a:r>
            <a:endParaRPr lang="en-US" sz="1600" b="1" dirty="0">
              <a:solidFill>
                <a:schemeClr val="accent6">
                  <a:lumMod val="75000"/>
                </a:schemeClr>
              </a:solidFill>
              <a:latin typeface="Trebuchet MS" panose="020B0603020202020204" pitchFamily="34" charset="0"/>
            </a:endParaRPr>
          </a:p>
        </p:txBody>
      </p:sp>
      <p:sp>
        <p:nvSpPr>
          <p:cNvPr id="15" name="Rectangle 14"/>
          <p:cNvSpPr/>
          <p:nvPr/>
        </p:nvSpPr>
        <p:spPr>
          <a:xfrm>
            <a:off x="879840" y="1230634"/>
            <a:ext cx="2362601" cy="25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8" idx="0"/>
          </p:cNvCxnSpPr>
          <p:nvPr/>
        </p:nvCxnSpPr>
        <p:spPr>
          <a:xfrm>
            <a:off x="4572000" y="2035911"/>
            <a:ext cx="0" cy="3639675"/>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024" y="5675587"/>
            <a:ext cx="8626155" cy="998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28137" y="3367262"/>
            <a:ext cx="3090042" cy="2308324"/>
          </a:xfrm>
          <a:prstGeom prst="rect">
            <a:avLst/>
          </a:prstGeom>
          <a:no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School Code</a:t>
            </a:r>
          </a:p>
          <a:p>
            <a:pPr marL="285750" indent="-285750">
              <a:buFont typeface="Arial" panose="020B0604020202020204" pitchFamily="34" charset="0"/>
              <a:buChar char="•"/>
            </a:pPr>
            <a:r>
              <a:rPr lang="en-US" sz="1600" dirty="0" smtClean="0">
                <a:latin typeface="Trebuchet MS" panose="020B0603020202020204" pitchFamily="34" charset="0"/>
              </a:rPr>
              <a:t>Choose Measure Details from dropdowns</a:t>
            </a:r>
          </a:p>
          <a:p>
            <a:pPr marL="742950" lvl="1" indent="-285750">
              <a:buFont typeface="Arial" panose="020B0604020202020204" pitchFamily="34" charset="0"/>
              <a:buChar char="•"/>
            </a:pPr>
            <a:r>
              <a:rPr lang="en-US" sz="1600" dirty="0" smtClean="0">
                <a:latin typeface="Trebuchet MS" panose="020B0603020202020204" pitchFamily="34" charset="0"/>
              </a:rPr>
              <a:t>AEC Indicator</a:t>
            </a:r>
          </a:p>
          <a:p>
            <a:pPr marL="742950" lvl="1" indent="-285750">
              <a:buFont typeface="Arial" panose="020B0604020202020204" pitchFamily="34" charset="0"/>
              <a:buChar char="•"/>
            </a:pPr>
            <a:r>
              <a:rPr lang="en-US" sz="1600" dirty="0" smtClean="0">
                <a:latin typeface="Trebuchet MS" panose="020B0603020202020204" pitchFamily="34" charset="0"/>
              </a:rPr>
              <a:t>Assessment</a:t>
            </a:r>
          </a:p>
          <a:p>
            <a:pPr marL="742950" lvl="1" indent="-285750">
              <a:buFont typeface="Arial" panose="020B0604020202020204" pitchFamily="34" charset="0"/>
              <a:buChar char="•"/>
            </a:pPr>
            <a:r>
              <a:rPr lang="en-US" sz="1600" dirty="0" smtClean="0">
                <a:latin typeface="Trebuchet MS" panose="020B0603020202020204" pitchFamily="34" charset="0"/>
              </a:rPr>
              <a:t>Category</a:t>
            </a:r>
          </a:p>
          <a:p>
            <a:pPr marL="742950" lvl="1" indent="-285750">
              <a:buFont typeface="Arial" panose="020B0604020202020204" pitchFamily="34" charset="0"/>
              <a:buChar char="•"/>
            </a:pPr>
            <a:r>
              <a:rPr lang="en-US" sz="1600" dirty="0" smtClean="0">
                <a:latin typeface="Trebuchet MS" panose="020B0603020202020204" pitchFamily="34" charset="0"/>
              </a:rPr>
              <a:t>Metric</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Submit/Add Record</a:t>
            </a:r>
            <a:endParaRPr lang="en-US" sz="1600"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95733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Collection Window 2 Overview</a:t>
            </a:r>
            <a:endParaRPr lang="en-US" dirty="0"/>
          </a:p>
          <a:p>
            <a:pPr marL="342900" indent="-342900" algn="l">
              <a:buFont typeface="Arial" panose="020B0604020202020204" pitchFamily="34" charset="0"/>
              <a:buChar char="•"/>
            </a:pPr>
            <a:r>
              <a:rPr lang="en-US" sz="1800" dirty="0" smtClean="0"/>
              <a:t>Collections &amp; Timeline</a:t>
            </a:r>
          </a:p>
          <a:p>
            <a:pPr marL="342900" indent="-342900" algn="l">
              <a:buFont typeface="Arial" panose="020B0604020202020204" pitchFamily="34" charset="0"/>
              <a:buChar char="•"/>
            </a:pPr>
            <a:r>
              <a:rPr lang="en-US" sz="1800" dirty="0" smtClean="0"/>
              <a:t>About the Collections</a:t>
            </a:r>
            <a:endParaRPr lang="en-US" sz="1800" dirty="0"/>
          </a:p>
          <a:p>
            <a:pPr marL="342900" indent="-342900" algn="l">
              <a:buFont typeface="Arial" panose="020B0604020202020204" pitchFamily="34" charset="0"/>
              <a:buChar char="•"/>
            </a:pPr>
            <a:r>
              <a:rPr lang="en-US" sz="1800" dirty="0" smtClean="0"/>
              <a:t>Collection Checklist</a:t>
            </a:r>
            <a:endParaRPr lang="en-US" sz="1800" dirty="0"/>
          </a:p>
          <a:p>
            <a:pPr marL="342900" indent="-342900" algn="l">
              <a:buFont typeface="Arial" panose="020B0604020202020204" pitchFamily="34" charset="0"/>
              <a:buChar char="•"/>
            </a:pPr>
            <a:r>
              <a:rPr lang="en-US" sz="1800" dirty="0" smtClean="0"/>
              <a:t>Pipeline Basics</a:t>
            </a:r>
            <a:endParaRPr lang="en-US" sz="1800" dirty="0"/>
          </a:p>
        </p:txBody>
      </p:sp>
    </p:spTree>
    <p:extLst>
      <p:ext uri="{BB962C8B-B14F-4D97-AF65-F5344CB8AC3E}">
        <p14:creationId xmlns:p14="http://schemas.microsoft.com/office/powerpoint/2010/main" val="3496463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8" y="947290"/>
            <a:ext cx="9144000" cy="1163077"/>
          </a:xfrm>
          <a:prstGeom prst="rect">
            <a:avLst/>
          </a:prstGeom>
        </p:spPr>
      </p:pic>
      <p:sp>
        <p:nvSpPr>
          <p:cNvPr id="3" name="Title 2"/>
          <p:cNvSpPr>
            <a:spLocks noGrp="1"/>
          </p:cNvSpPr>
          <p:nvPr>
            <p:ph type="title"/>
          </p:nvPr>
        </p:nvSpPr>
        <p:spPr/>
        <p:txBody>
          <a:bodyPr>
            <a:normAutofit fontScale="90000"/>
          </a:bodyPr>
          <a:lstStyle/>
          <a:p>
            <a:r>
              <a:rPr lang="en-US" dirty="0"/>
              <a:t>Planned Measures for the </a:t>
            </a:r>
            <a:r>
              <a:rPr lang="en-US" dirty="0" smtClean="0"/>
              <a:t>2018 </a:t>
            </a:r>
            <a:r>
              <a:rPr lang="en-US" dirty="0"/>
              <a:t>AEC SPF</a:t>
            </a:r>
            <a:br>
              <a:rPr lang="en-US" dirty="0"/>
            </a:br>
            <a:r>
              <a:rPr lang="en-US" i="1" dirty="0"/>
              <a:t>Submitting Your Data – Add/Edit Records</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5728"/>
          <a:stretch/>
        </p:blipFill>
        <p:spPr>
          <a:xfrm>
            <a:off x="0" y="2111828"/>
            <a:ext cx="9144000" cy="989737"/>
          </a:xfrm>
          <a:prstGeom prst="rect">
            <a:avLst/>
          </a:prstGeom>
        </p:spPr>
      </p:pic>
      <p:sp>
        <p:nvSpPr>
          <p:cNvPr id="11" name="Rectangle 10"/>
          <p:cNvSpPr/>
          <p:nvPr/>
        </p:nvSpPr>
        <p:spPr>
          <a:xfrm>
            <a:off x="992075" y="1436328"/>
            <a:ext cx="2393382" cy="208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10793"/>
            <a:ext cx="9144000" cy="3431715"/>
          </a:xfrm>
          <a:prstGeom prst="rect">
            <a:avLst/>
          </a:prstGeom>
        </p:spPr>
      </p:pic>
      <p:sp>
        <p:nvSpPr>
          <p:cNvPr id="8" name="Rectangle 7"/>
          <p:cNvSpPr/>
          <p:nvPr/>
        </p:nvSpPr>
        <p:spPr>
          <a:xfrm>
            <a:off x="286718" y="4750232"/>
            <a:ext cx="8547316" cy="1609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56071" y="2989811"/>
            <a:ext cx="3784570" cy="830997"/>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You can delete or modify any of these records in this screen. You can edit multiple records at once, then </a:t>
            </a:r>
            <a:r>
              <a:rPr lang="en-US" sz="1600" b="1" dirty="0" smtClean="0">
                <a:solidFill>
                  <a:schemeClr val="accent6">
                    <a:lumMod val="75000"/>
                  </a:schemeClr>
                </a:solidFill>
                <a:latin typeface="Trebuchet MS" panose="020B0603020202020204" pitchFamily="34" charset="0"/>
              </a:rPr>
              <a:t>SAVE</a:t>
            </a:r>
            <a:r>
              <a:rPr lang="en-US" sz="1600" dirty="0" smtClean="0">
                <a:latin typeface="Trebuchet MS" panose="020B0603020202020204" pitchFamily="34" charset="0"/>
              </a:rPr>
              <a:t>.</a:t>
            </a:r>
            <a:endParaRPr lang="en-US" sz="1600" dirty="0">
              <a:latin typeface="Trebuchet MS" panose="020B0603020202020204" pitchFamily="34" charset="0"/>
            </a:endParaRPr>
          </a:p>
        </p:txBody>
      </p:sp>
      <p:cxnSp>
        <p:nvCxnSpPr>
          <p:cNvPr id="10" name="Straight Arrow Connector 9"/>
          <p:cNvCxnSpPr>
            <a:stCxn id="9" idx="2"/>
          </p:cNvCxnSpPr>
          <p:nvPr/>
        </p:nvCxnSpPr>
        <p:spPr>
          <a:xfrm flipH="1">
            <a:off x="6625526" y="3820808"/>
            <a:ext cx="22830" cy="929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658" y="2836900"/>
            <a:ext cx="4120055"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2018-19</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14" name="Straight Arrow Connector 13"/>
          <p:cNvCxnSpPr>
            <a:stCxn id="11" idx="2"/>
            <a:endCxn id="12" idx="0"/>
          </p:cNvCxnSpPr>
          <p:nvPr/>
        </p:nvCxnSpPr>
        <p:spPr>
          <a:xfrm flipH="1">
            <a:off x="2092686" y="1644971"/>
            <a:ext cx="96080" cy="1191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86068" y="1401968"/>
            <a:ext cx="1402783" cy="243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931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3481"/>
            <a:ext cx="9144000" cy="1744359"/>
          </a:xfrm>
          <a:prstGeom prst="rect">
            <a:avLst/>
          </a:prstGeom>
        </p:spPr>
      </p:pic>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a:t>Submitting Your Data – </a:t>
            </a:r>
            <a:r>
              <a:rPr lang="en-US" i="1" dirty="0" smtClean="0"/>
              <a:t>File Upload</a:t>
            </a:r>
            <a:endParaRPr lang="en-US" dirty="0"/>
          </a:p>
        </p:txBody>
      </p:sp>
      <p:sp>
        <p:nvSpPr>
          <p:cNvPr id="5" name="Rectangle 4"/>
          <p:cNvSpPr/>
          <p:nvPr/>
        </p:nvSpPr>
        <p:spPr>
          <a:xfrm>
            <a:off x="907000" y="12366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62697" y="1431036"/>
            <a:ext cx="1460137" cy="21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52897" y="1213025"/>
            <a:ext cx="1282390" cy="218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2236252"/>
            <a:ext cx="4120055" cy="1323439"/>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2018-19</a:t>
            </a:r>
          </a:p>
          <a:p>
            <a:pPr marL="285750" indent="-285750">
              <a:buFont typeface="Arial" panose="020B0604020202020204" pitchFamily="34" charset="0"/>
              <a:buChar char="•"/>
            </a:pPr>
            <a:r>
              <a:rPr lang="en-US" sz="1600" dirty="0" smtClean="0">
                <a:latin typeface="Trebuchet MS" panose="020B0603020202020204" pitchFamily="34" charset="0"/>
              </a:rPr>
              <a:t>Preferred File Content Type (rec: Excel)</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6" name="Straight Arrow Connector 5"/>
          <p:cNvCxnSpPr/>
          <p:nvPr/>
        </p:nvCxnSpPr>
        <p:spPr>
          <a:xfrm>
            <a:off x="5143544" y="2722393"/>
            <a:ext cx="0" cy="264208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4480"/>
            <a:ext cx="9144000" cy="1493520"/>
          </a:xfrm>
          <a:prstGeom prst="rect">
            <a:avLst/>
          </a:prstGeom>
        </p:spPr>
      </p:pic>
      <p:sp>
        <p:nvSpPr>
          <p:cNvPr id="13" name="TextBox 12"/>
          <p:cNvSpPr txBox="1"/>
          <p:nvPr/>
        </p:nvSpPr>
        <p:spPr>
          <a:xfrm>
            <a:off x="5143544" y="3875124"/>
            <a:ext cx="3695656" cy="1323439"/>
          </a:xfrm>
          <a:prstGeom prst="rect">
            <a:avLst/>
          </a:prstGeom>
          <a:noFill/>
        </p:spPr>
        <p:txBody>
          <a:bodyPr wrap="square" rtlCol="0">
            <a:spAutoFit/>
          </a:bodyPr>
          <a:lstStyle/>
          <a:p>
            <a:r>
              <a:rPr lang="en-US" sz="1600" u="sng" dirty="0" smtClean="0">
                <a:latin typeface="Trebuchet MS" panose="020B0603020202020204" pitchFamily="34" charset="0"/>
              </a:rPr>
              <a:t>Add in the codes for:</a:t>
            </a:r>
          </a:p>
          <a:p>
            <a:pPr marL="285750" indent="-285750">
              <a:buFont typeface="Arial" panose="020B0604020202020204" pitchFamily="34" charset="0"/>
              <a:buChar char="•"/>
            </a:pPr>
            <a:r>
              <a:rPr lang="en-US" sz="1600" dirty="0" smtClean="0">
                <a:latin typeface="Trebuchet MS" panose="020B0603020202020204" pitchFamily="34" charset="0"/>
              </a:rPr>
              <a:t>AEC Indicator</a:t>
            </a: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endParaRPr lang="en-US" sz="1600" dirty="0" smtClean="0">
              <a:latin typeface="Trebuchet MS" panose="020B0603020202020204" pitchFamily="34" charset="0"/>
            </a:endParaRP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r>
              <a:rPr lang="en-US" sz="1600" dirty="0" smtClean="0">
                <a:latin typeface="Trebuchet MS" panose="020B0603020202020204" pitchFamily="34" charset="0"/>
              </a:rPr>
              <a:t> Category</a:t>
            </a:r>
          </a:p>
          <a:p>
            <a:pPr marL="285750" indent="-285750">
              <a:buFont typeface="Arial" panose="020B0604020202020204" pitchFamily="34" charset="0"/>
              <a:buChar char="•"/>
            </a:pPr>
            <a:r>
              <a:rPr lang="en-US" sz="1600" dirty="0" smtClean="0">
                <a:latin typeface="Trebuchet MS" panose="020B0603020202020204" pitchFamily="34" charset="0"/>
              </a:rPr>
              <a:t>AEC </a:t>
            </a:r>
            <a:r>
              <a:rPr lang="en-US" sz="1600" dirty="0" err="1" smtClean="0">
                <a:latin typeface="Trebuchet MS" panose="020B0603020202020204" pitchFamily="34" charset="0"/>
              </a:rPr>
              <a:t>Subindicator</a:t>
            </a:r>
            <a:r>
              <a:rPr lang="en-US" sz="1600" dirty="0" smtClean="0">
                <a:latin typeface="Trebuchet MS" panose="020B0603020202020204" pitchFamily="34" charset="0"/>
              </a:rPr>
              <a:t> Category Metric</a:t>
            </a:r>
            <a:endParaRPr lang="en-US" sz="1600" dirty="0">
              <a:latin typeface="Trebuchet MS" panose="020B0603020202020204" pitchFamily="34" charset="0"/>
            </a:endParaRPr>
          </a:p>
        </p:txBody>
      </p:sp>
    </p:spTree>
    <p:extLst>
      <p:ext uri="{BB962C8B-B14F-4D97-AF65-F5344CB8AC3E}">
        <p14:creationId xmlns:p14="http://schemas.microsoft.com/office/powerpoint/2010/main" val="1900050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002" y="2168332"/>
            <a:ext cx="5182508" cy="2766781"/>
          </a:xfrm>
          <a:prstGeom prst="rect">
            <a:avLst/>
          </a:prstGeom>
        </p:spPr>
      </p:pic>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a:t>Submitting Your Data – File Upload</a:t>
            </a:r>
            <a:endParaRPr lang="en-US" dirty="0"/>
          </a:p>
        </p:txBody>
      </p:sp>
      <p:sp>
        <p:nvSpPr>
          <p:cNvPr id="5" name="Rectangle 4"/>
          <p:cNvSpPr/>
          <p:nvPr/>
        </p:nvSpPr>
        <p:spPr>
          <a:xfrm>
            <a:off x="3104304" y="2509870"/>
            <a:ext cx="3808125" cy="2051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5" idx="2"/>
            <a:endCxn id="7" idx="0"/>
          </p:cNvCxnSpPr>
          <p:nvPr/>
        </p:nvCxnSpPr>
        <p:spPr>
          <a:xfrm flipH="1">
            <a:off x="4748495" y="4561114"/>
            <a:ext cx="259872" cy="413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40051" y="4974176"/>
            <a:ext cx="5616888" cy="2062103"/>
          </a:xfrm>
          <a:prstGeom prst="rect">
            <a:avLst/>
          </a:prstGeom>
          <a:noFill/>
        </p:spPr>
        <p:txBody>
          <a:bodyPr wrap="square" rtlCol="0">
            <a:spAutoFit/>
          </a:bodyPr>
          <a:lstStyle/>
          <a:p>
            <a:r>
              <a:rPr lang="en-US" sz="1600" u="sng" dirty="0" smtClean="0">
                <a:latin typeface="Trebuchet MS" panose="020B0603020202020204" pitchFamily="34" charset="0"/>
              </a:rPr>
              <a:t>Select</a:t>
            </a:r>
          </a:p>
          <a:p>
            <a:pPr marL="285750" indent="-285750">
              <a:buFont typeface="Arial" panose="020B0604020202020204" pitchFamily="34" charset="0"/>
              <a:buChar char="•"/>
            </a:pPr>
            <a:r>
              <a:rPr lang="en-US" sz="1600" dirty="0" smtClean="0">
                <a:latin typeface="Trebuchet MS" panose="020B0603020202020204" pitchFamily="34" charset="0"/>
              </a:rPr>
              <a:t>Alternative Education Campus in Dataset</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 in File Type</a:t>
            </a:r>
          </a:p>
          <a:p>
            <a:pPr marL="285750" indent="-285750">
              <a:buFont typeface="Arial" panose="020B0604020202020204" pitchFamily="34" charset="0"/>
              <a:buChar char="•"/>
            </a:pPr>
            <a:r>
              <a:rPr lang="en-US" sz="1600" dirty="0" smtClean="0">
                <a:latin typeface="Trebuchet MS" panose="020B0603020202020204" pitchFamily="34" charset="0"/>
              </a:rPr>
              <a:t>2018-19 in School Year</a:t>
            </a:r>
          </a:p>
          <a:p>
            <a:pPr marL="285750" indent="-285750">
              <a:buFont typeface="Arial" panose="020B0604020202020204" pitchFamily="34" charset="0"/>
              <a:buChar char="•"/>
            </a:pPr>
            <a:r>
              <a:rPr lang="en-US" sz="1600" dirty="0" smtClean="0">
                <a:latin typeface="Trebuchet MS" panose="020B0603020202020204" pitchFamily="34" charset="0"/>
              </a:rPr>
              <a:t>Your LEA</a:t>
            </a:r>
          </a:p>
          <a:p>
            <a:pPr marL="285750" indent="-285750">
              <a:buFont typeface="Arial" panose="020B0604020202020204" pitchFamily="34" charset="0"/>
              <a:buChar char="•"/>
            </a:pPr>
            <a:r>
              <a:rPr lang="en-US" sz="1600" dirty="0" smtClean="0">
                <a:latin typeface="Trebuchet MS" panose="020B0603020202020204" pitchFamily="34" charset="0"/>
              </a:rPr>
              <a:t>Choose your file</a:t>
            </a:r>
          </a:p>
          <a:p>
            <a:pPr marL="285750" indent="-285750">
              <a:buFont typeface="Arial" panose="020B0604020202020204" pitchFamily="34" charset="0"/>
              <a:buChar char="•"/>
            </a:pPr>
            <a:r>
              <a:rPr lang="en-US" sz="1600" dirty="0" smtClean="0">
                <a:latin typeface="Trebuchet MS" panose="020B0603020202020204" pitchFamily="34" charset="0"/>
              </a:rPr>
              <a:t>Replace/Append in Upload Type as needed</a:t>
            </a:r>
          </a:p>
          <a:p>
            <a:pPr marL="285750" indent="-285750">
              <a:buFont typeface="Arial" panose="020B0604020202020204" pitchFamily="34" charset="0"/>
              <a:buChar char="•"/>
            </a:pPr>
            <a:endParaRPr lang="en-US" sz="1600" dirty="0">
              <a:latin typeface="Trebuchet MS" panose="020B0603020202020204" pitchFamily="34"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89"/>
          <a:stretch/>
        </p:blipFill>
        <p:spPr>
          <a:xfrm>
            <a:off x="74907" y="904143"/>
            <a:ext cx="2106801" cy="2528379"/>
          </a:xfrm>
          <a:prstGeom prst="rect">
            <a:avLst/>
          </a:prstGeom>
        </p:spPr>
      </p:pic>
      <p:sp>
        <p:nvSpPr>
          <p:cNvPr id="9" name="Rounded Rectangle 8"/>
          <p:cNvSpPr/>
          <p:nvPr/>
        </p:nvSpPr>
        <p:spPr>
          <a:xfrm>
            <a:off x="66396" y="943228"/>
            <a:ext cx="2006062" cy="247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3"/>
          </p:cNvCxnSpPr>
          <p:nvPr/>
        </p:nvCxnSpPr>
        <p:spPr>
          <a:xfrm>
            <a:off x="2072458" y="1067215"/>
            <a:ext cx="919089" cy="991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928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8008067"/>
              </p:ext>
            </p:extLst>
          </p:nvPr>
        </p:nvGraphicFramePr>
        <p:xfrm>
          <a:off x="0" y="845278"/>
          <a:ext cx="9144000" cy="3642640"/>
        </p:xfrm>
        <a:graphic>
          <a:graphicData uri="http://schemas.openxmlformats.org/drawingml/2006/table">
            <a:tbl>
              <a:tblPr firstRow="1" bandRow="1">
                <a:tableStyleId>{6E25E649-3F16-4E02-A733-19D2CDBF48F0}</a:tableStyleId>
              </a:tblPr>
              <a:tblGrid>
                <a:gridCol w="3442562"/>
                <a:gridCol w="2850719"/>
                <a:gridCol w="2850719"/>
              </a:tblGrid>
              <a:tr h="698825">
                <a:tc>
                  <a:txBody>
                    <a:bodyPr/>
                    <a:lstStyle/>
                    <a:p>
                      <a:r>
                        <a:rPr lang="en-US" b="1" dirty="0" smtClean="0">
                          <a:solidFill>
                            <a:schemeClr val="bg1"/>
                          </a:solidFill>
                        </a:rPr>
                        <a:t>Field</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Code or Data?</a:t>
                      </a:r>
                      <a:endParaRPr lang="en-US" b="1" dirty="0">
                        <a:solidFill>
                          <a:schemeClr val="bg1"/>
                        </a:solidFill>
                      </a:endParaRPr>
                    </a:p>
                  </a:txBody>
                  <a:tcPr anchor="b">
                    <a:solidFill>
                      <a:srgbClr val="628699"/>
                    </a:solidFill>
                  </a:tcPr>
                </a:tc>
                <a:tc>
                  <a:txBody>
                    <a:bodyPr/>
                    <a:lstStyle/>
                    <a:p>
                      <a:r>
                        <a:rPr lang="en-US" b="1" dirty="0" smtClean="0">
                          <a:solidFill>
                            <a:schemeClr val="bg1"/>
                          </a:solidFill>
                        </a:rPr>
                        <a:t>Null Values Permitted?</a:t>
                      </a:r>
                      <a:endParaRPr lang="en-US" b="1" dirty="0">
                        <a:solidFill>
                          <a:schemeClr val="bg1"/>
                        </a:solidFill>
                      </a:endParaRPr>
                    </a:p>
                  </a:txBody>
                  <a:tcPr anchor="b">
                    <a:solidFill>
                      <a:srgbClr val="628699"/>
                    </a:solidFill>
                  </a:tcPr>
                </a:tc>
              </a:tr>
              <a:tr h="636656">
                <a:tc>
                  <a:txBody>
                    <a:bodyPr/>
                    <a:lstStyle/>
                    <a:p>
                      <a:r>
                        <a:rPr lang="en-US" dirty="0" smtClean="0"/>
                        <a:t>AEC Indicator</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r h="698825">
                <a:tc>
                  <a:txBody>
                    <a:bodyPr/>
                    <a:lstStyle/>
                    <a:p>
                      <a:r>
                        <a:rPr lang="en-US" dirty="0" smtClean="0"/>
                        <a:t>AEC Subindicator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698825">
                <a:tc>
                  <a:txBody>
                    <a:bodyPr/>
                    <a:lstStyle/>
                    <a:p>
                      <a:r>
                        <a:rPr lang="en-US" dirty="0" smtClean="0"/>
                        <a:t>AEC Subindicator Category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r>
              <a:tr h="909509">
                <a:tc>
                  <a:txBody>
                    <a:bodyPr/>
                    <a:lstStyle/>
                    <a:p>
                      <a:r>
                        <a:rPr lang="en-US" dirty="0" smtClean="0"/>
                        <a:t>AEC Subindicator Category</a:t>
                      </a:r>
                      <a:r>
                        <a:rPr lang="en-US" baseline="0" dirty="0" smtClean="0"/>
                        <a:t> Metric</a:t>
                      </a:r>
                      <a:endParaRPr lang="en-US" dirty="0"/>
                    </a:p>
                  </a:txBody>
                  <a:tcPr/>
                </a:tc>
                <a:tc>
                  <a:txBody>
                    <a:bodyPr/>
                    <a:lstStyle/>
                    <a:p>
                      <a:r>
                        <a:rPr lang="en-US" dirty="0" smtClean="0"/>
                        <a:t>Code</a:t>
                      </a:r>
                      <a:endParaRPr lang="en-US" dirty="0"/>
                    </a:p>
                  </a:txBody>
                  <a:tcPr/>
                </a:tc>
                <a:tc>
                  <a:txBody>
                    <a:bodyPr/>
                    <a:lstStyle/>
                    <a:p>
                      <a:r>
                        <a:rPr lang="en-US" dirty="0" smtClean="0"/>
                        <a:t>No</a:t>
                      </a:r>
                      <a:endParaRPr lang="en-US" dirty="0"/>
                    </a:p>
                  </a:txBody>
                  <a:tcPr/>
                </a:tc>
              </a:tr>
            </a:tbl>
          </a:graphicData>
        </a:graphic>
      </p:graphicFrame>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smtClean="0"/>
              <a:t>Error Logic</a:t>
            </a:r>
            <a:endParaRPr lang="en-US" dirty="0"/>
          </a:p>
        </p:txBody>
      </p:sp>
      <p:sp>
        <p:nvSpPr>
          <p:cNvPr id="2" name="TextBox 1"/>
          <p:cNvSpPr txBox="1"/>
          <p:nvPr/>
        </p:nvSpPr>
        <p:spPr>
          <a:xfrm>
            <a:off x="192024" y="4876800"/>
            <a:ext cx="8951976" cy="830997"/>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Error logic</a:t>
            </a:r>
            <a:r>
              <a:rPr lang="en-US" sz="2400" dirty="0" smtClean="0"/>
              <a:t>: submitted data must conform to valid combinations between indicator, </a:t>
            </a:r>
            <a:r>
              <a:rPr lang="en-US" sz="2400" dirty="0" err="1" smtClean="0"/>
              <a:t>subindicator</a:t>
            </a:r>
            <a:r>
              <a:rPr lang="en-US" sz="2400" dirty="0" smtClean="0"/>
              <a:t>, category, and metric</a:t>
            </a:r>
            <a:endParaRPr lang="en-US" sz="2400" dirty="0"/>
          </a:p>
        </p:txBody>
      </p:sp>
    </p:spTree>
    <p:extLst>
      <p:ext uri="{BB962C8B-B14F-4D97-AF65-F5344CB8AC3E}">
        <p14:creationId xmlns:p14="http://schemas.microsoft.com/office/powerpoint/2010/main" val="1662402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3035"/>
            <a:ext cx="9144000" cy="1287262"/>
          </a:xfrm>
          <a:prstGeom prst="rect">
            <a:avLst/>
          </a:prstGeom>
        </p:spPr>
      </p:pic>
      <p:sp>
        <p:nvSpPr>
          <p:cNvPr id="3" name="Title 2"/>
          <p:cNvSpPr>
            <a:spLocks noGrp="1"/>
          </p:cNvSpPr>
          <p:nvPr>
            <p:ph type="title"/>
          </p:nvPr>
        </p:nvSpPr>
        <p:spPr/>
        <p:txBody>
          <a:bodyPr>
            <a:normAutofit fontScale="90000"/>
          </a:bodyPr>
          <a:lstStyle/>
          <a:p>
            <a:r>
              <a:rPr lang="en-US" dirty="0" smtClean="0"/>
              <a:t>Actual Measures &amp; Data Collection</a:t>
            </a:r>
            <a:br>
              <a:rPr lang="en-US" dirty="0" smtClean="0"/>
            </a:br>
            <a:r>
              <a:rPr lang="en-US" i="1" dirty="0" smtClean="0"/>
              <a:t>Status Dashboard</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731"/>
          <a:stretch/>
        </p:blipFill>
        <p:spPr>
          <a:xfrm>
            <a:off x="0" y="4669970"/>
            <a:ext cx="9144000" cy="2188029"/>
          </a:xfrm>
          <a:prstGeom prst="rect">
            <a:avLst/>
          </a:prstGeom>
        </p:spPr>
      </p:pic>
      <p:sp>
        <p:nvSpPr>
          <p:cNvPr id="6" name="Rectangle 5"/>
          <p:cNvSpPr/>
          <p:nvPr/>
        </p:nvSpPr>
        <p:spPr>
          <a:xfrm>
            <a:off x="961429" y="1236680"/>
            <a:ext cx="2422902" cy="194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1236680"/>
            <a:ext cx="1279494" cy="185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2161322"/>
            <a:ext cx="3483429" cy="1569660"/>
          </a:xfrm>
          <a:prstGeom prst="rect">
            <a:avLst/>
          </a:prstGeom>
          <a:solidFill>
            <a:schemeClr val="bg1"/>
          </a:solidFill>
        </p:spPr>
        <p:txBody>
          <a:bodyPr wrap="square" rtlCol="0">
            <a:spAutoFit/>
          </a:bodyPr>
          <a:lstStyle/>
          <a:p>
            <a:r>
              <a:rPr lang="en-US" sz="1600" u="sng" dirty="0" smtClean="0">
                <a:latin typeface="Trebuchet MS" panose="020B0603020202020204" pitchFamily="34" charset="0"/>
              </a:rPr>
              <a:t>Select </a:t>
            </a:r>
          </a:p>
          <a:p>
            <a:pPr marL="285750" indent="-285750">
              <a:buFont typeface="Arial" panose="020B0604020202020204" pitchFamily="34" charset="0"/>
              <a:buChar char="•"/>
            </a:pPr>
            <a:r>
              <a:rPr lang="en-US" sz="1600" dirty="0" smtClean="0">
                <a:latin typeface="Trebuchet MS" panose="020B0603020202020204" pitchFamily="34" charset="0"/>
              </a:rPr>
              <a:t>Planned Assessment Measures for AEC</a:t>
            </a:r>
          </a:p>
          <a:p>
            <a:pPr marL="285750" indent="-285750">
              <a:buFont typeface="Arial" panose="020B0604020202020204" pitchFamily="34" charset="0"/>
              <a:buChar char="•"/>
            </a:pPr>
            <a:r>
              <a:rPr lang="en-US" sz="1600" dirty="0" smtClean="0">
                <a:latin typeface="Trebuchet MS" panose="020B0603020202020204" pitchFamily="34" charset="0"/>
              </a:rPr>
              <a:t>2018-19</a:t>
            </a:r>
          </a:p>
          <a:p>
            <a:pPr marL="285750" indent="-285750">
              <a:buFont typeface="Arial" panose="020B0604020202020204" pitchFamily="34" charset="0"/>
              <a:buChar char="•"/>
            </a:pPr>
            <a:r>
              <a:rPr lang="en-US" sz="1600" dirty="0" smtClean="0">
                <a:latin typeface="Trebuchet MS" panose="020B0603020202020204" pitchFamily="34" charset="0"/>
              </a:rPr>
              <a:t>Your Organization/LEA</a:t>
            </a:r>
          </a:p>
          <a:p>
            <a:pPr marL="285750" indent="-285750">
              <a:buFont typeface="Arial" panose="020B0604020202020204" pitchFamily="34" charset="0"/>
              <a:buChar char="•"/>
            </a:pPr>
            <a:r>
              <a:rPr lang="en-US" sz="1600" dirty="0" smtClean="0">
                <a:latin typeface="Trebuchet MS" panose="020B0603020202020204" pitchFamily="34" charset="0"/>
              </a:rPr>
              <a:t>Hit </a:t>
            </a:r>
            <a:r>
              <a:rPr lang="en-US" sz="1600" b="1" dirty="0" smtClean="0">
                <a:solidFill>
                  <a:schemeClr val="accent6">
                    <a:lumMod val="75000"/>
                  </a:schemeClr>
                </a:solidFill>
                <a:latin typeface="Trebuchet MS" panose="020B0603020202020204" pitchFamily="34" charset="0"/>
              </a:rPr>
              <a:t>Search</a:t>
            </a:r>
            <a:endParaRPr lang="en-US" sz="1600" b="1" dirty="0">
              <a:solidFill>
                <a:schemeClr val="accent6">
                  <a:lumMod val="75000"/>
                </a:schemeClr>
              </a:solidFill>
              <a:latin typeface="Trebuchet MS" panose="020B0603020202020204" pitchFamily="34" charset="0"/>
            </a:endParaRPr>
          </a:p>
        </p:txBody>
      </p:sp>
      <p:cxnSp>
        <p:nvCxnSpPr>
          <p:cNvPr id="9" name="Straight Arrow Connector 8"/>
          <p:cNvCxnSpPr/>
          <p:nvPr/>
        </p:nvCxnSpPr>
        <p:spPr>
          <a:xfrm flipH="1">
            <a:off x="4558327" y="1774242"/>
            <a:ext cx="13673" cy="309103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7947" y="2846589"/>
            <a:ext cx="3695656" cy="2062103"/>
          </a:xfrm>
          <a:prstGeom prst="rect">
            <a:avLst/>
          </a:prstGeom>
          <a:solidFill>
            <a:schemeClr val="bg1"/>
          </a:solidFill>
        </p:spPr>
        <p:txBody>
          <a:bodyPr wrap="square" rtlCol="0">
            <a:spAutoFit/>
          </a:bodyPr>
          <a:lstStyle/>
          <a:p>
            <a:r>
              <a:rPr lang="en-US" sz="1600" dirty="0" smtClean="0">
                <a:latin typeface="Trebuchet MS" panose="020B0603020202020204" pitchFamily="34" charset="0"/>
              </a:rPr>
              <a:t>Check your Validation Errors. When Validation Errors are 0, and you have no changes left to make on your data, hit </a:t>
            </a:r>
            <a:r>
              <a:rPr lang="en-US" sz="1600" b="1" dirty="0" smtClean="0">
                <a:solidFill>
                  <a:schemeClr val="accent6"/>
                </a:solidFill>
                <a:latin typeface="Trebuchet MS" panose="020B0603020202020204" pitchFamily="34" charset="0"/>
              </a:rPr>
              <a:t>Submit to CDE.</a:t>
            </a:r>
          </a:p>
          <a:p>
            <a:endParaRPr lang="en-US" sz="1600" dirty="0">
              <a:latin typeface="Trebuchet MS" panose="020B0603020202020204" pitchFamily="34" charset="0"/>
            </a:endParaRPr>
          </a:p>
          <a:p>
            <a:r>
              <a:rPr lang="en-US" sz="1600" b="1" dirty="0" smtClean="0">
                <a:latin typeface="Trebuchet MS" panose="020B0603020202020204" pitchFamily="34" charset="0"/>
              </a:rPr>
              <a:t>When you hit </a:t>
            </a:r>
            <a:r>
              <a:rPr lang="en-US" sz="1600" b="1" dirty="0" smtClean="0">
                <a:solidFill>
                  <a:schemeClr val="accent6"/>
                </a:solidFill>
                <a:latin typeface="Trebuchet MS" panose="020B0603020202020204" pitchFamily="34" charset="0"/>
              </a:rPr>
              <a:t>Submit to CDE</a:t>
            </a:r>
            <a:r>
              <a:rPr lang="en-US" sz="1600" b="1" dirty="0" smtClean="0">
                <a:latin typeface="Trebuchet MS" panose="020B0603020202020204" pitchFamily="34" charset="0"/>
              </a:rPr>
              <a:t>, you have submitted your collection data!</a:t>
            </a:r>
            <a:endParaRPr lang="en-US" sz="1600" b="1" dirty="0">
              <a:latin typeface="Trebuchet MS" panose="020B0603020202020204" pitchFamily="34" charset="0"/>
            </a:endParaRPr>
          </a:p>
        </p:txBody>
      </p:sp>
      <p:sp>
        <p:nvSpPr>
          <p:cNvPr id="11" name="Oval 10"/>
          <p:cNvSpPr/>
          <p:nvPr/>
        </p:nvSpPr>
        <p:spPr>
          <a:xfrm>
            <a:off x="3124200" y="6352966"/>
            <a:ext cx="979714" cy="319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2256" y="5144652"/>
            <a:ext cx="1785257" cy="309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080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1139"/>
            <a:ext cx="9144000" cy="1174154"/>
          </a:xfrm>
          <a:prstGeom prst="rect">
            <a:avLst/>
          </a:prstGeom>
        </p:spPr>
      </p:pic>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smtClean="0"/>
              <a:t>Collection Opt Out</a:t>
            </a:r>
            <a:endParaRPr lang="en-US" dirty="0"/>
          </a:p>
        </p:txBody>
      </p:sp>
      <p:sp>
        <p:nvSpPr>
          <p:cNvPr id="5" name="Rectangle 4"/>
          <p:cNvSpPr/>
          <p:nvPr/>
        </p:nvSpPr>
        <p:spPr>
          <a:xfrm>
            <a:off x="0" y="6367910"/>
            <a:ext cx="9144000" cy="414669"/>
          </a:xfrm>
          <a:prstGeom prst="rect">
            <a:avLst/>
          </a:prstGeom>
          <a:solidFill>
            <a:srgbClr val="6D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rebuchet MS" panose="020B0603020202020204" pitchFamily="34" charset="0"/>
              </a:rPr>
              <a:t>Remember to hit SAVE when you are done!</a:t>
            </a:r>
            <a:endParaRPr lang="en-US" dirty="0">
              <a:solidFill>
                <a:schemeClr val="bg1"/>
              </a:solidFill>
              <a:latin typeface="Trebuchet MS" panose="020B0603020202020204" pitchFamily="34" charset="0"/>
            </a:endParaRPr>
          </a:p>
        </p:txBody>
      </p:sp>
      <p:pic>
        <p:nvPicPr>
          <p:cNvPr id="7" name="Picture 6"/>
          <p:cNvPicPr>
            <a:picLocks noChangeAspect="1"/>
          </p:cNvPicPr>
          <p:nvPr/>
        </p:nvPicPr>
        <p:blipFill rotWithShape="1">
          <a:blip r:embed="rId4"/>
          <a:srcRect l="56500" t="23200" r="1333" b="42133"/>
          <a:stretch/>
        </p:blipFill>
        <p:spPr>
          <a:xfrm>
            <a:off x="0" y="2853218"/>
            <a:ext cx="9144000" cy="2349249"/>
          </a:xfrm>
          <a:prstGeom prst="rect">
            <a:avLst/>
          </a:prstGeom>
        </p:spPr>
      </p:pic>
      <p:sp>
        <p:nvSpPr>
          <p:cNvPr id="8" name="Oval 7"/>
          <p:cNvSpPr/>
          <p:nvPr/>
        </p:nvSpPr>
        <p:spPr>
          <a:xfrm>
            <a:off x="3965324" y="3844212"/>
            <a:ext cx="5028774" cy="167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35802" y="5462023"/>
            <a:ext cx="4933248" cy="646331"/>
          </a:xfrm>
          <a:prstGeom prst="rect">
            <a:avLst/>
          </a:prstGeom>
          <a:noFill/>
        </p:spPr>
        <p:txBody>
          <a:bodyPr wrap="square" rtlCol="0">
            <a:spAutoFit/>
          </a:bodyPr>
          <a:lstStyle/>
          <a:p>
            <a:pPr algn="ctr"/>
            <a:r>
              <a:rPr lang="en-US" dirty="0" smtClean="0">
                <a:latin typeface="Trebuchet MS" panose="020B0603020202020204" pitchFamily="34" charset="0"/>
              </a:rPr>
              <a:t>Mark option 1 for any school not submitting planned measures.</a:t>
            </a:r>
            <a:endParaRPr lang="en-US" dirty="0">
              <a:latin typeface="Trebuchet MS" panose="020B0603020202020204" pitchFamily="34" charset="0"/>
            </a:endParaRPr>
          </a:p>
        </p:txBody>
      </p:sp>
      <p:sp>
        <p:nvSpPr>
          <p:cNvPr id="2" name="Oval 1"/>
          <p:cNvSpPr/>
          <p:nvPr/>
        </p:nvSpPr>
        <p:spPr>
          <a:xfrm>
            <a:off x="646057" y="1205608"/>
            <a:ext cx="1843791" cy="367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476" t="34429" r="76310" b="47955"/>
          <a:stretch/>
        </p:blipFill>
        <p:spPr>
          <a:xfrm>
            <a:off x="805542" y="3246946"/>
            <a:ext cx="1208315" cy="206830"/>
          </a:xfrm>
          <a:prstGeom prst="rect">
            <a:avLst/>
          </a:prstGeom>
        </p:spPr>
      </p:pic>
    </p:spTree>
    <p:extLst>
      <p:ext uri="{BB962C8B-B14F-4D97-AF65-F5344CB8AC3E}">
        <p14:creationId xmlns:p14="http://schemas.microsoft.com/office/powerpoint/2010/main" val="1504405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sign off form for Planned Measures!</a:t>
            </a:r>
          </a:p>
          <a:p>
            <a:pPr lvl="1"/>
            <a:r>
              <a:rPr lang="en-US" dirty="0" smtClean="0"/>
              <a:t>Informal planning collection</a:t>
            </a:r>
          </a:p>
          <a:p>
            <a:pPr lvl="1"/>
            <a:r>
              <a:rPr lang="en-US" dirty="0" smtClean="0"/>
              <a:t>Sign off sheets only required for Renewal/Application and Actual Measures and Data collections</a:t>
            </a:r>
          </a:p>
          <a:p>
            <a:pPr lvl="1"/>
            <a:endParaRPr lang="en-US" dirty="0"/>
          </a:p>
          <a:p>
            <a:pPr marL="0" indent="0">
              <a:buNone/>
            </a:pPr>
            <a:r>
              <a:rPr lang="en-US" dirty="0" smtClean="0"/>
              <a:t>You are done when you:</a:t>
            </a:r>
          </a:p>
          <a:p>
            <a:r>
              <a:rPr lang="en-US" dirty="0" smtClean="0"/>
              <a:t>Upload data and submit your data to CDE, </a:t>
            </a:r>
            <a:r>
              <a:rPr lang="en-US" i="1" u="sng" dirty="0" smtClean="0"/>
              <a:t>or</a:t>
            </a:r>
            <a:endParaRPr lang="en-US" dirty="0" smtClean="0"/>
          </a:p>
          <a:p>
            <a:r>
              <a:rPr lang="en-US" dirty="0" smtClean="0"/>
              <a:t>Opt out of the collection</a:t>
            </a:r>
            <a:endParaRPr lang="en-US" dirty="0"/>
          </a:p>
        </p:txBody>
      </p:sp>
      <p:sp>
        <p:nvSpPr>
          <p:cNvPr id="3" name="Title 2"/>
          <p:cNvSpPr>
            <a:spLocks noGrp="1"/>
          </p:cNvSpPr>
          <p:nvPr>
            <p:ph type="title"/>
          </p:nvPr>
        </p:nvSpPr>
        <p:spPr/>
        <p:txBody>
          <a:bodyPr>
            <a:normAutofit fontScale="90000"/>
          </a:bodyPr>
          <a:lstStyle/>
          <a:p>
            <a:r>
              <a:rPr lang="en-US" dirty="0"/>
              <a:t>Planned Measures for the </a:t>
            </a:r>
            <a:r>
              <a:rPr lang="en-US" dirty="0" smtClean="0"/>
              <a:t>2019 </a:t>
            </a:r>
            <a:r>
              <a:rPr lang="en-US" dirty="0"/>
              <a:t>AEC SPF</a:t>
            </a:r>
            <a:br>
              <a:rPr lang="en-US" dirty="0"/>
            </a:br>
            <a:r>
              <a:rPr lang="en-US" i="1" dirty="0" smtClean="0"/>
              <a:t>No sign off form!</a:t>
            </a:r>
            <a:endParaRPr lang="en-US" dirty="0"/>
          </a:p>
        </p:txBody>
      </p:sp>
    </p:spTree>
    <p:extLst>
      <p:ext uri="{BB962C8B-B14F-4D97-AF65-F5344CB8AC3E}">
        <p14:creationId xmlns:p14="http://schemas.microsoft.com/office/powerpoint/2010/main" val="610397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Resources, Trainings, and Contacts</a:t>
            </a:r>
            <a:endParaRPr lang="en-US" i="1" dirty="0"/>
          </a:p>
        </p:txBody>
      </p:sp>
    </p:spTree>
    <p:extLst>
      <p:ext uri="{BB962C8B-B14F-4D97-AF65-F5344CB8AC3E}">
        <p14:creationId xmlns:p14="http://schemas.microsoft.com/office/powerpoint/2010/main" val="2307199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AEC Collections Information Page</a:t>
            </a:r>
          </a:p>
          <a:p>
            <a:pPr marL="0" indent="0">
              <a:buNone/>
            </a:pPr>
            <a:r>
              <a:rPr lang="en-US" dirty="0">
                <a:hlinkClick r:id="rId3"/>
              </a:rPr>
              <a:t>http://</a:t>
            </a:r>
            <a:r>
              <a:rPr lang="en-US" dirty="0" smtClean="0">
                <a:hlinkClick r:id="rId3"/>
              </a:rPr>
              <a:t>www.cde.state.co.us/datapipeline/per-aec</a:t>
            </a:r>
            <a:r>
              <a:rPr lang="en-US" dirty="0" smtClean="0"/>
              <a:t> </a:t>
            </a:r>
            <a:endParaRPr lang="en-US" dirty="0"/>
          </a:p>
          <a:p>
            <a:pPr marL="0" indent="0">
              <a:buNone/>
            </a:pPr>
            <a:endParaRPr lang="en-US" dirty="0"/>
          </a:p>
          <a:p>
            <a:r>
              <a:rPr lang="en-US" dirty="0" smtClean="0"/>
              <a:t>AEC Accountability Resource Page</a:t>
            </a:r>
          </a:p>
          <a:p>
            <a:pPr marL="0" indent="0">
              <a:buNone/>
            </a:pPr>
            <a:r>
              <a:rPr lang="en-US" dirty="0">
                <a:hlinkClick r:id="rId4"/>
              </a:rPr>
              <a:t>https://</a:t>
            </a:r>
            <a:r>
              <a:rPr lang="en-US" dirty="0" smtClean="0">
                <a:hlinkClick r:id="rId4"/>
              </a:rPr>
              <a:t>www.cde.state.co.us/Accountability/StateAccountabilityAECs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456460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AEC Collections Webinar Schedule:</a:t>
            </a:r>
          </a:p>
          <a:p>
            <a:pPr lvl="1"/>
            <a:r>
              <a:rPr lang="en-US" u="sng" dirty="0" smtClean="0"/>
              <a:t>FOR REFERENCE</a:t>
            </a:r>
            <a:r>
              <a:rPr lang="en-US" dirty="0" smtClean="0"/>
              <a:t>: </a:t>
            </a:r>
          </a:p>
          <a:p>
            <a:pPr lvl="2"/>
            <a:r>
              <a:rPr lang="en-US" dirty="0" smtClean="0"/>
              <a:t>Webinar 1: Collections Overview </a:t>
            </a:r>
          </a:p>
          <a:p>
            <a:pPr lvl="3"/>
            <a:r>
              <a:rPr lang="en-US" dirty="0" smtClean="0">
                <a:hlinkClick r:id="rId3"/>
              </a:rPr>
              <a:t>deck </a:t>
            </a:r>
            <a:r>
              <a:rPr lang="en-US" dirty="0" smtClean="0"/>
              <a:t>and </a:t>
            </a:r>
            <a:r>
              <a:rPr lang="en-US" dirty="0" smtClean="0">
                <a:hlinkClick r:id="rId4"/>
              </a:rPr>
              <a:t>chat transcript</a:t>
            </a:r>
            <a:endParaRPr lang="en-US" dirty="0" smtClean="0"/>
          </a:p>
          <a:p>
            <a:pPr lvl="2"/>
            <a:r>
              <a:rPr lang="en-US" dirty="0" smtClean="0"/>
              <a:t>Webinar 2: Collection Window 1 Details</a:t>
            </a:r>
          </a:p>
          <a:p>
            <a:pPr lvl="3"/>
            <a:r>
              <a:rPr lang="en-US" dirty="0" smtClean="0">
                <a:hlinkClick r:id="rId5"/>
              </a:rPr>
              <a:t>Deck</a:t>
            </a:r>
            <a:r>
              <a:rPr lang="en-US" dirty="0" smtClean="0"/>
              <a:t>, </a:t>
            </a:r>
            <a:r>
              <a:rPr lang="en-US" dirty="0" smtClean="0">
                <a:hlinkClick r:id="rId6"/>
              </a:rPr>
              <a:t>chat transcript</a:t>
            </a:r>
            <a:r>
              <a:rPr lang="en-US" dirty="0" smtClean="0"/>
              <a:t>, </a:t>
            </a:r>
            <a:r>
              <a:rPr lang="en-US" dirty="0" smtClean="0">
                <a:hlinkClick r:id="rId7"/>
              </a:rPr>
              <a:t>recording</a:t>
            </a:r>
            <a:endParaRPr lang="en-US" dirty="0" smtClean="0"/>
          </a:p>
          <a:p>
            <a:pPr marL="0" indent="0">
              <a:buNone/>
            </a:pPr>
            <a:endParaRPr lang="en-US" dirty="0" smtClean="0"/>
          </a:p>
          <a:p>
            <a:r>
              <a:rPr lang="en-US" dirty="0" smtClean="0"/>
              <a:t>AEC Collections Office Hours:</a:t>
            </a:r>
          </a:p>
          <a:p>
            <a:pPr lvl="1"/>
            <a:r>
              <a:rPr lang="en-US" dirty="0" smtClean="0"/>
              <a:t>Weekly office hours on Tuesday afternoons from 1pm to 3 pm are available. You can sign up for a half hour phone slot to chat with B Sanders about any questions you may have about the </a:t>
            </a:r>
            <a:r>
              <a:rPr lang="en-US" dirty="0"/>
              <a:t>AEC collections here: </a:t>
            </a:r>
            <a:r>
              <a:rPr lang="en-US" dirty="0">
                <a:hlinkClick r:id="rId8"/>
              </a:rPr>
              <a:t>http://</a:t>
            </a:r>
            <a:r>
              <a:rPr lang="en-US" dirty="0" smtClean="0">
                <a:hlinkClick r:id="rId8"/>
              </a:rPr>
              <a:t>www.signupgenius.com/go/5080c4ca5af2eabf94-aeccollections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smtClean="0"/>
              <a:t>Trainings</a:t>
            </a:r>
            <a:endParaRPr lang="en-US" dirty="0"/>
          </a:p>
        </p:txBody>
      </p:sp>
    </p:spTree>
    <p:extLst>
      <p:ext uri="{BB962C8B-B14F-4D97-AF65-F5344CB8AC3E}">
        <p14:creationId xmlns:p14="http://schemas.microsoft.com/office/powerpoint/2010/main" val="301846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Collection Window 2 Overview</a:t>
            </a:r>
            <a:br>
              <a:rPr lang="en-US" dirty="0"/>
            </a:br>
            <a:r>
              <a:rPr lang="en-US" i="1" dirty="0"/>
              <a:t>Collections &amp; Timeline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48402881"/>
              </p:ext>
            </p:extLst>
          </p:nvPr>
        </p:nvGraphicFramePr>
        <p:xfrm>
          <a:off x="0" y="876356"/>
          <a:ext cx="9144000" cy="5981644"/>
        </p:xfrm>
        <a:graphic>
          <a:graphicData uri="http://schemas.openxmlformats.org/drawingml/2006/table">
            <a:tbl>
              <a:tblPr firstRow="1" bandRow="1">
                <a:tableStyleId>{5C22544A-7EE6-4342-B048-85BDC9FD1C3A}</a:tableStyleId>
              </a:tblPr>
              <a:tblGrid>
                <a:gridCol w="900723"/>
                <a:gridCol w="4114360"/>
                <a:gridCol w="4128917"/>
              </a:tblGrid>
              <a:tr h="529625">
                <a:tc gridSpan="3">
                  <a:txBody>
                    <a:bodyPr/>
                    <a:lstStyle/>
                    <a:p>
                      <a:pPr algn="l"/>
                      <a:r>
                        <a:rPr lang="en-US" sz="2800" dirty="0" smtClean="0">
                          <a:solidFill>
                            <a:schemeClr val="tx1">
                              <a:lumMod val="85000"/>
                              <a:lumOff val="15000"/>
                            </a:schemeClr>
                          </a:solidFill>
                        </a:rPr>
                        <a:t>Timeline:</a:t>
                      </a:r>
                      <a:endParaRPr lang="en-US" sz="28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algn="ctr"/>
                      <a:endParaRPr lang="en-US" sz="1400" dirty="0">
                        <a:solidFill>
                          <a:schemeClr val="tx1">
                            <a:lumMod val="85000"/>
                            <a:lumOff val="15000"/>
                          </a:schemeClr>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r>
              <a:tr h="529625">
                <a:tc>
                  <a:txBody>
                    <a:bodyPr/>
                    <a:lstStyle/>
                    <a:p>
                      <a:pPr algn="ctr"/>
                      <a:r>
                        <a:rPr lang="en-US" sz="1400" b="1" dirty="0" smtClean="0">
                          <a:solidFill>
                            <a:schemeClr val="tx1"/>
                          </a:solidFill>
                        </a:rPr>
                        <a:t>Month</a:t>
                      </a:r>
                      <a:endParaRPr lang="en-US" sz="1400" b="1" dirty="0">
                        <a:solidFill>
                          <a:schemeClr val="tx1"/>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400" b="1" dirty="0" smtClean="0">
                          <a:solidFill>
                            <a:schemeClr val="tx1"/>
                          </a:solidFill>
                        </a:rPr>
                        <a:t>Renewal/Application Designation Collection</a:t>
                      </a:r>
                      <a:endParaRPr lang="en-US" sz="1400" b="1" dirty="0">
                        <a:solidFill>
                          <a:schemeClr val="tx1"/>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r>
                        <a:rPr lang="en-US" sz="1400" b="1" dirty="0" smtClean="0">
                          <a:solidFill>
                            <a:schemeClr val="tx1"/>
                          </a:solidFill>
                        </a:rPr>
                        <a:t>Selection</a:t>
                      </a:r>
                      <a:r>
                        <a:rPr lang="en-US" sz="1400" b="1" baseline="0" dirty="0" smtClean="0">
                          <a:solidFill>
                            <a:schemeClr val="tx1"/>
                          </a:solidFill>
                        </a:rPr>
                        <a:t> of Measures Collection </a:t>
                      </a:r>
                    </a:p>
                    <a:p>
                      <a:pPr algn="ctr"/>
                      <a:r>
                        <a:rPr lang="en-US" sz="1400" b="1" baseline="0" dirty="0" smtClean="0">
                          <a:solidFill>
                            <a:schemeClr val="tx1"/>
                          </a:solidFill>
                        </a:rPr>
                        <a:t>(Planned and Actual)</a:t>
                      </a:r>
                      <a:endParaRPr lang="en-US" sz="1400" b="1" dirty="0">
                        <a:solidFill>
                          <a:schemeClr val="tx1"/>
                        </a:solidFill>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50000"/>
                      </a:schemeClr>
                    </a:solidFill>
                  </a:tcPr>
                </a:tc>
              </a:tr>
              <a:tr h="747705">
                <a:tc>
                  <a:txBody>
                    <a:bodyPr/>
                    <a:lstStyle/>
                    <a:p>
                      <a:pPr algn="ctr"/>
                      <a:r>
                        <a:rPr lang="en-US" sz="1400" dirty="0" smtClean="0"/>
                        <a:t>January</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Training – webinar 1 (1/18/18)</a:t>
                      </a:r>
                    </a:p>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Notify B Sanders of new schools seeking AEC designation by 1/31/2018</a:t>
                      </a:r>
                      <a:endParaRPr lang="en-US" sz="1400" b="0" kern="120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Training  -</a:t>
                      </a:r>
                      <a:r>
                        <a:rPr lang="en-US" sz="1400" baseline="0" dirty="0" smtClean="0"/>
                        <a:t> </a:t>
                      </a:r>
                      <a:r>
                        <a:rPr lang="en-US" sz="1400" dirty="0" smtClean="0"/>
                        <a:t>office hours</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r h="529625">
                <a:tc>
                  <a:txBody>
                    <a:bodyPr/>
                    <a:lstStyle/>
                    <a:p>
                      <a:pPr algn="ctr"/>
                      <a:r>
                        <a:rPr lang="en-US" sz="1400" dirty="0" smtClean="0"/>
                        <a:t>February</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Training – webinar 2 (2/15/18)</a:t>
                      </a:r>
                    </a:p>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Training – office hours</a:t>
                      </a:r>
                      <a:endParaRPr lang="en-US" sz="1400" b="0" kern="120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Training – office hours</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r h="747705">
                <a:tc>
                  <a:txBody>
                    <a:bodyPr/>
                    <a:lstStyle/>
                    <a:p>
                      <a:pPr algn="ctr"/>
                      <a:r>
                        <a:rPr lang="en-US" sz="1400" dirty="0" smtClean="0"/>
                        <a:t>March</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Renewal/Application collection opens 3/1/2018</a:t>
                      </a:r>
                    </a:p>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Office hours for Renewal/Application collection will be available</a:t>
                      </a:r>
                      <a:endParaRPr lang="en-US" sz="1400" b="0" kern="120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dirty="0" smtClean="0"/>
                        <a:t>Planned measures for</a:t>
                      </a:r>
                      <a:r>
                        <a:rPr lang="en-US" sz="1400" baseline="0" dirty="0" smtClean="0"/>
                        <a:t> 2018 AEC SPF collection opens 3/1/2018</a:t>
                      </a:r>
                    </a:p>
                    <a:p>
                      <a:pPr marL="285750" indent="-285750">
                        <a:buFont typeface="Arial" panose="020B0604020202020204" pitchFamily="34" charset="0"/>
                        <a:buChar char="•"/>
                      </a:pPr>
                      <a:r>
                        <a:rPr lang="en-US" sz="1400" baseline="0" dirty="0" smtClean="0"/>
                        <a:t>Office hours for Selection of Measures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r>
              <a:tr h="529625">
                <a:tc>
                  <a:txBody>
                    <a:bodyPr/>
                    <a:lstStyle/>
                    <a:p>
                      <a:pPr algn="ctr"/>
                      <a:r>
                        <a:rPr lang="en-US" sz="1400" dirty="0" smtClean="0"/>
                        <a:t>April</a:t>
                      </a:r>
                      <a:endParaRPr lang="en-US" sz="1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lgn="l" defTabSz="914400" rtl="0" eaLnBrk="1" latinLnBrk="0" hangingPunct="1">
                        <a:buFont typeface="Arial" panose="020B0604020202020204" pitchFamily="34" charset="0"/>
                        <a:buChar char="•"/>
                      </a:pPr>
                      <a:r>
                        <a:rPr lang="en-US" sz="1400" b="0" kern="1200" dirty="0" smtClean="0">
                          <a:solidFill>
                            <a:schemeClr val="tx1"/>
                          </a:solidFill>
                          <a:latin typeface="+mn-lt"/>
                          <a:ea typeface="+mn-ea"/>
                          <a:cs typeface="+mn-cs"/>
                        </a:rPr>
                        <a:t>Renewal/Application collection closes 5/4/2018</a:t>
                      </a:r>
                      <a:endParaRPr lang="en-US" sz="1400" b="0" kern="120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400" b="0" kern="1200" dirty="0" smtClean="0">
                          <a:solidFill>
                            <a:schemeClr val="tx1"/>
                          </a:solidFill>
                          <a:latin typeface="+mn-lt"/>
                          <a:ea typeface="+mn-ea"/>
                          <a:cs typeface="+mn-cs"/>
                        </a:rPr>
                        <a:t>Planned measures for AEC SPF closes 5/4/2018</a:t>
                      </a:r>
                    </a:p>
                    <a:p>
                      <a:pPr marL="285750" indent="-285750">
                        <a:buFont typeface="Arial" panose="020B0604020202020204" pitchFamily="34" charset="0"/>
                        <a:buChar char="•"/>
                      </a:pPr>
                      <a:r>
                        <a:rPr lang="en-US" sz="1400" b="0" kern="1200" dirty="0" smtClean="0">
                          <a:solidFill>
                            <a:schemeClr val="tx1"/>
                          </a:solidFill>
                          <a:latin typeface="+mn-lt"/>
                          <a:ea typeface="+mn-ea"/>
                          <a:cs typeface="+mn-cs"/>
                        </a:rPr>
                        <a:t>Training – webinar 3 (4/12/18)</a:t>
                      </a:r>
                      <a:endParaRPr lang="en-US" sz="1400" b="0" kern="120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bg1">
                        <a:lumMod val="65000"/>
                      </a:schemeClr>
                    </a:solidFill>
                  </a:tcPr>
                </a:tc>
              </a:tr>
              <a:tr h="1183867">
                <a:tc>
                  <a:txBody>
                    <a:bodyPr/>
                    <a:lstStyle/>
                    <a:p>
                      <a:pPr algn="ctr"/>
                      <a:r>
                        <a:rPr lang="en-US" sz="1400" dirty="0" smtClean="0"/>
                        <a:t>May</a:t>
                      </a:r>
                      <a:endParaRPr lang="en-US" sz="1400" dirty="0"/>
                    </a:p>
                  </a:txBody>
                  <a:tcPr>
                    <a:lnL w="762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285750" indent="-285750">
                        <a:buFont typeface="Arial" panose="020B0604020202020204" pitchFamily="34" charset="0"/>
                        <a:buChar char="•"/>
                      </a:pPr>
                      <a:r>
                        <a:rPr lang="en-US" sz="1400" b="0" kern="1200" dirty="0" smtClean="0">
                          <a:solidFill>
                            <a:schemeClr val="tx1"/>
                          </a:solidFill>
                          <a:latin typeface="+mn-lt"/>
                          <a:ea typeface="+mn-ea"/>
                          <a:cs typeface="+mn-cs"/>
                        </a:rPr>
                        <a:t>Planned measures for 2019 AEC SPF </a:t>
                      </a:r>
                      <a:r>
                        <a:rPr lang="en-US" sz="1400" b="1" kern="1200" dirty="0" smtClean="0">
                          <a:solidFill>
                            <a:srgbClr val="FF0000"/>
                          </a:solidFill>
                          <a:latin typeface="+mn-lt"/>
                          <a:ea typeface="+mn-ea"/>
                          <a:cs typeface="+mn-cs"/>
                        </a:rPr>
                        <a:t>collection opens 5/7/2018</a:t>
                      </a:r>
                    </a:p>
                    <a:p>
                      <a:pPr marL="285750" indent="-285750">
                        <a:buFont typeface="Arial" panose="020B0604020202020204" pitchFamily="34" charset="0"/>
                        <a:buChar char="•"/>
                      </a:pPr>
                      <a:r>
                        <a:rPr lang="en-US" sz="1400" b="0" kern="1200" dirty="0" smtClean="0">
                          <a:solidFill>
                            <a:schemeClr val="tx1"/>
                          </a:solidFill>
                          <a:latin typeface="+mn-lt"/>
                          <a:ea typeface="+mn-ea"/>
                          <a:cs typeface="+mn-cs"/>
                        </a:rPr>
                        <a:t>Actual measures for 2018 AEC SPF collection opens 5/7/2018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Office hours for Selection of Measures</a:t>
                      </a:r>
                    </a:p>
                  </a:txBody>
                  <a:tcPr>
                    <a:lnL w="12700" cap="flat" cmpd="sng" algn="ctr">
                      <a:solidFill>
                        <a:schemeClr val="bg1"/>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1183867">
                <a:tc>
                  <a:txBody>
                    <a:bodyPr/>
                    <a:lstStyle/>
                    <a:p>
                      <a:pPr algn="ctr"/>
                      <a:r>
                        <a:rPr lang="en-US" sz="1400" dirty="0" smtClean="0"/>
                        <a:t>June</a:t>
                      </a:r>
                      <a:endParaRPr lang="en-US" sz="1400" dirty="0"/>
                    </a:p>
                  </a:txBody>
                  <a:tcPr>
                    <a:lnL w="762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accent4">
                        <a:lumMod val="20000"/>
                        <a:lumOff val="80000"/>
                      </a:schemeClr>
                    </a:solidFill>
                  </a:tcPr>
                </a:tc>
                <a:tc>
                  <a:txBody>
                    <a:bodyPr/>
                    <a:lstStyle/>
                    <a:p>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Arial" panose="020B0604020202020204" pitchFamily="34" charset="0"/>
                        <a:buChar char="•"/>
                      </a:pPr>
                      <a:r>
                        <a:rPr lang="en-US" sz="1400" dirty="0" smtClean="0"/>
                        <a:t>Planned measures</a:t>
                      </a:r>
                      <a:r>
                        <a:rPr lang="en-US" sz="1400" baseline="0" dirty="0" smtClean="0"/>
                        <a:t> for 2019 AEC SPF collection closes 6/29/2018</a:t>
                      </a:r>
                    </a:p>
                    <a:p>
                      <a:pPr marL="285750" indent="-285750">
                        <a:buFont typeface="Arial" panose="020B0604020202020204" pitchFamily="34" charset="0"/>
                        <a:buChar char="•"/>
                      </a:pPr>
                      <a:r>
                        <a:rPr lang="en-US" sz="1400" baseline="0" dirty="0" smtClean="0"/>
                        <a:t>Actual measures for 2018 AEC SPF </a:t>
                      </a:r>
                      <a:r>
                        <a:rPr lang="en-US" sz="1400" b="1" baseline="0" dirty="0" smtClean="0">
                          <a:solidFill>
                            <a:srgbClr val="FF0000"/>
                          </a:solidFill>
                        </a:rPr>
                        <a:t>collection closes 6/29/2018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Office hours for Selection of Measures</a:t>
                      </a:r>
                    </a:p>
                  </a:txBody>
                  <a:tcPr>
                    <a:lnL w="12700" cap="flat" cmpd="sng" algn="ctr">
                      <a:solidFill>
                        <a:schemeClr val="bg1"/>
                      </a:solidFill>
                      <a:prstDash val="solid"/>
                      <a:round/>
                      <a:headEnd type="none" w="med" len="med"/>
                      <a:tailEnd type="none" w="med" len="med"/>
                    </a:lnL>
                    <a:lnR w="762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606534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016000"/>
            <a:ext cx="7886700" cy="5223425"/>
          </a:xfrm>
        </p:spPr>
        <p:txBody>
          <a:bodyPr>
            <a:normAutofit fontScale="85000" lnSpcReduction="20000"/>
          </a:bodyPr>
          <a:lstStyle/>
          <a:p>
            <a:pPr marL="0" indent="0">
              <a:buNone/>
            </a:pPr>
            <a:r>
              <a:rPr lang="en-US" dirty="0"/>
              <a:t>In order to view the narration while the video is playing, click on the Notes tab in the sidebar in the player</a:t>
            </a:r>
            <a:r>
              <a:rPr lang="en-US" dirty="0" smtClean="0"/>
              <a:t>.</a:t>
            </a:r>
          </a:p>
          <a:p>
            <a:pPr marL="0" indent="0">
              <a:buNone/>
            </a:pPr>
            <a:endParaRPr lang="en-US" dirty="0"/>
          </a:p>
          <a:p>
            <a:pPr lvl="0"/>
            <a:r>
              <a:rPr lang="en-US" dirty="0"/>
              <a:t>Video Module 1 – Overview &amp; Timelines (9:59): </a:t>
            </a:r>
            <a:r>
              <a:rPr lang="en-US" u="sng" dirty="0">
                <a:hlinkClick r:id="rId3"/>
              </a:rPr>
              <a:t>https://enetlearning.adobeconnect.com/pi1md74k0rhw</a:t>
            </a:r>
            <a:r>
              <a:rPr lang="en-US" dirty="0"/>
              <a:t> </a:t>
            </a:r>
          </a:p>
          <a:p>
            <a:pPr lvl="0"/>
            <a:r>
              <a:rPr lang="en-US" dirty="0"/>
              <a:t>Video Module 2 – Access to Pipeline (5:30): </a:t>
            </a:r>
            <a:r>
              <a:rPr lang="en-US" u="sng" dirty="0">
                <a:hlinkClick r:id="rId4"/>
              </a:rPr>
              <a:t>https://enetlearning.adobeconnect.com/pds83bvi0bka</a:t>
            </a:r>
            <a:r>
              <a:rPr lang="en-US" dirty="0"/>
              <a:t>   </a:t>
            </a:r>
          </a:p>
          <a:p>
            <a:pPr lvl="0"/>
            <a:r>
              <a:rPr lang="en-US" dirty="0"/>
              <a:t>Video Module 3 – Opting Out of Collections (7:21): </a:t>
            </a:r>
            <a:r>
              <a:rPr lang="en-US" u="sng" dirty="0">
                <a:hlinkClick r:id="rId5"/>
              </a:rPr>
              <a:t>https://enetlearning.adobeconnect.com/p4akh8y057nt</a:t>
            </a:r>
            <a:r>
              <a:rPr lang="en-US" dirty="0"/>
              <a:t> </a:t>
            </a:r>
          </a:p>
          <a:p>
            <a:pPr lvl="0"/>
            <a:r>
              <a:rPr lang="en-US" dirty="0"/>
              <a:t>Video Module 4 – Sign Off Sheets (11:10): </a:t>
            </a:r>
            <a:r>
              <a:rPr lang="en-US" u="sng" dirty="0">
                <a:hlinkClick r:id="rId6"/>
              </a:rPr>
              <a:t>https://enetlearning.adobeconnect.com/p7lcn4j7j302</a:t>
            </a:r>
            <a:r>
              <a:rPr lang="en-US" dirty="0"/>
              <a:t> </a:t>
            </a:r>
          </a:p>
          <a:p>
            <a:pPr lvl="0"/>
            <a:r>
              <a:rPr lang="en-US" dirty="0"/>
              <a:t>Video Module 5 – Resources (10:30): </a:t>
            </a:r>
            <a:r>
              <a:rPr lang="en-US" u="sng" dirty="0">
                <a:hlinkClick r:id="rId7"/>
              </a:rPr>
              <a:t>https://enetlearning.adobeconnect.com/paii0l5a6d2h</a:t>
            </a:r>
            <a:r>
              <a:rPr lang="en-US" dirty="0"/>
              <a:t> </a:t>
            </a:r>
          </a:p>
          <a:p>
            <a:pPr lvl="0"/>
            <a:r>
              <a:rPr lang="en-US" dirty="0"/>
              <a:t>Video Module 6 – Edit Records vs File Upload (12:24): </a:t>
            </a:r>
            <a:r>
              <a:rPr lang="en-US" u="sng" dirty="0">
                <a:hlinkClick r:id="rId8"/>
              </a:rPr>
              <a:t>https://enetlearning.adobeconnect.com/pjxifyl076br</a:t>
            </a:r>
            <a:r>
              <a:rPr lang="en-US" dirty="0"/>
              <a:t> </a:t>
            </a:r>
          </a:p>
          <a:p>
            <a:pPr lvl="0"/>
            <a:r>
              <a:rPr lang="en-US" dirty="0"/>
              <a:t>Video Module 7 – Errors (9:12): </a:t>
            </a:r>
            <a:r>
              <a:rPr lang="en-US" u="sng" dirty="0">
                <a:hlinkClick r:id="rId9"/>
              </a:rPr>
              <a:t>https://enetlearning.adobeconnect.com/pqbkrtgu2l70</a:t>
            </a:r>
            <a:r>
              <a:rPr lang="en-US" dirty="0"/>
              <a:t> </a:t>
            </a:r>
          </a:p>
          <a:p>
            <a:pPr marL="0" indent="0">
              <a:buNone/>
            </a:pPr>
            <a:endParaRPr lang="en-US" dirty="0"/>
          </a:p>
        </p:txBody>
      </p:sp>
      <p:sp>
        <p:nvSpPr>
          <p:cNvPr id="3" name="Title 2"/>
          <p:cNvSpPr>
            <a:spLocks noGrp="1"/>
          </p:cNvSpPr>
          <p:nvPr>
            <p:ph type="title"/>
          </p:nvPr>
        </p:nvSpPr>
        <p:spPr/>
        <p:txBody>
          <a:bodyPr/>
          <a:lstStyle/>
          <a:p>
            <a:r>
              <a:rPr lang="en-US" dirty="0" smtClean="0"/>
              <a:t>Modules</a:t>
            </a:r>
            <a:endParaRPr lang="en-US" dirty="0"/>
          </a:p>
        </p:txBody>
      </p:sp>
    </p:spTree>
    <p:extLst>
      <p:ext uri="{BB962C8B-B14F-4D97-AF65-F5344CB8AC3E}">
        <p14:creationId xmlns:p14="http://schemas.microsoft.com/office/powerpoint/2010/main" val="2387854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u="sng" dirty="0" smtClean="0"/>
              <a:t>AEC Collection Questions</a:t>
            </a:r>
          </a:p>
          <a:p>
            <a:r>
              <a:rPr lang="en-US" dirty="0" smtClean="0"/>
              <a:t>B Sanders, AEC and Accountability Senior Consultant</a:t>
            </a:r>
          </a:p>
          <a:p>
            <a:pPr lvl="1"/>
            <a:r>
              <a:rPr lang="en-US" dirty="0" smtClean="0">
                <a:hlinkClick r:id="rId3"/>
              </a:rPr>
              <a:t>Sanders_b@cde.state.co.us</a:t>
            </a:r>
            <a:endParaRPr lang="en-US" dirty="0" smtClean="0"/>
          </a:p>
          <a:p>
            <a:pPr lvl="1"/>
            <a:r>
              <a:rPr lang="en-US" dirty="0" smtClean="0"/>
              <a:t>303.866.2685</a:t>
            </a:r>
          </a:p>
          <a:p>
            <a:pPr lvl="1"/>
            <a:endParaRPr lang="en-US" dirty="0"/>
          </a:p>
          <a:p>
            <a:r>
              <a:rPr lang="en-US" dirty="0" smtClean="0"/>
              <a:t>Jessica Watson, Accountability and Policy Principal Consultant</a:t>
            </a:r>
          </a:p>
          <a:p>
            <a:pPr lvl="1"/>
            <a:r>
              <a:rPr lang="en-US" dirty="0" smtClean="0">
                <a:hlinkClick r:id="rId4"/>
              </a:rPr>
              <a:t>Watson_J@cde.state.co.us</a:t>
            </a:r>
            <a:endParaRPr lang="en-US" dirty="0" smtClean="0"/>
          </a:p>
          <a:p>
            <a:pPr lvl="1"/>
            <a:r>
              <a:rPr lang="en-US" dirty="0" smtClean="0"/>
              <a:t>303.866.6778</a:t>
            </a:r>
          </a:p>
          <a:p>
            <a:pPr lvl="1"/>
            <a:endParaRPr lang="en-US" dirty="0"/>
          </a:p>
          <a:p>
            <a:pPr marL="0" indent="0">
              <a:buNone/>
            </a:pPr>
            <a:r>
              <a:rPr lang="en-US" u="sng" dirty="0" smtClean="0"/>
              <a:t>Identity Management Questions</a:t>
            </a:r>
          </a:p>
          <a:p>
            <a:r>
              <a:rPr lang="en-US" dirty="0" smtClean="0"/>
              <a:t>Rich Morris, Systems Administrator</a:t>
            </a:r>
          </a:p>
          <a:p>
            <a:pPr lvl="1"/>
            <a:r>
              <a:rPr lang="en-US" dirty="0" smtClean="0">
                <a:hlinkClick r:id="rId5"/>
              </a:rPr>
              <a:t>Morris_r@cde.state.co.us</a:t>
            </a:r>
            <a:endParaRPr lang="en-US" dirty="0" smtClean="0"/>
          </a:p>
          <a:p>
            <a:pPr lvl="1"/>
            <a:r>
              <a:rPr lang="en-US" dirty="0" smtClean="0"/>
              <a:t>303.866.6713</a:t>
            </a:r>
            <a:endParaRPr lang="en-US" dirty="0"/>
          </a:p>
        </p:txBody>
      </p:sp>
      <p:sp>
        <p:nvSpPr>
          <p:cNvPr id="3" name="Title 2"/>
          <p:cNvSpPr>
            <a:spLocks noGrp="1"/>
          </p:cNvSpPr>
          <p:nvPr>
            <p:ph type="title"/>
          </p:nvPr>
        </p:nvSpPr>
        <p:spPr/>
        <p:txBody>
          <a:bodyPr/>
          <a:lstStyle/>
          <a:p>
            <a:r>
              <a:rPr lang="en-US" dirty="0" smtClean="0"/>
              <a:t>Contacts</a:t>
            </a:r>
            <a:endParaRPr lang="en-US" dirty="0"/>
          </a:p>
        </p:txBody>
      </p:sp>
    </p:spTree>
    <p:extLst>
      <p:ext uri="{BB962C8B-B14F-4D97-AF65-F5344CB8AC3E}">
        <p14:creationId xmlns:p14="http://schemas.microsoft.com/office/powerpoint/2010/main" val="639847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0164"/>
            <a:ext cx="9144000" cy="4577600"/>
          </a:xfrm>
          <a:prstGeom prst="rect">
            <a:avLst/>
          </a:prstGeom>
          <a:solidFill>
            <a:srgbClr val="8E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107218" y="620164"/>
            <a:ext cx="4577600" cy="4577600"/>
          </a:xfrm>
          <a:prstGeom prst="rect">
            <a:avLst/>
          </a:prstGeom>
        </p:spPr>
      </p:pic>
      <p:sp>
        <p:nvSpPr>
          <p:cNvPr id="3" name="TextBox 2"/>
          <p:cNvSpPr txBox="1"/>
          <p:nvPr/>
        </p:nvSpPr>
        <p:spPr>
          <a:xfrm>
            <a:off x="0" y="4391891"/>
            <a:ext cx="9144000" cy="369332"/>
          </a:xfrm>
          <a:prstGeom prst="rect">
            <a:avLst/>
          </a:prstGeom>
          <a:noFill/>
        </p:spPr>
        <p:txBody>
          <a:bodyPr wrap="square" rtlCol="0">
            <a:spAutoFit/>
          </a:bodyPr>
          <a:lstStyle/>
          <a:p>
            <a:pPr algn="ctr"/>
            <a:r>
              <a:rPr lang="en-US" b="1" dirty="0" smtClean="0">
                <a:latin typeface="Trebuchet MS" panose="020B0603020202020204" pitchFamily="34" charset="0"/>
              </a:rPr>
              <a:t>Reminder: Please use chat box to ask questions and keep phone muted.</a:t>
            </a:r>
            <a:endParaRPr lang="en-US" b="1" dirty="0">
              <a:latin typeface="Trebuchet MS" panose="020B0603020202020204" pitchFamily="34" charset="0"/>
            </a:endParaRPr>
          </a:p>
        </p:txBody>
      </p:sp>
    </p:spTree>
    <p:extLst>
      <p:ext uri="{BB962C8B-B14F-4D97-AF65-F5344CB8AC3E}">
        <p14:creationId xmlns:p14="http://schemas.microsoft.com/office/powerpoint/2010/main" val="230163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u="sng" dirty="0" smtClean="0"/>
              <a:t>Actual Measures and Data</a:t>
            </a:r>
          </a:p>
          <a:p>
            <a:r>
              <a:rPr lang="en-US" dirty="0" smtClean="0"/>
              <a:t>Voluntary </a:t>
            </a:r>
          </a:p>
          <a:p>
            <a:r>
              <a:rPr lang="en-US" dirty="0" smtClean="0"/>
              <a:t>2018 AEC SPF</a:t>
            </a:r>
          </a:p>
          <a:p>
            <a:r>
              <a:rPr lang="en-US" dirty="0" smtClean="0"/>
              <a:t>Submitting measures </a:t>
            </a:r>
            <a:r>
              <a:rPr lang="en-US" u="sng" dirty="0" smtClean="0"/>
              <a:t>and</a:t>
            </a:r>
            <a:r>
              <a:rPr lang="en-US" dirty="0" smtClean="0"/>
              <a:t> data</a:t>
            </a:r>
          </a:p>
          <a:p>
            <a:r>
              <a:rPr lang="en-US" i="1" u="sng" dirty="0" smtClean="0"/>
              <a:t>Cannot</a:t>
            </a:r>
            <a:r>
              <a:rPr lang="en-US" dirty="0" smtClean="0"/>
              <a:t> propose new measures through this collection window</a:t>
            </a:r>
          </a:p>
          <a:p>
            <a:r>
              <a:rPr lang="en-US" i="1" u="sng" dirty="0" smtClean="0"/>
              <a:t>Requires</a:t>
            </a:r>
            <a:r>
              <a:rPr lang="en-US" dirty="0" smtClean="0"/>
              <a:t> a sign off form</a:t>
            </a:r>
            <a:endParaRPr lang="en-US" i="1" u="sng" dirty="0"/>
          </a:p>
        </p:txBody>
      </p:sp>
      <p:sp>
        <p:nvSpPr>
          <p:cNvPr id="4" name="Title 3"/>
          <p:cNvSpPr>
            <a:spLocks noGrp="1"/>
          </p:cNvSpPr>
          <p:nvPr>
            <p:ph type="title"/>
          </p:nvPr>
        </p:nvSpPr>
        <p:spPr/>
        <p:txBody>
          <a:bodyPr>
            <a:normAutofit fontScale="90000"/>
          </a:bodyPr>
          <a:lstStyle/>
          <a:p>
            <a:r>
              <a:rPr lang="en-US" dirty="0" smtClean="0"/>
              <a:t>Collection Window 2 Overview</a:t>
            </a:r>
            <a:br>
              <a:rPr lang="en-US" dirty="0" smtClean="0"/>
            </a:br>
            <a:r>
              <a:rPr lang="en-US" i="1" dirty="0" smtClean="0"/>
              <a:t>About the Collections</a:t>
            </a:r>
            <a:endParaRPr lang="en-US" dirty="0"/>
          </a:p>
        </p:txBody>
      </p:sp>
    </p:spTree>
    <p:extLst>
      <p:ext uri="{BB962C8B-B14F-4D97-AF65-F5344CB8AC3E}">
        <p14:creationId xmlns:p14="http://schemas.microsoft.com/office/powerpoint/2010/main" val="335415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u="sng" dirty="0" smtClean="0"/>
              <a:t>Actual Measures and Data</a:t>
            </a:r>
            <a:endParaRPr lang="en-US" dirty="0" smtClean="0"/>
          </a:p>
          <a:p>
            <a:r>
              <a:rPr lang="en-US" dirty="0"/>
              <a:t>Voluntary </a:t>
            </a:r>
          </a:p>
          <a:p>
            <a:r>
              <a:rPr lang="en-US" dirty="0" smtClean="0"/>
              <a:t>2018 AEC SPF</a:t>
            </a:r>
          </a:p>
          <a:p>
            <a:r>
              <a:rPr lang="en-US" dirty="0" smtClean="0"/>
              <a:t>Submitting measures </a:t>
            </a:r>
            <a:r>
              <a:rPr lang="en-US" u="sng" dirty="0" smtClean="0"/>
              <a:t>and</a:t>
            </a:r>
            <a:r>
              <a:rPr lang="en-US" dirty="0" smtClean="0"/>
              <a:t> data</a:t>
            </a:r>
          </a:p>
          <a:p>
            <a:r>
              <a:rPr lang="en-US" i="1" u="sng" dirty="0" smtClean="0"/>
              <a:t>Cannot</a:t>
            </a:r>
            <a:r>
              <a:rPr lang="en-US" dirty="0" smtClean="0"/>
              <a:t> propose new measures through this collection window</a:t>
            </a:r>
          </a:p>
          <a:p>
            <a:r>
              <a:rPr lang="en-US" i="1" u="sng" dirty="0" smtClean="0"/>
              <a:t>Requires</a:t>
            </a:r>
            <a:r>
              <a:rPr lang="en-US" dirty="0" smtClean="0"/>
              <a:t> a sign off form</a:t>
            </a:r>
            <a:endParaRPr lang="en-US" i="1" u="sng" dirty="0"/>
          </a:p>
        </p:txBody>
      </p:sp>
      <p:sp>
        <p:nvSpPr>
          <p:cNvPr id="3" name="Content Placeholder 2"/>
          <p:cNvSpPr>
            <a:spLocks noGrp="1"/>
          </p:cNvSpPr>
          <p:nvPr>
            <p:ph idx="13"/>
          </p:nvPr>
        </p:nvSpPr>
        <p:spPr/>
        <p:txBody>
          <a:bodyPr/>
          <a:lstStyle/>
          <a:p>
            <a:pPr marL="0" indent="0" algn="ctr">
              <a:buNone/>
            </a:pPr>
            <a:r>
              <a:rPr lang="en-US" u="sng" dirty="0" smtClean="0"/>
              <a:t>Planned Measures – 2019</a:t>
            </a:r>
            <a:endParaRPr lang="en-US" dirty="0" smtClean="0"/>
          </a:p>
          <a:p>
            <a:r>
              <a:rPr lang="en-US" dirty="0"/>
              <a:t>Voluntary </a:t>
            </a:r>
            <a:endParaRPr lang="en-US" dirty="0" smtClean="0"/>
          </a:p>
          <a:p>
            <a:r>
              <a:rPr lang="en-US" dirty="0" smtClean="0"/>
              <a:t>2019 AEC SPF</a:t>
            </a:r>
          </a:p>
          <a:p>
            <a:r>
              <a:rPr lang="en-US" dirty="0" smtClean="0"/>
              <a:t>Submitting measures only (no data)</a:t>
            </a:r>
          </a:p>
          <a:p>
            <a:r>
              <a:rPr lang="en-US" dirty="0" smtClean="0"/>
              <a:t>Use this collection to propose a new measure to CDE and begin measure negotiations</a:t>
            </a:r>
          </a:p>
          <a:p>
            <a:r>
              <a:rPr lang="en-US" dirty="0" smtClean="0"/>
              <a:t>Does not require a sign off form</a:t>
            </a:r>
            <a:endParaRPr lang="en-US" dirty="0"/>
          </a:p>
        </p:txBody>
      </p:sp>
      <p:sp>
        <p:nvSpPr>
          <p:cNvPr id="4" name="Title 3"/>
          <p:cNvSpPr>
            <a:spLocks noGrp="1"/>
          </p:cNvSpPr>
          <p:nvPr>
            <p:ph type="title"/>
          </p:nvPr>
        </p:nvSpPr>
        <p:spPr/>
        <p:txBody>
          <a:bodyPr>
            <a:normAutofit fontScale="90000"/>
          </a:bodyPr>
          <a:lstStyle/>
          <a:p>
            <a:r>
              <a:rPr lang="en-US" dirty="0" smtClean="0"/>
              <a:t>Collection Window 2 Overview</a:t>
            </a:r>
            <a:br>
              <a:rPr lang="en-US" dirty="0" smtClean="0"/>
            </a:br>
            <a:r>
              <a:rPr lang="en-US" i="1" dirty="0" smtClean="0"/>
              <a:t>About the Collections</a:t>
            </a:r>
            <a:endParaRPr lang="en-US" dirty="0"/>
          </a:p>
        </p:txBody>
      </p:sp>
    </p:spTree>
    <p:extLst>
      <p:ext uri="{BB962C8B-B14F-4D97-AF65-F5344CB8AC3E}">
        <p14:creationId xmlns:p14="http://schemas.microsoft.com/office/powerpoint/2010/main" val="186949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444" y="1212911"/>
            <a:ext cx="8246586" cy="5037025"/>
          </a:xfrm>
        </p:spPr>
        <p:txBody>
          <a:bodyPr>
            <a:normAutofit lnSpcReduction="10000"/>
          </a:bodyPr>
          <a:lstStyle/>
          <a:p>
            <a:pPr marL="0" indent="0">
              <a:buNone/>
            </a:pPr>
            <a:r>
              <a:rPr lang="en-US" u="sng" dirty="0" smtClean="0"/>
              <a:t>Collections Checklist</a:t>
            </a:r>
          </a:p>
          <a:p>
            <a:pPr>
              <a:buFont typeface="Wingdings" panose="05000000000000000000" pitchFamily="2" charset="2"/>
              <a:buChar char="ü"/>
            </a:pPr>
            <a:r>
              <a:rPr lang="en-US" dirty="0" smtClean="0"/>
              <a:t>Review the file layout and definitions document and other resource documents</a:t>
            </a:r>
          </a:p>
          <a:p>
            <a:pPr>
              <a:buFont typeface="Wingdings" panose="05000000000000000000" pitchFamily="2" charset="2"/>
              <a:buChar char="ü"/>
            </a:pPr>
            <a:r>
              <a:rPr lang="en-US" dirty="0" smtClean="0"/>
              <a:t>Decide how you will submit your data </a:t>
            </a:r>
            <a:r>
              <a:rPr lang="en-US" u="sng" dirty="0" smtClean="0"/>
              <a:t>OR</a:t>
            </a:r>
            <a:r>
              <a:rPr lang="en-US" dirty="0" smtClean="0"/>
              <a:t> decide if you will opt out of data collection</a:t>
            </a:r>
          </a:p>
          <a:p>
            <a:pPr>
              <a:buFont typeface="Wingdings" panose="05000000000000000000" pitchFamily="2" charset="2"/>
              <a:buChar char="ü"/>
            </a:pPr>
            <a:r>
              <a:rPr lang="en-US" dirty="0" smtClean="0"/>
              <a:t>Download your submission sign off form</a:t>
            </a:r>
          </a:p>
          <a:p>
            <a:pPr>
              <a:buFont typeface="Wingdings" panose="05000000000000000000" pitchFamily="2" charset="2"/>
              <a:buChar char="ü"/>
            </a:pPr>
            <a:r>
              <a:rPr lang="en-US" dirty="0" smtClean="0"/>
              <a:t>Complete your data submission </a:t>
            </a:r>
            <a:r>
              <a:rPr lang="en-US" u="sng" dirty="0" smtClean="0"/>
              <a:t>OR</a:t>
            </a:r>
            <a:r>
              <a:rPr lang="en-US" dirty="0" smtClean="0"/>
              <a:t> opt out of data collection</a:t>
            </a:r>
          </a:p>
          <a:p>
            <a:pPr>
              <a:buFont typeface="Wingdings" panose="05000000000000000000" pitchFamily="2" charset="2"/>
              <a:buChar char="ü"/>
            </a:pPr>
            <a:r>
              <a:rPr lang="en-US" dirty="0" smtClean="0"/>
              <a:t>Gather necessary signatures</a:t>
            </a:r>
          </a:p>
          <a:p>
            <a:pPr>
              <a:buFont typeface="Wingdings" panose="05000000000000000000" pitchFamily="2" charset="2"/>
              <a:buChar char="ü"/>
            </a:pPr>
            <a:r>
              <a:rPr lang="en-US" i="1" dirty="0" smtClean="0"/>
              <a:t>If data is submitted</a:t>
            </a:r>
            <a:r>
              <a:rPr lang="en-US" dirty="0" smtClean="0"/>
              <a:t> check submission for errors</a:t>
            </a:r>
          </a:p>
          <a:p>
            <a:pPr>
              <a:buFont typeface="Wingdings" panose="05000000000000000000" pitchFamily="2" charset="2"/>
              <a:buChar char="ü"/>
            </a:pPr>
            <a:r>
              <a:rPr lang="en-US" dirty="0" smtClean="0"/>
              <a:t>Finalize data submission</a:t>
            </a:r>
          </a:p>
          <a:p>
            <a:pPr>
              <a:buFont typeface="Wingdings" panose="05000000000000000000" pitchFamily="2" charset="2"/>
              <a:buChar char="ü"/>
            </a:pPr>
            <a:r>
              <a:rPr lang="en-US" dirty="0" smtClean="0"/>
              <a:t>Email completed sign off form to B </a:t>
            </a:r>
            <a:r>
              <a:rPr lang="en-US" dirty="0" smtClean="0"/>
              <a:t>Sanders (</a:t>
            </a:r>
            <a:r>
              <a:rPr lang="en-US" dirty="0" smtClean="0">
                <a:hlinkClick r:id="rId3"/>
              </a:rPr>
              <a:t>sanders_b@cde.state.co.us</a:t>
            </a:r>
            <a:r>
              <a:rPr lang="en-US" dirty="0" smtClean="0"/>
              <a:t>) </a:t>
            </a:r>
            <a:endParaRPr lang="en-US" dirty="0" smtClean="0"/>
          </a:p>
          <a:p>
            <a:pPr>
              <a:buFont typeface="Wingdings" panose="05000000000000000000" pitchFamily="2" charset="2"/>
              <a:buChar char="ü"/>
            </a:pPr>
            <a:endParaRPr lang="en-US" dirty="0"/>
          </a:p>
        </p:txBody>
      </p:sp>
      <p:sp>
        <p:nvSpPr>
          <p:cNvPr id="3" name="Title 2"/>
          <p:cNvSpPr>
            <a:spLocks noGrp="1"/>
          </p:cNvSpPr>
          <p:nvPr>
            <p:ph type="title"/>
          </p:nvPr>
        </p:nvSpPr>
        <p:spPr/>
        <p:txBody>
          <a:bodyPr>
            <a:normAutofit fontScale="90000"/>
          </a:bodyPr>
          <a:lstStyle/>
          <a:p>
            <a:r>
              <a:rPr lang="en-US" dirty="0" smtClean="0"/>
              <a:t>Collection Window 2 Overview</a:t>
            </a:r>
            <a:br>
              <a:rPr lang="en-US" dirty="0" smtClean="0"/>
            </a:br>
            <a:r>
              <a:rPr lang="en-US" i="1" dirty="0" smtClean="0"/>
              <a:t>Collections Checklist</a:t>
            </a:r>
            <a:endParaRPr lang="en-US" dirty="0"/>
          </a:p>
        </p:txBody>
      </p:sp>
    </p:spTree>
    <p:extLst>
      <p:ext uri="{BB962C8B-B14F-4D97-AF65-F5344CB8AC3E}">
        <p14:creationId xmlns:p14="http://schemas.microsoft.com/office/powerpoint/2010/main" val="15988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75211"/>
            <a:ext cx="7886700" cy="5037025"/>
          </a:xfrm>
        </p:spPr>
        <p:txBody>
          <a:bodyPr/>
          <a:lstStyle/>
          <a:p>
            <a:r>
              <a:rPr lang="en-US" dirty="0"/>
              <a:t>Accessing Data Pipeline: </a:t>
            </a:r>
            <a:r>
              <a:rPr lang="en-US" dirty="0">
                <a:hlinkClick r:id="rId3"/>
              </a:rPr>
              <a:t>https://</a:t>
            </a:r>
            <a:r>
              <a:rPr lang="en-US" dirty="0" smtClean="0">
                <a:hlinkClick r:id="rId3"/>
              </a:rPr>
              <a:t>cdeapps.cde.state.co.us/index.html</a:t>
            </a:r>
            <a:r>
              <a:rPr lang="en-US" dirty="0" smtClean="0"/>
              <a:t> </a:t>
            </a:r>
            <a:endParaRPr lang="en-US" dirty="0"/>
          </a:p>
          <a:p>
            <a:pPr lvl="1"/>
            <a:r>
              <a:rPr lang="en-US" dirty="0"/>
              <a:t>If you are managing the AEC Collections for your district/BOCES – in part or in whole – then you will need to work with your local area manager (LAM) to receive data pipeline permissions</a:t>
            </a:r>
          </a:p>
          <a:p>
            <a:r>
              <a:rPr lang="en-US" dirty="0" smtClean="0"/>
              <a:t>Role for collections: </a:t>
            </a:r>
            <a:r>
              <a:rPr lang="en-US" b="1" dirty="0" smtClean="0">
                <a:solidFill>
                  <a:srgbClr val="101E8E"/>
                </a:solidFill>
              </a:rPr>
              <a:t>AEC~LEAAPPROVER</a:t>
            </a:r>
          </a:p>
          <a:p>
            <a:pPr lvl="1"/>
            <a:r>
              <a:rPr lang="en-US" dirty="0" smtClean="0"/>
              <a:t>Grants ability to sign into Alternative Education tab in Data Pipeline</a:t>
            </a:r>
          </a:p>
          <a:p>
            <a:pPr lvl="1"/>
            <a:r>
              <a:rPr lang="en-US" dirty="0" smtClean="0"/>
              <a:t>Ability to download/upload extracts to AEC collections</a:t>
            </a:r>
          </a:p>
          <a:p>
            <a:pPr lvl="1"/>
            <a:r>
              <a:rPr lang="en-US" dirty="0" smtClean="0"/>
              <a:t>Ability to edit records for Renewal/Application Collection</a:t>
            </a:r>
          </a:p>
          <a:p>
            <a:pPr lvl="1"/>
            <a:r>
              <a:rPr lang="en-US" dirty="0" smtClean="0"/>
              <a:t>Ability to add and edit records for Planned Measures for 2018 AEC SPF Collection</a:t>
            </a:r>
          </a:p>
          <a:p>
            <a:pPr lvl="1"/>
            <a:r>
              <a:rPr lang="en-US" dirty="0" smtClean="0"/>
              <a:t>Ability to opt out of AEC collections</a:t>
            </a:r>
          </a:p>
          <a:p>
            <a:pPr lvl="1"/>
            <a:endParaRPr lang="en-US" dirty="0"/>
          </a:p>
        </p:txBody>
      </p:sp>
      <p:sp>
        <p:nvSpPr>
          <p:cNvPr id="3" name="Title 2"/>
          <p:cNvSpPr>
            <a:spLocks noGrp="1"/>
          </p:cNvSpPr>
          <p:nvPr>
            <p:ph type="title"/>
          </p:nvPr>
        </p:nvSpPr>
        <p:spPr/>
        <p:txBody>
          <a:bodyPr>
            <a:normAutofit fontScale="90000"/>
          </a:bodyPr>
          <a:lstStyle/>
          <a:p>
            <a:r>
              <a:rPr lang="en-US" dirty="0" smtClean="0"/>
              <a:t>Collection Window 2 Overview</a:t>
            </a:r>
            <a:br>
              <a:rPr lang="en-US" dirty="0" smtClean="0"/>
            </a:br>
            <a:r>
              <a:rPr lang="en-US" i="1" dirty="0" smtClean="0"/>
              <a:t>Pipeline Basics</a:t>
            </a:r>
            <a:endParaRPr lang="en-US" dirty="0"/>
          </a:p>
        </p:txBody>
      </p:sp>
      <p:sp>
        <p:nvSpPr>
          <p:cNvPr id="4" name="TextBox 3"/>
          <p:cNvSpPr txBox="1"/>
          <p:nvPr/>
        </p:nvSpPr>
        <p:spPr>
          <a:xfrm>
            <a:off x="0" y="5658293"/>
            <a:ext cx="9144000" cy="707886"/>
          </a:xfrm>
          <a:prstGeom prst="rect">
            <a:avLst/>
          </a:prstGeom>
          <a:solidFill>
            <a:srgbClr val="6DBFE2"/>
          </a:solidFill>
        </p:spPr>
        <p:txBody>
          <a:bodyPr wrap="square" rtlCol="0">
            <a:spAutoFit/>
          </a:bodyPr>
          <a:lstStyle/>
          <a:p>
            <a:pPr algn="ctr"/>
            <a:r>
              <a:rPr lang="en-US" sz="2000" dirty="0" smtClean="0">
                <a:solidFill>
                  <a:schemeClr val="bg1"/>
                </a:solidFill>
                <a:latin typeface="Trebuchet MS" panose="020B0603020202020204" pitchFamily="34" charset="0"/>
              </a:rPr>
              <a:t>You cannot participate in the AEC Collections unless your LAM has assigned you to the AEC~LEAAPPROVER role!</a:t>
            </a:r>
            <a:endParaRPr lang="en-US"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7747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TotalTime>
  <Words>9092</Words>
  <Application>Microsoft Office PowerPoint</Application>
  <PresentationFormat>On-screen Show (4:3)</PresentationFormat>
  <Paragraphs>615</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Museo Slab 500</vt:lpstr>
      <vt:lpstr>Trebuchet MS</vt:lpstr>
      <vt:lpstr>Wingdings</vt:lpstr>
      <vt:lpstr>Office Theme</vt:lpstr>
      <vt:lpstr>PowerPoint Presentation</vt:lpstr>
      <vt:lpstr>PowerPoint Presentation</vt:lpstr>
      <vt:lpstr>Agenda</vt:lpstr>
      <vt:lpstr>PowerPoint Presentation</vt:lpstr>
      <vt:lpstr>Collection Window 2 Overview Collections &amp; Timeline</vt:lpstr>
      <vt:lpstr>Collection Window 2 Overview About the Collections</vt:lpstr>
      <vt:lpstr>Collection Window 2 Overview About the Collections</vt:lpstr>
      <vt:lpstr>Collection Window 2 Overview Collections Checklist</vt:lpstr>
      <vt:lpstr>Collection Window 2 Overview Pipeline Basics</vt:lpstr>
      <vt:lpstr>Collection Window 2 Overview Pipeline Basics</vt:lpstr>
      <vt:lpstr>Collection Window 2 Overview Pipeline Basics</vt:lpstr>
      <vt:lpstr>Collection Window 2 Overview Pipeline Basics</vt:lpstr>
      <vt:lpstr>Collection Window 2 Overview Pipeline Basics</vt:lpstr>
      <vt:lpstr>Collection Window 2 Overview Pipeline Basics</vt:lpstr>
      <vt:lpstr>PowerPoint Presentation</vt:lpstr>
      <vt:lpstr>Actual Measures &amp; Data for 2018 Collection Collection Basics</vt:lpstr>
      <vt:lpstr>Actual Measures &amp; Data for 2018 Collection Resources</vt:lpstr>
      <vt:lpstr>Actual Measures &amp; Data for 2018 Collection Submitting Your Data – Add/Edit Records</vt:lpstr>
      <vt:lpstr>Actual Measures &amp; Data for 2018 Collection Submitting Your Data – Add/Edit Records</vt:lpstr>
      <vt:lpstr>Actual Measures &amp; Data for 2018 Collection Submitting Your Data – Add/Edit Records</vt:lpstr>
      <vt:lpstr>Actual Measures &amp; Data for 2018 Collection Submitting Your Data – Add/Edit Records</vt:lpstr>
      <vt:lpstr>Actual Measures &amp; Data for 2018 Collection Submitting Your Data – Add/Edit Records</vt:lpstr>
      <vt:lpstr>Actual Measures &amp; Data for 2018 Collection Submitting Your Data – File Upload</vt:lpstr>
      <vt:lpstr>Actual Measures &amp; Data for 2018 Collection Submitting Your Data – File Upload</vt:lpstr>
      <vt:lpstr>Actual Measures &amp; Data for 2018 Collection Submitting Your Data – File Upload</vt:lpstr>
      <vt:lpstr>Actual Measures &amp; Data for 2018 Collection Submitting Your Data – File Upload</vt:lpstr>
      <vt:lpstr>Actual Measures &amp; Data for 2018 Collection Error Logic – Fields to Complete</vt:lpstr>
      <vt:lpstr>Actual Measures &amp; Data for 2018 Collection Error Logic – Embedded Field Logic</vt:lpstr>
      <vt:lpstr>Actual Measures &amp; Data Collection Status Dashboard</vt:lpstr>
      <vt:lpstr>Actual Measures &amp; Data Collection Status Dashboard</vt:lpstr>
      <vt:lpstr>Actual Measures &amp; Data for 2018 Collection Collection Opt Out</vt:lpstr>
      <vt:lpstr>Actual Measures &amp; Data for 2018 Collection Sign Off Sheet</vt:lpstr>
      <vt:lpstr>Actual Measures &amp; Data for 2018 Collection Sign Off Sheet</vt:lpstr>
      <vt:lpstr>Actual Measures &amp; Data for 2018 Collection Sign Off Sheet</vt:lpstr>
      <vt:lpstr>PowerPoint Presentation</vt:lpstr>
      <vt:lpstr>Planned Measures for the 2019 AEC SPF Collection Basics</vt:lpstr>
      <vt:lpstr>Planned Measures for the 2019 AEC SPF Collection Basics</vt:lpstr>
      <vt:lpstr>Planned Measures for the 2019 AEC SPF Collection Basics</vt:lpstr>
      <vt:lpstr>Planned Measures for the 2019 AEC SPF Submitting Your Data – Add/Edit Records</vt:lpstr>
      <vt:lpstr>Planned Measures for the 2018 AEC SPF Submitting Your Data – Add/Edit Records</vt:lpstr>
      <vt:lpstr>Planned Measures for the 2019 AEC SPF Submitting Your Data – File Upload</vt:lpstr>
      <vt:lpstr>Planned Measures for the 2019 AEC SPF Submitting Your Data – File Upload</vt:lpstr>
      <vt:lpstr>Planned Measures for the 2019 AEC SPF Error Logic</vt:lpstr>
      <vt:lpstr>Actual Measures &amp; Data Collection Status Dashboard</vt:lpstr>
      <vt:lpstr>Planned Measures for the 2019 AEC SPF Collection Opt Out</vt:lpstr>
      <vt:lpstr>Planned Measures for the 2019 AEC SPF No sign off form!</vt:lpstr>
      <vt:lpstr>PowerPoint Presentation</vt:lpstr>
      <vt:lpstr>Resources</vt:lpstr>
      <vt:lpstr>Trainings</vt:lpstr>
      <vt:lpstr>Modules</vt:lpstr>
      <vt:lpstr>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Sanders, B</cp:lastModifiedBy>
  <cp:revision>171</cp:revision>
  <cp:lastPrinted>2018-02-01T18:42:50Z</cp:lastPrinted>
  <dcterms:created xsi:type="dcterms:W3CDTF">2016-08-31T23:11:11Z</dcterms:created>
  <dcterms:modified xsi:type="dcterms:W3CDTF">2018-04-11T22:39:49Z</dcterms:modified>
</cp:coreProperties>
</file>