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42"/>
  </p:notesMasterIdLst>
  <p:sldIdLst>
    <p:sldId id="283" r:id="rId5"/>
    <p:sldId id="284" r:id="rId6"/>
    <p:sldId id="285" r:id="rId7"/>
    <p:sldId id="286" r:id="rId8"/>
    <p:sldId id="287" r:id="rId9"/>
    <p:sldId id="288" r:id="rId10"/>
    <p:sldId id="327" r:id="rId11"/>
    <p:sldId id="328" r:id="rId12"/>
    <p:sldId id="360" r:id="rId13"/>
    <p:sldId id="362" r:id="rId14"/>
    <p:sldId id="259" r:id="rId15"/>
    <p:sldId id="329" r:id="rId16"/>
    <p:sldId id="330" r:id="rId17"/>
    <p:sldId id="331" r:id="rId18"/>
    <p:sldId id="332" r:id="rId19"/>
    <p:sldId id="333" r:id="rId20"/>
    <p:sldId id="334" r:id="rId21"/>
    <p:sldId id="335" r:id="rId22"/>
    <p:sldId id="336" r:id="rId23"/>
    <p:sldId id="337" r:id="rId24"/>
    <p:sldId id="338" r:id="rId25"/>
    <p:sldId id="339" r:id="rId26"/>
    <p:sldId id="340" r:id="rId27"/>
    <p:sldId id="341" r:id="rId28"/>
    <p:sldId id="342" r:id="rId29"/>
    <p:sldId id="343" r:id="rId30"/>
    <p:sldId id="344" r:id="rId31"/>
    <p:sldId id="349" r:id="rId32"/>
    <p:sldId id="350" r:id="rId33"/>
    <p:sldId id="351" r:id="rId34"/>
    <p:sldId id="352" r:id="rId35"/>
    <p:sldId id="353" r:id="rId36"/>
    <p:sldId id="354" r:id="rId37"/>
    <p:sldId id="355" r:id="rId38"/>
    <p:sldId id="356" r:id="rId39"/>
    <p:sldId id="357" r:id="rId40"/>
    <p:sldId id="358" r:id="rId4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5" roundtripDataSignature="AMtx7milG3FEVXcC7RlEFZX6qYD3+//pK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521"/>
    <a:srgbClr val="F18A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9" autoAdjust="0"/>
    <p:restoredTop sz="86364" autoAdjust="0"/>
  </p:normalViewPr>
  <p:slideViewPr>
    <p:cSldViewPr snapToGrid="0">
      <p:cViewPr varScale="1">
        <p:scale>
          <a:sx n="118" d="100"/>
          <a:sy n="118" d="100"/>
        </p:scale>
        <p:origin x="108" y="28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customschemas.google.com/relationships/presentationmetadata" Target="meta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a:t>
            </a:fld>
            <a:endParaRPr lang="en-US" dirty="0"/>
          </a:p>
        </p:txBody>
      </p:sp>
    </p:spTree>
    <p:extLst>
      <p:ext uri="{BB962C8B-B14F-4D97-AF65-F5344CB8AC3E}">
        <p14:creationId xmlns:p14="http://schemas.microsoft.com/office/powerpoint/2010/main" val="3726686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26</a:t>
            </a:fld>
            <a:endParaRPr lang="en-US" dirty="0"/>
          </a:p>
        </p:txBody>
      </p:sp>
    </p:spTree>
    <p:extLst>
      <p:ext uri="{BB962C8B-B14F-4D97-AF65-F5344CB8AC3E}">
        <p14:creationId xmlns:p14="http://schemas.microsoft.com/office/powerpoint/2010/main" val="17479805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27</a:t>
            </a:fld>
            <a:endParaRPr lang="en-US" dirty="0"/>
          </a:p>
        </p:txBody>
      </p:sp>
    </p:spTree>
    <p:extLst>
      <p:ext uri="{BB962C8B-B14F-4D97-AF65-F5344CB8AC3E}">
        <p14:creationId xmlns:p14="http://schemas.microsoft.com/office/powerpoint/2010/main" val="3443378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29</a:t>
            </a:fld>
            <a:endParaRPr lang="en-US" dirty="0"/>
          </a:p>
        </p:txBody>
      </p:sp>
    </p:spTree>
    <p:extLst>
      <p:ext uri="{BB962C8B-B14F-4D97-AF65-F5344CB8AC3E}">
        <p14:creationId xmlns:p14="http://schemas.microsoft.com/office/powerpoint/2010/main" val="1200578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This table is in the file layout for reference if you get a mismatch.</a:t>
            </a:r>
          </a:p>
        </p:txBody>
      </p:sp>
      <p:sp>
        <p:nvSpPr>
          <p:cNvPr id="4" name="Slide Number Placeholder 3"/>
          <p:cNvSpPr>
            <a:spLocks noGrp="1"/>
          </p:cNvSpPr>
          <p:nvPr>
            <p:ph type="sldNum" sz="quarter" idx="10"/>
          </p:nvPr>
        </p:nvSpPr>
        <p:spPr/>
        <p:txBody>
          <a:bodyPr/>
          <a:lstStyle/>
          <a:p>
            <a:fld id="{D8C3E97E-4890-4915-A7C2-F3D207C521C5}" type="slidenum">
              <a:rPr lang="en-US" smtClean="0"/>
              <a:t>32</a:t>
            </a:fld>
            <a:endParaRPr lang="en-US" dirty="0"/>
          </a:p>
        </p:txBody>
      </p:sp>
    </p:spTree>
    <p:extLst>
      <p:ext uri="{BB962C8B-B14F-4D97-AF65-F5344CB8AC3E}">
        <p14:creationId xmlns:p14="http://schemas.microsoft.com/office/powerpoint/2010/main" val="341676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8513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4</a:t>
            </a:fld>
            <a:endParaRPr lang="en-US" dirty="0"/>
          </a:p>
        </p:txBody>
      </p:sp>
    </p:spTree>
    <p:extLst>
      <p:ext uri="{BB962C8B-B14F-4D97-AF65-F5344CB8AC3E}">
        <p14:creationId xmlns:p14="http://schemas.microsoft.com/office/powerpoint/2010/main" val="4069213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 couple of quick reminders.   The CDE Identity management system is what gets you access to all the different data collections.  Each district has Local Access Managers who can assign you access to the different systems that you need for your collections.  LAMS – Users are not automatically removed from IdM so please make sure you are checking your system making sure that only active users have access.  NEXT SLIDE</a:t>
            </a:r>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9</a:t>
            </a:fld>
            <a:endParaRPr lang="en-US"/>
          </a:p>
        </p:txBody>
      </p:sp>
    </p:spTree>
    <p:extLst>
      <p:ext uri="{BB962C8B-B14F-4D97-AF65-F5344CB8AC3E}">
        <p14:creationId xmlns:p14="http://schemas.microsoft.com/office/powerpoint/2010/main" val="126883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A quick reminder about PII?  PII is personally identifiable information, such as SASIDS, Names, Date of birth, or Social Security Numbers - anything that would allow someone to identify the student with reasonable certainty.</a:t>
            </a:r>
          </a:p>
          <a:p>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10</a:t>
            </a:fld>
            <a:endParaRPr lang="en-US"/>
          </a:p>
        </p:txBody>
      </p:sp>
    </p:spTree>
    <p:extLst>
      <p:ext uri="{BB962C8B-B14F-4D97-AF65-F5344CB8AC3E}">
        <p14:creationId xmlns:p14="http://schemas.microsoft.com/office/powerpoint/2010/main" val="3250222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We want to make sure that PII is not being sent through email, it needs to be sent in a secure manner.  At CDE we use Syncplicity, so if you have a need to communicate PII please make sure you email the collection lead you are working with and we will make sure you are setup in Syncplicity.  If you do upload a file, please let your collection lead know as we do not get automatic notifications when a file is uploaded.</a:t>
            </a:r>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11</a:t>
            </a:fld>
            <a:endParaRPr lang="en-US"/>
          </a:p>
        </p:txBody>
      </p:sp>
    </p:spTree>
    <p:extLst>
      <p:ext uri="{BB962C8B-B14F-4D97-AF65-F5344CB8AC3E}">
        <p14:creationId xmlns:p14="http://schemas.microsoft.com/office/powerpoint/2010/main" val="3470966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13</a:t>
            </a:fld>
            <a:endParaRPr lang="en-US" dirty="0"/>
          </a:p>
        </p:txBody>
      </p:sp>
    </p:spTree>
    <p:extLst>
      <p:ext uri="{BB962C8B-B14F-4D97-AF65-F5344CB8AC3E}">
        <p14:creationId xmlns:p14="http://schemas.microsoft.com/office/powerpoint/2010/main" val="3760897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16</a:t>
            </a:fld>
            <a:endParaRPr lang="en-US" dirty="0"/>
          </a:p>
        </p:txBody>
      </p:sp>
    </p:spTree>
    <p:extLst>
      <p:ext uri="{BB962C8B-B14F-4D97-AF65-F5344CB8AC3E}">
        <p14:creationId xmlns:p14="http://schemas.microsoft.com/office/powerpoint/2010/main" val="341676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07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25</a:t>
            </a:fld>
            <a:endParaRPr lang="en-US" dirty="0"/>
          </a:p>
        </p:txBody>
      </p:sp>
    </p:spTree>
    <p:extLst>
      <p:ext uri="{BB962C8B-B14F-4D97-AF65-F5344CB8AC3E}">
        <p14:creationId xmlns:p14="http://schemas.microsoft.com/office/powerpoint/2010/main" val="2560779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without image - Orange">
  <p:cSld name="SECTION_HEADER_1">
    <p:spTree>
      <p:nvGrpSpPr>
        <p:cNvPr id="1" name="Shape 9"/>
        <p:cNvGrpSpPr/>
        <p:nvPr/>
      </p:nvGrpSpPr>
      <p:grpSpPr>
        <a:xfrm>
          <a:off x="0" y="0"/>
          <a:ext cx="0" cy="0"/>
          <a:chOff x="0" y="0"/>
          <a:chExt cx="0" cy="0"/>
        </a:xfrm>
      </p:grpSpPr>
      <p:sp>
        <p:nvSpPr>
          <p:cNvPr id="10" name="Google Shape;10;p30"/>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cxnSp>
        <p:nvCxnSpPr>
          <p:cNvPr id="11" name="Google Shape;11;p30" descr="&quot;&quot;"/>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12" name="Google Shape;12;p30"/>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3" name="Google Shape;13;p30"/>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4" name="Google Shape;14;p30"/>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15" name="Google Shape;15;p3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6" name="Google Shape;16;p30"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17" name="Google Shape;17;p3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8" name="Google Shape;18;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s can be copy/pasted to other slides - 01">
  <p:cSld name="TITLE_AND_BODY_1_1_1_1_1_1_1_1_1_1_1_1_1_1_1_1_1">
    <p:spTree>
      <p:nvGrpSpPr>
        <p:cNvPr id="1" name="Shape 280"/>
        <p:cNvGrpSpPr/>
        <p:nvPr/>
      </p:nvGrpSpPr>
      <p:grpSpPr>
        <a:xfrm>
          <a:off x="0" y="0"/>
          <a:ext cx="0" cy="0"/>
          <a:chOff x="0" y="0"/>
          <a:chExt cx="0" cy="0"/>
        </a:xfrm>
      </p:grpSpPr>
      <p:pic>
        <p:nvPicPr>
          <p:cNvPr id="281" name="Google Shape;281;p58" descr="Photo of elementary student"/>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282" name="Google Shape;282;p58" descr="Photo of elementary student"/>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283" name="Google Shape;283;p58" descr="Photo of elementary students and teacher"/>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284" name="Google Shape;284;p58" descr="Photo of elementary student"/>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285" name="Google Shape;285;p58" descr="Photo of elementary student"/>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286" name="Google Shape;286;p58" descr="Photo of elementary student"/>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287" name="Google Shape;287;p58" descr="Photo of elementary student"/>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288" name="Google Shape;288;p58" descr="Photo of elementary students"/>
          <p:cNvPicPr preferRelativeResize="0"/>
          <p:nvPr/>
        </p:nvPicPr>
        <p:blipFill rotWithShape="1">
          <a:blip r:embed="rId9">
            <a:alphaModFix/>
          </a:blip>
          <a:srcRect/>
          <a:stretch/>
        </p:blipFill>
        <p:spPr>
          <a:xfrm>
            <a:off x="7021000" y="2205550"/>
            <a:ext cx="1828800" cy="1828800"/>
          </a:xfrm>
          <a:prstGeom prst="rect">
            <a:avLst/>
          </a:prstGeom>
          <a:noFill/>
          <a:ln>
            <a:noFill/>
          </a:ln>
        </p:spPr>
      </p:pic>
      <p:sp>
        <p:nvSpPr>
          <p:cNvPr id="289" name="Google Shape;289;p5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mages can be copy/pasted to other slides - 02">
  <p:cSld name="TITLE_AND_BODY_1_1_1_1_1_1_1_1_1_1_1_1_1_1_1_1_1_1">
    <p:spTree>
      <p:nvGrpSpPr>
        <p:cNvPr id="1" name="Shape 290"/>
        <p:cNvGrpSpPr/>
        <p:nvPr/>
      </p:nvGrpSpPr>
      <p:grpSpPr>
        <a:xfrm>
          <a:off x="0" y="0"/>
          <a:ext cx="0" cy="0"/>
          <a:chOff x="0" y="0"/>
          <a:chExt cx="0" cy="0"/>
        </a:xfrm>
      </p:grpSpPr>
      <p:pic>
        <p:nvPicPr>
          <p:cNvPr id="291" name="Google Shape;291;p59" descr="Photo of elementary students"/>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292" name="Google Shape;292;p59" descr="Photo of elementary students"/>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293" name="Google Shape;293;p59" descr="Photo of high school student"/>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294" name="Google Shape;294;p59" descr="Photo of high school students"/>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295" name="Google Shape;295;p59" descr="Photo of high school students"/>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296" name="Google Shape;296;p59" descr="Photo of high school student"/>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297" name="Google Shape;297;p59" descr="Photo of high school students"/>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298" name="Google Shape;298;p59" descr="Photo of high school student"/>
          <p:cNvPicPr preferRelativeResize="0"/>
          <p:nvPr/>
        </p:nvPicPr>
        <p:blipFill rotWithShape="1">
          <a:blip r:embed="rId9">
            <a:alphaModFix/>
          </a:blip>
          <a:srcRect/>
          <a:stretch/>
        </p:blipFill>
        <p:spPr>
          <a:xfrm>
            <a:off x="7021000" y="2205550"/>
            <a:ext cx="1828800" cy="1828800"/>
          </a:xfrm>
          <a:prstGeom prst="rect">
            <a:avLst/>
          </a:prstGeom>
          <a:noFill/>
          <a:ln>
            <a:noFill/>
          </a:ln>
        </p:spPr>
      </p:pic>
      <p:sp>
        <p:nvSpPr>
          <p:cNvPr id="299" name="Google Shape;299;p5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mages can be copy/pasted to other slides - 03">
  <p:cSld name="TITLE_AND_BODY_1_1_1_1_1_1_1_1_1_1_1_1_1_1_1_1_1_1_1">
    <p:spTree>
      <p:nvGrpSpPr>
        <p:cNvPr id="1" name="Shape 300"/>
        <p:cNvGrpSpPr/>
        <p:nvPr/>
      </p:nvGrpSpPr>
      <p:grpSpPr>
        <a:xfrm>
          <a:off x="0" y="0"/>
          <a:ext cx="0" cy="0"/>
          <a:chOff x="0" y="0"/>
          <a:chExt cx="0" cy="0"/>
        </a:xfrm>
      </p:grpSpPr>
      <p:pic>
        <p:nvPicPr>
          <p:cNvPr id="301" name="Google Shape;301;p60" descr="Photo of high school students"/>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302" name="Google Shape;302;p60" descr="Photo of high school student"/>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303" name="Google Shape;303;p60" descr="Photo of high school students"/>
          <p:cNvPicPr preferRelativeResize="0"/>
          <p:nvPr/>
        </p:nvPicPr>
        <p:blipFill rotWithShape="1">
          <a:blip r:embed="rId4">
            <a:alphaModFix/>
          </a:blip>
          <a:srcRect/>
          <a:stretch/>
        </p:blipFill>
        <p:spPr>
          <a:xfrm>
            <a:off x="4731467" y="152400"/>
            <a:ext cx="1828800" cy="1828800"/>
          </a:xfrm>
          <a:prstGeom prst="rect">
            <a:avLst/>
          </a:prstGeom>
          <a:noFill/>
          <a:ln>
            <a:noFill/>
          </a:ln>
        </p:spPr>
      </p:pic>
      <p:sp>
        <p:nvSpPr>
          <p:cNvPr id="304" name="Google Shape;304;p6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5"/>
        <p:cNvGrpSpPr/>
        <p:nvPr/>
      </p:nvGrpSpPr>
      <p:grpSpPr>
        <a:xfrm>
          <a:off x="0" y="0"/>
          <a:ext cx="0" cy="0"/>
          <a:chOff x="0" y="0"/>
          <a:chExt cx="0" cy="0"/>
        </a:xfrm>
      </p:grpSpPr>
      <p:sp>
        <p:nvSpPr>
          <p:cNvPr id="306" name="Google Shape;306;p6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7" name="Google Shape;307;p6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8" name="Google Shape;308;p6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9" name="Google Shape;309;p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3"/>
        <p:cNvGrpSpPr/>
        <p:nvPr/>
      </p:nvGrpSpPr>
      <p:grpSpPr>
        <a:xfrm>
          <a:off x="0" y="0"/>
          <a:ext cx="0" cy="0"/>
          <a:chOff x="0" y="0"/>
          <a:chExt cx="0" cy="0"/>
        </a:xfrm>
      </p:grpSpPr>
      <p:sp>
        <p:nvSpPr>
          <p:cNvPr id="314" name="Google Shape;314;p6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15" name="Google Shape;315;p6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6" name="Google Shape;316;p6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17"/>
        <p:cNvGrpSpPr/>
        <p:nvPr/>
      </p:nvGrpSpPr>
      <p:grpSpPr>
        <a:xfrm>
          <a:off x="0" y="0"/>
          <a:ext cx="0" cy="0"/>
          <a:chOff x="0" y="0"/>
          <a:chExt cx="0" cy="0"/>
        </a:xfrm>
      </p:grpSpPr>
      <p:sp>
        <p:nvSpPr>
          <p:cNvPr id="318" name="Google Shape;318;p64"/>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19" name="Google Shape;319;p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0"/>
        <p:cNvGrpSpPr/>
        <p:nvPr/>
      </p:nvGrpSpPr>
      <p:grpSpPr>
        <a:xfrm>
          <a:off x="0" y="0"/>
          <a:ext cx="0" cy="0"/>
          <a:chOff x="0" y="0"/>
          <a:chExt cx="0" cy="0"/>
        </a:xfrm>
      </p:grpSpPr>
      <p:sp>
        <p:nvSpPr>
          <p:cNvPr id="321" name="Google Shape;321;p6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6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23" name="Google Shape;323;p6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24" name="Google Shape;324;p6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25" name="Google Shape;325;p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29"/>
        <p:cNvGrpSpPr/>
        <p:nvPr/>
      </p:nvGrpSpPr>
      <p:grpSpPr>
        <a:xfrm>
          <a:off x="0" y="0"/>
          <a:ext cx="0" cy="0"/>
          <a:chOff x="0" y="0"/>
          <a:chExt cx="0" cy="0"/>
        </a:xfrm>
      </p:grpSpPr>
      <p:sp>
        <p:nvSpPr>
          <p:cNvPr id="330" name="Google Shape;330;p6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31" name="Google Shape;331;p6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332" name="Google Shape;332;p6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333"/>
        <p:cNvGrpSpPr/>
        <p:nvPr/>
      </p:nvGrpSpPr>
      <p:grpSpPr>
        <a:xfrm>
          <a:off x="0" y="0"/>
          <a:ext cx="0" cy="0"/>
          <a:chOff x="0" y="0"/>
          <a:chExt cx="0" cy="0"/>
        </a:xfrm>
      </p:grpSpPr>
      <p:sp>
        <p:nvSpPr>
          <p:cNvPr id="334" name="Google Shape;334;g2eb57fa4619_1_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35" name="Google Shape;335;g2eb57fa4619_1_2"/>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36" name="Google Shape;336;g2eb57fa4619_1_2"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337" name="Google Shape;337;g2eb57fa4619_1_2"/>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600" b="1" i="0" u="none" strike="noStrike" cap="none">
                <a:solidFill>
                  <a:srgbClr val="EF7521"/>
                </a:solidFill>
                <a:latin typeface="Roboto"/>
                <a:ea typeface="Roboto"/>
                <a:cs typeface="Roboto"/>
                <a:sym typeface="Roboto"/>
              </a:rPr>
              <a:t>Our Vision </a:t>
            </a:r>
            <a:endParaRPr sz="1200" b="0"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chemeClr val="dk1"/>
                </a:solidFill>
                <a:latin typeface="Roboto"/>
                <a:ea typeface="Roboto"/>
                <a:cs typeface="Roboto"/>
                <a:sym typeface="Roboto"/>
              </a:rPr>
              <a:t>To create an equitable educational environment where </a:t>
            </a:r>
            <a:r>
              <a:rPr lang="en" sz="1000" b="0" i="1" u="none" strike="noStrike" cap="none">
                <a:solidFill>
                  <a:schemeClr val="dk1"/>
                </a:solidFill>
                <a:latin typeface="Roboto"/>
                <a:ea typeface="Roboto"/>
                <a:cs typeface="Roboto"/>
                <a:sym typeface="Roboto"/>
              </a:rPr>
              <a:t>all</a:t>
            </a:r>
            <a:r>
              <a:rPr lang="en" sz="1000" b="0" i="0" u="none" strike="noStrike" cap="none">
                <a:solidFill>
                  <a:schemeClr val="dk1"/>
                </a:solidFill>
                <a:latin typeface="Roboto"/>
                <a:ea typeface="Roboto"/>
                <a:cs typeface="Roboto"/>
                <a:sym typeface="Roboto"/>
              </a:rPr>
              <a:t> students and staff in Colorado thrive</a:t>
            </a:r>
            <a:endParaRPr sz="2000" b="0" i="0" u="none" strike="noStrike" cap="none">
              <a:solidFill>
                <a:srgbClr val="000000"/>
              </a:solidFill>
              <a:latin typeface="Rockwell"/>
              <a:ea typeface="Rockwell"/>
              <a:cs typeface="Rockwell"/>
              <a:sym typeface="Rockwell"/>
            </a:endParaRPr>
          </a:p>
        </p:txBody>
      </p:sp>
      <p:cxnSp>
        <p:nvCxnSpPr>
          <p:cNvPr id="338" name="Google Shape;338;g2eb57fa4619_1_2" descr="&quot;&quot;"/>
          <p:cNvCxnSpPr/>
          <p:nvPr/>
        </p:nvCxnSpPr>
        <p:spPr>
          <a:xfrm>
            <a:off x="-160100" y="1282346"/>
            <a:ext cx="8989500" cy="0"/>
          </a:xfrm>
          <a:prstGeom prst="straightConnector1">
            <a:avLst/>
          </a:prstGeom>
          <a:noFill/>
          <a:ln w="9525" cap="flat" cmpd="sng">
            <a:solidFill>
              <a:srgbClr val="EF7521"/>
            </a:solidFill>
            <a:prstDash val="dot"/>
            <a:round/>
            <a:headEnd type="none" w="sm" len="sm"/>
            <a:tailEnd type="none" w="sm" len="sm"/>
          </a:ln>
        </p:spPr>
      </p:cxnSp>
      <p:sp>
        <p:nvSpPr>
          <p:cNvPr id="339" name="Google Shape;339;g2eb57fa4619_1_2"/>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SERVE</a:t>
            </a:r>
            <a:endParaRPr sz="1100" b="0"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Provide actionable support to local educational agencies</a:t>
            </a:r>
            <a:endParaRPr sz="1000" b="0" i="0" u="none" strike="noStrike" cap="none">
              <a:solidFill>
                <a:srgbClr val="000000"/>
              </a:solidFill>
              <a:latin typeface="Roboto"/>
              <a:ea typeface="Roboto"/>
              <a:cs typeface="Roboto"/>
              <a:sym typeface="Roboto"/>
            </a:endParaRPr>
          </a:p>
        </p:txBody>
      </p:sp>
      <p:sp>
        <p:nvSpPr>
          <p:cNvPr id="340" name="Google Shape;340;g2eb57fa4619_1_2"/>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 sz="1300" b="0" i="0" u="none" strike="noStrike" cap="none">
                <a:solidFill>
                  <a:srgbClr val="EF7521"/>
                </a:solidFill>
                <a:latin typeface="Roboto Medium"/>
                <a:ea typeface="Roboto Medium"/>
                <a:cs typeface="Roboto Medium"/>
                <a:sym typeface="Roboto Medium"/>
              </a:rPr>
              <a:t>&gt; </a:t>
            </a:r>
            <a:r>
              <a:rPr lang="en" sz="1100" b="0" i="0" u="none" strike="noStrike" cap="none">
                <a:solidFill>
                  <a:srgbClr val="EF7521"/>
                </a:solidFill>
                <a:latin typeface="Roboto Medium"/>
                <a:ea typeface="Roboto Medium"/>
                <a:cs typeface="Roboto Medium"/>
                <a:sym typeface="Roboto Medium"/>
              </a:rPr>
              <a:t>GUIDE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Implement policy and legislation in an effective way </a:t>
            </a:r>
            <a:endParaRPr sz="1000" b="0" i="0" u="none" strike="noStrike" cap="none">
              <a:solidFill>
                <a:srgbClr val="000000"/>
              </a:solidFill>
              <a:latin typeface="Roboto"/>
              <a:ea typeface="Roboto"/>
              <a:cs typeface="Roboto"/>
              <a:sym typeface="Roboto"/>
            </a:endParaRPr>
          </a:p>
        </p:txBody>
      </p:sp>
      <p:sp>
        <p:nvSpPr>
          <p:cNvPr id="341" name="Google Shape;341;g2eb57fa4619_1_2"/>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ELEVATE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Share the experiences of local educational agencies and students</a:t>
            </a:r>
            <a:endParaRPr sz="1000" b="0" i="0" u="none" strike="noStrike" cap="none">
              <a:solidFill>
                <a:srgbClr val="000000"/>
              </a:solidFill>
              <a:latin typeface="Roboto"/>
              <a:ea typeface="Roboto"/>
              <a:cs typeface="Roboto"/>
              <a:sym typeface="Roboto"/>
            </a:endParaRPr>
          </a:p>
        </p:txBody>
      </p:sp>
      <p:sp>
        <p:nvSpPr>
          <p:cNvPr id="342" name="Google Shape;342;g2eb57fa4619_1_2"/>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600" b="1" i="0" u="none" strike="noStrike" cap="none">
                <a:solidFill>
                  <a:srgbClr val="EF7521"/>
                </a:solidFill>
                <a:latin typeface="Roboto"/>
                <a:ea typeface="Roboto"/>
                <a:cs typeface="Roboto"/>
                <a:sym typeface="Roboto"/>
              </a:rPr>
              <a:t>Our Role</a:t>
            </a:r>
            <a:endParaRPr sz="1600" b="1"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000" b="0" i="0" u="none" strike="noStrike" cap="none">
              <a:solidFill>
                <a:srgbClr val="000000"/>
              </a:solidFill>
              <a:latin typeface="Roboto"/>
              <a:ea typeface="Roboto"/>
              <a:cs typeface="Roboto"/>
              <a:sym typeface="Roboto"/>
            </a:endParaRPr>
          </a:p>
        </p:txBody>
      </p:sp>
      <p:sp>
        <p:nvSpPr>
          <p:cNvPr id="343" name="Google Shape;343;g2eb57fa4619_1_2"/>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Core Values:    </a:t>
            </a:r>
            <a:r>
              <a:rPr lang="en"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344" name="Google Shape;344;g2eb57fa4619_1_2" descr="&quot;&quot;"/>
          <p:cNvCxnSpPr/>
          <p:nvPr/>
        </p:nvCxnSpPr>
        <p:spPr>
          <a:xfrm>
            <a:off x="3130417" y="1632525"/>
            <a:ext cx="0" cy="674700"/>
          </a:xfrm>
          <a:prstGeom prst="straightConnector1">
            <a:avLst/>
          </a:prstGeom>
          <a:noFill/>
          <a:ln w="9525" cap="flat" cmpd="sng">
            <a:solidFill>
              <a:srgbClr val="EF7521"/>
            </a:solidFill>
            <a:prstDash val="dot"/>
            <a:round/>
            <a:headEnd type="none" w="sm" len="sm"/>
            <a:tailEnd type="none" w="sm" len="sm"/>
          </a:ln>
        </p:spPr>
      </p:cxnSp>
      <p:grpSp>
        <p:nvGrpSpPr>
          <p:cNvPr id="345" name="Google Shape;345;g2eb57fa4619_1_2"/>
          <p:cNvGrpSpPr/>
          <p:nvPr/>
        </p:nvGrpSpPr>
        <p:grpSpPr>
          <a:xfrm>
            <a:off x="311700" y="3548650"/>
            <a:ext cx="8363900" cy="646200"/>
            <a:chOff x="375100" y="3396250"/>
            <a:chExt cx="8363900" cy="646200"/>
          </a:xfrm>
        </p:grpSpPr>
        <p:sp>
          <p:nvSpPr>
            <p:cNvPr id="346" name="Google Shape;346;g2eb57fa4619_1_2"/>
            <p:cNvSpPr/>
            <p:nvPr/>
          </p:nvSpPr>
          <p:spPr>
            <a:xfrm rot="5400000">
              <a:off x="71244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g2eb57fa4619_1_2"/>
            <p:cNvSpPr/>
            <p:nvPr/>
          </p:nvSpPr>
          <p:spPr>
            <a:xfrm rot="5400000">
              <a:off x="5197433"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g2eb57fa4619_1_2"/>
            <p:cNvSpPr/>
            <p:nvPr/>
          </p:nvSpPr>
          <p:spPr>
            <a:xfrm rot="5400000">
              <a:off x="3270467"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g2eb57fa4619_1_2"/>
            <p:cNvSpPr/>
            <p:nvPr/>
          </p:nvSpPr>
          <p:spPr>
            <a:xfrm rot="5400000">
              <a:off x="13435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g2eb57fa4619_1_2"/>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FFFFFF"/>
                  </a:solidFill>
                  <a:latin typeface="Roboto"/>
                  <a:ea typeface="Roboto"/>
                  <a:cs typeface="Roboto"/>
                  <a:sym typeface="Roboto"/>
                </a:rPr>
                <a:t>Increase Student</a:t>
              </a:r>
              <a:br>
                <a:rPr lang="en" sz="1200" b="1" i="0" u="none" strike="noStrike" cap="none">
                  <a:solidFill>
                    <a:srgbClr val="FFFFFF"/>
                  </a:solidFill>
                  <a:latin typeface="Roboto"/>
                  <a:ea typeface="Roboto"/>
                  <a:cs typeface="Roboto"/>
                  <a:sym typeface="Roboto"/>
                </a:rPr>
              </a:br>
              <a:r>
                <a:rPr lang="en"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351" name="Google Shape;351;g2eb57fa4619_1_2"/>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352" name="Google Shape;352;g2eb57fa4619_1_2"/>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353" name="Google Shape;353;g2eb57fa4619_1_2"/>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354" name="Google Shape;354;g2eb57fa4619_1_2" descr="&quot;&quot;"/>
          <p:cNvCxnSpPr/>
          <p:nvPr/>
        </p:nvCxnSpPr>
        <p:spPr>
          <a:xfrm>
            <a:off x="5120450"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355" name="Google Shape;355;g2eb57fa4619_1_2" descr="&quot;&quot;"/>
          <p:cNvCxnSpPr/>
          <p:nvPr/>
        </p:nvCxnSpPr>
        <p:spPr>
          <a:xfrm>
            <a:off x="7110483"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356" name="Google Shape;356;g2eb57fa4619_1_2"/>
          <p:cNvCxnSpPr/>
          <p:nvPr/>
        </p:nvCxnSpPr>
        <p:spPr>
          <a:xfrm>
            <a:off x="-160100" y="2409466"/>
            <a:ext cx="9030600" cy="0"/>
          </a:xfrm>
          <a:prstGeom prst="straightConnector1">
            <a:avLst/>
          </a:prstGeom>
          <a:noFill/>
          <a:ln w="9525" cap="flat" cmpd="sng">
            <a:solidFill>
              <a:srgbClr val="EF7521"/>
            </a:solidFill>
            <a:prstDash val="dot"/>
            <a:round/>
            <a:headEnd type="none" w="sm" len="sm"/>
            <a:tailEnd type="none" w="sm" len="sm"/>
          </a:ln>
        </p:spPr>
      </p:cxnSp>
      <p:cxnSp>
        <p:nvCxnSpPr>
          <p:cNvPr id="357" name="Google Shape;357;g2eb57fa4619_1_2"/>
          <p:cNvCxnSpPr/>
          <p:nvPr/>
        </p:nvCxnSpPr>
        <p:spPr>
          <a:xfrm>
            <a:off x="-160100" y="3016625"/>
            <a:ext cx="9030600" cy="0"/>
          </a:xfrm>
          <a:prstGeom prst="straightConnector1">
            <a:avLst/>
          </a:prstGeom>
          <a:noFill/>
          <a:ln w="9525" cap="flat" cmpd="sng">
            <a:solidFill>
              <a:srgbClr val="EF7521"/>
            </a:solidFill>
            <a:prstDash val="dot"/>
            <a:round/>
            <a:headEnd type="none" w="sm" len="sm"/>
            <a:tailEnd type="none" w="sm" len="sm"/>
          </a:ln>
        </p:spPr>
      </p:cxnSp>
      <p:sp>
        <p:nvSpPr>
          <p:cNvPr id="358" name="Google Shape;358;g2eb57fa4619_1_2"/>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Priorities:</a:t>
            </a:r>
            <a:endParaRPr sz="1300" b="0" i="0" u="none" strike="noStrike" cap="none">
              <a:solidFill>
                <a:schemeClr val="dk1"/>
              </a:solidFill>
              <a:latin typeface="Arial"/>
              <a:ea typeface="Arial"/>
              <a:cs typeface="Arial"/>
              <a:sym typeface="Arial"/>
            </a:endParaRPr>
          </a:p>
        </p:txBody>
      </p:sp>
      <p:sp>
        <p:nvSpPr>
          <p:cNvPr id="359" name="Google Shape;359;g2eb57fa4619_1_2"/>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200"/>
              </a:spcAft>
              <a:buClr>
                <a:srgbClr val="000000"/>
              </a:buClr>
              <a:buSzPts val="2000"/>
              <a:buFont typeface="Arial"/>
              <a:buNone/>
            </a:pPr>
            <a:r>
              <a:rPr lang="en" sz="2000" b="1" i="0" u="none" strike="noStrike" cap="none">
                <a:solidFill>
                  <a:schemeClr val="dk1"/>
                </a:solidFill>
                <a:latin typeface="Roboto"/>
                <a:ea typeface="Roboto"/>
                <a:cs typeface="Roboto"/>
                <a:sym typeface="Roboto"/>
              </a:rPr>
              <a:t>Theory of Change</a:t>
            </a:r>
            <a:endParaRPr sz="2000" b="1" i="0" u="none" strike="noStrike" cap="none">
              <a:solidFill>
                <a:schemeClr val="dk1"/>
              </a:solidFill>
              <a:latin typeface="Roboto"/>
              <a:ea typeface="Roboto"/>
              <a:cs typeface="Roboto"/>
              <a:sym typeface="Roboto"/>
            </a:endParaRPr>
          </a:p>
        </p:txBody>
      </p:sp>
      <p:cxnSp>
        <p:nvCxnSpPr>
          <p:cNvPr id="360" name="Google Shape;360;g2eb57fa4619_1_2" descr="&quot;&quot;"/>
          <p:cNvCxnSpPr/>
          <p:nvPr/>
        </p:nvCxnSpPr>
        <p:spPr>
          <a:xfrm>
            <a:off x="-160100" y="588900"/>
            <a:ext cx="8989500" cy="0"/>
          </a:xfrm>
          <a:prstGeom prst="straightConnector1">
            <a:avLst/>
          </a:prstGeom>
          <a:noFill/>
          <a:ln w="9525" cap="flat" cmpd="sng">
            <a:solidFill>
              <a:srgbClr val="EF7521"/>
            </a:solidFill>
            <a:prstDash val="dot"/>
            <a:round/>
            <a:headEnd type="none" w="sm" len="sm"/>
            <a:tailEnd type="none" w="sm" len="sm"/>
          </a:ln>
        </p:spPr>
      </p:cxnSp>
      <p:sp>
        <p:nvSpPr>
          <p:cNvPr id="361" name="Google Shape;361;g2eb57fa4619_1_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62" name="Google Shape;362;g2eb57fa4619_1_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hree_Content_Alterna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C6845F-9850-8381-3A98-2CE45E4AD8A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5318315" y="1317812"/>
            <a:ext cx="5143500" cy="2507876"/>
          </a:xfrm>
          <a:prstGeom prst="rect">
            <a:avLst/>
          </a:prstGeom>
          <a:gradFill>
            <a:gsLst>
              <a:gs pos="0">
                <a:schemeClr val="bg1"/>
              </a:gs>
              <a:gs pos="100000">
                <a:srgbClr val="85D9E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8086705" y="4629151"/>
            <a:ext cx="857291" cy="364739"/>
          </a:xfrm>
          <a:prstGeom prst="rect">
            <a:avLst/>
          </a:prstGeom>
        </p:spPr>
      </p:pic>
      <p:sp>
        <p:nvSpPr>
          <p:cNvPr id="7" name="Title 1">
            <a:extLst>
              <a:ext uri="{FF2B5EF4-FFF2-40B4-BE49-F238E27FC236}">
                <a16:creationId xmlns:a16="http://schemas.microsoft.com/office/drawing/2014/main" id="{1D7AC24C-F024-5A10-5DE9-E7A022665288}"/>
              </a:ext>
            </a:extLst>
          </p:cNvPr>
          <p:cNvSpPr>
            <a:spLocks noGrp="1"/>
          </p:cNvSpPr>
          <p:nvPr>
            <p:ph type="title"/>
          </p:nvPr>
        </p:nvSpPr>
        <p:spPr>
          <a:xfrm>
            <a:off x="1496291" y="4570645"/>
            <a:ext cx="6338455" cy="534879"/>
          </a:xfrm>
        </p:spPr>
        <p:txBody>
          <a:bodyPr lIns="0" tIns="0" rIns="0" bIns="0" anchor="ctr" anchorCtr="0">
            <a:normAutofit/>
          </a:bodyPr>
          <a:lstStyle>
            <a:lvl1pPr algn="r">
              <a:defRPr sz="1800">
                <a:solidFill>
                  <a:schemeClr val="tx1"/>
                </a:solidFill>
                <a:latin typeface="+mj-lt"/>
              </a:defRPr>
            </a:lvl1pPr>
          </a:lstStyle>
          <a:p>
            <a:r>
              <a:rPr lang="en-US"/>
              <a:t>Click to edit Master title style</a:t>
            </a:r>
          </a:p>
        </p:txBody>
      </p:sp>
      <p:sp>
        <p:nvSpPr>
          <p:cNvPr id="13" name="Content Placeholder 11">
            <a:extLst>
              <a:ext uri="{FF2B5EF4-FFF2-40B4-BE49-F238E27FC236}">
                <a16:creationId xmlns:a16="http://schemas.microsoft.com/office/drawing/2014/main" id="{679F0B30-A3D8-5FAB-79BF-FAFB7DF5CD73}"/>
              </a:ext>
            </a:extLst>
          </p:cNvPr>
          <p:cNvSpPr>
            <a:spLocks noGrp="1"/>
          </p:cNvSpPr>
          <p:nvPr>
            <p:ph sz="quarter" idx="16"/>
          </p:nvPr>
        </p:nvSpPr>
        <p:spPr>
          <a:xfrm>
            <a:off x="204719" y="242099"/>
            <a:ext cx="4286250" cy="1885950"/>
          </a:xfrm>
        </p:spPr>
        <p:txBody>
          <a:bodyPr>
            <a:normAutofit/>
          </a:bodyPr>
          <a:lstStyle>
            <a:lvl1pPr>
              <a:defRPr sz="1800"/>
            </a:lvl1pPr>
            <a:lvl2pPr>
              <a:defRPr sz="1500"/>
            </a:lvl2pPr>
            <a:lvl3pPr>
              <a:defRPr sz="135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a:extLst>
              <a:ext uri="{FF2B5EF4-FFF2-40B4-BE49-F238E27FC236}">
                <a16:creationId xmlns:a16="http://schemas.microsoft.com/office/drawing/2014/main" id="{59C40B87-34B1-0D57-986A-C0117BA534FB}"/>
              </a:ext>
            </a:extLst>
          </p:cNvPr>
          <p:cNvSpPr>
            <a:spLocks noGrp="1"/>
          </p:cNvSpPr>
          <p:nvPr>
            <p:ph sz="quarter" idx="17"/>
          </p:nvPr>
        </p:nvSpPr>
        <p:spPr>
          <a:xfrm>
            <a:off x="204719" y="2219153"/>
            <a:ext cx="4286250" cy="1888738"/>
          </a:xfrm>
        </p:spPr>
        <p:txBody>
          <a:bodyPr>
            <a:normAutofit/>
          </a:bodyPr>
          <a:lstStyle>
            <a:lvl1pPr>
              <a:defRPr sz="1800"/>
            </a:lvl1pPr>
            <a:lvl2pPr>
              <a:defRPr sz="1500"/>
            </a:lvl2pPr>
            <a:lvl3pPr>
              <a:defRPr sz="135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a:extLst>
              <a:ext uri="{FF2B5EF4-FFF2-40B4-BE49-F238E27FC236}">
                <a16:creationId xmlns:a16="http://schemas.microsoft.com/office/drawing/2014/main" id="{FCE6C516-C179-126C-DF9F-FB239BE5BC36}"/>
              </a:ext>
            </a:extLst>
          </p:cNvPr>
          <p:cNvSpPr>
            <a:spLocks noGrp="1"/>
          </p:cNvSpPr>
          <p:nvPr>
            <p:ph sz="quarter" idx="15"/>
          </p:nvPr>
        </p:nvSpPr>
        <p:spPr>
          <a:xfrm>
            <a:off x="4653031" y="242099"/>
            <a:ext cx="4286250" cy="3849722"/>
          </a:xfrm>
        </p:spPr>
        <p:txBody>
          <a:bodyPr>
            <a:normAutofit/>
          </a:bodyPr>
          <a:lstStyle>
            <a:lvl1pPr>
              <a:defRPr sz="1800"/>
            </a:lvl1pPr>
            <a:lvl2pPr>
              <a:defRPr sz="1500"/>
            </a:lvl2pPr>
            <a:lvl3pPr>
              <a:defRPr sz="135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Google Shape;190;p48">
            <a:extLst>
              <a:ext uri="{FF2B5EF4-FFF2-40B4-BE49-F238E27FC236}">
                <a16:creationId xmlns:a16="http://schemas.microsoft.com/office/drawing/2014/main" id="{1E9CEFE5-B1E2-F329-5F7C-2D90E72EFCFB}"/>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4479540"/>
            <a:ext cx="9155430" cy="2"/>
          </a:xfrm>
          <a:prstGeom prst="straightConnector1">
            <a:avLst/>
          </a:prstGeom>
          <a:noFill/>
          <a:ln w="19050" cap="flat" cmpd="sng">
            <a:solidFill>
              <a:srgbClr val="488BC9"/>
            </a:solidFill>
            <a:prstDash val="solid"/>
            <a:round/>
            <a:headEnd type="none" w="sm" len="sm"/>
            <a:tailEnd type="none" w="sm" len="sm"/>
          </a:ln>
        </p:spPr>
      </p:cxnSp>
      <p:sp>
        <p:nvSpPr>
          <p:cNvPr id="2" name="Slide Number Placeholder 5">
            <a:extLst>
              <a:ext uri="{FF2B5EF4-FFF2-40B4-BE49-F238E27FC236}">
                <a16:creationId xmlns:a16="http://schemas.microsoft.com/office/drawing/2014/main" id="{52916D9F-51D7-A833-A716-2FAD3EF16428}"/>
              </a:ext>
            </a:extLst>
          </p:cNvPr>
          <p:cNvSpPr>
            <a:spLocks noGrp="1" noRot="1" noMove="1" noResize="1" noEditPoints="1" noAdjustHandles="1" noChangeArrowheads="1" noChangeShapeType="1"/>
          </p:cNvSpPr>
          <p:nvPr>
            <p:ph type="sldNum" sz="quarter" idx="12"/>
          </p:nvPr>
        </p:nvSpPr>
        <p:spPr>
          <a:xfrm>
            <a:off x="170937" y="4867259"/>
            <a:ext cx="579561" cy="209583"/>
          </a:xfrm>
        </p:spPr>
        <p:txBody>
          <a:bodyPr/>
          <a:lstStyle>
            <a:lvl1pPr algn="l">
              <a:defRPr sz="1200" b="1">
                <a:solidFill>
                  <a:schemeClr val="tx1"/>
                </a:solidFill>
              </a:defRPr>
            </a:lvl1pPr>
          </a:lstStyle>
          <a:p>
            <a:fld id="{C479D5F6-EDCB-402A-AC08-4943A1820E8F}" type="slidenum">
              <a:rPr lang="en-US" smtClean="0"/>
              <a:pPr/>
              <a:t>‹#›</a:t>
            </a:fld>
            <a:endParaRPr lang="en-US"/>
          </a:p>
        </p:txBody>
      </p:sp>
      <p:sp>
        <p:nvSpPr>
          <p:cNvPr id="4" name="Content Placeholder 4">
            <a:extLst>
              <a:ext uri="{FF2B5EF4-FFF2-40B4-BE49-F238E27FC236}">
                <a16:creationId xmlns:a16="http://schemas.microsoft.com/office/drawing/2014/main" id="{41139D42-2FDA-3847-2F6E-F526E2713990}"/>
              </a:ext>
            </a:extLst>
          </p:cNvPr>
          <p:cNvSpPr>
            <a:spLocks noGrp="1"/>
          </p:cNvSpPr>
          <p:nvPr>
            <p:ph sz="quarter" idx="13" hasCustomPrompt="1"/>
          </p:nvPr>
        </p:nvSpPr>
        <p:spPr>
          <a:xfrm>
            <a:off x="204719" y="4198995"/>
            <a:ext cx="4286250" cy="205740"/>
          </a:xfrm>
        </p:spPr>
        <p:txBody>
          <a:bodyPr>
            <a:noAutofit/>
          </a:bodyPr>
          <a:lstStyle>
            <a:lvl1pPr marL="0" indent="0" algn="ctr">
              <a:buNone/>
              <a:defRPr lang="en-US" sz="1050" kern="1200" smtClean="0">
                <a:solidFill>
                  <a:schemeClr val="tx1">
                    <a:lumMod val="65000"/>
                    <a:lumOff val="35000"/>
                  </a:schemeClr>
                </a:solidFill>
                <a:latin typeface="+mn-lt"/>
                <a:ea typeface="+mn-ea"/>
                <a:cs typeface="+mn-cs"/>
              </a:defRPr>
            </a:lvl1pPr>
          </a:lstStyle>
          <a:p>
            <a:pPr lvl="0"/>
            <a:r>
              <a:rPr lang="en-US"/>
              <a:t>Click to edit add collection name</a:t>
            </a:r>
          </a:p>
        </p:txBody>
      </p:sp>
      <p:sp>
        <p:nvSpPr>
          <p:cNvPr id="8" name="Content Placeholder 4">
            <a:extLst>
              <a:ext uri="{FF2B5EF4-FFF2-40B4-BE49-F238E27FC236}">
                <a16:creationId xmlns:a16="http://schemas.microsoft.com/office/drawing/2014/main" id="{075BB386-57FE-7562-2CA7-80CA5ED5D1ED}"/>
              </a:ext>
            </a:extLst>
          </p:cNvPr>
          <p:cNvSpPr>
            <a:spLocks noGrp="1"/>
          </p:cNvSpPr>
          <p:nvPr>
            <p:ph sz="quarter" idx="14" hasCustomPrompt="1"/>
          </p:nvPr>
        </p:nvSpPr>
        <p:spPr>
          <a:xfrm>
            <a:off x="4653030" y="4198995"/>
            <a:ext cx="4286250" cy="205740"/>
          </a:xfrm>
        </p:spPr>
        <p:txBody>
          <a:bodyPr>
            <a:noAutofit/>
          </a:bodyPr>
          <a:lstStyle>
            <a:lvl1pPr marL="0" indent="0" algn="ctr">
              <a:buNone/>
              <a:defRPr lang="en-US" sz="1050" kern="1200" smtClean="0">
                <a:solidFill>
                  <a:schemeClr val="tx1">
                    <a:lumMod val="65000"/>
                    <a:lumOff val="35000"/>
                  </a:schemeClr>
                </a:solidFill>
                <a:latin typeface="+mn-lt"/>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1362360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Slide - Orange" type="title">
  <p:cSld name="TITLE">
    <p:spTree>
      <p:nvGrpSpPr>
        <p:cNvPr id="1" name="Shape 19"/>
        <p:cNvGrpSpPr/>
        <p:nvPr/>
      </p:nvGrpSpPr>
      <p:grpSpPr>
        <a:xfrm>
          <a:off x="0" y="0"/>
          <a:ext cx="0" cy="0"/>
          <a:chOff x="0" y="0"/>
          <a:chExt cx="0" cy="0"/>
        </a:xfrm>
      </p:grpSpPr>
      <p:sp>
        <p:nvSpPr>
          <p:cNvPr id="20" name="Google Shape;20;p31"/>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31" descr="&quot;&quot;"/>
          <p:cNvSpPr/>
          <p:nvPr/>
        </p:nvSpPr>
        <p:spPr>
          <a:xfrm>
            <a:off x="1125" y="0"/>
            <a:ext cx="9144000" cy="27432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 name="Google Shape;22;p31" descr="CDE logo"/>
          <p:cNvPicPr preferRelativeResize="0"/>
          <p:nvPr/>
        </p:nvPicPr>
        <p:blipFill rotWithShape="1">
          <a:blip r:embed="rId2">
            <a:alphaModFix/>
          </a:blip>
          <a:srcRect/>
          <a:stretch/>
        </p:blipFill>
        <p:spPr>
          <a:xfrm>
            <a:off x="2299325" y="703400"/>
            <a:ext cx="1456100" cy="919150"/>
          </a:xfrm>
          <a:prstGeom prst="rect">
            <a:avLst/>
          </a:prstGeom>
          <a:noFill/>
          <a:ln>
            <a:noFill/>
          </a:ln>
        </p:spPr>
      </p:pic>
      <p:sp>
        <p:nvSpPr>
          <p:cNvPr id="23" name="Google Shape;23;p31"/>
          <p:cNvSpPr txBox="1"/>
          <p:nvPr/>
        </p:nvSpPr>
        <p:spPr>
          <a:xfrm>
            <a:off x="205525" y="4884550"/>
            <a:ext cx="7256400" cy="178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a:ea typeface="Roboto"/>
              <a:cs typeface="Roboto"/>
              <a:sym typeface="Roboto"/>
            </a:endParaRPr>
          </a:p>
        </p:txBody>
      </p:sp>
      <p:pic>
        <p:nvPicPr>
          <p:cNvPr id="24" name="Google Shape;24;p31" descr="Photo of two elementary students"/>
          <p:cNvPicPr preferRelativeResize="0"/>
          <p:nvPr/>
        </p:nvPicPr>
        <p:blipFill rotWithShape="1">
          <a:blip r:embed="rId3">
            <a:alphaModFix/>
          </a:blip>
          <a:srcRect/>
          <a:stretch/>
        </p:blipFill>
        <p:spPr>
          <a:xfrm>
            <a:off x="6124275" y="0"/>
            <a:ext cx="3019725" cy="4483625"/>
          </a:xfrm>
          <a:prstGeom prst="rect">
            <a:avLst/>
          </a:prstGeom>
          <a:noFill/>
          <a:ln>
            <a:noFill/>
          </a:ln>
        </p:spPr>
      </p:pic>
      <p:sp>
        <p:nvSpPr>
          <p:cNvPr id="25" name="Google Shape;25;p31"/>
          <p:cNvSpPr txBox="1">
            <a:spLocks noGrp="1"/>
          </p:cNvSpPr>
          <p:nvPr>
            <p:ph type="title"/>
          </p:nvPr>
        </p:nvSpPr>
        <p:spPr>
          <a:xfrm>
            <a:off x="205525" y="2070900"/>
            <a:ext cx="5778300" cy="536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6" name="Google Shape;26;p31"/>
          <p:cNvSpPr txBox="1">
            <a:spLocks noGrp="1"/>
          </p:cNvSpPr>
          <p:nvPr>
            <p:ph type="title" idx="2"/>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7" name="Google Shape;27;p31"/>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
        <p:nvSpPr>
          <p:cNvPr id="28" name="Google Shape;28;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pic>
        <p:nvPicPr>
          <p:cNvPr id="8" name="Google Shape;123;p44">
            <a:extLst>
              <a:ext uri="{FF2B5EF4-FFF2-40B4-BE49-F238E27FC236}">
                <a16:creationId xmlns:a16="http://schemas.microsoft.com/office/drawing/2014/main" id="{456EA663-E95E-2514-CB7F-32E66446709D}"/>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4520655"/>
            <a:ext cx="9144000" cy="622846"/>
          </a:xfrm>
          <a:prstGeom prst="rect">
            <a:avLst/>
          </a:prstGeom>
          <a:noFill/>
          <a:ln>
            <a:noFill/>
          </a:ln>
        </p:spPr>
      </p:pic>
      <p:sp>
        <p:nvSpPr>
          <p:cNvPr id="2" name="Title 1">
            <a:extLst>
              <a:ext uri="{FF2B5EF4-FFF2-40B4-BE49-F238E27FC236}">
                <a16:creationId xmlns:a16="http://schemas.microsoft.com/office/drawing/2014/main" id="{3CB0EDD7-2251-2869-9938-F8E70618A82C}"/>
              </a:ext>
            </a:extLst>
          </p:cNvPr>
          <p:cNvSpPr>
            <a:spLocks noGrp="1"/>
          </p:cNvSpPr>
          <p:nvPr>
            <p:ph type="title"/>
          </p:nvPr>
        </p:nvSpPr>
        <p:spPr>
          <a:xfrm>
            <a:off x="332673" y="163607"/>
            <a:ext cx="6991405" cy="534879"/>
          </a:xfrm>
        </p:spPr>
        <p:txBody>
          <a:bodyPr lIns="0" tIns="0" rIns="0" bIns="0" anchor="ctr" anchorCtr="0">
            <a:normAutofit/>
          </a:bodyPr>
          <a:lstStyle>
            <a:lvl1pPr>
              <a:defRPr sz="1800">
                <a:solidFill>
                  <a:schemeClr val="tx1"/>
                </a:solidFill>
                <a:latin typeface="+mj-lt"/>
              </a:defRPr>
            </a:lvl1pPr>
          </a:lstStyle>
          <a:p>
            <a:r>
              <a:rPr lang="en-US"/>
              <a:t>Click to edit Master title style</a:t>
            </a:r>
          </a:p>
        </p:txBody>
      </p:sp>
      <p:sp>
        <p:nvSpPr>
          <p:cNvPr id="3" name="Content Placeholder 2"/>
          <p:cNvSpPr>
            <a:spLocks noGrp="1"/>
          </p:cNvSpPr>
          <p:nvPr>
            <p:ph sz="half" idx="1"/>
          </p:nvPr>
        </p:nvSpPr>
        <p:spPr>
          <a:xfrm>
            <a:off x="332673" y="945094"/>
            <a:ext cx="4114800" cy="3263161"/>
          </a:xfrm>
        </p:spPr>
        <p:txBody>
          <a:bodyPr>
            <a:normAutofit/>
          </a:bodyPr>
          <a:lstStyle>
            <a:lvl1pPr>
              <a:defRPr sz="1500"/>
            </a:lvl1pPr>
            <a:lvl2pPr>
              <a:defRPr sz="1350"/>
            </a:lvl2pPr>
            <a:lvl3pPr>
              <a:defRPr sz="12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31100" y="945094"/>
            <a:ext cx="4114800" cy="3263161"/>
          </a:xfrm>
        </p:spPr>
        <p:txBody>
          <a:bodyPr>
            <a:normAutofit/>
          </a:bodyPr>
          <a:lstStyle>
            <a:lvl1pPr>
              <a:defRPr sz="1500"/>
            </a:lvl1pPr>
            <a:lvl2pPr>
              <a:defRPr sz="1350"/>
            </a:lvl2pPr>
            <a:lvl3pPr>
              <a:defRPr sz="1200"/>
            </a:lvl3pPr>
          </a:lstStyle>
          <a:p>
            <a:pPr lvl="0"/>
            <a:r>
              <a:rPr lang="en-US"/>
              <a:t>Click to edit Master text styles</a:t>
            </a:r>
          </a:p>
          <a:p>
            <a:pPr lvl="1"/>
            <a:r>
              <a:rPr lang="en-US"/>
              <a:t>Second level</a:t>
            </a:r>
          </a:p>
          <a:p>
            <a:pPr lvl="2"/>
            <a:r>
              <a:rPr lang="en-US"/>
              <a:t>Third level</a:t>
            </a:r>
          </a:p>
        </p:txBody>
      </p:sp>
      <p:pic>
        <p:nvPicPr>
          <p:cNvPr id="12" name="Picture 11">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8086705" y="4629151"/>
            <a:ext cx="857291" cy="364739"/>
          </a:xfrm>
          <a:prstGeom prst="rect">
            <a:avLst/>
          </a:prstGeom>
        </p:spPr>
      </p:pic>
      <p:cxnSp>
        <p:nvCxnSpPr>
          <p:cNvPr id="7" name="Google Shape;190;p48">
            <a:extLst>
              <a:ext uri="{FF2B5EF4-FFF2-40B4-BE49-F238E27FC236}">
                <a16:creationId xmlns:a16="http://schemas.microsoft.com/office/drawing/2014/main" id="{6A39F52A-DC1A-FC42-A444-C88E1083A799}"/>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776352"/>
            <a:ext cx="9155430" cy="2"/>
          </a:xfrm>
          <a:prstGeom prst="straightConnector1">
            <a:avLst/>
          </a:prstGeom>
          <a:noFill/>
          <a:ln w="19050" cap="flat" cmpd="sng">
            <a:solidFill>
              <a:srgbClr val="488BC9"/>
            </a:solidFill>
            <a:prstDash val="solid"/>
            <a:round/>
            <a:headEnd type="none" w="sm" len="sm"/>
            <a:tailEnd type="none" w="sm" len="sm"/>
          </a:ln>
        </p:spPr>
      </p:cxnSp>
      <p:sp>
        <p:nvSpPr>
          <p:cNvPr id="9" name="Slide Number Placeholder 5">
            <a:extLst>
              <a:ext uri="{FF2B5EF4-FFF2-40B4-BE49-F238E27FC236}">
                <a16:creationId xmlns:a16="http://schemas.microsoft.com/office/drawing/2014/main" id="{5427E4D8-A6F9-BEDF-92BF-55ED256DEB3D}"/>
              </a:ext>
            </a:extLst>
          </p:cNvPr>
          <p:cNvSpPr>
            <a:spLocks noGrp="1" noRot="1" noMove="1" noResize="1" noEditPoints="1" noAdjustHandles="1" noChangeArrowheads="1" noChangeShapeType="1"/>
          </p:cNvSpPr>
          <p:nvPr>
            <p:ph type="sldNum" sz="quarter" idx="12"/>
          </p:nvPr>
        </p:nvSpPr>
        <p:spPr>
          <a:xfrm>
            <a:off x="249655" y="4767263"/>
            <a:ext cx="2057400" cy="273844"/>
          </a:xfrm>
        </p:spPr>
        <p:txBody>
          <a:bodyPr/>
          <a:lstStyle>
            <a:lvl1pPr algn="l">
              <a:defRPr sz="1200" b="1">
                <a:solidFill>
                  <a:schemeClr val="tx1"/>
                </a:solidFill>
              </a:defRPr>
            </a:lvl1pPr>
          </a:lstStyle>
          <a:p>
            <a:fld id="{C479D5F6-EDCB-402A-AC08-4943A1820E8F}" type="slidenum">
              <a:rPr lang="en-US" smtClean="0"/>
              <a:pPr/>
              <a:t>‹#›</a:t>
            </a:fld>
            <a:endParaRPr lang="en-US"/>
          </a:p>
        </p:txBody>
      </p:sp>
      <p:sp>
        <p:nvSpPr>
          <p:cNvPr id="5" name="Content Placeholder 4">
            <a:extLst>
              <a:ext uri="{FF2B5EF4-FFF2-40B4-BE49-F238E27FC236}">
                <a16:creationId xmlns:a16="http://schemas.microsoft.com/office/drawing/2014/main" id="{D17BC5EC-05DA-A335-7C5C-DFF0705C908B}"/>
              </a:ext>
            </a:extLst>
          </p:cNvPr>
          <p:cNvSpPr>
            <a:spLocks noGrp="1"/>
          </p:cNvSpPr>
          <p:nvPr>
            <p:ph sz="quarter" idx="13" hasCustomPrompt="1"/>
          </p:nvPr>
        </p:nvSpPr>
        <p:spPr>
          <a:xfrm>
            <a:off x="332673" y="4286126"/>
            <a:ext cx="4114800" cy="205740"/>
          </a:xfrm>
        </p:spPr>
        <p:txBody>
          <a:bodyPr>
            <a:noAutofit/>
          </a:bodyPr>
          <a:lstStyle>
            <a:lvl1pPr marL="0" indent="0" algn="ctr">
              <a:buNone/>
              <a:defRPr lang="en-US" sz="1050" kern="1200" smtClean="0">
                <a:solidFill>
                  <a:schemeClr val="tx1">
                    <a:lumMod val="65000"/>
                    <a:lumOff val="35000"/>
                  </a:schemeClr>
                </a:solidFill>
                <a:latin typeface="+mn-lt"/>
                <a:ea typeface="+mn-ea"/>
                <a:cs typeface="+mn-cs"/>
              </a:defRPr>
            </a:lvl1pPr>
          </a:lstStyle>
          <a:p>
            <a:pPr lvl="0"/>
            <a:r>
              <a:rPr lang="en-US"/>
              <a:t>Click to edit add collection name</a:t>
            </a:r>
          </a:p>
        </p:txBody>
      </p:sp>
      <p:sp>
        <p:nvSpPr>
          <p:cNvPr id="6" name="Content Placeholder 4">
            <a:extLst>
              <a:ext uri="{FF2B5EF4-FFF2-40B4-BE49-F238E27FC236}">
                <a16:creationId xmlns:a16="http://schemas.microsoft.com/office/drawing/2014/main" id="{F03ECD89-3F14-3EAF-38C6-663522C99D57}"/>
              </a:ext>
            </a:extLst>
          </p:cNvPr>
          <p:cNvSpPr>
            <a:spLocks noGrp="1"/>
          </p:cNvSpPr>
          <p:nvPr>
            <p:ph sz="quarter" idx="14" hasCustomPrompt="1"/>
          </p:nvPr>
        </p:nvSpPr>
        <p:spPr>
          <a:xfrm>
            <a:off x="4631100" y="4286126"/>
            <a:ext cx="4114800" cy="205740"/>
          </a:xfrm>
        </p:spPr>
        <p:txBody>
          <a:bodyPr>
            <a:noAutofit/>
          </a:bodyPr>
          <a:lstStyle>
            <a:lvl1pPr marL="0" indent="0" algn="ctr">
              <a:buNone/>
              <a:defRPr lang="en-US" sz="1050" kern="1200" smtClean="0">
                <a:solidFill>
                  <a:schemeClr val="tx1">
                    <a:lumMod val="65000"/>
                    <a:lumOff val="35000"/>
                  </a:schemeClr>
                </a:solidFill>
                <a:latin typeface="+mn-lt"/>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11087920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Google Shape;123;p44">
            <a:extLst>
              <a:ext uri="{FF2B5EF4-FFF2-40B4-BE49-F238E27FC236}">
                <a16:creationId xmlns:a16="http://schemas.microsoft.com/office/drawing/2014/main" id="{753BECAA-7588-D446-F0B8-F9AE1F83D1A1}"/>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4520655"/>
            <a:ext cx="9144000" cy="622846"/>
          </a:xfrm>
          <a:prstGeom prst="rect">
            <a:avLst/>
          </a:prstGeom>
          <a:noFill/>
          <a:ln>
            <a:noFill/>
          </a:ln>
        </p:spPr>
      </p:pic>
      <p:sp>
        <p:nvSpPr>
          <p:cNvPr id="2" name="Title 1"/>
          <p:cNvSpPr>
            <a:spLocks noGrp="1"/>
          </p:cNvSpPr>
          <p:nvPr>
            <p:ph type="title"/>
          </p:nvPr>
        </p:nvSpPr>
        <p:spPr>
          <a:xfrm>
            <a:off x="332674" y="163607"/>
            <a:ext cx="7668326" cy="534879"/>
          </a:xfrm>
        </p:spPr>
        <p:txBody>
          <a:bodyPr lIns="0" tIns="0" rIns="0" bIns="0" anchor="ctr" anchorCtr="0">
            <a:normAutofit/>
          </a:bodyPr>
          <a:lstStyle>
            <a:lvl1pPr>
              <a:defRPr sz="1800">
                <a:solidFill>
                  <a:schemeClr val="tx1"/>
                </a:solidFill>
                <a:latin typeface="+mj-lt"/>
              </a:defRPr>
            </a:lvl1pPr>
          </a:lstStyle>
          <a:p>
            <a:r>
              <a:rPr lang="en-US"/>
              <a:t>Click to edit Master title style</a:t>
            </a:r>
          </a:p>
        </p:txBody>
      </p:sp>
      <p:sp>
        <p:nvSpPr>
          <p:cNvPr id="3" name="Content Placeholder 2"/>
          <p:cNvSpPr>
            <a:spLocks noGrp="1"/>
          </p:cNvSpPr>
          <p:nvPr>
            <p:ph idx="1"/>
          </p:nvPr>
        </p:nvSpPr>
        <p:spPr>
          <a:xfrm>
            <a:off x="332674" y="945094"/>
            <a:ext cx="8413226" cy="3253840"/>
          </a:xfrm>
        </p:spPr>
        <p:txBody>
          <a:bodyPr lIns="0" tIns="0" rIns="0" bIns="0"/>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pic>
        <p:nvPicPr>
          <p:cNvPr id="8" name="Picture 7">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8086705" y="4629151"/>
            <a:ext cx="857291" cy="364739"/>
          </a:xfrm>
          <a:prstGeom prst="rect">
            <a:avLst/>
          </a:prstGeom>
        </p:spPr>
      </p:pic>
      <p:sp>
        <p:nvSpPr>
          <p:cNvPr id="9" name="Slide Number Placeholder 5"/>
          <p:cNvSpPr>
            <a:spLocks noGrp="1" noRot="1" noMove="1" noResize="1" noEditPoints="1" noAdjustHandles="1" noChangeArrowheads="1" noChangeShapeType="1"/>
          </p:cNvSpPr>
          <p:nvPr>
            <p:ph type="sldNum" sz="quarter" idx="12"/>
          </p:nvPr>
        </p:nvSpPr>
        <p:spPr>
          <a:xfrm>
            <a:off x="249655" y="4767263"/>
            <a:ext cx="2057400" cy="273844"/>
          </a:xfrm>
        </p:spPr>
        <p:txBody>
          <a:bodyPr/>
          <a:lstStyle>
            <a:lvl1pPr algn="l">
              <a:defRPr sz="1200" b="1">
                <a:solidFill>
                  <a:schemeClr val="tx1"/>
                </a:solidFill>
              </a:defRPr>
            </a:lvl1pPr>
          </a:lstStyle>
          <a:p>
            <a:fld id="{C479D5F6-EDCB-402A-AC08-4943A1820E8F}" type="slidenum">
              <a:rPr lang="en-US" smtClean="0"/>
              <a:pPr/>
              <a:t>‹#›</a:t>
            </a:fld>
            <a:endParaRPr lang="en-US"/>
          </a:p>
        </p:txBody>
      </p:sp>
      <p:cxnSp>
        <p:nvCxnSpPr>
          <p:cNvPr id="5" name="Google Shape;190;p48">
            <a:extLst>
              <a:ext uri="{FF2B5EF4-FFF2-40B4-BE49-F238E27FC236}">
                <a16:creationId xmlns:a16="http://schemas.microsoft.com/office/drawing/2014/main" id="{625970BA-824C-B5D7-569F-9C5302105F5E}"/>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776352"/>
            <a:ext cx="9141714" cy="2"/>
          </a:xfrm>
          <a:prstGeom prst="straightConnector1">
            <a:avLst/>
          </a:prstGeom>
          <a:noFill/>
          <a:ln w="19050" cap="flat" cmpd="sng">
            <a:solidFill>
              <a:srgbClr val="488BC9"/>
            </a:solidFill>
            <a:prstDash val="solid"/>
            <a:round/>
            <a:headEnd type="none" w="sm" len="sm"/>
            <a:tailEnd type="none" w="sm" len="sm"/>
          </a:ln>
        </p:spPr>
      </p:cxnSp>
      <p:sp>
        <p:nvSpPr>
          <p:cNvPr id="10" name="Content Placeholder 4">
            <a:extLst>
              <a:ext uri="{FF2B5EF4-FFF2-40B4-BE49-F238E27FC236}">
                <a16:creationId xmlns:a16="http://schemas.microsoft.com/office/drawing/2014/main" id="{78F44630-6AE1-CF0C-1FFF-34327DC9FDF2}"/>
              </a:ext>
            </a:extLst>
          </p:cNvPr>
          <p:cNvSpPr>
            <a:spLocks noGrp="1"/>
          </p:cNvSpPr>
          <p:nvPr>
            <p:ph sz="quarter" idx="13" hasCustomPrompt="1"/>
          </p:nvPr>
        </p:nvSpPr>
        <p:spPr>
          <a:xfrm>
            <a:off x="332673" y="4286126"/>
            <a:ext cx="4114800" cy="205740"/>
          </a:xfrm>
        </p:spPr>
        <p:txBody>
          <a:bodyPr>
            <a:noAutofit/>
          </a:bodyPr>
          <a:lstStyle>
            <a:lvl1pPr marL="0" indent="0" algn="ctr">
              <a:buNone/>
              <a:defRPr lang="en-US" sz="1050" kern="1200" smtClean="0">
                <a:solidFill>
                  <a:schemeClr val="tx1">
                    <a:lumMod val="65000"/>
                    <a:lumOff val="35000"/>
                  </a:schemeClr>
                </a:solidFill>
                <a:latin typeface="+mn-lt"/>
                <a:ea typeface="+mn-ea"/>
                <a:cs typeface="+mn-cs"/>
              </a:defRPr>
            </a:lvl1pPr>
          </a:lstStyle>
          <a:p>
            <a:pPr lvl="0"/>
            <a:r>
              <a:rPr lang="en-US"/>
              <a:t>Click to edit add collection name</a:t>
            </a:r>
          </a:p>
        </p:txBody>
      </p:sp>
      <p:sp>
        <p:nvSpPr>
          <p:cNvPr id="11" name="Content Placeholder 4">
            <a:extLst>
              <a:ext uri="{FF2B5EF4-FFF2-40B4-BE49-F238E27FC236}">
                <a16:creationId xmlns:a16="http://schemas.microsoft.com/office/drawing/2014/main" id="{BD838FED-FCDB-76FA-0166-98D48C7F57B7}"/>
              </a:ext>
            </a:extLst>
          </p:cNvPr>
          <p:cNvSpPr>
            <a:spLocks noGrp="1"/>
          </p:cNvSpPr>
          <p:nvPr>
            <p:ph sz="quarter" idx="14" hasCustomPrompt="1"/>
          </p:nvPr>
        </p:nvSpPr>
        <p:spPr>
          <a:xfrm>
            <a:off x="4631100" y="4286126"/>
            <a:ext cx="4114800" cy="205740"/>
          </a:xfrm>
        </p:spPr>
        <p:txBody>
          <a:bodyPr>
            <a:noAutofit/>
          </a:bodyPr>
          <a:lstStyle>
            <a:lvl1pPr marL="0" indent="0" algn="ctr">
              <a:buNone/>
              <a:defRPr lang="en-US" sz="1050" kern="1200" smtClean="0">
                <a:solidFill>
                  <a:schemeClr val="tx1">
                    <a:lumMod val="65000"/>
                    <a:lumOff val="35000"/>
                  </a:schemeClr>
                </a:solidFill>
                <a:latin typeface="+mn-lt"/>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3072361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lide blank - Orange">
  <p:cSld name="SECTION_HEADER_1_2">
    <p:spTree>
      <p:nvGrpSpPr>
        <p:cNvPr id="1" name="Shape 53"/>
        <p:cNvGrpSpPr/>
        <p:nvPr/>
      </p:nvGrpSpPr>
      <p:grpSpPr>
        <a:xfrm>
          <a:off x="0" y="0"/>
          <a:ext cx="0" cy="0"/>
          <a:chOff x="0" y="0"/>
          <a:chExt cx="0" cy="0"/>
        </a:xfrm>
      </p:grpSpPr>
      <p:sp>
        <p:nvSpPr>
          <p:cNvPr id="54" name="Google Shape;54;p35"/>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56" name="Google Shape;56;p35"/>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sp>
        <p:nvSpPr>
          <p:cNvPr id="57" name="Google Shape;57;p35"/>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58" name="Google Shape;58;p35"/>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59" name="Google Shape;59;p35"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lide with image - Orange" type="secHead">
  <p:cSld name="SECTION_HEADER">
    <p:spTree>
      <p:nvGrpSpPr>
        <p:cNvPr id="1" name="Shape 60"/>
        <p:cNvGrpSpPr/>
        <p:nvPr/>
      </p:nvGrpSpPr>
      <p:grpSpPr>
        <a:xfrm>
          <a:off x="0" y="0"/>
          <a:ext cx="0" cy="0"/>
          <a:chOff x="0" y="0"/>
          <a:chExt cx="0" cy="0"/>
        </a:xfrm>
      </p:grpSpPr>
      <p:sp>
        <p:nvSpPr>
          <p:cNvPr id="61" name="Google Shape;61;p34"/>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34"/>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
        <p:nvSpPr>
          <p:cNvPr id="63" name="Google Shape;63;p34"/>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pic>
        <p:nvPicPr>
          <p:cNvPr id="64" name="Google Shape;64;p34"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cxnSp>
        <p:nvCxnSpPr>
          <p:cNvPr id="65" name="Google Shape;65;p34" descr="&quot;&quot;"/>
          <p:cNvCxnSpPr/>
          <p:nvPr/>
        </p:nvCxnSpPr>
        <p:spPr>
          <a:xfrm>
            <a:off x="0" y="918350"/>
            <a:ext cx="7479600" cy="0"/>
          </a:xfrm>
          <a:prstGeom prst="straightConnector1">
            <a:avLst/>
          </a:prstGeom>
          <a:noFill/>
          <a:ln w="19050" cap="flat" cmpd="sng">
            <a:solidFill>
              <a:srgbClr val="87BF40"/>
            </a:solidFill>
            <a:prstDash val="solid"/>
            <a:round/>
            <a:headEnd type="none" w="sm" len="sm"/>
            <a:tailEnd type="none" w="sm" len="sm"/>
          </a:ln>
        </p:spPr>
      </p:cxnSp>
      <p:sp>
        <p:nvSpPr>
          <p:cNvPr id="66" name="Google Shape;66;p34"/>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67" name="Google Shape;67;p34"/>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68" name="Google Shape;68;p34"/>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pic>
        <p:nvPicPr>
          <p:cNvPr id="69" name="Google Shape;69;p34" descr="Photo of elementary student"/>
          <p:cNvPicPr preferRelativeResize="0"/>
          <p:nvPr/>
        </p:nvPicPr>
        <p:blipFill rotWithShape="1">
          <a:blip r:embed="rId3">
            <a:alphaModFix/>
          </a:blip>
          <a:srcRect/>
          <a:stretch/>
        </p:blipFill>
        <p:spPr>
          <a:xfrm>
            <a:off x="6109200" y="616825"/>
            <a:ext cx="3034799" cy="3034799"/>
          </a:xfrm>
          <a:prstGeom prst="rect">
            <a:avLst/>
          </a:prstGeom>
          <a:noFill/>
          <a:ln>
            <a:noFill/>
          </a:ln>
        </p:spPr>
      </p:pic>
      <p:sp>
        <p:nvSpPr>
          <p:cNvPr id="70" name="Google Shape;70;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 Orange - 06">
  <p:cSld name="TITLE_AND_BODY_1_1_1_1_1">
    <p:spTree>
      <p:nvGrpSpPr>
        <p:cNvPr id="1" name="Shape 101"/>
        <p:cNvGrpSpPr/>
        <p:nvPr/>
      </p:nvGrpSpPr>
      <p:grpSpPr>
        <a:xfrm>
          <a:off x="0" y="0"/>
          <a:ext cx="0" cy="0"/>
          <a:chOff x="0" y="0"/>
          <a:chExt cx="0" cy="0"/>
        </a:xfrm>
      </p:grpSpPr>
      <p:pic>
        <p:nvPicPr>
          <p:cNvPr id="102" name="Google Shape;102;p41" descr="Photo of elementary str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03" name="Google Shape;103;p41"/>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04" name="Google Shape;104;p41"/>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05" name="Google Shape;105;p4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06" name="Google Shape;106;p4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lide without image - Blue">
  <p:cSld name="TITLE_AND_BODY_1_1_1_1_1_1_1_1_1_1">
    <p:spTree>
      <p:nvGrpSpPr>
        <p:cNvPr id="1" name="Shape 188"/>
        <p:cNvGrpSpPr/>
        <p:nvPr/>
      </p:nvGrpSpPr>
      <p:grpSpPr>
        <a:xfrm>
          <a:off x="0" y="0"/>
          <a:ext cx="0" cy="0"/>
          <a:chOff x="0" y="0"/>
          <a:chExt cx="0" cy="0"/>
        </a:xfrm>
      </p:grpSpPr>
      <p:pic>
        <p:nvPicPr>
          <p:cNvPr id="189" name="Google Shape;189;p48"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190" name="Google Shape;190;p48"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191" name="Google Shape;191;p48"/>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92" name="Google Shape;192;p48"/>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93" name="Google Shape;193;p48"/>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194" name="Google Shape;194;p4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95" name="Google Shape;195;p4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96" name="Google Shape;196;p4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 Blue - 01">
  <p:cSld name="TITLE_AND_BODY_1_1_1_1_1_1_1_1_1_1_1_1">
    <p:spTree>
      <p:nvGrpSpPr>
        <p:cNvPr id="1" name="Shape 197"/>
        <p:cNvGrpSpPr/>
        <p:nvPr/>
      </p:nvGrpSpPr>
      <p:grpSpPr>
        <a:xfrm>
          <a:off x="0" y="0"/>
          <a:ext cx="0" cy="0"/>
          <a:chOff x="0" y="0"/>
          <a:chExt cx="0" cy="0"/>
        </a:xfrm>
      </p:grpSpPr>
      <p:pic>
        <p:nvPicPr>
          <p:cNvPr id="198" name="Google Shape;198;p49" descr="Photo of middle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99" name="Google Shape;199;p49"/>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200" name="Google Shape;200;p49"/>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201" name="Google Shape;201;p49"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02" name="Google Shape;202;p4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 Blue - 08">
  <p:cSld name="TITLE_AND_BODY_1_1_1_1_1_1_1_1_1_1_1_1_1_1_1_1">
    <p:spTree>
      <p:nvGrpSpPr>
        <p:cNvPr id="1" name="Shape 221"/>
        <p:cNvGrpSpPr/>
        <p:nvPr/>
      </p:nvGrpSpPr>
      <p:grpSpPr>
        <a:xfrm>
          <a:off x="0" y="0"/>
          <a:ext cx="0" cy="0"/>
          <a:chOff x="0" y="0"/>
          <a:chExt cx="0" cy="0"/>
        </a:xfrm>
      </p:grpSpPr>
      <p:pic>
        <p:nvPicPr>
          <p:cNvPr id="222" name="Google Shape;222;p53" descr="Photo of middle school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23" name="Google Shape;223;p53"/>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224" name="Google Shape;224;p53"/>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chemeClr val="dk1"/>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225" name="Google Shape;225;p5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26" name="Google Shape;226;p5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eory of Change - Orange">
  <p:cSld name="SECTION_HEADER_1_1_1">
    <p:spTree>
      <p:nvGrpSpPr>
        <p:cNvPr id="1" name="Shape 245"/>
        <p:cNvGrpSpPr/>
        <p:nvPr/>
      </p:nvGrpSpPr>
      <p:grpSpPr>
        <a:xfrm>
          <a:off x="0" y="0"/>
          <a:ext cx="0" cy="0"/>
          <a:chOff x="0" y="0"/>
          <a:chExt cx="0" cy="0"/>
        </a:xfrm>
      </p:grpSpPr>
      <p:sp>
        <p:nvSpPr>
          <p:cNvPr id="246" name="Google Shape;246;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47" name="Google Shape;247;p32"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248" name="Google Shape;248;p32"/>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600" b="1" i="0" u="none" strike="noStrike" cap="none">
                <a:solidFill>
                  <a:srgbClr val="EF7521"/>
                </a:solidFill>
                <a:latin typeface="Roboto"/>
                <a:ea typeface="Roboto"/>
                <a:cs typeface="Roboto"/>
                <a:sym typeface="Roboto"/>
              </a:rPr>
              <a:t>Our Vision test test</a:t>
            </a:r>
            <a:endParaRPr sz="1200" b="0"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chemeClr val="dk1"/>
                </a:solidFill>
                <a:latin typeface="Roboto"/>
                <a:ea typeface="Roboto"/>
                <a:cs typeface="Roboto"/>
                <a:sym typeface="Roboto"/>
              </a:rPr>
              <a:t>To create an equitable educational environment where </a:t>
            </a:r>
            <a:r>
              <a:rPr lang="en" sz="1000" b="0" i="1" u="none" strike="noStrike" cap="none">
                <a:solidFill>
                  <a:schemeClr val="dk1"/>
                </a:solidFill>
                <a:latin typeface="Roboto"/>
                <a:ea typeface="Roboto"/>
                <a:cs typeface="Roboto"/>
                <a:sym typeface="Roboto"/>
              </a:rPr>
              <a:t>all</a:t>
            </a:r>
            <a:r>
              <a:rPr lang="en" sz="1000" b="0" i="0" u="none" strike="noStrike" cap="none">
                <a:solidFill>
                  <a:schemeClr val="dk1"/>
                </a:solidFill>
                <a:latin typeface="Roboto"/>
                <a:ea typeface="Roboto"/>
                <a:cs typeface="Roboto"/>
                <a:sym typeface="Roboto"/>
              </a:rPr>
              <a:t> students and staff in Colorado thrive</a:t>
            </a:r>
            <a:endParaRPr sz="2000" b="0" i="0" u="none" strike="noStrike" cap="none">
              <a:solidFill>
                <a:srgbClr val="000000"/>
              </a:solidFill>
              <a:latin typeface="Rockwell"/>
              <a:ea typeface="Rockwell"/>
              <a:cs typeface="Rockwell"/>
              <a:sym typeface="Rockwell"/>
            </a:endParaRPr>
          </a:p>
        </p:txBody>
      </p:sp>
      <p:cxnSp>
        <p:nvCxnSpPr>
          <p:cNvPr id="249" name="Google Shape;249;p32" descr="&quot;&quot;"/>
          <p:cNvCxnSpPr/>
          <p:nvPr/>
        </p:nvCxnSpPr>
        <p:spPr>
          <a:xfrm>
            <a:off x="-160100" y="1282346"/>
            <a:ext cx="8989500" cy="0"/>
          </a:xfrm>
          <a:prstGeom prst="straightConnector1">
            <a:avLst/>
          </a:prstGeom>
          <a:noFill/>
          <a:ln w="9525" cap="flat" cmpd="sng">
            <a:solidFill>
              <a:srgbClr val="EF7521"/>
            </a:solidFill>
            <a:prstDash val="dot"/>
            <a:round/>
            <a:headEnd type="none" w="sm" len="sm"/>
            <a:tailEnd type="none" w="sm" len="sm"/>
          </a:ln>
        </p:spPr>
      </p:cxnSp>
      <p:sp>
        <p:nvSpPr>
          <p:cNvPr id="250" name="Google Shape;250;p32"/>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SERVE</a:t>
            </a:r>
            <a:endParaRPr sz="1100" b="0"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Provide actionable support to local educational agencies</a:t>
            </a:r>
            <a:endParaRPr sz="1000" b="0" i="0" u="none" strike="noStrike" cap="none">
              <a:solidFill>
                <a:srgbClr val="000000"/>
              </a:solidFill>
              <a:latin typeface="Roboto"/>
              <a:ea typeface="Roboto"/>
              <a:cs typeface="Roboto"/>
              <a:sym typeface="Roboto"/>
            </a:endParaRPr>
          </a:p>
        </p:txBody>
      </p:sp>
      <p:sp>
        <p:nvSpPr>
          <p:cNvPr id="251" name="Google Shape;251;p32"/>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 sz="1300" b="0" i="0" u="none" strike="noStrike" cap="none">
                <a:solidFill>
                  <a:srgbClr val="EF7521"/>
                </a:solidFill>
                <a:latin typeface="Roboto Medium"/>
                <a:ea typeface="Roboto Medium"/>
                <a:cs typeface="Roboto Medium"/>
                <a:sym typeface="Roboto Medium"/>
              </a:rPr>
              <a:t>&gt; </a:t>
            </a:r>
            <a:r>
              <a:rPr lang="en" sz="1100" b="0" i="0" u="none" strike="noStrike" cap="none">
                <a:solidFill>
                  <a:srgbClr val="EF7521"/>
                </a:solidFill>
                <a:latin typeface="Roboto Medium"/>
                <a:ea typeface="Roboto Medium"/>
                <a:cs typeface="Roboto Medium"/>
                <a:sym typeface="Roboto Medium"/>
              </a:rPr>
              <a:t>GUIDE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Implement policy and legislation in an effective way </a:t>
            </a:r>
            <a:endParaRPr sz="1000" b="0" i="0" u="none" strike="noStrike" cap="none">
              <a:solidFill>
                <a:srgbClr val="000000"/>
              </a:solidFill>
              <a:latin typeface="Roboto"/>
              <a:ea typeface="Roboto"/>
              <a:cs typeface="Roboto"/>
              <a:sym typeface="Roboto"/>
            </a:endParaRPr>
          </a:p>
        </p:txBody>
      </p:sp>
      <p:sp>
        <p:nvSpPr>
          <p:cNvPr id="252" name="Google Shape;252;p32"/>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ELEVATE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Share the experiences of local educational agencies and students</a:t>
            </a:r>
            <a:endParaRPr sz="1000" b="0" i="0" u="none" strike="noStrike" cap="none">
              <a:solidFill>
                <a:srgbClr val="000000"/>
              </a:solidFill>
              <a:latin typeface="Roboto"/>
              <a:ea typeface="Roboto"/>
              <a:cs typeface="Roboto"/>
              <a:sym typeface="Roboto"/>
            </a:endParaRPr>
          </a:p>
        </p:txBody>
      </p:sp>
      <p:sp>
        <p:nvSpPr>
          <p:cNvPr id="253" name="Google Shape;253;p32"/>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600" b="1" i="0" u="none" strike="noStrike" cap="none">
                <a:solidFill>
                  <a:srgbClr val="EF7521"/>
                </a:solidFill>
                <a:latin typeface="Roboto"/>
                <a:ea typeface="Roboto"/>
                <a:cs typeface="Roboto"/>
                <a:sym typeface="Roboto"/>
              </a:rPr>
              <a:t>Our Role</a:t>
            </a:r>
            <a:endParaRPr sz="1600" b="1"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000" b="0" i="0" u="none" strike="noStrike" cap="none">
              <a:solidFill>
                <a:srgbClr val="000000"/>
              </a:solidFill>
              <a:latin typeface="Roboto"/>
              <a:ea typeface="Roboto"/>
              <a:cs typeface="Roboto"/>
              <a:sym typeface="Roboto"/>
            </a:endParaRPr>
          </a:p>
        </p:txBody>
      </p:sp>
      <p:sp>
        <p:nvSpPr>
          <p:cNvPr id="254" name="Google Shape;254;p32"/>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Core Values:    </a:t>
            </a:r>
            <a:r>
              <a:rPr lang="en"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255" name="Google Shape;255;p32" descr="&quot;&quot;"/>
          <p:cNvCxnSpPr/>
          <p:nvPr/>
        </p:nvCxnSpPr>
        <p:spPr>
          <a:xfrm>
            <a:off x="3130417" y="1632525"/>
            <a:ext cx="0" cy="674700"/>
          </a:xfrm>
          <a:prstGeom prst="straightConnector1">
            <a:avLst/>
          </a:prstGeom>
          <a:noFill/>
          <a:ln w="9525" cap="flat" cmpd="sng">
            <a:solidFill>
              <a:srgbClr val="EF7521"/>
            </a:solidFill>
            <a:prstDash val="dot"/>
            <a:round/>
            <a:headEnd type="none" w="sm" len="sm"/>
            <a:tailEnd type="none" w="sm" len="sm"/>
          </a:ln>
        </p:spPr>
      </p:cxnSp>
      <p:grpSp>
        <p:nvGrpSpPr>
          <p:cNvPr id="256" name="Google Shape;256;p32"/>
          <p:cNvGrpSpPr/>
          <p:nvPr/>
        </p:nvGrpSpPr>
        <p:grpSpPr>
          <a:xfrm>
            <a:off x="311700" y="3548650"/>
            <a:ext cx="8363900" cy="646200"/>
            <a:chOff x="375100" y="3396250"/>
            <a:chExt cx="8363900" cy="646200"/>
          </a:xfrm>
        </p:grpSpPr>
        <p:sp>
          <p:nvSpPr>
            <p:cNvPr id="257" name="Google Shape;257;p32"/>
            <p:cNvSpPr/>
            <p:nvPr/>
          </p:nvSpPr>
          <p:spPr>
            <a:xfrm rot="5400000">
              <a:off x="71244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32"/>
            <p:cNvSpPr/>
            <p:nvPr/>
          </p:nvSpPr>
          <p:spPr>
            <a:xfrm rot="5400000">
              <a:off x="5197433"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32"/>
            <p:cNvSpPr/>
            <p:nvPr/>
          </p:nvSpPr>
          <p:spPr>
            <a:xfrm rot="5400000">
              <a:off x="3270467"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32"/>
            <p:cNvSpPr/>
            <p:nvPr/>
          </p:nvSpPr>
          <p:spPr>
            <a:xfrm rot="5400000">
              <a:off x="13435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32"/>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FFFFFF"/>
                  </a:solidFill>
                  <a:latin typeface="Roboto"/>
                  <a:ea typeface="Roboto"/>
                  <a:cs typeface="Roboto"/>
                  <a:sym typeface="Roboto"/>
                </a:rPr>
                <a:t>Increase Student</a:t>
              </a:r>
              <a:br>
                <a:rPr lang="en" sz="1200" b="1" i="0" u="none" strike="noStrike" cap="none">
                  <a:solidFill>
                    <a:srgbClr val="FFFFFF"/>
                  </a:solidFill>
                  <a:latin typeface="Roboto"/>
                  <a:ea typeface="Roboto"/>
                  <a:cs typeface="Roboto"/>
                  <a:sym typeface="Roboto"/>
                </a:rPr>
              </a:br>
              <a:r>
                <a:rPr lang="en"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262" name="Google Shape;262;p32"/>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263" name="Google Shape;263;p32"/>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264" name="Google Shape;264;p32"/>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265" name="Google Shape;265;p32" descr="&quot;&quot;"/>
          <p:cNvCxnSpPr/>
          <p:nvPr/>
        </p:nvCxnSpPr>
        <p:spPr>
          <a:xfrm>
            <a:off x="5120450"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266" name="Google Shape;266;p32" descr="&quot;&quot;"/>
          <p:cNvCxnSpPr/>
          <p:nvPr/>
        </p:nvCxnSpPr>
        <p:spPr>
          <a:xfrm>
            <a:off x="7110483"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267" name="Google Shape;267;p32"/>
          <p:cNvCxnSpPr/>
          <p:nvPr/>
        </p:nvCxnSpPr>
        <p:spPr>
          <a:xfrm>
            <a:off x="-160100" y="2409466"/>
            <a:ext cx="9030600" cy="0"/>
          </a:xfrm>
          <a:prstGeom prst="straightConnector1">
            <a:avLst/>
          </a:prstGeom>
          <a:noFill/>
          <a:ln w="9525" cap="flat" cmpd="sng">
            <a:solidFill>
              <a:srgbClr val="EF7521"/>
            </a:solidFill>
            <a:prstDash val="dot"/>
            <a:round/>
            <a:headEnd type="none" w="sm" len="sm"/>
            <a:tailEnd type="none" w="sm" len="sm"/>
          </a:ln>
        </p:spPr>
      </p:cxnSp>
      <p:cxnSp>
        <p:nvCxnSpPr>
          <p:cNvPr id="268" name="Google Shape;268;p32"/>
          <p:cNvCxnSpPr/>
          <p:nvPr/>
        </p:nvCxnSpPr>
        <p:spPr>
          <a:xfrm>
            <a:off x="-160100" y="3016625"/>
            <a:ext cx="9030600" cy="0"/>
          </a:xfrm>
          <a:prstGeom prst="straightConnector1">
            <a:avLst/>
          </a:prstGeom>
          <a:noFill/>
          <a:ln w="9525" cap="flat" cmpd="sng">
            <a:solidFill>
              <a:srgbClr val="EF7521"/>
            </a:solidFill>
            <a:prstDash val="dot"/>
            <a:round/>
            <a:headEnd type="none" w="sm" len="sm"/>
            <a:tailEnd type="none" w="sm" len="sm"/>
          </a:ln>
        </p:spPr>
      </p:cxnSp>
      <p:sp>
        <p:nvSpPr>
          <p:cNvPr id="269" name="Google Shape;269;p32"/>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Priorities:</a:t>
            </a:r>
            <a:endParaRPr sz="1300" b="0" i="0" u="none" strike="noStrike" cap="none">
              <a:solidFill>
                <a:schemeClr val="dk1"/>
              </a:solidFill>
              <a:latin typeface="Arial"/>
              <a:ea typeface="Arial"/>
              <a:cs typeface="Arial"/>
              <a:sym typeface="Arial"/>
            </a:endParaRPr>
          </a:p>
        </p:txBody>
      </p:sp>
      <p:sp>
        <p:nvSpPr>
          <p:cNvPr id="270" name="Google Shape;270;p32"/>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200"/>
              </a:spcAft>
              <a:buClr>
                <a:srgbClr val="000000"/>
              </a:buClr>
              <a:buSzPts val="2000"/>
              <a:buFont typeface="Arial"/>
              <a:buNone/>
            </a:pPr>
            <a:r>
              <a:rPr lang="en" sz="2000" b="1" i="0" u="none" strike="noStrike" cap="none">
                <a:solidFill>
                  <a:schemeClr val="dk1"/>
                </a:solidFill>
                <a:latin typeface="Roboto"/>
                <a:ea typeface="Roboto"/>
                <a:cs typeface="Roboto"/>
                <a:sym typeface="Roboto"/>
              </a:rPr>
              <a:t>Theory of Change</a:t>
            </a:r>
            <a:endParaRPr sz="2000" b="1" i="0" u="none" strike="noStrike" cap="none">
              <a:solidFill>
                <a:schemeClr val="dk1"/>
              </a:solidFill>
              <a:latin typeface="Roboto"/>
              <a:ea typeface="Roboto"/>
              <a:cs typeface="Roboto"/>
              <a:sym typeface="Roboto"/>
            </a:endParaRPr>
          </a:p>
        </p:txBody>
      </p:sp>
      <p:cxnSp>
        <p:nvCxnSpPr>
          <p:cNvPr id="271" name="Google Shape;271;p32" descr="&quot;&quot;"/>
          <p:cNvCxnSpPr/>
          <p:nvPr/>
        </p:nvCxnSpPr>
        <p:spPr>
          <a:xfrm>
            <a:off x="-160100" y="588900"/>
            <a:ext cx="8989500" cy="0"/>
          </a:xfrm>
          <a:prstGeom prst="straightConnector1">
            <a:avLst/>
          </a:prstGeom>
          <a:noFill/>
          <a:ln w="9525" cap="flat" cmpd="sng">
            <a:solidFill>
              <a:srgbClr val="EF7521"/>
            </a:solidFill>
            <a:prstDash val="dot"/>
            <a:round/>
            <a:headEnd type="none" w="sm" len="sm"/>
            <a:tailEnd type="none" w="sm" len="sm"/>
          </a:ln>
        </p:spPr>
      </p:cxnSp>
      <p:sp>
        <p:nvSpPr>
          <p:cNvPr id="272" name="Google Shape;272;p3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73" name="Google Shape;273;p3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785" r:id="rId5"/>
    <p:sldLayoutId id="2147483795" r:id="rId6"/>
    <p:sldLayoutId id="2147483796" r:id="rId7"/>
    <p:sldLayoutId id="2147483790" r:id="rId8"/>
    <p:sldLayoutId id="2147483676" r:id="rId9"/>
    <p:sldLayoutId id="2147483799" r:id="rId10"/>
    <p:sldLayoutId id="2147483800" r:id="rId11"/>
    <p:sldLayoutId id="2147483801" r:id="rId12"/>
    <p:sldLayoutId id="2147483802" r:id="rId13"/>
    <p:sldLayoutId id="2147483804" r:id="rId14"/>
    <p:sldLayoutId id="2147483805" r:id="rId15"/>
    <p:sldLayoutId id="2147483806" r:id="rId16"/>
    <p:sldLayoutId id="2147483808" r:id="rId17"/>
    <p:sldLayoutId id="2147483688" r:id="rId18"/>
    <p:sldLayoutId id="2147483809" r:id="rId19"/>
    <p:sldLayoutId id="2147483810" r:id="rId20"/>
    <p:sldLayoutId id="2147483811"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hyperlink" Target="https://ed.cde.state.co.us/dataprivacyandsecurity"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my.syncplicity.com/" TargetMode="External"/><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www.cde.state.co.us/datapipeline/sbd_process_manual"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https://www.cde.state.co.us/datapipeline/per-collection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cdeapps.cde.state.co.us/index.html"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hyperlink" Target="https://www.cde.state.co.us/datapipeline/sbd_process_manual"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www.cde.state.co.us/datapipeline/per_access-ell"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s://www.cde.state.co.us/datapipeline/per_access-ell" TargetMode="External"/><Relationship Id="rId2" Type="http://schemas.openxmlformats.org/officeDocument/2006/relationships/hyperlink" Target="mailto:sbdsupport@cde.state.co.us"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ed.cde.state.co.us/idm" TargetMode="External"/><Relationship Id="rId7"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hyperlink" Target="https://edx.cde.state.co.us/CDEIdM/districtLAMSupport.jsp" TargetMode="External"/><Relationship Id="rId5" Type="http://schemas.openxmlformats.org/officeDocument/2006/relationships/hyperlink" Target="https://edx.cde.state.co.us/passwordmanagement/CDEPasswordApplication.html#/" TargetMode="External"/><Relationship Id="rId4" Type="http://schemas.openxmlformats.org/officeDocument/2006/relationships/hyperlink" Target="mailto:Threlkeld_M@cde.state.co.u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525" y="1766100"/>
            <a:ext cx="5778300" cy="536100"/>
          </a:xfrm>
        </p:spPr>
        <p:txBody>
          <a:bodyPr>
            <a:normAutofit fontScale="90000"/>
          </a:bodyPr>
          <a:lstStyle/>
          <a:p>
            <a:r>
              <a:rPr lang="en-US" dirty="0"/>
              <a:t>WIDA ACCESS</a:t>
            </a:r>
            <a:br>
              <a:rPr lang="en-US" dirty="0"/>
            </a:br>
            <a:r>
              <a:rPr lang="en-US" dirty="0"/>
              <a:t>Student Biographical Data (SBD) Collection </a:t>
            </a:r>
            <a:br>
              <a:rPr lang="en-US" dirty="0"/>
            </a:br>
            <a:r>
              <a:rPr lang="en-US" dirty="0"/>
              <a:t>Training for 2025-2026</a:t>
            </a:r>
            <a:br>
              <a:rPr lang="en-US" dirty="0"/>
            </a:br>
            <a:endParaRPr lang="en-US" dirty="0"/>
          </a:p>
        </p:txBody>
      </p:sp>
      <p:sp>
        <p:nvSpPr>
          <p:cNvPr id="3" name="Subtitle 2"/>
          <p:cNvSpPr>
            <a:spLocks noGrp="1"/>
          </p:cNvSpPr>
          <p:nvPr>
            <p:ph type="subTitle" idx="4294967295"/>
          </p:nvPr>
        </p:nvSpPr>
        <p:spPr>
          <a:xfrm>
            <a:off x="-791525" y="3158693"/>
            <a:ext cx="7772400" cy="798512"/>
          </a:xfrm>
        </p:spPr>
        <p:txBody>
          <a:bodyPr>
            <a:normAutofit/>
          </a:bodyPr>
          <a:lstStyle/>
          <a:p>
            <a:pPr marL="114300" indent="0" algn="ctr">
              <a:buNone/>
            </a:pPr>
            <a:r>
              <a:rPr lang="en-US" dirty="0"/>
              <a:t>CDE Assessment and Accountability Analytics</a:t>
            </a:r>
          </a:p>
        </p:txBody>
      </p:sp>
    </p:spTree>
    <p:extLst>
      <p:ext uri="{BB962C8B-B14F-4D97-AF65-F5344CB8AC3E}">
        <p14:creationId xmlns:p14="http://schemas.microsoft.com/office/powerpoint/2010/main" val="304491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CEB96DD-D22A-4D24-782E-BD0F67CE87D1}"/>
              </a:ext>
            </a:extLst>
          </p:cNvPr>
          <p:cNvSpPr>
            <a:spLocks noGrp="1"/>
          </p:cNvSpPr>
          <p:nvPr>
            <p:ph type="title"/>
          </p:nvPr>
        </p:nvSpPr>
        <p:spPr>
          <a:xfrm>
            <a:off x="4800600" y="163607"/>
            <a:ext cx="4071938" cy="534879"/>
          </a:xfrm>
        </p:spPr>
        <p:txBody>
          <a:bodyPr spcFirstLastPara="1" vert="horz" wrap="square" lIns="0" tIns="0" rIns="0" bIns="0" rtlCol="0" anchor="ctr" anchorCtr="0">
            <a:normAutofit/>
          </a:bodyPr>
          <a:lstStyle/>
          <a:p>
            <a:r>
              <a:rPr lang="en-US" sz="2700" b="1" kern="1200">
                <a:ea typeface="+mj-ea"/>
                <a:cs typeface="+mj-cs"/>
              </a:rPr>
              <a:t>What is PII?</a:t>
            </a:r>
          </a:p>
        </p:txBody>
      </p:sp>
      <p:pic>
        <p:nvPicPr>
          <p:cNvPr id="38" name="Picture 8">
            <a:extLst>
              <a:ext uri="{FF2B5EF4-FFF2-40B4-BE49-F238E27FC236}">
                <a16:creationId xmlns:a16="http://schemas.microsoft.com/office/drawing/2014/main" id="{BAD7085A-BD5F-8A1F-F7A2-5122964EFAD4}"/>
              </a:ext>
              <a:ext uri="{C183D7F6-B498-43B3-948B-1728B52AA6E4}">
                <adec:decorative xmlns:adec="http://schemas.microsoft.com/office/drawing/2017/decorative" val="1"/>
              </a:ext>
            </a:extLst>
          </p:cNvPr>
          <p:cNvPicPr>
            <a:picLocks noGrp="1" noChangeAspect="1" noChangeArrowheads="1"/>
          </p:cNvPicPr>
          <p:nvPr>
            <p:ph sz="half" idx="1"/>
          </p:nvPr>
        </p:nvPicPr>
        <p:blipFill rotWithShape="1">
          <a:blip r:embed="rId3" cstate="print">
            <a:extLst>
              <a:ext uri="{28A0092B-C50C-407E-A947-70E740481C1C}">
                <a14:useLocalDpi xmlns:a14="http://schemas.microsoft.com/office/drawing/2010/main" val="0"/>
              </a:ext>
            </a:extLst>
          </a:blip>
          <a:srcRect r="15827" b="-3"/>
          <a:stretch>
            <a:fillRect/>
          </a:stretch>
        </p:blipFill>
        <p:spPr bwMode="auto">
          <a:xfrm>
            <a:off x="-11844" y="0"/>
            <a:ext cx="4828209" cy="4532586"/>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solidFill>
            <a:srgbClr val="FFFFFF"/>
          </a:solidFill>
        </p:spPr>
      </p:pic>
      <p:sp>
        <p:nvSpPr>
          <p:cNvPr id="3" name="Content Placeholder 2">
            <a:extLst>
              <a:ext uri="{FF2B5EF4-FFF2-40B4-BE49-F238E27FC236}">
                <a16:creationId xmlns:a16="http://schemas.microsoft.com/office/drawing/2014/main" id="{9EF16194-6F49-EA21-44EE-9C4ECBAB21E9}"/>
              </a:ext>
            </a:extLst>
          </p:cNvPr>
          <p:cNvSpPr>
            <a:spLocks noGrp="1"/>
          </p:cNvSpPr>
          <p:nvPr>
            <p:ph sz="half" idx="2"/>
          </p:nvPr>
        </p:nvSpPr>
        <p:spPr>
          <a:xfrm>
            <a:off x="4800600" y="862093"/>
            <a:ext cx="4071938" cy="3079287"/>
          </a:xfrm>
        </p:spPr>
        <p:txBody>
          <a:bodyPr spcFirstLastPara="1" vert="horz" wrap="square" lIns="68580" tIns="34290" rIns="68580" bIns="34290" rtlCol="0" anchor="t" anchorCtr="0">
            <a:normAutofit fontScale="92500"/>
          </a:bodyPr>
          <a:lstStyle/>
          <a:p>
            <a:r>
              <a:rPr lang="en-US" dirty="0"/>
              <a:t>Student Personally Identifiable Information (PII) is defined by state and federal laws as information that, alone or in combination, personally identifies an individual</a:t>
            </a:r>
          </a:p>
          <a:p>
            <a:pPr lvl="1"/>
            <a:r>
              <a:rPr lang="en-US" sz="1500" dirty="0"/>
              <a:t>This includes direct identifiers </a:t>
            </a:r>
            <a:br>
              <a:rPr lang="en-US" sz="1500" dirty="0"/>
            </a:br>
            <a:r>
              <a:rPr lang="en-US" sz="1500" dirty="0"/>
              <a:t>(i.e. student and staff names, SASID, EDID, etc.)</a:t>
            </a:r>
          </a:p>
          <a:p>
            <a:pPr lvl="1"/>
            <a:r>
              <a:rPr lang="en-US" sz="1500" dirty="0"/>
              <a:t>Includes information that when combined is identifiable</a:t>
            </a:r>
          </a:p>
          <a:p>
            <a:r>
              <a:rPr lang="en-US" dirty="0"/>
              <a:t>Colorado’s Student Data Transparency and Security Act outlines requirements for how Student PII is collected, used and shared</a:t>
            </a:r>
          </a:p>
        </p:txBody>
      </p:sp>
      <p:sp>
        <p:nvSpPr>
          <p:cNvPr id="4" name="Slide Number Placeholder 3">
            <a:extLst>
              <a:ext uri="{FF2B5EF4-FFF2-40B4-BE49-F238E27FC236}">
                <a16:creationId xmlns:a16="http://schemas.microsoft.com/office/drawing/2014/main" id="{E34EB3A8-6B52-C988-E206-6C496A9ADF3C}"/>
              </a:ext>
            </a:extLst>
          </p:cNvPr>
          <p:cNvSpPr>
            <a:spLocks noGrp="1"/>
          </p:cNvSpPr>
          <p:nvPr>
            <p:ph type="sldNum" sz="quarter" idx="12"/>
          </p:nvPr>
        </p:nvSpPr>
        <p:spPr>
          <a:xfrm>
            <a:off x="249655" y="4767263"/>
            <a:ext cx="2057400" cy="273844"/>
          </a:xfrm>
        </p:spPr>
        <p:txBody>
          <a:bodyPr spcFirstLastPara="1" vert="horz" wrap="square" lIns="68580" tIns="34290" rIns="68580" bIns="34290" rtlCol="0" anchor="ctr" anchorCtr="0">
            <a:normAutofit fontScale="92500" lnSpcReduction="20000"/>
          </a:bodyPr>
          <a:lstStyle/>
          <a:p>
            <a:pPr>
              <a:spcAft>
                <a:spcPts val="450"/>
              </a:spcAft>
              <a:defRPr/>
            </a:pPr>
            <a:fld id="{C479D5F6-EDCB-402A-AC08-4943A1820E8F}" type="slidenum">
              <a:rPr lang="en-US"/>
              <a:pPr>
                <a:spcAft>
                  <a:spcPts val="450"/>
                </a:spcAft>
                <a:defRPr/>
              </a:pPr>
              <a:t>10</a:t>
            </a:fld>
            <a:endParaRPr lang="en-US"/>
          </a:p>
        </p:txBody>
      </p:sp>
      <p:sp>
        <p:nvSpPr>
          <p:cNvPr id="2" name="Rectangle: Rounded Corners 1">
            <a:extLst>
              <a:ext uri="{FF2B5EF4-FFF2-40B4-BE49-F238E27FC236}">
                <a16:creationId xmlns:a16="http://schemas.microsoft.com/office/drawing/2014/main" id="{BD6BD795-9041-4C09-D262-D8CE3D5DED91}"/>
              </a:ext>
            </a:extLst>
          </p:cNvPr>
          <p:cNvSpPr/>
          <p:nvPr/>
        </p:nvSpPr>
        <p:spPr>
          <a:xfrm>
            <a:off x="4800600" y="3857625"/>
            <a:ext cx="4071938" cy="572486"/>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vert="horz" lIns="68580" tIns="34290" rIns="68580" bIns="34290" rtlCol="0">
            <a:normAutofit/>
          </a:bodyPr>
          <a:lstStyle/>
          <a:p>
            <a:pPr algn="ctr">
              <a:lnSpc>
                <a:spcPct val="90000"/>
              </a:lnSpc>
              <a:spcBef>
                <a:spcPts val="750"/>
              </a:spcBef>
            </a:pPr>
            <a:r>
              <a:rPr lang="en-US" sz="1200" kern="1200" dirty="0">
                <a:solidFill>
                  <a:schemeClr val="bg1"/>
                </a:solidFill>
                <a:hlinkClick r:id="rId4">
                  <a:extLst>
                    <a:ext uri="{A12FA001-AC4F-418D-AE19-62706E023703}">
                      <ahyp:hlinkClr xmlns:ahyp="http://schemas.microsoft.com/office/drawing/2018/hyperlinkcolor" val="tx"/>
                    </a:ext>
                  </a:extLst>
                </a:hlinkClick>
              </a:rPr>
              <a:t>See the Data Privacy and Security website for prepared guidance on how to comply with this and other privacy laws.</a:t>
            </a:r>
            <a:endParaRPr lang="en-US" sz="1200" kern="1200" dirty="0">
              <a:solidFill>
                <a:schemeClr val="bg1"/>
              </a:solidFill>
            </a:endParaRPr>
          </a:p>
        </p:txBody>
      </p:sp>
    </p:spTree>
    <p:extLst>
      <p:ext uri="{BB962C8B-B14F-4D97-AF65-F5344CB8AC3E}">
        <p14:creationId xmlns:p14="http://schemas.microsoft.com/office/powerpoint/2010/main" val="2593708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A4A7614-299E-AB4A-CD2D-32DF13EEB058}"/>
              </a:ext>
            </a:extLst>
          </p:cNvPr>
          <p:cNvSpPr>
            <a:spLocks noGrp="1"/>
          </p:cNvSpPr>
          <p:nvPr>
            <p:ph type="title"/>
          </p:nvPr>
        </p:nvSpPr>
        <p:spPr/>
        <p:txBody>
          <a:bodyPr/>
          <a:lstStyle/>
          <a:p>
            <a:r>
              <a:rPr lang="en-US"/>
              <a:t>Sharing Data</a:t>
            </a:r>
          </a:p>
        </p:txBody>
      </p:sp>
      <p:sp>
        <p:nvSpPr>
          <p:cNvPr id="7" name="Content Placeholder 6">
            <a:extLst>
              <a:ext uri="{FF2B5EF4-FFF2-40B4-BE49-F238E27FC236}">
                <a16:creationId xmlns:a16="http://schemas.microsoft.com/office/drawing/2014/main" id="{3B491E1C-3AFC-F81C-ED72-4E15BDB5486A}"/>
              </a:ext>
            </a:extLst>
          </p:cNvPr>
          <p:cNvSpPr>
            <a:spLocks noGrp="1"/>
          </p:cNvSpPr>
          <p:nvPr>
            <p:ph idx="1"/>
          </p:nvPr>
        </p:nvSpPr>
        <p:spPr/>
        <p:txBody>
          <a:bodyPr>
            <a:normAutofit/>
          </a:bodyPr>
          <a:lstStyle/>
          <a:p>
            <a:r>
              <a:rPr lang="en-US" dirty="0"/>
              <a:t>Use secure methods to transfer any PII to CDE</a:t>
            </a:r>
          </a:p>
          <a:p>
            <a:pPr lvl="1"/>
            <a:r>
              <a:rPr lang="en-US" dirty="0"/>
              <a:t>CDE Assessment has a Syncplicity folder </a:t>
            </a:r>
          </a:p>
          <a:p>
            <a:pPr lvl="2"/>
            <a:r>
              <a:rPr lang="en-US" dirty="0"/>
              <a:t>DACs have automatic access and data respondents can be given access to the SBD 2026 subfolder as needed</a:t>
            </a:r>
          </a:p>
          <a:p>
            <a:pPr lvl="1"/>
            <a:r>
              <a:rPr lang="en-US" dirty="0"/>
              <a:t>Avoid sending PII via email or in voicemail messages</a:t>
            </a:r>
          </a:p>
          <a:p>
            <a:r>
              <a:rPr lang="en-US" dirty="0"/>
              <a:t>Check local policies for restrictions, requirements, etc. regarding PII</a:t>
            </a:r>
          </a:p>
          <a:p>
            <a:pPr lvl="1"/>
            <a:r>
              <a:rPr lang="en-US" dirty="0"/>
              <a:t>Do not use PII in trainings, presentations, etc.</a:t>
            </a:r>
          </a:p>
          <a:p>
            <a:pPr lvl="1"/>
            <a:r>
              <a:rPr lang="en-US" dirty="0"/>
              <a:t>Do not share PII with unauthorized individuals</a:t>
            </a:r>
          </a:p>
          <a:p>
            <a:pPr lvl="1"/>
            <a:r>
              <a:rPr lang="en-US" dirty="0"/>
              <a:t>Do not share passwords</a:t>
            </a:r>
          </a:p>
          <a:p>
            <a:pPr lvl="1"/>
            <a:r>
              <a:rPr lang="en-US" dirty="0"/>
              <a:t>Follow local policies when transmitting PII to any third party</a:t>
            </a:r>
          </a:p>
          <a:p>
            <a:endParaRPr lang="en-US" dirty="0"/>
          </a:p>
        </p:txBody>
      </p:sp>
      <p:sp>
        <p:nvSpPr>
          <p:cNvPr id="4" name="Slide Number Placeholder 3">
            <a:extLst>
              <a:ext uri="{FF2B5EF4-FFF2-40B4-BE49-F238E27FC236}">
                <a16:creationId xmlns:a16="http://schemas.microsoft.com/office/drawing/2014/main" id="{069C5CE0-1FD1-A7F3-A063-725AA0E02A71}"/>
              </a:ext>
            </a:extLst>
          </p:cNvPr>
          <p:cNvSpPr>
            <a:spLocks noGrp="1"/>
          </p:cNvSpPr>
          <p:nvPr>
            <p:ph type="sldNum" sz="quarter" idx="12"/>
          </p:nvPr>
        </p:nvSpPr>
        <p:spPr/>
        <p:txBody>
          <a:bodyPr>
            <a:normAutofit fontScale="55000" lnSpcReduction="20000"/>
          </a:bodyPr>
          <a:lstStyle/>
          <a:p>
            <a:fld id="{C479D5F6-EDCB-402A-AC08-4943A1820E8F}" type="slidenum">
              <a:rPr lang="en-US" smtClean="0"/>
              <a:pPr/>
              <a:t>11</a:t>
            </a:fld>
            <a:endParaRPr lang="en-US"/>
          </a:p>
        </p:txBody>
      </p:sp>
      <p:pic>
        <p:nvPicPr>
          <p:cNvPr id="8" name="Picture 2" descr="https://my.syncplicity.com/">
            <a:hlinkClick r:id="rId3"/>
            <a:extLst>
              <a:ext uri="{FF2B5EF4-FFF2-40B4-BE49-F238E27FC236}">
                <a16:creationId xmlns:a16="http://schemas.microsoft.com/office/drawing/2014/main" id="{78B849ED-8EA7-D452-E680-360275A5780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38736" y="123818"/>
            <a:ext cx="1172591" cy="57255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0815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50000"/>
            </a:schemeClr>
          </a:solidFill>
        </p:spPr>
        <p:txBody>
          <a:bodyPr>
            <a:normAutofit fontScale="90000"/>
          </a:bodyPr>
          <a:lstStyle/>
          <a:p>
            <a:r>
              <a:rPr lang="en-US" dirty="0"/>
              <a:t>SBD Review: Step-by-Step Guide</a:t>
            </a:r>
            <a:br>
              <a:rPr lang="en-US" dirty="0"/>
            </a:br>
            <a:endParaRPr lang="en-US" dirty="0"/>
          </a:p>
        </p:txBody>
      </p:sp>
      <p:sp>
        <p:nvSpPr>
          <p:cNvPr id="3" name="Slide Number Placeholder 2"/>
          <p:cNvSpPr>
            <a:spLocks noGrp="1"/>
          </p:cNvSpPr>
          <p:nvPr>
            <p:ph type="sldNum" idx="12"/>
          </p:nvPr>
        </p:nvSpPr>
        <p:spPr/>
        <p:txBody>
          <a:bodyPr/>
          <a:lstStyle/>
          <a:p>
            <a:fld id="{C479D5F6-EDCB-402A-AC08-4943A1820E8F}" type="slidenum">
              <a:rPr lang="en-US" smtClean="0"/>
              <a:pPr/>
              <a:t>12</a:t>
            </a:fld>
            <a:endParaRPr lang="en-US" dirty="0"/>
          </a:p>
        </p:txBody>
      </p:sp>
    </p:spTree>
    <p:extLst>
      <p:ext uri="{BB962C8B-B14F-4D97-AF65-F5344CB8AC3E}">
        <p14:creationId xmlns:p14="http://schemas.microsoft.com/office/powerpoint/2010/main" val="456425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dirty="0"/>
              <a:t>Step 1: Download the SBD Manual and Collection Specific Information</a:t>
            </a:r>
          </a:p>
        </p:txBody>
      </p:sp>
      <p:sp>
        <p:nvSpPr>
          <p:cNvPr id="6" name="Content Placeholder 2"/>
          <p:cNvSpPr>
            <a:spLocks noGrp="1"/>
          </p:cNvSpPr>
          <p:nvPr>
            <p:ph type="body" idx="1"/>
          </p:nvPr>
        </p:nvSpPr>
        <p:spPr>
          <a:xfrm>
            <a:off x="311700" y="1152475"/>
            <a:ext cx="6875484" cy="3034800"/>
          </a:xfrm>
        </p:spPr>
        <p:txBody>
          <a:bodyPr>
            <a:normAutofit fontScale="70000" lnSpcReduction="20000"/>
          </a:bodyPr>
          <a:lstStyle/>
          <a:p>
            <a:r>
              <a:rPr lang="en-US" sz="2300" dirty="0"/>
              <a:t>Please download the SBD Manual and collection specific information.</a:t>
            </a:r>
          </a:p>
          <a:p>
            <a:pPr lvl="1"/>
            <a:r>
              <a:rPr lang="en-US" sz="2300" dirty="0"/>
              <a:t>Link for Manual: </a:t>
            </a:r>
            <a:r>
              <a:rPr lang="en-US" sz="2300" dirty="0">
                <a:hlinkClick r:id="rId3"/>
              </a:rPr>
              <a:t>SBD Manual 2025-26</a:t>
            </a:r>
            <a:r>
              <a:rPr lang="en-US" sz="2300" dirty="0"/>
              <a:t> </a:t>
            </a:r>
            <a:r>
              <a:rPr lang="en-US" sz="2300" dirty="0">
                <a:highlight>
                  <a:srgbClr val="FFFF00"/>
                </a:highlight>
              </a:rPr>
              <a:t>(update link) </a:t>
            </a:r>
          </a:p>
          <a:p>
            <a:pPr lvl="2"/>
            <a:r>
              <a:rPr lang="en-US" sz="1700" dirty="0"/>
              <a:t>The manual provides a detailed, step-by-step process with screenshots on how to complete the WIDA ACCESS SBD collection</a:t>
            </a:r>
          </a:p>
          <a:p>
            <a:pPr lvl="2"/>
            <a:r>
              <a:rPr lang="en-US" sz="2300" dirty="0"/>
              <a:t>Link for collection specific information: </a:t>
            </a:r>
            <a:r>
              <a:rPr lang="en-US" sz="2300" dirty="0">
                <a:hlinkClick r:id="rId4"/>
              </a:rPr>
              <a:t>Data Pipeline Collections Website</a:t>
            </a:r>
            <a:endParaRPr lang="en-US" sz="2300" dirty="0"/>
          </a:p>
          <a:p>
            <a:pPr lvl="2"/>
            <a:r>
              <a:rPr lang="en-US" sz="2300" dirty="0"/>
              <a:t>Please </a:t>
            </a:r>
            <a:r>
              <a:rPr lang="en-US" sz="2600" dirty="0"/>
              <a:t>download</a:t>
            </a:r>
            <a:r>
              <a:rPr lang="en-US" sz="2300" dirty="0"/>
              <a:t> and review: </a:t>
            </a:r>
          </a:p>
          <a:p>
            <a:pPr lvl="3"/>
            <a:r>
              <a:rPr lang="en-US" sz="2300" dirty="0"/>
              <a:t>WIDA ACCESS SBD File Layout (includes specific instructions for each field)</a:t>
            </a:r>
          </a:p>
          <a:p>
            <a:pPr lvl="3"/>
            <a:r>
              <a:rPr lang="en-US" sz="2300" dirty="0"/>
              <a:t>Business Rules (includes how to resolve errors)</a:t>
            </a:r>
          </a:p>
          <a:p>
            <a:pPr lvl="3"/>
            <a:r>
              <a:rPr lang="en-US" sz="2300" dirty="0"/>
              <a:t>Training materials (including the SBD Manual)</a:t>
            </a:r>
          </a:p>
          <a:p>
            <a:endParaRPr lang="en-US" dirty="0"/>
          </a:p>
        </p:txBody>
      </p:sp>
      <p:sp>
        <p:nvSpPr>
          <p:cNvPr id="3" name="Title 2">
            <a:extLst>
              <a:ext uri="{FF2B5EF4-FFF2-40B4-BE49-F238E27FC236}">
                <a16:creationId xmlns:a16="http://schemas.microsoft.com/office/drawing/2014/main" id="{81CF332B-293B-B1C7-7B4A-5558EFC8AF40}"/>
              </a:ext>
            </a:extLst>
          </p:cNvPr>
          <p:cNvSpPr>
            <a:spLocks noGrp="1"/>
          </p:cNvSpPr>
          <p:nvPr>
            <p:ph type="title" idx="2"/>
          </p:nvPr>
        </p:nvSpPr>
        <p:spPr/>
        <p:txBody>
          <a:bodyPr/>
          <a:lstStyle/>
          <a:p>
            <a:r>
              <a:rPr lang="en-US" dirty="0"/>
              <a:t>Step 1 SBD Manual</a:t>
            </a:r>
          </a:p>
        </p:txBody>
      </p:sp>
      <p:sp>
        <p:nvSpPr>
          <p:cNvPr id="4" name="Slide Number Placeholder 3"/>
          <p:cNvSpPr>
            <a:spLocks noGrp="1"/>
          </p:cNvSpPr>
          <p:nvPr>
            <p:ph type="sldNum" idx="12"/>
          </p:nvPr>
        </p:nvSpPr>
        <p:spPr/>
        <p:txBody>
          <a:bodyPr/>
          <a:lstStyle/>
          <a:p>
            <a:fld id="{C479D5F6-EDCB-402A-AC08-4943A1820E8F}" type="slidenum">
              <a:rPr lang="en-US" smtClean="0"/>
              <a:pPr/>
              <a:t>13</a:t>
            </a:fld>
            <a:r>
              <a:rPr lang="en-US" dirty="0"/>
              <a:t> </a:t>
            </a:r>
          </a:p>
          <a:p>
            <a:endParaRPr lang="en-US" dirty="0"/>
          </a:p>
        </p:txBody>
      </p:sp>
    </p:spTree>
    <p:extLst>
      <p:ext uri="{BB962C8B-B14F-4D97-AF65-F5344CB8AC3E}">
        <p14:creationId xmlns:p14="http://schemas.microsoft.com/office/powerpoint/2010/main" val="3802555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700" dirty="0">
                <a:solidFill>
                  <a:schemeClr val="tx1"/>
                </a:solidFill>
                <a:latin typeface="+mj-lt"/>
              </a:rPr>
              <a:t>Step 2: Log in to Data Pipeline</a:t>
            </a:r>
          </a:p>
        </p:txBody>
      </p:sp>
      <p:sp>
        <p:nvSpPr>
          <p:cNvPr id="11" name="Content Placeholder 2"/>
          <p:cNvSpPr>
            <a:spLocks noGrp="1"/>
          </p:cNvSpPr>
          <p:nvPr>
            <p:ph type="body" idx="1"/>
          </p:nvPr>
        </p:nvSpPr>
        <p:spPr/>
        <p:txBody>
          <a:bodyPr>
            <a:normAutofit/>
          </a:bodyPr>
          <a:lstStyle/>
          <a:p>
            <a:r>
              <a:rPr lang="en-US" dirty="0"/>
              <a:t>On the </a:t>
            </a:r>
            <a:r>
              <a:rPr lang="en-US" dirty="0">
                <a:hlinkClick r:id="rId2"/>
              </a:rPr>
              <a:t>Identity Management website</a:t>
            </a:r>
            <a:r>
              <a:rPr lang="en-US" dirty="0"/>
              <a:t>, select “Data Pipeline” under Applications on the left side of the screen.</a:t>
            </a:r>
          </a:p>
          <a:p>
            <a:r>
              <a:rPr lang="en-US" dirty="0"/>
              <a:t>Enter your username and password</a:t>
            </a:r>
          </a:p>
          <a:p>
            <a:r>
              <a:rPr lang="en-US" dirty="0"/>
              <a:t>Check:</a:t>
            </a:r>
          </a:p>
          <a:p>
            <a:pPr lvl="1"/>
            <a:r>
              <a:rPr lang="en-US" dirty="0"/>
              <a:t>Your user role is correct</a:t>
            </a:r>
          </a:p>
          <a:p>
            <a:pPr lvl="1"/>
            <a:r>
              <a:rPr lang="en-US" dirty="0"/>
              <a:t>The collection you are working on appears on the left side of the screen</a:t>
            </a:r>
          </a:p>
          <a:p>
            <a:r>
              <a:rPr lang="en-US" dirty="0"/>
              <a:t>Most log-in issues must be handled by your LAM.</a:t>
            </a:r>
          </a:p>
        </p:txBody>
      </p:sp>
      <p:pic>
        <p:nvPicPr>
          <p:cNvPr id="9" name="Picture 8" descr="A screenshot of the IDM webpage showing four links: Registration and Access (LAMs), CEDAR: Colorado Education Data Analysis and Reporting System, Data Pipeline, EDIS: Education Identification System and ESSU Data Management System.">
            <a:extLst>
              <a:ext uri="{FF2B5EF4-FFF2-40B4-BE49-F238E27FC236}">
                <a16:creationId xmlns:a16="http://schemas.microsoft.com/office/drawing/2014/main" id="{CBC993BC-217F-BDD8-8B5C-2FF23DE6E674}"/>
              </a:ext>
            </a:extLst>
          </p:cNvPr>
          <p:cNvPicPr>
            <a:picLocks noChangeAspect="1"/>
          </p:cNvPicPr>
          <p:nvPr/>
        </p:nvPicPr>
        <p:blipFill>
          <a:blip r:embed="rId3"/>
          <a:stretch>
            <a:fillRect/>
          </a:stretch>
        </p:blipFill>
        <p:spPr>
          <a:xfrm>
            <a:off x="5589600" y="578338"/>
            <a:ext cx="3429354" cy="3608937"/>
          </a:xfrm>
          <a:prstGeom prst="rect">
            <a:avLst/>
          </a:prstGeom>
          <a:ln w="9525">
            <a:solidFill>
              <a:schemeClr val="accent1">
                <a:lumMod val="75000"/>
              </a:schemeClr>
            </a:solidFill>
          </a:ln>
        </p:spPr>
      </p:pic>
      <p:sp>
        <p:nvSpPr>
          <p:cNvPr id="2" name="Title 1">
            <a:extLst>
              <a:ext uri="{FF2B5EF4-FFF2-40B4-BE49-F238E27FC236}">
                <a16:creationId xmlns:a16="http://schemas.microsoft.com/office/drawing/2014/main" id="{9D6F3129-5C5A-32C8-9245-BAC378E71570}"/>
              </a:ext>
            </a:extLst>
          </p:cNvPr>
          <p:cNvSpPr>
            <a:spLocks noGrp="1"/>
          </p:cNvSpPr>
          <p:nvPr>
            <p:ph type="title" idx="2"/>
          </p:nvPr>
        </p:nvSpPr>
        <p:spPr/>
        <p:txBody>
          <a:bodyPr/>
          <a:lstStyle/>
          <a:p>
            <a:r>
              <a:rPr lang="en-US" dirty="0"/>
              <a:t>Step 2: Login to Data Pipeline</a:t>
            </a:r>
          </a:p>
        </p:txBody>
      </p:sp>
      <p:sp>
        <p:nvSpPr>
          <p:cNvPr id="4" name="Slide Number Placeholder 3"/>
          <p:cNvSpPr>
            <a:spLocks noGrp="1"/>
          </p:cNvSpPr>
          <p:nvPr>
            <p:ph type="sldNum" idx="12"/>
          </p:nvPr>
        </p:nvSpPr>
        <p:spPr/>
        <p:txBody>
          <a:bodyPr/>
          <a:lstStyle/>
          <a:p>
            <a:fld id="{C479D5F6-EDCB-402A-AC08-4943A1820E8F}" type="slidenum">
              <a:rPr lang="en-US" smtClean="0"/>
              <a:pPr/>
              <a:t>14</a:t>
            </a:fld>
            <a:endParaRPr lang="en-US" dirty="0"/>
          </a:p>
        </p:txBody>
      </p:sp>
    </p:spTree>
    <p:extLst>
      <p:ext uri="{BB962C8B-B14F-4D97-AF65-F5344CB8AC3E}">
        <p14:creationId xmlns:p14="http://schemas.microsoft.com/office/powerpoint/2010/main" val="284046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700" dirty="0"/>
              <a:t>Step 3: Download a Vendor SBD Extract</a:t>
            </a:r>
          </a:p>
        </p:txBody>
      </p:sp>
      <p:sp>
        <p:nvSpPr>
          <p:cNvPr id="6" name="Content Placeholder 2"/>
          <p:cNvSpPr>
            <a:spLocks noGrp="1"/>
          </p:cNvSpPr>
          <p:nvPr>
            <p:ph type="body" idx="1"/>
          </p:nvPr>
        </p:nvSpPr>
        <p:spPr>
          <a:xfrm>
            <a:off x="311700" y="821315"/>
            <a:ext cx="8420820" cy="741300"/>
          </a:xfrm>
        </p:spPr>
        <p:txBody>
          <a:bodyPr>
            <a:normAutofit lnSpcReduction="10000"/>
          </a:bodyPr>
          <a:lstStyle/>
          <a:p>
            <a:pPr>
              <a:buFont typeface="Arial" panose="020B0604020202020204" pitchFamily="34" charset="0"/>
              <a:buChar char="•"/>
            </a:pPr>
            <a:r>
              <a:rPr lang="en-US" dirty="0"/>
              <a:t>Navigate to the collection tab along the left-hand side.</a:t>
            </a:r>
          </a:p>
          <a:p>
            <a:pPr>
              <a:buFont typeface="Arial" panose="020B0604020202020204" pitchFamily="34" charset="0"/>
              <a:buChar char="•"/>
            </a:pPr>
            <a:r>
              <a:rPr lang="en-US" dirty="0"/>
              <a:t>Select “File Extract Download” for the appropriate assessment.</a:t>
            </a:r>
          </a:p>
          <a:p>
            <a:pPr>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8" name="TextBox 7">
            <a:extLst>
              <a:ext uri="{FF2B5EF4-FFF2-40B4-BE49-F238E27FC236}">
                <a16:creationId xmlns:a16="http://schemas.microsoft.com/office/drawing/2014/main" id="{AEE2B700-FD36-29C6-4A15-D0E1C222C1D0}"/>
              </a:ext>
            </a:extLst>
          </p:cNvPr>
          <p:cNvSpPr txBox="1"/>
          <p:nvPr/>
        </p:nvSpPr>
        <p:spPr>
          <a:xfrm>
            <a:off x="384048" y="2117376"/>
            <a:ext cx="8010144" cy="2308324"/>
          </a:xfrm>
          <a:prstGeom prst="rect">
            <a:avLst/>
          </a:prstGeom>
          <a:noFill/>
        </p:spPr>
        <p:txBody>
          <a:bodyPr wrap="square" rtlCol="0">
            <a:spAutoFit/>
          </a:bodyPr>
          <a:lstStyle/>
          <a:p>
            <a:r>
              <a:rPr lang="en-US" sz="1600" dirty="0"/>
              <a:t>Make the following selections: </a:t>
            </a:r>
          </a:p>
          <a:p>
            <a:pPr marL="285750" indent="-285750">
              <a:buFont typeface="Arial" panose="020B0604020202020204" pitchFamily="34" charset="0"/>
              <a:buChar char="•"/>
            </a:pPr>
            <a:r>
              <a:rPr lang="en-US" sz="1600" dirty="0"/>
              <a:t>File Type: </a:t>
            </a:r>
            <a:r>
              <a:rPr lang="en-US" sz="1600" b="1" dirty="0"/>
              <a:t>Vendor File</a:t>
            </a:r>
          </a:p>
          <a:p>
            <a:pPr marL="285750" indent="-285750">
              <a:buFont typeface="Arial" panose="020B0604020202020204" pitchFamily="34" charset="0"/>
              <a:buChar char="•"/>
            </a:pPr>
            <a:r>
              <a:rPr lang="en-US" sz="1600" dirty="0"/>
              <a:t>Extract Type:</a:t>
            </a:r>
          </a:p>
          <a:p>
            <a:pPr marL="630238" lvl="6" indent="-285750">
              <a:buFont typeface="Arial" panose="020B0604020202020204" pitchFamily="34" charset="0"/>
              <a:buChar char="•"/>
            </a:pPr>
            <a:r>
              <a:rPr lang="en-US" sz="1600" dirty="0"/>
              <a:t>SBD Extract – Vendor demographic data </a:t>
            </a:r>
          </a:p>
          <a:p>
            <a:pPr marL="630238" lvl="6" indent="-285750">
              <a:buFont typeface="Arial" panose="020B0604020202020204" pitchFamily="34" charset="0"/>
              <a:buChar char="•"/>
            </a:pPr>
            <a:r>
              <a:rPr lang="en-US" sz="1600" dirty="0"/>
              <a:t>SBD Extract using Student Interchange demographics</a:t>
            </a:r>
          </a:p>
          <a:p>
            <a:pPr marL="347663" lvl="6" indent="-285750">
              <a:buFont typeface="Arial" panose="020B0604020202020204" pitchFamily="34" charset="0"/>
              <a:buChar char="•"/>
            </a:pPr>
            <a:r>
              <a:rPr lang="en-US" sz="1600" dirty="0"/>
              <a:t>File Content Type</a:t>
            </a:r>
          </a:p>
          <a:p>
            <a:pPr marL="630238" lvl="6" indent="-285750">
              <a:buFont typeface="Arial" panose="020B0604020202020204" pitchFamily="34" charset="0"/>
              <a:buChar char="•"/>
            </a:pPr>
            <a:r>
              <a:rPr lang="en-US" sz="1600" dirty="0"/>
              <a:t>Excel: If you are using Excel to review data use this version</a:t>
            </a:r>
          </a:p>
          <a:p>
            <a:pPr marL="630238" lvl="6" indent="-285750">
              <a:buFont typeface="Arial" panose="020B0604020202020204" pitchFamily="34" charset="0"/>
              <a:buChar char="•"/>
            </a:pPr>
            <a:r>
              <a:rPr lang="en-US" sz="1600" dirty="0"/>
              <a:t>CSV: comma delimited – </a:t>
            </a:r>
            <a:r>
              <a:rPr lang="en-US" sz="1600" b="1" dirty="0"/>
              <a:t>Do not use this if you plan to work in Excel</a:t>
            </a:r>
            <a:endParaRPr lang="en-US" sz="1600" dirty="0"/>
          </a:p>
          <a:p>
            <a:pPr marL="630238" lvl="6" indent="-285750">
              <a:buFont typeface="Arial" panose="020B0604020202020204" pitchFamily="34" charset="0"/>
              <a:buChar char="•"/>
            </a:pPr>
            <a:r>
              <a:rPr lang="en-US" sz="1600" dirty="0"/>
              <a:t>Text: Fixed Format</a:t>
            </a:r>
          </a:p>
        </p:txBody>
      </p:sp>
      <p:pic>
        <p:nvPicPr>
          <p:cNvPr id="5" name="Picture 4" descr="This is a screenshot of the File Extract Download drop-down section in Data Pipeline. There are drop downs to choose File Type, School Year, Organization/LEA, Batch ID, Extract Type, File Content Tye and Records Edited Online. Mandatory fields are File Type, School Year and Organization/LEA. The bottom of the image contains a button &quot;Download Standard Extract.&quot;"/>
          <p:cNvPicPr/>
          <p:nvPr/>
        </p:nvPicPr>
        <p:blipFill rotWithShape="1">
          <a:blip r:embed="rId2"/>
          <a:srcRect l="67256" t="43243" r="1" b="36637"/>
          <a:stretch/>
        </p:blipFill>
        <p:spPr bwMode="auto">
          <a:xfrm>
            <a:off x="3423662" y="1495385"/>
            <a:ext cx="5230703" cy="1340579"/>
          </a:xfrm>
          <a:prstGeom prst="rect">
            <a:avLst/>
          </a:prstGeom>
          <a:ln w="3175">
            <a:solidFill>
              <a:schemeClr val="tx1"/>
            </a:solid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617FEE36-4A3F-2AF8-2400-11C5F55FEE45}"/>
              </a:ext>
            </a:extLst>
          </p:cNvPr>
          <p:cNvSpPr>
            <a:spLocks noGrp="1"/>
          </p:cNvSpPr>
          <p:nvPr>
            <p:ph type="title" idx="2"/>
          </p:nvPr>
        </p:nvSpPr>
        <p:spPr/>
        <p:txBody>
          <a:bodyPr/>
          <a:lstStyle/>
          <a:p>
            <a:r>
              <a:rPr lang="en-US" dirty="0"/>
              <a:t>Step 3: Download Vendor Extract</a:t>
            </a:r>
          </a:p>
        </p:txBody>
      </p:sp>
      <p:sp>
        <p:nvSpPr>
          <p:cNvPr id="4" name="Slide Number Placeholder 3"/>
          <p:cNvSpPr>
            <a:spLocks noGrp="1"/>
          </p:cNvSpPr>
          <p:nvPr>
            <p:ph type="sldNum" idx="12"/>
          </p:nvPr>
        </p:nvSpPr>
        <p:spPr/>
        <p:txBody>
          <a:bodyPr/>
          <a:lstStyle/>
          <a:p>
            <a:fld id="{C479D5F6-EDCB-402A-AC08-4943A1820E8F}" type="slidenum">
              <a:rPr lang="en-US" smtClean="0"/>
              <a:pPr/>
              <a:t>15</a:t>
            </a:fld>
            <a:endParaRPr lang="en-US" dirty="0"/>
          </a:p>
        </p:txBody>
      </p:sp>
    </p:spTree>
    <p:extLst>
      <p:ext uri="{BB962C8B-B14F-4D97-AF65-F5344CB8AC3E}">
        <p14:creationId xmlns:p14="http://schemas.microsoft.com/office/powerpoint/2010/main" val="3304629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700" dirty="0"/>
              <a:t>Step 4: Upload Vendor SBD Data Extract</a:t>
            </a:r>
            <a:endParaRPr lang="en-US" sz="2700" dirty="0">
              <a:highlight>
                <a:srgbClr val="FFFF00"/>
              </a:highlight>
            </a:endParaRPr>
          </a:p>
        </p:txBody>
      </p:sp>
      <p:sp>
        <p:nvSpPr>
          <p:cNvPr id="5" name="Content Placeholder 4"/>
          <p:cNvSpPr>
            <a:spLocks noGrp="1"/>
          </p:cNvSpPr>
          <p:nvPr>
            <p:ph type="body" idx="1"/>
          </p:nvPr>
        </p:nvSpPr>
        <p:spPr>
          <a:xfrm>
            <a:off x="-108924" y="982338"/>
            <a:ext cx="6079956" cy="3351525"/>
          </a:xfrm>
        </p:spPr>
        <p:txBody>
          <a:bodyPr>
            <a:normAutofit lnSpcReduction="10000"/>
          </a:bodyPr>
          <a:lstStyle/>
          <a:p>
            <a:r>
              <a:rPr lang="en-US" dirty="0"/>
              <a:t>Upload back into Data Pipeline prior to editing the file</a:t>
            </a:r>
          </a:p>
          <a:p>
            <a:pPr lvl="1"/>
            <a:r>
              <a:rPr lang="en-US" dirty="0"/>
              <a:t>Allows access to COGNOS reports</a:t>
            </a:r>
          </a:p>
          <a:p>
            <a:pPr lvl="2"/>
            <a:r>
              <a:rPr lang="en-US" dirty="0"/>
              <a:t>Error Summary</a:t>
            </a:r>
          </a:p>
          <a:p>
            <a:pPr lvl="2"/>
            <a:r>
              <a:rPr lang="en-US" dirty="0"/>
              <a:t>Error Detail</a:t>
            </a:r>
          </a:p>
          <a:p>
            <a:pPr lvl="1"/>
            <a:r>
              <a:rPr lang="en-US" dirty="0"/>
              <a:t>The number of errors found can help guide data clean up and give a sense of how much work needs to be done on the file</a:t>
            </a:r>
          </a:p>
          <a:p>
            <a:pPr lvl="1"/>
            <a:r>
              <a:rPr lang="en-US" dirty="0"/>
              <a:t>Activates the Edit Records screen</a:t>
            </a:r>
          </a:p>
          <a:p>
            <a:r>
              <a:rPr lang="en-US" dirty="0"/>
              <a:t>This is done by: </a:t>
            </a:r>
          </a:p>
          <a:p>
            <a:pPr lvl="1"/>
            <a:r>
              <a:rPr lang="en-US" dirty="0"/>
              <a:t>Select “File Upload” tab -&gt; Data File Upload</a:t>
            </a:r>
          </a:p>
          <a:p>
            <a:pPr lvl="1"/>
            <a:r>
              <a:rPr lang="en-US" dirty="0"/>
              <a:t>Choose file and submit</a:t>
            </a:r>
          </a:p>
          <a:p>
            <a:pPr lvl="1"/>
            <a:r>
              <a:rPr lang="en-US" dirty="0"/>
              <a:t>Emails:</a:t>
            </a:r>
          </a:p>
          <a:p>
            <a:pPr lvl="2"/>
            <a:r>
              <a:rPr lang="en-US" dirty="0"/>
              <a:t>Submission Notification</a:t>
            </a:r>
          </a:p>
          <a:p>
            <a:pPr lvl="2"/>
            <a:r>
              <a:rPr lang="en-US" dirty="0"/>
              <a:t>File Upload Summary</a:t>
            </a:r>
          </a:p>
        </p:txBody>
      </p:sp>
      <p:pic>
        <p:nvPicPr>
          <p:cNvPr id="8" name="Picture 7" descr="This is an image of the Date File Upload screen. Drop down menus include Data Set: Access SBD, File Type: Access SBD File, School Year: 2025-202 and, Organization/LEA: 0123-Sheridan 2. Button next to Locate file: Choose File. Bottom button is Submit.">
            <a:extLst>
              <a:ext uri="{FF2B5EF4-FFF2-40B4-BE49-F238E27FC236}">
                <a16:creationId xmlns:a16="http://schemas.microsoft.com/office/drawing/2014/main" id="{4EAA1DA1-24BE-0AE2-EDDF-A0315B46E7EC}"/>
              </a:ext>
            </a:extLst>
          </p:cNvPr>
          <p:cNvPicPr>
            <a:picLocks noChangeAspect="1"/>
          </p:cNvPicPr>
          <p:nvPr/>
        </p:nvPicPr>
        <p:blipFill>
          <a:blip r:embed="rId3"/>
          <a:stretch>
            <a:fillRect/>
          </a:stretch>
        </p:blipFill>
        <p:spPr>
          <a:xfrm>
            <a:off x="4809621" y="2480314"/>
            <a:ext cx="4045789" cy="1853549"/>
          </a:xfrm>
          <a:prstGeom prst="rect">
            <a:avLst/>
          </a:prstGeom>
          <a:ln>
            <a:solidFill>
              <a:srgbClr val="EF7521"/>
            </a:solidFill>
          </a:ln>
        </p:spPr>
      </p:pic>
      <p:sp>
        <p:nvSpPr>
          <p:cNvPr id="2" name="Title 1">
            <a:extLst>
              <a:ext uri="{FF2B5EF4-FFF2-40B4-BE49-F238E27FC236}">
                <a16:creationId xmlns:a16="http://schemas.microsoft.com/office/drawing/2014/main" id="{BE2501AD-AAB2-CE02-7AF0-D818A18C9D79}"/>
              </a:ext>
            </a:extLst>
          </p:cNvPr>
          <p:cNvSpPr>
            <a:spLocks noGrp="1"/>
          </p:cNvSpPr>
          <p:nvPr>
            <p:ph type="title" idx="2"/>
          </p:nvPr>
        </p:nvSpPr>
        <p:spPr/>
        <p:txBody>
          <a:bodyPr/>
          <a:lstStyle/>
          <a:p>
            <a:r>
              <a:rPr lang="en-US" sz="800" dirty="0"/>
              <a:t>Step 4: Upload Vendor SBD Data Extract</a:t>
            </a:r>
            <a:endParaRPr lang="en-US" dirty="0"/>
          </a:p>
        </p:txBody>
      </p:sp>
      <p:sp>
        <p:nvSpPr>
          <p:cNvPr id="4" name="Slide Number Placeholder 3"/>
          <p:cNvSpPr>
            <a:spLocks noGrp="1"/>
          </p:cNvSpPr>
          <p:nvPr>
            <p:ph type="sldNum" idx="12"/>
          </p:nvPr>
        </p:nvSpPr>
        <p:spPr/>
        <p:txBody>
          <a:bodyPr/>
          <a:lstStyle/>
          <a:p>
            <a:fld id="{C479D5F6-EDCB-402A-AC08-4943A1820E8F}" type="slidenum">
              <a:rPr lang="en-US" smtClean="0"/>
              <a:pPr/>
              <a:t>16</a:t>
            </a:fld>
            <a:endParaRPr lang="en-US" dirty="0"/>
          </a:p>
        </p:txBody>
      </p:sp>
    </p:spTree>
    <p:extLst>
      <p:ext uri="{BB962C8B-B14F-4D97-AF65-F5344CB8AC3E}">
        <p14:creationId xmlns:p14="http://schemas.microsoft.com/office/powerpoint/2010/main" val="921104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2700" dirty="0"/>
              <a:t>Step 5: Review Errors and Warnings</a:t>
            </a:r>
          </a:p>
        </p:txBody>
      </p:sp>
      <p:sp>
        <p:nvSpPr>
          <p:cNvPr id="9" name="Content Placeholder 2"/>
          <p:cNvSpPr>
            <a:spLocks noGrp="1"/>
          </p:cNvSpPr>
          <p:nvPr>
            <p:ph type="body" idx="1"/>
          </p:nvPr>
        </p:nvSpPr>
        <p:spPr>
          <a:xfrm>
            <a:off x="311700" y="1152474"/>
            <a:ext cx="7542996" cy="3351525"/>
          </a:xfrm>
        </p:spPr>
        <p:txBody>
          <a:bodyPr>
            <a:normAutofit/>
          </a:bodyPr>
          <a:lstStyle/>
          <a:p>
            <a:r>
              <a:rPr lang="en-US" dirty="0"/>
              <a:t>The number of errors and warnings are available in two places:</a:t>
            </a:r>
            <a:endParaRPr lang="en-US" dirty="0">
              <a:solidFill>
                <a:srgbClr val="FF0000"/>
              </a:solidFill>
            </a:endParaRPr>
          </a:p>
          <a:p>
            <a:pPr lvl="1"/>
            <a:r>
              <a:rPr lang="en-US" dirty="0"/>
              <a:t>Error Report under “Pipeline Reports” along the left-hand side </a:t>
            </a:r>
          </a:p>
          <a:p>
            <a:pPr lvl="1"/>
            <a:r>
              <a:rPr lang="en-US" dirty="0"/>
              <a:t>COGNOS Error Summary Report under “Cognos Reports” </a:t>
            </a:r>
          </a:p>
          <a:p>
            <a:pPr marL="342900" lvl="1" indent="0">
              <a:buNone/>
            </a:pPr>
            <a:endParaRPr lang="en-US" dirty="0"/>
          </a:p>
          <a:p>
            <a:r>
              <a:rPr lang="en-US" dirty="0"/>
              <a:t>Identifying specific records with errors can be done in three places:</a:t>
            </a:r>
          </a:p>
          <a:p>
            <a:pPr lvl="1"/>
            <a:r>
              <a:rPr lang="en-US" dirty="0"/>
              <a:t>COGNOS Error Detail Report</a:t>
            </a:r>
          </a:p>
          <a:p>
            <a:pPr lvl="2"/>
            <a:r>
              <a:rPr lang="en-US" dirty="0"/>
              <a:t>Download as an Excel file to review</a:t>
            </a:r>
          </a:p>
          <a:p>
            <a:pPr lvl="1"/>
            <a:r>
              <a:rPr lang="en-US" dirty="0"/>
              <a:t>Pipeline Report – View Details</a:t>
            </a:r>
          </a:p>
          <a:p>
            <a:pPr lvl="2"/>
            <a:r>
              <a:rPr lang="en-US" dirty="0"/>
              <a:t>Same layout as the Error Detail Report</a:t>
            </a:r>
          </a:p>
          <a:p>
            <a:pPr lvl="1"/>
            <a:r>
              <a:rPr lang="en-US" dirty="0"/>
              <a:t>Edit Records Page</a:t>
            </a:r>
          </a:p>
          <a:p>
            <a:pPr lvl="2"/>
            <a:r>
              <a:rPr lang="en-US" dirty="0"/>
              <a:t>Choose records with errors and warnings</a:t>
            </a:r>
          </a:p>
          <a:p>
            <a:pPr lvl="2"/>
            <a:r>
              <a:rPr lang="en-US" dirty="0"/>
              <a:t>Fields with errors will be red; warnings will be yellow</a:t>
            </a:r>
          </a:p>
        </p:txBody>
      </p:sp>
      <p:sp>
        <p:nvSpPr>
          <p:cNvPr id="2" name="Title 1">
            <a:extLst>
              <a:ext uri="{FF2B5EF4-FFF2-40B4-BE49-F238E27FC236}">
                <a16:creationId xmlns:a16="http://schemas.microsoft.com/office/drawing/2014/main" id="{52A5353E-6BB3-86E7-0279-99FCB92E06FD}"/>
              </a:ext>
            </a:extLst>
          </p:cNvPr>
          <p:cNvSpPr>
            <a:spLocks noGrp="1"/>
          </p:cNvSpPr>
          <p:nvPr>
            <p:ph type="title" idx="2"/>
          </p:nvPr>
        </p:nvSpPr>
        <p:spPr/>
        <p:txBody>
          <a:bodyPr/>
          <a:lstStyle/>
          <a:p>
            <a:r>
              <a:rPr lang="en-US" sz="800" dirty="0"/>
              <a:t>Step 5: Review Errors and Warnings</a:t>
            </a:r>
            <a:endParaRPr lang="en-US" dirty="0"/>
          </a:p>
        </p:txBody>
      </p:sp>
      <p:sp>
        <p:nvSpPr>
          <p:cNvPr id="6" name="Slide Number Placeholder 5"/>
          <p:cNvSpPr>
            <a:spLocks noGrp="1"/>
          </p:cNvSpPr>
          <p:nvPr>
            <p:ph type="sldNum" idx="12"/>
          </p:nvPr>
        </p:nvSpPr>
        <p:spPr/>
        <p:txBody>
          <a:bodyPr/>
          <a:lstStyle/>
          <a:p>
            <a:fld id="{C479D5F6-EDCB-402A-AC08-4943A1820E8F}" type="slidenum">
              <a:rPr lang="en-US" smtClean="0"/>
              <a:pPr/>
              <a:t>17</a:t>
            </a:fld>
            <a:endParaRPr lang="en-US" dirty="0"/>
          </a:p>
        </p:txBody>
      </p:sp>
    </p:spTree>
    <p:extLst>
      <p:ext uri="{BB962C8B-B14F-4D97-AF65-F5344CB8AC3E}">
        <p14:creationId xmlns:p14="http://schemas.microsoft.com/office/powerpoint/2010/main" val="313908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700" dirty="0"/>
              <a:t>Step 6: Correct Data Errors</a:t>
            </a:r>
          </a:p>
        </p:txBody>
      </p:sp>
      <p:sp>
        <p:nvSpPr>
          <p:cNvPr id="6" name="Content Placeholder 2"/>
          <p:cNvSpPr>
            <a:spLocks noGrp="1"/>
          </p:cNvSpPr>
          <p:nvPr>
            <p:ph type="body" idx="1"/>
          </p:nvPr>
        </p:nvSpPr>
        <p:spPr>
          <a:xfrm>
            <a:off x="311700" y="1152475"/>
            <a:ext cx="7424124" cy="3034800"/>
          </a:xfrm>
        </p:spPr>
        <p:txBody>
          <a:bodyPr>
            <a:normAutofit/>
          </a:bodyPr>
          <a:lstStyle/>
          <a:p>
            <a:r>
              <a:rPr lang="en-US" dirty="0"/>
              <a:t>Method 1: Correcting errors using the Vendor SBD Extract File</a:t>
            </a:r>
          </a:p>
          <a:p>
            <a:pPr lvl="1"/>
            <a:r>
              <a:rPr lang="en-US" dirty="0"/>
              <a:t>Open the vendor file in your chosen program</a:t>
            </a:r>
          </a:p>
          <a:p>
            <a:pPr lvl="1"/>
            <a:r>
              <a:rPr lang="en-US" dirty="0"/>
              <a:t>Update data in records with errors</a:t>
            </a:r>
          </a:p>
          <a:p>
            <a:pPr lvl="2"/>
            <a:r>
              <a:rPr lang="en-US" dirty="0"/>
              <a:t>Start with SASID errors</a:t>
            </a:r>
          </a:p>
          <a:p>
            <a:pPr lvl="2"/>
            <a:r>
              <a:rPr lang="en-US" dirty="0"/>
              <a:t>Use the Data File Layout with field definitions and the Business Rules documents to figure out how to correct the data</a:t>
            </a:r>
          </a:p>
          <a:p>
            <a:pPr lvl="3"/>
            <a:r>
              <a:rPr lang="en-US" dirty="0"/>
              <a:t>Business rules will explain errors. For example, “Date First </a:t>
            </a:r>
            <a:r>
              <a:rPr lang="en-US"/>
              <a:t>Enrolled US” </a:t>
            </a:r>
            <a:r>
              <a:rPr lang="en-US" dirty="0"/>
              <a:t>cannot </a:t>
            </a:r>
            <a:r>
              <a:rPr lang="en-US"/>
              <a:t>be blank.</a:t>
            </a:r>
            <a:endParaRPr lang="en-US" dirty="0"/>
          </a:p>
          <a:p>
            <a:pPr lvl="1"/>
            <a:r>
              <a:rPr lang="en-US" dirty="0"/>
              <a:t>Upload the file periodically to check your progress</a:t>
            </a:r>
          </a:p>
          <a:p>
            <a:pPr lvl="2"/>
            <a:r>
              <a:rPr lang="en-US" dirty="0"/>
              <a:t>Once you are down to just a few errors, it may be faster to use the Edit Records screen</a:t>
            </a:r>
          </a:p>
          <a:p>
            <a:pPr marL="257175" indent="-257175">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2757D612-C3DC-271B-42ED-B79639A99C54}"/>
              </a:ext>
            </a:extLst>
          </p:cNvPr>
          <p:cNvSpPr>
            <a:spLocks noGrp="1"/>
          </p:cNvSpPr>
          <p:nvPr>
            <p:ph type="title" idx="2"/>
          </p:nvPr>
        </p:nvSpPr>
        <p:spPr/>
        <p:txBody>
          <a:bodyPr/>
          <a:lstStyle/>
          <a:p>
            <a:r>
              <a:rPr lang="en-US" sz="800" dirty="0"/>
              <a:t>Step 6: Correct Data Errors</a:t>
            </a:r>
            <a:endParaRPr lang="en-US" dirty="0"/>
          </a:p>
        </p:txBody>
      </p:sp>
      <p:sp>
        <p:nvSpPr>
          <p:cNvPr id="2" name="Slide Number Placeholder 1"/>
          <p:cNvSpPr>
            <a:spLocks noGrp="1"/>
          </p:cNvSpPr>
          <p:nvPr>
            <p:ph type="sldNum" idx="12"/>
          </p:nvPr>
        </p:nvSpPr>
        <p:spPr/>
        <p:txBody>
          <a:bodyPr/>
          <a:lstStyle/>
          <a:p>
            <a:fld id="{C479D5F6-EDCB-402A-AC08-4943A1820E8F}" type="slidenum">
              <a:rPr lang="en-US" smtClean="0"/>
              <a:pPr/>
              <a:t>18</a:t>
            </a:fld>
            <a:endParaRPr lang="en-US" dirty="0"/>
          </a:p>
        </p:txBody>
      </p:sp>
    </p:spTree>
    <p:extLst>
      <p:ext uri="{BB962C8B-B14F-4D97-AF65-F5344CB8AC3E}">
        <p14:creationId xmlns:p14="http://schemas.microsoft.com/office/powerpoint/2010/main" val="3986958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2700" dirty="0"/>
              <a:t>Step 6: Correct Data Errors (Continued)</a:t>
            </a:r>
            <a:endParaRPr lang="en-US" sz="2700" dirty="0">
              <a:highlight>
                <a:srgbClr val="FFFF00"/>
              </a:highlight>
            </a:endParaRPr>
          </a:p>
        </p:txBody>
      </p:sp>
      <p:sp>
        <p:nvSpPr>
          <p:cNvPr id="5" name="Content Placeholder 2"/>
          <p:cNvSpPr>
            <a:spLocks noGrp="1"/>
          </p:cNvSpPr>
          <p:nvPr>
            <p:ph type="body" idx="1"/>
          </p:nvPr>
        </p:nvSpPr>
        <p:spPr>
          <a:xfrm>
            <a:off x="123875" y="810155"/>
            <a:ext cx="8612844" cy="3693845"/>
          </a:xfrm>
        </p:spPr>
        <p:txBody>
          <a:bodyPr>
            <a:normAutofit/>
          </a:bodyPr>
          <a:lstStyle/>
          <a:p>
            <a:r>
              <a:rPr lang="en-US" dirty="0"/>
              <a:t>Method 2: Correcting errors using the Edit Records page</a:t>
            </a:r>
          </a:p>
          <a:p>
            <a:pPr lvl="1"/>
            <a:r>
              <a:rPr lang="en-US" dirty="0"/>
              <a:t>On the Edit Records page, select the appropriate drop downs</a:t>
            </a:r>
          </a:p>
          <a:p>
            <a:pPr lvl="1"/>
            <a:endParaRPr lang="en-US" dirty="0"/>
          </a:p>
          <a:p>
            <a:pPr lvl="1"/>
            <a:endParaRPr lang="en-US" dirty="0"/>
          </a:p>
          <a:p>
            <a:pPr lvl="1"/>
            <a:endParaRPr lang="en-US" dirty="0"/>
          </a:p>
          <a:p>
            <a:pPr lvl="1"/>
            <a:endParaRPr lang="en-US" dirty="0"/>
          </a:p>
          <a:p>
            <a:pPr marL="342900" lvl="1" indent="0">
              <a:buNone/>
            </a:pPr>
            <a:endParaRPr lang="en-US" dirty="0"/>
          </a:p>
          <a:p>
            <a:pPr marL="342900" lvl="1" indent="0">
              <a:buNone/>
            </a:pPr>
            <a:endParaRPr lang="en-US" dirty="0"/>
          </a:p>
          <a:p>
            <a:pPr marL="342900" lvl="1" indent="0">
              <a:buNone/>
            </a:pPr>
            <a:endParaRPr lang="en-US" dirty="0"/>
          </a:p>
          <a:p>
            <a:pPr lvl="1"/>
            <a:r>
              <a:rPr lang="en-US" dirty="0"/>
              <a:t>Check the box next to record you would like to edit</a:t>
            </a:r>
          </a:p>
          <a:p>
            <a:pPr lvl="1"/>
            <a:r>
              <a:rPr lang="en-US" dirty="0"/>
              <a:t>Correct the data in the fields highlighted in red. (Fields highlighted in yellow are warnings).</a:t>
            </a:r>
          </a:p>
          <a:p>
            <a:pPr lvl="1"/>
            <a:r>
              <a:rPr lang="en-US" dirty="0"/>
              <a:t>Make sure that the box along the left-hand side is checked, and then click “Save” to save the edits</a:t>
            </a:r>
          </a:p>
          <a:p>
            <a:pPr lvl="1"/>
            <a:endParaRPr lang="en-US" dirty="0"/>
          </a:p>
          <a:p>
            <a:pPr marL="771525" lvl="1" indent="-257175"/>
            <a:endParaRPr lang="en-US" dirty="0"/>
          </a:p>
        </p:txBody>
      </p:sp>
      <p:pic>
        <p:nvPicPr>
          <p:cNvPr id="9" name="Picture 8" descr="Left image: A screenshot of the Edit Records screen with the dropdowns and optional selections.">
            <a:extLst>
              <a:ext uri="{FF2B5EF4-FFF2-40B4-BE49-F238E27FC236}">
                <a16:creationId xmlns:a16="http://schemas.microsoft.com/office/drawing/2014/main" id="{1E253F16-68BF-CCBE-91EC-7B43BDC4F50C}"/>
              </a:ext>
            </a:extLst>
          </p:cNvPr>
          <p:cNvPicPr>
            <a:picLocks noChangeAspect="1"/>
          </p:cNvPicPr>
          <p:nvPr/>
        </p:nvPicPr>
        <p:blipFill>
          <a:blip r:embed="rId3"/>
          <a:stretch>
            <a:fillRect/>
          </a:stretch>
        </p:blipFill>
        <p:spPr>
          <a:xfrm>
            <a:off x="123875" y="1507979"/>
            <a:ext cx="4255136" cy="1537747"/>
          </a:xfrm>
          <a:prstGeom prst="rect">
            <a:avLst/>
          </a:prstGeom>
        </p:spPr>
      </p:pic>
      <p:pic>
        <p:nvPicPr>
          <p:cNvPr id="13" name="Picture 12" descr="A screenshot of the edit records screen with records showing the location of the checkbox and some of the available dropdowns and fields.">
            <a:extLst>
              <a:ext uri="{FF2B5EF4-FFF2-40B4-BE49-F238E27FC236}">
                <a16:creationId xmlns:a16="http://schemas.microsoft.com/office/drawing/2014/main" id="{0BBDC58E-7A44-C094-4C85-0CB0EBD7926A}"/>
              </a:ext>
            </a:extLst>
          </p:cNvPr>
          <p:cNvPicPr>
            <a:picLocks noChangeAspect="1"/>
          </p:cNvPicPr>
          <p:nvPr/>
        </p:nvPicPr>
        <p:blipFill>
          <a:blip r:embed="rId4"/>
          <a:stretch>
            <a:fillRect/>
          </a:stretch>
        </p:blipFill>
        <p:spPr>
          <a:xfrm>
            <a:off x="4387630" y="1551456"/>
            <a:ext cx="4632495" cy="1449098"/>
          </a:xfrm>
          <a:prstGeom prst="rect">
            <a:avLst/>
          </a:prstGeom>
        </p:spPr>
      </p:pic>
      <p:sp>
        <p:nvSpPr>
          <p:cNvPr id="2" name="Title 1">
            <a:extLst>
              <a:ext uri="{FF2B5EF4-FFF2-40B4-BE49-F238E27FC236}">
                <a16:creationId xmlns:a16="http://schemas.microsoft.com/office/drawing/2014/main" id="{8C85D71D-E318-AEB8-343C-0CBAB2C3B698}"/>
              </a:ext>
            </a:extLst>
          </p:cNvPr>
          <p:cNvSpPr>
            <a:spLocks noGrp="1"/>
          </p:cNvSpPr>
          <p:nvPr>
            <p:ph type="title" idx="2"/>
          </p:nvPr>
        </p:nvSpPr>
        <p:spPr/>
        <p:txBody>
          <a:bodyPr/>
          <a:lstStyle/>
          <a:p>
            <a:r>
              <a:rPr lang="en-US" sz="800" dirty="0"/>
              <a:t>Step 6: Correct Data Errors (Continued)</a:t>
            </a:r>
            <a:endParaRPr lang="en-US" dirty="0"/>
          </a:p>
        </p:txBody>
      </p:sp>
      <p:sp>
        <p:nvSpPr>
          <p:cNvPr id="4" name="Slide Number Placeholder 3"/>
          <p:cNvSpPr>
            <a:spLocks noGrp="1"/>
          </p:cNvSpPr>
          <p:nvPr>
            <p:ph type="sldNum" idx="12"/>
          </p:nvPr>
        </p:nvSpPr>
        <p:spPr/>
        <p:txBody>
          <a:bodyPr/>
          <a:lstStyle/>
          <a:p>
            <a:fld id="{C479D5F6-EDCB-402A-AC08-4943A1820E8F}" type="slidenum">
              <a:rPr lang="en-US" smtClean="0"/>
              <a:pPr/>
              <a:t>19</a:t>
            </a:fld>
            <a:endParaRPr lang="en-US" dirty="0"/>
          </a:p>
        </p:txBody>
      </p:sp>
    </p:spTree>
    <p:extLst>
      <p:ext uri="{BB962C8B-B14F-4D97-AF65-F5344CB8AC3E}">
        <p14:creationId xmlns:p14="http://schemas.microsoft.com/office/powerpoint/2010/main" val="4288148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EEC47-969F-E701-1AA8-F9433C2AE3DA}"/>
              </a:ext>
            </a:extLst>
          </p:cNvPr>
          <p:cNvSpPr>
            <a:spLocks noGrp="1"/>
          </p:cNvSpPr>
          <p:nvPr>
            <p:ph type="title"/>
          </p:nvPr>
        </p:nvSpPr>
        <p:spPr/>
        <p:txBody>
          <a:bodyPr>
            <a:normAutofit/>
          </a:bodyPr>
          <a:lstStyle/>
          <a:p>
            <a:r>
              <a:rPr lang="en-US" sz="2700" dirty="0"/>
              <a:t>Welcome!</a:t>
            </a:r>
          </a:p>
        </p:txBody>
      </p:sp>
      <p:sp>
        <p:nvSpPr>
          <p:cNvPr id="3" name="Content Placeholder 2">
            <a:extLst>
              <a:ext uri="{FF2B5EF4-FFF2-40B4-BE49-F238E27FC236}">
                <a16:creationId xmlns:a16="http://schemas.microsoft.com/office/drawing/2014/main" id="{28176C12-3972-54D1-2B5C-34E71EB56C8A}"/>
              </a:ext>
            </a:extLst>
          </p:cNvPr>
          <p:cNvSpPr>
            <a:spLocks noGrp="1"/>
          </p:cNvSpPr>
          <p:nvPr>
            <p:ph type="body" idx="1"/>
          </p:nvPr>
        </p:nvSpPr>
        <p:spPr/>
        <p:txBody>
          <a:bodyPr>
            <a:normAutofit lnSpcReduction="10000"/>
          </a:bodyPr>
          <a:lstStyle/>
          <a:p>
            <a:r>
              <a:rPr lang="en-US" sz="2100" dirty="0"/>
              <a:t>As we are getting started: </a:t>
            </a:r>
          </a:p>
          <a:p>
            <a:pPr marL="0" indent="0">
              <a:buNone/>
            </a:pPr>
            <a:endParaRPr lang="en-US" sz="2100" dirty="0"/>
          </a:p>
          <a:p>
            <a:pPr lvl="1"/>
            <a:r>
              <a:rPr lang="en-US" sz="1800" dirty="0"/>
              <a:t>Please mute your microphones. </a:t>
            </a:r>
          </a:p>
          <a:p>
            <a:pPr lvl="1"/>
            <a:endParaRPr lang="en-US" sz="1800" dirty="0"/>
          </a:p>
          <a:p>
            <a:pPr lvl="1"/>
            <a:r>
              <a:rPr lang="en-US" sz="1800" dirty="0"/>
              <a:t>Cameras have been turned off for participants for privacy reasons.</a:t>
            </a:r>
          </a:p>
          <a:p>
            <a:pPr lvl="1"/>
            <a:endParaRPr lang="en-US" sz="1800" dirty="0"/>
          </a:p>
          <a:p>
            <a:pPr lvl="1"/>
            <a:r>
              <a:rPr lang="en-US" sz="1800" dirty="0"/>
              <a:t>These slides will be posted on the WIDA ACCESS SBD webpage</a:t>
            </a:r>
            <a:endParaRPr lang="en-US" dirty="0"/>
          </a:p>
          <a:p>
            <a:pPr lvl="1"/>
            <a:endParaRPr lang="en-US" dirty="0"/>
          </a:p>
          <a:p>
            <a:endParaRPr lang="en-US" dirty="0"/>
          </a:p>
        </p:txBody>
      </p:sp>
      <p:sp>
        <p:nvSpPr>
          <p:cNvPr id="5" name="Title 4">
            <a:extLst>
              <a:ext uri="{FF2B5EF4-FFF2-40B4-BE49-F238E27FC236}">
                <a16:creationId xmlns:a16="http://schemas.microsoft.com/office/drawing/2014/main" id="{7C1C962C-D0BF-31A8-BB0B-266C0C9BACBD}"/>
              </a:ext>
            </a:extLst>
          </p:cNvPr>
          <p:cNvSpPr>
            <a:spLocks noGrp="1"/>
          </p:cNvSpPr>
          <p:nvPr>
            <p:ph type="title" idx="2"/>
          </p:nvPr>
        </p:nvSpPr>
        <p:spPr/>
        <p:txBody>
          <a:bodyPr/>
          <a:lstStyle/>
          <a:p>
            <a:r>
              <a:rPr lang="en-US" dirty="0"/>
              <a:t>Welcome</a:t>
            </a:r>
          </a:p>
        </p:txBody>
      </p:sp>
      <p:sp>
        <p:nvSpPr>
          <p:cNvPr id="4" name="Slide Number Placeholder 3">
            <a:extLst>
              <a:ext uri="{FF2B5EF4-FFF2-40B4-BE49-F238E27FC236}">
                <a16:creationId xmlns:a16="http://schemas.microsoft.com/office/drawing/2014/main" id="{8A3DEBB3-6586-9368-0B50-D2270C5F0279}"/>
              </a:ext>
            </a:extLst>
          </p:cNvPr>
          <p:cNvSpPr>
            <a:spLocks noGrp="1"/>
          </p:cNvSpPr>
          <p:nvPr>
            <p:ph type="sldNum" idx="12"/>
          </p:nvPr>
        </p:nvSpPr>
        <p:spPr/>
        <p:txBody>
          <a:bodyPr/>
          <a:lstStyle/>
          <a:p>
            <a:fld id="{C479D5F6-EDCB-402A-AC08-4943A1820E8F}" type="slidenum">
              <a:rPr lang="en-US" smtClean="0"/>
              <a:pPr/>
              <a:t>2</a:t>
            </a:fld>
            <a:endParaRPr lang="en-US" dirty="0"/>
          </a:p>
        </p:txBody>
      </p:sp>
    </p:spTree>
    <p:extLst>
      <p:ext uri="{BB962C8B-B14F-4D97-AF65-F5344CB8AC3E}">
        <p14:creationId xmlns:p14="http://schemas.microsoft.com/office/powerpoint/2010/main" val="359012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700" dirty="0"/>
              <a:t>Step 7: Data Validation</a:t>
            </a:r>
          </a:p>
        </p:txBody>
      </p:sp>
      <p:sp>
        <p:nvSpPr>
          <p:cNvPr id="7" name="Content Placeholder 2"/>
          <p:cNvSpPr>
            <a:spLocks noGrp="1"/>
          </p:cNvSpPr>
          <p:nvPr>
            <p:ph type="body" idx="1"/>
          </p:nvPr>
        </p:nvSpPr>
        <p:spPr>
          <a:xfrm>
            <a:off x="311700" y="1152475"/>
            <a:ext cx="8475684" cy="3034800"/>
          </a:xfrm>
        </p:spPr>
        <p:txBody>
          <a:bodyPr>
            <a:normAutofit fontScale="85000" lnSpcReduction="20000"/>
          </a:bodyPr>
          <a:lstStyle/>
          <a:p>
            <a:r>
              <a:rPr lang="en-US" dirty="0"/>
              <a:t>Data Pipeline can only check for certain types of errors</a:t>
            </a:r>
          </a:p>
          <a:p>
            <a:pPr lvl="1"/>
            <a:r>
              <a:rPr lang="en-US" dirty="0"/>
              <a:t>It cannot check that your demographic data is accurate (i.e., a student is actually Hispanic or not)</a:t>
            </a:r>
          </a:p>
          <a:p>
            <a:pPr lvl="1"/>
            <a:r>
              <a:rPr lang="en-US" dirty="0"/>
              <a:t>It cannot validate that students have the correct invalidation</a:t>
            </a:r>
          </a:p>
          <a:p>
            <a:pPr lvl="2"/>
            <a:r>
              <a:rPr lang="en-US" dirty="0"/>
              <a:t>The Data File Layout will have instructions for how to select the appropriate invalidation</a:t>
            </a:r>
          </a:p>
          <a:p>
            <a:endParaRPr lang="en-US" b="1" dirty="0"/>
          </a:p>
          <a:p>
            <a:r>
              <a:rPr lang="en-US" b="1" dirty="0"/>
              <a:t>Do not change/make up data just to clear errors!</a:t>
            </a:r>
          </a:p>
          <a:p>
            <a:pPr lvl="1"/>
            <a:r>
              <a:rPr lang="en-US" dirty="0"/>
              <a:t>If you have a lot of missing data, check a different extract </a:t>
            </a:r>
          </a:p>
          <a:p>
            <a:pPr lvl="2"/>
            <a:r>
              <a:rPr lang="en-US" dirty="0"/>
              <a:t>Maybe the interchange data or vendor data is better</a:t>
            </a:r>
          </a:p>
          <a:p>
            <a:pPr lvl="1"/>
            <a:r>
              <a:rPr lang="en-US" dirty="0"/>
              <a:t>Making up data can cause issues with reporting and accountability</a:t>
            </a:r>
          </a:p>
          <a:p>
            <a:pPr lvl="1"/>
            <a:r>
              <a:rPr lang="en-US" b="1" dirty="0"/>
              <a:t>If you have an error that cannot be cleared but the data is correct, contact SBD Support.</a:t>
            </a:r>
          </a:p>
          <a:p>
            <a:pPr marL="0" indent="0">
              <a:buNone/>
            </a:pPr>
            <a:endParaRPr lang="en-US" dirty="0"/>
          </a:p>
          <a:p>
            <a:r>
              <a:rPr lang="en-US" dirty="0"/>
              <a:t>Warnings</a:t>
            </a:r>
          </a:p>
          <a:p>
            <a:pPr lvl="1"/>
            <a:r>
              <a:rPr lang="en-US" dirty="0"/>
              <a:t>Warnings are used to inform users of situations that may indicate errors but not necessarily (more than 10% Native American)</a:t>
            </a:r>
          </a:p>
          <a:p>
            <a:pPr lvl="1"/>
            <a:r>
              <a:rPr lang="en-US" dirty="0"/>
              <a:t>Warnings do not prevent data submission</a:t>
            </a:r>
          </a:p>
          <a:p>
            <a:endParaRPr lang="en-US" dirty="0"/>
          </a:p>
        </p:txBody>
      </p:sp>
      <p:sp>
        <p:nvSpPr>
          <p:cNvPr id="3" name="Title 2">
            <a:extLst>
              <a:ext uri="{FF2B5EF4-FFF2-40B4-BE49-F238E27FC236}">
                <a16:creationId xmlns:a16="http://schemas.microsoft.com/office/drawing/2014/main" id="{1AEE22C4-C403-C51B-C655-05D232379710}"/>
              </a:ext>
            </a:extLst>
          </p:cNvPr>
          <p:cNvSpPr>
            <a:spLocks noGrp="1"/>
          </p:cNvSpPr>
          <p:nvPr>
            <p:ph type="title" idx="2"/>
          </p:nvPr>
        </p:nvSpPr>
        <p:spPr/>
        <p:txBody>
          <a:bodyPr/>
          <a:lstStyle/>
          <a:p>
            <a:r>
              <a:rPr lang="en-US" sz="800" dirty="0"/>
              <a:t>Step 7: Data Validation</a:t>
            </a:r>
            <a:endParaRPr lang="en-US" dirty="0"/>
          </a:p>
        </p:txBody>
      </p:sp>
      <p:sp>
        <p:nvSpPr>
          <p:cNvPr id="2" name="Slide Number Placeholder 1"/>
          <p:cNvSpPr>
            <a:spLocks noGrp="1"/>
          </p:cNvSpPr>
          <p:nvPr>
            <p:ph type="sldNum" idx="12"/>
          </p:nvPr>
        </p:nvSpPr>
        <p:spPr/>
        <p:txBody>
          <a:bodyPr/>
          <a:lstStyle/>
          <a:p>
            <a:fld id="{C479D5F6-EDCB-402A-AC08-4943A1820E8F}" type="slidenum">
              <a:rPr lang="en-US" smtClean="0"/>
              <a:pPr/>
              <a:t>20</a:t>
            </a:fld>
            <a:endParaRPr lang="en-US" dirty="0"/>
          </a:p>
        </p:txBody>
      </p:sp>
    </p:spTree>
    <p:extLst>
      <p:ext uri="{BB962C8B-B14F-4D97-AF65-F5344CB8AC3E}">
        <p14:creationId xmlns:p14="http://schemas.microsoft.com/office/powerpoint/2010/main" val="1090514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Step 7: Data Validation (Continued)</a:t>
            </a:r>
          </a:p>
        </p:txBody>
      </p:sp>
      <p:sp>
        <p:nvSpPr>
          <p:cNvPr id="5" name="Content Placeholder 2"/>
          <p:cNvSpPr txBox="1">
            <a:spLocks/>
          </p:cNvSpPr>
          <p:nvPr/>
        </p:nvSpPr>
        <p:spPr>
          <a:xfrm>
            <a:off x="123875" y="1097280"/>
            <a:ext cx="8133157" cy="3480506"/>
          </a:xfrm>
          <a:prstGeom prst="rect">
            <a:avLst/>
          </a:prstGeom>
        </p:spPr>
        <p:txBody>
          <a:bodyPr vert="horz" lIns="0" tIns="0" rIns="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Download the COGNOS SBD Summary Report</a:t>
            </a:r>
          </a:p>
          <a:p>
            <a:pPr lvl="1"/>
            <a:endParaRPr lang="en-US" sz="1500" dirty="0"/>
          </a:p>
          <a:p>
            <a:pPr lvl="1"/>
            <a:r>
              <a:rPr lang="en-US" sz="1800" dirty="0"/>
              <a:t>Compare your district summary numbers to last year’s final data</a:t>
            </a:r>
          </a:p>
          <a:p>
            <a:pPr lvl="2"/>
            <a:r>
              <a:rPr lang="en-US" sz="1500" dirty="0"/>
              <a:t>Large changes in the number of students in a category could indicate a coding error or incorrect data submitted to the Interchange or vendor system</a:t>
            </a:r>
          </a:p>
          <a:p>
            <a:pPr lvl="1"/>
            <a:endParaRPr lang="en-US" sz="1800" dirty="0"/>
          </a:p>
          <a:p>
            <a:pPr lvl="1"/>
            <a:r>
              <a:rPr lang="en-US" sz="1800" dirty="0"/>
              <a:t>Review Reasons Not Tested and Invalidation codes</a:t>
            </a:r>
          </a:p>
          <a:p>
            <a:pPr lvl="2"/>
            <a:r>
              <a:rPr lang="en-US" sz="1500" dirty="0"/>
              <a:t>Check for students who have not tested, or invalidation codes entered but who may have scores</a:t>
            </a:r>
          </a:p>
          <a:p>
            <a:pPr lvl="3"/>
            <a:r>
              <a:rPr lang="en-US" sz="1500" dirty="0"/>
              <a:t>ACCESS has 6 Reason Not Tested codes or 1 invalidation code (INV)</a:t>
            </a:r>
          </a:p>
        </p:txBody>
      </p:sp>
      <p:sp>
        <p:nvSpPr>
          <p:cNvPr id="6" name="Title 5">
            <a:extLst>
              <a:ext uri="{FF2B5EF4-FFF2-40B4-BE49-F238E27FC236}">
                <a16:creationId xmlns:a16="http://schemas.microsoft.com/office/drawing/2014/main" id="{5FD2EE23-6CF7-2FB0-3DF0-C5B9FBACBE06}"/>
              </a:ext>
            </a:extLst>
          </p:cNvPr>
          <p:cNvSpPr>
            <a:spLocks noGrp="1"/>
          </p:cNvSpPr>
          <p:nvPr>
            <p:ph type="title" idx="2"/>
          </p:nvPr>
        </p:nvSpPr>
        <p:spPr/>
        <p:txBody>
          <a:bodyPr/>
          <a:lstStyle/>
          <a:p>
            <a:r>
              <a:rPr lang="en-US" dirty="0"/>
              <a:t>Step 7: Data Validation (Continued)</a:t>
            </a:r>
          </a:p>
        </p:txBody>
      </p:sp>
      <p:sp>
        <p:nvSpPr>
          <p:cNvPr id="4" name="Slide Number Placeholder 3"/>
          <p:cNvSpPr>
            <a:spLocks noGrp="1"/>
          </p:cNvSpPr>
          <p:nvPr>
            <p:ph type="sldNum" idx="12"/>
          </p:nvPr>
        </p:nvSpPr>
        <p:spPr/>
        <p:txBody>
          <a:bodyPr/>
          <a:lstStyle/>
          <a:p>
            <a:fld id="{C479D5F6-EDCB-402A-AC08-4943A1820E8F}" type="slidenum">
              <a:rPr lang="en-US" smtClean="0"/>
              <a:pPr/>
              <a:t>21</a:t>
            </a:fld>
            <a:r>
              <a:rPr lang="en-US" dirty="0"/>
              <a:t> </a:t>
            </a:r>
          </a:p>
        </p:txBody>
      </p:sp>
    </p:spTree>
    <p:extLst>
      <p:ext uri="{BB962C8B-B14F-4D97-AF65-F5344CB8AC3E}">
        <p14:creationId xmlns:p14="http://schemas.microsoft.com/office/powerpoint/2010/main" val="3553475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 8: Submit SBD Data</a:t>
            </a:r>
          </a:p>
        </p:txBody>
      </p:sp>
      <p:sp>
        <p:nvSpPr>
          <p:cNvPr id="3" name="Content Placeholder 2"/>
          <p:cNvSpPr>
            <a:spLocks noGrp="1"/>
          </p:cNvSpPr>
          <p:nvPr>
            <p:ph type="body" idx="1"/>
          </p:nvPr>
        </p:nvSpPr>
        <p:spPr>
          <a:xfrm>
            <a:off x="311700" y="1152475"/>
            <a:ext cx="8475684" cy="2989757"/>
          </a:xfrm>
        </p:spPr>
        <p:txBody>
          <a:bodyPr>
            <a:normAutofit lnSpcReduction="10000"/>
          </a:bodyPr>
          <a:lstStyle/>
          <a:p>
            <a:r>
              <a:rPr lang="en-US" dirty="0"/>
              <a:t>Download your final SBD extract for your records through the File Extract Download option</a:t>
            </a:r>
          </a:p>
          <a:p>
            <a:pPr lvl="1"/>
            <a:r>
              <a:rPr lang="en-US" dirty="0"/>
              <a:t>This is </a:t>
            </a:r>
            <a:r>
              <a:rPr lang="en-US" u="sng" dirty="0"/>
              <a:t>especially important</a:t>
            </a:r>
            <a:r>
              <a:rPr lang="en-US" dirty="0"/>
              <a:t> if you use the Edit Records screen</a:t>
            </a:r>
          </a:p>
          <a:p>
            <a:r>
              <a:rPr lang="en-US" dirty="0"/>
              <a:t>Select “Status Dashboard” under the appropriate assessment collection</a:t>
            </a:r>
          </a:p>
          <a:p>
            <a:r>
              <a:rPr lang="en-US" dirty="0"/>
              <a:t>Review the data on the Status Dashboard to make sure you are ready to submit</a:t>
            </a:r>
          </a:p>
          <a:p>
            <a:pPr lvl="1"/>
            <a:r>
              <a:rPr lang="en-US" dirty="0"/>
              <a:t>Validation Errors and RITS Errors must be zero unless SBD Support has ignored errors</a:t>
            </a:r>
          </a:p>
          <a:p>
            <a:pPr lvl="1"/>
            <a:r>
              <a:rPr lang="en-US" dirty="0"/>
              <a:t>If errors are ignored, you must submit without making any additional changes or uploading a new file, or it will reset the ignore errors status</a:t>
            </a:r>
          </a:p>
          <a:p>
            <a:r>
              <a:rPr lang="en-US" dirty="0"/>
              <a:t>Click “Submit to CDE” and “Yes” in the pop-up window</a:t>
            </a:r>
          </a:p>
          <a:p>
            <a:r>
              <a:rPr lang="en-US" dirty="0"/>
              <a:t>If you need to make additional changes after submission, SBD Support can unlock your data until the end of the window</a:t>
            </a:r>
          </a:p>
        </p:txBody>
      </p:sp>
      <p:sp>
        <p:nvSpPr>
          <p:cNvPr id="5" name="Title 4">
            <a:extLst>
              <a:ext uri="{FF2B5EF4-FFF2-40B4-BE49-F238E27FC236}">
                <a16:creationId xmlns:a16="http://schemas.microsoft.com/office/drawing/2014/main" id="{B34D30BA-AF37-0E9C-C771-D8B9CC79BAB3}"/>
              </a:ext>
            </a:extLst>
          </p:cNvPr>
          <p:cNvSpPr>
            <a:spLocks noGrp="1"/>
          </p:cNvSpPr>
          <p:nvPr>
            <p:ph type="title" idx="2"/>
          </p:nvPr>
        </p:nvSpPr>
        <p:spPr/>
        <p:txBody>
          <a:bodyPr/>
          <a:lstStyle/>
          <a:p>
            <a:r>
              <a:rPr lang="en-US" dirty="0"/>
              <a:t>Step 8: Submit SBD Data</a:t>
            </a:r>
          </a:p>
        </p:txBody>
      </p:sp>
      <p:sp>
        <p:nvSpPr>
          <p:cNvPr id="4" name="Slide Number Placeholder 3"/>
          <p:cNvSpPr>
            <a:spLocks noGrp="1"/>
          </p:cNvSpPr>
          <p:nvPr>
            <p:ph type="sldNum" idx="12"/>
          </p:nvPr>
        </p:nvSpPr>
        <p:spPr/>
        <p:txBody>
          <a:bodyPr/>
          <a:lstStyle/>
          <a:p>
            <a:fld id="{C479D5F6-EDCB-402A-AC08-4943A1820E8F}" type="slidenum">
              <a:rPr lang="en-US" smtClean="0"/>
              <a:pPr/>
              <a:t>22</a:t>
            </a:fld>
            <a:endParaRPr lang="en-US" dirty="0"/>
          </a:p>
        </p:txBody>
      </p:sp>
    </p:spTree>
    <p:extLst>
      <p:ext uri="{BB962C8B-B14F-4D97-AF65-F5344CB8AC3E}">
        <p14:creationId xmlns:p14="http://schemas.microsoft.com/office/powerpoint/2010/main" val="3596092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Troubleshooting</a:t>
            </a:r>
          </a:p>
        </p:txBody>
      </p:sp>
      <p:sp>
        <p:nvSpPr>
          <p:cNvPr id="3" name="Content Placeholder 2"/>
          <p:cNvSpPr>
            <a:spLocks noGrp="1"/>
          </p:cNvSpPr>
          <p:nvPr>
            <p:ph type="body" idx="1"/>
          </p:nvPr>
        </p:nvSpPr>
        <p:spPr>
          <a:xfrm>
            <a:off x="311700" y="960120"/>
            <a:ext cx="8493972" cy="3227155"/>
          </a:xfrm>
        </p:spPr>
        <p:txBody>
          <a:bodyPr>
            <a:normAutofit/>
          </a:bodyPr>
          <a:lstStyle/>
          <a:p>
            <a:r>
              <a:rPr lang="en-US" dirty="0"/>
              <a:t>See the </a:t>
            </a:r>
            <a:r>
              <a:rPr lang="en-US" dirty="0">
                <a:hlinkClick r:id="rId2"/>
              </a:rPr>
              <a:t>SBD Manual</a:t>
            </a:r>
            <a:r>
              <a:rPr lang="en-US" dirty="0"/>
              <a:t> </a:t>
            </a:r>
            <a:r>
              <a:rPr lang="en-US" dirty="0">
                <a:highlight>
                  <a:srgbClr val="FFFF00"/>
                </a:highlight>
              </a:rPr>
              <a:t>(update link) </a:t>
            </a:r>
            <a:r>
              <a:rPr lang="en-US" dirty="0"/>
              <a:t>for common issues and trouble shooting techniques</a:t>
            </a:r>
          </a:p>
          <a:p>
            <a:r>
              <a:rPr lang="en-US" dirty="0"/>
              <a:t>Users generally have issues at three different points in the SBD process:</a:t>
            </a:r>
          </a:p>
          <a:p>
            <a:pPr lvl="1"/>
            <a:r>
              <a:rPr lang="en-US" dirty="0"/>
              <a:t>Logging in to Data Pipeline</a:t>
            </a:r>
          </a:p>
          <a:p>
            <a:pPr lvl="2"/>
            <a:r>
              <a:rPr lang="en-US" dirty="0"/>
              <a:t>Generally, these issues must be resolved by the district LAM.</a:t>
            </a:r>
          </a:p>
          <a:p>
            <a:pPr lvl="2"/>
            <a:r>
              <a:rPr lang="en-US" dirty="0"/>
              <a:t>CDE cannot change or grant user permissions.</a:t>
            </a:r>
          </a:p>
          <a:p>
            <a:pPr lvl="1"/>
            <a:r>
              <a:rPr lang="en-US" dirty="0"/>
              <a:t>Uploading a Data file</a:t>
            </a:r>
          </a:p>
          <a:p>
            <a:pPr lvl="2"/>
            <a:r>
              <a:rPr lang="en-US" dirty="0"/>
              <a:t>This is usually an issue with the file format. See the manual for common issues and how to identify them.</a:t>
            </a:r>
          </a:p>
          <a:p>
            <a:pPr lvl="1"/>
            <a:r>
              <a:rPr lang="en-US" dirty="0"/>
              <a:t>Clearing Errors</a:t>
            </a:r>
          </a:p>
          <a:p>
            <a:pPr lvl="2"/>
            <a:r>
              <a:rPr lang="en-US" dirty="0"/>
              <a:t>Usually, the Data File Layout and Definitions and Business Rules documents are enough to identify why an error is occurring.</a:t>
            </a:r>
          </a:p>
          <a:p>
            <a:pPr lvl="2"/>
            <a:r>
              <a:rPr lang="en-US" dirty="0"/>
              <a:t>If you think an error is triggering incorrectly, contact SBD Support.</a:t>
            </a:r>
          </a:p>
          <a:p>
            <a:endParaRPr lang="en-US" dirty="0"/>
          </a:p>
          <a:p>
            <a:endParaRPr lang="en-US" dirty="0"/>
          </a:p>
        </p:txBody>
      </p:sp>
      <p:sp>
        <p:nvSpPr>
          <p:cNvPr id="5" name="Title 4">
            <a:extLst>
              <a:ext uri="{FF2B5EF4-FFF2-40B4-BE49-F238E27FC236}">
                <a16:creationId xmlns:a16="http://schemas.microsoft.com/office/drawing/2014/main" id="{C46E4DA5-2395-BB82-A35E-05A38B43415A}"/>
              </a:ext>
            </a:extLst>
          </p:cNvPr>
          <p:cNvSpPr>
            <a:spLocks noGrp="1"/>
          </p:cNvSpPr>
          <p:nvPr>
            <p:ph type="title" idx="2"/>
          </p:nvPr>
        </p:nvSpPr>
        <p:spPr/>
        <p:txBody>
          <a:bodyPr/>
          <a:lstStyle/>
          <a:p>
            <a:r>
              <a:rPr lang="en-US" dirty="0"/>
              <a:t>Troubleshooting</a:t>
            </a:r>
          </a:p>
        </p:txBody>
      </p:sp>
      <p:sp>
        <p:nvSpPr>
          <p:cNvPr id="4" name="Slide Number Placeholder 3"/>
          <p:cNvSpPr>
            <a:spLocks noGrp="1"/>
          </p:cNvSpPr>
          <p:nvPr>
            <p:ph type="sldNum" idx="12"/>
          </p:nvPr>
        </p:nvSpPr>
        <p:spPr/>
        <p:txBody>
          <a:bodyPr/>
          <a:lstStyle/>
          <a:p>
            <a:fld id="{C479D5F6-EDCB-402A-AC08-4943A1820E8F}" type="slidenum">
              <a:rPr lang="en-US" smtClean="0"/>
              <a:pPr/>
              <a:t>23</a:t>
            </a:fld>
            <a:endParaRPr lang="en-US" dirty="0"/>
          </a:p>
        </p:txBody>
      </p:sp>
    </p:spTree>
    <p:extLst>
      <p:ext uri="{BB962C8B-B14F-4D97-AF65-F5344CB8AC3E}">
        <p14:creationId xmlns:p14="http://schemas.microsoft.com/office/powerpoint/2010/main" val="2228018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63240"/>
            <a:ext cx="9144000" cy="964960"/>
          </a:xfrm>
        </p:spPr>
        <p:txBody>
          <a:bodyPr>
            <a:normAutofit fontScale="90000"/>
          </a:bodyPr>
          <a:lstStyle/>
          <a:p>
            <a:r>
              <a:rPr lang="en-US" dirty="0"/>
              <a:t>Deeper Dive into ACCESS SBD:</a:t>
            </a:r>
            <a:br>
              <a:rPr lang="en-US" dirty="0"/>
            </a:br>
            <a:r>
              <a:rPr lang="en-US" dirty="0"/>
              <a:t>Background Information</a:t>
            </a:r>
            <a:br>
              <a:rPr lang="en-US" dirty="0"/>
            </a:br>
            <a:endParaRPr lang="en-US" dirty="0"/>
          </a:p>
        </p:txBody>
      </p:sp>
      <p:sp>
        <p:nvSpPr>
          <p:cNvPr id="3" name="Slide Number Placeholder 2"/>
          <p:cNvSpPr>
            <a:spLocks noGrp="1"/>
          </p:cNvSpPr>
          <p:nvPr>
            <p:ph type="sldNum" idx="12"/>
          </p:nvPr>
        </p:nvSpPr>
        <p:spPr/>
        <p:txBody>
          <a:bodyPr/>
          <a:lstStyle/>
          <a:p>
            <a:fld id="{C479D5F6-EDCB-402A-AC08-4943A1820E8F}" type="slidenum">
              <a:rPr lang="en-US" smtClean="0"/>
              <a:pPr/>
              <a:t>24</a:t>
            </a:fld>
            <a:endParaRPr lang="en-US" dirty="0"/>
          </a:p>
        </p:txBody>
      </p:sp>
    </p:spTree>
    <p:extLst>
      <p:ext uri="{BB962C8B-B14F-4D97-AF65-F5344CB8AC3E}">
        <p14:creationId xmlns:p14="http://schemas.microsoft.com/office/powerpoint/2010/main" val="9110102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105099"/>
            <a:ext cx="7167900" cy="851125"/>
          </a:xfrm>
        </p:spPr>
        <p:txBody>
          <a:bodyPr>
            <a:normAutofit/>
          </a:bodyPr>
          <a:lstStyle/>
          <a:p>
            <a:r>
              <a:rPr lang="en-US" sz="2025" dirty="0"/>
              <a:t>Deeper Dive into WIDA ACCESS: Background Information</a:t>
            </a:r>
            <a:br>
              <a:rPr lang="en-US" dirty="0"/>
            </a:br>
            <a:r>
              <a:rPr lang="en-US" dirty="0"/>
              <a:t> </a:t>
            </a:r>
          </a:p>
        </p:txBody>
      </p:sp>
      <p:sp>
        <p:nvSpPr>
          <p:cNvPr id="7" name="Content Placeholder 2"/>
          <p:cNvSpPr>
            <a:spLocks noGrp="1"/>
          </p:cNvSpPr>
          <p:nvPr>
            <p:ph type="body" idx="1"/>
          </p:nvPr>
        </p:nvSpPr>
        <p:spPr>
          <a:xfrm>
            <a:off x="311700" y="1152475"/>
            <a:ext cx="8245084" cy="3034800"/>
          </a:xfrm>
        </p:spPr>
        <p:txBody>
          <a:bodyPr>
            <a:normAutofit/>
          </a:bodyPr>
          <a:lstStyle/>
          <a:p>
            <a:pPr marL="257175" indent="-257175">
              <a:buFont typeface="Arial" panose="020B0604020202020204" pitchFamily="34" charset="0"/>
              <a:buChar char="•"/>
            </a:pPr>
            <a:r>
              <a:rPr lang="en-US" sz="1800" dirty="0"/>
              <a:t>WIDA ACCESS is the English Language Proficiency assessment.</a:t>
            </a:r>
          </a:p>
          <a:p>
            <a:pPr marL="257175" indent="-257175">
              <a:buFont typeface="Arial" panose="020B0604020202020204" pitchFamily="34" charset="0"/>
              <a:buChar char="•"/>
            </a:pPr>
            <a:r>
              <a:rPr lang="en-US" sz="1800" dirty="0"/>
              <a:t>Students classified as Non-English Proficient (NEP) or Limited English Proficient (LEP) are required to take WIDA ACCESS.  No other students take this assessment.</a:t>
            </a:r>
          </a:p>
          <a:p>
            <a:pPr marL="257175" indent="-257175">
              <a:buFont typeface="Arial" panose="020B0604020202020204" pitchFamily="34" charset="0"/>
              <a:buChar char="•"/>
            </a:pPr>
            <a:r>
              <a:rPr lang="en-US" sz="1800" dirty="0"/>
              <a:t>The assessment is offered in all grades, K-12.</a:t>
            </a:r>
          </a:p>
          <a:p>
            <a:pPr marL="257175" indent="-257175">
              <a:buFont typeface="Arial" panose="020B0604020202020204" pitchFamily="34" charset="0"/>
              <a:buChar char="•"/>
            </a:pPr>
            <a:r>
              <a:rPr lang="en-US" sz="1800" dirty="0"/>
              <a:t>There is an alternate version (Alt-ACCESS) used for students with significant cognitive disabilities.</a:t>
            </a:r>
          </a:p>
          <a:p>
            <a:pPr marL="257175" indent="-257175">
              <a:buFont typeface="Arial" panose="020B0604020202020204" pitchFamily="34" charset="0"/>
              <a:buChar char="•"/>
            </a:pPr>
            <a:r>
              <a:rPr lang="en-US" sz="1800" dirty="0"/>
              <a:t>The testing window starts in January, so the data clean up is earlier than other state assessments.</a:t>
            </a:r>
          </a:p>
        </p:txBody>
      </p:sp>
      <p:sp>
        <p:nvSpPr>
          <p:cNvPr id="3" name="Title 2">
            <a:extLst>
              <a:ext uri="{FF2B5EF4-FFF2-40B4-BE49-F238E27FC236}">
                <a16:creationId xmlns:a16="http://schemas.microsoft.com/office/drawing/2014/main" id="{E558AB4C-88B7-B8D1-E6D7-DD8F042BA834}"/>
              </a:ext>
            </a:extLst>
          </p:cNvPr>
          <p:cNvSpPr>
            <a:spLocks noGrp="1"/>
          </p:cNvSpPr>
          <p:nvPr>
            <p:ph type="title" idx="2"/>
          </p:nvPr>
        </p:nvSpPr>
        <p:spPr/>
        <p:txBody>
          <a:bodyPr/>
          <a:lstStyle/>
          <a:p>
            <a:r>
              <a:rPr lang="en-US" sz="800" dirty="0"/>
              <a:t>Background Information</a:t>
            </a:r>
            <a:endParaRPr lang="en-US" dirty="0"/>
          </a:p>
        </p:txBody>
      </p:sp>
      <p:sp>
        <p:nvSpPr>
          <p:cNvPr id="4" name="Slide Number Placeholder 3"/>
          <p:cNvSpPr>
            <a:spLocks noGrp="1"/>
          </p:cNvSpPr>
          <p:nvPr>
            <p:ph type="sldNum" idx="12"/>
          </p:nvPr>
        </p:nvSpPr>
        <p:spPr/>
        <p:txBody>
          <a:bodyPr/>
          <a:lstStyle/>
          <a:p>
            <a:fld id="{C479D5F6-EDCB-402A-AC08-4943A1820E8F}" type="slidenum">
              <a:rPr lang="en-US" smtClean="0"/>
              <a:pPr/>
              <a:t>25</a:t>
            </a:fld>
            <a:r>
              <a:rPr lang="en-US" dirty="0"/>
              <a:t>  </a:t>
            </a:r>
          </a:p>
        </p:txBody>
      </p:sp>
    </p:spTree>
    <p:extLst>
      <p:ext uri="{BB962C8B-B14F-4D97-AF65-F5344CB8AC3E}">
        <p14:creationId xmlns:p14="http://schemas.microsoft.com/office/powerpoint/2010/main" val="24240834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105100"/>
            <a:ext cx="7542996" cy="741300"/>
          </a:xfrm>
        </p:spPr>
        <p:txBody>
          <a:bodyPr>
            <a:normAutofit fontScale="90000"/>
          </a:bodyPr>
          <a:lstStyle/>
          <a:p>
            <a:r>
              <a:rPr lang="en-US" sz="2200" dirty="0"/>
              <a:t>Deeper Dive into WIDA ACCESS: Collection Documentation (Slide 1 of 2)</a:t>
            </a:r>
            <a:br>
              <a:rPr lang="en-US" sz="2200" dirty="0"/>
            </a:br>
            <a:r>
              <a:rPr lang="en-US" dirty="0"/>
              <a:t> </a:t>
            </a:r>
          </a:p>
        </p:txBody>
      </p:sp>
      <p:sp>
        <p:nvSpPr>
          <p:cNvPr id="7" name="Content Placeholder 2"/>
          <p:cNvSpPr>
            <a:spLocks noGrp="1"/>
          </p:cNvSpPr>
          <p:nvPr>
            <p:ph type="body" idx="1"/>
          </p:nvPr>
        </p:nvSpPr>
        <p:spPr>
          <a:xfrm>
            <a:off x="311700" y="846400"/>
            <a:ext cx="8603700" cy="4018208"/>
          </a:xfrm>
        </p:spPr>
        <p:txBody>
          <a:bodyPr>
            <a:normAutofit/>
          </a:bodyPr>
          <a:lstStyle/>
          <a:p>
            <a:pPr marL="0" indent="0">
              <a:buNone/>
            </a:pPr>
            <a:r>
              <a:rPr lang="en-US" sz="1800" dirty="0"/>
              <a:t>All documentation can be found on the </a:t>
            </a:r>
            <a:r>
              <a:rPr lang="en-US" sz="1800" dirty="0">
                <a:hlinkClick r:id="rId3"/>
              </a:rPr>
              <a:t>WIDA ACCESS SBD webpage</a:t>
            </a:r>
            <a:r>
              <a:rPr lang="en-US" sz="1800" dirty="0"/>
              <a:t> </a:t>
            </a:r>
            <a:r>
              <a:rPr lang="en-US" sz="1800" dirty="0">
                <a:highlight>
                  <a:srgbClr val="FFFF00"/>
                </a:highlight>
              </a:rPr>
              <a:t>(update links on web page)</a:t>
            </a:r>
          </a:p>
          <a:p>
            <a:pPr marL="0" indent="0">
              <a:buNone/>
            </a:pPr>
            <a:r>
              <a:rPr lang="en-US" sz="1800" dirty="0"/>
              <a:t>Available Documentation:</a:t>
            </a:r>
          </a:p>
          <a:p>
            <a:pPr marL="628650" lvl="1" indent="-285750">
              <a:buFont typeface="Arial" panose="020B0604020202020204" pitchFamily="34" charset="0"/>
              <a:buChar char="•"/>
            </a:pPr>
            <a:r>
              <a:rPr lang="en-US" sz="1600" dirty="0"/>
              <a:t>File Layout and Definitions Section: </a:t>
            </a:r>
          </a:p>
          <a:p>
            <a:pPr marL="971550" lvl="2" indent="-285750">
              <a:buFont typeface="Arial" panose="020B0604020202020204" pitchFamily="34" charset="0"/>
              <a:buChar char="•"/>
            </a:pPr>
            <a:r>
              <a:rPr lang="en-US" sz="1600" dirty="0"/>
              <a:t>The 2025-26 file layout is updated and posted for this collection year. </a:t>
            </a:r>
          </a:p>
          <a:p>
            <a:pPr marL="971550" lvl="2" indent="-285750">
              <a:buFont typeface="Arial" panose="020B0604020202020204" pitchFamily="34" charset="0"/>
              <a:buChar char="•"/>
            </a:pPr>
            <a:r>
              <a:rPr lang="en-US" sz="1600" dirty="0"/>
              <a:t>This document provides all fields, as well as their position, length, and valid values, for the collection.</a:t>
            </a:r>
          </a:p>
          <a:p>
            <a:pPr marL="971550" lvl="2" indent="-285750">
              <a:buFont typeface="Arial" panose="020B0604020202020204" pitchFamily="34" charset="0"/>
              <a:buChar char="•"/>
            </a:pPr>
            <a:r>
              <a:rPr lang="en-US" sz="1600" dirty="0"/>
              <a:t>This document also provides whether the field is updateable.</a:t>
            </a:r>
          </a:p>
          <a:p>
            <a:pPr marL="628650" lvl="1" indent="-285750">
              <a:buFont typeface="Arial" panose="020B0604020202020204" pitchFamily="34" charset="0"/>
              <a:buChar char="•"/>
            </a:pPr>
            <a:r>
              <a:rPr lang="en-US" sz="1600" dirty="0"/>
              <a:t>Business Rules Section:</a:t>
            </a:r>
          </a:p>
          <a:p>
            <a:pPr marL="998538" lvl="2" indent="-285750">
              <a:buFont typeface="Arial" panose="020B0604020202020204" pitchFamily="34" charset="0"/>
              <a:buChar char="•"/>
            </a:pPr>
            <a:r>
              <a:rPr lang="en-US" sz="1600" dirty="0"/>
              <a:t>List of active business rules for 2025-2026 and their error messages </a:t>
            </a:r>
          </a:p>
          <a:p>
            <a:pPr marL="628650" lvl="1" indent="-285750">
              <a:buFont typeface="Arial" panose="020B0604020202020204" pitchFamily="34" charset="0"/>
              <a:buChar char="•"/>
            </a:pPr>
            <a:r>
              <a:rPr lang="en-US" sz="1600" dirty="0"/>
              <a:t>Link to the SBD Manual:</a:t>
            </a:r>
          </a:p>
          <a:p>
            <a:pPr marL="971550" lvl="2" indent="-285750">
              <a:buFont typeface="Arial" panose="020B0604020202020204" pitchFamily="34" charset="0"/>
              <a:buChar char="•"/>
            </a:pPr>
            <a:r>
              <a:rPr lang="en-US" sz="1600" dirty="0"/>
              <a:t>This links to the manual for WIDA ACCESS SBD</a:t>
            </a:r>
          </a:p>
        </p:txBody>
      </p:sp>
      <p:sp>
        <p:nvSpPr>
          <p:cNvPr id="3" name="Title 2">
            <a:extLst>
              <a:ext uri="{FF2B5EF4-FFF2-40B4-BE49-F238E27FC236}">
                <a16:creationId xmlns:a16="http://schemas.microsoft.com/office/drawing/2014/main" id="{AF81F422-C163-7B8B-5CBF-F6877BADEC7C}"/>
              </a:ext>
            </a:extLst>
          </p:cNvPr>
          <p:cNvSpPr>
            <a:spLocks noGrp="1"/>
          </p:cNvSpPr>
          <p:nvPr>
            <p:ph type="title" idx="2"/>
          </p:nvPr>
        </p:nvSpPr>
        <p:spPr/>
        <p:txBody>
          <a:bodyPr/>
          <a:lstStyle/>
          <a:p>
            <a:r>
              <a:rPr lang="en-US" sz="800" dirty="0"/>
              <a:t>Collection Documentation (Slide 1 of 2)</a:t>
            </a:r>
            <a:endParaRPr lang="en-US" dirty="0"/>
          </a:p>
        </p:txBody>
      </p:sp>
      <p:sp>
        <p:nvSpPr>
          <p:cNvPr id="4" name="Slide Number Placeholder 3"/>
          <p:cNvSpPr>
            <a:spLocks noGrp="1"/>
          </p:cNvSpPr>
          <p:nvPr>
            <p:ph type="sldNum" idx="12"/>
          </p:nvPr>
        </p:nvSpPr>
        <p:spPr/>
        <p:txBody>
          <a:bodyPr/>
          <a:lstStyle/>
          <a:p>
            <a:fld id="{C479D5F6-EDCB-402A-AC08-4943A1820E8F}" type="slidenum">
              <a:rPr lang="en-US" smtClean="0"/>
              <a:pPr/>
              <a:t>26</a:t>
            </a:fld>
            <a:r>
              <a:rPr lang="en-US" dirty="0"/>
              <a:t>  </a:t>
            </a:r>
          </a:p>
        </p:txBody>
      </p:sp>
    </p:spTree>
    <p:extLst>
      <p:ext uri="{BB962C8B-B14F-4D97-AF65-F5344CB8AC3E}">
        <p14:creationId xmlns:p14="http://schemas.microsoft.com/office/powerpoint/2010/main" val="3709753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105100"/>
            <a:ext cx="7616148" cy="741300"/>
          </a:xfrm>
        </p:spPr>
        <p:txBody>
          <a:bodyPr>
            <a:normAutofit fontScale="90000"/>
          </a:bodyPr>
          <a:lstStyle/>
          <a:p>
            <a:r>
              <a:rPr lang="en-US" sz="2200" dirty="0"/>
              <a:t>Deeper Dive into WIDA ACCESS: Collection Documentation (Slide</a:t>
            </a:r>
            <a:r>
              <a:rPr lang="en-US" sz="2200" baseline="0" dirty="0"/>
              <a:t> 2 of 2</a:t>
            </a:r>
            <a:r>
              <a:rPr lang="en-US" sz="2200" dirty="0"/>
              <a:t>)</a:t>
            </a:r>
            <a:br>
              <a:rPr lang="en-US" dirty="0"/>
            </a:br>
            <a:r>
              <a:rPr lang="en-US" dirty="0"/>
              <a:t> </a:t>
            </a:r>
          </a:p>
        </p:txBody>
      </p:sp>
      <p:sp>
        <p:nvSpPr>
          <p:cNvPr id="7" name="Content Placeholder 2"/>
          <p:cNvSpPr>
            <a:spLocks noGrp="1"/>
          </p:cNvSpPr>
          <p:nvPr>
            <p:ph type="body" idx="1"/>
          </p:nvPr>
        </p:nvSpPr>
        <p:spPr>
          <a:xfrm>
            <a:off x="311700" y="1152475"/>
            <a:ext cx="8475684" cy="3194925"/>
          </a:xfrm>
        </p:spPr>
        <p:txBody>
          <a:bodyPr>
            <a:normAutofit/>
          </a:bodyPr>
          <a:lstStyle/>
          <a:p>
            <a:pPr marL="425450" indent="-285750">
              <a:buFont typeface="Arial" panose="020B0604020202020204" pitchFamily="34" charset="0"/>
              <a:buChar char="•"/>
            </a:pPr>
            <a:r>
              <a:rPr lang="en-US" sz="1800" dirty="0"/>
              <a:t>Failsafe Templates:</a:t>
            </a:r>
          </a:p>
          <a:p>
            <a:pPr marL="882650" lvl="1" indent="-285750">
              <a:buFont typeface="Arial" panose="020B0604020202020204" pitchFamily="34" charset="0"/>
              <a:buChar char="•"/>
            </a:pPr>
            <a:r>
              <a:rPr lang="en-US" sz="1600" b="1" dirty="0"/>
              <a:t>The District Transfers Failsafe Form:</a:t>
            </a:r>
            <a:r>
              <a:rPr lang="en-US" sz="1600" dirty="0"/>
              <a:t> This is the document used to move students between districts. This should only be used for students who are in your district’s SBD file but moved out of your district before or during the testing window and DID NOT TEST in your district. Do not use the Failsafe form to report any students who tested in your district and moved afterward.  If they moved after testing, the student data should remain in the district where the student tested. </a:t>
            </a:r>
          </a:p>
          <a:p>
            <a:pPr marL="425450" indent="-285750">
              <a:buFont typeface="Arial" panose="020B0604020202020204" pitchFamily="34" charset="0"/>
              <a:buChar char="•"/>
            </a:pPr>
            <a:r>
              <a:rPr lang="en-US" sz="1800" dirty="0"/>
              <a:t>Training information and documentation</a:t>
            </a:r>
          </a:p>
          <a:p>
            <a:pPr marL="882650" lvl="1" indent="-285750">
              <a:buFont typeface="Arial" panose="020B0604020202020204" pitchFamily="34" charset="0"/>
              <a:buChar char="•"/>
            </a:pPr>
            <a:r>
              <a:rPr lang="en-US" sz="1600" dirty="0"/>
              <a:t>This PowerPoint will be posted to the website as soon as it is available. </a:t>
            </a:r>
            <a:r>
              <a:rPr lang="en-US" sz="1600" dirty="0">
                <a:highlight>
                  <a:srgbClr val="FFFF00"/>
                </a:highlight>
              </a:rPr>
              <a:t>( or is posted if available now)</a:t>
            </a:r>
          </a:p>
        </p:txBody>
      </p:sp>
      <p:sp>
        <p:nvSpPr>
          <p:cNvPr id="3" name="Title 2">
            <a:extLst>
              <a:ext uri="{FF2B5EF4-FFF2-40B4-BE49-F238E27FC236}">
                <a16:creationId xmlns:a16="http://schemas.microsoft.com/office/drawing/2014/main" id="{F8BE6B0A-C5CB-BF68-7E5E-9655734A122D}"/>
              </a:ext>
            </a:extLst>
          </p:cNvPr>
          <p:cNvSpPr>
            <a:spLocks noGrp="1"/>
          </p:cNvSpPr>
          <p:nvPr>
            <p:ph type="title" idx="2"/>
          </p:nvPr>
        </p:nvSpPr>
        <p:spPr/>
        <p:txBody>
          <a:bodyPr/>
          <a:lstStyle/>
          <a:p>
            <a:r>
              <a:rPr lang="en-US" sz="800" dirty="0"/>
              <a:t>Collection Documentation (Slide</a:t>
            </a:r>
            <a:r>
              <a:rPr lang="en-US" sz="800" baseline="0" dirty="0"/>
              <a:t> 2 of 2</a:t>
            </a:r>
            <a:r>
              <a:rPr lang="en-US" sz="800" dirty="0"/>
              <a:t>)</a:t>
            </a:r>
            <a:endParaRPr lang="en-US" dirty="0"/>
          </a:p>
        </p:txBody>
      </p:sp>
      <p:sp>
        <p:nvSpPr>
          <p:cNvPr id="4" name="Slide Number Placeholder 3"/>
          <p:cNvSpPr>
            <a:spLocks noGrp="1"/>
          </p:cNvSpPr>
          <p:nvPr>
            <p:ph type="sldNum" idx="12"/>
          </p:nvPr>
        </p:nvSpPr>
        <p:spPr/>
        <p:txBody>
          <a:bodyPr/>
          <a:lstStyle/>
          <a:p>
            <a:fld id="{C479D5F6-EDCB-402A-AC08-4943A1820E8F}" type="slidenum">
              <a:rPr lang="en-US" smtClean="0"/>
              <a:pPr/>
              <a:t>27</a:t>
            </a:fld>
            <a:r>
              <a:rPr lang="en-US" dirty="0"/>
              <a:t>  </a:t>
            </a:r>
          </a:p>
        </p:txBody>
      </p:sp>
    </p:spTree>
    <p:extLst>
      <p:ext uri="{BB962C8B-B14F-4D97-AF65-F5344CB8AC3E}">
        <p14:creationId xmlns:p14="http://schemas.microsoft.com/office/powerpoint/2010/main" val="41863589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35808"/>
            <a:ext cx="9144000" cy="1014984"/>
          </a:xfrm>
        </p:spPr>
        <p:txBody>
          <a:bodyPr>
            <a:normAutofit fontScale="90000"/>
          </a:bodyPr>
          <a:lstStyle/>
          <a:p>
            <a:r>
              <a:rPr lang="en-US" dirty="0"/>
              <a:t>Deeper Dive into ACCESS SBD:</a:t>
            </a:r>
            <a:br>
              <a:rPr lang="en-US" dirty="0"/>
            </a:br>
            <a:r>
              <a:rPr lang="en-US" dirty="0"/>
              <a:t>Specific Fields and Rules</a:t>
            </a:r>
            <a:br>
              <a:rPr lang="en-US" dirty="0"/>
            </a:br>
            <a:endParaRPr lang="en-US" dirty="0"/>
          </a:p>
        </p:txBody>
      </p:sp>
      <p:sp>
        <p:nvSpPr>
          <p:cNvPr id="3" name="Slide Number Placeholder 2"/>
          <p:cNvSpPr>
            <a:spLocks noGrp="1"/>
          </p:cNvSpPr>
          <p:nvPr>
            <p:ph type="sldNum" idx="12"/>
          </p:nvPr>
        </p:nvSpPr>
        <p:spPr/>
        <p:txBody>
          <a:bodyPr/>
          <a:lstStyle/>
          <a:p>
            <a:fld id="{C479D5F6-EDCB-402A-AC08-4943A1820E8F}" type="slidenum">
              <a:rPr lang="en-US" smtClean="0"/>
              <a:pPr/>
              <a:t>28</a:t>
            </a:fld>
            <a:endParaRPr lang="en-US" dirty="0"/>
          </a:p>
        </p:txBody>
      </p:sp>
    </p:spTree>
    <p:extLst>
      <p:ext uri="{BB962C8B-B14F-4D97-AF65-F5344CB8AC3E}">
        <p14:creationId xmlns:p14="http://schemas.microsoft.com/office/powerpoint/2010/main" val="4069984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Deeper Dive into WIDA ACCESS SBD: Vendor Variables</a:t>
            </a:r>
          </a:p>
        </p:txBody>
      </p:sp>
      <p:sp>
        <p:nvSpPr>
          <p:cNvPr id="5" name="Content Placeholder 2"/>
          <p:cNvSpPr>
            <a:spLocks noGrp="1"/>
          </p:cNvSpPr>
          <p:nvPr>
            <p:ph type="body" idx="1"/>
          </p:nvPr>
        </p:nvSpPr>
        <p:spPr>
          <a:xfrm>
            <a:off x="311700" y="1152475"/>
            <a:ext cx="7414980" cy="3034800"/>
          </a:xfrm>
        </p:spPr>
        <p:txBody>
          <a:bodyPr>
            <a:normAutofit/>
          </a:bodyPr>
          <a:lstStyle/>
          <a:p>
            <a:r>
              <a:rPr lang="en-US" dirty="0"/>
              <a:t>DRC Student ID</a:t>
            </a:r>
          </a:p>
          <a:p>
            <a:pPr lvl="1"/>
            <a:r>
              <a:rPr lang="en-US" dirty="0"/>
              <a:t>This is an ID created by DRC for their internal system.</a:t>
            </a:r>
          </a:p>
          <a:p>
            <a:pPr lvl="1"/>
            <a:r>
              <a:rPr lang="en-US" dirty="0"/>
              <a:t>It is included because it helps SBD Support find records in the vendor file to answer questions or complete Failsafe requests.</a:t>
            </a:r>
          </a:p>
          <a:p>
            <a:r>
              <a:rPr lang="en-US" dirty="0"/>
              <a:t>Assessment Type</a:t>
            </a:r>
          </a:p>
          <a:p>
            <a:pPr lvl="1"/>
            <a:r>
              <a:rPr lang="en-US" dirty="0"/>
              <a:t>This field indicates whether a student took the General or Alternate version of WIDA ACCESS.</a:t>
            </a:r>
          </a:p>
          <a:p>
            <a:r>
              <a:rPr lang="en-US" dirty="0"/>
              <a:t>Reported Record</a:t>
            </a:r>
          </a:p>
          <a:p>
            <a:pPr lvl="1"/>
            <a:r>
              <a:rPr lang="en-US" dirty="0"/>
              <a:t>This field indicates if a record is being considered a duplicate or primary by DRC and can help resolve duplicates or missing domain issues.</a:t>
            </a:r>
          </a:p>
        </p:txBody>
      </p:sp>
      <p:sp>
        <p:nvSpPr>
          <p:cNvPr id="3" name="Title 2">
            <a:extLst>
              <a:ext uri="{FF2B5EF4-FFF2-40B4-BE49-F238E27FC236}">
                <a16:creationId xmlns:a16="http://schemas.microsoft.com/office/drawing/2014/main" id="{D61FCA5C-1769-6865-8ABB-CBFCA1FE06D5}"/>
              </a:ext>
            </a:extLst>
          </p:cNvPr>
          <p:cNvSpPr>
            <a:spLocks noGrp="1"/>
          </p:cNvSpPr>
          <p:nvPr>
            <p:ph type="title" idx="2"/>
          </p:nvPr>
        </p:nvSpPr>
        <p:spPr/>
        <p:txBody>
          <a:bodyPr/>
          <a:lstStyle/>
          <a:p>
            <a:r>
              <a:rPr lang="en-US" dirty="0">
                <a:latin typeface="Museo Slab 500"/>
                <a:cs typeface="Museo Slab 500"/>
              </a:rPr>
              <a:t>Vendor Variables</a:t>
            </a:r>
            <a:endParaRPr lang="en-US" dirty="0"/>
          </a:p>
        </p:txBody>
      </p:sp>
      <p:sp>
        <p:nvSpPr>
          <p:cNvPr id="4" name="Slide Number Placeholder 3"/>
          <p:cNvSpPr>
            <a:spLocks noGrp="1"/>
          </p:cNvSpPr>
          <p:nvPr>
            <p:ph type="sldNum" idx="12"/>
          </p:nvPr>
        </p:nvSpPr>
        <p:spPr/>
        <p:txBody>
          <a:bodyPr/>
          <a:lstStyle/>
          <a:p>
            <a:fld id="{C479D5F6-EDCB-402A-AC08-4943A1820E8F}" type="slidenum">
              <a:rPr lang="en-US" smtClean="0"/>
              <a:pPr/>
              <a:t>29</a:t>
            </a:fld>
            <a:r>
              <a:rPr lang="en-US" dirty="0"/>
              <a:t> </a:t>
            </a:r>
          </a:p>
        </p:txBody>
      </p:sp>
    </p:spTree>
    <p:extLst>
      <p:ext uri="{BB962C8B-B14F-4D97-AF65-F5344CB8AC3E}">
        <p14:creationId xmlns:p14="http://schemas.microsoft.com/office/powerpoint/2010/main" val="3945677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348C0-DAEC-CCCA-9DBE-A61D3E252DCA}"/>
              </a:ext>
            </a:extLst>
          </p:cNvPr>
          <p:cNvSpPr>
            <a:spLocks noGrp="1"/>
          </p:cNvSpPr>
          <p:nvPr>
            <p:ph type="title"/>
          </p:nvPr>
        </p:nvSpPr>
        <p:spPr/>
        <p:txBody>
          <a:bodyPr>
            <a:normAutofit/>
          </a:bodyPr>
          <a:lstStyle/>
          <a:p>
            <a:r>
              <a:rPr lang="en-US" sz="2100" dirty="0"/>
              <a:t>Training Webinar Roadmap</a:t>
            </a:r>
          </a:p>
        </p:txBody>
      </p:sp>
      <p:sp>
        <p:nvSpPr>
          <p:cNvPr id="3" name="Content Placeholder 2">
            <a:extLst>
              <a:ext uri="{FF2B5EF4-FFF2-40B4-BE49-F238E27FC236}">
                <a16:creationId xmlns:a16="http://schemas.microsoft.com/office/drawing/2014/main" id="{08091497-1DB4-3F21-1206-47BEE156B487}"/>
              </a:ext>
            </a:extLst>
          </p:cNvPr>
          <p:cNvSpPr>
            <a:spLocks noGrp="1"/>
          </p:cNvSpPr>
          <p:nvPr>
            <p:ph type="body" idx="1"/>
          </p:nvPr>
        </p:nvSpPr>
        <p:spPr/>
        <p:txBody>
          <a:bodyPr>
            <a:normAutofit fontScale="85000" lnSpcReduction="20000"/>
          </a:bodyPr>
          <a:lstStyle/>
          <a:p>
            <a:pPr marL="0" indent="0">
              <a:buNone/>
            </a:pPr>
            <a:r>
              <a:rPr lang="en-US" sz="2100" u="sng" dirty="0"/>
              <a:t>Presentation Outline:</a:t>
            </a:r>
            <a:r>
              <a:rPr lang="en-US" sz="2100" dirty="0"/>
              <a:t> </a:t>
            </a:r>
          </a:p>
          <a:p>
            <a:r>
              <a:rPr lang="en-US" sz="2100" dirty="0"/>
              <a:t>General Information</a:t>
            </a:r>
            <a:endParaRPr lang="en-US" dirty="0"/>
          </a:p>
          <a:p>
            <a:pPr lvl="1"/>
            <a:r>
              <a:rPr lang="en-US" sz="1800" dirty="0"/>
              <a:t>Purpose</a:t>
            </a:r>
          </a:p>
          <a:p>
            <a:pPr lvl="1"/>
            <a:r>
              <a:rPr lang="en-US" sz="1800" dirty="0"/>
              <a:t>Collection Timeline</a:t>
            </a:r>
          </a:p>
          <a:p>
            <a:pPr lvl="1"/>
            <a:r>
              <a:rPr lang="en-US" sz="1800" dirty="0"/>
              <a:t>Role Assignments in Identity Management (</a:t>
            </a:r>
            <a:r>
              <a:rPr lang="en-US" sz="1800" dirty="0" err="1"/>
              <a:t>IdM</a:t>
            </a:r>
            <a:r>
              <a:rPr lang="en-US" sz="1800" dirty="0"/>
              <a:t>)</a:t>
            </a:r>
          </a:p>
          <a:p>
            <a:r>
              <a:rPr lang="en-US" sz="2100" dirty="0"/>
              <a:t>SBD Step-by-Step Guide</a:t>
            </a:r>
          </a:p>
          <a:p>
            <a:r>
              <a:rPr lang="en-US" sz="2100" dirty="0"/>
              <a:t>Deeper Dive into ACCESS SBD: </a:t>
            </a:r>
          </a:p>
          <a:p>
            <a:pPr lvl="1"/>
            <a:r>
              <a:rPr lang="en-US" sz="1800" dirty="0"/>
              <a:t>Background Information </a:t>
            </a:r>
          </a:p>
          <a:p>
            <a:pPr lvl="1"/>
            <a:r>
              <a:rPr lang="en-US" sz="1800" dirty="0"/>
              <a:t>Changes for 2025-26</a:t>
            </a:r>
          </a:p>
          <a:p>
            <a:pPr lvl="1"/>
            <a:r>
              <a:rPr lang="en-US" sz="1800" dirty="0"/>
              <a:t>Specific Fields</a:t>
            </a:r>
          </a:p>
          <a:p>
            <a:r>
              <a:rPr lang="en-US" sz="2100" dirty="0"/>
              <a:t>Time for Questions</a:t>
            </a:r>
          </a:p>
        </p:txBody>
      </p:sp>
      <p:sp>
        <p:nvSpPr>
          <p:cNvPr id="5" name="Title 4">
            <a:extLst>
              <a:ext uri="{FF2B5EF4-FFF2-40B4-BE49-F238E27FC236}">
                <a16:creationId xmlns:a16="http://schemas.microsoft.com/office/drawing/2014/main" id="{D64373A4-B4F7-C1DE-BBE6-BD3AC28B1A8E}"/>
              </a:ext>
            </a:extLst>
          </p:cNvPr>
          <p:cNvSpPr>
            <a:spLocks noGrp="1"/>
          </p:cNvSpPr>
          <p:nvPr>
            <p:ph type="title" idx="2"/>
          </p:nvPr>
        </p:nvSpPr>
        <p:spPr/>
        <p:txBody>
          <a:bodyPr/>
          <a:lstStyle/>
          <a:p>
            <a:r>
              <a:rPr lang="en-US" dirty="0"/>
              <a:t>Training Webinar Roadmap</a:t>
            </a:r>
          </a:p>
        </p:txBody>
      </p:sp>
      <p:sp>
        <p:nvSpPr>
          <p:cNvPr id="4" name="Slide Number Placeholder 3">
            <a:extLst>
              <a:ext uri="{FF2B5EF4-FFF2-40B4-BE49-F238E27FC236}">
                <a16:creationId xmlns:a16="http://schemas.microsoft.com/office/drawing/2014/main" id="{66E0D361-6077-641B-3E67-F60CFB24F344}"/>
              </a:ext>
            </a:extLst>
          </p:cNvPr>
          <p:cNvSpPr>
            <a:spLocks noGrp="1"/>
          </p:cNvSpPr>
          <p:nvPr>
            <p:ph type="sldNum" idx="12"/>
          </p:nvPr>
        </p:nvSpPr>
        <p:spPr/>
        <p:txBody>
          <a:bodyPr/>
          <a:lstStyle/>
          <a:p>
            <a:fld id="{C479D5F6-EDCB-402A-AC08-4943A1820E8F}" type="slidenum">
              <a:rPr lang="en-US" smtClean="0"/>
              <a:pPr/>
              <a:t>3</a:t>
            </a:fld>
            <a:endParaRPr lang="en-US" dirty="0"/>
          </a:p>
        </p:txBody>
      </p:sp>
    </p:spTree>
    <p:extLst>
      <p:ext uri="{BB962C8B-B14F-4D97-AF65-F5344CB8AC3E}">
        <p14:creationId xmlns:p14="http://schemas.microsoft.com/office/powerpoint/2010/main" val="6309678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Deeper Dive into WIDA ACCESS SBD: Language Fields</a:t>
            </a:r>
          </a:p>
        </p:txBody>
      </p:sp>
      <p:sp>
        <p:nvSpPr>
          <p:cNvPr id="11" name="Content Placeholder 2"/>
          <p:cNvSpPr>
            <a:spLocks noGrp="1"/>
          </p:cNvSpPr>
          <p:nvPr>
            <p:ph type="body" idx="1"/>
          </p:nvPr>
        </p:nvSpPr>
        <p:spPr>
          <a:xfrm>
            <a:off x="311700" y="1152475"/>
            <a:ext cx="7844748" cy="3034800"/>
          </a:xfrm>
        </p:spPr>
        <p:txBody>
          <a:bodyPr>
            <a:normAutofit lnSpcReduction="10000"/>
          </a:bodyPr>
          <a:lstStyle/>
          <a:p>
            <a:pPr marL="0" indent="0">
              <a:buNone/>
            </a:pPr>
            <a:r>
              <a:rPr lang="en-US" dirty="0"/>
              <a:t>WIDA ACCESS is intended for multilingual learners only.  The values for the “Language” fields must be correct, or the record will be invalidated.</a:t>
            </a:r>
          </a:p>
          <a:p>
            <a:pPr marL="285750" indent="-285750">
              <a:buFont typeface="Arial" panose="020B0604020202020204" pitchFamily="34" charset="0"/>
              <a:buChar char="•"/>
            </a:pPr>
            <a:r>
              <a:rPr lang="en-US" dirty="0"/>
              <a:t>Language Proficiency</a:t>
            </a:r>
          </a:p>
          <a:p>
            <a:pPr marL="800100" lvl="1" indent="-285750">
              <a:buFont typeface="Arial" panose="020B0604020202020204" pitchFamily="34" charset="0"/>
              <a:buChar char="•"/>
            </a:pPr>
            <a:r>
              <a:rPr lang="en-US" dirty="0"/>
              <a:t>Only 1 (NEP) or 2 (LEP) are valid values.</a:t>
            </a:r>
          </a:p>
          <a:p>
            <a:pPr marL="285750" indent="-285750">
              <a:buFont typeface="Arial" panose="020B0604020202020204" pitchFamily="34" charset="0"/>
              <a:buChar char="•"/>
            </a:pPr>
            <a:r>
              <a:rPr lang="en-US" dirty="0"/>
              <a:t>Language Background</a:t>
            </a:r>
          </a:p>
          <a:p>
            <a:pPr marL="800100" lvl="1" indent="-285750">
              <a:buFont typeface="Arial" panose="020B0604020202020204" pitchFamily="34" charset="0"/>
              <a:buChar char="•"/>
            </a:pPr>
            <a:r>
              <a:rPr lang="en-US" dirty="0"/>
              <a:t>This field cannot be ENG (English).</a:t>
            </a:r>
          </a:p>
          <a:p>
            <a:pPr marL="800100" lvl="1" indent="-285750">
              <a:buFont typeface="Arial" panose="020B0604020202020204" pitchFamily="34" charset="0"/>
              <a:buChar char="•"/>
            </a:pPr>
            <a:r>
              <a:rPr lang="en-US" dirty="0"/>
              <a:t>Use only 3-character alpha codes that are used in the Student Interchange</a:t>
            </a:r>
          </a:p>
          <a:p>
            <a:pPr marL="227013" indent="-227013">
              <a:buFont typeface="Arial" panose="020B0604020202020204" pitchFamily="34" charset="0"/>
              <a:buChar char="•"/>
            </a:pPr>
            <a:r>
              <a:rPr lang="en-US" dirty="0"/>
              <a:t>Language Program</a:t>
            </a:r>
          </a:p>
          <a:p>
            <a:pPr marL="800100" lvl="1" indent="-285750">
              <a:buFont typeface="Arial" panose="020B0604020202020204" pitchFamily="34" charset="0"/>
              <a:buChar char="•"/>
            </a:pPr>
            <a:r>
              <a:rPr lang="en-US" dirty="0"/>
              <a:t>Students must be in a program if they are NEP or LEP.</a:t>
            </a:r>
          </a:p>
          <a:p>
            <a:pPr marL="800100" lvl="1" indent="-285750">
              <a:buFont typeface="Arial" panose="020B0604020202020204" pitchFamily="34" charset="0"/>
              <a:buChar char="•"/>
            </a:pPr>
            <a:r>
              <a:rPr lang="en-US" dirty="0"/>
              <a:t>If a student is a multilingual learner but has been opted out of a Language Instruction Program by a parent, use ’98’.</a:t>
            </a:r>
          </a:p>
          <a:p>
            <a:pPr marL="800100" lvl="1" indent="-285750">
              <a:buFont typeface="Arial" panose="020B0604020202020204" pitchFamily="34" charset="0"/>
              <a:buChar char="•"/>
            </a:pPr>
            <a:r>
              <a:rPr lang="en-US" dirty="0"/>
              <a:t>Using the code of 00 or blank will trigger an error.</a:t>
            </a:r>
          </a:p>
        </p:txBody>
      </p:sp>
      <p:sp>
        <p:nvSpPr>
          <p:cNvPr id="2" name="Title 1">
            <a:extLst>
              <a:ext uri="{FF2B5EF4-FFF2-40B4-BE49-F238E27FC236}">
                <a16:creationId xmlns:a16="http://schemas.microsoft.com/office/drawing/2014/main" id="{0292EBAF-0DDB-85E2-113E-18366B3F2FDE}"/>
              </a:ext>
            </a:extLst>
          </p:cNvPr>
          <p:cNvSpPr>
            <a:spLocks noGrp="1"/>
          </p:cNvSpPr>
          <p:nvPr>
            <p:ph type="title" idx="2"/>
          </p:nvPr>
        </p:nvSpPr>
        <p:spPr/>
        <p:txBody>
          <a:bodyPr/>
          <a:lstStyle/>
          <a:p>
            <a:r>
              <a:rPr lang="en-US" dirty="0"/>
              <a:t>Language Fields</a:t>
            </a:r>
          </a:p>
        </p:txBody>
      </p:sp>
      <p:sp>
        <p:nvSpPr>
          <p:cNvPr id="4" name="Slide Number Placeholder 3"/>
          <p:cNvSpPr>
            <a:spLocks noGrp="1"/>
          </p:cNvSpPr>
          <p:nvPr>
            <p:ph type="sldNum" idx="12"/>
          </p:nvPr>
        </p:nvSpPr>
        <p:spPr/>
        <p:txBody>
          <a:bodyPr/>
          <a:lstStyle/>
          <a:p>
            <a:fld id="{C479D5F6-EDCB-402A-AC08-4943A1820E8F}" type="slidenum">
              <a:rPr lang="en-US" smtClean="0"/>
              <a:pPr/>
              <a:t>30</a:t>
            </a:fld>
            <a:endParaRPr lang="en-US" dirty="0"/>
          </a:p>
        </p:txBody>
      </p:sp>
    </p:spTree>
    <p:extLst>
      <p:ext uri="{BB962C8B-B14F-4D97-AF65-F5344CB8AC3E}">
        <p14:creationId xmlns:p14="http://schemas.microsoft.com/office/powerpoint/2010/main" val="20507105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Deeper Dive into WIDA ACCESS SBD: Test Cluster</a:t>
            </a:r>
          </a:p>
        </p:txBody>
      </p:sp>
      <p:sp>
        <p:nvSpPr>
          <p:cNvPr id="6" name="Content Placeholder 2"/>
          <p:cNvSpPr>
            <a:spLocks noGrp="1"/>
          </p:cNvSpPr>
          <p:nvPr>
            <p:ph type="body" idx="1"/>
          </p:nvPr>
        </p:nvSpPr>
        <p:spPr>
          <a:xfrm>
            <a:off x="311700" y="1152475"/>
            <a:ext cx="8119068" cy="2998902"/>
          </a:xfrm>
        </p:spPr>
        <p:txBody>
          <a:bodyPr>
            <a:normAutofit fontScale="92500"/>
          </a:bodyPr>
          <a:lstStyle/>
          <a:p>
            <a:pPr marL="0" indent="0">
              <a:buNone/>
            </a:pPr>
            <a:r>
              <a:rPr lang="en-US" sz="1400" dirty="0"/>
              <a:t>WIDA ACCESS tests are based on grade clusters rather than specific grade levels.</a:t>
            </a:r>
          </a:p>
          <a:p>
            <a:pPr marL="0" indent="0">
              <a:buNone/>
            </a:pPr>
            <a:r>
              <a:rPr lang="en-US" sz="1400" dirty="0"/>
              <a:t>Each test domain (Reading, Speaking, Writing, Listening) has a grade cluster field, which indicates the grade cluster the student took for that domain.</a:t>
            </a:r>
          </a:p>
          <a:p>
            <a:pPr marL="285750" indent="-285750">
              <a:buFont typeface="Arial" panose="020B0604020202020204" pitchFamily="34" charset="0"/>
              <a:buChar char="•"/>
            </a:pPr>
            <a:r>
              <a:rPr lang="en-US" sz="1400" dirty="0"/>
              <a:t>The values for grade cluster are provided by WIDA based on the </a:t>
            </a:r>
            <a:r>
              <a:rPr lang="en-US" sz="1400" i="1" u="sng" dirty="0"/>
              <a:t>actual</a:t>
            </a:r>
            <a:r>
              <a:rPr lang="en-US" sz="1400" dirty="0"/>
              <a:t> test taken by the student for that domain. The cluster CANNOT be changed during the SBD review process. If a student took any domain of the test in the incorrect grade cluster, contact SBD Support so we can invalidate that domain.</a:t>
            </a:r>
          </a:p>
          <a:p>
            <a:pPr marL="285750" indent="-285750">
              <a:buFont typeface="Arial" panose="020B0604020202020204" pitchFamily="34" charset="0"/>
              <a:buChar char="•"/>
            </a:pPr>
            <a:r>
              <a:rPr lang="en-US" sz="1400" dirty="0"/>
              <a:t>If one of the cluster fields is blank, it means that the student did not complete that domain, or the student’s information has been split across multiple records.</a:t>
            </a:r>
          </a:p>
          <a:p>
            <a:pPr marL="742950" lvl="2" indent="-285750">
              <a:buFont typeface="Arial" panose="020B0604020202020204" pitchFamily="34" charset="0"/>
              <a:buChar char="•"/>
            </a:pPr>
            <a:r>
              <a:rPr lang="en-US" dirty="0"/>
              <a:t>If the student did not complete one or more domains, he/she will not receive an overall score.</a:t>
            </a:r>
          </a:p>
          <a:p>
            <a:pPr marL="285750" lvl="1" indent="-285750">
              <a:buFont typeface="Arial" panose="020B0604020202020204" pitchFamily="34" charset="0"/>
              <a:buChar char="•"/>
            </a:pPr>
            <a:endParaRPr lang="en-US" sz="1200" dirty="0"/>
          </a:p>
          <a:p>
            <a:pPr marL="0" indent="0">
              <a:buNone/>
            </a:pPr>
            <a:r>
              <a:rPr lang="en-US" sz="1400" dirty="0"/>
              <a:t>In some cases, domains may be split across multiple records for the student.  Instructions for how multiple records for a student can be merged are provided later in this presentation.</a:t>
            </a:r>
          </a:p>
        </p:txBody>
      </p:sp>
      <p:sp>
        <p:nvSpPr>
          <p:cNvPr id="2" name="Title 1">
            <a:extLst>
              <a:ext uri="{FF2B5EF4-FFF2-40B4-BE49-F238E27FC236}">
                <a16:creationId xmlns:a16="http://schemas.microsoft.com/office/drawing/2014/main" id="{AC8FF9E2-8335-7F7F-0181-F82F3CF210A8}"/>
              </a:ext>
            </a:extLst>
          </p:cNvPr>
          <p:cNvSpPr>
            <a:spLocks noGrp="1"/>
          </p:cNvSpPr>
          <p:nvPr>
            <p:ph type="title" idx="2"/>
          </p:nvPr>
        </p:nvSpPr>
        <p:spPr/>
        <p:txBody>
          <a:bodyPr/>
          <a:lstStyle/>
          <a:p>
            <a:r>
              <a:rPr lang="en-US" dirty="0"/>
              <a:t>Test Cluster</a:t>
            </a:r>
          </a:p>
        </p:txBody>
      </p:sp>
      <p:sp>
        <p:nvSpPr>
          <p:cNvPr id="4" name="Slide Number Placeholder 3"/>
          <p:cNvSpPr>
            <a:spLocks noGrp="1"/>
          </p:cNvSpPr>
          <p:nvPr>
            <p:ph type="sldNum" idx="12"/>
          </p:nvPr>
        </p:nvSpPr>
        <p:spPr/>
        <p:txBody>
          <a:bodyPr/>
          <a:lstStyle/>
          <a:p>
            <a:fld id="{C479D5F6-EDCB-402A-AC08-4943A1820E8F}" type="slidenum">
              <a:rPr lang="en-US" smtClean="0"/>
              <a:pPr/>
              <a:t>31</a:t>
            </a:fld>
            <a:endParaRPr lang="en-US" dirty="0"/>
          </a:p>
        </p:txBody>
      </p:sp>
    </p:spTree>
    <p:extLst>
      <p:ext uri="{BB962C8B-B14F-4D97-AF65-F5344CB8AC3E}">
        <p14:creationId xmlns:p14="http://schemas.microsoft.com/office/powerpoint/2010/main" val="11880502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Deeper Dive into ACCESS SBD: Test Clusters by Grade</a:t>
            </a:r>
          </a:p>
        </p:txBody>
      </p:sp>
      <p:graphicFrame>
        <p:nvGraphicFramePr>
          <p:cNvPr id="10" name="Content Placeholder 9" descr="The image contains grade clusters for general and alternate assessments.  Students' Grade, Paper - Valid Cluster for General Assessment, Online - Valid Cluster for General Assessment and Paper (Online Not Available) - Valid Cluster for Alternate Assessment. Kindergarten cluster 0 for paper, not available for online, 0 for Alternate. Grade 1 cluster 1 for paper and online, cluster 0 for alternate. Grade 2 cluster2 for paper and online, 0 for alternative. Grade 3 cluster 3 for paper, cluster 2 for online and cluster 3 for alternate. Grades 4 and 5 have cluster 4 for paper and online,  cluster 3 for alternate. Grades 6 through 8, cluster 6 for paper, online and alternate. Grades 9 through 12, have cluster 9 for paper, online and alternate.">
            <a:extLst>
              <a:ext uri="{FF2B5EF4-FFF2-40B4-BE49-F238E27FC236}">
                <a16:creationId xmlns:a16="http://schemas.microsoft.com/office/drawing/2014/main" id="{279E06D0-F8AF-C13E-C9B5-ED24C9D3B9CA}"/>
              </a:ext>
            </a:extLst>
          </p:cNvPr>
          <p:cNvGraphicFramePr>
            <a:graphicFrameLocks noGrp="1"/>
          </p:cNvGraphicFramePr>
          <p:nvPr>
            <p:ph idx="4294967295"/>
            <p:extLst>
              <p:ext uri="{D42A27DB-BD31-4B8C-83A1-F6EECF244321}">
                <p14:modId xmlns:p14="http://schemas.microsoft.com/office/powerpoint/2010/main" val="657501462"/>
              </p:ext>
            </p:extLst>
          </p:nvPr>
        </p:nvGraphicFramePr>
        <p:xfrm>
          <a:off x="856449" y="899740"/>
          <a:ext cx="6534626" cy="3447660"/>
        </p:xfrm>
        <a:graphic>
          <a:graphicData uri="http://schemas.openxmlformats.org/drawingml/2006/table">
            <a:tbl>
              <a:tblPr firstRow="1" bandRow="1">
                <a:tableStyleId>{68D230F3-CF80-4859-8CE7-A43EE81993B5}</a:tableStyleId>
              </a:tblPr>
              <a:tblGrid>
                <a:gridCol w="1281381">
                  <a:extLst>
                    <a:ext uri="{9D8B030D-6E8A-4147-A177-3AD203B41FA5}">
                      <a16:colId xmlns:a16="http://schemas.microsoft.com/office/drawing/2014/main" val="1025028545"/>
                    </a:ext>
                  </a:extLst>
                </a:gridCol>
                <a:gridCol w="1611126">
                  <a:extLst>
                    <a:ext uri="{9D8B030D-6E8A-4147-A177-3AD203B41FA5}">
                      <a16:colId xmlns:a16="http://schemas.microsoft.com/office/drawing/2014/main" val="2614069385"/>
                    </a:ext>
                  </a:extLst>
                </a:gridCol>
                <a:gridCol w="1718534">
                  <a:extLst>
                    <a:ext uri="{9D8B030D-6E8A-4147-A177-3AD203B41FA5}">
                      <a16:colId xmlns:a16="http://schemas.microsoft.com/office/drawing/2014/main" val="4245516574"/>
                    </a:ext>
                  </a:extLst>
                </a:gridCol>
                <a:gridCol w="1923585">
                  <a:extLst>
                    <a:ext uri="{9D8B030D-6E8A-4147-A177-3AD203B41FA5}">
                      <a16:colId xmlns:a16="http://schemas.microsoft.com/office/drawing/2014/main" val="1472826877"/>
                    </a:ext>
                  </a:extLst>
                </a:gridCol>
              </a:tblGrid>
              <a:tr h="473780">
                <a:tc>
                  <a:txBody>
                    <a:bodyPr/>
                    <a:lstStyle/>
                    <a:p>
                      <a:endParaRPr lang="en-US" sz="1200" dirty="0"/>
                    </a:p>
                  </a:txBody>
                  <a:tcPr marL="68580" marR="68580" marT="34290" marB="34290"/>
                </a:tc>
                <a:tc>
                  <a:txBody>
                    <a:bodyPr/>
                    <a:lstStyle/>
                    <a:p>
                      <a:r>
                        <a:rPr lang="en-US" sz="1200" dirty="0"/>
                        <a:t>General Assessment</a:t>
                      </a:r>
                    </a:p>
                  </a:txBody>
                  <a:tcPr marL="68580" marR="68580" marT="34290" marB="34290"/>
                </a:tc>
                <a:tc>
                  <a:txBody>
                    <a:bodyPr/>
                    <a:lstStyle/>
                    <a:p>
                      <a:r>
                        <a:rPr lang="en-US" sz="1200" dirty="0"/>
                        <a:t>General Assessment</a:t>
                      </a:r>
                    </a:p>
                  </a:txBody>
                  <a:tcPr marL="68580" marR="68580" marT="34290" marB="34290"/>
                </a:tc>
                <a:tc>
                  <a:txBody>
                    <a:bodyPr/>
                    <a:lstStyle/>
                    <a:p>
                      <a:r>
                        <a:rPr lang="en-US" sz="1200" dirty="0"/>
                        <a:t>Alternate Assessment</a:t>
                      </a:r>
                    </a:p>
                  </a:txBody>
                  <a:tcPr marL="68580" marR="68580" marT="34290" marB="34290"/>
                </a:tc>
                <a:extLst>
                  <a:ext uri="{0D108BD9-81ED-4DB2-BD59-A6C34878D82A}">
                    <a16:rowId xmlns:a16="http://schemas.microsoft.com/office/drawing/2014/main" val="3483210064"/>
                  </a:ext>
                </a:extLst>
              </a:tr>
              <a:tr h="677870">
                <a:tc>
                  <a:txBody>
                    <a:bodyPr/>
                    <a:lstStyle/>
                    <a:p>
                      <a:pPr algn="ctr"/>
                      <a:r>
                        <a:rPr lang="en-US" sz="1200" dirty="0"/>
                        <a:t>Student’s Grade</a:t>
                      </a:r>
                    </a:p>
                  </a:txBody>
                  <a:tcPr marL="68580" marR="68580" marT="34290" marB="34290" anchor="ctr"/>
                </a:tc>
                <a:tc>
                  <a:txBody>
                    <a:bodyPr/>
                    <a:lstStyle/>
                    <a:p>
                      <a:pPr algn="ctr"/>
                      <a:r>
                        <a:rPr lang="en-US" sz="1200" dirty="0"/>
                        <a:t>Paper – Valid Cluster</a:t>
                      </a:r>
                    </a:p>
                  </a:txBody>
                  <a:tcPr marL="68580" marR="68580" marT="34290" marB="34290" anchor="ctr"/>
                </a:tc>
                <a:tc>
                  <a:txBody>
                    <a:bodyPr/>
                    <a:lstStyle/>
                    <a:p>
                      <a:pPr algn="ctr"/>
                      <a:r>
                        <a:rPr lang="en-US" sz="1200" dirty="0"/>
                        <a:t>Online – Valid Cluster</a:t>
                      </a:r>
                    </a:p>
                  </a:txBody>
                  <a:tcPr marL="68580" marR="68580" marT="34290" marB="34290" anchor="ctr"/>
                </a:tc>
                <a:tc>
                  <a:txBody>
                    <a:bodyPr/>
                    <a:lstStyle/>
                    <a:p>
                      <a:pPr algn="ctr"/>
                      <a:r>
                        <a:rPr lang="en-US" sz="1200" dirty="0"/>
                        <a:t>Paper (Online Not Available) – Valid Cluster</a:t>
                      </a:r>
                    </a:p>
                  </a:txBody>
                  <a:tcPr marL="68580" marR="68580" marT="34290" marB="34290" anchor="ctr"/>
                </a:tc>
                <a:extLst>
                  <a:ext uri="{0D108BD9-81ED-4DB2-BD59-A6C34878D82A}">
                    <a16:rowId xmlns:a16="http://schemas.microsoft.com/office/drawing/2014/main" val="4194159702"/>
                  </a:ext>
                </a:extLst>
              </a:tr>
              <a:tr h="677870">
                <a:tc>
                  <a:txBody>
                    <a:bodyPr/>
                    <a:lstStyle/>
                    <a:p>
                      <a:r>
                        <a:rPr lang="en-US" sz="1200" dirty="0"/>
                        <a:t>Kindergarten</a:t>
                      </a:r>
                    </a:p>
                  </a:txBody>
                  <a:tcPr marL="68580" marR="68580" marT="34290" marB="34290"/>
                </a:tc>
                <a:tc>
                  <a:txBody>
                    <a:bodyPr/>
                    <a:lstStyle/>
                    <a:p>
                      <a:pPr algn="ctr"/>
                      <a:r>
                        <a:rPr lang="en-US" sz="1200" dirty="0"/>
                        <a:t>0</a:t>
                      </a:r>
                    </a:p>
                  </a:txBody>
                  <a:tcPr marL="68580" marR="68580" marT="34290" marB="34290"/>
                </a:tc>
                <a:tc>
                  <a:txBody>
                    <a:bodyPr/>
                    <a:lstStyle/>
                    <a:p>
                      <a:pPr algn="ctr"/>
                      <a:r>
                        <a:rPr lang="en-US" sz="1200" dirty="0"/>
                        <a:t>N/A (Online not available for Kindergarten)</a:t>
                      </a:r>
                    </a:p>
                  </a:txBody>
                  <a:tcPr marL="68580" marR="68580" marT="34290" marB="34290"/>
                </a:tc>
                <a:tc>
                  <a:txBody>
                    <a:bodyPr/>
                    <a:lstStyle/>
                    <a:p>
                      <a:pPr algn="ctr"/>
                      <a:r>
                        <a:rPr lang="en-US" sz="1200" dirty="0"/>
                        <a:t>0</a:t>
                      </a:r>
                    </a:p>
                  </a:txBody>
                  <a:tcPr marL="68580" marR="68580" marT="34290" marB="34290"/>
                </a:tc>
                <a:extLst>
                  <a:ext uri="{0D108BD9-81ED-4DB2-BD59-A6C34878D82A}">
                    <a16:rowId xmlns:a16="http://schemas.microsoft.com/office/drawing/2014/main" val="87490360"/>
                  </a:ext>
                </a:extLst>
              </a:tr>
              <a:tr h="269690">
                <a:tc>
                  <a:txBody>
                    <a:bodyPr/>
                    <a:lstStyle/>
                    <a:p>
                      <a:r>
                        <a:rPr lang="en-US" sz="1200" dirty="0"/>
                        <a:t>Grade 1</a:t>
                      </a:r>
                    </a:p>
                  </a:txBody>
                  <a:tcPr marL="68580" marR="68580" marT="34290" marB="34290"/>
                </a:tc>
                <a:tc>
                  <a:txBody>
                    <a:bodyPr/>
                    <a:lstStyle/>
                    <a:p>
                      <a:pPr algn="ctr"/>
                      <a:r>
                        <a:rPr lang="en-US" sz="1200" dirty="0"/>
                        <a:t>1</a:t>
                      </a:r>
                    </a:p>
                  </a:txBody>
                  <a:tcPr marL="68580" marR="68580" marT="34290" marB="34290"/>
                </a:tc>
                <a:tc>
                  <a:txBody>
                    <a:bodyPr/>
                    <a:lstStyle/>
                    <a:p>
                      <a:pPr algn="ctr"/>
                      <a:r>
                        <a:rPr lang="en-US" sz="1200" dirty="0"/>
                        <a:t>1</a:t>
                      </a:r>
                    </a:p>
                  </a:txBody>
                  <a:tcPr marL="68580" marR="68580" marT="34290" marB="34290"/>
                </a:tc>
                <a:tc>
                  <a:txBody>
                    <a:bodyPr/>
                    <a:lstStyle/>
                    <a:p>
                      <a:pPr algn="ctr"/>
                      <a:r>
                        <a:rPr lang="en-US" sz="1200" dirty="0"/>
                        <a:t>0</a:t>
                      </a:r>
                    </a:p>
                  </a:txBody>
                  <a:tcPr marL="68580" marR="68580" marT="34290" marB="34290"/>
                </a:tc>
                <a:extLst>
                  <a:ext uri="{0D108BD9-81ED-4DB2-BD59-A6C34878D82A}">
                    <a16:rowId xmlns:a16="http://schemas.microsoft.com/office/drawing/2014/main" val="1112028712"/>
                  </a:ext>
                </a:extLst>
              </a:tr>
              <a:tr h="269690">
                <a:tc>
                  <a:txBody>
                    <a:bodyPr/>
                    <a:lstStyle/>
                    <a:p>
                      <a:r>
                        <a:rPr lang="en-US" sz="1200" dirty="0"/>
                        <a:t>Grade 2</a:t>
                      </a:r>
                    </a:p>
                  </a:txBody>
                  <a:tcPr marL="68580" marR="68580" marT="34290" marB="34290"/>
                </a:tc>
                <a:tc>
                  <a:txBody>
                    <a:bodyPr/>
                    <a:lstStyle/>
                    <a:p>
                      <a:pPr algn="ctr"/>
                      <a:r>
                        <a:rPr lang="en-US" sz="1200" dirty="0"/>
                        <a:t>2</a:t>
                      </a:r>
                    </a:p>
                  </a:txBody>
                  <a:tcPr marL="68580" marR="68580" marT="34290" marB="34290"/>
                </a:tc>
                <a:tc>
                  <a:txBody>
                    <a:bodyPr/>
                    <a:lstStyle/>
                    <a:p>
                      <a:pPr algn="ctr"/>
                      <a:r>
                        <a:rPr lang="en-US" sz="1200" dirty="0"/>
                        <a:t>2</a:t>
                      </a:r>
                    </a:p>
                  </a:txBody>
                  <a:tcPr marL="68580" marR="68580" marT="34290" marB="34290"/>
                </a:tc>
                <a:tc>
                  <a:txBody>
                    <a:bodyPr/>
                    <a:lstStyle/>
                    <a:p>
                      <a:pPr algn="ctr"/>
                      <a:r>
                        <a:rPr lang="en-US" sz="1200" dirty="0"/>
                        <a:t>0</a:t>
                      </a:r>
                    </a:p>
                  </a:txBody>
                  <a:tcPr marL="68580" marR="68580" marT="34290" marB="34290"/>
                </a:tc>
                <a:extLst>
                  <a:ext uri="{0D108BD9-81ED-4DB2-BD59-A6C34878D82A}">
                    <a16:rowId xmlns:a16="http://schemas.microsoft.com/office/drawing/2014/main" val="53941577"/>
                  </a:ext>
                </a:extLst>
              </a:tr>
              <a:tr h="269690">
                <a:tc>
                  <a:txBody>
                    <a:bodyPr/>
                    <a:lstStyle/>
                    <a:p>
                      <a:r>
                        <a:rPr lang="en-US" sz="1200" dirty="0"/>
                        <a:t>Grade 3</a:t>
                      </a:r>
                    </a:p>
                  </a:txBody>
                  <a:tcPr marL="68580" marR="68580" marT="34290" marB="34290"/>
                </a:tc>
                <a:tc>
                  <a:txBody>
                    <a:bodyPr/>
                    <a:lstStyle/>
                    <a:p>
                      <a:pPr algn="ctr"/>
                      <a:r>
                        <a:rPr lang="en-US" sz="1200" dirty="0"/>
                        <a:t>3</a:t>
                      </a:r>
                    </a:p>
                  </a:txBody>
                  <a:tcPr marL="68580" marR="68580" marT="34290" marB="34290"/>
                </a:tc>
                <a:tc>
                  <a:txBody>
                    <a:bodyPr/>
                    <a:lstStyle/>
                    <a:p>
                      <a:pPr algn="ctr"/>
                      <a:r>
                        <a:rPr lang="en-US" sz="1200" dirty="0"/>
                        <a:t>2</a:t>
                      </a:r>
                    </a:p>
                  </a:txBody>
                  <a:tcPr marL="68580" marR="68580" marT="34290" marB="34290"/>
                </a:tc>
                <a:tc>
                  <a:txBody>
                    <a:bodyPr/>
                    <a:lstStyle/>
                    <a:p>
                      <a:pPr algn="ctr"/>
                      <a:r>
                        <a:rPr lang="en-US" sz="1200" dirty="0"/>
                        <a:t>3</a:t>
                      </a:r>
                    </a:p>
                  </a:txBody>
                  <a:tcPr marL="68580" marR="68580" marT="34290" marB="34290"/>
                </a:tc>
                <a:extLst>
                  <a:ext uri="{0D108BD9-81ED-4DB2-BD59-A6C34878D82A}">
                    <a16:rowId xmlns:a16="http://schemas.microsoft.com/office/drawing/2014/main" val="3430812123"/>
                  </a:ext>
                </a:extLst>
              </a:tr>
              <a:tr h="269690">
                <a:tc>
                  <a:txBody>
                    <a:bodyPr/>
                    <a:lstStyle/>
                    <a:p>
                      <a:r>
                        <a:rPr lang="en-US" sz="1200" dirty="0"/>
                        <a:t>Grades 4-5</a:t>
                      </a:r>
                    </a:p>
                  </a:txBody>
                  <a:tcPr marL="68580" marR="68580" marT="34290" marB="34290"/>
                </a:tc>
                <a:tc>
                  <a:txBody>
                    <a:bodyPr/>
                    <a:lstStyle/>
                    <a:p>
                      <a:pPr algn="ctr"/>
                      <a:r>
                        <a:rPr lang="en-US" sz="1200" dirty="0"/>
                        <a:t>4</a:t>
                      </a:r>
                    </a:p>
                  </a:txBody>
                  <a:tcPr marL="68580" marR="68580" marT="34290" marB="34290"/>
                </a:tc>
                <a:tc>
                  <a:txBody>
                    <a:bodyPr/>
                    <a:lstStyle/>
                    <a:p>
                      <a:pPr algn="ctr"/>
                      <a:r>
                        <a:rPr lang="en-US" sz="1200" dirty="0"/>
                        <a:t>4</a:t>
                      </a:r>
                    </a:p>
                  </a:txBody>
                  <a:tcPr marL="68580" marR="68580" marT="34290" marB="34290"/>
                </a:tc>
                <a:tc>
                  <a:txBody>
                    <a:bodyPr/>
                    <a:lstStyle/>
                    <a:p>
                      <a:pPr algn="ctr"/>
                      <a:r>
                        <a:rPr lang="en-US" sz="1200" dirty="0"/>
                        <a:t>3</a:t>
                      </a:r>
                    </a:p>
                  </a:txBody>
                  <a:tcPr marL="68580" marR="68580" marT="34290" marB="34290"/>
                </a:tc>
                <a:extLst>
                  <a:ext uri="{0D108BD9-81ED-4DB2-BD59-A6C34878D82A}">
                    <a16:rowId xmlns:a16="http://schemas.microsoft.com/office/drawing/2014/main" val="3598804092"/>
                  </a:ext>
                </a:extLst>
              </a:tr>
              <a:tr h="269690">
                <a:tc>
                  <a:txBody>
                    <a:bodyPr/>
                    <a:lstStyle/>
                    <a:p>
                      <a:r>
                        <a:rPr lang="en-US" sz="1200" dirty="0"/>
                        <a:t>Grades 6-8</a:t>
                      </a:r>
                    </a:p>
                  </a:txBody>
                  <a:tcPr marL="68580" marR="68580" marT="34290" marB="34290"/>
                </a:tc>
                <a:tc>
                  <a:txBody>
                    <a:bodyPr/>
                    <a:lstStyle/>
                    <a:p>
                      <a:pPr algn="ctr"/>
                      <a:r>
                        <a:rPr lang="en-US" sz="1200" dirty="0"/>
                        <a:t>6</a:t>
                      </a:r>
                    </a:p>
                  </a:txBody>
                  <a:tcPr marL="68580" marR="68580" marT="34290" marB="34290"/>
                </a:tc>
                <a:tc>
                  <a:txBody>
                    <a:bodyPr/>
                    <a:lstStyle/>
                    <a:p>
                      <a:pPr algn="ctr"/>
                      <a:r>
                        <a:rPr lang="en-US" sz="1200" dirty="0"/>
                        <a:t>6</a:t>
                      </a:r>
                    </a:p>
                  </a:txBody>
                  <a:tcPr marL="68580" marR="68580" marT="34290" marB="34290"/>
                </a:tc>
                <a:tc>
                  <a:txBody>
                    <a:bodyPr/>
                    <a:lstStyle/>
                    <a:p>
                      <a:pPr algn="ctr"/>
                      <a:r>
                        <a:rPr lang="en-US" sz="1200" dirty="0"/>
                        <a:t>6</a:t>
                      </a:r>
                    </a:p>
                  </a:txBody>
                  <a:tcPr marL="68580" marR="68580" marT="34290" marB="34290"/>
                </a:tc>
                <a:extLst>
                  <a:ext uri="{0D108BD9-81ED-4DB2-BD59-A6C34878D82A}">
                    <a16:rowId xmlns:a16="http://schemas.microsoft.com/office/drawing/2014/main" val="255684273"/>
                  </a:ext>
                </a:extLst>
              </a:tr>
              <a:tr h="269690">
                <a:tc>
                  <a:txBody>
                    <a:bodyPr/>
                    <a:lstStyle/>
                    <a:p>
                      <a:r>
                        <a:rPr lang="en-US" sz="1200" dirty="0"/>
                        <a:t>Grades 9-12</a:t>
                      </a:r>
                    </a:p>
                  </a:txBody>
                  <a:tcPr marL="68580" marR="68580" marT="34290" marB="34290"/>
                </a:tc>
                <a:tc>
                  <a:txBody>
                    <a:bodyPr/>
                    <a:lstStyle/>
                    <a:p>
                      <a:pPr algn="ctr"/>
                      <a:r>
                        <a:rPr lang="en-US" sz="1200" dirty="0"/>
                        <a:t>9</a:t>
                      </a:r>
                    </a:p>
                  </a:txBody>
                  <a:tcPr marL="68580" marR="68580" marT="34290" marB="34290"/>
                </a:tc>
                <a:tc>
                  <a:txBody>
                    <a:bodyPr/>
                    <a:lstStyle/>
                    <a:p>
                      <a:pPr algn="ctr"/>
                      <a:r>
                        <a:rPr lang="en-US" sz="1200" dirty="0"/>
                        <a:t>9</a:t>
                      </a:r>
                    </a:p>
                  </a:txBody>
                  <a:tcPr marL="68580" marR="68580" marT="34290" marB="34290"/>
                </a:tc>
                <a:tc>
                  <a:txBody>
                    <a:bodyPr/>
                    <a:lstStyle/>
                    <a:p>
                      <a:pPr algn="ctr"/>
                      <a:r>
                        <a:rPr lang="en-US" sz="1200" dirty="0"/>
                        <a:t>9</a:t>
                      </a:r>
                    </a:p>
                  </a:txBody>
                  <a:tcPr marL="68580" marR="68580" marT="34290" marB="34290"/>
                </a:tc>
                <a:extLst>
                  <a:ext uri="{0D108BD9-81ED-4DB2-BD59-A6C34878D82A}">
                    <a16:rowId xmlns:a16="http://schemas.microsoft.com/office/drawing/2014/main" val="2258280903"/>
                  </a:ext>
                </a:extLst>
              </a:tr>
            </a:tbl>
          </a:graphicData>
        </a:graphic>
      </p:graphicFrame>
      <p:sp>
        <p:nvSpPr>
          <p:cNvPr id="5" name="Title 4">
            <a:extLst>
              <a:ext uri="{FF2B5EF4-FFF2-40B4-BE49-F238E27FC236}">
                <a16:creationId xmlns:a16="http://schemas.microsoft.com/office/drawing/2014/main" id="{3CB7583C-02BC-1463-09B2-C3450350A315}"/>
              </a:ext>
            </a:extLst>
          </p:cNvPr>
          <p:cNvSpPr>
            <a:spLocks noGrp="1"/>
          </p:cNvSpPr>
          <p:nvPr>
            <p:ph type="title" idx="2"/>
          </p:nvPr>
        </p:nvSpPr>
        <p:spPr/>
        <p:txBody>
          <a:bodyPr/>
          <a:lstStyle/>
          <a:p>
            <a:r>
              <a:rPr lang="en-US" dirty="0"/>
              <a:t>Test Clusters by Grade</a:t>
            </a:r>
          </a:p>
        </p:txBody>
      </p:sp>
      <p:sp>
        <p:nvSpPr>
          <p:cNvPr id="4" name="Slide Number Placeholder 3"/>
          <p:cNvSpPr>
            <a:spLocks noGrp="1"/>
          </p:cNvSpPr>
          <p:nvPr>
            <p:ph type="sldNum" idx="12"/>
          </p:nvPr>
        </p:nvSpPr>
        <p:spPr/>
        <p:txBody>
          <a:bodyPr/>
          <a:lstStyle/>
          <a:p>
            <a:fld id="{C479D5F6-EDCB-402A-AC08-4943A1820E8F}" type="slidenum">
              <a:rPr lang="en-US" smtClean="0"/>
              <a:pPr/>
              <a:t>32</a:t>
            </a:fld>
            <a:endParaRPr lang="en-US" dirty="0"/>
          </a:p>
        </p:txBody>
      </p:sp>
    </p:spTree>
    <p:extLst>
      <p:ext uri="{BB962C8B-B14F-4D97-AF65-F5344CB8AC3E}">
        <p14:creationId xmlns:p14="http://schemas.microsoft.com/office/powerpoint/2010/main" val="9137300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Deeper Dive into ACCESS SBD: </a:t>
            </a:r>
            <a:r>
              <a:rPr lang="en-US" altLang="en-US" dirty="0"/>
              <a:t>Do</a:t>
            </a:r>
            <a:r>
              <a:rPr lang="en-US" altLang="en-US" dirty="0">
                <a:solidFill>
                  <a:schemeClr val="tx1"/>
                </a:solidFill>
              </a:rPr>
              <a:t> </a:t>
            </a:r>
            <a:r>
              <a:rPr lang="en-US" altLang="en-US" dirty="0"/>
              <a:t>Not Score and Not Tested Reason Codes</a:t>
            </a:r>
            <a:endParaRPr lang="en-US" dirty="0"/>
          </a:p>
        </p:txBody>
      </p:sp>
      <p:sp>
        <p:nvSpPr>
          <p:cNvPr id="6" name="Content Placeholder 2"/>
          <p:cNvSpPr>
            <a:spLocks noGrp="1"/>
          </p:cNvSpPr>
          <p:nvPr>
            <p:ph type="body" idx="1"/>
          </p:nvPr>
        </p:nvSpPr>
        <p:spPr>
          <a:xfrm>
            <a:off x="311700" y="1152474"/>
            <a:ext cx="8045916" cy="3194925"/>
          </a:xfrm>
        </p:spPr>
        <p:txBody>
          <a:bodyPr>
            <a:normAutofit fontScale="92500" lnSpcReduction="20000"/>
          </a:bodyPr>
          <a:lstStyle/>
          <a:p>
            <a:pPr marL="257175" indent="-257175"/>
            <a:r>
              <a:rPr lang="en-US" dirty="0"/>
              <a:t>Students who are registered in WIDA AMS, but do not take the WIDA ACCESS assessment are added to the SBD file</a:t>
            </a:r>
          </a:p>
          <a:p>
            <a:pPr marL="714375" lvl="1" indent="-257175"/>
            <a:r>
              <a:rPr lang="en-US" dirty="0"/>
              <a:t>These records do not have a DRC Record ID and all clusters will be blank</a:t>
            </a:r>
          </a:p>
          <a:p>
            <a:pPr marL="257175" indent="-257175"/>
            <a:r>
              <a:rPr lang="en-US" dirty="0"/>
              <a:t>The Not Tested Reason field was added in 23-24 to allow districts to add an explanation for why the student did not test</a:t>
            </a:r>
          </a:p>
          <a:p>
            <a:pPr marL="257175" indent="-257175"/>
            <a:r>
              <a:rPr lang="en-US" dirty="0"/>
              <a:t>WIDA ACCESS does not have a state accountability participation component; none of the Do Not Score or Not Tested Reason codes are classified as “exempt” or “not exempt.” Parent opt-out is not legally allowed for WIDA ACCESS.</a:t>
            </a:r>
          </a:p>
          <a:p>
            <a:pPr marL="257175" indent="-257175"/>
            <a:r>
              <a:rPr lang="en-US" dirty="0"/>
              <a:t>Do Not Score codes are used to prevent DRC from creating a score for the student for that domain. Instances where the Do Not Score code are applicable should have been reported to CDE during assessment administration.</a:t>
            </a:r>
          </a:p>
          <a:p>
            <a:pPr marL="714375" lvl="1" indent="-257175"/>
            <a:r>
              <a:rPr lang="en-US" dirty="0"/>
              <a:t>Students who tested incorrectly or were reported for plagiarism will already be given an INV code prior to the SBD collection based on discussions with CDE</a:t>
            </a:r>
          </a:p>
          <a:p>
            <a:pPr marL="257175" indent="-257175">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FF7B8BC1-A8BB-7280-2B0E-F0FD98F08618}"/>
              </a:ext>
            </a:extLst>
          </p:cNvPr>
          <p:cNvSpPr>
            <a:spLocks noGrp="1"/>
          </p:cNvSpPr>
          <p:nvPr>
            <p:ph type="title" idx="2"/>
          </p:nvPr>
        </p:nvSpPr>
        <p:spPr/>
        <p:txBody>
          <a:bodyPr/>
          <a:lstStyle/>
          <a:p>
            <a:r>
              <a:rPr lang="en-US" altLang="en-US" dirty="0"/>
              <a:t>Do</a:t>
            </a:r>
            <a:r>
              <a:rPr lang="en-US" altLang="en-US" dirty="0">
                <a:solidFill>
                  <a:schemeClr val="tx1"/>
                </a:solidFill>
              </a:rPr>
              <a:t> </a:t>
            </a:r>
            <a:r>
              <a:rPr lang="en-US" altLang="en-US" dirty="0"/>
              <a:t>Not Score and Not Tested Reason Codes</a:t>
            </a:r>
            <a:endParaRPr lang="en-US" dirty="0"/>
          </a:p>
        </p:txBody>
      </p:sp>
      <p:sp>
        <p:nvSpPr>
          <p:cNvPr id="2" name="Slide Number Placeholder 1"/>
          <p:cNvSpPr>
            <a:spLocks noGrp="1"/>
          </p:cNvSpPr>
          <p:nvPr>
            <p:ph type="sldNum" idx="12"/>
          </p:nvPr>
        </p:nvSpPr>
        <p:spPr/>
        <p:txBody>
          <a:bodyPr/>
          <a:lstStyle/>
          <a:p>
            <a:fld id="{C479D5F6-EDCB-402A-AC08-4943A1820E8F}" type="slidenum">
              <a:rPr lang="en-US" smtClean="0"/>
              <a:pPr/>
              <a:t>33</a:t>
            </a:fld>
            <a:endParaRPr lang="en-US" dirty="0"/>
          </a:p>
        </p:txBody>
      </p:sp>
    </p:spTree>
    <p:extLst>
      <p:ext uri="{BB962C8B-B14F-4D97-AF65-F5344CB8AC3E}">
        <p14:creationId xmlns:p14="http://schemas.microsoft.com/office/powerpoint/2010/main" val="3510156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C4E529-DA2E-152D-6518-7348CDC7E786}"/>
              </a:ext>
            </a:extLst>
          </p:cNvPr>
          <p:cNvSpPr>
            <a:spLocks noGrp="1"/>
          </p:cNvSpPr>
          <p:nvPr>
            <p:ph type="title"/>
          </p:nvPr>
        </p:nvSpPr>
        <p:spPr/>
        <p:txBody>
          <a:bodyPr/>
          <a:lstStyle/>
          <a:p>
            <a:r>
              <a:rPr lang="en-US" dirty="0"/>
              <a:t>Deeper Dive into ACCESS SBD: </a:t>
            </a:r>
            <a:r>
              <a:rPr lang="en-US" altLang="en-US" dirty="0"/>
              <a:t>Do</a:t>
            </a:r>
            <a:r>
              <a:rPr lang="en-US" altLang="en-US" dirty="0">
                <a:solidFill>
                  <a:schemeClr val="tx1"/>
                </a:solidFill>
              </a:rPr>
              <a:t> </a:t>
            </a:r>
            <a:r>
              <a:rPr lang="en-US" altLang="en-US" dirty="0"/>
              <a:t>Not Score and Not Tested Reason Codes Listed and Explained</a:t>
            </a:r>
            <a:endParaRPr lang="en-US" dirty="0"/>
          </a:p>
        </p:txBody>
      </p:sp>
      <p:sp>
        <p:nvSpPr>
          <p:cNvPr id="5" name="Content Placeholder 2"/>
          <p:cNvSpPr>
            <a:spLocks noGrp="1"/>
          </p:cNvSpPr>
          <p:nvPr>
            <p:ph type="body" idx="1"/>
          </p:nvPr>
        </p:nvSpPr>
        <p:spPr>
          <a:xfrm>
            <a:off x="123875" y="828324"/>
            <a:ext cx="8475684" cy="3597376"/>
          </a:xfrm>
        </p:spPr>
        <p:txBody>
          <a:bodyPr>
            <a:normAutofit fontScale="92500"/>
          </a:bodyPr>
          <a:lstStyle/>
          <a:p>
            <a:r>
              <a:rPr lang="en-US" u="sng" dirty="0"/>
              <a:t>Not Tested Reason Codes:</a:t>
            </a:r>
            <a:r>
              <a:rPr lang="en-US" dirty="0"/>
              <a:t> </a:t>
            </a:r>
            <a:endParaRPr lang="en-US" sz="1400" dirty="0"/>
          </a:p>
          <a:p>
            <a:pPr marL="600075" lvl="1" indent="-257175"/>
            <a:r>
              <a:rPr lang="en-US" sz="1200" b="1" dirty="0"/>
              <a:t>00 – Absent</a:t>
            </a:r>
            <a:r>
              <a:rPr lang="en-US" sz="1200" dirty="0"/>
              <a:t>: Used only for students who were absent for the entire testing  window but did not withdraw from the school</a:t>
            </a:r>
          </a:p>
          <a:p>
            <a:pPr marL="600075" lvl="1" indent="-257175"/>
            <a:r>
              <a:rPr lang="en-US" sz="1200" b="1" dirty="0"/>
              <a:t>03 – Withdrew Before Testing</a:t>
            </a:r>
            <a:r>
              <a:rPr lang="en-US" sz="1200" dirty="0"/>
              <a:t>: The student left the district before they started testing.</a:t>
            </a:r>
          </a:p>
          <a:p>
            <a:pPr marL="600075" lvl="1" indent="-257175"/>
            <a:r>
              <a:rPr lang="en-US" sz="1200" b="1" dirty="0"/>
              <a:t>04 – Student Refusal</a:t>
            </a:r>
            <a:r>
              <a:rPr lang="en-US" sz="1200" dirty="0"/>
              <a:t>: The student refused to begin testing all domains when the opportunity was provided.</a:t>
            </a:r>
          </a:p>
          <a:p>
            <a:pPr marL="600075" lvl="1" indent="-257175"/>
            <a:r>
              <a:rPr lang="en-US" sz="1200" b="1" dirty="0"/>
              <a:t>07 – Medical Exemption</a:t>
            </a:r>
          </a:p>
          <a:p>
            <a:pPr marL="600075" lvl="1" indent="-257175"/>
            <a:r>
              <a:rPr lang="en-US" sz="1200" b="1" dirty="0"/>
              <a:t>08 – Part-time Home School Student: </a:t>
            </a:r>
            <a:r>
              <a:rPr lang="en-US" sz="1200" dirty="0"/>
              <a:t>New for 24-25, CDE was instructed to include home options school students</a:t>
            </a:r>
            <a:endParaRPr lang="en-US" sz="1200" b="1" dirty="0"/>
          </a:p>
          <a:p>
            <a:pPr marL="600075" lvl="1" indent="-257175"/>
            <a:r>
              <a:rPr lang="en-US" sz="1200" b="1" dirty="0"/>
              <a:t>10 – Did Not Attend</a:t>
            </a:r>
            <a:r>
              <a:rPr lang="en-US" sz="1200" dirty="0"/>
              <a:t>: The student was not absent but did not attend a scheduled/rescheduled test session for any domain</a:t>
            </a:r>
          </a:p>
          <a:p>
            <a:pPr marL="600075" lvl="1" indent="-257175"/>
            <a:r>
              <a:rPr lang="en-US" sz="1200" b="1" dirty="0"/>
              <a:t>11 – Data Error</a:t>
            </a:r>
            <a:r>
              <a:rPr lang="en-US" sz="1200" dirty="0"/>
              <a:t>: There was an error in the data submitted at October Count and the student is not NEP or LEP.</a:t>
            </a:r>
          </a:p>
          <a:p>
            <a:pPr marL="600075" lvl="1" indent="-257175"/>
            <a:r>
              <a:rPr lang="en-US" dirty="0"/>
              <a:t>Codes 00, 03, 04, 07 and 08 are same as other assessments. Codes 10 and 11 are unique to Access.</a:t>
            </a:r>
          </a:p>
          <a:p>
            <a:pPr marL="257175" indent="-257175"/>
            <a:r>
              <a:rPr lang="en-US" u="sng" dirty="0"/>
              <a:t>Do Not Score Code:</a:t>
            </a:r>
          </a:p>
          <a:p>
            <a:pPr marL="600075" lvl="1" indent="-257175"/>
            <a:r>
              <a:rPr lang="en-US" sz="1200" b="1" dirty="0"/>
              <a:t>Invalidation (INV)</a:t>
            </a:r>
            <a:endParaRPr lang="en-US" b="1" dirty="0"/>
          </a:p>
          <a:p>
            <a:pPr marL="771525" lvl="1" indent="-257175"/>
            <a:r>
              <a:rPr lang="en-US" sz="1200" dirty="0"/>
              <a:t>Used if the student completed some of the test but the test session was not valid and should not be scored</a:t>
            </a:r>
          </a:p>
          <a:p>
            <a:pPr marL="771525" lvl="1" indent="-257175"/>
            <a:r>
              <a:rPr lang="en-US" sz="1200" dirty="0"/>
              <a:t>This will be applied by CDE prior to loading the vendor file to Pipeline.</a:t>
            </a:r>
          </a:p>
          <a:p>
            <a:pPr marL="771525" lvl="1" indent="-257175"/>
            <a:r>
              <a:rPr lang="en-US" sz="1200" dirty="0"/>
              <a:t>These fields are non-updateable and are there for your reference.</a:t>
            </a:r>
          </a:p>
        </p:txBody>
      </p:sp>
      <p:sp>
        <p:nvSpPr>
          <p:cNvPr id="2" name="Title 1">
            <a:extLst>
              <a:ext uri="{FF2B5EF4-FFF2-40B4-BE49-F238E27FC236}">
                <a16:creationId xmlns:a16="http://schemas.microsoft.com/office/drawing/2014/main" id="{144F703E-D15E-1CA0-A0D1-2ADC1BB4EE03}"/>
              </a:ext>
            </a:extLst>
          </p:cNvPr>
          <p:cNvSpPr>
            <a:spLocks noGrp="1"/>
          </p:cNvSpPr>
          <p:nvPr>
            <p:ph type="title" idx="2"/>
          </p:nvPr>
        </p:nvSpPr>
        <p:spPr/>
        <p:txBody>
          <a:bodyPr/>
          <a:lstStyle/>
          <a:p>
            <a:r>
              <a:rPr lang="en-US" altLang="en-US" dirty="0"/>
              <a:t>Do</a:t>
            </a:r>
            <a:r>
              <a:rPr lang="en-US" altLang="en-US" dirty="0">
                <a:solidFill>
                  <a:schemeClr val="tx1"/>
                </a:solidFill>
              </a:rPr>
              <a:t> </a:t>
            </a:r>
            <a:r>
              <a:rPr lang="en-US" altLang="en-US" dirty="0"/>
              <a:t>Not Score and Not Tested Reason Codes</a:t>
            </a:r>
            <a:endParaRPr lang="en-US" dirty="0"/>
          </a:p>
        </p:txBody>
      </p:sp>
      <p:sp>
        <p:nvSpPr>
          <p:cNvPr id="4" name="Slide Number Placeholder 3"/>
          <p:cNvSpPr>
            <a:spLocks noGrp="1"/>
          </p:cNvSpPr>
          <p:nvPr>
            <p:ph type="sldNum" idx="12"/>
          </p:nvPr>
        </p:nvSpPr>
        <p:spPr/>
        <p:txBody>
          <a:bodyPr/>
          <a:lstStyle/>
          <a:p>
            <a:fld id="{C479D5F6-EDCB-402A-AC08-4943A1820E8F}" type="slidenum">
              <a:rPr lang="en-US" smtClean="0"/>
              <a:pPr/>
              <a:t>34</a:t>
            </a:fld>
            <a:endParaRPr lang="en-US" dirty="0"/>
          </a:p>
        </p:txBody>
      </p:sp>
    </p:spTree>
    <p:extLst>
      <p:ext uri="{BB962C8B-B14F-4D97-AF65-F5344CB8AC3E}">
        <p14:creationId xmlns:p14="http://schemas.microsoft.com/office/powerpoint/2010/main" val="4415786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altLang="en-US" dirty="0"/>
              <a:t>Troubleshooting: More than One Record for a Student</a:t>
            </a:r>
            <a:endParaRPr lang="en-US" dirty="0"/>
          </a:p>
        </p:txBody>
      </p:sp>
      <p:sp>
        <p:nvSpPr>
          <p:cNvPr id="9" name="Content Placeholder 2"/>
          <p:cNvSpPr>
            <a:spLocks noGrp="1"/>
          </p:cNvSpPr>
          <p:nvPr>
            <p:ph type="body" idx="1"/>
          </p:nvPr>
        </p:nvSpPr>
        <p:spPr>
          <a:xfrm>
            <a:off x="311700" y="1152475"/>
            <a:ext cx="8245084" cy="3034800"/>
          </a:xfrm>
        </p:spPr>
        <p:txBody>
          <a:bodyPr>
            <a:normAutofit fontScale="92500" lnSpcReduction="20000"/>
          </a:bodyPr>
          <a:lstStyle/>
          <a:p>
            <a:pPr marL="257175" lvl="1" indent="-257175"/>
            <a:r>
              <a:rPr lang="en-US" dirty="0"/>
              <a:t>Multiple records for a single student are created when identifying fields bubbled on the paper materials do not match an existing student record in WIDA AMS.  In this situation, WIDA will create a new record from the information provided on the paper test.</a:t>
            </a:r>
          </a:p>
          <a:p>
            <a:pPr marL="576263" lvl="2" indent="-257175"/>
            <a:r>
              <a:rPr lang="en-US" dirty="0"/>
              <a:t>In grades 1-3, all writing test responses are on paper even if the other domains are administered online, so the majority of split records occur for students in these grades.</a:t>
            </a:r>
          </a:p>
          <a:p>
            <a:pPr marL="576263" lvl="2" indent="-257175"/>
            <a:r>
              <a:rPr lang="en-US" dirty="0"/>
              <a:t>CDE will attempt to remove any not tested records with a duplicate tested record caused by paper tests, but if the identifying information on the paper test has an incorrect SASID this may not be possible to catch</a:t>
            </a:r>
          </a:p>
          <a:p>
            <a:pPr marL="257175" lvl="1" indent="-257175"/>
            <a:r>
              <a:rPr lang="en-US" dirty="0"/>
              <a:t>Duplicates can also be created if a student tests a domain multiple times when moving across districts</a:t>
            </a:r>
          </a:p>
          <a:p>
            <a:pPr marL="576263" lvl="2" indent="-257175"/>
            <a:r>
              <a:rPr lang="en-US" dirty="0"/>
              <a:t>These can be merged by moving both records to the same district</a:t>
            </a:r>
          </a:p>
          <a:p>
            <a:pPr marL="576263" lvl="2" indent="-257175"/>
            <a:r>
              <a:rPr lang="en-US" dirty="0"/>
              <a:t>CDE will attempt to fix these prior to SBD, if our resolution puts them in the incorrect district</a:t>
            </a:r>
          </a:p>
          <a:p>
            <a:pPr marL="319088" lvl="2" indent="0">
              <a:buNone/>
            </a:pPr>
            <a:r>
              <a:rPr lang="en-US" dirty="0"/>
              <a:t>use the Failsafe procedure or a Not Tested Code ’03’ and we will move the student after SBD </a:t>
            </a:r>
          </a:p>
          <a:p>
            <a:pPr marL="319088" lvl="2" indent="0">
              <a:buNone/>
            </a:pPr>
            <a:r>
              <a:rPr lang="en-US" dirty="0"/>
              <a:t>	</a:t>
            </a:r>
            <a:r>
              <a:rPr lang="en-US" b="1" dirty="0">
                <a:highlight>
                  <a:srgbClr val="FFFF00"/>
                </a:highlight>
              </a:rPr>
              <a:t>Do not try to merge multiple records yourself </a:t>
            </a:r>
            <a:r>
              <a:rPr lang="en-US" dirty="0"/>
              <a:t>– this must be done by DRC after the SBD review 	process ends. Errors will trigger if records with the same SASID do not match on the other 	necessary fields for merging. </a:t>
            </a:r>
          </a:p>
        </p:txBody>
      </p:sp>
      <p:sp>
        <p:nvSpPr>
          <p:cNvPr id="2" name="Title 1">
            <a:extLst>
              <a:ext uri="{FF2B5EF4-FFF2-40B4-BE49-F238E27FC236}">
                <a16:creationId xmlns:a16="http://schemas.microsoft.com/office/drawing/2014/main" id="{5F79183B-2664-03A4-93B0-26DDE3116470}"/>
              </a:ext>
            </a:extLst>
          </p:cNvPr>
          <p:cNvSpPr>
            <a:spLocks noGrp="1"/>
          </p:cNvSpPr>
          <p:nvPr>
            <p:ph type="title" idx="2"/>
          </p:nvPr>
        </p:nvSpPr>
        <p:spPr/>
        <p:txBody>
          <a:bodyPr/>
          <a:lstStyle/>
          <a:p>
            <a:r>
              <a:rPr lang="en-US" altLang="en-US" dirty="0"/>
              <a:t>More than One Record for a Student</a:t>
            </a:r>
            <a:endParaRPr lang="en-US" dirty="0"/>
          </a:p>
        </p:txBody>
      </p:sp>
      <p:sp>
        <p:nvSpPr>
          <p:cNvPr id="6" name="Slide Number Placeholder 5"/>
          <p:cNvSpPr>
            <a:spLocks noGrp="1"/>
          </p:cNvSpPr>
          <p:nvPr>
            <p:ph type="sldNum" idx="12"/>
          </p:nvPr>
        </p:nvSpPr>
        <p:spPr/>
        <p:txBody>
          <a:bodyPr/>
          <a:lstStyle/>
          <a:p>
            <a:fld id="{C479D5F6-EDCB-402A-AC08-4943A1820E8F}" type="slidenum">
              <a:rPr lang="en-US" smtClean="0"/>
              <a:pPr/>
              <a:t>35</a:t>
            </a:fld>
            <a:endParaRPr lang="en-US" dirty="0"/>
          </a:p>
        </p:txBody>
      </p:sp>
    </p:spTree>
    <p:extLst>
      <p:ext uri="{BB962C8B-B14F-4D97-AF65-F5344CB8AC3E}">
        <p14:creationId xmlns:p14="http://schemas.microsoft.com/office/powerpoint/2010/main" val="744830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42F45-714E-A41A-00C5-8F3FE403AA15}"/>
              </a:ext>
            </a:extLst>
          </p:cNvPr>
          <p:cNvSpPr>
            <a:spLocks noGrp="1"/>
          </p:cNvSpPr>
          <p:nvPr>
            <p:ph type="title"/>
          </p:nvPr>
        </p:nvSpPr>
        <p:spPr/>
        <p:txBody>
          <a:bodyPr/>
          <a:lstStyle/>
          <a:p>
            <a:r>
              <a:rPr lang="en-US" dirty="0"/>
              <a:t>Time for Questions</a:t>
            </a:r>
          </a:p>
        </p:txBody>
      </p:sp>
      <p:sp>
        <p:nvSpPr>
          <p:cNvPr id="3" name="Content Placeholder 2">
            <a:extLst>
              <a:ext uri="{FF2B5EF4-FFF2-40B4-BE49-F238E27FC236}">
                <a16:creationId xmlns:a16="http://schemas.microsoft.com/office/drawing/2014/main" id="{C4055E74-37A4-48A7-5DE3-C59C1DBFD9A9}"/>
              </a:ext>
            </a:extLst>
          </p:cNvPr>
          <p:cNvSpPr>
            <a:spLocks noGrp="1"/>
          </p:cNvSpPr>
          <p:nvPr>
            <p:ph type="body" idx="1"/>
          </p:nvPr>
        </p:nvSpPr>
        <p:spPr>
          <a:xfrm>
            <a:off x="1933050" y="1079500"/>
            <a:ext cx="5277900" cy="3034800"/>
          </a:xfrm>
        </p:spPr>
        <p:txBody>
          <a:bodyPr/>
          <a:lstStyle/>
          <a:p>
            <a:pPr marL="0" indent="0" algn="ctr">
              <a:buNone/>
            </a:pPr>
            <a:endParaRPr lang="en-US" dirty="0"/>
          </a:p>
          <a:p>
            <a:pPr marL="0" indent="0" algn="ctr">
              <a:buNone/>
            </a:pPr>
            <a:endParaRPr lang="en-US" dirty="0"/>
          </a:p>
          <a:p>
            <a:pPr marL="0" indent="0" algn="ctr">
              <a:buNone/>
            </a:pPr>
            <a:r>
              <a:rPr lang="en-US" sz="3000" dirty="0"/>
              <a:t>Questions?</a:t>
            </a:r>
          </a:p>
          <a:p>
            <a:pPr marL="0" indent="0" algn="ctr">
              <a:buNone/>
            </a:pPr>
            <a:endParaRPr lang="en-US" dirty="0"/>
          </a:p>
          <a:p>
            <a:pPr marL="0" indent="0" algn="ctr">
              <a:buNone/>
            </a:pPr>
            <a:r>
              <a:rPr lang="en-US" dirty="0"/>
              <a:t>Please feel free to unmute or use the chat box.</a:t>
            </a:r>
          </a:p>
        </p:txBody>
      </p:sp>
      <p:sp>
        <p:nvSpPr>
          <p:cNvPr id="5" name="Title 4">
            <a:extLst>
              <a:ext uri="{FF2B5EF4-FFF2-40B4-BE49-F238E27FC236}">
                <a16:creationId xmlns:a16="http://schemas.microsoft.com/office/drawing/2014/main" id="{8EDED93F-E686-EF92-41E1-921AE46A4067}"/>
              </a:ext>
            </a:extLst>
          </p:cNvPr>
          <p:cNvSpPr>
            <a:spLocks noGrp="1"/>
          </p:cNvSpPr>
          <p:nvPr>
            <p:ph type="title" idx="2"/>
          </p:nvPr>
        </p:nvSpPr>
        <p:spPr/>
        <p:txBody>
          <a:bodyPr/>
          <a:lstStyle/>
          <a:p>
            <a:r>
              <a:rPr lang="en-US" dirty="0"/>
              <a:t>Questions</a:t>
            </a:r>
          </a:p>
        </p:txBody>
      </p:sp>
      <p:sp>
        <p:nvSpPr>
          <p:cNvPr id="4" name="Slide Number Placeholder 3">
            <a:extLst>
              <a:ext uri="{FF2B5EF4-FFF2-40B4-BE49-F238E27FC236}">
                <a16:creationId xmlns:a16="http://schemas.microsoft.com/office/drawing/2014/main" id="{4F8B6125-FA35-2598-D452-F88CB7240600}"/>
              </a:ext>
            </a:extLst>
          </p:cNvPr>
          <p:cNvSpPr>
            <a:spLocks noGrp="1"/>
          </p:cNvSpPr>
          <p:nvPr>
            <p:ph type="sldNum" idx="12"/>
          </p:nvPr>
        </p:nvSpPr>
        <p:spPr/>
        <p:txBody>
          <a:bodyPr/>
          <a:lstStyle/>
          <a:p>
            <a:fld id="{C479D5F6-EDCB-402A-AC08-4943A1820E8F}" type="slidenum">
              <a:rPr lang="en-US" smtClean="0"/>
              <a:pPr/>
              <a:t>36</a:t>
            </a:fld>
            <a:endParaRPr lang="en-US" dirty="0"/>
          </a:p>
        </p:txBody>
      </p:sp>
    </p:spTree>
    <p:extLst>
      <p:ext uri="{BB962C8B-B14F-4D97-AF65-F5344CB8AC3E}">
        <p14:creationId xmlns:p14="http://schemas.microsoft.com/office/powerpoint/2010/main" val="24453190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Contact Information</a:t>
            </a:r>
          </a:p>
        </p:txBody>
      </p:sp>
      <p:sp>
        <p:nvSpPr>
          <p:cNvPr id="5" name="Content Placeholder 2"/>
          <p:cNvSpPr txBox="1">
            <a:spLocks/>
          </p:cNvSpPr>
          <p:nvPr/>
        </p:nvSpPr>
        <p:spPr>
          <a:xfrm>
            <a:off x="1448830" y="1186249"/>
            <a:ext cx="6295428" cy="3030494"/>
          </a:xfrm>
          <a:prstGeom prst="rect">
            <a:avLst/>
          </a:prstGeom>
        </p:spPr>
        <p:txBody>
          <a:bodyPr vert="horz" lIns="0" tIns="0" rIns="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a:t>Please contact SBD Support with any questions: </a:t>
            </a:r>
          </a:p>
          <a:p>
            <a:endParaRPr lang="en-US" sz="1800" dirty="0"/>
          </a:p>
          <a:p>
            <a:pPr marL="0" indent="0" algn="ctr">
              <a:buNone/>
            </a:pPr>
            <a:r>
              <a:rPr lang="en-US" sz="1800" dirty="0"/>
              <a:t>Email: </a:t>
            </a:r>
            <a:r>
              <a:rPr lang="en-US" sz="1800" dirty="0">
                <a:hlinkClick r:id="rId2"/>
              </a:rPr>
              <a:t>sbdsupport@cde.state.co.us</a:t>
            </a:r>
            <a:endParaRPr lang="en-US" sz="1800" dirty="0"/>
          </a:p>
          <a:p>
            <a:pPr marL="0" indent="0" algn="ctr">
              <a:buNone/>
            </a:pPr>
            <a:r>
              <a:rPr lang="en-US" sz="1800" dirty="0"/>
              <a:t>Phone: </a:t>
            </a:r>
            <a:r>
              <a:rPr lang="en-US" sz="1800" b="0" i="0" dirty="0">
                <a:solidFill>
                  <a:srgbClr val="333333"/>
                </a:solidFill>
                <a:effectLst/>
                <a:latin typeface="SourceSansProRegular"/>
              </a:rPr>
              <a:t>720.696.0185</a:t>
            </a:r>
          </a:p>
          <a:p>
            <a:pPr marL="0" indent="0" algn="ctr">
              <a:buNone/>
            </a:pPr>
            <a:endParaRPr lang="en-US" sz="1800" dirty="0">
              <a:solidFill>
                <a:srgbClr val="333333"/>
              </a:solidFill>
              <a:latin typeface="SourceSansProRegular"/>
            </a:endParaRPr>
          </a:p>
          <a:p>
            <a:pPr marL="0" indent="0" algn="ctr">
              <a:buNone/>
            </a:pPr>
            <a:r>
              <a:rPr lang="en-US" sz="1800" dirty="0">
                <a:solidFill>
                  <a:srgbClr val="333333"/>
                </a:solidFill>
                <a:latin typeface="SourceSansProRegular"/>
              </a:rPr>
              <a:t>Website: </a:t>
            </a:r>
          </a:p>
          <a:p>
            <a:pPr marL="0" indent="0" algn="ctr">
              <a:buNone/>
            </a:pPr>
            <a:r>
              <a:rPr lang="en-US" sz="1800" dirty="0">
                <a:hlinkClick r:id="rId3"/>
              </a:rPr>
              <a:t>https://www.cde.state.co.us/datapipeline/per_access-ell</a:t>
            </a:r>
            <a:r>
              <a:rPr lang="en-US" sz="1800" dirty="0">
                <a:solidFill>
                  <a:srgbClr val="333333"/>
                </a:solidFill>
                <a:latin typeface="SourceSansProRegular"/>
              </a:rPr>
              <a:t> </a:t>
            </a:r>
            <a:endParaRPr lang="en-US" sz="1800" dirty="0"/>
          </a:p>
        </p:txBody>
      </p:sp>
      <p:sp>
        <p:nvSpPr>
          <p:cNvPr id="6" name="Title 5">
            <a:extLst>
              <a:ext uri="{FF2B5EF4-FFF2-40B4-BE49-F238E27FC236}">
                <a16:creationId xmlns:a16="http://schemas.microsoft.com/office/drawing/2014/main" id="{3BC66F46-E63E-E9B3-493D-EFF3A6B7F2A2}"/>
              </a:ext>
            </a:extLst>
          </p:cNvPr>
          <p:cNvSpPr>
            <a:spLocks noGrp="1"/>
          </p:cNvSpPr>
          <p:nvPr>
            <p:ph type="title" idx="2"/>
          </p:nvPr>
        </p:nvSpPr>
        <p:spPr/>
        <p:txBody>
          <a:bodyPr/>
          <a:lstStyle/>
          <a:p>
            <a:r>
              <a:rPr lang="en-US" dirty="0"/>
              <a:t>Contact Information</a:t>
            </a:r>
          </a:p>
        </p:txBody>
      </p:sp>
      <p:sp>
        <p:nvSpPr>
          <p:cNvPr id="4" name="Slide Number Placeholder 3"/>
          <p:cNvSpPr>
            <a:spLocks noGrp="1"/>
          </p:cNvSpPr>
          <p:nvPr>
            <p:ph type="sldNum" idx="12"/>
          </p:nvPr>
        </p:nvSpPr>
        <p:spPr/>
        <p:txBody>
          <a:bodyPr/>
          <a:lstStyle/>
          <a:p>
            <a:fld id="{C479D5F6-EDCB-402A-AC08-4943A1820E8F}" type="slidenum">
              <a:rPr lang="en-US" smtClean="0"/>
              <a:pPr/>
              <a:t>37</a:t>
            </a:fld>
            <a:r>
              <a:rPr lang="en-US" dirty="0"/>
              <a:t> </a:t>
            </a:r>
          </a:p>
        </p:txBody>
      </p:sp>
    </p:spTree>
    <p:extLst>
      <p:ext uri="{BB962C8B-B14F-4D97-AF65-F5344CB8AC3E}">
        <p14:creationId xmlns:p14="http://schemas.microsoft.com/office/powerpoint/2010/main" val="3292919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4E82BF8-11E6-4310-E02B-5116278681FF}"/>
              </a:ext>
            </a:extLst>
          </p:cNvPr>
          <p:cNvSpPr>
            <a:spLocks noGrp="1"/>
          </p:cNvSpPr>
          <p:nvPr>
            <p:ph type="title"/>
          </p:nvPr>
        </p:nvSpPr>
        <p:spPr/>
        <p:txBody>
          <a:bodyPr/>
          <a:lstStyle/>
          <a:p>
            <a:r>
              <a:rPr lang="en-US" dirty="0"/>
              <a:t>SBD: Purpose</a:t>
            </a:r>
          </a:p>
        </p:txBody>
      </p:sp>
      <p:sp>
        <p:nvSpPr>
          <p:cNvPr id="5" name="TextBox 4">
            <a:extLst>
              <a:ext uri="{FF2B5EF4-FFF2-40B4-BE49-F238E27FC236}">
                <a16:creationId xmlns:a16="http://schemas.microsoft.com/office/drawing/2014/main" id="{DCDCE9CF-0265-4216-A911-4AD360ECAEA9}"/>
              </a:ext>
            </a:extLst>
          </p:cNvPr>
          <p:cNvSpPr txBox="1"/>
          <p:nvPr/>
        </p:nvSpPr>
        <p:spPr>
          <a:xfrm>
            <a:off x="482424" y="908186"/>
            <a:ext cx="7167900" cy="3416320"/>
          </a:xfrm>
          <a:prstGeom prst="rect">
            <a:avLst/>
          </a:prstGeom>
          <a:noFill/>
        </p:spPr>
        <p:txBody>
          <a:bodyPr wrap="square" rtlCol="0">
            <a:spAutoFit/>
          </a:bodyPr>
          <a:lstStyle/>
          <a:p>
            <a:pPr marL="214313" indent="-214313">
              <a:buFont typeface="Arial" panose="020B0604020202020204" pitchFamily="34" charset="0"/>
              <a:buChar char="•"/>
            </a:pPr>
            <a:r>
              <a:rPr lang="en-US" sz="1800" dirty="0"/>
              <a:t>The Student Biographical Data (SBD) Review Process provides districts with an opportunity to verify the accuracy of student data after testing but prior to reporting and accountability calculations.</a:t>
            </a:r>
          </a:p>
          <a:p>
            <a:pPr marL="214313" indent="-214313">
              <a:buFont typeface="Arial" panose="020B0604020202020204" pitchFamily="34" charset="0"/>
              <a:buChar char="•"/>
            </a:pPr>
            <a:endParaRPr lang="en-US" sz="1800" dirty="0"/>
          </a:p>
          <a:p>
            <a:pPr marL="214313" indent="-214313">
              <a:buFont typeface="Arial" panose="020B0604020202020204" pitchFamily="34" charset="0"/>
              <a:buChar char="•"/>
            </a:pPr>
            <a:r>
              <a:rPr lang="en-US" sz="1600" dirty="0"/>
              <a:t>This process is completed for the following assessment:</a:t>
            </a:r>
          </a:p>
          <a:p>
            <a:pPr marL="214313" indent="-214313">
              <a:buFont typeface="Arial" panose="020B0604020202020204" pitchFamily="34" charset="0"/>
              <a:buChar char="•"/>
            </a:pPr>
            <a:endParaRPr lang="en-US" sz="1600" dirty="0"/>
          </a:p>
          <a:p>
            <a:pPr marL="685800" lvl="1" indent="-342900">
              <a:buFont typeface="Arial" panose="020B0604020202020204" pitchFamily="34" charset="0"/>
              <a:buChar char="•"/>
            </a:pPr>
            <a:r>
              <a:rPr lang="en-US" dirty="0"/>
              <a:t>WIDA ACCESS Assessment</a:t>
            </a:r>
          </a:p>
          <a:p>
            <a:pPr marL="342900" lvl="1"/>
            <a:endParaRPr lang="en-US" dirty="0"/>
          </a:p>
          <a:p>
            <a:pPr marL="342900"/>
            <a:r>
              <a:rPr lang="en-US" dirty="0"/>
              <a:t>(The process will be different beginning this year for the others)</a:t>
            </a:r>
          </a:p>
          <a:p>
            <a:pPr marL="685800" lvl="1" indent="-342900">
              <a:buFont typeface="Arial" panose="020B0604020202020204" pitchFamily="34" charset="0"/>
              <a:buChar char="•"/>
            </a:pPr>
            <a:r>
              <a:rPr lang="en-US" dirty="0"/>
              <a:t>CMAS Assessments – In </a:t>
            </a:r>
            <a:r>
              <a:rPr lang="en-US" dirty="0" err="1"/>
              <a:t>PearsonACCESS</a:t>
            </a:r>
            <a:r>
              <a:rPr lang="en-US" baseline="30000" dirty="0" err="1"/>
              <a:t>Next</a:t>
            </a:r>
            <a:endParaRPr lang="en-US" baseline="30000" dirty="0"/>
          </a:p>
          <a:p>
            <a:pPr lvl="3"/>
            <a:r>
              <a:rPr lang="en-US" baseline="0" dirty="0"/>
              <a:t>	-ELA/Math (including CSLA) and </a:t>
            </a:r>
            <a:r>
              <a:rPr lang="en-US" dirty="0"/>
              <a:t>Science</a:t>
            </a:r>
            <a:endParaRPr lang="en-US" baseline="0" dirty="0"/>
          </a:p>
          <a:p>
            <a:pPr lvl="3"/>
            <a:r>
              <a:rPr lang="en-US" baseline="0" dirty="0"/>
              <a:t>	-</a:t>
            </a:r>
            <a:r>
              <a:rPr lang="en-US" baseline="0" dirty="0" err="1"/>
              <a:t>CoAlt</a:t>
            </a:r>
            <a:r>
              <a:rPr lang="en-US" baseline="0" dirty="0"/>
              <a:t> Science</a:t>
            </a:r>
          </a:p>
          <a:p>
            <a:pPr marL="685800" lvl="1" indent="-342900">
              <a:buFont typeface="Arial" panose="020B0604020202020204" pitchFamily="34" charset="0"/>
              <a:buChar char="•"/>
            </a:pPr>
            <a:r>
              <a:rPr lang="en-US" dirty="0"/>
              <a:t>CO PSAT/SAT and </a:t>
            </a:r>
            <a:r>
              <a:rPr lang="en-US" dirty="0" err="1"/>
              <a:t>CoAlt</a:t>
            </a:r>
            <a:r>
              <a:rPr lang="en-US" dirty="0"/>
              <a:t> Dynamic Learning Maps (DLM)) – Student Interchange Snapshot</a:t>
            </a:r>
          </a:p>
        </p:txBody>
      </p:sp>
      <p:sp>
        <p:nvSpPr>
          <p:cNvPr id="8" name="Title 7">
            <a:extLst>
              <a:ext uri="{FF2B5EF4-FFF2-40B4-BE49-F238E27FC236}">
                <a16:creationId xmlns:a16="http://schemas.microsoft.com/office/drawing/2014/main" id="{1BADBDC2-4985-C6B3-6F2A-B04946C7A800}"/>
              </a:ext>
            </a:extLst>
          </p:cNvPr>
          <p:cNvSpPr>
            <a:spLocks noGrp="1"/>
          </p:cNvSpPr>
          <p:nvPr>
            <p:ph type="title" idx="2"/>
          </p:nvPr>
        </p:nvSpPr>
        <p:spPr/>
        <p:txBody>
          <a:bodyPr/>
          <a:lstStyle/>
          <a:p>
            <a:r>
              <a:rPr lang="en-US" dirty="0"/>
              <a:t>SBD Purpose</a:t>
            </a:r>
          </a:p>
        </p:txBody>
      </p:sp>
      <p:sp>
        <p:nvSpPr>
          <p:cNvPr id="4" name="Slide Number Placeholder 3"/>
          <p:cNvSpPr>
            <a:spLocks noGrp="1"/>
          </p:cNvSpPr>
          <p:nvPr>
            <p:ph type="sldNum" idx="12"/>
          </p:nvPr>
        </p:nvSpPr>
        <p:spPr/>
        <p:txBody>
          <a:bodyPr/>
          <a:lstStyle/>
          <a:p>
            <a:fld id="{C479D5F6-EDCB-402A-AC08-4943A1820E8F}" type="slidenum">
              <a:rPr lang="en-US" smtClean="0"/>
              <a:pPr/>
              <a:t>4</a:t>
            </a:fld>
            <a:r>
              <a:rPr lang="en-US" dirty="0"/>
              <a:t> </a:t>
            </a:r>
          </a:p>
          <a:p>
            <a:endParaRPr lang="en-US" dirty="0"/>
          </a:p>
        </p:txBody>
      </p:sp>
    </p:spTree>
    <p:extLst>
      <p:ext uri="{BB962C8B-B14F-4D97-AF65-F5344CB8AC3E}">
        <p14:creationId xmlns:p14="http://schemas.microsoft.com/office/powerpoint/2010/main" val="3225991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8CA60D5-E8BD-F6C0-4C4F-89FF79E20EF6}"/>
              </a:ext>
            </a:extLst>
          </p:cNvPr>
          <p:cNvSpPr>
            <a:spLocks noGrp="1"/>
          </p:cNvSpPr>
          <p:nvPr>
            <p:ph type="title"/>
          </p:nvPr>
        </p:nvSpPr>
        <p:spPr/>
        <p:txBody>
          <a:bodyPr/>
          <a:lstStyle/>
          <a:p>
            <a:r>
              <a:rPr lang="en-US" dirty="0"/>
              <a:t>WIDA ACCESS SBD: General Process</a:t>
            </a:r>
          </a:p>
        </p:txBody>
      </p:sp>
      <p:sp>
        <p:nvSpPr>
          <p:cNvPr id="5" name="Content Placeholder 2"/>
          <p:cNvSpPr>
            <a:spLocks noGrp="1"/>
          </p:cNvSpPr>
          <p:nvPr>
            <p:ph type="body" idx="1"/>
          </p:nvPr>
        </p:nvSpPr>
        <p:spPr>
          <a:xfrm>
            <a:off x="311699" y="1152475"/>
            <a:ext cx="6218409" cy="3034800"/>
          </a:xfrm>
        </p:spPr>
        <p:txBody>
          <a:bodyPr>
            <a:normAutofit/>
          </a:bodyPr>
          <a:lstStyle/>
          <a:p>
            <a:pPr marL="214313" indent="-214313"/>
            <a:r>
              <a:rPr lang="en-US" dirty="0"/>
              <a:t>Data used in the SBD review process comes from the vendor system </a:t>
            </a:r>
            <a:r>
              <a:rPr lang="en-US" b="1" i="1" u="sng" dirty="0"/>
              <a:t>after</a:t>
            </a:r>
            <a:r>
              <a:rPr lang="en-US" dirty="0"/>
              <a:t> testing. </a:t>
            </a:r>
          </a:p>
          <a:p>
            <a:pPr marL="214313" indent="-214313"/>
            <a:r>
              <a:rPr lang="en-US" dirty="0"/>
              <a:t>The SBD review process can be used to validate/update student information that is not in the vendor portal. One example is SASID validation.</a:t>
            </a:r>
          </a:p>
          <a:p>
            <a:pPr marL="214313" indent="-214313"/>
            <a:r>
              <a:rPr lang="en-US" dirty="0"/>
              <a:t>The SBD review process is not required BUT is highly recommended because inaccurate data can impact accountability.</a:t>
            </a:r>
          </a:p>
          <a:p>
            <a:pPr marL="0" indent="0">
              <a:buNone/>
            </a:pPr>
            <a:endParaRPr lang="en-US" dirty="0"/>
          </a:p>
          <a:p>
            <a:pPr marL="214313" indent="-214313"/>
            <a:endParaRPr lang="en-US" dirty="0"/>
          </a:p>
          <a:p>
            <a:pPr marL="771525" lvl="1" indent="-257175"/>
            <a:endParaRPr lang="en-US" dirty="0"/>
          </a:p>
        </p:txBody>
      </p:sp>
      <p:sp>
        <p:nvSpPr>
          <p:cNvPr id="3" name="Title 2">
            <a:extLst>
              <a:ext uri="{FF2B5EF4-FFF2-40B4-BE49-F238E27FC236}">
                <a16:creationId xmlns:a16="http://schemas.microsoft.com/office/drawing/2014/main" id="{D04C55D0-9489-A7DE-F5E3-D335F25A2374}"/>
              </a:ext>
            </a:extLst>
          </p:cNvPr>
          <p:cNvSpPr>
            <a:spLocks noGrp="1"/>
          </p:cNvSpPr>
          <p:nvPr>
            <p:ph type="title" idx="2"/>
          </p:nvPr>
        </p:nvSpPr>
        <p:spPr/>
        <p:txBody>
          <a:bodyPr/>
          <a:lstStyle/>
          <a:p>
            <a:r>
              <a:rPr lang="en-US" dirty="0"/>
              <a:t>SBD: General Process</a:t>
            </a:r>
          </a:p>
        </p:txBody>
      </p:sp>
      <p:sp>
        <p:nvSpPr>
          <p:cNvPr id="4" name="Slide Number Placeholder 3"/>
          <p:cNvSpPr>
            <a:spLocks noGrp="1"/>
          </p:cNvSpPr>
          <p:nvPr>
            <p:ph type="sldNum" idx="12"/>
          </p:nvPr>
        </p:nvSpPr>
        <p:spPr/>
        <p:txBody>
          <a:bodyPr/>
          <a:lstStyle/>
          <a:p>
            <a:fld id="{C479D5F6-EDCB-402A-AC08-4943A1820E8F}" type="slidenum">
              <a:rPr lang="en-US" smtClean="0"/>
              <a:pPr/>
              <a:t>5</a:t>
            </a:fld>
            <a:endParaRPr lang="en-US" dirty="0"/>
          </a:p>
        </p:txBody>
      </p:sp>
    </p:spTree>
    <p:extLst>
      <p:ext uri="{BB962C8B-B14F-4D97-AF65-F5344CB8AC3E}">
        <p14:creationId xmlns:p14="http://schemas.microsoft.com/office/powerpoint/2010/main" val="2721457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867ED-1D59-DF97-304A-8400F303C1D3}"/>
              </a:ext>
            </a:extLst>
          </p:cNvPr>
          <p:cNvSpPr>
            <a:spLocks noGrp="1"/>
          </p:cNvSpPr>
          <p:nvPr>
            <p:ph type="title"/>
          </p:nvPr>
        </p:nvSpPr>
        <p:spPr/>
        <p:txBody>
          <a:bodyPr/>
          <a:lstStyle/>
          <a:p>
            <a:r>
              <a:rPr lang="en-US" dirty="0"/>
              <a:t>SBD: Collection Timeline and Snapshot Timelines</a:t>
            </a:r>
          </a:p>
        </p:txBody>
      </p:sp>
      <p:graphicFrame>
        <p:nvGraphicFramePr>
          <p:cNvPr id="5" name="Content Placeholder 4">
            <a:extLst>
              <a:ext uri="{FF2B5EF4-FFF2-40B4-BE49-F238E27FC236}">
                <a16:creationId xmlns:a16="http://schemas.microsoft.com/office/drawing/2014/main" id="{E169D3C7-8539-C0CC-45A1-5F1517CA8735}"/>
              </a:ext>
            </a:extLst>
          </p:cNvPr>
          <p:cNvGraphicFramePr>
            <a:graphicFrameLocks noGrp="1"/>
          </p:cNvGraphicFramePr>
          <p:nvPr>
            <p:ph idx="4294967295"/>
            <p:extLst>
              <p:ext uri="{D42A27DB-BD31-4B8C-83A1-F6EECF244321}">
                <p14:modId xmlns:p14="http://schemas.microsoft.com/office/powerpoint/2010/main" val="1897915599"/>
              </p:ext>
            </p:extLst>
          </p:nvPr>
        </p:nvGraphicFramePr>
        <p:xfrm>
          <a:off x="1446264" y="1003071"/>
          <a:ext cx="6136565" cy="2549847"/>
        </p:xfrm>
        <a:graphic>
          <a:graphicData uri="http://schemas.openxmlformats.org/drawingml/2006/table">
            <a:tbl>
              <a:tblPr firstRow="1" bandRow="1">
                <a:tableStyleId>{0E3FDE45-AF77-4B5C-9715-49D594BDF05E}</a:tableStyleId>
              </a:tblPr>
              <a:tblGrid>
                <a:gridCol w="306752">
                  <a:extLst>
                    <a:ext uri="{9D8B030D-6E8A-4147-A177-3AD203B41FA5}">
                      <a16:colId xmlns:a16="http://schemas.microsoft.com/office/drawing/2014/main" val="302537768"/>
                    </a:ext>
                  </a:extLst>
                </a:gridCol>
                <a:gridCol w="2508289">
                  <a:extLst>
                    <a:ext uri="{9D8B030D-6E8A-4147-A177-3AD203B41FA5}">
                      <a16:colId xmlns:a16="http://schemas.microsoft.com/office/drawing/2014/main" val="4060275980"/>
                    </a:ext>
                  </a:extLst>
                </a:gridCol>
                <a:gridCol w="2099784">
                  <a:extLst>
                    <a:ext uri="{9D8B030D-6E8A-4147-A177-3AD203B41FA5}">
                      <a16:colId xmlns:a16="http://schemas.microsoft.com/office/drawing/2014/main" val="416842439"/>
                    </a:ext>
                  </a:extLst>
                </a:gridCol>
                <a:gridCol w="1221740">
                  <a:extLst>
                    <a:ext uri="{9D8B030D-6E8A-4147-A177-3AD203B41FA5}">
                      <a16:colId xmlns:a16="http://schemas.microsoft.com/office/drawing/2014/main" val="3123363226"/>
                    </a:ext>
                  </a:extLst>
                </a:gridCol>
              </a:tblGrid>
              <a:tr h="519072">
                <a:tc>
                  <a:txBody>
                    <a:bodyPr/>
                    <a:lstStyle/>
                    <a:p>
                      <a:endParaRPr lang="en-US" sz="1400"/>
                    </a:p>
                  </a:txBody>
                  <a:tcPr marL="68580" marR="68580" marT="34290" marB="34290"/>
                </a:tc>
                <a:tc>
                  <a:txBody>
                    <a:bodyPr/>
                    <a:lstStyle/>
                    <a:p>
                      <a:pPr algn="ctr"/>
                      <a:r>
                        <a:rPr lang="en-US" sz="1400" dirty="0"/>
                        <a:t>Assessment</a:t>
                      </a:r>
                    </a:p>
                  </a:txBody>
                  <a:tcPr marL="68580" marR="68580" marT="34290" marB="34290"/>
                </a:tc>
                <a:tc>
                  <a:txBody>
                    <a:bodyPr/>
                    <a:lstStyle/>
                    <a:p>
                      <a:pPr algn="ctr"/>
                      <a:r>
                        <a:rPr lang="en-US" sz="1400" dirty="0"/>
                        <a:t>Dates</a:t>
                      </a:r>
                    </a:p>
                  </a:txBody>
                  <a:tcPr marL="68580" marR="68580" marT="34290" marB="34290"/>
                </a:tc>
                <a:tc>
                  <a:txBody>
                    <a:bodyPr/>
                    <a:lstStyle/>
                    <a:p>
                      <a:pPr algn="ctr"/>
                      <a:r>
                        <a:rPr lang="en-US" sz="1400" dirty="0"/>
                        <a:t>Data Pipeline Group</a:t>
                      </a:r>
                      <a:r>
                        <a:rPr lang="en-US" sz="1400" baseline="0" dirty="0"/>
                        <a:t> Name</a:t>
                      </a:r>
                      <a:endParaRPr lang="en-US" sz="1400" dirty="0"/>
                    </a:p>
                  </a:txBody>
                  <a:tcPr marL="68580" marR="68580" marT="34290" marB="34290"/>
                </a:tc>
                <a:extLst>
                  <a:ext uri="{0D108BD9-81ED-4DB2-BD59-A6C34878D82A}">
                    <a16:rowId xmlns:a16="http://schemas.microsoft.com/office/drawing/2014/main" val="3866678637"/>
                  </a:ext>
                </a:extLst>
              </a:tr>
              <a:tr h="418246">
                <a:tc>
                  <a:txBody>
                    <a:bodyPr/>
                    <a:lstStyle/>
                    <a:p>
                      <a:r>
                        <a:rPr lang="en-US" sz="1400" dirty="0"/>
                        <a:t>1</a:t>
                      </a:r>
                    </a:p>
                  </a:txBody>
                  <a:tcPr marL="68580" marR="68580" marT="34290" marB="34290"/>
                </a:tc>
                <a:tc>
                  <a:txBody>
                    <a:bodyPr/>
                    <a:lstStyle/>
                    <a:p>
                      <a:r>
                        <a:rPr lang="en-US" sz="1400" dirty="0"/>
                        <a:t>WIDA ACCESS SBD</a:t>
                      </a:r>
                    </a:p>
                  </a:txBody>
                  <a:tcPr marL="68580" marR="68580" marT="34290" marB="34290"/>
                </a:tc>
                <a:tc>
                  <a:txBody>
                    <a:bodyPr/>
                    <a:lstStyle/>
                    <a:p>
                      <a:pPr marL="0" marR="0" algn="ctr">
                        <a:spcBef>
                          <a:spcPts val="0"/>
                        </a:spcBef>
                        <a:spcAft>
                          <a:spcPts val="0"/>
                        </a:spcAft>
                      </a:pPr>
                      <a:r>
                        <a:rPr lang="en-US" sz="1400" b="0" i="0" u="none" strike="noStrike" cap="none" dirty="0">
                          <a:solidFill>
                            <a:schemeClr val="tx1"/>
                          </a:solidFill>
                          <a:latin typeface="+mn-lt"/>
                          <a:ea typeface="+mn-ea"/>
                          <a:cs typeface="+mn-cs"/>
                          <a:sym typeface="Arial"/>
                        </a:rPr>
                        <a:t>March 16 – 24, 2026</a:t>
                      </a:r>
                    </a:p>
                  </a:txBody>
                  <a:tcPr marL="68580" marR="68580" marT="0" marB="0" anchor="ctr"/>
                </a:tc>
                <a:tc>
                  <a:txBody>
                    <a:bodyPr/>
                    <a:lstStyle/>
                    <a:p>
                      <a:pPr algn="ctr"/>
                      <a:r>
                        <a:rPr lang="en-US" sz="1400" dirty="0"/>
                        <a:t>ACC</a:t>
                      </a:r>
                    </a:p>
                  </a:txBody>
                  <a:tcPr marL="68580" marR="68580" marT="34290" marB="34290"/>
                </a:tc>
                <a:extLst>
                  <a:ext uri="{0D108BD9-81ED-4DB2-BD59-A6C34878D82A}">
                    <a16:rowId xmlns:a16="http://schemas.microsoft.com/office/drawing/2014/main" val="2804784482"/>
                  </a:ext>
                </a:extLst>
              </a:tr>
              <a:tr h="577975">
                <a:tc>
                  <a:txBody>
                    <a:bodyPr/>
                    <a:lstStyle/>
                    <a:p>
                      <a:r>
                        <a:rPr lang="en-US" sz="1400" dirty="0"/>
                        <a:t>2</a:t>
                      </a:r>
                    </a:p>
                  </a:txBody>
                  <a:tcPr marL="68580" marR="68580" marT="34290" marB="34290"/>
                </a:tc>
                <a:tc>
                  <a:txBody>
                    <a:bodyPr/>
                    <a:lstStyle/>
                    <a:p>
                      <a:r>
                        <a:rPr lang="en-US" sz="1400" dirty="0"/>
                        <a:t>SBD Snapshot for SAT/DLM</a:t>
                      </a:r>
                    </a:p>
                  </a:txBody>
                  <a:tcPr marL="68580" marR="68580" marT="34290" marB="34290"/>
                </a:tc>
                <a:tc>
                  <a:txBody>
                    <a:bodyPr/>
                    <a:lstStyle/>
                    <a:p>
                      <a:pPr marL="0" marR="0" algn="ctr">
                        <a:spcBef>
                          <a:spcPts val="0"/>
                        </a:spcBef>
                        <a:spcAft>
                          <a:spcPts val="0"/>
                        </a:spcAft>
                      </a:pPr>
                      <a:r>
                        <a:rPr lang="en-US" sz="1400" b="0" i="0" u="none" strike="noStrike" cap="none" dirty="0">
                          <a:solidFill>
                            <a:schemeClr val="tx1"/>
                          </a:solidFill>
                          <a:latin typeface="+mn-lt"/>
                          <a:ea typeface="+mn-ea"/>
                          <a:cs typeface="+mn-cs"/>
                          <a:sym typeface="Arial"/>
                        </a:rPr>
                        <a:t>April 6 to May 8, 2026</a:t>
                      </a:r>
                    </a:p>
                  </a:txBody>
                  <a:tcPr marL="68580" marR="68580" marT="0" marB="0" anchor="ctr"/>
                </a:tc>
                <a:tc>
                  <a:txBody>
                    <a:bodyPr/>
                    <a:lstStyle/>
                    <a:p>
                      <a:pPr algn="ctr"/>
                      <a:r>
                        <a:rPr lang="en-US" sz="1400" dirty="0"/>
                        <a:t>SBD</a:t>
                      </a:r>
                    </a:p>
                  </a:txBody>
                  <a:tcPr marL="68580" marR="68580" marT="34290" marB="34290"/>
                </a:tc>
                <a:extLst>
                  <a:ext uri="{0D108BD9-81ED-4DB2-BD59-A6C34878D82A}">
                    <a16:rowId xmlns:a16="http://schemas.microsoft.com/office/drawing/2014/main" val="4159459302"/>
                  </a:ext>
                </a:extLst>
              </a:tr>
              <a:tr h="418246">
                <a:tc>
                  <a:txBody>
                    <a:bodyPr/>
                    <a:lstStyle/>
                    <a:p>
                      <a:r>
                        <a:rPr lang="en-US" sz="1400" dirty="0"/>
                        <a:t>3</a:t>
                      </a:r>
                    </a:p>
                  </a:txBody>
                  <a:tcPr marL="68580" marR="68580" marT="34290" marB="34290"/>
                </a:tc>
                <a:tc>
                  <a:txBody>
                    <a:bodyPr/>
                    <a:lstStyle/>
                    <a:p>
                      <a:r>
                        <a:rPr lang="en-US" sz="1400" dirty="0"/>
                        <a:t>CMAS clean in PAN</a:t>
                      </a:r>
                    </a:p>
                  </a:txBody>
                  <a:tcPr marL="68580" marR="68580" marT="34290" marB="34290"/>
                </a:tc>
                <a:tc>
                  <a:txBody>
                    <a:bodyPr/>
                    <a:lstStyle/>
                    <a:p>
                      <a:pPr marL="0" marR="0" algn="ctr">
                        <a:spcBef>
                          <a:spcPts val="0"/>
                        </a:spcBef>
                        <a:spcAft>
                          <a:spcPts val="0"/>
                        </a:spcAft>
                      </a:pPr>
                      <a:r>
                        <a:rPr lang="en-US" sz="1400" b="0" i="0" u="none" strike="noStrike" cap="none" dirty="0">
                          <a:solidFill>
                            <a:schemeClr val="tx1"/>
                          </a:solidFill>
                          <a:latin typeface="+mn-lt"/>
                          <a:ea typeface="+mn-ea"/>
                          <a:cs typeface="+mn-cs"/>
                          <a:sym typeface="Arial"/>
                        </a:rPr>
                        <a:t>April 12 to May 8 (May 1 – May 8 District Only)</a:t>
                      </a:r>
                    </a:p>
                  </a:txBody>
                  <a:tcPr marL="68580" marR="68580" marT="0" marB="0" anchor="ctr"/>
                </a:tc>
                <a:tc>
                  <a:txBody>
                    <a:bodyPr/>
                    <a:lstStyle/>
                    <a:p>
                      <a:pPr algn="ctr"/>
                      <a:r>
                        <a:rPr lang="en-US" sz="1400" dirty="0"/>
                        <a:t>N/A</a:t>
                      </a:r>
                    </a:p>
                  </a:txBody>
                  <a:tcPr marL="68580" marR="68580" marT="34290" marB="34290"/>
                </a:tc>
                <a:extLst>
                  <a:ext uri="{0D108BD9-81ED-4DB2-BD59-A6C34878D82A}">
                    <a16:rowId xmlns:a16="http://schemas.microsoft.com/office/drawing/2014/main" val="1803384470"/>
                  </a:ext>
                </a:extLst>
              </a:tr>
              <a:tr h="418246">
                <a:tc>
                  <a:txBody>
                    <a:bodyPr/>
                    <a:lstStyle/>
                    <a:p>
                      <a:endParaRPr lang="en-US" sz="1400" dirty="0"/>
                    </a:p>
                  </a:txBody>
                  <a:tcPr marL="68580" marR="68580" marT="34290" marB="34290"/>
                </a:tc>
                <a:tc>
                  <a:txBody>
                    <a:bodyPr/>
                    <a:lstStyle/>
                    <a:p>
                      <a:endParaRPr lang="en-US" sz="1400" dirty="0"/>
                    </a:p>
                  </a:txBody>
                  <a:tcPr marL="68580" marR="68580" marT="34290" marB="34290"/>
                </a:tc>
                <a:tc>
                  <a:txBody>
                    <a:bodyPr/>
                    <a:lstStyle/>
                    <a:p>
                      <a:pPr marL="0" marR="0" algn="ctr">
                        <a:spcBef>
                          <a:spcPts val="0"/>
                        </a:spcBef>
                        <a:spcAft>
                          <a:spcPts val="0"/>
                        </a:spcAft>
                      </a:pPr>
                      <a:endParaRPr lang="en-US" sz="1400" b="0" i="0" u="none" strike="noStrike" cap="none" dirty="0">
                        <a:solidFill>
                          <a:schemeClr val="tx1"/>
                        </a:solidFill>
                        <a:latin typeface="+mn-lt"/>
                        <a:ea typeface="+mn-ea"/>
                        <a:cs typeface="+mn-cs"/>
                        <a:sym typeface="Arial"/>
                      </a:endParaRPr>
                    </a:p>
                  </a:txBody>
                  <a:tcPr marL="68580" marR="68580" marT="0" marB="0" anchor="ctr"/>
                </a:tc>
                <a:tc>
                  <a:txBody>
                    <a:bodyPr/>
                    <a:lstStyle/>
                    <a:p>
                      <a:pPr algn="ctr"/>
                      <a:endParaRPr lang="en-US" sz="1400" dirty="0"/>
                    </a:p>
                  </a:txBody>
                  <a:tcPr marL="68580" marR="68580" marT="34290" marB="34290"/>
                </a:tc>
                <a:extLst>
                  <a:ext uri="{0D108BD9-81ED-4DB2-BD59-A6C34878D82A}">
                    <a16:rowId xmlns:a16="http://schemas.microsoft.com/office/drawing/2014/main" val="1904309638"/>
                  </a:ext>
                </a:extLst>
              </a:tr>
            </a:tbl>
          </a:graphicData>
        </a:graphic>
      </p:graphicFrame>
      <p:sp>
        <p:nvSpPr>
          <p:cNvPr id="6" name="Title 5">
            <a:extLst>
              <a:ext uri="{FF2B5EF4-FFF2-40B4-BE49-F238E27FC236}">
                <a16:creationId xmlns:a16="http://schemas.microsoft.com/office/drawing/2014/main" id="{E8A0D863-71B7-1906-A626-482F0FD8E3E7}"/>
              </a:ext>
            </a:extLst>
          </p:cNvPr>
          <p:cNvSpPr>
            <a:spLocks noGrp="1"/>
          </p:cNvSpPr>
          <p:nvPr>
            <p:ph type="title" idx="2"/>
          </p:nvPr>
        </p:nvSpPr>
        <p:spPr/>
        <p:txBody>
          <a:bodyPr/>
          <a:lstStyle/>
          <a:p>
            <a:r>
              <a:rPr lang="en-US" dirty="0"/>
              <a:t>SBD: Collection Timeline</a:t>
            </a:r>
          </a:p>
        </p:txBody>
      </p:sp>
      <p:sp>
        <p:nvSpPr>
          <p:cNvPr id="4" name="Slide Number Placeholder 3">
            <a:extLst>
              <a:ext uri="{FF2B5EF4-FFF2-40B4-BE49-F238E27FC236}">
                <a16:creationId xmlns:a16="http://schemas.microsoft.com/office/drawing/2014/main" id="{D3F10CBE-A793-6FC9-3572-A8D6181FB8A4}"/>
              </a:ext>
            </a:extLst>
          </p:cNvPr>
          <p:cNvSpPr>
            <a:spLocks noGrp="1"/>
          </p:cNvSpPr>
          <p:nvPr>
            <p:ph type="sldNum" idx="12"/>
          </p:nvPr>
        </p:nvSpPr>
        <p:spPr/>
        <p:txBody>
          <a:bodyPr/>
          <a:lstStyle/>
          <a:p>
            <a:fld id="{C479D5F6-EDCB-402A-AC08-4943A1820E8F}" type="slidenum">
              <a:rPr lang="en-US" smtClean="0"/>
              <a:pPr/>
              <a:t>6</a:t>
            </a:fld>
            <a:endParaRPr lang="en-US" dirty="0"/>
          </a:p>
        </p:txBody>
      </p:sp>
    </p:spTree>
    <p:extLst>
      <p:ext uri="{BB962C8B-B14F-4D97-AF65-F5344CB8AC3E}">
        <p14:creationId xmlns:p14="http://schemas.microsoft.com/office/powerpoint/2010/main" val="637258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19AA164-DD8F-725F-8EB3-0782EB96C8DA}"/>
              </a:ext>
            </a:extLst>
          </p:cNvPr>
          <p:cNvSpPr>
            <a:spLocks noGrp="1"/>
          </p:cNvSpPr>
          <p:nvPr>
            <p:ph type="title"/>
          </p:nvPr>
        </p:nvSpPr>
        <p:spPr/>
        <p:txBody>
          <a:bodyPr/>
          <a:lstStyle/>
          <a:p>
            <a:r>
              <a:rPr lang="en-US" dirty="0"/>
              <a:t>SBD: Group Role Assignments</a:t>
            </a:r>
            <a:endParaRPr lang="en-US" dirty="0">
              <a:highlight>
                <a:srgbClr val="FFFF00"/>
              </a:highlight>
            </a:endParaRPr>
          </a:p>
        </p:txBody>
      </p:sp>
      <p:sp>
        <p:nvSpPr>
          <p:cNvPr id="3" name="Content Placeholder 2">
            <a:extLst>
              <a:ext uri="{FF2B5EF4-FFF2-40B4-BE49-F238E27FC236}">
                <a16:creationId xmlns:a16="http://schemas.microsoft.com/office/drawing/2014/main" id="{8755419A-C5A1-45C8-9833-9EE48CCC6749}"/>
              </a:ext>
            </a:extLst>
          </p:cNvPr>
          <p:cNvSpPr>
            <a:spLocks noGrp="1"/>
          </p:cNvSpPr>
          <p:nvPr>
            <p:ph type="body" idx="1"/>
          </p:nvPr>
        </p:nvSpPr>
        <p:spPr/>
        <p:txBody>
          <a:bodyPr>
            <a:normAutofit/>
          </a:bodyPr>
          <a:lstStyle/>
          <a:p>
            <a:r>
              <a:rPr lang="en-US" sz="1500" dirty="0"/>
              <a:t>You can learn whether you have access to the WIDA ACCESS by logging into Data Pipeline and reviewing the gray boxes on the left-hand side. </a:t>
            </a:r>
          </a:p>
          <a:p>
            <a:r>
              <a:rPr lang="en-US" sz="1500" dirty="0"/>
              <a:t>If you do not have access, please reach out to your district’s local access manager (LAM). Please ensure that the LEA APPROVER role is assigned to someone who is available during SBD.</a:t>
            </a:r>
          </a:p>
          <a:p>
            <a:pPr marL="214313" indent="-214313"/>
            <a:r>
              <a:rPr lang="en-US" sz="1500" dirty="0"/>
              <a:t>CDE cannot provide access for district users.</a:t>
            </a:r>
          </a:p>
          <a:p>
            <a:endParaRPr lang="en-US" dirty="0"/>
          </a:p>
        </p:txBody>
      </p:sp>
      <p:pic>
        <p:nvPicPr>
          <p:cNvPr id="6" name="Picture 5" descr="The is an image of the Navigation Menu which includes links for File Upload and SBD WIDA Access.">
            <a:extLst>
              <a:ext uri="{FF2B5EF4-FFF2-40B4-BE49-F238E27FC236}">
                <a16:creationId xmlns:a16="http://schemas.microsoft.com/office/drawing/2014/main" id="{496C4705-1774-D0E1-EC15-8BC3F2E6DA1B}"/>
              </a:ext>
            </a:extLst>
          </p:cNvPr>
          <p:cNvPicPr>
            <a:picLocks noChangeAspect="1"/>
          </p:cNvPicPr>
          <p:nvPr/>
        </p:nvPicPr>
        <p:blipFill>
          <a:blip r:embed="rId2"/>
          <a:stretch>
            <a:fillRect/>
          </a:stretch>
        </p:blipFill>
        <p:spPr>
          <a:xfrm>
            <a:off x="6398035" y="1123992"/>
            <a:ext cx="1742378" cy="2561040"/>
          </a:xfrm>
          <a:prstGeom prst="rect">
            <a:avLst/>
          </a:prstGeom>
          <a:ln>
            <a:solidFill>
              <a:srgbClr val="EF7521"/>
            </a:solidFill>
          </a:ln>
        </p:spPr>
      </p:pic>
      <p:sp>
        <p:nvSpPr>
          <p:cNvPr id="4" name="Title 3">
            <a:extLst>
              <a:ext uri="{FF2B5EF4-FFF2-40B4-BE49-F238E27FC236}">
                <a16:creationId xmlns:a16="http://schemas.microsoft.com/office/drawing/2014/main" id="{2963EA05-0015-5E78-07C7-9CCACCD06272}"/>
              </a:ext>
            </a:extLst>
          </p:cNvPr>
          <p:cNvSpPr>
            <a:spLocks noGrp="1"/>
          </p:cNvSpPr>
          <p:nvPr>
            <p:ph type="title" idx="2"/>
          </p:nvPr>
        </p:nvSpPr>
        <p:spPr/>
        <p:txBody>
          <a:bodyPr/>
          <a:lstStyle/>
          <a:p>
            <a:r>
              <a:rPr lang="en-US" dirty="0"/>
              <a:t>SBD: Group Role Assignments</a:t>
            </a:r>
          </a:p>
        </p:txBody>
      </p:sp>
      <p:sp>
        <p:nvSpPr>
          <p:cNvPr id="5" name="Slide Number Placeholder 4">
            <a:extLst>
              <a:ext uri="{FF2B5EF4-FFF2-40B4-BE49-F238E27FC236}">
                <a16:creationId xmlns:a16="http://schemas.microsoft.com/office/drawing/2014/main" id="{868F90A1-B200-45DA-B9BC-AFC05B115464}"/>
              </a:ext>
            </a:extLst>
          </p:cNvPr>
          <p:cNvSpPr>
            <a:spLocks noGrp="1"/>
          </p:cNvSpPr>
          <p:nvPr>
            <p:ph type="sldNum" idx="12"/>
          </p:nvPr>
        </p:nvSpPr>
        <p:spPr/>
        <p:txBody>
          <a:bodyPr/>
          <a:lstStyle/>
          <a:p>
            <a:fld id="{C479D5F6-EDCB-402A-AC08-4943A1820E8F}" type="slidenum">
              <a:rPr lang="en-US" smtClean="0"/>
              <a:pPr/>
              <a:t>7</a:t>
            </a:fld>
            <a:endParaRPr lang="en-US" dirty="0"/>
          </a:p>
        </p:txBody>
      </p:sp>
    </p:spTree>
    <p:extLst>
      <p:ext uri="{BB962C8B-B14F-4D97-AF65-F5344CB8AC3E}">
        <p14:creationId xmlns:p14="http://schemas.microsoft.com/office/powerpoint/2010/main" val="2503564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32983B6-EF33-9DC5-3698-27C1C9ABAA3F}"/>
              </a:ext>
            </a:extLst>
          </p:cNvPr>
          <p:cNvSpPr>
            <a:spLocks noGrp="1"/>
          </p:cNvSpPr>
          <p:nvPr>
            <p:ph type="title"/>
          </p:nvPr>
        </p:nvSpPr>
        <p:spPr/>
        <p:txBody>
          <a:bodyPr/>
          <a:lstStyle/>
          <a:p>
            <a:r>
              <a:rPr lang="en-US" dirty="0"/>
              <a:t>SBD Support Email and Phone Number </a:t>
            </a:r>
            <a:r>
              <a:rPr lang="en-US" sz="1600" dirty="0"/>
              <a:t>(For identity support info for login problems and user rights, please see the slide that follows).</a:t>
            </a:r>
          </a:p>
        </p:txBody>
      </p:sp>
      <p:sp>
        <p:nvSpPr>
          <p:cNvPr id="6" name="Content Placeholder 2"/>
          <p:cNvSpPr>
            <a:spLocks noGrp="1"/>
          </p:cNvSpPr>
          <p:nvPr>
            <p:ph type="body" idx="1"/>
          </p:nvPr>
        </p:nvSpPr>
        <p:spPr>
          <a:xfrm>
            <a:off x="311699" y="1152474"/>
            <a:ext cx="7267199" cy="3194925"/>
          </a:xfrm>
        </p:spPr>
        <p:txBody>
          <a:bodyPr>
            <a:normAutofit/>
          </a:bodyPr>
          <a:lstStyle/>
          <a:p>
            <a:r>
              <a:rPr lang="en-US" dirty="0"/>
              <a:t>SBD support is available by phone or email</a:t>
            </a:r>
          </a:p>
          <a:p>
            <a:pPr lvl="1"/>
            <a:r>
              <a:rPr lang="en-US" dirty="0"/>
              <a:t>CDE has a team that responds to emails and to phone calls.  Please use the SBD Support phone number and email address.  </a:t>
            </a:r>
            <a:r>
              <a:rPr lang="en-US" b="1" dirty="0"/>
              <a:t>Do not contact a specific person at CDE or the general CDE Helpdesk!</a:t>
            </a:r>
          </a:p>
          <a:p>
            <a:pPr lvl="1"/>
            <a:r>
              <a:rPr lang="en-US" dirty="0"/>
              <a:t>This provides a single point of contact for all collections.</a:t>
            </a:r>
          </a:p>
          <a:p>
            <a:pPr lvl="1"/>
            <a:r>
              <a:rPr lang="en-US" b="1" dirty="0"/>
              <a:t>Remember not to send student PII by email!</a:t>
            </a:r>
            <a:endParaRPr lang="en-US" dirty="0"/>
          </a:p>
          <a:p>
            <a:r>
              <a:rPr lang="en-US" sz="2000" dirty="0"/>
              <a:t>Phone Number: 720-696-0185</a:t>
            </a:r>
          </a:p>
          <a:p>
            <a:r>
              <a:rPr lang="en-US" sz="2000" dirty="0"/>
              <a:t>Email address: sbdsupport@cde.state.co.us</a:t>
            </a:r>
          </a:p>
        </p:txBody>
      </p:sp>
      <p:sp>
        <p:nvSpPr>
          <p:cNvPr id="3" name="Title 2">
            <a:extLst>
              <a:ext uri="{FF2B5EF4-FFF2-40B4-BE49-F238E27FC236}">
                <a16:creationId xmlns:a16="http://schemas.microsoft.com/office/drawing/2014/main" id="{CA9B4B61-057C-C563-C6EB-BEB8CE46957A}"/>
              </a:ext>
            </a:extLst>
          </p:cNvPr>
          <p:cNvSpPr>
            <a:spLocks noGrp="1"/>
          </p:cNvSpPr>
          <p:nvPr>
            <p:ph type="title" idx="2"/>
          </p:nvPr>
        </p:nvSpPr>
        <p:spPr>
          <a:xfrm>
            <a:off x="140808" y="4496873"/>
            <a:ext cx="7267200" cy="156600"/>
          </a:xfrm>
        </p:spPr>
        <p:txBody>
          <a:bodyPr/>
          <a:lstStyle/>
          <a:p>
            <a:r>
              <a:rPr lang="en-US" dirty="0"/>
              <a:t>SBD Support Email and Phone Number</a:t>
            </a:r>
            <a:br>
              <a:rPr lang="en-US" dirty="0"/>
            </a:br>
            <a:endParaRPr lang="en-US" dirty="0"/>
          </a:p>
        </p:txBody>
      </p:sp>
      <p:sp>
        <p:nvSpPr>
          <p:cNvPr id="4" name="Slide Number Placeholder 3"/>
          <p:cNvSpPr>
            <a:spLocks noGrp="1"/>
          </p:cNvSpPr>
          <p:nvPr>
            <p:ph type="sldNum" idx="12"/>
          </p:nvPr>
        </p:nvSpPr>
        <p:spPr/>
        <p:txBody>
          <a:bodyPr/>
          <a:lstStyle/>
          <a:p>
            <a:fld id="{C479D5F6-EDCB-402A-AC08-4943A1820E8F}" type="slidenum">
              <a:rPr lang="en-US" smtClean="0"/>
              <a:pPr/>
              <a:t>8</a:t>
            </a:fld>
            <a:r>
              <a:rPr lang="en-US" dirty="0"/>
              <a:t> </a:t>
            </a:r>
          </a:p>
        </p:txBody>
      </p:sp>
    </p:spTree>
    <p:extLst>
      <p:ext uri="{BB962C8B-B14F-4D97-AF65-F5344CB8AC3E}">
        <p14:creationId xmlns:p14="http://schemas.microsoft.com/office/powerpoint/2010/main" val="4241973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4EC1D2-FE09-35C6-B8A8-FA94E7F7E7EA}"/>
              </a:ext>
            </a:extLst>
          </p:cNvPr>
          <p:cNvSpPr>
            <a:spLocks noGrp="1"/>
          </p:cNvSpPr>
          <p:nvPr>
            <p:ph type="title"/>
          </p:nvPr>
        </p:nvSpPr>
        <p:spPr/>
        <p:txBody>
          <a:bodyPr>
            <a:normAutofit fontScale="90000"/>
          </a:bodyPr>
          <a:lstStyle/>
          <a:p>
            <a:r>
              <a:rPr lang="en-US"/>
              <a:t>Colorado Department of Education</a:t>
            </a:r>
            <a:br>
              <a:rPr lang="en-US"/>
            </a:br>
            <a:r>
              <a:rPr lang="en-US"/>
              <a:t>Identity Management (IdM)</a:t>
            </a:r>
          </a:p>
        </p:txBody>
      </p:sp>
      <p:sp>
        <p:nvSpPr>
          <p:cNvPr id="7" name="Content Placeholder 6">
            <a:extLst>
              <a:ext uri="{FF2B5EF4-FFF2-40B4-BE49-F238E27FC236}">
                <a16:creationId xmlns:a16="http://schemas.microsoft.com/office/drawing/2014/main" id="{79206316-8BAE-1750-B265-570C241402FD}"/>
              </a:ext>
            </a:extLst>
          </p:cNvPr>
          <p:cNvSpPr>
            <a:spLocks noGrp="1"/>
          </p:cNvSpPr>
          <p:nvPr>
            <p:ph sz="quarter" idx="16"/>
          </p:nvPr>
        </p:nvSpPr>
        <p:spPr>
          <a:xfrm>
            <a:off x="204719" y="242099"/>
            <a:ext cx="4286250" cy="4229888"/>
          </a:xfrm>
        </p:spPr>
        <p:txBody>
          <a:bodyPr>
            <a:normAutofit fontScale="85000" lnSpcReduction="20000"/>
          </a:bodyPr>
          <a:lstStyle/>
          <a:p>
            <a:pPr marL="0" indent="0" algn="ctr">
              <a:buNone/>
            </a:pPr>
            <a:r>
              <a:rPr lang="en-US" b="1" dirty="0">
                <a:hlinkClick r:id="rId3"/>
              </a:rPr>
              <a:t>Identity Management Site *NEW*</a:t>
            </a:r>
            <a:endParaRPr lang="en-US" b="1" dirty="0"/>
          </a:p>
          <a:p>
            <a:r>
              <a:rPr lang="en-US" dirty="0"/>
              <a:t>Links to CDE Applications</a:t>
            </a:r>
          </a:p>
          <a:p>
            <a:pPr lvl="1"/>
            <a:r>
              <a:rPr lang="en-US" i="1" dirty="0"/>
              <a:t>Pipeline, CEDAR/COGNOS, RITS, EDIS, Etc.</a:t>
            </a:r>
          </a:p>
          <a:p>
            <a:r>
              <a:rPr lang="en-US" dirty="0"/>
              <a:t>Resources on </a:t>
            </a:r>
            <a:r>
              <a:rPr lang="en-US" dirty="0" err="1"/>
              <a:t>IdM</a:t>
            </a:r>
            <a:r>
              <a:rPr lang="en-US" dirty="0"/>
              <a:t> Site</a:t>
            </a:r>
          </a:p>
          <a:p>
            <a:pPr lvl="1"/>
            <a:r>
              <a:rPr lang="en-US" dirty="0"/>
              <a:t>Frequently Asked Questions</a:t>
            </a:r>
          </a:p>
          <a:p>
            <a:pPr lvl="1"/>
            <a:r>
              <a:rPr lang="en-US" dirty="0"/>
              <a:t>Application Role Mappings</a:t>
            </a:r>
          </a:p>
          <a:p>
            <a:pPr lvl="1"/>
            <a:r>
              <a:rPr lang="en-US" dirty="0"/>
              <a:t>LAM Quick Guide</a:t>
            </a:r>
          </a:p>
          <a:p>
            <a:r>
              <a:rPr lang="en-US" b="1" dirty="0">
                <a:solidFill>
                  <a:srgbClr val="C00000"/>
                </a:solidFill>
              </a:rPr>
              <a:t>Important: </a:t>
            </a:r>
            <a:r>
              <a:rPr lang="en-US" dirty="0"/>
              <a:t>Users are not automatically removed from </a:t>
            </a:r>
            <a:r>
              <a:rPr lang="en-US" dirty="0" err="1"/>
              <a:t>IdM</a:t>
            </a:r>
            <a:r>
              <a:rPr lang="en-US" dirty="0"/>
              <a:t> when their email address is no longer active in your district. The LAM must deactivate their </a:t>
            </a:r>
            <a:r>
              <a:rPr lang="en-US" dirty="0" err="1"/>
              <a:t>IdM</a:t>
            </a:r>
            <a:r>
              <a:rPr lang="en-US" dirty="0"/>
              <a:t> account to ensure only designated staff can access CDE’s data reporting system.</a:t>
            </a:r>
          </a:p>
          <a:p>
            <a:r>
              <a:rPr lang="en-US" b="1" dirty="0"/>
              <a:t>Support: </a:t>
            </a:r>
          </a:p>
          <a:p>
            <a:pPr lvl="1"/>
            <a:r>
              <a:rPr lang="en-US" dirty="0">
                <a:hlinkClick r:id="rId4"/>
              </a:rPr>
              <a:t>Michael Threlkeld</a:t>
            </a:r>
            <a:endParaRPr lang="en-US" dirty="0"/>
          </a:p>
          <a:p>
            <a:pPr lvl="1"/>
            <a:r>
              <a:rPr lang="en-US" dirty="0">
                <a:hlinkClick r:id="rId5"/>
              </a:rPr>
              <a:t>Forgot Password</a:t>
            </a:r>
            <a:endParaRPr lang="en-US" dirty="0"/>
          </a:p>
          <a:p>
            <a:pPr lvl="1"/>
            <a:r>
              <a:rPr lang="en-US" dirty="0">
                <a:hlinkClick r:id="rId6"/>
              </a:rPr>
              <a:t>Request LAM Assistance</a:t>
            </a:r>
            <a:endParaRPr lang="en-US" dirty="0"/>
          </a:p>
          <a:p>
            <a:pPr marL="342900" lvl="1" indent="0">
              <a:buNone/>
            </a:pPr>
            <a:endParaRPr lang="en-US" dirty="0"/>
          </a:p>
        </p:txBody>
      </p:sp>
      <p:sp>
        <p:nvSpPr>
          <p:cNvPr id="4" name="Slide Number Placeholder 3">
            <a:extLst>
              <a:ext uri="{FF2B5EF4-FFF2-40B4-BE49-F238E27FC236}">
                <a16:creationId xmlns:a16="http://schemas.microsoft.com/office/drawing/2014/main" id="{51EB5FCC-AF98-DF60-E11B-35E3960DE37A}"/>
              </a:ext>
            </a:extLst>
          </p:cNvPr>
          <p:cNvSpPr>
            <a:spLocks noGrp="1"/>
          </p:cNvSpPr>
          <p:nvPr>
            <p:ph type="sldNum" sz="quarter" idx="12"/>
          </p:nvPr>
        </p:nvSpPr>
        <p:spPr/>
        <p:txBody>
          <a:bodyPr>
            <a:normAutofit fontScale="25000" lnSpcReduction="20000"/>
          </a:bodyPr>
          <a:lstStyle/>
          <a:p>
            <a:fld id="{C479D5F6-EDCB-402A-AC08-4943A1820E8F}" type="slidenum">
              <a:rPr lang="en-US" smtClean="0"/>
              <a:pPr/>
              <a:t>9</a:t>
            </a:fld>
            <a:endParaRPr lang="en-US"/>
          </a:p>
        </p:txBody>
      </p:sp>
      <p:pic>
        <p:nvPicPr>
          <p:cNvPr id="3" name="Picture 2" descr="The right half of the slide contains and image of the Identity Management (IdM) screen. After the description, there is a link to Login to Idm Access Management. Below that are links to LAM Resources.  The Colorado Department of Education Identity Management system (IdM) streamlines the user login process for CDE data systems and enhances security to student-level data. It automates the user registration, approval, and password reset processes and provides districts and administrative units with the ability to maintain users via a Delegated Administration model. This ensures compliance with the Family Educational Rights and Privacy Act (FERPA) to provide adequate protection of student-level data.">
            <a:extLst>
              <a:ext uri="{FF2B5EF4-FFF2-40B4-BE49-F238E27FC236}">
                <a16:creationId xmlns:a16="http://schemas.microsoft.com/office/drawing/2014/main" id="{D38FDBDF-F6A9-384A-4557-807DB7B4DCD9}"/>
              </a:ext>
            </a:extLst>
          </p:cNvPr>
          <p:cNvPicPr>
            <a:picLocks noChangeAspect="1"/>
          </p:cNvPicPr>
          <p:nvPr/>
        </p:nvPicPr>
        <p:blipFill>
          <a:blip r:embed="rId7"/>
          <a:stretch>
            <a:fillRect/>
          </a:stretch>
        </p:blipFill>
        <p:spPr>
          <a:xfrm>
            <a:off x="4490969" y="0"/>
            <a:ext cx="4395097" cy="4471987"/>
          </a:xfrm>
          <a:prstGeom prst="rect">
            <a:avLst/>
          </a:prstGeom>
          <a:ln w="12700">
            <a:solidFill>
              <a:schemeClr val="accent1"/>
            </a:solidFill>
          </a:ln>
        </p:spPr>
      </p:pic>
    </p:spTree>
    <p:extLst>
      <p:ext uri="{BB962C8B-B14F-4D97-AF65-F5344CB8AC3E}">
        <p14:creationId xmlns:p14="http://schemas.microsoft.com/office/powerpoint/2010/main" val="414167667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a9d521c-8764-4bcd-84f1-6f7ce6ca6a96" xsi:nil="true"/>
    <lcf76f155ced4ddcb4097134ff3c332f xmlns="9b639f00-c663-4db8-9f2d-5e59e4353b4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AA584270DE6043A37CBFDFBD606C7E" ma:contentTypeVersion="14" ma:contentTypeDescription="Create a new document." ma:contentTypeScope="" ma:versionID="55e5ff24ef3f7708987483cdeff25fab">
  <xsd:schema xmlns:xsd="http://www.w3.org/2001/XMLSchema" xmlns:xs="http://www.w3.org/2001/XMLSchema" xmlns:p="http://schemas.microsoft.com/office/2006/metadata/properties" xmlns:ns2="9b639f00-c663-4db8-9f2d-5e59e4353b4b" xmlns:ns3="ca9d521c-8764-4bcd-84f1-6f7ce6ca6a96" targetNamespace="http://schemas.microsoft.com/office/2006/metadata/properties" ma:root="true" ma:fieldsID="f26dc7d0880d25fa47988f8e86f45eaa" ns2:_="" ns3:_="">
    <xsd:import namespace="9b639f00-c663-4db8-9f2d-5e59e4353b4b"/>
    <xsd:import namespace="ca9d521c-8764-4bcd-84f1-6f7ce6ca6a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639f00-c663-4db8-9f2d-5e59e4353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9d521c-8764-4bcd-84f1-6f7ce6ca6a9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56d5c4a-69f5-4293-84ba-d3df6e850d51}" ma:internalName="TaxCatchAll" ma:showField="CatchAllData" ma:web="ca9d521c-8764-4bcd-84f1-6f7ce6ca6a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5871AF-E4E2-4474-BBBF-C4CA544DC804}">
  <ds:schemaRefs>
    <ds:schemaRef ds:uri="http://schemas.microsoft.com/office/2006/documentManagement/types"/>
    <ds:schemaRef ds:uri="http://purl.org/dc/dcmitype/"/>
    <ds:schemaRef ds:uri="http://schemas.microsoft.com/office/2006/metadata/properties"/>
    <ds:schemaRef ds:uri="http://www.w3.org/XML/1998/namespace"/>
    <ds:schemaRef ds:uri="http://purl.org/dc/elements/1.1/"/>
    <ds:schemaRef ds:uri="http://schemas.microsoft.com/office/infopath/2007/PartnerControls"/>
    <ds:schemaRef ds:uri="1d7a6999-9f23-40c1-89fd-c28d1c6d889e"/>
    <ds:schemaRef ds:uri="http://schemas.openxmlformats.org/package/2006/metadata/core-properties"/>
    <ds:schemaRef ds:uri="49a81e36-7bf1-4cef-9c34-a447d2fae1de"/>
    <ds:schemaRef ds:uri="http://purl.org/dc/terms/"/>
  </ds:schemaRefs>
</ds:datastoreItem>
</file>

<file path=customXml/itemProps2.xml><?xml version="1.0" encoding="utf-8"?>
<ds:datastoreItem xmlns:ds="http://schemas.openxmlformats.org/officeDocument/2006/customXml" ds:itemID="{B1C9AC83-A244-4C73-9B74-EBB8100F5EE9}">
  <ds:schemaRefs>
    <ds:schemaRef ds:uri="http://schemas.microsoft.com/sharepoint/v3/contenttype/forms"/>
  </ds:schemaRefs>
</ds:datastoreItem>
</file>

<file path=customXml/itemProps3.xml><?xml version="1.0" encoding="utf-8"?>
<ds:datastoreItem xmlns:ds="http://schemas.openxmlformats.org/officeDocument/2006/customXml" ds:itemID="{F173FBB7-32F5-4805-B5EF-3AB0279B707B}"/>
</file>

<file path=docProps/app.xml><?xml version="1.0" encoding="utf-8"?>
<Properties xmlns="http://schemas.openxmlformats.org/officeDocument/2006/extended-properties" xmlns:vt="http://schemas.openxmlformats.org/officeDocument/2006/docPropsVTypes">
  <TotalTime>12007</TotalTime>
  <Words>3872</Words>
  <Application>Microsoft Office PowerPoint</Application>
  <PresentationFormat>On-screen Show (16:9)</PresentationFormat>
  <Paragraphs>431</Paragraphs>
  <Slides>37</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Museo Slab 500</vt:lpstr>
      <vt:lpstr>Roboto</vt:lpstr>
      <vt:lpstr>Roboto Medium</vt:lpstr>
      <vt:lpstr>Rockwell</vt:lpstr>
      <vt:lpstr>SourceSansProRegular</vt:lpstr>
      <vt:lpstr>Simple Light</vt:lpstr>
      <vt:lpstr>WIDA ACCESS Student Biographical Data (SBD) Collection  Training for 2025-2026 </vt:lpstr>
      <vt:lpstr>Welcome!</vt:lpstr>
      <vt:lpstr>Training Webinar Roadmap</vt:lpstr>
      <vt:lpstr>SBD: Purpose</vt:lpstr>
      <vt:lpstr>WIDA ACCESS SBD: General Process</vt:lpstr>
      <vt:lpstr>SBD: Collection Timeline and Snapshot Timelines</vt:lpstr>
      <vt:lpstr>SBD: Group Role Assignments</vt:lpstr>
      <vt:lpstr>SBD Support Email and Phone Number (For identity support info for login problems and user rights, please see the slide that follows).</vt:lpstr>
      <vt:lpstr>Colorado Department of Education Identity Management (IdM)</vt:lpstr>
      <vt:lpstr>What is PII?</vt:lpstr>
      <vt:lpstr>Sharing Data</vt:lpstr>
      <vt:lpstr>SBD Review: Step-by-Step Guide </vt:lpstr>
      <vt:lpstr>Step 1: Download the SBD Manual and Collection Specific Information</vt:lpstr>
      <vt:lpstr>Step 2: Log in to Data Pipeline</vt:lpstr>
      <vt:lpstr>Step 3: Download a Vendor SBD Extract</vt:lpstr>
      <vt:lpstr>Step 4: Upload Vendor SBD Data Extract</vt:lpstr>
      <vt:lpstr>Step 5: Review Errors and Warnings</vt:lpstr>
      <vt:lpstr>Step 6: Correct Data Errors</vt:lpstr>
      <vt:lpstr>Step 6: Correct Data Errors (Continued)</vt:lpstr>
      <vt:lpstr>Step 7: Data Validation</vt:lpstr>
      <vt:lpstr>Step 7: Data Validation (Continued)</vt:lpstr>
      <vt:lpstr>Step 8: Submit SBD Data</vt:lpstr>
      <vt:lpstr>Troubleshooting</vt:lpstr>
      <vt:lpstr>Deeper Dive into ACCESS SBD: Background Information </vt:lpstr>
      <vt:lpstr>Deeper Dive into WIDA ACCESS: Background Information  </vt:lpstr>
      <vt:lpstr>Deeper Dive into WIDA ACCESS: Collection Documentation (Slide 1 of 2)  </vt:lpstr>
      <vt:lpstr>Deeper Dive into WIDA ACCESS: Collection Documentation (Slide 2 of 2)  </vt:lpstr>
      <vt:lpstr>Deeper Dive into ACCESS SBD: Specific Fields and Rules </vt:lpstr>
      <vt:lpstr>Deeper Dive into WIDA ACCESS SBD: Vendor Variables</vt:lpstr>
      <vt:lpstr>Deeper Dive into WIDA ACCESS SBD: Language Fields</vt:lpstr>
      <vt:lpstr>Deeper Dive into WIDA ACCESS SBD: Test Cluster</vt:lpstr>
      <vt:lpstr>Deeper Dive into ACCESS SBD: Test Clusters by Grade</vt:lpstr>
      <vt:lpstr>Deeper Dive into ACCESS SBD: Do Not Score and Not Tested Reason Codes</vt:lpstr>
      <vt:lpstr>Deeper Dive into ACCESS SBD: Do Not Score and Not Tested Reason Codes Listed and Explained</vt:lpstr>
      <vt:lpstr>Troubleshooting: More than One Record for a Student</vt:lpstr>
      <vt:lpstr>Time for Questions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Dailey, Bridgett</dc:creator>
  <cp:lastModifiedBy>Carey, Jasmine</cp:lastModifiedBy>
  <cp:revision>45</cp:revision>
  <dcterms:modified xsi:type="dcterms:W3CDTF">2026-02-23T20:21:18Z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0x01010062AA584270DE6043A37CBFDFBD606C7E</vt:lpwstr>
  </property>
</Properties>
</file>