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11" r:id="rId5"/>
  </p:sldMasterIdLst>
  <p:notesMasterIdLst>
    <p:notesMasterId r:id="rId20"/>
  </p:notesMasterIdLst>
  <p:sldIdLst>
    <p:sldId id="286" r:id="rId6"/>
    <p:sldId id="1688" r:id="rId7"/>
    <p:sldId id="2680" r:id="rId8"/>
    <p:sldId id="264" r:id="rId9"/>
    <p:sldId id="3133" r:id="rId10"/>
    <p:sldId id="272" r:id="rId11"/>
    <p:sldId id="3127" r:id="rId12"/>
    <p:sldId id="3131" r:id="rId13"/>
    <p:sldId id="281" r:id="rId14"/>
    <p:sldId id="3134" r:id="rId15"/>
    <p:sldId id="3135" r:id="rId16"/>
    <p:sldId id="1684" r:id="rId17"/>
    <p:sldId id="1682" r:id="rId18"/>
    <p:sldId id="4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ACB"/>
    <a:srgbClr val="000000"/>
    <a:srgbClr val="7697AD"/>
    <a:srgbClr val="FFD27E"/>
    <a:srgbClr val="87E89B"/>
    <a:srgbClr val="FFF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5F158-FA37-4171-9C93-74270B3F43EC}" v="1" dt="2026-02-05T17:03:28.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6847" autoAdjust="0"/>
  </p:normalViewPr>
  <p:slideViewPr>
    <p:cSldViewPr snapToGrid="0">
      <p:cViewPr varScale="1">
        <p:scale>
          <a:sx n="134" d="100"/>
          <a:sy n="134" d="100"/>
        </p:scale>
        <p:origin x="1170" y="96"/>
      </p:cViewPr>
      <p:guideLst/>
    </p:cSldViewPr>
  </p:slideViewPr>
  <p:outlineViewPr>
    <p:cViewPr>
      <p:scale>
        <a:sx n="33" d="100"/>
        <a:sy n="33" d="100"/>
      </p:scale>
      <p:origin x="0" y="-167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utzky, Collin" userId="21f7fb5c-490d-42a4-8741-4ce78a53b03a" providerId="ADAL" clId="{BA31DF69-360B-4E9B-AAB4-5EA8D61DC63A}"/>
    <pc:docChg chg="undo custSel addSld delSld modSld delMainMaster">
      <pc:chgData name="Slutzky, Collin" userId="21f7fb5c-490d-42a4-8741-4ce78a53b03a" providerId="ADAL" clId="{BA31DF69-360B-4E9B-AAB4-5EA8D61DC63A}" dt="2026-01-30T17:37:43.023" v="3624" actId="962"/>
      <pc:docMkLst>
        <pc:docMk/>
      </pc:docMkLst>
      <pc:sldChg chg="addSp delSp modSp mod">
        <pc:chgData name="Slutzky, Collin" userId="21f7fb5c-490d-42a4-8741-4ce78a53b03a" providerId="ADAL" clId="{BA31DF69-360B-4E9B-AAB4-5EA8D61DC63A}" dt="2026-01-30T17:36:56.415" v="3620" actId="962"/>
        <pc:sldMkLst>
          <pc:docMk/>
          <pc:sldMk cId="1153159124" sldId="272"/>
        </pc:sldMkLst>
        <pc:spChg chg="add mod">
          <ac:chgData name="Slutzky, Collin" userId="21f7fb5c-490d-42a4-8741-4ce78a53b03a" providerId="ADAL" clId="{BA31DF69-360B-4E9B-AAB4-5EA8D61DC63A}" dt="2026-01-30T17:36:56.415" v="3620" actId="962"/>
          <ac:spMkLst>
            <pc:docMk/>
            <pc:sldMk cId="1153159124" sldId="272"/>
            <ac:spMk id="7" creationId="{A8513AB9-F820-A3F4-03D1-9596DB780954}"/>
          </ac:spMkLst>
        </pc:spChg>
        <pc:picChg chg="add mod modCrop">
          <ac:chgData name="Slutzky, Collin" userId="21f7fb5c-490d-42a4-8741-4ce78a53b03a" providerId="ADAL" clId="{BA31DF69-360B-4E9B-AAB4-5EA8D61DC63A}" dt="2026-01-30T17:36:51.566" v="3619" actId="962"/>
          <ac:picMkLst>
            <pc:docMk/>
            <pc:sldMk cId="1153159124" sldId="272"/>
            <ac:picMk id="5" creationId="{E4073AB1-ACB2-8D96-B691-E966AA62C164}"/>
          </ac:picMkLst>
        </pc:picChg>
      </pc:sldChg>
      <pc:sldChg chg="delSp modSp mod">
        <pc:chgData name="Slutzky, Collin" userId="21f7fb5c-490d-42a4-8741-4ce78a53b03a" providerId="ADAL" clId="{BA31DF69-360B-4E9B-AAB4-5EA8D61DC63A}" dt="2026-01-21T16:57:50.012" v="2993" actId="20577"/>
        <pc:sldMkLst>
          <pc:docMk/>
          <pc:sldMk cId="17045339" sldId="281"/>
        </pc:sldMkLst>
        <pc:spChg chg="mod">
          <ac:chgData name="Slutzky, Collin" userId="21f7fb5c-490d-42a4-8741-4ce78a53b03a" providerId="ADAL" clId="{BA31DF69-360B-4E9B-AAB4-5EA8D61DC63A}" dt="2026-01-21T16:57:50.012" v="2993" actId="20577"/>
          <ac:spMkLst>
            <pc:docMk/>
            <pc:sldMk cId="17045339" sldId="281"/>
            <ac:spMk id="5" creationId="{DDF2044F-E05E-B5C5-A714-09C9A54307AD}"/>
          </ac:spMkLst>
        </pc:spChg>
        <pc:spChg chg="mod">
          <ac:chgData name="Slutzky, Collin" userId="21f7fb5c-490d-42a4-8741-4ce78a53b03a" providerId="ADAL" clId="{BA31DF69-360B-4E9B-AAB4-5EA8D61DC63A}" dt="2026-01-20T17:45:14.320" v="2853" actId="20577"/>
          <ac:spMkLst>
            <pc:docMk/>
            <pc:sldMk cId="17045339" sldId="281"/>
            <ac:spMk id="6" creationId="{D2D4151A-39B9-9F1A-19D2-1171EF22F590}"/>
          </ac:spMkLst>
        </pc:spChg>
      </pc:sldChg>
      <pc:sldChg chg="modSp mod">
        <pc:chgData name="Slutzky, Collin" userId="21f7fb5c-490d-42a4-8741-4ce78a53b03a" providerId="ADAL" clId="{BA31DF69-360B-4E9B-AAB4-5EA8D61DC63A}" dt="2026-01-20T16:57:16.434" v="1464" actId="20577"/>
        <pc:sldMkLst>
          <pc:docMk/>
          <pc:sldMk cId="1587086482" sldId="286"/>
        </pc:sldMkLst>
        <pc:spChg chg="mod">
          <ac:chgData name="Slutzky, Collin" userId="21f7fb5c-490d-42a4-8741-4ce78a53b03a" providerId="ADAL" clId="{BA31DF69-360B-4E9B-AAB4-5EA8D61DC63A}" dt="2026-01-20T16:57:10.757" v="1459" actId="20577"/>
          <ac:spMkLst>
            <pc:docMk/>
            <pc:sldMk cId="1587086482" sldId="286"/>
            <ac:spMk id="8" creationId="{CE73C1D1-4751-10CE-4F68-0B11A4634058}"/>
          </ac:spMkLst>
        </pc:spChg>
        <pc:spChg chg="mod">
          <ac:chgData name="Slutzky, Collin" userId="21f7fb5c-490d-42a4-8741-4ce78a53b03a" providerId="ADAL" clId="{BA31DF69-360B-4E9B-AAB4-5EA8D61DC63A}" dt="2026-01-20T16:57:16.434" v="1464" actId="20577"/>
          <ac:spMkLst>
            <pc:docMk/>
            <pc:sldMk cId="1587086482" sldId="286"/>
            <ac:spMk id="12" creationId="{2DB084C4-1848-8B43-D66C-FDFE71F7FDAE}"/>
          </ac:spMkLst>
        </pc:spChg>
      </pc:sldChg>
      <pc:sldChg chg="modSp mod">
        <pc:chgData name="Slutzky, Collin" userId="21f7fb5c-490d-42a4-8741-4ce78a53b03a" providerId="ADAL" clId="{BA31DF69-360B-4E9B-AAB4-5EA8D61DC63A}" dt="2026-01-21T17:00:12.266" v="3042" actId="20577"/>
        <pc:sldMkLst>
          <pc:docMk/>
          <pc:sldMk cId="3876014599" sldId="456"/>
        </pc:sldMkLst>
        <pc:graphicFrameChg chg="mod modGraphic">
          <ac:chgData name="Slutzky, Collin" userId="21f7fb5c-490d-42a4-8741-4ce78a53b03a" providerId="ADAL" clId="{BA31DF69-360B-4E9B-AAB4-5EA8D61DC63A}" dt="2026-01-21T17:00:12.266" v="3042" actId="20577"/>
          <ac:graphicFrameMkLst>
            <pc:docMk/>
            <pc:sldMk cId="3876014599" sldId="456"/>
            <ac:graphicFrameMk id="14" creationId="{22DF5C43-D0C8-49C4-9123-2FFC84404C10}"/>
          </ac:graphicFrameMkLst>
        </pc:graphicFrameChg>
      </pc:sldChg>
      <pc:sldChg chg="modSp add mod">
        <pc:chgData name="Slutzky, Collin" userId="21f7fb5c-490d-42a4-8741-4ce78a53b03a" providerId="ADAL" clId="{BA31DF69-360B-4E9B-AAB4-5EA8D61DC63A}" dt="2026-01-28T19:16:32.053" v="3590" actId="20577"/>
        <pc:sldMkLst>
          <pc:docMk/>
          <pc:sldMk cId="2435853885" sldId="1682"/>
        </pc:sldMkLst>
        <pc:spChg chg="mod">
          <ac:chgData name="Slutzky, Collin" userId="21f7fb5c-490d-42a4-8741-4ce78a53b03a" providerId="ADAL" clId="{BA31DF69-360B-4E9B-AAB4-5EA8D61DC63A}" dt="2026-01-28T19:16:32.053" v="3590" actId="20577"/>
          <ac:spMkLst>
            <pc:docMk/>
            <pc:sldMk cId="2435853885" sldId="1682"/>
            <ac:spMk id="3" creationId="{00000000-0000-0000-0000-000000000000}"/>
          </ac:spMkLst>
        </pc:spChg>
      </pc:sldChg>
      <pc:sldChg chg="modSp add mod">
        <pc:chgData name="Slutzky, Collin" userId="21f7fb5c-490d-42a4-8741-4ce78a53b03a" providerId="ADAL" clId="{BA31DF69-360B-4E9B-AAB4-5EA8D61DC63A}" dt="2026-01-28T18:01:08.042" v="3568" actId="20577"/>
        <pc:sldMkLst>
          <pc:docMk/>
          <pc:sldMk cId="3835383189" sldId="1684"/>
        </pc:sldMkLst>
        <pc:spChg chg="mod">
          <ac:chgData name="Slutzky, Collin" userId="21f7fb5c-490d-42a4-8741-4ce78a53b03a" providerId="ADAL" clId="{BA31DF69-360B-4E9B-AAB4-5EA8D61DC63A}" dt="2026-01-28T18:01:08.042" v="3568" actId="20577"/>
          <ac:spMkLst>
            <pc:docMk/>
            <pc:sldMk cId="3835383189" sldId="1684"/>
            <ac:spMk id="7" creationId="{28B3F94E-30F0-B967-2580-AE1EE4BEBEAB}"/>
          </ac:spMkLst>
        </pc:spChg>
        <pc:spChg chg="mod">
          <ac:chgData name="Slutzky, Collin" userId="21f7fb5c-490d-42a4-8741-4ce78a53b03a" providerId="ADAL" clId="{BA31DF69-360B-4E9B-AAB4-5EA8D61DC63A}" dt="2026-01-28T18:00:51.451" v="3550" actId="20577"/>
          <ac:spMkLst>
            <pc:docMk/>
            <pc:sldMk cId="3835383189" sldId="1684"/>
            <ac:spMk id="9" creationId="{F9D21B2E-6760-1BFD-211C-1B7CE68744A2}"/>
          </ac:spMkLst>
        </pc:spChg>
      </pc:sldChg>
      <pc:sldChg chg="addSp delSp modSp add del mod modClrScheme chgLayout modNotesTx">
        <pc:chgData name="Slutzky, Collin" userId="21f7fb5c-490d-42a4-8741-4ce78a53b03a" providerId="ADAL" clId="{BA31DF69-360B-4E9B-AAB4-5EA8D61DC63A}" dt="2026-01-20T17:02:19.717" v="1489" actId="1076"/>
        <pc:sldMkLst>
          <pc:docMk/>
          <pc:sldMk cId="3887159436" sldId="1688"/>
        </pc:sldMkLst>
        <pc:spChg chg="mod">
          <ac:chgData name="Slutzky, Collin" userId="21f7fb5c-490d-42a4-8741-4ce78a53b03a" providerId="ADAL" clId="{BA31DF69-360B-4E9B-AAB4-5EA8D61DC63A}" dt="2026-01-20T16:59:39.616" v="1469" actId="26606"/>
          <ac:spMkLst>
            <pc:docMk/>
            <pc:sldMk cId="3887159436" sldId="1688"/>
            <ac:spMk id="4" creationId="{00000000-0000-0000-0000-000000000000}"/>
          </ac:spMkLst>
        </pc:spChg>
        <pc:spChg chg="mod">
          <ac:chgData name="Slutzky, Collin" userId="21f7fb5c-490d-42a4-8741-4ce78a53b03a" providerId="ADAL" clId="{BA31DF69-360B-4E9B-AAB4-5EA8D61DC63A}" dt="2026-01-20T16:59:39.616" v="1469" actId="26606"/>
          <ac:spMkLst>
            <pc:docMk/>
            <pc:sldMk cId="3887159436" sldId="1688"/>
            <ac:spMk id="14" creationId="{32CB49A5-DB2F-45E6-8AAA-08C282AE4016}"/>
          </ac:spMkLst>
        </pc:spChg>
        <pc:graphicFrameChg chg="add mod modGraphic">
          <ac:chgData name="Slutzky, Collin" userId="21f7fb5c-490d-42a4-8741-4ce78a53b03a" providerId="ADAL" clId="{BA31DF69-360B-4E9B-AAB4-5EA8D61DC63A}" dt="2026-01-20T17:02:19.717" v="1489" actId="1076"/>
          <ac:graphicFrameMkLst>
            <pc:docMk/>
            <pc:sldMk cId="3887159436" sldId="1688"/>
            <ac:graphicFrameMk id="3" creationId="{64A5974B-750E-964A-7B3F-DE8727F50737}"/>
          </ac:graphicFrameMkLst>
        </pc:graphicFrameChg>
      </pc:sldChg>
      <pc:sldChg chg="modSp mod modNotesTx">
        <pc:chgData name="Slutzky, Collin" userId="21f7fb5c-490d-42a4-8741-4ce78a53b03a" providerId="ADAL" clId="{BA31DF69-360B-4E9B-AAB4-5EA8D61DC63A}" dt="2026-01-28T19:38:48.398" v="3592" actId="20577"/>
        <pc:sldMkLst>
          <pc:docMk/>
          <pc:sldMk cId="353365590" sldId="2680"/>
        </pc:sldMkLst>
        <pc:spChg chg="mod">
          <ac:chgData name="Slutzky, Collin" userId="21f7fb5c-490d-42a4-8741-4ce78a53b03a" providerId="ADAL" clId="{BA31DF69-360B-4E9B-AAB4-5EA8D61DC63A}" dt="2026-01-20T17:27:56.011" v="2267" actId="5793"/>
          <ac:spMkLst>
            <pc:docMk/>
            <pc:sldMk cId="353365590" sldId="2680"/>
            <ac:spMk id="7" creationId="{0C7764C8-453F-CEAA-A4BD-A1604AFB08B6}"/>
          </ac:spMkLst>
        </pc:spChg>
        <pc:spChg chg="mod">
          <ac:chgData name="Slutzky, Collin" userId="21f7fb5c-490d-42a4-8741-4ce78a53b03a" providerId="ADAL" clId="{BA31DF69-360B-4E9B-AAB4-5EA8D61DC63A}" dt="2026-01-20T17:02:34.784" v="1510" actId="20577"/>
          <ac:spMkLst>
            <pc:docMk/>
            <pc:sldMk cId="353365590" sldId="2680"/>
            <ac:spMk id="14" creationId="{32CB49A5-DB2F-45E6-8AAA-08C282AE4016}"/>
          </ac:spMkLst>
        </pc:spChg>
        <pc:graphicFrameChg chg="modGraphic">
          <ac:chgData name="Slutzky, Collin" userId="21f7fb5c-490d-42a4-8741-4ce78a53b03a" providerId="ADAL" clId="{BA31DF69-360B-4E9B-AAB4-5EA8D61DC63A}" dt="2026-01-28T19:38:48.398" v="3592" actId="20577"/>
          <ac:graphicFrameMkLst>
            <pc:docMk/>
            <pc:sldMk cId="353365590" sldId="2680"/>
            <ac:graphicFrameMk id="2" creationId="{96306D58-28F8-303E-44EB-02F841BB07D7}"/>
          </ac:graphicFrameMkLst>
        </pc:graphicFrameChg>
      </pc:sldChg>
      <pc:sldChg chg="modSp mod">
        <pc:chgData name="Slutzky, Collin" userId="21f7fb5c-490d-42a4-8741-4ce78a53b03a" providerId="ADAL" clId="{BA31DF69-360B-4E9B-AAB4-5EA8D61DC63A}" dt="2026-01-20T17:43:16.428" v="2790" actId="20577"/>
        <pc:sldMkLst>
          <pc:docMk/>
          <pc:sldMk cId="550158751" sldId="3127"/>
        </pc:sldMkLst>
        <pc:graphicFrameChg chg="modGraphic">
          <ac:chgData name="Slutzky, Collin" userId="21f7fb5c-490d-42a4-8741-4ce78a53b03a" providerId="ADAL" clId="{BA31DF69-360B-4E9B-AAB4-5EA8D61DC63A}" dt="2026-01-20T17:43:16.428" v="2790" actId="20577"/>
          <ac:graphicFrameMkLst>
            <pc:docMk/>
            <pc:sldMk cId="550158751" sldId="3127"/>
            <ac:graphicFrameMk id="4" creationId="{305AB2F5-1C2D-2A68-449D-F13EDA280A09}"/>
          </ac:graphicFrameMkLst>
        </pc:graphicFrameChg>
      </pc:sldChg>
      <pc:sldChg chg="addSp delSp modSp mod modNotesTx">
        <pc:chgData name="Slutzky, Collin" userId="21f7fb5c-490d-42a4-8741-4ce78a53b03a" providerId="ADAL" clId="{BA31DF69-360B-4E9B-AAB4-5EA8D61DC63A}" dt="2026-01-30T17:37:10.031" v="3621" actId="13244"/>
        <pc:sldMkLst>
          <pc:docMk/>
          <pc:sldMk cId="2038390254" sldId="3131"/>
        </pc:sldMkLst>
        <pc:spChg chg="mod">
          <ac:chgData name="Slutzky, Collin" userId="21f7fb5c-490d-42a4-8741-4ce78a53b03a" providerId="ADAL" clId="{BA31DF69-360B-4E9B-AAB4-5EA8D61DC63A}" dt="2026-01-21T16:56:58.174" v="2969" actId="26606"/>
          <ac:spMkLst>
            <pc:docMk/>
            <pc:sldMk cId="2038390254" sldId="3131"/>
            <ac:spMk id="4" creationId="{B0AA4F6F-174A-2489-D99F-135805062AC0}"/>
          </ac:spMkLst>
        </pc:spChg>
        <pc:spChg chg="mod ord">
          <ac:chgData name="Slutzky, Collin" userId="21f7fb5c-490d-42a4-8741-4ce78a53b03a" providerId="ADAL" clId="{BA31DF69-360B-4E9B-AAB4-5EA8D61DC63A}" dt="2026-01-30T17:37:10.031" v="3621" actId="13244"/>
          <ac:spMkLst>
            <pc:docMk/>
            <pc:sldMk cId="2038390254" sldId="3131"/>
            <ac:spMk id="5" creationId="{D2B779D0-855B-925C-A149-01E4C8F18E2D}"/>
          </ac:spMkLst>
        </pc:spChg>
        <pc:spChg chg="mod">
          <ac:chgData name="Slutzky, Collin" userId="21f7fb5c-490d-42a4-8741-4ce78a53b03a" providerId="ADAL" clId="{BA31DF69-360B-4E9B-AAB4-5EA8D61DC63A}" dt="2026-01-21T16:56:58.174" v="2969" actId="26606"/>
          <ac:spMkLst>
            <pc:docMk/>
            <pc:sldMk cId="2038390254" sldId="3131"/>
            <ac:spMk id="7" creationId="{A9DA6340-B1F5-EE84-37F1-FF7298116D1F}"/>
          </ac:spMkLst>
        </pc:spChg>
        <pc:picChg chg="add mod ord">
          <ac:chgData name="Slutzky, Collin" userId="21f7fb5c-490d-42a4-8741-4ce78a53b03a" providerId="ADAL" clId="{BA31DF69-360B-4E9B-AAB4-5EA8D61DC63A}" dt="2026-01-28T17:50:05.326" v="3540" actId="962"/>
          <ac:picMkLst>
            <pc:docMk/>
            <pc:sldMk cId="2038390254" sldId="3131"/>
            <ac:picMk id="8" creationId="{D4B8D6EA-DBE0-DC3A-06BB-09377C2F8BF9}"/>
          </ac:picMkLst>
        </pc:picChg>
      </pc:sldChg>
      <pc:sldChg chg="addSp delSp modSp mod modClrScheme chgLayout">
        <pc:chgData name="Slutzky, Collin" userId="21f7fb5c-490d-42a4-8741-4ce78a53b03a" providerId="ADAL" clId="{BA31DF69-360B-4E9B-AAB4-5EA8D61DC63A}" dt="2026-01-20T17:39:37.799" v="2752" actId="1076"/>
        <pc:sldMkLst>
          <pc:docMk/>
          <pc:sldMk cId="1323397142" sldId="3133"/>
        </pc:sldMkLst>
        <pc:spChg chg="mod ord">
          <ac:chgData name="Slutzky, Collin" userId="21f7fb5c-490d-42a4-8741-4ce78a53b03a" providerId="ADAL" clId="{BA31DF69-360B-4E9B-AAB4-5EA8D61DC63A}" dt="2026-01-20T17:39:11.736" v="2748" actId="700"/>
          <ac:spMkLst>
            <pc:docMk/>
            <pc:sldMk cId="1323397142" sldId="3133"/>
            <ac:spMk id="4" creationId="{00000000-0000-0000-0000-000000000000}"/>
          </ac:spMkLst>
        </pc:spChg>
        <pc:spChg chg="mod ord">
          <ac:chgData name="Slutzky, Collin" userId="21f7fb5c-490d-42a4-8741-4ce78a53b03a" providerId="ADAL" clId="{BA31DF69-360B-4E9B-AAB4-5EA8D61DC63A}" dt="2026-01-20T17:39:11.736" v="2748" actId="700"/>
          <ac:spMkLst>
            <pc:docMk/>
            <pc:sldMk cId="1323397142" sldId="3133"/>
            <ac:spMk id="6" creationId="{56C73B47-B89B-6E84-A0ED-0AD4A6D0985F}"/>
          </ac:spMkLst>
        </pc:spChg>
        <pc:spChg chg="mod">
          <ac:chgData name="Slutzky, Collin" userId="21f7fb5c-490d-42a4-8741-4ce78a53b03a" providerId="ADAL" clId="{BA31DF69-360B-4E9B-AAB4-5EA8D61DC63A}" dt="2026-01-20T17:39:37.799" v="2752" actId="1076"/>
          <ac:spMkLst>
            <pc:docMk/>
            <pc:sldMk cId="1323397142" sldId="3133"/>
            <ac:spMk id="9" creationId="{63BFEB55-3F97-1689-F708-2900BD6F8441}"/>
          </ac:spMkLst>
        </pc:spChg>
        <pc:spChg chg="add mod">
          <ac:chgData name="Slutzky, Collin" userId="21f7fb5c-490d-42a4-8741-4ce78a53b03a" providerId="ADAL" clId="{BA31DF69-360B-4E9B-AAB4-5EA8D61DC63A}" dt="2026-01-20T17:39:27.257" v="2750" actId="1076"/>
          <ac:spMkLst>
            <pc:docMk/>
            <pc:sldMk cId="1323397142" sldId="3133"/>
            <ac:spMk id="11" creationId="{44C63400-C61B-1429-387E-2F5E95ABC972}"/>
          </ac:spMkLst>
        </pc:spChg>
        <pc:graphicFrameChg chg="mod modGraphic">
          <ac:chgData name="Slutzky, Collin" userId="21f7fb5c-490d-42a4-8741-4ce78a53b03a" providerId="ADAL" clId="{BA31DF69-360B-4E9B-AAB4-5EA8D61DC63A}" dt="2026-01-20T17:39:33.932" v="2751" actId="1076"/>
          <ac:graphicFrameMkLst>
            <pc:docMk/>
            <pc:sldMk cId="1323397142" sldId="3133"/>
            <ac:graphicFrameMk id="2" creationId="{D137D3ED-D678-C50A-01B6-3BA8B83F63B1}"/>
          </ac:graphicFrameMkLst>
        </pc:graphicFrameChg>
      </pc:sldChg>
      <pc:sldChg chg="addSp modSp new mod">
        <pc:chgData name="Slutzky, Collin" userId="21f7fb5c-490d-42a4-8741-4ce78a53b03a" providerId="ADAL" clId="{BA31DF69-360B-4E9B-AAB4-5EA8D61DC63A}" dt="2026-01-30T17:37:43.023" v="3624" actId="962"/>
        <pc:sldMkLst>
          <pc:docMk/>
          <pc:sldMk cId="729633935" sldId="3134"/>
        </pc:sldMkLst>
        <pc:spChg chg="ord">
          <ac:chgData name="Slutzky, Collin" userId="21f7fb5c-490d-42a4-8741-4ce78a53b03a" providerId="ADAL" clId="{BA31DF69-360B-4E9B-AAB4-5EA8D61DC63A}" dt="2026-01-30T17:37:39.836" v="3623" actId="13244"/>
          <ac:spMkLst>
            <pc:docMk/>
            <pc:sldMk cId="729633935" sldId="3134"/>
            <ac:spMk id="2" creationId="{9B1E9211-4F58-6EFF-C0CB-1ADE80246B42}"/>
          </ac:spMkLst>
        </pc:spChg>
        <pc:spChg chg="mod ord">
          <ac:chgData name="Slutzky, Collin" userId="21f7fb5c-490d-42a4-8741-4ce78a53b03a" providerId="ADAL" clId="{BA31DF69-360B-4E9B-AAB4-5EA8D61DC63A}" dt="2026-01-30T17:37:31.789" v="3622" actId="13244"/>
          <ac:spMkLst>
            <pc:docMk/>
            <pc:sldMk cId="729633935" sldId="3134"/>
            <ac:spMk id="3" creationId="{D2358C5E-F2CB-6868-ACE2-EAEB230E028B}"/>
          </ac:spMkLst>
        </pc:spChg>
        <pc:spChg chg="add mod">
          <ac:chgData name="Slutzky, Collin" userId="21f7fb5c-490d-42a4-8741-4ce78a53b03a" providerId="ADAL" clId="{BA31DF69-360B-4E9B-AAB4-5EA8D61DC63A}" dt="2026-01-30T17:37:43.023" v="3624" actId="962"/>
          <ac:spMkLst>
            <pc:docMk/>
            <pc:sldMk cId="729633935" sldId="3134"/>
            <ac:spMk id="5" creationId="{750E4ADE-7C8A-971E-677C-4C2E8BE5641E}"/>
          </ac:spMkLst>
        </pc:spChg>
        <pc:picChg chg="add mod">
          <ac:chgData name="Slutzky, Collin" userId="21f7fb5c-490d-42a4-8741-4ce78a53b03a" providerId="ADAL" clId="{BA31DF69-360B-4E9B-AAB4-5EA8D61DC63A}" dt="2026-01-28T17:41:25" v="3054" actId="1076"/>
          <ac:picMkLst>
            <pc:docMk/>
            <pc:sldMk cId="729633935" sldId="3134"/>
            <ac:picMk id="4" creationId="{2BB82951-7C45-DC46-8BC4-72211073F83D}"/>
          </ac:picMkLst>
        </pc:picChg>
      </pc:sldChg>
      <pc:sldChg chg="addSp modSp new mod">
        <pc:chgData name="Slutzky, Collin" userId="21f7fb5c-490d-42a4-8741-4ce78a53b03a" providerId="ADAL" clId="{BA31DF69-360B-4E9B-AAB4-5EA8D61DC63A}" dt="2026-01-28T17:49:40.487" v="3454" actId="1076"/>
        <pc:sldMkLst>
          <pc:docMk/>
          <pc:sldMk cId="2203532329" sldId="3135"/>
        </pc:sldMkLst>
        <pc:spChg chg="mod">
          <ac:chgData name="Slutzky, Collin" userId="21f7fb5c-490d-42a4-8741-4ce78a53b03a" providerId="ADAL" clId="{BA31DF69-360B-4E9B-AAB4-5EA8D61DC63A}" dt="2026-01-28T17:45:04.467" v="3099" actId="20577"/>
          <ac:spMkLst>
            <pc:docMk/>
            <pc:sldMk cId="2203532329" sldId="3135"/>
            <ac:spMk id="2" creationId="{1BBB053F-825E-653E-F608-4EA95437F99C}"/>
          </ac:spMkLst>
        </pc:spChg>
        <pc:spChg chg="mod">
          <ac:chgData name="Slutzky, Collin" userId="21f7fb5c-490d-42a4-8741-4ce78a53b03a" providerId="ADAL" clId="{BA31DF69-360B-4E9B-AAB4-5EA8D61DC63A}" dt="2026-01-28T17:49:22.949" v="3450" actId="20577"/>
          <ac:spMkLst>
            <pc:docMk/>
            <pc:sldMk cId="2203532329" sldId="3135"/>
            <ac:spMk id="3" creationId="{28A89995-91C0-DE4F-F656-84E4AC9C8D1A}"/>
          </ac:spMkLst>
        </pc:spChg>
        <pc:picChg chg="add mod">
          <ac:chgData name="Slutzky, Collin" userId="21f7fb5c-490d-42a4-8741-4ce78a53b03a" providerId="ADAL" clId="{BA31DF69-360B-4E9B-AAB4-5EA8D61DC63A}" dt="2026-01-28T17:49:40.487" v="3454" actId="1076"/>
          <ac:picMkLst>
            <pc:docMk/>
            <pc:sldMk cId="2203532329" sldId="3135"/>
            <ac:picMk id="5" creationId="{D1484A0A-C94D-4EFE-A30F-E1F390EDECA6}"/>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hyperlink" Target="mailto:DATASERVICES-subscribe-request@cdelist.cde.state.co.us" TargetMode="External"/><Relationship Id="rId5" Type="http://schemas.openxmlformats.org/officeDocument/2006/relationships/image" Target="../media/image25.svg"/><Relationship Id="rId4"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https://cdhs.colorado.gov/summer-ebt" TargetMode="External"/><Relationship Id="rId7" Type="http://schemas.openxmlformats.org/officeDocument/2006/relationships/image" Target="../media/image41.png"/><Relationship Id="rId2" Type="http://schemas.openxmlformats.org/officeDocument/2006/relationships/hyperlink" Target="https://www.cde.state.co.us/datapipeline/snap_studentoctober" TargetMode="External"/><Relationship Id="rId1" Type="http://schemas.openxmlformats.org/officeDocument/2006/relationships/hyperlink" Target="mailto:s-ebt@cde.state.co.us" TargetMode="Externa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hyperlink" Target="https://www.cde.state.co.us/idm" TargetMode="External"/><Relationship Id="rId9"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hyperlink" Target="mailto:DATASERVICES-subscribe-request@cdelist.cde.state.co.us" TargetMode="External"/><Relationship Id="rId2" Type="http://schemas.openxmlformats.org/officeDocument/2006/relationships/image" Target="../media/image23.svg"/><Relationship Id="rId1"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3" Type="http://schemas.openxmlformats.org/officeDocument/2006/relationships/image" Target="../media/image41.png"/><Relationship Id="rId7" Type="http://schemas.openxmlformats.org/officeDocument/2006/relationships/image" Target="../media/image44.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png"/><Relationship Id="rId5" Type="http://schemas.openxmlformats.org/officeDocument/2006/relationships/hyperlink" Target="mailto:s-ebt@cde.state.co.us" TargetMode="External"/><Relationship Id="rId10" Type="http://schemas.openxmlformats.org/officeDocument/2006/relationships/hyperlink" Target="https://www.cde.state.co.us/idm" TargetMode="External"/><Relationship Id="rId4" Type="http://schemas.openxmlformats.org/officeDocument/2006/relationships/image" Target="../media/image42.svg"/><Relationship Id="rId9" Type="http://schemas.openxmlformats.org/officeDocument/2006/relationships/hyperlink" Target="https://cdhs.colorado.gov/summer-ebt" TargetMode="Externa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B582-3278-4EAE-90C7-E3747EA8BE60}" type="doc">
      <dgm:prSet loTypeId="urn:microsoft.com/office/officeart/2008/layout/PictureStrips" loCatId="picture" qsTypeId="urn:microsoft.com/office/officeart/2005/8/quickstyle/simple2" qsCatId="simple" csTypeId="urn:microsoft.com/office/officeart/2005/8/colors/accent5_1" csCatId="accent5" phldr="1"/>
      <dgm:spPr/>
      <dgm:t>
        <a:bodyPr/>
        <a:lstStyle/>
        <a:p>
          <a:endParaRPr lang="en-US"/>
        </a:p>
      </dgm:t>
    </dgm:pt>
    <dgm:pt modelId="{DEC31F54-2B95-4C89-9B32-DB965CB95CAA}">
      <dgm:prSet phldrT="[Text]"/>
      <dgm:spPr>
        <a:ln>
          <a:noFill/>
        </a:ln>
      </dgm:spPr>
      <dgm:t>
        <a:bodyPr/>
        <a:lstStyle/>
        <a:p>
          <a:r>
            <a:rPr lang="en-US">
              <a:cs typeface="Calibri"/>
            </a:rPr>
            <a:t>Weekly on Thursdays from 9 – 10 am (Summer has a biweekly schedule)</a:t>
          </a:r>
          <a:endParaRPr lang="en-US"/>
        </a:p>
      </dgm:t>
      <dgm:extLst>
        <a:ext uri="{E40237B7-FDA0-4F09-8148-C483321AD2D9}">
          <dgm14:cNvPr xmlns:dgm14="http://schemas.microsoft.com/office/drawing/2010/diagram" id="0" name="" descr="Weekly from 9-10am&#10;&#10;Email DATASERVICES-subscribe-request@cdelist.cde.state.co.us&#10; to subscribe"/>
        </a:ext>
      </dgm:extLst>
    </dgm:pt>
    <dgm:pt modelId="{40D92076-EAB2-49E7-8AA3-707DC7539930}" type="parTrans" cxnId="{CA6404E7-BDE4-44EC-834C-47C1D8C1DECB}">
      <dgm:prSet/>
      <dgm:spPr/>
      <dgm:t>
        <a:bodyPr/>
        <a:lstStyle/>
        <a:p>
          <a:endParaRPr lang="en-US"/>
        </a:p>
      </dgm:t>
    </dgm:pt>
    <dgm:pt modelId="{826B7891-57A6-463D-B3DC-8BEB6D21F753}" type="sibTrans" cxnId="{CA6404E7-BDE4-44EC-834C-47C1D8C1DECB}">
      <dgm:prSet/>
      <dgm:spPr/>
      <dgm:t>
        <a:bodyPr/>
        <a:lstStyle/>
        <a:p>
          <a:endParaRPr lang="en-US"/>
        </a:p>
      </dgm:t>
    </dgm:pt>
    <dgm:pt modelId="{EA4E45BF-4655-4B00-A9C8-2AC50AB04D48}">
      <dgm:prSet phldrT="[Text]"/>
      <dgm:spPr>
        <a:ln>
          <a:noFill/>
        </a:ln>
      </dgm:spPr>
      <dgm:t>
        <a:bodyPr/>
        <a:lstStyle/>
        <a:p>
          <a:r>
            <a:rPr lang="en-US">
              <a:effectLst/>
              <a:latin typeface="Calibri" panose="020F0502020204030204" pitchFamily="34" charset="0"/>
              <a:ea typeface="Calibri" panose="020F0502020204030204" pitchFamily="34" charset="0"/>
            </a:rPr>
            <a:t>Email to subscribe: </a:t>
          </a:r>
          <a:r>
            <a:rPr lang="en-US" u="sng">
              <a:effectLst/>
              <a:latin typeface="Calibri" panose="020F0502020204030204" pitchFamily="34" charset="0"/>
              <a:ea typeface="Calibri" panose="020F0502020204030204" pitchFamily="34" charset="0"/>
              <a:hlinkClick xmlns:r="http://schemas.openxmlformats.org/officeDocument/2006/relationships" r:id="rId1"/>
            </a:rPr>
            <a:t>DATASERVICES-subscribe-request@cdelist.cde.state.co.us</a:t>
          </a:r>
          <a:endParaRPr lang="en-US"/>
        </a:p>
      </dgm:t>
    </dgm:pt>
    <dgm:pt modelId="{EF4A957A-59CE-4B65-845D-EB4DE77F731E}" type="parTrans" cxnId="{A166DA2E-F320-4D69-9C45-2495A22B8221}">
      <dgm:prSet/>
      <dgm:spPr/>
      <dgm:t>
        <a:bodyPr/>
        <a:lstStyle/>
        <a:p>
          <a:endParaRPr lang="en-US"/>
        </a:p>
      </dgm:t>
    </dgm:pt>
    <dgm:pt modelId="{D6083B1C-7F4E-45C0-9502-CCDAA115549B}" type="sibTrans" cxnId="{A166DA2E-F320-4D69-9C45-2495A22B8221}">
      <dgm:prSet/>
      <dgm:spPr/>
      <dgm:t>
        <a:bodyPr/>
        <a:lstStyle/>
        <a:p>
          <a:endParaRPr lang="en-US"/>
        </a:p>
      </dgm:t>
    </dgm:pt>
    <dgm:pt modelId="{954F0220-7168-42D2-8C80-D7262F5086EA}" type="pres">
      <dgm:prSet presAssocID="{AF1BB582-3278-4EAE-90C7-E3747EA8BE60}" presName="Name0" presStyleCnt="0">
        <dgm:presLayoutVars>
          <dgm:dir/>
          <dgm:resizeHandles val="exact"/>
        </dgm:presLayoutVars>
      </dgm:prSet>
      <dgm:spPr/>
    </dgm:pt>
    <dgm:pt modelId="{4822940A-1668-45C9-9A2E-4D696DBA913A}" type="pres">
      <dgm:prSet presAssocID="{DEC31F54-2B95-4C89-9B32-DB965CB95CAA}" presName="composite" presStyleCnt="0"/>
      <dgm:spPr/>
    </dgm:pt>
    <dgm:pt modelId="{E54A9EF2-EF14-441A-86A5-8DA20D38489B}" type="pres">
      <dgm:prSet presAssocID="{DEC31F54-2B95-4C89-9B32-DB965CB95CAA}" presName="rect1" presStyleLbl="trAlignAcc1" presStyleIdx="0" presStyleCnt="2">
        <dgm:presLayoutVars>
          <dgm:bulletEnabled val="1"/>
        </dgm:presLayoutVars>
      </dgm:prSet>
      <dgm:spPr/>
    </dgm:pt>
    <dgm:pt modelId="{EC0DD34A-3154-40FF-B73B-11F52694AFCF}" type="pres">
      <dgm:prSet presAssocID="{DEC31F54-2B95-4C89-9B32-DB965CB95CAA}" presName="rect2" presStyleLbl="fgImgPlace1" presStyleIdx="0" presStyleCnt="2" custScaleX="97804" custScaleY="62696"/>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aily calendar outline"/>
        </a:ext>
      </dgm:extLst>
    </dgm:pt>
    <dgm:pt modelId="{45B1C46F-4671-48B0-892B-425E602763DA}" type="pres">
      <dgm:prSet presAssocID="{826B7891-57A6-463D-B3DC-8BEB6D21F753}" presName="sibTrans" presStyleCnt="0"/>
      <dgm:spPr/>
    </dgm:pt>
    <dgm:pt modelId="{DE6249FD-0FF7-44B0-9C56-1A1DEEF36369}" type="pres">
      <dgm:prSet presAssocID="{EA4E45BF-4655-4B00-A9C8-2AC50AB04D48}" presName="composite" presStyleCnt="0"/>
      <dgm:spPr/>
    </dgm:pt>
    <dgm:pt modelId="{10DEC8E2-F8D4-4C80-95A5-21F393213120}" type="pres">
      <dgm:prSet presAssocID="{EA4E45BF-4655-4B00-A9C8-2AC50AB04D48}" presName="rect1" presStyleLbl="trAlignAcc1" presStyleIdx="1" presStyleCnt="2">
        <dgm:presLayoutVars>
          <dgm:bulletEnabled val="1"/>
        </dgm:presLayoutVars>
      </dgm:prSet>
      <dgm:spPr/>
    </dgm:pt>
    <dgm:pt modelId="{8246982E-405A-41D7-BDDC-E9FBBC2325F5}" type="pres">
      <dgm:prSet presAssocID="{EA4E45BF-4655-4B00-A9C8-2AC50AB04D48}" presName="rect2" presStyleLbl="fgImgPlace1" presStyleIdx="1" presStyleCnt="2" custScaleX="94955" custScaleY="6269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nvelope outline"/>
        </a:ext>
      </dgm:extLst>
    </dgm:pt>
  </dgm:ptLst>
  <dgm:cxnLst>
    <dgm:cxn modelId="{A166DA2E-F320-4D69-9C45-2495A22B8221}" srcId="{AF1BB582-3278-4EAE-90C7-E3747EA8BE60}" destId="{EA4E45BF-4655-4B00-A9C8-2AC50AB04D48}" srcOrd="1" destOrd="0" parTransId="{EF4A957A-59CE-4B65-845D-EB4DE77F731E}" sibTransId="{D6083B1C-7F4E-45C0-9502-CCDAA115549B}"/>
    <dgm:cxn modelId="{BDE2037F-78F3-4C39-B791-3EFC0820E5D9}" type="presOf" srcId="{EA4E45BF-4655-4B00-A9C8-2AC50AB04D48}" destId="{10DEC8E2-F8D4-4C80-95A5-21F393213120}" srcOrd="0" destOrd="0" presId="urn:microsoft.com/office/officeart/2008/layout/PictureStrips"/>
    <dgm:cxn modelId="{D58907AA-7E86-4FC8-B570-2DEDAE3A6402}" type="presOf" srcId="{AF1BB582-3278-4EAE-90C7-E3747EA8BE60}" destId="{954F0220-7168-42D2-8C80-D7262F5086EA}" srcOrd="0" destOrd="0" presId="urn:microsoft.com/office/officeart/2008/layout/PictureStrips"/>
    <dgm:cxn modelId="{034159B9-B8EE-4FD8-81EE-68FC07A90973}" type="presOf" srcId="{DEC31F54-2B95-4C89-9B32-DB965CB95CAA}" destId="{E54A9EF2-EF14-441A-86A5-8DA20D38489B}" srcOrd="0" destOrd="0" presId="urn:microsoft.com/office/officeart/2008/layout/PictureStrips"/>
    <dgm:cxn modelId="{CA6404E7-BDE4-44EC-834C-47C1D8C1DECB}" srcId="{AF1BB582-3278-4EAE-90C7-E3747EA8BE60}" destId="{DEC31F54-2B95-4C89-9B32-DB965CB95CAA}" srcOrd="0" destOrd="0" parTransId="{40D92076-EAB2-49E7-8AA3-707DC7539930}" sibTransId="{826B7891-57A6-463D-B3DC-8BEB6D21F753}"/>
    <dgm:cxn modelId="{D8A864BD-492D-42C4-B4B0-3BE639C42166}" type="presParOf" srcId="{954F0220-7168-42D2-8C80-D7262F5086EA}" destId="{4822940A-1668-45C9-9A2E-4D696DBA913A}" srcOrd="0" destOrd="0" presId="urn:microsoft.com/office/officeart/2008/layout/PictureStrips"/>
    <dgm:cxn modelId="{8C12333F-47AA-4C8C-BAD2-052149B59393}" type="presParOf" srcId="{4822940A-1668-45C9-9A2E-4D696DBA913A}" destId="{E54A9EF2-EF14-441A-86A5-8DA20D38489B}" srcOrd="0" destOrd="0" presId="urn:microsoft.com/office/officeart/2008/layout/PictureStrips"/>
    <dgm:cxn modelId="{ED8C6BB5-E4E9-4589-8929-44AF9FD551C3}" type="presParOf" srcId="{4822940A-1668-45C9-9A2E-4D696DBA913A}" destId="{EC0DD34A-3154-40FF-B73B-11F52694AFCF}" srcOrd="1" destOrd="0" presId="urn:microsoft.com/office/officeart/2008/layout/PictureStrips"/>
    <dgm:cxn modelId="{33364971-764B-4E3D-8719-46C5FC382A03}" type="presParOf" srcId="{954F0220-7168-42D2-8C80-D7262F5086EA}" destId="{45B1C46F-4671-48B0-892B-425E602763DA}" srcOrd="1" destOrd="0" presId="urn:microsoft.com/office/officeart/2008/layout/PictureStrips"/>
    <dgm:cxn modelId="{AD2DDDA4-1D4B-4AE2-A6E1-F4B27A347723}" type="presParOf" srcId="{954F0220-7168-42D2-8C80-D7262F5086EA}" destId="{DE6249FD-0FF7-44B0-9C56-1A1DEEF36369}" srcOrd="2" destOrd="0" presId="urn:microsoft.com/office/officeart/2008/layout/PictureStrips"/>
    <dgm:cxn modelId="{A7B78D40-A84E-4A2B-8449-6F051F86CE9C}" type="presParOf" srcId="{DE6249FD-0FF7-44B0-9C56-1A1DEEF36369}" destId="{10DEC8E2-F8D4-4C80-95A5-21F393213120}" srcOrd="0" destOrd="0" presId="urn:microsoft.com/office/officeart/2008/layout/PictureStrips"/>
    <dgm:cxn modelId="{A8523EFC-C0FD-4FAC-9DBA-11C6841EF448}" type="presParOf" srcId="{DE6249FD-0FF7-44B0-9C56-1A1DEEF36369}" destId="{8246982E-405A-41D7-BDDC-E9FBBC2325F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E4566-9C2A-4B24-9115-EE317D9676E6}" type="doc">
      <dgm:prSet loTypeId="urn:microsoft.com/office/officeart/2005/8/layout/vList3" loCatId="picture" qsTypeId="urn:microsoft.com/office/officeart/2005/8/quickstyle/simple4" qsCatId="simple" csTypeId="urn:microsoft.com/office/officeart/2005/8/colors/accent2_1" csCatId="accent2" phldr="1"/>
      <dgm:spPr/>
      <dgm:t>
        <a:bodyPr/>
        <a:lstStyle/>
        <a:p>
          <a:endParaRPr lang="en-US"/>
        </a:p>
      </dgm:t>
    </dgm:pt>
    <dgm:pt modelId="{B6C2D8BA-36BC-4CEE-9540-517198C87179}">
      <dgm:prSet phldrT="[Text]"/>
      <dgm:spPr/>
      <dgm:t>
        <a:bodyPr/>
        <a:lstStyle/>
        <a:p>
          <a:pPr>
            <a:buAutoNum type="arabicPeriod"/>
          </a:pPr>
          <a:r>
            <a:rPr lang="en-US" dirty="0"/>
            <a:t>Download reports (files) from your Student Information System</a:t>
          </a:r>
        </a:p>
      </dgm:t>
    </dgm:pt>
    <dgm:pt modelId="{AF582C50-4E40-4400-955B-AEEBFE775C01}" type="parTrans" cxnId="{E84FCAA8-E90B-463C-A5C3-66901E273494}">
      <dgm:prSet/>
      <dgm:spPr/>
      <dgm:t>
        <a:bodyPr/>
        <a:lstStyle/>
        <a:p>
          <a:endParaRPr lang="en-US"/>
        </a:p>
      </dgm:t>
    </dgm:pt>
    <dgm:pt modelId="{ECB63DB4-7217-4607-8AF4-17AA28C95883}" type="sibTrans" cxnId="{E84FCAA8-E90B-463C-A5C3-66901E273494}">
      <dgm:prSet/>
      <dgm:spPr/>
      <dgm:t>
        <a:bodyPr/>
        <a:lstStyle/>
        <a:p>
          <a:endParaRPr lang="en-US"/>
        </a:p>
      </dgm:t>
    </dgm:pt>
    <dgm:pt modelId="{5C6D16D1-8432-4213-9029-87540AA7FF00}">
      <dgm:prSet phldrT="[Text]"/>
      <dgm:spPr/>
      <dgm:t>
        <a:bodyPr/>
        <a:lstStyle/>
        <a:p>
          <a:pPr>
            <a:buFont typeface="+mj-lt"/>
            <a:buAutoNum type="arabicPeriod"/>
          </a:pPr>
          <a:r>
            <a:rPr lang="en-US" dirty="0"/>
            <a:t>Save each file in an accessible location with naming convention</a:t>
          </a:r>
        </a:p>
      </dgm:t>
    </dgm:pt>
    <dgm:pt modelId="{4459E37F-ACE2-4240-8A5E-DAC9C7E6555A}" type="parTrans" cxnId="{08F0D57B-B603-4A94-8F84-31BDCC468061}">
      <dgm:prSet/>
      <dgm:spPr/>
      <dgm:t>
        <a:bodyPr/>
        <a:lstStyle/>
        <a:p>
          <a:endParaRPr lang="en-US"/>
        </a:p>
      </dgm:t>
    </dgm:pt>
    <dgm:pt modelId="{9E08F028-876D-41FB-B264-89918E881866}" type="sibTrans" cxnId="{08F0D57B-B603-4A94-8F84-31BDCC468061}">
      <dgm:prSet/>
      <dgm:spPr/>
      <dgm:t>
        <a:bodyPr/>
        <a:lstStyle/>
        <a:p>
          <a:endParaRPr lang="en-US"/>
        </a:p>
      </dgm:t>
    </dgm:pt>
    <dgm:pt modelId="{E248ED75-52EB-4B39-A892-EBD41EFE92C2}">
      <dgm:prSet phldrT="[Text]"/>
      <dgm:spPr/>
      <dgm:t>
        <a:bodyPr/>
        <a:lstStyle/>
        <a:p>
          <a:pPr>
            <a:buFont typeface="+mj-lt"/>
            <a:buAutoNum type="arabicPeriod"/>
          </a:pPr>
          <a:r>
            <a:rPr lang="en-US" dirty="0"/>
            <a:t>Upload file to Data Pipeline (steps shown later)</a:t>
          </a:r>
        </a:p>
      </dgm:t>
    </dgm:pt>
    <dgm:pt modelId="{1658B75D-A47E-4B81-92FA-6D5E17921FC1}" type="parTrans" cxnId="{944EC875-3F83-4223-B14F-C933464370EF}">
      <dgm:prSet/>
      <dgm:spPr/>
      <dgm:t>
        <a:bodyPr/>
        <a:lstStyle/>
        <a:p>
          <a:endParaRPr lang="en-US"/>
        </a:p>
      </dgm:t>
    </dgm:pt>
    <dgm:pt modelId="{E3560222-6AC6-4E73-80E2-99ED80F25CD5}" type="sibTrans" cxnId="{944EC875-3F83-4223-B14F-C933464370EF}">
      <dgm:prSet/>
      <dgm:spPr/>
      <dgm:t>
        <a:bodyPr/>
        <a:lstStyle/>
        <a:p>
          <a:endParaRPr lang="en-US"/>
        </a:p>
      </dgm:t>
    </dgm:pt>
    <dgm:pt modelId="{6CD61DF2-5FCE-4FD5-86EB-97FFD1A849DD}">
      <dgm:prSet/>
      <dgm:spPr/>
      <dgm:t>
        <a:bodyPr/>
        <a:lstStyle/>
        <a:p>
          <a:r>
            <a:rPr lang="en-US" dirty="0"/>
            <a:t>Summer EBT (.xlsx is recommended format) – files could be named differently in SIS</a:t>
          </a:r>
        </a:p>
      </dgm:t>
    </dgm:pt>
    <dgm:pt modelId="{1FD3F402-8AF0-4800-B6E6-C803F49F5D1A}" type="parTrans" cxnId="{D89B86F3-052F-4D97-AB86-53F6B6F804B0}">
      <dgm:prSet/>
      <dgm:spPr/>
      <dgm:t>
        <a:bodyPr/>
        <a:lstStyle/>
        <a:p>
          <a:endParaRPr lang="en-US"/>
        </a:p>
      </dgm:t>
    </dgm:pt>
    <dgm:pt modelId="{B217D02A-EE6A-45E1-8B3D-E5E864BA93FB}" type="sibTrans" cxnId="{D89B86F3-052F-4D97-AB86-53F6B6F804B0}">
      <dgm:prSet/>
      <dgm:spPr/>
      <dgm:t>
        <a:bodyPr/>
        <a:lstStyle/>
        <a:p>
          <a:endParaRPr lang="en-US"/>
        </a:p>
      </dgm:t>
    </dgm:pt>
    <dgm:pt modelId="{8DBE601C-50AF-49A4-8983-24EABA2A6FEA}">
      <dgm:prSet/>
      <dgm:spPr/>
      <dgm:t>
        <a:bodyPr/>
        <a:lstStyle/>
        <a:p>
          <a:r>
            <a:rPr lang="en-US"/>
            <a:t>Do not open file!</a:t>
          </a:r>
        </a:p>
      </dgm:t>
    </dgm:pt>
    <dgm:pt modelId="{F25405EA-D3ED-48B1-91A2-B070771E303A}" type="parTrans" cxnId="{9CC6F7DD-1FA2-4C83-BC4F-95D155FB7FBD}">
      <dgm:prSet/>
      <dgm:spPr/>
      <dgm:t>
        <a:bodyPr/>
        <a:lstStyle/>
        <a:p>
          <a:endParaRPr lang="en-US"/>
        </a:p>
      </dgm:t>
    </dgm:pt>
    <dgm:pt modelId="{F734193D-F24A-4181-9735-F18A7A02DF59}" type="sibTrans" cxnId="{9CC6F7DD-1FA2-4C83-BC4F-95D155FB7FBD}">
      <dgm:prSet/>
      <dgm:spPr/>
      <dgm:t>
        <a:bodyPr/>
        <a:lstStyle/>
        <a:p>
          <a:endParaRPr lang="en-US"/>
        </a:p>
      </dgm:t>
    </dgm:pt>
    <dgm:pt modelId="{CC2F9465-9F8A-4C68-9DF8-EFAB1ECE880D}">
      <dgm:prSet/>
      <dgm:spPr/>
      <dgm:t>
        <a:bodyPr/>
        <a:lstStyle/>
        <a:p>
          <a:r>
            <a:rPr lang="en-US" dirty="0"/>
            <a:t>Example: 0110_SEBT_10112024.xls (No spaces in file name are allowed)</a:t>
          </a:r>
        </a:p>
      </dgm:t>
    </dgm:pt>
    <dgm:pt modelId="{9714A26A-046B-4375-894E-D4BE72799759}" type="parTrans" cxnId="{E5249E5D-F02C-409B-8803-83E1EB7BA272}">
      <dgm:prSet/>
      <dgm:spPr/>
      <dgm:t>
        <a:bodyPr/>
        <a:lstStyle/>
        <a:p>
          <a:endParaRPr lang="en-US"/>
        </a:p>
      </dgm:t>
    </dgm:pt>
    <dgm:pt modelId="{1E929DEF-6A9C-46D6-BA30-A425D9B3D9C2}" type="sibTrans" cxnId="{E5249E5D-F02C-409B-8803-83E1EB7BA272}">
      <dgm:prSet/>
      <dgm:spPr/>
      <dgm:t>
        <a:bodyPr/>
        <a:lstStyle/>
        <a:p>
          <a:endParaRPr lang="en-US"/>
        </a:p>
      </dgm:t>
    </dgm:pt>
    <dgm:pt modelId="{3A917B84-2620-450A-9DA9-3A198DC828ED}">
      <dgm:prSet/>
      <dgm:spPr/>
      <dgm:t>
        <a:bodyPr/>
        <a:lstStyle/>
        <a:p>
          <a:r>
            <a:rPr lang="en-US"/>
            <a:t>Keep filing system organized</a:t>
          </a:r>
        </a:p>
      </dgm:t>
    </dgm:pt>
    <dgm:pt modelId="{5C86371F-CF47-419D-A983-7E543FD968BF}" type="parTrans" cxnId="{BAF2336A-014D-48CD-AD86-6A709133C643}">
      <dgm:prSet/>
      <dgm:spPr/>
      <dgm:t>
        <a:bodyPr/>
        <a:lstStyle/>
        <a:p>
          <a:endParaRPr lang="en-US"/>
        </a:p>
      </dgm:t>
    </dgm:pt>
    <dgm:pt modelId="{29FA1AF0-416B-4BF1-95F2-AD26E971E3DF}" type="sibTrans" cxnId="{BAF2336A-014D-48CD-AD86-6A709133C643}">
      <dgm:prSet/>
      <dgm:spPr/>
      <dgm:t>
        <a:bodyPr/>
        <a:lstStyle/>
        <a:p>
          <a:endParaRPr lang="en-US"/>
        </a:p>
      </dgm:t>
    </dgm:pt>
    <dgm:pt modelId="{576321A4-8DEC-4412-80C8-2A41A87F7292}" type="pres">
      <dgm:prSet presAssocID="{6FBE4566-9C2A-4B24-9115-EE317D9676E6}" presName="linearFlow" presStyleCnt="0">
        <dgm:presLayoutVars>
          <dgm:dir/>
          <dgm:resizeHandles val="exact"/>
        </dgm:presLayoutVars>
      </dgm:prSet>
      <dgm:spPr/>
    </dgm:pt>
    <dgm:pt modelId="{C63B9D1D-25F8-42B7-88D8-9CB435ACE1F4}" type="pres">
      <dgm:prSet presAssocID="{B6C2D8BA-36BC-4CEE-9540-517198C87179}" presName="composite" presStyleCnt="0"/>
      <dgm:spPr/>
    </dgm:pt>
    <dgm:pt modelId="{FBB8F054-FC01-49FD-8376-F0669565A011}" type="pres">
      <dgm:prSet presAssocID="{B6C2D8BA-36BC-4CEE-9540-517198C87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93EB7FF8-DAF5-4234-A11F-791B8D5DA8D2}" type="pres">
      <dgm:prSet presAssocID="{B6C2D8BA-36BC-4CEE-9540-517198C87179}" presName="txShp" presStyleLbl="node1" presStyleIdx="0" presStyleCnt="3">
        <dgm:presLayoutVars>
          <dgm:bulletEnabled val="1"/>
        </dgm:presLayoutVars>
      </dgm:prSet>
      <dgm:spPr/>
    </dgm:pt>
    <dgm:pt modelId="{58F2D6FB-5FB2-4629-8A34-7AACDFB37E8F}" type="pres">
      <dgm:prSet presAssocID="{ECB63DB4-7217-4607-8AF4-17AA28C95883}" presName="spacing" presStyleCnt="0"/>
      <dgm:spPr/>
    </dgm:pt>
    <dgm:pt modelId="{0D589D04-F544-465A-B286-2457FB9577C0}" type="pres">
      <dgm:prSet presAssocID="{5C6D16D1-8432-4213-9029-87540AA7FF00}" presName="composite" presStyleCnt="0"/>
      <dgm:spPr/>
    </dgm:pt>
    <dgm:pt modelId="{D20F157E-A188-4B05-8C19-BB4C4C2D6D04}" type="pres">
      <dgm:prSet presAssocID="{5C6D16D1-8432-4213-9029-87540AA7FF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sk with solid fill"/>
        </a:ext>
      </dgm:extLst>
    </dgm:pt>
    <dgm:pt modelId="{2A201FC0-A977-45F7-A142-96112481C310}" type="pres">
      <dgm:prSet presAssocID="{5C6D16D1-8432-4213-9029-87540AA7FF00}" presName="txShp" presStyleLbl="node1" presStyleIdx="1" presStyleCnt="3">
        <dgm:presLayoutVars>
          <dgm:bulletEnabled val="1"/>
        </dgm:presLayoutVars>
      </dgm:prSet>
      <dgm:spPr/>
    </dgm:pt>
    <dgm:pt modelId="{FE58F1F4-2630-46E5-82CF-72A1642A1071}" type="pres">
      <dgm:prSet presAssocID="{9E08F028-876D-41FB-B264-89918E881866}" presName="spacing" presStyleCnt="0"/>
      <dgm:spPr/>
    </dgm:pt>
    <dgm:pt modelId="{FBAAE9A0-E63A-49D4-966B-1884368C29A4}" type="pres">
      <dgm:prSet presAssocID="{E248ED75-52EB-4B39-A892-EBD41EFE92C2}" presName="composite" presStyleCnt="0"/>
      <dgm:spPr/>
    </dgm:pt>
    <dgm:pt modelId="{C69B24E4-0681-4A57-B4A6-5F853BDCB7CA}" type="pres">
      <dgm:prSet presAssocID="{E248ED75-52EB-4B39-A892-EBD41EFE92C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load with solid fill"/>
        </a:ext>
      </dgm:extLst>
    </dgm:pt>
    <dgm:pt modelId="{E249D271-2269-4D5B-8DC2-D8A3A4328FD9}" type="pres">
      <dgm:prSet presAssocID="{E248ED75-52EB-4B39-A892-EBD41EFE92C2}" presName="txShp" presStyleLbl="node1" presStyleIdx="2" presStyleCnt="3">
        <dgm:presLayoutVars>
          <dgm:bulletEnabled val="1"/>
        </dgm:presLayoutVars>
      </dgm:prSet>
      <dgm:spPr/>
    </dgm:pt>
  </dgm:ptLst>
  <dgm:cxnLst>
    <dgm:cxn modelId="{B174A900-46CD-4B25-9C7D-B53B47EDCA22}" type="presOf" srcId="{E248ED75-52EB-4B39-A892-EBD41EFE92C2}" destId="{E249D271-2269-4D5B-8DC2-D8A3A4328FD9}" srcOrd="0" destOrd="0" presId="urn:microsoft.com/office/officeart/2005/8/layout/vList3"/>
    <dgm:cxn modelId="{E669212F-DBB7-40F4-A53E-DECB117D34CB}" type="presOf" srcId="{6CD61DF2-5FCE-4FD5-86EB-97FFD1A849DD}" destId="{93EB7FF8-DAF5-4234-A11F-791B8D5DA8D2}" srcOrd="0" destOrd="1" presId="urn:microsoft.com/office/officeart/2005/8/layout/vList3"/>
    <dgm:cxn modelId="{E5249E5D-F02C-409B-8803-83E1EB7BA272}" srcId="{5C6D16D1-8432-4213-9029-87540AA7FF00}" destId="{CC2F9465-9F8A-4C68-9DF8-EFAB1ECE880D}" srcOrd="0" destOrd="0" parTransId="{9714A26A-046B-4375-894E-D4BE72799759}" sibTransId="{1E929DEF-6A9C-46D6-BA30-A425D9B3D9C2}"/>
    <dgm:cxn modelId="{F6BB335F-B04E-4B3F-AC46-BD705C0A5182}" type="presOf" srcId="{B6C2D8BA-36BC-4CEE-9540-517198C87179}" destId="{93EB7FF8-DAF5-4234-A11F-791B8D5DA8D2}" srcOrd="0" destOrd="0" presId="urn:microsoft.com/office/officeart/2005/8/layout/vList3"/>
    <dgm:cxn modelId="{BAF2336A-014D-48CD-AD86-6A709133C643}" srcId="{5C6D16D1-8432-4213-9029-87540AA7FF00}" destId="{3A917B84-2620-450A-9DA9-3A198DC828ED}" srcOrd="1" destOrd="0" parTransId="{5C86371F-CF47-419D-A983-7E543FD968BF}" sibTransId="{29FA1AF0-416B-4BF1-95F2-AD26E971E3DF}"/>
    <dgm:cxn modelId="{F18DF872-094C-4A68-8DD7-E3F568E010A1}" type="presOf" srcId="{CC2F9465-9F8A-4C68-9DF8-EFAB1ECE880D}" destId="{2A201FC0-A977-45F7-A142-96112481C310}" srcOrd="0" destOrd="1" presId="urn:microsoft.com/office/officeart/2005/8/layout/vList3"/>
    <dgm:cxn modelId="{944EC875-3F83-4223-B14F-C933464370EF}" srcId="{6FBE4566-9C2A-4B24-9115-EE317D9676E6}" destId="{E248ED75-52EB-4B39-A892-EBD41EFE92C2}" srcOrd="2" destOrd="0" parTransId="{1658B75D-A47E-4B81-92FA-6D5E17921FC1}" sibTransId="{E3560222-6AC6-4E73-80E2-99ED80F25CD5}"/>
    <dgm:cxn modelId="{08F0D57B-B603-4A94-8F84-31BDCC468061}" srcId="{6FBE4566-9C2A-4B24-9115-EE317D9676E6}" destId="{5C6D16D1-8432-4213-9029-87540AA7FF00}" srcOrd="1" destOrd="0" parTransId="{4459E37F-ACE2-4240-8A5E-DAC9C7E6555A}" sibTransId="{9E08F028-876D-41FB-B264-89918E881866}"/>
    <dgm:cxn modelId="{E84FCAA8-E90B-463C-A5C3-66901E273494}" srcId="{6FBE4566-9C2A-4B24-9115-EE317D9676E6}" destId="{B6C2D8BA-36BC-4CEE-9540-517198C87179}" srcOrd="0" destOrd="0" parTransId="{AF582C50-4E40-4400-955B-AEEBFE775C01}" sibTransId="{ECB63DB4-7217-4607-8AF4-17AA28C95883}"/>
    <dgm:cxn modelId="{09E87DCF-9E59-41E6-9F80-F73D9B3F29E2}" type="presOf" srcId="{3A917B84-2620-450A-9DA9-3A198DC828ED}" destId="{2A201FC0-A977-45F7-A142-96112481C310}" srcOrd="0" destOrd="2" presId="urn:microsoft.com/office/officeart/2005/8/layout/vList3"/>
    <dgm:cxn modelId="{9CC6F7DD-1FA2-4C83-BC4F-95D155FB7FBD}" srcId="{B6C2D8BA-36BC-4CEE-9540-517198C87179}" destId="{8DBE601C-50AF-49A4-8983-24EABA2A6FEA}" srcOrd="1" destOrd="0" parTransId="{F25405EA-D3ED-48B1-91A2-B070771E303A}" sibTransId="{F734193D-F24A-4181-9735-F18A7A02DF59}"/>
    <dgm:cxn modelId="{178853DF-CD43-4795-AF76-FD21BFDA0BC8}" type="presOf" srcId="{8DBE601C-50AF-49A4-8983-24EABA2A6FEA}" destId="{93EB7FF8-DAF5-4234-A11F-791B8D5DA8D2}" srcOrd="0" destOrd="2" presId="urn:microsoft.com/office/officeart/2005/8/layout/vList3"/>
    <dgm:cxn modelId="{ECE844E9-4C7E-457C-8297-24F5C908D78D}" type="presOf" srcId="{6FBE4566-9C2A-4B24-9115-EE317D9676E6}" destId="{576321A4-8DEC-4412-80C8-2A41A87F7292}" srcOrd="0" destOrd="0" presId="urn:microsoft.com/office/officeart/2005/8/layout/vList3"/>
    <dgm:cxn modelId="{F76031F3-F788-466A-88FC-0305925D5D18}" type="presOf" srcId="{5C6D16D1-8432-4213-9029-87540AA7FF00}" destId="{2A201FC0-A977-45F7-A142-96112481C310}" srcOrd="0" destOrd="0" presId="urn:microsoft.com/office/officeart/2005/8/layout/vList3"/>
    <dgm:cxn modelId="{D89B86F3-052F-4D97-AB86-53F6B6F804B0}" srcId="{B6C2D8BA-36BC-4CEE-9540-517198C87179}" destId="{6CD61DF2-5FCE-4FD5-86EB-97FFD1A849DD}" srcOrd="0" destOrd="0" parTransId="{1FD3F402-8AF0-4800-B6E6-C803F49F5D1A}" sibTransId="{B217D02A-EE6A-45E1-8B3D-E5E864BA93FB}"/>
    <dgm:cxn modelId="{F1D8A8B4-D692-4158-9DE0-F40020D3D071}" type="presParOf" srcId="{576321A4-8DEC-4412-80C8-2A41A87F7292}" destId="{C63B9D1D-25F8-42B7-88D8-9CB435ACE1F4}" srcOrd="0" destOrd="0" presId="urn:microsoft.com/office/officeart/2005/8/layout/vList3"/>
    <dgm:cxn modelId="{20E92557-C531-4999-BB26-80E7B8C2780A}" type="presParOf" srcId="{C63B9D1D-25F8-42B7-88D8-9CB435ACE1F4}" destId="{FBB8F054-FC01-49FD-8376-F0669565A011}" srcOrd="0" destOrd="0" presId="urn:microsoft.com/office/officeart/2005/8/layout/vList3"/>
    <dgm:cxn modelId="{516BEB12-958E-411B-BECF-70267CE5A428}" type="presParOf" srcId="{C63B9D1D-25F8-42B7-88D8-9CB435ACE1F4}" destId="{93EB7FF8-DAF5-4234-A11F-791B8D5DA8D2}" srcOrd="1" destOrd="0" presId="urn:microsoft.com/office/officeart/2005/8/layout/vList3"/>
    <dgm:cxn modelId="{EAE37C73-B41B-44F2-BADB-6A6DBF339DCA}" type="presParOf" srcId="{576321A4-8DEC-4412-80C8-2A41A87F7292}" destId="{58F2D6FB-5FB2-4629-8A34-7AACDFB37E8F}" srcOrd="1" destOrd="0" presId="urn:microsoft.com/office/officeart/2005/8/layout/vList3"/>
    <dgm:cxn modelId="{88F478CA-D327-43EE-BAFD-5E1DE25AB0D3}" type="presParOf" srcId="{576321A4-8DEC-4412-80C8-2A41A87F7292}" destId="{0D589D04-F544-465A-B286-2457FB9577C0}" srcOrd="2" destOrd="0" presId="urn:microsoft.com/office/officeart/2005/8/layout/vList3"/>
    <dgm:cxn modelId="{C942235C-5C57-4B4F-A54E-3ED8A6818DE5}" type="presParOf" srcId="{0D589D04-F544-465A-B286-2457FB9577C0}" destId="{D20F157E-A188-4B05-8C19-BB4C4C2D6D04}" srcOrd="0" destOrd="0" presId="urn:microsoft.com/office/officeart/2005/8/layout/vList3"/>
    <dgm:cxn modelId="{306440AE-6322-4465-A7FE-19E5F67DB43F}" type="presParOf" srcId="{0D589D04-F544-465A-B286-2457FB9577C0}" destId="{2A201FC0-A977-45F7-A142-96112481C310}" srcOrd="1" destOrd="0" presId="urn:microsoft.com/office/officeart/2005/8/layout/vList3"/>
    <dgm:cxn modelId="{B2C9F797-C432-40C7-8256-1A4858DBEE85}" type="presParOf" srcId="{576321A4-8DEC-4412-80C8-2A41A87F7292}" destId="{FE58F1F4-2630-46E5-82CF-72A1642A1071}" srcOrd="3" destOrd="0" presId="urn:microsoft.com/office/officeart/2005/8/layout/vList3"/>
    <dgm:cxn modelId="{3ACCCE77-C48C-425B-8BE1-850531359E1F}" type="presParOf" srcId="{576321A4-8DEC-4412-80C8-2A41A87F7292}" destId="{FBAAE9A0-E63A-49D4-966B-1884368C29A4}" srcOrd="4" destOrd="0" presId="urn:microsoft.com/office/officeart/2005/8/layout/vList3"/>
    <dgm:cxn modelId="{0ED3D643-CDDF-4F63-B313-519E64E9A620}" type="presParOf" srcId="{FBAAE9A0-E63A-49D4-966B-1884368C29A4}" destId="{C69B24E4-0681-4A57-B4A6-5F853BDCB7CA}" srcOrd="0" destOrd="0" presId="urn:microsoft.com/office/officeart/2005/8/layout/vList3"/>
    <dgm:cxn modelId="{31B672C7-58A7-4454-B35B-9D1921DC19F1}" type="presParOf" srcId="{FBAAE9A0-E63A-49D4-966B-1884368C29A4}" destId="{E249D271-2269-4D5B-8DC2-D8A3A4328F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720-760-3569</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s-ebt@cde.state.co.us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S-EBT Data Pipeline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CDHS S-EBT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5" custLinFactNeighborY="-16573"/>
      <dgm:spPr/>
    </dgm:pt>
    <dgm:pt modelId="{A1C5BFAC-DA15-4445-B92C-56AE71A203BA}" type="pres">
      <dgm:prSet presAssocID="{FE42282F-5996-48D2-9275-F667A21B82BD}" presName="iconRect" presStyleLbl="node1" presStyleIdx="0"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5">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5"/>
      <dgm:spPr/>
    </dgm:pt>
    <dgm:pt modelId="{F593F238-601D-437B-9273-11C963114C98}" type="pres">
      <dgm:prSet presAssocID="{8F5CA9CB-392D-4609-B609-ED3AB72137D0}" presName="iconRect" presStyleLbl="node1" presStyleIdx="1"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5">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5" custLinFactNeighborX="0"/>
      <dgm:spPr/>
    </dgm:pt>
    <dgm:pt modelId="{2E33670A-51DF-4DFD-8992-CC7BDD46237E}" type="pres">
      <dgm:prSet presAssocID="{FFC1BE8D-720F-4C14-B87A-5B2E6D6239A1}" presName="iconRect" presStyleLbl="node1" presStyleIdx="2"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5">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5"/>
      <dgm:spPr/>
    </dgm:pt>
    <dgm:pt modelId="{8661894E-2B3E-43B0-87BD-0DE85E14A495}" type="pres">
      <dgm:prSet presAssocID="{DFDCDA42-B45F-42D7-A5BC-C13D747376DD}" presName="iconRect" presStyleLbl="node1" presStyleIdx="3"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5">
        <dgm:presLayoutVars>
          <dgm:chMax val="0"/>
          <dgm:chPref val="0"/>
        </dgm:presLayoutVars>
      </dgm:prSet>
      <dgm:spPr/>
    </dgm:pt>
    <dgm:pt modelId="{E3C37F14-1B62-487F-95B1-3EE28A511C0E}" type="pres">
      <dgm:prSet presAssocID="{D88AD5F0-E061-419C-8D5A-19088F4C06D9}"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4" presStyleCnt="5"/>
      <dgm:spPr/>
    </dgm:pt>
    <dgm:pt modelId="{E80B6244-3D48-4319-B819-B881CB1B39EA}" type="pres">
      <dgm:prSet presAssocID="{F73AADCE-EECB-4AD4-8867-86D62EFEF45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4" presStyleCnt="5">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2C2A6F34-EB63-47C2-B021-D67A1F64F464}" srcId="{FD9DE6B7-B457-487C-BCE8-9D31D6730EE5}" destId="{F73AADCE-EECB-4AD4-8867-86D62EFEF45D}" srcOrd="4"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668D8A67-EBE8-42BF-961F-B6378A57A741}" type="presOf" srcId="{FD9DE6B7-B457-487C-BCE8-9D31D6730EE5}" destId="{36AE480A-7B71-48AA-81D8-D7409D6A43D6}" srcOrd="0" destOrd="0" presId="urn:microsoft.com/office/officeart/2018/2/layout/IconVerticalSolidList"/>
    <dgm:cxn modelId="{52AAEA4D-D10E-40BF-A83E-096336D7F718}" type="presOf" srcId="{FE42282F-5996-48D2-9275-F667A21B82BD}" destId="{B108D7A9-F402-44F1-8FD6-E34020111F72}"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3AB16F30-D20A-4DB9-A7B7-0F151E2E63B7}" type="presParOf" srcId="{36AE480A-7B71-48AA-81D8-D7409D6A43D6}" destId="{03BD0A0D-A2D5-463E-A6CF-B8481B6032C5}" srcOrd="8"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A9EF2-EF14-441A-86A5-8DA20D38489B}">
      <dsp:nvSpPr>
        <dsp:cNvPr id="0" name=""/>
        <dsp:cNvSpPr/>
      </dsp:nvSpPr>
      <dsp:spPr>
        <a:xfrm>
          <a:off x="455642" y="58120"/>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cs typeface="Calibri"/>
            </a:rPr>
            <a:t>Weekly on Thursdays from 9 – 10 am (Summer has a biweekly schedule)</a:t>
          </a:r>
          <a:endParaRPr lang="en-US" sz="2000" kern="1200"/>
        </a:p>
      </dsp:txBody>
      <dsp:txXfrm>
        <a:off x="455642" y="58120"/>
        <a:ext cx="4444841" cy="1389012"/>
      </dsp:txXfrm>
    </dsp:sp>
    <dsp:sp modelId="{EC0DD34A-3154-40FF-B73B-11F52694AFCF}">
      <dsp:nvSpPr>
        <dsp:cNvPr id="0" name=""/>
        <dsp:cNvSpPr/>
      </dsp:nvSpPr>
      <dsp:spPr>
        <a:xfrm>
          <a:off x="281116" y="129517"/>
          <a:ext cx="950957" cy="91439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0DEC8E2-F8D4-4C80-95A5-21F393213120}">
      <dsp:nvSpPr>
        <dsp:cNvPr id="0" name=""/>
        <dsp:cNvSpPr/>
      </dsp:nvSpPr>
      <dsp:spPr>
        <a:xfrm>
          <a:off x="448716" y="1606097"/>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latin typeface="Calibri" panose="020F0502020204030204" pitchFamily="34" charset="0"/>
              <a:ea typeface="Calibri" panose="020F0502020204030204" pitchFamily="34" charset="0"/>
            </a:rPr>
            <a:t>Email to subscribe: </a:t>
          </a:r>
          <a:r>
            <a:rPr lang="en-US" sz="2000" u="sng" kern="1200">
              <a:effectLst/>
              <a:latin typeface="Calibri" panose="020F0502020204030204" pitchFamily="34" charset="0"/>
              <a:ea typeface="Calibri" panose="020F0502020204030204" pitchFamily="34" charset="0"/>
              <a:hlinkClick xmlns:r="http://schemas.openxmlformats.org/officeDocument/2006/relationships" r:id="rId3"/>
            </a:rPr>
            <a:t>DATASERVICES-subscribe-request@cdelist.cde.state.co.us</a:t>
          </a:r>
          <a:endParaRPr lang="en-US" sz="2000" kern="1200"/>
        </a:p>
      </dsp:txBody>
      <dsp:txXfrm>
        <a:off x="448716" y="1606097"/>
        <a:ext cx="4444841" cy="1389012"/>
      </dsp:txXfrm>
    </dsp:sp>
    <dsp:sp modelId="{8246982E-405A-41D7-BDDC-E9FBBC2325F5}">
      <dsp:nvSpPr>
        <dsp:cNvPr id="0" name=""/>
        <dsp:cNvSpPr/>
      </dsp:nvSpPr>
      <dsp:spPr>
        <a:xfrm>
          <a:off x="288041" y="1677495"/>
          <a:ext cx="923256" cy="914398"/>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7FF8-DAF5-4234-A11F-791B8D5DA8D2}">
      <dsp:nvSpPr>
        <dsp:cNvPr id="0" name=""/>
        <dsp:cNvSpPr/>
      </dsp:nvSpPr>
      <dsp:spPr>
        <a:xfrm rot="10800000">
          <a:off x="2063667" y="882"/>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Download reports (files) from your Student Information System</a:t>
          </a:r>
        </a:p>
        <a:p>
          <a:pPr marL="114300" lvl="1" indent="-114300" algn="l" defTabSz="622300">
            <a:lnSpc>
              <a:spcPct val="90000"/>
            </a:lnSpc>
            <a:spcBef>
              <a:spcPct val="0"/>
            </a:spcBef>
            <a:spcAft>
              <a:spcPct val="15000"/>
            </a:spcAft>
            <a:buChar char="•"/>
          </a:pPr>
          <a:r>
            <a:rPr lang="en-US" sz="1400" kern="1200" dirty="0"/>
            <a:t>Summer EBT (.xlsx is recommended format) – files could be named differently in SIS</a:t>
          </a:r>
        </a:p>
        <a:p>
          <a:pPr marL="114300" lvl="1" indent="-114300" algn="l" defTabSz="622300">
            <a:lnSpc>
              <a:spcPct val="90000"/>
            </a:lnSpc>
            <a:spcBef>
              <a:spcPct val="0"/>
            </a:spcBef>
            <a:spcAft>
              <a:spcPct val="15000"/>
            </a:spcAft>
            <a:buChar char="•"/>
          </a:pPr>
          <a:r>
            <a:rPr lang="en-US" sz="1400" kern="1200"/>
            <a:t>Do not open file!</a:t>
          </a:r>
        </a:p>
      </dsp:txBody>
      <dsp:txXfrm rot="10800000">
        <a:off x="2365971" y="882"/>
        <a:ext cx="6690570" cy="1209216"/>
      </dsp:txXfrm>
    </dsp:sp>
    <dsp:sp modelId="{FBB8F054-FC01-49FD-8376-F0669565A011}">
      <dsp:nvSpPr>
        <dsp:cNvPr id="0" name=""/>
        <dsp:cNvSpPr/>
      </dsp:nvSpPr>
      <dsp:spPr>
        <a:xfrm>
          <a:off x="1459058" y="882"/>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A201FC0-A977-45F7-A142-96112481C310}">
      <dsp:nvSpPr>
        <dsp:cNvPr id="0" name=""/>
        <dsp:cNvSpPr/>
      </dsp:nvSpPr>
      <dsp:spPr>
        <a:xfrm rot="10800000">
          <a:off x="2063667" y="1571060"/>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dirty="0"/>
            <a:t>Save each file in an accessible location with naming convention</a:t>
          </a:r>
        </a:p>
        <a:p>
          <a:pPr marL="114300" lvl="1" indent="-114300" algn="l" defTabSz="622300">
            <a:lnSpc>
              <a:spcPct val="90000"/>
            </a:lnSpc>
            <a:spcBef>
              <a:spcPct val="0"/>
            </a:spcBef>
            <a:spcAft>
              <a:spcPct val="15000"/>
            </a:spcAft>
            <a:buChar char="•"/>
          </a:pPr>
          <a:r>
            <a:rPr lang="en-US" sz="1400" kern="1200" dirty="0"/>
            <a:t>Example: 0110_SEBT_10112024.xls (No spaces in file name are allowed)</a:t>
          </a:r>
        </a:p>
        <a:p>
          <a:pPr marL="114300" lvl="1" indent="-114300" algn="l" defTabSz="622300">
            <a:lnSpc>
              <a:spcPct val="90000"/>
            </a:lnSpc>
            <a:spcBef>
              <a:spcPct val="0"/>
            </a:spcBef>
            <a:spcAft>
              <a:spcPct val="15000"/>
            </a:spcAft>
            <a:buChar char="•"/>
          </a:pPr>
          <a:r>
            <a:rPr lang="en-US" sz="1400" kern="1200"/>
            <a:t>Keep filing system organized</a:t>
          </a:r>
        </a:p>
      </dsp:txBody>
      <dsp:txXfrm rot="10800000">
        <a:off x="2365971" y="1571060"/>
        <a:ext cx="6690570" cy="1209216"/>
      </dsp:txXfrm>
    </dsp:sp>
    <dsp:sp modelId="{D20F157E-A188-4B05-8C19-BB4C4C2D6D04}">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49D271-2269-4D5B-8DC2-D8A3A4328FD9}">
      <dsp:nvSpPr>
        <dsp:cNvPr id="0" name=""/>
        <dsp:cNvSpPr/>
      </dsp:nvSpPr>
      <dsp:spPr>
        <a:xfrm rot="10800000">
          <a:off x="2063667" y="3141237"/>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Upload file to Data Pipeline (steps shown later)</a:t>
          </a:r>
        </a:p>
      </dsp:txBody>
      <dsp:txXfrm rot="10800000">
        <a:off x="2365971" y="3141237"/>
        <a:ext cx="6690570" cy="1209216"/>
      </dsp:txXfrm>
    </dsp:sp>
    <dsp:sp modelId="{C69B24E4-0681-4A57-B4A6-5F853BDCB7CA}">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252120" y="191440"/>
          <a:ext cx="458400" cy="458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962641" y="3912"/>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t>720-760-3569</a:t>
          </a:r>
        </a:p>
      </dsp:txBody>
      <dsp:txXfrm>
        <a:off x="962641" y="3912"/>
        <a:ext cx="10772158" cy="833456"/>
      </dsp:txXfrm>
    </dsp:sp>
    <dsp:sp modelId="{25058C54-498C-46C9-9740-0115E8F52912}">
      <dsp:nvSpPr>
        <dsp:cNvPr id="0" name=""/>
        <dsp:cNvSpPr/>
      </dsp:nvSpPr>
      <dsp:spPr>
        <a:xfrm>
          <a:off x="0" y="104573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252120" y="1233260"/>
          <a:ext cx="458400" cy="458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962641" y="104573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5"/>
            </a:rPr>
            <a:t>s-ebt@cde.state.co.us</a:t>
          </a:r>
          <a:r>
            <a:rPr lang="en-US" sz="1900" kern="1200" dirty="0"/>
            <a:t> </a:t>
          </a:r>
        </a:p>
      </dsp:txBody>
      <dsp:txXfrm>
        <a:off x="962641" y="1045733"/>
        <a:ext cx="10772158" cy="833456"/>
      </dsp:txXfrm>
    </dsp:sp>
    <dsp:sp modelId="{2ECAF442-E1FF-4F4B-B9A5-26C5963D7EE8}">
      <dsp:nvSpPr>
        <dsp:cNvPr id="0" name=""/>
        <dsp:cNvSpPr/>
      </dsp:nvSpPr>
      <dsp:spPr>
        <a:xfrm>
          <a:off x="0" y="208755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252120" y="227508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962641" y="208755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useo Slab 500"/>
              <a:cs typeface="Calibri"/>
              <a:hlinkClick xmlns:r="http://schemas.openxmlformats.org/officeDocument/2006/relationships" r:id="rId8"/>
            </a:rPr>
            <a:t>S-EBT Data Pipeline Website</a:t>
          </a:r>
          <a:endParaRPr lang="en-US" sz="1900" kern="1200" dirty="0"/>
        </a:p>
      </dsp:txBody>
      <dsp:txXfrm>
        <a:off x="962641" y="2087553"/>
        <a:ext cx="10772158" cy="833456"/>
      </dsp:txXfrm>
    </dsp:sp>
    <dsp:sp modelId="{0CCD7E29-11C8-4250-A19D-FD13B3369CC0}">
      <dsp:nvSpPr>
        <dsp:cNvPr id="0" name=""/>
        <dsp:cNvSpPr/>
      </dsp:nvSpPr>
      <dsp:spPr>
        <a:xfrm>
          <a:off x="0" y="312937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252120" y="331690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962641" y="312937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9"/>
            </a:rPr>
            <a:t>CDHS S-EBT Website</a:t>
          </a:r>
          <a:endParaRPr lang="en-US" sz="1900" kern="1200" dirty="0"/>
        </a:p>
      </dsp:txBody>
      <dsp:txXfrm>
        <a:off x="962641" y="3129373"/>
        <a:ext cx="10772158" cy="833456"/>
      </dsp:txXfrm>
    </dsp:sp>
    <dsp:sp modelId="{BABF2145-2D55-41F8-8A44-46DDD721208B}">
      <dsp:nvSpPr>
        <dsp:cNvPr id="0" name=""/>
        <dsp:cNvSpPr/>
      </dsp:nvSpPr>
      <dsp:spPr>
        <a:xfrm>
          <a:off x="0" y="417119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252120" y="435872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962641" y="417119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ea typeface="+mn-lt"/>
              <a:cs typeface="+mn-lt"/>
              <a:hlinkClick xmlns:r="http://schemas.openxmlformats.org/officeDocument/2006/relationships" r:id="rId10"/>
            </a:rPr>
            <a:t>Identity Management/Data Pipeline</a:t>
          </a:r>
          <a:endParaRPr lang="en-US" sz="1900" kern="1200" dirty="0"/>
        </a:p>
      </dsp:txBody>
      <dsp:txXfrm>
        <a:off x="962641" y="4171193"/>
        <a:ext cx="10772158" cy="833456"/>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BADAA-F5EF-4F95-B401-200DC5EE4BC9}" type="datetimeFigureOut">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FA5DB-BBA8-4CEA-A529-19CEBF189E8B}" type="slidenum">
              <a:t>‹#›</a:t>
            </a:fld>
            <a:endParaRPr lang="en-US"/>
          </a:p>
        </p:txBody>
      </p:sp>
    </p:spTree>
    <p:extLst>
      <p:ext uri="{BB962C8B-B14F-4D97-AF65-F5344CB8AC3E}">
        <p14:creationId xmlns:p14="http://schemas.microsoft.com/office/powerpoint/2010/main" val="201354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quick overview of data pipeline. There will be another training this week for new respondents that covers more specifics of Student October</a:t>
            </a:r>
          </a:p>
        </p:txBody>
      </p:sp>
      <p:sp>
        <p:nvSpPr>
          <p:cNvPr id="4" name="Slide Number Placeholder 3"/>
          <p:cNvSpPr>
            <a:spLocks noGrp="1"/>
          </p:cNvSpPr>
          <p:nvPr>
            <p:ph type="sldNum" sz="quarter" idx="5"/>
          </p:nvPr>
        </p:nvSpPr>
        <p:spPr/>
        <p:txBody>
          <a:bodyPr/>
          <a:lstStyle/>
          <a:p>
            <a:fld id="{8B2FA5DB-BBA8-4CEA-A529-19CEBF189E8B}" type="slidenum">
              <a:rPr lang="en-US" smtClean="0"/>
              <a:t>1</a:t>
            </a:fld>
            <a:endParaRPr lang="en-US"/>
          </a:p>
        </p:txBody>
      </p:sp>
    </p:spTree>
    <p:extLst>
      <p:ext uri="{BB962C8B-B14F-4D97-AF65-F5344CB8AC3E}">
        <p14:creationId xmlns:p14="http://schemas.microsoft.com/office/powerpoint/2010/main" val="224050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FA5DB-BBA8-4CEA-A529-19CEBF189E8B}" type="slidenum">
              <a:rPr lang="en-US" smtClean="0"/>
              <a:t>2</a:t>
            </a:fld>
            <a:endParaRPr lang="en-US"/>
          </a:p>
        </p:txBody>
      </p:sp>
    </p:spTree>
    <p:extLst>
      <p:ext uri="{BB962C8B-B14F-4D97-AF65-F5344CB8AC3E}">
        <p14:creationId xmlns:p14="http://schemas.microsoft.com/office/powerpoint/2010/main" val="382474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FA5DB-BBA8-4CEA-A529-19CEBF189E8B}" type="slidenum">
              <a:rPr lang="en-US" smtClean="0"/>
              <a:t>3</a:t>
            </a:fld>
            <a:endParaRPr lang="en-US"/>
          </a:p>
        </p:txBody>
      </p:sp>
    </p:spTree>
    <p:extLst>
      <p:ext uri="{BB962C8B-B14F-4D97-AF65-F5344CB8AC3E}">
        <p14:creationId xmlns:p14="http://schemas.microsoft.com/office/powerpoint/2010/main" val="146796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18792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our Identity Management System (commonly called IDM). IDM is a one stop shop to all CDE applications including Data Pipeline which you will ultimately use to upload the Student Interchange files as well as other collection data. Please get this webpage book marked, saved or whatever you need to do to remember this site! The IDM page also has a link to RITS (Record Integration Tracking System) which is our system used to track SASIDs for students as well as CEDAR (Colorado Education Data Analysis and Reporting System) commonly called Cognos which creates reports based on the data provided in Data Pipeline to validate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within this system have many purposes depending on the collection you are working through. There is also a link to Access Management (which we also call Identity Management) which is how you will get registered for these various applications and how you be able to log into Data Pipeline.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386080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109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8160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53998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16881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82189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6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092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78807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7155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279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3553020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81992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84581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76337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46805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5808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780519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676086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12960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268563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736560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70624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91503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2/5/2026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469325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bt@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cde.state.co.us/datapipeline/s-ebt_2026_filelayou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73C1D1-4751-10CE-4F68-0B11A4634058}"/>
              </a:ext>
            </a:extLst>
          </p:cNvPr>
          <p:cNvSpPr txBox="1">
            <a:spLocks noGrp="1"/>
          </p:cNvSpPr>
          <p:nvPr>
            <p:ph type="title" idx="4294967295"/>
          </p:nvPr>
        </p:nvSpPr>
        <p:spPr>
          <a:xfrm>
            <a:off x="1066800" y="3389313"/>
            <a:ext cx="10363200" cy="1216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3600" kern="1200">
                <a:solidFill>
                  <a:schemeClr val="tx1"/>
                </a:solidFill>
                <a:latin typeface="Museo Slab 500" panose="020000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useo Slab 500"/>
                <a:ea typeface="+mj-ea"/>
                <a:cs typeface="+mj-cs"/>
              </a:rPr>
              <a:t>2025-2026</a:t>
            </a:r>
            <a:br>
              <a:rPr kumimoji="0" lang="en-US" sz="3600" b="0" i="0" u="none" strike="noStrike" kern="1200" cap="none" spc="0" normalizeH="0" baseline="0" noProof="0" dirty="0">
                <a:ln>
                  <a:noFill/>
                </a:ln>
                <a:solidFill>
                  <a:schemeClr val="tx1"/>
                </a:solidFill>
                <a:effectLst/>
                <a:uLnTx/>
                <a:uFillTx/>
                <a:latin typeface="Museo Slab 500" panose="02000000000000000000" pitchFamily="50" charset="0"/>
                <a:ea typeface="+mj-ea"/>
                <a:cs typeface="+mj-cs"/>
              </a:rPr>
            </a:br>
            <a:r>
              <a:rPr kumimoji="0" lang="en-US" sz="3600" b="0" i="0" u="none" strike="noStrike" kern="1200" cap="none" spc="0" normalizeH="0" baseline="0" noProof="0" dirty="0">
                <a:ln>
                  <a:noFill/>
                </a:ln>
                <a:solidFill>
                  <a:schemeClr val="tx1"/>
                </a:solidFill>
                <a:effectLst/>
                <a:uLnTx/>
                <a:uFillTx/>
                <a:latin typeface="Museo Slab 500"/>
                <a:ea typeface="+mj-ea"/>
                <a:cs typeface="+mj-cs"/>
              </a:rPr>
              <a:t>Summer EBT Data Pipeline Training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12" name="Subtitle 2">
            <a:extLst>
              <a:ext uri="{FF2B5EF4-FFF2-40B4-BE49-F238E27FC236}">
                <a16:creationId xmlns:a16="http://schemas.microsoft.com/office/drawing/2014/main" id="{2DB084C4-1848-8B43-D66C-FDFE71F7FDAE}"/>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Collin Slutzky</a:t>
            </a:r>
            <a:br>
              <a:rPr lang="en-US" dirty="0">
                <a:ea typeface="+mn-lt"/>
                <a:cs typeface="+mn-lt"/>
              </a:rPr>
            </a:br>
            <a:r>
              <a:rPr lang="en-US" dirty="0">
                <a:ea typeface="+mn-lt"/>
                <a:cs typeface="+mn-lt"/>
                <a:hlinkClick r:id="rId3"/>
              </a:rPr>
              <a:t>s-ebt@cde.state.co.us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15870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58C5E-F2CB-6868-ACE2-EAEB230E028B}"/>
              </a:ext>
            </a:extLst>
          </p:cNvPr>
          <p:cNvSpPr>
            <a:spLocks noGrp="1"/>
          </p:cNvSpPr>
          <p:nvPr>
            <p:ph type="title"/>
          </p:nvPr>
        </p:nvSpPr>
        <p:spPr>
          <a:xfrm>
            <a:off x="297428" y="88141"/>
            <a:ext cx="8109153" cy="756418"/>
          </a:xfrm>
        </p:spPr>
        <p:txBody>
          <a:bodyPr/>
          <a:lstStyle/>
          <a:p>
            <a:r>
              <a:rPr lang="en-US" dirty="0"/>
              <a:t>Data Pipeline Demonstration</a:t>
            </a:r>
          </a:p>
        </p:txBody>
      </p:sp>
      <p:pic>
        <p:nvPicPr>
          <p:cNvPr id="4" name="Picture 3" descr="Video of how to upload a file in Data Pipeline through the File Upload Screen">
            <a:extLst>
              <a:ext uri="{FF2B5EF4-FFF2-40B4-BE49-F238E27FC236}">
                <a16:creationId xmlns:a16="http://schemas.microsoft.com/office/drawing/2014/main" id="{2BB82951-7C45-DC46-8BC4-72211073F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91" y="507436"/>
            <a:ext cx="11858018" cy="6284708"/>
          </a:xfrm>
          <a:prstGeom prst="rect">
            <a:avLst/>
          </a:prstGeom>
        </p:spPr>
      </p:pic>
      <p:sp>
        <p:nvSpPr>
          <p:cNvPr id="5" name="TextBox 4">
            <a:extLst>
              <a:ext uri="{FF2B5EF4-FFF2-40B4-BE49-F238E27FC236}">
                <a16:creationId xmlns:a16="http://schemas.microsoft.com/office/drawing/2014/main" id="{750E4ADE-7C8A-971E-677C-4C2E8BE5641E}"/>
              </a:ext>
              <a:ext uri="{C183D7F6-B498-43B3-948B-1728B52AA6E4}">
                <adec:decorative xmlns:adec="http://schemas.microsoft.com/office/drawing/2017/decorative" val="1"/>
              </a:ext>
            </a:extLst>
          </p:cNvPr>
          <p:cNvSpPr txBox="1"/>
          <p:nvPr/>
        </p:nvSpPr>
        <p:spPr>
          <a:xfrm>
            <a:off x="7890520" y="2156914"/>
            <a:ext cx="3147593" cy="2862322"/>
          </a:xfrm>
          <a:prstGeom prst="rect">
            <a:avLst/>
          </a:prstGeom>
          <a:noFill/>
          <a:ln>
            <a:solidFill>
              <a:schemeClr val="tx1"/>
            </a:solidFill>
          </a:ln>
        </p:spPr>
        <p:txBody>
          <a:bodyPr wrap="square" rtlCol="0">
            <a:spAutoFit/>
          </a:bodyPr>
          <a:lstStyle/>
          <a:p>
            <a:r>
              <a:rPr lang="en-US" b="1" u="sng" dirty="0"/>
              <a:t>Dataset: </a:t>
            </a:r>
            <a:r>
              <a:rPr lang="en-US" dirty="0"/>
              <a:t>Summer Student EBT</a:t>
            </a:r>
          </a:p>
          <a:p>
            <a:r>
              <a:rPr lang="en-US" b="1" u="sng" dirty="0"/>
              <a:t>File Type: </a:t>
            </a:r>
            <a:r>
              <a:rPr lang="en-US" dirty="0"/>
              <a:t>Summer Student </a:t>
            </a:r>
            <a:r>
              <a:rPr lang="en-US"/>
              <a:t>EBT </a:t>
            </a:r>
            <a:r>
              <a:rPr lang="en-US" b="1" u="sng"/>
              <a:t>School </a:t>
            </a:r>
            <a:r>
              <a:rPr lang="en-US" b="1" u="sng" dirty="0"/>
              <a:t>Year: </a:t>
            </a:r>
            <a:r>
              <a:rPr lang="en-US" dirty="0"/>
              <a:t>2025-26</a:t>
            </a:r>
          </a:p>
          <a:p>
            <a:r>
              <a:rPr lang="en-US" b="1" u="sng" dirty="0"/>
              <a:t>Organization/LEA: </a:t>
            </a:r>
            <a:r>
              <a:rPr lang="en-US" dirty="0"/>
              <a:t>Will autofill to yours</a:t>
            </a:r>
          </a:p>
          <a:p>
            <a:r>
              <a:rPr lang="en-US" b="1" u="sng" dirty="0"/>
              <a:t>Locate File:</a:t>
            </a:r>
            <a:r>
              <a:rPr lang="en-US" dirty="0"/>
              <a:t> Find location of saved extracted file</a:t>
            </a:r>
          </a:p>
          <a:p>
            <a:r>
              <a:rPr lang="en-US" b="1" u="sng" dirty="0"/>
              <a:t>Upload Type: </a:t>
            </a:r>
            <a:r>
              <a:rPr lang="en-US" dirty="0"/>
              <a:t>Replace (will take file and replace everything in Data Pipeline)</a:t>
            </a:r>
            <a:endParaRPr lang="en-US" b="1" u="sng" dirty="0"/>
          </a:p>
        </p:txBody>
      </p:sp>
      <p:sp>
        <p:nvSpPr>
          <p:cNvPr id="2" name="Slide Number Placeholder 1">
            <a:extLst>
              <a:ext uri="{FF2B5EF4-FFF2-40B4-BE49-F238E27FC236}">
                <a16:creationId xmlns:a16="http://schemas.microsoft.com/office/drawing/2014/main" id="{9B1E9211-4F58-6EFF-C0CB-1ADE80246B42}"/>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72963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053F-825E-653E-F608-4EA95437F99C}"/>
              </a:ext>
            </a:extLst>
          </p:cNvPr>
          <p:cNvSpPr>
            <a:spLocks noGrp="1"/>
          </p:cNvSpPr>
          <p:nvPr>
            <p:ph type="title"/>
          </p:nvPr>
        </p:nvSpPr>
        <p:spPr/>
        <p:txBody>
          <a:bodyPr/>
          <a:lstStyle/>
          <a:p>
            <a:r>
              <a:rPr lang="en-US" dirty="0"/>
              <a:t>Automated Emails</a:t>
            </a:r>
          </a:p>
        </p:txBody>
      </p:sp>
      <p:sp>
        <p:nvSpPr>
          <p:cNvPr id="3" name="Content Placeholder 2">
            <a:extLst>
              <a:ext uri="{FF2B5EF4-FFF2-40B4-BE49-F238E27FC236}">
                <a16:creationId xmlns:a16="http://schemas.microsoft.com/office/drawing/2014/main" id="{28A89995-91C0-DE4F-F656-84E4AC9C8D1A}"/>
              </a:ext>
            </a:extLst>
          </p:cNvPr>
          <p:cNvSpPr>
            <a:spLocks noGrp="1"/>
          </p:cNvSpPr>
          <p:nvPr>
            <p:ph idx="1"/>
          </p:nvPr>
        </p:nvSpPr>
        <p:spPr>
          <a:xfrm>
            <a:off x="838200" y="1463040"/>
            <a:ext cx="4074886" cy="4640674"/>
          </a:xfrm>
        </p:spPr>
        <p:txBody>
          <a:bodyPr/>
          <a:lstStyle/>
          <a:p>
            <a:r>
              <a:rPr lang="en-US" dirty="0"/>
              <a:t>After submitting a file to Data Pipeline you will receive an automated email with your record count and errors</a:t>
            </a:r>
          </a:p>
          <a:p>
            <a:pPr lvl="1"/>
            <a:r>
              <a:rPr lang="en-US" dirty="0"/>
              <a:t>These emails occasionally fail to send or get caught by spam filters</a:t>
            </a:r>
          </a:p>
          <a:p>
            <a:r>
              <a:rPr lang="en-US" dirty="0"/>
              <a:t>If the email shows zero records, check your file’s formatting </a:t>
            </a:r>
          </a:p>
        </p:txBody>
      </p:sp>
      <p:sp>
        <p:nvSpPr>
          <p:cNvPr id="4" name="Slide Number Placeholder 3">
            <a:extLst>
              <a:ext uri="{FF2B5EF4-FFF2-40B4-BE49-F238E27FC236}">
                <a16:creationId xmlns:a16="http://schemas.microsoft.com/office/drawing/2014/main" id="{AD326353-ACC9-8E22-D480-E4EB9919E88B}"/>
              </a:ext>
            </a:extLst>
          </p:cNvPr>
          <p:cNvSpPr>
            <a:spLocks noGrp="1"/>
          </p:cNvSpPr>
          <p:nvPr>
            <p:ph type="sldNum" sz="quarter" idx="12"/>
          </p:nvPr>
        </p:nvSpPr>
        <p:spPr/>
        <p:txBody>
          <a:bodyPr/>
          <a:lstStyle/>
          <a:p>
            <a:fld id="{C479D5F6-EDCB-402A-AC08-4943A1820E8F}" type="slidenum">
              <a:rPr lang="en-US" smtClean="0"/>
              <a:pPr/>
              <a:t>11</a:t>
            </a:fld>
            <a:endParaRPr lang="en-US"/>
          </a:p>
        </p:txBody>
      </p:sp>
      <p:pic>
        <p:nvPicPr>
          <p:cNvPr id="5" name="Picture 4" descr="Email screenshot what districts will receive from Pipeline upon uploading files.">
            <a:extLst>
              <a:ext uri="{FF2B5EF4-FFF2-40B4-BE49-F238E27FC236}">
                <a16:creationId xmlns:a16="http://schemas.microsoft.com/office/drawing/2014/main" id="{D1484A0A-C94D-4EFE-A30F-E1F390EDECA6}"/>
              </a:ext>
            </a:extLst>
          </p:cNvPr>
          <p:cNvPicPr>
            <a:picLocks noChangeAspect="1"/>
          </p:cNvPicPr>
          <p:nvPr/>
        </p:nvPicPr>
        <p:blipFill>
          <a:blip r:embed="rId2"/>
          <a:stretch>
            <a:fillRect/>
          </a:stretch>
        </p:blipFill>
        <p:spPr>
          <a:xfrm>
            <a:off x="5204477" y="1496730"/>
            <a:ext cx="6745216" cy="3864539"/>
          </a:xfrm>
          <a:prstGeom prst="rect">
            <a:avLst/>
          </a:prstGeom>
          <a:ln>
            <a:solidFill>
              <a:schemeClr val="tx1"/>
            </a:solidFill>
          </a:ln>
        </p:spPr>
      </p:pic>
    </p:spTree>
    <p:extLst>
      <p:ext uri="{BB962C8B-B14F-4D97-AF65-F5344CB8AC3E}">
        <p14:creationId xmlns:p14="http://schemas.microsoft.com/office/powerpoint/2010/main" val="220353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70622"/>
            <a:ext cx="7891940" cy="756418"/>
          </a:xfrm>
        </p:spPr>
        <p:txBody>
          <a:bodyPr/>
          <a:lstStyle/>
          <a:p>
            <a:r>
              <a:rPr lang="en-US" dirty="0"/>
              <a:t>Pipeline Error Report</a:t>
            </a:r>
          </a:p>
        </p:txBody>
      </p:sp>
      <p:pic>
        <p:nvPicPr>
          <p:cNvPr id="8" name="Picture 7" descr="Screenshot of Pipeline Error Report screen">
            <a:extLst>
              <a:ext uri="{FF2B5EF4-FFF2-40B4-BE49-F238E27FC236}">
                <a16:creationId xmlns:a16="http://schemas.microsoft.com/office/drawing/2014/main" id="{A4C4A36D-4E00-6BE6-88EB-95C364915A2C}"/>
              </a:ext>
            </a:extLst>
          </p:cNvPr>
          <p:cNvPicPr>
            <a:picLocks noChangeAspect="1"/>
          </p:cNvPicPr>
          <p:nvPr/>
        </p:nvPicPr>
        <p:blipFill>
          <a:blip r:embed="rId2"/>
          <a:stretch>
            <a:fillRect/>
          </a:stretch>
        </p:blipFill>
        <p:spPr>
          <a:xfrm>
            <a:off x="1635536" y="1399641"/>
            <a:ext cx="8920929" cy="2584480"/>
          </a:xfrm>
          <a:prstGeom prst="rect">
            <a:avLst/>
          </a:prstGeom>
        </p:spPr>
      </p:pic>
      <p:sp>
        <p:nvSpPr>
          <p:cNvPr id="10" name="Text Placeholder 9">
            <a:extLst>
              <a:ext uri="{FF2B5EF4-FFF2-40B4-BE49-F238E27FC236}">
                <a16:creationId xmlns:a16="http://schemas.microsoft.com/office/drawing/2014/main" id="{E775AB66-7738-ACD7-0309-7CFB2E644BF6}"/>
              </a:ext>
            </a:extLst>
          </p:cNvPr>
          <p:cNvSpPr txBox="1">
            <a:spLocks/>
          </p:cNvSpPr>
          <p:nvPr/>
        </p:nvSpPr>
        <p:spPr>
          <a:xfrm>
            <a:off x="1586917" y="3813797"/>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Errors</a:t>
            </a:r>
          </a:p>
        </p:txBody>
      </p:sp>
      <p:sp>
        <p:nvSpPr>
          <p:cNvPr id="7" name="Content Placeholder 7">
            <a:extLst>
              <a:ext uri="{FF2B5EF4-FFF2-40B4-BE49-F238E27FC236}">
                <a16:creationId xmlns:a16="http://schemas.microsoft.com/office/drawing/2014/main" id="{28B3F94E-30F0-B967-2580-AE1EE4BEBEAB}"/>
              </a:ext>
            </a:extLst>
          </p:cNvPr>
          <p:cNvSpPr>
            <a:spLocks noGrp="1"/>
          </p:cNvSpPr>
          <p:nvPr>
            <p:ph sz="half" idx="1"/>
          </p:nvPr>
        </p:nvSpPr>
        <p:spPr>
          <a:xfrm>
            <a:off x="1731478" y="4232871"/>
            <a:ext cx="4145987" cy="1813968"/>
          </a:xfrm>
        </p:spPr>
        <p:txBody>
          <a:bodyPr>
            <a:normAutofit fontScale="77500" lnSpcReduction="20000"/>
          </a:bodyPr>
          <a:lstStyle/>
          <a:p>
            <a:r>
              <a:rPr lang="en-US" dirty="0"/>
              <a:t>Must be addressed</a:t>
            </a:r>
          </a:p>
          <a:p>
            <a:pPr lvl="1"/>
            <a:r>
              <a:rPr lang="en-US" dirty="0"/>
              <a:t>Update data fields to clear </a:t>
            </a:r>
          </a:p>
          <a:p>
            <a:pPr lvl="1"/>
            <a:r>
              <a:rPr lang="en-US" dirty="0"/>
              <a:t>Request errors be ignored if student data is accurate but does not follow the typical coding pattern as indicated by the error message</a:t>
            </a:r>
          </a:p>
          <a:p>
            <a:r>
              <a:rPr lang="en-US" dirty="0"/>
              <a:t>Data </a:t>
            </a:r>
            <a:r>
              <a:rPr lang="en-US" u="sng" dirty="0"/>
              <a:t>cannot</a:t>
            </a:r>
            <a:r>
              <a:rPr lang="en-US" dirty="0"/>
              <a:t> be submitted if there are any errors</a:t>
            </a:r>
          </a:p>
          <a:p>
            <a:endParaRPr lang="en-US" dirty="0"/>
          </a:p>
        </p:txBody>
      </p:sp>
      <p:sp>
        <p:nvSpPr>
          <p:cNvPr id="11" name="Text Placeholder 10">
            <a:extLst>
              <a:ext uri="{FF2B5EF4-FFF2-40B4-BE49-F238E27FC236}">
                <a16:creationId xmlns:a16="http://schemas.microsoft.com/office/drawing/2014/main" id="{C1765F79-A301-8636-D0C8-35293FBF334B}"/>
              </a:ext>
            </a:extLst>
          </p:cNvPr>
          <p:cNvSpPr txBox="1">
            <a:spLocks/>
          </p:cNvSpPr>
          <p:nvPr/>
        </p:nvSpPr>
        <p:spPr>
          <a:xfrm>
            <a:off x="6165979" y="3813796"/>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Warnings</a:t>
            </a:r>
          </a:p>
        </p:txBody>
      </p:sp>
      <p:sp>
        <p:nvSpPr>
          <p:cNvPr id="9" name="Content Placeholder 8">
            <a:extLst>
              <a:ext uri="{FF2B5EF4-FFF2-40B4-BE49-F238E27FC236}">
                <a16:creationId xmlns:a16="http://schemas.microsoft.com/office/drawing/2014/main" id="{F9D21B2E-6760-1BFD-211C-1B7CE68744A2}"/>
              </a:ext>
            </a:extLst>
          </p:cNvPr>
          <p:cNvSpPr txBox="1">
            <a:spLocks/>
          </p:cNvSpPr>
          <p:nvPr/>
        </p:nvSpPr>
        <p:spPr>
          <a:xfrm>
            <a:off x="6165979" y="4232871"/>
            <a:ext cx="3886200" cy="204400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Indicate possible data inconsistencies/coding issues</a:t>
            </a:r>
          </a:p>
          <a:p>
            <a:r>
              <a:rPr lang="en-US" dirty="0"/>
              <a:t>Data </a:t>
            </a:r>
            <a:r>
              <a:rPr lang="en-US" u="sng" dirty="0"/>
              <a:t>can</a:t>
            </a:r>
            <a:r>
              <a:rPr lang="en-US" dirty="0"/>
              <a:t> be submitted even if warnings are present</a:t>
            </a:r>
          </a:p>
          <a:p>
            <a:r>
              <a:rPr lang="en-US" dirty="0">
                <a:solidFill>
                  <a:schemeClr val="accent1">
                    <a:lumMod val="75000"/>
                  </a:schemeClr>
                </a:solidFill>
              </a:rPr>
              <a:t>Pro Tip: </a:t>
            </a:r>
            <a:r>
              <a:rPr lang="en-US" dirty="0"/>
              <a:t>Review warnings to look for patterns/areas where district data could be documented in a more accurate manner</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83538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dirty="0"/>
              <a:t>Ready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Once you have verified the data, submit your file to CDE.  Go to:</a:t>
            </a:r>
          </a:p>
          <a:p>
            <a:pPr lvl="1">
              <a:buFont typeface="Wingdings" panose="05000000000000000000" pitchFamily="2" charset="2"/>
              <a:buChar char="Ø"/>
            </a:pPr>
            <a:r>
              <a:rPr lang="en-US" dirty="0"/>
              <a:t>Summer EBT -&gt; Status Dashboard and click ‘Submit to CDE’</a:t>
            </a:r>
          </a:p>
          <a:p>
            <a:pPr lvl="1">
              <a:buFont typeface="Wingdings" panose="05000000000000000000" pitchFamily="2" charset="2"/>
              <a:buChar char="Ø"/>
            </a:pPr>
            <a:r>
              <a:rPr lang="en-US" dirty="0"/>
              <a:t>Must have </a:t>
            </a:r>
            <a:r>
              <a:rPr lang="en-US" u="sng" dirty="0">
                <a:solidFill>
                  <a:srgbClr val="7030A0"/>
                </a:solidFill>
              </a:rPr>
              <a:t>LEAAPPROVER</a:t>
            </a:r>
            <a:r>
              <a:rPr lang="en-US" dirty="0"/>
              <a:t> role in IDM to complete this step</a:t>
            </a:r>
          </a:p>
          <a:p>
            <a:pPr lvl="1">
              <a:buFont typeface="Wingdings" panose="05000000000000000000" pitchFamily="2" charset="2"/>
              <a:buChar char="Ø"/>
            </a:pPr>
            <a:r>
              <a:rPr lang="en-US" dirty="0"/>
              <a:t>Once data is submitted it will be locked, must request unlock to make changes (email or call me to request)</a:t>
            </a:r>
          </a:p>
          <a:p>
            <a:pPr marL="0" indent="0">
              <a:buNone/>
            </a:pPr>
            <a:endParaRPr lang="en-US" dirty="0"/>
          </a:p>
        </p:txBody>
      </p:sp>
      <p:grpSp>
        <p:nvGrpSpPr>
          <p:cNvPr id="5" name="Group 4" descr="Status Dashboard screen in Data Pipeline -Where you will submit OCT data to CDE"/>
          <p:cNvGrpSpPr/>
          <p:nvPr/>
        </p:nvGrpSpPr>
        <p:grpSpPr>
          <a:xfrm>
            <a:off x="1898444" y="3253507"/>
            <a:ext cx="8769556" cy="2865586"/>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585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BBFED-6216-DA30-03CF-03DEA915056E}"/>
              </a:ext>
            </a:extLst>
          </p:cNvPr>
          <p:cNvSpPr>
            <a:spLocks noGrp="1"/>
          </p:cNvSpPr>
          <p:nvPr>
            <p:ph type="title"/>
          </p:nvPr>
        </p:nvSpPr>
        <p:spPr/>
        <p:txBody>
          <a:bodyPr/>
          <a:lstStyle/>
          <a:p>
            <a:r>
              <a:rPr lang="en-US" dirty="0"/>
              <a:t>Thank you for attending!</a:t>
            </a:r>
          </a:p>
        </p:txBody>
      </p:sp>
      <p:graphicFrame>
        <p:nvGraphicFramePr>
          <p:cNvPr id="14" name="Content Placeholder 2" descr="720-441-7963&#10;StudentOctober@cde.state.co.us &#10;Student October Snapshot Website link&#10;Student Interchange Website link&#10;Identity Management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1125402216"/>
              </p:ext>
            </p:extLst>
          </p:nvPr>
        </p:nvGraphicFramePr>
        <p:xfrm>
          <a:off x="228600" y="663232"/>
          <a:ext cx="117348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326925" y="254514"/>
            <a:ext cx="8109153" cy="756418"/>
          </a:xfrm>
        </p:spPr>
        <p:txBody>
          <a:bodyPr anchor="t">
            <a:normAutofit/>
          </a:bodyPr>
          <a:lstStyle/>
          <a:p>
            <a:r>
              <a:rPr lang="en-US" dirty="0"/>
              <a:t>Data Collection Timeline</a:t>
            </a:r>
          </a:p>
        </p:txBody>
      </p:sp>
      <p:sp>
        <p:nvSpPr>
          <p:cNvPr id="4" name="Slide Number Placeholder 3"/>
          <p:cNvSpPr>
            <a:spLocks noGrp="1"/>
          </p:cNvSpPr>
          <p:nvPr>
            <p:ph type="sldNum" sz="quarter" idx="12"/>
          </p:nvPr>
        </p:nvSpPr>
        <p:spPr>
          <a:xfrm>
            <a:off x="297428" y="6427019"/>
            <a:ext cx="2743200" cy="365125"/>
          </a:xfrm>
        </p:spPr>
        <p:txBody>
          <a:bodyPr>
            <a:normAutofit/>
          </a:bodyPr>
          <a:lstStyle/>
          <a:p>
            <a:pPr>
              <a:spcAft>
                <a:spcPts val="600"/>
              </a:spcAft>
            </a:pPr>
            <a:fld id="{C479D5F6-EDCB-402A-AC08-4943A1820E8F}" type="slidenum">
              <a:rPr lang="en-US" smtClean="0"/>
              <a:pPr>
                <a:spcAft>
                  <a:spcPts val="600"/>
                </a:spcAft>
              </a:pPr>
              <a:t>2</a:t>
            </a:fld>
            <a:endParaRPr lang="en-US"/>
          </a:p>
        </p:txBody>
      </p:sp>
      <p:graphicFrame>
        <p:nvGraphicFramePr>
          <p:cNvPr id="3" name="Table 2">
            <a:extLst>
              <a:ext uri="{FF2B5EF4-FFF2-40B4-BE49-F238E27FC236}">
                <a16:creationId xmlns:a16="http://schemas.microsoft.com/office/drawing/2014/main" id="{64A5974B-750E-964A-7B3F-DE8727F50737}"/>
              </a:ext>
            </a:extLst>
          </p:cNvPr>
          <p:cNvGraphicFramePr>
            <a:graphicFrameLocks noGrp="1"/>
          </p:cNvGraphicFramePr>
          <p:nvPr>
            <p:extLst>
              <p:ext uri="{D42A27DB-BD31-4B8C-83A1-F6EECF244321}">
                <p14:modId xmlns:p14="http://schemas.microsoft.com/office/powerpoint/2010/main" val="4185121285"/>
              </p:ext>
            </p:extLst>
          </p:nvPr>
        </p:nvGraphicFramePr>
        <p:xfrm>
          <a:off x="1031051" y="2228448"/>
          <a:ext cx="10129898" cy="2401103"/>
        </p:xfrm>
        <a:graphic>
          <a:graphicData uri="http://schemas.openxmlformats.org/drawingml/2006/table">
            <a:tbl>
              <a:tblPr firstRow="1" bandRow="1"/>
              <a:tblGrid>
                <a:gridCol w="1943841">
                  <a:extLst>
                    <a:ext uri="{9D8B030D-6E8A-4147-A177-3AD203B41FA5}">
                      <a16:colId xmlns:a16="http://schemas.microsoft.com/office/drawing/2014/main" val="3907788015"/>
                    </a:ext>
                  </a:extLst>
                </a:gridCol>
                <a:gridCol w="1732549">
                  <a:extLst>
                    <a:ext uri="{9D8B030D-6E8A-4147-A177-3AD203B41FA5}">
                      <a16:colId xmlns:a16="http://schemas.microsoft.com/office/drawing/2014/main" val="2872886053"/>
                    </a:ext>
                  </a:extLst>
                </a:gridCol>
                <a:gridCol w="6453508">
                  <a:extLst>
                    <a:ext uri="{9D8B030D-6E8A-4147-A177-3AD203B41FA5}">
                      <a16:colId xmlns:a16="http://schemas.microsoft.com/office/drawing/2014/main" val="2763032304"/>
                    </a:ext>
                  </a:extLst>
                </a:gridCol>
              </a:tblGrid>
              <a:tr h="187188">
                <a:tc>
                  <a:txBody>
                    <a:bodyPr/>
                    <a:lstStyle/>
                    <a:p>
                      <a:pPr marL="0" marR="0" algn="l" fontAlgn="t">
                        <a:lnSpc>
                          <a:spcPct val="107000"/>
                        </a:lnSpc>
                        <a:spcAft>
                          <a:spcPts val="800"/>
                        </a:spcAft>
                        <a:buNone/>
                        <a:tabLst>
                          <a:tab pos="2028825" algn="l"/>
                        </a:tabLst>
                      </a:pPr>
                      <a:r>
                        <a:rPr lang="en-US" sz="1400" b="1" i="0" u="none" strike="noStrike">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b="0" i="0" u="none" strike="noStrike">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fontAlgn="t">
                        <a:lnSpc>
                          <a:spcPct val="107000"/>
                        </a:lnSpc>
                        <a:spcAft>
                          <a:spcPts val="800"/>
                        </a:spcAft>
                        <a:buNone/>
                        <a:tabLst>
                          <a:tab pos="2028825" algn="l"/>
                        </a:tabLst>
                      </a:pPr>
                      <a:r>
                        <a:rPr lang="en-US" sz="1400" b="1" i="0" u="none" strike="noStrike">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b="0" i="0" u="none" strike="noStrike">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fontAlgn="t">
                        <a:lnSpc>
                          <a:spcPct val="107000"/>
                        </a:lnSpc>
                        <a:spcAft>
                          <a:spcPts val="800"/>
                        </a:spcAft>
                        <a:buNone/>
                        <a:tabLst>
                          <a:tab pos="2028825" algn="l"/>
                        </a:tabLst>
                      </a:pPr>
                      <a:r>
                        <a:rPr lang="en-US" sz="1400" b="1" i="0" u="none" strike="noStrike">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b="0" i="0" u="none" strike="noStrike">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68438231"/>
                  </a:ext>
                </a:extLst>
              </a:tr>
              <a:tr h="266118">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01/28/2026</a:t>
                      </a:r>
                      <a:endParaRPr lang="en-US" sz="1400" b="0" i="0" u="none" strike="noStrike">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b="0" i="0" u="none" strike="noStrike">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Aft>
                          <a:spcPts val="800"/>
                        </a:spcAft>
                        <a:buNone/>
                        <a:tabLst>
                          <a:tab pos="2028825" algn="l"/>
                        </a:tabLst>
                      </a:pPr>
                      <a:r>
                        <a:rPr lang="en-US" sz="1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Summer EBT Data Pipeline Overview 1-2 </a:t>
                      </a:r>
                      <a:r>
                        <a:rPr lang="en-US" sz="1400" b="0" i="0" u="none" strike="noStrike" dirty="0" err="1">
                          <a:effectLst/>
                          <a:latin typeface="Trebuchet MS" panose="020B0603020202020204" pitchFamily="34" charset="0"/>
                          <a:ea typeface="Calibri" panose="020F0502020204030204" pitchFamily="34" charset="0"/>
                          <a:cs typeface="Times New Roman" panose="02020603050405020304" pitchFamily="18" charset="0"/>
                        </a:rPr>
                        <a:t>p.m</a:t>
                      </a:r>
                      <a:endParaRPr lang="en-US" sz="1400" b="0" i="0" u="none" strike="noStrike" dirty="0">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9106175"/>
                  </a:ext>
                </a:extLst>
              </a:tr>
              <a:tr h="307218">
                <a:tc>
                  <a:txBody>
                    <a:bodyPr/>
                    <a:lstStyle/>
                    <a:p>
                      <a:pPr marL="0" marR="0" algn="l" fontAlgn="t">
                        <a:lnSpc>
                          <a:spcPct val="107000"/>
                        </a:lnSpc>
                        <a:spcAft>
                          <a:spcPts val="800"/>
                        </a:spcAft>
                        <a:buNone/>
                        <a:tabLst>
                          <a:tab pos="2028825" algn="l"/>
                        </a:tabLst>
                      </a:pPr>
                      <a:r>
                        <a:rPr lang="en-US" sz="1400" b="0" i="0" u="none" strike="no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02/02/2026</a:t>
                      </a:r>
                      <a:endParaRPr lang="en-US" sz="1400" b="0" i="0" u="none" strike="noStrike">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gn="l" fontAlgn="t">
                        <a:lnSpc>
                          <a:spcPct val="107000"/>
                        </a:lnSpc>
                        <a:spcAft>
                          <a:spcPts val="800"/>
                        </a:spcAft>
                        <a:buNone/>
                        <a:tabLst>
                          <a:tab pos="2028825" algn="l"/>
                        </a:tabLst>
                      </a:pPr>
                      <a:r>
                        <a:rPr lang="en-US" sz="1400" b="0" i="0" u="none" strike="no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b="0" i="0" u="none" strike="noStrike">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gn="l" fontAlgn="t">
                        <a:lnSpc>
                          <a:spcPct val="107000"/>
                        </a:lnSpc>
                        <a:spcAft>
                          <a:spcPts val="800"/>
                        </a:spcAft>
                        <a:buNone/>
                        <a:tabLst>
                          <a:tab pos="2028825" algn="l"/>
                        </a:tabLst>
                      </a:pPr>
                      <a:r>
                        <a:rPr lang="en-US" sz="1400" b="0" i="0" u="none" strike="no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Districts may begin uploading Summer EBT files</a:t>
                      </a:r>
                      <a:endParaRPr lang="en-US" sz="1400" b="0" i="0" u="none" strike="noStrike">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2000301126"/>
                  </a:ext>
                </a:extLst>
              </a:tr>
              <a:tr h="336105">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02/06/2026</a:t>
                      </a:r>
                      <a:endParaRPr lang="en-US" sz="1400" b="0" i="0" u="none" strike="noStrike">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b="0" i="0" u="none" strike="noStrike">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Upload Summer EBT file and review errors</a:t>
                      </a:r>
                      <a:endParaRPr lang="en-US" sz="1400" b="0" i="0" u="none" strike="noStrike">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270245"/>
                  </a:ext>
                </a:extLst>
              </a:tr>
              <a:tr h="336105">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02/20/2026</a:t>
                      </a:r>
                      <a:endParaRPr lang="en-US" sz="1400" b="0" i="0" u="none" strike="noStrike">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b="0" i="0" u="none" strike="noStrike">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Aft>
                          <a:spcPts val="800"/>
                        </a:spcAft>
                        <a:buNone/>
                        <a:tabLst>
                          <a:tab pos="2028825" algn="l"/>
                        </a:tabLst>
                      </a:pPr>
                      <a:r>
                        <a:rPr lang="en-US" sz="1400" b="0" i="0" u="none" strike="noStrike">
                          <a:effectLst/>
                          <a:latin typeface="Trebuchet MS" panose="020B0603020202020204" pitchFamily="34" charset="0"/>
                          <a:ea typeface="Calibri" panose="020F0502020204030204" pitchFamily="34" charset="0"/>
                          <a:cs typeface="Times New Roman" panose="02020603050405020304" pitchFamily="18" charset="0"/>
                        </a:rPr>
                        <a:t>Upload error-free Summer EBT file</a:t>
                      </a:r>
                      <a:endParaRPr lang="en-US" sz="1400" b="0" i="0" u="none" strike="noStrike">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119413"/>
                  </a:ext>
                </a:extLst>
              </a:tr>
              <a:tr h="336105">
                <a:tc>
                  <a:txBody>
                    <a:bodyPr/>
                    <a:lstStyle/>
                    <a:p>
                      <a:pPr marL="0" marR="0" algn="l" fontAlgn="t">
                        <a:lnSpc>
                          <a:spcPct val="107000"/>
                        </a:lnSpc>
                        <a:spcAft>
                          <a:spcPts val="800"/>
                        </a:spcAft>
                        <a:buNone/>
                        <a:tabLst>
                          <a:tab pos="2028825" algn="l"/>
                        </a:tabLst>
                      </a:pPr>
                      <a:r>
                        <a:rPr lang="en-US" sz="1400" b="0" i="0" u="none" strike="no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02/25/2025</a:t>
                      </a:r>
                      <a:endParaRPr lang="en-US" sz="1400" b="0" i="0" u="none" strike="noStrike">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fontAlgn="t">
                        <a:lnSpc>
                          <a:spcPct val="107000"/>
                        </a:lnSpc>
                        <a:spcAft>
                          <a:spcPts val="800"/>
                        </a:spcAft>
                        <a:buNone/>
                        <a:tabLst>
                          <a:tab pos="2028825" algn="l"/>
                        </a:tabLst>
                      </a:pPr>
                      <a:r>
                        <a:rPr lang="en-US" sz="1400" b="0" i="0" u="none" strike="no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b="0" i="0" u="none" strike="noStrike">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fontAlgn="t">
                        <a:lnSpc>
                          <a:spcPct val="107000"/>
                        </a:lnSpc>
                        <a:spcAft>
                          <a:spcPts val="800"/>
                        </a:spcAft>
                        <a:buNone/>
                        <a:tabLst>
                          <a:tab pos="2028825" algn="l"/>
                        </a:tabLst>
                      </a:pPr>
                      <a:r>
                        <a:rPr lang="en-US" sz="1400" b="0" i="0" u="none" strike="no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Review Summer EBT file to ensure Free/Reduced Lunch reporting is correct </a:t>
                      </a:r>
                      <a:endParaRPr lang="en-US" sz="1400" b="0" i="0" u="none" strike="noStrike">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82346169"/>
                  </a:ext>
                </a:extLst>
              </a:tr>
              <a:tr h="420448">
                <a:tc>
                  <a:txBody>
                    <a:bodyPr/>
                    <a:lstStyle/>
                    <a:p>
                      <a:pPr marL="0" marR="0" algn="l" fontAlgn="t">
                        <a:lnSpc>
                          <a:spcPct val="107000"/>
                        </a:lnSpc>
                        <a:spcAft>
                          <a:spcPts val="800"/>
                        </a:spcAft>
                        <a:buNone/>
                        <a:tabLst>
                          <a:tab pos="2028825" algn="l"/>
                        </a:tabLst>
                      </a:pPr>
                      <a:r>
                        <a:rPr lang="en-US" sz="1400" b="0" i="0" u="none" strike="noStrike"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02/27/2025,</a:t>
                      </a:r>
                    </a:p>
                    <a:p>
                      <a:pPr marL="0" marR="0" algn="l" fontAlgn="t">
                        <a:lnSpc>
                          <a:spcPct val="107000"/>
                        </a:lnSpc>
                        <a:spcAft>
                          <a:spcPts val="800"/>
                        </a:spcAft>
                        <a:buNone/>
                        <a:tabLst>
                          <a:tab pos="2028825" algn="l"/>
                        </a:tabLst>
                      </a:pPr>
                      <a:r>
                        <a:rPr lang="en-US" sz="1400" b="0" i="0" u="none" strike="noStrike"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12:00 p.m.</a:t>
                      </a:r>
                      <a:endParaRPr lang="en-US" sz="1400" b="0" i="0" u="none" strike="noStrike" dirty="0">
                        <a:effectLst/>
                        <a:latin typeface="Arial" panose="020B0604020202020204" pitchFamily="34" charset="0"/>
                      </a:endParaRPr>
                    </a:p>
                  </a:txBody>
                  <a:tcPr marL="118817" marR="118817" marT="16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l" fontAlgn="t">
                        <a:lnSpc>
                          <a:spcPct val="107000"/>
                        </a:lnSpc>
                        <a:spcAft>
                          <a:spcPts val="800"/>
                        </a:spcAft>
                        <a:buNone/>
                        <a:tabLst>
                          <a:tab pos="2028825" algn="l"/>
                        </a:tabLst>
                      </a:pPr>
                      <a:r>
                        <a:rPr lang="en-US" sz="1400" b="0" i="0" u="none" strike="noStrike"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b="0" i="0" u="none" strike="noStrike" dirty="0">
                        <a:effectLst/>
                        <a:latin typeface="Arial" panose="020B0604020202020204" pitchFamily="34" charset="0"/>
                      </a:endParaRPr>
                    </a:p>
                  </a:txBody>
                  <a:tcPr marL="118817" marR="118817" marT="16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l" fontAlgn="t">
                        <a:lnSpc>
                          <a:spcPct val="107000"/>
                        </a:lnSpc>
                        <a:spcAft>
                          <a:spcPts val="800"/>
                        </a:spcAft>
                        <a:buNone/>
                        <a:tabLst>
                          <a:tab pos="2028825" algn="l"/>
                        </a:tabLst>
                      </a:pPr>
                      <a:r>
                        <a:rPr lang="en-US" sz="1400" b="0" i="0" u="none" strike="noStrike"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Submit Summer EBT data</a:t>
                      </a:r>
                      <a:endParaRPr lang="en-US" sz="1400" b="0" i="0" u="none" strike="noStrike" dirty="0">
                        <a:effectLst/>
                        <a:latin typeface="Arial" panose="020B0604020202020204" pitchFamily="34" charset="0"/>
                      </a:endParaRPr>
                    </a:p>
                  </a:txBody>
                  <a:tcPr marL="118817" marR="118817" marT="16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468263085"/>
                  </a:ext>
                </a:extLst>
              </a:tr>
            </a:tbl>
          </a:graphicData>
        </a:graphic>
      </p:graphicFrame>
    </p:spTree>
    <p:extLst>
      <p:ext uri="{BB962C8B-B14F-4D97-AF65-F5344CB8AC3E}">
        <p14:creationId xmlns:p14="http://schemas.microsoft.com/office/powerpoint/2010/main" val="388715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 uri="{C183D7F6-B498-43B3-948B-1728B52AA6E4}">
                <adec:decorative xmlns:adec="http://schemas.microsoft.com/office/drawing/2017/decorative" val="0"/>
              </a:ext>
            </a:extLst>
          </p:cNvPr>
          <p:cNvSpPr>
            <a:spLocks noGrp="1"/>
          </p:cNvSpPr>
          <p:nvPr>
            <p:ph type="title"/>
          </p:nvPr>
        </p:nvSpPr>
        <p:spPr>
          <a:xfrm>
            <a:off x="143956" y="263728"/>
            <a:ext cx="7294660" cy="757238"/>
          </a:xfrm>
        </p:spPr>
        <p:txBody>
          <a:bodyPr/>
          <a:lstStyle/>
          <a:p>
            <a:r>
              <a:rPr lang="en-US" dirty="0"/>
              <a:t>Corrections Phase Timeline</a:t>
            </a:r>
          </a:p>
        </p:txBody>
      </p:sp>
      <p:graphicFrame>
        <p:nvGraphicFramePr>
          <p:cNvPr id="2" name="Table Placeholder 16">
            <a:extLst>
              <a:ext uri="{FF2B5EF4-FFF2-40B4-BE49-F238E27FC236}">
                <a16:creationId xmlns:a16="http://schemas.microsoft.com/office/drawing/2014/main" id="{96306D58-28F8-303E-44EB-02F841BB07D7}"/>
              </a:ext>
            </a:extLst>
          </p:cNvPr>
          <p:cNvGraphicFramePr>
            <a:graphicFrameLocks/>
          </p:cNvGraphicFramePr>
          <p:nvPr>
            <p:extLst>
              <p:ext uri="{D42A27DB-BD31-4B8C-83A1-F6EECF244321}">
                <p14:modId xmlns:p14="http://schemas.microsoft.com/office/powerpoint/2010/main" val="1115480621"/>
              </p:ext>
            </p:extLst>
          </p:nvPr>
        </p:nvGraphicFramePr>
        <p:xfrm>
          <a:off x="186459" y="1367639"/>
          <a:ext cx="11819082" cy="1193288"/>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260345">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dirty="0">
                          <a:solidFill>
                            <a:srgbClr val="000000"/>
                          </a:solidFill>
                          <a:effectLst/>
                          <a:latin typeface="Trebuchet MS" panose="020B0603020202020204" pitchFamily="34" charset="0"/>
                        </a:rPr>
                        <a:t>05/18/2026</a:t>
                      </a:r>
                      <a:endParaRPr lang="en-US" sz="1600" b="0" i="0" dirty="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Open</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Corrections period opens for submissions</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dirty="0">
                          <a:solidFill>
                            <a:srgbClr val="000000"/>
                          </a:solidFill>
                          <a:effectLst/>
                          <a:latin typeface="Trebuchet MS" panose="020B0603020202020204" pitchFamily="34" charset="0"/>
                        </a:rPr>
                        <a:t>07/17/2026</a:t>
                      </a:r>
                      <a:endParaRPr lang="en-US" sz="1600" b="0" i="0" dirty="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Upload error-free Corrections file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dirty="0">
                          <a:solidFill>
                            <a:srgbClr val="000000"/>
                          </a:solidFill>
                          <a:effectLst/>
                          <a:latin typeface="Trebuchet MS" panose="020B0603020202020204" pitchFamily="34" charset="0"/>
                        </a:rPr>
                        <a:t>07/24/2026</a:t>
                      </a:r>
                      <a:endParaRPr lang="en-US" sz="1600" b="0" i="0" dirty="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Final Deadline for S-EBT Correction files</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69028" y="3016447"/>
            <a:ext cx="8515350" cy="2561253"/>
          </a:xfrm>
        </p:spPr>
        <p:txBody>
          <a:bodyPr>
            <a:normAutofit/>
          </a:bodyPr>
          <a:lstStyle/>
          <a:p>
            <a:r>
              <a:rPr lang="en-US" dirty="0"/>
              <a:t>The corrections period is optional, but highly recommended for larger districts</a:t>
            </a:r>
          </a:p>
          <a:p>
            <a:r>
              <a:rPr lang="en-US" dirty="0"/>
              <a:t>Districts should use the corrections period for: </a:t>
            </a:r>
          </a:p>
          <a:p>
            <a:pPr lvl="1"/>
            <a:r>
              <a:rPr lang="en-US" dirty="0"/>
              <a:t>Capturing newly eligible students for 2025-26 after February</a:t>
            </a:r>
          </a:p>
          <a:p>
            <a:pPr lvl="1"/>
            <a:r>
              <a:rPr lang="en-US" dirty="0"/>
              <a:t>Correct FRL status for students reported incorrectly in February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336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Syncplicity and Town Hall</a:t>
            </a:r>
          </a:p>
        </p:txBody>
      </p:sp>
      <p:sp>
        <p:nvSpPr>
          <p:cNvPr id="7" name="Text Placeholder 6">
            <a:extLst>
              <a:ext uri="{FF2B5EF4-FFF2-40B4-BE49-F238E27FC236}">
                <a16:creationId xmlns:a16="http://schemas.microsoft.com/office/drawing/2014/main" id="{D4663097-5D34-AA92-5C3E-AF15E0E731B5}"/>
              </a:ext>
            </a:extLst>
          </p:cNvPr>
          <p:cNvSpPr>
            <a:spLocks noGrp="1"/>
          </p:cNvSpPr>
          <p:nvPr>
            <p:ph type="body" sz="quarter" idx="13"/>
          </p:nvPr>
        </p:nvSpPr>
        <p:spPr/>
        <p:txBody>
          <a:bodyPr/>
          <a:lstStyle/>
          <a:p>
            <a:r>
              <a:rPr lang="en-US" b="1">
                <a:ea typeface="+mn-lt"/>
                <a:cs typeface="+mn-lt"/>
              </a:rPr>
              <a:t>Syncplicity – </a:t>
            </a:r>
            <a:r>
              <a:rPr lang="en-US" sz="2000" b="0">
                <a:ea typeface="+mn-lt"/>
                <a:cs typeface="+mn-lt"/>
              </a:rPr>
              <a:t>CDE’s secure file sharing service of choice</a:t>
            </a:r>
            <a:endParaRPr lang="en-US" sz="2000" b="0">
              <a:cs typeface="Calibri" panose="020F0502020204030204"/>
            </a:endParaRPr>
          </a:p>
        </p:txBody>
      </p:sp>
      <p:pic>
        <p:nvPicPr>
          <p:cNvPr id="9" name="Content Placeholder 8" descr="Screenshot of the Syncplicity software and the Student Folder. Once you click on the Student Folder, subfolders will appear.">
            <a:extLst>
              <a:ext uri="{FF2B5EF4-FFF2-40B4-BE49-F238E27FC236}">
                <a16:creationId xmlns:a16="http://schemas.microsoft.com/office/drawing/2014/main" id="{AD403769-ABE0-6A01-BE16-E1B316DD995E}"/>
              </a:ext>
            </a:extLst>
          </p:cNvPr>
          <p:cNvPicPr>
            <a:picLocks noGrp="1" noChangeAspect="1"/>
          </p:cNvPicPr>
          <p:nvPr>
            <p:ph sz="half" idx="1"/>
          </p:nvPr>
        </p:nvPicPr>
        <p:blipFill>
          <a:blip r:embed="rId3"/>
          <a:stretch>
            <a:fillRect/>
          </a:stretch>
        </p:blipFill>
        <p:spPr>
          <a:xfrm>
            <a:off x="838200" y="2569134"/>
            <a:ext cx="5181600" cy="3053231"/>
          </a:xfrm>
          <a:prstGeom prst="rect">
            <a:avLst/>
          </a:prstGeom>
          <a:ln>
            <a:solidFill>
              <a:schemeClr val="tx1"/>
            </a:solidFill>
          </a:ln>
        </p:spPr>
      </p:pic>
      <p:sp>
        <p:nvSpPr>
          <p:cNvPr id="8" name="Text Placeholder 7">
            <a:extLst>
              <a:ext uri="{FF2B5EF4-FFF2-40B4-BE49-F238E27FC236}">
                <a16:creationId xmlns:a16="http://schemas.microsoft.com/office/drawing/2014/main" id="{51CF8FD4-1D1F-5FD3-923D-F5E730432122}"/>
              </a:ext>
            </a:extLst>
          </p:cNvPr>
          <p:cNvSpPr>
            <a:spLocks noGrp="1"/>
          </p:cNvSpPr>
          <p:nvPr>
            <p:ph type="body" sz="quarter" idx="14"/>
          </p:nvPr>
        </p:nvSpPr>
        <p:spPr>
          <a:xfrm>
            <a:off x="6200422" y="1580665"/>
            <a:ext cx="5181600" cy="551880"/>
          </a:xfrm>
        </p:spPr>
        <p:txBody>
          <a:bodyPr/>
          <a:lstStyle/>
          <a:p>
            <a:r>
              <a:rPr lang="en-US" b="1">
                <a:ea typeface="+mn-lt"/>
                <a:cs typeface="+mn-lt"/>
              </a:rPr>
              <a:t>Town Hall – </a:t>
            </a:r>
            <a:r>
              <a:rPr lang="en-US" sz="2000" b="0">
                <a:ea typeface="+mn-lt"/>
                <a:cs typeface="+mn-lt"/>
              </a:rPr>
              <a:t>Review various Data Pipeline Collection information/updates</a:t>
            </a:r>
            <a:endParaRPr lang="en-US" sz="2400" b="0">
              <a:ea typeface="+mn-lt"/>
              <a:cs typeface="+mn-lt"/>
            </a:endParaRPr>
          </a:p>
        </p:txBody>
      </p:sp>
      <p:graphicFrame>
        <p:nvGraphicFramePr>
          <p:cNvPr id="13" name="Content Placeholder 12" descr="weekly from 9-10am&#10;email ">
            <a:extLst>
              <a:ext uri="{FF2B5EF4-FFF2-40B4-BE49-F238E27FC236}">
                <a16:creationId xmlns:a16="http://schemas.microsoft.com/office/drawing/2014/main" id="{DBB74D78-566C-1E64-9940-47BBADDE1E1B}"/>
              </a:ext>
            </a:extLst>
          </p:cNvPr>
          <p:cNvGraphicFramePr>
            <a:graphicFrameLocks noGrp="1"/>
          </p:cNvGraphicFramePr>
          <p:nvPr>
            <p:ph sz="half" idx="2"/>
          </p:nvPr>
        </p:nvGraphicFramePr>
        <p:xfrm>
          <a:off x="6172200" y="2569134"/>
          <a:ext cx="5181600" cy="3053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340144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dirty="0"/>
              <a:t>CDE Application Login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428172" y="5424535"/>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hlinkClick r:id="rId3"/>
              </a:rPr>
              <a:t>IdM</a:t>
            </a:r>
            <a:r>
              <a:rPr lang="en-US" dirty="0">
                <a:hlinkClick r:id="rId3"/>
              </a:rPr>
              <a:t> Website</a:t>
            </a:r>
            <a:endParaRPr lang="en-US" dirty="0"/>
          </a:p>
        </p:txBody>
      </p:sp>
      <p:graphicFrame>
        <p:nvGraphicFramePr>
          <p:cNvPr id="2" name="Content Placeholder 7">
            <a:extLst>
              <a:ext uri="{FF2B5EF4-FFF2-40B4-BE49-F238E27FC236}">
                <a16:creationId xmlns:a16="http://schemas.microsoft.com/office/drawing/2014/main" id="{D137D3ED-D678-C50A-01B6-3BA8B83F63B1}"/>
              </a:ext>
            </a:extLst>
          </p:cNvPr>
          <p:cNvGraphicFramePr>
            <a:graphicFrameLocks/>
          </p:cNvGraphicFramePr>
          <p:nvPr>
            <p:extLst>
              <p:ext uri="{D42A27DB-BD31-4B8C-83A1-F6EECF244321}">
                <p14:modId xmlns:p14="http://schemas.microsoft.com/office/powerpoint/2010/main" val="3324126448"/>
              </p:ext>
            </p:extLst>
          </p:nvPr>
        </p:nvGraphicFramePr>
        <p:xfrm>
          <a:off x="428172" y="3432060"/>
          <a:ext cx="8571101" cy="1543517"/>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dirty="0">
                          <a:solidFill>
                            <a:schemeClr val="tx1"/>
                          </a:solidFill>
                        </a:rPr>
                        <a:t>Application</a:t>
                      </a:r>
                    </a:p>
                  </a:txBody>
                  <a:tcPr/>
                </a:tc>
                <a:tc>
                  <a:txBody>
                    <a:bodyPr/>
                    <a:lstStyle/>
                    <a:p>
                      <a:r>
                        <a:rPr lang="en-US" dirty="0">
                          <a:solidFill>
                            <a:schemeClr val="tx1"/>
                          </a:solidFill>
                        </a:rPr>
                        <a:t>Collection</a:t>
                      </a:r>
                    </a:p>
                  </a:txBody>
                  <a:tcPr/>
                </a:tc>
                <a:tc>
                  <a:txBody>
                    <a:bodyPr/>
                    <a:lstStyle/>
                    <a:p>
                      <a:r>
                        <a:rPr lang="en-US" dirty="0">
                          <a:solidFill>
                            <a:schemeClr val="tx1"/>
                          </a:solidFill>
                        </a:rPr>
                        <a:t>Role</a:t>
                      </a:r>
                    </a:p>
                  </a:txBody>
                  <a:tcPr/>
                </a:tc>
                <a:tc>
                  <a:txBody>
                    <a:bodyPr/>
                    <a:lstStyle/>
                    <a:p>
                      <a:r>
                        <a:rPr lang="en-US" dirty="0">
                          <a:solidFill>
                            <a:schemeClr val="tx1"/>
                          </a:solidFill>
                        </a:rPr>
                        <a:t>Access Level</a:t>
                      </a:r>
                    </a:p>
                  </a:txBody>
                  <a:tcPr/>
                </a:tc>
                <a:extLst>
                  <a:ext uri="{0D108BD9-81ED-4DB2-BD59-A6C34878D82A}">
                    <a16:rowId xmlns:a16="http://schemas.microsoft.com/office/drawing/2014/main" val="10000"/>
                  </a:ext>
                </a:extLst>
              </a:tr>
              <a:tr h="524471">
                <a:tc>
                  <a:txBody>
                    <a:bodyPr/>
                    <a:lstStyle/>
                    <a:p>
                      <a:r>
                        <a:rPr lang="en-US" sz="1400" dirty="0"/>
                        <a:t>Pipeline</a:t>
                      </a:r>
                    </a:p>
                  </a:txBody>
                  <a:tcPr/>
                </a:tc>
                <a:tc>
                  <a:txBody>
                    <a:bodyPr/>
                    <a:lstStyle/>
                    <a:p>
                      <a:r>
                        <a:rPr lang="en-US" sz="1400" dirty="0"/>
                        <a:t>Summer EBT</a:t>
                      </a:r>
                    </a:p>
                  </a:txBody>
                  <a:tcPr/>
                </a:tc>
                <a:tc>
                  <a:txBody>
                    <a:bodyPr/>
                    <a:lstStyle/>
                    <a:p>
                      <a:r>
                        <a:rPr lang="en-US" sz="1400" dirty="0"/>
                        <a:t>LEA User</a:t>
                      </a:r>
                    </a:p>
                  </a:txBody>
                  <a:tcPr/>
                </a:tc>
                <a:tc>
                  <a:txBody>
                    <a:bodyPr/>
                    <a:lstStyle/>
                    <a:p>
                      <a:r>
                        <a:rPr lang="en-US" sz="1400" dirty="0"/>
                        <a:t>Upload</a:t>
                      </a:r>
                      <a:r>
                        <a:rPr lang="en-US" sz="1400" baseline="0" dirty="0"/>
                        <a:t> and Edit Records for the Summer EBT collection</a:t>
                      </a:r>
                      <a:endParaRPr lang="en-US" sz="1400" dirty="0"/>
                    </a:p>
                  </a:txBody>
                  <a:tcPr/>
                </a:tc>
                <a:extLst>
                  <a:ext uri="{0D108BD9-81ED-4DB2-BD59-A6C34878D82A}">
                    <a16:rowId xmlns:a16="http://schemas.microsoft.com/office/drawing/2014/main" val="10001"/>
                  </a:ext>
                </a:extLst>
              </a:tr>
              <a:tr h="326643">
                <a:tc>
                  <a:txBody>
                    <a:bodyPr/>
                    <a:lstStyle/>
                    <a:p>
                      <a:r>
                        <a:rPr lang="en-US" sz="1400" dirty="0"/>
                        <a:t>Pipeline</a:t>
                      </a:r>
                    </a:p>
                  </a:txBody>
                  <a:tcPr/>
                </a:tc>
                <a:tc>
                  <a:txBody>
                    <a:bodyPr/>
                    <a:lstStyle/>
                    <a:p>
                      <a:r>
                        <a:rPr lang="en-US" sz="1400" dirty="0"/>
                        <a:t>Summer EBT</a:t>
                      </a:r>
                    </a:p>
                  </a:txBody>
                  <a:tcPr/>
                </a:tc>
                <a:tc>
                  <a:txBody>
                    <a:bodyPr/>
                    <a:lstStyle/>
                    <a:p>
                      <a:r>
                        <a:rPr lang="en-US" sz="1400" dirty="0"/>
                        <a:t>LEA Approver</a:t>
                      </a:r>
                    </a:p>
                  </a:txBody>
                  <a:tcPr/>
                </a:tc>
                <a:tc>
                  <a:txBody>
                    <a:bodyPr/>
                    <a:lstStyle/>
                    <a:p>
                      <a:r>
                        <a:rPr lang="en-US" sz="1400" dirty="0"/>
                        <a:t>Upload and Edit Records, submit to CDE</a:t>
                      </a:r>
                    </a:p>
                  </a:txBody>
                  <a:tcPr/>
                </a:tc>
                <a:extLst>
                  <a:ext uri="{0D108BD9-81ED-4DB2-BD59-A6C34878D82A}">
                    <a16:rowId xmlns:a16="http://schemas.microsoft.com/office/drawing/2014/main" val="10003"/>
                  </a:ext>
                </a:extLst>
              </a:tr>
              <a:tr h="326643">
                <a:tc>
                  <a:txBody>
                    <a:bodyPr/>
                    <a:lstStyle/>
                    <a:p>
                      <a:r>
                        <a:rPr lang="en-US" sz="1400" dirty="0"/>
                        <a:t>Pipeline</a:t>
                      </a:r>
                    </a:p>
                  </a:txBody>
                  <a:tcPr/>
                </a:tc>
                <a:tc>
                  <a:txBody>
                    <a:bodyPr/>
                    <a:lstStyle/>
                    <a:p>
                      <a:r>
                        <a:rPr lang="en-US" sz="1400" dirty="0"/>
                        <a:t>Any</a:t>
                      </a:r>
                    </a:p>
                  </a:txBody>
                  <a:tcPr/>
                </a:tc>
                <a:tc>
                  <a:txBody>
                    <a:bodyPr/>
                    <a:lstStyle/>
                    <a:p>
                      <a:r>
                        <a:rPr lang="en-US" sz="1400" dirty="0"/>
                        <a:t>LEA Viewer</a:t>
                      </a:r>
                    </a:p>
                  </a:txBody>
                  <a:tcPr/>
                </a:tc>
                <a:tc>
                  <a:txBody>
                    <a:bodyPr/>
                    <a:lstStyle/>
                    <a:p>
                      <a:r>
                        <a:rPr lang="en-US" sz="1400" dirty="0"/>
                        <a:t>View</a:t>
                      </a:r>
                      <a:r>
                        <a:rPr lang="en-US" sz="1400" baseline="0" dirty="0"/>
                        <a:t> </a:t>
                      </a:r>
                      <a:r>
                        <a:rPr lang="en-US" sz="1400" baseline="0" dirty="0" err="1"/>
                        <a:t>Cognos</a:t>
                      </a:r>
                      <a:r>
                        <a:rPr lang="en-US" sz="1400" baseline="0" dirty="0"/>
                        <a:t> reports – cannot edit</a:t>
                      </a:r>
                      <a:endParaRPr lang="en-US" sz="1400" dirty="0"/>
                    </a:p>
                  </a:txBody>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44C63400-C61B-1429-387E-2F5E95ABC972}"/>
              </a:ext>
            </a:extLst>
          </p:cNvPr>
          <p:cNvSpPr txBox="1"/>
          <p:nvPr/>
        </p:nvSpPr>
        <p:spPr>
          <a:xfrm>
            <a:off x="428172" y="1479806"/>
            <a:ext cx="76417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Identity Management (</a:t>
            </a:r>
            <a:r>
              <a:rPr lang="en-US" dirty="0" err="1"/>
              <a:t>IdM</a:t>
            </a:r>
            <a:r>
              <a:rPr lang="en-US" dirty="0"/>
              <a:t>) is the single login shared by most CDE applications including Data Pipeline and RITS</a:t>
            </a:r>
          </a:p>
          <a:p>
            <a:pPr marL="285750" indent="-285750">
              <a:buFont typeface="Arial" panose="020B0604020202020204" pitchFamily="34" charset="0"/>
              <a:buChar char="•"/>
            </a:pPr>
            <a:r>
              <a:rPr lang="en-US" dirty="0"/>
              <a:t>Bookmark the </a:t>
            </a:r>
            <a:r>
              <a:rPr lang="en-US" dirty="0" err="1"/>
              <a:t>IdM</a:t>
            </a:r>
            <a:r>
              <a:rPr lang="en-US" dirty="0"/>
              <a:t> page to quickly access applications needed for data collections </a:t>
            </a:r>
          </a:p>
          <a:p>
            <a:pPr marL="285750" indent="-285750">
              <a:buFont typeface="Arial" panose="020B0604020202020204" pitchFamily="34" charset="0"/>
              <a:buChar char="•"/>
            </a:pPr>
            <a:r>
              <a:rPr lang="en-US" dirty="0"/>
              <a:t>Below are the different </a:t>
            </a:r>
            <a:r>
              <a:rPr lang="en-US" dirty="0" err="1"/>
              <a:t>IdM</a:t>
            </a:r>
            <a:r>
              <a:rPr lang="en-US" dirty="0"/>
              <a:t> roles for Summer EBT</a:t>
            </a:r>
          </a:p>
          <a:p>
            <a:pPr marL="742950" lvl="1" indent="-285750">
              <a:buFont typeface="Arial" panose="020B0604020202020204" pitchFamily="34" charset="0"/>
              <a:buChar char="•"/>
            </a:pPr>
            <a:r>
              <a:rPr lang="en-US" dirty="0"/>
              <a:t>Note that the roles for S-EBT are labeled “PBT” in </a:t>
            </a:r>
            <a:r>
              <a:rPr lang="en-US" dirty="0" err="1"/>
              <a:t>IdM</a:t>
            </a:r>
            <a:endParaRPr lang="en-US" dirty="0"/>
          </a:p>
        </p:txBody>
      </p:sp>
    </p:spTree>
    <p:extLst>
      <p:ext uri="{BB962C8B-B14F-4D97-AF65-F5344CB8AC3E}">
        <p14:creationId xmlns:p14="http://schemas.microsoft.com/office/powerpoint/2010/main" val="132339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6" name="Content Placeholder 5" descr="Screenshot of Identity Management Application Access Rights page. This page shows all the user's application access rights information.">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3"/>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a:p>
        </p:txBody>
      </p:sp>
      <p:pic>
        <p:nvPicPr>
          <p:cNvPr id="5" name="Picture 4" descr="Screenshot of a webpage section titled &quot;Registration and Access (LAMs)&quot; explaining the role of a Local Access Manager in assigning IdM roles within Colorado LEAs. &#10;">
            <a:extLst>
              <a:ext uri="{FF2B5EF4-FFF2-40B4-BE49-F238E27FC236}">
                <a16:creationId xmlns:a16="http://schemas.microsoft.com/office/drawing/2014/main" id="{E4073AB1-ACB2-8D96-B691-E966AA62C164}"/>
              </a:ext>
            </a:extLst>
          </p:cNvPr>
          <p:cNvPicPr>
            <a:picLocks noChangeAspect="1"/>
          </p:cNvPicPr>
          <p:nvPr/>
        </p:nvPicPr>
        <p:blipFill>
          <a:blip r:embed="rId4"/>
          <a:srcRect r="2625" b="40625"/>
          <a:stretch>
            <a:fillRect/>
          </a:stretch>
        </p:blipFill>
        <p:spPr>
          <a:xfrm>
            <a:off x="1952008" y="0"/>
            <a:ext cx="4288971" cy="1901264"/>
          </a:xfrm>
          <a:prstGeom prst="rect">
            <a:avLst/>
          </a:prstGeom>
        </p:spPr>
      </p:pic>
      <p:sp>
        <p:nvSpPr>
          <p:cNvPr id="7" name="Arrow: Right 6">
            <a:extLst>
              <a:ext uri="{FF2B5EF4-FFF2-40B4-BE49-F238E27FC236}">
                <a16:creationId xmlns:a16="http://schemas.microsoft.com/office/drawing/2014/main" id="{A8513AB9-F820-A3F4-03D1-9596DB780954}"/>
              </a:ext>
              <a:ext uri="{C183D7F6-B498-43B3-948B-1728B52AA6E4}">
                <adec:decorative xmlns:adec="http://schemas.microsoft.com/office/drawing/2017/decorative" val="1"/>
              </a:ext>
            </a:extLst>
          </p:cNvPr>
          <p:cNvSpPr/>
          <p:nvPr/>
        </p:nvSpPr>
        <p:spPr>
          <a:xfrm rot="11566217">
            <a:off x="5709303" y="1497373"/>
            <a:ext cx="522678" cy="99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5315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graphicFrame>
        <p:nvGraphicFramePr>
          <p:cNvPr id="4" name="Content Placeholder 3" descr="1. Download reports from your student information system&#10;2. Save each file&#10;3. Upload each file to data pipeline">
            <a:extLst>
              <a:ext uri="{FF2B5EF4-FFF2-40B4-BE49-F238E27FC236}">
                <a16:creationId xmlns:a16="http://schemas.microsoft.com/office/drawing/2014/main" id="{305AB2F5-1C2D-2A68-449D-F13EDA280A09}"/>
              </a:ext>
            </a:extLst>
          </p:cNvPr>
          <p:cNvGraphicFramePr>
            <a:graphicFrameLocks noGrp="1"/>
          </p:cNvGraphicFramePr>
          <p:nvPr>
            <p:ph idx="1"/>
            <p:extLst>
              <p:ext uri="{D42A27DB-BD31-4B8C-83A1-F6EECF244321}">
                <p14:modId xmlns:p14="http://schemas.microsoft.com/office/powerpoint/2010/main" val="79248354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15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a:xfrm>
            <a:off x="326925" y="254514"/>
            <a:ext cx="8109153" cy="756418"/>
          </a:xfrm>
        </p:spPr>
        <p:txBody>
          <a:bodyPr anchor="t">
            <a:normAutofit/>
          </a:bodyPr>
          <a:lstStyle/>
          <a:p>
            <a:r>
              <a:rPr lang="en-US" dirty="0"/>
              <a:t>Summer EBT File Layout</a:t>
            </a:r>
          </a:p>
        </p:txBody>
      </p:sp>
      <p:pic>
        <p:nvPicPr>
          <p:cNvPr id="8" name="Picture 7" descr="A screenshot of the Summer EBT file layout ">
            <a:extLst>
              <a:ext uri="{FF2B5EF4-FFF2-40B4-BE49-F238E27FC236}">
                <a16:creationId xmlns:a16="http://schemas.microsoft.com/office/drawing/2014/main" id="{D4B8D6EA-DBE0-DC3A-06BB-09377C2F8BF9}"/>
              </a:ext>
            </a:extLst>
          </p:cNvPr>
          <p:cNvPicPr>
            <a:picLocks noChangeAspect="1"/>
          </p:cNvPicPr>
          <p:nvPr/>
        </p:nvPicPr>
        <p:blipFill>
          <a:blip r:embed="rId3"/>
          <a:stretch>
            <a:fillRect/>
          </a:stretch>
        </p:blipFill>
        <p:spPr>
          <a:xfrm>
            <a:off x="914400" y="1479423"/>
            <a:ext cx="5181600" cy="3899153"/>
          </a:xfrm>
          <a:prstGeom prst="rect">
            <a:avLst/>
          </a:prstGeom>
          <a:noFill/>
          <a:ln>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463041"/>
            <a:ext cx="5181600" cy="4583799"/>
          </a:xfrm>
        </p:spPr>
        <p:txBody>
          <a:bodyPr>
            <a:normAutofit/>
          </a:bodyPr>
          <a:lstStyle/>
          <a:p>
            <a:r>
              <a:rPr lang="en-US">
                <a:hlinkClick r:id="rId4"/>
              </a:rPr>
              <a:t>2025-2026 Summer EBT File Layout</a:t>
            </a:r>
            <a:endParaRPr lang="en-US"/>
          </a:p>
          <a:p>
            <a:r>
              <a:rPr lang="en-US" dirty="0"/>
              <a:t>Student demographic fields</a:t>
            </a:r>
          </a:p>
          <a:p>
            <a:r>
              <a:rPr lang="en-US" dirty="0"/>
              <a:t>Parent contact information</a:t>
            </a:r>
          </a:p>
          <a:p>
            <a:r>
              <a:rPr lang="en-US" dirty="0"/>
              <a:t>Free/Reduced Price Lunch Status</a:t>
            </a:r>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a:xfrm>
            <a:off x="297428" y="6427019"/>
            <a:ext cx="2743200" cy="365125"/>
          </a:xfrm>
        </p:spPr>
        <p:txBody>
          <a:bodyPr>
            <a:normAutofit/>
          </a:bodyPr>
          <a:lstStyle/>
          <a:p>
            <a:pPr>
              <a:spcAft>
                <a:spcPts val="600"/>
              </a:spcAft>
            </a:pPr>
            <a:fld id="{C479D5F6-EDCB-402A-AC08-4943A1820E8F}" type="slidenum">
              <a:rPr lang="en-US" smtClean="0"/>
              <a:pPr>
                <a:spcAft>
                  <a:spcPts val="600"/>
                </a:spcAft>
              </a:pPr>
              <a:t>8</a:t>
            </a:fld>
            <a:endParaRPr lang="en-US"/>
          </a:p>
        </p:txBody>
      </p:sp>
    </p:spTree>
    <p:extLst>
      <p:ext uri="{BB962C8B-B14F-4D97-AF65-F5344CB8AC3E}">
        <p14:creationId xmlns:p14="http://schemas.microsoft.com/office/powerpoint/2010/main" val="203839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dirty="0"/>
              <a:t>S-EBT Pipeline Process</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dirty="0"/>
              <a:t>Upload extracted file into Data Pipeline</a:t>
            </a:r>
          </a:p>
          <a:p>
            <a:r>
              <a:rPr lang="en-US" sz="2000" b="1" dirty="0"/>
              <a:t>Wait for a Confirmation Email from the Pipeline System</a:t>
            </a:r>
          </a:p>
          <a:p>
            <a:pPr lvl="1"/>
            <a:r>
              <a:rPr lang="en-US" dirty="0"/>
              <a:t>The email will show you the number of errors in your upload</a:t>
            </a:r>
          </a:p>
          <a:p>
            <a:pPr lvl="1"/>
            <a:r>
              <a:rPr lang="en-US" dirty="0"/>
              <a:t>Resolve ALL errors in your S-EBT file</a:t>
            </a:r>
          </a:p>
          <a:p>
            <a:pPr lvl="1"/>
            <a:r>
              <a:rPr lang="en-US" dirty="0"/>
              <a:t>Check your error reports</a:t>
            </a:r>
          </a:p>
          <a:p>
            <a:r>
              <a:rPr lang="en-US" sz="2000" b="1" dirty="0"/>
              <a:t>Update your Interchange files to address the errors</a:t>
            </a:r>
          </a:p>
          <a:p>
            <a:pPr lvl="1"/>
            <a:r>
              <a:rPr lang="en-US" dirty="0"/>
              <a:t>Update in SIS </a:t>
            </a:r>
            <a:r>
              <a:rPr lang="en-US" dirty="0">
                <a:sym typeface="Wingdings" panose="05000000000000000000" pitchFamily="2" charset="2"/>
              </a:rPr>
              <a:t> Extract  Upload to Pipeline</a:t>
            </a:r>
            <a:endParaRPr lang="en-US" dirty="0"/>
          </a:p>
          <a:p>
            <a:pPr lvl="1"/>
            <a:r>
              <a:rPr lang="en-US" dirty="0"/>
              <a:t>Edit Record Tool (Data Pipeline)</a:t>
            </a:r>
          </a:p>
          <a:p>
            <a:endParaRPr lang="en-US" dirty="0"/>
          </a:p>
        </p:txBody>
      </p:sp>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7045339"/>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55e5ff24ef3f7708987483cdeff25fab">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26dc7d0880d25fa47988f8e86f45eaa"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D8BC7E-C782-4047-AA05-FF1135D31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E6C1C-E24B-40F6-9519-ABEFA40C8844}">
  <ds:schemaRefs>
    <ds:schemaRef ds:uri="http://schemas.microsoft.com/sharepoint/v3/contenttype/forms"/>
  </ds:schemaRefs>
</ds:datastoreItem>
</file>

<file path=customXml/itemProps3.xml><?xml version="1.0" encoding="utf-8"?>
<ds:datastoreItem xmlns:ds="http://schemas.openxmlformats.org/officeDocument/2006/customXml" ds:itemID="{3C39ACFC-80FF-41D6-B87D-51A847A72A80}">
  <ds:schemaRefs>
    <ds:schemaRef ds:uri="http://schemas.microsoft.com/office/infopath/2007/PartnerControls"/>
    <ds:schemaRef ds:uri="http://schemas.microsoft.com/office/2006/documentManagement/types"/>
    <ds:schemaRef ds:uri="http://schemas.openxmlformats.org/package/2006/metadata/core-properties"/>
    <ds:schemaRef ds:uri="ca9d521c-8764-4bcd-84f1-6f7ce6ca6a96"/>
    <ds:schemaRef ds:uri="http://purl.org/dc/terms/"/>
    <ds:schemaRef ds:uri="http://purl.org/dc/elements/1.1/"/>
    <ds:schemaRef ds:uri="http://purl.org/dc/dcmitype/"/>
    <ds:schemaRef ds:uri="9b639f00-c663-4db8-9f2d-5e59e4353b4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8192</TotalTime>
  <Words>995</Words>
  <Application>Microsoft Office PowerPoint</Application>
  <PresentationFormat>Widescreen</PresentationFormat>
  <Paragraphs>153</Paragraphs>
  <Slides>14</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Museo Slab 500</vt:lpstr>
      <vt:lpstr>Trebuchet MS</vt:lpstr>
      <vt:lpstr>Wingdings</vt:lpstr>
      <vt:lpstr>Office Theme</vt:lpstr>
      <vt:lpstr>2_Office Theme</vt:lpstr>
      <vt:lpstr>2025-2026 Summer EBT Data Pipeline Training</vt:lpstr>
      <vt:lpstr>Data Collection Timeline</vt:lpstr>
      <vt:lpstr>Corrections Phase Timeline</vt:lpstr>
      <vt:lpstr>Syncplicity and Town Hall</vt:lpstr>
      <vt:lpstr>CDE Application Login</vt:lpstr>
      <vt:lpstr>CDE Identity Management</vt:lpstr>
      <vt:lpstr>Student Information System (SIS) Extracts</vt:lpstr>
      <vt:lpstr>Summer EBT File Layout</vt:lpstr>
      <vt:lpstr>S-EBT Pipeline Process</vt:lpstr>
      <vt:lpstr>Data Pipeline Demonstration</vt:lpstr>
      <vt:lpstr>Automated Emails</vt:lpstr>
      <vt:lpstr>Pipeline Error Report</vt:lpstr>
      <vt:lpstr>Ready to Submit</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Summer EBT Collection Overview Training</dc:title>
  <dc:creator>Ward, Reagan</dc:creator>
  <cp:lastModifiedBy>Ward, Reagan</cp:lastModifiedBy>
  <cp:revision>3</cp:revision>
  <dcterms:created xsi:type="dcterms:W3CDTF">2022-02-24T23:15:13Z</dcterms:created>
  <dcterms:modified xsi:type="dcterms:W3CDTF">2026-02-05T17:03:45Z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y fmtid="{D5CDD505-2E9C-101B-9397-08002B2CF9AE}" pid="4" name="Order">
    <vt:r8>1276500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