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63" r:id="rId2"/>
    <p:sldId id="530" r:id="rId3"/>
    <p:sldId id="523" r:id="rId4"/>
    <p:sldId id="426" r:id="rId5"/>
    <p:sldId id="524" r:id="rId6"/>
    <p:sldId id="532" r:id="rId7"/>
    <p:sldId id="533" r:id="rId8"/>
    <p:sldId id="534" r:id="rId9"/>
    <p:sldId id="536" r:id="rId10"/>
    <p:sldId id="537" r:id="rId11"/>
    <p:sldId id="525" r:id="rId12"/>
    <p:sldId id="589" r:id="rId13"/>
    <p:sldId id="417" r:id="rId14"/>
    <p:sldId id="419" r:id="rId15"/>
    <p:sldId id="425" r:id="rId16"/>
    <p:sldId id="431" r:id="rId17"/>
    <p:sldId id="434" r:id="rId18"/>
    <p:sldId id="435" r:id="rId19"/>
    <p:sldId id="559" r:id="rId20"/>
    <p:sldId id="560" r:id="rId21"/>
    <p:sldId id="561" r:id="rId22"/>
    <p:sldId id="562" r:id="rId23"/>
    <p:sldId id="563" r:id="rId24"/>
    <p:sldId id="564" r:id="rId25"/>
    <p:sldId id="565" r:id="rId26"/>
    <p:sldId id="538" r:id="rId27"/>
    <p:sldId id="539" r:id="rId28"/>
    <p:sldId id="540" r:id="rId29"/>
    <p:sldId id="541" r:id="rId30"/>
    <p:sldId id="542" r:id="rId31"/>
    <p:sldId id="543" r:id="rId32"/>
    <p:sldId id="544" r:id="rId33"/>
    <p:sldId id="545" r:id="rId34"/>
    <p:sldId id="546" r:id="rId35"/>
    <p:sldId id="547" r:id="rId36"/>
    <p:sldId id="548" r:id="rId37"/>
    <p:sldId id="549" r:id="rId38"/>
    <p:sldId id="551" r:id="rId39"/>
    <p:sldId id="552" r:id="rId40"/>
    <p:sldId id="553" r:id="rId41"/>
    <p:sldId id="554" r:id="rId42"/>
    <p:sldId id="555" r:id="rId43"/>
    <p:sldId id="557" r:id="rId44"/>
    <p:sldId id="566" r:id="rId45"/>
    <p:sldId id="567" r:id="rId46"/>
    <p:sldId id="522" r:id="rId47"/>
    <p:sldId id="509" r:id="rId48"/>
    <p:sldId id="510" r:id="rId49"/>
    <p:sldId id="511" r:id="rId50"/>
    <p:sldId id="512" r:id="rId51"/>
    <p:sldId id="513" r:id="rId52"/>
    <p:sldId id="514" r:id="rId53"/>
    <p:sldId id="515" r:id="rId54"/>
    <p:sldId id="516" r:id="rId55"/>
    <p:sldId id="517" r:id="rId56"/>
    <p:sldId id="518" r:id="rId57"/>
    <p:sldId id="568" r:id="rId58"/>
    <p:sldId id="569" r:id="rId59"/>
    <p:sldId id="570" r:id="rId60"/>
    <p:sldId id="571" r:id="rId61"/>
    <p:sldId id="572" r:id="rId62"/>
    <p:sldId id="573" r:id="rId63"/>
    <p:sldId id="574" r:id="rId64"/>
    <p:sldId id="575" r:id="rId65"/>
    <p:sldId id="576" r:id="rId66"/>
    <p:sldId id="577" r:id="rId67"/>
    <p:sldId id="578" r:id="rId68"/>
    <p:sldId id="579" r:id="rId69"/>
    <p:sldId id="580" r:id="rId70"/>
    <p:sldId id="581" r:id="rId71"/>
    <p:sldId id="582" r:id="rId72"/>
    <p:sldId id="583" r:id="rId73"/>
    <p:sldId id="584" r:id="rId74"/>
    <p:sldId id="585" r:id="rId75"/>
    <p:sldId id="586" r:id="rId76"/>
    <p:sldId id="587" r:id="rId77"/>
    <p:sldId id="588" r:id="rId78"/>
    <p:sldId id="371" r:id="rId79"/>
    <p:sldId id="346" r:id="rId80"/>
    <p:sldId id="414"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EF7521"/>
    <a:srgbClr val="000000"/>
    <a:srgbClr val="6EC4E7"/>
    <a:srgbClr val="33CCFF"/>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590" autoAdjust="0"/>
  </p:normalViewPr>
  <p:slideViewPr>
    <p:cSldViewPr snapToGrid="0">
      <p:cViewPr varScale="1">
        <p:scale>
          <a:sx n="102" d="100"/>
          <a:sy n="102" d="100"/>
        </p:scale>
        <p:origin x="-869"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4F7A9-E23B-4EDA-B162-A60D5F98179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04FEB6B1-65F1-4981-A4AB-03486938D062}">
      <dgm:prSet phldrT="[Text]" custT="1"/>
      <dgm:spPr/>
      <dgm:t>
        <a:bodyPr/>
        <a:lstStyle/>
        <a:p>
          <a:r>
            <a:rPr lang="en-US" sz="2800" b="0" dirty="0" smtClean="0"/>
            <a:t>Student</a:t>
          </a:r>
          <a:endParaRPr lang="en-US" sz="2800" b="0" dirty="0"/>
        </a:p>
      </dgm:t>
    </dgm:pt>
    <dgm:pt modelId="{FAA168D3-3BE7-4353-BE47-D056A5C3A149}" type="parTrans" cxnId="{97F913AA-2309-4548-933C-2A645258DF7D}">
      <dgm:prSet/>
      <dgm:spPr/>
      <dgm:t>
        <a:bodyPr/>
        <a:lstStyle/>
        <a:p>
          <a:endParaRPr lang="en-US"/>
        </a:p>
      </dgm:t>
    </dgm:pt>
    <dgm:pt modelId="{0D4F7408-0336-48B5-B69D-8EA4C8E46623}" type="sibTrans" cxnId="{97F913AA-2309-4548-933C-2A645258DF7D}">
      <dgm:prSet/>
      <dgm:spPr/>
      <dgm:t>
        <a:bodyPr/>
        <a:lstStyle/>
        <a:p>
          <a:endParaRPr lang="en-US"/>
        </a:p>
      </dgm:t>
    </dgm:pt>
    <dgm:pt modelId="{306BB443-BA61-4448-AA9A-23A90D914347}">
      <dgm:prSet phldrT="[Text]" custT="1"/>
      <dgm:spPr/>
      <dgm:t>
        <a:bodyPr/>
        <a:lstStyle/>
        <a:p>
          <a:pPr>
            <a:lnSpc>
              <a:spcPct val="100000"/>
            </a:lnSpc>
            <a:spcAft>
              <a:spcPts val="0"/>
            </a:spcAft>
          </a:pPr>
          <a:r>
            <a:rPr lang="en-US" sz="2800" dirty="0" smtClean="0"/>
            <a:t>Staff Approval Matrix</a:t>
          </a:r>
        </a:p>
      </dgm:t>
    </dgm:pt>
    <dgm:pt modelId="{1ED6AB76-F252-40E7-81A6-A793FE625D10}" type="parTrans" cxnId="{B86759B2-07C0-45B9-B7B9-02E64CF6C062}">
      <dgm:prSet/>
      <dgm:spPr/>
      <dgm:t>
        <a:bodyPr/>
        <a:lstStyle/>
        <a:p>
          <a:endParaRPr lang="en-US"/>
        </a:p>
      </dgm:t>
    </dgm:pt>
    <dgm:pt modelId="{BBC1895B-E302-424B-A92E-1D0621CD8BED}" type="sibTrans" cxnId="{B86759B2-07C0-45B9-B7B9-02E64CF6C062}">
      <dgm:prSet/>
      <dgm:spPr/>
      <dgm:t>
        <a:bodyPr/>
        <a:lstStyle/>
        <a:p>
          <a:endParaRPr lang="en-US"/>
        </a:p>
      </dgm:t>
    </dgm:pt>
    <dgm:pt modelId="{0E5B841F-3B11-47F6-9972-C4F9727EDD96}">
      <dgm:prSet phldrT="[Text]"/>
      <dgm:spPr/>
      <dgm:t>
        <a:bodyPr/>
        <a:lstStyle/>
        <a:p>
          <a:r>
            <a:rPr lang="en-US" dirty="0" smtClean="0"/>
            <a:t>General Processing</a:t>
          </a:r>
          <a:endParaRPr lang="en-US" dirty="0"/>
        </a:p>
      </dgm:t>
    </dgm:pt>
    <dgm:pt modelId="{CB0DA252-CF75-494C-A087-06EE15A529A6}" type="parTrans" cxnId="{C33F09B3-7120-42F3-8EF0-AE6E1A388590}">
      <dgm:prSet/>
      <dgm:spPr/>
      <dgm:t>
        <a:bodyPr/>
        <a:lstStyle/>
        <a:p>
          <a:endParaRPr lang="en-US"/>
        </a:p>
      </dgm:t>
    </dgm:pt>
    <dgm:pt modelId="{9D57C4B8-94B8-4EF0-8E80-9C1736876527}" type="sibTrans" cxnId="{C33F09B3-7120-42F3-8EF0-AE6E1A388590}">
      <dgm:prSet/>
      <dgm:spPr/>
      <dgm:t>
        <a:bodyPr/>
        <a:lstStyle/>
        <a:p>
          <a:endParaRPr lang="en-US"/>
        </a:p>
      </dgm:t>
    </dgm:pt>
    <dgm:pt modelId="{3AAC9726-7763-466F-AF6D-BCBAB238A743}">
      <dgm:prSet phldrT="[Text]" custT="1"/>
      <dgm:spPr/>
      <dgm:t>
        <a:bodyPr/>
        <a:lstStyle/>
        <a:p>
          <a:endParaRPr lang="en-US" sz="2800" dirty="0" smtClean="0"/>
        </a:p>
        <a:p>
          <a:r>
            <a:rPr lang="en-US" sz="2800" dirty="0" smtClean="0"/>
            <a:t>Coding Scenarios</a:t>
          </a:r>
        </a:p>
        <a:p>
          <a:endParaRPr lang="en-US" sz="2800" dirty="0"/>
        </a:p>
      </dgm:t>
    </dgm:pt>
    <dgm:pt modelId="{ACA9DA81-24C1-4E37-880D-44E4B40072AF}" type="parTrans" cxnId="{2D52E554-9C47-4D76-9CEF-06B8E7EBF3B2}">
      <dgm:prSet/>
      <dgm:spPr/>
      <dgm:t>
        <a:bodyPr/>
        <a:lstStyle/>
        <a:p>
          <a:endParaRPr lang="en-US"/>
        </a:p>
      </dgm:t>
    </dgm:pt>
    <dgm:pt modelId="{10F64B53-4CF4-4241-8D6F-8C3BD590CD1E}" type="sibTrans" cxnId="{2D52E554-9C47-4D76-9CEF-06B8E7EBF3B2}">
      <dgm:prSet/>
      <dgm:spPr/>
      <dgm:t>
        <a:bodyPr/>
        <a:lstStyle/>
        <a:p>
          <a:endParaRPr lang="en-US"/>
        </a:p>
      </dgm:t>
    </dgm:pt>
    <dgm:pt modelId="{4E670610-FFEC-4F51-836A-961BD6B61DC8}">
      <dgm:prSet phldrT="[Text]"/>
      <dgm:spPr/>
      <dgm:t>
        <a:bodyPr/>
        <a:lstStyle/>
        <a:p>
          <a:r>
            <a:rPr lang="en-US" dirty="0" smtClean="0"/>
            <a:t>Special Service Providers</a:t>
          </a:r>
          <a:endParaRPr lang="en-US" dirty="0"/>
        </a:p>
      </dgm:t>
    </dgm:pt>
    <dgm:pt modelId="{DB20A0D3-5B6E-4CB1-838B-2FEDF35F9702}" type="parTrans" cxnId="{0A68424F-7957-4E64-953B-7A8B84DFC8CF}">
      <dgm:prSet/>
      <dgm:spPr/>
      <dgm:t>
        <a:bodyPr/>
        <a:lstStyle/>
        <a:p>
          <a:endParaRPr lang="en-US"/>
        </a:p>
      </dgm:t>
    </dgm:pt>
    <dgm:pt modelId="{D4714093-0C8E-406B-8996-A145EBC9F983}" type="sibTrans" cxnId="{0A68424F-7957-4E64-953B-7A8B84DFC8CF}">
      <dgm:prSet/>
      <dgm:spPr/>
      <dgm:t>
        <a:bodyPr/>
        <a:lstStyle/>
        <a:p>
          <a:endParaRPr lang="en-US"/>
        </a:p>
      </dgm:t>
    </dgm:pt>
    <dgm:pt modelId="{04C39427-07E4-4FAF-9A7E-CE1830C24801}">
      <dgm:prSet phldrT="[Text]"/>
      <dgm:spPr/>
      <dgm:t>
        <a:bodyPr/>
        <a:lstStyle/>
        <a:p>
          <a:endParaRPr lang="en-US" dirty="0"/>
        </a:p>
      </dgm:t>
    </dgm:pt>
    <dgm:pt modelId="{C323D050-2AEC-4D24-848E-ABB970DC7206}" type="parTrans" cxnId="{1560AFB2-A78A-4237-93A7-DC48224F3A1D}">
      <dgm:prSet/>
      <dgm:spPr/>
      <dgm:t>
        <a:bodyPr/>
        <a:lstStyle/>
        <a:p>
          <a:endParaRPr lang="en-US"/>
        </a:p>
      </dgm:t>
    </dgm:pt>
    <dgm:pt modelId="{7B9FCB87-5DF0-468F-8568-2FFB414AAB7E}" type="sibTrans" cxnId="{1560AFB2-A78A-4237-93A7-DC48224F3A1D}">
      <dgm:prSet/>
      <dgm:spPr/>
      <dgm:t>
        <a:bodyPr/>
        <a:lstStyle/>
        <a:p>
          <a:endParaRPr lang="en-US"/>
        </a:p>
      </dgm:t>
    </dgm:pt>
    <dgm:pt modelId="{AB858C79-F16B-4403-87FC-4ED7163487B6}">
      <dgm:prSet phldrT="[Text]"/>
      <dgm:spPr/>
      <dgm:t>
        <a:bodyPr/>
        <a:lstStyle/>
        <a:p>
          <a:r>
            <a:rPr lang="en-US" dirty="0" smtClean="0"/>
            <a:t>Educational Environment</a:t>
          </a:r>
          <a:endParaRPr lang="en-US" dirty="0"/>
        </a:p>
      </dgm:t>
    </dgm:pt>
    <dgm:pt modelId="{8ADB792E-346B-4479-A11A-5F4254B659DB}" type="parTrans" cxnId="{A3515B82-E3A1-42AB-B0C6-61B559742596}">
      <dgm:prSet/>
      <dgm:spPr/>
      <dgm:t>
        <a:bodyPr/>
        <a:lstStyle/>
        <a:p>
          <a:endParaRPr lang="en-US"/>
        </a:p>
      </dgm:t>
    </dgm:pt>
    <dgm:pt modelId="{E172088A-185F-492B-8E15-AF80602315F7}" type="sibTrans" cxnId="{A3515B82-E3A1-42AB-B0C6-61B559742596}">
      <dgm:prSet/>
      <dgm:spPr/>
      <dgm:t>
        <a:bodyPr/>
        <a:lstStyle/>
        <a:p>
          <a:endParaRPr lang="en-US"/>
        </a:p>
      </dgm:t>
    </dgm:pt>
    <dgm:pt modelId="{BCE6BB0F-7B8F-431E-BED9-1E41BCE1EC72}">
      <dgm:prSet phldrT="[Text]"/>
      <dgm:spPr/>
      <dgm:t>
        <a:bodyPr/>
        <a:lstStyle/>
        <a:p>
          <a:r>
            <a:rPr lang="en-US" dirty="0" smtClean="0"/>
            <a:t>License Types</a:t>
          </a:r>
          <a:endParaRPr lang="en-US" dirty="0"/>
        </a:p>
      </dgm:t>
    </dgm:pt>
    <dgm:pt modelId="{CC4E5608-F217-4DB4-94EF-ADF05212FAA9}" type="parTrans" cxnId="{70B6C0A9-EB51-42CE-951E-0E087C725226}">
      <dgm:prSet/>
      <dgm:spPr/>
      <dgm:t>
        <a:bodyPr/>
        <a:lstStyle/>
        <a:p>
          <a:endParaRPr lang="en-US"/>
        </a:p>
      </dgm:t>
    </dgm:pt>
    <dgm:pt modelId="{25752B60-DEC4-46D1-8935-706A57AD4428}" type="sibTrans" cxnId="{70B6C0A9-EB51-42CE-951E-0E087C725226}">
      <dgm:prSet/>
      <dgm:spPr/>
      <dgm:t>
        <a:bodyPr/>
        <a:lstStyle/>
        <a:p>
          <a:endParaRPr lang="en-US"/>
        </a:p>
      </dgm:t>
    </dgm:pt>
    <dgm:pt modelId="{E9B3C165-6464-43B7-B141-1FF353F6119C}">
      <dgm:prSet phldrT="[Text]"/>
      <dgm:spPr/>
      <dgm:t>
        <a:bodyPr/>
        <a:lstStyle/>
        <a:p>
          <a:r>
            <a:rPr lang="en-US" dirty="0" smtClean="0"/>
            <a:t>Caseload Match</a:t>
          </a:r>
          <a:endParaRPr lang="en-US" dirty="0"/>
        </a:p>
      </dgm:t>
    </dgm:pt>
    <dgm:pt modelId="{845D3C0C-45F6-416C-9683-9C704BD17946}" type="parTrans" cxnId="{AAC766A9-EA39-440C-9F2F-30045F160603}">
      <dgm:prSet/>
      <dgm:spPr/>
      <dgm:t>
        <a:bodyPr/>
        <a:lstStyle/>
        <a:p>
          <a:endParaRPr lang="en-US"/>
        </a:p>
      </dgm:t>
    </dgm:pt>
    <dgm:pt modelId="{056A4C41-5104-45BA-A916-EEF0F1122713}" type="sibTrans" cxnId="{AAC766A9-EA39-440C-9F2F-30045F160603}">
      <dgm:prSet/>
      <dgm:spPr/>
      <dgm:t>
        <a:bodyPr/>
        <a:lstStyle/>
        <a:p>
          <a:endParaRPr lang="en-US"/>
        </a:p>
      </dgm:t>
    </dgm:pt>
    <dgm:pt modelId="{8F47296F-306E-4C3D-AA43-4C71967021FE}">
      <dgm:prSet phldrT="[Text]"/>
      <dgm:spPr/>
      <dgm:t>
        <a:bodyPr/>
        <a:lstStyle/>
        <a:p>
          <a:endParaRPr lang="en-US" dirty="0"/>
        </a:p>
      </dgm:t>
    </dgm:pt>
    <dgm:pt modelId="{143E8FD4-C3ED-4017-8815-2F28159F0153}" type="parTrans" cxnId="{6AB8033B-7AE4-48A5-A9C3-429706E18B3E}">
      <dgm:prSet/>
      <dgm:spPr/>
      <dgm:t>
        <a:bodyPr/>
        <a:lstStyle/>
        <a:p>
          <a:endParaRPr lang="en-US"/>
        </a:p>
      </dgm:t>
    </dgm:pt>
    <dgm:pt modelId="{E4ED7089-BACA-4200-B51D-21BC508282C8}" type="sibTrans" cxnId="{6AB8033B-7AE4-48A5-A9C3-429706E18B3E}">
      <dgm:prSet/>
      <dgm:spPr/>
      <dgm:t>
        <a:bodyPr/>
        <a:lstStyle/>
        <a:p>
          <a:endParaRPr lang="en-US"/>
        </a:p>
      </dgm:t>
    </dgm:pt>
    <dgm:pt modelId="{56ED8843-C7B4-40FC-B749-B1367DC36CD5}">
      <dgm:prSet phldrT="[Text]"/>
      <dgm:spPr/>
      <dgm:t>
        <a:bodyPr/>
        <a:lstStyle/>
        <a:p>
          <a:r>
            <a:rPr lang="en-US" dirty="0" smtClean="0"/>
            <a:t>Funding Status</a:t>
          </a:r>
          <a:endParaRPr lang="en-US" dirty="0"/>
        </a:p>
      </dgm:t>
    </dgm:pt>
    <dgm:pt modelId="{1951C413-50F1-4504-8D66-840C61BC8A46}" type="parTrans" cxnId="{CE899ED9-1ACE-4974-89A4-79851E39CF95}">
      <dgm:prSet/>
      <dgm:spPr/>
      <dgm:t>
        <a:bodyPr/>
        <a:lstStyle/>
        <a:p>
          <a:endParaRPr lang="en-US"/>
        </a:p>
      </dgm:t>
    </dgm:pt>
    <dgm:pt modelId="{B394E51B-2191-428F-860A-26D46676F1AC}" type="sibTrans" cxnId="{CE899ED9-1ACE-4974-89A4-79851E39CF95}">
      <dgm:prSet/>
      <dgm:spPr/>
      <dgm:t>
        <a:bodyPr/>
        <a:lstStyle/>
        <a:p>
          <a:endParaRPr lang="en-US"/>
        </a:p>
      </dgm:t>
    </dgm:pt>
    <dgm:pt modelId="{2BC91103-39A1-44B0-AEE9-11D75540DE77}">
      <dgm:prSet phldrT="[Text]"/>
      <dgm:spPr/>
      <dgm:t>
        <a:bodyPr/>
        <a:lstStyle/>
        <a:p>
          <a:r>
            <a:rPr lang="en-US" dirty="0" smtClean="0"/>
            <a:t>Administrators</a:t>
          </a:r>
          <a:endParaRPr lang="en-US" dirty="0"/>
        </a:p>
      </dgm:t>
    </dgm:pt>
    <dgm:pt modelId="{317EDD8D-2C43-4DCC-BE37-7F5A1A0F84F5}" type="parTrans" cxnId="{E7D71399-654D-47C7-8D54-68910C54FB36}">
      <dgm:prSet/>
      <dgm:spPr/>
      <dgm:t>
        <a:bodyPr/>
        <a:lstStyle/>
        <a:p>
          <a:endParaRPr lang="en-US"/>
        </a:p>
      </dgm:t>
    </dgm:pt>
    <dgm:pt modelId="{96F1C1FC-3DED-44D1-A7AA-99A7F0757116}" type="sibTrans" cxnId="{E7D71399-654D-47C7-8D54-68910C54FB36}">
      <dgm:prSet/>
      <dgm:spPr/>
      <dgm:t>
        <a:bodyPr/>
        <a:lstStyle/>
        <a:p>
          <a:endParaRPr lang="en-US"/>
        </a:p>
      </dgm:t>
    </dgm:pt>
    <dgm:pt modelId="{49545C02-3CF6-470A-BE46-40751AF8B819}">
      <dgm:prSet phldrT="[Text]"/>
      <dgm:spPr/>
      <dgm:t>
        <a:bodyPr/>
        <a:lstStyle/>
        <a:p>
          <a:r>
            <a:rPr lang="en-US" dirty="0" smtClean="0"/>
            <a:t>Special Education Teachers</a:t>
          </a:r>
          <a:endParaRPr lang="en-US" dirty="0"/>
        </a:p>
      </dgm:t>
    </dgm:pt>
    <dgm:pt modelId="{FDA3175C-A605-4928-B3F0-A28EC6254633}" type="parTrans" cxnId="{4F06E555-6CCD-4E5C-B146-5BF5577E1502}">
      <dgm:prSet/>
      <dgm:spPr/>
      <dgm:t>
        <a:bodyPr/>
        <a:lstStyle/>
        <a:p>
          <a:endParaRPr lang="en-US"/>
        </a:p>
      </dgm:t>
    </dgm:pt>
    <dgm:pt modelId="{32053FAF-0CD7-433C-A66B-EE7D6C2CC7D5}" type="sibTrans" cxnId="{4F06E555-6CCD-4E5C-B146-5BF5577E1502}">
      <dgm:prSet/>
      <dgm:spPr/>
      <dgm:t>
        <a:bodyPr/>
        <a:lstStyle/>
        <a:p>
          <a:endParaRPr lang="en-US"/>
        </a:p>
      </dgm:t>
    </dgm:pt>
    <dgm:pt modelId="{222988BF-EE31-49CB-908A-8D0F589AC79F}">
      <dgm:prSet phldrT="[Text]"/>
      <dgm:spPr/>
      <dgm:t>
        <a:bodyPr/>
        <a:lstStyle/>
        <a:p>
          <a:r>
            <a:rPr lang="en-US" dirty="0" smtClean="0"/>
            <a:t>Speech-Language Pathologist</a:t>
          </a:r>
          <a:endParaRPr lang="en-US" dirty="0"/>
        </a:p>
      </dgm:t>
    </dgm:pt>
    <dgm:pt modelId="{B583CE35-8052-4F77-B67C-B962C8816463}" type="parTrans" cxnId="{A35FC45E-9D3D-4B26-B3DE-F3BF4CC180FA}">
      <dgm:prSet/>
      <dgm:spPr/>
      <dgm:t>
        <a:bodyPr/>
        <a:lstStyle/>
        <a:p>
          <a:endParaRPr lang="en-US"/>
        </a:p>
      </dgm:t>
    </dgm:pt>
    <dgm:pt modelId="{5A0D4C80-48A9-4282-8831-743FC5C0DCCD}" type="sibTrans" cxnId="{A35FC45E-9D3D-4B26-B3DE-F3BF4CC180FA}">
      <dgm:prSet/>
      <dgm:spPr/>
      <dgm:t>
        <a:bodyPr/>
        <a:lstStyle/>
        <a:p>
          <a:endParaRPr lang="en-US"/>
        </a:p>
      </dgm:t>
    </dgm:pt>
    <dgm:pt modelId="{3E72197B-6481-46C5-9162-E1FF2644E554}">
      <dgm:prSet phldrT="[Text]"/>
      <dgm:spPr/>
      <dgm:t>
        <a:bodyPr/>
        <a:lstStyle/>
        <a:p>
          <a:endParaRPr lang="en-US" dirty="0"/>
        </a:p>
      </dgm:t>
    </dgm:pt>
    <dgm:pt modelId="{49460F1F-45C1-454A-AC60-7DEB3C13FDBC}" type="parTrans" cxnId="{469CCD94-97CB-4677-B930-628CFEB16AF0}">
      <dgm:prSet/>
      <dgm:spPr/>
      <dgm:t>
        <a:bodyPr/>
        <a:lstStyle/>
        <a:p>
          <a:endParaRPr lang="en-US"/>
        </a:p>
      </dgm:t>
    </dgm:pt>
    <dgm:pt modelId="{09F93B2F-695F-4D83-830E-07D8F2A46223}" type="sibTrans" cxnId="{469CCD94-97CB-4677-B930-628CFEB16AF0}">
      <dgm:prSet/>
      <dgm:spPr/>
      <dgm:t>
        <a:bodyPr/>
        <a:lstStyle/>
        <a:p>
          <a:endParaRPr lang="en-US"/>
        </a:p>
      </dgm:t>
    </dgm:pt>
    <dgm:pt modelId="{97C3546B-0C35-4174-9F64-C49371281D02}">
      <dgm:prSet phldrT="[Text]"/>
      <dgm:spPr/>
      <dgm:t>
        <a:bodyPr/>
        <a:lstStyle/>
        <a:p>
          <a:r>
            <a:rPr lang="en-US" dirty="0" smtClean="0"/>
            <a:t>PAI Codes</a:t>
          </a:r>
          <a:endParaRPr lang="en-US" dirty="0"/>
        </a:p>
      </dgm:t>
    </dgm:pt>
    <dgm:pt modelId="{04F90111-C2DC-40E0-A203-195DB3F3AB86}" type="parTrans" cxnId="{1973FC4E-8C0B-4627-89A4-FA637E0BA993}">
      <dgm:prSet/>
      <dgm:spPr/>
      <dgm:t>
        <a:bodyPr/>
        <a:lstStyle/>
        <a:p>
          <a:endParaRPr lang="en-US"/>
        </a:p>
      </dgm:t>
    </dgm:pt>
    <dgm:pt modelId="{249D89CD-CF62-4E7A-8BAE-FFB3E7469139}" type="sibTrans" cxnId="{1973FC4E-8C0B-4627-89A4-FA637E0BA993}">
      <dgm:prSet/>
      <dgm:spPr/>
      <dgm:t>
        <a:bodyPr/>
        <a:lstStyle/>
        <a:p>
          <a:endParaRPr lang="en-US"/>
        </a:p>
      </dgm:t>
    </dgm:pt>
    <dgm:pt modelId="{567A6483-1B84-4C46-886B-96AE1B6312B7}">
      <dgm:prSet phldrT="[Text]"/>
      <dgm:spPr/>
      <dgm:t>
        <a:bodyPr/>
        <a:lstStyle/>
        <a:p>
          <a:r>
            <a:rPr lang="en-US" dirty="0" smtClean="0"/>
            <a:t>Caseload Match</a:t>
          </a:r>
          <a:endParaRPr lang="en-US" dirty="0"/>
        </a:p>
      </dgm:t>
    </dgm:pt>
    <dgm:pt modelId="{CDCAC425-FC4C-4489-9F1D-7F61A515FEFE}" type="parTrans" cxnId="{6D6BABA3-6646-4BA8-809C-F104FE392589}">
      <dgm:prSet/>
      <dgm:spPr/>
      <dgm:t>
        <a:bodyPr/>
        <a:lstStyle/>
        <a:p>
          <a:endParaRPr lang="en-US"/>
        </a:p>
      </dgm:t>
    </dgm:pt>
    <dgm:pt modelId="{EEE5EFD6-A60D-4FB6-89F4-DD0918FA108B}" type="sibTrans" cxnId="{6D6BABA3-6646-4BA8-809C-F104FE392589}">
      <dgm:prSet/>
      <dgm:spPr/>
      <dgm:t>
        <a:bodyPr/>
        <a:lstStyle/>
        <a:p>
          <a:endParaRPr lang="en-US"/>
        </a:p>
      </dgm:t>
    </dgm:pt>
    <dgm:pt modelId="{892A424E-F9E2-4725-AD84-DA0CD31A2445}" type="pres">
      <dgm:prSet presAssocID="{E7C4F7A9-E23B-4EDA-B162-A60D5F98179E}" presName="Name0" presStyleCnt="0">
        <dgm:presLayoutVars>
          <dgm:chMax val="7"/>
          <dgm:dir/>
          <dgm:animLvl val="lvl"/>
          <dgm:resizeHandles val="exact"/>
        </dgm:presLayoutVars>
      </dgm:prSet>
      <dgm:spPr/>
      <dgm:t>
        <a:bodyPr/>
        <a:lstStyle/>
        <a:p>
          <a:endParaRPr lang="en-US"/>
        </a:p>
      </dgm:t>
    </dgm:pt>
    <dgm:pt modelId="{B5E02ECB-69C0-414F-A510-49A35D33670D}" type="pres">
      <dgm:prSet presAssocID="{04FEB6B1-65F1-4981-A4AB-03486938D062}" presName="circle1" presStyleLbl="node1" presStyleIdx="0" presStyleCnt="3"/>
      <dgm:spPr>
        <a:pattFill prst="pct75">
          <a:fgClr>
            <a:schemeClr val="accent3">
              <a:lumMod val="60000"/>
              <a:lumOff val="40000"/>
            </a:schemeClr>
          </a:fgClr>
          <a:bgClr>
            <a:schemeClr val="bg1"/>
          </a:bgClr>
        </a:pattFill>
      </dgm:spPr>
    </dgm:pt>
    <dgm:pt modelId="{1F60EF1E-938D-4259-9ECE-4071AE2A4C14}" type="pres">
      <dgm:prSet presAssocID="{04FEB6B1-65F1-4981-A4AB-03486938D062}" presName="space" presStyleCnt="0"/>
      <dgm:spPr/>
    </dgm:pt>
    <dgm:pt modelId="{1DB00E9B-F6DE-4644-8F09-287BB8EFE094}" type="pres">
      <dgm:prSet presAssocID="{04FEB6B1-65F1-4981-A4AB-03486938D062}" presName="rect1" presStyleLbl="alignAcc1" presStyleIdx="0" presStyleCnt="3"/>
      <dgm:spPr/>
      <dgm:t>
        <a:bodyPr/>
        <a:lstStyle/>
        <a:p>
          <a:endParaRPr lang="en-US"/>
        </a:p>
      </dgm:t>
    </dgm:pt>
    <dgm:pt modelId="{F30721F9-77A4-4FDF-87E8-04E728009D36}" type="pres">
      <dgm:prSet presAssocID="{306BB443-BA61-4448-AA9A-23A90D914347}" presName="vertSpace2" presStyleLbl="node1" presStyleIdx="0" presStyleCnt="3"/>
      <dgm:spPr/>
    </dgm:pt>
    <dgm:pt modelId="{FB71624C-3BC7-43CA-B844-925235C46061}" type="pres">
      <dgm:prSet presAssocID="{306BB443-BA61-4448-AA9A-23A90D914347}" presName="circle2" presStyleLbl="node1" presStyleIdx="1" presStyleCnt="3"/>
      <dgm:spPr>
        <a:solidFill>
          <a:schemeClr val="tx2">
            <a:lumMod val="75000"/>
          </a:schemeClr>
        </a:solidFill>
      </dgm:spPr>
    </dgm:pt>
    <dgm:pt modelId="{0C7FE54C-A367-4A4A-9053-AD6E4BA0A583}" type="pres">
      <dgm:prSet presAssocID="{306BB443-BA61-4448-AA9A-23A90D914347}" presName="rect2" presStyleLbl="alignAcc1" presStyleIdx="1" presStyleCnt="3" custLinFactNeighborX="6" custLinFactNeighborY="1071"/>
      <dgm:spPr/>
      <dgm:t>
        <a:bodyPr/>
        <a:lstStyle/>
        <a:p>
          <a:endParaRPr lang="en-US"/>
        </a:p>
      </dgm:t>
    </dgm:pt>
    <dgm:pt modelId="{BE408493-1FEA-4F3A-A2FA-8E3419D58A12}" type="pres">
      <dgm:prSet presAssocID="{3AAC9726-7763-466F-AF6D-BCBAB238A743}" presName="vertSpace3" presStyleLbl="node1" presStyleIdx="1" presStyleCnt="3"/>
      <dgm:spPr/>
    </dgm:pt>
    <dgm:pt modelId="{320EA244-635C-4A3B-A341-38DA0DBACA07}" type="pres">
      <dgm:prSet presAssocID="{3AAC9726-7763-466F-AF6D-BCBAB238A743}" presName="circle3" presStyleLbl="node1" presStyleIdx="2" presStyleCnt="3"/>
      <dgm:spPr>
        <a:pattFill prst="trellis">
          <a:fgClr>
            <a:schemeClr val="accent3">
              <a:lumMod val="60000"/>
              <a:lumOff val="40000"/>
            </a:schemeClr>
          </a:fgClr>
          <a:bgClr>
            <a:schemeClr val="bg1"/>
          </a:bgClr>
        </a:pattFill>
      </dgm:spPr>
    </dgm:pt>
    <dgm:pt modelId="{519111B8-FCD8-4D50-8C00-4F9B0DE92766}" type="pres">
      <dgm:prSet presAssocID="{3AAC9726-7763-466F-AF6D-BCBAB238A743}" presName="rect3" presStyleLbl="alignAcc1" presStyleIdx="2" presStyleCnt="3"/>
      <dgm:spPr/>
      <dgm:t>
        <a:bodyPr/>
        <a:lstStyle/>
        <a:p>
          <a:endParaRPr lang="en-US"/>
        </a:p>
      </dgm:t>
    </dgm:pt>
    <dgm:pt modelId="{DC26D170-C287-4BFD-8580-05E43098E6BC}" type="pres">
      <dgm:prSet presAssocID="{04FEB6B1-65F1-4981-A4AB-03486938D062}" presName="rect1ParTx" presStyleLbl="alignAcc1" presStyleIdx="2" presStyleCnt="3">
        <dgm:presLayoutVars>
          <dgm:chMax val="1"/>
          <dgm:bulletEnabled val="1"/>
        </dgm:presLayoutVars>
      </dgm:prSet>
      <dgm:spPr/>
      <dgm:t>
        <a:bodyPr/>
        <a:lstStyle/>
        <a:p>
          <a:endParaRPr lang="en-US"/>
        </a:p>
      </dgm:t>
    </dgm:pt>
    <dgm:pt modelId="{45828310-2E19-40E0-9D52-4D1922EF658A}" type="pres">
      <dgm:prSet presAssocID="{04FEB6B1-65F1-4981-A4AB-03486938D062}" presName="rect1ChTx" presStyleLbl="alignAcc1" presStyleIdx="2" presStyleCnt="3">
        <dgm:presLayoutVars>
          <dgm:bulletEnabled val="1"/>
        </dgm:presLayoutVars>
      </dgm:prSet>
      <dgm:spPr/>
      <dgm:t>
        <a:bodyPr/>
        <a:lstStyle/>
        <a:p>
          <a:endParaRPr lang="en-US"/>
        </a:p>
      </dgm:t>
    </dgm:pt>
    <dgm:pt modelId="{57001037-A792-4147-AB4F-885DC9978362}" type="pres">
      <dgm:prSet presAssocID="{306BB443-BA61-4448-AA9A-23A90D914347}" presName="rect2ParTx" presStyleLbl="alignAcc1" presStyleIdx="2" presStyleCnt="3">
        <dgm:presLayoutVars>
          <dgm:chMax val="1"/>
          <dgm:bulletEnabled val="1"/>
        </dgm:presLayoutVars>
      </dgm:prSet>
      <dgm:spPr/>
      <dgm:t>
        <a:bodyPr/>
        <a:lstStyle/>
        <a:p>
          <a:endParaRPr lang="en-US"/>
        </a:p>
      </dgm:t>
    </dgm:pt>
    <dgm:pt modelId="{09E2A1B9-006B-47F9-8AB3-18A7A592FCA1}" type="pres">
      <dgm:prSet presAssocID="{306BB443-BA61-4448-AA9A-23A90D914347}" presName="rect2ChTx" presStyleLbl="alignAcc1" presStyleIdx="2" presStyleCnt="3">
        <dgm:presLayoutVars>
          <dgm:bulletEnabled val="1"/>
        </dgm:presLayoutVars>
      </dgm:prSet>
      <dgm:spPr/>
      <dgm:t>
        <a:bodyPr/>
        <a:lstStyle/>
        <a:p>
          <a:endParaRPr lang="en-US"/>
        </a:p>
      </dgm:t>
    </dgm:pt>
    <dgm:pt modelId="{195FCC94-DAEA-4D36-BCBE-8BE9D5498356}" type="pres">
      <dgm:prSet presAssocID="{3AAC9726-7763-466F-AF6D-BCBAB238A743}" presName="rect3ParTx" presStyleLbl="alignAcc1" presStyleIdx="2" presStyleCnt="3">
        <dgm:presLayoutVars>
          <dgm:chMax val="1"/>
          <dgm:bulletEnabled val="1"/>
        </dgm:presLayoutVars>
      </dgm:prSet>
      <dgm:spPr/>
      <dgm:t>
        <a:bodyPr/>
        <a:lstStyle/>
        <a:p>
          <a:endParaRPr lang="en-US"/>
        </a:p>
      </dgm:t>
    </dgm:pt>
    <dgm:pt modelId="{F589E594-8839-4EDB-ADAE-63C42C49E0BD}" type="pres">
      <dgm:prSet presAssocID="{3AAC9726-7763-466F-AF6D-BCBAB238A743}" presName="rect3ChTx" presStyleLbl="alignAcc1" presStyleIdx="2" presStyleCnt="3">
        <dgm:presLayoutVars>
          <dgm:bulletEnabled val="1"/>
        </dgm:presLayoutVars>
      </dgm:prSet>
      <dgm:spPr/>
      <dgm:t>
        <a:bodyPr/>
        <a:lstStyle/>
        <a:p>
          <a:endParaRPr lang="en-US"/>
        </a:p>
      </dgm:t>
    </dgm:pt>
  </dgm:ptLst>
  <dgm:cxnLst>
    <dgm:cxn modelId="{1973FC4E-8C0B-4627-89A4-FA637E0BA993}" srcId="{04FEB6B1-65F1-4981-A4AB-03486938D062}" destId="{97C3546B-0C35-4174-9F64-C49371281D02}" srcOrd="2" destOrd="0" parTransId="{04F90111-C2DC-40E0-A203-195DB3F3AB86}" sibTransId="{249D89CD-CF62-4E7A-8BAE-FFB3E7469139}"/>
    <dgm:cxn modelId="{469CCD94-97CB-4677-B930-628CFEB16AF0}" srcId="{04FEB6B1-65F1-4981-A4AB-03486938D062}" destId="{3E72197B-6481-46C5-9162-E1FF2644E554}" srcOrd="0" destOrd="0" parTransId="{49460F1F-45C1-454A-AC60-7DEB3C13FDBC}" sibTransId="{09F93B2F-695F-4D83-830E-07D8F2A46223}"/>
    <dgm:cxn modelId="{266D067B-6689-4529-85DF-14BEDAF16611}" type="presOf" srcId="{2BC91103-39A1-44B0-AEE9-11D75540DE77}" destId="{F589E594-8839-4EDB-ADAE-63C42C49E0BD}" srcOrd="0" destOrd="1" presId="urn:microsoft.com/office/officeart/2005/8/layout/target3"/>
    <dgm:cxn modelId="{6AB8033B-7AE4-48A5-A9C3-429706E18B3E}" srcId="{3AAC9726-7763-466F-AF6D-BCBAB238A743}" destId="{8F47296F-306E-4C3D-AA43-4C71967021FE}" srcOrd="5" destOrd="0" parTransId="{143E8FD4-C3ED-4017-8815-2F28159F0153}" sibTransId="{E4ED7089-BACA-4200-B51D-21BC508282C8}"/>
    <dgm:cxn modelId="{73B3CC8E-861D-42DE-91A1-C7207A64CAE8}" type="presOf" srcId="{306BB443-BA61-4448-AA9A-23A90D914347}" destId="{57001037-A792-4147-AB4F-885DC9978362}" srcOrd="1" destOrd="0" presId="urn:microsoft.com/office/officeart/2005/8/layout/target3"/>
    <dgm:cxn modelId="{EA2DD0D7-C7C3-4828-BC84-4D421F52C490}" type="presOf" srcId="{3AAC9726-7763-466F-AF6D-BCBAB238A743}" destId="{519111B8-FCD8-4D50-8C00-4F9B0DE92766}" srcOrd="0" destOrd="0" presId="urn:microsoft.com/office/officeart/2005/8/layout/target3"/>
    <dgm:cxn modelId="{B86759B2-07C0-45B9-B7B9-02E64CF6C062}" srcId="{E7C4F7A9-E23B-4EDA-B162-A60D5F98179E}" destId="{306BB443-BA61-4448-AA9A-23A90D914347}" srcOrd="1" destOrd="0" parTransId="{1ED6AB76-F252-40E7-81A6-A793FE625D10}" sibTransId="{BBC1895B-E302-424B-A92E-1D0621CD8BED}"/>
    <dgm:cxn modelId="{F01D461C-52EB-4E43-B1AA-E6FFB414C0DA}" type="presOf" srcId="{567A6483-1B84-4C46-886B-96AE1B6312B7}" destId="{09E2A1B9-006B-47F9-8AB3-18A7A592FCA1}" srcOrd="0" destOrd="2" presId="urn:microsoft.com/office/officeart/2005/8/layout/target3"/>
    <dgm:cxn modelId="{9787EF5A-FA35-4F0A-8800-3C47112C2115}" type="presOf" srcId="{04FEB6B1-65F1-4981-A4AB-03486938D062}" destId="{1DB00E9B-F6DE-4644-8F09-287BB8EFE094}" srcOrd="0" destOrd="0" presId="urn:microsoft.com/office/officeart/2005/8/layout/target3"/>
    <dgm:cxn modelId="{2D52E554-9C47-4D76-9CEF-06B8E7EBF3B2}" srcId="{E7C4F7A9-E23B-4EDA-B162-A60D5F98179E}" destId="{3AAC9726-7763-466F-AF6D-BCBAB238A743}" srcOrd="2" destOrd="0" parTransId="{ACA9DA81-24C1-4E37-880D-44E4B40072AF}" sibTransId="{10F64B53-4CF4-4241-8D6F-8C3BD590CD1E}"/>
    <dgm:cxn modelId="{FACC2EF1-9A84-4CF4-8644-561ED3804A9B}" type="presOf" srcId="{0E5B841F-3B11-47F6-9972-C4F9727EDD96}" destId="{09E2A1B9-006B-47F9-8AB3-18A7A592FCA1}" srcOrd="0" destOrd="0" presId="urn:microsoft.com/office/officeart/2005/8/layout/target3"/>
    <dgm:cxn modelId="{835A305C-C2F4-418E-8D4F-4B93EAA2105E}" type="presOf" srcId="{222988BF-EE31-49CB-908A-8D0F589AC79F}" destId="{F589E594-8839-4EDB-ADAE-63C42C49E0BD}" srcOrd="0" destOrd="4" presId="urn:microsoft.com/office/officeart/2005/8/layout/target3"/>
    <dgm:cxn modelId="{D78499A5-4D21-443A-B97F-4ADEDD27FF32}" type="presOf" srcId="{04FEB6B1-65F1-4981-A4AB-03486938D062}" destId="{DC26D170-C287-4BFD-8580-05E43098E6BC}" srcOrd="1" destOrd="0" presId="urn:microsoft.com/office/officeart/2005/8/layout/target3"/>
    <dgm:cxn modelId="{A35FC45E-9D3D-4B26-B3DE-F3BF4CC180FA}" srcId="{3AAC9726-7763-466F-AF6D-BCBAB238A743}" destId="{222988BF-EE31-49CB-908A-8D0F589AC79F}" srcOrd="4" destOrd="0" parTransId="{B583CE35-8052-4F77-B67C-B962C8816463}" sibTransId="{5A0D4C80-48A9-4282-8831-743FC5C0DCCD}"/>
    <dgm:cxn modelId="{CA64EED5-8186-4297-A3CB-6CA28A9090D9}" type="presOf" srcId="{BCE6BB0F-7B8F-431E-BED9-1E41BCE1EC72}" destId="{09E2A1B9-006B-47F9-8AB3-18A7A592FCA1}" srcOrd="0" destOrd="1" presId="urn:microsoft.com/office/officeart/2005/8/layout/target3"/>
    <dgm:cxn modelId="{6D6BABA3-6646-4BA8-809C-F104FE392589}" srcId="{306BB443-BA61-4448-AA9A-23A90D914347}" destId="{567A6483-1B84-4C46-886B-96AE1B6312B7}" srcOrd="2" destOrd="0" parTransId="{CDCAC425-FC4C-4489-9F1D-7F61A515FEFE}" sibTransId="{EEE5EFD6-A60D-4FB6-89F4-DD0918FA108B}"/>
    <dgm:cxn modelId="{AAC766A9-EA39-440C-9F2F-30045F160603}" srcId="{3AAC9726-7763-466F-AF6D-BCBAB238A743}" destId="{E9B3C165-6464-43B7-B141-1FF353F6119C}" srcOrd="2" destOrd="0" parTransId="{845D3C0C-45F6-416C-9683-9C704BD17946}" sibTransId="{056A4C41-5104-45BA-A916-EEF0F1122713}"/>
    <dgm:cxn modelId="{E7D71399-654D-47C7-8D54-68910C54FB36}" srcId="{3AAC9726-7763-466F-AF6D-BCBAB238A743}" destId="{2BC91103-39A1-44B0-AEE9-11D75540DE77}" srcOrd="1" destOrd="0" parTransId="{317EDD8D-2C43-4DCC-BE37-7F5A1A0F84F5}" sibTransId="{96F1C1FC-3DED-44D1-A7AA-99A7F0757116}"/>
    <dgm:cxn modelId="{DEA3F466-71C9-4B59-9893-857250FC7438}" type="presOf" srcId="{E7C4F7A9-E23B-4EDA-B162-A60D5F98179E}" destId="{892A424E-F9E2-4725-AD84-DA0CD31A2445}" srcOrd="0" destOrd="0" presId="urn:microsoft.com/office/officeart/2005/8/layout/target3"/>
    <dgm:cxn modelId="{2882CB1C-9A5D-4EFF-8BA9-87F1D1101DAC}" type="presOf" srcId="{8F47296F-306E-4C3D-AA43-4C71967021FE}" destId="{F589E594-8839-4EDB-ADAE-63C42C49E0BD}" srcOrd="0" destOrd="5" presId="urn:microsoft.com/office/officeart/2005/8/layout/target3"/>
    <dgm:cxn modelId="{A3515B82-E3A1-42AB-B0C6-61B559742596}" srcId="{04FEB6B1-65F1-4981-A4AB-03486938D062}" destId="{AB858C79-F16B-4403-87FC-4ED7163487B6}" srcOrd="1" destOrd="0" parTransId="{8ADB792E-346B-4479-A11A-5F4254B659DB}" sibTransId="{E172088A-185F-492B-8E15-AF80602315F7}"/>
    <dgm:cxn modelId="{D459C676-0A44-412C-9813-FEEA9DA58BA4}" type="presOf" srcId="{E9B3C165-6464-43B7-B141-1FF353F6119C}" destId="{F589E594-8839-4EDB-ADAE-63C42C49E0BD}" srcOrd="0" destOrd="2" presId="urn:microsoft.com/office/officeart/2005/8/layout/target3"/>
    <dgm:cxn modelId="{A1318CE0-3785-401D-AD5D-FEE5FDAA9654}" type="presOf" srcId="{04C39427-07E4-4FAF-9A7E-CE1830C24801}" destId="{45828310-2E19-40E0-9D52-4D1922EF658A}" srcOrd="0" destOrd="4" presId="urn:microsoft.com/office/officeart/2005/8/layout/target3"/>
    <dgm:cxn modelId="{581A986A-5667-48C2-8119-9DA04F8E77AB}" type="presOf" srcId="{4E670610-FFEC-4F51-836A-961BD6B61DC8}" destId="{F589E594-8839-4EDB-ADAE-63C42C49E0BD}" srcOrd="0" destOrd="0" presId="urn:microsoft.com/office/officeart/2005/8/layout/target3"/>
    <dgm:cxn modelId="{25DAC2BA-538E-4D40-8577-F6B4EFF1E1B9}" type="presOf" srcId="{306BB443-BA61-4448-AA9A-23A90D914347}" destId="{0C7FE54C-A367-4A4A-9053-AD6E4BA0A583}" srcOrd="0" destOrd="0" presId="urn:microsoft.com/office/officeart/2005/8/layout/target3"/>
    <dgm:cxn modelId="{44871F6F-952B-4003-A331-835AD724540A}" type="presOf" srcId="{97C3546B-0C35-4174-9F64-C49371281D02}" destId="{45828310-2E19-40E0-9D52-4D1922EF658A}" srcOrd="0" destOrd="2" presId="urn:microsoft.com/office/officeart/2005/8/layout/target3"/>
    <dgm:cxn modelId="{0A68424F-7957-4E64-953B-7A8B84DFC8CF}" srcId="{3AAC9726-7763-466F-AF6D-BCBAB238A743}" destId="{4E670610-FFEC-4F51-836A-961BD6B61DC8}" srcOrd="0" destOrd="0" parTransId="{DB20A0D3-5B6E-4CB1-838B-2FEDF35F9702}" sibTransId="{D4714093-0C8E-406B-8996-A145EBC9F983}"/>
    <dgm:cxn modelId="{6E834904-3DA2-48F1-8554-8FAC1EEBDD7F}" type="presOf" srcId="{3E72197B-6481-46C5-9162-E1FF2644E554}" destId="{45828310-2E19-40E0-9D52-4D1922EF658A}" srcOrd="0" destOrd="0" presId="urn:microsoft.com/office/officeart/2005/8/layout/target3"/>
    <dgm:cxn modelId="{4F06E555-6CCD-4E5C-B146-5BF5577E1502}" srcId="{3AAC9726-7763-466F-AF6D-BCBAB238A743}" destId="{49545C02-3CF6-470A-BE46-40751AF8B819}" srcOrd="3" destOrd="0" parTransId="{FDA3175C-A605-4928-B3F0-A28EC6254633}" sibTransId="{32053FAF-0CD7-433C-A66B-EE7D6C2CC7D5}"/>
    <dgm:cxn modelId="{1560AFB2-A78A-4237-93A7-DC48224F3A1D}" srcId="{04FEB6B1-65F1-4981-A4AB-03486938D062}" destId="{04C39427-07E4-4FAF-9A7E-CE1830C24801}" srcOrd="4" destOrd="0" parTransId="{C323D050-2AEC-4D24-848E-ABB970DC7206}" sibTransId="{7B9FCB87-5DF0-468F-8568-2FFB414AAB7E}"/>
    <dgm:cxn modelId="{445249B1-004A-436F-A4FE-0EC974532537}" type="presOf" srcId="{3AAC9726-7763-466F-AF6D-BCBAB238A743}" destId="{195FCC94-DAEA-4D36-BCBE-8BE9D5498356}" srcOrd="1" destOrd="0" presId="urn:microsoft.com/office/officeart/2005/8/layout/target3"/>
    <dgm:cxn modelId="{97F913AA-2309-4548-933C-2A645258DF7D}" srcId="{E7C4F7A9-E23B-4EDA-B162-A60D5F98179E}" destId="{04FEB6B1-65F1-4981-A4AB-03486938D062}" srcOrd="0" destOrd="0" parTransId="{FAA168D3-3BE7-4353-BE47-D056A5C3A149}" sibTransId="{0D4F7408-0336-48B5-B69D-8EA4C8E46623}"/>
    <dgm:cxn modelId="{CE899ED9-1ACE-4974-89A4-79851E39CF95}" srcId="{04FEB6B1-65F1-4981-A4AB-03486938D062}" destId="{56ED8843-C7B4-40FC-B749-B1367DC36CD5}" srcOrd="3" destOrd="0" parTransId="{1951C413-50F1-4504-8D66-840C61BC8A46}" sibTransId="{B394E51B-2191-428F-860A-26D46676F1AC}"/>
    <dgm:cxn modelId="{84B9DA52-CC0F-4483-BB85-A24146CFC576}" type="presOf" srcId="{AB858C79-F16B-4403-87FC-4ED7163487B6}" destId="{45828310-2E19-40E0-9D52-4D1922EF658A}" srcOrd="0" destOrd="1" presId="urn:microsoft.com/office/officeart/2005/8/layout/target3"/>
    <dgm:cxn modelId="{70B6C0A9-EB51-42CE-951E-0E087C725226}" srcId="{306BB443-BA61-4448-AA9A-23A90D914347}" destId="{BCE6BB0F-7B8F-431E-BED9-1E41BCE1EC72}" srcOrd="1" destOrd="0" parTransId="{CC4E5608-F217-4DB4-94EF-ADF05212FAA9}" sibTransId="{25752B60-DEC4-46D1-8935-706A57AD4428}"/>
    <dgm:cxn modelId="{E30030AB-5A4F-4925-9D4A-FFF0D113758B}" type="presOf" srcId="{49545C02-3CF6-470A-BE46-40751AF8B819}" destId="{F589E594-8839-4EDB-ADAE-63C42C49E0BD}" srcOrd="0" destOrd="3" presId="urn:microsoft.com/office/officeart/2005/8/layout/target3"/>
    <dgm:cxn modelId="{C33F09B3-7120-42F3-8EF0-AE6E1A388590}" srcId="{306BB443-BA61-4448-AA9A-23A90D914347}" destId="{0E5B841F-3B11-47F6-9972-C4F9727EDD96}" srcOrd="0" destOrd="0" parTransId="{CB0DA252-CF75-494C-A087-06EE15A529A6}" sibTransId="{9D57C4B8-94B8-4EF0-8E80-9C1736876527}"/>
    <dgm:cxn modelId="{C0656386-9A34-4B52-9FC8-C13F3A69779F}" type="presOf" srcId="{56ED8843-C7B4-40FC-B749-B1367DC36CD5}" destId="{45828310-2E19-40E0-9D52-4D1922EF658A}" srcOrd="0" destOrd="3" presId="urn:microsoft.com/office/officeart/2005/8/layout/target3"/>
    <dgm:cxn modelId="{B23DA221-6141-46D1-AAFE-E02614730965}" type="presParOf" srcId="{892A424E-F9E2-4725-AD84-DA0CD31A2445}" destId="{B5E02ECB-69C0-414F-A510-49A35D33670D}" srcOrd="0" destOrd="0" presId="urn:microsoft.com/office/officeart/2005/8/layout/target3"/>
    <dgm:cxn modelId="{66B7C689-B87B-4B11-A211-DE31791557EF}" type="presParOf" srcId="{892A424E-F9E2-4725-AD84-DA0CD31A2445}" destId="{1F60EF1E-938D-4259-9ECE-4071AE2A4C14}" srcOrd="1" destOrd="0" presId="urn:microsoft.com/office/officeart/2005/8/layout/target3"/>
    <dgm:cxn modelId="{7A0401AD-AF0B-4BC4-8598-1DECE2B688CB}" type="presParOf" srcId="{892A424E-F9E2-4725-AD84-DA0CD31A2445}" destId="{1DB00E9B-F6DE-4644-8F09-287BB8EFE094}" srcOrd="2" destOrd="0" presId="urn:microsoft.com/office/officeart/2005/8/layout/target3"/>
    <dgm:cxn modelId="{942751B2-9BAD-4E9D-9B65-611B841EF340}" type="presParOf" srcId="{892A424E-F9E2-4725-AD84-DA0CD31A2445}" destId="{F30721F9-77A4-4FDF-87E8-04E728009D36}" srcOrd="3" destOrd="0" presId="urn:microsoft.com/office/officeart/2005/8/layout/target3"/>
    <dgm:cxn modelId="{F7113549-A27D-41E1-993D-CF7A85D56B07}" type="presParOf" srcId="{892A424E-F9E2-4725-AD84-DA0CD31A2445}" destId="{FB71624C-3BC7-43CA-B844-925235C46061}" srcOrd="4" destOrd="0" presId="urn:microsoft.com/office/officeart/2005/8/layout/target3"/>
    <dgm:cxn modelId="{D5D75FC4-D037-4BB2-B4F2-031F1FC41B54}" type="presParOf" srcId="{892A424E-F9E2-4725-AD84-DA0CD31A2445}" destId="{0C7FE54C-A367-4A4A-9053-AD6E4BA0A583}" srcOrd="5" destOrd="0" presId="urn:microsoft.com/office/officeart/2005/8/layout/target3"/>
    <dgm:cxn modelId="{5AA99A88-C38F-4A65-AC10-EFEBA7A40FA8}" type="presParOf" srcId="{892A424E-F9E2-4725-AD84-DA0CD31A2445}" destId="{BE408493-1FEA-4F3A-A2FA-8E3419D58A12}" srcOrd="6" destOrd="0" presId="urn:microsoft.com/office/officeart/2005/8/layout/target3"/>
    <dgm:cxn modelId="{25DDD0C6-4907-4873-B16D-8906FAAB85AA}" type="presParOf" srcId="{892A424E-F9E2-4725-AD84-DA0CD31A2445}" destId="{320EA244-635C-4A3B-A341-38DA0DBACA07}" srcOrd="7" destOrd="0" presId="urn:microsoft.com/office/officeart/2005/8/layout/target3"/>
    <dgm:cxn modelId="{000F52F7-BEF0-41A4-B29C-75C1238D5D40}" type="presParOf" srcId="{892A424E-F9E2-4725-AD84-DA0CD31A2445}" destId="{519111B8-FCD8-4D50-8C00-4F9B0DE92766}" srcOrd="8" destOrd="0" presId="urn:microsoft.com/office/officeart/2005/8/layout/target3"/>
    <dgm:cxn modelId="{000E09A8-5397-4BD1-B34B-D20F904E2F39}" type="presParOf" srcId="{892A424E-F9E2-4725-AD84-DA0CD31A2445}" destId="{DC26D170-C287-4BFD-8580-05E43098E6BC}" srcOrd="9" destOrd="0" presId="urn:microsoft.com/office/officeart/2005/8/layout/target3"/>
    <dgm:cxn modelId="{BF0AB8D4-69AA-410D-A12E-41F608F6142D}" type="presParOf" srcId="{892A424E-F9E2-4725-AD84-DA0CD31A2445}" destId="{45828310-2E19-40E0-9D52-4D1922EF658A}" srcOrd="10" destOrd="0" presId="urn:microsoft.com/office/officeart/2005/8/layout/target3"/>
    <dgm:cxn modelId="{AAB0FA5C-D270-4B88-BD21-240F19721836}" type="presParOf" srcId="{892A424E-F9E2-4725-AD84-DA0CD31A2445}" destId="{57001037-A792-4147-AB4F-885DC9978362}" srcOrd="11" destOrd="0" presId="urn:microsoft.com/office/officeart/2005/8/layout/target3"/>
    <dgm:cxn modelId="{B78B07C9-29C7-414C-986E-B70C573E4DDD}" type="presParOf" srcId="{892A424E-F9E2-4725-AD84-DA0CD31A2445}" destId="{09E2A1B9-006B-47F9-8AB3-18A7A592FCA1}" srcOrd="12" destOrd="0" presId="urn:microsoft.com/office/officeart/2005/8/layout/target3"/>
    <dgm:cxn modelId="{275903F4-8C30-453C-B8DF-7C8B7670450A}" type="presParOf" srcId="{892A424E-F9E2-4725-AD84-DA0CD31A2445}" destId="{195FCC94-DAEA-4D36-BCBE-8BE9D5498356}" srcOrd="13" destOrd="0" presId="urn:microsoft.com/office/officeart/2005/8/layout/target3"/>
    <dgm:cxn modelId="{7B659B49-5CE0-4949-8282-3DF50B37ADF7}" type="presParOf" srcId="{892A424E-F9E2-4725-AD84-DA0CD31A2445}" destId="{F589E594-8839-4EDB-ADAE-63C42C49E0B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AF874-C89B-4A19-8C8D-BF821E98438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F45DC8B-D71B-42B4-8947-ECE3AE30120E}">
      <dgm:prSet phldrT="[Text]" custT="1"/>
      <dgm:spPr>
        <a:solidFill>
          <a:schemeClr val="accent1">
            <a:lumMod val="60000"/>
            <a:lumOff val="40000"/>
          </a:schemeClr>
        </a:solidFill>
        <a:ln>
          <a:solidFill>
            <a:srgbClr val="000000"/>
          </a:solidFill>
        </a:ln>
      </dgm:spPr>
      <dgm:t>
        <a:bodyPr/>
        <a:lstStyle/>
        <a:p>
          <a:pPr algn="ctr"/>
          <a:r>
            <a:rPr lang="en-US" sz="1800" u="none" dirty="0" smtClean="0">
              <a:solidFill>
                <a:srgbClr val="000000"/>
              </a:solidFill>
            </a:rPr>
            <a:t>Staff holds a </a:t>
          </a:r>
          <a:r>
            <a:rPr lang="en-US" sz="1800" dirty="0" smtClean="0">
              <a:solidFill>
                <a:srgbClr val="000000"/>
              </a:solidFill>
            </a:rPr>
            <a:t>license as a special education teacher </a:t>
          </a:r>
          <a:r>
            <a:rPr lang="en-US" sz="1800" i="1" dirty="0" smtClean="0">
              <a:solidFill>
                <a:srgbClr val="000000"/>
              </a:solidFill>
            </a:rPr>
            <a:t>or</a:t>
          </a:r>
          <a:r>
            <a:rPr lang="en-US" sz="1800" dirty="0" smtClean="0">
              <a:solidFill>
                <a:srgbClr val="000000"/>
              </a:solidFill>
            </a:rPr>
            <a:t> Speech-Language Pathologist.  </a:t>
          </a:r>
        </a:p>
        <a:p>
          <a:pPr algn="ctr"/>
          <a:r>
            <a:rPr lang="en-US" sz="1800" dirty="0" smtClean="0">
              <a:solidFill>
                <a:srgbClr val="000000"/>
              </a:solidFill>
            </a:rPr>
            <a:t>License is appropriate for the program, caseload or service provided.</a:t>
          </a:r>
          <a:endParaRPr lang="en-US" sz="1800" dirty="0">
            <a:solidFill>
              <a:srgbClr val="000000"/>
            </a:solidFill>
          </a:endParaRPr>
        </a:p>
      </dgm:t>
    </dgm:pt>
    <dgm:pt modelId="{448089EE-4F7F-40AD-BB5E-FBCF94FE80EE}" type="parTrans" cxnId="{F41BF618-C546-413B-B7AD-378DC954B920}">
      <dgm:prSet/>
      <dgm:spPr/>
      <dgm:t>
        <a:bodyPr/>
        <a:lstStyle/>
        <a:p>
          <a:endParaRPr lang="en-US"/>
        </a:p>
      </dgm:t>
    </dgm:pt>
    <dgm:pt modelId="{EDEDC62B-47CB-4BAF-81BE-4F1426DE5CAA}" type="sibTrans" cxnId="{F41BF618-C546-413B-B7AD-378DC954B920}">
      <dgm:prSet/>
      <dgm:spPr/>
      <dgm:t>
        <a:bodyPr/>
        <a:lstStyle/>
        <a:p>
          <a:endParaRPr lang="en-US"/>
        </a:p>
      </dgm:t>
    </dgm:pt>
    <dgm:pt modelId="{7296E03D-CD63-4BD5-8C3F-86656EF45CA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107</a:t>
          </a:r>
        </a:p>
        <a:p>
          <a:pPr>
            <a:lnSpc>
              <a:spcPct val="100000"/>
            </a:lnSpc>
            <a:spcAft>
              <a:spcPts val="0"/>
            </a:spcAft>
          </a:pPr>
          <a:r>
            <a:rPr lang="en-US" sz="1800" dirty="0" smtClean="0">
              <a:solidFill>
                <a:srgbClr val="000000"/>
              </a:solidFill>
            </a:rPr>
            <a:t>Instructional Program</a:t>
          </a:r>
        </a:p>
        <a:p>
          <a:pPr>
            <a:lnSpc>
              <a:spcPct val="100000"/>
            </a:lnSpc>
            <a:spcAft>
              <a:spcPts val="0"/>
            </a:spcAft>
          </a:pPr>
          <a:r>
            <a:rPr lang="en-US" sz="1800" dirty="0" smtClean="0">
              <a:solidFill>
                <a:srgbClr val="000000"/>
              </a:solidFill>
            </a:rPr>
            <a:t>Coordinator/Supervisor</a:t>
          </a:r>
          <a:endParaRPr lang="en-US" sz="1800" dirty="0">
            <a:solidFill>
              <a:srgbClr val="000000"/>
            </a:solidFill>
          </a:endParaRPr>
        </a:p>
      </dgm:t>
    </dgm:pt>
    <dgm:pt modelId="{6BEF477D-00FF-4495-BB27-AE50FF1F728B}" type="parTrans" cxnId="{9AB10A11-73DE-4714-AFFB-6F677C3FF72B}">
      <dgm:prSet/>
      <dgm:spPr/>
      <dgm:t>
        <a:bodyPr/>
        <a:lstStyle/>
        <a:p>
          <a:endParaRPr lang="en-US"/>
        </a:p>
      </dgm:t>
    </dgm:pt>
    <dgm:pt modelId="{471E07D1-1BDC-4335-8CD5-57F82D44A8FC}" type="sibTrans" cxnId="{9AB10A11-73DE-4714-AFFB-6F677C3FF72B}">
      <dgm:prSet/>
      <dgm:spPr/>
      <dgm:t>
        <a:bodyPr/>
        <a:lstStyle/>
        <a:p>
          <a:endParaRPr lang="en-US"/>
        </a:p>
      </dgm:t>
    </dgm:pt>
    <dgm:pt modelId="{2A75F6B9-4DEE-4BCE-AE3C-15BE0AB2ED4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202</a:t>
          </a:r>
        </a:p>
        <a:p>
          <a:pPr>
            <a:lnSpc>
              <a:spcPct val="100000"/>
            </a:lnSpc>
            <a:spcAft>
              <a:spcPts val="0"/>
            </a:spcAft>
          </a:pPr>
          <a:r>
            <a:rPr lang="en-US" sz="1800" dirty="0" smtClean="0">
              <a:solidFill>
                <a:srgbClr val="000000"/>
              </a:solidFill>
            </a:rPr>
            <a:t>Special Education Teacher</a:t>
          </a:r>
        </a:p>
        <a:p>
          <a:pPr>
            <a:lnSpc>
              <a:spcPct val="100000"/>
            </a:lnSpc>
            <a:spcAft>
              <a:spcPts val="0"/>
            </a:spcAft>
          </a:pPr>
          <a:r>
            <a:rPr lang="en-US" sz="1800" b="1" dirty="0" smtClean="0">
              <a:solidFill>
                <a:srgbClr val="000000"/>
              </a:solidFill>
            </a:rPr>
            <a:t>JCC 238 </a:t>
          </a:r>
        </a:p>
        <a:p>
          <a:pPr>
            <a:lnSpc>
              <a:spcPct val="100000"/>
            </a:lnSpc>
            <a:spcAft>
              <a:spcPts val="0"/>
            </a:spcAft>
          </a:pPr>
          <a:r>
            <a:rPr lang="en-US" sz="1800" dirty="0" smtClean="0">
              <a:solidFill>
                <a:srgbClr val="000000"/>
              </a:solidFill>
            </a:rPr>
            <a:t>Speech-Language Pathologist</a:t>
          </a:r>
          <a:endParaRPr lang="en-US" sz="1800" dirty="0">
            <a:solidFill>
              <a:srgbClr val="000000"/>
            </a:solidFill>
          </a:endParaRPr>
        </a:p>
      </dgm:t>
    </dgm:pt>
    <dgm:pt modelId="{F6061450-627D-45BE-A32E-5526162674A2}" type="parTrans" cxnId="{9CDBDF68-0529-4DAD-8AF9-E6BB8E05DF9D}">
      <dgm:prSet/>
      <dgm:spPr/>
      <dgm:t>
        <a:bodyPr/>
        <a:lstStyle/>
        <a:p>
          <a:endParaRPr lang="en-US"/>
        </a:p>
      </dgm:t>
    </dgm:pt>
    <dgm:pt modelId="{E79CA6DE-C61E-4705-9A75-9C6DF8D8A0CB}" type="sibTrans" cxnId="{9CDBDF68-0529-4DAD-8AF9-E6BB8E05DF9D}">
      <dgm:prSet/>
      <dgm:spPr/>
      <dgm:t>
        <a:bodyPr/>
        <a:lstStyle/>
        <a:p>
          <a:endParaRPr lang="en-US"/>
        </a:p>
      </dgm:t>
    </dgm:pt>
    <dgm:pt modelId="{D10D50C6-8B49-4148-8D17-BFAD8590D028}">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215</a:t>
          </a:r>
        </a:p>
        <a:p>
          <a:pPr>
            <a:lnSpc>
              <a:spcPct val="100000"/>
            </a:lnSpc>
            <a:spcAft>
              <a:spcPts val="0"/>
            </a:spcAft>
          </a:pPr>
          <a:r>
            <a:rPr lang="en-US" sz="1800" dirty="0" smtClean="0">
              <a:solidFill>
                <a:srgbClr val="000000"/>
              </a:solidFill>
            </a:rPr>
            <a:t>Instructional Program Consultant</a:t>
          </a:r>
          <a:endParaRPr lang="en-US" sz="1800" dirty="0">
            <a:solidFill>
              <a:srgbClr val="000000"/>
            </a:solidFill>
          </a:endParaRPr>
        </a:p>
      </dgm:t>
    </dgm:pt>
    <dgm:pt modelId="{1BDF2821-6E6A-4D73-B80E-01131FA46F99}" type="parTrans" cxnId="{0DB53684-F843-4763-8D79-5FDCF76214C4}">
      <dgm:prSet/>
      <dgm:spPr/>
      <dgm:t>
        <a:bodyPr/>
        <a:lstStyle/>
        <a:p>
          <a:endParaRPr lang="en-US"/>
        </a:p>
      </dgm:t>
    </dgm:pt>
    <dgm:pt modelId="{08EB9D96-8AF6-404B-B1B0-286A73223634}" type="sibTrans" cxnId="{0DB53684-F843-4763-8D79-5FDCF76214C4}">
      <dgm:prSet/>
      <dgm:spPr/>
      <dgm:t>
        <a:bodyPr/>
        <a:lstStyle/>
        <a:p>
          <a:endParaRPr lang="en-US"/>
        </a:p>
      </dgm:t>
    </dgm:pt>
    <dgm:pt modelId="{01D51B7C-E080-40DC-8D07-9557F6BA5D30}" type="pres">
      <dgm:prSet presAssocID="{D75AF874-C89B-4A19-8C8D-BF821E98438D}" presName="cycle" presStyleCnt="0">
        <dgm:presLayoutVars>
          <dgm:chMax val="1"/>
          <dgm:dir/>
          <dgm:animLvl val="ctr"/>
          <dgm:resizeHandles val="exact"/>
        </dgm:presLayoutVars>
      </dgm:prSet>
      <dgm:spPr/>
      <dgm:t>
        <a:bodyPr/>
        <a:lstStyle/>
        <a:p>
          <a:endParaRPr lang="en-US"/>
        </a:p>
      </dgm:t>
    </dgm:pt>
    <dgm:pt modelId="{ED12A4DC-FE6D-4092-8B87-9F5925F88ACD}" type="pres">
      <dgm:prSet presAssocID="{0F45DC8B-D71B-42B4-8947-ECE3AE30120E}" presName="centerShape" presStyleLbl="node0" presStyleIdx="0" presStyleCnt="1" custScaleX="333311" custScaleY="85369" custLinFactNeighborX="591" custLinFactNeighborY="-212"/>
      <dgm:spPr/>
      <dgm:t>
        <a:bodyPr/>
        <a:lstStyle/>
        <a:p>
          <a:endParaRPr lang="en-US"/>
        </a:p>
      </dgm:t>
    </dgm:pt>
    <dgm:pt modelId="{27D18F24-4AF5-4ADF-BBE9-CCA7A64F4F79}" type="pres">
      <dgm:prSet presAssocID="{6BEF477D-00FF-4495-BB27-AE50FF1F728B}" presName="parTrans" presStyleLbl="bgSibTrans2D1" presStyleIdx="0" presStyleCnt="3"/>
      <dgm:spPr/>
      <dgm:t>
        <a:bodyPr/>
        <a:lstStyle/>
        <a:p>
          <a:endParaRPr lang="en-US"/>
        </a:p>
      </dgm:t>
    </dgm:pt>
    <dgm:pt modelId="{B74E4D6D-1922-4557-A942-BF924AE59EAD}" type="pres">
      <dgm:prSet presAssocID="{7296E03D-CD63-4BD5-8C3F-86656EF45CA6}" presName="node" presStyleLbl="node1" presStyleIdx="0" presStyleCnt="3" custScaleX="128299" custScaleY="64046" custRadScaleRad="135059" custRadScaleInc="2157">
        <dgm:presLayoutVars>
          <dgm:bulletEnabled val="1"/>
        </dgm:presLayoutVars>
      </dgm:prSet>
      <dgm:spPr/>
      <dgm:t>
        <a:bodyPr/>
        <a:lstStyle/>
        <a:p>
          <a:endParaRPr lang="en-US"/>
        </a:p>
      </dgm:t>
    </dgm:pt>
    <dgm:pt modelId="{05FCB410-3345-48B9-9A28-0493C2C57543}" type="pres">
      <dgm:prSet presAssocID="{F6061450-627D-45BE-A32E-5526162674A2}" presName="parTrans" presStyleLbl="bgSibTrans2D1" presStyleIdx="1" presStyleCnt="3" custLinFactNeighborX="-1662" custLinFactNeighborY="6755" custRadScaleRad="21167" custRadScaleInc="-2147483648"/>
      <dgm:spPr/>
      <dgm:t>
        <a:bodyPr/>
        <a:lstStyle/>
        <a:p>
          <a:endParaRPr lang="en-US"/>
        </a:p>
      </dgm:t>
    </dgm:pt>
    <dgm:pt modelId="{7EA587A4-5351-420E-9F16-900A3DC5930E}" type="pres">
      <dgm:prSet presAssocID="{2A75F6B9-4DEE-4BCE-AE3C-15BE0AB2ED46}" presName="node" presStyleLbl="node1" presStyleIdx="1" presStyleCnt="3" custScaleX="163719" custScaleY="83342" custRadScaleRad="99653" custRadScaleInc="385">
        <dgm:presLayoutVars>
          <dgm:bulletEnabled val="1"/>
        </dgm:presLayoutVars>
      </dgm:prSet>
      <dgm:spPr/>
      <dgm:t>
        <a:bodyPr/>
        <a:lstStyle/>
        <a:p>
          <a:endParaRPr lang="en-US"/>
        </a:p>
      </dgm:t>
    </dgm:pt>
    <dgm:pt modelId="{1785673F-1DFD-457A-A9E9-C11394D35BE7}" type="pres">
      <dgm:prSet presAssocID="{1BDF2821-6E6A-4D73-B80E-01131FA46F99}" presName="parTrans" presStyleLbl="bgSibTrans2D1" presStyleIdx="2" presStyleCnt="3"/>
      <dgm:spPr/>
      <dgm:t>
        <a:bodyPr/>
        <a:lstStyle/>
        <a:p>
          <a:endParaRPr lang="en-US"/>
        </a:p>
      </dgm:t>
    </dgm:pt>
    <dgm:pt modelId="{CD3151D2-6BE3-4940-9CC2-10566CB19737}" type="pres">
      <dgm:prSet presAssocID="{D10D50C6-8B49-4148-8D17-BFAD8590D028}" presName="node" presStyleLbl="node1" presStyleIdx="2" presStyleCnt="3" custScaleX="139070" custScaleY="60037" custRadScaleRad="139247" custRadScaleInc="1486">
        <dgm:presLayoutVars>
          <dgm:bulletEnabled val="1"/>
        </dgm:presLayoutVars>
      </dgm:prSet>
      <dgm:spPr/>
      <dgm:t>
        <a:bodyPr/>
        <a:lstStyle/>
        <a:p>
          <a:endParaRPr lang="en-US"/>
        </a:p>
      </dgm:t>
    </dgm:pt>
  </dgm:ptLst>
  <dgm:cxnLst>
    <dgm:cxn modelId="{974909F7-915D-4B5D-A294-0473AC9A078F}" type="presOf" srcId="{6BEF477D-00FF-4495-BB27-AE50FF1F728B}" destId="{27D18F24-4AF5-4ADF-BBE9-CCA7A64F4F79}" srcOrd="0" destOrd="0" presId="urn:microsoft.com/office/officeart/2005/8/layout/radial4"/>
    <dgm:cxn modelId="{D97A3320-8074-4473-845F-29F1E3AB44D7}" type="presOf" srcId="{D75AF874-C89B-4A19-8C8D-BF821E98438D}" destId="{01D51B7C-E080-40DC-8D07-9557F6BA5D30}" srcOrd="0" destOrd="0" presId="urn:microsoft.com/office/officeart/2005/8/layout/radial4"/>
    <dgm:cxn modelId="{8530FF76-D59C-4B40-903A-8FB1AC30EEC3}" type="presOf" srcId="{2A75F6B9-4DEE-4BCE-AE3C-15BE0AB2ED46}" destId="{7EA587A4-5351-420E-9F16-900A3DC5930E}" srcOrd="0" destOrd="0" presId="urn:microsoft.com/office/officeart/2005/8/layout/radial4"/>
    <dgm:cxn modelId="{0DB53684-F843-4763-8D79-5FDCF76214C4}" srcId="{0F45DC8B-D71B-42B4-8947-ECE3AE30120E}" destId="{D10D50C6-8B49-4148-8D17-BFAD8590D028}" srcOrd="2" destOrd="0" parTransId="{1BDF2821-6E6A-4D73-B80E-01131FA46F99}" sibTransId="{08EB9D96-8AF6-404B-B1B0-286A73223634}"/>
    <dgm:cxn modelId="{C9E51280-528F-44BB-A5CF-939D38F50254}" type="presOf" srcId="{7296E03D-CD63-4BD5-8C3F-86656EF45CA6}" destId="{B74E4D6D-1922-4557-A942-BF924AE59EAD}" srcOrd="0" destOrd="0" presId="urn:microsoft.com/office/officeart/2005/8/layout/radial4"/>
    <dgm:cxn modelId="{A415E7B0-AAA4-4371-8E98-58C62E181F60}" type="presOf" srcId="{D10D50C6-8B49-4148-8D17-BFAD8590D028}" destId="{CD3151D2-6BE3-4940-9CC2-10566CB19737}" srcOrd="0" destOrd="0" presId="urn:microsoft.com/office/officeart/2005/8/layout/radial4"/>
    <dgm:cxn modelId="{9CDBDF68-0529-4DAD-8AF9-E6BB8E05DF9D}" srcId="{0F45DC8B-D71B-42B4-8947-ECE3AE30120E}" destId="{2A75F6B9-4DEE-4BCE-AE3C-15BE0AB2ED46}" srcOrd="1" destOrd="0" parTransId="{F6061450-627D-45BE-A32E-5526162674A2}" sibTransId="{E79CA6DE-C61E-4705-9A75-9C6DF8D8A0CB}"/>
    <dgm:cxn modelId="{9E03DB50-5DB8-4B4A-8E3B-736E132A6367}" type="presOf" srcId="{1BDF2821-6E6A-4D73-B80E-01131FA46F99}" destId="{1785673F-1DFD-457A-A9E9-C11394D35BE7}" srcOrd="0" destOrd="0" presId="urn:microsoft.com/office/officeart/2005/8/layout/radial4"/>
    <dgm:cxn modelId="{9AB10A11-73DE-4714-AFFB-6F677C3FF72B}" srcId="{0F45DC8B-D71B-42B4-8947-ECE3AE30120E}" destId="{7296E03D-CD63-4BD5-8C3F-86656EF45CA6}" srcOrd="0" destOrd="0" parTransId="{6BEF477D-00FF-4495-BB27-AE50FF1F728B}" sibTransId="{471E07D1-1BDC-4335-8CD5-57F82D44A8FC}"/>
    <dgm:cxn modelId="{FF4075AD-84C2-4FD8-ADD3-AD141AFC8EC6}" type="presOf" srcId="{F6061450-627D-45BE-A32E-5526162674A2}" destId="{05FCB410-3345-48B9-9A28-0493C2C57543}" srcOrd="0" destOrd="0" presId="urn:microsoft.com/office/officeart/2005/8/layout/radial4"/>
    <dgm:cxn modelId="{513B6FD5-8960-47C0-BB2A-D85BF42A3030}" type="presOf" srcId="{0F45DC8B-D71B-42B4-8947-ECE3AE30120E}" destId="{ED12A4DC-FE6D-4092-8B87-9F5925F88ACD}" srcOrd="0" destOrd="0" presId="urn:microsoft.com/office/officeart/2005/8/layout/radial4"/>
    <dgm:cxn modelId="{F41BF618-C546-413B-B7AD-378DC954B920}" srcId="{D75AF874-C89B-4A19-8C8D-BF821E98438D}" destId="{0F45DC8B-D71B-42B4-8947-ECE3AE30120E}" srcOrd="0" destOrd="0" parTransId="{448089EE-4F7F-40AD-BB5E-FBCF94FE80EE}" sibTransId="{EDEDC62B-47CB-4BAF-81BE-4F1426DE5CAA}"/>
    <dgm:cxn modelId="{352DB771-ABF9-40B4-B5CE-A70AC8AEF26E}" type="presParOf" srcId="{01D51B7C-E080-40DC-8D07-9557F6BA5D30}" destId="{ED12A4DC-FE6D-4092-8B87-9F5925F88ACD}" srcOrd="0" destOrd="0" presId="urn:microsoft.com/office/officeart/2005/8/layout/radial4"/>
    <dgm:cxn modelId="{B335D519-2416-4F78-8611-F53D3281ECF8}" type="presParOf" srcId="{01D51B7C-E080-40DC-8D07-9557F6BA5D30}" destId="{27D18F24-4AF5-4ADF-BBE9-CCA7A64F4F79}" srcOrd="1" destOrd="0" presId="urn:microsoft.com/office/officeart/2005/8/layout/radial4"/>
    <dgm:cxn modelId="{7AF7393B-0F03-4DB8-A75B-6304F9ECE72B}" type="presParOf" srcId="{01D51B7C-E080-40DC-8D07-9557F6BA5D30}" destId="{B74E4D6D-1922-4557-A942-BF924AE59EAD}" srcOrd="2" destOrd="0" presId="urn:microsoft.com/office/officeart/2005/8/layout/radial4"/>
    <dgm:cxn modelId="{D153028E-CE4C-45E7-B31D-FECD6868A08B}" type="presParOf" srcId="{01D51B7C-E080-40DC-8D07-9557F6BA5D30}" destId="{05FCB410-3345-48B9-9A28-0493C2C57543}" srcOrd="3" destOrd="0" presId="urn:microsoft.com/office/officeart/2005/8/layout/radial4"/>
    <dgm:cxn modelId="{53EA6E7A-8526-4D8F-95E4-E2A248462866}" type="presParOf" srcId="{01D51B7C-E080-40DC-8D07-9557F6BA5D30}" destId="{7EA587A4-5351-420E-9F16-900A3DC5930E}" srcOrd="4" destOrd="0" presId="urn:microsoft.com/office/officeart/2005/8/layout/radial4"/>
    <dgm:cxn modelId="{273D020D-941A-4601-902A-1AB37B69252F}" type="presParOf" srcId="{01D51B7C-E080-40DC-8D07-9557F6BA5D30}" destId="{1785673F-1DFD-457A-A9E9-C11394D35BE7}" srcOrd="5" destOrd="0" presId="urn:microsoft.com/office/officeart/2005/8/layout/radial4"/>
    <dgm:cxn modelId="{F417ED3C-19B6-4EE1-9059-CB7851FEA283}" type="presParOf" srcId="{01D51B7C-E080-40DC-8D07-9557F6BA5D30}" destId="{CD3151D2-6BE3-4940-9CC2-10566CB197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AF874-C89B-4A19-8C8D-BF821E98438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F45DC8B-D71B-42B4-8947-ECE3AE30120E}">
      <dgm:prSet phldrT="[Text]" custT="1"/>
      <dgm:spPr>
        <a:solidFill>
          <a:schemeClr val="accent1">
            <a:lumMod val="60000"/>
            <a:lumOff val="40000"/>
          </a:schemeClr>
        </a:solidFill>
        <a:ln>
          <a:solidFill>
            <a:srgbClr val="000000"/>
          </a:solidFill>
        </a:ln>
      </dgm:spPr>
      <dgm:t>
        <a:bodyPr/>
        <a:lstStyle/>
        <a:p>
          <a:pPr>
            <a:lnSpc>
              <a:spcPct val="100000"/>
            </a:lnSpc>
            <a:spcAft>
              <a:spcPts val="0"/>
            </a:spcAft>
          </a:pPr>
          <a:r>
            <a:rPr lang="en-US" sz="1800" u="none" dirty="0" smtClean="0">
              <a:solidFill>
                <a:srgbClr val="000000"/>
              </a:solidFill>
            </a:rPr>
            <a:t>Staff holds a Special Service Provider or Administrator (Director of Special Education)</a:t>
          </a:r>
          <a:r>
            <a:rPr lang="en-US" sz="1800" dirty="0" smtClean="0">
              <a:solidFill>
                <a:srgbClr val="000000"/>
              </a:solidFill>
            </a:rPr>
            <a:t> license appropriate for the program or service provided (e.g. School Psychologist, School Social Worker, etc.)</a:t>
          </a:r>
          <a:endParaRPr lang="en-US" sz="1800" dirty="0">
            <a:solidFill>
              <a:srgbClr val="000000"/>
            </a:solidFill>
          </a:endParaRPr>
        </a:p>
      </dgm:t>
    </dgm:pt>
    <dgm:pt modelId="{448089EE-4F7F-40AD-BB5E-FBCF94FE80EE}" type="parTrans" cxnId="{F41BF618-C546-413B-B7AD-378DC954B920}">
      <dgm:prSet/>
      <dgm:spPr/>
      <dgm:t>
        <a:bodyPr/>
        <a:lstStyle/>
        <a:p>
          <a:endParaRPr lang="en-US"/>
        </a:p>
      </dgm:t>
    </dgm:pt>
    <dgm:pt modelId="{EDEDC62B-47CB-4BAF-81BE-4F1426DE5CAA}" type="sibTrans" cxnId="{F41BF618-C546-413B-B7AD-378DC954B920}">
      <dgm:prSet/>
      <dgm:spPr/>
      <dgm:t>
        <a:bodyPr/>
        <a:lstStyle/>
        <a:p>
          <a:endParaRPr lang="en-US"/>
        </a:p>
      </dgm:t>
    </dgm:pt>
    <dgm:pt modelId="{7296E03D-CD63-4BD5-8C3F-86656EF45CA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108</a:t>
          </a:r>
        </a:p>
        <a:p>
          <a:pPr>
            <a:lnSpc>
              <a:spcPct val="100000"/>
            </a:lnSpc>
            <a:spcAft>
              <a:spcPts val="0"/>
            </a:spcAft>
          </a:pPr>
          <a:r>
            <a:rPr lang="en-US" sz="1800" dirty="0" smtClean="0">
              <a:solidFill>
                <a:srgbClr val="000000"/>
              </a:solidFill>
            </a:rPr>
            <a:t>Non-Instructional Program</a:t>
          </a:r>
        </a:p>
        <a:p>
          <a:pPr>
            <a:lnSpc>
              <a:spcPct val="100000"/>
            </a:lnSpc>
            <a:spcAft>
              <a:spcPts val="0"/>
            </a:spcAft>
          </a:pPr>
          <a:r>
            <a:rPr lang="en-US" sz="1800" dirty="0" smtClean="0">
              <a:solidFill>
                <a:srgbClr val="000000"/>
              </a:solidFill>
            </a:rPr>
            <a:t>Coordinator/Supervisor</a:t>
          </a:r>
          <a:endParaRPr lang="en-US" sz="1800" dirty="0">
            <a:solidFill>
              <a:srgbClr val="000000"/>
            </a:solidFill>
          </a:endParaRPr>
        </a:p>
      </dgm:t>
    </dgm:pt>
    <dgm:pt modelId="{6BEF477D-00FF-4495-BB27-AE50FF1F728B}" type="parTrans" cxnId="{9AB10A11-73DE-4714-AFFB-6F677C3FF72B}">
      <dgm:prSet/>
      <dgm:spPr/>
      <dgm:t>
        <a:bodyPr/>
        <a:lstStyle/>
        <a:p>
          <a:endParaRPr lang="en-US"/>
        </a:p>
      </dgm:t>
    </dgm:pt>
    <dgm:pt modelId="{471E07D1-1BDC-4335-8CD5-57F82D44A8FC}" type="sibTrans" cxnId="{9AB10A11-73DE-4714-AFFB-6F677C3FF72B}">
      <dgm:prSet/>
      <dgm:spPr/>
      <dgm:t>
        <a:bodyPr/>
        <a:lstStyle/>
        <a:p>
          <a:endParaRPr lang="en-US"/>
        </a:p>
      </dgm:t>
    </dgm:pt>
    <dgm:pt modelId="{2A75F6B9-4DEE-4BCE-AE3C-15BE0AB2ED4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dirty="0" smtClean="0">
              <a:solidFill>
                <a:srgbClr val="000000"/>
              </a:solidFill>
            </a:rPr>
            <a:t>Special Service Providers </a:t>
          </a:r>
          <a:endParaRPr lang="en-US" sz="1800" dirty="0">
            <a:solidFill>
              <a:srgbClr val="000000"/>
            </a:solidFill>
          </a:endParaRPr>
        </a:p>
      </dgm:t>
    </dgm:pt>
    <dgm:pt modelId="{F6061450-627D-45BE-A32E-5526162674A2}" type="parTrans" cxnId="{9CDBDF68-0529-4DAD-8AF9-E6BB8E05DF9D}">
      <dgm:prSet/>
      <dgm:spPr/>
      <dgm:t>
        <a:bodyPr/>
        <a:lstStyle/>
        <a:p>
          <a:endParaRPr lang="en-US"/>
        </a:p>
      </dgm:t>
    </dgm:pt>
    <dgm:pt modelId="{E79CA6DE-C61E-4705-9A75-9C6DF8D8A0CB}" type="sibTrans" cxnId="{9CDBDF68-0529-4DAD-8AF9-E6BB8E05DF9D}">
      <dgm:prSet/>
      <dgm:spPr/>
      <dgm:t>
        <a:bodyPr/>
        <a:lstStyle/>
        <a:p>
          <a:endParaRPr lang="en-US"/>
        </a:p>
      </dgm:t>
    </dgm:pt>
    <dgm:pt modelId="{D10D50C6-8B49-4148-8D17-BFAD8590D028}">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335</a:t>
          </a:r>
        </a:p>
        <a:p>
          <a:pPr>
            <a:lnSpc>
              <a:spcPct val="100000"/>
            </a:lnSpc>
            <a:spcAft>
              <a:spcPts val="0"/>
            </a:spcAft>
          </a:pPr>
          <a:r>
            <a:rPr lang="en-US" sz="1800" dirty="0" smtClean="0">
              <a:solidFill>
                <a:srgbClr val="000000"/>
              </a:solidFill>
            </a:rPr>
            <a:t>Non-Instructional Program Consultant</a:t>
          </a:r>
          <a:endParaRPr lang="en-US" sz="1800" dirty="0">
            <a:solidFill>
              <a:srgbClr val="000000"/>
            </a:solidFill>
          </a:endParaRPr>
        </a:p>
      </dgm:t>
    </dgm:pt>
    <dgm:pt modelId="{1BDF2821-6E6A-4D73-B80E-01131FA46F99}" type="parTrans" cxnId="{0DB53684-F843-4763-8D79-5FDCF76214C4}">
      <dgm:prSet/>
      <dgm:spPr/>
      <dgm:t>
        <a:bodyPr/>
        <a:lstStyle/>
        <a:p>
          <a:endParaRPr lang="en-US"/>
        </a:p>
      </dgm:t>
    </dgm:pt>
    <dgm:pt modelId="{08EB9D96-8AF6-404B-B1B0-286A73223634}" type="sibTrans" cxnId="{0DB53684-F843-4763-8D79-5FDCF76214C4}">
      <dgm:prSet/>
      <dgm:spPr/>
      <dgm:t>
        <a:bodyPr/>
        <a:lstStyle/>
        <a:p>
          <a:endParaRPr lang="en-US"/>
        </a:p>
      </dgm:t>
    </dgm:pt>
    <dgm:pt modelId="{01D51B7C-E080-40DC-8D07-9557F6BA5D30}" type="pres">
      <dgm:prSet presAssocID="{D75AF874-C89B-4A19-8C8D-BF821E98438D}" presName="cycle" presStyleCnt="0">
        <dgm:presLayoutVars>
          <dgm:chMax val="1"/>
          <dgm:dir/>
          <dgm:animLvl val="ctr"/>
          <dgm:resizeHandles val="exact"/>
        </dgm:presLayoutVars>
      </dgm:prSet>
      <dgm:spPr/>
      <dgm:t>
        <a:bodyPr/>
        <a:lstStyle/>
        <a:p>
          <a:endParaRPr lang="en-US"/>
        </a:p>
      </dgm:t>
    </dgm:pt>
    <dgm:pt modelId="{ED12A4DC-FE6D-4092-8B87-9F5925F88ACD}" type="pres">
      <dgm:prSet presAssocID="{0F45DC8B-D71B-42B4-8947-ECE3AE30120E}" presName="centerShape" presStyleLbl="node0" presStyleIdx="0" presStyleCnt="1" custScaleX="360583" custScaleY="82500" custLinFactNeighborY="1740"/>
      <dgm:spPr/>
      <dgm:t>
        <a:bodyPr/>
        <a:lstStyle/>
        <a:p>
          <a:endParaRPr lang="en-US"/>
        </a:p>
      </dgm:t>
    </dgm:pt>
    <dgm:pt modelId="{27D18F24-4AF5-4ADF-BBE9-CCA7A64F4F79}" type="pres">
      <dgm:prSet presAssocID="{6BEF477D-00FF-4495-BB27-AE50FF1F728B}" presName="parTrans" presStyleLbl="bgSibTrans2D1" presStyleIdx="0" presStyleCnt="3"/>
      <dgm:spPr/>
      <dgm:t>
        <a:bodyPr/>
        <a:lstStyle/>
        <a:p>
          <a:endParaRPr lang="en-US"/>
        </a:p>
      </dgm:t>
    </dgm:pt>
    <dgm:pt modelId="{B74E4D6D-1922-4557-A942-BF924AE59EAD}" type="pres">
      <dgm:prSet presAssocID="{7296E03D-CD63-4BD5-8C3F-86656EF45CA6}" presName="node" presStyleLbl="node1" presStyleIdx="0" presStyleCnt="3" custScaleX="128299" custScaleY="79331" custRadScaleRad="121831" custRadScaleInc="10020">
        <dgm:presLayoutVars>
          <dgm:bulletEnabled val="1"/>
        </dgm:presLayoutVars>
      </dgm:prSet>
      <dgm:spPr/>
      <dgm:t>
        <a:bodyPr/>
        <a:lstStyle/>
        <a:p>
          <a:endParaRPr lang="en-US"/>
        </a:p>
      </dgm:t>
    </dgm:pt>
    <dgm:pt modelId="{05FCB410-3345-48B9-9A28-0493C2C57543}" type="pres">
      <dgm:prSet presAssocID="{F6061450-627D-45BE-A32E-5526162674A2}" presName="parTrans" presStyleLbl="bgSibTrans2D1" presStyleIdx="1" presStyleCnt="3" custLinFactNeighborY="6650" custRadScaleRad="42334" custRadScaleInc="-2147483648"/>
      <dgm:spPr/>
      <dgm:t>
        <a:bodyPr/>
        <a:lstStyle/>
        <a:p>
          <a:endParaRPr lang="en-US"/>
        </a:p>
      </dgm:t>
    </dgm:pt>
    <dgm:pt modelId="{7EA587A4-5351-420E-9F16-900A3DC5930E}" type="pres">
      <dgm:prSet presAssocID="{2A75F6B9-4DEE-4BCE-AE3C-15BE0AB2ED46}" presName="node" presStyleLbl="node1" presStyleIdx="1" presStyleCnt="3" custScaleY="67197">
        <dgm:presLayoutVars>
          <dgm:bulletEnabled val="1"/>
        </dgm:presLayoutVars>
      </dgm:prSet>
      <dgm:spPr/>
      <dgm:t>
        <a:bodyPr/>
        <a:lstStyle/>
        <a:p>
          <a:endParaRPr lang="en-US"/>
        </a:p>
      </dgm:t>
    </dgm:pt>
    <dgm:pt modelId="{1785673F-1DFD-457A-A9E9-C11394D35BE7}" type="pres">
      <dgm:prSet presAssocID="{1BDF2821-6E6A-4D73-B80E-01131FA46F99}" presName="parTrans" presStyleLbl="bgSibTrans2D1" presStyleIdx="2" presStyleCnt="3"/>
      <dgm:spPr/>
      <dgm:t>
        <a:bodyPr/>
        <a:lstStyle/>
        <a:p>
          <a:endParaRPr lang="en-US"/>
        </a:p>
      </dgm:t>
    </dgm:pt>
    <dgm:pt modelId="{CD3151D2-6BE3-4940-9CC2-10566CB19737}" type="pres">
      <dgm:prSet presAssocID="{D10D50C6-8B49-4148-8D17-BFAD8590D028}" presName="node" presStyleLbl="node1" presStyleIdx="2" presStyleCnt="3" custScaleX="139070" custScaleY="66952" custRadScaleRad="122936" custRadScaleInc="-7385">
        <dgm:presLayoutVars>
          <dgm:bulletEnabled val="1"/>
        </dgm:presLayoutVars>
      </dgm:prSet>
      <dgm:spPr/>
      <dgm:t>
        <a:bodyPr/>
        <a:lstStyle/>
        <a:p>
          <a:endParaRPr lang="en-US"/>
        </a:p>
      </dgm:t>
    </dgm:pt>
  </dgm:ptLst>
  <dgm:cxnLst>
    <dgm:cxn modelId="{7A3032C4-6B28-4101-94F5-02456D78B7DC}" type="presOf" srcId="{D10D50C6-8B49-4148-8D17-BFAD8590D028}" destId="{CD3151D2-6BE3-4940-9CC2-10566CB19737}" srcOrd="0" destOrd="0" presId="urn:microsoft.com/office/officeart/2005/8/layout/radial4"/>
    <dgm:cxn modelId="{F41BF618-C546-413B-B7AD-378DC954B920}" srcId="{D75AF874-C89B-4A19-8C8D-BF821E98438D}" destId="{0F45DC8B-D71B-42B4-8947-ECE3AE30120E}" srcOrd="0" destOrd="0" parTransId="{448089EE-4F7F-40AD-BB5E-FBCF94FE80EE}" sibTransId="{EDEDC62B-47CB-4BAF-81BE-4F1426DE5CAA}"/>
    <dgm:cxn modelId="{07A0559F-AE4D-48F2-8E11-C5B15A93C5F4}" type="presOf" srcId="{7296E03D-CD63-4BD5-8C3F-86656EF45CA6}" destId="{B74E4D6D-1922-4557-A942-BF924AE59EAD}" srcOrd="0" destOrd="0" presId="urn:microsoft.com/office/officeart/2005/8/layout/radial4"/>
    <dgm:cxn modelId="{9CDBDF68-0529-4DAD-8AF9-E6BB8E05DF9D}" srcId="{0F45DC8B-D71B-42B4-8947-ECE3AE30120E}" destId="{2A75F6B9-4DEE-4BCE-AE3C-15BE0AB2ED46}" srcOrd="1" destOrd="0" parTransId="{F6061450-627D-45BE-A32E-5526162674A2}" sibTransId="{E79CA6DE-C61E-4705-9A75-9C6DF8D8A0CB}"/>
    <dgm:cxn modelId="{85E3EEDF-5AAB-457F-9949-1C2A1A04C34C}" type="presOf" srcId="{D75AF874-C89B-4A19-8C8D-BF821E98438D}" destId="{01D51B7C-E080-40DC-8D07-9557F6BA5D30}" srcOrd="0" destOrd="0" presId="urn:microsoft.com/office/officeart/2005/8/layout/radial4"/>
    <dgm:cxn modelId="{1C2F5234-C0BC-4574-9594-BC31547CD712}" type="presOf" srcId="{2A75F6B9-4DEE-4BCE-AE3C-15BE0AB2ED46}" destId="{7EA587A4-5351-420E-9F16-900A3DC5930E}" srcOrd="0" destOrd="0" presId="urn:microsoft.com/office/officeart/2005/8/layout/radial4"/>
    <dgm:cxn modelId="{FD93A1C1-5F69-4F80-9F9C-80B15F6728A3}" type="presOf" srcId="{1BDF2821-6E6A-4D73-B80E-01131FA46F99}" destId="{1785673F-1DFD-457A-A9E9-C11394D35BE7}" srcOrd="0" destOrd="0" presId="urn:microsoft.com/office/officeart/2005/8/layout/radial4"/>
    <dgm:cxn modelId="{9AB10A11-73DE-4714-AFFB-6F677C3FF72B}" srcId="{0F45DC8B-D71B-42B4-8947-ECE3AE30120E}" destId="{7296E03D-CD63-4BD5-8C3F-86656EF45CA6}" srcOrd="0" destOrd="0" parTransId="{6BEF477D-00FF-4495-BB27-AE50FF1F728B}" sibTransId="{471E07D1-1BDC-4335-8CD5-57F82D44A8FC}"/>
    <dgm:cxn modelId="{699196CE-7C14-4C18-B954-B4E15FF77097}" type="presOf" srcId="{F6061450-627D-45BE-A32E-5526162674A2}" destId="{05FCB410-3345-48B9-9A28-0493C2C57543}" srcOrd="0" destOrd="0" presId="urn:microsoft.com/office/officeart/2005/8/layout/radial4"/>
    <dgm:cxn modelId="{DFFF66BB-8D6B-4CE4-BC05-84B3C61B3740}" type="presOf" srcId="{6BEF477D-00FF-4495-BB27-AE50FF1F728B}" destId="{27D18F24-4AF5-4ADF-BBE9-CCA7A64F4F79}" srcOrd="0" destOrd="0" presId="urn:microsoft.com/office/officeart/2005/8/layout/radial4"/>
    <dgm:cxn modelId="{ED382C25-11AB-49FE-BD27-4B907246A6AC}" type="presOf" srcId="{0F45DC8B-D71B-42B4-8947-ECE3AE30120E}" destId="{ED12A4DC-FE6D-4092-8B87-9F5925F88ACD}" srcOrd="0" destOrd="0" presId="urn:microsoft.com/office/officeart/2005/8/layout/radial4"/>
    <dgm:cxn modelId="{0DB53684-F843-4763-8D79-5FDCF76214C4}" srcId="{0F45DC8B-D71B-42B4-8947-ECE3AE30120E}" destId="{D10D50C6-8B49-4148-8D17-BFAD8590D028}" srcOrd="2" destOrd="0" parTransId="{1BDF2821-6E6A-4D73-B80E-01131FA46F99}" sibTransId="{08EB9D96-8AF6-404B-B1B0-286A73223634}"/>
    <dgm:cxn modelId="{52FB2A49-14E8-44A6-9A9D-99A56DFA11A5}" type="presParOf" srcId="{01D51B7C-E080-40DC-8D07-9557F6BA5D30}" destId="{ED12A4DC-FE6D-4092-8B87-9F5925F88ACD}" srcOrd="0" destOrd="0" presId="urn:microsoft.com/office/officeart/2005/8/layout/radial4"/>
    <dgm:cxn modelId="{44B885DF-D310-41CD-B808-A8140D0DDD13}" type="presParOf" srcId="{01D51B7C-E080-40DC-8D07-9557F6BA5D30}" destId="{27D18F24-4AF5-4ADF-BBE9-CCA7A64F4F79}" srcOrd="1" destOrd="0" presId="urn:microsoft.com/office/officeart/2005/8/layout/radial4"/>
    <dgm:cxn modelId="{68A43F53-0B2C-41E4-8447-0CED0BACD317}" type="presParOf" srcId="{01D51B7C-E080-40DC-8D07-9557F6BA5D30}" destId="{B74E4D6D-1922-4557-A942-BF924AE59EAD}" srcOrd="2" destOrd="0" presId="urn:microsoft.com/office/officeart/2005/8/layout/radial4"/>
    <dgm:cxn modelId="{46B58A88-1CE6-47B9-A83F-71AC98B68288}" type="presParOf" srcId="{01D51B7C-E080-40DC-8D07-9557F6BA5D30}" destId="{05FCB410-3345-48B9-9A28-0493C2C57543}" srcOrd="3" destOrd="0" presId="urn:microsoft.com/office/officeart/2005/8/layout/radial4"/>
    <dgm:cxn modelId="{82745ADD-DB36-47AF-B47B-37FD0ED1FB9D}" type="presParOf" srcId="{01D51B7C-E080-40DC-8D07-9557F6BA5D30}" destId="{7EA587A4-5351-420E-9F16-900A3DC5930E}" srcOrd="4" destOrd="0" presId="urn:microsoft.com/office/officeart/2005/8/layout/radial4"/>
    <dgm:cxn modelId="{D54830B1-D4FB-4ABC-8DEF-3B83FE9A5B69}" type="presParOf" srcId="{01D51B7C-E080-40DC-8D07-9557F6BA5D30}" destId="{1785673F-1DFD-457A-A9E9-C11394D35BE7}" srcOrd="5" destOrd="0" presId="urn:microsoft.com/office/officeart/2005/8/layout/radial4"/>
    <dgm:cxn modelId="{2676470F-3E47-4551-AF2B-BFCC3D9B4CD5}" type="presParOf" srcId="{01D51B7C-E080-40DC-8D07-9557F6BA5D30}" destId="{CD3151D2-6BE3-4940-9CC2-10566CB197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02ECB-69C0-414F-A510-49A35D33670D}">
      <dsp:nvSpPr>
        <dsp:cNvPr id="0" name=""/>
        <dsp:cNvSpPr/>
      </dsp:nvSpPr>
      <dsp:spPr>
        <a:xfrm>
          <a:off x="0" y="0"/>
          <a:ext cx="4351338" cy="4351338"/>
        </a:xfrm>
        <a:prstGeom prst="pie">
          <a:avLst>
            <a:gd name="adj1" fmla="val 5400000"/>
            <a:gd name="adj2" fmla="val 16200000"/>
          </a:avLst>
        </a:prstGeom>
        <a:pattFill prst="pct75">
          <a:fgClr>
            <a:schemeClr val="accent3">
              <a:lumMod val="60000"/>
              <a:lumOff val="40000"/>
            </a:schemeClr>
          </a:fgClr>
          <a:bgClr>
            <a:schemeClr val="bg1"/>
          </a:bgClr>
        </a:patt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00E9B-F6DE-4644-8F09-287BB8EFE094}">
      <dsp:nvSpPr>
        <dsp:cNvPr id="0" name=""/>
        <dsp:cNvSpPr/>
      </dsp:nvSpPr>
      <dsp:spPr>
        <a:xfrm>
          <a:off x="2175669" y="0"/>
          <a:ext cx="57110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t>Student</a:t>
          </a:r>
          <a:endParaRPr lang="en-US" sz="2800" b="0" kern="1200" dirty="0"/>
        </a:p>
      </dsp:txBody>
      <dsp:txXfrm>
        <a:off x="2175669" y="0"/>
        <a:ext cx="2855515" cy="1305404"/>
      </dsp:txXfrm>
    </dsp:sp>
    <dsp:sp modelId="{FB71624C-3BC7-43CA-B844-925235C46061}">
      <dsp:nvSpPr>
        <dsp:cNvPr id="0" name=""/>
        <dsp:cNvSpPr/>
      </dsp:nvSpPr>
      <dsp:spPr>
        <a:xfrm>
          <a:off x="761485" y="1305404"/>
          <a:ext cx="2828366" cy="2828366"/>
        </a:xfrm>
        <a:prstGeom prst="pie">
          <a:avLst>
            <a:gd name="adj1" fmla="val 5400000"/>
            <a:gd name="adj2" fmla="val 1620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FE54C-A367-4A4A-9053-AD6E4BA0A583}">
      <dsp:nvSpPr>
        <dsp:cNvPr id="0" name=""/>
        <dsp:cNvSpPr/>
      </dsp:nvSpPr>
      <dsp:spPr>
        <a:xfrm>
          <a:off x="2175669" y="1335696"/>
          <a:ext cx="5711031" cy="28283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kern="1200" dirty="0" smtClean="0"/>
            <a:t>Staff Approval Matrix</a:t>
          </a:r>
        </a:p>
      </dsp:txBody>
      <dsp:txXfrm>
        <a:off x="2175669" y="1335696"/>
        <a:ext cx="2855515" cy="1305399"/>
      </dsp:txXfrm>
    </dsp:sp>
    <dsp:sp modelId="{320EA244-635C-4A3B-A341-38DA0DBACA07}">
      <dsp:nvSpPr>
        <dsp:cNvPr id="0" name=""/>
        <dsp:cNvSpPr/>
      </dsp:nvSpPr>
      <dsp:spPr>
        <a:xfrm>
          <a:off x="1522968" y="2610804"/>
          <a:ext cx="1305400" cy="1305400"/>
        </a:xfrm>
        <a:prstGeom prst="pie">
          <a:avLst>
            <a:gd name="adj1" fmla="val 5400000"/>
            <a:gd name="adj2" fmla="val 16200000"/>
          </a:avLst>
        </a:prstGeom>
        <a:pattFill prst="trellis">
          <a:fgClr>
            <a:schemeClr val="accent3">
              <a:lumMod val="60000"/>
              <a:lumOff val="40000"/>
            </a:schemeClr>
          </a:fgClr>
          <a:bgClr>
            <a:schemeClr val="bg1"/>
          </a:bgClr>
        </a:patt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111B8-FCD8-4D50-8C00-4F9B0DE92766}">
      <dsp:nvSpPr>
        <dsp:cNvPr id="0" name=""/>
        <dsp:cNvSpPr/>
      </dsp:nvSpPr>
      <dsp:spPr>
        <a:xfrm>
          <a:off x="2175669" y="2610804"/>
          <a:ext cx="5711031" cy="1305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Coding Scenarios</a:t>
          </a:r>
        </a:p>
        <a:p>
          <a:pPr lvl="0" algn="ctr" defTabSz="1244600">
            <a:lnSpc>
              <a:spcPct val="90000"/>
            </a:lnSpc>
            <a:spcBef>
              <a:spcPct val="0"/>
            </a:spcBef>
            <a:spcAft>
              <a:spcPct val="35000"/>
            </a:spcAft>
          </a:pPr>
          <a:endParaRPr lang="en-US" sz="2800" kern="1200" dirty="0"/>
        </a:p>
      </dsp:txBody>
      <dsp:txXfrm>
        <a:off x="2175669" y="2610804"/>
        <a:ext cx="2855515" cy="1305400"/>
      </dsp:txXfrm>
    </dsp:sp>
    <dsp:sp modelId="{45828310-2E19-40E0-9D52-4D1922EF658A}">
      <dsp:nvSpPr>
        <dsp:cNvPr id="0" name=""/>
        <dsp:cNvSpPr/>
      </dsp:nvSpPr>
      <dsp:spPr>
        <a:xfrm>
          <a:off x="5031184" y="0"/>
          <a:ext cx="2855515"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Educational Environment</a:t>
          </a:r>
          <a:endParaRPr lang="en-US" sz="1200" kern="1200" dirty="0"/>
        </a:p>
        <a:p>
          <a:pPr marL="114300" lvl="1" indent="-114300" algn="l" defTabSz="533400">
            <a:lnSpc>
              <a:spcPct val="90000"/>
            </a:lnSpc>
            <a:spcBef>
              <a:spcPct val="0"/>
            </a:spcBef>
            <a:spcAft>
              <a:spcPct val="15000"/>
            </a:spcAft>
            <a:buChar char="••"/>
          </a:pPr>
          <a:r>
            <a:rPr lang="en-US" sz="1200" kern="1200" dirty="0" smtClean="0"/>
            <a:t>PAI Codes</a:t>
          </a:r>
          <a:endParaRPr lang="en-US" sz="1200" kern="1200" dirty="0"/>
        </a:p>
        <a:p>
          <a:pPr marL="114300" lvl="1" indent="-114300" algn="l" defTabSz="533400">
            <a:lnSpc>
              <a:spcPct val="90000"/>
            </a:lnSpc>
            <a:spcBef>
              <a:spcPct val="0"/>
            </a:spcBef>
            <a:spcAft>
              <a:spcPct val="15000"/>
            </a:spcAft>
            <a:buChar char="••"/>
          </a:pPr>
          <a:r>
            <a:rPr lang="en-US" sz="1200" kern="1200" dirty="0" smtClean="0"/>
            <a:t>Funding Status</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5031184" y="0"/>
        <a:ext cx="2855515" cy="1305404"/>
      </dsp:txXfrm>
    </dsp:sp>
    <dsp:sp modelId="{09E2A1B9-006B-47F9-8AB3-18A7A592FCA1}">
      <dsp:nvSpPr>
        <dsp:cNvPr id="0" name=""/>
        <dsp:cNvSpPr/>
      </dsp:nvSpPr>
      <dsp:spPr>
        <a:xfrm>
          <a:off x="5031184" y="1305404"/>
          <a:ext cx="2855515"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General Processing</a:t>
          </a:r>
          <a:endParaRPr lang="en-US" sz="1200" kern="1200" dirty="0"/>
        </a:p>
        <a:p>
          <a:pPr marL="114300" lvl="1" indent="-114300" algn="l" defTabSz="533400">
            <a:lnSpc>
              <a:spcPct val="90000"/>
            </a:lnSpc>
            <a:spcBef>
              <a:spcPct val="0"/>
            </a:spcBef>
            <a:spcAft>
              <a:spcPct val="15000"/>
            </a:spcAft>
            <a:buChar char="••"/>
          </a:pPr>
          <a:r>
            <a:rPr lang="en-US" sz="1200" kern="1200" dirty="0" smtClean="0"/>
            <a:t>License Types</a:t>
          </a:r>
          <a:endParaRPr lang="en-US" sz="1200" kern="1200" dirty="0"/>
        </a:p>
        <a:p>
          <a:pPr marL="114300" lvl="1" indent="-114300" algn="l" defTabSz="533400">
            <a:lnSpc>
              <a:spcPct val="90000"/>
            </a:lnSpc>
            <a:spcBef>
              <a:spcPct val="0"/>
            </a:spcBef>
            <a:spcAft>
              <a:spcPct val="15000"/>
            </a:spcAft>
            <a:buChar char="••"/>
          </a:pPr>
          <a:r>
            <a:rPr lang="en-US" sz="1200" kern="1200" dirty="0" smtClean="0"/>
            <a:t>Caseload Match</a:t>
          </a:r>
          <a:endParaRPr lang="en-US" sz="1200" kern="1200" dirty="0"/>
        </a:p>
      </dsp:txBody>
      <dsp:txXfrm>
        <a:off x="5031184" y="1305404"/>
        <a:ext cx="2855515" cy="1305399"/>
      </dsp:txXfrm>
    </dsp:sp>
    <dsp:sp modelId="{F589E594-8839-4EDB-ADAE-63C42C49E0BD}">
      <dsp:nvSpPr>
        <dsp:cNvPr id="0" name=""/>
        <dsp:cNvSpPr/>
      </dsp:nvSpPr>
      <dsp:spPr>
        <a:xfrm>
          <a:off x="5031184" y="2610804"/>
          <a:ext cx="2855515"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Special Service Providers</a:t>
          </a:r>
          <a:endParaRPr lang="en-US" sz="1200" kern="1200" dirty="0"/>
        </a:p>
        <a:p>
          <a:pPr marL="114300" lvl="1" indent="-114300" algn="l" defTabSz="533400">
            <a:lnSpc>
              <a:spcPct val="90000"/>
            </a:lnSpc>
            <a:spcBef>
              <a:spcPct val="0"/>
            </a:spcBef>
            <a:spcAft>
              <a:spcPct val="15000"/>
            </a:spcAft>
            <a:buChar char="••"/>
          </a:pPr>
          <a:r>
            <a:rPr lang="en-US" sz="1200" kern="1200" dirty="0" smtClean="0"/>
            <a:t>Administrators</a:t>
          </a:r>
          <a:endParaRPr lang="en-US" sz="1200" kern="1200" dirty="0"/>
        </a:p>
        <a:p>
          <a:pPr marL="114300" lvl="1" indent="-114300" algn="l" defTabSz="533400">
            <a:lnSpc>
              <a:spcPct val="90000"/>
            </a:lnSpc>
            <a:spcBef>
              <a:spcPct val="0"/>
            </a:spcBef>
            <a:spcAft>
              <a:spcPct val="15000"/>
            </a:spcAft>
            <a:buChar char="••"/>
          </a:pPr>
          <a:r>
            <a:rPr lang="en-US" sz="1200" kern="1200" dirty="0" smtClean="0"/>
            <a:t>Caseload Match</a:t>
          </a:r>
          <a:endParaRPr lang="en-US" sz="1200" kern="1200" dirty="0"/>
        </a:p>
        <a:p>
          <a:pPr marL="114300" lvl="1" indent="-114300" algn="l" defTabSz="533400">
            <a:lnSpc>
              <a:spcPct val="90000"/>
            </a:lnSpc>
            <a:spcBef>
              <a:spcPct val="0"/>
            </a:spcBef>
            <a:spcAft>
              <a:spcPct val="15000"/>
            </a:spcAft>
            <a:buChar char="••"/>
          </a:pPr>
          <a:r>
            <a:rPr lang="en-US" sz="1200" kern="1200" dirty="0" smtClean="0"/>
            <a:t>Special Education Teachers</a:t>
          </a:r>
          <a:endParaRPr lang="en-US" sz="1200" kern="1200" dirty="0"/>
        </a:p>
        <a:p>
          <a:pPr marL="114300" lvl="1" indent="-114300" algn="l" defTabSz="533400">
            <a:lnSpc>
              <a:spcPct val="90000"/>
            </a:lnSpc>
            <a:spcBef>
              <a:spcPct val="0"/>
            </a:spcBef>
            <a:spcAft>
              <a:spcPct val="15000"/>
            </a:spcAft>
            <a:buChar char="••"/>
          </a:pPr>
          <a:r>
            <a:rPr lang="en-US" sz="1200" kern="1200" dirty="0" smtClean="0"/>
            <a:t>Speech-Language Pathologist</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5031184" y="2610804"/>
        <a:ext cx="2855515" cy="130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11/14/2018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53</a:t>
            </a:fld>
            <a:endParaRPr lang="en-US" dirty="0"/>
          </a:p>
        </p:txBody>
      </p:sp>
    </p:spTree>
    <p:extLst>
      <p:ext uri="{BB962C8B-B14F-4D97-AF65-F5344CB8AC3E}">
        <p14:creationId xmlns:p14="http://schemas.microsoft.com/office/powerpoint/2010/main" val="2874615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655810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21392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220130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558070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5685112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34638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row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Orange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Orange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 id="2147483680" r:id="rId11"/>
    <p:sldLayoutId id="2147483685" r:id="rId12"/>
    <p:sldLayoutId id="2147483686" r:id="rId13"/>
    <p:sldLayoutId id="2147483687" r:id="rId14"/>
    <p:sldLayoutId id="214748368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deinfotech.adobeconnect.com/data_services/" TargetMode="External"/><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8" Type="http://schemas.openxmlformats.org/officeDocument/2006/relationships/hyperlink" Target="mailto:Rossini_R@cde.state.co.us" TargetMode="External"/><Relationship Id="rId3" Type="http://schemas.openxmlformats.org/officeDocument/2006/relationships/hyperlink" Target="mailto:severson_a@cde.state.co.us" TargetMode="External"/><Relationship Id="rId7" Type="http://schemas.openxmlformats.org/officeDocument/2006/relationships/hyperlink" Target="mailto:bolger_o@cde.state.co.us"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http://www.cde.state.co.us/datapipeline/snap_sped-december" TargetMode="External"/><Relationship Id="rId5" Type="http://schemas.openxmlformats.org/officeDocument/2006/relationships/hyperlink" Target="http://www.cde.state.co.us/datapipeline/snap_hr" TargetMode="External"/><Relationship Id="rId4" Type="http://schemas.openxmlformats.org/officeDocument/2006/relationships/hyperlink" Target="mailto:heitman_l@cde.state.co.us"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hyperlink" Target="mailto:heitman_l@cde.state.co.us" TargetMode="External"/><Relationship Id="rId1" Type="http://schemas.openxmlformats.org/officeDocument/2006/relationships/slideLayout" Target="../slideLayouts/slideLayout8.xml"/><Relationship Id="rId5" Type="http://schemas.openxmlformats.org/officeDocument/2006/relationships/hyperlink" Target="mailto:severson_a@cde.state.co.us" TargetMode="External"/><Relationship Id="rId4" Type="http://schemas.openxmlformats.org/officeDocument/2006/relationships/hyperlink" Target="mailto:rossini_l@cde.state.co.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datapipeline/decembercountpaico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US" dirty="0">
                <a:solidFill>
                  <a:prstClr val="black"/>
                </a:solidFill>
                <a:latin typeface="Museo Slab 500" panose="02000000000000000000" pitchFamily="50" charset="0"/>
              </a:rPr>
              <a:t>November </a:t>
            </a:r>
            <a:r>
              <a:rPr lang="en-US" dirty="0" smtClean="0">
                <a:solidFill>
                  <a:prstClr val="black"/>
                </a:solidFill>
                <a:latin typeface="Museo Slab 500" panose="02000000000000000000" pitchFamily="50" charset="0"/>
              </a:rPr>
              <a:t>14</a:t>
            </a:r>
            <a:r>
              <a:rPr lang="en-US" baseline="30000" dirty="0" smtClean="0">
                <a:solidFill>
                  <a:prstClr val="black"/>
                </a:solidFill>
                <a:latin typeface="Museo Slab 500" panose="02000000000000000000" pitchFamily="50" charset="0"/>
              </a:rPr>
              <a:t>th</a:t>
            </a:r>
            <a:r>
              <a:rPr lang="en-US" dirty="0" smtClean="0">
                <a:solidFill>
                  <a:prstClr val="black"/>
                </a:solidFill>
                <a:latin typeface="Museo Slab 500" panose="02000000000000000000" pitchFamily="50" charset="0"/>
              </a:rPr>
              <a:t>, </a:t>
            </a:r>
            <a:r>
              <a:rPr lang="en-US" dirty="0">
                <a:solidFill>
                  <a:prstClr val="black"/>
                </a:solidFill>
                <a:latin typeface="Museo Slab 500" panose="02000000000000000000" pitchFamily="50" charset="0"/>
              </a:rPr>
              <a:t>2018</a:t>
            </a:r>
            <a:endParaRPr lang="en-US" b="1" baseline="30000" dirty="0">
              <a:solidFill>
                <a:prstClr val="black"/>
              </a:solidFill>
              <a:latin typeface="Museo Slab 500" panose="02000000000000000000" pitchFamily="50" charset="0"/>
            </a:endParaRPr>
          </a:p>
        </p:txBody>
      </p:sp>
      <p:sp>
        <p:nvSpPr>
          <p:cNvPr id="4" name="Title 3"/>
          <p:cNvSpPr>
            <a:spLocks noGrp="1"/>
          </p:cNvSpPr>
          <p:nvPr>
            <p:ph type="ctrTitle"/>
          </p:nvPr>
        </p:nvSpPr>
        <p:spPr>
          <a:xfrm>
            <a:off x="710967" y="2894529"/>
            <a:ext cx="7772400" cy="1526927"/>
          </a:xfrm>
        </p:spPr>
        <p:txBody>
          <a:bodyPr>
            <a:normAutofit fontScale="90000"/>
          </a:bodyPr>
          <a:lstStyle/>
          <a:p>
            <a:pPr lvl="0">
              <a:spcBef>
                <a:spcPts val="1000"/>
              </a:spcBef>
            </a:pPr>
            <a:r>
              <a:rPr lang="en-US" dirty="0"/>
              <a:t> </a:t>
            </a:r>
            <a:r>
              <a:rPr lang="en-US" sz="3100" b="1" dirty="0">
                <a:solidFill>
                  <a:prstClr val="black"/>
                </a:solidFill>
              </a:rPr>
              <a:t>2018-2019</a:t>
            </a:r>
            <a:br>
              <a:rPr lang="en-US" sz="3100" b="1" dirty="0">
                <a:solidFill>
                  <a:prstClr val="black"/>
                </a:solidFill>
              </a:rPr>
            </a:br>
            <a:r>
              <a:rPr lang="en-US" sz="3100" b="1" dirty="0" smtClean="0">
                <a:solidFill>
                  <a:prstClr val="black"/>
                </a:solidFill>
              </a:rPr>
              <a:t>Special </a:t>
            </a:r>
            <a:r>
              <a:rPr lang="en-US" sz="3100" b="1" dirty="0">
                <a:solidFill>
                  <a:prstClr val="black"/>
                </a:solidFill>
              </a:rPr>
              <a:t>Education December </a:t>
            </a:r>
            <a:r>
              <a:rPr lang="en-US" sz="3100" b="1" dirty="0" smtClean="0">
                <a:solidFill>
                  <a:prstClr val="black"/>
                </a:solidFill>
              </a:rPr>
              <a:t>Count </a:t>
            </a:r>
            <a:r>
              <a:rPr lang="en-US" sz="3100" b="1" dirty="0">
                <a:solidFill>
                  <a:prstClr val="black"/>
                </a:solidFill>
              </a:rPr>
              <a:t/>
            </a:r>
            <a:br>
              <a:rPr lang="en-US" sz="3100" b="1" dirty="0">
                <a:solidFill>
                  <a:prstClr val="black"/>
                </a:solidFill>
              </a:rPr>
            </a:br>
            <a:r>
              <a:rPr lang="en-US" sz="3100" dirty="0">
                <a:solidFill>
                  <a:prstClr val="black"/>
                </a:solidFill>
              </a:rPr>
              <a:t>Webinar Training</a:t>
            </a:r>
            <a:r>
              <a:rPr lang="en-US" b="1" dirty="0">
                <a:solidFill>
                  <a:prstClr val="black"/>
                </a:solidFill>
              </a:rPr>
              <a:t/>
            </a:r>
            <a:br>
              <a:rPr lang="en-US" b="1" dirty="0">
                <a:solidFill>
                  <a:prstClr val="black"/>
                </a:solidFill>
              </a:rPr>
            </a:br>
            <a:endParaRPr lang="en-US" dirty="0"/>
          </a:p>
        </p:txBody>
      </p:sp>
      <p:sp>
        <p:nvSpPr>
          <p:cNvPr id="5" name="Slide Number Placeholder 4"/>
          <p:cNvSpPr>
            <a:spLocks noGrp="1"/>
          </p:cNvSpPr>
          <p:nvPr>
            <p:ph type="sldNum" sz="quarter" idx="12"/>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9814741"/>
              </p:ext>
            </p:extLst>
          </p:nvPr>
        </p:nvGraphicFramePr>
        <p:xfrm>
          <a:off x="561194" y="1663909"/>
          <a:ext cx="7720872" cy="1381033"/>
        </p:xfrm>
        <a:graphic>
          <a:graphicData uri="http://schemas.openxmlformats.org/drawingml/2006/table">
            <a:tbl>
              <a:tblPr/>
              <a:tblGrid>
                <a:gridCol w="550688"/>
                <a:gridCol w="2888303"/>
                <a:gridCol w="4281881"/>
              </a:tblGrid>
              <a:tr h="271876">
                <a:tc gridSpan="3">
                  <a:txBody>
                    <a:bodyPr/>
                    <a:lstStyle/>
                    <a:p>
                      <a:pPr algn="ctr" fontAlgn="b"/>
                      <a:r>
                        <a:rPr lang="en-US" sz="1400" b="1" i="0" u="none" strike="noStrike" dirty="0">
                          <a:solidFill>
                            <a:srgbClr val="333399"/>
                          </a:solidFill>
                          <a:effectLst/>
                          <a:latin typeface="Calibri"/>
                        </a:rPr>
                        <a:t>Funding Status Codes</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56272">
                <a:tc gridSpan="3">
                  <a:txBody>
                    <a:bodyPr/>
                    <a:lstStyle/>
                    <a:p>
                      <a:pPr algn="ctr" fontAlgn="b"/>
                      <a:r>
                        <a:rPr lang="en-US" sz="1000" b="1" i="0" u="none" strike="noStrike">
                          <a:solidFill>
                            <a:srgbClr val="333399"/>
                          </a:solidFill>
                          <a:effectLst/>
                          <a:latin typeface="Calibri"/>
                        </a:rPr>
                        <a:t>Only codes relevant for Special Education are listed here</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5886">
                <a:tc>
                  <a:txBody>
                    <a:bodyPr/>
                    <a:lstStyle/>
                    <a:p>
                      <a:pPr algn="r" fontAlgn="ctr"/>
                      <a:r>
                        <a:rPr lang="en-US" sz="1000" b="0" i="0" u="none" strike="noStrike">
                          <a:solidFill>
                            <a:srgbClr val="000000"/>
                          </a:solidFill>
                          <a:effectLst/>
                          <a:latin typeface="Calibri"/>
                        </a:rPr>
                        <a:t>50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55886">
                <a:tc>
                  <a:txBody>
                    <a:bodyPr/>
                    <a:lstStyle/>
                    <a:p>
                      <a:pPr algn="r" fontAlgn="ctr"/>
                      <a:r>
                        <a:rPr lang="en-US" sz="1000" b="0" i="0" u="none" strike="noStrike">
                          <a:solidFill>
                            <a:srgbClr val="000000"/>
                          </a:solidFill>
                          <a:effectLst/>
                          <a:latin typeface="Calibri"/>
                        </a:rPr>
                        <a:t>51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Lapsed IEP</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55886">
                <a:tc>
                  <a:txBody>
                    <a:bodyPr/>
                    <a:lstStyle/>
                    <a:p>
                      <a:pPr algn="r" fontAlgn="ctr"/>
                      <a:r>
                        <a:rPr lang="en-US" sz="1000" b="0" i="0" u="none" strike="noStrike">
                          <a:solidFill>
                            <a:srgbClr val="000000"/>
                          </a:solidFill>
                          <a:effectLst/>
                          <a:latin typeface="Calibri"/>
                        </a:rPr>
                        <a:t>52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For use with PAI codes 23, 24, 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55886">
                <a:tc>
                  <a:txBody>
                    <a:bodyPr/>
                    <a:lstStyle/>
                    <a:p>
                      <a:pPr algn="r" fontAlgn="ctr"/>
                      <a:r>
                        <a:rPr lang="en-US" sz="1000" b="0" i="0" u="none" strike="noStrike">
                          <a:solidFill>
                            <a:srgbClr val="000000"/>
                          </a:solidFill>
                          <a:effectLst/>
                          <a:latin typeface="Calibri"/>
                        </a:rPr>
                        <a:t>53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Tuition Contract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For use with PAI code 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55886">
                <a:tc>
                  <a:txBody>
                    <a:bodyPr/>
                    <a:lstStyle/>
                    <a:p>
                      <a:pPr algn="r" fontAlgn="ctr"/>
                      <a:r>
                        <a:rPr lang="en-US" sz="1000" b="0" i="0" u="none" strike="noStrike">
                          <a:solidFill>
                            <a:srgbClr val="000000"/>
                          </a:solidFill>
                          <a:effectLst/>
                          <a:latin typeface="Calibri"/>
                        </a:rPr>
                        <a:t>54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Private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For use with PAI codes 14, 15, 16, 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55886">
                <a:tc>
                  <a:txBody>
                    <a:bodyPr/>
                    <a:lstStyle/>
                    <a:p>
                      <a:pPr algn="r" fontAlgn="ctr"/>
                      <a:r>
                        <a:rPr lang="en-US" sz="1000" b="0" i="0" u="none" strike="noStrike">
                          <a:solidFill>
                            <a:srgbClr val="000000"/>
                          </a:solidFill>
                          <a:effectLst/>
                          <a:latin typeface="Calibri"/>
                        </a:rPr>
                        <a:t>55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Detained Student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 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
        <p:nvSpPr>
          <p:cNvPr id="3" name="TextBox 2"/>
          <p:cNvSpPr txBox="1"/>
          <p:nvPr/>
        </p:nvSpPr>
        <p:spPr>
          <a:xfrm>
            <a:off x="247337" y="209862"/>
            <a:ext cx="7210269" cy="646331"/>
          </a:xfrm>
          <a:prstGeom prst="rect">
            <a:avLst/>
          </a:prstGeom>
          <a:noFill/>
        </p:spPr>
        <p:txBody>
          <a:bodyPr wrap="square" rtlCol="0">
            <a:spAutoFit/>
          </a:bodyPr>
          <a:lstStyle/>
          <a:p>
            <a:r>
              <a:rPr lang="en-US" sz="3600" b="1" dirty="0" smtClean="0"/>
              <a:t>Funding Status Codes</a:t>
            </a:r>
            <a:endParaRPr lang="en-US" sz="3600" b="1" dirty="0"/>
          </a:p>
        </p:txBody>
      </p:sp>
      <p:sp>
        <p:nvSpPr>
          <p:cNvPr id="4" name="Rectangle 3"/>
          <p:cNvSpPr/>
          <p:nvPr/>
        </p:nvSpPr>
        <p:spPr>
          <a:xfrm>
            <a:off x="1011835" y="3226075"/>
            <a:ext cx="7127823" cy="584775"/>
          </a:xfrm>
          <a:prstGeom prst="rect">
            <a:avLst/>
          </a:prstGeom>
        </p:spPr>
        <p:txBody>
          <a:bodyPr wrap="square">
            <a:spAutoFit/>
          </a:bodyPr>
          <a:lstStyle/>
          <a:p>
            <a:pPr marL="285750" indent="-285750">
              <a:buFont typeface="Wingdings" panose="05000000000000000000" pitchFamily="2" charset="2"/>
              <a:buChar char="v"/>
            </a:pPr>
            <a:r>
              <a:rPr lang="en-US" sz="1600" dirty="0"/>
              <a:t>This field will be used to determine if the student record being submitted is eligible for ECEA (Exceptional Children's Education Act) funding.</a:t>
            </a:r>
          </a:p>
        </p:txBody>
      </p:sp>
    </p:spTree>
    <p:extLst>
      <p:ext uri="{BB962C8B-B14F-4D97-AF65-F5344CB8AC3E}">
        <p14:creationId xmlns:p14="http://schemas.microsoft.com/office/powerpoint/2010/main" val="103425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726FA2-3EC9-4717-AD62-D8C823692DD3}" type="slidenum">
              <a:rPr lang="en-US" smtClean="0"/>
              <a:pPr/>
              <a:t>11</a:t>
            </a:fld>
            <a:endParaRPr lang="en-US" dirty="0"/>
          </a:p>
        </p:txBody>
      </p:sp>
      <p:sp>
        <p:nvSpPr>
          <p:cNvPr id="3" name="Title 2"/>
          <p:cNvSpPr>
            <a:spLocks noGrp="1"/>
          </p:cNvSpPr>
          <p:nvPr>
            <p:ph type="ctrTitle"/>
          </p:nvPr>
        </p:nvSpPr>
        <p:spPr/>
        <p:txBody>
          <a:bodyPr/>
          <a:lstStyle/>
          <a:p>
            <a:r>
              <a:rPr lang="en-US" dirty="0" smtClean="0"/>
              <a:t>Staff</a:t>
            </a:r>
            <a:endParaRPr lang="en-US" dirty="0"/>
          </a:p>
        </p:txBody>
      </p:sp>
    </p:spTree>
    <p:extLst>
      <p:ext uri="{BB962C8B-B14F-4D97-AF65-F5344CB8AC3E}">
        <p14:creationId xmlns:p14="http://schemas.microsoft.com/office/powerpoint/2010/main" val="9526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OFFICE HOURS Webinar</a:t>
            </a:r>
            <a:endParaRPr lang="en-US" dirty="0"/>
          </a:p>
        </p:txBody>
      </p:sp>
      <p:sp>
        <p:nvSpPr>
          <p:cNvPr id="3" name="Content Placeholder 2"/>
          <p:cNvSpPr>
            <a:spLocks noGrp="1"/>
          </p:cNvSpPr>
          <p:nvPr>
            <p:ph idx="1"/>
          </p:nvPr>
        </p:nvSpPr>
        <p:spPr>
          <a:xfrm>
            <a:off x="613660" y="1418069"/>
            <a:ext cx="7886700" cy="4351338"/>
          </a:xfrm>
        </p:spPr>
        <p:txBody>
          <a:bodyPr>
            <a:normAutofit lnSpcReduction="10000"/>
          </a:bodyPr>
          <a:lstStyle/>
          <a:p>
            <a:r>
              <a:rPr lang="en-US" sz="2000" dirty="0" smtClean="0">
                <a:solidFill>
                  <a:schemeClr val="tx1"/>
                </a:solidFill>
                <a:latin typeface="+mn-lt"/>
              </a:rPr>
              <a:t>Upcoming Staff Approval Matrix (SAM) Office Hours Webinar</a:t>
            </a:r>
            <a:r>
              <a:rPr lang="en-US" sz="2000" dirty="0">
                <a:solidFill>
                  <a:schemeClr val="tx1"/>
                </a:solidFill>
                <a:latin typeface="+mn-lt"/>
              </a:rPr>
              <a:t>: </a:t>
            </a:r>
          </a:p>
          <a:p>
            <a:pPr marL="342900" lvl="0" indent="-342900">
              <a:buFont typeface="Arial" panose="020B0604020202020204" pitchFamily="34" charset="0"/>
              <a:buChar char="•"/>
            </a:pPr>
            <a:r>
              <a:rPr lang="en-US" sz="2000" dirty="0">
                <a:solidFill>
                  <a:schemeClr val="tx1"/>
                </a:solidFill>
                <a:latin typeface="+mn-lt"/>
              </a:rPr>
              <a:t>Wednesday </a:t>
            </a:r>
            <a:r>
              <a:rPr lang="en-US" sz="2000" dirty="0" smtClean="0">
                <a:solidFill>
                  <a:schemeClr val="tx1"/>
                </a:solidFill>
                <a:latin typeface="+mn-lt"/>
              </a:rPr>
              <a:t>December 5</a:t>
            </a:r>
            <a:r>
              <a:rPr lang="en-US" sz="2000" baseline="30000" dirty="0" smtClean="0">
                <a:solidFill>
                  <a:schemeClr val="tx1"/>
                </a:solidFill>
                <a:latin typeface="+mn-lt"/>
              </a:rPr>
              <a:t>th</a:t>
            </a:r>
            <a:r>
              <a:rPr lang="en-US" sz="2000" dirty="0" smtClean="0">
                <a:solidFill>
                  <a:schemeClr val="tx1"/>
                </a:solidFill>
                <a:latin typeface="+mn-lt"/>
              </a:rPr>
              <a:t> from 1:00 –2:00  </a:t>
            </a:r>
          </a:p>
          <a:p>
            <a:pPr lvl="0"/>
            <a:endParaRPr lang="en-US" sz="2000" dirty="0">
              <a:solidFill>
                <a:schemeClr val="tx1"/>
              </a:solidFill>
              <a:latin typeface="+mn-lt"/>
            </a:endParaRPr>
          </a:p>
          <a:p>
            <a:pPr lvl="0"/>
            <a:r>
              <a:rPr lang="en-US" sz="2000" dirty="0">
                <a:solidFill>
                  <a:schemeClr val="tx1"/>
                </a:solidFill>
                <a:latin typeface="+mn-lt"/>
              </a:rPr>
              <a:t> </a:t>
            </a:r>
            <a:r>
              <a:rPr lang="en-US" sz="2000" dirty="0" smtClean="0">
                <a:solidFill>
                  <a:schemeClr val="tx1"/>
                </a:solidFill>
                <a:latin typeface="+mn-lt"/>
              </a:rPr>
              <a:t>Link to SAM training slides </a:t>
            </a:r>
            <a:r>
              <a:rPr lang="en-US" sz="2000" dirty="0">
                <a:solidFill>
                  <a:schemeClr val="tx1"/>
                </a:solidFill>
                <a:latin typeface="+mn-lt"/>
              </a:rPr>
              <a:t>posted online: </a:t>
            </a:r>
            <a:r>
              <a:rPr lang="en-US" sz="2000" dirty="0">
                <a:solidFill>
                  <a:schemeClr val="tx1"/>
                </a:solidFill>
                <a:latin typeface="+mn-lt"/>
                <a:hlinkClick r:id="rId2"/>
              </a:rPr>
              <a:t>http://</a:t>
            </a:r>
            <a:r>
              <a:rPr lang="en-US" sz="2000" dirty="0" smtClean="0">
                <a:solidFill>
                  <a:schemeClr val="tx1"/>
                </a:solidFill>
                <a:latin typeface="+mn-lt"/>
                <a:hlinkClick r:id="rId2"/>
              </a:rPr>
              <a:t>www.cde.state.co.us/datapipeline/snap_sped-december</a:t>
            </a:r>
            <a:r>
              <a:rPr lang="en-US" sz="2000" dirty="0" smtClean="0">
                <a:solidFill>
                  <a:schemeClr val="tx1"/>
                </a:solidFill>
                <a:latin typeface="+mn-lt"/>
              </a:rPr>
              <a:t> under ‘Staff Approval Matrix Trainings’ section</a:t>
            </a:r>
            <a:endParaRPr lang="en-US" sz="2000" dirty="0">
              <a:solidFill>
                <a:schemeClr val="tx1"/>
              </a:solidFill>
              <a:latin typeface="+mn-lt"/>
            </a:endParaRPr>
          </a:p>
          <a:p>
            <a:endParaRPr lang="en-US" sz="2000" dirty="0" smtClean="0">
              <a:solidFill>
                <a:schemeClr val="tx1"/>
              </a:solidFill>
              <a:latin typeface="+mn-lt"/>
            </a:endParaRPr>
          </a:p>
          <a:p>
            <a:r>
              <a:rPr lang="en-US" sz="2000" dirty="0" smtClean="0">
                <a:solidFill>
                  <a:schemeClr val="tx1"/>
                </a:solidFill>
                <a:latin typeface="+mn-lt"/>
              </a:rPr>
              <a:t>Login </a:t>
            </a:r>
            <a:r>
              <a:rPr lang="en-US" sz="2000" dirty="0">
                <a:solidFill>
                  <a:schemeClr val="tx1"/>
                </a:solidFill>
                <a:latin typeface="+mn-lt"/>
              </a:rPr>
              <a:t>Information:</a:t>
            </a:r>
          </a:p>
          <a:p>
            <a:r>
              <a:rPr lang="en-US" sz="2000" u="sng" dirty="0">
                <a:solidFill>
                  <a:schemeClr val="tx1"/>
                </a:solidFill>
                <a:latin typeface="+mn-lt"/>
                <a:hlinkClick r:id="rId3"/>
              </a:rPr>
              <a:t>https://cdeinfotech.adobeconnect.com/data_services/</a:t>
            </a:r>
            <a:endParaRPr lang="en-US" sz="2000" dirty="0">
              <a:solidFill>
                <a:schemeClr val="tx1"/>
              </a:solidFill>
              <a:latin typeface="+mn-lt"/>
            </a:endParaRPr>
          </a:p>
          <a:p>
            <a:r>
              <a:rPr lang="en-US" sz="2000" b="1" dirty="0">
                <a:solidFill>
                  <a:schemeClr val="tx1"/>
                </a:solidFill>
                <a:latin typeface="+mn-lt"/>
              </a:rPr>
              <a:t>Call-in number: 1-855-397-4421</a:t>
            </a:r>
            <a:endParaRPr lang="en-US" sz="2000" dirty="0">
              <a:solidFill>
                <a:schemeClr val="tx1"/>
              </a:solidFill>
              <a:latin typeface="+mn-lt"/>
            </a:endParaRPr>
          </a:p>
          <a:p>
            <a:r>
              <a:rPr lang="en-US" dirty="0"/>
              <a:t> </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24516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Purpose of Staff Data</a:t>
            </a:r>
            <a:endParaRPr lang="en-US" dirty="0"/>
          </a:p>
        </p:txBody>
      </p:sp>
      <p:sp>
        <p:nvSpPr>
          <p:cNvPr id="2" name="Content Placeholder 1"/>
          <p:cNvSpPr>
            <a:spLocks noGrp="1"/>
          </p:cNvSpPr>
          <p:nvPr>
            <p:ph idx="1"/>
          </p:nvPr>
        </p:nvSpPr>
        <p:spPr/>
        <p:txBody>
          <a:bodyPr/>
          <a:lstStyle/>
          <a:p>
            <a:pPr marL="45720" indent="0">
              <a:spcBef>
                <a:spcPts val="0"/>
              </a:spcBef>
              <a:buNone/>
            </a:pPr>
            <a:r>
              <a:rPr lang="en-US" sz="1800" b="0" dirty="0">
                <a:solidFill>
                  <a:schemeClr val="tx1"/>
                </a:solidFill>
                <a:latin typeface="+mn-lt"/>
              </a:rPr>
              <a:t>Staff data reported in the Special Education December Count </a:t>
            </a:r>
            <a:r>
              <a:rPr lang="en-US" sz="1800" b="0" dirty="0" smtClean="0">
                <a:solidFill>
                  <a:schemeClr val="tx1"/>
                </a:solidFill>
                <a:latin typeface="+mn-lt"/>
              </a:rPr>
              <a:t>allows CDE to </a:t>
            </a:r>
            <a:r>
              <a:rPr lang="en-US" sz="1800" b="0" dirty="0">
                <a:solidFill>
                  <a:schemeClr val="tx1"/>
                </a:solidFill>
                <a:latin typeface="+mn-lt"/>
              </a:rPr>
              <a:t>verify personnel qualification requirements as defined in</a:t>
            </a:r>
            <a:r>
              <a:rPr lang="en-US" sz="1800" b="0" dirty="0" smtClean="0">
                <a:solidFill>
                  <a:schemeClr val="tx1"/>
                </a:solidFill>
                <a:latin typeface="+mn-lt"/>
              </a:rPr>
              <a:t>:</a:t>
            </a:r>
            <a:endParaRPr lang="en-US" sz="1800" b="0" dirty="0">
              <a:solidFill>
                <a:schemeClr val="tx1"/>
              </a:solidFill>
              <a:latin typeface="+mn-lt"/>
            </a:endParaRPr>
          </a:p>
          <a:p>
            <a:pPr>
              <a:spcBef>
                <a:spcPts val="0"/>
              </a:spcBef>
              <a:buFont typeface="Arial" panose="020B0604020202020204" pitchFamily="34" charset="0"/>
              <a:buChar char="•"/>
            </a:pPr>
            <a:r>
              <a:rPr lang="en-US" sz="1800" b="0" dirty="0">
                <a:solidFill>
                  <a:schemeClr val="tx1"/>
                </a:solidFill>
                <a:latin typeface="+mn-lt"/>
              </a:rPr>
              <a:t>Federal Law - IDEA (The Individuals with Disabilities Education </a:t>
            </a:r>
            <a:r>
              <a:rPr lang="en-US" sz="1800" b="0" dirty="0" smtClean="0">
                <a:solidFill>
                  <a:schemeClr val="tx1"/>
                </a:solidFill>
                <a:latin typeface="+mn-lt"/>
              </a:rPr>
              <a:t>Act), and</a:t>
            </a:r>
            <a:endParaRPr lang="en-US" sz="1800" b="0" dirty="0">
              <a:solidFill>
                <a:schemeClr val="tx1"/>
              </a:solidFill>
              <a:latin typeface="+mn-lt"/>
            </a:endParaRPr>
          </a:p>
          <a:p>
            <a:pPr>
              <a:spcBef>
                <a:spcPts val="0"/>
              </a:spcBef>
              <a:buFont typeface="Arial" panose="020B0604020202020204" pitchFamily="34" charset="0"/>
              <a:buChar char="•"/>
            </a:pPr>
            <a:r>
              <a:rPr lang="en-US" sz="1800" b="0" dirty="0">
                <a:solidFill>
                  <a:schemeClr val="tx1"/>
                </a:solidFill>
                <a:latin typeface="+mn-lt"/>
              </a:rPr>
              <a:t>State law – ECEA (Exceptional Children’s Educational </a:t>
            </a:r>
            <a:r>
              <a:rPr lang="en-US" sz="1800" b="0" dirty="0" smtClean="0">
                <a:solidFill>
                  <a:schemeClr val="tx1"/>
                </a:solidFill>
                <a:latin typeface="+mn-lt"/>
              </a:rPr>
              <a:t>Act)</a:t>
            </a:r>
            <a:endParaRPr lang="en-US" sz="1800" b="0" dirty="0">
              <a:solidFill>
                <a:schemeClr val="tx1"/>
              </a:solidFill>
              <a:latin typeface="+mn-lt"/>
            </a:endParaRPr>
          </a:p>
          <a:p>
            <a:pPr marL="45720" indent="0">
              <a:spcBef>
                <a:spcPts val="0"/>
              </a:spcBef>
              <a:buNone/>
            </a:pPr>
            <a:endParaRPr lang="en-US" sz="2000" b="0" dirty="0">
              <a:solidFill>
                <a:schemeClr val="tx1"/>
              </a:solidFill>
              <a:latin typeface="+mn-lt"/>
            </a:endParaRPr>
          </a:p>
          <a:p>
            <a:pPr marL="45720" indent="0">
              <a:spcBef>
                <a:spcPts val="0"/>
              </a:spcBef>
              <a:buNone/>
            </a:pPr>
            <a:r>
              <a:rPr lang="en-US" sz="1800" b="0" dirty="0" smtClean="0">
                <a:solidFill>
                  <a:schemeClr val="tx1"/>
                </a:solidFill>
                <a:latin typeface="+mn-lt"/>
              </a:rPr>
              <a:t>Federal level reporting is </a:t>
            </a:r>
            <a:r>
              <a:rPr lang="en-US" sz="1800" b="0" dirty="0">
                <a:solidFill>
                  <a:schemeClr val="tx1"/>
                </a:solidFill>
                <a:latin typeface="+mn-lt"/>
              </a:rPr>
              <a:t>summarized by: </a:t>
            </a:r>
          </a:p>
          <a:p>
            <a:pPr>
              <a:spcBef>
                <a:spcPts val="0"/>
              </a:spcBef>
              <a:buFont typeface="Arial" panose="020B0604020202020204" pitchFamily="34" charset="0"/>
              <a:buChar char="•"/>
            </a:pPr>
            <a:r>
              <a:rPr lang="en-US" sz="1800" b="0" dirty="0">
                <a:solidFill>
                  <a:schemeClr val="tx1"/>
                </a:solidFill>
                <a:latin typeface="+mn-lt"/>
              </a:rPr>
              <a:t>J</a:t>
            </a:r>
            <a:r>
              <a:rPr lang="en-US" sz="1800" b="0" dirty="0" smtClean="0">
                <a:solidFill>
                  <a:schemeClr val="tx1"/>
                </a:solidFill>
                <a:latin typeface="+mn-lt"/>
              </a:rPr>
              <a:t>ob </a:t>
            </a:r>
            <a:r>
              <a:rPr lang="en-US" sz="1800" b="0" dirty="0">
                <a:solidFill>
                  <a:schemeClr val="tx1"/>
                </a:solidFill>
                <a:latin typeface="+mn-lt"/>
              </a:rPr>
              <a:t>C</a:t>
            </a:r>
            <a:r>
              <a:rPr lang="en-US" sz="1800" b="0" dirty="0" smtClean="0">
                <a:solidFill>
                  <a:schemeClr val="tx1"/>
                </a:solidFill>
                <a:latin typeface="+mn-lt"/>
              </a:rPr>
              <a:t>lassification category</a:t>
            </a:r>
          </a:p>
          <a:p>
            <a:pPr>
              <a:spcBef>
                <a:spcPts val="0"/>
              </a:spcBef>
              <a:buFont typeface="Arial" panose="020B0604020202020204" pitchFamily="34" charset="0"/>
              <a:buChar char="•"/>
            </a:pPr>
            <a:r>
              <a:rPr lang="en-US" sz="1800" b="0" dirty="0">
                <a:solidFill>
                  <a:schemeClr val="tx1"/>
                </a:solidFill>
                <a:latin typeface="+mn-lt"/>
              </a:rPr>
              <a:t>A</a:t>
            </a:r>
            <a:r>
              <a:rPr lang="en-US" sz="1800" b="0" dirty="0" smtClean="0">
                <a:solidFill>
                  <a:schemeClr val="tx1"/>
                </a:solidFill>
                <a:latin typeface="+mn-lt"/>
              </a:rPr>
              <a:t>ge level of assignment/students served</a:t>
            </a:r>
          </a:p>
          <a:p>
            <a:pPr lvl="1">
              <a:spcBef>
                <a:spcPts val="0"/>
              </a:spcBef>
              <a:buFont typeface="Arial" panose="020B0604020202020204" pitchFamily="34" charset="0"/>
              <a:buChar char="•"/>
            </a:pPr>
            <a:r>
              <a:rPr lang="en-US" sz="1600" dirty="0"/>
              <a:t>a</a:t>
            </a:r>
            <a:r>
              <a:rPr lang="en-US" sz="1600" dirty="0" smtClean="0"/>
              <a:t>ges 3-5</a:t>
            </a:r>
          </a:p>
          <a:p>
            <a:pPr lvl="1">
              <a:spcBef>
                <a:spcPts val="0"/>
              </a:spcBef>
              <a:buFont typeface="Arial" panose="020B0604020202020204" pitchFamily="34" charset="0"/>
              <a:buChar char="•"/>
            </a:pPr>
            <a:r>
              <a:rPr lang="en-US" sz="1600" dirty="0"/>
              <a:t>a</a:t>
            </a:r>
            <a:r>
              <a:rPr lang="en-US" sz="1600" b="0" dirty="0" smtClean="0"/>
              <a:t>ges 6-21</a:t>
            </a:r>
            <a:endParaRPr lang="en-US" sz="1600" b="0" dirty="0"/>
          </a:p>
          <a:p>
            <a:pPr>
              <a:spcBef>
                <a:spcPts val="0"/>
              </a:spcBef>
              <a:buFont typeface="Arial" panose="020B0604020202020204" pitchFamily="34" charset="0"/>
              <a:buChar char="•"/>
            </a:pPr>
            <a:r>
              <a:rPr lang="en-US" sz="1800" b="0" dirty="0" smtClean="0">
                <a:solidFill>
                  <a:schemeClr val="tx1"/>
                </a:solidFill>
                <a:latin typeface="+mn-lt"/>
              </a:rPr>
              <a:t>Qualified and non-qualified status</a:t>
            </a:r>
          </a:p>
          <a:p>
            <a:pPr marL="45720" indent="0">
              <a:spcBef>
                <a:spcPts val="0"/>
              </a:spcBef>
              <a:buNone/>
            </a:pPr>
            <a:endParaRPr lang="en-US" sz="2000" b="0" dirty="0" smtClean="0"/>
          </a:p>
          <a:p>
            <a:pPr marL="45720" indent="0">
              <a:spcBef>
                <a:spcPts val="0"/>
              </a:spcBef>
              <a:buNone/>
            </a:pPr>
            <a:endParaRPr lang="en-US" sz="1600" b="0" dirty="0"/>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29281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Qualified Status</a:t>
            </a:r>
            <a:endParaRPr lang="en-US" sz="3200" dirty="0"/>
          </a:p>
        </p:txBody>
      </p:sp>
      <p:sp>
        <p:nvSpPr>
          <p:cNvPr id="2" name="Content Placeholder 1"/>
          <p:cNvSpPr>
            <a:spLocks noGrp="1"/>
          </p:cNvSpPr>
          <p:nvPr>
            <p:ph idx="1"/>
          </p:nvPr>
        </p:nvSpPr>
        <p:spPr/>
        <p:txBody>
          <a:bodyPr/>
          <a:lstStyle/>
          <a:p>
            <a:pPr marL="45720" indent="0">
              <a:spcBef>
                <a:spcPts val="0"/>
              </a:spcBef>
              <a:buNone/>
            </a:pPr>
            <a:r>
              <a:rPr lang="en-US" sz="1800" b="0" dirty="0">
                <a:solidFill>
                  <a:schemeClr val="tx1"/>
                </a:solidFill>
                <a:latin typeface="+mn-lt"/>
              </a:rPr>
              <a:t>Staff </a:t>
            </a:r>
            <a:r>
              <a:rPr lang="en-US" sz="1800" b="0" dirty="0" smtClean="0">
                <a:solidFill>
                  <a:schemeClr val="tx1"/>
                </a:solidFill>
                <a:latin typeface="+mn-lt"/>
              </a:rPr>
              <a:t>are determined to be </a:t>
            </a:r>
            <a:r>
              <a:rPr lang="en-US" sz="1800" i="1" dirty="0" smtClean="0">
                <a:solidFill>
                  <a:schemeClr val="tx1"/>
                </a:solidFill>
                <a:latin typeface="+mn-lt"/>
              </a:rPr>
              <a:t>qualified</a:t>
            </a:r>
            <a:r>
              <a:rPr lang="en-US" sz="1800" b="0" dirty="0" smtClean="0">
                <a:solidFill>
                  <a:schemeClr val="tx1"/>
                </a:solidFill>
                <a:latin typeface="+mn-lt"/>
              </a:rPr>
              <a:t> by:</a:t>
            </a:r>
          </a:p>
          <a:p>
            <a:pPr marL="45720" indent="0">
              <a:spcBef>
                <a:spcPts val="0"/>
              </a:spcBef>
              <a:buNone/>
            </a:pPr>
            <a:endParaRPr lang="en-US" sz="1800" b="0" dirty="0">
              <a:solidFill>
                <a:schemeClr val="tx1"/>
              </a:solidFill>
              <a:latin typeface="+mn-lt"/>
            </a:endParaRPr>
          </a:p>
          <a:p>
            <a:pPr marL="45720" indent="0">
              <a:spcBef>
                <a:spcPts val="0"/>
              </a:spcBef>
              <a:buNone/>
            </a:pPr>
            <a:r>
              <a:rPr lang="en-US" sz="1800" b="0" dirty="0">
                <a:solidFill>
                  <a:schemeClr val="tx1"/>
                </a:solidFill>
                <a:latin typeface="+mn-lt"/>
              </a:rPr>
              <a:t>H</a:t>
            </a:r>
            <a:r>
              <a:rPr lang="en-US" sz="1800" b="0" dirty="0" smtClean="0">
                <a:solidFill>
                  <a:schemeClr val="tx1"/>
                </a:solidFill>
                <a:latin typeface="+mn-lt"/>
              </a:rPr>
              <a:t>olding </a:t>
            </a:r>
            <a:r>
              <a:rPr lang="en-US" sz="1800" b="0" dirty="0">
                <a:solidFill>
                  <a:schemeClr val="tx1"/>
                </a:solidFill>
                <a:latin typeface="+mn-lt"/>
              </a:rPr>
              <a:t>a valid </a:t>
            </a:r>
            <a:r>
              <a:rPr lang="en-US" sz="1800" b="0" dirty="0" smtClean="0">
                <a:solidFill>
                  <a:schemeClr val="tx1"/>
                </a:solidFill>
                <a:latin typeface="+mn-lt"/>
              </a:rPr>
              <a:t>and appropriate CDE </a:t>
            </a:r>
            <a:r>
              <a:rPr lang="en-US" sz="1800" b="0" dirty="0">
                <a:solidFill>
                  <a:schemeClr val="tx1"/>
                </a:solidFill>
                <a:latin typeface="+mn-lt"/>
              </a:rPr>
              <a:t>license </a:t>
            </a:r>
            <a:r>
              <a:rPr lang="en-US" sz="1800" b="0" dirty="0" smtClean="0">
                <a:solidFill>
                  <a:schemeClr val="tx1"/>
                </a:solidFill>
                <a:latin typeface="+mn-lt"/>
              </a:rPr>
              <a:t>for </a:t>
            </a:r>
            <a:r>
              <a:rPr lang="en-US" sz="1800" b="0" dirty="0">
                <a:solidFill>
                  <a:schemeClr val="tx1"/>
                </a:solidFill>
                <a:latin typeface="+mn-lt"/>
              </a:rPr>
              <a:t>the </a:t>
            </a:r>
            <a:r>
              <a:rPr lang="en-US" sz="1800" b="0" dirty="0" smtClean="0">
                <a:solidFill>
                  <a:schemeClr val="tx1"/>
                </a:solidFill>
                <a:latin typeface="+mn-lt"/>
              </a:rPr>
              <a:t>assignment.</a:t>
            </a:r>
            <a:endParaRPr lang="en-US" sz="1800" b="0" dirty="0">
              <a:solidFill>
                <a:schemeClr val="tx1"/>
              </a:solidFill>
              <a:latin typeface="+mn-lt"/>
            </a:endParaRPr>
          </a:p>
          <a:p>
            <a:pPr>
              <a:spcBef>
                <a:spcPts val="0"/>
              </a:spcBef>
              <a:buFont typeface="Arial" panose="020B0604020202020204" pitchFamily="34" charset="0"/>
              <a:buChar char="•"/>
            </a:pPr>
            <a:endParaRPr lang="en-US" sz="1800" b="0" dirty="0" smtClean="0">
              <a:solidFill>
                <a:schemeClr val="tx1"/>
              </a:solidFill>
              <a:latin typeface="+mn-lt"/>
            </a:endParaRPr>
          </a:p>
          <a:p>
            <a:pPr marL="45720" indent="0">
              <a:spcBef>
                <a:spcPts val="0"/>
              </a:spcBef>
              <a:buNone/>
            </a:pPr>
            <a:r>
              <a:rPr lang="en-US" sz="1800" b="0" dirty="0">
                <a:solidFill>
                  <a:schemeClr val="tx1"/>
                </a:solidFill>
                <a:latin typeface="+mn-lt"/>
              </a:rPr>
              <a:t>Holding an age level </a:t>
            </a:r>
            <a:r>
              <a:rPr lang="en-US" sz="1800" b="0" dirty="0" smtClean="0">
                <a:solidFill>
                  <a:schemeClr val="tx1"/>
                </a:solidFill>
                <a:latin typeface="+mn-lt"/>
              </a:rPr>
              <a:t>endorsement appropriate for </a:t>
            </a:r>
            <a:r>
              <a:rPr lang="en-US" sz="1800" b="0" dirty="0">
                <a:solidFill>
                  <a:schemeClr val="tx1"/>
                </a:solidFill>
                <a:latin typeface="+mn-lt"/>
              </a:rPr>
              <a:t>the ages of students served.</a:t>
            </a: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Serving </a:t>
            </a:r>
            <a:r>
              <a:rPr lang="en-US" sz="1800" b="0" dirty="0">
                <a:solidFill>
                  <a:schemeClr val="tx1"/>
                </a:solidFill>
                <a:latin typeface="+mn-lt"/>
              </a:rPr>
              <a:t>a majority of special education students with the same identified area of need as the </a:t>
            </a:r>
            <a:r>
              <a:rPr lang="en-US" sz="1800" b="0" dirty="0" smtClean="0">
                <a:solidFill>
                  <a:schemeClr val="tx1"/>
                </a:solidFill>
                <a:latin typeface="+mn-lt"/>
              </a:rPr>
              <a:t>staff’s </a:t>
            </a:r>
            <a:r>
              <a:rPr lang="en-US" sz="1800" b="0" dirty="0">
                <a:solidFill>
                  <a:schemeClr val="tx1"/>
                </a:solidFill>
                <a:latin typeface="+mn-lt"/>
              </a:rPr>
              <a:t>special education </a:t>
            </a:r>
            <a:r>
              <a:rPr lang="en-US" sz="1800" b="0" dirty="0" smtClean="0">
                <a:solidFill>
                  <a:schemeClr val="tx1"/>
                </a:solidFill>
                <a:latin typeface="+mn-lt"/>
              </a:rPr>
              <a:t>endorsement; this </a:t>
            </a:r>
            <a:r>
              <a:rPr lang="en-US" sz="1800" b="0" dirty="0">
                <a:solidFill>
                  <a:schemeClr val="tx1"/>
                </a:solidFill>
                <a:latin typeface="+mn-lt"/>
              </a:rPr>
              <a:t>is the </a:t>
            </a:r>
            <a:r>
              <a:rPr lang="en-US" sz="1800" b="0" dirty="0" smtClean="0">
                <a:solidFill>
                  <a:schemeClr val="tx1"/>
                </a:solidFill>
                <a:latin typeface="+mn-lt"/>
              </a:rPr>
              <a:t>50% caseload </a:t>
            </a:r>
            <a:r>
              <a:rPr lang="en-US" sz="1800" b="0" dirty="0">
                <a:solidFill>
                  <a:schemeClr val="tx1"/>
                </a:solidFill>
                <a:latin typeface="+mn-lt"/>
              </a:rPr>
              <a:t>match </a:t>
            </a:r>
            <a:r>
              <a:rPr lang="en-US" sz="1800" b="0" dirty="0" smtClean="0">
                <a:solidFill>
                  <a:schemeClr val="tx1"/>
                </a:solidFill>
                <a:latin typeface="+mn-lt"/>
              </a:rPr>
              <a:t>for:</a:t>
            </a:r>
            <a:endParaRPr lang="en-US" sz="1800" b="0" dirty="0">
              <a:solidFill>
                <a:schemeClr val="tx1"/>
              </a:solidFill>
              <a:latin typeface="+mn-lt"/>
            </a:endParaRPr>
          </a:p>
          <a:p>
            <a:pPr>
              <a:spcBef>
                <a:spcPts val="0"/>
              </a:spcBef>
              <a:buFont typeface="Arial" panose="020B0604020202020204" pitchFamily="34" charset="0"/>
              <a:buChar char="•"/>
            </a:pPr>
            <a:r>
              <a:rPr lang="en-US" sz="1600" b="0" dirty="0">
                <a:solidFill>
                  <a:schemeClr val="tx1"/>
                </a:solidFill>
                <a:latin typeface="+mn-lt"/>
              </a:rPr>
              <a:t>JCC 202 Teacher, Special </a:t>
            </a:r>
            <a:r>
              <a:rPr lang="en-US" sz="1600" b="0" dirty="0" smtClean="0">
                <a:solidFill>
                  <a:schemeClr val="tx1"/>
                </a:solidFill>
                <a:latin typeface="+mn-lt"/>
              </a:rPr>
              <a:t>Education </a:t>
            </a:r>
          </a:p>
          <a:p>
            <a:pPr>
              <a:spcBef>
                <a:spcPts val="0"/>
              </a:spcBef>
              <a:buFont typeface="Arial" panose="020B0604020202020204" pitchFamily="34" charset="0"/>
              <a:buChar char="•"/>
            </a:pPr>
            <a:r>
              <a:rPr lang="en-US" sz="1600" b="0" dirty="0" smtClean="0">
                <a:solidFill>
                  <a:schemeClr val="tx1"/>
                </a:solidFill>
                <a:latin typeface="+mn-lt"/>
              </a:rPr>
              <a:t>JCC </a:t>
            </a:r>
            <a:r>
              <a:rPr lang="en-US" sz="1600" b="0" dirty="0">
                <a:solidFill>
                  <a:schemeClr val="tx1"/>
                </a:solidFill>
                <a:latin typeface="+mn-lt"/>
              </a:rPr>
              <a:t>238 Speech-Language Pathologist </a:t>
            </a:r>
            <a:endParaRPr lang="en-US" sz="1600" b="0" dirty="0" smtClean="0">
              <a:solidFill>
                <a:schemeClr val="tx1"/>
              </a:solidFill>
              <a:latin typeface="+mn-lt"/>
            </a:endParaRPr>
          </a:p>
          <a:p>
            <a:pPr>
              <a:spcBef>
                <a:spcPts val="0"/>
              </a:spcBef>
              <a:buFont typeface="Arial" panose="020B0604020202020204" pitchFamily="34" charset="0"/>
              <a:buChar char="•"/>
            </a:pPr>
            <a:endParaRPr lang="en-US" sz="1600" dirty="0">
              <a:solidFill>
                <a:schemeClr val="tx1"/>
              </a:solidFill>
              <a:latin typeface="+mn-lt"/>
            </a:endParaRPr>
          </a:p>
          <a:p>
            <a:pPr>
              <a:spcBef>
                <a:spcPts val="0"/>
              </a:spcBef>
            </a:pPr>
            <a:r>
              <a:rPr lang="en-US" sz="1600" dirty="0" smtClean="0">
                <a:solidFill>
                  <a:srgbClr val="FF0000"/>
                </a:solidFill>
                <a:latin typeface="+mn-lt"/>
              </a:rPr>
              <a:t>**Every Special Education student record must contain the EDID of a 202 or a 238 staff member in the Primary Provider field.</a:t>
            </a:r>
          </a:p>
          <a:p>
            <a:pPr>
              <a:spcBef>
                <a:spcPts val="0"/>
              </a:spcBef>
            </a:pPr>
            <a:r>
              <a:rPr lang="en-US" sz="1600" b="0" dirty="0">
                <a:solidFill>
                  <a:srgbClr val="FF0000"/>
                </a:solidFill>
                <a:latin typeface="+mn-lt"/>
              </a:rPr>
              <a:t>	</a:t>
            </a:r>
          </a:p>
          <a:p>
            <a:pPr>
              <a:spcBef>
                <a:spcPts val="0"/>
              </a:spcBef>
              <a:buFont typeface="Arial" panose="020B0604020202020204" pitchFamily="34" charset="0"/>
              <a:buChar char="•"/>
            </a:pPr>
            <a:endParaRPr lang="en-US" sz="1800" b="0" dirty="0" smtClean="0">
              <a:solidFill>
                <a:schemeClr val="tx1"/>
              </a:solidFill>
              <a:latin typeface="+mn-lt"/>
            </a:endParaRPr>
          </a:p>
          <a:p>
            <a:pPr marL="45720" indent="0">
              <a:spcBef>
                <a:spcPts val="0"/>
              </a:spcBef>
              <a:buNone/>
            </a:pPr>
            <a:endParaRPr lang="en-US" sz="1800" b="0" dirty="0"/>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346347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Licensing Timeline</a:t>
            </a:r>
            <a:endParaRPr lang="en-US" dirty="0"/>
          </a:p>
        </p:txBody>
      </p:sp>
      <p:sp>
        <p:nvSpPr>
          <p:cNvPr id="2" name="Content Placeholder 1"/>
          <p:cNvSpPr>
            <a:spLocks noGrp="1"/>
          </p:cNvSpPr>
          <p:nvPr>
            <p:ph idx="1"/>
          </p:nvPr>
        </p:nvSpPr>
        <p:spPr>
          <a:xfrm>
            <a:off x="583679" y="1440554"/>
            <a:ext cx="7886700" cy="4351338"/>
          </a:xfrm>
        </p:spPr>
        <p:txBody>
          <a:bodyPr/>
          <a:lstStyle/>
          <a:p>
            <a:pPr marL="0" indent="0">
              <a:spcBef>
                <a:spcPts val="0"/>
              </a:spcBef>
              <a:buSzPct val="150000"/>
              <a:buNone/>
              <a:defRPr/>
            </a:pPr>
            <a:r>
              <a:rPr lang="en-US" sz="1800" dirty="0">
                <a:solidFill>
                  <a:schemeClr val="tx1"/>
                </a:solidFill>
                <a:latin typeface="+mn-lt"/>
              </a:rPr>
              <a:t>Special Education </a:t>
            </a:r>
            <a:r>
              <a:rPr lang="en-US" sz="1800" dirty="0" smtClean="0">
                <a:solidFill>
                  <a:schemeClr val="tx1"/>
                </a:solidFill>
                <a:latin typeface="+mn-lt"/>
              </a:rPr>
              <a:t>staff are </a:t>
            </a:r>
            <a:r>
              <a:rPr lang="en-US" sz="1800" i="1" dirty="0" smtClean="0">
                <a:solidFill>
                  <a:schemeClr val="tx1"/>
                </a:solidFill>
                <a:latin typeface="+mn-lt"/>
              </a:rPr>
              <a:t>qualified</a:t>
            </a:r>
            <a:r>
              <a:rPr lang="en-US" sz="1800" dirty="0" smtClean="0">
                <a:solidFill>
                  <a:schemeClr val="tx1"/>
                </a:solidFill>
                <a:latin typeface="+mn-lt"/>
              </a:rPr>
              <a:t> </a:t>
            </a:r>
            <a:r>
              <a:rPr lang="en-US" sz="1800" dirty="0">
                <a:solidFill>
                  <a:schemeClr val="tx1"/>
                </a:solidFill>
                <a:latin typeface="+mn-lt"/>
              </a:rPr>
              <a:t>in the Special Education December Count by holding a valid </a:t>
            </a:r>
            <a:r>
              <a:rPr lang="en-US" sz="1800" dirty="0" smtClean="0">
                <a:solidFill>
                  <a:schemeClr val="tx1"/>
                </a:solidFill>
                <a:latin typeface="+mn-lt"/>
              </a:rPr>
              <a:t>and appropriate CDE </a:t>
            </a:r>
            <a:r>
              <a:rPr lang="en-US" sz="1800" dirty="0">
                <a:solidFill>
                  <a:schemeClr val="tx1"/>
                </a:solidFill>
                <a:latin typeface="+mn-lt"/>
              </a:rPr>
              <a:t>license on </a:t>
            </a:r>
            <a:r>
              <a:rPr lang="en-US" sz="1800" dirty="0" smtClean="0">
                <a:solidFill>
                  <a:schemeClr val="tx1"/>
                </a:solidFill>
                <a:latin typeface="+mn-lt"/>
              </a:rPr>
              <a:t>the official count date of December 1</a:t>
            </a:r>
            <a:r>
              <a:rPr lang="en-US" sz="1800" baseline="30000" dirty="0" smtClean="0">
                <a:solidFill>
                  <a:schemeClr val="tx1"/>
                </a:solidFill>
                <a:latin typeface="+mn-lt"/>
              </a:rPr>
              <a:t>st.</a:t>
            </a:r>
          </a:p>
          <a:p>
            <a:pPr marL="0" indent="0">
              <a:spcBef>
                <a:spcPts val="0"/>
              </a:spcBef>
              <a:buSzPct val="150000"/>
              <a:buNone/>
              <a:defRPr/>
            </a:pPr>
            <a:endParaRPr lang="en-US" sz="1800" baseline="30000" dirty="0" smtClean="0">
              <a:solidFill>
                <a:schemeClr val="tx1"/>
              </a:solidFill>
              <a:latin typeface="+mn-lt"/>
            </a:endParaRPr>
          </a:p>
          <a:p>
            <a:pPr marL="0" indent="0">
              <a:spcBef>
                <a:spcPts val="0"/>
              </a:spcBef>
              <a:buClr>
                <a:schemeClr val="tx1"/>
              </a:buClr>
              <a:buSzPct val="150000"/>
              <a:buNone/>
              <a:defRPr/>
            </a:pPr>
            <a:r>
              <a:rPr lang="en-US" sz="1800" b="0" dirty="0" smtClean="0">
                <a:solidFill>
                  <a:schemeClr val="tx1"/>
                </a:solidFill>
                <a:latin typeface="+mn-lt"/>
              </a:rPr>
              <a:t>Licenses issued with an effective date of December 1</a:t>
            </a:r>
            <a:r>
              <a:rPr lang="en-US" sz="1800" b="0" baseline="30000" dirty="0" smtClean="0">
                <a:solidFill>
                  <a:schemeClr val="tx1"/>
                </a:solidFill>
                <a:latin typeface="+mn-lt"/>
              </a:rPr>
              <a:t>st</a:t>
            </a:r>
            <a:r>
              <a:rPr lang="en-US" sz="1800" b="0" dirty="0" smtClean="0">
                <a:solidFill>
                  <a:schemeClr val="tx1"/>
                </a:solidFill>
                <a:latin typeface="+mn-lt"/>
              </a:rPr>
              <a:t> or prior are captured when you create a Snapshot.</a:t>
            </a:r>
          </a:p>
          <a:p>
            <a:pPr marL="274320" lvl="1" indent="0">
              <a:spcBef>
                <a:spcPts val="0"/>
              </a:spcBef>
              <a:buClr>
                <a:schemeClr val="tx1"/>
              </a:buClr>
              <a:buSzPct val="150000"/>
              <a:buNone/>
              <a:defRPr/>
            </a:pPr>
            <a:endParaRPr lang="en-US" sz="1800" dirty="0">
              <a:solidFill>
                <a:schemeClr val="tx1"/>
              </a:solidFill>
            </a:endParaRPr>
          </a:p>
          <a:p>
            <a:pPr marL="0" indent="0">
              <a:spcBef>
                <a:spcPts val="0"/>
              </a:spcBef>
              <a:buNone/>
              <a:defRPr/>
            </a:pPr>
            <a:r>
              <a:rPr lang="en-US" sz="1800" b="0" dirty="0" smtClean="0">
                <a:solidFill>
                  <a:schemeClr val="tx1"/>
                </a:solidFill>
                <a:latin typeface="+mn-lt"/>
              </a:rPr>
              <a:t>If staff do not hold a valid license on December 1</a:t>
            </a:r>
            <a:r>
              <a:rPr lang="en-US" sz="1800" b="0" baseline="30000" dirty="0" smtClean="0">
                <a:solidFill>
                  <a:schemeClr val="tx1"/>
                </a:solidFill>
                <a:latin typeface="+mn-lt"/>
              </a:rPr>
              <a:t>st</a:t>
            </a:r>
            <a:r>
              <a:rPr lang="en-US" sz="1800" b="0" dirty="0" smtClean="0">
                <a:solidFill>
                  <a:schemeClr val="tx1"/>
                </a:solidFill>
                <a:latin typeface="+mn-lt"/>
              </a:rPr>
              <a:t>:</a:t>
            </a:r>
          </a:p>
          <a:p>
            <a:pPr marL="342900" indent="-342900">
              <a:spcBef>
                <a:spcPts val="0"/>
              </a:spcBef>
              <a:buFont typeface="Arial" panose="020B0604020202020204" pitchFamily="34" charset="0"/>
              <a:buChar char="•"/>
              <a:defRPr/>
            </a:pPr>
            <a:r>
              <a:rPr lang="en-US" sz="1800" b="0" dirty="0" smtClean="0">
                <a:solidFill>
                  <a:schemeClr val="tx1"/>
                </a:solidFill>
                <a:latin typeface="+mn-lt"/>
              </a:rPr>
              <a:t>The assignment record will fail SAM (Staff Approval Matrix)</a:t>
            </a:r>
            <a:endParaRPr lang="en-US" sz="1800" b="0" dirty="0">
              <a:solidFill>
                <a:schemeClr val="tx1"/>
              </a:solidFill>
              <a:latin typeface="+mn-lt"/>
            </a:endParaRPr>
          </a:p>
          <a:p>
            <a:pPr marL="354622" indent="-354622">
              <a:spcBef>
                <a:spcPts val="0"/>
              </a:spcBef>
              <a:buFont typeface="Arial" panose="020B0604020202020204" pitchFamily="34" charset="0"/>
              <a:buChar char="•"/>
              <a:defRPr/>
            </a:pPr>
            <a:r>
              <a:rPr lang="en-US" sz="1800" b="0" dirty="0" smtClean="0">
                <a:solidFill>
                  <a:schemeClr val="tx1"/>
                </a:solidFill>
                <a:latin typeface="+mn-lt"/>
              </a:rPr>
              <a:t>The </a:t>
            </a:r>
            <a:r>
              <a:rPr lang="en-US" sz="1800" b="0" dirty="0">
                <a:solidFill>
                  <a:schemeClr val="tx1"/>
                </a:solidFill>
                <a:latin typeface="+mn-lt"/>
              </a:rPr>
              <a:t>position </a:t>
            </a:r>
            <a:r>
              <a:rPr lang="en-US" sz="1800" b="0" dirty="0" smtClean="0">
                <a:solidFill>
                  <a:schemeClr val="tx1"/>
                </a:solidFill>
                <a:latin typeface="+mn-lt"/>
              </a:rPr>
              <a:t>maintains </a:t>
            </a:r>
            <a:r>
              <a:rPr lang="en-US" sz="1800" i="1" dirty="0" smtClean="0">
                <a:solidFill>
                  <a:schemeClr val="tx1"/>
                </a:solidFill>
                <a:latin typeface="+mn-lt"/>
              </a:rPr>
              <a:t>non-qualified </a:t>
            </a:r>
            <a:r>
              <a:rPr lang="en-US" sz="1800" b="0" dirty="0" smtClean="0">
                <a:solidFill>
                  <a:schemeClr val="tx1"/>
                </a:solidFill>
                <a:latin typeface="+mn-lt"/>
              </a:rPr>
              <a:t>status.</a:t>
            </a:r>
            <a:endParaRPr lang="en-US" sz="1800" i="1" dirty="0">
              <a:solidFill>
                <a:schemeClr val="tx1"/>
              </a:solidFill>
              <a:latin typeface="+mn-lt"/>
            </a:endParaRPr>
          </a:p>
          <a:p>
            <a:pPr marL="274320" lvl="1" indent="0">
              <a:spcBef>
                <a:spcPts val="0"/>
              </a:spcBef>
              <a:buClr>
                <a:schemeClr val="tx1"/>
              </a:buClr>
              <a:buSzPct val="150000"/>
              <a:buNone/>
              <a:defRPr/>
            </a:pPr>
            <a:endParaRPr lang="en-US" sz="1800" dirty="0">
              <a:solidFill>
                <a:schemeClr val="tx1"/>
              </a:solidFill>
            </a:endParaRPr>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264343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Purchased Service Staff</a:t>
            </a:r>
            <a:endParaRPr lang="en-US" sz="3200" dirty="0"/>
          </a:p>
        </p:txBody>
      </p:sp>
      <p:sp>
        <p:nvSpPr>
          <p:cNvPr id="2" name="Content Placeholder 1"/>
          <p:cNvSpPr>
            <a:spLocks noGrp="1"/>
          </p:cNvSpPr>
          <p:nvPr>
            <p:ph idx="1"/>
          </p:nvPr>
        </p:nvSpPr>
        <p:spPr/>
        <p:txBody>
          <a:bodyPr>
            <a:normAutofit/>
          </a:bodyPr>
          <a:lstStyle/>
          <a:p>
            <a:pPr marL="0" indent="0">
              <a:spcBef>
                <a:spcPts val="0"/>
              </a:spcBef>
              <a:buSzTx/>
              <a:buNone/>
              <a:defRPr/>
            </a:pPr>
            <a:r>
              <a:rPr lang="en-US" sz="1800" b="0" dirty="0" smtClean="0">
                <a:solidFill>
                  <a:schemeClr val="tx1"/>
                </a:solidFill>
                <a:latin typeface="+mn-lt"/>
              </a:rPr>
              <a:t>Purchased Service staff are those staff employed on a contractual basis.</a:t>
            </a:r>
          </a:p>
          <a:p>
            <a:pPr marL="0" indent="0">
              <a:spcBef>
                <a:spcPts val="0"/>
              </a:spcBef>
              <a:buSzTx/>
              <a:buNone/>
              <a:defRPr/>
            </a:pPr>
            <a:endParaRPr lang="en-US" sz="1800" b="0" dirty="0">
              <a:solidFill>
                <a:schemeClr val="tx1"/>
              </a:solidFill>
              <a:latin typeface="+mn-lt"/>
            </a:endParaRPr>
          </a:p>
          <a:p>
            <a:pPr marL="0" indent="0">
              <a:spcBef>
                <a:spcPts val="0"/>
              </a:spcBef>
              <a:buSzTx/>
              <a:buNone/>
              <a:defRPr/>
            </a:pPr>
            <a:r>
              <a:rPr lang="en-US" sz="1800" b="0" dirty="0" smtClean="0">
                <a:solidFill>
                  <a:schemeClr val="tx1"/>
                </a:solidFill>
                <a:latin typeface="+mn-lt"/>
              </a:rPr>
              <a:t>Purchased Service staff are:</a:t>
            </a:r>
          </a:p>
          <a:p>
            <a:pPr marL="285750" indent="-285750">
              <a:spcBef>
                <a:spcPts val="0"/>
              </a:spcBef>
              <a:buSzTx/>
              <a:buFont typeface="Arial" panose="020B0604020202020204" pitchFamily="34" charset="0"/>
              <a:buChar char="•"/>
              <a:defRPr/>
            </a:pPr>
            <a:r>
              <a:rPr lang="en-US" sz="1800" b="0" dirty="0" smtClean="0">
                <a:solidFill>
                  <a:schemeClr val="tx1"/>
                </a:solidFill>
                <a:latin typeface="+mn-lt"/>
              </a:rPr>
              <a:t>reported</a:t>
            </a:r>
            <a:r>
              <a:rPr lang="en-US" sz="1800" b="0" i="1" dirty="0" smtClean="0">
                <a:solidFill>
                  <a:schemeClr val="tx1"/>
                </a:solidFill>
                <a:latin typeface="+mn-lt"/>
              </a:rPr>
              <a:t> </a:t>
            </a:r>
            <a:r>
              <a:rPr lang="en-US" sz="1800" b="0" dirty="0">
                <a:solidFill>
                  <a:schemeClr val="tx1"/>
                </a:solidFill>
                <a:latin typeface="+mn-lt"/>
              </a:rPr>
              <a:t>in the Special Education December </a:t>
            </a:r>
            <a:r>
              <a:rPr lang="en-US" sz="1800" b="0" dirty="0" smtClean="0">
                <a:solidFill>
                  <a:schemeClr val="tx1"/>
                </a:solidFill>
                <a:latin typeface="+mn-lt"/>
              </a:rPr>
              <a:t>Count</a:t>
            </a:r>
          </a:p>
          <a:p>
            <a:pPr marL="285750" indent="-285750">
              <a:spcBef>
                <a:spcPts val="0"/>
              </a:spcBef>
              <a:buSzTx/>
              <a:buFont typeface="Arial" panose="020B0604020202020204" pitchFamily="34" charset="0"/>
              <a:buChar char="•"/>
              <a:defRPr/>
            </a:pPr>
            <a:r>
              <a:rPr lang="en-US" sz="1800" b="0" dirty="0" smtClean="0">
                <a:solidFill>
                  <a:schemeClr val="tx1"/>
                </a:solidFill>
                <a:latin typeface="+mn-lt"/>
              </a:rPr>
              <a:t>not </a:t>
            </a:r>
            <a:r>
              <a:rPr lang="en-US" sz="1800" b="0" dirty="0">
                <a:solidFill>
                  <a:schemeClr val="tx1"/>
                </a:solidFill>
                <a:latin typeface="+mn-lt"/>
              </a:rPr>
              <a:t>exempt from licensing </a:t>
            </a:r>
            <a:r>
              <a:rPr lang="en-US" sz="1800" b="0" dirty="0" smtClean="0">
                <a:solidFill>
                  <a:schemeClr val="tx1"/>
                </a:solidFill>
                <a:latin typeface="+mn-lt"/>
              </a:rPr>
              <a:t>requirements</a:t>
            </a:r>
            <a:endParaRPr lang="en-US" sz="1800" dirty="0" smtClean="0">
              <a:solidFill>
                <a:schemeClr val="tx1"/>
              </a:solidFill>
              <a:latin typeface="+mn-lt"/>
            </a:endParaRPr>
          </a:p>
          <a:p>
            <a:pPr marL="285750" indent="-285750">
              <a:spcBef>
                <a:spcPts val="0"/>
              </a:spcBef>
              <a:buSzTx/>
              <a:buFont typeface="Arial" panose="020B0604020202020204" pitchFamily="34" charset="0"/>
              <a:buChar char="•"/>
              <a:defRPr/>
            </a:pPr>
            <a:r>
              <a:rPr lang="en-US" sz="1800" b="0" dirty="0" smtClean="0">
                <a:solidFill>
                  <a:schemeClr val="tx1"/>
                </a:solidFill>
                <a:latin typeface="+mn-lt"/>
              </a:rPr>
              <a:t>reported with Employment </a:t>
            </a:r>
            <a:r>
              <a:rPr lang="en-US" sz="1800" b="0" dirty="0">
                <a:solidFill>
                  <a:schemeClr val="tx1"/>
                </a:solidFill>
                <a:latin typeface="+mn-lt"/>
              </a:rPr>
              <a:t>Status Code = </a:t>
            </a:r>
            <a:r>
              <a:rPr lang="en-US" sz="1800" dirty="0">
                <a:solidFill>
                  <a:schemeClr val="tx1"/>
                </a:solidFill>
                <a:latin typeface="+mn-lt"/>
              </a:rPr>
              <a:t>23 Purchased Services</a:t>
            </a:r>
          </a:p>
          <a:p>
            <a:pPr marL="354622" indent="-354622">
              <a:spcBef>
                <a:spcPts val="0"/>
              </a:spcBef>
              <a:buSzTx/>
              <a:buFont typeface="Wingdings" pitchFamily="2" charset="2"/>
              <a:buChar char="§"/>
              <a:defRPr/>
            </a:pPr>
            <a:endParaRPr lang="en-US" sz="1800" b="0" dirty="0" smtClean="0">
              <a:solidFill>
                <a:schemeClr val="tx1"/>
              </a:solidFill>
              <a:latin typeface="+mn-lt"/>
            </a:endParaRPr>
          </a:p>
          <a:p>
            <a:pPr marL="0" indent="0">
              <a:spcBef>
                <a:spcPts val="0"/>
              </a:spcBef>
              <a:buSzTx/>
              <a:buNone/>
              <a:defRPr/>
            </a:pPr>
            <a:r>
              <a:rPr lang="en-US" sz="1800" b="0" dirty="0">
                <a:solidFill>
                  <a:schemeClr val="tx1"/>
                </a:solidFill>
                <a:latin typeface="+mn-lt"/>
              </a:rPr>
              <a:t>Appropriate </a:t>
            </a:r>
            <a:r>
              <a:rPr lang="en-US" sz="1800" b="0" dirty="0" smtClean="0">
                <a:solidFill>
                  <a:schemeClr val="tx1"/>
                </a:solidFill>
                <a:latin typeface="+mn-lt"/>
              </a:rPr>
              <a:t>CDE license is </a:t>
            </a:r>
            <a:r>
              <a:rPr lang="en-US" sz="1800" b="0" dirty="0">
                <a:solidFill>
                  <a:schemeClr val="tx1"/>
                </a:solidFill>
                <a:latin typeface="+mn-lt"/>
              </a:rPr>
              <a:t>required for the position/service, </a:t>
            </a:r>
            <a:r>
              <a:rPr lang="en-US" sz="1800" b="0" i="1" dirty="0">
                <a:solidFill>
                  <a:schemeClr val="tx1"/>
                </a:solidFill>
                <a:latin typeface="+mn-lt"/>
              </a:rPr>
              <a:t>regardless of the amount of time, days or hours</a:t>
            </a:r>
            <a:r>
              <a:rPr lang="en-US" sz="1800" b="0" dirty="0">
                <a:solidFill>
                  <a:schemeClr val="tx1"/>
                </a:solidFill>
                <a:latin typeface="+mn-lt"/>
              </a:rPr>
              <a:t> of the contract.</a:t>
            </a:r>
          </a:p>
          <a:p>
            <a:pPr marL="0" indent="0">
              <a:spcBef>
                <a:spcPts val="0"/>
              </a:spcBef>
              <a:buSzTx/>
              <a:buNone/>
              <a:defRPr/>
            </a:pPr>
            <a:endParaRPr lang="en-US" sz="1800" b="0" dirty="0">
              <a:solidFill>
                <a:schemeClr val="tx1"/>
              </a:solidFill>
              <a:latin typeface="+mn-lt"/>
            </a:endParaRPr>
          </a:p>
          <a:p>
            <a:pPr marL="0" indent="0">
              <a:spcBef>
                <a:spcPts val="0"/>
              </a:spcBef>
              <a:buSzTx/>
              <a:buNone/>
              <a:defRPr/>
            </a:pPr>
            <a:r>
              <a:rPr lang="en-US" sz="1800" b="0" dirty="0" smtClean="0">
                <a:solidFill>
                  <a:schemeClr val="tx1"/>
                </a:solidFill>
                <a:latin typeface="+mn-lt"/>
              </a:rPr>
              <a:t>If </a:t>
            </a:r>
            <a:r>
              <a:rPr lang="en-US" sz="1800" b="0" dirty="0">
                <a:solidFill>
                  <a:schemeClr val="tx1"/>
                </a:solidFill>
                <a:latin typeface="+mn-lt"/>
              </a:rPr>
              <a:t>the </a:t>
            </a:r>
            <a:r>
              <a:rPr lang="en-US" sz="1800" b="0" dirty="0" smtClean="0">
                <a:solidFill>
                  <a:schemeClr val="tx1"/>
                </a:solidFill>
                <a:latin typeface="+mn-lt"/>
              </a:rPr>
              <a:t>contractual agreement </a:t>
            </a:r>
            <a:r>
              <a:rPr lang="en-US" sz="1800" b="0" dirty="0">
                <a:solidFill>
                  <a:schemeClr val="tx1"/>
                </a:solidFill>
                <a:latin typeface="+mn-lt"/>
              </a:rPr>
              <a:t>is valid for the period covering December 1</a:t>
            </a:r>
            <a:r>
              <a:rPr lang="en-US" sz="1800" b="0" baseline="30000" dirty="0">
                <a:solidFill>
                  <a:schemeClr val="tx1"/>
                </a:solidFill>
                <a:latin typeface="+mn-lt"/>
              </a:rPr>
              <a:t>st</a:t>
            </a:r>
            <a:r>
              <a:rPr lang="en-US" sz="1800" b="0" dirty="0">
                <a:solidFill>
                  <a:schemeClr val="tx1"/>
                </a:solidFill>
                <a:latin typeface="+mn-lt"/>
              </a:rPr>
              <a:t>, </a:t>
            </a:r>
            <a:r>
              <a:rPr lang="en-US" sz="1800" b="0" dirty="0" smtClean="0">
                <a:solidFill>
                  <a:schemeClr val="tx1"/>
                </a:solidFill>
                <a:latin typeface="+mn-lt"/>
              </a:rPr>
              <a:t>position is reported </a:t>
            </a:r>
            <a:r>
              <a:rPr lang="en-US" sz="1800" b="0" dirty="0">
                <a:solidFill>
                  <a:schemeClr val="tx1"/>
                </a:solidFill>
                <a:latin typeface="+mn-lt"/>
              </a:rPr>
              <a:t>regardless of whether the </a:t>
            </a:r>
            <a:r>
              <a:rPr lang="en-US" sz="1800" b="0" dirty="0" smtClean="0">
                <a:solidFill>
                  <a:schemeClr val="tx1"/>
                </a:solidFill>
                <a:latin typeface="+mn-lt"/>
              </a:rPr>
              <a:t>staff </a:t>
            </a:r>
            <a:r>
              <a:rPr lang="en-US" sz="1800" b="0" dirty="0">
                <a:solidFill>
                  <a:schemeClr val="tx1"/>
                </a:solidFill>
                <a:latin typeface="+mn-lt"/>
              </a:rPr>
              <a:t>is actually </a:t>
            </a:r>
            <a:r>
              <a:rPr lang="en-US" sz="1800" b="0" i="1" dirty="0" smtClean="0">
                <a:solidFill>
                  <a:schemeClr val="tx1"/>
                </a:solidFill>
                <a:latin typeface="+mn-lt"/>
              </a:rPr>
              <a:t>“working”</a:t>
            </a:r>
            <a:r>
              <a:rPr lang="en-US" sz="1800" b="0" dirty="0" smtClean="0">
                <a:solidFill>
                  <a:schemeClr val="tx1"/>
                </a:solidFill>
                <a:latin typeface="+mn-lt"/>
              </a:rPr>
              <a:t> </a:t>
            </a:r>
            <a:r>
              <a:rPr lang="en-US" sz="1800" b="0" dirty="0">
                <a:solidFill>
                  <a:schemeClr val="tx1"/>
                </a:solidFill>
                <a:latin typeface="+mn-lt"/>
              </a:rPr>
              <a:t>on December </a:t>
            </a:r>
            <a:r>
              <a:rPr lang="en-US" sz="1800" b="0" dirty="0" smtClean="0">
                <a:solidFill>
                  <a:schemeClr val="tx1"/>
                </a:solidFill>
                <a:latin typeface="+mn-lt"/>
              </a:rPr>
              <a:t>1</a:t>
            </a:r>
            <a:r>
              <a:rPr lang="en-US" sz="1800" b="0" baseline="30000" dirty="0" smtClean="0">
                <a:solidFill>
                  <a:schemeClr val="tx1"/>
                </a:solidFill>
                <a:latin typeface="+mn-lt"/>
              </a:rPr>
              <a:t>st</a:t>
            </a:r>
            <a:endParaRPr lang="en-US" sz="1800" b="0" dirty="0" smtClean="0">
              <a:solidFill>
                <a:schemeClr val="tx1"/>
              </a:solidFill>
              <a:latin typeface="+mn-lt"/>
            </a:endParaRPr>
          </a:p>
          <a:p>
            <a:pPr marL="0" indent="0">
              <a:spcBef>
                <a:spcPts val="0"/>
              </a:spcBef>
              <a:buNone/>
              <a:defRPr/>
            </a:pPr>
            <a:r>
              <a:rPr lang="en-US" sz="1600" b="1" i="1" dirty="0" smtClean="0">
                <a:solidFill>
                  <a:schemeClr val="tx1"/>
                </a:solidFill>
                <a:latin typeface="+mn-lt"/>
              </a:rPr>
              <a:t>Example:  </a:t>
            </a:r>
            <a:r>
              <a:rPr lang="en-US" sz="1600" b="0" dirty="0" smtClean="0">
                <a:solidFill>
                  <a:schemeClr val="tx1"/>
                </a:solidFill>
                <a:latin typeface="+mn-lt"/>
              </a:rPr>
              <a:t>A School Psychologist is contracted at the beginning of the year to conduct assessments.</a:t>
            </a:r>
            <a:endParaRPr lang="en-US" sz="1600" i="1" dirty="0">
              <a:solidFill>
                <a:schemeClr val="tx1"/>
              </a:solidFill>
              <a:latin typeface="+mn-lt"/>
            </a:endParaRPr>
          </a:p>
          <a:p>
            <a:pPr marL="628942" lvl="1" indent="-354622">
              <a:spcBef>
                <a:spcPts val="0"/>
              </a:spcBef>
              <a:buFont typeface="Arial" panose="020B0604020202020204" pitchFamily="34" charset="0"/>
              <a:buChar char="•"/>
              <a:defRPr/>
            </a:pPr>
            <a:r>
              <a:rPr lang="en-US" sz="1600" b="0" dirty="0" smtClean="0"/>
              <a:t>No assessments </a:t>
            </a:r>
            <a:r>
              <a:rPr lang="en-US" sz="1600" dirty="0" smtClean="0"/>
              <a:t>were </a:t>
            </a:r>
            <a:r>
              <a:rPr lang="en-US" sz="1600" b="0" dirty="0" smtClean="0"/>
              <a:t>required on the annual count date of December 1</a:t>
            </a:r>
            <a:r>
              <a:rPr lang="en-US" sz="1600" b="0" baseline="30000" dirty="0" smtClean="0"/>
              <a:t>st.</a:t>
            </a:r>
            <a:endParaRPr lang="en-US" sz="1600" b="0" dirty="0" smtClean="0"/>
          </a:p>
          <a:p>
            <a:pPr marL="628942" lvl="1" indent="-354622">
              <a:spcBef>
                <a:spcPts val="0"/>
              </a:spcBef>
              <a:buFont typeface="Arial" panose="020B0604020202020204" pitchFamily="34" charset="0"/>
              <a:buChar char="•"/>
              <a:defRPr/>
            </a:pPr>
            <a:r>
              <a:rPr lang="en-US" sz="1600" b="0" dirty="0" smtClean="0"/>
              <a:t>Position is still reported with the contracted salary amount and hours per day.</a:t>
            </a:r>
            <a:endParaRPr lang="en-US" sz="1600" dirty="0" smtClean="0"/>
          </a:p>
          <a:p>
            <a:pPr marL="354622" indent="-354622">
              <a:spcBef>
                <a:spcPts val="0"/>
              </a:spcBef>
              <a:buFont typeface="Arial" panose="020B0604020202020204" pitchFamily="34" charset="0"/>
              <a:buChar char="•"/>
              <a:defRPr/>
            </a:pPr>
            <a:endParaRPr lang="en-US" sz="1600" dirty="0">
              <a:solidFill>
                <a:schemeClr val="tx1"/>
              </a:solidFill>
              <a:latin typeface="+mn-lt"/>
            </a:endParaRPr>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340781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Staff Qualifications </a:t>
            </a:r>
            <a:br>
              <a:rPr lang="en-US" sz="3200" dirty="0" smtClean="0"/>
            </a:br>
            <a:r>
              <a:rPr lang="en-US" sz="3200" dirty="0" smtClean="0"/>
              <a:t>Reference Documents</a:t>
            </a:r>
            <a:endParaRPr lang="en-US" sz="3200" dirty="0"/>
          </a:p>
        </p:txBody>
      </p:sp>
      <p:sp>
        <p:nvSpPr>
          <p:cNvPr id="2" name="Content Placeholder 1"/>
          <p:cNvSpPr>
            <a:spLocks noGrp="1"/>
          </p:cNvSpPr>
          <p:nvPr>
            <p:ph idx="1"/>
          </p:nvPr>
        </p:nvSpPr>
        <p:spPr/>
        <p:txBody>
          <a:bodyPr/>
          <a:lstStyle/>
          <a:p>
            <a:pPr marL="45720" indent="0">
              <a:spcBef>
                <a:spcPts val="0"/>
              </a:spcBef>
              <a:buNone/>
            </a:pPr>
            <a:r>
              <a:rPr lang="en-US" sz="1800" b="0" dirty="0" smtClean="0">
                <a:solidFill>
                  <a:schemeClr val="tx1"/>
                </a:solidFill>
                <a:latin typeface="+mn-lt"/>
              </a:rPr>
              <a:t>Refer to reference documents posted in the Staff Approval Matrix (SAM) Trainings section at:</a:t>
            </a:r>
          </a:p>
          <a:p>
            <a:pPr marL="45720" indent="0">
              <a:spcBef>
                <a:spcPts val="0"/>
              </a:spcBef>
              <a:buNone/>
            </a:pPr>
            <a:r>
              <a:rPr lang="en-US" sz="1800" b="0" dirty="0">
                <a:solidFill>
                  <a:schemeClr val="tx1"/>
                </a:solidFill>
                <a:latin typeface="+mn-lt"/>
              </a:rPr>
              <a:t>	</a:t>
            </a:r>
            <a:r>
              <a:rPr lang="en-US" sz="1800" b="0" dirty="0" smtClean="0">
                <a:solidFill>
                  <a:schemeClr val="tx1"/>
                </a:solidFill>
                <a:latin typeface="+mn-lt"/>
              </a:rPr>
              <a:t> </a:t>
            </a:r>
            <a:r>
              <a:rPr lang="en-US" sz="1800" b="0" dirty="0" smtClean="0">
                <a:solidFill>
                  <a:schemeClr val="tx1"/>
                </a:solidFill>
                <a:latin typeface="+mn-lt"/>
                <a:hlinkClick r:id="rId2"/>
              </a:rPr>
              <a:t>https</a:t>
            </a:r>
            <a:r>
              <a:rPr lang="en-US" sz="1800" b="0" dirty="0">
                <a:solidFill>
                  <a:schemeClr val="tx1"/>
                </a:solidFill>
                <a:latin typeface="+mn-lt"/>
                <a:hlinkClick r:id="rId2"/>
              </a:rPr>
              <a:t>://</a:t>
            </a:r>
            <a:r>
              <a:rPr lang="en-US" sz="1800" b="0" dirty="0" smtClean="0">
                <a:solidFill>
                  <a:schemeClr val="tx1"/>
                </a:solidFill>
                <a:latin typeface="+mn-lt"/>
                <a:hlinkClick r:id="rId2"/>
              </a:rPr>
              <a:t>www.cde.state.co.us/datapipeline/snap_sped-december</a:t>
            </a:r>
            <a:endParaRPr lang="en-US" sz="1800" b="0" dirty="0" smtClean="0">
              <a:solidFill>
                <a:schemeClr val="tx1"/>
              </a:solidFill>
              <a:latin typeface="+mn-lt"/>
            </a:endParaRP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2018-19 Staff Approval Matrix Training </a:t>
            </a:r>
            <a:r>
              <a:rPr lang="en-US" sz="1800" dirty="0" smtClean="0">
                <a:solidFill>
                  <a:schemeClr val="tx1"/>
                </a:solidFill>
                <a:latin typeface="+mn-lt"/>
              </a:rPr>
              <a:t>PowerPoint</a:t>
            </a:r>
            <a:endParaRPr lang="en-US" sz="1800" b="0" dirty="0" smtClean="0">
              <a:solidFill>
                <a:schemeClr val="tx1"/>
              </a:solidFill>
              <a:latin typeface="+mn-lt"/>
            </a:endParaRP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SAM Licensing Requirements by Job Classification</a:t>
            </a:r>
          </a:p>
          <a:p>
            <a:pPr lvl="1">
              <a:spcBef>
                <a:spcPts val="0"/>
              </a:spcBef>
              <a:buFont typeface="Arial" panose="020B0604020202020204" pitchFamily="34" charset="0"/>
              <a:buChar char="•"/>
            </a:pPr>
            <a:r>
              <a:rPr lang="en-US" sz="1600" b="0" dirty="0" smtClean="0"/>
              <a:t>displays allowable license/endorsement types for job codes requiring a CDE license </a:t>
            </a:r>
            <a:endParaRPr lang="en-US" sz="1600" b="0" dirty="0"/>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Special Education Endorsement Qualifications by Assignment, Disability, and Age of Student</a:t>
            </a:r>
          </a:p>
          <a:p>
            <a:pPr lvl="1">
              <a:spcBef>
                <a:spcPts val="0"/>
              </a:spcBef>
              <a:buFont typeface="Arial" panose="020B0604020202020204" pitchFamily="34" charset="0"/>
              <a:buChar char="•"/>
            </a:pPr>
            <a:r>
              <a:rPr lang="en-US" sz="1600" dirty="0"/>
              <a:t>d</a:t>
            </a:r>
            <a:r>
              <a:rPr lang="en-US" sz="1600" dirty="0" smtClean="0"/>
              <a:t>isplays allowable endorsements for the placement of special education teachers (202) and Speech-Language Pathologists (238) for the 50% caseload match</a:t>
            </a:r>
            <a:endParaRPr lang="en-US" sz="1700" dirty="0"/>
          </a:p>
          <a:p>
            <a:pPr marL="45720" indent="0">
              <a:buNone/>
            </a:pPr>
            <a:endParaRPr lang="en-US" dirty="0"/>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17</a:t>
            </a:fld>
            <a:endParaRPr lang="en-US" dirty="0" smtClean="0"/>
          </a:p>
        </p:txBody>
      </p:sp>
    </p:spTree>
    <p:extLst>
      <p:ext uri="{BB962C8B-B14F-4D97-AF65-F5344CB8AC3E}">
        <p14:creationId xmlns:p14="http://schemas.microsoft.com/office/powerpoint/2010/main" val="1068796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3200" dirty="0" smtClean="0">
                <a:latin typeface="Museo Slab 500"/>
                <a:cs typeface="Museo Slab 500"/>
              </a:rPr>
              <a:t>Important December Count Dates for Staff</a:t>
            </a:r>
            <a:endParaRPr lang="en-US" sz="3200" dirty="0">
              <a:latin typeface="Museo Slab 500"/>
              <a:cs typeface="Museo Slab 500"/>
            </a:endParaRPr>
          </a:p>
        </p:txBody>
      </p:sp>
      <p:sp>
        <p:nvSpPr>
          <p:cNvPr id="11" name="Content Placeholder 10"/>
          <p:cNvSpPr>
            <a:spLocks noGrp="1"/>
          </p:cNvSpPr>
          <p:nvPr>
            <p:ph idx="1"/>
          </p:nvPr>
        </p:nvSpPr>
        <p:spPr/>
        <p:txBody>
          <a:bodyPr>
            <a:normAutofit fontScale="92500" lnSpcReduction="20000"/>
          </a:bodyPr>
          <a:lstStyle/>
          <a:p>
            <a:pPr marL="45720" indent="0">
              <a:spcBef>
                <a:spcPts val="0"/>
              </a:spcBef>
              <a:buNone/>
            </a:pPr>
            <a:r>
              <a:rPr lang="en-US" sz="1800" b="1" dirty="0" smtClean="0">
                <a:solidFill>
                  <a:schemeClr val="accent2"/>
                </a:solidFill>
              </a:rPr>
              <a:t>November 28, 2018  </a:t>
            </a:r>
            <a:r>
              <a:rPr lang="en-US" sz="1600" b="1" dirty="0" smtClean="0">
                <a:solidFill>
                  <a:schemeClr val="accent2"/>
                </a:solidFill>
              </a:rPr>
              <a:t>All Interchange files must be uploaded at least once.</a:t>
            </a:r>
          </a:p>
          <a:p>
            <a:pPr lvl="1">
              <a:spcBef>
                <a:spcPts val="0"/>
              </a:spcBef>
            </a:pPr>
            <a:r>
              <a:rPr lang="en-US" sz="1500" b="0" dirty="0" smtClean="0">
                <a:solidFill>
                  <a:schemeClr val="tx1"/>
                </a:solidFill>
              </a:rPr>
              <a:t>Staff data comes from the Staff Interchange (Profile and Assignment are joined)</a:t>
            </a:r>
          </a:p>
          <a:p>
            <a:pPr lvl="1">
              <a:spcBef>
                <a:spcPts val="0"/>
              </a:spcBef>
            </a:pPr>
            <a:r>
              <a:rPr lang="en-US" sz="1500" b="0" dirty="0" smtClean="0">
                <a:solidFill>
                  <a:schemeClr val="tx1"/>
                </a:solidFill>
              </a:rPr>
              <a:t>Special Education Flag in the Assignment file must = 1</a:t>
            </a:r>
          </a:p>
          <a:p>
            <a:pPr lvl="1">
              <a:spcBef>
                <a:spcPts val="0"/>
              </a:spcBef>
            </a:pPr>
            <a:r>
              <a:rPr lang="en-US" sz="1500" dirty="0" smtClean="0"/>
              <a:t>AU code must be populated in both Staff Profile and Assignment files</a:t>
            </a:r>
            <a:endParaRPr lang="en-US" sz="1500" b="0" dirty="0" smtClean="0">
              <a:solidFill>
                <a:schemeClr val="tx1"/>
              </a:solidFill>
            </a:endParaRPr>
          </a:p>
          <a:p>
            <a:pPr lvl="1">
              <a:spcBef>
                <a:spcPts val="0"/>
              </a:spcBef>
            </a:pPr>
            <a:r>
              <a:rPr lang="en-US" sz="1500" b="0" dirty="0" smtClean="0">
                <a:solidFill>
                  <a:schemeClr val="tx1"/>
                </a:solidFill>
              </a:rPr>
              <a:t>Employment start date of </a:t>
            </a:r>
            <a:r>
              <a:rPr lang="en-US" sz="1500" b="0" dirty="0">
                <a:solidFill>
                  <a:schemeClr val="tx1"/>
                </a:solidFill>
              </a:rPr>
              <a:t>s</a:t>
            </a:r>
            <a:r>
              <a:rPr lang="en-US" sz="1500" b="0" dirty="0" smtClean="0">
                <a:solidFill>
                  <a:schemeClr val="tx1"/>
                </a:solidFill>
              </a:rPr>
              <a:t>taff is December 1</a:t>
            </a:r>
            <a:r>
              <a:rPr lang="en-US" sz="1500" b="0" baseline="30000" dirty="0" smtClean="0">
                <a:solidFill>
                  <a:schemeClr val="tx1"/>
                </a:solidFill>
              </a:rPr>
              <a:t>st</a:t>
            </a:r>
            <a:r>
              <a:rPr lang="en-US" sz="1500" b="0" dirty="0" smtClean="0">
                <a:solidFill>
                  <a:schemeClr val="tx1"/>
                </a:solidFill>
              </a:rPr>
              <a:t> or prior</a:t>
            </a:r>
          </a:p>
          <a:p>
            <a:pPr lvl="1">
              <a:spcBef>
                <a:spcPts val="0"/>
              </a:spcBef>
            </a:pPr>
            <a:r>
              <a:rPr lang="en-US" sz="1500" b="0" dirty="0" smtClean="0">
                <a:solidFill>
                  <a:schemeClr val="tx1"/>
                </a:solidFill>
              </a:rPr>
              <a:t>End date is blank or post December 1</a:t>
            </a:r>
            <a:r>
              <a:rPr lang="en-US" sz="1500" b="0" baseline="30000" dirty="0" smtClean="0">
                <a:solidFill>
                  <a:schemeClr val="tx1"/>
                </a:solidFill>
              </a:rPr>
              <a:t>st</a:t>
            </a:r>
            <a:endParaRPr lang="en-US" sz="1500" i="1" dirty="0" smtClean="0">
              <a:solidFill>
                <a:schemeClr val="tx1"/>
              </a:solidFill>
            </a:endParaRPr>
          </a:p>
          <a:p>
            <a:pPr marL="45720" indent="0">
              <a:spcBef>
                <a:spcPts val="0"/>
              </a:spcBef>
              <a:buNone/>
            </a:pPr>
            <a:endParaRPr lang="en-US" sz="1600" dirty="0" smtClean="0">
              <a:solidFill>
                <a:schemeClr val="tx1"/>
              </a:solidFill>
            </a:endParaRPr>
          </a:p>
          <a:p>
            <a:pPr marL="45720" indent="0">
              <a:spcBef>
                <a:spcPts val="0"/>
              </a:spcBef>
              <a:buNone/>
            </a:pPr>
            <a:r>
              <a:rPr lang="en-US" sz="1800" b="1" dirty="0" smtClean="0">
                <a:solidFill>
                  <a:srgbClr val="0070C0"/>
                </a:solidFill>
              </a:rPr>
              <a:t>December 20, 2018  </a:t>
            </a:r>
            <a:r>
              <a:rPr lang="en-US" sz="1600" b="1" dirty="0" smtClean="0">
                <a:solidFill>
                  <a:srgbClr val="0070C0"/>
                </a:solidFill>
              </a:rPr>
              <a:t>All Staff and IEP Interchange errors must be resolved and the Special Education December Count Snapshot must be created at least once by all Administrative Units.</a:t>
            </a:r>
          </a:p>
          <a:p>
            <a:pPr lvl="1">
              <a:spcBef>
                <a:spcPts val="0"/>
              </a:spcBef>
            </a:pPr>
            <a:r>
              <a:rPr lang="en-US" sz="1500" b="0" dirty="0" smtClean="0">
                <a:solidFill>
                  <a:schemeClr val="tx1"/>
                </a:solidFill>
              </a:rPr>
              <a:t>Staff records will make it to Snapshot only if error free in the Staff Interchange</a:t>
            </a:r>
          </a:p>
          <a:p>
            <a:pPr lvl="2">
              <a:spcBef>
                <a:spcPts val="0"/>
              </a:spcBef>
            </a:pPr>
            <a:r>
              <a:rPr lang="en-US" sz="1500" b="0" dirty="0" smtClean="0"/>
              <a:t>Start working on SAM Warnings in the Snapshot Staff Error Report</a:t>
            </a:r>
          </a:p>
          <a:p>
            <a:pPr lvl="1">
              <a:spcBef>
                <a:spcPts val="0"/>
              </a:spcBef>
            </a:pPr>
            <a:r>
              <a:rPr lang="en-US" sz="1500" b="0" dirty="0" smtClean="0">
                <a:solidFill>
                  <a:schemeClr val="tx1"/>
                </a:solidFill>
              </a:rPr>
              <a:t>Staff data and IEP student data are linked for JCCs 202 and 238 when a Snapshot is created</a:t>
            </a:r>
          </a:p>
          <a:p>
            <a:pPr lvl="2">
              <a:spcBef>
                <a:spcPts val="0"/>
              </a:spcBef>
            </a:pPr>
            <a:r>
              <a:rPr lang="en-US" sz="1500" dirty="0" smtClean="0"/>
              <a:t>Start working on Caseload error messages (staff to student grade discrepancies) and </a:t>
            </a:r>
          </a:p>
          <a:p>
            <a:pPr lvl="2">
              <a:spcBef>
                <a:spcPts val="0"/>
              </a:spcBef>
            </a:pPr>
            <a:r>
              <a:rPr lang="en-US" sz="1500" dirty="0" smtClean="0"/>
              <a:t>SAM Caseload Warnings (inappropriate staff endorsement for majority of student disability categories)</a:t>
            </a:r>
            <a:endParaRPr lang="en-US" sz="1500" b="0" dirty="0" smtClean="0"/>
          </a:p>
          <a:p>
            <a:pPr marL="45720" indent="0">
              <a:spcBef>
                <a:spcPts val="0"/>
              </a:spcBef>
              <a:buNone/>
            </a:pPr>
            <a:endParaRPr lang="en-US" sz="1600" dirty="0" smtClean="0">
              <a:solidFill>
                <a:schemeClr val="tx1"/>
              </a:solidFill>
            </a:endParaRPr>
          </a:p>
          <a:p>
            <a:pPr marL="45720" indent="0">
              <a:spcBef>
                <a:spcPts val="0"/>
              </a:spcBef>
              <a:buNone/>
            </a:pPr>
            <a:r>
              <a:rPr lang="en-US" sz="1800" b="1" dirty="0" smtClean="0">
                <a:solidFill>
                  <a:schemeClr val="accent6"/>
                </a:solidFill>
              </a:rPr>
              <a:t>January 23, 2019  </a:t>
            </a:r>
            <a:r>
              <a:rPr lang="en-US" sz="1600" b="1" dirty="0" smtClean="0">
                <a:solidFill>
                  <a:schemeClr val="accent6"/>
                </a:solidFill>
              </a:rPr>
              <a:t>All Special Education December Count records are submitted and have passed all Interchange and Snapshot validations</a:t>
            </a:r>
            <a:r>
              <a:rPr lang="en-US" sz="1600" dirty="0" smtClean="0">
                <a:solidFill>
                  <a:schemeClr val="tx1"/>
                </a:solidFill>
              </a:rPr>
              <a:t>.</a:t>
            </a:r>
          </a:p>
          <a:p>
            <a:pPr marL="45720" indent="0">
              <a:spcBef>
                <a:spcPts val="0"/>
              </a:spcBef>
              <a:buNone/>
            </a:pPr>
            <a:r>
              <a:rPr lang="en-US" sz="1600" b="0" dirty="0" smtClean="0"/>
              <a:t>	</a:t>
            </a:r>
          </a:p>
          <a:p>
            <a:pPr marL="45720" indent="0">
              <a:buNone/>
            </a:pPr>
            <a:endParaRPr lang="en-US" sz="1600" b="0" dirty="0" smtClean="0"/>
          </a:p>
          <a:p>
            <a:pPr marL="45720" indent="0">
              <a:buNone/>
            </a:pPr>
            <a:r>
              <a:rPr lang="en-US" sz="2000" b="0" dirty="0"/>
              <a:t>	</a:t>
            </a:r>
            <a:r>
              <a:rPr lang="en-US" sz="2000" b="0" dirty="0" smtClean="0"/>
              <a:t>		 </a:t>
            </a:r>
            <a:endParaRPr lang="en-US" sz="2000" b="0" dirty="0"/>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174500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726FA2-3EC9-4717-AD62-D8C823692DD3}" type="slidenum">
              <a:rPr lang="en-US" smtClean="0"/>
              <a:pPr/>
              <a:t>19</a:t>
            </a:fld>
            <a:endParaRPr lang="en-US" dirty="0"/>
          </a:p>
        </p:txBody>
      </p:sp>
      <p:sp>
        <p:nvSpPr>
          <p:cNvPr id="3" name="Title 2"/>
          <p:cNvSpPr>
            <a:spLocks noGrp="1"/>
          </p:cNvSpPr>
          <p:nvPr>
            <p:ph type="ctrTitle"/>
          </p:nvPr>
        </p:nvSpPr>
        <p:spPr/>
        <p:txBody>
          <a:bodyPr/>
          <a:lstStyle/>
          <a:p>
            <a:r>
              <a:rPr lang="en-US" dirty="0" smtClean="0"/>
              <a:t>SAM</a:t>
            </a:r>
            <a:endParaRPr lang="en-US" dirty="0"/>
          </a:p>
        </p:txBody>
      </p:sp>
    </p:spTree>
    <p:extLst>
      <p:ext uri="{BB962C8B-B14F-4D97-AF65-F5344CB8AC3E}">
        <p14:creationId xmlns:p14="http://schemas.microsoft.com/office/powerpoint/2010/main" val="21698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Agenda</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6471893"/>
              </p:ext>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353369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Staff Approval Matrix</a:t>
            </a:r>
            <a:br>
              <a:rPr lang="en-US" sz="3200" dirty="0" smtClean="0"/>
            </a:br>
            <a:r>
              <a:rPr lang="en-US" sz="3200" dirty="0" smtClean="0"/>
              <a:t>(SAM)</a:t>
            </a:r>
            <a:endParaRPr lang="en-US" sz="3200" dirty="0"/>
          </a:p>
        </p:txBody>
      </p:sp>
      <p:sp>
        <p:nvSpPr>
          <p:cNvPr id="2" name="Content Placeholder 1"/>
          <p:cNvSpPr>
            <a:spLocks noGrp="1"/>
          </p:cNvSpPr>
          <p:nvPr>
            <p:ph idx="1"/>
          </p:nvPr>
        </p:nvSpPr>
        <p:spPr/>
        <p:txBody>
          <a:bodyPr/>
          <a:lstStyle/>
          <a:p>
            <a:pPr marL="45720" indent="0">
              <a:spcBef>
                <a:spcPts val="0"/>
              </a:spcBef>
              <a:buNone/>
            </a:pPr>
            <a:r>
              <a:rPr lang="en-US" sz="1800" b="0" dirty="0" smtClean="0">
                <a:solidFill>
                  <a:schemeClr val="tx1"/>
                </a:solidFill>
                <a:latin typeface="+mn-lt"/>
              </a:rPr>
              <a:t>SAM is an automated process in the December Count.</a:t>
            </a: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SAM is generated at the time a Snapshot is created.</a:t>
            </a: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SAM pulls </a:t>
            </a:r>
            <a:r>
              <a:rPr lang="en-US" sz="1800" b="0" dirty="0">
                <a:solidFill>
                  <a:schemeClr val="tx1"/>
                </a:solidFill>
                <a:latin typeface="+mn-lt"/>
              </a:rPr>
              <a:t>in data from the Staff Assignment and IEP Interchange files.</a:t>
            </a:r>
            <a:endParaRPr lang="en-US" sz="1600" dirty="0">
              <a:solidFill>
                <a:schemeClr val="tx1"/>
              </a:solidFill>
              <a:latin typeface="+mn-lt"/>
            </a:endParaRP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SAM connects </a:t>
            </a:r>
            <a:r>
              <a:rPr lang="en-US" sz="1800" b="0" dirty="0">
                <a:solidFill>
                  <a:schemeClr val="tx1"/>
                </a:solidFill>
                <a:latin typeface="+mn-lt"/>
              </a:rPr>
              <a:t>staff data with </a:t>
            </a:r>
            <a:r>
              <a:rPr lang="en-US" sz="1800" b="0" dirty="0" smtClean="0">
                <a:solidFill>
                  <a:schemeClr val="tx1"/>
                </a:solidFill>
                <a:latin typeface="+mn-lt"/>
              </a:rPr>
              <a:t>Educator </a:t>
            </a:r>
            <a:r>
              <a:rPr lang="en-US" sz="1800" b="0" dirty="0">
                <a:solidFill>
                  <a:schemeClr val="tx1"/>
                </a:solidFill>
                <a:latin typeface="+mn-lt"/>
              </a:rPr>
              <a:t>L</a:t>
            </a:r>
            <a:r>
              <a:rPr lang="en-US" sz="1800" b="0" dirty="0" smtClean="0">
                <a:solidFill>
                  <a:schemeClr val="tx1"/>
                </a:solidFill>
                <a:latin typeface="+mn-lt"/>
              </a:rPr>
              <a:t>icensing records</a:t>
            </a:r>
            <a:r>
              <a:rPr lang="en-US" sz="1800" b="0" dirty="0">
                <a:solidFill>
                  <a:schemeClr val="tx1"/>
                </a:solidFill>
                <a:latin typeface="+mn-lt"/>
              </a:rPr>
              <a:t>.</a:t>
            </a: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SAM determines </a:t>
            </a:r>
            <a:r>
              <a:rPr lang="en-US" sz="1800" i="1" dirty="0" smtClean="0">
                <a:solidFill>
                  <a:schemeClr val="tx1"/>
                </a:solidFill>
                <a:latin typeface="+mn-lt"/>
              </a:rPr>
              <a:t>qualified/non-qualified</a:t>
            </a:r>
            <a:r>
              <a:rPr lang="en-US" sz="1800" b="0" dirty="0" smtClean="0">
                <a:solidFill>
                  <a:schemeClr val="tx1"/>
                </a:solidFill>
                <a:latin typeface="+mn-lt"/>
              </a:rPr>
              <a:t> </a:t>
            </a:r>
            <a:r>
              <a:rPr lang="en-US" sz="1800" b="0" dirty="0">
                <a:solidFill>
                  <a:schemeClr val="tx1"/>
                </a:solidFill>
                <a:latin typeface="+mn-lt"/>
              </a:rPr>
              <a:t>status for </a:t>
            </a:r>
            <a:r>
              <a:rPr lang="en-US" sz="1800" b="0" dirty="0" smtClean="0">
                <a:solidFill>
                  <a:schemeClr val="tx1"/>
                </a:solidFill>
                <a:latin typeface="+mn-lt"/>
              </a:rPr>
              <a:t>positions requiring </a:t>
            </a:r>
            <a:r>
              <a:rPr lang="en-US" sz="1800" b="0" dirty="0">
                <a:solidFill>
                  <a:schemeClr val="tx1"/>
                </a:solidFill>
                <a:latin typeface="+mn-lt"/>
              </a:rPr>
              <a:t>a CDE license</a:t>
            </a:r>
            <a:r>
              <a:rPr lang="en-US" sz="1800" b="0" dirty="0" smtClean="0">
                <a:solidFill>
                  <a:schemeClr val="tx1"/>
                </a:solidFill>
                <a:latin typeface="+mn-lt"/>
              </a:rPr>
              <a:t>.</a:t>
            </a:r>
          </a:p>
          <a:p>
            <a:pPr marL="45720" indent="0">
              <a:spcBef>
                <a:spcPts val="0"/>
              </a:spcBef>
              <a:buNone/>
            </a:pPr>
            <a:endParaRPr lang="en-US" sz="1800" b="0" dirty="0">
              <a:solidFill>
                <a:schemeClr val="tx1"/>
              </a:solidFill>
              <a:latin typeface="+mn-lt"/>
            </a:endParaRPr>
          </a:p>
          <a:p>
            <a:pPr marL="45720" indent="0">
              <a:spcBef>
                <a:spcPts val="0"/>
              </a:spcBef>
              <a:buNone/>
            </a:pPr>
            <a:r>
              <a:rPr lang="en-US" sz="1800" b="0" dirty="0" smtClean="0">
                <a:solidFill>
                  <a:schemeClr val="tx1"/>
                </a:solidFill>
                <a:latin typeface="+mn-lt"/>
              </a:rPr>
              <a:t>SAM </a:t>
            </a:r>
            <a:r>
              <a:rPr lang="en-US" sz="1800" b="0" dirty="0">
                <a:solidFill>
                  <a:schemeClr val="tx1"/>
                </a:solidFill>
                <a:latin typeface="+mn-lt"/>
              </a:rPr>
              <a:t>Warnings are generated </a:t>
            </a:r>
            <a:r>
              <a:rPr lang="en-US" sz="1800" b="0" dirty="0" smtClean="0">
                <a:solidFill>
                  <a:schemeClr val="tx1"/>
                </a:solidFill>
                <a:latin typeface="+mn-lt"/>
              </a:rPr>
              <a:t>and grouped together in </a:t>
            </a:r>
            <a:r>
              <a:rPr lang="en-US" sz="1800" b="0" dirty="0">
                <a:solidFill>
                  <a:schemeClr val="tx1"/>
                </a:solidFill>
                <a:latin typeface="+mn-lt"/>
              </a:rPr>
              <a:t>the Staff Error </a:t>
            </a:r>
            <a:r>
              <a:rPr lang="en-US" sz="1800" b="0" dirty="0" smtClean="0">
                <a:solidFill>
                  <a:schemeClr val="tx1"/>
                </a:solidFill>
                <a:latin typeface="+mn-lt"/>
              </a:rPr>
              <a:t>Report.</a:t>
            </a:r>
          </a:p>
          <a:p>
            <a:pPr marL="45720" indent="0">
              <a:spcBef>
                <a:spcPts val="0"/>
              </a:spcBef>
              <a:buNone/>
            </a:pPr>
            <a:endParaRPr lang="en-US" sz="1800" dirty="0">
              <a:solidFill>
                <a:schemeClr val="tx1"/>
              </a:solidFill>
              <a:latin typeface="+mn-lt"/>
            </a:endParaRPr>
          </a:p>
          <a:p>
            <a:pPr marL="45720">
              <a:spcBef>
                <a:spcPts val="0"/>
              </a:spcBef>
            </a:pPr>
            <a:r>
              <a:rPr lang="en-US" sz="1800" dirty="0">
                <a:solidFill>
                  <a:schemeClr val="tx1"/>
                </a:solidFill>
                <a:latin typeface="+mn-lt"/>
              </a:rPr>
              <a:t>SAM caseload misalignments are identified (50% endorsement to student disability category match).  </a:t>
            </a:r>
            <a:r>
              <a:rPr lang="en-US" sz="1800" i="1" dirty="0">
                <a:solidFill>
                  <a:schemeClr val="tx1"/>
                </a:solidFill>
                <a:latin typeface="+mn-lt"/>
              </a:rPr>
              <a:t>Primary Provider data generates the caseload.</a:t>
            </a:r>
          </a:p>
          <a:p>
            <a:pPr marL="45720" indent="0">
              <a:spcBef>
                <a:spcPts val="0"/>
              </a:spcBef>
              <a:buNone/>
            </a:pPr>
            <a:endParaRPr lang="en-US" sz="1800" b="0" dirty="0">
              <a:solidFill>
                <a:schemeClr val="tx1"/>
              </a:solidFill>
              <a:latin typeface="+mn-lt"/>
            </a:endParaRPr>
          </a:p>
          <a:p>
            <a:pPr marL="45720" indent="0">
              <a:spcBef>
                <a:spcPts val="0"/>
              </a:spcBef>
              <a:buNone/>
            </a:pPr>
            <a:endParaRPr lang="en-US" sz="1800" b="0" dirty="0"/>
          </a:p>
          <a:p>
            <a:pPr marL="45720" indent="0">
              <a:buNone/>
            </a:pPr>
            <a:endParaRPr lang="en-US" sz="18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408078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Grant Project Codes</a:t>
            </a:r>
            <a:br>
              <a:rPr lang="en-US" sz="3200" dirty="0" smtClean="0"/>
            </a:br>
            <a:r>
              <a:rPr lang="en-US" sz="3200" dirty="0" smtClean="0"/>
              <a:t>IDEA Funds</a:t>
            </a:r>
            <a:endParaRPr lang="en-US" sz="3200" dirty="0"/>
          </a:p>
        </p:txBody>
      </p:sp>
      <p:sp>
        <p:nvSpPr>
          <p:cNvPr id="2" name="Content Placeholder 1"/>
          <p:cNvSpPr>
            <a:spLocks noGrp="1"/>
          </p:cNvSpPr>
          <p:nvPr>
            <p:ph idx="1"/>
          </p:nvPr>
        </p:nvSpPr>
        <p:spPr/>
        <p:txBody>
          <a:bodyPr/>
          <a:lstStyle/>
          <a:p>
            <a:pPr marL="45720" indent="0">
              <a:spcBef>
                <a:spcPts val="0"/>
              </a:spcBef>
              <a:buNone/>
            </a:pPr>
            <a:r>
              <a:rPr lang="en-US" sz="1800" b="0" dirty="0" smtClean="0">
                <a:solidFill>
                  <a:schemeClr val="tx1"/>
                </a:solidFill>
                <a:latin typeface="+mn-lt"/>
              </a:rPr>
              <a:t>Grant Project Code 4027 – IDEA:  Part B</a:t>
            </a: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Grant </a:t>
            </a:r>
            <a:r>
              <a:rPr lang="en-US" sz="1800" b="0" dirty="0">
                <a:solidFill>
                  <a:schemeClr val="tx1"/>
                </a:solidFill>
                <a:latin typeface="+mn-lt"/>
              </a:rPr>
              <a:t>Project Code </a:t>
            </a:r>
            <a:r>
              <a:rPr lang="en-US" sz="1800" b="0" dirty="0" smtClean="0">
                <a:solidFill>
                  <a:schemeClr val="tx1"/>
                </a:solidFill>
                <a:latin typeface="+mn-lt"/>
              </a:rPr>
              <a:t>4173 </a:t>
            </a:r>
            <a:r>
              <a:rPr lang="en-US" sz="1800" b="0" dirty="0">
                <a:solidFill>
                  <a:schemeClr val="tx1"/>
                </a:solidFill>
                <a:latin typeface="+mn-lt"/>
              </a:rPr>
              <a:t>– IDEA:  </a:t>
            </a:r>
            <a:r>
              <a:rPr lang="en-US" sz="1800" b="0" dirty="0" smtClean="0">
                <a:solidFill>
                  <a:schemeClr val="tx1"/>
                </a:solidFill>
                <a:latin typeface="+mn-lt"/>
              </a:rPr>
              <a:t>Preschool</a:t>
            </a:r>
            <a:endParaRPr lang="en-US" sz="1800" b="0" dirty="0">
              <a:solidFill>
                <a:schemeClr val="tx1"/>
              </a:solidFill>
              <a:latin typeface="+mn-lt"/>
            </a:endParaRP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Report Grant Project Codes 4027 and 4173 </a:t>
            </a:r>
            <a:r>
              <a:rPr lang="en-US" sz="1800" i="1" dirty="0" smtClean="0">
                <a:solidFill>
                  <a:schemeClr val="tx1"/>
                </a:solidFill>
                <a:latin typeface="+mn-lt"/>
              </a:rPr>
              <a:t>for those staff who have been approved</a:t>
            </a:r>
            <a:r>
              <a:rPr lang="en-US" sz="1800" b="0" dirty="0" smtClean="0">
                <a:solidFill>
                  <a:schemeClr val="tx1"/>
                </a:solidFill>
                <a:latin typeface="+mn-lt"/>
              </a:rPr>
              <a:t> in the CDE IDEA Budget System. </a:t>
            </a:r>
          </a:p>
          <a:p>
            <a:pPr marL="45720" indent="0">
              <a:spcBef>
                <a:spcPts val="0"/>
              </a:spcBef>
              <a:buNone/>
            </a:pPr>
            <a:endParaRPr lang="en-US" sz="2000" b="0" dirty="0">
              <a:solidFill>
                <a:schemeClr val="tx1"/>
              </a:solidFill>
              <a:latin typeface="+mn-lt"/>
            </a:endParaRPr>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21</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317356505"/>
              </p:ext>
            </p:extLst>
          </p:nvPr>
        </p:nvGraphicFramePr>
        <p:xfrm>
          <a:off x="1229193" y="3168591"/>
          <a:ext cx="5876144" cy="2971800"/>
        </p:xfrm>
        <a:graphic>
          <a:graphicData uri="http://schemas.openxmlformats.org/drawingml/2006/table">
            <a:tbl>
              <a:tblPr/>
              <a:tblGrid>
                <a:gridCol w="1130925"/>
                <a:gridCol w="4745219"/>
              </a:tblGrid>
              <a:tr h="153982">
                <a:tc>
                  <a:txBody>
                    <a:bodyPr/>
                    <a:lstStyle/>
                    <a:p>
                      <a:pPr algn="l" fontAlgn="b"/>
                      <a:r>
                        <a:rPr lang="en-US" sz="1100" b="1" i="0" u="none" strike="noStrike" dirty="0">
                          <a:solidFill>
                            <a:srgbClr val="000000"/>
                          </a:solidFill>
                          <a:effectLst/>
                          <a:latin typeface="Calibri"/>
                        </a:rPr>
                        <a:t>SPED Grant Code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a:rPr>
                        <a:t>Grant Name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53982">
                <a:tc>
                  <a:txBody>
                    <a:bodyPr/>
                    <a:lstStyle/>
                    <a:p>
                      <a:pPr algn="l" fontAlgn="b"/>
                      <a:r>
                        <a:rPr lang="en-US" sz="1100" b="1" i="0" u="none" strike="noStrike">
                          <a:solidFill>
                            <a:srgbClr val="000000"/>
                          </a:solidFill>
                          <a:effectLst/>
                          <a:latin typeface="Calibri"/>
                        </a:rPr>
                        <a:t>State fund</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3982">
                <a:tc>
                  <a:txBody>
                    <a:bodyPr/>
                    <a:lstStyle/>
                    <a:p>
                      <a:pPr algn="ctr" fontAlgn="b"/>
                      <a:r>
                        <a:rPr lang="en-US" sz="1100" b="0" i="0" u="none" strike="noStrike">
                          <a:effectLst/>
                          <a:latin typeface="Calibri"/>
                        </a:rPr>
                        <a:t>3130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State ECEA - Special Education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3131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State ECEA - Special Education Preschool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l" fontAlgn="b"/>
                      <a:r>
                        <a:rPr lang="en-US" sz="1100" b="1" i="0" u="none" strike="noStrike">
                          <a:solidFill>
                            <a:srgbClr val="000000"/>
                          </a:solidFill>
                          <a:effectLst/>
                          <a:latin typeface="Calibri"/>
                        </a:rPr>
                        <a:t>Federal fund</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3982">
                <a:tc>
                  <a:txBody>
                    <a:bodyPr/>
                    <a:lstStyle/>
                    <a:p>
                      <a:pPr algn="ctr" fontAlgn="b"/>
                      <a:r>
                        <a:rPr lang="en-US" sz="1100" b="0" i="0" u="none" strike="noStrike">
                          <a:effectLst/>
                          <a:latin typeface="Calibri"/>
                        </a:rPr>
                        <a:t>4027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IDEA: Part B (Formula)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4173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IDEA: Preschool (Formula)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4010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Calibri"/>
                        </a:rPr>
                        <a:t>Title 1, Part 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sngStrike">
                          <a:solidFill>
                            <a:srgbClr val="FF0000"/>
                          </a:solidFill>
                          <a:effectLst/>
                          <a:latin typeface="Calibri"/>
                        </a:rPr>
                        <a:t>5027</a:t>
                      </a:r>
                      <a:endParaRPr lang="en-US" sz="1100" b="0" i="0" u="none" strike="noStrike">
                        <a:solidFill>
                          <a:srgbClr val="FF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sngStrike">
                          <a:solidFill>
                            <a:srgbClr val="FF0000"/>
                          </a:solidFill>
                          <a:effectLst/>
                          <a:latin typeface="Calibri"/>
                        </a:rPr>
                        <a:t>IDEA: Part B (Set Aside)</a:t>
                      </a:r>
                      <a:r>
                        <a:rPr lang="en-US" sz="1100" b="0" i="0" u="none" strike="noStrike">
                          <a:solidFill>
                            <a:srgbClr val="FF0000"/>
                          </a:solidFill>
                          <a:effectLst/>
                          <a:latin typeface="Calibri"/>
                        </a:rPr>
                        <a:t> See Note Below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965">
                <a:tc>
                  <a:txBody>
                    <a:bodyPr/>
                    <a:lstStyle/>
                    <a:p>
                      <a:pPr algn="ctr" fontAlgn="b"/>
                      <a:r>
                        <a:rPr lang="en-US" sz="1100" b="0" i="0" u="none" strike="sngStrike">
                          <a:solidFill>
                            <a:srgbClr val="FF0000"/>
                          </a:solidFill>
                          <a:effectLst/>
                          <a:latin typeface="Calibri"/>
                        </a:rPr>
                        <a:t>5126</a:t>
                      </a:r>
                      <a:br>
                        <a:rPr lang="en-US" sz="1100" b="0" i="0" u="none" strike="sngStrike">
                          <a:solidFill>
                            <a:srgbClr val="FF0000"/>
                          </a:solidFill>
                          <a:effectLst/>
                          <a:latin typeface="Calibri"/>
                        </a:rPr>
                      </a:br>
                      <a:r>
                        <a:rPr lang="en-US" sz="1100" b="0" i="0" u="none" strike="noStrike">
                          <a:solidFill>
                            <a:srgbClr val="0000FF"/>
                          </a:solidFill>
                          <a:effectLst/>
                          <a:latin typeface="Calibri"/>
                        </a:rPr>
                        <a:t>3899</a:t>
                      </a:r>
                      <a:endParaRPr lang="en-US" sz="1100" b="0" i="0" u="none" strike="noStrike">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SWAP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5326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Deaf and Blind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7027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IDEA: Part B (Charter Schools, Project 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8027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IDEA: Part B (15% for Early Intervening Services, Project 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8600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effectLst/>
                          <a:latin typeface="Arial"/>
                        </a:rPr>
                        <a:t>Head Start CFDA# 93.600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9003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a:rPr>
                        <a:t>Special Education Medicaid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2">
                <a:tc>
                  <a:txBody>
                    <a:bodyPr/>
                    <a:lstStyle/>
                    <a:p>
                      <a:pPr algn="ctr" fontAlgn="b"/>
                      <a:r>
                        <a:rPr lang="en-US" sz="1100" b="0" i="0" u="none" strike="noStrike">
                          <a:effectLst/>
                          <a:latin typeface="Calibri"/>
                        </a:rPr>
                        <a:t>9027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Calibri"/>
                        </a:rPr>
                        <a:t>IDEA: Part B (Private Schools, Project 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1319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Staff Who Serve </a:t>
            </a:r>
            <a:r>
              <a:rPr lang="en-US" sz="3200" i="1" dirty="0" smtClean="0"/>
              <a:t>Both</a:t>
            </a:r>
            <a:r>
              <a:rPr lang="en-US" sz="3200" dirty="0" smtClean="0"/>
              <a:t/>
            </a:r>
            <a:br>
              <a:rPr lang="en-US" sz="3200" dirty="0" smtClean="0"/>
            </a:br>
            <a:r>
              <a:rPr lang="en-US" sz="3200" dirty="0" smtClean="0"/>
              <a:t>GenEd </a:t>
            </a:r>
            <a:r>
              <a:rPr lang="en-US" sz="3200" i="1" dirty="0" smtClean="0"/>
              <a:t>and</a:t>
            </a:r>
            <a:r>
              <a:rPr lang="en-US" sz="3200" dirty="0" smtClean="0"/>
              <a:t> SPED Students</a:t>
            </a:r>
            <a:endParaRPr lang="en-US" sz="3200" dirty="0"/>
          </a:p>
        </p:txBody>
      </p:sp>
      <p:sp>
        <p:nvSpPr>
          <p:cNvPr id="2" name="Content Placeholder 1"/>
          <p:cNvSpPr>
            <a:spLocks noGrp="1"/>
          </p:cNvSpPr>
          <p:nvPr>
            <p:ph idx="1"/>
          </p:nvPr>
        </p:nvSpPr>
        <p:spPr/>
        <p:txBody>
          <a:bodyPr/>
          <a:lstStyle/>
          <a:p>
            <a:pPr marL="0" lvl="2" indent="0">
              <a:spcBef>
                <a:spcPts val="0"/>
              </a:spcBef>
              <a:buClr>
                <a:schemeClr val="tx1"/>
              </a:buClr>
              <a:buSzPct val="70000"/>
              <a:buNone/>
              <a:defRPr/>
            </a:pPr>
            <a:r>
              <a:rPr lang="en-US" sz="1800" dirty="0" smtClean="0">
                <a:solidFill>
                  <a:schemeClr val="tx1"/>
                </a:solidFill>
              </a:rPr>
              <a:t>Staff who </a:t>
            </a:r>
            <a:r>
              <a:rPr lang="en-US" sz="1800" dirty="0">
                <a:solidFill>
                  <a:schemeClr val="tx1"/>
                </a:solidFill>
              </a:rPr>
              <a:t>provide services to </a:t>
            </a:r>
            <a:r>
              <a:rPr lang="en-US" sz="1800" b="1" i="1" u="sng" dirty="0">
                <a:solidFill>
                  <a:schemeClr val="tx1"/>
                </a:solidFill>
              </a:rPr>
              <a:t>both</a:t>
            </a:r>
            <a:r>
              <a:rPr lang="en-US" sz="1800" dirty="0">
                <a:solidFill>
                  <a:schemeClr val="tx1"/>
                </a:solidFill>
              </a:rPr>
              <a:t> general and special education students are required to conduct and maintain a </a:t>
            </a:r>
            <a:r>
              <a:rPr lang="en-US" sz="1800" dirty="0" smtClean="0">
                <a:solidFill>
                  <a:schemeClr val="tx1"/>
                </a:solidFill>
              </a:rPr>
              <a:t>time study analysis.  Staff data is reported in two collections.</a:t>
            </a:r>
            <a:endParaRPr lang="en-US" sz="1800" dirty="0">
              <a:solidFill>
                <a:schemeClr val="tx1"/>
              </a:solidFill>
            </a:endParaRPr>
          </a:p>
          <a:p>
            <a:pPr marL="363271" lvl="2" indent="-354622">
              <a:spcBef>
                <a:spcPts val="0"/>
              </a:spcBef>
              <a:buClr>
                <a:schemeClr val="tx1"/>
              </a:buClr>
              <a:buSzPct val="70000"/>
              <a:buFont typeface="Arial" panose="020B0604020202020204" pitchFamily="34" charset="0"/>
              <a:buChar char="•"/>
              <a:defRPr/>
            </a:pPr>
            <a:endParaRPr lang="en-US" sz="1800" dirty="0">
              <a:solidFill>
                <a:schemeClr val="tx1"/>
              </a:solidFill>
            </a:endParaRPr>
          </a:p>
          <a:p>
            <a:pPr marL="8649" lvl="2" indent="0">
              <a:spcBef>
                <a:spcPts val="0"/>
              </a:spcBef>
              <a:buClr>
                <a:schemeClr val="tx1"/>
              </a:buClr>
              <a:buSzPct val="70000"/>
              <a:buNone/>
              <a:defRPr/>
            </a:pPr>
            <a:r>
              <a:rPr lang="en-US" sz="1800" b="1" dirty="0" smtClean="0">
                <a:solidFill>
                  <a:schemeClr val="tx1"/>
                </a:solidFill>
              </a:rPr>
              <a:t>December Count </a:t>
            </a:r>
            <a:r>
              <a:rPr lang="en-US" sz="1800" dirty="0" smtClean="0">
                <a:solidFill>
                  <a:schemeClr val="tx1"/>
                </a:solidFill>
              </a:rPr>
              <a:t>– report </a:t>
            </a:r>
            <a:r>
              <a:rPr lang="en-US" sz="1800" i="1" dirty="0" smtClean="0">
                <a:solidFill>
                  <a:schemeClr val="tx1"/>
                </a:solidFill>
              </a:rPr>
              <a:t>only</a:t>
            </a:r>
            <a:r>
              <a:rPr lang="en-US" sz="1800" dirty="0" smtClean="0">
                <a:solidFill>
                  <a:schemeClr val="tx1"/>
                </a:solidFill>
              </a:rPr>
              <a:t> </a:t>
            </a:r>
            <a:r>
              <a:rPr lang="en-US" sz="1800" dirty="0">
                <a:solidFill>
                  <a:schemeClr val="tx1"/>
                </a:solidFill>
              </a:rPr>
              <a:t>the hours per day attributed to </a:t>
            </a:r>
            <a:r>
              <a:rPr lang="en-US" sz="1800" dirty="0" smtClean="0">
                <a:solidFill>
                  <a:schemeClr val="tx1"/>
                </a:solidFill>
              </a:rPr>
              <a:t>services for </a:t>
            </a:r>
            <a:r>
              <a:rPr lang="en-US" sz="1800" dirty="0">
                <a:solidFill>
                  <a:schemeClr val="tx1"/>
                </a:solidFill>
              </a:rPr>
              <a:t>special education </a:t>
            </a:r>
            <a:r>
              <a:rPr lang="en-US" sz="1800" dirty="0" smtClean="0">
                <a:solidFill>
                  <a:schemeClr val="tx1"/>
                </a:solidFill>
              </a:rPr>
              <a:t>students.  </a:t>
            </a:r>
            <a:r>
              <a:rPr lang="en-US" sz="1800" b="1" dirty="0" smtClean="0">
                <a:solidFill>
                  <a:schemeClr val="tx1"/>
                </a:solidFill>
              </a:rPr>
              <a:t>Special Education Assignment Flag = 1</a:t>
            </a:r>
            <a:endParaRPr lang="en-US" sz="1800" b="1" dirty="0">
              <a:solidFill>
                <a:schemeClr val="tx1"/>
              </a:solidFill>
            </a:endParaRPr>
          </a:p>
          <a:p>
            <a:pPr marL="363271" lvl="2" indent="-354622">
              <a:spcBef>
                <a:spcPts val="0"/>
              </a:spcBef>
              <a:buClr>
                <a:schemeClr val="tx1"/>
              </a:buClr>
              <a:buSzPct val="70000"/>
              <a:buFont typeface="Arial" panose="020B0604020202020204" pitchFamily="34" charset="0"/>
              <a:buChar char="•"/>
              <a:defRPr/>
            </a:pPr>
            <a:endParaRPr lang="en-US" sz="1800" dirty="0">
              <a:solidFill>
                <a:schemeClr val="tx1"/>
              </a:solidFill>
            </a:endParaRPr>
          </a:p>
          <a:p>
            <a:pPr marL="8649" lvl="2" indent="0">
              <a:spcBef>
                <a:spcPts val="0"/>
              </a:spcBef>
              <a:buClr>
                <a:schemeClr val="tx1"/>
              </a:buClr>
              <a:buSzPct val="70000"/>
              <a:buNone/>
              <a:defRPr/>
            </a:pPr>
            <a:r>
              <a:rPr lang="en-US" sz="1800" b="1" dirty="0" smtClean="0">
                <a:solidFill>
                  <a:schemeClr val="tx1"/>
                </a:solidFill>
              </a:rPr>
              <a:t>Human Resources</a:t>
            </a:r>
            <a:r>
              <a:rPr lang="en-US" sz="1800" dirty="0" smtClean="0">
                <a:solidFill>
                  <a:schemeClr val="tx1"/>
                </a:solidFill>
              </a:rPr>
              <a:t> – report the remaining hours </a:t>
            </a:r>
            <a:r>
              <a:rPr lang="en-US" sz="1800" dirty="0">
                <a:solidFill>
                  <a:schemeClr val="tx1"/>
                </a:solidFill>
              </a:rPr>
              <a:t>per day attributed to </a:t>
            </a:r>
            <a:r>
              <a:rPr lang="en-US" sz="1800" dirty="0" smtClean="0">
                <a:solidFill>
                  <a:schemeClr val="tx1"/>
                </a:solidFill>
              </a:rPr>
              <a:t>services for </a:t>
            </a:r>
            <a:r>
              <a:rPr lang="en-US" sz="1800" dirty="0">
                <a:solidFill>
                  <a:schemeClr val="tx1"/>
                </a:solidFill>
              </a:rPr>
              <a:t>general education </a:t>
            </a:r>
            <a:r>
              <a:rPr lang="en-US" sz="1800" dirty="0" smtClean="0">
                <a:solidFill>
                  <a:schemeClr val="tx1"/>
                </a:solidFill>
              </a:rPr>
              <a:t>students.  </a:t>
            </a:r>
            <a:r>
              <a:rPr lang="en-US" sz="1800" b="1" dirty="0" smtClean="0">
                <a:solidFill>
                  <a:schemeClr val="tx1"/>
                </a:solidFill>
              </a:rPr>
              <a:t>Special </a:t>
            </a:r>
            <a:r>
              <a:rPr lang="en-US" sz="1800" b="1" dirty="0">
                <a:solidFill>
                  <a:schemeClr val="tx1"/>
                </a:solidFill>
              </a:rPr>
              <a:t>Education Assignment Flag = </a:t>
            </a:r>
            <a:r>
              <a:rPr lang="en-US" sz="1800" b="1" dirty="0" smtClean="0">
                <a:solidFill>
                  <a:schemeClr val="tx1"/>
                </a:solidFill>
              </a:rPr>
              <a:t>0</a:t>
            </a:r>
            <a:endParaRPr lang="en-US" sz="1800" dirty="0" smtClean="0">
              <a:solidFill>
                <a:schemeClr val="tx1"/>
              </a:solidFill>
            </a:endParaRPr>
          </a:p>
          <a:p>
            <a:pPr marL="8649" lvl="2" indent="0">
              <a:spcBef>
                <a:spcPts val="0"/>
              </a:spcBef>
              <a:buClr>
                <a:schemeClr val="tx1"/>
              </a:buClr>
              <a:buSzPct val="70000"/>
              <a:buNone/>
              <a:defRPr/>
            </a:pPr>
            <a:endParaRPr lang="en-US" sz="1800" b="1" i="1" dirty="0">
              <a:solidFill>
                <a:schemeClr val="tx1"/>
              </a:solidFill>
            </a:endParaRPr>
          </a:p>
          <a:p>
            <a:pPr marL="8649" lvl="2" indent="0">
              <a:spcBef>
                <a:spcPts val="0"/>
              </a:spcBef>
              <a:buClr>
                <a:schemeClr val="tx1"/>
              </a:buClr>
              <a:buSzPct val="70000"/>
              <a:buNone/>
              <a:defRPr/>
            </a:pPr>
            <a:r>
              <a:rPr lang="en-US" sz="1800" b="1" i="1" dirty="0">
                <a:solidFill>
                  <a:schemeClr val="tx1"/>
                </a:solidFill>
              </a:rPr>
              <a:t>Examples of these positions </a:t>
            </a:r>
            <a:r>
              <a:rPr lang="en-US" sz="1800" b="1" i="1" dirty="0" smtClean="0">
                <a:solidFill>
                  <a:schemeClr val="tx1"/>
                </a:solidFill>
              </a:rPr>
              <a:t>are:  Counselors, Nurses, Psychologists, Social Workers</a:t>
            </a:r>
            <a:endParaRPr lang="en-US" sz="1800" dirty="0">
              <a:solidFill>
                <a:schemeClr val="tx1"/>
              </a:solidFill>
            </a:endParaRPr>
          </a:p>
          <a:p>
            <a:pPr marL="45720" indent="0">
              <a:buNone/>
            </a:pPr>
            <a:endParaRPr lang="en-US" sz="20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22</a:t>
            </a:fld>
            <a:endParaRPr lang="en-US" dirty="0" smtClean="0"/>
          </a:p>
        </p:txBody>
      </p:sp>
    </p:spTree>
    <p:extLst>
      <p:ext uri="{BB962C8B-B14F-4D97-AF65-F5344CB8AC3E}">
        <p14:creationId xmlns:p14="http://schemas.microsoft.com/office/powerpoint/2010/main" val="248982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Critical Licensing Information</a:t>
            </a:r>
            <a:endParaRPr lang="en-US" sz="3200" dirty="0"/>
          </a:p>
        </p:txBody>
      </p:sp>
      <p:sp>
        <p:nvSpPr>
          <p:cNvPr id="2" name="Content Placeholder 1"/>
          <p:cNvSpPr>
            <a:spLocks noGrp="1"/>
          </p:cNvSpPr>
          <p:nvPr>
            <p:ph idx="1"/>
          </p:nvPr>
        </p:nvSpPr>
        <p:spPr/>
        <p:txBody>
          <a:bodyPr/>
          <a:lstStyle/>
          <a:p>
            <a:pPr marL="0" indent="0">
              <a:spcBef>
                <a:spcPts val="0"/>
              </a:spcBef>
              <a:buNone/>
              <a:defRPr/>
            </a:pPr>
            <a:r>
              <a:rPr lang="en-US" sz="1800" b="0" dirty="0">
                <a:solidFill>
                  <a:schemeClr val="tx1"/>
                </a:solidFill>
              </a:rPr>
              <a:t>S</a:t>
            </a:r>
            <a:r>
              <a:rPr lang="en-US" sz="1800" b="0" dirty="0" smtClean="0">
                <a:solidFill>
                  <a:schemeClr val="tx1"/>
                </a:solidFill>
              </a:rPr>
              <a:t>ocial security numbers (SSN) must be accurately reported for </a:t>
            </a:r>
            <a:r>
              <a:rPr lang="en-US" sz="1800" b="0" dirty="0">
                <a:solidFill>
                  <a:schemeClr val="tx1"/>
                </a:solidFill>
              </a:rPr>
              <a:t>all </a:t>
            </a:r>
            <a:r>
              <a:rPr lang="en-US" sz="1800" b="0" dirty="0" smtClean="0">
                <a:solidFill>
                  <a:schemeClr val="tx1"/>
                </a:solidFill>
              </a:rPr>
              <a:t>staff, including:</a:t>
            </a:r>
          </a:p>
          <a:p>
            <a:pPr marL="285750" indent="-285750">
              <a:spcBef>
                <a:spcPts val="0"/>
              </a:spcBef>
              <a:buFont typeface="Arial" panose="020B0604020202020204" pitchFamily="34" charset="0"/>
              <a:buChar char="•"/>
              <a:defRPr/>
            </a:pPr>
            <a:r>
              <a:rPr lang="en-US" sz="1800" b="0" dirty="0">
                <a:solidFill>
                  <a:schemeClr val="tx1"/>
                </a:solidFill>
              </a:rPr>
              <a:t>s</a:t>
            </a:r>
            <a:r>
              <a:rPr lang="en-US" sz="1800" b="0" dirty="0" smtClean="0">
                <a:solidFill>
                  <a:schemeClr val="tx1"/>
                </a:solidFill>
              </a:rPr>
              <a:t>taff employed at Charter schools</a:t>
            </a:r>
          </a:p>
          <a:p>
            <a:pPr marL="285750" indent="-285750">
              <a:spcBef>
                <a:spcPts val="0"/>
              </a:spcBef>
              <a:buFont typeface="Arial" panose="020B0604020202020204" pitchFamily="34" charset="0"/>
              <a:buChar char="•"/>
              <a:defRPr/>
            </a:pPr>
            <a:r>
              <a:rPr lang="en-US" sz="1800" b="0" dirty="0" smtClean="0">
                <a:solidFill>
                  <a:schemeClr val="tx1"/>
                </a:solidFill>
              </a:rPr>
              <a:t>staff employed on a contractual basis </a:t>
            </a:r>
            <a:endParaRPr lang="en-US" sz="1800" b="0" dirty="0">
              <a:solidFill>
                <a:schemeClr val="tx1"/>
              </a:solidFill>
            </a:endParaRPr>
          </a:p>
          <a:p>
            <a:pPr marL="354622" indent="-354622">
              <a:spcBef>
                <a:spcPts val="0"/>
              </a:spcBef>
              <a:buFont typeface="Arial" panose="020B0604020202020204" pitchFamily="34" charset="0"/>
              <a:buChar char="•"/>
              <a:defRPr/>
            </a:pPr>
            <a:endParaRPr lang="en-US" sz="1800" b="0" dirty="0" smtClean="0">
              <a:solidFill>
                <a:schemeClr val="tx1"/>
              </a:solidFill>
            </a:endParaRPr>
          </a:p>
          <a:p>
            <a:pPr marL="0" indent="0">
              <a:spcBef>
                <a:spcPts val="0"/>
              </a:spcBef>
              <a:buNone/>
              <a:defRPr/>
            </a:pPr>
            <a:r>
              <a:rPr lang="en-US" sz="1800" b="0" dirty="0" smtClean="0">
                <a:solidFill>
                  <a:schemeClr val="tx1"/>
                </a:solidFill>
              </a:rPr>
              <a:t>The </a:t>
            </a:r>
            <a:r>
              <a:rPr lang="en-US" sz="1800" b="0" dirty="0">
                <a:solidFill>
                  <a:schemeClr val="tx1"/>
                </a:solidFill>
              </a:rPr>
              <a:t>“official” SSN is the SSN recorded on the staff’s CDE </a:t>
            </a:r>
            <a:r>
              <a:rPr lang="en-US" sz="1800" b="0" dirty="0" smtClean="0">
                <a:solidFill>
                  <a:schemeClr val="tx1"/>
                </a:solidFill>
              </a:rPr>
              <a:t>license.</a:t>
            </a:r>
          </a:p>
          <a:p>
            <a:pPr marL="0" indent="0">
              <a:spcBef>
                <a:spcPts val="0"/>
              </a:spcBef>
              <a:buNone/>
              <a:defRPr/>
            </a:pPr>
            <a:endParaRPr lang="en-US" sz="1800" b="0" dirty="0">
              <a:solidFill>
                <a:schemeClr val="tx1"/>
              </a:solidFill>
            </a:endParaRPr>
          </a:p>
          <a:p>
            <a:pPr marL="0" indent="0">
              <a:spcBef>
                <a:spcPts val="0"/>
              </a:spcBef>
              <a:buNone/>
              <a:defRPr/>
            </a:pPr>
            <a:r>
              <a:rPr lang="en-US" sz="1800" b="0" dirty="0">
                <a:solidFill>
                  <a:schemeClr val="tx1"/>
                </a:solidFill>
              </a:rPr>
              <a:t>An incorrect SSN will result in the record failing SAM </a:t>
            </a:r>
            <a:r>
              <a:rPr lang="en-US" sz="1800" b="0" dirty="0" smtClean="0">
                <a:solidFill>
                  <a:schemeClr val="tx1"/>
                </a:solidFill>
              </a:rPr>
              <a:t>approval criteria if </a:t>
            </a:r>
            <a:r>
              <a:rPr lang="en-US" sz="1800" b="0" dirty="0">
                <a:solidFill>
                  <a:schemeClr val="tx1"/>
                </a:solidFill>
              </a:rPr>
              <a:t>what </a:t>
            </a:r>
            <a:r>
              <a:rPr lang="en-US" sz="1800" b="0" dirty="0" smtClean="0">
                <a:solidFill>
                  <a:schemeClr val="tx1"/>
                </a:solidFill>
              </a:rPr>
              <a:t>is reported </a:t>
            </a:r>
            <a:r>
              <a:rPr lang="en-US" sz="1800" b="0" dirty="0">
                <a:solidFill>
                  <a:schemeClr val="tx1"/>
                </a:solidFill>
              </a:rPr>
              <a:t>is not consistent with the SSN on the staff’s CDE </a:t>
            </a:r>
            <a:r>
              <a:rPr lang="en-US" sz="1800" b="0" dirty="0" smtClean="0">
                <a:solidFill>
                  <a:schemeClr val="tx1"/>
                </a:solidFill>
              </a:rPr>
              <a:t>license.</a:t>
            </a:r>
          </a:p>
          <a:p>
            <a:pPr marL="0" indent="0">
              <a:spcBef>
                <a:spcPts val="0"/>
              </a:spcBef>
              <a:buNone/>
              <a:defRPr/>
            </a:pPr>
            <a:endParaRPr lang="en-US" sz="1800" b="0" dirty="0">
              <a:solidFill>
                <a:schemeClr val="tx1"/>
              </a:solidFill>
            </a:endParaRPr>
          </a:p>
          <a:p>
            <a:pPr marL="45720" indent="0">
              <a:buNone/>
            </a:pPr>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23</a:t>
            </a:fld>
            <a:endParaRPr lang="en-US" dirty="0" smtClean="0"/>
          </a:p>
        </p:txBody>
      </p:sp>
    </p:spTree>
    <p:extLst>
      <p:ext uri="{BB962C8B-B14F-4D97-AF65-F5344CB8AC3E}">
        <p14:creationId xmlns:p14="http://schemas.microsoft.com/office/powerpoint/2010/main" val="2055616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License Types </a:t>
            </a:r>
            <a:br>
              <a:rPr lang="en-US" sz="3200" dirty="0" smtClean="0"/>
            </a:br>
            <a:r>
              <a:rPr lang="en-US" sz="3200" dirty="0" smtClean="0"/>
              <a:t>Non-Qualified Status</a:t>
            </a:r>
            <a:endParaRPr lang="en-US" sz="3200" dirty="0"/>
          </a:p>
        </p:txBody>
      </p:sp>
      <p:sp>
        <p:nvSpPr>
          <p:cNvPr id="2" name="Content Placeholder 1"/>
          <p:cNvSpPr>
            <a:spLocks noGrp="1"/>
          </p:cNvSpPr>
          <p:nvPr>
            <p:ph idx="1"/>
          </p:nvPr>
        </p:nvSpPr>
        <p:spPr/>
        <p:txBody>
          <a:bodyPr/>
          <a:lstStyle/>
          <a:p>
            <a:pPr marL="0" indent="0">
              <a:spcBef>
                <a:spcPts val="0"/>
              </a:spcBef>
              <a:buNone/>
            </a:pPr>
            <a:r>
              <a:rPr lang="en-US" sz="1800" b="0" dirty="0">
                <a:solidFill>
                  <a:schemeClr val="tx1"/>
                </a:solidFill>
                <a:latin typeface="+mn-lt"/>
              </a:rPr>
              <a:t>L</a:t>
            </a:r>
            <a:r>
              <a:rPr lang="en-US" sz="1800" b="0" dirty="0" smtClean="0">
                <a:solidFill>
                  <a:schemeClr val="tx1"/>
                </a:solidFill>
                <a:latin typeface="+mn-lt"/>
              </a:rPr>
              <a:t>icense </a:t>
            </a:r>
            <a:r>
              <a:rPr lang="en-US" sz="1800" b="0" dirty="0">
                <a:solidFill>
                  <a:schemeClr val="tx1"/>
                </a:solidFill>
                <a:latin typeface="+mn-lt"/>
              </a:rPr>
              <a:t>types </a:t>
            </a:r>
            <a:r>
              <a:rPr lang="en-US" sz="1800" b="0" dirty="0" smtClean="0">
                <a:solidFill>
                  <a:schemeClr val="tx1"/>
                </a:solidFill>
                <a:latin typeface="+mn-lt"/>
              </a:rPr>
              <a:t>that are </a:t>
            </a:r>
            <a:r>
              <a:rPr lang="en-US" sz="1800" i="1" dirty="0" smtClean="0">
                <a:solidFill>
                  <a:schemeClr val="tx1"/>
                </a:solidFill>
                <a:latin typeface="+mn-lt"/>
              </a:rPr>
              <a:t>not appropriate</a:t>
            </a:r>
            <a:r>
              <a:rPr lang="en-US" sz="1800" b="0" dirty="0" smtClean="0">
                <a:solidFill>
                  <a:schemeClr val="tx1"/>
                </a:solidFill>
                <a:latin typeface="+mn-lt"/>
              </a:rPr>
              <a:t> for special education services include:</a:t>
            </a:r>
            <a:endParaRPr lang="en-US" sz="1800" b="0" dirty="0">
              <a:solidFill>
                <a:schemeClr val="tx1"/>
              </a:solidFill>
              <a:latin typeface="+mn-lt"/>
            </a:endParaRPr>
          </a:p>
          <a:p>
            <a:pPr marL="0" indent="0">
              <a:spcBef>
                <a:spcPts val="0"/>
              </a:spcBef>
              <a:buNone/>
            </a:pPr>
            <a:endParaRPr lang="en-US" sz="1800" b="0" dirty="0" smtClean="0">
              <a:solidFill>
                <a:schemeClr val="tx1"/>
              </a:solidFill>
              <a:latin typeface="+mn-lt"/>
            </a:endParaRPr>
          </a:p>
          <a:p>
            <a:pPr marL="285750" indent="-285750">
              <a:spcBef>
                <a:spcPts val="0"/>
              </a:spcBef>
              <a:buFont typeface="Arial" panose="020B0604020202020204" pitchFamily="34" charset="0"/>
              <a:buChar char="•"/>
            </a:pPr>
            <a:r>
              <a:rPr lang="en-US" sz="1800" b="0" dirty="0" smtClean="0">
                <a:solidFill>
                  <a:schemeClr val="tx1"/>
                </a:solidFill>
                <a:latin typeface="+mn-lt"/>
              </a:rPr>
              <a:t>Emergency Authorization (1 year)</a:t>
            </a:r>
          </a:p>
          <a:p>
            <a:pPr marL="285750" indent="-285750">
              <a:spcBef>
                <a:spcPts val="0"/>
              </a:spcBef>
              <a:buFont typeface="Arial" panose="020B0604020202020204" pitchFamily="34" charset="0"/>
              <a:buChar char="•"/>
            </a:pPr>
            <a:r>
              <a:rPr lang="en-US" sz="1800" b="0" dirty="0" smtClean="0">
                <a:solidFill>
                  <a:schemeClr val="tx1"/>
                </a:solidFill>
                <a:latin typeface="+mn-lt"/>
              </a:rPr>
              <a:t>Substitute Authorization (1 year, 3 year or *5 year)</a:t>
            </a:r>
          </a:p>
          <a:p>
            <a:pPr marL="0" indent="0">
              <a:spcBef>
                <a:spcPts val="0"/>
              </a:spcBef>
              <a:buNone/>
            </a:pPr>
            <a:endParaRPr lang="en-US" sz="1800" b="0" dirty="0" smtClean="0">
              <a:solidFill>
                <a:schemeClr val="tx1"/>
              </a:solidFill>
              <a:latin typeface="+mn-lt"/>
            </a:endParaRPr>
          </a:p>
          <a:p>
            <a:pPr marL="0" indent="0">
              <a:spcBef>
                <a:spcPts val="0"/>
              </a:spcBef>
              <a:buNone/>
            </a:pPr>
            <a:r>
              <a:rPr lang="en-US" sz="1800" b="0" dirty="0">
                <a:solidFill>
                  <a:schemeClr val="tx1"/>
                </a:solidFill>
                <a:latin typeface="+mn-lt"/>
              </a:rPr>
              <a:t>Staff </a:t>
            </a:r>
            <a:r>
              <a:rPr lang="en-US" sz="1800" b="0" dirty="0" smtClean="0">
                <a:solidFill>
                  <a:schemeClr val="tx1"/>
                </a:solidFill>
                <a:latin typeface="+mn-lt"/>
              </a:rPr>
              <a:t>positions reported </a:t>
            </a:r>
            <a:r>
              <a:rPr lang="en-US" sz="1800" b="0" dirty="0">
                <a:solidFill>
                  <a:schemeClr val="tx1"/>
                </a:solidFill>
                <a:latin typeface="+mn-lt"/>
              </a:rPr>
              <a:t>with these license types will result in </a:t>
            </a:r>
            <a:r>
              <a:rPr lang="en-US" sz="1800" i="1" dirty="0">
                <a:solidFill>
                  <a:schemeClr val="tx1"/>
                </a:solidFill>
                <a:latin typeface="+mn-lt"/>
              </a:rPr>
              <a:t>non-qualified</a:t>
            </a:r>
            <a:r>
              <a:rPr lang="en-US" sz="1800" b="0" dirty="0">
                <a:solidFill>
                  <a:schemeClr val="tx1"/>
                </a:solidFill>
                <a:latin typeface="+mn-lt"/>
              </a:rPr>
              <a:t> status.</a:t>
            </a:r>
          </a:p>
          <a:p>
            <a:pPr marL="800100" indent="-800100">
              <a:spcBef>
                <a:spcPts val="0"/>
              </a:spcBef>
              <a:buNone/>
            </a:pPr>
            <a:endParaRPr lang="en-US" sz="1800" i="1" dirty="0" smtClean="0">
              <a:solidFill>
                <a:schemeClr val="tx1"/>
              </a:solidFill>
              <a:latin typeface="+mn-lt"/>
            </a:endParaRPr>
          </a:p>
          <a:p>
            <a:pPr marL="800100" indent="-800100">
              <a:spcBef>
                <a:spcPts val="0"/>
              </a:spcBef>
              <a:buNone/>
            </a:pPr>
            <a:r>
              <a:rPr lang="en-US" sz="1800" i="1" dirty="0" smtClean="0">
                <a:solidFill>
                  <a:schemeClr val="tx1"/>
                </a:solidFill>
                <a:latin typeface="+mn-lt"/>
              </a:rPr>
              <a:t>*NOTE:  </a:t>
            </a:r>
            <a:r>
              <a:rPr lang="en-US" sz="1800" b="0" dirty="0" smtClean="0">
                <a:solidFill>
                  <a:schemeClr val="tx1"/>
                </a:solidFill>
                <a:latin typeface="+mn-lt"/>
              </a:rPr>
              <a:t>The 5 year Substitute Authorization is appropriate only for Job Code 202 Teacher, Special Education for staff who provide homebound services and who are reported with AIA Code 0032 Home/Hospital Instruction.</a:t>
            </a:r>
          </a:p>
          <a:p>
            <a:pPr marL="800100" indent="-800100">
              <a:spcBef>
                <a:spcPts val="0"/>
              </a:spcBef>
              <a:buNone/>
            </a:pPr>
            <a:endParaRPr lang="en-US" sz="1800" b="0" dirty="0"/>
          </a:p>
          <a:p>
            <a:pPr marL="800100" indent="-800100">
              <a:spcBef>
                <a:spcPts val="0"/>
              </a:spcBef>
              <a:buNone/>
            </a:pPr>
            <a:endParaRPr lang="en-US" sz="1800" b="0" dirty="0" smtClean="0"/>
          </a:p>
          <a:p>
            <a:pPr marL="0" indent="0">
              <a:spcBef>
                <a:spcPts val="0"/>
              </a:spcBef>
              <a:buNone/>
            </a:pPr>
            <a:endParaRPr lang="en-US" sz="18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4093774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Review all SAM Warnings</a:t>
            </a:r>
            <a:endParaRPr lang="en-US" sz="3200" dirty="0"/>
          </a:p>
        </p:txBody>
      </p:sp>
      <p:sp>
        <p:nvSpPr>
          <p:cNvPr id="2" name="Content Placeholder 1"/>
          <p:cNvSpPr>
            <a:spLocks noGrp="1"/>
          </p:cNvSpPr>
          <p:nvPr>
            <p:ph idx="1"/>
          </p:nvPr>
        </p:nvSpPr>
        <p:spPr/>
        <p:txBody>
          <a:bodyPr>
            <a:normAutofit fontScale="92500" lnSpcReduction="20000"/>
          </a:bodyPr>
          <a:lstStyle/>
          <a:p>
            <a:pPr marL="45720" indent="0">
              <a:spcBef>
                <a:spcPts val="0"/>
              </a:spcBef>
              <a:buNone/>
            </a:pPr>
            <a:r>
              <a:rPr lang="en-US" sz="2000" b="0" dirty="0" smtClean="0">
                <a:solidFill>
                  <a:schemeClr val="tx1"/>
                </a:solidFill>
                <a:latin typeface="+mn-lt"/>
              </a:rPr>
              <a:t>Conduct </a:t>
            </a:r>
            <a:r>
              <a:rPr lang="en-US" sz="2000" b="0" dirty="0">
                <a:solidFill>
                  <a:schemeClr val="tx1"/>
                </a:solidFill>
                <a:latin typeface="+mn-lt"/>
              </a:rPr>
              <a:t>research on </a:t>
            </a:r>
            <a:r>
              <a:rPr lang="en-US" sz="2000" b="0" dirty="0" smtClean="0">
                <a:solidFill>
                  <a:schemeClr val="tx1"/>
                </a:solidFill>
                <a:latin typeface="+mn-lt"/>
              </a:rPr>
              <a:t>all records that failed SAM approval criteria. </a:t>
            </a:r>
          </a:p>
          <a:p>
            <a:pPr marL="1074420" lvl="1" indent="-342900">
              <a:spcBef>
                <a:spcPts val="0"/>
              </a:spcBef>
            </a:pPr>
            <a:r>
              <a:rPr lang="en-US" sz="1600" dirty="0"/>
              <a:t>If a record fails SAM, the position is determined to be </a:t>
            </a:r>
            <a:r>
              <a:rPr lang="en-US" sz="1600" i="1" dirty="0"/>
              <a:t>non-qualified.</a:t>
            </a:r>
            <a:r>
              <a:rPr lang="en-US" sz="1600" dirty="0"/>
              <a:t>  </a:t>
            </a:r>
            <a:endParaRPr lang="en-US" sz="1600" dirty="0" smtClean="0"/>
          </a:p>
          <a:p>
            <a:pPr marL="1074420" lvl="1" indent="-342900">
              <a:spcBef>
                <a:spcPts val="0"/>
              </a:spcBef>
            </a:pPr>
            <a:r>
              <a:rPr lang="en-US" sz="1600" dirty="0"/>
              <a:t>Funding may be impacted.</a:t>
            </a:r>
            <a:endParaRPr lang="en-US" sz="1600" i="1" dirty="0"/>
          </a:p>
          <a:p>
            <a:pPr marL="45720" indent="0">
              <a:spcBef>
                <a:spcPts val="0"/>
              </a:spcBef>
              <a:buNone/>
            </a:pPr>
            <a:endParaRPr lang="en-US" sz="2000" b="0" dirty="0">
              <a:solidFill>
                <a:schemeClr val="tx1"/>
              </a:solidFill>
              <a:latin typeface="+mn-lt"/>
            </a:endParaRPr>
          </a:p>
          <a:p>
            <a:pPr marL="45720" indent="0">
              <a:spcBef>
                <a:spcPts val="0"/>
              </a:spcBef>
              <a:buNone/>
            </a:pPr>
            <a:r>
              <a:rPr lang="en-US" sz="2000" b="0" dirty="0" smtClean="0">
                <a:solidFill>
                  <a:schemeClr val="tx1"/>
                </a:solidFill>
                <a:latin typeface="+mn-lt"/>
              </a:rPr>
              <a:t>Connect </a:t>
            </a:r>
            <a:r>
              <a:rPr lang="en-US" sz="2000" b="0" dirty="0">
                <a:solidFill>
                  <a:schemeClr val="tx1"/>
                </a:solidFill>
                <a:latin typeface="+mn-lt"/>
              </a:rPr>
              <a:t>with your Special Education Director and/or Human Resources Department for clarification of Job Codes, assignments, </a:t>
            </a:r>
            <a:r>
              <a:rPr lang="en-US" sz="2000" b="0" dirty="0" smtClean="0">
                <a:solidFill>
                  <a:schemeClr val="tx1"/>
                </a:solidFill>
                <a:latin typeface="+mn-lt"/>
              </a:rPr>
              <a:t>student caseloads, etc.</a:t>
            </a:r>
          </a:p>
          <a:p>
            <a:pPr marL="1074420" lvl="1" indent="-342900">
              <a:spcBef>
                <a:spcPts val="0"/>
              </a:spcBef>
            </a:pPr>
            <a:r>
              <a:rPr lang="en-US" sz="1600" dirty="0"/>
              <a:t>Miscoding a Job </a:t>
            </a:r>
            <a:r>
              <a:rPr lang="en-US" sz="1600" dirty="0" smtClean="0"/>
              <a:t>Class Code </a:t>
            </a:r>
            <a:r>
              <a:rPr lang="en-US" sz="1600" dirty="0"/>
              <a:t>will result in the record failing SAM approval criteria</a:t>
            </a:r>
            <a:endParaRPr lang="en-US" sz="1600" b="0" dirty="0">
              <a:solidFill>
                <a:schemeClr val="tx1"/>
              </a:solidFill>
              <a:latin typeface="+mn-lt"/>
            </a:endParaRPr>
          </a:p>
          <a:p>
            <a:pPr marL="45720" indent="0">
              <a:spcBef>
                <a:spcPts val="0"/>
              </a:spcBef>
              <a:buNone/>
            </a:pPr>
            <a:endParaRPr lang="en-US" sz="2000" b="0" dirty="0">
              <a:solidFill>
                <a:schemeClr val="tx1"/>
              </a:solidFill>
              <a:latin typeface="+mn-lt"/>
            </a:endParaRPr>
          </a:p>
          <a:p>
            <a:pPr marL="45720" indent="0">
              <a:spcBef>
                <a:spcPts val="0"/>
              </a:spcBef>
              <a:buNone/>
            </a:pPr>
            <a:r>
              <a:rPr lang="en-US" sz="2000" b="0" dirty="0" smtClean="0">
                <a:solidFill>
                  <a:schemeClr val="tx1"/>
                </a:solidFill>
                <a:latin typeface="+mn-lt"/>
              </a:rPr>
              <a:t>Did you report these accurately?</a:t>
            </a:r>
          </a:p>
          <a:p>
            <a:pPr>
              <a:spcBef>
                <a:spcPts val="0"/>
              </a:spcBef>
              <a:buFont typeface="Arial" panose="020B0604020202020204" pitchFamily="34" charset="0"/>
              <a:buChar char="•"/>
            </a:pPr>
            <a:r>
              <a:rPr lang="en-US" sz="1800" b="0" dirty="0" smtClean="0">
                <a:solidFill>
                  <a:schemeClr val="tx1"/>
                </a:solidFill>
                <a:latin typeface="+mn-lt"/>
              </a:rPr>
              <a:t>Job Code</a:t>
            </a:r>
          </a:p>
          <a:p>
            <a:pPr>
              <a:spcBef>
                <a:spcPts val="0"/>
              </a:spcBef>
              <a:buFont typeface="Arial" panose="020B0604020202020204" pitchFamily="34" charset="0"/>
              <a:buChar char="•"/>
            </a:pPr>
            <a:r>
              <a:rPr lang="en-US" sz="1800" b="0" dirty="0" smtClean="0">
                <a:solidFill>
                  <a:schemeClr val="tx1"/>
                </a:solidFill>
                <a:latin typeface="+mn-lt"/>
              </a:rPr>
              <a:t>Administrative/Instructional Area Code</a:t>
            </a:r>
          </a:p>
          <a:p>
            <a:pPr>
              <a:spcBef>
                <a:spcPts val="0"/>
              </a:spcBef>
              <a:buFont typeface="Arial" panose="020B0604020202020204" pitchFamily="34" charset="0"/>
              <a:buChar char="•"/>
            </a:pPr>
            <a:r>
              <a:rPr lang="en-US" sz="1800" b="0" dirty="0" smtClean="0">
                <a:solidFill>
                  <a:schemeClr val="tx1"/>
                </a:solidFill>
                <a:latin typeface="+mn-lt"/>
              </a:rPr>
              <a:t>Social Security </a:t>
            </a:r>
            <a:r>
              <a:rPr lang="en-US" sz="1800" b="0" dirty="0">
                <a:solidFill>
                  <a:schemeClr val="tx1"/>
                </a:solidFill>
                <a:latin typeface="+mn-lt"/>
              </a:rPr>
              <a:t>N</a:t>
            </a:r>
            <a:r>
              <a:rPr lang="en-US" sz="1800" b="0" dirty="0" smtClean="0">
                <a:solidFill>
                  <a:schemeClr val="tx1"/>
                </a:solidFill>
                <a:latin typeface="+mn-lt"/>
              </a:rPr>
              <a:t>umber</a:t>
            </a:r>
          </a:p>
          <a:p>
            <a:pPr>
              <a:spcBef>
                <a:spcPts val="0"/>
              </a:spcBef>
              <a:buFont typeface="Arial" panose="020B0604020202020204" pitchFamily="34" charset="0"/>
              <a:buChar char="•"/>
            </a:pPr>
            <a:r>
              <a:rPr lang="en-US" sz="1800" b="0" dirty="0" smtClean="0">
                <a:solidFill>
                  <a:schemeClr val="tx1"/>
                </a:solidFill>
                <a:latin typeface="+mn-lt"/>
              </a:rPr>
              <a:t>Student caseload data (generated based on EDID reported in Primary Provider field)</a:t>
            </a:r>
          </a:p>
          <a:p>
            <a:pPr marL="45720" indent="0">
              <a:spcBef>
                <a:spcPts val="0"/>
              </a:spcBef>
              <a:buNone/>
            </a:pPr>
            <a:endParaRPr lang="en-US" sz="2000" dirty="0">
              <a:solidFill>
                <a:schemeClr val="tx1"/>
              </a:solidFill>
              <a:latin typeface="+mn-lt"/>
            </a:endParaRPr>
          </a:p>
          <a:p>
            <a:pPr marL="45720" indent="0">
              <a:spcBef>
                <a:spcPts val="0"/>
              </a:spcBef>
              <a:buNone/>
            </a:pPr>
            <a:r>
              <a:rPr lang="en-US" sz="2000" b="0" dirty="0" smtClean="0">
                <a:solidFill>
                  <a:schemeClr val="tx1"/>
                </a:solidFill>
                <a:latin typeface="+mn-lt"/>
              </a:rPr>
              <a:t>Correct staff data </a:t>
            </a:r>
            <a:r>
              <a:rPr lang="en-US" sz="2000" b="0" dirty="0">
                <a:solidFill>
                  <a:schemeClr val="tx1"/>
                </a:solidFill>
                <a:latin typeface="+mn-lt"/>
              </a:rPr>
              <a:t>and create a new </a:t>
            </a:r>
            <a:r>
              <a:rPr lang="en-US" sz="2000" b="0" dirty="0" smtClean="0">
                <a:solidFill>
                  <a:schemeClr val="tx1"/>
                </a:solidFill>
                <a:latin typeface="+mn-lt"/>
              </a:rPr>
              <a:t>Snapshot.</a:t>
            </a:r>
          </a:p>
          <a:p>
            <a:pPr marL="45720" indent="0">
              <a:spcBef>
                <a:spcPts val="0"/>
              </a:spcBef>
              <a:buNone/>
            </a:pPr>
            <a:endParaRPr lang="en-US" sz="2000" b="0" dirty="0" smtClean="0">
              <a:solidFill>
                <a:schemeClr val="tx1"/>
              </a:solidFill>
              <a:latin typeface="+mn-lt"/>
            </a:endParaRPr>
          </a:p>
          <a:p>
            <a:pPr>
              <a:spcBef>
                <a:spcPts val="0"/>
              </a:spcBef>
              <a:defRPr/>
            </a:pPr>
            <a:r>
              <a:rPr lang="en-US" sz="2000" dirty="0" smtClean="0">
                <a:solidFill>
                  <a:schemeClr val="tx1"/>
                </a:solidFill>
              </a:rPr>
              <a:t>Still unsure </a:t>
            </a:r>
            <a:r>
              <a:rPr lang="en-US" sz="2000" dirty="0">
                <a:solidFill>
                  <a:schemeClr val="tx1"/>
                </a:solidFill>
              </a:rPr>
              <a:t>of how to code a position</a:t>
            </a:r>
            <a:r>
              <a:rPr lang="en-US" sz="2000" dirty="0" smtClean="0">
                <a:solidFill>
                  <a:schemeClr val="tx1"/>
                </a:solidFill>
              </a:rPr>
              <a:t>?</a:t>
            </a:r>
            <a:endParaRPr lang="en-US" sz="2000" dirty="0">
              <a:solidFill>
                <a:schemeClr val="tx1"/>
              </a:solidFill>
            </a:endParaRPr>
          </a:p>
          <a:p>
            <a:pPr marL="285750" indent="-285750">
              <a:spcBef>
                <a:spcPts val="0"/>
              </a:spcBef>
              <a:buFont typeface="Arial" panose="020B0604020202020204" pitchFamily="34" charset="0"/>
              <a:buChar char="•"/>
              <a:defRPr/>
            </a:pPr>
            <a:r>
              <a:rPr lang="en-US" sz="2000" dirty="0">
                <a:solidFill>
                  <a:schemeClr val="tx1"/>
                </a:solidFill>
              </a:rPr>
              <a:t>Contact CDE to discuss the job responsibilities and determine the proper Job Code</a:t>
            </a:r>
            <a:r>
              <a:rPr lang="en-US" sz="2000" dirty="0" smtClean="0">
                <a:solidFill>
                  <a:schemeClr val="tx1"/>
                </a:solidFill>
              </a:rPr>
              <a:t>.        *Lauren Rossini (303) 866-6688</a:t>
            </a:r>
            <a:endParaRPr lang="en-US" sz="2000" dirty="0">
              <a:solidFill>
                <a:schemeClr val="tx1"/>
              </a:solidFill>
            </a:endParaRPr>
          </a:p>
          <a:p>
            <a:pPr marL="45720" indent="0">
              <a:spcBef>
                <a:spcPts val="0"/>
              </a:spcBef>
              <a:buNone/>
            </a:pPr>
            <a:endParaRPr lang="en-US" sz="2000" b="0" dirty="0" smtClean="0">
              <a:solidFill>
                <a:schemeClr val="tx1"/>
              </a:solidFill>
              <a:latin typeface="+mn-lt"/>
            </a:endParaRPr>
          </a:p>
          <a:p>
            <a:pPr marL="45720" indent="0">
              <a:spcBef>
                <a:spcPts val="0"/>
              </a:spcBef>
              <a:buNone/>
            </a:pPr>
            <a:endParaRPr lang="en-US" sz="20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3496801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Pipeline Caseload Matches</a:t>
            </a:r>
            <a:endParaRPr lang="en-US" dirty="0"/>
          </a:p>
        </p:txBody>
      </p:sp>
      <p:sp>
        <p:nvSpPr>
          <p:cNvPr id="2" name="Footer Placeholder 1"/>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26</a:t>
            </a:fld>
            <a:endParaRPr lang="en-US" dirty="0" smtClean="0"/>
          </a:p>
        </p:txBody>
      </p:sp>
    </p:spTree>
    <p:extLst>
      <p:ext uri="{BB962C8B-B14F-4D97-AF65-F5344CB8AC3E}">
        <p14:creationId xmlns:p14="http://schemas.microsoft.com/office/powerpoint/2010/main" val="125701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Staff to Student</a:t>
            </a:r>
            <a:br>
              <a:rPr lang="en-US" sz="3200" dirty="0" smtClean="0"/>
            </a:br>
            <a:r>
              <a:rPr lang="en-US" sz="3200" dirty="0" smtClean="0"/>
              <a:t>Caseload Match</a:t>
            </a:r>
            <a:endParaRPr lang="en-US" sz="3200" dirty="0"/>
          </a:p>
        </p:txBody>
      </p:sp>
      <p:sp>
        <p:nvSpPr>
          <p:cNvPr id="2" name="Content Placeholder 1"/>
          <p:cNvSpPr>
            <a:spLocks noGrp="1"/>
          </p:cNvSpPr>
          <p:nvPr>
            <p:ph idx="1"/>
          </p:nvPr>
        </p:nvSpPr>
        <p:spPr/>
        <p:txBody>
          <a:bodyPr/>
          <a:lstStyle/>
          <a:p>
            <a:pPr marL="0" indent="0">
              <a:spcBef>
                <a:spcPts val="0"/>
              </a:spcBef>
              <a:buNone/>
            </a:pPr>
            <a:r>
              <a:rPr lang="en-US" sz="2000" b="0" dirty="0" smtClean="0">
                <a:solidFill>
                  <a:schemeClr val="tx1"/>
                </a:solidFill>
                <a:latin typeface="+mn-lt"/>
              </a:rPr>
              <a:t>Two distinct caseload match processes exist for Special Education Teachers (202) and Speech-Language Pathologists (238):</a:t>
            </a:r>
            <a:endParaRPr lang="en-US" sz="2000" b="0" dirty="0">
              <a:solidFill>
                <a:schemeClr val="tx1"/>
              </a:solidFill>
              <a:latin typeface="+mn-lt"/>
            </a:endParaRPr>
          </a:p>
          <a:p>
            <a:pPr marL="0" indent="0">
              <a:spcBef>
                <a:spcPts val="0"/>
              </a:spcBef>
              <a:buNone/>
            </a:pPr>
            <a:endParaRPr lang="en-US" sz="2000" b="0" dirty="0" smtClean="0">
              <a:solidFill>
                <a:schemeClr val="tx1"/>
              </a:solidFill>
              <a:latin typeface="+mn-lt"/>
            </a:endParaRPr>
          </a:p>
          <a:p>
            <a:pPr marL="457200" indent="-457200">
              <a:spcBef>
                <a:spcPts val="0"/>
              </a:spcBef>
              <a:buFont typeface="+mj-lt"/>
              <a:buAutoNum type="arabicParenR"/>
            </a:pPr>
            <a:r>
              <a:rPr lang="en-US" sz="1800" b="0" dirty="0" smtClean="0">
                <a:solidFill>
                  <a:schemeClr val="tx1"/>
                </a:solidFill>
                <a:latin typeface="+mn-lt"/>
              </a:rPr>
              <a:t>Grade Caseload Match in the Data Pipeline</a:t>
            </a:r>
          </a:p>
          <a:p>
            <a:pPr marL="560070" lvl="1" indent="-285750">
              <a:spcBef>
                <a:spcPts val="0"/>
              </a:spcBef>
              <a:buFont typeface="Arial" panose="020B0604020202020204" pitchFamily="34" charset="0"/>
              <a:buChar char="•"/>
            </a:pPr>
            <a:r>
              <a:rPr lang="en-US" sz="1800" b="0" dirty="0" smtClean="0"/>
              <a:t>happens when a Snapshot is created</a:t>
            </a:r>
          </a:p>
          <a:p>
            <a:pPr marL="560070" lvl="1" indent="-285750">
              <a:spcBef>
                <a:spcPts val="0"/>
              </a:spcBef>
              <a:buFont typeface="Arial" panose="020B0604020202020204" pitchFamily="34" charset="0"/>
              <a:buChar char="•"/>
            </a:pPr>
            <a:r>
              <a:rPr lang="en-US" sz="1800" dirty="0"/>
              <a:t>g</a:t>
            </a:r>
            <a:r>
              <a:rPr lang="en-US" sz="1800" dirty="0" smtClean="0"/>
              <a:t>rades marked “Yes” in the staff assignment </a:t>
            </a:r>
            <a:r>
              <a:rPr lang="en-US" sz="1800" b="0" dirty="0" smtClean="0"/>
              <a:t>record must match the grades of students in the IEP Participation file</a:t>
            </a:r>
          </a:p>
          <a:p>
            <a:pPr marL="457200" indent="-457200">
              <a:spcBef>
                <a:spcPts val="0"/>
              </a:spcBef>
              <a:buFont typeface="+mj-lt"/>
              <a:buAutoNum type="arabicParenR"/>
            </a:pPr>
            <a:endParaRPr lang="en-US" sz="2000" b="0" dirty="0">
              <a:solidFill>
                <a:schemeClr val="tx1"/>
              </a:solidFill>
              <a:latin typeface="+mn-lt"/>
            </a:endParaRPr>
          </a:p>
          <a:p>
            <a:pPr marL="457200" indent="-457200">
              <a:spcBef>
                <a:spcPts val="0"/>
              </a:spcBef>
              <a:buFont typeface="+mj-lt"/>
              <a:buAutoNum type="arabicParenR"/>
            </a:pPr>
            <a:r>
              <a:rPr lang="en-US" sz="1800" b="0" dirty="0" smtClean="0">
                <a:solidFill>
                  <a:schemeClr val="tx1"/>
                </a:solidFill>
                <a:latin typeface="+mn-lt"/>
              </a:rPr>
              <a:t>Caseload Match in SAM</a:t>
            </a:r>
          </a:p>
          <a:p>
            <a:pPr marL="731520" lvl="1" indent="-457200">
              <a:spcBef>
                <a:spcPts val="0"/>
              </a:spcBef>
              <a:buFont typeface="Arial" panose="020B0604020202020204" pitchFamily="34" charset="0"/>
              <a:buChar char="•"/>
            </a:pPr>
            <a:r>
              <a:rPr lang="en-US" sz="1800" dirty="0"/>
              <a:t>s</a:t>
            </a:r>
            <a:r>
              <a:rPr lang="en-US" sz="1800" dirty="0" smtClean="0"/>
              <a:t>taff must hold an appropriate special education endorsement for the majority of student disabilities in the IEP Participation file</a:t>
            </a:r>
            <a:endParaRPr lang="en-US" sz="18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27</a:t>
            </a:fld>
            <a:endParaRPr lang="en-US" dirty="0" smtClean="0"/>
          </a:p>
        </p:txBody>
      </p:sp>
    </p:spTree>
    <p:extLst>
      <p:ext uri="{BB962C8B-B14F-4D97-AF65-F5344CB8AC3E}">
        <p14:creationId xmlns:p14="http://schemas.microsoft.com/office/powerpoint/2010/main" val="958437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Grade Caseload Match</a:t>
            </a:r>
            <a:br>
              <a:rPr lang="en-US" sz="3200" dirty="0" smtClean="0"/>
            </a:br>
            <a:r>
              <a:rPr lang="en-US" sz="3200" dirty="0" smtClean="0"/>
              <a:t>(Data Pipeline)</a:t>
            </a:r>
            <a:endParaRPr lang="en-US" sz="3200" dirty="0"/>
          </a:p>
        </p:txBody>
      </p:sp>
      <p:sp>
        <p:nvSpPr>
          <p:cNvPr id="2" name="Content Placeholder 1"/>
          <p:cNvSpPr>
            <a:spLocks noGrp="1"/>
          </p:cNvSpPr>
          <p:nvPr>
            <p:ph idx="1"/>
          </p:nvPr>
        </p:nvSpPr>
        <p:spPr>
          <a:noFill/>
        </p:spPr>
        <p:txBody>
          <a:bodyPr>
            <a:normAutofit/>
          </a:bodyPr>
          <a:lstStyle/>
          <a:p>
            <a:pPr marL="45720" indent="0">
              <a:spcBef>
                <a:spcPts val="0"/>
              </a:spcBef>
              <a:buNone/>
            </a:pPr>
            <a:r>
              <a:rPr lang="en-US" sz="2000" b="0" dirty="0" smtClean="0">
                <a:solidFill>
                  <a:schemeClr val="tx1"/>
                </a:solidFill>
                <a:latin typeface="+mn-lt"/>
              </a:rPr>
              <a:t>Staff serving </a:t>
            </a:r>
            <a:r>
              <a:rPr lang="en-US" sz="2000" b="0" dirty="0">
                <a:solidFill>
                  <a:schemeClr val="tx1"/>
                </a:solidFill>
                <a:latin typeface="+mn-lt"/>
              </a:rPr>
              <a:t>multiple grade levels </a:t>
            </a:r>
            <a:r>
              <a:rPr lang="en-US" sz="2000" b="0" dirty="0" smtClean="0">
                <a:solidFill>
                  <a:schemeClr val="tx1"/>
                </a:solidFill>
                <a:latin typeface="+mn-lt"/>
              </a:rPr>
              <a:t>must report all grades served</a:t>
            </a:r>
            <a:r>
              <a:rPr lang="en-US" sz="2000" b="0" dirty="0">
                <a:solidFill>
                  <a:schemeClr val="tx1"/>
                </a:solidFill>
                <a:latin typeface="+mn-lt"/>
              </a:rPr>
              <a:t>.</a:t>
            </a:r>
          </a:p>
          <a:p>
            <a:pPr marL="45720" indent="0">
              <a:spcBef>
                <a:spcPts val="0"/>
              </a:spcBef>
              <a:buNone/>
            </a:pPr>
            <a:endParaRPr lang="en-US" sz="2000" b="0" dirty="0">
              <a:solidFill>
                <a:schemeClr val="tx1"/>
              </a:solidFill>
              <a:latin typeface="+mn-lt"/>
            </a:endParaRPr>
          </a:p>
          <a:p>
            <a:pPr marL="45720" indent="0">
              <a:spcBef>
                <a:spcPts val="0"/>
              </a:spcBef>
              <a:buNone/>
            </a:pPr>
            <a:r>
              <a:rPr lang="en-US" sz="2000" b="0" dirty="0">
                <a:solidFill>
                  <a:schemeClr val="tx1"/>
                </a:solidFill>
                <a:latin typeface="+mn-lt"/>
              </a:rPr>
              <a:t>Separate assignment </a:t>
            </a:r>
            <a:r>
              <a:rPr lang="en-US" sz="2000" b="0" dirty="0" smtClean="0">
                <a:solidFill>
                  <a:schemeClr val="tx1"/>
                </a:solidFill>
                <a:latin typeface="+mn-lt"/>
              </a:rPr>
              <a:t>record is required for staff serving Pre-K grade.</a:t>
            </a:r>
          </a:p>
          <a:p>
            <a:pPr marL="45720" indent="0">
              <a:spcBef>
                <a:spcPts val="0"/>
              </a:spcBef>
              <a:buNone/>
            </a:pPr>
            <a:endParaRPr lang="en-US" sz="2000" b="0" dirty="0">
              <a:solidFill>
                <a:schemeClr val="tx1"/>
              </a:solidFill>
              <a:latin typeface="+mn-lt"/>
            </a:endParaRPr>
          </a:p>
          <a:p>
            <a:pPr marL="45720" indent="0">
              <a:spcBef>
                <a:spcPts val="0"/>
              </a:spcBef>
              <a:buNone/>
            </a:pPr>
            <a:r>
              <a:rPr lang="en-US" sz="2000" b="0" dirty="0" smtClean="0">
                <a:solidFill>
                  <a:schemeClr val="tx1"/>
                </a:solidFill>
                <a:latin typeface="+mn-lt"/>
              </a:rPr>
              <a:t>If Job Code is 202 or 238, K-12 grades must have multiple assignment records:</a:t>
            </a:r>
            <a:endParaRPr lang="en-US" sz="2000" b="0" dirty="0">
              <a:solidFill>
                <a:schemeClr val="tx1"/>
              </a:solidFill>
              <a:latin typeface="+mn-lt"/>
            </a:endParaRPr>
          </a:p>
          <a:p>
            <a:pPr>
              <a:spcBef>
                <a:spcPts val="0"/>
              </a:spcBef>
              <a:buFont typeface="Arial" panose="020B0604020202020204" pitchFamily="34" charset="0"/>
              <a:buChar char="•"/>
            </a:pPr>
            <a:r>
              <a:rPr lang="en-US" sz="2000" b="0" dirty="0">
                <a:solidFill>
                  <a:schemeClr val="tx1"/>
                </a:solidFill>
                <a:latin typeface="+mn-lt"/>
              </a:rPr>
              <a:t>s</a:t>
            </a:r>
            <a:r>
              <a:rPr lang="en-US" sz="2000" b="0" dirty="0" smtClean="0">
                <a:solidFill>
                  <a:schemeClr val="tx1"/>
                </a:solidFill>
                <a:latin typeface="+mn-lt"/>
              </a:rPr>
              <a:t>eparate record for elementary grades</a:t>
            </a:r>
          </a:p>
          <a:p>
            <a:pPr>
              <a:spcBef>
                <a:spcPts val="0"/>
              </a:spcBef>
              <a:buFont typeface="Arial" panose="020B0604020202020204" pitchFamily="34" charset="0"/>
              <a:buChar char="•"/>
            </a:pPr>
            <a:r>
              <a:rPr lang="en-US" sz="2000" b="0" dirty="0" smtClean="0">
                <a:solidFill>
                  <a:schemeClr val="tx1"/>
                </a:solidFill>
                <a:latin typeface="+mn-lt"/>
              </a:rPr>
              <a:t>separate record for secondary grades</a:t>
            </a:r>
            <a:endParaRPr lang="en-US" sz="2000" b="0" dirty="0">
              <a:solidFill>
                <a:schemeClr val="tx1"/>
              </a:solidFill>
              <a:latin typeface="+mn-lt"/>
            </a:endParaRPr>
          </a:p>
          <a:p>
            <a:pPr marL="45720" indent="0">
              <a:spcBef>
                <a:spcPts val="0"/>
              </a:spcBef>
              <a:buNone/>
            </a:pPr>
            <a:endParaRPr lang="en-US" sz="2000" b="0" dirty="0">
              <a:solidFill>
                <a:schemeClr val="tx1"/>
              </a:solidFill>
              <a:latin typeface="+mn-lt"/>
            </a:endParaRPr>
          </a:p>
          <a:p>
            <a:pPr marL="45720" indent="0">
              <a:spcBef>
                <a:spcPts val="0"/>
              </a:spcBef>
              <a:buClrTx/>
              <a:buNone/>
            </a:pPr>
            <a:r>
              <a:rPr lang="en-US" sz="2000" b="0" dirty="0">
                <a:solidFill>
                  <a:schemeClr val="tx1"/>
                </a:solidFill>
                <a:latin typeface="+mn-lt"/>
              </a:rPr>
              <a:t>The grade caseload match </a:t>
            </a:r>
            <a:r>
              <a:rPr lang="en-US" sz="2000" b="0" dirty="0" smtClean="0">
                <a:solidFill>
                  <a:schemeClr val="tx1"/>
                </a:solidFill>
                <a:latin typeface="+mn-lt"/>
              </a:rPr>
              <a:t>records EDIDs </a:t>
            </a:r>
            <a:r>
              <a:rPr lang="en-US" sz="2000" b="0" dirty="0">
                <a:solidFill>
                  <a:schemeClr val="tx1"/>
                </a:solidFill>
                <a:latin typeface="+mn-lt"/>
              </a:rPr>
              <a:t>reported </a:t>
            </a:r>
            <a:r>
              <a:rPr lang="en-US" sz="2000" b="0" dirty="0" smtClean="0">
                <a:solidFill>
                  <a:schemeClr val="tx1"/>
                </a:solidFill>
                <a:latin typeface="+mn-lt"/>
              </a:rPr>
              <a:t>in </a:t>
            </a:r>
            <a:r>
              <a:rPr lang="en-US" sz="2000" b="0" dirty="0">
                <a:solidFill>
                  <a:schemeClr val="tx1"/>
                </a:solidFill>
                <a:latin typeface="+mn-lt"/>
              </a:rPr>
              <a:t>the </a:t>
            </a:r>
            <a:r>
              <a:rPr lang="en-US" sz="2000" b="0" dirty="0" smtClean="0">
                <a:solidFill>
                  <a:schemeClr val="tx1"/>
                </a:solidFill>
                <a:latin typeface="+mn-lt"/>
              </a:rPr>
              <a:t>Primary Provider or any of </a:t>
            </a:r>
            <a:r>
              <a:rPr lang="en-US" sz="2000" b="0" dirty="0">
                <a:solidFill>
                  <a:schemeClr val="tx1"/>
                </a:solidFill>
                <a:latin typeface="+mn-lt"/>
              </a:rPr>
              <a:t>the Secondary Provider fields in the </a:t>
            </a:r>
            <a:r>
              <a:rPr lang="en-US" sz="2000" b="0" dirty="0" smtClean="0">
                <a:solidFill>
                  <a:schemeClr val="tx1"/>
                </a:solidFill>
                <a:latin typeface="+mn-lt"/>
              </a:rPr>
              <a:t>student IEP </a:t>
            </a:r>
            <a:r>
              <a:rPr lang="en-US" sz="2000" b="0" dirty="0">
                <a:solidFill>
                  <a:schemeClr val="tx1"/>
                </a:solidFill>
                <a:latin typeface="+mn-lt"/>
              </a:rPr>
              <a:t>Participation file. </a:t>
            </a:r>
            <a:endParaRPr lang="en-US" sz="2000" b="0" dirty="0" smtClean="0">
              <a:solidFill>
                <a:schemeClr val="tx1"/>
              </a:solidFill>
              <a:latin typeface="+mn-lt"/>
            </a:endParaRPr>
          </a:p>
          <a:p>
            <a:pPr marL="45720" indent="0">
              <a:spcBef>
                <a:spcPts val="0"/>
              </a:spcBef>
              <a:buClrTx/>
              <a:buNone/>
            </a:pPr>
            <a:endParaRPr lang="en-US" sz="2000" b="0" dirty="0" smtClean="0">
              <a:solidFill>
                <a:schemeClr val="tx1"/>
              </a:solidFill>
            </a:endParaRPr>
          </a:p>
          <a:p>
            <a:pPr marL="45720" indent="0">
              <a:spcBef>
                <a:spcPts val="0"/>
              </a:spcBef>
              <a:buClrTx/>
              <a:buNone/>
            </a:pPr>
            <a:endParaRPr lang="en-US" sz="2000" b="0" dirty="0" smtClean="0">
              <a:solidFill>
                <a:schemeClr val="tx1"/>
              </a:solidFill>
            </a:endParaRPr>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28</a:t>
            </a:fld>
            <a:endParaRPr lang="en-US" dirty="0" smtClean="0"/>
          </a:p>
        </p:txBody>
      </p:sp>
    </p:spTree>
    <p:extLst>
      <p:ext uri="{BB962C8B-B14F-4D97-AF65-F5344CB8AC3E}">
        <p14:creationId xmlns:p14="http://schemas.microsoft.com/office/powerpoint/2010/main" val="2839406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Grade Match Methods</a:t>
            </a:r>
            <a:br>
              <a:rPr lang="en-US" sz="3200" dirty="0" smtClean="0"/>
            </a:br>
            <a:r>
              <a:rPr lang="en-US" sz="3200" dirty="0" smtClean="0"/>
              <a:t>(Data Pipeline)</a:t>
            </a:r>
            <a:endParaRPr lang="en-US" sz="3200" dirty="0"/>
          </a:p>
        </p:txBody>
      </p:sp>
      <p:sp>
        <p:nvSpPr>
          <p:cNvPr id="2" name="Content Placeholder 1"/>
          <p:cNvSpPr>
            <a:spLocks noGrp="1"/>
          </p:cNvSpPr>
          <p:nvPr>
            <p:ph idx="1"/>
          </p:nvPr>
        </p:nvSpPr>
        <p:spPr/>
        <p:txBody>
          <a:bodyPr>
            <a:normAutofit/>
          </a:bodyPr>
          <a:lstStyle/>
          <a:p>
            <a:pPr marL="45720" indent="0">
              <a:buNone/>
            </a:pPr>
            <a:r>
              <a:rPr lang="en-US" sz="2000" dirty="0" smtClean="0">
                <a:solidFill>
                  <a:schemeClr val="tx1"/>
                </a:solidFill>
                <a:latin typeface="+mn-lt"/>
              </a:rPr>
              <a:t>Method A – one to one grade match</a:t>
            </a:r>
          </a:p>
          <a:p>
            <a:pPr>
              <a:buFont typeface="Arial" panose="020B0604020202020204" pitchFamily="34" charset="0"/>
              <a:buChar char="•"/>
            </a:pPr>
            <a:r>
              <a:rPr lang="en-US" sz="1800" b="0" dirty="0">
                <a:solidFill>
                  <a:schemeClr val="tx1"/>
                </a:solidFill>
                <a:latin typeface="+mn-lt"/>
              </a:rPr>
              <a:t>m</a:t>
            </a:r>
            <a:r>
              <a:rPr lang="en-US" sz="1800" b="0" dirty="0" smtClean="0">
                <a:solidFill>
                  <a:schemeClr val="tx1"/>
                </a:solidFill>
                <a:latin typeface="+mn-lt"/>
              </a:rPr>
              <a:t>ost accurate way to report </a:t>
            </a:r>
            <a:r>
              <a:rPr lang="en-US" sz="1800" b="0" i="1" dirty="0" smtClean="0">
                <a:solidFill>
                  <a:schemeClr val="tx1"/>
                </a:solidFill>
                <a:latin typeface="+mn-lt"/>
              </a:rPr>
              <a:t>(preferred method)</a:t>
            </a:r>
          </a:p>
          <a:p>
            <a:pPr>
              <a:buFont typeface="Arial" panose="020B0604020202020204" pitchFamily="34" charset="0"/>
              <a:buChar char="•"/>
            </a:pPr>
            <a:r>
              <a:rPr lang="en-US" sz="1800" b="0" dirty="0">
                <a:solidFill>
                  <a:schemeClr val="tx1"/>
                </a:solidFill>
                <a:latin typeface="+mn-lt"/>
              </a:rPr>
              <a:t>g</a:t>
            </a:r>
            <a:r>
              <a:rPr lang="en-US" sz="1800" b="0" dirty="0" smtClean="0">
                <a:solidFill>
                  <a:schemeClr val="tx1"/>
                </a:solidFill>
                <a:latin typeface="+mn-lt"/>
              </a:rPr>
              <a:t>rades selected in the staff assignment record must </a:t>
            </a:r>
            <a:r>
              <a:rPr lang="en-US" sz="1800" b="0" i="1" u="sng" dirty="0" smtClean="0">
                <a:solidFill>
                  <a:schemeClr val="tx1"/>
                </a:solidFill>
                <a:latin typeface="+mn-lt"/>
              </a:rPr>
              <a:t>exactly</a:t>
            </a:r>
            <a:r>
              <a:rPr lang="en-US" sz="1800" b="0" dirty="0" smtClean="0">
                <a:solidFill>
                  <a:schemeClr val="tx1"/>
                </a:solidFill>
                <a:latin typeface="+mn-lt"/>
              </a:rPr>
              <a:t> match the grades of the individual students in the staff’s caseload</a:t>
            </a:r>
          </a:p>
          <a:p>
            <a:pPr>
              <a:buFont typeface="Arial" panose="020B0604020202020204" pitchFamily="34" charset="0"/>
              <a:buChar char="•"/>
            </a:pPr>
            <a:endParaRPr lang="en-US" sz="1800" b="0" dirty="0">
              <a:solidFill>
                <a:schemeClr val="tx1"/>
              </a:solidFill>
              <a:latin typeface="+mn-lt"/>
            </a:endParaRPr>
          </a:p>
          <a:p>
            <a:pPr marL="45720" indent="0">
              <a:buNone/>
            </a:pPr>
            <a:r>
              <a:rPr lang="en-US" sz="2000" dirty="0">
                <a:solidFill>
                  <a:schemeClr val="tx1"/>
                </a:solidFill>
                <a:latin typeface="+mn-lt"/>
              </a:rPr>
              <a:t>Method </a:t>
            </a:r>
            <a:r>
              <a:rPr lang="en-US" sz="2000" dirty="0" smtClean="0">
                <a:solidFill>
                  <a:schemeClr val="tx1"/>
                </a:solidFill>
                <a:latin typeface="+mn-lt"/>
              </a:rPr>
              <a:t>B </a:t>
            </a:r>
            <a:r>
              <a:rPr lang="en-US" sz="2000" dirty="0">
                <a:solidFill>
                  <a:schemeClr val="tx1"/>
                </a:solidFill>
                <a:latin typeface="+mn-lt"/>
              </a:rPr>
              <a:t>– </a:t>
            </a:r>
            <a:r>
              <a:rPr lang="en-US" sz="2000" dirty="0" smtClean="0">
                <a:solidFill>
                  <a:schemeClr val="tx1"/>
                </a:solidFill>
                <a:latin typeface="+mn-lt"/>
              </a:rPr>
              <a:t>grade range by school building code</a:t>
            </a:r>
            <a:endParaRPr lang="en-US" sz="2000" dirty="0">
              <a:solidFill>
                <a:schemeClr val="tx1"/>
              </a:solidFill>
              <a:latin typeface="+mn-lt"/>
            </a:endParaRPr>
          </a:p>
          <a:p>
            <a:pPr>
              <a:buFont typeface="Arial" panose="020B0604020202020204" pitchFamily="34" charset="0"/>
              <a:buChar char="•"/>
            </a:pPr>
            <a:r>
              <a:rPr lang="en-US" sz="1800" b="0" dirty="0">
                <a:solidFill>
                  <a:schemeClr val="tx1"/>
                </a:solidFill>
                <a:latin typeface="+mn-lt"/>
              </a:rPr>
              <a:t>s</a:t>
            </a:r>
            <a:r>
              <a:rPr lang="en-US" sz="1800" b="0" dirty="0" smtClean="0">
                <a:solidFill>
                  <a:schemeClr val="tx1"/>
                </a:solidFill>
                <a:latin typeface="+mn-lt"/>
              </a:rPr>
              <a:t>hould only be used for staff who serve a particular school building</a:t>
            </a:r>
            <a:endParaRPr lang="en-US" sz="1800" b="0" dirty="0">
              <a:solidFill>
                <a:schemeClr val="tx1"/>
              </a:solidFill>
              <a:latin typeface="+mn-lt"/>
            </a:endParaRPr>
          </a:p>
          <a:p>
            <a:pPr>
              <a:buFont typeface="Arial" panose="020B0604020202020204" pitchFamily="34" charset="0"/>
              <a:buChar char="•"/>
            </a:pPr>
            <a:r>
              <a:rPr lang="en-US" sz="1800" b="0" dirty="0">
                <a:solidFill>
                  <a:schemeClr val="tx1"/>
                </a:solidFill>
                <a:latin typeface="+mn-lt"/>
              </a:rPr>
              <a:t>grades selected in the staff </a:t>
            </a:r>
            <a:r>
              <a:rPr lang="en-US" sz="1800" b="0" dirty="0" smtClean="0">
                <a:solidFill>
                  <a:schemeClr val="tx1"/>
                </a:solidFill>
                <a:latin typeface="+mn-lt"/>
              </a:rPr>
              <a:t>assignment record must cover the </a:t>
            </a:r>
            <a:r>
              <a:rPr lang="en-US" sz="1800" b="0" i="1" u="sng" dirty="0" smtClean="0">
                <a:solidFill>
                  <a:schemeClr val="tx1"/>
                </a:solidFill>
                <a:latin typeface="+mn-lt"/>
              </a:rPr>
              <a:t>entire</a:t>
            </a:r>
            <a:r>
              <a:rPr lang="en-US" sz="1800" b="0" dirty="0" smtClean="0">
                <a:solidFill>
                  <a:schemeClr val="tx1"/>
                </a:solidFill>
                <a:latin typeface="+mn-lt"/>
              </a:rPr>
              <a:t> grade range of the particular school building</a:t>
            </a:r>
            <a:endParaRPr lang="en-US" sz="1800" b="0" dirty="0">
              <a:solidFill>
                <a:schemeClr val="tx1"/>
              </a:solidFill>
              <a:latin typeface="+mn-lt"/>
            </a:endParaRPr>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120025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December Count </a:t>
            </a:r>
            <a:br>
              <a:rPr lang="en-US" sz="3200" dirty="0" smtClean="0"/>
            </a:br>
            <a:r>
              <a:rPr lang="en-US" sz="3200" dirty="0" smtClean="0"/>
              <a:t>Overview Statement</a:t>
            </a:r>
            <a:endParaRPr lang="en-US" sz="3200" dirty="0"/>
          </a:p>
        </p:txBody>
      </p:sp>
      <p:sp>
        <p:nvSpPr>
          <p:cNvPr id="2" name="Content Placeholder 1"/>
          <p:cNvSpPr>
            <a:spLocks noGrp="1"/>
          </p:cNvSpPr>
          <p:nvPr>
            <p:ph idx="1"/>
          </p:nvPr>
        </p:nvSpPr>
        <p:spPr/>
        <p:txBody>
          <a:bodyPr/>
          <a:lstStyle/>
          <a:p>
            <a:pPr marL="45720" indent="0" algn="ctr">
              <a:spcBef>
                <a:spcPts val="0"/>
              </a:spcBef>
              <a:buNone/>
            </a:pPr>
            <a:r>
              <a:rPr lang="en-US" sz="1800" dirty="0" smtClean="0">
                <a:solidFill>
                  <a:schemeClr val="tx1"/>
                </a:solidFill>
                <a:latin typeface="+mn-lt"/>
              </a:rPr>
              <a:t>Student</a:t>
            </a:r>
          </a:p>
          <a:p>
            <a:pPr marL="45720" indent="0">
              <a:spcBef>
                <a:spcPts val="0"/>
              </a:spcBef>
              <a:buNone/>
            </a:pPr>
            <a:r>
              <a:rPr lang="en-US" sz="1800" b="0" dirty="0" smtClean="0">
                <a:solidFill>
                  <a:schemeClr val="tx1"/>
                </a:solidFill>
                <a:latin typeface="+mn-lt"/>
              </a:rPr>
              <a:t>The </a:t>
            </a:r>
            <a:r>
              <a:rPr lang="en-US" sz="1800" b="0" dirty="0">
                <a:solidFill>
                  <a:schemeClr val="tx1"/>
                </a:solidFill>
                <a:latin typeface="+mn-lt"/>
              </a:rPr>
              <a:t>Special Education December Count collection is an annual count of </a:t>
            </a:r>
            <a:r>
              <a:rPr lang="en-US" sz="1800" b="0" dirty="0" smtClean="0">
                <a:solidFill>
                  <a:schemeClr val="tx1"/>
                </a:solidFill>
                <a:latin typeface="+mn-lt"/>
              </a:rPr>
              <a:t>Eligible Students </a:t>
            </a:r>
            <a:r>
              <a:rPr lang="en-US" sz="1800" b="0" dirty="0">
                <a:solidFill>
                  <a:schemeClr val="tx1"/>
                </a:solidFill>
                <a:latin typeface="+mn-lt"/>
              </a:rPr>
              <a:t>Under Part B of the Individuals with Disabilities Education Act (IDEA</a:t>
            </a:r>
            <a:r>
              <a:rPr lang="en-US" sz="1800" b="0" dirty="0" smtClean="0">
                <a:solidFill>
                  <a:schemeClr val="tx1"/>
                </a:solidFill>
                <a:latin typeface="+mn-lt"/>
              </a:rPr>
              <a:t>). Student data collected </a:t>
            </a:r>
            <a:r>
              <a:rPr lang="en-US" sz="1800" b="0" dirty="0">
                <a:solidFill>
                  <a:schemeClr val="tx1"/>
                </a:solidFill>
                <a:latin typeface="+mn-lt"/>
              </a:rPr>
              <a:t>as of December 1st </a:t>
            </a:r>
            <a:r>
              <a:rPr lang="en-US" sz="1800" b="0" dirty="0" smtClean="0">
                <a:solidFill>
                  <a:schemeClr val="tx1"/>
                </a:solidFill>
                <a:latin typeface="+mn-lt"/>
              </a:rPr>
              <a:t>is used </a:t>
            </a:r>
            <a:r>
              <a:rPr lang="en-US" sz="1800" b="0" dirty="0">
                <a:solidFill>
                  <a:schemeClr val="tx1"/>
                </a:solidFill>
                <a:latin typeface="+mn-lt"/>
              </a:rPr>
              <a:t>to determine State Level ECEA funding to provide specialized student services. </a:t>
            </a:r>
            <a:endParaRPr lang="en-US" sz="1800" b="0" dirty="0" smtClean="0">
              <a:solidFill>
                <a:schemeClr val="tx1"/>
              </a:solidFill>
              <a:latin typeface="+mn-lt"/>
            </a:endParaRPr>
          </a:p>
          <a:p>
            <a:pPr marL="45720" indent="0">
              <a:spcBef>
                <a:spcPts val="0"/>
              </a:spcBef>
              <a:buNone/>
            </a:pPr>
            <a:endParaRPr lang="en-US" sz="1800" b="0" dirty="0" smtClean="0">
              <a:solidFill>
                <a:schemeClr val="tx1"/>
              </a:solidFill>
              <a:latin typeface="+mn-lt"/>
            </a:endParaRPr>
          </a:p>
          <a:p>
            <a:pPr marL="45720" indent="0" algn="ctr">
              <a:spcBef>
                <a:spcPts val="0"/>
              </a:spcBef>
              <a:buNone/>
            </a:pPr>
            <a:r>
              <a:rPr lang="en-US" sz="1800" dirty="0" smtClean="0">
                <a:solidFill>
                  <a:schemeClr val="tx1"/>
                </a:solidFill>
                <a:latin typeface="+mn-lt"/>
              </a:rPr>
              <a:t>Staff</a:t>
            </a:r>
            <a:endParaRPr lang="en-US" sz="1800" dirty="0">
              <a:solidFill>
                <a:schemeClr val="tx1"/>
              </a:solidFill>
              <a:latin typeface="+mn-lt"/>
            </a:endParaRPr>
          </a:p>
          <a:p>
            <a:pPr marL="45720" indent="0">
              <a:spcBef>
                <a:spcPts val="0"/>
              </a:spcBef>
              <a:buNone/>
            </a:pPr>
            <a:r>
              <a:rPr lang="en-US" sz="1800" b="0" dirty="0" smtClean="0">
                <a:solidFill>
                  <a:schemeClr val="tx1"/>
                </a:solidFill>
                <a:latin typeface="+mn-lt"/>
              </a:rPr>
              <a:t>Special </a:t>
            </a:r>
            <a:r>
              <a:rPr lang="en-US" sz="1800" b="0" dirty="0">
                <a:solidFill>
                  <a:schemeClr val="tx1"/>
                </a:solidFill>
                <a:latin typeface="+mn-lt"/>
              </a:rPr>
              <a:t>Education December Staff Data is </a:t>
            </a:r>
            <a:r>
              <a:rPr lang="en-US" sz="1800" b="0" dirty="0" smtClean="0">
                <a:solidFill>
                  <a:schemeClr val="tx1"/>
                </a:solidFill>
                <a:latin typeface="+mn-lt"/>
              </a:rPr>
              <a:t>collected </a:t>
            </a:r>
            <a:r>
              <a:rPr lang="en-US" sz="1800" b="0" dirty="0">
                <a:solidFill>
                  <a:schemeClr val="tx1"/>
                </a:solidFill>
                <a:latin typeface="+mn-lt"/>
              </a:rPr>
              <a:t>to obtain actual data on special education staff employed by administrative units on December 1st of each year so that appropriate l</a:t>
            </a:r>
            <a:r>
              <a:rPr lang="en-US" sz="1800" b="0" dirty="0" smtClean="0">
                <a:solidFill>
                  <a:schemeClr val="tx1"/>
                </a:solidFill>
                <a:latin typeface="+mn-lt"/>
              </a:rPr>
              <a:t>icensing status of </a:t>
            </a:r>
            <a:r>
              <a:rPr lang="en-US" sz="1800" b="0" dirty="0">
                <a:solidFill>
                  <a:schemeClr val="tx1"/>
                </a:solidFill>
                <a:latin typeface="+mn-lt"/>
              </a:rPr>
              <a:t>staff can be </a:t>
            </a:r>
            <a:r>
              <a:rPr lang="en-US" sz="1800" b="0" dirty="0" smtClean="0">
                <a:solidFill>
                  <a:schemeClr val="tx1"/>
                </a:solidFill>
                <a:latin typeface="+mn-lt"/>
              </a:rPr>
              <a:t>verified per IDEA and ECEA regulations.  Reports are generated and available for </a:t>
            </a:r>
            <a:r>
              <a:rPr lang="en-US" sz="1800" b="0" dirty="0">
                <a:solidFill>
                  <a:schemeClr val="tx1"/>
                </a:solidFill>
                <a:latin typeface="+mn-lt"/>
              </a:rPr>
              <a:t>t</a:t>
            </a:r>
            <a:r>
              <a:rPr lang="en-US" sz="1800" b="0" dirty="0" smtClean="0">
                <a:solidFill>
                  <a:schemeClr val="tx1"/>
                </a:solidFill>
                <a:latin typeface="+mn-lt"/>
              </a:rPr>
              <a:t>he </a:t>
            </a:r>
            <a:r>
              <a:rPr lang="en-US" sz="1800" b="0" dirty="0">
                <a:solidFill>
                  <a:schemeClr val="tx1"/>
                </a:solidFill>
                <a:latin typeface="+mn-lt"/>
              </a:rPr>
              <a:t>State Legislature, Federal government, local administrative </a:t>
            </a:r>
            <a:r>
              <a:rPr lang="en-US" sz="1800" b="0" dirty="0" smtClean="0">
                <a:solidFill>
                  <a:schemeClr val="tx1"/>
                </a:solidFill>
                <a:latin typeface="+mn-lt"/>
              </a:rPr>
              <a:t>units and </a:t>
            </a:r>
            <a:r>
              <a:rPr lang="en-US" sz="1800" b="0" dirty="0">
                <a:solidFill>
                  <a:schemeClr val="tx1"/>
                </a:solidFill>
                <a:latin typeface="+mn-lt"/>
              </a:rPr>
              <a:t>the public</a:t>
            </a:r>
            <a:r>
              <a:rPr lang="en-US" sz="1800" b="0" dirty="0" smtClean="0">
                <a:solidFill>
                  <a:schemeClr val="tx1"/>
                </a:solidFill>
                <a:latin typeface="+mn-lt"/>
              </a:rPr>
              <a:t>.</a:t>
            </a:r>
          </a:p>
          <a:p>
            <a:pPr marL="45720" indent="0">
              <a:buNone/>
            </a:pPr>
            <a:endParaRPr lang="en-US" sz="18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3474482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50% Caseload Match - Primary Provider </a:t>
            </a:r>
            <a:br>
              <a:rPr lang="en-US" dirty="0" smtClean="0"/>
            </a:br>
            <a:r>
              <a:rPr lang="en-US" dirty="0" smtClean="0"/>
              <a:t>(SAM)</a:t>
            </a:r>
            <a:endParaRPr lang="en-US" dirty="0"/>
          </a:p>
        </p:txBody>
      </p:sp>
      <p:sp>
        <p:nvSpPr>
          <p:cNvPr id="2" name="Content Placeholder 1"/>
          <p:cNvSpPr>
            <a:spLocks noGrp="1"/>
          </p:cNvSpPr>
          <p:nvPr>
            <p:ph idx="1"/>
          </p:nvPr>
        </p:nvSpPr>
        <p:spPr/>
        <p:txBody>
          <a:bodyPr/>
          <a:lstStyle/>
          <a:p>
            <a:pPr marL="45720" indent="0">
              <a:spcBef>
                <a:spcPts val="0"/>
              </a:spcBef>
              <a:buNone/>
            </a:pPr>
            <a:r>
              <a:rPr lang="en-US" sz="2000" b="0" dirty="0" smtClean="0">
                <a:solidFill>
                  <a:schemeClr val="tx1"/>
                </a:solidFill>
                <a:latin typeface="+mn-lt"/>
              </a:rPr>
              <a:t>Job Codes 202 Special Education Teacher and 238 Speech-Language Pathologist generate a student caseload.</a:t>
            </a:r>
          </a:p>
          <a:p>
            <a:pPr marL="91440" indent="0">
              <a:spcBef>
                <a:spcPts val="0"/>
              </a:spcBef>
              <a:buNone/>
            </a:pPr>
            <a:endParaRPr lang="en-US" sz="2000" b="0" dirty="0" smtClean="0">
              <a:solidFill>
                <a:schemeClr val="tx1"/>
              </a:solidFill>
              <a:latin typeface="+mn-lt"/>
            </a:endParaRPr>
          </a:p>
          <a:p>
            <a:pPr marL="45720" indent="0">
              <a:spcBef>
                <a:spcPts val="0"/>
              </a:spcBef>
              <a:buNone/>
            </a:pPr>
            <a:r>
              <a:rPr lang="en-US" sz="2000" b="0" dirty="0" smtClean="0">
                <a:solidFill>
                  <a:schemeClr val="tx1"/>
                </a:solidFill>
                <a:latin typeface="+mn-lt"/>
              </a:rPr>
              <a:t>Student </a:t>
            </a:r>
            <a:r>
              <a:rPr lang="en-US" sz="2000" b="0" dirty="0">
                <a:solidFill>
                  <a:schemeClr val="tx1"/>
                </a:solidFill>
                <a:latin typeface="+mn-lt"/>
              </a:rPr>
              <a:t>caseload </a:t>
            </a:r>
            <a:r>
              <a:rPr lang="en-US" sz="2000" b="0" dirty="0" smtClean="0">
                <a:solidFill>
                  <a:schemeClr val="tx1"/>
                </a:solidFill>
                <a:latin typeface="+mn-lt"/>
              </a:rPr>
              <a:t>for SAM is based </a:t>
            </a:r>
            <a:r>
              <a:rPr lang="en-US" sz="2000" b="0" dirty="0">
                <a:solidFill>
                  <a:schemeClr val="tx1"/>
                </a:solidFill>
                <a:latin typeface="+mn-lt"/>
              </a:rPr>
              <a:t>on the staff EDID </a:t>
            </a:r>
            <a:r>
              <a:rPr lang="en-US" sz="2000" b="0" dirty="0" smtClean="0">
                <a:solidFill>
                  <a:schemeClr val="tx1"/>
                </a:solidFill>
                <a:latin typeface="+mn-lt"/>
              </a:rPr>
              <a:t>reported in the </a:t>
            </a:r>
            <a:r>
              <a:rPr lang="en-US" sz="2000" b="0" i="1" u="sng" dirty="0">
                <a:solidFill>
                  <a:schemeClr val="tx1"/>
                </a:solidFill>
                <a:latin typeface="+mn-lt"/>
              </a:rPr>
              <a:t>Primary Provider</a:t>
            </a:r>
            <a:r>
              <a:rPr lang="en-US" sz="2000" b="0" dirty="0">
                <a:solidFill>
                  <a:schemeClr val="tx1"/>
                </a:solidFill>
                <a:latin typeface="+mn-lt"/>
              </a:rPr>
              <a:t> </a:t>
            </a:r>
            <a:r>
              <a:rPr lang="en-US" sz="2000" b="0" dirty="0" smtClean="0">
                <a:solidFill>
                  <a:schemeClr val="tx1"/>
                </a:solidFill>
                <a:latin typeface="+mn-lt"/>
              </a:rPr>
              <a:t>field in </a:t>
            </a:r>
            <a:r>
              <a:rPr lang="en-US" sz="2000" b="0" dirty="0">
                <a:solidFill>
                  <a:schemeClr val="tx1"/>
                </a:solidFill>
                <a:latin typeface="+mn-lt"/>
              </a:rPr>
              <a:t>the IEP Participation </a:t>
            </a:r>
            <a:r>
              <a:rPr lang="en-US" sz="2000" b="0" dirty="0" smtClean="0">
                <a:solidFill>
                  <a:schemeClr val="tx1"/>
                </a:solidFill>
                <a:latin typeface="+mn-lt"/>
              </a:rPr>
              <a:t>file.</a:t>
            </a:r>
            <a:endParaRPr lang="en-US" sz="1800" b="0" dirty="0" smtClean="0">
              <a:solidFill>
                <a:schemeClr val="tx1"/>
              </a:solidFill>
              <a:latin typeface="+mn-lt"/>
            </a:endParaRPr>
          </a:p>
          <a:p>
            <a:pPr>
              <a:spcBef>
                <a:spcPts val="0"/>
              </a:spcBef>
              <a:buFont typeface="Arial" panose="020B0604020202020204" pitchFamily="34" charset="0"/>
              <a:buChar char="•"/>
            </a:pPr>
            <a:endParaRPr lang="en-US" sz="2000" b="0" dirty="0">
              <a:solidFill>
                <a:schemeClr val="tx1"/>
              </a:solidFill>
              <a:latin typeface="+mn-lt"/>
            </a:endParaRPr>
          </a:p>
          <a:p>
            <a:pPr marL="45720" indent="0">
              <a:spcBef>
                <a:spcPts val="0"/>
              </a:spcBef>
              <a:buNone/>
            </a:pPr>
            <a:r>
              <a:rPr lang="en-US" sz="2000" b="0" dirty="0" smtClean="0">
                <a:solidFill>
                  <a:schemeClr val="tx1"/>
                </a:solidFill>
                <a:latin typeface="+mn-lt"/>
              </a:rPr>
              <a:t>Staff EDID reported in any one of the four Secondary Provider fields do not generate a student caseload.</a:t>
            </a:r>
          </a:p>
          <a:p>
            <a:pPr>
              <a:spcBef>
                <a:spcPts val="0"/>
              </a:spcBef>
              <a:buFont typeface="Arial" panose="020B0604020202020204" pitchFamily="34" charset="0"/>
              <a:buChar char="•"/>
            </a:pPr>
            <a:endParaRPr lang="en-US" sz="2000" b="0" dirty="0">
              <a:solidFill>
                <a:schemeClr val="tx1"/>
              </a:solidFill>
              <a:latin typeface="+mn-lt"/>
            </a:endParaRPr>
          </a:p>
          <a:p>
            <a:pPr marL="45720" indent="0">
              <a:spcBef>
                <a:spcPts val="0"/>
              </a:spcBef>
              <a:buNone/>
            </a:pPr>
            <a:r>
              <a:rPr lang="en-US" sz="2000" b="0" dirty="0" smtClean="0">
                <a:solidFill>
                  <a:schemeClr val="tx1"/>
                </a:solidFill>
                <a:latin typeface="+mn-lt"/>
              </a:rPr>
              <a:t>Staff reported as the </a:t>
            </a:r>
            <a:r>
              <a:rPr lang="en-US" sz="2000" b="0" i="1" u="sng" dirty="0" smtClean="0">
                <a:solidFill>
                  <a:schemeClr val="tx1"/>
                </a:solidFill>
                <a:latin typeface="+mn-lt"/>
              </a:rPr>
              <a:t>Primary Provider</a:t>
            </a:r>
            <a:r>
              <a:rPr lang="en-US" sz="2000" dirty="0" smtClean="0">
                <a:solidFill>
                  <a:schemeClr val="tx1"/>
                </a:solidFill>
                <a:latin typeface="+mn-lt"/>
              </a:rPr>
              <a:t> </a:t>
            </a:r>
            <a:r>
              <a:rPr lang="en-US" sz="2000" b="0" dirty="0" smtClean="0">
                <a:solidFill>
                  <a:schemeClr val="tx1"/>
                </a:solidFill>
                <a:latin typeface="+mn-lt"/>
              </a:rPr>
              <a:t>must hold the appropriate license and endorsement for the majority of student disability categories served.</a:t>
            </a:r>
          </a:p>
          <a:p>
            <a:pPr marL="45720" indent="0">
              <a:spcBef>
                <a:spcPts val="0"/>
              </a:spcBef>
              <a:buNone/>
            </a:pPr>
            <a:endParaRPr lang="en-US" sz="2000" b="0" dirty="0" smtClean="0"/>
          </a:p>
          <a:p>
            <a:pPr>
              <a:spcBef>
                <a:spcPts val="0"/>
              </a:spcBef>
            </a:pPr>
            <a:endParaRPr lang="en-US" sz="20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207277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Caseload Match</a:t>
            </a:r>
            <a:br>
              <a:rPr lang="en-US" sz="3200" dirty="0" smtClean="0"/>
            </a:br>
            <a:r>
              <a:rPr lang="en-US" sz="3200" dirty="0" smtClean="0"/>
              <a:t>Speech-Language Pathologist</a:t>
            </a:r>
            <a:endParaRPr lang="en-US" sz="3200" dirty="0"/>
          </a:p>
        </p:txBody>
      </p:sp>
      <p:sp>
        <p:nvSpPr>
          <p:cNvPr id="2" name="Content Placeholder 1"/>
          <p:cNvSpPr>
            <a:spLocks noGrp="1"/>
          </p:cNvSpPr>
          <p:nvPr>
            <p:ph idx="1"/>
          </p:nvPr>
        </p:nvSpPr>
        <p:spPr/>
        <p:txBody>
          <a:bodyPr>
            <a:normAutofit/>
          </a:bodyPr>
          <a:lstStyle/>
          <a:p>
            <a:pPr marL="45720" indent="0">
              <a:buNone/>
            </a:pPr>
            <a:r>
              <a:rPr lang="en-US" sz="2000" b="0" dirty="0" smtClean="0">
                <a:solidFill>
                  <a:schemeClr val="tx1"/>
                </a:solidFill>
                <a:latin typeface="+mn-lt"/>
              </a:rPr>
              <a:t>The 50% caseload match for a CDE licensed Speech-Language Pathologist is met as follows:</a:t>
            </a:r>
          </a:p>
          <a:p>
            <a:pPr marL="45720" indent="0">
              <a:buNone/>
            </a:pPr>
            <a:endParaRPr lang="en-US" sz="2000" b="0" dirty="0" smtClean="0">
              <a:solidFill>
                <a:schemeClr val="tx1"/>
              </a:solidFill>
              <a:latin typeface="+mn-lt"/>
            </a:endParaRPr>
          </a:p>
          <a:p>
            <a:pPr marL="45720" indent="0">
              <a:buNone/>
            </a:pPr>
            <a:r>
              <a:rPr lang="en-US" sz="2000" b="0" dirty="0">
                <a:solidFill>
                  <a:schemeClr val="tx1"/>
                </a:solidFill>
                <a:latin typeface="+mn-lt"/>
              </a:rPr>
              <a:t>T</a:t>
            </a:r>
            <a:r>
              <a:rPr lang="en-US" sz="2000" b="0" dirty="0" smtClean="0">
                <a:solidFill>
                  <a:schemeClr val="tx1"/>
                </a:solidFill>
                <a:latin typeface="+mn-lt"/>
              </a:rPr>
              <a:t>he SLP is reported as the </a:t>
            </a:r>
            <a:r>
              <a:rPr lang="en-US" sz="2000" b="0" i="1" u="sng" dirty="0" smtClean="0">
                <a:solidFill>
                  <a:schemeClr val="tx1"/>
                </a:solidFill>
                <a:latin typeface="+mn-lt"/>
              </a:rPr>
              <a:t>Primary Provider </a:t>
            </a:r>
            <a:r>
              <a:rPr lang="en-US" sz="2000" b="0" dirty="0" smtClean="0">
                <a:solidFill>
                  <a:schemeClr val="tx1"/>
                </a:solidFill>
                <a:latin typeface="+mn-lt"/>
              </a:rPr>
              <a:t>to students:</a:t>
            </a:r>
          </a:p>
          <a:p>
            <a:pPr>
              <a:buFont typeface="Arial" panose="020B0604020202020204" pitchFamily="34" charset="0"/>
              <a:buChar char="•"/>
            </a:pPr>
            <a:r>
              <a:rPr lang="en-US" sz="2000" b="0" dirty="0" smtClean="0">
                <a:solidFill>
                  <a:schemeClr val="tx1"/>
                </a:solidFill>
                <a:latin typeface="+mn-lt"/>
              </a:rPr>
              <a:t>identified as disability 08-Speech or Language Impairment </a:t>
            </a:r>
            <a:r>
              <a:rPr lang="en-US" sz="2000" i="1" u="sng" dirty="0" smtClean="0">
                <a:solidFill>
                  <a:schemeClr val="tx1"/>
                </a:solidFill>
                <a:latin typeface="+mn-lt"/>
              </a:rPr>
              <a:t>and/or</a:t>
            </a:r>
            <a:r>
              <a:rPr lang="en-US" sz="2000" b="0" dirty="0" smtClean="0">
                <a:solidFill>
                  <a:schemeClr val="tx1"/>
                </a:solidFill>
                <a:latin typeface="+mn-lt"/>
              </a:rPr>
              <a:t> </a:t>
            </a:r>
          </a:p>
          <a:p>
            <a:pPr>
              <a:buFont typeface="Arial" panose="020B0604020202020204" pitchFamily="34" charset="0"/>
              <a:buChar char="•"/>
            </a:pPr>
            <a:r>
              <a:rPr lang="en-US" sz="2000" b="0" dirty="0">
                <a:solidFill>
                  <a:schemeClr val="tx1"/>
                </a:solidFill>
                <a:latin typeface="+mn-lt"/>
              </a:rPr>
              <a:t>i</a:t>
            </a:r>
            <a:r>
              <a:rPr lang="en-US" sz="2000" b="0" dirty="0" smtClean="0">
                <a:solidFill>
                  <a:schemeClr val="tx1"/>
                </a:solidFill>
                <a:latin typeface="+mn-lt"/>
              </a:rPr>
              <a:t>dentified as disability 11-Developmental Delay</a:t>
            </a:r>
          </a:p>
          <a:p>
            <a:pPr>
              <a:buFont typeface="Arial" panose="020B0604020202020204" pitchFamily="34" charset="0"/>
              <a:buChar char="•"/>
            </a:pPr>
            <a:endParaRPr lang="en-US" sz="2000" b="0" dirty="0" smtClean="0">
              <a:solidFill>
                <a:schemeClr val="tx1"/>
              </a:solidFill>
              <a:latin typeface="+mn-lt"/>
            </a:endParaRPr>
          </a:p>
          <a:p>
            <a:pPr marL="45720" indent="0">
              <a:buNone/>
            </a:pPr>
            <a:r>
              <a:rPr lang="en-US" sz="2000" b="0" dirty="0">
                <a:solidFill>
                  <a:schemeClr val="tx1"/>
                </a:solidFill>
                <a:latin typeface="+mn-lt"/>
              </a:rPr>
              <a:t>The SLP is reported as </a:t>
            </a:r>
            <a:r>
              <a:rPr lang="en-US" sz="2000" b="0" dirty="0" smtClean="0">
                <a:solidFill>
                  <a:schemeClr val="tx1"/>
                </a:solidFill>
                <a:latin typeface="+mn-lt"/>
              </a:rPr>
              <a:t>a </a:t>
            </a:r>
            <a:r>
              <a:rPr lang="en-US" sz="2000" b="0" i="1" u="sng" dirty="0" smtClean="0">
                <a:solidFill>
                  <a:schemeClr val="tx1"/>
                </a:solidFill>
                <a:latin typeface="+mn-lt"/>
              </a:rPr>
              <a:t>Secondary Service </a:t>
            </a:r>
            <a:r>
              <a:rPr lang="en-US" sz="2000" b="0" i="1" u="sng" dirty="0">
                <a:solidFill>
                  <a:schemeClr val="tx1"/>
                </a:solidFill>
                <a:latin typeface="+mn-lt"/>
              </a:rPr>
              <a:t>Provider</a:t>
            </a:r>
            <a:r>
              <a:rPr lang="en-US" sz="2000" b="0" dirty="0">
                <a:solidFill>
                  <a:schemeClr val="tx1"/>
                </a:solidFill>
                <a:latin typeface="+mn-lt"/>
              </a:rPr>
              <a:t> to </a:t>
            </a:r>
            <a:r>
              <a:rPr lang="en-US" sz="2000" b="0" dirty="0" smtClean="0">
                <a:solidFill>
                  <a:schemeClr val="tx1"/>
                </a:solidFill>
                <a:latin typeface="+mn-lt"/>
              </a:rPr>
              <a:t>students:</a:t>
            </a:r>
          </a:p>
          <a:p>
            <a:pPr>
              <a:buFont typeface="Arial" panose="020B0604020202020204" pitchFamily="34" charset="0"/>
              <a:buChar char="•"/>
            </a:pPr>
            <a:r>
              <a:rPr lang="en-US" sz="1800" b="0" dirty="0">
                <a:solidFill>
                  <a:schemeClr val="tx1"/>
                </a:solidFill>
                <a:latin typeface="+mn-lt"/>
              </a:rPr>
              <a:t>i</a:t>
            </a:r>
            <a:r>
              <a:rPr lang="en-US" sz="1800" b="0" dirty="0" smtClean="0">
                <a:solidFill>
                  <a:schemeClr val="tx1"/>
                </a:solidFill>
                <a:latin typeface="+mn-lt"/>
              </a:rPr>
              <a:t>dentified in any disability category who </a:t>
            </a:r>
            <a:r>
              <a:rPr lang="en-US" sz="1800" b="0" dirty="0">
                <a:solidFill>
                  <a:schemeClr val="tx1"/>
                </a:solidFill>
                <a:latin typeface="+mn-lt"/>
              </a:rPr>
              <a:t>receive supplemental speech-language </a:t>
            </a:r>
            <a:r>
              <a:rPr lang="en-US" sz="1800" b="0" dirty="0" smtClean="0">
                <a:solidFill>
                  <a:schemeClr val="tx1"/>
                </a:solidFill>
                <a:latin typeface="+mn-lt"/>
              </a:rPr>
              <a:t>services</a:t>
            </a:r>
            <a:endParaRPr lang="en-US" sz="1800" b="0" dirty="0">
              <a:solidFill>
                <a:schemeClr val="tx1"/>
              </a:solidFill>
              <a:latin typeface="+mn-lt"/>
            </a:endParaRPr>
          </a:p>
          <a:p>
            <a:pPr marL="45720" indent="0">
              <a:buNone/>
            </a:pPr>
            <a:endParaRPr lang="en-US" sz="2000" b="0" dirty="0"/>
          </a:p>
          <a:p>
            <a:pPr marL="45720" indent="0">
              <a:spcBef>
                <a:spcPts val="0"/>
              </a:spcBef>
              <a:buNone/>
            </a:pPr>
            <a:endParaRPr lang="en-US" sz="20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1770716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0999" y="6356350"/>
            <a:ext cx="3352800" cy="274320"/>
          </a:xfrm>
          <a:prstGeom prst="rect">
            <a:avLst/>
          </a:prstGeom>
        </p:spPr>
        <p:txBody>
          <a:bodyPr/>
          <a:lstStyle/>
          <a:p>
            <a:fld id="{757A2F4E-5D54-B04B-91BD-7E78EE1FE9FD}" type="slidenum">
              <a:rPr lang="en-US" smtClean="0"/>
              <a:pPr/>
              <a:t>32</a:t>
            </a:fld>
            <a:endParaRPr lang="en-US" dirty="0" smtClean="0"/>
          </a:p>
        </p:txBody>
      </p:sp>
      <p:sp>
        <p:nvSpPr>
          <p:cNvPr id="5" name="TextBox 4"/>
          <p:cNvSpPr txBox="1"/>
          <p:nvPr/>
        </p:nvSpPr>
        <p:spPr>
          <a:xfrm>
            <a:off x="533400" y="342900"/>
            <a:ext cx="8077200" cy="461963"/>
          </a:xfrm>
          <a:prstGeom prst="rect">
            <a:avLst/>
          </a:prstGeom>
          <a:solidFill>
            <a:schemeClr val="accent4">
              <a:lumMod val="40000"/>
              <a:lumOff val="6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dirty="0">
                <a:latin typeface="Verdana" pitchFamily="34" charset="0"/>
              </a:rPr>
              <a:t>How is caseload being reported?</a:t>
            </a:r>
          </a:p>
        </p:txBody>
      </p:sp>
      <p:sp>
        <p:nvSpPr>
          <p:cNvPr id="6" name="TextBox 5"/>
          <p:cNvSpPr txBox="1"/>
          <p:nvPr/>
        </p:nvSpPr>
        <p:spPr>
          <a:xfrm>
            <a:off x="3662363" y="982663"/>
            <a:ext cx="1447800" cy="1200150"/>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latin typeface="Verdana" pitchFamily="34" charset="0"/>
              </a:rPr>
              <a:t>EXACT caseload grade match</a:t>
            </a:r>
          </a:p>
        </p:txBody>
      </p:sp>
      <p:sp>
        <p:nvSpPr>
          <p:cNvPr id="7" name="TextBox 6"/>
          <p:cNvSpPr txBox="1"/>
          <p:nvPr/>
        </p:nvSpPr>
        <p:spPr>
          <a:xfrm>
            <a:off x="3462338" y="3962400"/>
            <a:ext cx="1905000" cy="2800350"/>
          </a:xfrm>
          <a:prstGeom prst="rect">
            <a:avLst/>
          </a:prstGeom>
          <a:solidFill>
            <a:schemeClr val="accent3">
              <a:lumMod val="40000"/>
              <a:lumOff val="60000"/>
            </a:schemeClr>
          </a:solidFill>
          <a:effectLst/>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1600" dirty="0">
                <a:latin typeface="Verdana" pitchFamily="34" charset="0"/>
              </a:rPr>
              <a:t>Grades of </a:t>
            </a:r>
            <a:r>
              <a:rPr lang="en-US" sz="1600" u="sng" dirty="0">
                <a:latin typeface="Verdana" pitchFamily="34" charset="0"/>
              </a:rPr>
              <a:t>EACH</a:t>
            </a:r>
            <a:r>
              <a:rPr lang="en-US" sz="1600" dirty="0">
                <a:latin typeface="Verdana" pitchFamily="34" charset="0"/>
              </a:rPr>
              <a:t> student on a teacher/SLP caseload must be marked as </a:t>
            </a:r>
            <a:r>
              <a:rPr lang="en-US" sz="1600" dirty="0" smtClean="0">
                <a:latin typeface="Verdana" pitchFamily="34" charset="0"/>
              </a:rPr>
              <a:t>‘1</a:t>
            </a:r>
            <a:r>
              <a:rPr lang="en-US" sz="1600" dirty="0">
                <a:latin typeface="Verdana" pitchFamily="34" charset="0"/>
              </a:rPr>
              <a:t>’ – yes on the staff detail record. </a:t>
            </a:r>
            <a:r>
              <a:rPr lang="en-US" sz="1600" u="sng" dirty="0">
                <a:latin typeface="Verdana" pitchFamily="34" charset="0"/>
              </a:rPr>
              <a:t>ALL</a:t>
            </a:r>
            <a:r>
              <a:rPr lang="en-US" sz="1600" dirty="0">
                <a:latin typeface="Verdana" pitchFamily="34" charset="0"/>
              </a:rPr>
              <a:t> other grades must be marked ‘</a:t>
            </a:r>
            <a:r>
              <a:rPr lang="en-US" sz="1600" dirty="0" smtClean="0">
                <a:latin typeface="Verdana" pitchFamily="34" charset="0"/>
              </a:rPr>
              <a:t>0’ </a:t>
            </a:r>
            <a:r>
              <a:rPr lang="en-US" sz="1600" dirty="0">
                <a:latin typeface="Verdana" pitchFamily="34" charset="0"/>
              </a:rPr>
              <a:t>– no.</a:t>
            </a:r>
          </a:p>
        </p:txBody>
      </p:sp>
      <p:sp>
        <p:nvSpPr>
          <p:cNvPr id="8" name="Rectangle 7"/>
          <p:cNvSpPr/>
          <p:nvPr/>
        </p:nvSpPr>
        <p:spPr>
          <a:xfrm>
            <a:off x="3352800" y="2589213"/>
            <a:ext cx="2286000" cy="1016000"/>
          </a:xfrm>
          <a:prstGeom prst="rect">
            <a:avLst/>
          </a:prstGeom>
          <a:solidFill>
            <a:schemeClr val="accent3">
              <a:lumMod val="40000"/>
              <a:lumOff val="60000"/>
            </a:schemeClr>
          </a:solidFill>
          <a:ln w="25400">
            <a:solidFill>
              <a:schemeClr val="accent3">
                <a:lumMod val="75000"/>
              </a:schemeClr>
            </a:solidFill>
          </a:ln>
        </p:spPr>
        <p:txBody>
          <a:bodyPr>
            <a:spAutoFit/>
          </a:bodyPr>
          <a:lstStyle/>
          <a:p>
            <a:pPr algn="ctr" fontAlgn="auto">
              <a:spcBef>
                <a:spcPts val="0"/>
              </a:spcBef>
              <a:spcAft>
                <a:spcPts val="0"/>
              </a:spcAft>
              <a:defRPr/>
            </a:pPr>
            <a:r>
              <a:rPr lang="en-US" sz="1500" dirty="0">
                <a:latin typeface="Verdana" pitchFamily="34" charset="0"/>
              </a:rPr>
              <a:t>Teacher/SLP reported with specific grade levels of individual students</a:t>
            </a:r>
          </a:p>
        </p:txBody>
      </p:sp>
      <p:cxnSp>
        <p:nvCxnSpPr>
          <p:cNvPr id="9" name="Straight Arrow Connector 8"/>
          <p:cNvCxnSpPr/>
          <p:nvPr/>
        </p:nvCxnSpPr>
        <p:spPr>
          <a:xfrm rot="5100000">
            <a:off x="4242594" y="3796507"/>
            <a:ext cx="306387" cy="254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100000">
            <a:off x="4214019" y="2401094"/>
            <a:ext cx="306387" cy="22225"/>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96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80999" y="6356350"/>
            <a:ext cx="3352800" cy="274320"/>
          </a:xfrm>
          <a:prstGeom prst="rect">
            <a:avLst/>
          </a:prstGeom>
        </p:spPr>
        <p:txBody>
          <a:bodyPr/>
          <a:lstStyle/>
          <a:p>
            <a:fld id="{757A2F4E-5D54-B04B-91BD-7E78EE1FE9FD}" type="slidenum">
              <a:rPr lang="en-US" smtClean="0"/>
              <a:pPr/>
              <a:t>33</a:t>
            </a:fld>
            <a:endParaRPr lang="en-US" dirty="0" smtClean="0"/>
          </a:p>
        </p:txBody>
      </p:sp>
      <p:sp>
        <p:nvSpPr>
          <p:cNvPr id="3" name="TextBox 2"/>
          <p:cNvSpPr txBox="1"/>
          <p:nvPr/>
        </p:nvSpPr>
        <p:spPr>
          <a:xfrm>
            <a:off x="1587500" y="1366838"/>
            <a:ext cx="1524000" cy="64611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latin typeface="Verdana" pitchFamily="34" charset="0"/>
              </a:rPr>
              <a:t>Elementary School</a:t>
            </a:r>
          </a:p>
        </p:txBody>
      </p:sp>
      <p:sp>
        <p:nvSpPr>
          <p:cNvPr id="4" name="TextBox 3"/>
          <p:cNvSpPr txBox="1"/>
          <p:nvPr/>
        </p:nvSpPr>
        <p:spPr>
          <a:xfrm>
            <a:off x="3949700" y="1366838"/>
            <a:ext cx="1219200" cy="646112"/>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dirty="0">
                <a:latin typeface="Verdana" pitchFamily="34" charset="0"/>
              </a:rPr>
              <a:t>Middle School</a:t>
            </a:r>
          </a:p>
        </p:txBody>
      </p:sp>
      <p:sp>
        <p:nvSpPr>
          <p:cNvPr id="5" name="TextBox 4"/>
          <p:cNvSpPr txBox="1"/>
          <p:nvPr/>
        </p:nvSpPr>
        <p:spPr>
          <a:xfrm>
            <a:off x="1354137" y="2497138"/>
            <a:ext cx="2036763" cy="230822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1600" dirty="0">
                <a:latin typeface="Verdana" pitchFamily="34" charset="0"/>
              </a:rPr>
              <a:t>Grades K-5</a:t>
            </a:r>
            <a:r>
              <a:rPr lang="en-US" sz="1600" baseline="30000" dirty="0">
                <a:latin typeface="Verdana" pitchFamily="34" charset="0"/>
              </a:rPr>
              <a:t>th</a:t>
            </a:r>
            <a:r>
              <a:rPr lang="en-US" sz="1600" dirty="0">
                <a:latin typeface="Verdana" pitchFamily="34" charset="0"/>
              </a:rPr>
              <a:t> must be marked </a:t>
            </a:r>
            <a:r>
              <a:rPr lang="en-US" sz="1600" dirty="0" smtClean="0">
                <a:latin typeface="Verdana" pitchFamily="34" charset="0"/>
              </a:rPr>
              <a:t>’1</a:t>
            </a:r>
            <a:r>
              <a:rPr lang="en-US" sz="1600" dirty="0">
                <a:latin typeface="Verdana" pitchFamily="34" charset="0"/>
              </a:rPr>
              <a:t>’ –yes </a:t>
            </a:r>
            <a:r>
              <a:rPr lang="en-US" sz="1600" b="1" dirty="0">
                <a:latin typeface="Verdana" pitchFamily="34" charset="0"/>
              </a:rPr>
              <a:t>OR </a:t>
            </a:r>
            <a:r>
              <a:rPr lang="en-US" sz="1600" dirty="0">
                <a:latin typeface="Verdana" pitchFamily="34" charset="0"/>
              </a:rPr>
              <a:t>Grades K-6</a:t>
            </a:r>
            <a:r>
              <a:rPr lang="en-US" sz="1600" baseline="30000" dirty="0">
                <a:latin typeface="Verdana" pitchFamily="34" charset="0"/>
              </a:rPr>
              <a:t>th</a:t>
            </a:r>
            <a:r>
              <a:rPr lang="en-US" sz="1600" dirty="0">
                <a:latin typeface="Verdana" pitchFamily="34" charset="0"/>
              </a:rPr>
              <a:t> must be marked </a:t>
            </a:r>
            <a:r>
              <a:rPr lang="en-US" sz="1600" dirty="0" smtClean="0">
                <a:latin typeface="Verdana" pitchFamily="34" charset="0"/>
              </a:rPr>
              <a:t>‘1</a:t>
            </a:r>
            <a:r>
              <a:rPr lang="en-US" sz="1600" dirty="0">
                <a:latin typeface="Verdana" pitchFamily="34" charset="0"/>
              </a:rPr>
              <a:t>’ – yes. </a:t>
            </a:r>
          </a:p>
          <a:p>
            <a:pPr algn="ctr" fontAlgn="auto">
              <a:spcBef>
                <a:spcPts val="0"/>
              </a:spcBef>
              <a:spcAft>
                <a:spcPts val="0"/>
              </a:spcAft>
              <a:defRPr/>
            </a:pPr>
            <a:r>
              <a:rPr lang="en-US" sz="1600" dirty="0">
                <a:latin typeface="Verdana" pitchFamily="34" charset="0"/>
              </a:rPr>
              <a:t>All other grades MUST be marked ‘</a:t>
            </a:r>
            <a:r>
              <a:rPr lang="en-US" sz="1600" dirty="0" smtClean="0">
                <a:latin typeface="Verdana" pitchFamily="34" charset="0"/>
              </a:rPr>
              <a:t>0’ </a:t>
            </a:r>
            <a:r>
              <a:rPr lang="en-US" sz="1600" dirty="0">
                <a:latin typeface="Verdana" pitchFamily="34" charset="0"/>
              </a:rPr>
              <a:t>- no</a:t>
            </a:r>
          </a:p>
        </p:txBody>
      </p:sp>
      <p:sp>
        <p:nvSpPr>
          <p:cNvPr id="6" name="Rectangle 5"/>
          <p:cNvSpPr/>
          <p:nvPr/>
        </p:nvSpPr>
        <p:spPr>
          <a:xfrm>
            <a:off x="6007100" y="1366838"/>
            <a:ext cx="1219200" cy="646112"/>
          </a:xfrm>
          <a:prstGeom prst="rect">
            <a:avLst/>
          </a:prstGeom>
          <a:solidFill>
            <a:schemeClr val="accent6">
              <a:lumMod val="60000"/>
              <a:lumOff val="4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dirty="0">
                <a:latin typeface="Verdana" pitchFamily="34" charset="0"/>
              </a:rPr>
              <a:t>High School</a:t>
            </a:r>
          </a:p>
        </p:txBody>
      </p:sp>
      <p:sp>
        <p:nvSpPr>
          <p:cNvPr id="7" name="Rectangle 48"/>
          <p:cNvSpPr>
            <a:spLocks noChangeArrowheads="1"/>
          </p:cNvSpPr>
          <p:nvPr/>
        </p:nvSpPr>
        <p:spPr bwMode="auto">
          <a:xfrm>
            <a:off x="1524000" y="473075"/>
            <a:ext cx="5994400" cy="323850"/>
          </a:xfrm>
          <a:prstGeom prst="rect">
            <a:avLst/>
          </a:prstGeom>
          <a:solidFill>
            <a:srgbClr val="FFFFCC"/>
          </a:solidFill>
          <a:ln w="25400">
            <a:solidFill>
              <a:srgbClr val="002060"/>
            </a:solidFill>
            <a:round/>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500" dirty="0" smtClean="0">
                <a:latin typeface="Verdana" panose="020B0604030504040204" pitchFamily="34" charset="0"/>
              </a:rPr>
              <a:t>Teacher 202/SLP 238 </a:t>
            </a:r>
            <a:r>
              <a:rPr lang="en-US" altLang="en-US" sz="1500" dirty="0">
                <a:latin typeface="Verdana" panose="020B0604030504040204" pitchFamily="34" charset="0"/>
              </a:rPr>
              <a:t>reported by grade range</a:t>
            </a:r>
          </a:p>
        </p:txBody>
      </p:sp>
      <p:sp>
        <p:nvSpPr>
          <p:cNvPr id="8" name="Rectangle 7"/>
          <p:cNvSpPr/>
          <p:nvPr/>
        </p:nvSpPr>
        <p:spPr>
          <a:xfrm>
            <a:off x="3559175" y="2508250"/>
            <a:ext cx="2038350" cy="230822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600" dirty="0">
                <a:latin typeface="Verdana" pitchFamily="34" charset="0"/>
              </a:rPr>
              <a:t>Grades 6</a:t>
            </a:r>
            <a:r>
              <a:rPr lang="en-US" sz="1600" baseline="30000" dirty="0">
                <a:latin typeface="Verdana" pitchFamily="34" charset="0"/>
              </a:rPr>
              <a:t>th</a:t>
            </a:r>
            <a:r>
              <a:rPr lang="en-US" sz="1600" dirty="0">
                <a:latin typeface="Verdana" pitchFamily="34" charset="0"/>
              </a:rPr>
              <a:t>-8</a:t>
            </a:r>
            <a:r>
              <a:rPr lang="en-US" sz="1600" baseline="30000" dirty="0">
                <a:latin typeface="Verdana" pitchFamily="34" charset="0"/>
              </a:rPr>
              <a:t>th</a:t>
            </a:r>
            <a:r>
              <a:rPr lang="en-US" sz="1600" dirty="0">
                <a:latin typeface="Verdana" pitchFamily="34" charset="0"/>
              </a:rPr>
              <a:t> must be marked </a:t>
            </a:r>
            <a:r>
              <a:rPr lang="en-US" sz="1600" dirty="0" smtClean="0">
                <a:latin typeface="Verdana" pitchFamily="34" charset="0"/>
              </a:rPr>
              <a:t>’1</a:t>
            </a:r>
            <a:r>
              <a:rPr lang="en-US" sz="1600" dirty="0">
                <a:latin typeface="Verdana" pitchFamily="34" charset="0"/>
              </a:rPr>
              <a:t>’ –yes </a:t>
            </a:r>
            <a:r>
              <a:rPr lang="en-US" sz="1600" b="1" dirty="0">
                <a:latin typeface="Verdana" pitchFamily="34" charset="0"/>
              </a:rPr>
              <a:t>OR </a:t>
            </a:r>
            <a:r>
              <a:rPr lang="en-US" sz="1600" dirty="0">
                <a:latin typeface="Verdana" pitchFamily="34" charset="0"/>
              </a:rPr>
              <a:t>Grades 7</a:t>
            </a:r>
            <a:r>
              <a:rPr lang="en-US" sz="1600" baseline="30000" dirty="0">
                <a:latin typeface="Verdana" pitchFamily="34" charset="0"/>
              </a:rPr>
              <a:t>th</a:t>
            </a:r>
            <a:r>
              <a:rPr lang="en-US" sz="1600" dirty="0">
                <a:latin typeface="Verdana" pitchFamily="34" charset="0"/>
              </a:rPr>
              <a:t>-8</a:t>
            </a:r>
            <a:r>
              <a:rPr lang="en-US" sz="1600" baseline="30000" dirty="0">
                <a:latin typeface="Verdana" pitchFamily="34" charset="0"/>
              </a:rPr>
              <a:t>th</a:t>
            </a:r>
            <a:r>
              <a:rPr lang="en-US" sz="1600" dirty="0">
                <a:latin typeface="Verdana" pitchFamily="34" charset="0"/>
              </a:rPr>
              <a:t> must be marked </a:t>
            </a:r>
            <a:r>
              <a:rPr lang="en-US" sz="1600" dirty="0" smtClean="0">
                <a:latin typeface="Verdana" pitchFamily="34" charset="0"/>
              </a:rPr>
              <a:t>‘1</a:t>
            </a:r>
            <a:r>
              <a:rPr lang="en-US" sz="1600" dirty="0">
                <a:latin typeface="Verdana" pitchFamily="34" charset="0"/>
              </a:rPr>
              <a:t>’ – yes.</a:t>
            </a:r>
          </a:p>
          <a:p>
            <a:pPr algn="ctr" fontAlgn="auto">
              <a:spcBef>
                <a:spcPts val="0"/>
              </a:spcBef>
              <a:spcAft>
                <a:spcPts val="0"/>
              </a:spcAft>
              <a:defRPr/>
            </a:pPr>
            <a:r>
              <a:rPr lang="en-US" sz="1600" dirty="0">
                <a:latin typeface="Verdana" pitchFamily="34" charset="0"/>
              </a:rPr>
              <a:t> All other grades MUST be marked ‘</a:t>
            </a:r>
            <a:r>
              <a:rPr lang="en-US" sz="1600" dirty="0" smtClean="0">
                <a:latin typeface="Verdana" pitchFamily="34" charset="0"/>
              </a:rPr>
              <a:t>0’ </a:t>
            </a:r>
            <a:r>
              <a:rPr lang="en-US" sz="1600" dirty="0">
                <a:latin typeface="Verdana" pitchFamily="34" charset="0"/>
              </a:rPr>
              <a:t>- no</a:t>
            </a:r>
          </a:p>
        </p:txBody>
      </p:sp>
      <p:sp>
        <p:nvSpPr>
          <p:cNvPr id="9" name="Rectangle 8"/>
          <p:cNvSpPr/>
          <p:nvPr/>
        </p:nvSpPr>
        <p:spPr>
          <a:xfrm>
            <a:off x="5773737" y="2498725"/>
            <a:ext cx="2038350" cy="1323439"/>
          </a:xfrm>
          <a:prstGeom prst="rect">
            <a:avLst/>
          </a:prstGeom>
          <a:solidFill>
            <a:schemeClr val="accent6">
              <a:lumMod val="60000"/>
              <a:lumOff val="4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600" dirty="0">
                <a:latin typeface="Verdana" pitchFamily="34" charset="0"/>
              </a:rPr>
              <a:t>Grades 9</a:t>
            </a:r>
            <a:r>
              <a:rPr lang="en-US" sz="1600" baseline="30000" dirty="0">
                <a:latin typeface="Verdana" pitchFamily="34" charset="0"/>
              </a:rPr>
              <a:t>th</a:t>
            </a:r>
            <a:r>
              <a:rPr lang="en-US" sz="1600" dirty="0">
                <a:latin typeface="Verdana" pitchFamily="34" charset="0"/>
              </a:rPr>
              <a:t>-12</a:t>
            </a:r>
            <a:r>
              <a:rPr lang="en-US" sz="1600" baseline="30000" dirty="0">
                <a:latin typeface="Verdana" pitchFamily="34" charset="0"/>
              </a:rPr>
              <a:t>th</a:t>
            </a:r>
            <a:r>
              <a:rPr lang="en-US" sz="1600" dirty="0">
                <a:latin typeface="Verdana" pitchFamily="34" charset="0"/>
              </a:rPr>
              <a:t> must be marked </a:t>
            </a:r>
            <a:r>
              <a:rPr lang="en-US" sz="1600" dirty="0" smtClean="0">
                <a:latin typeface="Verdana" pitchFamily="34" charset="0"/>
              </a:rPr>
              <a:t>’1</a:t>
            </a:r>
            <a:r>
              <a:rPr lang="en-US" sz="1600" dirty="0">
                <a:latin typeface="Verdana" pitchFamily="34" charset="0"/>
              </a:rPr>
              <a:t>’ –yes. All other grades MUST be marked ‘</a:t>
            </a:r>
            <a:r>
              <a:rPr lang="en-US" sz="1600" dirty="0" smtClean="0">
                <a:latin typeface="Verdana" pitchFamily="34" charset="0"/>
              </a:rPr>
              <a:t>0’ </a:t>
            </a:r>
            <a:r>
              <a:rPr lang="en-US" sz="1600" dirty="0">
                <a:latin typeface="Verdana" pitchFamily="34" charset="0"/>
              </a:rPr>
              <a:t>- no</a:t>
            </a:r>
          </a:p>
        </p:txBody>
      </p:sp>
      <p:cxnSp>
        <p:nvCxnSpPr>
          <p:cNvPr id="10" name="Straight Arrow Connector 9"/>
          <p:cNvCxnSpPr/>
          <p:nvPr/>
        </p:nvCxnSpPr>
        <p:spPr>
          <a:xfrm rot="16200000" flipH="1">
            <a:off x="4305300" y="1093788"/>
            <a:ext cx="381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426200" y="1096963"/>
            <a:ext cx="381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082800" y="1092200"/>
            <a:ext cx="381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980000" flipH="1">
            <a:off x="2170113" y="2201862"/>
            <a:ext cx="381000" cy="92075"/>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980000" flipH="1">
            <a:off x="4357688" y="2201862"/>
            <a:ext cx="381000" cy="92075"/>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980000" flipH="1">
            <a:off x="6491288" y="2205037"/>
            <a:ext cx="381000" cy="92075"/>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48"/>
          <p:cNvSpPr>
            <a:spLocks noChangeArrowheads="1"/>
          </p:cNvSpPr>
          <p:nvPr/>
        </p:nvSpPr>
        <p:spPr bwMode="auto">
          <a:xfrm>
            <a:off x="581025" y="5308600"/>
            <a:ext cx="7978775" cy="785813"/>
          </a:xfrm>
          <a:prstGeom prst="rect">
            <a:avLst/>
          </a:prstGeom>
          <a:solidFill>
            <a:srgbClr val="FFFFCC"/>
          </a:solidFill>
          <a:ln w="25400">
            <a:solidFill>
              <a:srgbClr val="002060"/>
            </a:solidFill>
            <a:round/>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Verdana" panose="020B0604030504040204" pitchFamily="34" charset="0"/>
              </a:rPr>
              <a:t>NOTE: the grade range option may only be used if the grades within a range (elementary, middle, high school) fall within the low/high grades of the reported school building for that staff member</a:t>
            </a:r>
            <a:r>
              <a:rPr lang="en-US" altLang="en-US" sz="1500" dirty="0" smtClean="0">
                <a:latin typeface="Verdana" panose="020B0604030504040204" pitchFamily="34" charset="0"/>
              </a:rPr>
              <a:t>.</a:t>
            </a:r>
            <a:endParaRPr lang="en-US" altLang="en-US" sz="1500" dirty="0">
              <a:latin typeface="Verdana" panose="020B0604030504040204" pitchFamily="34" charset="0"/>
            </a:endParaRPr>
          </a:p>
        </p:txBody>
      </p:sp>
    </p:spTree>
    <p:extLst>
      <p:ext uri="{BB962C8B-B14F-4D97-AF65-F5344CB8AC3E}">
        <p14:creationId xmlns:p14="http://schemas.microsoft.com/office/powerpoint/2010/main" val="4085266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Grades Reported </a:t>
            </a:r>
            <a:endParaRPr lang="en-US" dirty="0"/>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34</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887993106"/>
              </p:ext>
            </p:extLst>
          </p:nvPr>
        </p:nvGraphicFramePr>
        <p:xfrm>
          <a:off x="1828800" y="1650069"/>
          <a:ext cx="5257800" cy="1477962"/>
        </p:xfrm>
        <a:graphic>
          <a:graphicData uri="http://schemas.openxmlformats.org/drawingml/2006/table">
            <a:tbl>
              <a:tblPr firstRow="1" bandRow="1">
                <a:tableStyleId>{F5AB1C69-6EDB-4FF4-983F-18BD219EF322}</a:tableStyleId>
              </a:tblPr>
              <a:tblGrid>
                <a:gridCol w="1649896"/>
                <a:gridCol w="1695977"/>
                <a:gridCol w="1911927"/>
              </a:tblGrid>
              <a:tr h="370742">
                <a:tc>
                  <a:txBody>
                    <a:bodyPr/>
                    <a:lstStyle/>
                    <a:p>
                      <a:r>
                        <a:rPr lang="en-US" sz="1800" dirty="0" smtClean="0">
                          <a:solidFill>
                            <a:schemeClr val="tx1"/>
                          </a:solidFill>
                          <a:latin typeface="Gill Sans MT" panose="020B0502020104020203" pitchFamily="34" charset="0"/>
                        </a:rPr>
                        <a:t>School</a:t>
                      </a:r>
                      <a:r>
                        <a:rPr lang="en-US" sz="1800" baseline="0" dirty="0" smtClean="0">
                          <a:solidFill>
                            <a:schemeClr val="tx1"/>
                          </a:solidFill>
                          <a:latin typeface="Gill Sans MT" panose="020B0502020104020203" pitchFamily="34" charset="0"/>
                        </a:rPr>
                        <a:t> Code</a:t>
                      </a:r>
                      <a:endParaRPr lang="en-US" sz="1800" dirty="0">
                        <a:solidFill>
                          <a:schemeClr val="tx1"/>
                        </a:solidFill>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solidFill>
                            <a:schemeClr val="tx1"/>
                          </a:solidFill>
                          <a:latin typeface="Gill Sans MT" panose="020B0502020104020203" pitchFamily="34" charset="0"/>
                        </a:rPr>
                        <a:t>Low Grade</a:t>
                      </a:r>
                      <a:endParaRPr lang="en-US" sz="1800" dirty="0">
                        <a:solidFill>
                          <a:schemeClr val="tx1"/>
                        </a:solidFill>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solidFill>
                            <a:schemeClr val="tx1"/>
                          </a:solidFill>
                          <a:latin typeface="Gill Sans MT" panose="020B0502020104020203" pitchFamily="34" charset="0"/>
                        </a:rPr>
                        <a:t>High Grade</a:t>
                      </a:r>
                      <a:endParaRPr lang="en-US" sz="1800" dirty="0">
                        <a:solidFill>
                          <a:schemeClr val="tx1"/>
                        </a:solidFill>
                        <a:latin typeface="Gill Sans MT" panose="020B0502020104020203" pitchFamily="34" charset="0"/>
                      </a:endParaRPr>
                    </a:p>
                  </a:txBody>
                  <a:tcPr marT="45708" marB="45708">
                    <a:solidFill>
                      <a:schemeClr val="accent1">
                        <a:lumMod val="20000"/>
                        <a:lumOff val="80000"/>
                      </a:schemeClr>
                    </a:solidFill>
                  </a:tcPr>
                </a:tc>
              </a:tr>
              <a:tr h="370742">
                <a:tc>
                  <a:txBody>
                    <a:bodyPr/>
                    <a:lstStyle/>
                    <a:p>
                      <a:r>
                        <a:rPr lang="en-US" sz="1800" dirty="0" smtClean="0">
                          <a:latin typeface="Gill Sans MT" panose="020B0502020104020203" pitchFamily="34" charset="0"/>
                        </a:rPr>
                        <a:t>6286</a:t>
                      </a:r>
                      <a:endParaRPr lang="en-US" sz="1800" dirty="0">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latin typeface="Gill Sans MT" panose="020B0502020104020203" pitchFamily="34" charset="0"/>
                        </a:rPr>
                        <a:t>K</a:t>
                      </a:r>
                      <a:endParaRPr lang="en-US" sz="1800" dirty="0">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latin typeface="Gill Sans MT" panose="020B0502020104020203" pitchFamily="34" charset="0"/>
                        </a:rPr>
                        <a:t>6</a:t>
                      </a:r>
                      <a:endParaRPr lang="en-US" sz="1800" dirty="0">
                        <a:latin typeface="Gill Sans MT" panose="020B0502020104020203" pitchFamily="34" charset="0"/>
                      </a:endParaRPr>
                    </a:p>
                  </a:txBody>
                  <a:tcPr marT="45708" marB="45708">
                    <a:solidFill>
                      <a:schemeClr val="accent1">
                        <a:lumMod val="20000"/>
                        <a:lumOff val="80000"/>
                      </a:schemeClr>
                    </a:solidFill>
                  </a:tcPr>
                </a:tc>
              </a:tr>
              <a:tr h="370742">
                <a:tc>
                  <a:txBody>
                    <a:bodyPr/>
                    <a:lstStyle/>
                    <a:p>
                      <a:r>
                        <a:rPr lang="en-US" sz="1800" dirty="0" smtClean="0">
                          <a:latin typeface="Gill Sans MT" panose="020B0502020104020203" pitchFamily="34" charset="0"/>
                        </a:rPr>
                        <a:t>4548</a:t>
                      </a:r>
                      <a:endParaRPr lang="en-US" sz="1800" dirty="0">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latin typeface="Gill Sans MT" panose="020B0502020104020203" pitchFamily="34" charset="0"/>
                        </a:rPr>
                        <a:t>7</a:t>
                      </a:r>
                      <a:endParaRPr lang="en-US" sz="1800" dirty="0">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latin typeface="Gill Sans MT" panose="020B0502020104020203" pitchFamily="34" charset="0"/>
                        </a:rPr>
                        <a:t>8</a:t>
                      </a:r>
                      <a:endParaRPr lang="en-US" sz="1800" dirty="0">
                        <a:latin typeface="Gill Sans MT" panose="020B0502020104020203" pitchFamily="34" charset="0"/>
                      </a:endParaRPr>
                    </a:p>
                  </a:txBody>
                  <a:tcPr marT="45708" marB="45708">
                    <a:solidFill>
                      <a:schemeClr val="accent1">
                        <a:lumMod val="20000"/>
                        <a:lumOff val="80000"/>
                      </a:schemeClr>
                    </a:solidFill>
                  </a:tcPr>
                </a:tc>
              </a:tr>
              <a:tr h="365735">
                <a:tc>
                  <a:txBody>
                    <a:bodyPr/>
                    <a:lstStyle/>
                    <a:p>
                      <a:r>
                        <a:rPr lang="en-US" sz="1800" dirty="0" smtClean="0">
                          <a:latin typeface="Gill Sans MT" panose="020B0502020104020203" pitchFamily="34" charset="0"/>
                        </a:rPr>
                        <a:t>1864</a:t>
                      </a:r>
                      <a:endParaRPr lang="en-US" sz="1800" dirty="0">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latin typeface="Gill Sans MT" panose="020B0502020104020203" pitchFamily="34" charset="0"/>
                        </a:rPr>
                        <a:t>9</a:t>
                      </a:r>
                      <a:endParaRPr lang="en-US" sz="1800" dirty="0">
                        <a:latin typeface="Gill Sans MT" panose="020B0502020104020203" pitchFamily="34" charset="0"/>
                      </a:endParaRPr>
                    </a:p>
                  </a:txBody>
                  <a:tcPr marT="45708" marB="45708">
                    <a:solidFill>
                      <a:schemeClr val="accent1">
                        <a:lumMod val="20000"/>
                        <a:lumOff val="80000"/>
                      </a:schemeClr>
                    </a:solidFill>
                  </a:tcPr>
                </a:tc>
                <a:tc>
                  <a:txBody>
                    <a:bodyPr/>
                    <a:lstStyle/>
                    <a:p>
                      <a:r>
                        <a:rPr lang="en-US" sz="1800" dirty="0" smtClean="0">
                          <a:latin typeface="Gill Sans MT" panose="020B0502020104020203" pitchFamily="34" charset="0"/>
                        </a:rPr>
                        <a:t>12</a:t>
                      </a:r>
                      <a:endParaRPr lang="en-US" sz="1800" dirty="0">
                        <a:latin typeface="Gill Sans MT" panose="020B0502020104020203" pitchFamily="34" charset="0"/>
                      </a:endParaRPr>
                    </a:p>
                  </a:txBody>
                  <a:tcPr marT="45708" marB="45708">
                    <a:solidFill>
                      <a:schemeClr val="accent1">
                        <a:lumMod val="20000"/>
                        <a:lumOff val="80000"/>
                      </a:schemeClr>
                    </a:solidFill>
                  </a:tcPr>
                </a:tc>
              </a:tr>
            </a:tbl>
          </a:graphicData>
        </a:graphic>
      </p:graphicFrame>
      <p:sp>
        <p:nvSpPr>
          <p:cNvPr id="6" name="Rectangle 6"/>
          <p:cNvSpPr>
            <a:spLocks noChangeArrowheads="1"/>
          </p:cNvSpPr>
          <p:nvPr/>
        </p:nvSpPr>
        <p:spPr bwMode="auto">
          <a:xfrm>
            <a:off x="1828800" y="3903732"/>
            <a:ext cx="563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Gill Sans MT" panose="020B0502020104020203" pitchFamily="34" charset="0"/>
              </a:rPr>
              <a:t>All grades reported on either student or staff records must be </a:t>
            </a:r>
            <a:r>
              <a:rPr lang="en-US" altLang="en-US" b="1" dirty="0">
                <a:latin typeface="Gill Sans MT" panose="020B0502020104020203" pitchFamily="34" charset="0"/>
              </a:rPr>
              <a:t>within</a:t>
            </a:r>
            <a:r>
              <a:rPr lang="en-US" altLang="en-US" dirty="0">
                <a:latin typeface="Gill Sans MT" panose="020B0502020104020203" pitchFamily="34" charset="0"/>
              </a:rPr>
              <a:t> the grade range assigned to the reported school code. </a:t>
            </a:r>
            <a:endParaRPr lang="en-US" altLang="en-US" dirty="0" smtClean="0">
              <a:latin typeface="Gill Sans MT" panose="020B0502020104020203" pitchFamily="34" charset="0"/>
            </a:endParaRPr>
          </a:p>
          <a:p>
            <a:pPr eaLnBrk="1" hangingPunct="1"/>
            <a:endParaRPr lang="en-US" altLang="en-US" dirty="0">
              <a:latin typeface="Gill Sans MT" panose="020B0502020104020203" pitchFamily="34" charset="0"/>
            </a:endParaRPr>
          </a:p>
          <a:p>
            <a:pPr eaLnBrk="1" hangingPunct="1"/>
            <a:r>
              <a:rPr lang="en-US" altLang="en-US" dirty="0" smtClean="0">
                <a:latin typeface="Gill Sans MT" panose="020B0502020104020203" pitchFamily="34" charset="0"/>
              </a:rPr>
              <a:t>Grades of the students come from the Student School Association File</a:t>
            </a:r>
            <a:endParaRPr lang="en-US" altLang="en-US" dirty="0">
              <a:latin typeface="Gill Sans MT" panose="020B0502020104020203" pitchFamily="34" charset="0"/>
            </a:endParaRPr>
          </a:p>
        </p:txBody>
      </p:sp>
    </p:spTree>
    <p:extLst>
      <p:ext uri="{BB962C8B-B14F-4D97-AF65-F5344CB8AC3E}">
        <p14:creationId xmlns:p14="http://schemas.microsoft.com/office/powerpoint/2010/main" val="3549375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867727469"/>
              </p:ext>
            </p:extLst>
          </p:nvPr>
        </p:nvGraphicFramePr>
        <p:xfrm>
          <a:off x="47625" y="152400"/>
          <a:ext cx="9096375" cy="1463676"/>
        </p:xfrm>
        <a:graphic>
          <a:graphicData uri="http://schemas.openxmlformats.org/drawingml/2006/table">
            <a:tbl>
              <a:tblPr firstRow="1" bandRow="1">
                <a:tableStyleId>{F5AB1C69-6EDB-4FF4-983F-18BD219EF322}</a:tableStyleId>
              </a:tblPr>
              <a:tblGrid>
                <a:gridCol w="1400664"/>
                <a:gridCol w="1498181"/>
                <a:gridCol w="999601"/>
                <a:gridCol w="2499004"/>
                <a:gridCol w="2698925"/>
              </a:tblGrid>
              <a:tr h="350697">
                <a:tc>
                  <a:txBody>
                    <a:bodyPr/>
                    <a:lstStyle/>
                    <a:p>
                      <a:r>
                        <a:rPr lang="en-US" sz="1700" dirty="0" smtClean="0">
                          <a:solidFill>
                            <a:schemeClr val="tx1"/>
                          </a:solidFill>
                        </a:rPr>
                        <a:t>SASID</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School Code</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Grade</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Primary Provider EDID</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Secondary Provider EDID</a:t>
                      </a:r>
                      <a:endParaRPr lang="en-US" sz="1700" dirty="0">
                        <a:solidFill>
                          <a:schemeClr val="tx1"/>
                        </a:solidFill>
                      </a:endParaRPr>
                    </a:p>
                  </a:txBody>
                  <a:tcPr marL="91434" marR="91434" marT="45739" marB="45739">
                    <a:solidFill>
                      <a:schemeClr val="accent3">
                        <a:lumMod val="40000"/>
                        <a:lumOff val="60000"/>
                      </a:schemeClr>
                    </a:solidFill>
                  </a:tcPr>
                </a:tc>
              </a:tr>
              <a:tr h="370993">
                <a:tc>
                  <a:txBody>
                    <a:bodyPr/>
                    <a:lstStyle/>
                    <a:p>
                      <a:r>
                        <a:rPr lang="en-US" sz="1700" dirty="0" smtClean="0">
                          <a:solidFill>
                            <a:schemeClr val="tx1"/>
                          </a:solidFill>
                        </a:rPr>
                        <a:t>1111111111</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6286</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1</a:t>
                      </a:r>
                      <a:r>
                        <a:rPr lang="en-US" sz="1700" baseline="30000" dirty="0" smtClean="0">
                          <a:solidFill>
                            <a:schemeClr val="tx1"/>
                          </a:solidFill>
                        </a:rPr>
                        <a:t>st</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AAAAAAAA</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BBBBBBBB</a:t>
                      </a:r>
                      <a:endParaRPr lang="en-US" sz="1700" dirty="0">
                        <a:solidFill>
                          <a:schemeClr val="tx1"/>
                        </a:solidFill>
                      </a:endParaRPr>
                    </a:p>
                  </a:txBody>
                  <a:tcPr marL="91434" marR="91434" marT="45739" marB="45739">
                    <a:solidFill>
                      <a:schemeClr val="accent3">
                        <a:lumMod val="40000"/>
                        <a:lumOff val="60000"/>
                      </a:schemeClr>
                    </a:solidFill>
                  </a:tcPr>
                </a:tc>
              </a:tr>
              <a:tr h="370993">
                <a:tc>
                  <a:txBody>
                    <a:bodyPr/>
                    <a:lstStyle/>
                    <a:p>
                      <a:r>
                        <a:rPr lang="en-US" sz="1700" dirty="0" smtClean="0">
                          <a:solidFill>
                            <a:schemeClr val="tx1"/>
                          </a:solidFill>
                        </a:rPr>
                        <a:t>2222222222</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6286</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3</a:t>
                      </a:r>
                      <a:r>
                        <a:rPr lang="en-US" sz="1700" baseline="30000" dirty="0" smtClean="0">
                          <a:solidFill>
                            <a:schemeClr val="tx1"/>
                          </a:solidFill>
                        </a:rPr>
                        <a:t>rd</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AAAAAAAA</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CCCCCCCC</a:t>
                      </a:r>
                      <a:endParaRPr lang="en-US" sz="1700" dirty="0">
                        <a:solidFill>
                          <a:schemeClr val="tx1"/>
                        </a:solidFill>
                      </a:endParaRPr>
                    </a:p>
                  </a:txBody>
                  <a:tcPr marL="91434" marR="91434" marT="45739" marB="45739">
                    <a:solidFill>
                      <a:schemeClr val="accent3">
                        <a:lumMod val="40000"/>
                        <a:lumOff val="60000"/>
                      </a:schemeClr>
                    </a:solidFill>
                  </a:tcPr>
                </a:tc>
              </a:tr>
              <a:tr h="370993">
                <a:tc>
                  <a:txBody>
                    <a:bodyPr/>
                    <a:lstStyle/>
                    <a:p>
                      <a:r>
                        <a:rPr lang="en-US" sz="1700" dirty="0" smtClean="0">
                          <a:solidFill>
                            <a:schemeClr val="tx1"/>
                          </a:solidFill>
                        </a:rPr>
                        <a:t>3333333333</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4548</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8</a:t>
                      </a:r>
                      <a:r>
                        <a:rPr lang="en-US" sz="1700" baseline="30000" dirty="0" smtClean="0">
                          <a:solidFill>
                            <a:schemeClr val="tx1"/>
                          </a:solidFill>
                        </a:rPr>
                        <a:t>th</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AAAAAAAA</a:t>
                      </a:r>
                      <a:endParaRPr lang="en-US" sz="1700" dirty="0">
                        <a:solidFill>
                          <a:schemeClr val="tx1"/>
                        </a:solidFill>
                      </a:endParaRPr>
                    </a:p>
                  </a:txBody>
                  <a:tcPr marL="91434" marR="91434" marT="45739" marB="45739">
                    <a:solidFill>
                      <a:schemeClr val="accent3">
                        <a:lumMod val="40000"/>
                        <a:lumOff val="60000"/>
                      </a:schemeClr>
                    </a:solidFill>
                  </a:tcPr>
                </a:tc>
                <a:tc>
                  <a:txBody>
                    <a:bodyPr/>
                    <a:lstStyle/>
                    <a:p>
                      <a:r>
                        <a:rPr lang="en-US" sz="1700" dirty="0" smtClean="0">
                          <a:solidFill>
                            <a:schemeClr val="tx1"/>
                          </a:solidFill>
                        </a:rPr>
                        <a:t>DDDDDDD</a:t>
                      </a:r>
                      <a:endParaRPr lang="en-US" sz="1700" dirty="0">
                        <a:solidFill>
                          <a:schemeClr val="tx1"/>
                        </a:solidFill>
                      </a:endParaRPr>
                    </a:p>
                  </a:txBody>
                  <a:tcPr marL="91434" marR="91434" marT="45739" marB="45739">
                    <a:solidFill>
                      <a:schemeClr val="accent3">
                        <a:lumMod val="40000"/>
                        <a:lumOff val="6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53481851"/>
              </p:ext>
            </p:extLst>
          </p:nvPr>
        </p:nvGraphicFramePr>
        <p:xfrm>
          <a:off x="0" y="2563813"/>
          <a:ext cx="9182100" cy="2143298"/>
        </p:xfrm>
        <a:graphic>
          <a:graphicData uri="http://schemas.openxmlformats.org/drawingml/2006/table">
            <a:tbl>
              <a:tblPr firstRow="1" bandRow="1">
                <a:tableStyleId>{5C22544A-7EE6-4342-B048-85BDC9FD1C3A}</a:tableStyleId>
              </a:tblPr>
              <a:tblGrid>
                <a:gridCol w="887487"/>
                <a:gridCol w="446394"/>
                <a:gridCol w="478957"/>
                <a:gridCol w="473162"/>
                <a:gridCol w="441194"/>
                <a:gridCol w="511595"/>
                <a:gridCol w="525587"/>
                <a:gridCol w="473609"/>
                <a:gridCol w="468600"/>
                <a:gridCol w="473137"/>
                <a:gridCol w="470868"/>
                <a:gridCol w="549346"/>
                <a:gridCol w="470868"/>
                <a:gridCol w="627824"/>
                <a:gridCol w="627824"/>
                <a:gridCol w="627824"/>
                <a:gridCol w="627824"/>
              </a:tblGrid>
              <a:tr h="579007">
                <a:tc>
                  <a:txBody>
                    <a:bodyPr/>
                    <a:lstStyle/>
                    <a:p>
                      <a:r>
                        <a:rPr lang="en-US" sz="1600" dirty="0" smtClean="0"/>
                        <a:t>School code</a:t>
                      </a:r>
                      <a:endParaRPr lang="en-US" sz="1600" dirty="0"/>
                    </a:p>
                  </a:txBody>
                  <a:tcPr marL="91441" marR="91441" marT="45698" marB="45698"/>
                </a:tc>
                <a:tc>
                  <a:txBody>
                    <a:bodyPr/>
                    <a:lstStyle/>
                    <a:p>
                      <a:r>
                        <a:rPr lang="en-US" sz="1600" dirty="0" smtClean="0"/>
                        <a:t>IN</a:t>
                      </a:r>
                      <a:endParaRPr lang="en-US" sz="1600" dirty="0"/>
                    </a:p>
                  </a:txBody>
                  <a:tcPr marL="91441" marR="91441" marT="45698" marB="45698"/>
                </a:tc>
                <a:tc>
                  <a:txBody>
                    <a:bodyPr/>
                    <a:lstStyle/>
                    <a:p>
                      <a:r>
                        <a:rPr lang="en-US" sz="1600" dirty="0" smtClean="0"/>
                        <a:t>PK</a:t>
                      </a:r>
                      <a:endParaRPr lang="en-US" sz="1600" dirty="0"/>
                    </a:p>
                  </a:txBody>
                  <a:tcPr marL="91441" marR="91441" marT="45698" marB="45698"/>
                </a:tc>
                <a:tc>
                  <a:txBody>
                    <a:bodyPr/>
                    <a:lstStyle/>
                    <a:p>
                      <a:r>
                        <a:rPr lang="en-US" sz="1600" dirty="0" smtClean="0"/>
                        <a:t>K</a:t>
                      </a:r>
                      <a:endParaRPr lang="en-US" sz="1600" dirty="0"/>
                    </a:p>
                  </a:txBody>
                  <a:tcPr marL="91441" marR="91441" marT="45698" marB="45698"/>
                </a:tc>
                <a:tc>
                  <a:txBody>
                    <a:bodyPr/>
                    <a:lstStyle/>
                    <a:p>
                      <a:r>
                        <a:rPr lang="en-US" sz="1600" dirty="0" smtClean="0"/>
                        <a:t>1st</a:t>
                      </a:r>
                      <a:endParaRPr lang="en-US" sz="1600" dirty="0"/>
                    </a:p>
                  </a:txBody>
                  <a:tcPr marL="91441" marR="91441" marT="45698" marB="45698"/>
                </a:tc>
                <a:tc>
                  <a:txBody>
                    <a:bodyPr/>
                    <a:lstStyle/>
                    <a:p>
                      <a:r>
                        <a:rPr lang="en-US" sz="1600" dirty="0" smtClean="0"/>
                        <a:t>2</a:t>
                      </a:r>
                      <a:r>
                        <a:rPr lang="en-US" sz="1600" baseline="30000" dirty="0" smtClean="0"/>
                        <a:t>nd</a:t>
                      </a:r>
                      <a:endParaRPr lang="en-US" sz="1600" dirty="0"/>
                    </a:p>
                  </a:txBody>
                  <a:tcPr marL="91441" marR="91441" marT="45698" marB="45698"/>
                </a:tc>
                <a:tc>
                  <a:txBody>
                    <a:bodyPr/>
                    <a:lstStyle/>
                    <a:p>
                      <a:r>
                        <a:rPr lang="en-US" sz="1600" dirty="0" smtClean="0"/>
                        <a:t>3</a:t>
                      </a:r>
                      <a:r>
                        <a:rPr lang="en-US" sz="1600" baseline="30000" dirty="0" smtClean="0"/>
                        <a:t>rd</a:t>
                      </a:r>
                      <a:endParaRPr lang="en-US" sz="1600" dirty="0"/>
                    </a:p>
                  </a:txBody>
                  <a:tcPr marL="91441" marR="91441" marT="45698" marB="45698"/>
                </a:tc>
                <a:tc>
                  <a:txBody>
                    <a:bodyPr/>
                    <a:lstStyle/>
                    <a:p>
                      <a:r>
                        <a:rPr lang="en-US" sz="1600" dirty="0" smtClean="0"/>
                        <a:t>4</a:t>
                      </a:r>
                      <a:r>
                        <a:rPr lang="en-US" sz="1600" baseline="30000" dirty="0" smtClean="0"/>
                        <a:t>th</a:t>
                      </a:r>
                      <a:endParaRPr lang="en-US" sz="1600" dirty="0"/>
                    </a:p>
                  </a:txBody>
                  <a:tcPr marL="91441" marR="91441" marT="45698" marB="45698"/>
                </a:tc>
                <a:tc>
                  <a:txBody>
                    <a:bodyPr/>
                    <a:lstStyle/>
                    <a:p>
                      <a:r>
                        <a:rPr lang="en-US" sz="1600" dirty="0" smtClean="0"/>
                        <a:t>5</a:t>
                      </a:r>
                      <a:r>
                        <a:rPr lang="en-US" sz="1600" baseline="30000" dirty="0" smtClean="0"/>
                        <a:t>th</a:t>
                      </a:r>
                      <a:endParaRPr lang="en-US" sz="1600" dirty="0"/>
                    </a:p>
                  </a:txBody>
                  <a:tcPr marL="91441" marR="91441" marT="45698" marB="45698"/>
                </a:tc>
                <a:tc>
                  <a:txBody>
                    <a:bodyPr/>
                    <a:lstStyle/>
                    <a:p>
                      <a:r>
                        <a:rPr lang="en-US" sz="1600" dirty="0" smtClean="0"/>
                        <a:t>6</a:t>
                      </a:r>
                      <a:r>
                        <a:rPr lang="en-US" sz="1600" baseline="30000" dirty="0" smtClean="0"/>
                        <a:t>th</a:t>
                      </a:r>
                      <a:endParaRPr lang="en-US" sz="1600" dirty="0"/>
                    </a:p>
                  </a:txBody>
                  <a:tcPr marL="91441" marR="91441" marT="45698" marB="45698"/>
                </a:tc>
                <a:tc>
                  <a:txBody>
                    <a:bodyPr/>
                    <a:lstStyle/>
                    <a:p>
                      <a:r>
                        <a:rPr lang="en-US" sz="1600" dirty="0" smtClean="0"/>
                        <a:t>7</a:t>
                      </a:r>
                      <a:r>
                        <a:rPr lang="en-US" sz="1600" baseline="30000" dirty="0" smtClean="0"/>
                        <a:t>th</a:t>
                      </a:r>
                      <a:endParaRPr lang="en-US" sz="1600" dirty="0"/>
                    </a:p>
                  </a:txBody>
                  <a:tcPr marL="91441" marR="91441" marT="45698" marB="45698"/>
                </a:tc>
                <a:tc>
                  <a:txBody>
                    <a:bodyPr/>
                    <a:lstStyle/>
                    <a:p>
                      <a:r>
                        <a:rPr lang="en-US" sz="1600" dirty="0" smtClean="0"/>
                        <a:t>8</a:t>
                      </a:r>
                      <a:r>
                        <a:rPr lang="en-US" sz="1600" baseline="30000" dirty="0" smtClean="0"/>
                        <a:t>th</a:t>
                      </a:r>
                      <a:endParaRPr lang="en-US" sz="1600" dirty="0"/>
                    </a:p>
                  </a:txBody>
                  <a:tcPr marL="91441" marR="91441" marT="45698" marB="45698"/>
                </a:tc>
                <a:tc>
                  <a:txBody>
                    <a:bodyPr/>
                    <a:lstStyle/>
                    <a:p>
                      <a:r>
                        <a:rPr lang="en-US" sz="1600" dirty="0" smtClean="0"/>
                        <a:t>9</a:t>
                      </a:r>
                      <a:r>
                        <a:rPr lang="en-US" sz="1600" baseline="30000" dirty="0" smtClean="0"/>
                        <a:t>th</a:t>
                      </a:r>
                      <a:endParaRPr lang="en-US" sz="1600" dirty="0"/>
                    </a:p>
                  </a:txBody>
                  <a:tcPr marL="91441" marR="91441" marT="45698" marB="45698"/>
                </a:tc>
                <a:tc>
                  <a:txBody>
                    <a:bodyPr/>
                    <a:lstStyle/>
                    <a:p>
                      <a:r>
                        <a:rPr lang="en-US" sz="1600" dirty="0" smtClean="0"/>
                        <a:t>10</a:t>
                      </a:r>
                      <a:r>
                        <a:rPr lang="en-US" sz="1600" baseline="30000" dirty="0" smtClean="0"/>
                        <a:t>th</a:t>
                      </a:r>
                      <a:endParaRPr lang="en-US" sz="1600" dirty="0"/>
                    </a:p>
                  </a:txBody>
                  <a:tcPr marL="91441" marR="91441" marT="45698" marB="45698"/>
                </a:tc>
                <a:tc>
                  <a:txBody>
                    <a:bodyPr/>
                    <a:lstStyle/>
                    <a:p>
                      <a:r>
                        <a:rPr lang="en-US" sz="1600" dirty="0" smtClean="0"/>
                        <a:t>11</a:t>
                      </a:r>
                      <a:r>
                        <a:rPr lang="en-US" sz="1600" baseline="30000" dirty="0" smtClean="0"/>
                        <a:t>th</a:t>
                      </a:r>
                      <a:endParaRPr lang="en-US" sz="1600" dirty="0"/>
                    </a:p>
                  </a:txBody>
                  <a:tcPr marL="91441" marR="91441" marT="45698" marB="45698"/>
                </a:tc>
                <a:tc>
                  <a:txBody>
                    <a:bodyPr/>
                    <a:lstStyle/>
                    <a:p>
                      <a:r>
                        <a:rPr lang="en-US" sz="1600" dirty="0" smtClean="0"/>
                        <a:t>12</a:t>
                      </a:r>
                      <a:r>
                        <a:rPr lang="en-US" sz="1600" baseline="30000" dirty="0" smtClean="0"/>
                        <a:t>th</a:t>
                      </a:r>
                      <a:endParaRPr lang="en-US" sz="1600" dirty="0"/>
                    </a:p>
                  </a:txBody>
                  <a:tcPr marL="91441" marR="91441" marT="45698" marB="45698"/>
                </a:tc>
                <a:tc>
                  <a:txBody>
                    <a:bodyPr/>
                    <a:lstStyle/>
                    <a:p>
                      <a:r>
                        <a:rPr lang="en-US" sz="1600" dirty="0" smtClean="0"/>
                        <a:t>Pass/Fail</a:t>
                      </a:r>
                    </a:p>
                  </a:txBody>
                  <a:tcPr marL="91441" marR="91441" marT="45698" marB="45698"/>
                </a:tc>
              </a:tr>
              <a:tr h="370653">
                <a:tc>
                  <a:txBody>
                    <a:bodyPr/>
                    <a:lstStyle/>
                    <a:p>
                      <a:r>
                        <a:rPr lang="en-US" sz="1600" dirty="0" smtClean="0"/>
                        <a:t>6286</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1</a:t>
                      </a:r>
                      <a:endParaRPr lang="en-US" sz="1600" dirty="0"/>
                    </a:p>
                  </a:txBody>
                  <a:tcPr marL="91441" marR="91441" marT="45698" marB="45698">
                    <a:solidFill>
                      <a:srgbClr val="00B050"/>
                    </a:solidFill>
                  </a:tcPr>
                </a:tc>
                <a:tc>
                  <a:txBody>
                    <a:bodyPr/>
                    <a:lstStyle/>
                    <a:p>
                      <a:r>
                        <a:rPr lang="en-US" sz="1600" dirty="0" smtClean="0"/>
                        <a:t>0</a:t>
                      </a:r>
                      <a:endParaRPr lang="en-US" sz="1600" dirty="0"/>
                    </a:p>
                  </a:txBody>
                  <a:tcPr marL="91441" marR="91441" marT="45698" marB="45698"/>
                </a:tc>
                <a:tc>
                  <a:txBody>
                    <a:bodyPr/>
                    <a:lstStyle/>
                    <a:p>
                      <a:r>
                        <a:rPr lang="en-US" sz="1600" dirty="0" smtClean="0"/>
                        <a:t>1</a:t>
                      </a:r>
                      <a:endParaRPr lang="en-US" sz="1600" dirty="0"/>
                    </a:p>
                  </a:txBody>
                  <a:tcPr marL="91441" marR="91441" marT="45698" marB="45698">
                    <a:solidFill>
                      <a:srgbClr val="00B050"/>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P</a:t>
                      </a:r>
                    </a:p>
                  </a:txBody>
                  <a:tcPr marL="91441" marR="91441" marT="45698" marB="45698">
                    <a:solidFill>
                      <a:srgbClr val="00B050"/>
                    </a:solidFill>
                  </a:tcPr>
                </a:tc>
              </a:tr>
              <a:tr h="370653">
                <a:tc>
                  <a:txBody>
                    <a:bodyPr/>
                    <a:lstStyle/>
                    <a:p>
                      <a:r>
                        <a:rPr lang="en-US" sz="1600" dirty="0" smtClean="0"/>
                        <a:t>4548</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1</a:t>
                      </a:r>
                      <a:endParaRPr lang="en-US" sz="1600" dirty="0"/>
                    </a:p>
                  </a:txBody>
                  <a:tcPr marL="91441" marR="91441" marT="45698" marB="45698">
                    <a:solidFill>
                      <a:srgbClr val="00B050"/>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0</a:t>
                      </a:r>
                      <a:endParaRPr lang="en-US" sz="1600" dirty="0"/>
                    </a:p>
                  </a:txBody>
                  <a:tcPr marL="91441" marR="91441" marT="45698" marB="45698">
                    <a:solidFill>
                      <a:schemeClr val="accent1">
                        <a:lumMod val="40000"/>
                        <a:lumOff val="60000"/>
                      </a:schemeClr>
                    </a:solidFill>
                  </a:tcPr>
                </a:tc>
                <a:tc>
                  <a:txBody>
                    <a:bodyPr/>
                    <a:lstStyle/>
                    <a:p>
                      <a:r>
                        <a:rPr lang="en-US" sz="1600" dirty="0" smtClean="0"/>
                        <a:t>P</a:t>
                      </a:r>
                      <a:endParaRPr lang="en-US" sz="1600" dirty="0"/>
                    </a:p>
                  </a:txBody>
                  <a:tcPr marL="91441" marR="91441" marT="45698" marB="45698">
                    <a:solidFill>
                      <a:srgbClr val="00B050"/>
                    </a:solidFill>
                  </a:tcPr>
                </a:tc>
              </a:tr>
              <a:tr h="822812">
                <a:tc gridSpan="17">
                  <a:txBody>
                    <a:bodyPr/>
                    <a:lstStyle/>
                    <a:p>
                      <a:r>
                        <a:rPr lang="en-US" sz="1600" b="1" baseline="0" dirty="0" smtClean="0"/>
                        <a:t>PASS:</a:t>
                      </a:r>
                      <a:r>
                        <a:rPr lang="en-US" sz="1600" baseline="0" dirty="0" smtClean="0"/>
                        <a:t> Whether the Provider is Primary or Secondary on a student’s record the grade of </a:t>
                      </a:r>
                      <a:r>
                        <a:rPr lang="en-US" sz="1600" b="1" baseline="0" dirty="0" smtClean="0"/>
                        <a:t>each</a:t>
                      </a:r>
                      <a:r>
                        <a:rPr lang="en-US" sz="1600" baseline="0" dirty="0" smtClean="0"/>
                        <a:t> student on the caseload must be accounted for.  A separate detail record is required for elementary and middle school, therefore, both records are required in order to pass.</a:t>
                      </a:r>
                      <a:endParaRPr lang="en-US" sz="1600" dirty="0"/>
                    </a:p>
                  </a:txBody>
                  <a:tcPr marL="91441" marR="91441" marT="45698" marB="45698">
                    <a:solidFill>
                      <a:schemeClr val="accent1">
                        <a:lumMod val="40000"/>
                        <a:lumOff val="60000"/>
                      </a:schemeClr>
                    </a:solidFill>
                  </a:tcPr>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solidFill>
                      <a:srgbClr val="FF0000"/>
                    </a:solidFill>
                  </a:tcPr>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r>
            </a:tbl>
          </a:graphicData>
        </a:graphic>
      </p:graphicFrame>
      <p:sp>
        <p:nvSpPr>
          <p:cNvPr id="5" name="TextBox 4"/>
          <p:cNvSpPr txBox="1"/>
          <p:nvPr/>
        </p:nvSpPr>
        <p:spPr>
          <a:xfrm>
            <a:off x="2808288" y="1820863"/>
            <a:ext cx="2563812" cy="307975"/>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1400" b="1" dirty="0">
                <a:latin typeface="Verdana" pitchFamily="34" charset="0"/>
              </a:rPr>
              <a:t>EDID: </a:t>
            </a:r>
            <a:r>
              <a:rPr lang="en-US" sz="1200" b="1" dirty="0">
                <a:latin typeface="Verdana" pitchFamily="34" charset="0"/>
              </a:rPr>
              <a:t>AAAAAAAA</a:t>
            </a:r>
          </a:p>
        </p:txBody>
      </p:sp>
      <p:graphicFrame>
        <p:nvGraphicFramePr>
          <p:cNvPr id="13" name="Table 12"/>
          <p:cNvGraphicFramePr>
            <a:graphicFrameLocks noGrp="1"/>
          </p:cNvGraphicFramePr>
          <p:nvPr>
            <p:extLst>
              <p:ext uri="{D42A27DB-BD31-4B8C-83A1-F6EECF244321}">
                <p14:modId xmlns:p14="http://schemas.microsoft.com/office/powerpoint/2010/main" val="1374876669"/>
              </p:ext>
            </p:extLst>
          </p:nvPr>
        </p:nvGraphicFramePr>
        <p:xfrm>
          <a:off x="7938" y="5222875"/>
          <a:ext cx="9183688" cy="1565275"/>
        </p:xfrm>
        <a:graphic>
          <a:graphicData uri="http://schemas.openxmlformats.org/drawingml/2006/table">
            <a:tbl>
              <a:tblPr firstRow="1" bandRow="1">
                <a:tableStyleId>{5C22544A-7EE6-4342-B048-85BDC9FD1C3A}</a:tableStyleId>
              </a:tblPr>
              <a:tblGrid>
                <a:gridCol w="887641"/>
                <a:gridCol w="446471"/>
                <a:gridCol w="479040"/>
                <a:gridCol w="464910"/>
                <a:gridCol w="449605"/>
                <a:gridCol w="511684"/>
                <a:gridCol w="525678"/>
                <a:gridCol w="473691"/>
                <a:gridCol w="468680"/>
                <a:gridCol w="473219"/>
                <a:gridCol w="470950"/>
                <a:gridCol w="549441"/>
                <a:gridCol w="470950"/>
                <a:gridCol w="627932"/>
                <a:gridCol w="627932"/>
                <a:gridCol w="627932"/>
                <a:gridCol w="627932"/>
              </a:tblGrid>
              <a:tr h="371010">
                <a:tc>
                  <a:txBody>
                    <a:bodyPr/>
                    <a:lstStyle/>
                    <a:p>
                      <a:r>
                        <a:rPr lang="en-US" sz="1600" b="0" dirty="0" smtClean="0">
                          <a:solidFill>
                            <a:schemeClr val="tx1"/>
                          </a:solidFill>
                        </a:rPr>
                        <a:t>6286</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P</a:t>
                      </a:r>
                    </a:p>
                  </a:txBody>
                  <a:tcPr marL="91456" marR="91456" marT="45741" marB="45741">
                    <a:solidFill>
                      <a:srgbClr val="00B050"/>
                    </a:solidFill>
                  </a:tcPr>
                </a:tc>
              </a:tr>
              <a:tr h="371010">
                <a:tc>
                  <a:txBody>
                    <a:bodyPr/>
                    <a:lstStyle/>
                    <a:p>
                      <a:r>
                        <a:rPr lang="en-US" sz="1600" b="0" dirty="0" smtClean="0">
                          <a:solidFill>
                            <a:schemeClr val="tx1"/>
                          </a:solidFill>
                        </a:rPr>
                        <a:t>4548</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41" marB="45741">
                    <a:solidFill>
                      <a:srgbClr val="00B05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41" marB="45741">
                    <a:solidFill>
                      <a:schemeClr val="accent1">
                        <a:lumMod val="40000"/>
                        <a:lumOff val="60000"/>
                      </a:schemeClr>
                    </a:solidFill>
                  </a:tcPr>
                </a:tc>
                <a:tc>
                  <a:txBody>
                    <a:bodyPr/>
                    <a:lstStyle/>
                    <a:p>
                      <a:r>
                        <a:rPr lang="en-US" sz="1600" b="0" dirty="0" smtClean="0">
                          <a:solidFill>
                            <a:schemeClr val="tx1"/>
                          </a:solidFill>
                        </a:rPr>
                        <a:t>P</a:t>
                      </a:r>
                      <a:endParaRPr lang="en-US" sz="1600" b="0" dirty="0">
                        <a:solidFill>
                          <a:schemeClr val="tx1"/>
                        </a:solidFill>
                      </a:endParaRPr>
                    </a:p>
                  </a:txBody>
                  <a:tcPr marL="91456" marR="91456" marT="45741" marB="45741">
                    <a:solidFill>
                      <a:srgbClr val="00B050"/>
                    </a:solidFill>
                  </a:tcPr>
                </a:tc>
              </a:tr>
              <a:tr h="823255">
                <a:tc gridSpan="17">
                  <a:txBody>
                    <a:bodyPr/>
                    <a:lstStyle/>
                    <a:p>
                      <a:r>
                        <a:rPr lang="en-US" sz="1600" b="1" dirty="0" smtClean="0"/>
                        <a:t>PASS: </a:t>
                      </a:r>
                      <a:r>
                        <a:rPr lang="en-US" sz="1600" dirty="0" smtClean="0"/>
                        <a:t>Elementary detail record</a:t>
                      </a:r>
                      <a:r>
                        <a:rPr lang="en-US" sz="1600" baseline="0" dirty="0" smtClean="0"/>
                        <a:t> accounts for the 1</a:t>
                      </a:r>
                      <a:r>
                        <a:rPr lang="en-US" sz="1600" baseline="30000" dirty="0" smtClean="0"/>
                        <a:t>st</a:t>
                      </a:r>
                      <a:r>
                        <a:rPr lang="en-US" sz="1600" baseline="0" dirty="0" smtClean="0"/>
                        <a:t> and 3</a:t>
                      </a:r>
                      <a:r>
                        <a:rPr lang="en-US" sz="1600" baseline="30000" dirty="0" smtClean="0"/>
                        <a:t>rd</a:t>
                      </a:r>
                      <a:r>
                        <a:rPr lang="en-US" sz="1600" baseline="0" dirty="0" smtClean="0"/>
                        <a:t> grader (grade range can be K-5</a:t>
                      </a:r>
                      <a:r>
                        <a:rPr lang="en-US" sz="1600" baseline="30000" dirty="0" smtClean="0"/>
                        <a:t>th</a:t>
                      </a:r>
                      <a:r>
                        <a:rPr lang="en-US" sz="1600" baseline="0" dirty="0" smtClean="0"/>
                        <a:t> OR K-6</a:t>
                      </a:r>
                      <a:r>
                        <a:rPr lang="en-US" sz="1600" baseline="30000" dirty="0" smtClean="0"/>
                        <a:t>th</a:t>
                      </a:r>
                      <a:r>
                        <a:rPr lang="en-US" sz="1600" baseline="0" dirty="0" smtClean="0"/>
                        <a:t>). Middle  school detail record accounts for the 8</a:t>
                      </a:r>
                      <a:r>
                        <a:rPr lang="en-US" sz="1600" baseline="30000" dirty="0" smtClean="0"/>
                        <a:t>th</a:t>
                      </a:r>
                      <a:r>
                        <a:rPr lang="en-US" sz="1600" baseline="0" dirty="0" smtClean="0"/>
                        <a:t> grader (grade range can be 6</a:t>
                      </a:r>
                      <a:r>
                        <a:rPr lang="en-US" sz="1600" baseline="30000" dirty="0" smtClean="0"/>
                        <a:t>th</a:t>
                      </a:r>
                      <a:r>
                        <a:rPr lang="en-US" sz="1600" baseline="0" dirty="0" smtClean="0"/>
                        <a:t>-8</a:t>
                      </a:r>
                      <a:r>
                        <a:rPr lang="en-US" sz="1600" baseline="30000" dirty="0" smtClean="0"/>
                        <a:t>th</a:t>
                      </a:r>
                      <a:r>
                        <a:rPr lang="en-US" sz="1600" baseline="0" dirty="0" smtClean="0"/>
                        <a:t> OR 7</a:t>
                      </a:r>
                      <a:r>
                        <a:rPr lang="en-US" sz="1600" baseline="30000" dirty="0" smtClean="0"/>
                        <a:t>th</a:t>
                      </a:r>
                      <a:r>
                        <a:rPr lang="en-US" sz="1600" baseline="0" dirty="0" smtClean="0"/>
                        <a:t>-8</a:t>
                      </a:r>
                      <a:r>
                        <a:rPr lang="en-US" sz="1600" baseline="30000" dirty="0" smtClean="0"/>
                        <a:t>th</a:t>
                      </a:r>
                      <a:r>
                        <a:rPr lang="en-US" sz="1600" baseline="0" dirty="0" smtClean="0"/>
                        <a:t>). All grades within the assigned grade range must be marked as 01, all other grades must be marked 02.</a:t>
                      </a:r>
                      <a:endParaRPr lang="en-US" sz="1600" dirty="0"/>
                    </a:p>
                  </a:txBody>
                  <a:tcPr marL="91456" marR="91456" marT="45741" marB="45741">
                    <a:solidFill>
                      <a:schemeClr val="accent1">
                        <a:lumMod val="40000"/>
                        <a:lumOff val="60000"/>
                      </a:schemeClr>
                    </a:solid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pPr algn="l"/>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r>
            </a:tbl>
          </a:graphicData>
        </a:graphic>
      </p:graphicFrame>
      <p:sp>
        <p:nvSpPr>
          <p:cNvPr id="15" name="TextBox 14"/>
          <p:cNvSpPr txBox="1"/>
          <p:nvPr/>
        </p:nvSpPr>
        <p:spPr>
          <a:xfrm>
            <a:off x="0" y="2270125"/>
            <a:ext cx="3890963" cy="277813"/>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1200" b="1" dirty="0">
                <a:latin typeface="Verdana" pitchFamily="34" charset="0"/>
              </a:rPr>
              <a:t>Example of  EXACT caseload grade match:</a:t>
            </a:r>
          </a:p>
        </p:txBody>
      </p:sp>
      <p:sp>
        <p:nvSpPr>
          <p:cNvPr id="16" name="TextBox 15"/>
          <p:cNvSpPr txBox="1"/>
          <p:nvPr/>
        </p:nvSpPr>
        <p:spPr>
          <a:xfrm>
            <a:off x="7938" y="4926013"/>
            <a:ext cx="5695950" cy="287337"/>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1200" b="1" dirty="0">
                <a:latin typeface="Verdana" pitchFamily="34" charset="0"/>
              </a:rPr>
              <a:t>Example of  Elementary/Middle/High School Grade Range:</a:t>
            </a:r>
          </a:p>
        </p:txBody>
      </p:sp>
    </p:spTree>
    <p:extLst>
      <p:ext uri="{BB962C8B-B14F-4D97-AF65-F5344CB8AC3E}">
        <p14:creationId xmlns:p14="http://schemas.microsoft.com/office/powerpoint/2010/main" val="4055336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476444"/>
              </p:ext>
            </p:extLst>
          </p:nvPr>
        </p:nvGraphicFramePr>
        <p:xfrm>
          <a:off x="-15875" y="2727325"/>
          <a:ext cx="9183689" cy="950913"/>
        </p:xfrm>
        <a:graphic>
          <a:graphicData uri="http://schemas.openxmlformats.org/drawingml/2006/table">
            <a:tbl>
              <a:tblPr firstRow="1" bandRow="1">
                <a:tableStyleId>{5C22544A-7EE6-4342-B048-85BDC9FD1C3A}</a:tableStyleId>
              </a:tblPr>
              <a:tblGrid>
                <a:gridCol w="887641"/>
                <a:gridCol w="446471"/>
                <a:gridCol w="479040"/>
                <a:gridCol w="412813"/>
                <a:gridCol w="501702"/>
                <a:gridCol w="511684"/>
                <a:gridCol w="525678"/>
                <a:gridCol w="473691"/>
                <a:gridCol w="468681"/>
                <a:gridCol w="473219"/>
                <a:gridCol w="470950"/>
                <a:gridCol w="549441"/>
                <a:gridCol w="470950"/>
                <a:gridCol w="627932"/>
                <a:gridCol w="627932"/>
                <a:gridCol w="627932"/>
                <a:gridCol w="627932"/>
              </a:tblGrid>
              <a:tr h="371538">
                <a:tc>
                  <a:txBody>
                    <a:bodyPr/>
                    <a:lstStyle/>
                    <a:p>
                      <a:r>
                        <a:rPr lang="en-US" sz="1600" b="0" dirty="0" smtClean="0">
                          <a:solidFill>
                            <a:schemeClr val="tx1"/>
                          </a:solidFill>
                        </a:rPr>
                        <a:t>6286</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807" marB="45807">
                    <a:solidFill>
                      <a:srgbClr val="FF000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807" marB="45807">
                    <a:solidFill>
                      <a:schemeClr val="accent1">
                        <a:lumMod val="40000"/>
                        <a:lumOff val="60000"/>
                      </a:schemeClr>
                    </a:solidFill>
                  </a:tcPr>
                </a:tc>
                <a:tc>
                  <a:txBody>
                    <a:bodyPr/>
                    <a:lstStyle/>
                    <a:p>
                      <a:r>
                        <a:rPr lang="en-US" sz="1600" b="0" dirty="0" smtClean="0">
                          <a:solidFill>
                            <a:schemeClr val="tx1"/>
                          </a:solidFill>
                        </a:rPr>
                        <a:t>F</a:t>
                      </a:r>
                      <a:endParaRPr lang="en-US" sz="1600" b="0" dirty="0">
                        <a:solidFill>
                          <a:schemeClr val="tx1"/>
                        </a:solidFill>
                      </a:endParaRPr>
                    </a:p>
                  </a:txBody>
                  <a:tcPr marL="91456" marR="91456" marT="45807" marB="45807">
                    <a:solidFill>
                      <a:srgbClr val="FF0000"/>
                    </a:solidFill>
                  </a:tcPr>
                </a:tc>
              </a:tr>
              <a:tr h="579375">
                <a:tc gridSpan="17">
                  <a:txBody>
                    <a:bodyPr/>
                    <a:lstStyle/>
                    <a:p>
                      <a:r>
                        <a:rPr lang="en-US" sz="1600" b="1" baseline="0" dirty="0" smtClean="0">
                          <a:solidFill>
                            <a:schemeClr val="tx1"/>
                          </a:solidFill>
                        </a:rPr>
                        <a:t>FAIL</a:t>
                      </a:r>
                      <a:r>
                        <a:rPr lang="en-US" sz="1600" b="0" baseline="0" dirty="0" smtClean="0">
                          <a:solidFill>
                            <a:schemeClr val="tx1"/>
                          </a:solidFill>
                        </a:rPr>
                        <a:t>: No 2</a:t>
                      </a:r>
                      <a:r>
                        <a:rPr lang="en-US" sz="1600" b="0" baseline="30000" dirty="0" smtClean="0">
                          <a:solidFill>
                            <a:schemeClr val="tx1"/>
                          </a:solidFill>
                        </a:rPr>
                        <a:t>nd</a:t>
                      </a:r>
                      <a:r>
                        <a:rPr lang="en-US" sz="1600" b="0" baseline="0" dirty="0" smtClean="0">
                          <a:solidFill>
                            <a:schemeClr val="tx1"/>
                          </a:solidFill>
                        </a:rPr>
                        <a:t> grade students  on this  teacher’s caseload.  Also, an additional detail record with 8</a:t>
                      </a:r>
                      <a:r>
                        <a:rPr lang="en-US" sz="1600" b="0" baseline="30000" dirty="0" smtClean="0">
                          <a:solidFill>
                            <a:schemeClr val="tx1"/>
                          </a:solidFill>
                        </a:rPr>
                        <a:t>th</a:t>
                      </a:r>
                      <a:r>
                        <a:rPr lang="en-US" sz="1600" b="0" baseline="0" dirty="0" smtClean="0">
                          <a:solidFill>
                            <a:schemeClr val="tx1"/>
                          </a:solidFill>
                        </a:rPr>
                        <a:t> grade would be required.</a:t>
                      </a:r>
                      <a:endParaRPr lang="en-US" sz="1600" b="0" dirty="0">
                        <a:solidFill>
                          <a:schemeClr val="tx1"/>
                        </a:solidFill>
                      </a:endParaRPr>
                    </a:p>
                  </a:txBody>
                  <a:tcPr marL="91456" marR="91456" marT="45807" marB="45807">
                    <a:solidFill>
                      <a:schemeClr val="accent1">
                        <a:lumMod val="40000"/>
                        <a:lumOff val="60000"/>
                      </a:schemeClr>
                    </a:solidFill>
                  </a:tcPr>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solidFill>
                      <a:srgbClr val="FF0000"/>
                    </a:solidFill>
                  </a:tcPr>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45255949"/>
              </p:ext>
            </p:extLst>
          </p:nvPr>
        </p:nvGraphicFramePr>
        <p:xfrm>
          <a:off x="0" y="3832225"/>
          <a:ext cx="9182099" cy="1112838"/>
        </p:xfrm>
        <a:graphic>
          <a:graphicData uri="http://schemas.openxmlformats.org/drawingml/2006/table">
            <a:tbl>
              <a:tblPr firstRow="1" bandRow="1">
                <a:tableStyleId>{5C22544A-7EE6-4342-B048-85BDC9FD1C3A}</a:tableStyleId>
              </a:tblPr>
              <a:tblGrid>
                <a:gridCol w="887487"/>
                <a:gridCol w="446394"/>
                <a:gridCol w="478957"/>
                <a:gridCol w="473162"/>
                <a:gridCol w="441194"/>
                <a:gridCol w="511595"/>
                <a:gridCol w="525587"/>
                <a:gridCol w="473609"/>
                <a:gridCol w="468599"/>
                <a:gridCol w="473137"/>
                <a:gridCol w="470868"/>
                <a:gridCol w="549346"/>
                <a:gridCol w="470868"/>
                <a:gridCol w="627824"/>
                <a:gridCol w="627824"/>
                <a:gridCol w="627824"/>
                <a:gridCol w="627824"/>
              </a:tblGrid>
              <a:tr h="370946">
                <a:tc>
                  <a:txBody>
                    <a:bodyPr/>
                    <a:lstStyle/>
                    <a:p>
                      <a:r>
                        <a:rPr lang="en-US" sz="1600" b="0" dirty="0" smtClean="0">
                          <a:solidFill>
                            <a:schemeClr val="tx1"/>
                          </a:solidFill>
                        </a:rPr>
                        <a:t>6286</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41" marR="91441" marT="45733" marB="45733">
                    <a:solidFill>
                      <a:srgbClr val="00B050"/>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41" marR="91441" marT="45733" marB="45733">
                    <a:solidFill>
                      <a:srgbClr val="00B050"/>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P</a:t>
                      </a:r>
                    </a:p>
                  </a:txBody>
                  <a:tcPr marL="91441" marR="91441" marT="45733" marB="45733">
                    <a:solidFill>
                      <a:srgbClr val="00B050"/>
                    </a:solidFill>
                  </a:tcPr>
                </a:tc>
              </a:tr>
              <a:tr h="370946">
                <a:tc>
                  <a:txBody>
                    <a:bodyPr/>
                    <a:lstStyle/>
                    <a:p>
                      <a:r>
                        <a:rPr lang="en-US" sz="1600" b="0" dirty="0" smtClean="0">
                          <a:solidFill>
                            <a:schemeClr val="tx1"/>
                          </a:solidFill>
                        </a:rPr>
                        <a:t>4548</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41" marR="91441" marT="45733" marB="45733">
                    <a:solidFill>
                      <a:srgbClr val="FF0000"/>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41" marR="91441" marT="45733" marB="45733">
                    <a:solidFill>
                      <a:schemeClr val="accent1">
                        <a:lumMod val="40000"/>
                        <a:lumOff val="60000"/>
                      </a:schemeClr>
                    </a:solidFill>
                  </a:tcPr>
                </a:tc>
                <a:tc>
                  <a:txBody>
                    <a:bodyPr/>
                    <a:lstStyle/>
                    <a:p>
                      <a:r>
                        <a:rPr lang="en-US" sz="1600" b="0" dirty="0" smtClean="0">
                          <a:solidFill>
                            <a:schemeClr val="tx1"/>
                          </a:solidFill>
                        </a:rPr>
                        <a:t>F</a:t>
                      </a:r>
                      <a:endParaRPr lang="en-US" sz="1600" b="0" dirty="0">
                        <a:solidFill>
                          <a:schemeClr val="tx1"/>
                        </a:solidFill>
                      </a:endParaRPr>
                    </a:p>
                  </a:txBody>
                  <a:tcPr marL="91441" marR="91441" marT="45733" marB="45733">
                    <a:solidFill>
                      <a:srgbClr val="FF0000"/>
                    </a:solidFill>
                  </a:tcPr>
                </a:tc>
              </a:tr>
              <a:tr h="370946">
                <a:tc gridSpan="17">
                  <a:txBody>
                    <a:bodyPr/>
                    <a:lstStyle/>
                    <a:p>
                      <a:r>
                        <a:rPr lang="en-US" sz="1600" b="1" dirty="0" smtClean="0">
                          <a:solidFill>
                            <a:schemeClr val="tx1"/>
                          </a:solidFill>
                        </a:rPr>
                        <a:t>FAIL:</a:t>
                      </a:r>
                      <a:r>
                        <a:rPr lang="en-US" sz="1600" b="0" dirty="0" smtClean="0">
                          <a:solidFill>
                            <a:schemeClr val="tx1"/>
                          </a:solidFill>
                        </a:rPr>
                        <a:t> School</a:t>
                      </a:r>
                      <a:r>
                        <a:rPr lang="en-US" sz="1600" b="0" baseline="0" dirty="0" smtClean="0">
                          <a:solidFill>
                            <a:schemeClr val="tx1"/>
                          </a:solidFill>
                        </a:rPr>
                        <a:t> code </a:t>
                      </a:r>
                      <a:r>
                        <a:rPr lang="en-US" sz="1600" b="0" dirty="0" smtClean="0">
                          <a:solidFill>
                            <a:schemeClr val="tx1"/>
                          </a:solidFill>
                        </a:rPr>
                        <a:t>4548 detail record must have 8</a:t>
                      </a:r>
                      <a:r>
                        <a:rPr lang="en-US" sz="1600" b="0" baseline="30000" dirty="0" smtClean="0">
                          <a:solidFill>
                            <a:schemeClr val="tx1"/>
                          </a:solidFill>
                        </a:rPr>
                        <a:t>th</a:t>
                      </a:r>
                      <a:r>
                        <a:rPr lang="en-US" sz="1600" b="0" dirty="0" smtClean="0">
                          <a:solidFill>
                            <a:schemeClr val="tx1"/>
                          </a:solidFill>
                        </a:rPr>
                        <a:t> grade selected</a:t>
                      </a:r>
                      <a:r>
                        <a:rPr lang="en-US" sz="1600" b="0" baseline="0" dirty="0" smtClean="0">
                          <a:solidFill>
                            <a:schemeClr val="tx1"/>
                          </a:solidFill>
                        </a:rPr>
                        <a:t> instead of 9</a:t>
                      </a:r>
                      <a:r>
                        <a:rPr lang="en-US" sz="1600" b="0" baseline="30000" dirty="0" smtClean="0">
                          <a:solidFill>
                            <a:schemeClr val="tx1"/>
                          </a:solidFill>
                        </a:rPr>
                        <a:t>th</a:t>
                      </a:r>
                      <a:r>
                        <a:rPr lang="en-US" sz="1600" b="0" baseline="0" dirty="0" smtClean="0">
                          <a:solidFill>
                            <a:schemeClr val="tx1"/>
                          </a:solidFill>
                        </a:rPr>
                        <a:t> grade. </a:t>
                      </a:r>
                      <a:endParaRPr lang="en-US" sz="1600" b="0" dirty="0">
                        <a:solidFill>
                          <a:schemeClr val="tx1"/>
                        </a:solidFill>
                      </a:endParaRPr>
                    </a:p>
                  </a:txBody>
                  <a:tcPr marL="91441" marR="91441" marT="45733" marB="45733">
                    <a:solidFill>
                      <a:schemeClr val="accent1">
                        <a:lumMod val="40000"/>
                        <a:lumOff val="60000"/>
                      </a:schemeClr>
                    </a:solid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pPr algn="l"/>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c hMerge="1">
                  <a:txBody>
                    <a:bodyPr/>
                    <a:lstStyle/>
                    <a:p>
                      <a:endParaRPr lang="en-US" sz="1800" dirty="0"/>
                    </a:p>
                  </a:txBody>
                  <a:tcPr marL="91445" marR="91445" marT="45734" marB="45734">
                    <a:noFill/>
                  </a:tcPr>
                </a:tc>
              </a:tr>
            </a:tbl>
          </a:graphicData>
        </a:graphic>
      </p:graphicFrame>
      <p:graphicFrame>
        <p:nvGraphicFramePr>
          <p:cNvPr id="8" name="Table 7"/>
          <p:cNvGraphicFramePr>
            <a:graphicFrameLocks noGrp="1"/>
          </p:cNvGraphicFramePr>
          <p:nvPr/>
        </p:nvGraphicFramePr>
        <p:xfrm>
          <a:off x="47625" y="49213"/>
          <a:ext cx="9096375" cy="1447799"/>
        </p:xfrm>
        <a:graphic>
          <a:graphicData uri="http://schemas.openxmlformats.org/drawingml/2006/table">
            <a:tbl>
              <a:tblPr firstRow="1" bandRow="1">
                <a:tableStyleId>{F5AB1C69-6EDB-4FF4-983F-18BD219EF322}</a:tableStyleId>
              </a:tblPr>
              <a:tblGrid>
                <a:gridCol w="1400664"/>
                <a:gridCol w="1498181"/>
                <a:gridCol w="999601"/>
                <a:gridCol w="2499004"/>
                <a:gridCol w="2698925"/>
              </a:tblGrid>
              <a:tr h="335303">
                <a:tc>
                  <a:txBody>
                    <a:bodyPr/>
                    <a:lstStyle/>
                    <a:p>
                      <a:r>
                        <a:rPr lang="en-US" sz="1600" dirty="0" smtClean="0">
                          <a:solidFill>
                            <a:schemeClr val="tx1"/>
                          </a:solidFill>
                          <a:latin typeface="+mn-lt"/>
                        </a:rPr>
                        <a:t>SASID</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School Code</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Grade</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Primary Provider EDID</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Secondary Provider EDID</a:t>
                      </a:r>
                      <a:endParaRPr lang="en-US" sz="1600" dirty="0">
                        <a:solidFill>
                          <a:schemeClr val="tx1"/>
                        </a:solidFill>
                        <a:latin typeface="+mn-lt"/>
                      </a:endParaRPr>
                    </a:p>
                  </a:txBody>
                  <a:tcPr marL="91434" marR="91434" marT="45719" marB="45719">
                    <a:solidFill>
                      <a:schemeClr val="accent3">
                        <a:lumMod val="40000"/>
                        <a:lumOff val="60000"/>
                      </a:schemeClr>
                    </a:solidFill>
                  </a:tcPr>
                </a:tc>
              </a:tr>
              <a:tr h="370832">
                <a:tc>
                  <a:txBody>
                    <a:bodyPr/>
                    <a:lstStyle/>
                    <a:p>
                      <a:r>
                        <a:rPr lang="en-US" sz="1600" dirty="0" smtClean="0">
                          <a:solidFill>
                            <a:schemeClr val="tx1"/>
                          </a:solidFill>
                          <a:latin typeface="+mn-lt"/>
                        </a:rPr>
                        <a:t>1111111111</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6286</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1</a:t>
                      </a:r>
                      <a:r>
                        <a:rPr lang="en-US" sz="1600" baseline="30000" dirty="0" smtClean="0">
                          <a:solidFill>
                            <a:schemeClr val="tx1"/>
                          </a:solidFill>
                          <a:latin typeface="+mn-lt"/>
                        </a:rPr>
                        <a:t>st</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AAAAAAAA</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BBBBBBBB</a:t>
                      </a:r>
                      <a:endParaRPr lang="en-US" sz="1600" dirty="0">
                        <a:solidFill>
                          <a:schemeClr val="tx1"/>
                        </a:solidFill>
                        <a:latin typeface="+mn-lt"/>
                      </a:endParaRPr>
                    </a:p>
                  </a:txBody>
                  <a:tcPr marL="91434" marR="91434" marT="45719" marB="45719">
                    <a:solidFill>
                      <a:schemeClr val="accent3">
                        <a:lumMod val="40000"/>
                        <a:lumOff val="60000"/>
                      </a:schemeClr>
                    </a:solidFill>
                  </a:tcPr>
                </a:tc>
              </a:tr>
              <a:tr h="370832">
                <a:tc>
                  <a:txBody>
                    <a:bodyPr/>
                    <a:lstStyle/>
                    <a:p>
                      <a:r>
                        <a:rPr lang="en-US" sz="1600" dirty="0" smtClean="0">
                          <a:solidFill>
                            <a:schemeClr val="tx1"/>
                          </a:solidFill>
                          <a:latin typeface="+mn-lt"/>
                        </a:rPr>
                        <a:t>2222222222</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6286</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3</a:t>
                      </a:r>
                      <a:r>
                        <a:rPr lang="en-US" sz="1600" baseline="30000" dirty="0" smtClean="0">
                          <a:solidFill>
                            <a:schemeClr val="tx1"/>
                          </a:solidFill>
                          <a:latin typeface="+mn-lt"/>
                        </a:rPr>
                        <a:t>rd</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AAAAAAAA</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CCCCCCCC</a:t>
                      </a:r>
                      <a:endParaRPr lang="en-US" sz="1600" dirty="0">
                        <a:solidFill>
                          <a:schemeClr val="tx1"/>
                        </a:solidFill>
                        <a:latin typeface="+mn-lt"/>
                      </a:endParaRPr>
                    </a:p>
                  </a:txBody>
                  <a:tcPr marL="91434" marR="91434" marT="45719" marB="45719">
                    <a:solidFill>
                      <a:schemeClr val="accent3">
                        <a:lumMod val="40000"/>
                        <a:lumOff val="60000"/>
                      </a:schemeClr>
                    </a:solidFill>
                  </a:tcPr>
                </a:tc>
              </a:tr>
              <a:tr h="370832">
                <a:tc>
                  <a:txBody>
                    <a:bodyPr/>
                    <a:lstStyle/>
                    <a:p>
                      <a:r>
                        <a:rPr lang="en-US" sz="1600" dirty="0" smtClean="0">
                          <a:solidFill>
                            <a:schemeClr val="tx1"/>
                          </a:solidFill>
                          <a:latin typeface="+mn-lt"/>
                        </a:rPr>
                        <a:t>3333333333</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4548</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8</a:t>
                      </a:r>
                      <a:r>
                        <a:rPr lang="en-US" sz="1600" baseline="30000" dirty="0" smtClean="0">
                          <a:solidFill>
                            <a:schemeClr val="tx1"/>
                          </a:solidFill>
                          <a:latin typeface="+mn-lt"/>
                        </a:rPr>
                        <a:t>th</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Different</a:t>
                      </a:r>
                      <a:r>
                        <a:rPr lang="en-US" sz="1600" baseline="0" dirty="0" smtClean="0">
                          <a:solidFill>
                            <a:schemeClr val="tx1"/>
                          </a:solidFill>
                          <a:latin typeface="+mn-lt"/>
                        </a:rPr>
                        <a:t> Primary</a:t>
                      </a:r>
                      <a:endParaRPr lang="en-US" sz="1600" dirty="0">
                        <a:solidFill>
                          <a:schemeClr val="tx1"/>
                        </a:solidFill>
                        <a:latin typeface="+mn-lt"/>
                      </a:endParaRPr>
                    </a:p>
                  </a:txBody>
                  <a:tcPr marL="91434" marR="91434" marT="45719" marB="45719">
                    <a:solidFill>
                      <a:schemeClr val="accent3">
                        <a:lumMod val="40000"/>
                        <a:lumOff val="60000"/>
                      </a:schemeClr>
                    </a:solidFill>
                  </a:tcPr>
                </a:tc>
                <a:tc>
                  <a:txBody>
                    <a:bodyPr/>
                    <a:lstStyle/>
                    <a:p>
                      <a:r>
                        <a:rPr lang="en-US" sz="1600" dirty="0" smtClean="0">
                          <a:solidFill>
                            <a:schemeClr val="tx1"/>
                          </a:solidFill>
                          <a:latin typeface="+mn-lt"/>
                        </a:rPr>
                        <a:t>AAAAAAAA</a:t>
                      </a:r>
                      <a:endParaRPr lang="en-US" sz="1600" dirty="0">
                        <a:solidFill>
                          <a:schemeClr val="tx1"/>
                        </a:solidFill>
                        <a:latin typeface="+mn-lt"/>
                      </a:endParaRPr>
                    </a:p>
                  </a:txBody>
                  <a:tcPr marL="91434" marR="91434" marT="45719" marB="45719">
                    <a:solidFill>
                      <a:schemeClr val="accent3">
                        <a:lumMod val="40000"/>
                        <a:lumOff val="60000"/>
                      </a:schemeClr>
                    </a:solidFill>
                  </a:tcPr>
                </a:tc>
              </a:tr>
            </a:tbl>
          </a:graphicData>
        </a:graphic>
      </p:graphicFrame>
      <p:graphicFrame>
        <p:nvGraphicFramePr>
          <p:cNvPr id="9" name="Table 8"/>
          <p:cNvGraphicFramePr>
            <a:graphicFrameLocks noGrp="1"/>
          </p:cNvGraphicFramePr>
          <p:nvPr/>
        </p:nvGraphicFramePr>
        <p:xfrm>
          <a:off x="-15875" y="2174875"/>
          <a:ext cx="9183689" cy="579438"/>
        </p:xfrm>
        <a:graphic>
          <a:graphicData uri="http://schemas.openxmlformats.org/drawingml/2006/table">
            <a:tbl>
              <a:tblPr firstRow="1" bandRow="1">
                <a:tableStyleId>{5C22544A-7EE6-4342-B048-85BDC9FD1C3A}</a:tableStyleId>
              </a:tblPr>
              <a:tblGrid>
                <a:gridCol w="887641"/>
                <a:gridCol w="446471"/>
                <a:gridCol w="479040"/>
                <a:gridCol w="412813"/>
                <a:gridCol w="501702"/>
                <a:gridCol w="511684"/>
                <a:gridCol w="525678"/>
                <a:gridCol w="473691"/>
                <a:gridCol w="468681"/>
                <a:gridCol w="473219"/>
                <a:gridCol w="470950"/>
                <a:gridCol w="549441"/>
                <a:gridCol w="470950"/>
                <a:gridCol w="627932"/>
                <a:gridCol w="627932"/>
                <a:gridCol w="627932"/>
                <a:gridCol w="627932"/>
              </a:tblGrid>
              <a:tr h="579438">
                <a:tc>
                  <a:txBody>
                    <a:bodyPr/>
                    <a:lstStyle/>
                    <a:p>
                      <a:r>
                        <a:rPr lang="en-US" sz="1600" dirty="0" smtClean="0"/>
                        <a:t>School code</a:t>
                      </a:r>
                      <a:endParaRPr lang="en-US" sz="1600" dirty="0"/>
                    </a:p>
                  </a:txBody>
                  <a:tcPr marL="91456" marR="91456" marT="45757" marB="45757"/>
                </a:tc>
                <a:tc>
                  <a:txBody>
                    <a:bodyPr/>
                    <a:lstStyle/>
                    <a:p>
                      <a:r>
                        <a:rPr lang="en-US" sz="1600" dirty="0" smtClean="0"/>
                        <a:t>IN</a:t>
                      </a:r>
                      <a:endParaRPr lang="en-US" sz="1600" dirty="0"/>
                    </a:p>
                  </a:txBody>
                  <a:tcPr marL="91456" marR="91456" marT="45757" marB="45757"/>
                </a:tc>
                <a:tc>
                  <a:txBody>
                    <a:bodyPr/>
                    <a:lstStyle/>
                    <a:p>
                      <a:r>
                        <a:rPr lang="en-US" sz="1600" dirty="0" smtClean="0"/>
                        <a:t>PK</a:t>
                      </a:r>
                      <a:endParaRPr lang="en-US" sz="1600" dirty="0"/>
                    </a:p>
                  </a:txBody>
                  <a:tcPr marL="91456" marR="91456" marT="45757" marB="45757"/>
                </a:tc>
                <a:tc>
                  <a:txBody>
                    <a:bodyPr/>
                    <a:lstStyle/>
                    <a:p>
                      <a:r>
                        <a:rPr lang="en-US" sz="1600" dirty="0" smtClean="0"/>
                        <a:t>K</a:t>
                      </a:r>
                      <a:endParaRPr lang="en-US" sz="1600" dirty="0"/>
                    </a:p>
                  </a:txBody>
                  <a:tcPr marL="91456" marR="91456" marT="45757" marB="45757"/>
                </a:tc>
                <a:tc>
                  <a:txBody>
                    <a:bodyPr/>
                    <a:lstStyle/>
                    <a:p>
                      <a:r>
                        <a:rPr lang="en-US" sz="1600" dirty="0" smtClean="0"/>
                        <a:t>1st</a:t>
                      </a:r>
                      <a:endParaRPr lang="en-US" sz="1600" dirty="0"/>
                    </a:p>
                  </a:txBody>
                  <a:tcPr marL="91456" marR="91456" marT="45757" marB="45757"/>
                </a:tc>
                <a:tc>
                  <a:txBody>
                    <a:bodyPr/>
                    <a:lstStyle/>
                    <a:p>
                      <a:r>
                        <a:rPr lang="en-US" sz="1600" dirty="0" smtClean="0"/>
                        <a:t>2</a:t>
                      </a:r>
                      <a:r>
                        <a:rPr lang="en-US" sz="1600" baseline="30000" dirty="0" smtClean="0"/>
                        <a:t>nd</a:t>
                      </a:r>
                      <a:endParaRPr lang="en-US" sz="1600" dirty="0"/>
                    </a:p>
                  </a:txBody>
                  <a:tcPr marL="91456" marR="91456" marT="45757" marB="45757"/>
                </a:tc>
                <a:tc>
                  <a:txBody>
                    <a:bodyPr/>
                    <a:lstStyle/>
                    <a:p>
                      <a:r>
                        <a:rPr lang="en-US" sz="1600" dirty="0" smtClean="0"/>
                        <a:t>3</a:t>
                      </a:r>
                      <a:r>
                        <a:rPr lang="en-US" sz="1600" baseline="30000" dirty="0" smtClean="0"/>
                        <a:t>rd</a:t>
                      </a:r>
                      <a:endParaRPr lang="en-US" sz="1600" dirty="0"/>
                    </a:p>
                  </a:txBody>
                  <a:tcPr marL="91456" marR="91456" marT="45757" marB="45757"/>
                </a:tc>
                <a:tc>
                  <a:txBody>
                    <a:bodyPr/>
                    <a:lstStyle/>
                    <a:p>
                      <a:r>
                        <a:rPr lang="en-US" sz="1600" dirty="0" smtClean="0"/>
                        <a:t>4</a:t>
                      </a:r>
                      <a:r>
                        <a:rPr lang="en-US" sz="1600" baseline="30000" dirty="0" smtClean="0"/>
                        <a:t>th</a:t>
                      </a:r>
                      <a:endParaRPr lang="en-US" sz="1600" dirty="0"/>
                    </a:p>
                  </a:txBody>
                  <a:tcPr marL="91456" marR="91456" marT="45757" marB="45757"/>
                </a:tc>
                <a:tc>
                  <a:txBody>
                    <a:bodyPr/>
                    <a:lstStyle/>
                    <a:p>
                      <a:r>
                        <a:rPr lang="en-US" sz="1600" dirty="0" smtClean="0"/>
                        <a:t>5</a:t>
                      </a:r>
                      <a:r>
                        <a:rPr lang="en-US" sz="1600" baseline="30000" dirty="0" smtClean="0"/>
                        <a:t>th</a:t>
                      </a:r>
                      <a:endParaRPr lang="en-US" sz="1600" dirty="0"/>
                    </a:p>
                  </a:txBody>
                  <a:tcPr marL="91456" marR="91456" marT="45757" marB="45757"/>
                </a:tc>
                <a:tc>
                  <a:txBody>
                    <a:bodyPr/>
                    <a:lstStyle/>
                    <a:p>
                      <a:r>
                        <a:rPr lang="en-US" sz="1600" dirty="0" smtClean="0"/>
                        <a:t>6</a:t>
                      </a:r>
                      <a:r>
                        <a:rPr lang="en-US" sz="1600" baseline="30000" dirty="0" smtClean="0"/>
                        <a:t>th</a:t>
                      </a:r>
                      <a:endParaRPr lang="en-US" sz="1600" dirty="0"/>
                    </a:p>
                  </a:txBody>
                  <a:tcPr marL="91456" marR="91456" marT="45757" marB="45757"/>
                </a:tc>
                <a:tc>
                  <a:txBody>
                    <a:bodyPr/>
                    <a:lstStyle/>
                    <a:p>
                      <a:r>
                        <a:rPr lang="en-US" sz="1600" dirty="0" smtClean="0"/>
                        <a:t>7</a:t>
                      </a:r>
                      <a:r>
                        <a:rPr lang="en-US" sz="1600" baseline="30000" dirty="0" smtClean="0"/>
                        <a:t>th</a:t>
                      </a:r>
                      <a:endParaRPr lang="en-US" sz="1600" dirty="0"/>
                    </a:p>
                  </a:txBody>
                  <a:tcPr marL="91456" marR="91456" marT="45757" marB="45757"/>
                </a:tc>
                <a:tc>
                  <a:txBody>
                    <a:bodyPr/>
                    <a:lstStyle/>
                    <a:p>
                      <a:r>
                        <a:rPr lang="en-US" sz="1600" dirty="0" smtClean="0"/>
                        <a:t>8</a:t>
                      </a:r>
                      <a:r>
                        <a:rPr lang="en-US" sz="1600" baseline="30000" dirty="0" smtClean="0"/>
                        <a:t>th</a:t>
                      </a:r>
                      <a:endParaRPr lang="en-US" sz="1600" dirty="0"/>
                    </a:p>
                  </a:txBody>
                  <a:tcPr marL="91456" marR="91456" marT="45757" marB="45757"/>
                </a:tc>
                <a:tc>
                  <a:txBody>
                    <a:bodyPr/>
                    <a:lstStyle/>
                    <a:p>
                      <a:r>
                        <a:rPr lang="en-US" sz="1600" dirty="0" smtClean="0"/>
                        <a:t>9</a:t>
                      </a:r>
                      <a:r>
                        <a:rPr lang="en-US" sz="1600" baseline="30000" dirty="0" smtClean="0"/>
                        <a:t>th</a:t>
                      </a:r>
                      <a:endParaRPr lang="en-US" sz="1600" dirty="0"/>
                    </a:p>
                  </a:txBody>
                  <a:tcPr marL="91456" marR="91456" marT="45757" marB="45757"/>
                </a:tc>
                <a:tc>
                  <a:txBody>
                    <a:bodyPr/>
                    <a:lstStyle/>
                    <a:p>
                      <a:r>
                        <a:rPr lang="en-US" sz="1600" dirty="0" smtClean="0"/>
                        <a:t>10</a:t>
                      </a:r>
                      <a:r>
                        <a:rPr lang="en-US" sz="1600" baseline="30000" dirty="0" smtClean="0"/>
                        <a:t>th</a:t>
                      </a:r>
                      <a:endParaRPr lang="en-US" sz="1600" dirty="0"/>
                    </a:p>
                  </a:txBody>
                  <a:tcPr marL="91456" marR="91456" marT="45757" marB="45757"/>
                </a:tc>
                <a:tc>
                  <a:txBody>
                    <a:bodyPr/>
                    <a:lstStyle/>
                    <a:p>
                      <a:r>
                        <a:rPr lang="en-US" sz="1600" dirty="0" smtClean="0"/>
                        <a:t>11</a:t>
                      </a:r>
                      <a:r>
                        <a:rPr lang="en-US" sz="1600" baseline="30000" dirty="0" smtClean="0"/>
                        <a:t>th</a:t>
                      </a:r>
                      <a:endParaRPr lang="en-US" sz="1600" dirty="0"/>
                    </a:p>
                  </a:txBody>
                  <a:tcPr marL="91456" marR="91456" marT="45757" marB="45757"/>
                </a:tc>
                <a:tc>
                  <a:txBody>
                    <a:bodyPr/>
                    <a:lstStyle/>
                    <a:p>
                      <a:r>
                        <a:rPr lang="en-US" sz="1600" dirty="0" smtClean="0"/>
                        <a:t>12</a:t>
                      </a:r>
                      <a:r>
                        <a:rPr lang="en-US" sz="1600" baseline="30000" dirty="0" smtClean="0"/>
                        <a:t>th</a:t>
                      </a:r>
                      <a:endParaRPr lang="en-US" sz="1600" dirty="0"/>
                    </a:p>
                  </a:txBody>
                  <a:tcPr marL="91456" marR="91456" marT="45757" marB="45757"/>
                </a:tc>
                <a:tc>
                  <a:txBody>
                    <a:bodyPr/>
                    <a:lstStyle/>
                    <a:p>
                      <a:r>
                        <a:rPr lang="en-US" sz="1600" dirty="0" smtClean="0"/>
                        <a:t>Pass/Fail</a:t>
                      </a:r>
                    </a:p>
                  </a:txBody>
                  <a:tcPr marL="91456" marR="91456" marT="45757" marB="45757"/>
                </a:tc>
              </a:tr>
            </a:tbl>
          </a:graphicData>
        </a:graphic>
      </p:graphicFrame>
      <p:sp>
        <p:nvSpPr>
          <p:cNvPr id="12" name="TextBox 11"/>
          <p:cNvSpPr txBox="1"/>
          <p:nvPr/>
        </p:nvSpPr>
        <p:spPr>
          <a:xfrm>
            <a:off x="0" y="1839913"/>
            <a:ext cx="3890963" cy="338137"/>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1600" b="1" dirty="0"/>
              <a:t>Examples of  EXACT caseload grade match:</a:t>
            </a:r>
          </a:p>
        </p:txBody>
      </p:sp>
      <p:graphicFrame>
        <p:nvGraphicFramePr>
          <p:cNvPr id="13" name="Table 12"/>
          <p:cNvGraphicFramePr>
            <a:graphicFrameLocks noGrp="1"/>
          </p:cNvGraphicFramePr>
          <p:nvPr>
            <p:extLst>
              <p:ext uri="{D42A27DB-BD31-4B8C-83A1-F6EECF244321}">
                <p14:modId xmlns:p14="http://schemas.microsoft.com/office/powerpoint/2010/main" val="2857679399"/>
              </p:ext>
            </p:extLst>
          </p:nvPr>
        </p:nvGraphicFramePr>
        <p:xfrm>
          <a:off x="0" y="5476875"/>
          <a:ext cx="9129714" cy="1382714"/>
        </p:xfrm>
        <a:graphic>
          <a:graphicData uri="http://schemas.openxmlformats.org/drawingml/2006/table">
            <a:tbl>
              <a:tblPr firstRow="1" bandRow="1">
                <a:tableStyleId>{5C22544A-7EE6-4342-B048-85BDC9FD1C3A}</a:tableStyleId>
              </a:tblPr>
              <a:tblGrid>
                <a:gridCol w="833666"/>
                <a:gridCol w="446471"/>
                <a:gridCol w="479040"/>
                <a:gridCol w="450623"/>
                <a:gridCol w="463892"/>
                <a:gridCol w="511684"/>
                <a:gridCol w="525678"/>
                <a:gridCol w="473691"/>
                <a:gridCol w="468681"/>
                <a:gridCol w="473219"/>
                <a:gridCol w="470950"/>
                <a:gridCol w="549441"/>
                <a:gridCol w="470950"/>
                <a:gridCol w="627932"/>
                <a:gridCol w="627932"/>
                <a:gridCol w="627932"/>
                <a:gridCol w="627932"/>
              </a:tblGrid>
              <a:tr h="371140">
                <a:tc>
                  <a:txBody>
                    <a:bodyPr/>
                    <a:lstStyle/>
                    <a:p>
                      <a:r>
                        <a:rPr lang="en-US" sz="1600" b="0" dirty="0" smtClean="0">
                          <a:solidFill>
                            <a:schemeClr val="tx1"/>
                          </a:solidFill>
                        </a:rPr>
                        <a:t>6286</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57" marB="45757">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57" marB="45757">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57" marB="45757">
                    <a:solidFill>
                      <a:srgbClr val="00B05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rgbClr val="FF000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rgbClr val="FF000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rgbClr val="FF000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F</a:t>
                      </a:r>
                    </a:p>
                  </a:txBody>
                  <a:tcPr marL="91456" marR="91456" marT="45757" marB="45757">
                    <a:solidFill>
                      <a:srgbClr val="FF0000"/>
                    </a:solidFill>
                  </a:tcPr>
                </a:tc>
              </a:tr>
              <a:tr h="371140">
                <a:tc>
                  <a:txBody>
                    <a:bodyPr/>
                    <a:lstStyle/>
                    <a:p>
                      <a:r>
                        <a:rPr lang="en-US" sz="1600" b="0" dirty="0" smtClean="0">
                          <a:solidFill>
                            <a:schemeClr val="tx1"/>
                          </a:solidFill>
                        </a:rPr>
                        <a:t>4548</a:t>
                      </a:r>
                      <a:endParaRPr lang="en-US" sz="1600" b="0" dirty="0">
                        <a:solidFill>
                          <a:schemeClr val="tx1"/>
                        </a:solidFill>
                      </a:endParaRPr>
                    </a:p>
                  </a:txBody>
                  <a:tcPr marL="91456" marR="91456" marT="45757" marB="45757"/>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57" marB="45757">
                    <a:solidFill>
                      <a:srgbClr val="00B050"/>
                    </a:solidFill>
                  </a:tcPr>
                </a:tc>
                <a:tc>
                  <a:txBody>
                    <a:bodyPr/>
                    <a:lstStyle/>
                    <a:p>
                      <a:r>
                        <a:rPr lang="en-US" sz="1600" b="0" dirty="0" smtClean="0">
                          <a:solidFill>
                            <a:schemeClr val="tx1"/>
                          </a:solidFill>
                        </a:rPr>
                        <a:t>1</a:t>
                      </a:r>
                      <a:endParaRPr lang="en-US" sz="1600" b="0" dirty="0">
                        <a:solidFill>
                          <a:schemeClr val="tx1"/>
                        </a:solidFill>
                      </a:endParaRPr>
                    </a:p>
                  </a:txBody>
                  <a:tcPr marL="91456" marR="91456" marT="45757" marB="45757">
                    <a:solidFill>
                      <a:srgbClr val="00B050"/>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0</a:t>
                      </a:r>
                      <a:endParaRPr lang="en-US" sz="1600" b="0" dirty="0">
                        <a:solidFill>
                          <a:schemeClr val="tx1"/>
                        </a:solidFill>
                      </a:endParaRPr>
                    </a:p>
                  </a:txBody>
                  <a:tcPr marL="91456" marR="91456" marT="45757" marB="45757">
                    <a:solidFill>
                      <a:schemeClr val="accent1">
                        <a:lumMod val="40000"/>
                        <a:lumOff val="60000"/>
                      </a:schemeClr>
                    </a:solidFill>
                  </a:tcPr>
                </a:tc>
                <a:tc>
                  <a:txBody>
                    <a:bodyPr/>
                    <a:lstStyle/>
                    <a:p>
                      <a:r>
                        <a:rPr lang="en-US" sz="1600" b="0" dirty="0" smtClean="0">
                          <a:solidFill>
                            <a:schemeClr val="tx1"/>
                          </a:solidFill>
                        </a:rPr>
                        <a:t>P</a:t>
                      </a:r>
                      <a:endParaRPr lang="en-US" sz="1600" b="0" dirty="0">
                        <a:solidFill>
                          <a:schemeClr val="tx1"/>
                        </a:solidFill>
                      </a:endParaRPr>
                    </a:p>
                  </a:txBody>
                  <a:tcPr marL="91456" marR="91456" marT="45757" marB="45757">
                    <a:solidFill>
                      <a:srgbClr val="00B050"/>
                    </a:solidFill>
                  </a:tcPr>
                </a:tc>
              </a:tr>
              <a:tr h="640434">
                <a:tc gridSpan="17">
                  <a:txBody>
                    <a:bodyPr/>
                    <a:lstStyle/>
                    <a:p>
                      <a:r>
                        <a:rPr lang="en-US" sz="1600" b="1" dirty="0" smtClean="0"/>
                        <a:t>FAIL: </a:t>
                      </a:r>
                      <a:r>
                        <a:rPr lang="en-US" sz="1600" b="0" dirty="0" smtClean="0"/>
                        <a:t>All</a:t>
                      </a:r>
                      <a:r>
                        <a:rPr lang="en-US" sz="1600" b="0" baseline="0" dirty="0" smtClean="0"/>
                        <a:t> grades within the Elementary Grade Range (K-5</a:t>
                      </a:r>
                      <a:r>
                        <a:rPr lang="en-US" sz="1600" b="0" baseline="30000" dirty="0" smtClean="0"/>
                        <a:t>th</a:t>
                      </a:r>
                      <a:r>
                        <a:rPr lang="en-US" sz="1600" b="0" baseline="0" dirty="0" smtClean="0"/>
                        <a:t> OR K-6</a:t>
                      </a:r>
                      <a:r>
                        <a:rPr lang="en-US" sz="1600" b="0" baseline="30000" dirty="0" smtClean="0"/>
                        <a:t>th</a:t>
                      </a:r>
                      <a:r>
                        <a:rPr lang="en-US" sz="1600" b="0" baseline="0" dirty="0" smtClean="0"/>
                        <a:t>) must be selected on school code 6286 detail record. </a:t>
                      </a:r>
                      <a:endParaRPr lang="en-US" sz="1600" b="0" dirty="0"/>
                    </a:p>
                  </a:txBody>
                  <a:tcPr marL="91456" marR="91456" marT="45757" marB="45757"/>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solidFill>
                      <a:srgbClr val="CCCCFF"/>
                    </a:solidFill>
                  </a:tcPr>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solidFill>
                      <a:srgbClr val="00B050"/>
                    </a:solidFill>
                  </a:tcPr>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tc>
                <a:tc hMerge="1">
                  <a:txBody>
                    <a:bodyPr/>
                    <a:lstStyle/>
                    <a:p>
                      <a:endParaRPr lang="en-US" sz="1800" dirty="0"/>
                    </a:p>
                  </a:txBody>
                  <a:tcPr marL="91445" marR="91445" marT="45734" marB="45734">
                    <a:solidFill>
                      <a:srgbClr val="00B050"/>
                    </a:solidFill>
                  </a:tcPr>
                </a:tc>
              </a:tr>
            </a:tbl>
          </a:graphicData>
        </a:graphic>
      </p:graphicFrame>
      <p:sp>
        <p:nvSpPr>
          <p:cNvPr id="15" name="TextBox 14"/>
          <p:cNvSpPr txBox="1"/>
          <p:nvPr/>
        </p:nvSpPr>
        <p:spPr>
          <a:xfrm>
            <a:off x="-4763" y="5148263"/>
            <a:ext cx="5695951" cy="338137"/>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1600" b="1" dirty="0"/>
              <a:t>Example of  Elementary/Middle/High School Grade Range:</a:t>
            </a:r>
          </a:p>
        </p:txBody>
      </p:sp>
    </p:spTree>
    <p:extLst>
      <p:ext uri="{BB962C8B-B14F-4D97-AF65-F5344CB8AC3E}">
        <p14:creationId xmlns:p14="http://schemas.microsoft.com/office/powerpoint/2010/main" val="1511041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District Wide Personnel</a:t>
            </a:r>
            <a:endParaRPr lang="en-US" dirty="0"/>
          </a:p>
        </p:txBody>
      </p:sp>
      <p:sp>
        <p:nvSpPr>
          <p:cNvPr id="2" name="Content Placeholder 1"/>
          <p:cNvSpPr>
            <a:spLocks noGrp="1"/>
          </p:cNvSpPr>
          <p:nvPr>
            <p:ph idx="1"/>
          </p:nvPr>
        </p:nvSpPr>
        <p:spPr/>
        <p:txBody>
          <a:bodyPr/>
          <a:lstStyle/>
          <a:p>
            <a:pPr marL="0" indent="-351378">
              <a:spcBef>
                <a:spcPts val="0"/>
              </a:spcBef>
              <a:buNone/>
              <a:defRPr/>
            </a:pPr>
            <a:r>
              <a:rPr lang="en-US" sz="2000" b="0" dirty="0">
                <a:solidFill>
                  <a:schemeClr val="tx1"/>
                </a:solidFill>
                <a:latin typeface="Gill Sans MT" panose="020B0502020104020203" pitchFamily="34" charset="0"/>
              </a:rPr>
              <a:t>District wide personnel who are not assigned to a specific school.</a:t>
            </a:r>
          </a:p>
          <a:p>
            <a:pPr marL="0" indent="-351378">
              <a:spcBef>
                <a:spcPts val="0"/>
              </a:spcBef>
              <a:buNone/>
              <a:defRPr/>
            </a:pPr>
            <a:endParaRPr lang="en-US" sz="2000" b="0" dirty="0">
              <a:solidFill>
                <a:schemeClr val="tx1"/>
              </a:solidFill>
              <a:latin typeface="Gill Sans MT" panose="020B0502020104020203" pitchFamily="34" charset="0"/>
            </a:endParaRPr>
          </a:p>
          <a:p>
            <a:pPr marL="351378" indent="-351378">
              <a:spcBef>
                <a:spcPts val="0"/>
              </a:spcBef>
              <a:buNone/>
              <a:defRPr/>
            </a:pPr>
            <a:r>
              <a:rPr lang="en-US" sz="2000" b="0" dirty="0">
                <a:solidFill>
                  <a:schemeClr val="tx1"/>
                </a:solidFill>
                <a:latin typeface="Gill Sans MT" panose="020B0502020104020203" pitchFamily="34" charset="0"/>
              </a:rPr>
              <a:t>Submit one assignment record with grades K-12 selected if Job Class Code is:</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102, 104 (SPED Director/Assistant Director)</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320, 322, 344 (Accountant, Admin/Executive Assistant, Personnel Officer)</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380, 381, 382 (Computer Technology)</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501-515 (Office/Administrative Support) </a:t>
            </a:r>
          </a:p>
          <a:p>
            <a:pPr marL="752310" lvl="1" indent="-351378">
              <a:spcBef>
                <a:spcPts val="0"/>
              </a:spcBef>
              <a:buNone/>
              <a:defRPr/>
            </a:pPr>
            <a:r>
              <a:rPr lang="en-US" sz="2000" dirty="0">
                <a:solidFill>
                  <a:schemeClr val="tx1"/>
                </a:solidFill>
                <a:latin typeface="Gill Sans MT" panose="020B0502020104020203" pitchFamily="34" charset="0"/>
              </a:rPr>
              <a:t> </a:t>
            </a:r>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37</a:t>
            </a:fld>
            <a:endParaRPr lang="en-US" dirty="0" smtClean="0"/>
          </a:p>
        </p:txBody>
      </p:sp>
      <p:sp>
        <p:nvSpPr>
          <p:cNvPr id="5" name="TextBox 4"/>
          <p:cNvSpPr txBox="1"/>
          <p:nvPr/>
        </p:nvSpPr>
        <p:spPr>
          <a:xfrm>
            <a:off x="734272" y="4467498"/>
            <a:ext cx="7848600" cy="1323439"/>
          </a:xfrm>
          <a:prstGeom prst="rect">
            <a:avLst/>
          </a:prstGeom>
          <a:solidFill>
            <a:srgbClr val="FFFF66"/>
          </a:solidFill>
          <a:ln>
            <a:solidFill>
              <a:srgbClr val="00206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1600" b="1" dirty="0">
                <a:latin typeface="Gill Sans MT" panose="020B0502020104020203" pitchFamily="34" charset="0"/>
              </a:rPr>
              <a:t>Must be reported as: </a:t>
            </a:r>
          </a:p>
          <a:p>
            <a:pPr algn="ctr" fontAlgn="auto">
              <a:spcBef>
                <a:spcPts val="0"/>
              </a:spcBef>
              <a:spcAft>
                <a:spcPts val="0"/>
              </a:spcAft>
              <a:defRPr/>
            </a:pPr>
            <a:endParaRPr lang="en-US" sz="1600" dirty="0">
              <a:latin typeface="Gill Sans MT" panose="020B0502020104020203" pitchFamily="34" charset="0"/>
            </a:endParaRPr>
          </a:p>
          <a:p>
            <a:pPr algn="ctr" fontAlgn="auto">
              <a:spcBef>
                <a:spcPts val="0"/>
              </a:spcBef>
              <a:spcAft>
                <a:spcPts val="0"/>
              </a:spcAft>
              <a:defRPr/>
            </a:pPr>
            <a:r>
              <a:rPr lang="en-US" sz="1600" dirty="0">
                <a:latin typeface="Gill Sans MT" panose="020B0502020104020203" pitchFamily="34" charset="0"/>
              </a:rPr>
              <a:t>School Code = ‘9980’ – District Wide</a:t>
            </a:r>
          </a:p>
          <a:p>
            <a:pPr algn="ctr" fontAlgn="auto">
              <a:spcBef>
                <a:spcPts val="0"/>
              </a:spcBef>
              <a:spcAft>
                <a:spcPts val="0"/>
              </a:spcAft>
              <a:defRPr/>
            </a:pPr>
            <a:endParaRPr lang="en-US" sz="1600" dirty="0">
              <a:latin typeface="Gill Sans MT" panose="020B0502020104020203" pitchFamily="34" charset="0"/>
            </a:endParaRPr>
          </a:p>
          <a:p>
            <a:pPr algn="ctr" fontAlgn="auto">
              <a:spcBef>
                <a:spcPts val="0"/>
              </a:spcBef>
              <a:spcAft>
                <a:spcPts val="0"/>
              </a:spcAft>
              <a:defRPr/>
            </a:pPr>
            <a:r>
              <a:rPr lang="en-US" sz="1600" dirty="0">
                <a:latin typeface="Gill Sans MT" panose="020B0502020104020203" pitchFamily="34" charset="0"/>
              </a:rPr>
              <a:t>Grades K-12 = </a:t>
            </a:r>
            <a:r>
              <a:rPr lang="en-US" sz="1600" dirty="0" smtClean="0">
                <a:latin typeface="Gill Sans MT" panose="020B0502020104020203" pitchFamily="34" charset="0"/>
              </a:rPr>
              <a:t>‘1</a:t>
            </a:r>
            <a:r>
              <a:rPr lang="en-US" sz="1600" dirty="0">
                <a:latin typeface="Gill Sans MT" panose="020B0502020104020203" pitchFamily="34" charset="0"/>
              </a:rPr>
              <a:t>’ – Yes</a:t>
            </a:r>
            <a:r>
              <a:rPr lang="en-US" sz="1600" dirty="0">
                <a:solidFill>
                  <a:srgbClr val="FF0000"/>
                </a:solidFill>
                <a:latin typeface="Gill Sans MT" panose="020B0502020104020203" pitchFamily="34" charset="0"/>
              </a:rPr>
              <a:t> </a:t>
            </a:r>
          </a:p>
        </p:txBody>
      </p:sp>
    </p:spTree>
    <p:extLst>
      <p:ext uri="{BB962C8B-B14F-4D97-AF65-F5344CB8AC3E}">
        <p14:creationId xmlns:p14="http://schemas.microsoft.com/office/powerpoint/2010/main" val="3374867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Troubleshooting Grade Case Load Match Errors</a:t>
            </a:r>
            <a:endParaRPr lang="en-US" dirty="0"/>
          </a:p>
        </p:txBody>
      </p:sp>
      <p:sp>
        <p:nvSpPr>
          <p:cNvPr id="2" name="Content Placeholder 1"/>
          <p:cNvSpPr>
            <a:spLocks noGrp="1"/>
          </p:cNvSpPr>
          <p:nvPr>
            <p:ph idx="1"/>
          </p:nvPr>
        </p:nvSpPr>
        <p:spPr/>
        <p:txBody>
          <a:bodyPr/>
          <a:lstStyle/>
          <a:p>
            <a:pPr marL="45720" indent="0">
              <a:spcBef>
                <a:spcPts val="0"/>
              </a:spcBef>
              <a:buNone/>
            </a:pPr>
            <a:r>
              <a:rPr lang="en-US" sz="2000" b="0" dirty="0" smtClean="0">
                <a:solidFill>
                  <a:schemeClr val="tx1"/>
                </a:solidFill>
                <a:latin typeface="Gill Sans MT" panose="020B0502020104020203" pitchFamily="34" charset="0"/>
              </a:rPr>
              <a:t>If you receive grade caseload match errors such as:</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Student errors: DC114, DC115, DC221</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Staff errors: DC020, DC191-DC205</a:t>
            </a:r>
          </a:p>
          <a:p>
            <a:pPr>
              <a:spcBef>
                <a:spcPts val="0"/>
              </a:spcBef>
              <a:buFont typeface="Arial" panose="020B0604020202020204" pitchFamily="34" charset="0"/>
              <a:buChar char="•"/>
            </a:pPr>
            <a:endParaRPr lang="en-US" sz="2000" dirty="0">
              <a:solidFill>
                <a:schemeClr val="tx1"/>
              </a:solidFill>
              <a:latin typeface="Gill Sans MT" panose="020B0502020104020203" pitchFamily="34" charset="0"/>
            </a:endParaRPr>
          </a:p>
          <a:p>
            <a:pPr marL="457200" lvl="1" indent="0">
              <a:spcBef>
                <a:spcPts val="0"/>
              </a:spcBef>
              <a:buNone/>
            </a:pPr>
            <a:r>
              <a:rPr lang="en-US" sz="1600" b="1" dirty="0" smtClean="0">
                <a:latin typeface="Gill Sans MT" panose="020B0502020104020203" pitchFamily="34" charset="0"/>
              </a:rPr>
              <a:t>*Fixing </a:t>
            </a:r>
            <a:r>
              <a:rPr lang="en-US" sz="1600" b="1" dirty="0">
                <a:latin typeface="Gill Sans MT" panose="020B0502020104020203" pitchFamily="34" charset="0"/>
              </a:rPr>
              <a:t>DC221 fist may result in resolving DC114 and DC115 errors</a:t>
            </a:r>
            <a:r>
              <a:rPr lang="en-US" sz="1600" b="1" dirty="0" smtClean="0">
                <a:latin typeface="Gill Sans MT" panose="020B0502020104020203" pitchFamily="34" charset="0"/>
              </a:rPr>
              <a:t>.</a:t>
            </a:r>
            <a:endParaRPr lang="en-US" sz="1600" b="0" dirty="0" smtClean="0">
              <a:solidFill>
                <a:schemeClr val="tx1"/>
              </a:solidFill>
              <a:latin typeface="Gill Sans MT" panose="020B0502020104020203" pitchFamily="34" charset="0"/>
            </a:endParaRPr>
          </a:p>
          <a:p>
            <a:pPr marL="45720" indent="0">
              <a:spcBef>
                <a:spcPts val="0"/>
              </a:spcBef>
              <a:buNone/>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r>
              <a:rPr lang="en-US" sz="2000" b="0" dirty="0" smtClean="0">
                <a:solidFill>
                  <a:schemeClr val="tx1"/>
                </a:solidFill>
                <a:latin typeface="Gill Sans MT" panose="020B0502020104020203" pitchFamily="34" charset="0"/>
              </a:rPr>
              <a:t>Did ALL Staff and Student records make it to Snapshot?</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Check the Excluded Records Reports in </a:t>
            </a:r>
            <a:r>
              <a:rPr lang="en-US" sz="2000" b="0" dirty="0" err="1" smtClean="0">
                <a:solidFill>
                  <a:schemeClr val="tx1"/>
                </a:solidFill>
                <a:latin typeface="Gill Sans MT" panose="020B0502020104020203" pitchFamily="34" charset="0"/>
              </a:rPr>
              <a:t>Cognos</a:t>
            </a:r>
            <a:r>
              <a:rPr lang="en-US" sz="2000" b="0" dirty="0" smtClean="0">
                <a:solidFill>
                  <a:schemeClr val="tx1"/>
                </a:solidFill>
                <a:latin typeface="Gill Sans MT" panose="020B0502020104020203" pitchFamily="34" charset="0"/>
              </a:rPr>
              <a:t> and the Records not in Dec Pipeline reports to see if any records are not making it to Snapshot.</a:t>
            </a:r>
          </a:p>
          <a:p>
            <a:pPr lvl="1">
              <a:spcBef>
                <a:spcPts val="0"/>
              </a:spcBef>
              <a:buFont typeface="Arial" panose="020B0604020202020204" pitchFamily="34" charset="0"/>
              <a:buChar char="•"/>
            </a:pPr>
            <a:r>
              <a:rPr lang="en-US" sz="1800" dirty="0" smtClean="0">
                <a:solidFill>
                  <a:schemeClr val="tx1"/>
                </a:solidFill>
                <a:latin typeface="Gill Sans MT" panose="020B0502020104020203" pitchFamily="34" charset="0"/>
              </a:rPr>
              <a:t>Often times caseload errors are caused because not all records have made it to Snapshot.</a:t>
            </a:r>
            <a:endParaRPr lang="en-US" sz="1800" b="0" dirty="0" smtClean="0">
              <a:solidFill>
                <a:schemeClr val="tx1"/>
              </a:solidFill>
              <a:latin typeface="Gill Sans MT" panose="020B0502020104020203" pitchFamily="34" charset="0"/>
            </a:endParaRPr>
          </a:p>
          <a:p>
            <a:pPr marL="45720" indent="0">
              <a:spcBef>
                <a:spcPts val="0"/>
              </a:spcBef>
              <a:buNone/>
            </a:pPr>
            <a:endParaRPr lang="en-US" sz="2000" b="0" dirty="0" smtClean="0">
              <a:solidFill>
                <a:schemeClr val="tx1"/>
              </a:solidFill>
              <a:latin typeface="Gill Sans MT" panose="020B0502020104020203" pitchFamily="34" charset="0"/>
            </a:endParaRPr>
          </a:p>
          <a:p>
            <a:pPr>
              <a:spcBef>
                <a:spcPts val="0"/>
              </a:spcBef>
              <a:buFont typeface="Arial" panose="020B0604020202020204" pitchFamily="34" charset="0"/>
              <a:buChar char="•"/>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endParaRPr lang="en-US" sz="1800" dirty="0">
              <a:latin typeface="Gill Sans MT" panose="020B0502020104020203" pitchFamily="34" charset="0"/>
            </a:endParaRPr>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58736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Troubleshooting Grade Case Load Match Errors</a:t>
            </a:r>
            <a:endParaRPr lang="en-US" dirty="0"/>
          </a:p>
        </p:txBody>
      </p:sp>
      <p:sp>
        <p:nvSpPr>
          <p:cNvPr id="2" name="Content Placeholder 1"/>
          <p:cNvSpPr>
            <a:spLocks noGrp="1"/>
          </p:cNvSpPr>
          <p:nvPr>
            <p:ph idx="1"/>
          </p:nvPr>
        </p:nvSpPr>
        <p:spPr/>
        <p:txBody>
          <a:bodyPr/>
          <a:lstStyle/>
          <a:p>
            <a:pPr marL="45720" indent="0">
              <a:spcBef>
                <a:spcPts val="0"/>
              </a:spcBef>
              <a:buNone/>
            </a:pPr>
            <a:r>
              <a:rPr lang="en-US" sz="2000" b="0" dirty="0" smtClean="0">
                <a:solidFill>
                  <a:schemeClr val="tx1"/>
                </a:solidFill>
                <a:latin typeface="Gill Sans MT" panose="020B0502020104020203" pitchFamily="34" charset="0"/>
              </a:rPr>
              <a:t>Once all records are included in the Snapshot its time to dig into the Staff to Student matchups:</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Download to Excel the Included Records Reports for both Staff and Student.</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In the Staff Included Records Report filter the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column so you are looking at just the records for the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you are researching.</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In the Student Included Records Report you may need to filter multiple times to search for the provider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in each of the provider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fields.</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Verify that every student grade where the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appears is accounted for in the staff assignment record.</a:t>
            </a:r>
          </a:p>
          <a:p>
            <a:pPr>
              <a:spcBef>
                <a:spcPts val="0"/>
              </a:spcBef>
              <a:buFont typeface="Arial" panose="020B0604020202020204" pitchFamily="34" charset="0"/>
              <a:buChar char="•"/>
            </a:pPr>
            <a:r>
              <a:rPr lang="en-US" sz="2000" b="0" dirty="0" smtClean="0">
                <a:solidFill>
                  <a:schemeClr val="tx1"/>
                </a:solidFill>
                <a:latin typeface="Gill Sans MT" panose="020B0502020104020203" pitchFamily="34" charset="0"/>
              </a:rPr>
              <a:t>The process can be painstaking and take time to go through each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with a caseload error. It may be helpful to just focus on one or two </a:t>
            </a:r>
            <a:r>
              <a:rPr lang="en-US" sz="2000" b="0" dirty="0" err="1" smtClean="0">
                <a:solidFill>
                  <a:schemeClr val="tx1"/>
                </a:solidFill>
                <a:latin typeface="Gill Sans MT" panose="020B0502020104020203" pitchFamily="34" charset="0"/>
              </a:rPr>
              <a:t>edids</a:t>
            </a:r>
            <a:r>
              <a:rPr lang="en-US" sz="2000" b="0" dirty="0" smtClean="0">
                <a:solidFill>
                  <a:schemeClr val="tx1"/>
                </a:solidFill>
                <a:latin typeface="Gill Sans MT" panose="020B0502020104020203" pitchFamily="34" charset="0"/>
              </a:rPr>
              <a:t> at a time and once fixed then upload fresh files and create a fresh snapshot to verify those errors resolved</a:t>
            </a:r>
            <a:r>
              <a:rPr lang="en-US" sz="2000" b="0" dirty="0">
                <a:solidFill>
                  <a:schemeClr val="tx1"/>
                </a:solidFill>
                <a:latin typeface="Gill Sans MT" panose="020B0502020104020203" pitchFamily="34" charset="0"/>
              </a:rPr>
              <a:t> </a:t>
            </a:r>
            <a:r>
              <a:rPr lang="en-US" sz="2000" b="0" dirty="0" smtClean="0">
                <a:solidFill>
                  <a:schemeClr val="tx1"/>
                </a:solidFill>
                <a:latin typeface="Gill Sans MT" panose="020B0502020104020203" pitchFamily="34" charset="0"/>
              </a:rPr>
              <a:t>before going onto research the next </a:t>
            </a:r>
            <a:r>
              <a:rPr lang="en-US" sz="2000" b="0" dirty="0" err="1" smtClean="0">
                <a:solidFill>
                  <a:schemeClr val="tx1"/>
                </a:solidFill>
                <a:latin typeface="Gill Sans MT" panose="020B0502020104020203" pitchFamily="34" charset="0"/>
              </a:rPr>
              <a:t>edid</a:t>
            </a:r>
            <a:r>
              <a:rPr lang="en-US" sz="2000" b="0" dirty="0" smtClean="0">
                <a:solidFill>
                  <a:schemeClr val="tx1"/>
                </a:solidFill>
                <a:latin typeface="Gill Sans MT" panose="020B0502020104020203" pitchFamily="34" charset="0"/>
              </a:rPr>
              <a:t>. </a:t>
            </a:r>
          </a:p>
          <a:p>
            <a:pPr>
              <a:spcBef>
                <a:spcPts val="0"/>
              </a:spcBef>
              <a:buFont typeface="Arial" panose="020B0604020202020204" pitchFamily="34" charset="0"/>
              <a:buChar char="•"/>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smtClean="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endParaRPr lang="en-US" sz="1800" dirty="0">
              <a:latin typeface="Gill Sans MT" panose="020B0502020104020203" pitchFamily="34" charset="0"/>
            </a:endParaRPr>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62378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to Report</a:t>
            </a:r>
            <a:endParaRPr lang="en-US" sz="3200"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4</a:t>
            </a:fld>
            <a:endParaRPr lang="en-US" dirty="0"/>
          </a:p>
        </p:txBody>
      </p:sp>
      <p:sp>
        <p:nvSpPr>
          <p:cNvPr id="5" name="TextBox 4"/>
          <p:cNvSpPr txBox="1"/>
          <p:nvPr/>
        </p:nvSpPr>
        <p:spPr>
          <a:xfrm>
            <a:off x="637079" y="1446550"/>
            <a:ext cx="8124671" cy="1323439"/>
          </a:xfrm>
          <a:prstGeom prst="rect">
            <a:avLst/>
          </a:prstGeom>
          <a:noFill/>
        </p:spPr>
        <p:txBody>
          <a:bodyPr wrap="square" rtlCol="0">
            <a:spAutoFit/>
          </a:bodyPr>
          <a:lstStyle/>
          <a:p>
            <a:pPr marL="285750" indent="-285750">
              <a:buFont typeface="Wingdings" panose="05000000000000000000" pitchFamily="2" charset="2"/>
              <a:buChar char="ü"/>
            </a:pPr>
            <a:r>
              <a:rPr lang="en-US" sz="1600" dirty="0" smtClean="0"/>
              <a:t>Students receiving services on an active IEP as of 12/01/2018 and the staff members serving those students   </a:t>
            </a:r>
          </a:p>
          <a:p>
            <a:pPr lvl="1"/>
            <a:r>
              <a:rPr lang="en-US" sz="1600" dirty="0" smtClean="0"/>
              <a:t>*option to use the last date your school was in session prior to 12/01 (Saturday)</a:t>
            </a:r>
          </a:p>
          <a:p>
            <a:endParaRPr lang="en-US" sz="1600" dirty="0"/>
          </a:p>
          <a:p>
            <a:pPr marL="285750" indent="-285750">
              <a:buFont typeface="Wingdings" panose="05000000000000000000" pitchFamily="2" charset="2"/>
              <a:buChar char="ü"/>
            </a:pPr>
            <a:r>
              <a:rPr lang="en-US" sz="1600" dirty="0" smtClean="0"/>
              <a:t>Parentally Placed Private School Students - even if not on an IEP - code 02</a:t>
            </a:r>
            <a:endParaRPr lang="en-US" sz="1600" dirty="0"/>
          </a:p>
        </p:txBody>
      </p:sp>
      <p:sp>
        <p:nvSpPr>
          <p:cNvPr id="6" name="TextBox 5"/>
          <p:cNvSpPr txBox="1"/>
          <p:nvPr/>
        </p:nvSpPr>
        <p:spPr>
          <a:xfrm>
            <a:off x="637080" y="2514040"/>
            <a:ext cx="7772401" cy="2585323"/>
          </a:xfrm>
          <a:prstGeom prst="rect">
            <a:avLst/>
          </a:prstGeom>
          <a:noFill/>
        </p:spPr>
        <p:txBody>
          <a:bodyPr wrap="square" rtlCol="0">
            <a:spAutoFit/>
          </a:bodyPr>
          <a:lstStyle/>
          <a:p>
            <a:endParaRPr lang="en-US" dirty="0" smtClean="0"/>
          </a:p>
          <a:p>
            <a:endParaRPr lang="en-US" sz="1600" dirty="0" smtClean="0"/>
          </a:p>
          <a:p>
            <a:endParaRPr lang="en-US" sz="1600" dirty="0" smtClean="0"/>
          </a:p>
          <a:p>
            <a:r>
              <a:rPr lang="en-US" sz="1600" dirty="0" smtClean="0"/>
              <a:t>This should include:</a:t>
            </a:r>
            <a:endParaRPr lang="en-US" sz="1600" dirty="0"/>
          </a:p>
          <a:p>
            <a:pPr marL="285750" lvl="0" indent="-285750">
              <a:buFont typeface="Arial" panose="020B0604020202020204" pitchFamily="34" charset="0"/>
              <a:buChar char="•"/>
            </a:pPr>
            <a:r>
              <a:rPr lang="en-US" sz="1600" dirty="0"/>
              <a:t>all AU residents regardless of where they </a:t>
            </a:r>
            <a:r>
              <a:rPr lang="en-US" sz="1600" dirty="0" smtClean="0"/>
              <a:t>attend </a:t>
            </a:r>
            <a:endParaRPr lang="en-US" sz="1600" dirty="0"/>
          </a:p>
          <a:p>
            <a:pPr marL="285750" lvl="0" indent="-285750">
              <a:buFont typeface="Arial" panose="020B0604020202020204" pitchFamily="34" charset="0"/>
              <a:buChar char="•"/>
            </a:pPr>
            <a:r>
              <a:rPr lang="en-US" sz="1600" dirty="0"/>
              <a:t>all students who attend your AU regardless of where they live </a:t>
            </a:r>
          </a:p>
          <a:p>
            <a:pPr marL="285750" lvl="0" indent="-285750">
              <a:buFont typeface="Arial" panose="020B0604020202020204" pitchFamily="34" charset="0"/>
              <a:buChar char="•"/>
            </a:pPr>
            <a:r>
              <a:rPr lang="en-US" sz="1600" dirty="0"/>
              <a:t>residents in </a:t>
            </a:r>
            <a:r>
              <a:rPr lang="en-US" sz="1600" dirty="0" smtClean="0"/>
              <a:t>facilities </a:t>
            </a:r>
            <a:endParaRPr lang="en-US" sz="1600" dirty="0"/>
          </a:p>
          <a:p>
            <a:pPr marL="285750" lvl="0" indent="-285750">
              <a:buFont typeface="Arial" panose="020B0604020202020204" pitchFamily="34" charset="0"/>
              <a:buChar char="•"/>
            </a:pPr>
            <a:r>
              <a:rPr lang="en-US" sz="1600" dirty="0"/>
              <a:t>Parentally Placed in Private School students who attend a private school within your AU boundaries and get no services whatsoever from the AU, reported </a:t>
            </a:r>
            <a:r>
              <a:rPr lang="en-US" sz="1600" dirty="0" smtClean="0"/>
              <a:t>only for </a:t>
            </a:r>
            <a:r>
              <a:rPr lang="en-US" sz="1600" dirty="0"/>
              <a:t>proportionate share calculations on two Dec </a:t>
            </a:r>
            <a:r>
              <a:rPr lang="en-US" sz="1600" dirty="0" smtClean="0"/>
              <a:t>reports (see next slide for statute)</a:t>
            </a:r>
            <a:endParaRPr lang="en-US" sz="1600" dirty="0"/>
          </a:p>
        </p:txBody>
      </p:sp>
    </p:spTree>
    <p:extLst>
      <p:ext uri="{BB962C8B-B14F-4D97-AF65-F5344CB8AC3E}">
        <p14:creationId xmlns:p14="http://schemas.microsoft.com/office/powerpoint/2010/main" val="1599030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40</a:t>
            </a:fld>
            <a:endParaRPr lang="en-US" dirty="0" smtClean="0"/>
          </a:p>
        </p:txBody>
      </p:sp>
      <p:sp>
        <p:nvSpPr>
          <p:cNvPr id="3" name="Title 2"/>
          <p:cNvSpPr>
            <a:spLocks noGrp="1"/>
          </p:cNvSpPr>
          <p:nvPr>
            <p:ph type="title" idx="4294967295"/>
          </p:nvPr>
        </p:nvSpPr>
        <p:spPr>
          <a:xfrm>
            <a:off x="0" y="274638"/>
            <a:ext cx="7886700" cy="709612"/>
          </a:xfrm>
        </p:spPr>
        <p:txBody>
          <a:bodyPr>
            <a:normAutofit fontScale="90000"/>
          </a:bodyPr>
          <a:lstStyle/>
          <a:p>
            <a:r>
              <a:rPr lang="en-US" dirty="0" smtClean="0"/>
              <a:t>Troubleshooting Grade Case Load Match Errors</a:t>
            </a:r>
            <a:endParaRPr lang="en-US" dirty="0"/>
          </a:p>
        </p:txBody>
      </p:sp>
      <p:sp>
        <p:nvSpPr>
          <p:cNvPr id="6" name="TextBox 5"/>
          <p:cNvSpPr txBox="1"/>
          <p:nvPr/>
        </p:nvSpPr>
        <p:spPr>
          <a:xfrm>
            <a:off x="381000" y="1274483"/>
            <a:ext cx="8248374" cy="369332"/>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ctr"/>
            <a:r>
              <a:rPr lang="en-US" dirty="0" smtClean="0">
                <a:latin typeface="Gill Sans MT" panose="020B0502020104020203" pitchFamily="34" charset="0"/>
              </a:rPr>
              <a:t>Do you have Student errors on </a:t>
            </a:r>
            <a:r>
              <a:rPr lang="en-US" dirty="0">
                <a:latin typeface="Gill Sans MT" panose="020B0502020104020203" pitchFamily="34" charset="0"/>
              </a:rPr>
              <a:t>c</a:t>
            </a:r>
            <a:r>
              <a:rPr lang="en-US" dirty="0" smtClean="0">
                <a:latin typeface="Gill Sans MT" panose="020B0502020104020203" pitchFamily="34" charset="0"/>
              </a:rPr>
              <a:t>aseload matches: DC114, DC115 or DC221?</a:t>
            </a:r>
            <a:endParaRPr lang="en-US" dirty="0">
              <a:latin typeface="Gill Sans MT" panose="020B0502020104020203" pitchFamily="34" charset="0"/>
            </a:endParaRPr>
          </a:p>
        </p:txBody>
      </p:sp>
      <p:sp>
        <p:nvSpPr>
          <p:cNvPr id="7" name="TextBox 6"/>
          <p:cNvSpPr txBox="1"/>
          <p:nvPr/>
        </p:nvSpPr>
        <p:spPr>
          <a:xfrm>
            <a:off x="381000" y="1754276"/>
            <a:ext cx="8248374" cy="1569660"/>
          </a:xfrm>
          <a:prstGeom prst="rect">
            <a:avLst/>
          </a:prstGeom>
          <a:solidFill>
            <a:schemeClr val="accent3">
              <a:lumMod val="20000"/>
              <a:lumOff val="80000"/>
            </a:schemeClr>
          </a:solidFill>
          <a:ln>
            <a:solidFill>
              <a:schemeClr val="accent2">
                <a:lumMod val="75000"/>
              </a:schemeClr>
            </a:solidFill>
          </a:ln>
        </p:spPr>
        <p:txBody>
          <a:bodyPr wrap="square" rtlCol="0">
            <a:spAutoFit/>
          </a:bodyPr>
          <a:lstStyle/>
          <a:p>
            <a:r>
              <a:rPr lang="en-US" sz="1600" b="1" u="sng" dirty="0" smtClean="0">
                <a:latin typeface="Gill Sans MT" panose="020B0502020104020203" pitchFamily="34" charset="0"/>
              </a:rPr>
              <a:t>DC114</a:t>
            </a:r>
            <a:r>
              <a:rPr lang="en-US" sz="1600" dirty="0" smtClean="0">
                <a:latin typeface="Gill Sans MT" panose="020B0502020104020203" pitchFamily="34" charset="0"/>
              </a:rPr>
              <a:t> – The Primary Provider reported on a student record must have a JCC of 202 or 238.</a:t>
            </a:r>
          </a:p>
          <a:p>
            <a:pPr marL="285750" indent="-285750">
              <a:buFont typeface="Arial" panose="020B0604020202020204" pitchFamily="34" charset="0"/>
              <a:buChar char="•"/>
            </a:pPr>
            <a:r>
              <a:rPr lang="en-US" sz="1600" dirty="0" smtClean="0">
                <a:latin typeface="Gill Sans MT" panose="020B0502020104020203" pitchFamily="34" charset="0"/>
              </a:rPr>
              <a:t>Did the Primary Provider </a:t>
            </a:r>
            <a:r>
              <a:rPr lang="en-US" sz="1600" dirty="0" err="1" smtClean="0">
                <a:latin typeface="Gill Sans MT" panose="020B0502020104020203" pitchFamily="34" charset="0"/>
              </a:rPr>
              <a:t>edid</a:t>
            </a:r>
            <a:r>
              <a:rPr lang="en-US" sz="1600" dirty="0" smtClean="0">
                <a:latin typeface="Gill Sans MT" panose="020B0502020104020203" pitchFamily="34" charset="0"/>
              </a:rPr>
              <a:t> appearing on this student’s record pull into Snapshot? Did all staff assignment records for this </a:t>
            </a:r>
            <a:r>
              <a:rPr lang="en-US" sz="1600" dirty="0" err="1" smtClean="0">
                <a:latin typeface="Gill Sans MT" panose="020B0502020104020203" pitchFamily="34" charset="0"/>
              </a:rPr>
              <a:t>edid</a:t>
            </a:r>
            <a:r>
              <a:rPr lang="en-US" sz="1600" dirty="0" smtClean="0">
                <a:latin typeface="Gill Sans MT" panose="020B0502020104020203" pitchFamily="34" charset="0"/>
              </a:rPr>
              <a:t> pull into Snapshot? If not, please correct the staff file interchange errors and resubmit interchange files, once processed run a new snapshot.</a:t>
            </a:r>
          </a:p>
          <a:p>
            <a:pPr marL="285750" indent="-285750">
              <a:buFont typeface="Arial" panose="020B0604020202020204" pitchFamily="34" charset="0"/>
              <a:buChar char="•"/>
            </a:pPr>
            <a:r>
              <a:rPr lang="en-US" sz="1600" dirty="0" smtClean="0">
                <a:latin typeface="Gill Sans MT" panose="020B0502020104020203" pitchFamily="34" charset="0"/>
              </a:rPr>
              <a:t>Is the Primary of the providers on this student’s record a JCC 202 or 238? If not please add one.</a:t>
            </a:r>
            <a:endParaRPr lang="en-US" sz="1600" dirty="0">
              <a:latin typeface="Gill Sans MT" panose="020B0502020104020203" pitchFamily="34" charset="0"/>
            </a:endParaRPr>
          </a:p>
        </p:txBody>
      </p:sp>
      <p:sp>
        <p:nvSpPr>
          <p:cNvPr id="8" name="TextBox 7"/>
          <p:cNvSpPr txBox="1"/>
          <p:nvPr/>
        </p:nvSpPr>
        <p:spPr>
          <a:xfrm>
            <a:off x="381000" y="3079875"/>
            <a:ext cx="8248374" cy="1815882"/>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en-US" sz="1600" b="1" u="sng" dirty="0" smtClean="0">
                <a:latin typeface="Gill Sans MT" panose="020B0502020104020203" pitchFamily="34" charset="0"/>
              </a:rPr>
              <a:t>DC115</a:t>
            </a:r>
            <a:r>
              <a:rPr lang="en-US" sz="1600" dirty="0" smtClean="0">
                <a:latin typeface="Gill Sans MT" panose="020B0502020104020203" pitchFamily="34" charset="0"/>
              </a:rPr>
              <a:t> – Grade levels reported on the 202 or 238 provider record should match the grade levels of the students?</a:t>
            </a:r>
          </a:p>
          <a:p>
            <a:pPr marL="285750" indent="-285750">
              <a:buFont typeface="Arial" panose="020B0604020202020204" pitchFamily="34" charset="0"/>
              <a:buChar char="•"/>
            </a:pPr>
            <a:r>
              <a:rPr lang="en-US" sz="1600" dirty="0">
                <a:latin typeface="Gill Sans MT" panose="020B0502020104020203" pitchFamily="34" charset="0"/>
              </a:rPr>
              <a:t>Did all the </a:t>
            </a:r>
            <a:r>
              <a:rPr lang="en-US" sz="1600" dirty="0" err="1">
                <a:latin typeface="Gill Sans MT" panose="020B0502020104020203" pitchFamily="34" charset="0"/>
              </a:rPr>
              <a:t>edids</a:t>
            </a:r>
            <a:r>
              <a:rPr lang="en-US" sz="1600" dirty="0">
                <a:latin typeface="Gill Sans MT" panose="020B0502020104020203" pitchFamily="34" charset="0"/>
              </a:rPr>
              <a:t> appearing on this student’s record pull into Snapshot? Did all staff assignment records for </a:t>
            </a:r>
            <a:r>
              <a:rPr lang="en-US" sz="1600" dirty="0" smtClean="0">
                <a:latin typeface="Gill Sans MT" panose="020B0502020104020203" pitchFamily="34" charset="0"/>
              </a:rPr>
              <a:t>these </a:t>
            </a:r>
            <a:r>
              <a:rPr lang="en-US" sz="1600" dirty="0" err="1" smtClean="0">
                <a:latin typeface="Gill Sans MT" panose="020B0502020104020203" pitchFamily="34" charset="0"/>
              </a:rPr>
              <a:t>edids</a:t>
            </a:r>
            <a:r>
              <a:rPr lang="en-US" sz="1600" dirty="0" smtClean="0">
                <a:latin typeface="Gill Sans MT" panose="020B0502020104020203" pitchFamily="34" charset="0"/>
              </a:rPr>
              <a:t> </a:t>
            </a:r>
            <a:r>
              <a:rPr lang="en-US" sz="1600" dirty="0">
                <a:latin typeface="Gill Sans MT" panose="020B0502020104020203" pitchFamily="34" charset="0"/>
              </a:rPr>
              <a:t>pull into Snapshot?</a:t>
            </a:r>
            <a:r>
              <a:rPr lang="en-US" sz="1600" dirty="0" smtClean="0">
                <a:latin typeface="Gill Sans MT" panose="020B0502020104020203" pitchFamily="34" charset="0"/>
              </a:rPr>
              <a:t> If not, please correct the staff file interchange errors and resubmit interchange files, once processed run a new snapshot.</a:t>
            </a:r>
          </a:p>
          <a:p>
            <a:pPr marL="285750" indent="-285750">
              <a:buFont typeface="Arial" panose="020B0604020202020204" pitchFamily="34" charset="0"/>
              <a:buChar char="•"/>
            </a:pPr>
            <a:r>
              <a:rPr lang="en-US" sz="1600" dirty="0" smtClean="0">
                <a:latin typeface="Gill Sans MT" panose="020B0502020104020203" pitchFamily="34" charset="0"/>
              </a:rPr>
              <a:t>Please ensure the grade level of this student is checked yes on the staff assignment record for the </a:t>
            </a:r>
            <a:r>
              <a:rPr lang="en-US" sz="1600" dirty="0" err="1" smtClean="0">
                <a:latin typeface="Gill Sans MT" panose="020B0502020104020203" pitchFamily="34" charset="0"/>
              </a:rPr>
              <a:t>edids</a:t>
            </a:r>
            <a:r>
              <a:rPr lang="en-US" sz="1600" dirty="0" smtClean="0">
                <a:latin typeface="Gill Sans MT" panose="020B0502020104020203" pitchFamily="34" charset="0"/>
              </a:rPr>
              <a:t> associated with this student.</a:t>
            </a:r>
            <a:endParaRPr lang="en-US" sz="1600" dirty="0">
              <a:latin typeface="Gill Sans MT" panose="020B0502020104020203" pitchFamily="34" charset="0"/>
            </a:endParaRPr>
          </a:p>
        </p:txBody>
      </p:sp>
      <p:sp>
        <p:nvSpPr>
          <p:cNvPr id="9" name="TextBox 8"/>
          <p:cNvSpPr txBox="1"/>
          <p:nvPr/>
        </p:nvSpPr>
        <p:spPr>
          <a:xfrm>
            <a:off x="381000" y="4895757"/>
            <a:ext cx="8248374" cy="1569660"/>
          </a:xfrm>
          <a:prstGeom prst="rect">
            <a:avLst/>
          </a:prstGeom>
          <a:solidFill>
            <a:schemeClr val="accent5">
              <a:lumMod val="20000"/>
              <a:lumOff val="80000"/>
            </a:schemeClr>
          </a:solidFill>
          <a:ln>
            <a:solidFill>
              <a:schemeClr val="accent2">
                <a:lumMod val="75000"/>
              </a:schemeClr>
            </a:solidFill>
          </a:ln>
        </p:spPr>
        <p:txBody>
          <a:bodyPr wrap="square" rtlCol="0">
            <a:spAutoFit/>
          </a:bodyPr>
          <a:lstStyle/>
          <a:p>
            <a:r>
              <a:rPr lang="en-US" sz="1600" b="1" u="sng" dirty="0" smtClean="0">
                <a:latin typeface="Gill Sans MT" panose="020B0502020104020203" pitchFamily="34" charset="0"/>
              </a:rPr>
              <a:t>DC221</a:t>
            </a:r>
            <a:r>
              <a:rPr lang="en-US" sz="1600" dirty="0" smtClean="0">
                <a:latin typeface="Gill Sans MT" panose="020B0502020104020203" pitchFamily="34" charset="0"/>
              </a:rPr>
              <a:t>– The provider </a:t>
            </a:r>
            <a:r>
              <a:rPr lang="en-US" sz="1600" dirty="0" err="1" smtClean="0">
                <a:latin typeface="Gill Sans MT" panose="020B0502020104020203" pitchFamily="34" charset="0"/>
              </a:rPr>
              <a:t>edid</a:t>
            </a:r>
            <a:r>
              <a:rPr lang="en-US" sz="1600" dirty="0" smtClean="0">
                <a:latin typeface="Gill Sans MT" panose="020B0502020104020203" pitchFamily="34" charset="0"/>
              </a:rPr>
              <a:t> reported on this student record does not appear in Snapshot.</a:t>
            </a:r>
          </a:p>
          <a:p>
            <a:pPr marL="285750" indent="-285750">
              <a:buFont typeface="Arial" panose="020B0604020202020204" pitchFamily="34" charset="0"/>
              <a:buChar char="•"/>
            </a:pPr>
            <a:r>
              <a:rPr lang="en-US" sz="1600" dirty="0" smtClean="0">
                <a:latin typeface="Gill Sans MT" panose="020B0502020104020203" pitchFamily="34" charset="0"/>
              </a:rPr>
              <a:t>Did all the </a:t>
            </a:r>
            <a:r>
              <a:rPr lang="en-US" sz="1600" dirty="0" err="1" smtClean="0">
                <a:latin typeface="Gill Sans MT" panose="020B0502020104020203" pitchFamily="34" charset="0"/>
              </a:rPr>
              <a:t>edids</a:t>
            </a:r>
            <a:r>
              <a:rPr lang="en-US" sz="1600" dirty="0" smtClean="0">
                <a:latin typeface="Gill Sans MT" panose="020B0502020104020203" pitchFamily="34" charset="0"/>
              </a:rPr>
              <a:t> appearing on this student’s record pull into Snapshot? Did all staff assignment records for these </a:t>
            </a:r>
            <a:r>
              <a:rPr lang="en-US" sz="1600" dirty="0" err="1" smtClean="0">
                <a:latin typeface="Gill Sans MT" panose="020B0502020104020203" pitchFamily="34" charset="0"/>
              </a:rPr>
              <a:t>edids</a:t>
            </a:r>
            <a:r>
              <a:rPr lang="en-US" sz="1600" dirty="0" smtClean="0">
                <a:latin typeface="Gill Sans MT" panose="020B0502020104020203" pitchFamily="34" charset="0"/>
              </a:rPr>
              <a:t> pull into Snapshot? If not, please correct the staff file interchange errors and resubmit interchange files, once processed run a new snapshot.</a:t>
            </a:r>
          </a:p>
          <a:p>
            <a:pPr marL="285750" indent="-285750">
              <a:buFont typeface="Arial" panose="020B0604020202020204" pitchFamily="34" charset="0"/>
              <a:buChar char="•"/>
            </a:pPr>
            <a:r>
              <a:rPr lang="en-US" sz="1600" dirty="0" smtClean="0">
                <a:latin typeface="Gill Sans MT" panose="020B0502020104020203" pitchFamily="34" charset="0"/>
              </a:rPr>
              <a:t>Also, be sure that these </a:t>
            </a:r>
            <a:r>
              <a:rPr lang="en-US" sz="1600" dirty="0" err="1" smtClean="0">
                <a:latin typeface="Gill Sans MT" panose="020B0502020104020203" pitchFamily="34" charset="0"/>
              </a:rPr>
              <a:t>edids</a:t>
            </a:r>
            <a:r>
              <a:rPr lang="en-US" sz="1600" dirty="0" smtClean="0">
                <a:latin typeface="Gill Sans MT" panose="020B0502020104020203" pitchFamily="34" charset="0"/>
              </a:rPr>
              <a:t> have both staff profile and staff assignment records with AU code populated and sped flag marked yes.</a:t>
            </a:r>
            <a:endParaRPr lang="en-US" sz="1600" dirty="0">
              <a:latin typeface="Gill Sans MT" panose="020B0502020104020203" pitchFamily="34" charset="0"/>
            </a:endParaRPr>
          </a:p>
        </p:txBody>
      </p:sp>
    </p:spTree>
    <p:extLst>
      <p:ext uri="{BB962C8B-B14F-4D97-AF65-F5344CB8AC3E}">
        <p14:creationId xmlns:p14="http://schemas.microsoft.com/office/powerpoint/2010/main" val="2270355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9550"/>
            <a:ext cx="8382000" cy="782638"/>
          </a:xfrm>
        </p:spPr>
        <p:txBody>
          <a:bodyPr>
            <a:normAutofit fontScale="90000"/>
          </a:bodyPr>
          <a:lstStyle/>
          <a:p>
            <a:r>
              <a:rPr lang="en-US" dirty="0" smtClean="0"/>
              <a:t>Troubleshooting Grade Case Load Match Errors</a:t>
            </a:r>
            <a:endParaRPr lang="en-US" dirty="0"/>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41</a:t>
            </a:fld>
            <a:endParaRPr lang="en-US" dirty="0" smtClean="0"/>
          </a:p>
        </p:txBody>
      </p:sp>
      <p:sp>
        <p:nvSpPr>
          <p:cNvPr id="6" name="TextBox 5"/>
          <p:cNvSpPr txBox="1"/>
          <p:nvPr/>
        </p:nvSpPr>
        <p:spPr>
          <a:xfrm>
            <a:off x="381000" y="1274483"/>
            <a:ext cx="8248374" cy="369332"/>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ctr"/>
            <a:r>
              <a:rPr lang="en-US" dirty="0" smtClean="0">
                <a:latin typeface="Gill Sans MT" panose="020B0502020104020203" pitchFamily="34" charset="0"/>
              </a:rPr>
              <a:t>Do you have Staff errors on </a:t>
            </a:r>
            <a:r>
              <a:rPr lang="en-US" dirty="0">
                <a:latin typeface="Gill Sans MT" panose="020B0502020104020203" pitchFamily="34" charset="0"/>
              </a:rPr>
              <a:t>c</a:t>
            </a:r>
            <a:r>
              <a:rPr lang="en-US" dirty="0" smtClean="0">
                <a:latin typeface="Gill Sans MT" panose="020B0502020104020203" pitchFamily="34" charset="0"/>
              </a:rPr>
              <a:t>aseload matches: </a:t>
            </a:r>
            <a:r>
              <a:rPr lang="en-US" sz="1600" dirty="0" smtClean="0">
                <a:latin typeface="Gill Sans MT" panose="020B0502020104020203" pitchFamily="34" charset="0"/>
              </a:rPr>
              <a:t>DC019, DC020 or DC191 thru DC205?</a:t>
            </a:r>
            <a:endParaRPr lang="en-US" sz="1600" dirty="0">
              <a:latin typeface="Gill Sans MT" panose="020B0502020104020203" pitchFamily="34" charset="0"/>
            </a:endParaRPr>
          </a:p>
        </p:txBody>
      </p:sp>
      <p:sp>
        <p:nvSpPr>
          <p:cNvPr id="8" name="TextBox 7"/>
          <p:cNvSpPr txBox="1"/>
          <p:nvPr/>
        </p:nvSpPr>
        <p:spPr>
          <a:xfrm>
            <a:off x="380999" y="3627638"/>
            <a:ext cx="8248374" cy="280076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en-US" sz="1600" b="1" u="sng" dirty="0" smtClean="0">
                <a:latin typeface="Gill Sans MT" panose="020B0502020104020203" pitchFamily="34" charset="0"/>
              </a:rPr>
              <a:t>DC020</a:t>
            </a:r>
            <a:r>
              <a:rPr lang="en-US" sz="1600" dirty="0" smtClean="0">
                <a:latin typeface="Gill Sans MT" panose="020B0502020104020203" pitchFamily="34" charset="0"/>
              </a:rPr>
              <a:t> – Grade levels reported on the 202 or 238 provider record should match the grade levels of the students where the </a:t>
            </a:r>
            <a:r>
              <a:rPr lang="en-US" sz="1600" dirty="0" err="1" smtClean="0">
                <a:latin typeface="Gill Sans MT" panose="020B0502020104020203" pitchFamily="34" charset="0"/>
              </a:rPr>
              <a:t>edid</a:t>
            </a:r>
            <a:r>
              <a:rPr lang="en-US" sz="1600" dirty="0" smtClean="0">
                <a:latin typeface="Gill Sans MT" panose="020B0502020104020203" pitchFamily="34" charset="0"/>
              </a:rPr>
              <a:t> is reported?</a:t>
            </a:r>
          </a:p>
          <a:p>
            <a:pPr marL="285750" indent="-285750">
              <a:buFont typeface="Arial" panose="020B0604020202020204" pitchFamily="34" charset="0"/>
              <a:buChar char="•"/>
            </a:pPr>
            <a:r>
              <a:rPr lang="en-US" sz="1600" dirty="0">
                <a:latin typeface="Gill Sans MT" panose="020B0502020104020203" pitchFamily="34" charset="0"/>
              </a:rPr>
              <a:t>Did </a:t>
            </a:r>
            <a:r>
              <a:rPr lang="en-US" sz="1600" dirty="0" smtClean="0">
                <a:latin typeface="Gill Sans MT" panose="020B0502020104020203" pitchFamily="34" charset="0"/>
              </a:rPr>
              <a:t>this </a:t>
            </a:r>
            <a:r>
              <a:rPr lang="en-US" sz="1600" dirty="0" err="1" smtClean="0">
                <a:latin typeface="Gill Sans MT" panose="020B0502020104020203" pitchFamily="34" charset="0"/>
              </a:rPr>
              <a:t>edid</a:t>
            </a:r>
            <a:r>
              <a:rPr lang="en-US" sz="1600" dirty="0" smtClean="0">
                <a:latin typeface="Gill Sans MT" panose="020B0502020104020203" pitchFamily="34" charset="0"/>
              </a:rPr>
              <a:t> pull </a:t>
            </a:r>
            <a:r>
              <a:rPr lang="en-US" sz="1600" dirty="0">
                <a:latin typeface="Gill Sans MT" panose="020B0502020104020203" pitchFamily="34" charset="0"/>
              </a:rPr>
              <a:t>into Snapshot? Did all staff assignment records for </a:t>
            </a:r>
            <a:r>
              <a:rPr lang="en-US" sz="1600" dirty="0" smtClean="0">
                <a:latin typeface="Gill Sans MT" panose="020B0502020104020203" pitchFamily="34" charset="0"/>
              </a:rPr>
              <a:t>this </a:t>
            </a:r>
            <a:r>
              <a:rPr lang="en-US" sz="1600" dirty="0" err="1" smtClean="0">
                <a:latin typeface="Gill Sans MT" panose="020B0502020104020203" pitchFamily="34" charset="0"/>
              </a:rPr>
              <a:t>edid</a:t>
            </a:r>
            <a:r>
              <a:rPr lang="en-US" sz="1600" dirty="0" smtClean="0">
                <a:latin typeface="Gill Sans MT" panose="020B0502020104020203" pitchFamily="34" charset="0"/>
              </a:rPr>
              <a:t> </a:t>
            </a:r>
            <a:r>
              <a:rPr lang="en-US" sz="1600" dirty="0">
                <a:latin typeface="Gill Sans MT" panose="020B0502020104020203" pitchFamily="34" charset="0"/>
              </a:rPr>
              <a:t>pull into Snapshot?</a:t>
            </a:r>
            <a:r>
              <a:rPr lang="en-US" sz="1600" dirty="0" smtClean="0">
                <a:latin typeface="Gill Sans MT" panose="020B0502020104020203" pitchFamily="34" charset="0"/>
              </a:rPr>
              <a:t> If not, please correct the staff file interchange errors and resubmit interchange files, once processed run a new snapshot.</a:t>
            </a:r>
          </a:p>
          <a:p>
            <a:pPr marL="285750" indent="-285750">
              <a:buFont typeface="Arial" panose="020B0604020202020204" pitchFamily="34" charset="0"/>
              <a:buChar char="•"/>
            </a:pPr>
            <a:r>
              <a:rPr lang="en-US" sz="1600" dirty="0" smtClean="0">
                <a:latin typeface="Gill Sans MT" panose="020B0502020104020203" pitchFamily="34" charset="0"/>
              </a:rPr>
              <a:t>Please ensure the grade levels of the students where this </a:t>
            </a:r>
            <a:r>
              <a:rPr lang="en-US" sz="1600" dirty="0" err="1" smtClean="0">
                <a:latin typeface="Gill Sans MT" panose="020B0502020104020203" pitchFamily="34" charset="0"/>
              </a:rPr>
              <a:t>edid</a:t>
            </a:r>
            <a:r>
              <a:rPr lang="en-US" sz="1600" dirty="0" smtClean="0">
                <a:latin typeface="Gill Sans MT" panose="020B0502020104020203" pitchFamily="34" charset="0"/>
              </a:rPr>
              <a:t> is reported are accounted for on the staff assignment records for this </a:t>
            </a:r>
            <a:r>
              <a:rPr lang="en-US" sz="1600" dirty="0" err="1" smtClean="0">
                <a:latin typeface="Gill Sans MT" panose="020B0502020104020203" pitchFamily="34" charset="0"/>
              </a:rPr>
              <a:t>edid</a:t>
            </a:r>
            <a:r>
              <a:rPr lang="en-US" sz="1600" dirty="0" smtClean="0">
                <a:latin typeface="Gill Sans MT" panose="020B0502020104020203" pitchFamily="34" charset="0"/>
              </a:rPr>
              <a:t>. Download the student included records report and filter the provider </a:t>
            </a:r>
            <a:r>
              <a:rPr lang="en-US" sz="1600" dirty="0" err="1" smtClean="0">
                <a:latin typeface="Gill Sans MT" panose="020B0502020104020203" pitchFamily="34" charset="0"/>
              </a:rPr>
              <a:t>edid</a:t>
            </a:r>
            <a:r>
              <a:rPr lang="en-US" sz="1600" dirty="0" smtClean="0">
                <a:latin typeface="Gill Sans MT" panose="020B0502020104020203" pitchFamily="34" charset="0"/>
              </a:rPr>
              <a:t> columns to see all the students and grades where this </a:t>
            </a:r>
            <a:r>
              <a:rPr lang="en-US" sz="1600" dirty="0" err="1" smtClean="0">
                <a:latin typeface="Gill Sans MT" panose="020B0502020104020203" pitchFamily="34" charset="0"/>
              </a:rPr>
              <a:t>edid</a:t>
            </a:r>
            <a:r>
              <a:rPr lang="en-US" sz="1600" dirty="0" smtClean="0">
                <a:latin typeface="Gill Sans MT" panose="020B0502020104020203" pitchFamily="34" charset="0"/>
              </a:rPr>
              <a:t> appears. Then compare the grades to the grades marked yes on the staff assignment file records. If any grades are marked no that should be yes, change them to yes, resubmit interchange files and once processed run a new snapshot. </a:t>
            </a:r>
            <a:endParaRPr lang="en-US" sz="1600" dirty="0">
              <a:latin typeface="Gill Sans MT" panose="020B0502020104020203" pitchFamily="34" charset="0"/>
            </a:endParaRPr>
          </a:p>
        </p:txBody>
      </p:sp>
      <p:sp>
        <p:nvSpPr>
          <p:cNvPr id="9" name="TextBox 8"/>
          <p:cNvSpPr txBox="1"/>
          <p:nvPr/>
        </p:nvSpPr>
        <p:spPr>
          <a:xfrm>
            <a:off x="381000" y="1565535"/>
            <a:ext cx="8248374" cy="2062103"/>
          </a:xfrm>
          <a:prstGeom prst="rect">
            <a:avLst/>
          </a:prstGeom>
          <a:solidFill>
            <a:schemeClr val="accent3">
              <a:lumMod val="20000"/>
              <a:lumOff val="80000"/>
            </a:schemeClr>
          </a:solidFill>
          <a:ln>
            <a:solidFill>
              <a:schemeClr val="accent2">
                <a:lumMod val="75000"/>
              </a:schemeClr>
            </a:solidFill>
          </a:ln>
        </p:spPr>
        <p:txBody>
          <a:bodyPr wrap="square" rtlCol="0">
            <a:spAutoFit/>
          </a:bodyPr>
          <a:lstStyle/>
          <a:p>
            <a:r>
              <a:rPr lang="en-US" sz="1600" b="1" u="sng" dirty="0"/>
              <a:t>DC019</a:t>
            </a:r>
            <a:r>
              <a:rPr lang="en-US" sz="1600" dirty="0"/>
              <a:t> – this error looks at every staff record in the Snapshot with a 202 or 238 Job Class Code and makes sure that their </a:t>
            </a:r>
            <a:r>
              <a:rPr lang="en-US" sz="1600" dirty="0" err="1"/>
              <a:t>edid</a:t>
            </a:r>
            <a:r>
              <a:rPr lang="en-US" sz="1600" dirty="0"/>
              <a:t> appears on a student record in a provider field. If you have reported a 202 or 238 staff member and their </a:t>
            </a:r>
            <a:r>
              <a:rPr lang="en-US" sz="1600" dirty="0" err="1"/>
              <a:t>edid</a:t>
            </a:r>
            <a:r>
              <a:rPr lang="en-US" sz="1600" dirty="0"/>
              <a:t> does not appear on any student records in the Snapshot then this error will trigger. First make sure that all student records have made it to Snapshot</a:t>
            </a:r>
          </a:p>
          <a:p>
            <a:r>
              <a:rPr lang="en-US" sz="1600" dirty="0"/>
              <a:t>•       For all students an EDID of a Special Education Teacher (202) or a Speech-Language Pathologist (238) must be included in the Primary Provider field for the student in the IEP Participation file. </a:t>
            </a:r>
          </a:p>
        </p:txBody>
      </p:sp>
    </p:spTree>
    <p:extLst>
      <p:ext uri="{BB962C8B-B14F-4D97-AF65-F5344CB8AC3E}">
        <p14:creationId xmlns:p14="http://schemas.microsoft.com/office/powerpoint/2010/main" val="2117694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Troubleshooting Grade Case Load Match Errors</a:t>
            </a:r>
            <a:endParaRPr lang="en-US" dirty="0"/>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42</a:t>
            </a:fld>
            <a:endParaRPr lang="en-US" dirty="0" smtClean="0"/>
          </a:p>
        </p:txBody>
      </p:sp>
      <p:sp>
        <p:nvSpPr>
          <p:cNvPr id="6" name="TextBox 5"/>
          <p:cNvSpPr txBox="1"/>
          <p:nvPr/>
        </p:nvSpPr>
        <p:spPr>
          <a:xfrm>
            <a:off x="381000" y="1274483"/>
            <a:ext cx="8248374" cy="369332"/>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ctr"/>
            <a:r>
              <a:rPr lang="en-US" dirty="0" smtClean="0">
                <a:latin typeface="Gill Sans MT" panose="020B0502020104020203" pitchFamily="34" charset="0"/>
              </a:rPr>
              <a:t>Do you have Staff errors on </a:t>
            </a:r>
            <a:r>
              <a:rPr lang="en-US" dirty="0">
                <a:latin typeface="Gill Sans MT" panose="020B0502020104020203" pitchFamily="34" charset="0"/>
              </a:rPr>
              <a:t>c</a:t>
            </a:r>
            <a:r>
              <a:rPr lang="en-US" dirty="0" smtClean="0">
                <a:latin typeface="Gill Sans MT" panose="020B0502020104020203" pitchFamily="34" charset="0"/>
              </a:rPr>
              <a:t>aseload matches: DC020 or DC191 thru DC205?</a:t>
            </a:r>
            <a:endParaRPr lang="en-US" dirty="0">
              <a:latin typeface="Gill Sans MT" panose="020B0502020104020203" pitchFamily="34" charset="0"/>
            </a:endParaRPr>
          </a:p>
        </p:txBody>
      </p:sp>
      <p:sp>
        <p:nvSpPr>
          <p:cNvPr id="7" name="TextBox 6"/>
          <p:cNvSpPr txBox="1"/>
          <p:nvPr/>
        </p:nvSpPr>
        <p:spPr>
          <a:xfrm>
            <a:off x="380999" y="1778612"/>
            <a:ext cx="8248374" cy="1569660"/>
          </a:xfrm>
          <a:prstGeom prst="rect">
            <a:avLst/>
          </a:prstGeom>
          <a:solidFill>
            <a:schemeClr val="accent3">
              <a:lumMod val="20000"/>
              <a:lumOff val="80000"/>
            </a:schemeClr>
          </a:solidFill>
          <a:ln>
            <a:solidFill>
              <a:schemeClr val="accent2">
                <a:lumMod val="75000"/>
              </a:schemeClr>
            </a:solidFill>
          </a:ln>
        </p:spPr>
        <p:txBody>
          <a:bodyPr wrap="square" rtlCol="0">
            <a:spAutoFit/>
          </a:bodyPr>
          <a:lstStyle/>
          <a:p>
            <a:r>
              <a:rPr lang="en-US" sz="1600" b="1" u="sng" dirty="0" smtClean="0">
                <a:latin typeface="Gill Sans MT" panose="020B0502020104020203" pitchFamily="34" charset="0"/>
              </a:rPr>
              <a:t>DC191 thru DC205</a:t>
            </a:r>
            <a:r>
              <a:rPr lang="en-US" sz="1600" dirty="0" smtClean="0">
                <a:latin typeface="Gill Sans MT" panose="020B0502020104020203" pitchFamily="34" charset="0"/>
              </a:rPr>
              <a:t> – these errors look at each grade level individually comparing student records to grades on the staff assignment records.</a:t>
            </a:r>
          </a:p>
          <a:p>
            <a:pPr marL="285750" indent="-285750">
              <a:buFont typeface="Arial" panose="020B0604020202020204" pitchFamily="34" charset="0"/>
              <a:buChar char="•"/>
            </a:pPr>
            <a:r>
              <a:rPr lang="en-US" sz="1600" dirty="0" smtClean="0">
                <a:latin typeface="Gill Sans MT" panose="020B0502020104020203" pitchFamily="34" charset="0"/>
              </a:rPr>
              <a:t>Did all staff assignment records for this </a:t>
            </a:r>
            <a:r>
              <a:rPr lang="en-US" sz="1600" dirty="0" err="1" smtClean="0">
                <a:latin typeface="Gill Sans MT" panose="020B0502020104020203" pitchFamily="34" charset="0"/>
              </a:rPr>
              <a:t>edid</a:t>
            </a:r>
            <a:r>
              <a:rPr lang="en-US" sz="1600" dirty="0" smtClean="0">
                <a:latin typeface="Gill Sans MT" panose="020B0502020104020203" pitchFamily="34" charset="0"/>
              </a:rPr>
              <a:t> pull into Snapshot? If not, please correct the staff file interchange errors and resubmit interchange files, once processed run a new snapshot.</a:t>
            </a:r>
          </a:p>
          <a:p>
            <a:pPr marL="285750" indent="-285750">
              <a:buFont typeface="Arial" panose="020B0604020202020204" pitchFamily="34" charset="0"/>
              <a:buChar char="•"/>
            </a:pPr>
            <a:r>
              <a:rPr lang="en-US" sz="1600" dirty="0" smtClean="0">
                <a:latin typeface="Gill Sans MT" panose="020B0502020104020203" pitchFamily="34" charset="0"/>
              </a:rPr>
              <a:t>If all the staff assignment records for this </a:t>
            </a:r>
            <a:r>
              <a:rPr lang="en-US" sz="1600" dirty="0" err="1" smtClean="0">
                <a:latin typeface="Gill Sans MT" panose="020B0502020104020203" pitchFamily="34" charset="0"/>
              </a:rPr>
              <a:t>edid</a:t>
            </a:r>
            <a:r>
              <a:rPr lang="en-US" sz="1600" dirty="0" smtClean="0">
                <a:latin typeface="Gill Sans MT" panose="020B0502020104020203" pitchFamily="34" charset="0"/>
              </a:rPr>
              <a:t> made it to snapshot, then check the grade levels marked yes and be sure the grade level referred to in the error is indeed marked yes.</a:t>
            </a:r>
            <a:endParaRPr lang="en-US" sz="1600" dirty="0">
              <a:latin typeface="Gill Sans MT" panose="020B0502020104020203" pitchFamily="34" charset="0"/>
            </a:endParaRPr>
          </a:p>
        </p:txBody>
      </p:sp>
    </p:spTree>
    <p:extLst>
      <p:ext uri="{BB962C8B-B14F-4D97-AF65-F5344CB8AC3E}">
        <p14:creationId xmlns:p14="http://schemas.microsoft.com/office/powerpoint/2010/main" val="770311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Staff Caseload Match Errors</a:t>
            </a:r>
            <a:endParaRPr lang="en-US" dirty="0"/>
          </a:p>
        </p:txBody>
      </p:sp>
      <p:sp>
        <p:nvSpPr>
          <p:cNvPr id="2" name="Content Placeholder 1"/>
          <p:cNvSpPr>
            <a:spLocks noGrp="1"/>
          </p:cNvSpPr>
          <p:nvPr>
            <p:ph idx="1"/>
          </p:nvPr>
        </p:nvSpPr>
        <p:spPr/>
        <p:txBody>
          <a:bodyPr>
            <a:normAutofit/>
          </a:bodyPr>
          <a:lstStyle/>
          <a:p>
            <a:r>
              <a:rPr lang="en-US" dirty="0" smtClean="0">
                <a:solidFill>
                  <a:schemeClr val="tx1"/>
                </a:solidFill>
                <a:latin typeface="+mn-lt"/>
              </a:rPr>
              <a:t>DC180</a:t>
            </a:r>
            <a:r>
              <a:rPr lang="en-US" b="0" dirty="0" smtClean="0">
                <a:solidFill>
                  <a:schemeClr val="tx1"/>
                </a:solidFill>
                <a:latin typeface="+mn-lt"/>
              </a:rPr>
              <a:t> – If Grade Level is marked as Pre-K no other grade levels can be reported in the same record.  A separate detail record must be used for any additional grade. </a:t>
            </a:r>
          </a:p>
          <a:p>
            <a:r>
              <a:rPr lang="en-US" dirty="0" smtClean="0">
                <a:solidFill>
                  <a:schemeClr val="tx1"/>
                </a:solidFill>
                <a:latin typeface="+mn-lt"/>
              </a:rPr>
              <a:t>DC030 </a:t>
            </a:r>
            <a:r>
              <a:rPr lang="en-US" b="0" dirty="0" smtClean="0">
                <a:solidFill>
                  <a:schemeClr val="tx1"/>
                </a:solidFill>
                <a:latin typeface="+mn-lt"/>
              </a:rPr>
              <a:t>– District wide personnel who aren’t assigned to a specific elementary or secondary setting must be reported with grades K-12 marked yes (1) at school code 9980. </a:t>
            </a:r>
          </a:p>
          <a:p>
            <a:r>
              <a:rPr lang="en-US" dirty="0" smtClean="0">
                <a:solidFill>
                  <a:schemeClr val="tx1"/>
                </a:solidFill>
                <a:latin typeface="+mn-lt"/>
              </a:rPr>
              <a:t>DC035</a:t>
            </a:r>
            <a:r>
              <a:rPr lang="en-US" b="0" dirty="0" smtClean="0">
                <a:solidFill>
                  <a:schemeClr val="tx1"/>
                </a:solidFill>
                <a:latin typeface="+mn-lt"/>
              </a:rPr>
              <a:t> – WARNING – Teachers are to be assigned to schools and not to 9980.</a:t>
            </a:r>
          </a:p>
          <a:p>
            <a:pPr lvl="1"/>
            <a:r>
              <a:rPr lang="en-US" dirty="0" smtClean="0"/>
              <a:t>If possible have a record for every school the staff serves at. </a:t>
            </a:r>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1749426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Tips/Hints</a:t>
            </a:r>
            <a:endParaRPr lang="en-US" dirty="0"/>
          </a:p>
        </p:txBody>
      </p:sp>
      <p:sp>
        <p:nvSpPr>
          <p:cNvPr id="2" name="Content Placeholder 1"/>
          <p:cNvSpPr>
            <a:spLocks noGrp="1"/>
          </p:cNvSpPr>
          <p:nvPr>
            <p:ph idx="1"/>
          </p:nvPr>
        </p:nvSpPr>
        <p:spPr/>
        <p:txBody>
          <a:bodyPr/>
          <a:lstStyle/>
          <a:p>
            <a:pPr marL="45720" indent="0">
              <a:buNone/>
            </a:pPr>
            <a:r>
              <a:rPr lang="en-US" dirty="0" smtClean="0">
                <a:solidFill>
                  <a:schemeClr val="tx1"/>
                </a:solidFill>
                <a:latin typeface="+mn-lt"/>
              </a:rPr>
              <a:t>Before researching Caseload Match Errors be sure the following criteria is met</a:t>
            </a:r>
          </a:p>
          <a:p>
            <a:pPr marL="342900" indent="-342900">
              <a:buFont typeface="Arial" panose="020B0604020202020204" pitchFamily="34" charset="0"/>
              <a:buChar char="•"/>
            </a:pPr>
            <a:r>
              <a:rPr lang="en-US" b="0" dirty="0" smtClean="0">
                <a:solidFill>
                  <a:schemeClr val="tx1"/>
                </a:solidFill>
                <a:latin typeface="+mn-lt"/>
              </a:rPr>
              <a:t>All records that are to be reported are reported</a:t>
            </a:r>
          </a:p>
          <a:p>
            <a:pPr marL="342900" indent="-342900">
              <a:buFont typeface="Arial" panose="020B0604020202020204" pitchFamily="34" charset="0"/>
              <a:buChar char="•"/>
            </a:pPr>
            <a:r>
              <a:rPr lang="en-US" b="0" dirty="0" smtClean="0">
                <a:solidFill>
                  <a:schemeClr val="tx1"/>
                </a:solidFill>
                <a:latin typeface="+mn-lt"/>
              </a:rPr>
              <a:t>All records are error free at the interchange</a:t>
            </a:r>
          </a:p>
          <a:p>
            <a:pPr marL="342900" indent="-342900">
              <a:buFont typeface="Arial" panose="020B0604020202020204" pitchFamily="34" charset="0"/>
              <a:buChar char="•"/>
            </a:pPr>
            <a:r>
              <a:rPr lang="en-US" b="0" dirty="0" smtClean="0">
                <a:solidFill>
                  <a:schemeClr val="tx1"/>
                </a:solidFill>
                <a:latin typeface="+mn-lt"/>
              </a:rPr>
              <a:t>All records meet the Special Education December Count Snapshot criteria for student and staff. </a:t>
            </a:r>
          </a:p>
          <a:p>
            <a:pPr lvl="1"/>
            <a:r>
              <a:rPr lang="en-US" sz="2400" dirty="0" smtClean="0"/>
              <a:t>Ensure there are no records in the Pipeline report “Records Not in Dec.”</a:t>
            </a:r>
            <a:endParaRPr lang="en-US" sz="2400" b="0" dirty="0" smtClean="0"/>
          </a:p>
          <a:p>
            <a:pPr marL="342900" indent="-342900">
              <a:buFont typeface="Arial" panose="020B0604020202020204" pitchFamily="34" charset="0"/>
              <a:buChar char="•"/>
            </a:pPr>
            <a:r>
              <a:rPr lang="en-US" b="0" dirty="0" smtClean="0">
                <a:solidFill>
                  <a:schemeClr val="tx1"/>
                </a:solidFill>
                <a:latin typeface="+mn-lt"/>
              </a:rPr>
              <a:t>All interchange files (IEP, Staff, Student) have successfully uploaded</a:t>
            </a:r>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1203945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Caseload Errors</a:t>
            </a:r>
            <a:br>
              <a:rPr lang="en-US" dirty="0" smtClean="0"/>
            </a:br>
            <a:r>
              <a:rPr lang="en-US" dirty="0" smtClean="0"/>
              <a:t>Steps for Resolving</a:t>
            </a:r>
            <a:endParaRPr lang="en-US" dirty="0"/>
          </a:p>
        </p:txBody>
      </p:sp>
      <p:sp>
        <p:nvSpPr>
          <p:cNvPr id="2" name="Content Placeholder 1"/>
          <p:cNvSpPr>
            <a:spLocks noGrp="1"/>
          </p:cNvSpPr>
          <p:nvPr>
            <p:ph idx="1"/>
          </p:nvPr>
        </p:nvSpPr>
        <p:spPr/>
        <p:txBody>
          <a:bodyPr/>
          <a:lstStyle/>
          <a:p>
            <a:r>
              <a:rPr lang="en-US" sz="2000" dirty="0" smtClean="0">
                <a:solidFill>
                  <a:schemeClr val="tx1"/>
                </a:solidFill>
                <a:latin typeface="+mn-lt"/>
              </a:rPr>
              <a:t>Be sure ALL Staff and Students made it to snapshot. </a:t>
            </a:r>
          </a:p>
          <a:p>
            <a:r>
              <a:rPr lang="en-US" sz="2000" dirty="0" smtClean="0">
                <a:solidFill>
                  <a:schemeClr val="tx1"/>
                </a:solidFill>
                <a:latin typeface="+mn-lt"/>
              </a:rPr>
              <a:t>Some Questions to Ask Yourself</a:t>
            </a:r>
          </a:p>
          <a:p>
            <a:pPr lvl="1"/>
            <a:r>
              <a:rPr lang="en-US" sz="2000" dirty="0" smtClean="0"/>
              <a:t>Did the IEP Files and Staff Files successfully process? Check Batch Maintenance to be sure. </a:t>
            </a:r>
          </a:p>
          <a:p>
            <a:pPr lvl="1"/>
            <a:r>
              <a:rPr lang="en-US" sz="2000" dirty="0" smtClean="0"/>
              <a:t>Did the Interchange files process successfully BEFORE a Snapshot was created? If not recreate a Snapshot to ensure the latest records are included. </a:t>
            </a:r>
          </a:p>
          <a:p>
            <a:pPr lvl="1"/>
            <a:r>
              <a:rPr lang="en-US" sz="2000" dirty="0" smtClean="0"/>
              <a:t>If not all records made it to Snapshot check the following</a:t>
            </a:r>
          </a:p>
          <a:p>
            <a:pPr lvl="2"/>
            <a:r>
              <a:rPr lang="en-US" dirty="0" smtClean="0"/>
              <a:t>Are there any Interchange errors? </a:t>
            </a:r>
          </a:p>
          <a:p>
            <a:pPr lvl="3"/>
            <a:r>
              <a:rPr lang="en-US" sz="2000" dirty="0" smtClean="0"/>
              <a:t>If so, resolve them and create a snapshot</a:t>
            </a:r>
          </a:p>
          <a:p>
            <a:pPr marL="914400" lvl="3" indent="0">
              <a:buNone/>
            </a:pPr>
            <a:endParaRPr lang="en-US" sz="2000" dirty="0" smtClean="0"/>
          </a:p>
          <a:p>
            <a:pPr lvl="1"/>
            <a:endParaRPr lang="en-US" sz="2000" dirty="0" smtClean="0"/>
          </a:p>
          <a:p>
            <a:endParaRPr lang="en-US" sz="2000" dirty="0"/>
          </a:p>
        </p:txBody>
      </p:sp>
      <p:sp>
        <p:nvSpPr>
          <p:cNvPr id="4" name="Footer Placeholder 3"/>
          <p:cNvSpPr>
            <a:spLocks noGrp="1"/>
          </p:cNvSpPr>
          <p:nvPr>
            <p:ph type="ftr" sz="quarter" idx="4294967295"/>
          </p:nvPr>
        </p:nvSpPr>
        <p:spPr>
          <a:xfrm>
            <a:off x="0" y="6356350"/>
            <a:ext cx="3352800" cy="274638"/>
          </a:xfrm>
        </p:spPr>
        <p:txBody>
          <a:bodyPr/>
          <a:lstStyle/>
          <a:p>
            <a:fld id="{757A2F4E-5D54-B04B-91BD-7E78EE1FE9FD}" type="slidenum">
              <a:rPr lang="en-US" smtClean="0"/>
              <a:pPr/>
              <a:t>45</a:t>
            </a:fld>
            <a:endParaRPr lang="en-US" dirty="0" smtClean="0"/>
          </a:p>
        </p:txBody>
      </p:sp>
    </p:spTree>
    <p:extLst>
      <p:ext uri="{BB962C8B-B14F-4D97-AF65-F5344CB8AC3E}">
        <p14:creationId xmlns:p14="http://schemas.microsoft.com/office/powerpoint/2010/main" val="3580523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726FA2-3EC9-4717-AD62-D8C823692DD3}" type="slidenum">
              <a:rPr lang="en-US" smtClean="0"/>
              <a:pPr/>
              <a:t>46</a:t>
            </a:fld>
            <a:endParaRPr lang="en-US" dirty="0"/>
          </a:p>
        </p:txBody>
      </p:sp>
      <p:sp>
        <p:nvSpPr>
          <p:cNvPr id="3" name="Title 2"/>
          <p:cNvSpPr>
            <a:spLocks noGrp="1"/>
          </p:cNvSpPr>
          <p:nvPr>
            <p:ph type="ctrTitle"/>
          </p:nvPr>
        </p:nvSpPr>
        <p:spPr/>
        <p:txBody>
          <a:bodyPr/>
          <a:lstStyle/>
          <a:p>
            <a:r>
              <a:rPr lang="en-US" dirty="0" smtClean="0"/>
              <a:t>Reports</a:t>
            </a:r>
            <a:endParaRPr lang="en-US" dirty="0"/>
          </a:p>
        </p:txBody>
      </p:sp>
    </p:spTree>
    <p:extLst>
      <p:ext uri="{BB962C8B-B14F-4D97-AF65-F5344CB8AC3E}">
        <p14:creationId xmlns:p14="http://schemas.microsoft.com/office/powerpoint/2010/main" val="2620765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4950" y="1766888"/>
            <a:ext cx="6829425" cy="4406900"/>
          </a:xfrm>
        </p:spPr>
      </p:pic>
      <p:sp>
        <p:nvSpPr>
          <p:cNvPr id="3" name="Title 2"/>
          <p:cNvSpPr>
            <a:spLocks noGrp="1"/>
          </p:cNvSpPr>
          <p:nvPr>
            <p:ph type="title"/>
          </p:nvPr>
        </p:nvSpPr>
        <p:spPr/>
        <p:txBody>
          <a:bodyPr>
            <a:normAutofit fontScale="90000"/>
          </a:bodyPr>
          <a:lstStyle/>
          <a:p>
            <a:r>
              <a:rPr lang="en-US" sz="3200" dirty="0" smtClean="0"/>
              <a:t>Cognos Report</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47</a:t>
            </a:fld>
            <a:endParaRPr lang="en-US" dirty="0" smtClean="0"/>
          </a:p>
        </p:txBody>
      </p:sp>
      <p:sp>
        <p:nvSpPr>
          <p:cNvPr id="6" name="Oval 5"/>
          <p:cNvSpPr/>
          <p:nvPr/>
        </p:nvSpPr>
        <p:spPr>
          <a:xfrm>
            <a:off x="1333501" y="5210175"/>
            <a:ext cx="14859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4235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599" y="1797872"/>
            <a:ext cx="8620125" cy="4031428"/>
          </a:xfrm>
        </p:spPr>
      </p:pic>
      <p:sp>
        <p:nvSpPr>
          <p:cNvPr id="3" name="Title 2"/>
          <p:cNvSpPr>
            <a:spLocks noGrp="1"/>
          </p:cNvSpPr>
          <p:nvPr>
            <p:ph type="title"/>
          </p:nvPr>
        </p:nvSpPr>
        <p:spPr/>
        <p:txBody>
          <a:bodyPr>
            <a:normAutofit fontScale="90000"/>
          </a:bodyPr>
          <a:lstStyle/>
          <a:p>
            <a:r>
              <a:rPr lang="en-US" sz="3200" dirty="0" smtClean="0"/>
              <a:t>December Count</a:t>
            </a:r>
            <a:br>
              <a:rPr lang="en-US" sz="3200" dirty="0" smtClean="0"/>
            </a:br>
            <a:r>
              <a:rPr lang="en-US" sz="3200" dirty="0" smtClean="0"/>
              <a:t>Report Menu </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48</a:t>
            </a:fld>
            <a:endParaRPr lang="en-US" dirty="0" smtClean="0"/>
          </a:p>
        </p:txBody>
      </p:sp>
      <p:sp>
        <p:nvSpPr>
          <p:cNvPr id="9" name="Oval 8"/>
          <p:cNvSpPr/>
          <p:nvPr/>
        </p:nvSpPr>
        <p:spPr>
          <a:xfrm>
            <a:off x="57150" y="4000499"/>
            <a:ext cx="1276350" cy="32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6139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1895475"/>
            <a:ext cx="8407400" cy="4133850"/>
          </a:xfrm>
        </p:spPr>
      </p:pic>
      <p:sp>
        <p:nvSpPr>
          <p:cNvPr id="3" name="Title 2"/>
          <p:cNvSpPr>
            <a:spLocks noGrp="1"/>
          </p:cNvSpPr>
          <p:nvPr>
            <p:ph type="title"/>
          </p:nvPr>
        </p:nvSpPr>
        <p:spPr/>
        <p:txBody>
          <a:bodyPr>
            <a:normAutofit fontScale="90000"/>
          </a:bodyPr>
          <a:lstStyle/>
          <a:p>
            <a:r>
              <a:rPr lang="en-US" sz="3200" dirty="0" smtClean="0"/>
              <a:t>Staff Error Reports</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49</a:t>
            </a:fld>
            <a:endParaRPr lang="en-US" dirty="0" smtClean="0"/>
          </a:p>
        </p:txBody>
      </p:sp>
      <p:sp>
        <p:nvSpPr>
          <p:cNvPr id="6" name="Oval 5"/>
          <p:cNvSpPr/>
          <p:nvPr/>
        </p:nvSpPr>
        <p:spPr>
          <a:xfrm>
            <a:off x="466725" y="4276725"/>
            <a:ext cx="1771649"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934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Parentally Placed in Private School Requirement</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5</a:t>
            </a:fld>
            <a:endParaRPr lang="en-US"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185" y="1594131"/>
            <a:ext cx="7886700" cy="27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483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2105025"/>
            <a:ext cx="8407400" cy="3254167"/>
          </a:xfrm>
        </p:spPr>
      </p:pic>
      <p:sp>
        <p:nvSpPr>
          <p:cNvPr id="3" name="Title 2"/>
          <p:cNvSpPr>
            <a:spLocks noGrp="1"/>
          </p:cNvSpPr>
          <p:nvPr>
            <p:ph type="title"/>
          </p:nvPr>
        </p:nvSpPr>
        <p:spPr/>
        <p:txBody>
          <a:bodyPr>
            <a:normAutofit fontScale="90000"/>
          </a:bodyPr>
          <a:lstStyle/>
          <a:p>
            <a:r>
              <a:rPr lang="en-US" sz="3200" dirty="0" smtClean="0"/>
              <a:t>Report of Errors to Correct</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50</a:t>
            </a:fld>
            <a:endParaRPr lang="en-US" dirty="0" smtClean="0"/>
          </a:p>
        </p:txBody>
      </p:sp>
      <p:sp>
        <p:nvSpPr>
          <p:cNvPr id="6" name="Oval 5"/>
          <p:cNvSpPr/>
          <p:nvPr/>
        </p:nvSpPr>
        <p:spPr>
          <a:xfrm>
            <a:off x="1200150" y="2886075"/>
            <a:ext cx="1571626"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14576" y="2123390"/>
            <a:ext cx="1543050" cy="276999"/>
          </a:xfrm>
          <a:prstGeom prst="rect">
            <a:avLst/>
          </a:prstGeom>
          <a:solidFill>
            <a:schemeClr val="tx2">
              <a:lumMod val="60000"/>
              <a:lumOff val="40000"/>
            </a:schemeClr>
          </a:solidFill>
          <a:ln w="19050">
            <a:solidFill>
              <a:srgbClr val="000000"/>
            </a:solidFill>
          </a:ln>
        </p:spPr>
        <p:txBody>
          <a:bodyPr wrap="square" rtlCol="0">
            <a:spAutoFit/>
          </a:bodyPr>
          <a:lstStyle/>
          <a:p>
            <a:r>
              <a:rPr lang="en-US" sz="1200" b="1" dirty="0" smtClean="0"/>
              <a:t>Select SAM Warnings</a:t>
            </a:r>
            <a:endParaRPr lang="en-US" sz="1200" b="1" dirty="0"/>
          </a:p>
        </p:txBody>
      </p:sp>
      <p:cxnSp>
        <p:nvCxnSpPr>
          <p:cNvPr id="8" name="Straight Arrow Connector 7"/>
          <p:cNvCxnSpPr/>
          <p:nvPr/>
        </p:nvCxnSpPr>
        <p:spPr>
          <a:xfrm flipH="1">
            <a:off x="2881313" y="2428875"/>
            <a:ext cx="138112" cy="638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10025" y="2847975"/>
            <a:ext cx="1323975"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820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2333201"/>
            <a:ext cx="8407400" cy="2210224"/>
          </a:xfrm>
        </p:spPr>
      </p:pic>
      <p:sp>
        <p:nvSpPr>
          <p:cNvPr id="3" name="Title 2"/>
          <p:cNvSpPr>
            <a:spLocks noGrp="1"/>
          </p:cNvSpPr>
          <p:nvPr>
            <p:ph type="title"/>
          </p:nvPr>
        </p:nvSpPr>
        <p:spPr/>
        <p:txBody>
          <a:bodyPr>
            <a:normAutofit fontScale="90000"/>
          </a:bodyPr>
          <a:lstStyle/>
          <a:p>
            <a:r>
              <a:rPr lang="en-US" sz="3200" dirty="0" smtClean="0"/>
              <a:t>Staff Error Report</a:t>
            </a:r>
            <a:br>
              <a:rPr lang="en-US" sz="3200" dirty="0" smtClean="0"/>
            </a:br>
            <a:r>
              <a:rPr lang="en-US" sz="3200" dirty="0" smtClean="0"/>
              <a:t>SAM Warnings</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51</a:t>
            </a:fld>
            <a:endParaRPr lang="en-US" dirty="0" smtClean="0"/>
          </a:p>
        </p:txBody>
      </p:sp>
      <p:sp>
        <p:nvSpPr>
          <p:cNvPr id="6" name="TextBox 5"/>
          <p:cNvSpPr txBox="1"/>
          <p:nvPr/>
        </p:nvSpPr>
        <p:spPr>
          <a:xfrm>
            <a:off x="7209685" y="2724834"/>
            <a:ext cx="1552575" cy="646331"/>
          </a:xfrm>
          <a:prstGeom prst="rect">
            <a:avLst/>
          </a:prstGeom>
          <a:solidFill>
            <a:schemeClr val="tx2">
              <a:lumMod val="60000"/>
              <a:lumOff val="40000"/>
            </a:schemeClr>
          </a:solidFill>
          <a:ln w="19050">
            <a:solidFill>
              <a:srgbClr val="000000"/>
            </a:solidFill>
          </a:ln>
        </p:spPr>
        <p:txBody>
          <a:bodyPr wrap="square" rtlCol="0">
            <a:spAutoFit/>
          </a:bodyPr>
          <a:lstStyle/>
          <a:p>
            <a:r>
              <a:rPr lang="en-US" sz="1200" b="1" dirty="0" smtClean="0"/>
              <a:t>Select “View in Excel Option” for report to fit on one page </a:t>
            </a:r>
            <a:endParaRPr lang="en-US" sz="1200" b="1" dirty="0"/>
          </a:p>
        </p:txBody>
      </p:sp>
      <p:cxnSp>
        <p:nvCxnSpPr>
          <p:cNvPr id="7" name="Straight Arrow Connector 6"/>
          <p:cNvCxnSpPr/>
          <p:nvPr/>
        </p:nvCxnSpPr>
        <p:spPr>
          <a:xfrm flipV="1">
            <a:off x="8143875" y="2590801"/>
            <a:ext cx="419100" cy="1988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67313" y="3195638"/>
            <a:ext cx="1295400" cy="4762"/>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971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7650" y="2028825"/>
            <a:ext cx="8705850" cy="3000375"/>
          </a:xfrm>
        </p:spPr>
      </p:pic>
      <p:sp>
        <p:nvSpPr>
          <p:cNvPr id="3" name="Title 2"/>
          <p:cNvSpPr>
            <a:spLocks noGrp="1"/>
          </p:cNvSpPr>
          <p:nvPr>
            <p:ph type="title"/>
          </p:nvPr>
        </p:nvSpPr>
        <p:spPr/>
        <p:txBody>
          <a:bodyPr>
            <a:normAutofit fontScale="90000"/>
          </a:bodyPr>
          <a:lstStyle/>
          <a:p>
            <a:r>
              <a:rPr lang="en-US" sz="3200" dirty="0" smtClean="0"/>
              <a:t>Certified Staff Report</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52</a:t>
            </a:fld>
            <a:endParaRPr lang="en-US" dirty="0" smtClean="0"/>
          </a:p>
        </p:txBody>
      </p:sp>
      <p:sp>
        <p:nvSpPr>
          <p:cNvPr id="6" name="TextBox 5"/>
          <p:cNvSpPr txBox="1"/>
          <p:nvPr/>
        </p:nvSpPr>
        <p:spPr>
          <a:xfrm>
            <a:off x="1100136" y="5305425"/>
            <a:ext cx="4100513" cy="369332"/>
          </a:xfrm>
          <a:prstGeom prst="rect">
            <a:avLst/>
          </a:prstGeom>
          <a:noFill/>
        </p:spPr>
        <p:txBody>
          <a:bodyPr wrap="square" rtlCol="0">
            <a:spAutoFit/>
          </a:bodyPr>
          <a:lstStyle/>
          <a:p>
            <a:r>
              <a:rPr lang="en-US" dirty="0" smtClean="0"/>
              <a:t>You will only see your Administrative Unit</a:t>
            </a:r>
            <a:endParaRPr lang="en-US" dirty="0"/>
          </a:p>
        </p:txBody>
      </p:sp>
      <p:cxnSp>
        <p:nvCxnSpPr>
          <p:cNvPr id="8" name="Straight Arrow Connector 7"/>
          <p:cNvCxnSpPr/>
          <p:nvPr/>
        </p:nvCxnSpPr>
        <p:spPr>
          <a:xfrm flipV="1">
            <a:off x="2924176" y="4772025"/>
            <a:ext cx="0" cy="5143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96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1000" y="2071687"/>
            <a:ext cx="8407400" cy="2667000"/>
          </a:xfrm>
        </p:spPr>
      </p:pic>
      <p:sp>
        <p:nvSpPr>
          <p:cNvPr id="3" name="Title 2"/>
          <p:cNvSpPr>
            <a:spLocks noGrp="1"/>
          </p:cNvSpPr>
          <p:nvPr>
            <p:ph type="title"/>
          </p:nvPr>
        </p:nvSpPr>
        <p:spPr/>
        <p:txBody>
          <a:bodyPr>
            <a:normAutofit fontScale="90000"/>
          </a:bodyPr>
          <a:lstStyle/>
          <a:p>
            <a:r>
              <a:rPr lang="en-US" sz="3200" dirty="0" smtClean="0"/>
              <a:t>Not Approved Staff</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53</a:t>
            </a:fld>
            <a:endParaRPr lang="en-US" dirty="0" smtClean="0"/>
          </a:p>
        </p:txBody>
      </p:sp>
      <p:cxnSp>
        <p:nvCxnSpPr>
          <p:cNvPr id="6" name="Straight Connector 5"/>
          <p:cNvCxnSpPr/>
          <p:nvPr/>
        </p:nvCxnSpPr>
        <p:spPr>
          <a:xfrm>
            <a:off x="1495425" y="3890962"/>
            <a:ext cx="1433513"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95425" y="3976688"/>
            <a:ext cx="1433513" cy="4762"/>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95425" y="3929063"/>
            <a:ext cx="1433513" cy="14287"/>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95424" y="4367213"/>
            <a:ext cx="1433513" cy="4763"/>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95425" y="4452938"/>
            <a:ext cx="1433513" cy="9525"/>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38288" y="4419600"/>
            <a:ext cx="139065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52813" y="3890962"/>
            <a:ext cx="21431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52813" y="3976688"/>
            <a:ext cx="21431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52813" y="4367213"/>
            <a:ext cx="21431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52813" y="4452938"/>
            <a:ext cx="21431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52813" y="4419600"/>
            <a:ext cx="21431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959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1990724"/>
            <a:ext cx="8407400" cy="3590925"/>
          </a:xfrm>
        </p:spPr>
      </p:pic>
      <p:sp>
        <p:nvSpPr>
          <p:cNvPr id="3" name="Title 2"/>
          <p:cNvSpPr>
            <a:spLocks noGrp="1"/>
          </p:cNvSpPr>
          <p:nvPr>
            <p:ph type="title"/>
          </p:nvPr>
        </p:nvSpPr>
        <p:spPr/>
        <p:txBody>
          <a:bodyPr>
            <a:normAutofit fontScale="90000"/>
          </a:bodyPr>
          <a:lstStyle/>
          <a:p>
            <a:r>
              <a:rPr lang="en-US" sz="3200" dirty="0" smtClean="0"/>
              <a:t>Caseload Summary</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54</a:t>
            </a:fld>
            <a:endParaRPr lang="en-US" dirty="0" smtClean="0"/>
          </a:p>
        </p:txBody>
      </p:sp>
      <p:sp>
        <p:nvSpPr>
          <p:cNvPr id="6" name="TextBox 5"/>
          <p:cNvSpPr txBox="1"/>
          <p:nvPr/>
        </p:nvSpPr>
        <p:spPr>
          <a:xfrm>
            <a:off x="1314450" y="5812393"/>
            <a:ext cx="4072397" cy="369332"/>
          </a:xfrm>
          <a:prstGeom prst="rect">
            <a:avLst/>
          </a:prstGeom>
          <a:noFill/>
        </p:spPr>
        <p:txBody>
          <a:bodyPr wrap="none" rtlCol="0">
            <a:spAutoFit/>
          </a:bodyPr>
          <a:lstStyle/>
          <a:p>
            <a:r>
              <a:rPr lang="en-US" dirty="0"/>
              <a:t>You will only see your Administrative Unit</a:t>
            </a:r>
          </a:p>
        </p:txBody>
      </p:sp>
      <p:cxnSp>
        <p:nvCxnSpPr>
          <p:cNvPr id="7" name="Straight Arrow Connector 6"/>
          <p:cNvCxnSpPr/>
          <p:nvPr/>
        </p:nvCxnSpPr>
        <p:spPr>
          <a:xfrm flipV="1">
            <a:off x="2924176" y="5314950"/>
            <a:ext cx="0" cy="5143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331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3096" y="2027732"/>
            <a:ext cx="8407400" cy="1468541"/>
          </a:xfrm>
        </p:spPr>
      </p:pic>
      <p:sp>
        <p:nvSpPr>
          <p:cNvPr id="3" name="Title 2"/>
          <p:cNvSpPr>
            <a:spLocks noGrp="1"/>
          </p:cNvSpPr>
          <p:nvPr>
            <p:ph type="title"/>
          </p:nvPr>
        </p:nvSpPr>
        <p:spPr/>
        <p:txBody>
          <a:bodyPr>
            <a:normAutofit fontScale="90000"/>
          </a:bodyPr>
          <a:lstStyle/>
          <a:p>
            <a:r>
              <a:rPr lang="en-US" sz="3200" dirty="0" smtClean="0"/>
              <a:t>Caseload Summary Report</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55</a:t>
            </a:fld>
            <a:endParaRPr lang="en-US" dirty="0" smtClean="0"/>
          </a:p>
        </p:txBody>
      </p:sp>
      <p:sp>
        <p:nvSpPr>
          <p:cNvPr id="6" name="TextBox 5"/>
          <p:cNvSpPr txBox="1"/>
          <p:nvPr/>
        </p:nvSpPr>
        <p:spPr>
          <a:xfrm>
            <a:off x="293097" y="4419600"/>
            <a:ext cx="8469164" cy="923330"/>
          </a:xfrm>
          <a:prstGeom prst="rect">
            <a:avLst/>
          </a:prstGeom>
          <a:noFill/>
        </p:spPr>
        <p:txBody>
          <a:bodyPr wrap="square" rtlCol="0">
            <a:spAutoFit/>
          </a:bodyPr>
          <a:lstStyle/>
          <a:p>
            <a:r>
              <a:rPr lang="en-US" dirty="0" smtClean="0"/>
              <a:t>Summary caseload data will display for all staff records (Job Codes 202/238) </a:t>
            </a:r>
            <a:r>
              <a:rPr lang="en-US" dirty="0"/>
              <a:t>t</a:t>
            </a:r>
            <a:r>
              <a:rPr lang="en-US" dirty="0" smtClean="0"/>
              <a:t>hat passed and did not pass SAM approval criteria, except those records for staff who do not hold a valid license as of December 1</a:t>
            </a:r>
            <a:r>
              <a:rPr lang="en-US" baseline="30000" dirty="0" smtClean="0"/>
              <a:t>st</a:t>
            </a:r>
            <a:r>
              <a:rPr lang="en-US" dirty="0" smtClean="0"/>
              <a:t>.</a:t>
            </a:r>
            <a:endParaRPr lang="en-US" dirty="0"/>
          </a:p>
        </p:txBody>
      </p:sp>
      <p:sp>
        <p:nvSpPr>
          <p:cNvPr id="8" name="TextBox 7"/>
          <p:cNvSpPr txBox="1"/>
          <p:nvPr/>
        </p:nvSpPr>
        <p:spPr>
          <a:xfrm>
            <a:off x="7200900" y="3629025"/>
            <a:ext cx="1355645" cy="461665"/>
          </a:xfrm>
          <a:prstGeom prst="rect">
            <a:avLst/>
          </a:prstGeom>
          <a:solidFill>
            <a:schemeClr val="tx2">
              <a:lumMod val="60000"/>
              <a:lumOff val="40000"/>
            </a:schemeClr>
          </a:solidFill>
          <a:ln w="19050">
            <a:solidFill>
              <a:srgbClr val="000000"/>
            </a:solidFill>
          </a:ln>
        </p:spPr>
        <p:txBody>
          <a:bodyPr wrap="square" rtlCol="0">
            <a:spAutoFit/>
          </a:bodyPr>
          <a:lstStyle/>
          <a:p>
            <a:pPr algn="ctr"/>
            <a:r>
              <a:rPr lang="en-US" sz="1200" b="1" dirty="0" smtClean="0"/>
              <a:t>Displays caseload percentages</a:t>
            </a:r>
            <a:endParaRPr lang="en-US" sz="1200" b="1" dirty="0"/>
          </a:p>
        </p:txBody>
      </p:sp>
      <p:cxnSp>
        <p:nvCxnSpPr>
          <p:cNvPr id="10" name="Straight Arrow Connector 9"/>
          <p:cNvCxnSpPr/>
          <p:nvPr/>
        </p:nvCxnSpPr>
        <p:spPr>
          <a:xfrm flipV="1">
            <a:off x="8153400" y="3419475"/>
            <a:ext cx="0" cy="1977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7701" y="3133725"/>
            <a:ext cx="1104900" cy="381000"/>
          </a:xfrm>
          <a:prstGeom prst="rect">
            <a:avLst/>
          </a:prstGeom>
          <a:solidFill>
            <a:srgbClr val="000000"/>
          </a:solidFill>
        </p:spPr>
        <p:txBody>
          <a:bodyPr wrap="square" rtlCol="0">
            <a:spAutoFit/>
          </a:bodyPr>
          <a:lstStyle/>
          <a:p>
            <a:endParaRPr lang="en-US" dirty="0"/>
          </a:p>
        </p:txBody>
      </p:sp>
    </p:spTree>
    <p:extLst>
      <p:ext uri="{BB962C8B-B14F-4D97-AF65-F5344CB8AC3E}">
        <p14:creationId xmlns:p14="http://schemas.microsoft.com/office/powerpoint/2010/main" val="2230158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Data Validity Reports</a:t>
            </a:r>
            <a:endParaRPr lang="en-US" sz="32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56</a:t>
            </a:fld>
            <a:endParaRPr lang="en-US" dirty="0" smtClean="0"/>
          </a:p>
        </p:txBody>
      </p:sp>
      <p:sp>
        <p:nvSpPr>
          <p:cNvPr id="5" name="Content Placeholder 4"/>
          <p:cNvSpPr txBox="1">
            <a:spLocks noGrp="1"/>
          </p:cNvSpPr>
          <p:nvPr>
            <p:ph idx="1"/>
          </p:nvPr>
        </p:nvSpPr>
        <p:spPr>
          <a:xfrm>
            <a:off x="457201" y="2187701"/>
            <a:ext cx="8343900" cy="3170099"/>
          </a:xfrm>
          <a:prstGeom prst="rect">
            <a:avLst/>
          </a:prstGeom>
          <a:noFill/>
        </p:spPr>
        <p:txBody>
          <a:bodyPr wrap="square" rtlCol="0">
            <a:spAutoFit/>
          </a:bodyPr>
          <a:lstStyle/>
          <a:p>
            <a:pPr marL="45720" indent="0" algn="ctr">
              <a:spcBef>
                <a:spcPts val="0"/>
              </a:spcBef>
              <a:buNone/>
            </a:pPr>
            <a:r>
              <a:rPr lang="en-US" sz="2000" b="0" dirty="0" smtClean="0"/>
              <a:t>Approve final Special Education December Count Snapshot </a:t>
            </a:r>
          </a:p>
          <a:p>
            <a:pPr marL="45720" indent="0" algn="ctr">
              <a:spcBef>
                <a:spcPts val="0"/>
              </a:spcBef>
              <a:buNone/>
            </a:pPr>
            <a:r>
              <a:rPr lang="en-US" sz="2000" b="0" dirty="0" smtClean="0"/>
              <a:t>by clicking “submit to CDE”</a:t>
            </a:r>
          </a:p>
          <a:p>
            <a:pPr marL="45720" indent="0">
              <a:spcBef>
                <a:spcPts val="0"/>
              </a:spcBef>
              <a:buNone/>
            </a:pPr>
            <a:endParaRPr lang="en-US" sz="2000" b="0" dirty="0" smtClean="0"/>
          </a:p>
          <a:p>
            <a:pPr marL="45720" indent="0" algn="ctr">
              <a:spcBef>
                <a:spcPts val="0"/>
              </a:spcBef>
              <a:buNone/>
            </a:pPr>
            <a:r>
              <a:rPr lang="en-US" sz="2000" b="0" dirty="0" smtClean="0"/>
              <a:t>ALL Final signed reports must be received by CDE </a:t>
            </a:r>
          </a:p>
          <a:p>
            <a:pPr marL="45720" indent="0" algn="ctr">
              <a:spcBef>
                <a:spcPts val="0"/>
              </a:spcBef>
              <a:buNone/>
            </a:pPr>
            <a:r>
              <a:rPr lang="en-US" sz="2000" b="0" dirty="0" smtClean="0"/>
              <a:t>(uploaded to the ESSU DMS Profile Tab)</a:t>
            </a:r>
          </a:p>
          <a:p>
            <a:pPr marL="45720" indent="0" algn="ctr">
              <a:spcBef>
                <a:spcPts val="0"/>
              </a:spcBef>
              <a:buNone/>
            </a:pPr>
            <a:endParaRPr lang="en-US" sz="2000" b="0" dirty="0" smtClean="0"/>
          </a:p>
          <a:p>
            <a:pPr marL="45720" indent="0" algn="ctr">
              <a:spcBef>
                <a:spcPts val="0"/>
              </a:spcBef>
              <a:buNone/>
            </a:pPr>
            <a:r>
              <a:rPr lang="en-US" sz="2000" b="0" dirty="0" smtClean="0"/>
              <a:t>DUE:  February 21, 2019</a:t>
            </a:r>
          </a:p>
          <a:p>
            <a:pPr marL="45720" indent="0">
              <a:spcBef>
                <a:spcPts val="0"/>
              </a:spcBef>
              <a:buNone/>
            </a:pPr>
            <a:endParaRPr lang="en-US" sz="2000" b="0" dirty="0"/>
          </a:p>
          <a:p>
            <a:pPr marL="45720" indent="0">
              <a:spcBef>
                <a:spcPts val="0"/>
              </a:spcBef>
              <a:buNone/>
            </a:pPr>
            <a:r>
              <a:rPr lang="en-US" sz="2000" dirty="0" smtClean="0"/>
              <a:t>The </a:t>
            </a:r>
            <a:r>
              <a:rPr lang="en-US" sz="2000" dirty="0"/>
              <a:t>signature of the Director of Special Education on the Data Validity Report attests that </a:t>
            </a:r>
            <a:r>
              <a:rPr lang="en-US" sz="2000" i="1" u="sng" dirty="0"/>
              <a:t>all</a:t>
            </a:r>
            <a:r>
              <a:rPr lang="en-US" sz="2000" dirty="0"/>
              <a:t> reported data is accurate and </a:t>
            </a:r>
            <a:r>
              <a:rPr lang="en-US" sz="2000" dirty="0" smtClean="0"/>
              <a:t>valid.</a:t>
            </a:r>
            <a:endParaRPr lang="en-US" sz="2000" dirty="0"/>
          </a:p>
        </p:txBody>
      </p:sp>
    </p:spTree>
    <p:extLst>
      <p:ext uri="{BB962C8B-B14F-4D97-AF65-F5344CB8AC3E}">
        <p14:creationId xmlns:p14="http://schemas.microsoft.com/office/powerpoint/2010/main" val="624804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Common Miscoding</a:t>
            </a:r>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57</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marL="45720" indent="0">
              <a:buNone/>
            </a:pPr>
            <a:endParaRPr lang="en-US" b="0" dirty="0"/>
          </a:p>
        </p:txBody>
      </p:sp>
    </p:spTree>
    <p:extLst>
      <p:ext uri="{BB962C8B-B14F-4D97-AF65-F5344CB8AC3E}">
        <p14:creationId xmlns:p14="http://schemas.microsoft.com/office/powerpoint/2010/main" val="1298376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Special Service Providers </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58</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marL="365760" lvl="1" indent="0">
              <a:buNone/>
            </a:pPr>
            <a:endParaRPr lang="en-US" dirty="0"/>
          </a:p>
          <a:p>
            <a:pPr marL="365760" lvl="1" indent="0">
              <a:buNone/>
            </a:pPr>
            <a:endParaRPr lang="en-US" dirty="0" smtClean="0"/>
          </a:p>
          <a:p>
            <a:pPr marL="365760" lvl="1" indent="0">
              <a:buNone/>
            </a:pPr>
            <a:endParaRPr lang="en-US" dirty="0"/>
          </a:p>
          <a:p>
            <a:pPr marL="365760" lvl="1" indent="0">
              <a:buNone/>
            </a:pPr>
            <a:endParaRPr lang="en-US" dirty="0" smtClean="0"/>
          </a:p>
          <a:p>
            <a:pPr marL="365760" lvl="1" indent="0">
              <a:buNone/>
            </a:pPr>
            <a:endParaRPr lang="en-US" dirty="0"/>
          </a:p>
          <a:p>
            <a:pPr marL="0" indent="-354381">
              <a:spcBef>
                <a:spcPct val="0"/>
              </a:spcBef>
              <a:buNone/>
              <a:defRPr/>
            </a:pPr>
            <a:endParaRPr lang="en-US" sz="1800" b="0" dirty="0" smtClean="0">
              <a:solidFill>
                <a:schemeClr val="tx1"/>
              </a:solidFill>
            </a:endParaRPr>
          </a:p>
          <a:p>
            <a:pPr marL="0" indent="-354381">
              <a:spcBef>
                <a:spcPct val="0"/>
              </a:spcBef>
              <a:buNone/>
              <a:defRPr/>
            </a:pPr>
            <a:endParaRPr lang="en-US" sz="1800" dirty="0">
              <a:solidFill>
                <a:schemeClr val="tx1"/>
              </a:solidFill>
            </a:endParaRPr>
          </a:p>
          <a:p>
            <a:pPr marL="0" indent="-354381">
              <a:spcBef>
                <a:spcPct val="0"/>
              </a:spcBef>
              <a:buNone/>
              <a:defRPr/>
            </a:pPr>
            <a:r>
              <a:rPr lang="en-US" sz="1800" b="0" dirty="0" smtClean="0">
                <a:solidFill>
                  <a:schemeClr val="tx1"/>
                </a:solidFill>
              </a:rPr>
              <a:t>Verify staff license type </a:t>
            </a:r>
            <a:r>
              <a:rPr lang="en-US" sz="1800" b="0" dirty="0">
                <a:solidFill>
                  <a:schemeClr val="tx1"/>
                </a:solidFill>
              </a:rPr>
              <a:t>and </a:t>
            </a:r>
            <a:r>
              <a:rPr lang="en-US" sz="1800" b="0" dirty="0" smtClean="0">
                <a:solidFill>
                  <a:schemeClr val="tx1"/>
                </a:solidFill>
              </a:rPr>
              <a:t>endorsement </a:t>
            </a:r>
            <a:r>
              <a:rPr lang="en-US" sz="1800" b="0" dirty="0">
                <a:solidFill>
                  <a:schemeClr val="tx1"/>
                </a:solidFill>
              </a:rPr>
              <a:t>prior to coding.</a:t>
            </a:r>
          </a:p>
          <a:p>
            <a:pPr marL="0" indent="-354381">
              <a:spcBef>
                <a:spcPct val="0"/>
              </a:spcBef>
              <a:buNone/>
              <a:defRPr/>
            </a:pPr>
            <a:endParaRPr lang="en-US" sz="1800" b="0" dirty="0">
              <a:solidFill>
                <a:schemeClr val="tx1"/>
              </a:solidFill>
            </a:endParaRPr>
          </a:p>
          <a:p>
            <a:pPr marL="0" indent="-354622">
              <a:spcBef>
                <a:spcPct val="0"/>
              </a:spcBef>
              <a:buNone/>
              <a:defRPr/>
            </a:pPr>
            <a:r>
              <a:rPr lang="en-US" sz="1800" b="0" dirty="0">
                <a:solidFill>
                  <a:schemeClr val="tx1"/>
                </a:solidFill>
              </a:rPr>
              <a:t>Verify </a:t>
            </a:r>
            <a:r>
              <a:rPr lang="en-US" sz="1800" b="0" dirty="0" smtClean="0">
                <a:solidFill>
                  <a:schemeClr val="tx1"/>
                </a:solidFill>
              </a:rPr>
              <a:t>that staff positions </a:t>
            </a:r>
            <a:r>
              <a:rPr lang="en-US" sz="1800" b="0" dirty="0">
                <a:solidFill>
                  <a:schemeClr val="tx1"/>
                </a:solidFill>
              </a:rPr>
              <a:t>are </a:t>
            </a:r>
            <a:r>
              <a:rPr lang="en-US" sz="1800" b="0" dirty="0" smtClean="0">
                <a:solidFill>
                  <a:schemeClr val="tx1"/>
                </a:solidFill>
              </a:rPr>
              <a:t>coded correctly in </a:t>
            </a:r>
            <a:r>
              <a:rPr lang="en-US" sz="1800" b="0" dirty="0">
                <a:solidFill>
                  <a:schemeClr val="tx1"/>
                </a:solidFill>
              </a:rPr>
              <a:t>your </a:t>
            </a:r>
            <a:r>
              <a:rPr lang="en-US" sz="1800" b="0" dirty="0" smtClean="0">
                <a:solidFill>
                  <a:schemeClr val="tx1"/>
                </a:solidFill>
              </a:rPr>
              <a:t>Human Resources systems and are in alignment with job codes posted in the CDE Staff Interchange – Staff Assignment document.</a:t>
            </a:r>
            <a:endParaRPr lang="en-US" sz="1800" b="0" dirty="0">
              <a:solidFill>
                <a:schemeClr val="tx1"/>
              </a:solidFill>
            </a:endParaRPr>
          </a:p>
          <a:p>
            <a:pPr marL="354622" indent="-354622">
              <a:spcBef>
                <a:spcPct val="0"/>
              </a:spcBef>
              <a:buNone/>
              <a:defRPr/>
            </a:pPr>
            <a:endParaRPr lang="en-US" sz="1800" b="0" dirty="0">
              <a:solidFill>
                <a:schemeClr val="tx1"/>
              </a:solidFill>
            </a:endParaRPr>
          </a:p>
          <a:p>
            <a:pPr marL="365760" lvl="1" indent="0">
              <a:buNone/>
            </a:pPr>
            <a:endParaRPr lang="en-US" sz="1800" dirty="0" smtClean="0"/>
          </a:p>
        </p:txBody>
      </p:sp>
      <p:sp>
        <p:nvSpPr>
          <p:cNvPr id="5" name="Rounded Rectangle 4"/>
          <p:cNvSpPr/>
          <p:nvPr/>
        </p:nvSpPr>
        <p:spPr bwMode="auto">
          <a:xfrm>
            <a:off x="4701460" y="1624470"/>
            <a:ext cx="3745498" cy="1643385"/>
          </a:xfrm>
          <a:prstGeom prst="roundRect">
            <a:avLst/>
          </a:prstGeom>
          <a:solidFill>
            <a:schemeClr val="accent1">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smtClean="0">
                <a:solidFill>
                  <a:srgbClr val="000000"/>
                </a:solidFill>
              </a:rPr>
              <a:t>Counselor = </a:t>
            </a:r>
            <a:r>
              <a:rPr lang="en-US" b="1" u="sng" dirty="0" smtClean="0">
                <a:solidFill>
                  <a:srgbClr val="000000"/>
                </a:solidFill>
              </a:rPr>
              <a:t>JCC 211</a:t>
            </a:r>
            <a:endParaRPr lang="en-US" b="1" i="1" dirty="0" smtClean="0">
              <a:solidFill>
                <a:srgbClr val="000000"/>
              </a:solidFill>
            </a:endParaRPr>
          </a:p>
          <a:p>
            <a:pPr algn="ctr" defTabSz="914485"/>
            <a:r>
              <a:rPr lang="en-US" b="1" dirty="0" smtClean="0">
                <a:solidFill>
                  <a:srgbClr val="000000"/>
                </a:solidFill>
              </a:rPr>
              <a:t>Psychologist = </a:t>
            </a:r>
            <a:r>
              <a:rPr lang="en-US" b="1" u="sng" dirty="0" smtClean="0">
                <a:solidFill>
                  <a:srgbClr val="000000"/>
                </a:solidFill>
              </a:rPr>
              <a:t>JCC 236</a:t>
            </a:r>
            <a:endParaRPr lang="en-US" b="1" i="1" dirty="0" smtClean="0">
              <a:solidFill>
                <a:srgbClr val="000000"/>
              </a:solidFill>
            </a:endParaRPr>
          </a:p>
          <a:p>
            <a:pPr algn="ctr" defTabSz="914485"/>
            <a:r>
              <a:rPr lang="en-US" b="1" dirty="0" smtClean="0">
                <a:solidFill>
                  <a:srgbClr val="000000"/>
                </a:solidFill>
              </a:rPr>
              <a:t>Social Worker = </a:t>
            </a:r>
            <a:r>
              <a:rPr lang="en-US" b="1" u="sng" dirty="0" smtClean="0">
                <a:solidFill>
                  <a:srgbClr val="000000"/>
                </a:solidFill>
              </a:rPr>
              <a:t>JCC 237</a:t>
            </a:r>
          </a:p>
          <a:p>
            <a:pPr algn="ctr" defTabSz="914485"/>
            <a:r>
              <a:rPr lang="en-US" sz="1400" b="1" dirty="0">
                <a:solidFill>
                  <a:srgbClr val="000000"/>
                </a:solidFill>
              </a:rPr>
              <a:t>** these positions are often classified as “</a:t>
            </a:r>
            <a:r>
              <a:rPr lang="en-US" sz="1400" b="1" dirty="0" smtClean="0">
                <a:solidFill>
                  <a:srgbClr val="000000"/>
                </a:solidFill>
              </a:rPr>
              <a:t>mental health services</a:t>
            </a:r>
            <a:r>
              <a:rPr lang="en-US" sz="1400" b="1" dirty="0">
                <a:solidFill>
                  <a:srgbClr val="000000"/>
                </a:solidFill>
              </a:rPr>
              <a:t>” at the AU level with Job Codes interchanged </a:t>
            </a:r>
            <a:r>
              <a:rPr lang="en-US" sz="1400" b="1" dirty="0" smtClean="0">
                <a:solidFill>
                  <a:srgbClr val="000000"/>
                </a:solidFill>
              </a:rPr>
              <a:t>during data reporting</a:t>
            </a:r>
            <a:endParaRPr lang="en-US" sz="1400" b="1" dirty="0">
              <a:solidFill>
                <a:srgbClr val="000000"/>
              </a:solidFill>
            </a:endParaRPr>
          </a:p>
          <a:p>
            <a:pPr defTabSz="914485"/>
            <a:endParaRPr lang="en-US" dirty="0" smtClean="0"/>
          </a:p>
        </p:txBody>
      </p:sp>
      <p:sp>
        <p:nvSpPr>
          <p:cNvPr id="6" name="Rounded Rectangle 5"/>
          <p:cNvSpPr/>
          <p:nvPr/>
        </p:nvSpPr>
        <p:spPr bwMode="auto">
          <a:xfrm>
            <a:off x="535993" y="1624471"/>
            <a:ext cx="3931076" cy="1643384"/>
          </a:xfrm>
          <a:prstGeom prst="roundRect">
            <a:avLst/>
          </a:prstGeom>
          <a:solidFill>
            <a:schemeClr val="accent1">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smtClean="0">
                <a:solidFill>
                  <a:srgbClr val="000000"/>
                </a:solidFill>
              </a:rPr>
              <a:t>Occupational Therapist = </a:t>
            </a:r>
            <a:r>
              <a:rPr lang="en-US" b="1" u="sng" dirty="0" smtClean="0">
                <a:solidFill>
                  <a:srgbClr val="000000"/>
                </a:solidFill>
              </a:rPr>
              <a:t>JCC 234</a:t>
            </a:r>
            <a:endParaRPr lang="en-US" b="1" i="1" dirty="0" smtClean="0">
              <a:solidFill>
                <a:srgbClr val="000000"/>
              </a:solidFill>
            </a:endParaRPr>
          </a:p>
          <a:p>
            <a:pPr algn="ctr" defTabSz="914485" eaLnBrk="0" fontAlgn="base" hangingPunct="0">
              <a:spcBef>
                <a:spcPct val="0"/>
              </a:spcBef>
              <a:spcAft>
                <a:spcPct val="0"/>
              </a:spcAft>
            </a:pPr>
            <a:r>
              <a:rPr lang="en-US" b="1" dirty="0" smtClean="0">
                <a:solidFill>
                  <a:srgbClr val="000000"/>
                </a:solidFill>
              </a:rPr>
              <a:t>Physical Therapist = </a:t>
            </a:r>
            <a:r>
              <a:rPr lang="en-US" b="1" u="sng" dirty="0" smtClean="0">
                <a:solidFill>
                  <a:srgbClr val="000000"/>
                </a:solidFill>
              </a:rPr>
              <a:t>JCC 235</a:t>
            </a:r>
          </a:p>
          <a:p>
            <a:pPr algn="ctr" defTabSz="914485" eaLnBrk="0" fontAlgn="base" hangingPunct="0">
              <a:spcBef>
                <a:spcPct val="0"/>
              </a:spcBef>
              <a:spcAft>
                <a:spcPct val="0"/>
              </a:spcAft>
            </a:pPr>
            <a:r>
              <a:rPr lang="en-US" sz="1400" b="1" dirty="0" smtClean="0">
                <a:solidFill>
                  <a:srgbClr val="000000"/>
                </a:solidFill>
              </a:rPr>
              <a:t>** these positions are often classified as “motor services” at the AU level with Job Codes interchanged during data reporting</a:t>
            </a:r>
          </a:p>
        </p:txBody>
      </p:sp>
    </p:spTree>
    <p:extLst>
      <p:ext uri="{BB962C8B-B14F-4D97-AF65-F5344CB8AC3E}">
        <p14:creationId xmlns:p14="http://schemas.microsoft.com/office/powerpoint/2010/main" val="1673498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Counselor</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59</a:t>
            </a:fld>
            <a:endParaRPr lang="en-US" dirty="0" smtClean="0"/>
          </a:p>
        </p:txBody>
      </p:sp>
      <p:sp>
        <p:nvSpPr>
          <p:cNvPr id="5" name="Cube 15"/>
          <p:cNvSpPr>
            <a:spLocks noGrp="1" noChangeArrowheads="1"/>
          </p:cNvSpPr>
          <p:nvPr>
            <p:ph idx="4294967295"/>
          </p:nvPr>
        </p:nvSpPr>
        <p:spPr bwMode="auto">
          <a:xfrm>
            <a:off x="0" y="1463675"/>
            <a:ext cx="7886700" cy="4351338"/>
          </a:xfrm>
          <a:prstGeom prst="cube">
            <a:avLst>
              <a:gd name="adj" fmla="val 4453"/>
            </a:avLst>
          </a:prstGeom>
          <a:solidFill>
            <a:schemeClr val="accent2">
              <a:lumMod val="40000"/>
              <a:lumOff val="60000"/>
            </a:schemeClr>
          </a:solidFill>
          <a:ln w="28575" algn="ctr">
            <a:solidFill>
              <a:srgbClr val="000000"/>
            </a:solidFill>
            <a:round/>
            <a:headEnd/>
            <a:tailEnd/>
          </a:ln>
        </p:spPr>
        <p:txBody>
          <a:bodyPr lIns="86493" tIns="43247" rIns="86493" bIns="43247">
            <a:normAutofit/>
          </a:bodyPr>
          <a:lstStyle/>
          <a:p>
            <a:pPr marL="45720" indent="0" defTabSz="914485">
              <a:spcBef>
                <a:spcPts val="0"/>
              </a:spcBef>
              <a:buNone/>
            </a:pPr>
            <a:r>
              <a:rPr lang="en-US" sz="1700" b="1" dirty="0" smtClean="0">
                <a:solidFill>
                  <a:srgbClr val="000000"/>
                </a:solidFill>
              </a:rPr>
              <a:t>Counselors </a:t>
            </a:r>
            <a:r>
              <a:rPr lang="en-US" sz="1700" b="1" i="1" dirty="0" smtClean="0">
                <a:solidFill>
                  <a:srgbClr val="000000"/>
                </a:solidFill>
              </a:rPr>
              <a:t>very likely</a:t>
            </a:r>
            <a:r>
              <a:rPr lang="en-US" sz="1700" b="1" dirty="0" smtClean="0">
                <a:solidFill>
                  <a:srgbClr val="000000"/>
                </a:solidFill>
              </a:rPr>
              <a:t> work with </a:t>
            </a:r>
            <a:r>
              <a:rPr lang="en-US" sz="1700" b="1" i="1" dirty="0" smtClean="0">
                <a:solidFill>
                  <a:srgbClr val="000000"/>
                </a:solidFill>
              </a:rPr>
              <a:t>both</a:t>
            </a:r>
            <a:r>
              <a:rPr lang="en-US" sz="1700" b="1" dirty="0" smtClean="0">
                <a:solidFill>
                  <a:srgbClr val="000000"/>
                </a:solidFill>
              </a:rPr>
              <a:t> general and special education students.</a:t>
            </a:r>
          </a:p>
          <a:p>
            <a:pPr marL="45720" indent="0" defTabSz="914485">
              <a:spcBef>
                <a:spcPts val="0"/>
              </a:spcBef>
              <a:buNone/>
            </a:pPr>
            <a:endParaRPr lang="en-US" sz="1700" b="1" dirty="0" smtClean="0">
              <a:solidFill>
                <a:srgbClr val="000000"/>
              </a:solidFill>
            </a:endParaRPr>
          </a:p>
          <a:p>
            <a:pPr marL="45720" indent="0" defTabSz="914485">
              <a:spcBef>
                <a:spcPts val="0"/>
              </a:spcBef>
              <a:buNone/>
            </a:pPr>
            <a:r>
              <a:rPr lang="en-US" sz="1700" b="1" dirty="0" smtClean="0">
                <a:solidFill>
                  <a:srgbClr val="000000"/>
                </a:solidFill>
              </a:rPr>
              <a:t>Your AU/district must conduct a time study analysis of the position </a:t>
            </a:r>
            <a:r>
              <a:rPr lang="en-US" sz="1500" b="1" i="1" dirty="0" smtClean="0">
                <a:solidFill>
                  <a:srgbClr val="000000"/>
                </a:solidFill>
              </a:rPr>
              <a:t>(must be maintained in AU/district files for auditing purposes)</a:t>
            </a:r>
            <a:r>
              <a:rPr lang="en-US" sz="1700" i="1" dirty="0">
                <a:solidFill>
                  <a:srgbClr val="000000"/>
                </a:solidFill>
              </a:rPr>
              <a:t>.</a:t>
            </a:r>
            <a:endParaRPr lang="en-US" sz="1700" b="1" i="1" dirty="0" smtClean="0">
              <a:solidFill>
                <a:srgbClr val="000000"/>
              </a:solidFill>
            </a:endParaRPr>
          </a:p>
          <a:p>
            <a:pPr marL="45720" indent="0" defTabSz="914485">
              <a:spcBef>
                <a:spcPts val="0"/>
              </a:spcBef>
              <a:buNone/>
            </a:pPr>
            <a:r>
              <a:rPr lang="en-US" sz="1700" b="1" dirty="0" smtClean="0">
                <a:solidFill>
                  <a:srgbClr val="000000"/>
                </a:solidFill>
              </a:rPr>
              <a:t> </a:t>
            </a:r>
          </a:p>
          <a:p>
            <a:pPr marL="45720" indent="0" defTabSz="914485">
              <a:spcBef>
                <a:spcPts val="0"/>
              </a:spcBef>
              <a:buNone/>
            </a:pPr>
            <a:r>
              <a:rPr lang="en-US" sz="1700" b="1" i="1" dirty="0" smtClean="0">
                <a:solidFill>
                  <a:srgbClr val="000000"/>
                </a:solidFill>
              </a:rPr>
              <a:t>December Count – only report the hours per day attributed to students </a:t>
            </a:r>
            <a:r>
              <a:rPr lang="en-US" sz="1700" i="1" dirty="0" smtClean="0">
                <a:solidFill>
                  <a:srgbClr val="000000"/>
                </a:solidFill>
              </a:rPr>
              <a:t>on an IEP</a:t>
            </a:r>
            <a:r>
              <a:rPr lang="en-US" sz="1700" dirty="0" smtClean="0">
                <a:solidFill>
                  <a:srgbClr val="000000"/>
                </a:solidFill>
              </a:rPr>
              <a:t>.</a:t>
            </a:r>
            <a:endParaRPr lang="en-US" sz="1700" b="1" dirty="0" smtClean="0">
              <a:solidFill>
                <a:srgbClr val="000000"/>
              </a:solidFill>
            </a:endParaRPr>
          </a:p>
          <a:p>
            <a:pPr marL="45720" indent="0" defTabSz="914485">
              <a:spcBef>
                <a:spcPts val="0"/>
              </a:spcBef>
              <a:buNone/>
            </a:pPr>
            <a:endParaRPr lang="en-US" sz="1700" b="1" dirty="0" smtClean="0">
              <a:solidFill>
                <a:srgbClr val="000000"/>
              </a:solidFill>
            </a:endParaRPr>
          </a:p>
          <a:p>
            <a:pPr marL="45720" indent="0" defTabSz="914485">
              <a:spcBef>
                <a:spcPts val="0"/>
              </a:spcBef>
              <a:buNone/>
            </a:pPr>
            <a:r>
              <a:rPr lang="en-US" sz="1700" b="1" i="1" dirty="0" smtClean="0">
                <a:solidFill>
                  <a:srgbClr val="000000"/>
                </a:solidFill>
              </a:rPr>
              <a:t>Regular HR</a:t>
            </a:r>
            <a:r>
              <a:rPr lang="en-US" sz="1700" b="1" dirty="0" smtClean="0">
                <a:solidFill>
                  <a:srgbClr val="000000"/>
                </a:solidFill>
              </a:rPr>
              <a:t> – report the remaining hours per day for services provided to </a:t>
            </a:r>
            <a:r>
              <a:rPr lang="en-US" sz="1700" b="1" i="1" dirty="0" smtClean="0">
                <a:solidFill>
                  <a:srgbClr val="000000"/>
                </a:solidFill>
              </a:rPr>
              <a:t>general education</a:t>
            </a:r>
            <a:r>
              <a:rPr lang="en-US" sz="1700" b="1" dirty="0" smtClean="0">
                <a:solidFill>
                  <a:srgbClr val="000000"/>
                </a:solidFill>
              </a:rPr>
              <a:t> students.</a:t>
            </a:r>
            <a:r>
              <a:rPr lang="en-US" sz="3000" b="1" dirty="0" smtClean="0">
                <a:solidFill>
                  <a:srgbClr val="000000"/>
                </a:solidFill>
              </a:rPr>
              <a:t/>
            </a:r>
            <a:br>
              <a:rPr lang="en-US" sz="3000" b="1" dirty="0" smtClean="0">
                <a:solidFill>
                  <a:srgbClr val="000000"/>
                </a:solidFill>
              </a:rPr>
            </a:br>
            <a:endParaRPr lang="en-US" b="1" dirty="0">
              <a:solidFill>
                <a:srgbClr val="000000"/>
              </a:solidFill>
            </a:endParaRPr>
          </a:p>
        </p:txBody>
      </p:sp>
      <p:sp>
        <p:nvSpPr>
          <p:cNvPr id="6" name="Rounded Rectangle 7"/>
          <p:cNvSpPr txBox="1">
            <a:spLocks noChangeArrowheads="1"/>
          </p:cNvSpPr>
          <p:nvPr/>
        </p:nvSpPr>
        <p:spPr bwMode="auto">
          <a:xfrm>
            <a:off x="2916220" y="4715750"/>
            <a:ext cx="2994303" cy="619828"/>
          </a:xfrm>
          <a:prstGeom prst="roundRect">
            <a:avLst>
              <a:gd name="adj" fmla="val 16667"/>
            </a:avLst>
          </a:prstGeom>
          <a:solidFill>
            <a:schemeClr val="accent1">
              <a:lumMod val="40000"/>
              <a:lumOff val="60000"/>
            </a:schemeClr>
          </a:solidFill>
          <a:ln w="28575" algn="ctr">
            <a:solidFill>
              <a:srgbClr val="000000"/>
            </a:solidFill>
            <a:round/>
            <a:headEnd/>
            <a:tailEnd/>
          </a:ln>
        </p:spPr>
        <p:txBody>
          <a:bodyPr vert="horz" lIns="86493" tIns="43247" rIns="86493" bIns="43247" rtlCol="0" anchor="ctr">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defTabSz="914485">
              <a:buFont typeface="Wingdings" charset="2"/>
              <a:buNone/>
            </a:pPr>
            <a:r>
              <a:rPr lang="en-US" sz="1800" dirty="0" smtClean="0">
                <a:solidFill>
                  <a:srgbClr val="000000"/>
                </a:solidFill>
              </a:rPr>
              <a:t>Counselor = </a:t>
            </a:r>
            <a:r>
              <a:rPr lang="en-US" sz="1800" u="sng" dirty="0" smtClean="0">
                <a:solidFill>
                  <a:srgbClr val="000000"/>
                </a:solidFill>
              </a:rPr>
              <a:t>JCC 211</a:t>
            </a:r>
            <a:endParaRPr lang="en-US" sz="1800" i="1" dirty="0">
              <a:solidFill>
                <a:srgbClr val="000000"/>
              </a:solidFill>
            </a:endParaRPr>
          </a:p>
        </p:txBody>
      </p:sp>
    </p:spTree>
    <p:extLst>
      <p:ext uri="{BB962C8B-B14F-4D97-AF65-F5344CB8AC3E}">
        <p14:creationId xmlns:p14="http://schemas.microsoft.com/office/powerpoint/2010/main" val="1273569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726FA2-3EC9-4717-AD62-D8C823692DD3}" type="slidenum">
              <a:rPr lang="en-US" smtClean="0"/>
              <a:pPr/>
              <a:t>6</a:t>
            </a:fld>
            <a:endParaRPr lang="en-US" dirty="0"/>
          </a:p>
        </p:txBody>
      </p:sp>
      <p:sp>
        <p:nvSpPr>
          <p:cNvPr id="3" name="Title 2"/>
          <p:cNvSpPr>
            <a:spLocks noGrp="1"/>
          </p:cNvSpPr>
          <p:nvPr>
            <p:ph type="ctrTitle"/>
          </p:nvPr>
        </p:nvSpPr>
        <p:spPr/>
        <p:txBody>
          <a:bodyPr/>
          <a:lstStyle/>
          <a:p>
            <a:r>
              <a:rPr lang="en-US" dirty="0" smtClean="0"/>
              <a:t>Student</a:t>
            </a:r>
            <a:endParaRPr lang="en-US" dirty="0"/>
          </a:p>
        </p:txBody>
      </p:sp>
    </p:spTree>
    <p:extLst>
      <p:ext uri="{BB962C8B-B14F-4D97-AF65-F5344CB8AC3E}">
        <p14:creationId xmlns:p14="http://schemas.microsoft.com/office/powerpoint/2010/main" val="2450753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Instructional </a:t>
            </a:r>
            <a:r>
              <a:rPr lang="en-US" sz="3200" i="1" dirty="0" smtClean="0"/>
              <a:t>or</a:t>
            </a:r>
            <a:r>
              <a:rPr lang="en-US" sz="3200" dirty="0" smtClean="0"/>
              <a:t> Non-Instructional</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60</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marL="0" indent="0">
              <a:spcBef>
                <a:spcPct val="0"/>
              </a:spcBef>
              <a:buNone/>
              <a:defRPr/>
            </a:pPr>
            <a:r>
              <a:rPr lang="en-US" sz="1800" i="1" u="sng" dirty="0" smtClean="0">
                <a:solidFill>
                  <a:schemeClr val="tx1"/>
                </a:solidFill>
              </a:rPr>
              <a:t>Instructional</a:t>
            </a:r>
            <a:r>
              <a:rPr lang="en-US" sz="1800" b="0" dirty="0" smtClean="0">
                <a:solidFill>
                  <a:schemeClr val="tx1"/>
                </a:solidFill>
              </a:rPr>
              <a:t> staff license types:</a:t>
            </a:r>
          </a:p>
          <a:p>
            <a:pPr marL="285750" indent="-285750">
              <a:spcBef>
                <a:spcPct val="0"/>
              </a:spcBef>
              <a:buFont typeface="Arial" panose="020B0604020202020204" pitchFamily="34" charset="0"/>
              <a:buChar char="•"/>
              <a:defRPr/>
            </a:pPr>
            <a:r>
              <a:rPr lang="en-US" sz="1800" b="0" dirty="0" smtClean="0">
                <a:solidFill>
                  <a:schemeClr val="tx1"/>
                </a:solidFill>
              </a:rPr>
              <a:t>Teacher license in special education</a:t>
            </a:r>
          </a:p>
          <a:p>
            <a:pPr marL="285750" indent="-285750">
              <a:spcBef>
                <a:spcPct val="0"/>
              </a:spcBef>
              <a:buFont typeface="Arial" panose="020B0604020202020204" pitchFamily="34" charset="0"/>
              <a:buChar char="•"/>
              <a:defRPr/>
            </a:pPr>
            <a:r>
              <a:rPr lang="en-US" sz="1800" b="0" dirty="0" smtClean="0">
                <a:solidFill>
                  <a:schemeClr val="tx1"/>
                </a:solidFill>
              </a:rPr>
              <a:t>CDE licensed Speech-Language Pathologist</a:t>
            </a:r>
            <a:endParaRPr lang="en-US" sz="1800" b="0" dirty="0">
              <a:solidFill>
                <a:schemeClr val="tx1"/>
              </a:solidFill>
            </a:endParaRPr>
          </a:p>
          <a:p>
            <a:pPr marL="0" indent="-354381">
              <a:spcBef>
                <a:spcPct val="0"/>
              </a:spcBef>
              <a:buNone/>
              <a:defRPr/>
            </a:pPr>
            <a:endParaRPr lang="en-US" sz="1800" i="1" u="sng" dirty="0">
              <a:solidFill>
                <a:schemeClr val="tx1"/>
              </a:solidFill>
            </a:endParaRPr>
          </a:p>
          <a:p>
            <a:pPr marL="2066925" indent="-2420938">
              <a:spcBef>
                <a:spcPct val="0"/>
              </a:spcBef>
              <a:buNone/>
              <a:defRPr/>
            </a:pPr>
            <a:r>
              <a:rPr lang="en-US" sz="1800" i="1" u="sng" dirty="0">
                <a:solidFill>
                  <a:schemeClr val="tx1"/>
                </a:solidFill>
              </a:rPr>
              <a:t>Non-Instructional</a:t>
            </a:r>
            <a:r>
              <a:rPr lang="en-US" sz="1800" b="0" dirty="0">
                <a:solidFill>
                  <a:schemeClr val="tx1"/>
                </a:solidFill>
              </a:rPr>
              <a:t> </a:t>
            </a:r>
            <a:r>
              <a:rPr lang="en-US" sz="1800" b="0" dirty="0" smtClean="0">
                <a:solidFill>
                  <a:schemeClr val="tx1"/>
                </a:solidFill>
              </a:rPr>
              <a:t>staff license types:</a:t>
            </a:r>
          </a:p>
          <a:p>
            <a:pPr marL="285750" indent="-285750">
              <a:spcBef>
                <a:spcPct val="0"/>
              </a:spcBef>
              <a:buFont typeface="Arial" panose="020B0604020202020204" pitchFamily="34" charset="0"/>
              <a:buChar char="•"/>
              <a:defRPr/>
            </a:pPr>
            <a:r>
              <a:rPr lang="en-US" sz="1800" b="0" dirty="0" smtClean="0">
                <a:solidFill>
                  <a:schemeClr val="tx1"/>
                </a:solidFill>
              </a:rPr>
              <a:t>Special </a:t>
            </a:r>
            <a:r>
              <a:rPr lang="en-US" sz="1800" b="0" dirty="0">
                <a:solidFill>
                  <a:schemeClr val="tx1"/>
                </a:solidFill>
              </a:rPr>
              <a:t>S</a:t>
            </a:r>
            <a:r>
              <a:rPr lang="en-US" sz="1800" b="0" dirty="0" smtClean="0">
                <a:solidFill>
                  <a:schemeClr val="tx1"/>
                </a:solidFill>
              </a:rPr>
              <a:t>ervice </a:t>
            </a:r>
            <a:r>
              <a:rPr lang="en-US" sz="1800" b="0" dirty="0">
                <a:solidFill>
                  <a:schemeClr val="tx1"/>
                </a:solidFill>
              </a:rPr>
              <a:t>P</a:t>
            </a:r>
            <a:r>
              <a:rPr lang="en-US" sz="1800" b="0" dirty="0" smtClean="0">
                <a:solidFill>
                  <a:schemeClr val="tx1"/>
                </a:solidFill>
              </a:rPr>
              <a:t>rovider license</a:t>
            </a:r>
            <a:endParaRPr lang="en-US" sz="1800" b="0" dirty="0">
              <a:solidFill>
                <a:schemeClr val="tx1"/>
              </a:solidFill>
            </a:endParaRPr>
          </a:p>
          <a:p>
            <a:pPr marL="285750" indent="-285750">
              <a:spcBef>
                <a:spcPct val="0"/>
              </a:spcBef>
              <a:buFont typeface="Arial" panose="020B0604020202020204" pitchFamily="34" charset="0"/>
              <a:buChar char="•"/>
              <a:defRPr/>
            </a:pPr>
            <a:r>
              <a:rPr lang="en-US" sz="1800" b="0" dirty="0" smtClean="0">
                <a:solidFill>
                  <a:schemeClr val="tx1"/>
                </a:solidFill>
              </a:rPr>
              <a:t>Administrator license in Director of Special Education </a:t>
            </a:r>
          </a:p>
          <a:p>
            <a:pPr marL="285750" indent="-285750">
              <a:spcBef>
                <a:spcPct val="0"/>
              </a:spcBef>
              <a:buFont typeface="Arial" panose="020B0604020202020204" pitchFamily="34" charset="0"/>
              <a:buChar char="•"/>
              <a:defRPr/>
            </a:pPr>
            <a:endParaRPr lang="en-US" sz="1800" i="1" dirty="0">
              <a:solidFill>
                <a:schemeClr val="tx1"/>
              </a:solidFill>
            </a:endParaRPr>
          </a:p>
          <a:p>
            <a:pPr marL="0" indent="-354381">
              <a:spcBef>
                <a:spcPct val="0"/>
              </a:spcBef>
              <a:buNone/>
              <a:defRPr/>
            </a:pPr>
            <a:r>
              <a:rPr lang="en-US" sz="1800" i="1" dirty="0" smtClean="0">
                <a:solidFill>
                  <a:schemeClr val="tx1"/>
                </a:solidFill>
              </a:rPr>
              <a:t>Records will fail SAM approval criteria if miscoded.  </a:t>
            </a:r>
          </a:p>
          <a:p>
            <a:pPr marL="0" indent="-354381">
              <a:spcBef>
                <a:spcPct val="0"/>
              </a:spcBef>
              <a:buNone/>
              <a:defRPr/>
            </a:pPr>
            <a:endParaRPr lang="en-US" sz="1800" i="1" dirty="0">
              <a:solidFill>
                <a:schemeClr val="tx1"/>
              </a:solidFill>
            </a:endParaRPr>
          </a:p>
          <a:p>
            <a:pPr marL="0" indent="-354381">
              <a:spcBef>
                <a:spcPct val="0"/>
              </a:spcBef>
              <a:buNone/>
              <a:defRPr/>
            </a:pPr>
            <a:r>
              <a:rPr lang="en-US" sz="1800" i="1" dirty="0" smtClean="0">
                <a:solidFill>
                  <a:schemeClr val="tx1"/>
                </a:solidFill>
              </a:rPr>
              <a:t>If not corrected, position maintains non-qualified status. </a:t>
            </a:r>
            <a:endParaRPr lang="en-US" sz="1800" i="1" dirty="0">
              <a:solidFill>
                <a:schemeClr val="tx1"/>
              </a:solidFill>
            </a:endParaRPr>
          </a:p>
          <a:p>
            <a:pPr marL="45720" indent="0">
              <a:buNone/>
            </a:pPr>
            <a:endParaRPr lang="en-US" sz="1800" dirty="0"/>
          </a:p>
        </p:txBody>
      </p:sp>
    </p:spTree>
    <p:extLst>
      <p:ext uri="{BB962C8B-B14F-4D97-AF65-F5344CB8AC3E}">
        <p14:creationId xmlns:p14="http://schemas.microsoft.com/office/powerpoint/2010/main" val="464299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Instructional Job Codes</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61</a:t>
            </a:fld>
            <a:endParaRPr lang="en-US" dirty="0" smtClean="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255629285"/>
              </p:ext>
            </p:extLst>
          </p:nvPr>
        </p:nvGraphicFramePr>
        <p:xfrm>
          <a:off x="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030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Non-Instructional Job Codes</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62</a:t>
            </a:fld>
            <a:endParaRPr lang="en-US" dirty="0" smtClean="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663779666"/>
              </p:ext>
            </p:extLst>
          </p:nvPr>
        </p:nvGraphicFramePr>
        <p:xfrm>
          <a:off x="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486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SAM Example</a:t>
            </a:r>
            <a:br>
              <a:rPr lang="en-US" sz="3200" dirty="0" smtClean="0"/>
            </a:br>
            <a:r>
              <a:rPr lang="en-US" sz="3200" dirty="0" smtClean="0"/>
              <a:t>Occupational Therapist</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63</a:t>
            </a:fld>
            <a:endParaRPr lang="en-US" dirty="0" smtClean="0"/>
          </a:p>
        </p:txBody>
      </p:sp>
      <p:sp>
        <p:nvSpPr>
          <p:cNvPr id="2" name="Content Placeholder 1"/>
          <p:cNvSpPr>
            <a:spLocks noGrp="1"/>
          </p:cNvSpPr>
          <p:nvPr>
            <p:ph idx="4294967295"/>
          </p:nvPr>
        </p:nvSpPr>
        <p:spPr>
          <a:xfrm>
            <a:off x="0" y="1463675"/>
            <a:ext cx="7886700" cy="4351338"/>
          </a:xfrm>
        </p:spPr>
        <p:txBody>
          <a:bodyPr>
            <a:normAutofit/>
          </a:bodyPr>
          <a:lstStyle/>
          <a:p>
            <a:pPr marL="45720" indent="0">
              <a:buNone/>
            </a:pPr>
            <a:r>
              <a:rPr lang="en-US" sz="2000" b="0" dirty="0" smtClean="0">
                <a:solidFill>
                  <a:schemeClr val="tx1"/>
                </a:solidFill>
                <a:latin typeface="+mn-lt"/>
              </a:rPr>
              <a:t>Sally - Occupational Therapist</a:t>
            </a:r>
          </a:p>
          <a:p>
            <a:pPr>
              <a:buFont typeface="Arial" panose="020B0604020202020204" pitchFamily="34" charset="0"/>
              <a:buChar char="•"/>
            </a:pPr>
            <a:r>
              <a:rPr lang="en-US" sz="1800" b="0" dirty="0" smtClean="0">
                <a:solidFill>
                  <a:schemeClr val="tx1"/>
                </a:solidFill>
                <a:latin typeface="+mn-lt"/>
              </a:rPr>
              <a:t>Position is classified as “motor services” in district source data system.</a:t>
            </a:r>
          </a:p>
          <a:p>
            <a:pPr>
              <a:buFont typeface="Arial" panose="020B0604020202020204" pitchFamily="34" charset="0"/>
              <a:buChar char="•"/>
            </a:pPr>
            <a:r>
              <a:rPr lang="en-US" sz="1800" b="0" dirty="0" smtClean="0">
                <a:solidFill>
                  <a:schemeClr val="tx1"/>
                </a:solidFill>
                <a:latin typeface="+mn-lt"/>
              </a:rPr>
              <a:t>Reported in Snapshot as JCC 235 Physical Therapist </a:t>
            </a:r>
            <a:r>
              <a:rPr lang="en-US" sz="1800" i="1" dirty="0" smtClean="0">
                <a:solidFill>
                  <a:schemeClr val="tx1"/>
                </a:solidFill>
                <a:latin typeface="+mn-lt"/>
              </a:rPr>
              <a:t>(incorrect Job Code).</a:t>
            </a:r>
          </a:p>
          <a:p>
            <a:pPr>
              <a:buFont typeface="Arial" panose="020B0604020202020204" pitchFamily="34" charset="0"/>
              <a:buChar char="•"/>
            </a:pPr>
            <a:r>
              <a:rPr lang="en-US" sz="1800" b="0" dirty="0">
                <a:solidFill>
                  <a:schemeClr val="tx1"/>
                </a:solidFill>
                <a:latin typeface="+mn-lt"/>
              </a:rPr>
              <a:t>L</a:t>
            </a:r>
            <a:r>
              <a:rPr lang="en-US" sz="1800" b="0" dirty="0" smtClean="0">
                <a:solidFill>
                  <a:schemeClr val="tx1"/>
                </a:solidFill>
                <a:latin typeface="+mn-lt"/>
              </a:rPr>
              <a:t>icense validation through SAM verifies Sally is licensed as an Occupational Therapist.</a:t>
            </a:r>
          </a:p>
          <a:p>
            <a:pPr>
              <a:buFont typeface="Arial" panose="020B0604020202020204" pitchFamily="34" charset="0"/>
              <a:buChar char="•"/>
            </a:pPr>
            <a:endParaRPr lang="en-US" sz="1800" b="0" dirty="0">
              <a:solidFill>
                <a:schemeClr val="tx1"/>
              </a:solidFill>
              <a:latin typeface="+mn-lt"/>
            </a:endParaRPr>
          </a:p>
          <a:p>
            <a:pPr marL="45720" indent="0">
              <a:buNone/>
            </a:pPr>
            <a:r>
              <a:rPr lang="en-US" sz="2000" b="0" dirty="0" smtClean="0">
                <a:solidFill>
                  <a:schemeClr val="tx1"/>
                </a:solidFill>
                <a:latin typeface="+mn-lt"/>
              </a:rPr>
              <a:t>Staff assignment record will fail SAM approval criteria.</a:t>
            </a:r>
          </a:p>
          <a:p>
            <a:pPr>
              <a:buFont typeface="Arial" panose="020B0604020202020204" pitchFamily="34" charset="0"/>
              <a:buChar char="•"/>
            </a:pPr>
            <a:r>
              <a:rPr lang="en-US" sz="1800" b="0" dirty="0" smtClean="0">
                <a:solidFill>
                  <a:schemeClr val="tx1"/>
                </a:solidFill>
                <a:latin typeface="+mn-lt"/>
              </a:rPr>
              <a:t>Sally’s license/endorsement does not match the reported Job Code.</a:t>
            </a:r>
          </a:p>
          <a:p>
            <a:pPr>
              <a:buFont typeface="Arial" panose="020B0604020202020204" pitchFamily="34" charset="0"/>
              <a:buChar char="•"/>
            </a:pPr>
            <a:r>
              <a:rPr lang="en-US" sz="1800" b="0" dirty="0" smtClean="0">
                <a:solidFill>
                  <a:schemeClr val="tx1"/>
                </a:solidFill>
                <a:latin typeface="+mn-lt"/>
              </a:rPr>
              <a:t>Record will appear in the Staff Error Report under the SAM Warning titled </a:t>
            </a:r>
            <a:r>
              <a:rPr lang="en-US" sz="1800" i="1" dirty="0" smtClean="0">
                <a:solidFill>
                  <a:schemeClr val="tx1"/>
                </a:solidFill>
                <a:latin typeface="+mn-lt"/>
              </a:rPr>
              <a:t>“Staff reported in this Job Class Code do not hold an appropriate endorsement for the assignment”.</a:t>
            </a:r>
          </a:p>
          <a:p>
            <a:pPr>
              <a:buFont typeface="Arial" panose="020B0604020202020204" pitchFamily="34" charset="0"/>
              <a:buChar char="•"/>
            </a:pPr>
            <a:r>
              <a:rPr lang="en-US" sz="1800" b="0" dirty="0" smtClean="0">
                <a:solidFill>
                  <a:schemeClr val="tx1"/>
                </a:solidFill>
                <a:latin typeface="+mn-lt"/>
              </a:rPr>
              <a:t>Correct reporting category for Sally’s position is JCC </a:t>
            </a:r>
            <a:r>
              <a:rPr lang="en-US" sz="1800" i="1" dirty="0" smtClean="0">
                <a:solidFill>
                  <a:schemeClr val="tx1"/>
                </a:solidFill>
                <a:latin typeface="+mn-lt"/>
              </a:rPr>
              <a:t>234 Occupational Therapist</a:t>
            </a:r>
            <a:r>
              <a:rPr lang="en-US" sz="1800" b="0" dirty="0" smtClean="0">
                <a:solidFill>
                  <a:schemeClr val="tx1"/>
                </a:solidFill>
                <a:latin typeface="+mn-lt"/>
              </a:rPr>
              <a:t>.</a:t>
            </a:r>
            <a:endParaRPr lang="en-US" sz="1800" i="1" dirty="0" smtClean="0">
              <a:solidFill>
                <a:schemeClr val="tx1"/>
              </a:solidFill>
              <a:latin typeface="+mn-lt"/>
            </a:endParaRPr>
          </a:p>
          <a:p>
            <a:pPr marL="45720" indent="0">
              <a:buNone/>
            </a:pPr>
            <a:endParaRPr lang="en-US" sz="1800" b="0" dirty="0" smtClean="0"/>
          </a:p>
          <a:p>
            <a:pPr marL="45720" indent="0">
              <a:buNone/>
            </a:pPr>
            <a:endParaRPr lang="en-US" sz="1800" b="0" dirty="0">
              <a:solidFill>
                <a:srgbClr val="FF0000"/>
              </a:solidFill>
            </a:endParaRPr>
          </a:p>
        </p:txBody>
      </p:sp>
    </p:spTree>
    <p:extLst>
      <p:ext uri="{BB962C8B-B14F-4D97-AF65-F5344CB8AC3E}">
        <p14:creationId xmlns:p14="http://schemas.microsoft.com/office/powerpoint/2010/main" val="39243598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Remedy</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64</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a:buFont typeface="Arial" panose="020B0604020202020204" pitchFamily="34" charset="0"/>
              <a:buChar char="•"/>
            </a:pPr>
            <a:r>
              <a:rPr lang="en-US" sz="2000" b="0" dirty="0" smtClean="0">
                <a:solidFill>
                  <a:schemeClr val="tx1"/>
                </a:solidFill>
                <a:latin typeface="+mn-lt"/>
              </a:rPr>
              <a:t>Correct the Job Code in your source data system to ensure proper Job Code for future reporting.</a:t>
            </a:r>
            <a:endParaRPr lang="en-US" sz="2000" b="0" dirty="0">
              <a:solidFill>
                <a:schemeClr val="tx1"/>
              </a:solidFill>
              <a:latin typeface="+mn-lt"/>
            </a:endParaRPr>
          </a:p>
          <a:p>
            <a:pPr>
              <a:buFont typeface="Arial" panose="020B0604020202020204" pitchFamily="34" charset="0"/>
              <a:buChar char="•"/>
            </a:pPr>
            <a:r>
              <a:rPr lang="en-US" sz="2000" b="0" dirty="0">
                <a:solidFill>
                  <a:schemeClr val="tx1"/>
                </a:solidFill>
                <a:latin typeface="+mn-lt"/>
              </a:rPr>
              <a:t>Correct the Job Code to 234 in the Staff Interchange file.</a:t>
            </a:r>
          </a:p>
          <a:p>
            <a:pPr>
              <a:buFont typeface="Arial" panose="020B0604020202020204" pitchFamily="34" charset="0"/>
              <a:buChar char="•"/>
            </a:pPr>
            <a:r>
              <a:rPr lang="en-US" sz="2000" b="0" dirty="0">
                <a:solidFill>
                  <a:schemeClr val="tx1"/>
                </a:solidFill>
                <a:latin typeface="+mn-lt"/>
              </a:rPr>
              <a:t>Create a new Snapshot.</a:t>
            </a:r>
          </a:p>
          <a:p>
            <a:pPr>
              <a:buFont typeface="Arial" panose="020B0604020202020204" pitchFamily="34" charset="0"/>
              <a:buChar char="•"/>
            </a:pPr>
            <a:r>
              <a:rPr lang="en-US" sz="2000" b="0" dirty="0">
                <a:solidFill>
                  <a:schemeClr val="tx1"/>
                </a:solidFill>
                <a:latin typeface="+mn-lt"/>
              </a:rPr>
              <a:t>Review the SAM Warning section in the </a:t>
            </a:r>
            <a:r>
              <a:rPr lang="en-US" sz="2000" b="0" dirty="0" smtClean="0">
                <a:solidFill>
                  <a:schemeClr val="tx1"/>
                </a:solidFill>
                <a:latin typeface="+mn-lt"/>
              </a:rPr>
              <a:t>Staff Error Report.</a:t>
            </a:r>
            <a:endParaRPr lang="en-US" sz="2000" b="0" dirty="0">
              <a:solidFill>
                <a:schemeClr val="tx1"/>
              </a:solidFill>
              <a:latin typeface="+mn-lt"/>
            </a:endParaRPr>
          </a:p>
          <a:p>
            <a:pPr>
              <a:buFont typeface="Arial" panose="020B0604020202020204" pitchFamily="34" charset="0"/>
              <a:buChar char="•"/>
            </a:pPr>
            <a:r>
              <a:rPr lang="en-US" sz="2000" b="0" dirty="0">
                <a:solidFill>
                  <a:schemeClr val="tx1"/>
                </a:solidFill>
                <a:latin typeface="+mn-lt"/>
              </a:rPr>
              <a:t>Sally’s </a:t>
            </a:r>
            <a:r>
              <a:rPr lang="en-US" sz="2000" b="0" dirty="0" smtClean="0">
                <a:solidFill>
                  <a:schemeClr val="tx1"/>
                </a:solidFill>
                <a:latin typeface="+mn-lt"/>
              </a:rPr>
              <a:t>name </a:t>
            </a:r>
            <a:r>
              <a:rPr lang="en-US" sz="2000" b="0" dirty="0">
                <a:solidFill>
                  <a:schemeClr val="tx1"/>
                </a:solidFill>
                <a:latin typeface="+mn-lt"/>
              </a:rPr>
              <a:t>will no longer appear as a SAM Warning </a:t>
            </a:r>
            <a:r>
              <a:rPr lang="en-US" sz="2000" b="0" dirty="0" smtClean="0">
                <a:solidFill>
                  <a:schemeClr val="tx1"/>
                </a:solidFill>
                <a:latin typeface="+mn-lt"/>
              </a:rPr>
              <a:t>since her record passed SAM approval criteria for Job Code 234.</a:t>
            </a:r>
            <a:endParaRPr lang="en-US" sz="1800" b="0" dirty="0">
              <a:solidFill>
                <a:schemeClr val="tx1"/>
              </a:solidFill>
              <a:latin typeface="+mn-lt"/>
            </a:endParaRPr>
          </a:p>
          <a:p>
            <a:pPr marL="45720" indent="0">
              <a:buNone/>
            </a:pPr>
            <a:endParaRPr lang="en-US" sz="2000" dirty="0"/>
          </a:p>
        </p:txBody>
      </p:sp>
    </p:spTree>
    <p:extLst>
      <p:ext uri="{BB962C8B-B14F-4D97-AF65-F5344CB8AC3E}">
        <p14:creationId xmlns:p14="http://schemas.microsoft.com/office/powerpoint/2010/main" val="509598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SAM Example</a:t>
            </a:r>
            <a:br>
              <a:rPr lang="en-US" sz="3200" dirty="0" smtClean="0"/>
            </a:br>
            <a:r>
              <a:rPr lang="en-US" sz="3200" dirty="0" smtClean="0"/>
              <a:t>Transition Coordinator</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65</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marL="45720" indent="0">
              <a:buNone/>
            </a:pPr>
            <a:r>
              <a:rPr lang="en-US" sz="2000" b="0" dirty="0" smtClean="0">
                <a:solidFill>
                  <a:schemeClr val="tx1"/>
                </a:solidFill>
                <a:latin typeface="+mn-lt"/>
              </a:rPr>
              <a:t>Beth - Transition Coordinator</a:t>
            </a:r>
            <a:endParaRPr lang="en-US" sz="1800" b="0" dirty="0" smtClean="0">
              <a:solidFill>
                <a:schemeClr val="tx1"/>
              </a:solidFill>
              <a:latin typeface="+mn-lt"/>
            </a:endParaRPr>
          </a:p>
          <a:p>
            <a:pPr>
              <a:buFont typeface="Arial" panose="020B0604020202020204" pitchFamily="34" charset="0"/>
              <a:buChar char="•"/>
            </a:pPr>
            <a:r>
              <a:rPr lang="en-US" sz="1800" b="0" dirty="0" smtClean="0">
                <a:solidFill>
                  <a:schemeClr val="tx1"/>
                </a:solidFill>
                <a:latin typeface="+mn-lt"/>
              </a:rPr>
              <a:t>Reported in Snapshot as JCC 350 Transition Coordinator  </a:t>
            </a:r>
            <a:r>
              <a:rPr lang="en-US" sz="1800" i="1" dirty="0" smtClean="0">
                <a:solidFill>
                  <a:schemeClr val="tx1"/>
                </a:solidFill>
                <a:latin typeface="+mn-lt"/>
              </a:rPr>
              <a:t>(correct Job Code).</a:t>
            </a:r>
          </a:p>
          <a:p>
            <a:pPr>
              <a:buFont typeface="Arial" panose="020B0604020202020204" pitchFamily="34" charset="0"/>
              <a:buChar char="•"/>
            </a:pPr>
            <a:r>
              <a:rPr lang="en-US" sz="1800" b="0" dirty="0">
                <a:solidFill>
                  <a:schemeClr val="tx1"/>
                </a:solidFill>
                <a:latin typeface="+mn-lt"/>
              </a:rPr>
              <a:t>L</a:t>
            </a:r>
            <a:r>
              <a:rPr lang="en-US" sz="1800" b="0" dirty="0" smtClean="0">
                <a:solidFill>
                  <a:schemeClr val="tx1"/>
                </a:solidFill>
                <a:latin typeface="+mn-lt"/>
              </a:rPr>
              <a:t>icense validation through SAM verifies Beth’s CDE teaching license in Special Education Generalist expired on July 1, 2016.  Beth has not submitted for renewal of this license.</a:t>
            </a:r>
          </a:p>
          <a:p>
            <a:pPr>
              <a:buFont typeface="Arial" panose="020B0604020202020204" pitchFamily="34" charset="0"/>
              <a:buChar char="•"/>
            </a:pPr>
            <a:endParaRPr lang="en-US" sz="1800" b="0" dirty="0">
              <a:solidFill>
                <a:schemeClr val="tx1"/>
              </a:solidFill>
              <a:latin typeface="+mn-lt"/>
            </a:endParaRPr>
          </a:p>
          <a:p>
            <a:pPr marL="45720" indent="0">
              <a:buNone/>
            </a:pPr>
            <a:r>
              <a:rPr lang="en-US" sz="2000" b="0" dirty="0" smtClean="0">
                <a:solidFill>
                  <a:schemeClr val="tx1"/>
                </a:solidFill>
                <a:latin typeface="+mn-lt"/>
              </a:rPr>
              <a:t>Staff assignment record will fail SAM approval criteria.</a:t>
            </a:r>
          </a:p>
          <a:p>
            <a:pPr>
              <a:buFont typeface="Arial" panose="020B0604020202020204" pitchFamily="34" charset="0"/>
              <a:buChar char="•"/>
            </a:pPr>
            <a:r>
              <a:rPr lang="en-US" sz="1800" b="0" dirty="0" smtClean="0">
                <a:solidFill>
                  <a:schemeClr val="tx1"/>
                </a:solidFill>
                <a:latin typeface="+mn-lt"/>
              </a:rPr>
              <a:t>Beth does not hold a valid license on the collection date of December 1</a:t>
            </a:r>
            <a:r>
              <a:rPr lang="en-US" sz="1800" b="0" baseline="30000" dirty="0" smtClean="0">
                <a:solidFill>
                  <a:schemeClr val="tx1"/>
                </a:solidFill>
                <a:latin typeface="+mn-lt"/>
              </a:rPr>
              <a:t>st</a:t>
            </a:r>
            <a:r>
              <a:rPr lang="en-US" sz="1800" b="0" dirty="0" smtClean="0">
                <a:solidFill>
                  <a:schemeClr val="tx1"/>
                </a:solidFill>
                <a:latin typeface="+mn-lt"/>
              </a:rPr>
              <a:t>.</a:t>
            </a:r>
          </a:p>
          <a:p>
            <a:pPr>
              <a:buFont typeface="Arial" panose="020B0604020202020204" pitchFamily="34" charset="0"/>
              <a:buChar char="•"/>
            </a:pPr>
            <a:r>
              <a:rPr lang="en-US" sz="1800" b="0" dirty="0" smtClean="0">
                <a:solidFill>
                  <a:schemeClr val="tx1"/>
                </a:solidFill>
                <a:latin typeface="+mn-lt"/>
              </a:rPr>
              <a:t>Record will appear in the Staff Error Report under the SAM Warning titled </a:t>
            </a:r>
            <a:r>
              <a:rPr lang="en-US" sz="1800" i="1" dirty="0" smtClean="0">
                <a:solidFill>
                  <a:schemeClr val="tx1"/>
                </a:solidFill>
                <a:latin typeface="+mn-lt"/>
              </a:rPr>
              <a:t>“Staff reported in this Job Class Code do not hold a valid license as of the collection date of December 1</a:t>
            </a:r>
            <a:r>
              <a:rPr lang="en-US" sz="1800" i="1" baseline="30000" dirty="0" smtClean="0">
                <a:solidFill>
                  <a:schemeClr val="tx1"/>
                </a:solidFill>
                <a:latin typeface="+mn-lt"/>
              </a:rPr>
              <a:t>st</a:t>
            </a:r>
            <a:r>
              <a:rPr lang="en-US" sz="1800" i="1" dirty="0" smtClean="0">
                <a:solidFill>
                  <a:schemeClr val="tx1"/>
                </a:solidFill>
                <a:latin typeface="+mn-lt"/>
              </a:rPr>
              <a:t>”.</a:t>
            </a:r>
            <a:endParaRPr lang="en-US" sz="1800" b="0" dirty="0" smtClean="0">
              <a:solidFill>
                <a:schemeClr val="tx1"/>
              </a:solidFill>
              <a:latin typeface="+mn-lt"/>
            </a:endParaRPr>
          </a:p>
          <a:p>
            <a:pPr marL="45720" indent="0">
              <a:buNone/>
            </a:pPr>
            <a:endParaRPr lang="en-US" sz="1800" b="0" dirty="0">
              <a:solidFill>
                <a:schemeClr val="tx1"/>
              </a:solidFill>
              <a:latin typeface="+mn-lt"/>
            </a:endParaRPr>
          </a:p>
        </p:txBody>
      </p:sp>
    </p:spTree>
    <p:extLst>
      <p:ext uri="{BB962C8B-B14F-4D97-AF65-F5344CB8AC3E}">
        <p14:creationId xmlns:p14="http://schemas.microsoft.com/office/powerpoint/2010/main" val="11338391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Remedy</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66</a:t>
            </a:fld>
            <a:endParaRPr lang="en-US" dirty="0" smtClean="0"/>
          </a:p>
        </p:txBody>
      </p:sp>
      <p:sp>
        <p:nvSpPr>
          <p:cNvPr id="2" name="Content Placeholder 1"/>
          <p:cNvSpPr>
            <a:spLocks noGrp="1"/>
          </p:cNvSpPr>
          <p:nvPr>
            <p:ph idx="4294967295"/>
          </p:nvPr>
        </p:nvSpPr>
        <p:spPr>
          <a:xfrm>
            <a:off x="0" y="1463675"/>
            <a:ext cx="7886700" cy="4351338"/>
          </a:xfrm>
        </p:spPr>
        <p:txBody>
          <a:bodyPr>
            <a:normAutofit/>
          </a:bodyPr>
          <a:lstStyle/>
          <a:p>
            <a:pPr>
              <a:spcBef>
                <a:spcPts val="0"/>
              </a:spcBef>
              <a:buFont typeface="Arial" panose="020B0604020202020204" pitchFamily="34" charset="0"/>
              <a:buChar char="•"/>
            </a:pPr>
            <a:r>
              <a:rPr lang="en-US" sz="2000" b="0" dirty="0" smtClean="0">
                <a:solidFill>
                  <a:schemeClr val="tx1"/>
                </a:solidFill>
                <a:latin typeface="+mn-lt"/>
              </a:rPr>
              <a:t>Since Beth’s license is expired, there is nothing you can do to rectify the situation for the current reporting cycle.</a:t>
            </a:r>
            <a:endParaRPr lang="en-US" sz="2000" b="0" dirty="0">
              <a:solidFill>
                <a:schemeClr val="tx1"/>
              </a:solidFill>
              <a:latin typeface="+mn-lt"/>
            </a:endParaRPr>
          </a:p>
          <a:p>
            <a:pPr>
              <a:spcBef>
                <a:spcPts val="0"/>
              </a:spcBef>
              <a:buFont typeface="Arial" panose="020B0604020202020204" pitchFamily="34" charset="0"/>
              <a:buChar char="•"/>
            </a:pPr>
            <a:r>
              <a:rPr lang="en-US" sz="2000" b="0" dirty="0" smtClean="0">
                <a:solidFill>
                  <a:schemeClr val="tx1"/>
                </a:solidFill>
                <a:latin typeface="+mn-lt"/>
              </a:rPr>
              <a:t>Her </a:t>
            </a:r>
            <a:r>
              <a:rPr lang="en-US" sz="2000" b="0" dirty="0">
                <a:solidFill>
                  <a:schemeClr val="tx1"/>
                </a:solidFill>
                <a:latin typeface="+mn-lt"/>
              </a:rPr>
              <a:t>record will remain as a SAM </a:t>
            </a:r>
            <a:r>
              <a:rPr lang="en-US" sz="2000" b="0" dirty="0" smtClean="0">
                <a:solidFill>
                  <a:schemeClr val="tx1"/>
                </a:solidFill>
                <a:latin typeface="+mn-lt"/>
              </a:rPr>
              <a:t>Warning.</a:t>
            </a:r>
          </a:p>
          <a:p>
            <a:pPr>
              <a:spcBef>
                <a:spcPts val="0"/>
              </a:spcBef>
              <a:buFont typeface="Arial" panose="020B0604020202020204" pitchFamily="34" charset="0"/>
              <a:buChar char="•"/>
            </a:pPr>
            <a:r>
              <a:rPr lang="en-US" sz="2000" b="0" dirty="0" smtClean="0">
                <a:solidFill>
                  <a:schemeClr val="tx1"/>
                </a:solidFill>
                <a:latin typeface="+mn-lt"/>
              </a:rPr>
              <a:t>Position is determined to be </a:t>
            </a:r>
            <a:r>
              <a:rPr lang="en-US" sz="2000" i="1" dirty="0" smtClean="0">
                <a:solidFill>
                  <a:schemeClr val="tx1"/>
                </a:solidFill>
                <a:latin typeface="+mn-lt"/>
              </a:rPr>
              <a:t>non-qualified</a:t>
            </a:r>
            <a:r>
              <a:rPr lang="en-US" sz="2000" b="0" i="1" dirty="0" smtClean="0">
                <a:solidFill>
                  <a:schemeClr val="tx1"/>
                </a:solidFill>
                <a:latin typeface="+mn-lt"/>
              </a:rPr>
              <a:t>.</a:t>
            </a:r>
            <a:endParaRPr lang="en-US" sz="2000" b="0" dirty="0" smtClean="0">
              <a:solidFill>
                <a:schemeClr val="tx1"/>
              </a:solidFill>
              <a:latin typeface="+mn-lt"/>
            </a:endParaRPr>
          </a:p>
          <a:p>
            <a:pPr>
              <a:spcBef>
                <a:spcPts val="0"/>
              </a:spcBef>
              <a:buFont typeface="Arial" panose="020B0604020202020204" pitchFamily="34" charset="0"/>
              <a:buChar char="•"/>
            </a:pPr>
            <a:r>
              <a:rPr lang="en-US" sz="2000" b="0" dirty="0" smtClean="0">
                <a:solidFill>
                  <a:schemeClr val="tx1"/>
                </a:solidFill>
                <a:latin typeface="+mn-lt"/>
              </a:rPr>
              <a:t>Beth’s </a:t>
            </a:r>
            <a:r>
              <a:rPr lang="en-US" sz="2000" b="0" dirty="0">
                <a:solidFill>
                  <a:schemeClr val="tx1"/>
                </a:solidFill>
                <a:latin typeface="+mn-lt"/>
              </a:rPr>
              <a:t>name will appear in the Personnel Status report for </a:t>
            </a:r>
            <a:r>
              <a:rPr lang="en-US" sz="2000" b="0" dirty="0" smtClean="0">
                <a:solidFill>
                  <a:schemeClr val="tx1"/>
                </a:solidFill>
                <a:latin typeface="+mn-lt"/>
              </a:rPr>
              <a:t>nonqualified </a:t>
            </a:r>
            <a:r>
              <a:rPr lang="en-US" sz="2000" b="0" dirty="0">
                <a:solidFill>
                  <a:schemeClr val="tx1"/>
                </a:solidFill>
                <a:latin typeface="+mn-lt"/>
              </a:rPr>
              <a:t>staff</a:t>
            </a:r>
            <a:r>
              <a:rPr lang="en-US" sz="2000" b="0" dirty="0" smtClean="0">
                <a:solidFill>
                  <a:schemeClr val="tx1"/>
                </a:solidFill>
                <a:latin typeface="+mn-lt"/>
              </a:rPr>
              <a:t>.</a:t>
            </a:r>
          </a:p>
          <a:p>
            <a:pPr marL="45720" indent="0">
              <a:spcBef>
                <a:spcPts val="0"/>
              </a:spcBef>
              <a:buNone/>
            </a:pPr>
            <a:endParaRPr lang="en-US" sz="1600" b="0" dirty="0"/>
          </a:p>
          <a:p>
            <a:pPr marL="365760" lvl="1" indent="0">
              <a:buNone/>
            </a:pPr>
            <a:endParaRPr lang="en-US" sz="1800" dirty="0"/>
          </a:p>
          <a:p>
            <a:pPr marL="45720" indent="0">
              <a:buNone/>
            </a:pPr>
            <a:endParaRPr lang="en-US" sz="2000" dirty="0"/>
          </a:p>
        </p:txBody>
      </p:sp>
    </p:spTree>
    <p:extLst>
      <p:ext uri="{BB962C8B-B14F-4D97-AF65-F5344CB8AC3E}">
        <p14:creationId xmlns:p14="http://schemas.microsoft.com/office/powerpoint/2010/main" val="2794977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SAM Example</a:t>
            </a:r>
            <a:br>
              <a:rPr lang="en-US" sz="3200" dirty="0" smtClean="0"/>
            </a:br>
            <a:r>
              <a:rPr lang="en-US" sz="3200" dirty="0" smtClean="0"/>
              <a:t>SPED Administrator</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67</a:t>
            </a:fld>
            <a:endParaRPr lang="en-US" dirty="0" smtClean="0"/>
          </a:p>
        </p:txBody>
      </p:sp>
      <p:sp>
        <p:nvSpPr>
          <p:cNvPr id="2" name="Content Placeholder 1"/>
          <p:cNvSpPr>
            <a:spLocks noGrp="1"/>
          </p:cNvSpPr>
          <p:nvPr>
            <p:ph idx="4294967295"/>
          </p:nvPr>
        </p:nvSpPr>
        <p:spPr>
          <a:xfrm>
            <a:off x="0" y="1463675"/>
            <a:ext cx="7886700" cy="4351338"/>
          </a:xfrm>
        </p:spPr>
        <p:txBody>
          <a:bodyPr>
            <a:normAutofit lnSpcReduction="10000"/>
          </a:bodyPr>
          <a:lstStyle/>
          <a:p>
            <a:pPr marL="45720" indent="0">
              <a:buNone/>
            </a:pPr>
            <a:r>
              <a:rPr lang="en-US" sz="2000" b="0" dirty="0" smtClean="0">
                <a:solidFill>
                  <a:schemeClr val="tx1"/>
                </a:solidFill>
                <a:latin typeface="+mn-lt"/>
              </a:rPr>
              <a:t>Jim - Assistant Special Education Director</a:t>
            </a:r>
            <a:endParaRPr lang="en-US" sz="1800" b="0" dirty="0">
              <a:solidFill>
                <a:schemeClr val="tx1"/>
              </a:solidFill>
              <a:latin typeface="+mn-lt"/>
            </a:endParaRPr>
          </a:p>
          <a:p>
            <a:pPr>
              <a:buFont typeface="Arial" panose="020B0604020202020204" pitchFamily="34" charset="0"/>
              <a:buChar char="•"/>
            </a:pPr>
            <a:r>
              <a:rPr lang="en-US" sz="1800" b="0" dirty="0">
                <a:solidFill>
                  <a:schemeClr val="tx1"/>
                </a:solidFill>
                <a:latin typeface="+mn-lt"/>
              </a:rPr>
              <a:t>Reported in Snapshot as </a:t>
            </a:r>
            <a:r>
              <a:rPr lang="en-US" sz="1800" b="0" dirty="0" smtClean="0">
                <a:solidFill>
                  <a:schemeClr val="tx1"/>
                </a:solidFill>
                <a:latin typeface="+mn-lt"/>
              </a:rPr>
              <a:t>JCC 104 Assistant Director of Special Education </a:t>
            </a:r>
            <a:r>
              <a:rPr lang="en-US" sz="1800" i="1" dirty="0" smtClean="0">
                <a:solidFill>
                  <a:schemeClr val="tx1"/>
                </a:solidFill>
                <a:latin typeface="+mn-lt"/>
              </a:rPr>
              <a:t>(correct </a:t>
            </a:r>
            <a:r>
              <a:rPr lang="en-US" sz="1800" i="1" dirty="0">
                <a:solidFill>
                  <a:schemeClr val="tx1"/>
                </a:solidFill>
                <a:latin typeface="+mn-lt"/>
              </a:rPr>
              <a:t>Job Code</a:t>
            </a:r>
            <a:r>
              <a:rPr lang="en-US" sz="1800" i="1" dirty="0" smtClean="0">
                <a:solidFill>
                  <a:schemeClr val="tx1"/>
                </a:solidFill>
                <a:latin typeface="+mn-lt"/>
              </a:rPr>
              <a:t>)</a:t>
            </a:r>
            <a:r>
              <a:rPr lang="en-US" sz="1800" b="0" dirty="0" smtClean="0">
                <a:solidFill>
                  <a:schemeClr val="tx1"/>
                </a:solidFill>
                <a:latin typeface="+mn-lt"/>
              </a:rPr>
              <a:t>.</a:t>
            </a:r>
            <a:endParaRPr lang="en-US" sz="1800" i="1" dirty="0" smtClean="0">
              <a:solidFill>
                <a:schemeClr val="tx1"/>
              </a:solidFill>
              <a:latin typeface="+mn-lt"/>
            </a:endParaRPr>
          </a:p>
          <a:p>
            <a:pPr>
              <a:buFont typeface="Arial" panose="020B0604020202020204" pitchFamily="34" charset="0"/>
              <a:buChar char="•"/>
            </a:pPr>
            <a:r>
              <a:rPr lang="en-US" sz="1800" b="0" dirty="0" smtClean="0">
                <a:solidFill>
                  <a:schemeClr val="tx1"/>
                </a:solidFill>
                <a:latin typeface="+mn-lt"/>
              </a:rPr>
              <a:t>Staff reported in Job Code 104 must hold an ADM license in Director of Special Education.</a:t>
            </a:r>
          </a:p>
          <a:p>
            <a:pPr>
              <a:buFont typeface="Arial" panose="020B0604020202020204" pitchFamily="34" charset="0"/>
              <a:buChar char="•"/>
            </a:pPr>
            <a:r>
              <a:rPr lang="en-US" sz="1800" b="0" dirty="0" smtClean="0">
                <a:solidFill>
                  <a:schemeClr val="tx1"/>
                </a:solidFill>
                <a:latin typeface="+mn-lt"/>
              </a:rPr>
              <a:t>License validation through SAM verifies Jim </a:t>
            </a:r>
            <a:r>
              <a:rPr lang="en-US" sz="1800" b="0" dirty="0">
                <a:solidFill>
                  <a:schemeClr val="tx1"/>
                </a:solidFill>
                <a:latin typeface="+mn-lt"/>
              </a:rPr>
              <a:t>is </a:t>
            </a:r>
            <a:r>
              <a:rPr lang="en-US" sz="1800" b="0" dirty="0" smtClean="0">
                <a:solidFill>
                  <a:schemeClr val="tx1"/>
                </a:solidFill>
                <a:latin typeface="+mn-lt"/>
              </a:rPr>
              <a:t>licensed </a:t>
            </a:r>
            <a:r>
              <a:rPr lang="en-US" sz="1800" b="0" dirty="0">
                <a:solidFill>
                  <a:schemeClr val="tx1"/>
                </a:solidFill>
                <a:latin typeface="+mn-lt"/>
              </a:rPr>
              <a:t>as a School </a:t>
            </a:r>
            <a:r>
              <a:rPr lang="en-US" sz="1800" b="0" dirty="0" smtClean="0">
                <a:solidFill>
                  <a:schemeClr val="tx1"/>
                </a:solidFill>
                <a:latin typeface="+mn-lt"/>
              </a:rPr>
              <a:t>Principal.</a:t>
            </a:r>
          </a:p>
          <a:p>
            <a:pPr>
              <a:buFont typeface="Arial" panose="020B0604020202020204" pitchFamily="34" charset="0"/>
              <a:buChar char="•"/>
            </a:pPr>
            <a:r>
              <a:rPr lang="en-US" sz="1800" b="0" dirty="0" smtClean="0">
                <a:solidFill>
                  <a:schemeClr val="tx1"/>
                </a:solidFill>
                <a:latin typeface="+mn-lt"/>
              </a:rPr>
              <a:t>Jim does not hold the appropriate license/endorsement for Job Code 104.</a:t>
            </a:r>
            <a:endParaRPr lang="en-US" sz="1800" b="0" dirty="0">
              <a:solidFill>
                <a:schemeClr val="tx1"/>
              </a:solidFill>
              <a:latin typeface="+mn-lt"/>
            </a:endParaRPr>
          </a:p>
          <a:p>
            <a:pPr marL="45720" indent="0">
              <a:buNone/>
            </a:pPr>
            <a:endParaRPr lang="en-US" sz="1800" b="0" dirty="0">
              <a:solidFill>
                <a:schemeClr val="tx1"/>
              </a:solidFill>
              <a:latin typeface="+mn-lt"/>
            </a:endParaRPr>
          </a:p>
          <a:p>
            <a:pPr marL="45720" indent="0">
              <a:buNone/>
            </a:pPr>
            <a:r>
              <a:rPr lang="en-US" sz="2000" b="0" dirty="0">
                <a:solidFill>
                  <a:schemeClr val="tx1"/>
                </a:solidFill>
                <a:latin typeface="+mn-lt"/>
              </a:rPr>
              <a:t>Staff assignment record will </a:t>
            </a:r>
            <a:r>
              <a:rPr lang="en-US" sz="2000" b="0" dirty="0" smtClean="0">
                <a:solidFill>
                  <a:schemeClr val="tx1"/>
                </a:solidFill>
                <a:latin typeface="+mn-lt"/>
              </a:rPr>
              <a:t>fail SAM approval criteria.</a:t>
            </a:r>
          </a:p>
          <a:p>
            <a:pPr>
              <a:buFont typeface="Arial" panose="020B0604020202020204" pitchFamily="34" charset="0"/>
              <a:buChar char="•"/>
            </a:pPr>
            <a:r>
              <a:rPr lang="en-US" sz="1800" b="0" dirty="0" smtClean="0">
                <a:solidFill>
                  <a:schemeClr val="tx1"/>
                </a:solidFill>
                <a:latin typeface="+mn-lt"/>
              </a:rPr>
              <a:t>Jim’s license/endorsement does not match the reported Job Code.</a:t>
            </a:r>
            <a:endParaRPr lang="en-US" sz="1800" b="0" dirty="0">
              <a:solidFill>
                <a:schemeClr val="tx1"/>
              </a:solidFill>
              <a:latin typeface="+mn-lt"/>
            </a:endParaRPr>
          </a:p>
          <a:p>
            <a:pPr>
              <a:buFont typeface="Arial" panose="020B0604020202020204" pitchFamily="34" charset="0"/>
              <a:buChar char="•"/>
            </a:pPr>
            <a:r>
              <a:rPr lang="en-US" sz="1800" b="0" dirty="0">
                <a:solidFill>
                  <a:schemeClr val="tx1"/>
                </a:solidFill>
                <a:latin typeface="+mn-lt"/>
              </a:rPr>
              <a:t>Record will </a:t>
            </a:r>
            <a:r>
              <a:rPr lang="en-US" sz="1800" b="0" dirty="0" smtClean="0">
                <a:solidFill>
                  <a:schemeClr val="tx1"/>
                </a:solidFill>
                <a:latin typeface="+mn-lt"/>
              </a:rPr>
              <a:t>appear in the Staff Error Report under the SAM </a:t>
            </a:r>
            <a:r>
              <a:rPr lang="en-US" sz="1800" b="0" dirty="0">
                <a:solidFill>
                  <a:schemeClr val="tx1"/>
                </a:solidFill>
                <a:latin typeface="+mn-lt"/>
              </a:rPr>
              <a:t>Warning titled </a:t>
            </a:r>
            <a:r>
              <a:rPr lang="en-US" sz="1800" i="1" dirty="0">
                <a:solidFill>
                  <a:schemeClr val="tx1"/>
                </a:solidFill>
                <a:latin typeface="+mn-lt"/>
              </a:rPr>
              <a:t>“Staff reported in this Job Class Code do not hold an appropriate endorsement for the assignment”.</a:t>
            </a:r>
            <a:endParaRPr lang="en-US" sz="1800" i="1" u="sng" dirty="0" smtClean="0">
              <a:solidFill>
                <a:schemeClr val="tx1"/>
              </a:solidFill>
              <a:latin typeface="+mn-lt"/>
            </a:endParaRPr>
          </a:p>
          <a:p>
            <a:pPr marL="45720" indent="0">
              <a:buNone/>
            </a:pPr>
            <a:endParaRPr lang="en-US" dirty="0"/>
          </a:p>
        </p:txBody>
      </p:sp>
    </p:spTree>
    <p:extLst>
      <p:ext uri="{BB962C8B-B14F-4D97-AF65-F5344CB8AC3E}">
        <p14:creationId xmlns:p14="http://schemas.microsoft.com/office/powerpoint/2010/main" val="17317373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Remedy</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68</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marL="45720" indent="0">
              <a:buNone/>
            </a:pPr>
            <a:r>
              <a:rPr lang="en-US" sz="1800" b="0" dirty="0" smtClean="0">
                <a:solidFill>
                  <a:schemeClr val="tx1"/>
                </a:solidFill>
                <a:latin typeface="+mn-lt"/>
              </a:rPr>
              <a:t>Verify </a:t>
            </a:r>
            <a:r>
              <a:rPr lang="en-US" sz="1800" b="0" dirty="0">
                <a:solidFill>
                  <a:schemeClr val="tx1"/>
                </a:solidFill>
                <a:latin typeface="+mn-lt"/>
              </a:rPr>
              <a:t>if Jim’s position should be </a:t>
            </a:r>
            <a:r>
              <a:rPr lang="en-US" sz="1800" b="0" dirty="0" smtClean="0">
                <a:solidFill>
                  <a:schemeClr val="tx1"/>
                </a:solidFill>
                <a:latin typeface="+mn-lt"/>
              </a:rPr>
              <a:t>reported </a:t>
            </a:r>
            <a:r>
              <a:rPr lang="en-US" sz="1800" b="0" dirty="0">
                <a:solidFill>
                  <a:schemeClr val="tx1"/>
                </a:solidFill>
                <a:latin typeface="+mn-lt"/>
              </a:rPr>
              <a:t>with Special Education Assignment Flag = 1 </a:t>
            </a:r>
            <a:r>
              <a:rPr lang="en-US" sz="1800" b="0" dirty="0" smtClean="0">
                <a:solidFill>
                  <a:schemeClr val="tx1"/>
                </a:solidFill>
                <a:latin typeface="+mn-lt"/>
              </a:rPr>
              <a:t>(December Count for </a:t>
            </a:r>
            <a:r>
              <a:rPr lang="en-US" sz="1800" b="0" dirty="0">
                <a:solidFill>
                  <a:schemeClr val="tx1"/>
                </a:solidFill>
                <a:latin typeface="+mn-lt"/>
              </a:rPr>
              <a:t>special </a:t>
            </a:r>
            <a:r>
              <a:rPr lang="en-US" sz="1800" b="0" dirty="0" smtClean="0">
                <a:solidFill>
                  <a:schemeClr val="tx1"/>
                </a:solidFill>
                <a:latin typeface="+mn-lt"/>
              </a:rPr>
              <a:t>education positions).</a:t>
            </a:r>
          </a:p>
          <a:p>
            <a:pPr marL="45720" indent="0">
              <a:buNone/>
            </a:pPr>
            <a:endParaRPr lang="en-US" sz="1800" b="0" dirty="0">
              <a:solidFill>
                <a:schemeClr val="tx1"/>
              </a:solidFill>
              <a:latin typeface="+mn-lt"/>
            </a:endParaRPr>
          </a:p>
          <a:p>
            <a:pPr>
              <a:buFont typeface="Arial" panose="020B0604020202020204" pitchFamily="34" charset="0"/>
              <a:buChar char="•"/>
            </a:pPr>
            <a:r>
              <a:rPr lang="en-US" sz="1800" b="0" dirty="0">
                <a:solidFill>
                  <a:schemeClr val="tx1"/>
                </a:solidFill>
                <a:latin typeface="+mn-lt"/>
              </a:rPr>
              <a:t>If Jim is special education staff:</a:t>
            </a:r>
          </a:p>
          <a:p>
            <a:pPr lvl="1">
              <a:buFont typeface="Arial" panose="020B0604020202020204" pitchFamily="34" charset="0"/>
              <a:buChar char="•"/>
            </a:pPr>
            <a:r>
              <a:rPr lang="en-US" sz="1800" dirty="0"/>
              <a:t>He is not appropriately </a:t>
            </a:r>
            <a:r>
              <a:rPr lang="en-US" sz="1800" dirty="0" smtClean="0"/>
              <a:t>licensed for </a:t>
            </a:r>
            <a:r>
              <a:rPr lang="en-US" sz="1800" dirty="0"/>
              <a:t>this position.</a:t>
            </a:r>
          </a:p>
          <a:p>
            <a:pPr lvl="1">
              <a:buFont typeface="Arial" panose="020B0604020202020204" pitchFamily="34" charset="0"/>
              <a:buChar char="•"/>
            </a:pPr>
            <a:r>
              <a:rPr lang="en-US" sz="1800" dirty="0"/>
              <a:t>R</a:t>
            </a:r>
            <a:r>
              <a:rPr lang="en-US" sz="1800" dirty="0" smtClean="0"/>
              <a:t>ecord </a:t>
            </a:r>
            <a:r>
              <a:rPr lang="en-US" sz="1800" dirty="0"/>
              <a:t>will remain as a SAM Warning.</a:t>
            </a:r>
          </a:p>
          <a:p>
            <a:pPr lvl="1">
              <a:buFont typeface="Arial" panose="020B0604020202020204" pitchFamily="34" charset="0"/>
              <a:buChar char="•"/>
            </a:pPr>
            <a:r>
              <a:rPr lang="en-US" sz="1800" dirty="0"/>
              <a:t>Position </a:t>
            </a:r>
            <a:r>
              <a:rPr lang="en-US" sz="1800" dirty="0" smtClean="0"/>
              <a:t>is determined to be </a:t>
            </a:r>
            <a:r>
              <a:rPr lang="en-US" sz="1800" b="1" i="1" dirty="0" smtClean="0"/>
              <a:t>non-qualified</a:t>
            </a:r>
            <a:r>
              <a:rPr lang="en-US" sz="1800" dirty="0" smtClean="0"/>
              <a:t>.</a:t>
            </a:r>
          </a:p>
          <a:p>
            <a:pPr>
              <a:buFont typeface="Arial" panose="020B0604020202020204" pitchFamily="34" charset="0"/>
              <a:buChar char="•"/>
            </a:pPr>
            <a:r>
              <a:rPr lang="en-US" sz="1800" b="0" dirty="0" smtClean="0">
                <a:solidFill>
                  <a:schemeClr val="tx1"/>
                </a:solidFill>
                <a:latin typeface="+mn-lt"/>
              </a:rPr>
              <a:t>Jim’s </a:t>
            </a:r>
            <a:r>
              <a:rPr lang="en-US" sz="1800" b="0" dirty="0">
                <a:solidFill>
                  <a:schemeClr val="tx1"/>
                </a:solidFill>
                <a:latin typeface="+mn-lt"/>
              </a:rPr>
              <a:t>name will appear in the Personnel Status report for </a:t>
            </a:r>
            <a:r>
              <a:rPr lang="en-US" sz="1800" b="0" dirty="0" smtClean="0">
                <a:solidFill>
                  <a:schemeClr val="tx1"/>
                </a:solidFill>
                <a:latin typeface="+mn-lt"/>
              </a:rPr>
              <a:t>nonqualified </a:t>
            </a:r>
            <a:r>
              <a:rPr lang="en-US" sz="1800" b="0" dirty="0">
                <a:solidFill>
                  <a:schemeClr val="tx1"/>
                </a:solidFill>
                <a:latin typeface="+mn-lt"/>
              </a:rPr>
              <a:t>staff</a:t>
            </a:r>
            <a:r>
              <a:rPr lang="en-US" sz="1800" b="0" dirty="0" smtClean="0">
                <a:solidFill>
                  <a:schemeClr val="tx1"/>
                </a:solidFill>
                <a:latin typeface="+mn-lt"/>
              </a:rPr>
              <a:t>.</a:t>
            </a:r>
          </a:p>
          <a:p>
            <a:pPr marL="45720" indent="0">
              <a:buNone/>
            </a:pPr>
            <a:endParaRPr lang="en-US" sz="1600" b="0" dirty="0"/>
          </a:p>
          <a:p>
            <a:pPr marL="365760" lvl="1" indent="0">
              <a:buNone/>
            </a:pPr>
            <a:endParaRPr lang="en-US" sz="1800" dirty="0"/>
          </a:p>
          <a:p>
            <a:pPr marL="45720" indent="0">
              <a:buNone/>
            </a:pPr>
            <a:endParaRPr lang="en-US" sz="2000" dirty="0"/>
          </a:p>
        </p:txBody>
      </p:sp>
    </p:spTree>
    <p:extLst>
      <p:ext uri="{BB962C8B-B14F-4D97-AF65-F5344CB8AC3E}">
        <p14:creationId xmlns:p14="http://schemas.microsoft.com/office/powerpoint/2010/main" val="1897028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STAFF </a:t>
            </a:r>
            <a:r>
              <a:rPr lang="en-US" dirty="0" smtClean="0"/>
              <a:t>- PREK </a:t>
            </a:r>
            <a:r>
              <a:rPr lang="en-US" dirty="0"/>
              <a:t>&amp; ADMINISTRATOR INSTRUCTIONAL AREA CODE</a:t>
            </a:r>
            <a:br>
              <a:rPr lang="en-US" dirty="0"/>
            </a:b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69</a:t>
            </a:fld>
            <a:endParaRPr lang="en-US" dirty="0" smtClean="0"/>
          </a:p>
        </p:txBody>
      </p:sp>
      <p:sp>
        <p:nvSpPr>
          <p:cNvPr id="6" name="Content Placeholder 5"/>
          <p:cNvSpPr>
            <a:spLocks noGrp="1"/>
          </p:cNvSpPr>
          <p:nvPr>
            <p:ph idx="4294967295"/>
          </p:nvPr>
        </p:nvSpPr>
        <p:spPr>
          <a:xfrm>
            <a:off x="0" y="1463675"/>
            <a:ext cx="7886700" cy="4351338"/>
          </a:xfrm>
        </p:spPr>
        <p:txBody>
          <a:bodyPr/>
          <a:lstStyle/>
          <a:p>
            <a:pPr marL="45720" indent="0">
              <a:buNone/>
            </a:pPr>
            <a:r>
              <a:rPr lang="en-US" dirty="0" smtClean="0">
                <a:solidFill>
                  <a:schemeClr val="tx1"/>
                </a:solidFill>
                <a:latin typeface="+mn-lt"/>
              </a:rPr>
              <a:t>Staff who serve PREK and other grades will always have a separate record for PK.  </a:t>
            </a:r>
          </a:p>
          <a:p>
            <a:pPr marL="45720" indent="0">
              <a:buNone/>
            </a:pPr>
            <a:endParaRPr lang="en-US" dirty="0">
              <a:solidFill>
                <a:schemeClr val="tx1"/>
              </a:solidFill>
              <a:latin typeface="+mn-lt"/>
            </a:endParaRPr>
          </a:p>
          <a:p>
            <a:pPr marL="45720" indent="0">
              <a:buNone/>
            </a:pPr>
            <a:r>
              <a:rPr lang="en-US" dirty="0" smtClean="0">
                <a:solidFill>
                  <a:schemeClr val="tx1"/>
                </a:solidFill>
                <a:latin typeface="+mn-lt"/>
              </a:rPr>
              <a:t>ADMINISTRATOR/INSTRUCTIONAL AREA CODE 0035 CAN ONLY BE REPORTED ON A Pre- K RECORD</a:t>
            </a:r>
            <a:endParaRPr lang="en-US" dirty="0">
              <a:solidFill>
                <a:schemeClr val="tx1"/>
              </a:solidFill>
              <a:latin typeface="+mn-lt"/>
            </a:endParaRPr>
          </a:p>
        </p:txBody>
      </p:sp>
    </p:spTree>
    <p:extLst>
      <p:ext uri="{BB962C8B-B14F-4D97-AF65-F5344CB8AC3E}">
        <p14:creationId xmlns:p14="http://schemas.microsoft.com/office/powerpoint/2010/main" val="397800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45720"/>
            <a:r>
              <a:rPr lang="en-US" sz="1800" dirty="0" smtClean="0">
                <a:solidFill>
                  <a:schemeClr val="tx1"/>
                </a:solidFill>
              </a:rPr>
              <a:t>Educational Environment (also known as Setting Code)- </a:t>
            </a:r>
          </a:p>
          <a:p>
            <a:pPr marL="45720"/>
            <a:r>
              <a:rPr lang="en-US" sz="1800" dirty="0" smtClean="0">
                <a:solidFill>
                  <a:schemeClr val="tx1"/>
                </a:solidFill>
              </a:rPr>
              <a:t>A </a:t>
            </a:r>
            <a:r>
              <a:rPr lang="en-US" sz="1800" dirty="0">
                <a:solidFill>
                  <a:schemeClr val="tx1"/>
                </a:solidFill>
              </a:rPr>
              <a:t>3</a:t>
            </a:r>
            <a:r>
              <a:rPr lang="en-US" sz="1800" dirty="0" smtClean="0">
                <a:solidFill>
                  <a:schemeClr val="tx1"/>
                </a:solidFill>
              </a:rPr>
              <a:t> </a:t>
            </a:r>
            <a:r>
              <a:rPr lang="en-US" sz="1800" dirty="0">
                <a:solidFill>
                  <a:schemeClr val="tx1"/>
                </a:solidFill>
              </a:rPr>
              <a:t>digit code representing the major (more than 50% of the student's special education program) instructional setting. </a:t>
            </a:r>
            <a:endParaRPr lang="en-US" sz="2000" b="0" dirty="0">
              <a:solidFill>
                <a:schemeClr val="tx1"/>
              </a:solidFill>
              <a:latin typeface="+mn-lt"/>
            </a:endParaRPr>
          </a:p>
          <a:p>
            <a:pPr marL="45720"/>
            <a:endParaRPr lang="en-US" sz="2000" b="0" dirty="0" smtClean="0">
              <a:solidFill>
                <a:schemeClr val="tx1"/>
              </a:solidFill>
              <a:latin typeface="+mn-lt"/>
            </a:endParaRPr>
          </a:p>
          <a:p>
            <a:pPr marL="388620" indent="-342900">
              <a:buFont typeface="Wingdings" panose="05000000000000000000" pitchFamily="2" charset="2"/>
              <a:buChar char="Ø"/>
            </a:pPr>
            <a:r>
              <a:rPr lang="en-US" sz="2000" b="0" dirty="0" smtClean="0">
                <a:solidFill>
                  <a:schemeClr val="tx1"/>
                </a:solidFill>
                <a:latin typeface="+mn-lt"/>
              </a:rPr>
              <a:t>The Educational Environment Code goes strictly by the </a:t>
            </a:r>
            <a:r>
              <a:rPr lang="en-US" sz="2000" b="1" dirty="0" smtClean="0">
                <a:solidFill>
                  <a:schemeClr val="tx1"/>
                </a:solidFill>
                <a:latin typeface="+mn-lt"/>
              </a:rPr>
              <a:t>age of the student as of December 1</a:t>
            </a:r>
            <a:r>
              <a:rPr lang="en-US" sz="2000" b="1" baseline="30000" dirty="0" smtClean="0">
                <a:solidFill>
                  <a:schemeClr val="tx1"/>
                </a:solidFill>
                <a:latin typeface="+mn-lt"/>
              </a:rPr>
              <a:t>st</a:t>
            </a:r>
            <a:r>
              <a:rPr lang="en-US" sz="2000" b="1" dirty="0" smtClean="0">
                <a:solidFill>
                  <a:schemeClr val="tx1"/>
                </a:solidFill>
                <a:latin typeface="+mn-lt"/>
              </a:rPr>
              <a:t>.  </a:t>
            </a:r>
          </a:p>
          <a:p>
            <a:pPr marL="388620" indent="-342900">
              <a:buFont typeface="Wingdings" panose="05000000000000000000" pitchFamily="2" charset="2"/>
              <a:buChar char="Ø"/>
            </a:pPr>
            <a:r>
              <a:rPr lang="en-US" sz="2000" dirty="0" smtClean="0">
                <a:solidFill>
                  <a:schemeClr val="tx1"/>
                </a:solidFill>
                <a:latin typeface="+mn-lt"/>
              </a:rPr>
              <a:t>New guidance document posted 10/15/2018 under </a:t>
            </a:r>
            <a:r>
              <a:rPr lang="en-US" sz="2000" b="0" dirty="0" smtClean="0">
                <a:solidFill>
                  <a:schemeClr val="tx1"/>
                </a:solidFill>
                <a:latin typeface="+mn-lt"/>
              </a:rPr>
              <a:t>Snapshots – Special Education </a:t>
            </a:r>
            <a:r>
              <a:rPr lang="en-US" sz="2000" dirty="0" smtClean="0">
                <a:solidFill>
                  <a:schemeClr val="tx1"/>
                </a:solidFill>
                <a:latin typeface="+mn-lt"/>
              </a:rPr>
              <a:t>December Count - </a:t>
            </a:r>
            <a:r>
              <a:rPr lang="en-US" sz="2000" b="0" dirty="0" smtClean="0">
                <a:solidFill>
                  <a:schemeClr val="tx1"/>
                </a:solidFill>
                <a:latin typeface="+mn-lt"/>
              </a:rPr>
              <a:t> Additional </a:t>
            </a:r>
            <a:r>
              <a:rPr lang="en-US" sz="2000" dirty="0" smtClean="0">
                <a:solidFill>
                  <a:schemeClr val="tx1"/>
                </a:solidFill>
                <a:latin typeface="+mn-lt"/>
              </a:rPr>
              <a:t>Links</a:t>
            </a:r>
            <a:r>
              <a:rPr lang="en-US" sz="2000" dirty="0">
                <a:solidFill>
                  <a:schemeClr val="tx1"/>
                </a:solidFill>
                <a:latin typeface="+mn-lt"/>
              </a:rPr>
              <a:t> </a:t>
            </a:r>
            <a:r>
              <a:rPr lang="en-US" sz="2000" dirty="0" smtClean="0">
                <a:solidFill>
                  <a:schemeClr val="tx1"/>
                </a:solidFill>
                <a:latin typeface="+mn-lt"/>
                <a:hlinkClick r:id="rId2"/>
              </a:rPr>
              <a:t>http</a:t>
            </a:r>
            <a:r>
              <a:rPr lang="en-US" sz="2000" dirty="0">
                <a:solidFill>
                  <a:schemeClr val="tx1"/>
                </a:solidFill>
                <a:latin typeface="+mn-lt"/>
                <a:hlinkClick r:id="rId2"/>
              </a:rPr>
              <a:t>://</a:t>
            </a:r>
            <a:r>
              <a:rPr lang="en-US" sz="2000" dirty="0" smtClean="0">
                <a:solidFill>
                  <a:schemeClr val="tx1"/>
                </a:solidFill>
                <a:latin typeface="+mn-lt"/>
                <a:hlinkClick r:id="rId2"/>
              </a:rPr>
              <a:t>www.cde.state.co.us/datapipeline/snap_sped-december</a:t>
            </a:r>
            <a:r>
              <a:rPr lang="en-US" sz="2000" dirty="0" smtClean="0">
                <a:solidFill>
                  <a:schemeClr val="tx1"/>
                </a:solidFill>
                <a:latin typeface="+mn-lt"/>
              </a:rPr>
              <a:t> </a:t>
            </a:r>
          </a:p>
          <a:p>
            <a:pPr marL="388620" indent="-342900">
              <a:buFont typeface="Wingdings" panose="05000000000000000000" pitchFamily="2" charset="2"/>
              <a:buChar char="Ø"/>
            </a:pPr>
            <a:r>
              <a:rPr lang="en-US" sz="2000" dirty="0" smtClean="0">
                <a:solidFill>
                  <a:schemeClr val="tx1"/>
                </a:solidFill>
                <a:latin typeface="+mn-lt"/>
              </a:rPr>
              <a:t>Coding:</a:t>
            </a:r>
            <a:endParaRPr lang="en-US" sz="2000" dirty="0">
              <a:solidFill>
                <a:schemeClr val="tx1"/>
              </a:solidFill>
              <a:latin typeface="+mn-lt"/>
            </a:endParaRPr>
          </a:p>
          <a:p>
            <a:pPr marL="1074420" lvl="1" indent="-342900"/>
            <a:r>
              <a:rPr lang="en-US" sz="2100" b="0" dirty="0" smtClean="0">
                <a:solidFill>
                  <a:schemeClr val="tx1"/>
                </a:solidFill>
                <a:latin typeface="+mn-lt"/>
              </a:rPr>
              <a:t>Infan</a:t>
            </a:r>
            <a:r>
              <a:rPr lang="en-US" sz="2100" dirty="0" smtClean="0">
                <a:solidFill>
                  <a:schemeClr val="tx1"/>
                </a:solidFill>
                <a:latin typeface="+mn-lt"/>
              </a:rPr>
              <a:t>ts 0 – 2      100  level codes</a:t>
            </a:r>
          </a:p>
          <a:p>
            <a:pPr marL="1074420" lvl="1" indent="-342900"/>
            <a:r>
              <a:rPr lang="en-US" sz="2100" b="0" dirty="0" smtClean="0">
                <a:solidFill>
                  <a:schemeClr val="tx1"/>
                </a:solidFill>
                <a:latin typeface="+mn-lt"/>
              </a:rPr>
              <a:t>Early childhood 3 – 5    200 level codes</a:t>
            </a:r>
          </a:p>
          <a:p>
            <a:pPr marL="1074420" lvl="1" indent="-342900"/>
            <a:r>
              <a:rPr lang="en-US" sz="2100" dirty="0" smtClean="0">
                <a:solidFill>
                  <a:schemeClr val="tx1"/>
                </a:solidFill>
                <a:latin typeface="+mn-lt"/>
              </a:rPr>
              <a:t>School age 6 – 21    300 level codes</a:t>
            </a:r>
            <a:endParaRPr lang="en-US" sz="2100" b="0" dirty="0" smtClean="0">
              <a:solidFill>
                <a:schemeClr val="tx1"/>
              </a:solidFill>
              <a:latin typeface="+mn-lt"/>
            </a:endParaRPr>
          </a:p>
          <a:p>
            <a:pPr marL="45720" indent="0">
              <a:buNone/>
            </a:pPr>
            <a:endParaRPr lang="en-US" sz="2000" b="0" dirty="0">
              <a:solidFill>
                <a:schemeClr val="tx1"/>
              </a:solidFill>
              <a:latin typeface="+mn-lt"/>
            </a:endParaRPr>
          </a:p>
          <a:p>
            <a:pPr marL="45720" indent="0">
              <a:buNone/>
            </a:pPr>
            <a:endParaRPr lang="en-US" sz="2000" b="0" dirty="0" smtClean="0">
              <a:solidFill>
                <a:schemeClr val="tx1"/>
              </a:solidFill>
              <a:latin typeface="+mn-lt"/>
            </a:endParaRPr>
          </a:p>
          <a:p>
            <a:pPr marL="45720" indent="0">
              <a:buNone/>
            </a:pPr>
            <a:r>
              <a:rPr lang="en-US" sz="2000" b="0" dirty="0" smtClean="0">
                <a:solidFill>
                  <a:schemeClr val="tx1"/>
                </a:solidFill>
                <a:latin typeface="+mn-lt"/>
              </a:rPr>
              <a:t>If you have questions please contact the Special Education Data Team – it may be necessary for the team to have you seek additional input from the Special Education Director depending on the circumstances of the student and appropriate coding. </a:t>
            </a:r>
          </a:p>
          <a:p>
            <a:pPr marL="45720" indent="0">
              <a:buNone/>
            </a:pPr>
            <a:endParaRPr lang="en-US" b="0" dirty="0"/>
          </a:p>
          <a:p>
            <a:pPr marL="45720" indent="0">
              <a:buNone/>
            </a:pPr>
            <a:endParaRPr lang="en-US" b="0" dirty="0"/>
          </a:p>
        </p:txBody>
      </p:sp>
      <p:sp>
        <p:nvSpPr>
          <p:cNvPr id="2" name="Footer Placeholder 1"/>
          <p:cNvSpPr>
            <a:spLocks noGrp="1"/>
          </p:cNvSpPr>
          <p:nvPr>
            <p:ph type="ftr" sz="quarter" idx="4294967295"/>
          </p:nvPr>
        </p:nvSpPr>
        <p:spPr>
          <a:xfrm>
            <a:off x="0" y="6356350"/>
            <a:ext cx="1824038" cy="274638"/>
          </a:xfrm>
        </p:spPr>
        <p:txBody>
          <a:bodyPr/>
          <a:lstStyle/>
          <a:p>
            <a:fld id="{757A2F4E-5D54-B04B-91BD-7E78EE1FE9FD}" type="slidenum">
              <a:rPr lang="en-US" smtClean="0"/>
              <a:pPr/>
              <a:t>7</a:t>
            </a:fld>
            <a:endParaRPr lang="en-US" dirty="0" smtClean="0"/>
          </a:p>
        </p:txBody>
      </p:sp>
      <p:sp>
        <p:nvSpPr>
          <p:cNvPr id="4" name="Text Placeholder 3"/>
          <p:cNvSpPr>
            <a:spLocks noGrp="1"/>
          </p:cNvSpPr>
          <p:nvPr>
            <p:ph type="body" idx="4294967295"/>
          </p:nvPr>
        </p:nvSpPr>
        <p:spPr>
          <a:xfrm>
            <a:off x="142459" y="259829"/>
            <a:ext cx="6588125" cy="639763"/>
          </a:xfrm>
        </p:spPr>
        <p:txBody>
          <a:bodyPr/>
          <a:lstStyle/>
          <a:p>
            <a:pPr marL="0" indent="0">
              <a:buNone/>
            </a:pPr>
            <a:r>
              <a:rPr lang="en-US" dirty="0" smtClean="0"/>
              <a:t>Educational Environment Codes</a:t>
            </a:r>
            <a:endParaRPr lang="en-US" dirty="0"/>
          </a:p>
        </p:txBody>
      </p:sp>
    </p:spTree>
    <p:extLst>
      <p:ext uri="{BB962C8B-B14F-4D97-AF65-F5344CB8AC3E}">
        <p14:creationId xmlns:p14="http://schemas.microsoft.com/office/powerpoint/2010/main" val="3825927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smtClean="0"/>
              <a:t>SAM </a:t>
            </a:r>
            <a:r>
              <a:rPr lang="en-US" sz="1800" dirty="0"/>
              <a:t>Example</a:t>
            </a:r>
            <a:br>
              <a:rPr lang="en-US" sz="1800" dirty="0"/>
            </a:br>
            <a:r>
              <a:rPr lang="en-US" sz="1800" dirty="0"/>
              <a:t>Special </a:t>
            </a:r>
            <a:r>
              <a:rPr lang="en-US" sz="1800" dirty="0" smtClean="0"/>
              <a:t>Education Teacher - </a:t>
            </a:r>
            <a:r>
              <a:rPr lang="en-US" sz="1800" dirty="0" err="1" smtClean="0"/>
              <a:t>PreK</a:t>
            </a:r>
            <a:r>
              <a:rPr lang="en-US" sz="1800" dirty="0" smtClean="0"/>
              <a:t>/Elementary Grades</a:t>
            </a:r>
            <a:endParaRPr lang="en-US" sz="18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70</a:t>
            </a:fld>
            <a:endParaRPr lang="en-US" dirty="0" smtClean="0"/>
          </a:p>
        </p:txBody>
      </p:sp>
      <p:sp>
        <p:nvSpPr>
          <p:cNvPr id="2" name="Content Placeholder 1"/>
          <p:cNvSpPr>
            <a:spLocks noGrp="1"/>
          </p:cNvSpPr>
          <p:nvPr>
            <p:ph idx="4294967295"/>
          </p:nvPr>
        </p:nvSpPr>
        <p:spPr>
          <a:xfrm>
            <a:off x="0" y="1463675"/>
            <a:ext cx="7886700" cy="4351338"/>
          </a:xfrm>
        </p:spPr>
        <p:txBody>
          <a:bodyPr>
            <a:normAutofit lnSpcReduction="10000"/>
          </a:bodyPr>
          <a:lstStyle/>
          <a:p>
            <a:pPr marL="45720" indent="0">
              <a:buNone/>
            </a:pPr>
            <a:r>
              <a:rPr lang="en-US" sz="2000" b="0" dirty="0" smtClean="0">
                <a:solidFill>
                  <a:schemeClr val="tx1"/>
                </a:solidFill>
                <a:latin typeface="+mn-lt"/>
              </a:rPr>
              <a:t>Linda - special education teacher who works:</a:t>
            </a:r>
          </a:p>
          <a:p>
            <a:pPr>
              <a:buFont typeface="Arial" panose="020B0604020202020204" pitchFamily="34" charset="0"/>
              <a:buChar char="•"/>
            </a:pPr>
            <a:r>
              <a:rPr lang="en-US" sz="2000" b="0" dirty="0" smtClean="0">
                <a:solidFill>
                  <a:schemeClr val="tx1"/>
                </a:solidFill>
                <a:latin typeface="+mn-lt"/>
              </a:rPr>
              <a:t>three days per week as a preschool teacher</a:t>
            </a:r>
          </a:p>
          <a:p>
            <a:pPr>
              <a:buFont typeface="Arial" panose="020B0604020202020204" pitchFamily="34" charset="0"/>
              <a:buChar char="•"/>
            </a:pPr>
            <a:r>
              <a:rPr lang="en-US" sz="2000" b="0" dirty="0" smtClean="0">
                <a:solidFill>
                  <a:schemeClr val="tx1"/>
                </a:solidFill>
                <a:latin typeface="+mn-lt"/>
              </a:rPr>
              <a:t>two days per week with 3</a:t>
            </a:r>
            <a:r>
              <a:rPr lang="en-US" sz="2000" b="0" baseline="30000" dirty="0" smtClean="0">
                <a:solidFill>
                  <a:schemeClr val="tx1"/>
                </a:solidFill>
                <a:latin typeface="+mn-lt"/>
              </a:rPr>
              <a:t>rd</a:t>
            </a:r>
            <a:r>
              <a:rPr lang="en-US" sz="2000" b="0" dirty="0" smtClean="0">
                <a:solidFill>
                  <a:schemeClr val="tx1"/>
                </a:solidFill>
                <a:latin typeface="+mn-lt"/>
              </a:rPr>
              <a:t> and 4</a:t>
            </a:r>
            <a:r>
              <a:rPr lang="en-US" sz="2000" b="0" baseline="30000" dirty="0" smtClean="0">
                <a:solidFill>
                  <a:schemeClr val="tx1"/>
                </a:solidFill>
                <a:latin typeface="+mn-lt"/>
              </a:rPr>
              <a:t>th</a:t>
            </a:r>
            <a:r>
              <a:rPr lang="en-US" sz="2000" b="0" dirty="0" smtClean="0">
                <a:solidFill>
                  <a:schemeClr val="tx1"/>
                </a:solidFill>
                <a:latin typeface="+mn-lt"/>
              </a:rPr>
              <a:t> grade students </a:t>
            </a:r>
            <a:endParaRPr lang="en-US" sz="2000" b="0" dirty="0">
              <a:solidFill>
                <a:schemeClr val="tx1"/>
              </a:solidFill>
              <a:latin typeface="+mn-lt"/>
            </a:endParaRPr>
          </a:p>
          <a:p>
            <a:pPr marL="45720" indent="0">
              <a:buNone/>
            </a:pPr>
            <a:endParaRPr lang="en-US" sz="2000" b="0" dirty="0" smtClean="0">
              <a:solidFill>
                <a:schemeClr val="tx1"/>
              </a:solidFill>
              <a:latin typeface="+mn-lt"/>
            </a:endParaRPr>
          </a:p>
          <a:p>
            <a:pPr marL="45720" indent="0">
              <a:buNone/>
            </a:pPr>
            <a:r>
              <a:rPr lang="en-US" sz="2000" b="0" dirty="0" smtClean="0">
                <a:solidFill>
                  <a:schemeClr val="tx1"/>
                </a:solidFill>
                <a:latin typeface="+mn-lt"/>
              </a:rPr>
              <a:t>Two assignment records are included in Snapshot:</a:t>
            </a:r>
          </a:p>
          <a:p>
            <a:pPr>
              <a:buFont typeface="Arial" panose="020B0604020202020204" pitchFamily="34" charset="0"/>
              <a:buChar char="•"/>
            </a:pPr>
            <a:r>
              <a:rPr lang="en-US" sz="2000" b="0" dirty="0" smtClean="0">
                <a:solidFill>
                  <a:schemeClr val="tx1"/>
                </a:solidFill>
                <a:latin typeface="+mn-lt"/>
              </a:rPr>
              <a:t>Job Code 202/AIA Code 0035 for students in PreK grade</a:t>
            </a:r>
          </a:p>
          <a:p>
            <a:pPr lvl="1">
              <a:buFont typeface="Arial" panose="020B0604020202020204" pitchFamily="34" charset="0"/>
              <a:buChar char="•"/>
            </a:pPr>
            <a:r>
              <a:rPr lang="en-US" sz="1800" dirty="0" smtClean="0"/>
              <a:t>PreK students are identified as disability 11-Developmental Delay</a:t>
            </a:r>
          </a:p>
          <a:p>
            <a:pPr>
              <a:buFont typeface="Arial" panose="020B0604020202020204" pitchFamily="34" charset="0"/>
              <a:buChar char="•"/>
            </a:pPr>
            <a:r>
              <a:rPr lang="en-US" sz="2000" b="0" dirty="0" smtClean="0">
                <a:solidFill>
                  <a:schemeClr val="tx1"/>
                </a:solidFill>
                <a:latin typeface="+mn-lt"/>
              </a:rPr>
              <a:t>Job Code 202/AIA Code 0002 for students in 4</a:t>
            </a:r>
            <a:r>
              <a:rPr lang="en-US" sz="2000" b="0" baseline="30000" dirty="0" smtClean="0">
                <a:solidFill>
                  <a:schemeClr val="tx1"/>
                </a:solidFill>
                <a:latin typeface="+mn-lt"/>
              </a:rPr>
              <a:t>th</a:t>
            </a:r>
            <a:r>
              <a:rPr lang="en-US" sz="2000" b="0" dirty="0" smtClean="0">
                <a:solidFill>
                  <a:schemeClr val="tx1"/>
                </a:solidFill>
                <a:latin typeface="+mn-lt"/>
              </a:rPr>
              <a:t> and 5</a:t>
            </a:r>
            <a:r>
              <a:rPr lang="en-US" sz="2000" b="0" baseline="30000" dirty="0" smtClean="0">
                <a:solidFill>
                  <a:schemeClr val="tx1"/>
                </a:solidFill>
                <a:latin typeface="+mn-lt"/>
              </a:rPr>
              <a:t>th</a:t>
            </a:r>
            <a:r>
              <a:rPr lang="en-US" sz="2000" b="0" dirty="0" smtClean="0">
                <a:solidFill>
                  <a:schemeClr val="tx1"/>
                </a:solidFill>
                <a:latin typeface="+mn-lt"/>
              </a:rPr>
              <a:t> grade</a:t>
            </a:r>
          </a:p>
          <a:p>
            <a:pPr lvl="1">
              <a:buFont typeface="Arial" panose="020B0604020202020204" pitchFamily="34" charset="0"/>
              <a:buChar char="•"/>
            </a:pPr>
            <a:r>
              <a:rPr lang="en-US" sz="1800" dirty="0"/>
              <a:t>m</a:t>
            </a:r>
            <a:r>
              <a:rPr lang="en-US" sz="1800" dirty="0" smtClean="0"/>
              <a:t>ajority of these students are identified as disability 03-Emotional Disability</a:t>
            </a:r>
            <a:endParaRPr lang="en-US" sz="1800" b="0" dirty="0" smtClean="0"/>
          </a:p>
          <a:p>
            <a:pPr marL="45720" indent="0">
              <a:buNone/>
            </a:pPr>
            <a:endParaRPr lang="en-US" sz="2000" b="0" dirty="0" smtClean="0">
              <a:solidFill>
                <a:schemeClr val="tx1"/>
              </a:solidFill>
              <a:latin typeface="+mn-lt"/>
            </a:endParaRPr>
          </a:p>
          <a:p>
            <a:pPr marL="45720" indent="0">
              <a:buNone/>
            </a:pPr>
            <a:r>
              <a:rPr lang="en-US" sz="2000" b="0" dirty="0">
                <a:solidFill>
                  <a:schemeClr val="tx1"/>
                </a:solidFill>
                <a:latin typeface="+mn-lt"/>
              </a:rPr>
              <a:t>L</a:t>
            </a:r>
            <a:r>
              <a:rPr lang="en-US" sz="2000" b="0" dirty="0" smtClean="0">
                <a:solidFill>
                  <a:schemeClr val="tx1"/>
                </a:solidFill>
                <a:latin typeface="+mn-lt"/>
              </a:rPr>
              <a:t>icense validation through SAM verifies Linda is licensed in Early Childhood Special Education and Moderate Needs.</a:t>
            </a:r>
          </a:p>
          <a:p>
            <a:pPr>
              <a:buFont typeface="Arial" panose="020B0604020202020204" pitchFamily="34" charset="0"/>
              <a:buChar char="•"/>
            </a:pPr>
            <a:endParaRPr lang="en-US" sz="2000" b="0" dirty="0" smtClean="0"/>
          </a:p>
          <a:p>
            <a:pPr marL="45720" indent="0">
              <a:buNone/>
            </a:pPr>
            <a:endParaRPr lang="en-US" sz="2000" dirty="0"/>
          </a:p>
        </p:txBody>
      </p:sp>
    </p:spTree>
    <p:extLst>
      <p:ext uri="{BB962C8B-B14F-4D97-AF65-F5344CB8AC3E}">
        <p14:creationId xmlns:p14="http://schemas.microsoft.com/office/powerpoint/2010/main" val="41760907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Pass/Fail SAM</a:t>
            </a:r>
            <a:endParaRPr lang="en-US" sz="28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71</a:t>
            </a:fld>
            <a:endParaRPr lang="en-US" dirty="0" smtClean="0"/>
          </a:p>
        </p:txBody>
      </p:sp>
      <p:sp>
        <p:nvSpPr>
          <p:cNvPr id="2" name="Content Placeholder 1"/>
          <p:cNvSpPr>
            <a:spLocks noGrp="1"/>
          </p:cNvSpPr>
          <p:nvPr>
            <p:ph idx="4294967295"/>
          </p:nvPr>
        </p:nvSpPr>
        <p:spPr>
          <a:xfrm>
            <a:off x="0" y="1463675"/>
            <a:ext cx="7886700" cy="4351338"/>
          </a:xfrm>
        </p:spPr>
        <p:txBody>
          <a:bodyPr>
            <a:normAutofit/>
          </a:bodyPr>
          <a:lstStyle/>
          <a:p>
            <a:pPr marL="45720" indent="0">
              <a:buNone/>
            </a:pPr>
            <a:r>
              <a:rPr lang="en-US" sz="2000" b="0" dirty="0" smtClean="0">
                <a:solidFill>
                  <a:schemeClr val="tx1"/>
                </a:solidFill>
                <a:latin typeface="+mn-lt"/>
              </a:rPr>
              <a:t>AIA Code 0035 staff assignment record will </a:t>
            </a:r>
            <a:r>
              <a:rPr lang="en-US" sz="2000" i="1" u="sng" dirty="0" smtClean="0">
                <a:solidFill>
                  <a:schemeClr val="tx1"/>
                </a:solidFill>
                <a:latin typeface="+mn-lt"/>
              </a:rPr>
              <a:t>pass</a:t>
            </a:r>
            <a:r>
              <a:rPr lang="en-US" sz="2000" b="0" dirty="0" smtClean="0">
                <a:solidFill>
                  <a:schemeClr val="tx1"/>
                </a:solidFill>
                <a:latin typeface="+mn-lt"/>
              </a:rPr>
              <a:t> SAM</a:t>
            </a:r>
            <a:endParaRPr lang="en-US" sz="2000" b="0" dirty="0">
              <a:solidFill>
                <a:schemeClr val="tx1"/>
              </a:solidFill>
              <a:latin typeface="+mn-lt"/>
            </a:endParaRPr>
          </a:p>
          <a:p>
            <a:pPr>
              <a:buFont typeface="Arial" panose="020B0604020202020204" pitchFamily="34" charset="0"/>
              <a:buChar char="•"/>
            </a:pPr>
            <a:r>
              <a:rPr lang="en-US" sz="1800" b="0" dirty="0" smtClean="0">
                <a:solidFill>
                  <a:schemeClr val="tx1"/>
                </a:solidFill>
                <a:latin typeface="+mn-lt"/>
              </a:rPr>
              <a:t>Early Childhood Special Education is appropriate for students identified as disability 11-Developmental Delay</a:t>
            </a:r>
          </a:p>
          <a:p>
            <a:pPr>
              <a:buFont typeface="Arial" panose="020B0604020202020204" pitchFamily="34" charset="0"/>
              <a:buChar char="•"/>
            </a:pPr>
            <a:endParaRPr lang="en-US" sz="1800" b="0" dirty="0">
              <a:solidFill>
                <a:schemeClr val="tx1"/>
              </a:solidFill>
              <a:latin typeface="+mn-lt"/>
            </a:endParaRPr>
          </a:p>
          <a:p>
            <a:pPr marL="45720" indent="0">
              <a:buNone/>
            </a:pPr>
            <a:r>
              <a:rPr lang="en-US" sz="2000" b="0" dirty="0" smtClean="0">
                <a:solidFill>
                  <a:schemeClr val="tx1"/>
                </a:solidFill>
                <a:latin typeface="+mn-lt"/>
              </a:rPr>
              <a:t>AIA Code 0002 staff </a:t>
            </a:r>
            <a:r>
              <a:rPr lang="en-US" sz="2000" b="0" dirty="0">
                <a:solidFill>
                  <a:schemeClr val="tx1"/>
                </a:solidFill>
                <a:latin typeface="+mn-lt"/>
              </a:rPr>
              <a:t>assignment </a:t>
            </a:r>
            <a:r>
              <a:rPr lang="en-US" sz="2000" b="0" dirty="0" smtClean="0">
                <a:solidFill>
                  <a:schemeClr val="tx1"/>
                </a:solidFill>
                <a:latin typeface="+mn-lt"/>
              </a:rPr>
              <a:t>record will </a:t>
            </a:r>
            <a:r>
              <a:rPr lang="en-US" sz="2000" i="1" u="sng" dirty="0">
                <a:solidFill>
                  <a:schemeClr val="tx1"/>
                </a:solidFill>
                <a:latin typeface="+mn-lt"/>
              </a:rPr>
              <a:t>f</a:t>
            </a:r>
            <a:r>
              <a:rPr lang="en-US" sz="2000" i="1" u="sng" dirty="0" smtClean="0">
                <a:solidFill>
                  <a:schemeClr val="tx1"/>
                </a:solidFill>
                <a:latin typeface="+mn-lt"/>
              </a:rPr>
              <a:t>ail</a:t>
            </a:r>
            <a:r>
              <a:rPr lang="en-US" sz="2000" b="0" dirty="0" smtClean="0">
                <a:solidFill>
                  <a:schemeClr val="tx1"/>
                </a:solidFill>
                <a:latin typeface="+mn-lt"/>
              </a:rPr>
              <a:t> </a:t>
            </a:r>
            <a:r>
              <a:rPr lang="en-US" sz="2000" b="0" dirty="0">
                <a:solidFill>
                  <a:schemeClr val="tx1"/>
                </a:solidFill>
                <a:latin typeface="+mn-lt"/>
              </a:rPr>
              <a:t>SAM</a:t>
            </a:r>
          </a:p>
          <a:p>
            <a:pPr>
              <a:buFont typeface="Arial" panose="020B0604020202020204" pitchFamily="34" charset="0"/>
              <a:buChar char="•"/>
            </a:pPr>
            <a:r>
              <a:rPr lang="en-US" sz="1800" b="0" dirty="0" smtClean="0">
                <a:solidFill>
                  <a:schemeClr val="tx1"/>
                </a:solidFill>
                <a:latin typeface="+mn-lt"/>
              </a:rPr>
              <a:t>Moderate Needs is not appropriate </a:t>
            </a:r>
            <a:r>
              <a:rPr lang="en-US" sz="1800" b="0" dirty="0">
                <a:solidFill>
                  <a:schemeClr val="tx1"/>
                </a:solidFill>
                <a:latin typeface="+mn-lt"/>
              </a:rPr>
              <a:t>for </a:t>
            </a:r>
            <a:r>
              <a:rPr lang="en-US" sz="1800" b="0" dirty="0" smtClean="0">
                <a:solidFill>
                  <a:schemeClr val="tx1"/>
                </a:solidFill>
                <a:latin typeface="+mn-lt"/>
              </a:rPr>
              <a:t>the majority of students in 4</a:t>
            </a:r>
            <a:r>
              <a:rPr lang="en-US" sz="1800" b="0" baseline="30000" dirty="0" smtClean="0">
                <a:solidFill>
                  <a:schemeClr val="tx1"/>
                </a:solidFill>
                <a:latin typeface="+mn-lt"/>
              </a:rPr>
              <a:t>th</a:t>
            </a:r>
            <a:r>
              <a:rPr lang="en-US" sz="1800" b="0" dirty="0" smtClean="0">
                <a:solidFill>
                  <a:schemeClr val="tx1"/>
                </a:solidFill>
                <a:latin typeface="+mn-lt"/>
              </a:rPr>
              <a:t> and 5</a:t>
            </a:r>
            <a:r>
              <a:rPr lang="en-US" sz="1800" b="0" baseline="30000" dirty="0" smtClean="0">
                <a:solidFill>
                  <a:schemeClr val="tx1"/>
                </a:solidFill>
                <a:latin typeface="+mn-lt"/>
              </a:rPr>
              <a:t>th</a:t>
            </a:r>
            <a:r>
              <a:rPr lang="en-US" sz="1800" b="0" dirty="0" smtClean="0">
                <a:solidFill>
                  <a:schemeClr val="tx1"/>
                </a:solidFill>
                <a:latin typeface="+mn-lt"/>
              </a:rPr>
              <a:t> grade who are identified </a:t>
            </a:r>
            <a:r>
              <a:rPr lang="en-US" sz="1800" b="0" dirty="0">
                <a:solidFill>
                  <a:schemeClr val="tx1"/>
                </a:solidFill>
                <a:latin typeface="+mn-lt"/>
              </a:rPr>
              <a:t>as disability </a:t>
            </a:r>
            <a:r>
              <a:rPr lang="en-US" sz="1800" b="0" dirty="0" smtClean="0">
                <a:solidFill>
                  <a:schemeClr val="tx1"/>
                </a:solidFill>
                <a:latin typeface="+mn-lt"/>
              </a:rPr>
              <a:t>03-Emotional Disability.</a:t>
            </a:r>
            <a:endParaRPr lang="en-US" sz="1600" b="0" dirty="0">
              <a:solidFill>
                <a:schemeClr val="tx1"/>
              </a:solidFill>
              <a:latin typeface="+mn-lt"/>
            </a:endParaRPr>
          </a:p>
          <a:p>
            <a:pPr>
              <a:buFont typeface="Arial" panose="020B0604020202020204" pitchFamily="34" charset="0"/>
              <a:buChar char="•"/>
            </a:pPr>
            <a:r>
              <a:rPr lang="en-US" sz="1800" b="0" dirty="0" smtClean="0">
                <a:solidFill>
                  <a:schemeClr val="tx1"/>
                </a:solidFill>
                <a:latin typeface="+mn-lt"/>
              </a:rPr>
              <a:t>Record </a:t>
            </a:r>
            <a:r>
              <a:rPr lang="en-US" sz="1800" b="0" dirty="0">
                <a:solidFill>
                  <a:schemeClr val="tx1"/>
                </a:solidFill>
                <a:latin typeface="+mn-lt"/>
              </a:rPr>
              <a:t>will appear in the Staff Error Report under the SAM Warning titled </a:t>
            </a:r>
            <a:r>
              <a:rPr lang="en-US" sz="1800" i="1" dirty="0" smtClean="0">
                <a:solidFill>
                  <a:schemeClr val="tx1"/>
                </a:solidFill>
                <a:latin typeface="+mn-lt"/>
              </a:rPr>
              <a:t>‘Staff reported in this Job Class Code do not hold an appropriate endorsement for the majority (50% or more) of student disabilities in the caseload”.</a:t>
            </a:r>
            <a:endParaRPr lang="en-US" sz="1800" i="1" dirty="0">
              <a:solidFill>
                <a:schemeClr val="tx1"/>
              </a:solidFill>
              <a:latin typeface="+mn-lt"/>
            </a:endParaRPr>
          </a:p>
          <a:p>
            <a:endParaRPr lang="en-US" dirty="0"/>
          </a:p>
        </p:txBody>
      </p:sp>
    </p:spTree>
    <p:extLst>
      <p:ext uri="{BB962C8B-B14F-4D97-AF65-F5344CB8AC3E}">
        <p14:creationId xmlns:p14="http://schemas.microsoft.com/office/powerpoint/2010/main" val="802238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Remedy</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72</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a:spcBef>
                <a:spcPts val="0"/>
              </a:spcBef>
              <a:buFont typeface="Arial" panose="020B0604020202020204" pitchFamily="34" charset="0"/>
              <a:buChar char="•"/>
            </a:pPr>
            <a:r>
              <a:rPr lang="en-US" sz="1800" b="0" dirty="0" smtClean="0">
                <a:solidFill>
                  <a:schemeClr val="tx1"/>
                </a:solidFill>
                <a:latin typeface="+mn-lt"/>
              </a:rPr>
              <a:t>There is nothing you can do for the current reporting cycle since Linda is not properly endorsed for her 4</a:t>
            </a:r>
            <a:r>
              <a:rPr lang="en-US" sz="1800" b="0" baseline="30000" dirty="0" smtClean="0">
                <a:solidFill>
                  <a:schemeClr val="tx1"/>
                </a:solidFill>
                <a:latin typeface="+mn-lt"/>
              </a:rPr>
              <a:t>th</a:t>
            </a:r>
            <a:r>
              <a:rPr lang="en-US" sz="1800" b="0" dirty="0" smtClean="0">
                <a:solidFill>
                  <a:schemeClr val="tx1"/>
                </a:solidFill>
                <a:latin typeface="+mn-lt"/>
              </a:rPr>
              <a:t> and 5</a:t>
            </a:r>
            <a:r>
              <a:rPr lang="en-US" sz="1800" b="0" baseline="30000" dirty="0" smtClean="0">
                <a:solidFill>
                  <a:schemeClr val="tx1"/>
                </a:solidFill>
                <a:latin typeface="+mn-lt"/>
              </a:rPr>
              <a:t>th</a:t>
            </a:r>
            <a:r>
              <a:rPr lang="en-US" sz="1800" b="0" dirty="0" smtClean="0">
                <a:solidFill>
                  <a:schemeClr val="tx1"/>
                </a:solidFill>
                <a:latin typeface="+mn-lt"/>
              </a:rPr>
              <a:t> grade assignment.</a:t>
            </a:r>
          </a:p>
          <a:p>
            <a:pPr>
              <a:spcBef>
                <a:spcPts val="0"/>
              </a:spcBef>
              <a:buFont typeface="Arial" panose="020B0604020202020204" pitchFamily="34" charset="0"/>
              <a:buChar char="•"/>
            </a:pPr>
            <a:r>
              <a:rPr lang="en-US" sz="1800" b="0" dirty="0">
                <a:solidFill>
                  <a:schemeClr val="tx1"/>
                </a:solidFill>
                <a:latin typeface="+mn-lt"/>
              </a:rPr>
              <a:t>This assignment record will remain as a SAM Warning.</a:t>
            </a:r>
          </a:p>
          <a:p>
            <a:pPr lvl="1">
              <a:spcBef>
                <a:spcPts val="0"/>
              </a:spcBef>
              <a:buFont typeface="Arial" panose="020B0604020202020204" pitchFamily="34" charset="0"/>
              <a:buChar char="•"/>
            </a:pPr>
            <a:r>
              <a:rPr lang="en-US" sz="1800" dirty="0"/>
              <a:t>Position is </a:t>
            </a:r>
            <a:r>
              <a:rPr lang="en-US" sz="1800" b="1" i="1" dirty="0"/>
              <a:t>non-qualified </a:t>
            </a:r>
            <a:r>
              <a:rPr lang="en-US" sz="1800" dirty="0"/>
              <a:t>for </a:t>
            </a:r>
            <a:r>
              <a:rPr lang="en-US" sz="1800" dirty="0" smtClean="0"/>
              <a:t>the current reporting cycle.</a:t>
            </a:r>
            <a:endParaRPr lang="en-US" sz="1800" dirty="0"/>
          </a:p>
          <a:p>
            <a:pPr>
              <a:spcBef>
                <a:spcPts val="0"/>
              </a:spcBef>
              <a:buFont typeface="Arial" panose="020B0604020202020204" pitchFamily="34" charset="0"/>
              <a:buChar char="•"/>
            </a:pPr>
            <a:r>
              <a:rPr lang="en-US" sz="1800" b="0" dirty="0">
                <a:solidFill>
                  <a:schemeClr val="tx1"/>
                </a:solidFill>
                <a:latin typeface="+mn-lt"/>
              </a:rPr>
              <a:t>Linda’s name will appear in the Personnel Status report for unapproved staff.</a:t>
            </a:r>
          </a:p>
          <a:p>
            <a:pPr marL="45720" indent="0">
              <a:spcBef>
                <a:spcPts val="0"/>
              </a:spcBef>
              <a:buNone/>
            </a:pPr>
            <a:endParaRPr lang="en-US" sz="1800" b="0" dirty="0" smtClean="0">
              <a:solidFill>
                <a:schemeClr val="tx1"/>
              </a:solidFill>
              <a:latin typeface="+mn-lt"/>
            </a:endParaRPr>
          </a:p>
          <a:p>
            <a:pPr marL="45720" indent="0">
              <a:spcBef>
                <a:spcPts val="0"/>
              </a:spcBef>
              <a:buNone/>
            </a:pPr>
            <a:r>
              <a:rPr lang="en-US" sz="1800" b="0" dirty="0" smtClean="0">
                <a:solidFill>
                  <a:schemeClr val="tx1"/>
                </a:solidFill>
                <a:latin typeface="+mn-lt"/>
              </a:rPr>
              <a:t>For the coming school year, the following are options for Linda to be qualified.</a:t>
            </a:r>
            <a:endParaRPr lang="en-US" sz="1800" b="0" dirty="0">
              <a:solidFill>
                <a:schemeClr val="tx1"/>
              </a:solidFill>
              <a:latin typeface="+mn-lt"/>
            </a:endParaRPr>
          </a:p>
          <a:p>
            <a:pPr>
              <a:spcBef>
                <a:spcPts val="0"/>
              </a:spcBef>
              <a:buFont typeface="Arial" panose="020B0604020202020204" pitchFamily="34" charset="0"/>
              <a:buChar char="•"/>
            </a:pPr>
            <a:r>
              <a:rPr lang="en-US" sz="1800" b="0" dirty="0">
                <a:solidFill>
                  <a:schemeClr val="tx1"/>
                </a:solidFill>
                <a:latin typeface="+mn-lt"/>
              </a:rPr>
              <a:t>C</a:t>
            </a:r>
            <a:r>
              <a:rPr lang="en-US" sz="1800" b="0" dirty="0" smtClean="0">
                <a:solidFill>
                  <a:schemeClr val="tx1"/>
                </a:solidFill>
                <a:latin typeface="+mn-lt"/>
              </a:rPr>
              <a:t>omplete the requirements to add the Special Education Generalist endorsement to her current license, </a:t>
            </a:r>
            <a:r>
              <a:rPr lang="en-US" sz="1800" b="0" i="1" u="sng" dirty="0" smtClean="0">
                <a:solidFill>
                  <a:schemeClr val="tx1"/>
                </a:solidFill>
                <a:latin typeface="+mn-lt"/>
              </a:rPr>
              <a:t>or</a:t>
            </a:r>
          </a:p>
          <a:p>
            <a:pPr>
              <a:spcBef>
                <a:spcPts val="0"/>
              </a:spcBef>
              <a:buFont typeface="Arial" panose="020B0604020202020204" pitchFamily="34" charset="0"/>
              <a:buChar char="•"/>
            </a:pPr>
            <a:r>
              <a:rPr lang="en-US" sz="1800" b="0" dirty="0" smtClean="0">
                <a:solidFill>
                  <a:schemeClr val="tx1"/>
                </a:solidFill>
                <a:latin typeface="+mn-lt"/>
              </a:rPr>
              <a:t>She is reassigned to a position serving a majority of students who are identified in a disability category that is appropriate for the Moderate Needs endorsement</a:t>
            </a:r>
            <a:r>
              <a:rPr lang="en-US" sz="1800" b="0" dirty="0" smtClean="0"/>
              <a:t>.</a:t>
            </a:r>
            <a:endParaRPr lang="en-US" sz="1800" b="0" dirty="0"/>
          </a:p>
          <a:p>
            <a:pPr marL="365760" lvl="1" indent="0">
              <a:spcBef>
                <a:spcPts val="0"/>
              </a:spcBef>
              <a:buNone/>
            </a:pPr>
            <a:endParaRPr lang="en-US" sz="1800" dirty="0"/>
          </a:p>
          <a:p>
            <a:pPr marL="45720" indent="0">
              <a:spcBef>
                <a:spcPts val="0"/>
              </a:spcBef>
              <a:buNone/>
            </a:pPr>
            <a:endParaRPr lang="en-US" sz="2000" dirty="0"/>
          </a:p>
        </p:txBody>
      </p:sp>
    </p:spTree>
    <p:extLst>
      <p:ext uri="{BB962C8B-B14F-4D97-AF65-F5344CB8AC3E}">
        <p14:creationId xmlns:p14="http://schemas.microsoft.com/office/powerpoint/2010/main" val="973160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SAM </a:t>
            </a:r>
            <a:r>
              <a:rPr lang="en-US" sz="3200" dirty="0"/>
              <a:t>Example</a:t>
            </a:r>
            <a:br>
              <a:rPr lang="en-US" sz="3200" dirty="0"/>
            </a:br>
            <a:r>
              <a:rPr lang="en-US" sz="3200" dirty="0" smtClean="0"/>
              <a:t>Deaf/Hard of Hearing </a:t>
            </a:r>
            <a:r>
              <a:rPr lang="en-US" sz="3200" dirty="0"/>
              <a:t>Teacher</a:t>
            </a:r>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73</a:t>
            </a:fld>
            <a:endParaRPr lang="en-US" dirty="0" smtClean="0"/>
          </a:p>
        </p:txBody>
      </p:sp>
      <p:sp>
        <p:nvSpPr>
          <p:cNvPr id="2" name="Content Placeholder 1"/>
          <p:cNvSpPr>
            <a:spLocks noGrp="1"/>
          </p:cNvSpPr>
          <p:nvPr>
            <p:ph idx="4294967295"/>
          </p:nvPr>
        </p:nvSpPr>
        <p:spPr>
          <a:xfrm>
            <a:off x="0" y="1463675"/>
            <a:ext cx="7886700" cy="4351338"/>
          </a:xfrm>
        </p:spPr>
        <p:txBody>
          <a:bodyPr>
            <a:normAutofit/>
          </a:bodyPr>
          <a:lstStyle/>
          <a:p>
            <a:pPr marL="45720" indent="0">
              <a:buNone/>
            </a:pPr>
            <a:r>
              <a:rPr lang="en-US" sz="2000" b="0" dirty="0" smtClean="0">
                <a:solidFill>
                  <a:schemeClr val="tx1"/>
                </a:solidFill>
                <a:latin typeface="+mn-lt"/>
              </a:rPr>
              <a:t>Glenn - Deaf/Hard of Hearing Specialist who provides services to:</a:t>
            </a:r>
          </a:p>
          <a:p>
            <a:pPr>
              <a:buFont typeface="Arial" panose="020B0604020202020204" pitchFamily="34" charset="0"/>
              <a:buChar char="•"/>
            </a:pPr>
            <a:r>
              <a:rPr lang="en-US" sz="2000" b="0" dirty="0" smtClean="0">
                <a:solidFill>
                  <a:schemeClr val="tx1"/>
                </a:solidFill>
                <a:latin typeface="+mn-lt"/>
              </a:rPr>
              <a:t>three students who are identified as disability 05 Hearing Impairment</a:t>
            </a:r>
          </a:p>
          <a:p>
            <a:pPr>
              <a:buFont typeface="Arial" panose="020B0604020202020204" pitchFamily="34" charset="0"/>
              <a:buChar char="•"/>
            </a:pPr>
            <a:r>
              <a:rPr lang="en-US" sz="2000" b="0" dirty="0" smtClean="0">
                <a:solidFill>
                  <a:schemeClr val="tx1"/>
                </a:solidFill>
                <a:latin typeface="+mn-lt"/>
              </a:rPr>
              <a:t>20 additional students in other disability categories whose IEPs require supplemental services addressing each student’s deafness</a:t>
            </a:r>
            <a:endParaRPr lang="en-US" sz="2000" b="0" dirty="0">
              <a:solidFill>
                <a:schemeClr val="tx1"/>
              </a:solidFill>
              <a:latin typeface="+mn-lt"/>
            </a:endParaRPr>
          </a:p>
          <a:p>
            <a:pPr>
              <a:buFont typeface="Arial" panose="020B0604020202020204" pitchFamily="34" charset="0"/>
              <a:buChar char="•"/>
            </a:pPr>
            <a:endParaRPr lang="en-US" sz="2000" b="0" dirty="0">
              <a:solidFill>
                <a:schemeClr val="tx1"/>
              </a:solidFill>
              <a:latin typeface="+mn-lt"/>
            </a:endParaRPr>
          </a:p>
          <a:p>
            <a:pPr marL="45720" indent="0">
              <a:buNone/>
            </a:pPr>
            <a:r>
              <a:rPr lang="en-US" sz="2000" b="0" dirty="0">
                <a:solidFill>
                  <a:schemeClr val="tx1"/>
                </a:solidFill>
                <a:latin typeface="+mn-lt"/>
              </a:rPr>
              <a:t>Two assignment records are </a:t>
            </a:r>
            <a:r>
              <a:rPr lang="en-US" sz="2000" b="0" dirty="0" smtClean="0">
                <a:solidFill>
                  <a:schemeClr val="tx1"/>
                </a:solidFill>
                <a:latin typeface="+mn-lt"/>
              </a:rPr>
              <a:t>included </a:t>
            </a:r>
            <a:r>
              <a:rPr lang="en-US" sz="2000" b="0" dirty="0">
                <a:solidFill>
                  <a:schemeClr val="tx1"/>
                </a:solidFill>
                <a:latin typeface="+mn-lt"/>
              </a:rPr>
              <a:t>in Snapshot:</a:t>
            </a:r>
          </a:p>
          <a:p>
            <a:pPr>
              <a:buFont typeface="Arial" panose="020B0604020202020204" pitchFamily="34" charset="0"/>
              <a:buChar char="•"/>
            </a:pPr>
            <a:r>
              <a:rPr lang="en-US" sz="2000" b="0" dirty="0">
                <a:solidFill>
                  <a:schemeClr val="tx1"/>
                </a:solidFill>
                <a:latin typeface="+mn-lt"/>
              </a:rPr>
              <a:t>Job Code 202/AIA Code </a:t>
            </a:r>
            <a:r>
              <a:rPr lang="en-US" sz="2000" b="0" dirty="0" smtClean="0">
                <a:solidFill>
                  <a:schemeClr val="tx1"/>
                </a:solidFill>
                <a:latin typeface="+mn-lt"/>
              </a:rPr>
              <a:t>0002 </a:t>
            </a:r>
            <a:r>
              <a:rPr lang="en-US" sz="2000" b="0" dirty="0">
                <a:solidFill>
                  <a:schemeClr val="tx1"/>
                </a:solidFill>
                <a:latin typeface="+mn-lt"/>
              </a:rPr>
              <a:t>for students in </a:t>
            </a:r>
            <a:r>
              <a:rPr lang="en-US" sz="2000" b="0" dirty="0" smtClean="0">
                <a:solidFill>
                  <a:schemeClr val="tx1"/>
                </a:solidFill>
                <a:latin typeface="+mn-lt"/>
              </a:rPr>
              <a:t>elementary grades</a:t>
            </a:r>
            <a:endParaRPr lang="en-US" sz="1800" dirty="0">
              <a:solidFill>
                <a:schemeClr val="tx1"/>
              </a:solidFill>
              <a:latin typeface="+mn-lt"/>
            </a:endParaRPr>
          </a:p>
          <a:p>
            <a:pPr>
              <a:buFont typeface="Arial" panose="020B0604020202020204" pitchFamily="34" charset="0"/>
              <a:buChar char="•"/>
            </a:pPr>
            <a:r>
              <a:rPr lang="en-US" sz="2000" b="0" dirty="0">
                <a:solidFill>
                  <a:schemeClr val="tx1"/>
                </a:solidFill>
                <a:latin typeface="+mn-lt"/>
              </a:rPr>
              <a:t>Job Code 202/AIA Code 0002 for students </a:t>
            </a:r>
            <a:r>
              <a:rPr lang="en-US" sz="2000" b="0" dirty="0" smtClean="0">
                <a:solidFill>
                  <a:schemeClr val="tx1"/>
                </a:solidFill>
                <a:latin typeface="+mn-lt"/>
              </a:rPr>
              <a:t>in secondary grades</a:t>
            </a:r>
          </a:p>
          <a:p>
            <a:pPr marL="45720" indent="0">
              <a:buNone/>
            </a:pPr>
            <a:endParaRPr lang="en-US" sz="2000" b="0" dirty="0" smtClean="0">
              <a:solidFill>
                <a:schemeClr val="tx1"/>
              </a:solidFill>
              <a:latin typeface="+mn-lt"/>
            </a:endParaRPr>
          </a:p>
          <a:p>
            <a:pPr marL="45720" indent="0">
              <a:buNone/>
            </a:pPr>
            <a:r>
              <a:rPr lang="en-US" sz="2000" b="0" dirty="0">
                <a:solidFill>
                  <a:schemeClr val="tx1"/>
                </a:solidFill>
                <a:latin typeface="+mn-lt"/>
              </a:rPr>
              <a:t>L</a:t>
            </a:r>
            <a:r>
              <a:rPr lang="en-US" sz="2000" b="0" dirty="0" smtClean="0">
                <a:solidFill>
                  <a:schemeClr val="tx1"/>
                </a:solidFill>
                <a:latin typeface="+mn-lt"/>
              </a:rPr>
              <a:t>icense validation </a:t>
            </a:r>
            <a:r>
              <a:rPr lang="en-US" sz="2000" b="0" dirty="0">
                <a:solidFill>
                  <a:schemeClr val="tx1"/>
                </a:solidFill>
                <a:latin typeface="+mn-lt"/>
              </a:rPr>
              <a:t>through SAM verifies </a:t>
            </a:r>
            <a:r>
              <a:rPr lang="en-US" sz="2000" b="0" dirty="0" smtClean="0">
                <a:solidFill>
                  <a:schemeClr val="tx1"/>
                </a:solidFill>
                <a:latin typeface="+mn-lt"/>
              </a:rPr>
              <a:t>Glenn is licensed in Deaf/Hard of Hearing Specialist.</a:t>
            </a:r>
            <a:endParaRPr lang="en-US" sz="2000" b="0" dirty="0">
              <a:solidFill>
                <a:schemeClr val="tx1"/>
              </a:solidFill>
              <a:latin typeface="+mn-lt"/>
            </a:endParaRPr>
          </a:p>
          <a:p>
            <a:pPr marL="45720" indent="0">
              <a:buNone/>
            </a:pPr>
            <a:endParaRPr lang="en-US" sz="2000" dirty="0"/>
          </a:p>
        </p:txBody>
      </p:sp>
    </p:spTree>
    <p:extLst>
      <p:ext uri="{BB962C8B-B14F-4D97-AF65-F5344CB8AC3E}">
        <p14:creationId xmlns:p14="http://schemas.microsoft.com/office/powerpoint/2010/main" val="3397185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Fail SAM</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74</a:t>
            </a:fld>
            <a:endParaRPr lang="en-US" dirty="0" smtClean="0"/>
          </a:p>
        </p:txBody>
      </p:sp>
      <p:sp>
        <p:nvSpPr>
          <p:cNvPr id="2" name="Content Placeholder 1"/>
          <p:cNvSpPr>
            <a:spLocks noGrp="1"/>
          </p:cNvSpPr>
          <p:nvPr>
            <p:ph idx="4294967295"/>
          </p:nvPr>
        </p:nvSpPr>
        <p:spPr>
          <a:xfrm>
            <a:off x="0" y="1463675"/>
            <a:ext cx="7886700" cy="4351338"/>
          </a:xfrm>
        </p:spPr>
        <p:txBody>
          <a:bodyPr>
            <a:normAutofit/>
          </a:bodyPr>
          <a:lstStyle/>
          <a:p>
            <a:pPr marL="45720" indent="0">
              <a:buNone/>
            </a:pPr>
            <a:r>
              <a:rPr lang="en-US" sz="2000" b="0" dirty="0" smtClean="0">
                <a:solidFill>
                  <a:schemeClr val="tx1"/>
                </a:solidFill>
                <a:latin typeface="+mn-lt"/>
              </a:rPr>
              <a:t>Both staff </a:t>
            </a:r>
            <a:r>
              <a:rPr lang="en-US" sz="2000" b="0" dirty="0">
                <a:solidFill>
                  <a:schemeClr val="tx1"/>
                </a:solidFill>
                <a:latin typeface="+mn-lt"/>
              </a:rPr>
              <a:t>assignment </a:t>
            </a:r>
            <a:r>
              <a:rPr lang="en-US" sz="2000" b="0" dirty="0" smtClean="0">
                <a:solidFill>
                  <a:schemeClr val="tx1"/>
                </a:solidFill>
                <a:latin typeface="+mn-lt"/>
              </a:rPr>
              <a:t>records </a:t>
            </a:r>
            <a:r>
              <a:rPr lang="en-US" sz="2000" i="1" u="sng" dirty="0" smtClean="0">
                <a:solidFill>
                  <a:schemeClr val="tx1"/>
                </a:solidFill>
                <a:latin typeface="+mn-lt"/>
              </a:rPr>
              <a:t>fail</a:t>
            </a:r>
            <a:r>
              <a:rPr lang="en-US" sz="2000" b="0" dirty="0" smtClean="0">
                <a:solidFill>
                  <a:schemeClr val="tx1"/>
                </a:solidFill>
                <a:latin typeface="+mn-lt"/>
              </a:rPr>
              <a:t> SAM</a:t>
            </a:r>
          </a:p>
          <a:p>
            <a:pPr marL="45720" indent="0">
              <a:buNone/>
            </a:pPr>
            <a:endParaRPr lang="en-US" sz="2000" b="0" dirty="0">
              <a:solidFill>
                <a:schemeClr val="tx1"/>
              </a:solidFill>
              <a:latin typeface="+mn-lt"/>
            </a:endParaRPr>
          </a:p>
          <a:p>
            <a:pPr marL="45720" indent="0">
              <a:buNone/>
            </a:pPr>
            <a:r>
              <a:rPr lang="en-US" sz="2000" dirty="0">
                <a:solidFill>
                  <a:schemeClr val="tx1"/>
                </a:solidFill>
                <a:latin typeface="+mn-lt"/>
              </a:rPr>
              <a:t>Why did this record Fail Sam?</a:t>
            </a:r>
            <a:r>
              <a:rPr lang="en-US" sz="1800" dirty="0">
                <a:solidFill>
                  <a:schemeClr val="tx1"/>
                </a:solidFill>
                <a:latin typeface="+mn-lt"/>
              </a:rPr>
              <a:t> </a:t>
            </a:r>
          </a:p>
          <a:p>
            <a:pPr>
              <a:buFont typeface="Arial" panose="020B0604020202020204" pitchFamily="34" charset="0"/>
              <a:buChar char="•"/>
            </a:pPr>
            <a:r>
              <a:rPr lang="en-US" sz="1800" b="0" dirty="0" smtClean="0">
                <a:solidFill>
                  <a:schemeClr val="tx1"/>
                </a:solidFill>
                <a:latin typeface="+mn-lt"/>
              </a:rPr>
              <a:t>In student records (IEP Interchange) Glenn’s EDID is reported in the </a:t>
            </a:r>
            <a:r>
              <a:rPr lang="en-US" sz="1800" b="0" i="1" u="sng" dirty="0" smtClean="0">
                <a:solidFill>
                  <a:schemeClr val="tx1"/>
                </a:solidFill>
                <a:latin typeface="+mn-lt"/>
              </a:rPr>
              <a:t>Primary Provider</a:t>
            </a:r>
            <a:r>
              <a:rPr lang="en-US" sz="1800" b="0" dirty="0" smtClean="0">
                <a:solidFill>
                  <a:schemeClr val="tx1"/>
                </a:solidFill>
                <a:latin typeface="+mn-lt"/>
              </a:rPr>
              <a:t> field for </a:t>
            </a:r>
            <a:r>
              <a:rPr lang="en-US" sz="1800" i="1" u="sng" dirty="0" smtClean="0">
                <a:solidFill>
                  <a:schemeClr val="tx1"/>
                </a:solidFill>
                <a:latin typeface="+mn-lt"/>
              </a:rPr>
              <a:t>all</a:t>
            </a:r>
            <a:r>
              <a:rPr lang="en-US" sz="1800" b="0" dirty="0" smtClean="0">
                <a:solidFill>
                  <a:schemeClr val="tx1"/>
                </a:solidFill>
                <a:latin typeface="+mn-lt"/>
              </a:rPr>
              <a:t> students served.</a:t>
            </a:r>
          </a:p>
          <a:p>
            <a:pPr>
              <a:buFont typeface="Arial" panose="020B0604020202020204" pitchFamily="34" charset="0"/>
              <a:buChar char="•"/>
            </a:pPr>
            <a:r>
              <a:rPr lang="en-US" sz="1800" b="0" dirty="0" smtClean="0">
                <a:solidFill>
                  <a:schemeClr val="tx1"/>
                </a:solidFill>
                <a:latin typeface="+mn-lt"/>
              </a:rPr>
              <a:t>Glenn does not hold the appropriate endorsement for the majority </a:t>
            </a:r>
            <a:r>
              <a:rPr lang="en-US" sz="1800" i="1" dirty="0" smtClean="0">
                <a:solidFill>
                  <a:schemeClr val="tx1"/>
                </a:solidFill>
                <a:latin typeface="+mn-lt"/>
              </a:rPr>
              <a:t>(the 20 additional students)</a:t>
            </a:r>
            <a:r>
              <a:rPr lang="en-US" sz="1800" b="0" dirty="0" smtClean="0">
                <a:solidFill>
                  <a:schemeClr val="tx1"/>
                </a:solidFill>
                <a:latin typeface="+mn-lt"/>
              </a:rPr>
              <a:t> of student disability categories on his caseload.</a:t>
            </a:r>
          </a:p>
          <a:p>
            <a:pPr>
              <a:buFont typeface="Arial" panose="020B0604020202020204" pitchFamily="34" charset="0"/>
              <a:buChar char="•"/>
            </a:pPr>
            <a:r>
              <a:rPr lang="en-US" sz="1800" b="0" dirty="0" smtClean="0">
                <a:solidFill>
                  <a:schemeClr val="tx1"/>
                </a:solidFill>
                <a:latin typeface="+mn-lt"/>
              </a:rPr>
              <a:t>Records </a:t>
            </a:r>
            <a:r>
              <a:rPr lang="en-US" sz="1800" b="0" dirty="0">
                <a:solidFill>
                  <a:schemeClr val="tx1"/>
                </a:solidFill>
                <a:latin typeface="+mn-lt"/>
              </a:rPr>
              <a:t>will appear in the Staff Error Report under the SAM Warning titled </a:t>
            </a:r>
            <a:r>
              <a:rPr lang="en-US" sz="1800" i="1" dirty="0" smtClean="0">
                <a:solidFill>
                  <a:schemeClr val="tx1"/>
                </a:solidFill>
                <a:latin typeface="+mn-lt"/>
              </a:rPr>
              <a:t>“Staff reported in this Job Class Code do not hold an appropriate endorsement for the majority (50% or more) of student disabilities in the caseload”.</a:t>
            </a:r>
            <a:endParaRPr lang="en-US" sz="1800" i="1" dirty="0">
              <a:solidFill>
                <a:schemeClr val="tx1"/>
              </a:solidFill>
              <a:latin typeface="+mn-lt"/>
            </a:endParaRPr>
          </a:p>
          <a:p>
            <a:pPr marL="45720" indent="0">
              <a:buNone/>
            </a:pPr>
            <a:endParaRPr lang="en-US" sz="2000" dirty="0"/>
          </a:p>
        </p:txBody>
      </p:sp>
    </p:spTree>
    <p:extLst>
      <p:ext uri="{BB962C8B-B14F-4D97-AF65-F5344CB8AC3E}">
        <p14:creationId xmlns:p14="http://schemas.microsoft.com/office/powerpoint/2010/main" val="37561204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Remedy</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75</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a:spcBef>
                <a:spcPts val="0"/>
              </a:spcBef>
              <a:buFont typeface="Arial" panose="020B0604020202020204" pitchFamily="34" charset="0"/>
              <a:buChar char="•"/>
            </a:pPr>
            <a:r>
              <a:rPr lang="en-US" sz="2000" b="0" dirty="0" smtClean="0">
                <a:solidFill>
                  <a:schemeClr val="tx1"/>
                </a:solidFill>
                <a:latin typeface="+mn-lt"/>
              </a:rPr>
              <a:t>Verify Glenn’s role as Primary Provider or Secondary Provider.</a:t>
            </a:r>
          </a:p>
          <a:p>
            <a:pPr lvl="1">
              <a:spcBef>
                <a:spcPts val="0"/>
              </a:spcBef>
              <a:buFont typeface="Arial" panose="020B0604020202020204" pitchFamily="34" charset="0"/>
              <a:buChar char="•"/>
            </a:pPr>
            <a:r>
              <a:rPr lang="en-US" sz="1800" dirty="0" smtClean="0"/>
              <a:t>Glenn will be the Primary Provider to only the students identified as disability 05.</a:t>
            </a:r>
          </a:p>
          <a:p>
            <a:pPr lvl="1">
              <a:spcBef>
                <a:spcPts val="0"/>
              </a:spcBef>
              <a:buFont typeface="Arial" panose="020B0604020202020204" pitchFamily="34" charset="0"/>
              <a:buChar char="•"/>
            </a:pPr>
            <a:r>
              <a:rPr lang="en-US" sz="1800" dirty="0" smtClean="0"/>
              <a:t>Glenn will be </a:t>
            </a:r>
            <a:r>
              <a:rPr lang="en-US" sz="1800" dirty="0"/>
              <a:t>a</a:t>
            </a:r>
            <a:r>
              <a:rPr lang="en-US" sz="1800" dirty="0" smtClean="0"/>
              <a:t> Secondary Provider to </a:t>
            </a:r>
            <a:r>
              <a:rPr lang="en-US" sz="1800" b="0" dirty="0" smtClean="0"/>
              <a:t>the 20 students who receive supplemental services addressing deafness (majority of his caseload).</a:t>
            </a:r>
          </a:p>
          <a:p>
            <a:pPr lvl="1">
              <a:spcBef>
                <a:spcPts val="0"/>
              </a:spcBef>
              <a:buFont typeface="Arial" panose="020B0604020202020204" pitchFamily="34" charset="0"/>
              <a:buChar char="•"/>
            </a:pPr>
            <a:r>
              <a:rPr lang="en-US" sz="1800" dirty="0" smtClean="0"/>
              <a:t>For the additional 20 students, correct the placement of Glenn’s</a:t>
            </a:r>
            <a:r>
              <a:rPr lang="en-US" sz="1800" b="0" dirty="0" smtClean="0"/>
              <a:t> EDID in student records (IEP Participation file) from the Primary Provider field to one of the Secondary Provider fields.</a:t>
            </a:r>
            <a:endParaRPr lang="en-US" sz="2000" b="0" dirty="0"/>
          </a:p>
          <a:p>
            <a:pPr>
              <a:spcBef>
                <a:spcPts val="0"/>
              </a:spcBef>
              <a:buFont typeface="Arial" panose="020B0604020202020204" pitchFamily="34" charset="0"/>
              <a:buChar char="•"/>
            </a:pPr>
            <a:r>
              <a:rPr lang="en-US" sz="2000" b="0" dirty="0">
                <a:solidFill>
                  <a:schemeClr val="tx1"/>
                </a:solidFill>
                <a:latin typeface="+mn-lt"/>
              </a:rPr>
              <a:t>Create a new Snapshot.</a:t>
            </a:r>
          </a:p>
          <a:p>
            <a:pPr>
              <a:spcBef>
                <a:spcPts val="0"/>
              </a:spcBef>
              <a:buFont typeface="Arial" panose="020B0604020202020204" pitchFamily="34" charset="0"/>
              <a:buChar char="•"/>
            </a:pPr>
            <a:r>
              <a:rPr lang="en-US" sz="2000" b="0" dirty="0">
                <a:solidFill>
                  <a:schemeClr val="tx1"/>
                </a:solidFill>
                <a:latin typeface="+mn-lt"/>
              </a:rPr>
              <a:t>Review the SAM Warning section in the Staff Error Report.</a:t>
            </a:r>
          </a:p>
          <a:p>
            <a:pPr>
              <a:spcBef>
                <a:spcPts val="0"/>
              </a:spcBef>
              <a:buFont typeface="Arial" panose="020B0604020202020204" pitchFamily="34" charset="0"/>
              <a:buChar char="•"/>
            </a:pPr>
            <a:r>
              <a:rPr lang="en-US" sz="2000" b="0" dirty="0" smtClean="0">
                <a:solidFill>
                  <a:schemeClr val="tx1"/>
                </a:solidFill>
                <a:latin typeface="+mn-lt"/>
              </a:rPr>
              <a:t>Glenn’s </a:t>
            </a:r>
            <a:r>
              <a:rPr lang="en-US" sz="2000" b="0" dirty="0">
                <a:solidFill>
                  <a:schemeClr val="tx1"/>
                </a:solidFill>
                <a:latin typeface="+mn-lt"/>
              </a:rPr>
              <a:t>name will no longer appear as a SAM Warning since </a:t>
            </a:r>
            <a:r>
              <a:rPr lang="en-US" sz="2000" b="0" dirty="0" smtClean="0">
                <a:solidFill>
                  <a:schemeClr val="tx1"/>
                </a:solidFill>
                <a:latin typeface="+mn-lt"/>
              </a:rPr>
              <a:t>his </a:t>
            </a:r>
            <a:r>
              <a:rPr lang="en-US" sz="2000" b="0" dirty="0">
                <a:solidFill>
                  <a:schemeClr val="tx1"/>
                </a:solidFill>
                <a:latin typeface="+mn-lt"/>
              </a:rPr>
              <a:t>record passed </a:t>
            </a:r>
            <a:r>
              <a:rPr lang="en-US" sz="2000" b="0" dirty="0" smtClean="0">
                <a:solidFill>
                  <a:schemeClr val="tx1"/>
                </a:solidFill>
                <a:latin typeface="+mn-lt"/>
              </a:rPr>
              <a:t>the SAM criteria.</a:t>
            </a:r>
          </a:p>
          <a:p>
            <a:pPr>
              <a:spcBef>
                <a:spcPts val="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423617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SAM </a:t>
            </a:r>
            <a:r>
              <a:rPr lang="en-US" sz="2000" dirty="0"/>
              <a:t>Example</a:t>
            </a:r>
            <a:br>
              <a:rPr lang="en-US" sz="2000" dirty="0"/>
            </a:br>
            <a:r>
              <a:rPr lang="en-US" sz="2000" dirty="0"/>
              <a:t>Special </a:t>
            </a:r>
            <a:r>
              <a:rPr lang="en-US" sz="2000" dirty="0" smtClean="0"/>
              <a:t>Education Teacher - Early Childhood/Elementary Grades</a:t>
            </a:r>
            <a:endParaRPr lang="en-US" sz="20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76</a:t>
            </a:fld>
            <a:endParaRPr lang="en-US" dirty="0" smtClean="0"/>
          </a:p>
        </p:txBody>
      </p:sp>
      <p:sp>
        <p:nvSpPr>
          <p:cNvPr id="2" name="Content Placeholder 1"/>
          <p:cNvSpPr>
            <a:spLocks noGrp="1"/>
          </p:cNvSpPr>
          <p:nvPr>
            <p:ph idx="4294967295"/>
          </p:nvPr>
        </p:nvSpPr>
        <p:spPr>
          <a:xfrm>
            <a:off x="0" y="1463675"/>
            <a:ext cx="7886700" cy="4351338"/>
          </a:xfrm>
        </p:spPr>
        <p:txBody>
          <a:bodyPr>
            <a:normAutofit/>
          </a:bodyPr>
          <a:lstStyle/>
          <a:p>
            <a:pPr marL="45720" indent="0">
              <a:buNone/>
            </a:pPr>
            <a:r>
              <a:rPr lang="en-US" sz="2000" b="0" dirty="0" smtClean="0">
                <a:solidFill>
                  <a:schemeClr val="tx1"/>
                </a:solidFill>
                <a:latin typeface="+mn-lt"/>
              </a:rPr>
              <a:t>Tara - special education teacher who is Primary Provider for students:</a:t>
            </a:r>
          </a:p>
          <a:p>
            <a:pPr>
              <a:buFont typeface="Arial" panose="020B0604020202020204" pitchFamily="34" charset="0"/>
              <a:buChar char="•"/>
            </a:pPr>
            <a:r>
              <a:rPr lang="en-US" sz="2000" b="0" dirty="0" smtClean="0">
                <a:solidFill>
                  <a:schemeClr val="tx1"/>
                </a:solidFill>
                <a:latin typeface="+mn-lt"/>
              </a:rPr>
              <a:t>identified as disability 11-Developmental Delay in grades K-2</a:t>
            </a:r>
          </a:p>
          <a:p>
            <a:pPr>
              <a:buFont typeface="Arial" panose="020B0604020202020204" pitchFamily="34" charset="0"/>
              <a:buChar char="•"/>
            </a:pPr>
            <a:r>
              <a:rPr lang="en-US" sz="2000" b="0" dirty="0" smtClean="0">
                <a:solidFill>
                  <a:schemeClr val="tx1"/>
                </a:solidFill>
                <a:latin typeface="+mn-lt"/>
              </a:rPr>
              <a:t>identified as disability 04-Specific Learning Disability in 3</a:t>
            </a:r>
            <a:r>
              <a:rPr lang="en-US" sz="2000" b="0" baseline="30000" dirty="0" smtClean="0">
                <a:solidFill>
                  <a:schemeClr val="tx1"/>
                </a:solidFill>
                <a:latin typeface="+mn-lt"/>
              </a:rPr>
              <a:t>rd</a:t>
            </a:r>
            <a:r>
              <a:rPr lang="en-US" sz="2000" b="0" dirty="0" smtClean="0">
                <a:solidFill>
                  <a:schemeClr val="tx1"/>
                </a:solidFill>
                <a:latin typeface="+mn-lt"/>
              </a:rPr>
              <a:t> grade </a:t>
            </a:r>
            <a:endParaRPr lang="en-US" sz="2000" b="0" dirty="0">
              <a:solidFill>
                <a:schemeClr val="tx1"/>
              </a:solidFill>
              <a:latin typeface="+mn-lt"/>
            </a:endParaRPr>
          </a:p>
          <a:p>
            <a:pPr marL="45720" indent="0">
              <a:buNone/>
            </a:pPr>
            <a:endParaRPr lang="en-US" sz="2000" b="0" dirty="0" smtClean="0">
              <a:solidFill>
                <a:schemeClr val="tx1"/>
              </a:solidFill>
              <a:latin typeface="+mn-lt"/>
            </a:endParaRPr>
          </a:p>
          <a:p>
            <a:pPr marL="45720" indent="0">
              <a:buNone/>
            </a:pPr>
            <a:r>
              <a:rPr lang="en-US" sz="2000" b="0" dirty="0" smtClean="0">
                <a:solidFill>
                  <a:schemeClr val="tx1"/>
                </a:solidFill>
                <a:latin typeface="+mn-lt"/>
              </a:rPr>
              <a:t>Two assignment records are included in Snapshot:</a:t>
            </a:r>
          </a:p>
          <a:p>
            <a:pPr>
              <a:buFont typeface="Arial" panose="020B0604020202020204" pitchFamily="34" charset="0"/>
              <a:buChar char="•"/>
            </a:pPr>
            <a:r>
              <a:rPr lang="en-US" sz="2000" b="0" dirty="0" smtClean="0">
                <a:solidFill>
                  <a:schemeClr val="tx1"/>
                </a:solidFill>
                <a:latin typeface="+mn-lt"/>
              </a:rPr>
              <a:t>Job Code 202/AIA Code 0041 for DD students in K, 1</a:t>
            </a:r>
            <a:r>
              <a:rPr lang="en-US" sz="2000" b="0" baseline="30000" dirty="0" smtClean="0">
                <a:solidFill>
                  <a:schemeClr val="tx1"/>
                </a:solidFill>
                <a:latin typeface="+mn-lt"/>
              </a:rPr>
              <a:t>st</a:t>
            </a:r>
            <a:r>
              <a:rPr lang="en-US" sz="2000" b="0" dirty="0" smtClean="0">
                <a:solidFill>
                  <a:schemeClr val="tx1"/>
                </a:solidFill>
                <a:latin typeface="+mn-lt"/>
              </a:rPr>
              <a:t> and 2</a:t>
            </a:r>
            <a:r>
              <a:rPr lang="en-US" sz="2000" b="0" baseline="30000" dirty="0" smtClean="0">
                <a:solidFill>
                  <a:schemeClr val="tx1"/>
                </a:solidFill>
                <a:latin typeface="+mn-lt"/>
              </a:rPr>
              <a:t>nd</a:t>
            </a:r>
            <a:r>
              <a:rPr lang="en-US" sz="2000" b="0" dirty="0" smtClean="0">
                <a:solidFill>
                  <a:schemeClr val="tx1"/>
                </a:solidFill>
                <a:latin typeface="+mn-lt"/>
              </a:rPr>
              <a:t> grades</a:t>
            </a:r>
            <a:endParaRPr lang="en-US" sz="1800" dirty="0" smtClean="0">
              <a:solidFill>
                <a:schemeClr val="tx1"/>
              </a:solidFill>
              <a:latin typeface="+mn-lt"/>
            </a:endParaRPr>
          </a:p>
          <a:p>
            <a:pPr>
              <a:buFont typeface="Arial" panose="020B0604020202020204" pitchFamily="34" charset="0"/>
              <a:buChar char="•"/>
            </a:pPr>
            <a:r>
              <a:rPr lang="en-US" sz="2000" b="0" dirty="0" smtClean="0">
                <a:solidFill>
                  <a:schemeClr val="tx1"/>
                </a:solidFill>
                <a:latin typeface="+mn-lt"/>
              </a:rPr>
              <a:t>Job Code 202/AIA Code 0002 for SLD students in 3rd grade</a:t>
            </a:r>
            <a:endParaRPr lang="en-US" sz="1800" b="0" dirty="0" smtClean="0">
              <a:solidFill>
                <a:schemeClr val="tx1"/>
              </a:solidFill>
              <a:latin typeface="+mn-lt"/>
            </a:endParaRPr>
          </a:p>
          <a:p>
            <a:pPr marL="45720" indent="0">
              <a:buNone/>
            </a:pPr>
            <a:endParaRPr lang="en-US" sz="2000" b="0" dirty="0" smtClean="0">
              <a:solidFill>
                <a:schemeClr val="tx1"/>
              </a:solidFill>
              <a:latin typeface="+mn-lt"/>
            </a:endParaRPr>
          </a:p>
          <a:p>
            <a:pPr marL="45720" indent="0">
              <a:buNone/>
            </a:pPr>
            <a:r>
              <a:rPr lang="en-US" sz="2000" b="0" dirty="0">
                <a:solidFill>
                  <a:schemeClr val="tx1"/>
                </a:solidFill>
                <a:latin typeface="+mn-lt"/>
              </a:rPr>
              <a:t>L</a:t>
            </a:r>
            <a:r>
              <a:rPr lang="en-US" sz="2000" b="0" dirty="0" smtClean="0">
                <a:solidFill>
                  <a:schemeClr val="tx1"/>
                </a:solidFill>
                <a:latin typeface="+mn-lt"/>
              </a:rPr>
              <a:t>icense validation through SAM verifies Tara is licensed in Special Education Generalist.</a:t>
            </a:r>
          </a:p>
          <a:p>
            <a:pPr>
              <a:buFont typeface="Arial" panose="020B0604020202020204" pitchFamily="34" charset="0"/>
              <a:buChar char="•"/>
            </a:pPr>
            <a:endParaRPr lang="en-US" sz="2000" b="0" dirty="0" smtClean="0"/>
          </a:p>
          <a:p>
            <a:pPr marL="45720" indent="0">
              <a:buNone/>
            </a:pPr>
            <a:endParaRPr lang="en-US" sz="2000" dirty="0"/>
          </a:p>
        </p:txBody>
      </p:sp>
    </p:spTree>
    <p:extLst>
      <p:ext uri="{BB962C8B-B14F-4D97-AF65-F5344CB8AC3E}">
        <p14:creationId xmlns:p14="http://schemas.microsoft.com/office/powerpoint/2010/main" val="23724608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Pass SAM</a:t>
            </a:r>
            <a:endParaRPr lang="en-US" sz="3200" dirty="0"/>
          </a:p>
        </p:txBody>
      </p:sp>
      <p:sp>
        <p:nvSpPr>
          <p:cNvPr id="4" name="Footer Placeholder 3"/>
          <p:cNvSpPr>
            <a:spLocks noGrp="1"/>
          </p:cNvSpPr>
          <p:nvPr>
            <p:ph type="ftr" sz="quarter" idx="3"/>
          </p:nvPr>
        </p:nvSpPr>
        <p:spPr>
          <a:prstGeom prst="rect">
            <a:avLst/>
          </a:prstGeom>
        </p:spPr>
        <p:txBody>
          <a:bodyPr/>
          <a:lstStyle/>
          <a:p>
            <a:fld id="{757A2F4E-5D54-B04B-91BD-7E78EE1FE9FD}" type="slidenum">
              <a:rPr lang="en-US" smtClean="0"/>
              <a:pPr/>
              <a:t>77</a:t>
            </a:fld>
            <a:endParaRPr lang="en-US" dirty="0" smtClean="0"/>
          </a:p>
        </p:txBody>
      </p:sp>
      <p:sp>
        <p:nvSpPr>
          <p:cNvPr id="2" name="Content Placeholder 1"/>
          <p:cNvSpPr>
            <a:spLocks noGrp="1"/>
          </p:cNvSpPr>
          <p:nvPr>
            <p:ph idx="4294967295"/>
          </p:nvPr>
        </p:nvSpPr>
        <p:spPr>
          <a:xfrm>
            <a:off x="0" y="1463675"/>
            <a:ext cx="7886700" cy="4351338"/>
          </a:xfrm>
        </p:spPr>
        <p:txBody>
          <a:bodyPr/>
          <a:lstStyle/>
          <a:p>
            <a:pPr marL="45720" indent="0">
              <a:buNone/>
            </a:pPr>
            <a:r>
              <a:rPr lang="en-US" sz="2000" b="0" dirty="0" smtClean="0">
                <a:solidFill>
                  <a:schemeClr val="tx1"/>
                </a:solidFill>
                <a:latin typeface="+mn-lt"/>
              </a:rPr>
              <a:t>AIA Code 0041 staff assignment record will </a:t>
            </a:r>
            <a:r>
              <a:rPr lang="en-US" sz="2000" i="1" u="sng" dirty="0" smtClean="0">
                <a:solidFill>
                  <a:schemeClr val="tx1"/>
                </a:solidFill>
                <a:latin typeface="+mn-lt"/>
              </a:rPr>
              <a:t>pass</a:t>
            </a:r>
            <a:r>
              <a:rPr lang="en-US" sz="2000" b="0" dirty="0" smtClean="0">
                <a:solidFill>
                  <a:schemeClr val="tx1"/>
                </a:solidFill>
                <a:latin typeface="+mn-lt"/>
              </a:rPr>
              <a:t> SAM</a:t>
            </a:r>
            <a:endParaRPr lang="en-US" sz="2000" b="0" dirty="0">
              <a:solidFill>
                <a:schemeClr val="tx1"/>
              </a:solidFill>
              <a:latin typeface="+mn-lt"/>
            </a:endParaRPr>
          </a:p>
          <a:p>
            <a:pPr>
              <a:buFont typeface="Arial" panose="020B0604020202020204" pitchFamily="34" charset="0"/>
              <a:buChar char="•"/>
            </a:pPr>
            <a:r>
              <a:rPr lang="en-US" sz="1800" b="0" dirty="0" smtClean="0">
                <a:solidFill>
                  <a:schemeClr val="tx1"/>
                </a:solidFill>
                <a:latin typeface="+mn-lt"/>
              </a:rPr>
              <a:t>Special Education Generalist is appropriate for students identified as disability 11-Developmental Delay in grades K, 1</a:t>
            </a:r>
            <a:r>
              <a:rPr lang="en-US" sz="1800" b="0" baseline="30000" dirty="0">
                <a:solidFill>
                  <a:schemeClr val="tx1"/>
                </a:solidFill>
                <a:latin typeface="+mn-lt"/>
              </a:rPr>
              <a:t> </a:t>
            </a:r>
            <a:r>
              <a:rPr lang="en-US" sz="1800" b="0" dirty="0" smtClean="0">
                <a:solidFill>
                  <a:schemeClr val="tx1"/>
                </a:solidFill>
                <a:latin typeface="+mn-lt"/>
              </a:rPr>
              <a:t>and 2.</a:t>
            </a:r>
          </a:p>
          <a:p>
            <a:pPr>
              <a:buFont typeface="Arial" panose="020B0604020202020204" pitchFamily="34" charset="0"/>
              <a:buChar char="•"/>
            </a:pPr>
            <a:endParaRPr lang="en-US" sz="1800" b="0" dirty="0">
              <a:solidFill>
                <a:schemeClr val="tx1"/>
              </a:solidFill>
              <a:latin typeface="+mn-lt"/>
            </a:endParaRPr>
          </a:p>
          <a:p>
            <a:pPr marL="45720" indent="0">
              <a:buNone/>
            </a:pPr>
            <a:r>
              <a:rPr lang="en-US" sz="2000" b="0" dirty="0" smtClean="0">
                <a:solidFill>
                  <a:schemeClr val="tx1"/>
                </a:solidFill>
                <a:latin typeface="+mn-lt"/>
              </a:rPr>
              <a:t>AIA Code 0002 staff </a:t>
            </a:r>
            <a:r>
              <a:rPr lang="en-US" sz="2000" b="0" dirty="0">
                <a:solidFill>
                  <a:schemeClr val="tx1"/>
                </a:solidFill>
                <a:latin typeface="+mn-lt"/>
              </a:rPr>
              <a:t>assignment </a:t>
            </a:r>
            <a:r>
              <a:rPr lang="en-US" sz="2000" b="0" dirty="0" smtClean="0">
                <a:solidFill>
                  <a:schemeClr val="tx1"/>
                </a:solidFill>
                <a:latin typeface="+mn-lt"/>
              </a:rPr>
              <a:t>record will </a:t>
            </a:r>
            <a:r>
              <a:rPr lang="en-US" sz="2000" i="1" u="sng" dirty="0" smtClean="0">
                <a:solidFill>
                  <a:schemeClr val="tx1"/>
                </a:solidFill>
                <a:latin typeface="+mn-lt"/>
              </a:rPr>
              <a:t>pass</a:t>
            </a:r>
            <a:r>
              <a:rPr lang="en-US" sz="2000" b="0" dirty="0" smtClean="0">
                <a:solidFill>
                  <a:schemeClr val="tx1"/>
                </a:solidFill>
                <a:latin typeface="+mn-lt"/>
              </a:rPr>
              <a:t> </a:t>
            </a:r>
            <a:r>
              <a:rPr lang="en-US" sz="2000" b="0" dirty="0">
                <a:solidFill>
                  <a:schemeClr val="tx1"/>
                </a:solidFill>
                <a:latin typeface="+mn-lt"/>
              </a:rPr>
              <a:t>SAM</a:t>
            </a:r>
          </a:p>
          <a:p>
            <a:pPr>
              <a:buFont typeface="Arial" panose="020B0604020202020204" pitchFamily="34" charset="0"/>
              <a:buChar char="•"/>
            </a:pPr>
            <a:r>
              <a:rPr lang="en-US" sz="1800" b="0" dirty="0" smtClean="0">
                <a:solidFill>
                  <a:schemeClr val="tx1"/>
                </a:solidFill>
                <a:latin typeface="+mn-lt"/>
              </a:rPr>
              <a:t>Special Education Generalist is appropriate </a:t>
            </a:r>
            <a:r>
              <a:rPr lang="en-US" sz="1800" b="0" dirty="0">
                <a:solidFill>
                  <a:schemeClr val="tx1"/>
                </a:solidFill>
                <a:latin typeface="+mn-lt"/>
              </a:rPr>
              <a:t>for </a:t>
            </a:r>
            <a:r>
              <a:rPr lang="en-US" sz="1800" b="0" dirty="0" smtClean="0">
                <a:solidFill>
                  <a:schemeClr val="tx1"/>
                </a:solidFill>
                <a:latin typeface="+mn-lt"/>
              </a:rPr>
              <a:t>students identified </a:t>
            </a:r>
            <a:r>
              <a:rPr lang="en-US" sz="1800" b="0" dirty="0">
                <a:solidFill>
                  <a:schemeClr val="tx1"/>
                </a:solidFill>
                <a:latin typeface="+mn-lt"/>
              </a:rPr>
              <a:t>as disability </a:t>
            </a:r>
            <a:r>
              <a:rPr lang="en-US" sz="1800" b="0" dirty="0" smtClean="0">
                <a:solidFill>
                  <a:schemeClr val="tx1"/>
                </a:solidFill>
                <a:latin typeface="+mn-lt"/>
              </a:rPr>
              <a:t>04-Specific Learning Disability in grade 3.</a:t>
            </a:r>
            <a:endParaRPr lang="en-US" sz="1600" b="0" dirty="0">
              <a:solidFill>
                <a:schemeClr val="tx1"/>
              </a:solidFill>
              <a:latin typeface="+mn-lt"/>
            </a:endParaRPr>
          </a:p>
          <a:p>
            <a:pPr>
              <a:buFont typeface="Arial" panose="020B0604020202020204" pitchFamily="34" charset="0"/>
              <a:buChar char="•"/>
            </a:pPr>
            <a:endParaRPr lang="en-US" sz="1800" b="0" dirty="0" smtClean="0">
              <a:solidFill>
                <a:schemeClr val="tx1"/>
              </a:solidFill>
              <a:latin typeface="+mn-lt"/>
            </a:endParaRPr>
          </a:p>
          <a:p>
            <a:pPr marL="45720" indent="0">
              <a:buNone/>
            </a:pPr>
            <a:r>
              <a:rPr lang="en-US" sz="1800" dirty="0" smtClean="0">
                <a:solidFill>
                  <a:schemeClr val="tx1"/>
                </a:solidFill>
                <a:latin typeface="+mn-lt"/>
              </a:rPr>
              <a:t>NOTE:  </a:t>
            </a:r>
            <a:r>
              <a:rPr lang="en-US" sz="1800" b="0" dirty="0" smtClean="0">
                <a:solidFill>
                  <a:schemeClr val="tx1"/>
                </a:solidFill>
                <a:latin typeface="+mn-lt"/>
              </a:rPr>
              <a:t>Special education teachers who provide services to students in grades K-2 are to be reported with AIA Code 0041 Early Childhood/Elementary.  </a:t>
            </a:r>
            <a:endParaRPr lang="en-US" sz="1800" i="1" dirty="0">
              <a:solidFill>
                <a:schemeClr val="tx1"/>
              </a:solidFill>
              <a:latin typeface="+mn-lt"/>
            </a:endParaRPr>
          </a:p>
          <a:p>
            <a:endParaRPr lang="en-US" dirty="0"/>
          </a:p>
        </p:txBody>
      </p:sp>
    </p:spTree>
    <p:extLst>
      <p:ext uri="{BB962C8B-B14F-4D97-AF65-F5344CB8AC3E}">
        <p14:creationId xmlns:p14="http://schemas.microsoft.com/office/powerpoint/2010/main" val="9916785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CDE Contacts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Staff </a:t>
            </a:r>
            <a:r>
              <a:rPr lang="en-US" dirty="0"/>
              <a:t>Interchange </a:t>
            </a:r>
            <a:r>
              <a:rPr lang="en-US" dirty="0" smtClean="0"/>
              <a:t>information:</a:t>
            </a:r>
          </a:p>
          <a:p>
            <a:pPr lvl="1"/>
            <a:r>
              <a:rPr lang="en-US" dirty="0" smtClean="0">
                <a:hlinkClick r:id="rId2"/>
              </a:rPr>
              <a:t>http</a:t>
            </a:r>
            <a:r>
              <a:rPr lang="en-US" dirty="0">
                <a:hlinkClick r:id="rId2"/>
              </a:rPr>
              <a:t>://</a:t>
            </a:r>
            <a:r>
              <a:rPr lang="en-US" dirty="0" smtClean="0">
                <a:hlinkClick r:id="rId2"/>
              </a:rPr>
              <a:t>www.cde.state.co.us/datapipeline/inter_staff</a:t>
            </a:r>
            <a:endParaRPr lang="en-US" dirty="0" smtClean="0"/>
          </a:p>
          <a:p>
            <a:pPr lvl="1"/>
            <a:r>
              <a:rPr lang="en-US" dirty="0" smtClean="0"/>
              <a:t>Annette Severson: </a:t>
            </a:r>
            <a:r>
              <a:rPr lang="en-US" dirty="0" smtClean="0">
                <a:hlinkClick r:id="rId3"/>
              </a:rPr>
              <a:t>severson_a@cde.state.co.us</a:t>
            </a:r>
            <a:r>
              <a:rPr lang="en-US" dirty="0" smtClean="0"/>
              <a:t>  also HR</a:t>
            </a:r>
          </a:p>
          <a:p>
            <a:pPr lvl="1"/>
            <a:r>
              <a:rPr lang="en-US" dirty="0" smtClean="0"/>
              <a:t>Lindsey Heitman: </a:t>
            </a:r>
            <a:r>
              <a:rPr lang="en-US" dirty="0" smtClean="0">
                <a:hlinkClick r:id="rId4"/>
              </a:rPr>
              <a:t>heitman_l@cde.state.co.us</a:t>
            </a:r>
            <a:r>
              <a:rPr lang="en-US" dirty="0" smtClean="0"/>
              <a:t>  also Dec Count</a:t>
            </a:r>
          </a:p>
          <a:p>
            <a:pPr lvl="1"/>
            <a:endParaRPr lang="en-US" sz="900" dirty="0"/>
          </a:p>
          <a:p>
            <a:r>
              <a:rPr lang="en-US" dirty="0" smtClean="0"/>
              <a:t>Human Resources Snapshot information: </a:t>
            </a:r>
          </a:p>
          <a:p>
            <a:pPr lvl="1"/>
            <a:r>
              <a:rPr lang="en-US" dirty="0">
                <a:hlinkClick r:id="rId5"/>
              </a:rPr>
              <a:t>http://</a:t>
            </a:r>
            <a:r>
              <a:rPr lang="en-US" dirty="0" smtClean="0">
                <a:hlinkClick r:id="rId5"/>
              </a:rPr>
              <a:t>www.cde.state.co.us/datapipeline/snap_hr</a:t>
            </a:r>
            <a:endParaRPr lang="en-US" dirty="0" smtClean="0"/>
          </a:p>
          <a:p>
            <a:endParaRPr lang="en-US" sz="1000" dirty="0"/>
          </a:p>
          <a:p>
            <a:r>
              <a:rPr lang="en-US" dirty="0" smtClean="0"/>
              <a:t> Special Education December Count Snapshot information:</a:t>
            </a:r>
          </a:p>
          <a:p>
            <a:pPr lvl="1"/>
            <a:r>
              <a:rPr lang="en-US" dirty="0">
                <a:hlinkClick r:id="rId6"/>
              </a:rPr>
              <a:t>http://</a:t>
            </a:r>
            <a:r>
              <a:rPr lang="en-US" dirty="0" smtClean="0">
                <a:hlinkClick r:id="rId6"/>
              </a:rPr>
              <a:t>www.cde.state.co.us/datapipeline/snap_sped-december</a:t>
            </a:r>
            <a:endParaRPr lang="en-US" dirty="0" smtClean="0"/>
          </a:p>
          <a:p>
            <a:pPr lvl="1"/>
            <a:r>
              <a:rPr lang="en-US" dirty="0" smtClean="0"/>
              <a:t> Additional Contacts: </a:t>
            </a:r>
          </a:p>
          <a:p>
            <a:pPr lvl="2"/>
            <a:r>
              <a:rPr lang="en-US" dirty="0" smtClean="0"/>
              <a:t>Orla Bolger: </a:t>
            </a:r>
            <a:r>
              <a:rPr lang="en-US" dirty="0" smtClean="0">
                <a:hlinkClick r:id="rId7"/>
              </a:rPr>
              <a:t>bolger_o@cde.state.co.us</a:t>
            </a:r>
            <a:r>
              <a:rPr lang="en-US" dirty="0" smtClean="0"/>
              <a:t> </a:t>
            </a:r>
            <a:r>
              <a:rPr lang="en-US" sz="1500" dirty="0" smtClean="0"/>
              <a:t>December Count Content Expert</a:t>
            </a:r>
          </a:p>
          <a:p>
            <a:pPr lvl="2"/>
            <a:r>
              <a:rPr lang="en-US" dirty="0" smtClean="0"/>
              <a:t>Lauren Rossini: </a:t>
            </a:r>
            <a:r>
              <a:rPr lang="en-US" dirty="0" smtClean="0">
                <a:hlinkClick r:id="rId8"/>
              </a:rPr>
              <a:t>Rossini_R@cde.state.co.us</a:t>
            </a:r>
            <a:r>
              <a:rPr lang="en-US" dirty="0" smtClean="0"/>
              <a:t> </a:t>
            </a:r>
            <a:r>
              <a:rPr lang="en-US" sz="1500" dirty="0" smtClean="0"/>
              <a:t>Special Education Staff Reporting and Qualifications</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30558143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2088"/>
            <a:ext cx="7886700" cy="520700"/>
          </a:xfrm>
        </p:spPr>
        <p:txBody>
          <a:bodyPr>
            <a:normAutofit fontScale="90000"/>
          </a:bodyPr>
          <a:lstStyle/>
          <a:p>
            <a:pPr>
              <a:defRPr/>
            </a:pPr>
            <a:r>
              <a:rPr lang="en-US" dirty="0" smtClean="0">
                <a:solidFill>
                  <a:srgbClr val="000000"/>
                </a:solidFill>
              </a:rPr>
              <a:t>Questions?</a:t>
            </a:r>
            <a:endParaRPr lang="en-US" dirty="0">
              <a:solidFill>
                <a:srgbClr val="000000"/>
              </a:solidFill>
            </a:endParaRPr>
          </a:p>
        </p:txBody>
      </p:sp>
      <p:sp>
        <p:nvSpPr>
          <p:cNvPr id="4" name="Content Placeholder 3"/>
          <p:cNvSpPr>
            <a:spLocks noGrp="1"/>
          </p:cNvSpPr>
          <p:nvPr>
            <p:ph idx="4294967295"/>
          </p:nvPr>
        </p:nvSpPr>
        <p:spPr>
          <a:xfrm>
            <a:off x="0" y="906463"/>
            <a:ext cx="7886700" cy="5003421"/>
          </a:xfrm>
          <a:prstGeom prst="rect">
            <a:avLst/>
          </a:prstGeom>
          <a:solidFill>
            <a:schemeClr val="bg1"/>
          </a:solidFill>
        </p:spPr>
        <p:txBody>
          <a:bodyPr wrap="square">
            <a:spAutoFit/>
          </a:bodyPr>
          <a:lstStyle/>
          <a:p>
            <a:pPr marL="0" lvl="0" indent="0">
              <a:buNone/>
            </a:pPr>
            <a:r>
              <a:rPr lang="en-US" sz="1600" dirty="0" smtClean="0"/>
              <a:t>If you have </a:t>
            </a:r>
            <a:r>
              <a:rPr lang="en-US" sz="1600" dirty="0" smtClean="0">
                <a:solidFill>
                  <a:srgbClr val="00B0F0"/>
                </a:solidFill>
              </a:rPr>
              <a:t>ANY</a:t>
            </a:r>
            <a:r>
              <a:rPr lang="en-US" sz="1600" dirty="0" smtClean="0"/>
              <a:t> questions about the Special Education December Count, please feel free to contact us. No question or concern should remain unanswered of unresolved. </a:t>
            </a:r>
          </a:p>
          <a:p>
            <a:pPr marL="0" lvl="0" indent="0">
              <a:buNone/>
            </a:pPr>
            <a:endParaRPr lang="en-US" sz="1600" dirty="0"/>
          </a:p>
          <a:p>
            <a:pPr marL="0" lvl="0" indent="0">
              <a:buNone/>
            </a:pPr>
            <a:r>
              <a:rPr lang="en-US" sz="1600" dirty="0" smtClean="0"/>
              <a:t>We are just a phone call or email away!</a:t>
            </a:r>
          </a:p>
          <a:p>
            <a:pPr marL="45720" indent="0">
              <a:buNone/>
            </a:pPr>
            <a:r>
              <a:rPr lang="en-US" sz="1600" dirty="0" smtClean="0"/>
              <a:t>Lindsey </a:t>
            </a:r>
            <a:r>
              <a:rPr lang="en-US" sz="1600" dirty="0"/>
              <a:t>Heitman (303) 866-5759 </a:t>
            </a:r>
            <a:r>
              <a:rPr lang="en-US" sz="1600" dirty="0">
                <a:hlinkClick r:id="rId2"/>
              </a:rPr>
              <a:t>heitman_l@cde.state.co.us</a:t>
            </a:r>
            <a:endParaRPr lang="en-US" sz="1600" dirty="0"/>
          </a:p>
          <a:p>
            <a:pPr marL="45720" indent="0">
              <a:buNone/>
            </a:pPr>
            <a:r>
              <a:rPr lang="en-US" sz="1600" dirty="0"/>
              <a:t>Orla Bolger (303) 866-6896 </a:t>
            </a:r>
            <a:r>
              <a:rPr lang="en-US" sz="1600" dirty="0" smtClean="0">
                <a:hlinkClick r:id="rId3"/>
              </a:rPr>
              <a:t>bolger_o@cde.state.co.us</a:t>
            </a:r>
            <a:endParaRPr lang="en-US" sz="1600" dirty="0" smtClean="0"/>
          </a:p>
          <a:p>
            <a:pPr marL="45720" indent="0">
              <a:buNone/>
            </a:pPr>
            <a:r>
              <a:rPr lang="en-US" sz="1600" dirty="0" smtClean="0"/>
              <a:t>Lauren Rossini (303) 866- 6688 </a:t>
            </a:r>
            <a:r>
              <a:rPr lang="en-US" sz="1600" dirty="0" smtClean="0">
                <a:hlinkClick r:id="rId4"/>
              </a:rPr>
              <a:t>rossini_l@cde.state.co.us</a:t>
            </a:r>
            <a:r>
              <a:rPr lang="en-US" sz="1600" dirty="0" smtClean="0"/>
              <a:t> </a:t>
            </a:r>
          </a:p>
          <a:p>
            <a:pPr marL="45720" indent="0">
              <a:buNone/>
            </a:pPr>
            <a:r>
              <a:rPr lang="en-US" sz="1600" dirty="0" smtClean="0"/>
              <a:t>Annette Severson (303) 866 – 6824 </a:t>
            </a:r>
            <a:r>
              <a:rPr lang="en-US" sz="1600" dirty="0" smtClean="0">
                <a:hlinkClick r:id="rId5"/>
              </a:rPr>
              <a:t>severson_a@cde.state.co.us</a:t>
            </a:r>
            <a:r>
              <a:rPr lang="en-US" sz="1600" dirty="0" smtClean="0"/>
              <a:t> </a:t>
            </a:r>
            <a:endParaRPr lang="en-US" sz="1600" dirty="0"/>
          </a:p>
          <a:p>
            <a:pPr marL="0" lvl="0" indent="0">
              <a:buNone/>
            </a:pPr>
            <a:endParaRPr lang="en-US" sz="1600" dirty="0"/>
          </a:p>
          <a:p>
            <a:pPr marL="45720" indent="0">
              <a:spcBef>
                <a:spcPts val="0"/>
              </a:spcBef>
              <a:buNone/>
            </a:pPr>
            <a:r>
              <a:rPr lang="en-US" sz="1600" dirty="0" smtClean="0"/>
              <a:t>Email </a:t>
            </a:r>
            <a:r>
              <a:rPr lang="en-US" sz="1600" dirty="0"/>
              <a:t>protocol – please include:</a:t>
            </a:r>
          </a:p>
          <a:p>
            <a:pPr>
              <a:spcBef>
                <a:spcPts val="0"/>
              </a:spcBef>
            </a:pPr>
            <a:r>
              <a:rPr lang="en-US" sz="1600" dirty="0" smtClean="0"/>
              <a:t>Administrative </a:t>
            </a:r>
            <a:r>
              <a:rPr lang="en-US" sz="1600" dirty="0"/>
              <a:t>Unit #</a:t>
            </a:r>
          </a:p>
          <a:p>
            <a:pPr>
              <a:spcBef>
                <a:spcPts val="0"/>
              </a:spcBef>
            </a:pPr>
            <a:r>
              <a:rPr lang="en-US" sz="1600" dirty="0"/>
              <a:t>Phone number where you may be </a:t>
            </a:r>
            <a:r>
              <a:rPr lang="en-US" sz="1600" dirty="0" smtClean="0"/>
              <a:t>reached. Be sure to get that added in Access Management.</a:t>
            </a:r>
            <a:endParaRPr lang="en-US" sz="1600" dirty="0"/>
          </a:p>
          <a:p>
            <a:pPr>
              <a:spcBef>
                <a:spcPts val="0"/>
              </a:spcBef>
            </a:pPr>
            <a:r>
              <a:rPr lang="en-US" sz="1600" dirty="0"/>
              <a:t>Subject of the email</a:t>
            </a:r>
          </a:p>
          <a:p>
            <a:pPr>
              <a:spcBef>
                <a:spcPts val="0"/>
              </a:spcBef>
            </a:pPr>
            <a:endParaRPr lang="en-US" sz="1600" dirty="0"/>
          </a:p>
          <a:p>
            <a:pPr marL="45720" indent="0">
              <a:spcBef>
                <a:spcPts val="0"/>
              </a:spcBef>
              <a:buNone/>
            </a:pPr>
            <a:r>
              <a:rPr lang="en-US" sz="1600" i="1" dirty="0"/>
              <a:t>NOTE:</a:t>
            </a:r>
            <a:r>
              <a:rPr lang="en-US" sz="1600" dirty="0"/>
              <a:t>  Never send files or reports via email – contact us to determine best technical assistance avenue.</a:t>
            </a:r>
          </a:p>
          <a:p>
            <a:pPr lvl="0">
              <a:lnSpc>
                <a:spcPct val="100000"/>
              </a:lnSpc>
              <a:spcBef>
                <a:spcPts val="0"/>
              </a:spcBef>
            </a:pPr>
            <a:endParaRPr lang="en-US" sz="1600" b="1" u="sng"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775243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Pupils Attendance Information Code (PAI Code)</a:t>
            </a:r>
            <a:endParaRPr lang="en-US" dirty="0"/>
          </a:p>
        </p:txBody>
      </p:sp>
      <p:sp>
        <p:nvSpPr>
          <p:cNvPr id="3" name="Content Placeholder 2"/>
          <p:cNvSpPr>
            <a:spLocks noGrp="1"/>
          </p:cNvSpPr>
          <p:nvPr>
            <p:ph idx="1"/>
          </p:nvPr>
        </p:nvSpPr>
        <p:spPr/>
        <p:txBody>
          <a:bodyPr>
            <a:normAutofit fontScale="25000" lnSpcReduction="20000"/>
          </a:bodyPr>
          <a:lstStyle/>
          <a:p>
            <a:r>
              <a:rPr lang="en-US" sz="5600" b="1" dirty="0">
                <a:solidFill>
                  <a:schemeClr val="tx1"/>
                </a:solidFill>
                <a:latin typeface="+mn-lt"/>
              </a:rPr>
              <a:t>Pupil’s Attendance Information (PAI Code) – </a:t>
            </a:r>
            <a:endParaRPr lang="en-US" sz="5600" dirty="0">
              <a:solidFill>
                <a:schemeClr val="tx1"/>
              </a:solidFill>
              <a:latin typeface="+mn-lt"/>
            </a:endParaRPr>
          </a:p>
          <a:p>
            <a:r>
              <a:rPr lang="en-US" sz="5600" u="sng" dirty="0">
                <a:solidFill>
                  <a:schemeClr val="tx1"/>
                </a:solidFill>
                <a:latin typeface="+mn-lt"/>
              </a:rPr>
              <a:t> </a:t>
            </a:r>
            <a:r>
              <a:rPr lang="en-US" sz="5600" u="sng" dirty="0" smtClean="0">
                <a:solidFill>
                  <a:schemeClr val="tx1"/>
                </a:solidFill>
                <a:latin typeface="+mn-lt"/>
              </a:rPr>
              <a:t>A - side:</a:t>
            </a:r>
          </a:p>
          <a:p>
            <a:r>
              <a:rPr lang="en-US" sz="5600" dirty="0" smtClean="0">
                <a:solidFill>
                  <a:schemeClr val="tx1"/>
                </a:solidFill>
                <a:latin typeface="+mn-lt"/>
              </a:rPr>
              <a:t>Pupils </a:t>
            </a:r>
            <a:r>
              <a:rPr lang="en-US" sz="5600" dirty="0">
                <a:solidFill>
                  <a:schemeClr val="tx1"/>
                </a:solidFill>
                <a:latin typeface="+mn-lt"/>
              </a:rPr>
              <a:t>Attending an Educational Program Operated by the Reporting Administrative Unit, including students served under Schools of Choice and on a tuition </a:t>
            </a:r>
            <a:r>
              <a:rPr lang="en-US" sz="5600" dirty="0" smtClean="0">
                <a:solidFill>
                  <a:schemeClr val="tx1"/>
                </a:solidFill>
                <a:latin typeface="+mn-lt"/>
              </a:rPr>
              <a:t>contract.</a:t>
            </a:r>
          </a:p>
          <a:p>
            <a:pPr marL="1371600" lvl="1" indent="-685800"/>
            <a:r>
              <a:rPr lang="en-US" sz="5200" dirty="0" smtClean="0"/>
              <a:t>Students attending in the AU</a:t>
            </a:r>
          </a:p>
          <a:p>
            <a:pPr marL="1371600" lvl="1" indent="-685800"/>
            <a:r>
              <a:rPr lang="en-US" sz="5200" dirty="0" smtClean="0"/>
              <a:t>Use codes 01 - 17</a:t>
            </a:r>
          </a:p>
          <a:p>
            <a:pPr marL="1371600" lvl="1" indent="-685800"/>
            <a:r>
              <a:rPr lang="en-US" sz="5200" dirty="0"/>
              <a:t>O</a:t>
            </a:r>
            <a:r>
              <a:rPr lang="en-US" sz="5200" dirty="0" smtClean="0"/>
              <a:t>perated by the reporting AU</a:t>
            </a:r>
          </a:p>
          <a:p>
            <a:pPr marL="1371600" lvl="1" indent="-685800"/>
            <a:r>
              <a:rPr lang="en-US" sz="5200" dirty="0" smtClean="0">
                <a:solidFill>
                  <a:schemeClr val="tx1"/>
                </a:solidFill>
              </a:rPr>
              <a:t>State Operated Programs must use code 19 for their students</a:t>
            </a:r>
            <a:r>
              <a:rPr lang="en-US" sz="5200" dirty="0">
                <a:solidFill>
                  <a:schemeClr val="tx1"/>
                </a:solidFill>
              </a:rPr>
              <a:t/>
            </a:r>
            <a:br>
              <a:rPr lang="en-US" sz="5200" dirty="0">
                <a:solidFill>
                  <a:schemeClr val="tx1"/>
                </a:solidFill>
              </a:rPr>
            </a:br>
            <a:endParaRPr lang="en-US" sz="5200" dirty="0">
              <a:solidFill>
                <a:schemeClr val="tx1"/>
              </a:solidFill>
            </a:endParaRPr>
          </a:p>
          <a:p>
            <a:r>
              <a:rPr lang="en-US" sz="5600" u="sng" dirty="0" smtClean="0">
                <a:solidFill>
                  <a:schemeClr val="tx1"/>
                </a:solidFill>
                <a:latin typeface="+mn-lt"/>
              </a:rPr>
              <a:t>B - side:</a:t>
            </a:r>
          </a:p>
          <a:p>
            <a:r>
              <a:rPr lang="en-US" sz="5600" dirty="0" smtClean="0">
                <a:solidFill>
                  <a:schemeClr val="tx1"/>
                </a:solidFill>
                <a:latin typeface="+mn-lt"/>
              </a:rPr>
              <a:t>Resident </a:t>
            </a:r>
            <a:r>
              <a:rPr lang="en-US" sz="5600" dirty="0">
                <a:solidFill>
                  <a:schemeClr val="tx1"/>
                </a:solidFill>
                <a:latin typeface="+mn-lt"/>
              </a:rPr>
              <a:t>Pupils Attending an Educational Program Not Operated by the Reporting Administrative Unit.  Do not include students served by another administrative unit under Public Schools of Choice, even if you are paying tuition</a:t>
            </a:r>
            <a:r>
              <a:rPr lang="en-US" sz="5600" dirty="0" smtClean="0">
                <a:solidFill>
                  <a:schemeClr val="tx1"/>
                </a:solidFill>
                <a:latin typeface="+mn-lt"/>
              </a:rPr>
              <a:t>.</a:t>
            </a:r>
          </a:p>
          <a:p>
            <a:pPr marL="1371600" lvl="1" indent="-685800"/>
            <a:r>
              <a:rPr lang="en-US" sz="5200" dirty="0" smtClean="0"/>
              <a:t>Resident students attending outside the AU</a:t>
            </a:r>
          </a:p>
          <a:p>
            <a:pPr marL="1371600" lvl="1" indent="-685800"/>
            <a:r>
              <a:rPr lang="en-US" sz="5200" dirty="0" smtClean="0"/>
              <a:t>Use codes 22 – 32</a:t>
            </a:r>
          </a:p>
          <a:p>
            <a:pPr marL="1371600" lvl="1" indent="-685800"/>
            <a:r>
              <a:rPr lang="en-US" sz="5200" dirty="0" smtClean="0">
                <a:solidFill>
                  <a:schemeClr val="tx1"/>
                </a:solidFill>
                <a:latin typeface="+mn-lt"/>
              </a:rPr>
              <a:t>Not operated by the reporting AU</a:t>
            </a:r>
          </a:p>
          <a:p>
            <a:pPr marL="1371600" lvl="1" indent="-685800"/>
            <a:r>
              <a:rPr lang="en-US" sz="5200" dirty="0" smtClean="0"/>
              <a:t>Report students based on where they receive their educational services</a:t>
            </a:r>
            <a:endParaRPr lang="en-US" sz="5200" dirty="0">
              <a:solidFill>
                <a:schemeClr val="tx1"/>
              </a:solidFill>
              <a:latin typeface="+mn-lt"/>
            </a:endParaRPr>
          </a:p>
          <a:p>
            <a:endParaRPr lang="en-US" sz="4300" dirty="0">
              <a:solidFill>
                <a:schemeClr val="tx1"/>
              </a:solidFill>
              <a:latin typeface="+mn-lt"/>
            </a:endParaRPr>
          </a:p>
          <a:p>
            <a:r>
              <a:rPr lang="en-US" sz="4300" dirty="0">
                <a:solidFill>
                  <a:schemeClr val="tx1"/>
                </a:solidFill>
                <a:latin typeface="+mn-lt"/>
              </a:rPr>
              <a:t> </a:t>
            </a:r>
            <a:r>
              <a:rPr lang="en-US" sz="5600" dirty="0" smtClean="0">
                <a:solidFill>
                  <a:schemeClr val="tx1"/>
                </a:solidFill>
                <a:latin typeface="+mn-lt"/>
              </a:rPr>
              <a:t>If </a:t>
            </a:r>
            <a:r>
              <a:rPr lang="en-US" sz="5600" dirty="0">
                <a:solidFill>
                  <a:schemeClr val="tx1"/>
                </a:solidFill>
                <a:latin typeface="+mn-lt"/>
              </a:rPr>
              <a:t>a student is served by more than one Administrative Unit, the two entities must determine who is eligible for funding prior to submission of the file. Please contact CDE if you need help in determining which Administrative Unit will claim the funding</a:t>
            </a:r>
            <a:r>
              <a:rPr lang="en-US" sz="5600" dirty="0" smtClean="0">
                <a:solidFill>
                  <a:schemeClr val="tx1"/>
                </a:solidFill>
                <a:latin typeface="+mn-lt"/>
              </a:rPr>
              <a:t>.</a:t>
            </a:r>
          </a:p>
          <a:p>
            <a:pPr lvl="0"/>
            <a:r>
              <a:rPr lang="en-US" sz="5600" dirty="0" smtClean="0">
                <a:solidFill>
                  <a:schemeClr val="tx1"/>
                </a:solidFill>
                <a:latin typeface="+mn-lt"/>
              </a:rPr>
              <a:t>	</a:t>
            </a:r>
          </a:p>
          <a:p>
            <a:r>
              <a:rPr lang="en-US" sz="5600" dirty="0">
                <a:latin typeface="+mn-lt"/>
              </a:rPr>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22033012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26FA2-3EC9-4717-AD62-D8C823692DD3}" type="slidenum">
              <a:rPr lang="en-US" smtClean="0"/>
              <a:pPr/>
              <a:t>80</a:t>
            </a:fld>
            <a:endParaRPr lang="en-US" dirty="0"/>
          </a:p>
        </p:txBody>
      </p:sp>
      <p:sp>
        <p:nvSpPr>
          <p:cNvPr id="3" name="Content Placeholder 2"/>
          <p:cNvSpPr>
            <a:spLocks noGrp="1"/>
          </p:cNvSpPr>
          <p:nvPr>
            <p:ph idx="4294967295"/>
          </p:nvPr>
        </p:nvSpPr>
        <p:spPr>
          <a:xfrm>
            <a:off x="0" y="1508125"/>
            <a:ext cx="7886700" cy="4351338"/>
          </a:xfrm>
        </p:spPr>
        <p:txBody>
          <a:bodyPr>
            <a:normAutofit/>
          </a:bodyPr>
          <a:lstStyle/>
          <a:p>
            <a:pPr marL="0" indent="0">
              <a:buNone/>
            </a:pPr>
            <a:r>
              <a:rPr lang="en-US" dirty="0" smtClean="0"/>
              <a:t>                                                                                                              </a:t>
            </a:r>
          </a:p>
          <a:p>
            <a:pPr marL="0" indent="0">
              <a:buNone/>
            </a:pPr>
            <a:endParaRPr lang="en-US" i="1" dirty="0">
              <a:solidFill>
                <a:srgbClr val="C00000"/>
              </a:solidFill>
            </a:endParaRPr>
          </a:p>
          <a:p>
            <a:pPr marL="0" indent="0">
              <a:buNone/>
            </a:pPr>
            <a:endParaRPr lang="en-US" i="1" dirty="0" smtClean="0">
              <a:solidFill>
                <a:srgbClr val="C00000"/>
              </a:solidFill>
            </a:endParaRPr>
          </a:p>
          <a:p>
            <a:pPr marL="0" indent="0">
              <a:buNone/>
            </a:pPr>
            <a:endParaRPr lang="en-US" i="1" dirty="0">
              <a:solidFill>
                <a:srgbClr val="C00000"/>
              </a:solidFill>
            </a:endParaRPr>
          </a:p>
          <a:p>
            <a:pPr marL="0" indent="0">
              <a:buNone/>
            </a:pPr>
            <a:endParaRPr lang="en-US" i="1" dirty="0" smtClean="0">
              <a:solidFill>
                <a:srgbClr val="C00000"/>
              </a:solidFill>
            </a:endParaRPr>
          </a:p>
          <a:p>
            <a:pPr marL="0" indent="0">
              <a:buNone/>
            </a:pPr>
            <a:r>
              <a:rPr lang="en-US" i="1" dirty="0" smtClean="0">
                <a:solidFill>
                  <a:srgbClr val="C00000"/>
                </a:solidFill>
              </a:rPr>
              <a:t>                     for </a:t>
            </a:r>
            <a:r>
              <a:rPr lang="en-US" i="1" dirty="0">
                <a:solidFill>
                  <a:srgbClr val="C00000"/>
                </a:solidFill>
              </a:rPr>
              <a:t>your participation. We appreciate it!!!</a:t>
            </a:r>
          </a:p>
          <a:p>
            <a:endParaRPr lang="en-US" dirty="0"/>
          </a:p>
        </p:txBody>
      </p:sp>
      <p:pic>
        <p:nvPicPr>
          <p:cNvPr id="5122" name="Picture 2" descr="C:\Users\Heitman_L\AppData\Local\Microsoft\Windows\Temporary Internet Files\Content.IE5\TFPDHF5P\thank-you-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921" y="1117164"/>
            <a:ext cx="3905125" cy="262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7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489070"/>
              </p:ext>
            </p:extLst>
          </p:nvPr>
        </p:nvGraphicFramePr>
        <p:xfrm>
          <a:off x="374753" y="1378839"/>
          <a:ext cx="8275509" cy="4002638"/>
        </p:xfrm>
        <a:graphic>
          <a:graphicData uri="http://schemas.openxmlformats.org/drawingml/2006/table">
            <a:tbl>
              <a:tblPr/>
              <a:tblGrid>
                <a:gridCol w="424166"/>
                <a:gridCol w="2752790"/>
                <a:gridCol w="610541"/>
                <a:gridCol w="4488012"/>
              </a:tblGrid>
              <a:tr h="207510">
                <a:tc gridSpan="2">
                  <a:txBody>
                    <a:bodyPr/>
                    <a:lstStyle/>
                    <a:p>
                      <a:pPr algn="ctr" fontAlgn="b"/>
                      <a:r>
                        <a:rPr lang="en-US" sz="1000" b="1" i="0" u="none" strike="noStrike" dirty="0">
                          <a:effectLst/>
                          <a:latin typeface="Calibri"/>
                        </a:rPr>
                        <a:t>A-Side District of Attendance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000" b="1" i="0" u="none" strike="noStrike">
                          <a:effectLst/>
                          <a:latin typeface="Calibri"/>
                        </a:rPr>
                        <a:t>B-Side District of Residence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207510">
                <a:tc>
                  <a:txBody>
                    <a:bodyPr/>
                    <a:lstStyle/>
                    <a:p>
                      <a:pPr algn="ctr" fontAlgn="ctr"/>
                      <a:r>
                        <a:rPr lang="en-US" sz="1000" b="0" i="0" u="none" strike="noStrike">
                          <a:solidFill>
                            <a:srgbClr val="000000"/>
                          </a:solidFill>
                          <a:effectLst/>
                          <a:latin typeface="Calibri"/>
                        </a:rPr>
                        <a:t>01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Designated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02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Open Enrollment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03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08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04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67458">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Eligible Facility Attending On-Grounds School (Approved Facility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05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Facility, Attending 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Detention Center</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Court-Mandated Juvenile Detention</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Non-Oublic School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Public Education Agency</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Non-Public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 Public Agency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Administrative Unit Placement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Administrative Unit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16</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7510">
                <a:tc>
                  <a:txBody>
                    <a:bodyPr/>
                    <a:lstStyle/>
                    <a:p>
                      <a:pPr algn="ctr" fontAlgn="ctr"/>
                      <a:r>
                        <a:rPr lang="en-US" sz="1000" b="0" i="0" u="none" strike="noStrike">
                          <a:solidFill>
                            <a:srgbClr val="000000"/>
                          </a:solidFill>
                          <a:effectLst/>
                          <a:latin typeface="Calibri"/>
                        </a:rPr>
                        <a:t>19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State Operated Program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dirty="0">
                          <a:solidFill>
                            <a:srgbClr val="000000"/>
                          </a:solidFill>
                          <a:effectLst/>
                          <a:latin typeface="Calibri"/>
                        </a:rPr>
                        <a:t>State Operated Program (AU of residence reporting is optional)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sp>
        <p:nvSpPr>
          <p:cNvPr id="3" name="TextBox 2"/>
          <p:cNvSpPr txBox="1"/>
          <p:nvPr/>
        </p:nvSpPr>
        <p:spPr>
          <a:xfrm>
            <a:off x="209862" y="292308"/>
            <a:ext cx="7997253" cy="646331"/>
          </a:xfrm>
          <a:prstGeom prst="rect">
            <a:avLst/>
          </a:prstGeom>
          <a:noFill/>
        </p:spPr>
        <p:txBody>
          <a:bodyPr wrap="square" rtlCol="0">
            <a:spAutoFit/>
          </a:bodyPr>
          <a:lstStyle/>
          <a:p>
            <a:r>
              <a:rPr lang="en-US" sz="3600" b="1" dirty="0" smtClean="0"/>
              <a:t>PAI Codes</a:t>
            </a:r>
            <a:endParaRPr lang="en-US" sz="3600" b="1" dirty="0"/>
          </a:p>
        </p:txBody>
      </p:sp>
      <p:sp>
        <p:nvSpPr>
          <p:cNvPr id="6" name="Rectangle 5"/>
          <p:cNvSpPr/>
          <p:nvPr/>
        </p:nvSpPr>
        <p:spPr>
          <a:xfrm>
            <a:off x="427220" y="6001009"/>
            <a:ext cx="7315200" cy="307777"/>
          </a:xfrm>
          <a:prstGeom prst="rect">
            <a:avLst/>
          </a:prstGeom>
        </p:spPr>
        <p:txBody>
          <a:bodyPr wrap="square">
            <a:spAutoFit/>
          </a:bodyPr>
          <a:lstStyle/>
          <a:p>
            <a:r>
              <a:rPr lang="en-US" sz="1400" dirty="0" smtClean="0">
                <a:hlinkClick r:id="rId2"/>
              </a:rPr>
              <a:t>http</a:t>
            </a:r>
            <a:r>
              <a:rPr lang="en-US" sz="1400" dirty="0">
                <a:hlinkClick r:id="rId2"/>
              </a:rPr>
              <a:t>://</a:t>
            </a:r>
            <a:r>
              <a:rPr lang="en-US" sz="1400" dirty="0" smtClean="0">
                <a:hlinkClick r:id="rId2"/>
              </a:rPr>
              <a:t>www.cde.state.co.us/datapipeline/decembercountpaicodes</a:t>
            </a:r>
            <a:r>
              <a:rPr lang="en-US" sz="1400" dirty="0" smtClean="0"/>
              <a:t> </a:t>
            </a:r>
            <a:endParaRPr lang="en-US" sz="1400" dirty="0"/>
          </a:p>
        </p:txBody>
      </p:sp>
      <p:sp>
        <p:nvSpPr>
          <p:cNvPr id="7" name="TextBox 6"/>
          <p:cNvSpPr txBox="1"/>
          <p:nvPr/>
        </p:nvSpPr>
        <p:spPr>
          <a:xfrm>
            <a:off x="427220" y="5654162"/>
            <a:ext cx="5688767" cy="338554"/>
          </a:xfrm>
          <a:prstGeom prst="rect">
            <a:avLst/>
          </a:prstGeom>
          <a:noFill/>
        </p:spPr>
        <p:txBody>
          <a:bodyPr wrap="square" rtlCol="0">
            <a:spAutoFit/>
          </a:bodyPr>
          <a:lstStyle/>
          <a:p>
            <a:r>
              <a:rPr lang="en-US" sz="1600" dirty="0" smtClean="0"/>
              <a:t>Helpful coding chart with notes about each code:</a:t>
            </a:r>
            <a:endParaRPr lang="en-US" sz="1600" dirty="0"/>
          </a:p>
        </p:txBody>
      </p:sp>
      <p:sp>
        <p:nvSpPr>
          <p:cNvPr id="4" name="TextBox 3"/>
          <p:cNvSpPr txBox="1"/>
          <p:nvPr/>
        </p:nvSpPr>
        <p:spPr>
          <a:xfrm>
            <a:off x="5606320" y="5472286"/>
            <a:ext cx="2930578" cy="1200329"/>
          </a:xfrm>
          <a:prstGeom prst="rect">
            <a:avLst/>
          </a:prstGeom>
          <a:noFill/>
        </p:spPr>
        <p:txBody>
          <a:bodyPr wrap="square" rtlCol="0">
            <a:spAutoFit/>
          </a:bodyPr>
          <a:lstStyle/>
          <a:p>
            <a:r>
              <a:rPr lang="en-US" sz="1200" dirty="0" smtClean="0"/>
              <a:t>Information on how to report these fields:</a:t>
            </a:r>
          </a:p>
          <a:p>
            <a:pPr marL="171450" indent="-171450">
              <a:buFont typeface="Arial" panose="020B0604020202020204" pitchFamily="34" charset="0"/>
              <a:buChar char="•"/>
            </a:pPr>
            <a:r>
              <a:rPr lang="en-US" sz="1200" dirty="0" smtClean="0"/>
              <a:t>School Code</a:t>
            </a:r>
          </a:p>
          <a:p>
            <a:pPr marL="171450" indent="-171450">
              <a:buFont typeface="Arial" panose="020B0604020202020204" pitchFamily="34" charset="0"/>
              <a:buChar char="•"/>
            </a:pPr>
            <a:r>
              <a:rPr lang="en-US" sz="1200" dirty="0" smtClean="0"/>
              <a:t>District of Attendance</a:t>
            </a:r>
          </a:p>
          <a:p>
            <a:pPr marL="171450" indent="-171450">
              <a:buFont typeface="Arial" panose="020B0604020202020204" pitchFamily="34" charset="0"/>
              <a:buChar char="•"/>
            </a:pPr>
            <a:r>
              <a:rPr lang="en-US" sz="1200" dirty="0" smtClean="0"/>
              <a:t>District of Residence</a:t>
            </a:r>
          </a:p>
          <a:p>
            <a:pPr marL="171450" indent="-171450">
              <a:buFont typeface="Arial" panose="020B0604020202020204" pitchFamily="34" charset="0"/>
              <a:buChar char="•"/>
            </a:pPr>
            <a:r>
              <a:rPr lang="en-US" sz="1200" dirty="0" smtClean="0"/>
              <a:t>Funding Status</a:t>
            </a:r>
          </a:p>
          <a:p>
            <a:endParaRPr lang="en-US" sz="1200" dirty="0"/>
          </a:p>
        </p:txBody>
      </p:sp>
      <p:cxnSp>
        <p:nvCxnSpPr>
          <p:cNvPr id="8" name="Straight Arrow Connector 7"/>
          <p:cNvCxnSpPr/>
          <p:nvPr/>
        </p:nvCxnSpPr>
        <p:spPr>
          <a:xfrm flipH="1">
            <a:off x="5141626" y="5654162"/>
            <a:ext cx="464694" cy="3385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07697"/>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4649</TotalTime>
  <Words>6431</Words>
  <Application>Microsoft Office PowerPoint</Application>
  <PresentationFormat>On-screen Show (4:3)</PresentationFormat>
  <Paragraphs>1086</Paragraphs>
  <Slides>80</Slides>
  <Notes>2</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Light Blue to Green Theme</vt:lpstr>
      <vt:lpstr> 2018-2019 Special Education December Count  Webinar Training </vt:lpstr>
      <vt:lpstr>Agenda</vt:lpstr>
      <vt:lpstr>December Count  Overview Statement</vt:lpstr>
      <vt:lpstr>Who to Report</vt:lpstr>
      <vt:lpstr>Parentally Placed in Private School Requirement</vt:lpstr>
      <vt:lpstr>Student</vt:lpstr>
      <vt:lpstr>PowerPoint Presentation</vt:lpstr>
      <vt:lpstr>Pupils Attendance Information Code (PAI Code)</vt:lpstr>
      <vt:lpstr>PowerPoint Presentation</vt:lpstr>
      <vt:lpstr>PowerPoint Presentation</vt:lpstr>
      <vt:lpstr>Staff</vt:lpstr>
      <vt:lpstr>SAM OFFICE HOURS Webinar</vt:lpstr>
      <vt:lpstr>Purpose of Staff Data</vt:lpstr>
      <vt:lpstr>Qualified Status</vt:lpstr>
      <vt:lpstr>Licensing Timeline</vt:lpstr>
      <vt:lpstr>Purchased Service Staff</vt:lpstr>
      <vt:lpstr>Staff Qualifications  Reference Documents</vt:lpstr>
      <vt:lpstr>Important December Count Dates for Staff</vt:lpstr>
      <vt:lpstr>SAM</vt:lpstr>
      <vt:lpstr>Staff Approval Matrix (SAM)</vt:lpstr>
      <vt:lpstr>Grant Project Codes IDEA Funds</vt:lpstr>
      <vt:lpstr>Staff Who Serve Both GenEd and SPED Students</vt:lpstr>
      <vt:lpstr>Critical Licensing Information</vt:lpstr>
      <vt:lpstr>License Types  Non-Qualified Status</vt:lpstr>
      <vt:lpstr>Review all SAM Warnings</vt:lpstr>
      <vt:lpstr>Data Pipeline Caseload Matches</vt:lpstr>
      <vt:lpstr>Staff to Student Caseload Match</vt:lpstr>
      <vt:lpstr>Grade Caseload Match (Data Pipeline)</vt:lpstr>
      <vt:lpstr>Grade Match Methods (Data Pipeline)</vt:lpstr>
      <vt:lpstr>50% Caseload Match - Primary Provider  (SAM)</vt:lpstr>
      <vt:lpstr>Caseload Match Speech-Language Pathologist</vt:lpstr>
      <vt:lpstr>PowerPoint Presentation</vt:lpstr>
      <vt:lpstr>PowerPoint Presentation</vt:lpstr>
      <vt:lpstr>Grades Reported </vt:lpstr>
      <vt:lpstr>PowerPoint Presentation</vt:lpstr>
      <vt:lpstr>PowerPoint Presentation</vt:lpstr>
      <vt:lpstr>District Wide Personnel</vt:lpstr>
      <vt:lpstr>Troubleshooting Grade Case Load Match Errors</vt:lpstr>
      <vt:lpstr>Troubleshooting Grade Case Load Match Errors</vt:lpstr>
      <vt:lpstr>Troubleshooting Grade Case Load Match Errors</vt:lpstr>
      <vt:lpstr>Troubleshooting Grade Case Load Match Errors</vt:lpstr>
      <vt:lpstr>Troubleshooting Grade Case Load Match Errors</vt:lpstr>
      <vt:lpstr>Staff Caseload Match Errors</vt:lpstr>
      <vt:lpstr>Tips/Hints</vt:lpstr>
      <vt:lpstr>Caseload Errors Steps for Resolving</vt:lpstr>
      <vt:lpstr>Reports</vt:lpstr>
      <vt:lpstr>Cognos Report</vt:lpstr>
      <vt:lpstr>December Count Report Menu </vt:lpstr>
      <vt:lpstr>Staff Error Reports</vt:lpstr>
      <vt:lpstr>Report of Errors to Correct</vt:lpstr>
      <vt:lpstr>Staff Error Report SAM Warnings</vt:lpstr>
      <vt:lpstr>Certified Staff Report</vt:lpstr>
      <vt:lpstr>Not Approved Staff</vt:lpstr>
      <vt:lpstr>Caseload Summary</vt:lpstr>
      <vt:lpstr>Caseload Summary Report</vt:lpstr>
      <vt:lpstr>Data Validity Reports</vt:lpstr>
      <vt:lpstr>Common Miscoding</vt:lpstr>
      <vt:lpstr>Special Service Providers </vt:lpstr>
      <vt:lpstr>Counselor</vt:lpstr>
      <vt:lpstr>Instructional or Non-Instructional</vt:lpstr>
      <vt:lpstr>Instructional Job Codes</vt:lpstr>
      <vt:lpstr>Non-Instructional Job Codes</vt:lpstr>
      <vt:lpstr>SAM Example Occupational Therapist</vt:lpstr>
      <vt:lpstr>How to Remedy</vt:lpstr>
      <vt:lpstr>SAM Example Transition Coordinator</vt:lpstr>
      <vt:lpstr>How to Remedy</vt:lpstr>
      <vt:lpstr>SAM Example SPED Administrator</vt:lpstr>
      <vt:lpstr>How to Remedy</vt:lpstr>
      <vt:lpstr>STAFF - PREK &amp; ADMINISTRATOR INSTRUCTIONAL AREA CODE </vt:lpstr>
      <vt:lpstr>SAM Example Special Education Teacher - PreK/Elementary Grades</vt:lpstr>
      <vt:lpstr>Pass/Fail SAM</vt:lpstr>
      <vt:lpstr>How to Remedy</vt:lpstr>
      <vt:lpstr>SAM Example Deaf/Hard of Hearing Teacher</vt:lpstr>
      <vt:lpstr>Fail SAM</vt:lpstr>
      <vt:lpstr>How to Remedy</vt:lpstr>
      <vt:lpstr>SAM Example Special Education Teacher - Early Childhood/Elementary Grades</vt:lpstr>
      <vt:lpstr>Pass SAM</vt:lpstr>
      <vt:lpstr>CDE Contacts</vt:lpstr>
      <vt:lpstr>Questions?</vt:lpstr>
      <vt:lpstr>PowerPoint Presentation</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378</cp:revision>
  <dcterms:created xsi:type="dcterms:W3CDTF">2018-01-08T21:58:16Z</dcterms:created>
  <dcterms:modified xsi:type="dcterms:W3CDTF">2018-11-14T23:44:42Z</dcterms:modified>
</cp:coreProperties>
</file>