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69" r:id="rId2"/>
    <p:sldId id="270" r:id="rId3"/>
    <p:sldId id="271" r:id="rId4"/>
    <p:sldId id="272" r:id="rId5"/>
    <p:sldId id="274" r:id="rId6"/>
    <p:sldId id="275" r:id="rId7"/>
    <p:sldId id="277" r:id="rId8"/>
    <p:sldId id="279" r:id="rId9"/>
    <p:sldId id="281" r:id="rId10"/>
    <p:sldId id="283" r:id="rId11"/>
    <p:sldId id="284" r:id="rId12"/>
    <p:sldId id="285" r:id="rId13"/>
    <p:sldId id="286" r:id="rId14"/>
    <p:sldId id="288" r:id="rId15"/>
    <p:sldId id="287" r:id="rId16"/>
    <p:sldId id="342" r:id="rId17"/>
    <p:sldId id="337" r:id="rId18"/>
    <p:sldId id="343" r:id="rId19"/>
    <p:sldId id="338" r:id="rId20"/>
    <p:sldId id="339" r:id="rId21"/>
    <p:sldId id="340" r:id="rId22"/>
    <p:sldId id="344" r:id="rId23"/>
    <p:sldId id="345" r:id="rId24"/>
    <p:sldId id="301" r:id="rId25"/>
    <p:sldId id="300" r:id="rId26"/>
    <p:sldId id="303" r:id="rId27"/>
    <p:sldId id="306" r:id="rId28"/>
    <p:sldId id="349" r:id="rId29"/>
    <p:sldId id="348" r:id="rId30"/>
    <p:sldId id="304" r:id="rId31"/>
    <p:sldId id="305" r:id="rId32"/>
    <p:sldId id="347"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46"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9133" autoAdjust="0"/>
  </p:normalViewPr>
  <p:slideViewPr>
    <p:cSldViewPr snapToGrid="0" showGuides="1">
      <p:cViewPr varScale="1">
        <p:scale>
          <a:sx n="121" d="100"/>
          <a:sy n="121" d="100"/>
        </p:scale>
        <p:origin x="129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35450-7BE8-45EB-8EA4-C1FD12299EE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FFEA870-349B-43A6-AAD7-A17583842ABE}">
      <dgm:prSet phldrT="[Tex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Create/Update Data Files</a:t>
          </a:r>
          <a:endParaRPr lang="en-US" b="1" dirty="0">
            <a:solidFill>
              <a:schemeClr val="tx1"/>
            </a:solidFill>
          </a:endParaRPr>
        </a:p>
      </dgm:t>
    </dgm:pt>
    <dgm:pt modelId="{2BFA5A84-2179-4D26-B1A5-D4931A974DE9}" type="parTrans" cxnId="{828D6936-D334-4BD1-9D89-2C837686C00B}">
      <dgm:prSet/>
      <dgm:spPr/>
      <dgm:t>
        <a:bodyPr/>
        <a:lstStyle/>
        <a:p>
          <a:endParaRPr lang="en-US"/>
        </a:p>
      </dgm:t>
    </dgm:pt>
    <dgm:pt modelId="{69D22DE2-51A7-4B07-8D04-FC3778FDCEE4}" type="sibTrans" cxnId="{828D6936-D334-4BD1-9D89-2C837686C00B}">
      <dgm:prSet/>
      <dgm:spPr>
        <a:solidFill>
          <a:schemeClr val="accent6">
            <a:lumMod val="60000"/>
            <a:lumOff val="40000"/>
          </a:schemeClr>
        </a:solidFill>
      </dgm:spPr>
      <dgm:t>
        <a:bodyPr/>
        <a:lstStyle/>
        <a:p>
          <a:endParaRPr lang="en-US"/>
        </a:p>
      </dgm:t>
    </dgm:pt>
    <dgm:pt modelId="{8427587D-CE7C-4C2D-BF7F-83486B17660F}">
      <dgm:prSet phldrT="[Tex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Upload files in Data File Upload</a:t>
          </a:r>
          <a:endParaRPr lang="en-US" b="1" dirty="0">
            <a:solidFill>
              <a:schemeClr val="tx1"/>
            </a:solidFill>
          </a:endParaRPr>
        </a:p>
      </dgm:t>
    </dgm:pt>
    <dgm:pt modelId="{87D7FAE8-28B0-4892-893C-959235F12561}" type="parTrans" cxnId="{1933106E-48BA-4B68-88B4-F438823CD2DD}">
      <dgm:prSet/>
      <dgm:spPr/>
      <dgm:t>
        <a:bodyPr/>
        <a:lstStyle/>
        <a:p>
          <a:endParaRPr lang="en-US"/>
        </a:p>
      </dgm:t>
    </dgm:pt>
    <dgm:pt modelId="{922E96A8-AF81-4A61-8C60-63817B9280F8}" type="sibTrans" cxnId="{1933106E-48BA-4B68-88B4-F438823CD2DD}">
      <dgm:prSet/>
      <dgm:spPr>
        <a:solidFill>
          <a:schemeClr val="accent6">
            <a:lumMod val="60000"/>
            <a:lumOff val="40000"/>
          </a:schemeClr>
        </a:solidFill>
      </dgm:spPr>
      <dgm:t>
        <a:bodyPr/>
        <a:lstStyle/>
        <a:p>
          <a:endParaRPr lang="en-US"/>
        </a:p>
      </dgm:t>
    </dgm:pt>
    <dgm:pt modelId="{89C7EAD3-E90E-484D-91D9-0405026FBA5A}">
      <dgm:prSet phldrT="[Tex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Review Batch Maintenance</a:t>
          </a:r>
          <a:endParaRPr lang="en-US" b="1" dirty="0">
            <a:solidFill>
              <a:schemeClr val="tx1"/>
            </a:solidFill>
          </a:endParaRPr>
        </a:p>
      </dgm:t>
    </dgm:pt>
    <dgm:pt modelId="{C60D841D-8744-4089-8AB5-07734AD657F7}" type="parTrans" cxnId="{C655710B-C81F-4829-BEE9-0E2504DD72CC}">
      <dgm:prSet/>
      <dgm:spPr/>
      <dgm:t>
        <a:bodyPr/>
        <a:lstStyle/>
        <a:p>
          <a:endParaRPr lang="en-US"/>
        </a:p>
      </dgm:t>
    </dgm:pt>
    <dgm:pt modelId="{6DAC399E-4CF6-41E1-9D9F-1FF2A74B8BBF}" type="sibTrans" cxnId="{C655710B-C81F-4829-BEE9-0E2504DD72CC}">
      <dgm:prSet/>
      <dgm:spPr>
        <a:solidFill>
          <a:schemeClr val="accent6">
            <a:lumMod val="60000"/>
            <a:lumOff val="40000"/>
          </a:schemeClr>
        </a:solidFill>
      </dgm:spPr>
      <dgm:t>
        <a:bodyPr/>
        <a:lstStyle/>
        <a:p>
          <a:endParaRPr lang="en-US"/>
        </a:p>
      </dgm:t>
    </dgm:pt>
    <dgm:pt modelId="{D82C355A-0CBB-427A-9B3F-3276C89D05C9}">
      <dgm:prSe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Review Error Reports in Cognos</a:t>
          </a:r>
          <a:endParaRPr lang="en-US" b="1" dirty="0">
            <a:solidFill>
              <a:schemeClr val="tx1"/>
            </a:solidFill>
          </a:endParaRPr>
        </a:p>
      </dgm:t>
    </dgm:pt>
    <dgm:pt modelId="{133FA631-CE2F-4428-99C7-D31F3A4D3B84}" type="parTrans" cxnId="{42BBF680-9E03-4BF7-9D53-09E0B6538F15}">
      <dgm:prSet/>
      <dgm:spPr/>
      <dgm:t>
        <a:bodyPr/>
        <a:lstStyle/>
        <a:p>
          <a:endParaRPr lang="en-US"/>
        </a:p>
      </dgm:t>
    </dgm:pt>
    <dgm:pt modelId="{22E3D24D-8258-44D4-8172-26BCB47B914D}" type="sibTrans" cxnId="{42BBF680-9E03-4BF7-9D53-09E0B6538F15}">
      <dgm:prSet/>
      <dgm:spPr>
        <a:solidFill>
          <a:schemeClr val="accent6">
            <a:lumMod val="60000"/>
            <a:lumOff val="40000"/>
          </a:schemeClr>
        </a:solidFill>
      </dgm:spPr>
      <dgm:t>
        <a:bodyPr/>
        <a:lstStyle/>
        <a:p>
          <a:endParaRPr lang="en-US"/>
        </a:p>
      </dgm:t>
    </dgm:pt>
    <dgm:pt modelId="{76381823-0A0E-4B66-9B02-89F7F31C1E3E}">
      <dgm:prSe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Correct Data Files in Source System</a:t>
          </a:r>
          <a:endParaRPr lang="en-US" b="1" dirty="0">
            <a:solidFill>
              <a:schemeClr val="tx1"/>
            </a:solidFill>
          </a:endParaRPr>
        </a:p>
      </dgm:t>
    </dgm:pt>
    <dgm:pt modelId="{6C9FB708-2B72-4053-9241-066E6448DCA1}" type="parTrans" cxnId="{C9FAF22C-9794-4B4C-8038-D30CD0612F24}">
      <dgm:prSet/>
      <dgm:spPr/>
      <dgm:t>
        <a:bodyPr/>
        <a:lstStyle/>
        <a:p>
          <a:endParaRPr lang="en-US"/>
        </a:p>
      </dgm:t>
    </dgm:pt>
    <dgm:pt modelId="{5CE50CAC-DA27-4639-ACE0-9BF60CBBCF92}" type="sibTrans" cxnId="{C9FAF22C-9794-4B4C-8038-D30CD0612F24}">
      <dgm:prSet/>
      <dgm:spPr/>
      <dgm:t>
        <a:bodyPr/>
        <a:lstStyle/>
        <a:p>
          <a:endParaRPr lang="en-US"/>
        </a:p>
      </dgm:t>
    </dgm:pt>
    <dgm:pt modelId="{702D1D68-DF5A-4A74-9EA7-7A8D98AC084B}">
      <dgm:prSet phldrT="[Text]"/>
      <dgm:spPr>
        <a:solidFill>
          <a:schemeClr val="accent6">
            <a:lumMod val="60000"/>
            <a:lumOff val="40000"/>
          </a:schemeClr>
        </a:solidFill>
        <a:effectLst>
          <a:outerShdw blurRad="50800" dist="38100" dir="2700000" algn="tl" rotWithShape="0">
            <a:prstClr val="black">
              <a:alpha val="40000"/>
            </a:prstClr>
          </a:outerShdw>
        </a:effectLst>
      </dgm:spPr>
      <dgm:t>
        <a:bodyPr/>
        <a:lstStyle/>
        <a:p>
          <a:r>
            <a:rPr lang="en-US" b="1" dirty="0" smtClean="0">
              <a:solidFill>
                <a:schemeClr val="tx1"/>
              </a:solidFill>
            </a:rPr>
            <a:t>Upload files in Format Checker</a:t>
          </a:r>
          <a:endParaRPr lang="en-US" b="1" dirty="0">
            <a:solidFill>
              <a:schemeClr val="tx1"/>
            </a:solidFill>
          </a:endParaRPr>
        </a:p>
      </dgm:t>
    </dgm:pt>
    <dgm:pt modelId="{1B3697FD-0BA3-42EB-875B-184F4808DD7D}" type="parTrans" cxnId="{B9DC3D55-4914-44AB-B906-99B73918D338}">
      <dgm:prSet/>
      <dgm:spPr/>
      <dgm:t>
        <a:bodyPr/>
        <a:lstStyle/>
        <a:p>
          <a:endParaRPr lang="en-US"/>
        </a:p>
      </dgm:t>
    </dgm:pt>
    <dgm:pt modelId="{0A892FA2-E74C-4523-8A55-9E07FEC043F5}" type="sibTrans" cxnId="{B9DC3D55-4914-44AB-B906-99B73918D338}">
      <dgm:prSet/>
      <dgm:spPr>
        <a:solidFill>
          <a:schemeClr val="accent6">
            <a:lumMod val="60000"/>
            <a:lumOff val="40000"/>
          </a:schemeClr>
        </a:solidFill>
      </dgm:spPr>
      <dgm:t>
        <a:bodyPr/>
        <a:lstStyle/>
        <a:p>
          <a:endParaRPr lang="en-US"/>
        </a:p>
      </dgm:t>
    </dgm:pt>
    <dgm:pt modelId="{F68F898B-99B1-4DC0-869B-0086926AEF57}" type="pres">
      <dgm:prSet presAssocID="{68635450-7BE8-45EB-8EA4-C1FD12299EE0}" presName="diagram" presStyleCnt="0">
        <dgm:presLayoutVars>
          <dgm:dir/>
          <dgm:resizeHandles val="exact"/>
        </dgm:presLayoutVars>
      </dgm:prSet>
      <dgm:spPr/>
      <dgm:t>
        <a:bodyPr/>
        <a:lstStyle/>
        <a:p>
          <a:endParaRPr lang="en-US"/>
        </a:p>
      </dgm:t>
    </dgm:pt>
    <dgm:pt modelId="{BA1D115F-5BFC-4FB0-AF5F-4A0F5AB1F7AE}" type="pres">
      <dgm:prSet presAssocID="{1FFEA870-349B-43A6-AAD7-A17583842ABE}" presName="node" presStyleLbl="node1" presStyleIdx="0" presStyleCnt="6">
        <dgm:presLayoutVars>
          <dgm:bulletEnabled val="1"/>
        </dgm:presLayoutVars>
      </dgm:prSet>
      <dgm:spPr/>
      <dgm:t>
        <a:bodyPr/>
        <a:lstStyle/>
        <a:p>
          <a:endParaRPr lang="en-US"/>
        </a:p>
      </dgm:t>
    </dgm:pt>
    <dgm:pt modelId="{4E303AA4-7E71-42A0-A8FC-EA5B8BF84102}" type="pres">
      <dgm:prSet presAssocID="{69D22DE2-51A7-4B07-8D04-FC3778FDCEE4}" presName="sibTrans" presStyleLbl="sibTrans2D1" presStyleIdx="0" presStyleCnt="5" custLinFactNeighborX="8642" custLinFactNeighborY="11003"/>
      <dgm:spPr/>
      <dgm:t>
        <a:bodyPr/>
        <a:lstStyle/>
        <a:p>
          <a:endParaRPr lang="en-US"/>
        </a:p>
      </dgm:t>
    </dgm:pt>
    <dgm:pt modelId="{2DAC7929-F0E9-40EA-B97F-DB97443826E0}" type="pres">
      <dgm:prSet presAssocID="{69D22DE2-51A7-4B07-8D04-FC3778FDCEE4}" presName="connectorText" presStyleLbl="sibTrans2D1" presStyleIdx="0" presStyleCnt="5"/>
      <dgm:spPr/>
      <dgm:t>
        <a:bodyPr/>
        <a:lstStyle/>
        <a:p>
          <a:endParaRPr lang="en-US"/>
        </a:p>
      </dgm:t>
    </dgm:pt>
    <dgm:pt modelId="{77CF8226-B476-4B80-9EB2-9623636373BC}" type="pres">
      <dgm:prSet presAssocID="{702D1D68-DF5A-4A74-9EA7-7A8D98AC084B}" presName="node" presStyleLbl="node1" presStyleIdx="1" presStyleCnt="6" custLinFactNeighborX="-1457" custLinFactNeighborY="1853">
        <dgm:presLayoutVars>
          <dgm:bulletEnabled val="1"/>
        </dgm:presLayoutVars>
      </dgm:prSet>
      <dgm:spPr/>
      <dgm:t>
        <a:bodyPr/>
        <a:lstStyle/>
        <a:p>
          <a:endParaRPr lang="en-US"/>
        </a:p>
      </dgm:t>
    </dgm:pt>
    <dgm:pt modelId="{D565754F-7CF2-4102-A9DA-589D098DC85A}" type="pres">
      <dgm:prSet presAssocID="{0A892FA2-E74C-4523-8A55-9E07FEC043F5}" presName="sibTrans" presStyleLbl="sibTrans2D1" presStyleIdx="1" presStyleCnt="5"/>
      <dgm:spPr/>
      <dgm:t>
        <a:bodyPr/>
        <a:lstStyle/>
        <a:p>
          <a:endParaRPr lang="en-US"/>
        </a:p>
      </dgm:t>
    </dgm:pt>
    <dgm:pt modelId="{8636D710-A13D-4DC4-B202-320C18B8497F}" type="pres">
      <dgm:prSet presAssocID="{0A892FA2-E74C-4523-8A55-9E07FEC043F5}" presName="connectorText" presStyleLbl="sibTrans2D1" presStyleIdx="1" presStyleCnt="5"/>
      <dgm:spPr/>
      <dgm:t>
        <a:bodyPr/>
        <a:lstStyle/>
        <a:p>
          <a:endParaRPr lang="en-US"/>
        </a:p>
      </dgm:t>
    </dgm:pt>
    <dgm:pt modelId="{2BE2D3E8-1A1B-433F-9481-1194DD23023A}" type="pres">
      <dgm:prSet presAssocID="{8427587D-CE7C-4C2D-BF7F-83486B17660F}" presName="node" presStyleLbl="node1" presStyleIdx="2" presStyleCnt="6" custLinFactNeighborX="-1457" custLinFactNeighborY="1853">
        <dgm:presLayoutVars>
          <dgm:bulletEnabled val="1"/>
        </dgm:presLayoutVars>
      </dgm:prSet>
      <dgm:spPr/>
      <dgm:t>
        <a:bodyPr/>
        <a:lstStyle/>
        <a:p>
          <a:endParaRPr lang="en-US"/>
        </a:p>
      </dgm:t>
    </dgm:pt>
    <dgm:pt modelId="{DD63DBF7-9724-4AFB-A41C-AFC7588AD9E8}" type="pres">
      <dgm:prSet presAssocID="{922E96A8-AF81-4A61-8C60-63817B9280F8}" presName="sibTrans" presStyleLbl="sibTrans2D1" presStyleIdx="2" presStyleCnt="5"/>
      <dgm:spPr/>
      <dgm:t>
        <a:bodyPr/>
        <a:lstStyle/>
        <a:p>
          <a:endParaRPr lang="en-US"/>
        </a:p>
      </dgm:t>
    </dgm:pt>
    <dgm:pt modelId="{1FB26292-BB01-4D13-80A0-DD2699AFFDDE}" type="pres">
      <dgm:prSet presAssocID="{922E96A8-AF81-4A61-8C60-63817B9280F8}" presName="connectorText" presStyleLbl="sibTrans2D1" presStyleIdx="2" presStyleCnt="5"/>
      <dgm:spPr/>
      <dgm:t>
        <a:bodyPr/>
        <a:lstStyle/>
        <a:p>
          <a:endParaRPr lang="en-US"/>
        </a:p>
      </dgm:t>
    </dgm:pt>
    <dgm:pt modelId="{ABAF1FF5-3558-4DA0-BD61-E09E17F54DD7}" type="pres">
      <dgm:prSet presAssocID="{89C7EAD3-E90E-484D-91D9-0405026FBA5A}" presName="node" presStyleLbl="node1" presStyleIdx="3" presStyleCnt="6" custLinFactNeighborX="-1122" custLinFactNeighborY="-12947">
        <dgm:presLayoutVars>
          <dgm:bulletEnabled val="1"/>
        </dgm:presLayoutVars>
      </dgm:prSet>
      <dgm:spPr/>
      <dgm:t>
        <a:bodyPr/>
        <a:lstStyle/>
        <a:p>
          <a:endParaRPr lang="en-US"/>
        </a:p>
      </dgm:t>
    </dgm:pt>
    <dgm:pt modelId="{F34CCD06-BC59-491B-91DB-495DA1DB0465}" type="pres">
      <dgm:prSet presAssocID="{6DAC399E-4CF6-41E1-9D9F-1FF2A74B8BBF}" presName="sibTrans" presStyleLbl="sibTrans2D1" presStyleIdx="3" presStyleCnt="5"/>
      <dgm:spPr/>
      <dgm:t>
        <a:bodyPr/>
        <a:lstStyle/>
        <a:p>
          <a:endParaRPr lang="en-US"/>
        </a:p>
      </dgm:t>
    </dgm:pt>
    <dgm:pt modelId="{B7B3F665-EB31-4841-8525-C530049F6DB1}" type="pres">
      <dgm:prSet presAssocID="{6DAC399E-4CF6-41E1-9D9F-1FF2A74B8BBF}" presName="connectorText" presStyleLbl="sibTrans2D1" presStyleIdx="3" presStyleCnt="5"/>
      <dgm:spPr/>
      <dgm:t>
        <a:bodyPr/>
        <a:lstStyle/>
        <a:p>
          <a:endParaRPr lang="en-US"/>
        </a:p>
      </dgm:t>
    </dgm:pt>
    <dgm:pt modelId="{B149379C-96A8-4935-820E-5D8EFAD92B1A}" type="pres">
      <dgm:prSet presAssocID="{D82C355A-0CBB-427A-9B3F-3276C89D05C9}" presName="node" presStyleLbl="node1" presStyleIdx="4" presStyleCnt="6" custLinFactNeighborX="-800" custLinFactNeighborY="-12947">
        <dgm:presLayoutVars>
          <dgm:bulletEnabled val="1"/>
        </dgm:presLayoutVars>
      </dgm:prSet>
      <dgm:spPr/>
      <dgm:t>
        <a:bodyPr/>
        <a:lstStyle/>
        <a:p>
          <a:endParaRPr lang="en-US"/>
        </a:p>
      </dgm:t>
    </dgm:pt>
    <dgm:pt modelId="{D0E54141-F69A-43B7-B59D-C447D65EBC05}" type="pres">
      <dgm:prSet presAssocID="{22E3D24D-8258-44D4-8172-26BCB47B914D}" presName="sibTrans" presStyleLbl="sibTrans2D1" presStyleIdx="4" presStyleCnt="5"/>
      <dgm:spPr/>
      <dgm:t>
        <a:bodyPr/>
        <a:lstStyle/>
        <a:p>
          <a:endParaRPr lang="en-US"/>
        </a:p>
      </dgm:t>
    </dgm:pt>
    <dgm:pt modelId="{CB780073-D4A1-4A5C-AE77-8C77B6F8676D}" type="pres">
      <dgm:prSet presAssocID="{22E3D24D-8258-44D4-8172-26BCB47B914D}" presName="connectorText" presStyleLbl="sibTrans2D1" presStyleIdx="4" presStyleCnt="5"/>
      <dgm:spPr/>
      <dgm:t>
        <a:bodyPr/>
        <a:lstStyle/>
        <a:p>
          <a:endParaRPr lang="en-US"/>
        </a:p>
      </dgm:t>
    </dgm:pt>
    <dgm:pt modelId="{C050DC38-CDD3-4059-B425-4ECA51E4FEFF}" type="pres">
      <dgm:prSet presAssocID="{76381823-0A0E-4B66-9B02-89F7F31C1E3E}" presName="node" presStyleLbl="node1" presStyleIdx="5" presStyleCnt="6" custLinFactNeighborX="-696" custLinFactNeighborY="-12947">
        <dgm:presLayoutVars>
          <dgm:bulletEnabled val="1"/>
        </dgm:presLayoutVars>
      </dgm:prSet>
      <dgm:spPr/>
      <dgm:t>
        <a:bodyPr/>
        <a:lstStyle/>
        <a:p>
          <a:endParaRPr lang="en-US"/>
        </a:p>
      </dgm:t>
    </dgm:pt>
  </dgm:ptLst>
  <dgm:cxnLst>
    <dgm:cxn modelId="{C655710B-C81F-4829-BEE9-0E2504DD72CC}" srcId="{68635450-7BE8-45EB-8EA4-C1FD12299EE0}" destId="{89C7EAD3-E90E-484D-91D9-0405026FBA5A}" srcOrd="3" destOrd="0" parTransId="{C60D841D-8744-4089-8AB5-07734AD657F7}" sibTransId="{6DAC399E-4CF6-41E1-9D9F-1FF2A74B8BBF}"/>
    <dgm:cxn modelId="{8FC9DBDF-DA98-4EC7-A3E8-700EF33298C7}" type="presOf" srcId="{6DAC399E-4CF6-41E1-9D9F-1FF2A74B8BBF}" destId="{F34CCD06-BC59-491B-91DB-495DA1DB0465}" srcOrd="0" destOrd="0" presId="urn:microsoft.com/office/officeart/2005/8/layout/process5"/>
    <dgm:cxn modelId="{A38E6E3A-7F87-41C3-B83B-632DDE8E5A59}" type="presOf" srcId="{1FFEA870-349B-43A6-AAD7-A17583842ABE}" destId="{BA1D115F-5BFC-4FB0-AF5F-4A0F5AB1F7AE}" srcOrd="0" destOrd="0" presId="urn:microsoft.com/office/officeart/2005/8/layout/process5"/>
    <dgm:cxn modelId="{D17A7CEC-A1D2-4C59-A54B-6A600EE6ED3B}" type="presOf" srcId="{69D22DE2-51A7-4B07-8D04-FC3778FDCEE4}" destId="{4E303AA4-7E71-42A0-A8FC-EA5B8BF84102}" srcOrd="0" destOrd="0" presId="urn:microsoft.com/office/officeart/2005/8/layout/process5"/>
    <dgm:cxn modelId="{B9DC3D55-4914-44AB-B906-99B73918D338}" srcId="{68635450-7BE8-45EB-8EA4-C1FD12299EE0}" destId="{702D1D68-DF5A-4A74-9EA7-7A8D98AC084B}" srcOrd="1" destOrd="0" parTransId="{1B3697FD-0BA3-42EB-875B-184F4808DD7D}" sibTransId="{0A892FA2-E74C-4523-8A55-9E07FEC043F5}"/>
    <dgm:cxn modelId="{2CC248CB-BC1A-4CCA-85A7-22670330C4D0}" type="presOf" srcId="{22E3D24D-8258-44D4-8172-26BCB47B914D}" destId="{D0E54141-F69A-43B7-B59D-C447D65EBC05}" srcOrd="0" destOrd="0" presId="urn:microsoft.com/office/officeart/2005/8/layout/process5"/>
    <dgm:cxn modelId="{828D6936-D334-4BD1-9D89-2C837686C00B}" srcId="{68635450-7BE8-45EB-8EA4-C1FD12299EE0}" destId="{1FFEA870-349B-43A6-AAD7-A17583842ABE}" srcOrd="0" destOrd="0" parTransId="{2BFA5A84-2179-4D26-B1A5-D4931A974DE9}" sibTransId="{69D22DE2-51A7-4B07-8D04-FC3778FDCEE4}"/>
    <dgm:cxn modelId="{59642DF6-54F3-40D6-AF13-2FFD6A08C095}" type="presOf" srcId="{68635450-7BE8-45EB-8EA4-C1FD12299EE0}" destId="{F68F898B-99B1-4DC0-869B-0086926AEF57}" srcOrd="0" destOrd="0" presId="urn:microsoft.com/office/officeart/2005/8/layout/process5"/>
    <dgm:cxn modelId="{72E2C219-1289-402F-A4CE-F632DF1F1911}" type="presOf" srcId="{76381823-0A0E-4B66-9B02-89F7F31C1E3E}" destId="{C050DC38-CDD3-4059-B425-4ECA51E4FEFF}" srcOrd="0" destOrd="0" presId="urn:microsoft.com/office/officeart/2005/8/layout/process5"/>
    <dgm:cxn modelId="{CB330E2E-EBA2-46CB-8821-7650CDDF7D36}" type="presOf" srcId="{D82C355A-0CBB-427A-9B3F-3276C89D05C9}" destId="{B149379C-96A8-4935-820E-5D8EFAD92B1A}" srcOrd="0" destOrd="0" presId="urn:microsoft.com/office/officeart/2005/8/layout/process5"/>
    <dgm:cxn modelId="{E9F3BF5A-1189-421E-B2D5-832245BBC91C}" type="presOf" srcId="{0A892FA2-E74C-4523-8A55-9E07FEC043F5}" destId="{8636D710-A13D-4DC4-B202-320C18B8497F}" srcOrd="1" destOrd="0" presId="urn:microsoft.com/office/officeart/2005/8/layout/process5"/>
    <dgm:cxn modelId="{F22B6055-9370-4349-AAE4-44DAAF61A99C}" type="presOf" srcId="{89C7EAD3-E90E-484D-91D9-0405026FBA5A}" destId="{ABAF1FF5-3558-4DA0-BD61-E09E17F54DD7}" srcOrd="0" destOrd="0" presId="urn:microsoft.com/office/officeart/2005/8/layout/process5"/>
    <dgm:cxn modelId="{D97BAF9A-9273-45C8-A54B-8F840B151541}" type="presOf" srcId="{702D1D68-DF5A-4A74-9EA7-7A8D98AC084B}" destId="{77CF8226-B476-4B80-9EB2-9623636373BC}" srcOrd="0" destOrd="0" presId="urn:microsoft.com/office/officeart/2005/8/layout/process5"/>
    <dgm:cxn modelId="{1EE61A7E-2E45-4063-A9D2-FEF194AB7DD3}" type="presOf" srcId="{922E96A8-AF81-4A61-8C60-63817B9280F8}" destId="{DD63DBF7-9724-4AFB-A41C-AFC7588AD9E8}" srcOrd="0" destOrd="0" presId="urn:microsoft.com/office/officeart/2005/8/layout/process5"/>
    <dgm:cxn modelId="{C9FAF22C-9794-4B4C-8038-D30CD0612F24}" srcId="{68635450-7BE8-45EB-8EA4-C1FD12299EE0}" destId="{76381823-0A0E-4B66-9B02-89F7F31C1E3E}" srcOrd="5" destOrd="0" parTransId="{6C9FB708-2B72-4053-9241-066E6448DCA1}" sibTransId="{5CE50CAC-DA27-4639-ACE0-9BF60CBBCF92}"/>
    <dgm:cxn modelId="{42BBF680-9E03-4BF7-9D53-09E0B6538F15}" srcId="{68635450-7BE8-45EB-8EA4-C1FD12299EE0}" destId="{D82C355A-0CBB-427A-9B3F-3276C89D05C9}" srcOrd="4" destOrd="0" parTransId="{133FA631-CE2F-4428-99C7-D31F3A4D3B84}" sibTransId="{22E3D24D-8258-44D4-8172-26BCB47B914D}"/>
    <dgm:cxn modelId="{D7A6D052-AB86-4B19-B1E7-12425DBD10CE}" type="presOf" srcId="{0A892FA2-E74C-4523-8A55-9E07FEC043F5}" destId="{D565754F-7CF2-4102-A9DA-589D098DC85A}" srcOrd="0" destOrd="0" presId="urn:microsoft.com/office/officeart/2005/8/layout/process5"/>
    <dgm:cxn modelId="{85849687-0DF5-4BDA-86AE-4F20AFC36BFB}" type="presOf" srcId="{22E3D24D-8258-44D4-8172-26BCB47B914D}" destId="{CB780073-D4A1-4A5C-AE77-8C77B6F8676D}" srcOrd="1" destOrd="0" presId="urn:microsoft.com/office/officeart/2005/8/layout/process5"/>
    <dgm:cxn modelId="{10801D88-3421-4F2B-85BA-50C1A61EDF3D}" type="presOf" srcId="{922E96A8-AF81-4A61-8C60-63817B9280F8}" destId="{1FB26292-BB01-4D13-80A0-DD2699AFFDDE}" srcOrd="1" destOrd="0" presId="urn:microsoft.com/office/officeart/2005/8/layout/process5"/>
    <dgm:cxn modelId="{F5A5C32E-727D-46B9-99EA-91FCB6C36336}" type="presOf" srcId="{69D22DE2-51A7-4B07-8D04-FC3778FDCEE4}" destId="{2DAC7929-F0E9-40EA-B97F-DB97443826E0}" srcOrd="1" destOrd="0" presId="urn:microsoft.com/office/officeart/2005/8/layout/process5"/>
    <dgm:cxn modelId="{B52EE6FD-EC0B-4C70-BEC9-6DA4906A710A}" type="presOf" srcId="{6DAC399E-4CF6-41E1-9D9F-1FF2A74B8BBF}" destId="{B7B3F665-EB31-4841-8525-C530049F6DB1}" srcOrd="1" destOrd="0" presId="urn:microsoft.com/office/officeart/2005/8/layout/process5"/>
    <dgm:cxn modelId="{50A399CA-C815-4724-8E2C-77A4AEB30C28}" type="presOf" srcId="{8427587D-CE7C-4C2D-BF7F-83486B17660F}" destId="{2BE2D3E8-1A1B-433F-9481-1194DD23023A}" srcOrd="0" destOrd="0" presId="urn:microsoft.com/office/officeart/2005/8/layout/process5"/>
    <dgm:cxn modelId="{1933106E-48BA-4B68-88B4-F438823CD2DD}" srcId="{68635450-7BE8-45EB-8EA4-C1FD12299EE0}" destId="{8427587D-CE7C-4C2D-BF7F-83486B17660F}" srcOrd="2" destOrd="0" parTransId="{87D7FAE8-28B0-4892-893C-959235F12561}" sibTransId="{922E96A8-AF81-4A61-8C60-63817B9280F8}"/>
    <dgm:cxn modelId="{51179593-CFF4-4BB4-BB5E-3A72A87C17A0}" type="presParOf" srcId="{F68F898B-99B1-4DC0-869B-0086926AEF57}" destId="{BA1D115F-5BFC-4FB0-AF5F-4A0F5AB1F7AE}" srcOrd="0" destOrd="0" presId="urn:microsoft.com/office/officeart/2005/8/layout/process5"/>
    <dgm:cxn modelId="{C4705A6F-2B95-4EAB-81E1-086DEA8F9C03}" type="presParOf" srcId="{F68F898B-99B1-4DC0-869B-0086926AEF57}" destId="{4E303AA4-7E71-42A0-A8FC-EA5B8BF84102}" srcOrd="1" destOrd="0" presId="urn:microsoft.com/office/officeart/2005/8/layout/process5"/>
    <dgm:cxn modelId="{FC2892EF-C1F7-4498-88CA-13648B6C7F43}" type="presParOf" srcId="{4E303AA4-7E71-42A0-A8FC-EA5B8BF84102}" destId="{2DAC7929-F0E9-40EA-B97F-DB97443826E0}" srcOrd="0" destOrd="0" presId="urn:microsoft.com/office/officeart/2005/8/layout/process5"/>
    <dgm:cxn modelId="{BE9ED732-4249-40C3-8096-3EAC5FA09027}" type="presParOf" srcId="{F68F898B-99B1-4DC0-869B-0086926AEF57}" destId="{77CF8226-B476-4B80-9EB2-9623636373BC}" srcOrd="2" destOrd="0" presId="urn:microsoft.com/office/officeart/2005/8/layout/process5"/>
    <dgm:cxn modelId="{7933CE40-0866-4C0B-AADA-C27509622E98}" type="presParOf" srcId="{F68F898B-99B1-4DC0-869B-0086926AEF57}" destId="{D565754F-7CF2-4102-A9DA-589D098DC85A}" srcOrd="3" destOrd="0" presId="urn:microsoft.com/office/officeart/2005/8/layout/process5"/>
    <dgm:cxn modelId="{7AEB9429-CD39-4514-898D-247747534A94}" type="presParOf" srcId="{D565754F-7CF2-4102-A9DA-589D098DC85A}" destId="{8636D710-A13D-4DC4-B202-320C18B8497F}" srcOrd="0" destOrd="0" presId="urn:microsoft.com/office/officeart/2005/8/layout/process5"/>
    <dgm:cxn modelId="{C9BE088A-7037-4540-9E97-6A100CF79BA6}" type="presParOf" srcId="{F68F898B-99B1-4DC0-869B-0086926AEF57}" destId="{2BE2D3E8-1A1B-433F-9481-1194DD23023A}" srcOrd="4" destOrd="0" presId="urn:microsoft.com/office/officeart/2005/8/layout/process5"/>
    <dgm:cxn modelId="{AB38A91F-4E32-43DD-AC91-F14883403DF8}" type="presParOf" srcId="{F68F898B-99B1-4DC0-869B-0086926AEF57}" destId="{DD63DBF7-9724-4AFB-A41C-AFC7588AD9E8}" srcOrd="5" destOrd="0" presId="urn:microsoft.com/office/officeart/2005/8/layout/process5"/>
    <dgm:cxn modelId="{02431144-FBE9-411D-9720-B8430B483B45}" type="presParOf" srcId="{DD63DBF7-9724-4AFB-A41C-AFC7588AD9E8}" destId="{1FB26292-BB01-4D13-80A0-DD2699AFFDDE}" srcOrd="0" destOrd="0" presId="urn:microsoft.com/office/officeart/2005/8/layout/process5"/>
    <dgm:cxn modelId="{56940CEF-20B4-4B04-B1C5-2470A5FBFE36}" type="presParOf" srcId="{F68F898B-99B1-4DC0-869B-0086926AEF57}" destId="{ABAF1FF5-3558-4DA0-BD61-E09E17F54DD7}" srcOrd="6" destOrd="0" presId="urn:microsoft.com/office/officeart/2005/8/layout/process5"/>
    <dgm:cxn modelId="{1E51B05A-D3E8-436B-8BA5-27B2B2E9D1D1}" type="presParOf" srcId="{F68F898B-99B1-4DC0-869B-0086926AEF57}" destId="{F34CCD06-BC59-491B-91DB-495DA1DB0465}" srcOrd="7" destOrd="0" presId="urn:microsoft.com/office/officeart/2005/8/layout/process5"/>
    <dgm:cxn modelId="{E60E4DAE-CE1E-488D-A8C3-2303AD654C3E}" type="presParOf" srcId="{F34CCD06-BC59-491B-91DB-495DA1DB0465}" destId="{B7B3F665-EB31-4841-8525-C530049F6DB1}" srcOrd="0" destOrd="0" presId="urn:microsoft.com/office/officeart/2005/8/layout/process5"/>
    <dgm:cxn modelId="{AEA8A23E-C908-4ECF-A018-6E24A6A7C9F6}" type="presParOf" srcId="{F68F898B-99B1-4DC0-869B-0086926AEF57}" destId="{B149379C-96A8-4935-820E-5D8EFAD92B1A}" srcOrd="8" destOrd="0" presId="urn:microsoft.com/office/officeart/2005/8/layout/process5"/>
    <dgm:cxn modelId="{D4EDF422-208E-475B-9A71-F4EAF05152BD}" type="presParOf" srcId="{F68F898B-99B1-4DC0-869B-0086926AEF57}" destId="{D0E54141-F69A-43B7-B59D-C447D65EBC05}" srcOrd="9" destOrd="0" presId="urn:microsoft.com/office/officeart/2005/8/layout/process5"/>
    <dgm:cxn modelId="{E5D4E8AB-3A69-4ADA-8B8A-6138B4C1FD96}" type="presParOf" srcId="{D0E54141-F69A-43B7-B59D-C447D65EBC05}" destId="{CB780073-D4A1-4A5C-AE77-8C77B6F8676D}" srcOrd="0" destOrd="0" presId="urn:microsoft.com/office/officeart/2005/8/layout/process5"/>
    <dgm:cxn modelId="{63E6BFCD-0DD0-4E04-B897-3A76758A7A8F}" type="presParOf" srcId="{F68F898B-99B1-4DC0-869B-0086926AEF57}" destId="{C050DC38-CDD3-4059-B425-4ECA51E4FEF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115F-5BFC-4FB0-AF5F-4A0F5AB1F7AE}">
      <dsp:nvSpPr>
        <dsp:cNvPr id="0" name=""/>
        <dsp:cNvSpPr/>
      </dsp:nvSpPr>
      <dsp:spPr>
        <a:xfrm>
          <a:off x="7389" y="102186"/>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Create/Update Data Files</a:t>
          </a:r>
          <a:endParaRPr lang="en-US" sz="2400" b="1" kern="1200" dirty="0">
            <a:solidFill>
              <a:schemeClr val="tx1"/>
            </a:solidFill>
          </a:endParaRPr>
        </a:p>
      </dsp:txBody>
      <dsp:txXfrm>
        <a:off x="46201" y="140998"/>
        <a:ext cx="2130960" cy="1247526"/>
      </dsp:txXfrm>
    </dsp:sp>
    <dsp:sp modelId="{4E303AA4-7E71-42A0-A8FC-EA5B8BF84102}">
      <dsp:nvSpPr>
        <dsp:cNvPr id="0" name=""/>
        <dsp:cNvSpPr/>
      </dsp:nvSpPr>
      <dsp:spPr>
        <a:xfrm rot="27587">
          <a:off x="2442233" y="563338"/>
          <a:ext cx="451179" cy="547728"/>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442235" y="672341"/>
        <a:ext cx="315825" cy="328636"/>
      </dsp:txXfrm>
    </dsp:sp>
    <dsp:sp modelId="{77CF8226-B476-4B80-9EB2-9623636373BC}">
      <dsp:nvSpPr>
        <dsp:cNvPr id="0" name=""/>
        <dsp:cNvSpPr/>
      </dsp:nvSpPr>
      <dsp:spPr>
        <a:xfrm>
          <a:off x="3067228" y="126741"/>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Upload files in Format Checker</a:t>
          </a:r>
          <a:endParaRPr lang="en-US" sz="2400" b="1" kern="1200" dirty="0">
            <a:solidFill>
              <a:schemeClr val="tx1"/>
            </a:solidFill>
          </a:endParaRPr>
        </a:p>
      </dsp:txBody>
      <dsp:txXfrm>
        <a:off x="3106040" y="165553"/>
        <a:ext cx="2130960" cy="1247526"/>
      </dsp:txXfrm>
    </dsp:sp>
    <dsp:sp modelId="{D565754F-7CF2-4102-A9DA-589D098DC85A}">
      <dsp:nvSpPr>
        <dsp:cNvPr id="0" name=""/>
        <dsp:cNvSpPr/>
      </dsp:nvSpPr>
      <dsp:spPr>
        <a:xfrm>
          <a:off x="5470168" y="515452"/>
          <a:ext cx="468219" cy="547728"/>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470168" y="624998"/>
        <a:ext cx="327753" cy="328636"/>
      </dsp:txXfrm>
    </dsp:sp>
    <dsp:sp modelId="{2BE2D3E8-1A1B-433F-9481-1194DD23023A}">
      <dsp:nvSpPr>
        <dsp:cNvPr id="0" name=""/>
        <dsp:cNvSpPr/>
      </dsp:nvSpPr>
      <dsp:spPr>
        <a:xfrm>
          <a:off x="6159247" y="126741"/>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Upload files in Data File Upload</a:t>
          </a:r>
          <a:endParaRPr lang="en-US" sz="2400" b="1" kern="1200" dirty="0">
            <a:solidFill>
              <a:schemeClr val="tx1"/>
            </a:solidFill>
          </a:endParaRPr>
        </a:p>
      </dsp:txBody>
      <dsp:txXfrm>
        <a:off x="6198059" y="165553"/>
        <a:ext cx="2130960" cy="1247526"/>
      </dsp:txXfrm>
    </dsp:sp>
    <dsp:sp modelId="{DD63DBF7-9724-4AFB-A41C-AFC7588AD9E8}">
      <dsp:nvSpPr>
        <dsp:cNvPr id="0" name=""/>
        <dsp:cNvSpPr/>
      </dsp:nvSpPr>
      <dsp:spPr>
        <a:xfrm rot="5387361">
          <a:off x="7085062" y="1511373"/>
          <a:ext cx="364277" cy="547728"/>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7102682" y="1603099"/>
        <a:ext cx="328636" cy="254994"/>
      </dsp:txXfrm>
    </dsp:sp>
    <dsp:sp modelId="{ABAF1FF5-3558-4DA0-BD61-E09E17F54DD7}">
      <dsp:nvSpPr>
        <dsp:cNvPr id="0" name=""/>
        <dsp:cNvSpPr/>
      </dsp:nvSpPr>
      <dsp:spPr>
        <a:xfrm>
          <a:off x="6166645" y="2139203"/>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Review Batch Maintenance</a:t>
          </a:r>
          <a:endParaRPr lang="en-US" sz="2400" b="1" kern="1200" dirty="0">
            <a:solidFill>
              <a:schemeClr val="tx1"/>
            </a:solidFill>
          </a:endParaRPr>
        </a:p>
      </dsp:txBody>
      <dsp:txXfrm>
        <a:off x="6205457" y="2178015"/>
        <a:ext cx="2130960" cy="1247526"/>
      </dsp:txXfrm>
    </dsp:sp>
    <dsp:sp modelId="{F34CCD06-BC59-491B-91DB-495DA1DB0465}">
      <dsp:nvSpPr>
        <dsp:cNvPr id="0" name=""/>
        <dsp:cNvSpPr/>
      </dsp:nvSpPr>
      <dsp:spPr>
        <a:xfrm rot="10800000">
          <a:off x="5509404" y="2527914"/>
          <a:ext cx="464450" cy="547728"/>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5648739" y="2637460"/>
        <a:ext cx="325115" cy="328636"/>
      </dsp:txXfrm>
    </dsp:sp>
    <dsp:sp modelId="{B149379C-96A8-4935-820E-5D8EFAD92B1A}">
      <dsp:nvSpPr>
        <dsp:cNvPr id="0" name=""/>
        <dsp:cNvSpPr/>
      </dsp:nvSpPr>
      <dsp:spPr>
        <a:xfrm>
          <a:off x="3081739" y="2139203"/>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Review Error Reports in Cognos</a:t>
          </a:r>
          <a:endParaRPr lang="en-US" sz="2400" b="1" kern="1200" dirty="0">
            <a:solidFill>
              <a:schemeClr val="tx1"/>
            </a:solidFill>
          </a:endParaRPr>
        </a:p>
      </dsp:txBody>
      <dsp:txXfrm>
        <a:off x="3120551" y="2178015"/>
        <a:ext cx="2130960" cy="1247526"/>
      </dsp:txXfrm>
    </dsp:sp>
    <dsp:sp modelId="{D0E54141-F69A-43B7-B59D-C447D65EBC05}">
      <dsp:nvSpPr>
        <dsp:cNvPr id="0" name=""/>
        <dsp:cNvSpPr/>
      </dsp:nvSpPr>
      <dsp:spPr>
        <a:xfrm rot="10800000">
          <a:off x="2426873" y="2527914"/>
          <a:ext cx="462771" cy="547728"/>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565704" y="2637460"/>
        <a:ext cx="323940" cy="328636"/>
      </dsp:txXfrm>
    </dsp:sp>
    <dsp:sp modelId="{C050DC38-CDD3-4059-B425-4ECA51E4FEFF}">
      <dsp:nvSpPr>
        <dsp:cNvPr id="0" name=""/>
        <dsp:cNvSpPr/>
      </dsp:nvSpPr>
      <dsp:spPr>
        <a:xfrm>
          <a:off x="0" y="2139203"/>
          <a:ext cx="2208584" cy="132515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Correct Data Files in Source System</a:t>
          </a:r>
          <a:endParaRPr lang="en-US" sz="2400" b="1" kern="1200" dirty="0">
            <a:solidFill>
              <a:schemeClr val="tx1"/>
            </a:solidFill>
          </a:endParaRPr>
        </a:p>
      </dsp:txBody>
      <dsp:txXfrm>
        <a:off x="38812" y="2178015"/>
        <a:ext cx="2130960" cy="12475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9/28/2017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61</a:t>
            </a:fld>
            <a:endParaRPr lang="en-US"/>
          </a:p>
        </p:txBody>
      </p:sp>
    </p:spTree>
    <p:extLst>
      <p:ext uri="{BB962C8B-B14F-4D97-AF65-F5344CB8AC3E}">
        <p14:creationId xmlns:p14="http://schemas.microsoft.com/office/powerpoint/2010/main" val="2195919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5" name="Picture 4"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227534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44288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9/28/2017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9/28/2017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9/28/2017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9/28/2017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9/28/2017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9/28/2017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9593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9/28/2017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2017-2018specialeducationdecembercounttimeline" TargetMode="External"/><Relationship Id="rId2" Type="http://schemas.openxmlformats.org/officeDocument/2006/relationships/hyperlink" Target="https://www.cde.state.co.us/datapipeline/2016-2017humanresourcestimelin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e.state.co.us/datapipeline/hr-essa-infield-crosswal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mailto:bolger_o@cde.state.co.us" TargetMode="External"/><Relationship Id="rId3" Type="http://schemas.openxmlformats.org/officeDocument/2006/relationships/hyperlink" Target="mailto:severson_a@cde.state.co.us" TargetMode="External"/><Relationship Id="rId7" Type="http://schemas.openxmlformats.org/officeDocument/2006/relationships/hyperlink" Target="mailto:heitman_l@cde.state.co.us" TargetMode="External"/><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 Id="rId6" Type="http://schemas.openxmlformats.org/officeDocument/2006/relationships/hyperlink" Target="http://www.cde.state.co.us/datapipeline/snap_sped-december" TargetMode="External"/><Relationship Id="rId5" Type="http://schemas.openxmlformats.org/officeDocument/2006/relationships/hyperlink" Target="http://www.cde.state.co.us/datapipeline/snap_hr" TargetMode="External"/><Relationship Id="rId4" Type="http://schemas.openxmlformats.org/officeDocument/2006/relationships/hyperlink" Target="mailto:gleason_k@cde.state.co.u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hyperlink" Target="mailto:Gleason_k@cde.state.co.us" TargetMode="External"/><Relationship Id="rId4" Type="http://schemas.openxmlformats.org/officeDocument/2006/relationships/hyperlink" Target="mailto:Severson_a@cde.state.co.u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de.state.co.us/datapipeline/authoritativesourceforstaf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deapps.cde.state.co.us/index.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mailto:bolger_o@cde.state.co.us" TargetMode="External"/><Relationship Id="rId3" Type="http://schemas.openxmlformats.org/officeDocument/2006/relationships/hyperlink" Target="mailto:severson_a@cde.state.co.us" TargetMode="External"/><Relationship Id="rId7" Type="http://schemas.openxmlformats.org/officeDocument/2006/relationships/hyperlink" Target="mailto:heitman_l@cde.state.co.us" TargetMode="External"/><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 Id="rId6" Type="http://schemas.openxmlformats.org/officeDocument/2006/relationships/hyperlink" Target="http://www.cde.state.co.us/datapipeline/snap_sped-december" TargetMode="External"/><Relationship Id="rId5" Type="http://schemas.openxmlformats.org/officeDocument/2006/relationships/hyperlink" Target="http://www.cde.state.co.us/datapipeline/snap_hr" TargetMode="External"/><Relationship Id="rId4" Type="http://schemas.openxmlformats.org/officeDocument/2006/relationships/hyperlink" Target="mailto:gleason_k@cde.state.co.us"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mailto:Gleason_k@cde.state.co.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dirty="0" smtClean="0"/>
              <a:t>2017-18 </a:t>
            </a:r>
            <a:r>
              <a:rPr lang="en-US" dirty="0"/>
              <a:t>Staff Interchange</a:t>
            </a:r>
          </a:p>
        </p:txBody>
      </p:sp>
    </p:spTree>
    <p:extLst>
      <p:ext uri="{BB962C8B-B14F-4D97-AF65-F5344CB8AC3E}">
        <p14:creationId xmlns:p14="http://schemas.microsoft.com/office/powerpoint/2010/main" val="135713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Timeline</a:t>
            </a:r>
            <a:endParaRPr lang="en-US" dirty="0"/>
          </a:p>
        </p:txBody>
      </p:sp>
    </p:spTree>
    <p:extLst>
      <p:ext uri="{BB962C8B-B14F-4D97-AF65-F5344CB8AC3E}">
        <p14:creationId xmlns:p14="http://schemas.microsoft.com/office/powerpoint/2010/main" val="3030891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3367" y="1193088"/>
            <a:ext cx="8407893" cy="4710758"/>
          </a:xfrm>
        </p:spPr>
        <p:txBody>
          <a:bodyPr/>
          <a:lstStyle/>
          <a:p>
            <a:r>
              <a:rPr lang="en-US" dirty="0" smtClean="0"/>
              <a:t>Staff Interchange opened September 6</a:t>
            </a:r>
            <a:r>
              <a:rPr lang="en-US" baseline="30000" dirty="0" smtClean="0"/>
              <a:t>th</a:t>
            </a:r>
            <a:r>
              <a:rPr lang="en-US" dirty="0" smtClean="0"/>
              <a:t> </a:t>
            </a:r>
          </a:p>
          <a:p>
            <a:endParaRPr lang="en-US" dirty="0" smtClean="0"/>
          </a:p>
          <a:p>
            <a:r>
              <a:rPr lang="en-US" dirty="0" smtClean="0"/>
              <a:t>Remains open throughout year</a:t>
            </a:r>
          </a:p>
          <a:p>
            <a:endParaRPr lang="en-US" dirty="0" smtClean="0"/>
          </a:p>
        </p:txBody>
      </p:sp>
      <p:sp>
        <p:nvSpPr>
          <p:cNvPr id="4" name="Title 3"/>
          <p:cNvSpPr>
            <a:spLocks noGrp="1"/>
          </p:cNvSpPr>
          <p:nvPr>
            <p:ph type="title"/>
          </p:nvPr>
        </p:nvSpPr>
        <p:spPr/>
        <p:txBody>
          <a:bodyPr/>
          <a:lstStyle/>
          <a:p>
            <a:r>
              <a:rPr lang="en-US" dirty="0" smtClean="0"/>
              <a:t>Staff Interchange Timeline</a:t>
            </a:r>
            <a:endParaRPr lang="en-US" dirty="0"/>
          </a:p>
        </p:txBody>
      </p:sp>
    </p:spTree>
    <p:extLst>
      <p:ext uri="{BB962C8B-B14F-4D97-AF65-F5344CB8AC3E}">
        <p14:creationId xmlns:p14="http://schemas.microsoft.com/office/powerpoint/2010/main" val="186226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Human Resources Timeline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99265405"/>
              </p:ext>
            </p:extLst>
          </p:nvPr>
        </p:nvGraphicFramePr>
        <p:xfrm>
          <a:off x="83489" y="900868"/>
          <a:ext cx="8955314" cy="5839797"/>
        </p:xfrm>
        <a:graphic>
          <a:graphicData uri="http://schemas.openxmlformats.org/drawingml/2006/table">
            <a:tbl>
              <a:tblPr firstRow="1" bandRow="1">
                <a:tableStyleId>{3B4B98B0-60AC-42C2-AFA5-B58CD77FA1E5}</a:tableStyleId>
              </a:tblPr>
              <a:tblGrid>
                <a:gridCol w="1949023"/>
                <a:gridCol w="7006291"/>
              </a:tblGrid>
              <a:tr h="603758">
                <a:tc>
                  <a:txBody>
                    <a:bodyPr/>
                    <a:lstStyle/>
                    <a:p>
                      <a:r>
                        <a:rPr lang="en-US" sz="2200" b="1" dirty="0" smtClean="0"/>
                        <a:t>November 1</a:t>
                      </a:r>
                      <a:r>
                        <a:rPr lang="en-US" sz="2200" b="1" baseline="30000" dirty="0" smtClean="0"/>
                        <a:t>st</a:t>
                      </a:r>
                      <a:r>
                        <a:rPr lang="en-US" sz="2200" b="1" baseline="0" dirty="0" smtClean="0"/>
                        <a:t> </a:t>
                      </a:r>
                      <a:endParaRPr lang="en-US" sz="2200" b="1" dirty="0"/>
                    </a:p>
                  </a:txBody>
                  <a:tcPr/>
                </a:tc>
                <a:tc>
                  <a:txBody>
                    <a:bodyPr/>
                    <a:lstStyle/>
                    <a:p>
                      <a:r>
                        <a:rPr lang="en-US" sz="2200" b="1" dirty="0" smtClean="0"/>
                        <a:t>Snapshot Opens</a:t>
                      </a:r>
                      <a:endParaRPr lang="en-US" sz="2200" b="1" dirty="0"/>
                    </a:p>
                  </a:txBody>
                  <a:tcPr/>
                </a:tc>
              </a:tr>
              <a:tr h="550926">
                <a:tc>
                  <a:txBody>
                    <a:bodyPr/>
                    <a:lstStyle/>
                    <a:p>
                      <a:r>
                        <a:rPr lang="en-US" sz="2200" b="1" dirty="0" smtClean="0"/>
                        <a:t>November 16</a:t>
                      </a:r>
                      <a:r>
                        <a:rPr lang="en-US" sz="2200" b="1" baseline="30000" dirty="0" smtClean="0"/>
                        <a:t>th</a:t>
                      </a:r>
                      <a:endParaRPr lang="en-US" sz="2200" b="1" dirty="0"/>
                    </a:p>
                  </a:txBody>
                  <a:tcPr/>
                </a:tc>
                <a:tc>
                  <a:txBody>
                    <a:bodyPr/>
                    <a:lstStyle/>
                    <a:p>
                      <a:r>
                        <a:rPr lang="en-US" sz="2200" b="1" dirty="0" smtClean="0"/>
                        <a:t>Must</a:t>
                      </a:r>
                      <a:r>
                        <a:rPr lang="en-US" sz="2200" b="1" baseline="0" dirty="0" smtClean="0"/>
                        <a:t> have both interchange files uploaded at least once</a:t>
                      </a:r>
                      <a:endParaRPr lang="en-US" sz="2200" b="1" dirty="0"/>
                    </a:p>
                  </a:txBody>
                  <a:tcPr/>
                </a:tc>
              </a:tr>
              <a:tr h="550926">
                <a:tc>
                  <a:txBody>
                    <a:bodyPr/>
                    <a:lstStyle/>
                    <a:p>
                      <a:r>
                        <a:rPr lang="en-US" sz="2200" b="1" dirty="0" smtClean="0"/>
                        <a:t>December 1</a:t>
                      </a:r>
                      <a:r>
                        <a:rPr lang="en-US" sz="2200" b="1" baseline="30000" dirty="0" smtClean="0"/>
                        <a:t>st</a:t>
                      </a:r>
                      <a:endParaRPr lang="en-US" sz="2200" b="1" dirty="0"/>
                    </a:p>
                  </a:txBody>
                  <a:tcPr/>
                </a:tc>
                <a:tc>
                  <a:txBody>
                    <a:bodyPr/>
                    <a:lstStyle/>
                    <a:p>
                      <a:r>
                        <a:rPr lang="en-US" sz="2200" b="1" dirty="0" smtClean="0"/>
                        <a:t>Official Count</a:t>
                      </a:r>
                      <a:r>
                        <a:rPr lang="en-US" sz="2200" b="1" baseline="0" dirty="0" smtClean="0"/>
                        <a:t> Date</a:t>
                      </a:r>
                    </a:p>
                  </a:txBody>
                  <a:tcPr/>
                </a:tc>
              </a:tr>
              <a:tr h="550926">
                <a:tc>
                  <a:txBody>
                    <a:bodyPr/>
                    <a:lstStyle/>
                    <a:p>
                      <a:r>
                        <a:rPr lang="en-US" sz="2200" b="1" dirty="0" smtClean="0"/>
                        <a:t>December 14</a:t>
                      </a:r>
                      <a:r>
                        <a:rPr lang="en-US" sz="2200" b="1" baseline="30000" dirty="0" smtClean="0"/>
                        <a:t>th</a:t>
                      </a:r>
                      <a:endParaRPr lang="en-US" sz="2200" b="1" dirty="0"/>
                    </a:p>
                  </a:txBody>
                  <a:tcPr/>
                </a:tc>
                <a:tc>
                  <a:txBody>
                    <a:bodyPr/>
                    <a:lstStyle/>
                    <a:p>
                      <a:r>
                        <a:rPr lang="en-US" sz="2200" b="1" dirty="0" smtClean="0"/>
                        <a:t>Must create snapshot at least once</a:t>
                      </a:r>
                      <a:endParaRPr lang="en-US" sz="2200" b="1" dirty="0"/>
                    </a:p>
                  </a:txBody>
                  <a:tcPr/>
                </a:tc>
              </a:tr>
              <a:tr h="550926">
                <a:tc>
                  <a:txBody>
                    <a:bodyPr/>
                    <a:lstStyle/>
                    <a:p>
                      <a:r>
                        <a:rPr lang="en-US" sz="2200" b="1" dirty="0" smtClean="0"/>
                        <a:t>December 21</a:t>
                      </a:r>
                      <a:r>
                        <a:rPr lang="en-US" sz="2200" b="1" baseline="30000" dirty="0" smtClean="0"/>
                        <a:t>st</a:t>
                      </a:r>
                      <a:r>
                        <a:rPr lang="en-US" sz="2200" b="1" dirty="0" smtClean="0"/>
                        <a:t> </a:t>
                      </a:r>
                      <a:endParaRPr lang="en-US" sz="2200" b="1" dirty="0"/>
                    </a:p>
                  </a:txBody>
                  <a:tcPr/>
                </a:tc>
                <a:tc>
                  <a:txBody>
                    <a:bodyPr/>
                    <a:lstStyle/>
                    <a:p>
                      <a:r>
                        <a:rPr lang="en-US" sz="2200" b="1" dirty="0" smtClean="0"/>
                        <a:t>Interchange files error free</a:t>
                      </a:r>
                      <a:endParaRPr lang="en-US" sz="2200" b="1" dirty="0"/>
                    </a:p>
                  </a:txBody>
                  <a:tcPr/>
                </a:tc>
              </a:tr>
              <a:tr h="550926">
                <a:tc>
                  <a:txBody>
                    <a:bodyPr/>
                    <a:lstStyle/>
                    <a:p>
                      <a:r>
                        <a:rPr lang="en-US" sz="2200" b="1" dirty="0" smtClean="0"/>
                        <a:t>January 18</a:t>
                      </a:r>
                      <a:r>
                        <a:rPr lang="en-US" sz="2200" b="1" baseline="30000" dirty="0" smtClean="0"/>
                        <a:t>th</a:t>
                      </a:r>
                      <a:endParaRPr lang="en-US" sz="2200" b="1" dirty="0"/>
                    </a:p>
                  </a:txBody>
                  <a:tcPr/>
                </a:tc>
                <a:tc>
                  <a:txBody>
                    <a:bodyPr/>
                    <a:lstStyle/>
                    <a:p>
                      <a:r>
                        <a:rPr lang="en-US" sz="2200" b="1" dirty="0" smtClean="0"/>
                        <a:t>Snapshot</a:t>
                      </a:r>
                      <a:r>
                        <a:rPr lang="en-US" sz="2200" b="1" baseline="0" dirty="0" smtClean="0"/>
                        <a:t> newly recreated (to update Special Ed Report)</a:t>
                      </a:r>
                      <a:endParaRPr lang="en-US" sz="2200" b="1" dirty="0"/>
                    </a:p>
                  </a:txBody>
                  <a:tcPr/>
                </a:tc>
              </a:tr>
              <a:tr h="550926">
                <a:tc>
                  <a:txBody>
                    <a:bodyPr/>
                    <a:lstStyle/>
                    <a:p>
                      <a:r>
                        <a:rPr lang="en-US" sz="2200" b="1" dirty="0" smtClean="0"/>
                        <a:t>Jan</a:t>
                      </a:r>
                      <a:r>
                        <a:rPr lang="en-US" sz="2200" b="1" baseline="0" dirty="0" smtClean="0"/>
                        <a:t> 18</a:t>
                      </a:r>
                      <a:r>
                        <a:rPr lang="en-US" sz="2200" b="1" baseline="30000" dirty="0" smtClean="0"/>
                        <a:t>th</a:t>
                      </a:r>
                      <a:r>
                        <a:rPr lang="en-US" sz="2200" b="1" baseline="0" dirty="0" smtClean="0"/>
                        <a:t>- 25</a:t>
                      </a:r>
                      <a:r>
                        <a:rPr lang="en-US" sz="2200" b="1" baseline="30000" dirty="0" smtClean="0"/>
                        <a:t>th</a:t>
                      </a:r>
                      <a:endParaRPr lang="en-US" sz="2200" b="1" dirty="0"/>
                    </a:p>
                  </a:txBody>
                  <a:tcPr/>
                </a:tc>
                <a:tc>
                  <a:txBody>
                    <a:bodyPr/>
                    <a:lstStyle/>
                    <a:p>
                      <a:r>
                        <a:rPr lang="en-US" sz="2200" b="1" dirty="0" smtClean="0"/>
                        <a:t>Review Special Education</a:t>
                      </a:r>
                      <a:r>
                        <a:rPr lang="en-US" sz="2200" b="1" baseline="0" dirty="0" smtClean="0"/>
                        <a:t> Report</a:t>
                      </a:r>
                      <a:endParaRPr lang="en-US" sz="2200" b="1" dirty="0"/>
                    </a:p>
                  </a:txBody>
                  <a:tcPr/>
                </a:tc>
              </a:tr>
              <a:tr h="550926">
                <a:tc>
                  <a:txBody>
                    <a:bodyPr/>
                    <a:lstStyle/>
                    <a:p>
                      <a:r>
                        <a:rPr lang="en-US" sz="2200" b="1" dirty="0" smtClean="0"/>
                        <a:t>February 8</a:t>
                      </a:r>
                      <a:r>
                        <a:rPr lang="en-US" sz="2200" b="1" baseline="30000" dirty="0" smtClean="0"/>
                        <a:t>th</a:t>
                      </a:r>
                      <a:r>
                        <a:rPr lang="en-US" sz="2200" b="1" baseline="0" dirty="0" smtClean="0"/>
                        <a:t> </a:t>
                      </a:r>
                      <a:endParaRPr lang="en-US" sz="2200" b="1" dirty="0"/>
                    </a:p>
                  </a:txBody>
                  <a:tcPr/>
                </a:tc>
                <a:tc>
                  <a:txBody>
                    <a:bodyPr/>
                    <a:lstStyle/>
                    <a:p>
                      <a:r>
                        <a:rPr lang="en-US" sz="2200" b="1" dirty="0" smtClean="0"/>
                        <a:t>All errors resolved</a:t>
                      </a:r>
                      <a:r>
                        <a:rPr lang="en-US" sz="2200" b="1" baseline="0" dirty="0" smtClean="0"/>
                        <a:t> (interchange and snapshot)</a:t>
                      </a:r>
                      <a:endParaRPr lang="en-US" sz="2200" b="1" dirty="0"/>
                    </a:p>
                  </a:txBody>
                  <a:tcPr/>
                </a:tc>
              </a:tr>
              <a:tr h="550926">
                <a:tc>
                  <a:txBody>
                    <a:bodyPr/>
                    <a:lstStyle/>
                    <a:p>
                      <a:r>
                        <a:rPr lang="en-US" sz="2200" b="1" dirty="0" smtClean="0"/>
                        <a:t>Feb 8</a:t>
                      </a:r>
                      <a:r>
                        <a:rPr lang="en-US" sz="2200" b="1" baseline="30000" dirty="0" smtClean="0"/>
                        <a:t>th</a:t>
                      </a:r>
                      <a:r>
                        <a:rPr lang="en-US" sz="2200" b="1" dirty="0" smtClean="0"/>
                        <a:t> – 15</a:t>
                      </a:r>
                      <a:r>
                        <a:rPr lang="en-US" sz="2200" b="1" baseline="30000" dirty="0" smtClean="0"/>
                        <a:t>th</a:t>
                      </a:r>
                      <a:r>
                        <a:rPr lang="en-US" sz="2200" b="1" dirty="0" smtClean="0"/>
                        <a:t> </a:t>
                      </a:r>
                      <a:endParaRPr lang="en-US" sz="2200" b="1" dirty="0"/>
                    </a:p>
                  </a:txBody>
                  <a:tcPr/>
                </a:tc>
                <a:tc>
                  <a:txBody>
                    <a:bodyPr/>
                    <a:lstStyle/>
                    <a:p>
                      <a:r>
                        <a:rPr lang="en-US" sz="2200" b="1" dirty="0" smtClean="0"/>
                        <a:t>Review reports for accuracy</a:t>
                      </a:r>
                      <a:endParaRPr lang="en-US" sz="2200" b="1" dirty="0"/>
                    </a:p>
                  </a:txBody>
                  <a:tcPr/>
                </a:tc>
              </a:tr>
              <a:tr h="828631">
                <a:tc>
                  <a:txBody>
                    <a:bodyPr/>
                    <a:lstStyle/>
                    <a:p>
                      <a:r>
                        <a:rPr lang="en-US" sz="2200" b="1" dirty="0" smtClean="0"/>
                        <a:t>February 15</a:t>
                      </a:r>
                      <a:r>
                        <a:rPr lang="en-US" sz="2200" b="1" baseline="30000" dirty="0" smtClean="0"/>
                        <a:t>th</a:t>
                      </a:r>
                      <a:endParaRPr lang="en-US" sz="2200" b="1" dirty="0"/>
                    </a:p>
                  </a:txBody>
                  <a:tcPr/>
                </a:tc>
                <a:tc>
                  <a:txBody>
                    <a:bodyPr/>
                    <a:lstStyle/>
                    <a:p>
                      <a:r>
                        <a:rPr lang="en-US" sz="2200" b="1" dirty="0" smtClean="0"/>
                        <a:t>Snapshot</a:t>
                      </a:r>
                      <a:r>
                        <a:rPr lang="en-US" sz="2200" b="1" baseline="0" dirty="0" smtClean="0"/>
                        <a:t> must be finalized</a:t>
                      </a:r>
                      <a:endParaRPr lang="en-US" sz="2200" b="1" dirty="0"/>
                    </a:p>
                  </a:txBody>
                  <a:tcPr/>
                </a:tc>
              </a:tr>
            </a:tbl>
          </a:graphicData>
        </a:graphic>
      </p:graphicFrame>
    </p:spTree>
    <p:extLst>
      <p:ext uri="{BB962C8B-B14F-4D97-AF65-F5344CB8AC3E}">
        <p14:creationId xmlns:p14="http://schemas.microsoft.com/office/powerpoint/2010/main" val="1078002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13</a:t>
            </a:fld>
            <a:endParaRPr lang="en-US" dirty="0" smtClean="0"/>
          </a:p>
        </p:txBody>
      </p:sp>
      <p:sp>
        <p:nvSpPr>
          <p:cNvPr id="3" name="Title 2"/>
          <p:cNvSpPr>
            <a:spLocks noGrp="1"/>
          </p:cNvSpPr>
          <p:nvPr>
            <p:ph type="title"/>
          </p:nvPr>
        </p:nvSpPr>
        <p:spPr/>
        <p:txBody>
          <a:bodyPr>
            <a:normAutofit fontScale="90000"/>
          </a:bodyPr>
          <a:lstStyle/>
          <a:p>
            <a:r>
              <a:rPr lang="en-US" dirty="0" smtClean="0"/>
              <a:t>Special Education December Count Timeline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87950167"/>
              </p:ext>
            </p:extLst>
          </p:nvPr>
        </p:nvGraphicFramePr>
        <p:xfrm>
          <a:off x="192024" y="918489"/>
          <a:ext cx="8955314" cy="5385054"/>
        </p:xfrm>
        <a:graphic>
          <a:graphicData uri="http://schemas.openxmlformats.org/drawingml/2006/table">
            <a:tbl>
              <a:tblPr firstRow="1" bandRow="1">
                <a:tableStyleId>{3B4B98B0-60AC-42C2-AFA5-B58CD77FA1E5}</a:tableStyleId>
              </a:tblPr>
              <a:tblGrid>
                <a:gridCol w="2421703"/>
                <a:gridCol w="6533611"/>
              </a:tblGrid>
              <a:tr h="0">
                <a:tc>
                  <a:txBody>
                    <a:bodyPr/>
                    <a:lstStyle/>
                    <a:p>
                      <a:r>
                        <a:rPr lang="en-US" sz="2200" b="1" dirty="0" smtClean="0"/>
                        <a:t>November 1</a:t>
                      </a:r>
                      <a:r>
                        <a:rPr lang="en-US" sz="2200" b="1" baseline="30000" dirty="0" smtClean="0"/>
                        <a:t>st</a:t>
                      </a:r>
                      <a:r>
                        <a:rPr lang="en-US" sz="2200" b="1" dirty="0" smtClean="0"/>
                        <a:t> </a:t>
                      </a:r>
                      <a:endParaRPr lang="en-US" sz="2200" b="1" dirty="0"/>
                    </a:p>
                  </a:txBody>
                  <a:tcPr/>
                </a:tc>
                <a:tc>
                  <a:txBody>
                    <a:bodyPr/>
                    <a:lstStyle/>
                    <a:p>
                      <a:r>
                        <a:rPr lang="en-US" sz="2200" b="1" dirty="0" smtClean="0"/>
                        <a:t>Snapshot Opens</a:t>
                      </a:r>
                      <a:endParaRPr lang="en-US" sz="2200" b="1" dirty="0"/>
                    </a:p>
                  </a:txBody>
                  <a:tcPr/>
                </a:tc>
              </a:tr>
              <a:tr h="550926">
                <a:tc>
                  <a:txBody>
                    <a:bodyPr/>
                    <a:lstStyle/>
                    <a:p>
                      <a:r>
                        <a:rPr lang="en-US" sz="2200" b="1" dirty="0" smtClean="0"/>
                        <a:t>November 16</a:t>
                      </a:r>
                      <a:r>
                        <a:rPr lang="en-US" sz="2200" b="1" baseline="30000" dirty="0" smtClean="0"/>
                        <a:t>th</a:t>
                      </a:r>
                      <a:endParaRPr lang="en-US" sz="2200" b="1" dirty="0"/>
                    </a:p>
                  </a:txBody>
                  <a:tcPr/>
                </a:tc>
                <a:tc>
                  <a:txBody>
                    <a:bodyPr/>
                    <a:lstStyle/>
                    <a:p>
                      <a:r>
                        <a:rPr lang="en-US" sz="2200" b="1" dirty="0" smtClean="0"/>
                        <a:t>Must</a:t>
                      </a:r>
                      <a:r>
                        <a:rPr lang="en-US" sz="2200" b="1" baseline="0" dirty="0" smtClean="0"/>
                        <a:t> have all interchange files uploaded at least once</a:t>
                      </a:r>
                      <a:endParaRPr lang="en-US" sz="2200" b="1" dirty="0"/>
                    </a:p>
                  </a:txBody>
                  <a:tcPr/>
                </a:tc>
              </a:tr>
              <a:tr h="550926">
                <a:tc>
                  <a:txBody>
                    <a:bodyPr/>
                    <a:lstStyle/>
                    <a:p>
                      <a:r>
                        <a:rPr lang="en-US" sz="2200" b="1" dirty="0" smtClean="0"/>
                        <a:t>December 1</a:t>
                      </a:r>
                      <a:r>
                        <a:rPr lang="en-US" sz="2200" b="1" baseline="30000" dirty="0" smtClean="0"/>
                        <a:t>st</a:t>
                      </a:r>
                      <a:endParaRPr lang="en-US" sz="2200" b="1" dirty="0"/>
                    </a:p>
                  </a:txBody>
                  <a:tcPr/>
                </a:tc>
                <a:tc>
                  <a:txBody>
                    <a:bodyPr/>
                    <a:lstStyle/>
                    <a:p>
                      <a:r>
                        <a:rPr lang="en-US" sz="2200" b="1" dirty="0" smtClean="0"/>
                        <a:t>Official Count</a:t>
                      </a:r>
                      <a:r>
                        <a:rPr lang="en-US" sz="2200" b="1" baseline="0" dirty="0" smtClean="0"/>
                        <a:t> Date</a:t>
                      </a:r>
                    </a:p>
                  </a:txBody>
                  <a:tcPr/>
                </a:tc>
              </a:tr>
              <a:tr h="550926">
                <a:tc>
                  <a:txBody>
                    <a:bodyPr/>
                    <a:lstStyle/>
                    <a:p>
                      <a:r>
                        <a:rPr lang="en-US" sz="2200" b="1" dirty="0" smtClean="0"/>
                        <a:t>December 14</a:t>
                      </a:r>
                      <a:r>
                        <a:rPr lang="en-US" sz="2200" b="1" baseline="30000" dirty="0" smtClean="0"/>
                        <a:t>th</a:t>
                      </a:r>
                      <a:endParaRPr lang="en-US" sz="2200" b="1" dirty="0"/>
                    </a:p>
                  </a:txBody>
                  <a:tcPr/>
                </a:tc>
                <a:tc>
                  <a:txBody>
                    <a:bodyPr/>
                    <a:lstStyle/>
                    <a:p>
                      <a:r>
                        <a:rPr lang="en-US" sz="2200" b="1" dirty="0" smtClean="0"/>
                        <a:t>Must create snapshot at least once</a:t>
                      </a:r>
                      <a:endParaRPr lang="en-US" sz="2200" b="1" dirty="0"/>
                    </a:p>
                  </a:txBody>
                  <a:tcPr/>
                </a:tc>
              </a:tr>
              <a:tr h="550926">
                <a:tc>
                  <a:txBody>
                    <a:bodyPr/>
                    <a:lstStyle/>
                    <a:p>
                      <a:r>
                        <a:rPr lang="en-US" sz="2200" b="1" dirty="0" smtClean="0"/>
                        <a:t>December 21</a:t>
                      </a:r>
                      <a:r>
                        <a:rPr lang="en-US" sz="2200" b="1" baseline="30000" dirty="0" smtClean="0"/>
                        <a:t>st</a:t>
                      </a:r>
                      <a:r>
                        <a:rPr lang="en-US" sz="2200" b="1" dirty="0" smtClean="0"/>
                        <a:t> </a:t>
                      </a:r>
                      <a:endParaRPr lang="en-US" sz="2200" b="1" dirty="0"/>
                    </a:p>
                  </a:txBody>
                  <a:tcPr/>
                </a:tc>
                <a:tc>
                  <a:txBody>
                    <a:bodyPr/>
                    <a:lstStyle/>
                    <a:p>
                      <a:r>
                        <a:rPr lang="en-US" sz="2200" b="1" dirty="0" smtClean="0"/>
                        <a:t>Interchange files error free</a:t>
                      </a:r>
                      <a:endParaRPr lang="en-US" sz="2200" b="1" dirty="0"/>
                    </a:p>
                  </a:txBody>
                  <a:tcPr/>
                </a:tc>
              </a:tr>
              <a:tr h="550926">
                <a:tc>
                  <a:txBody>
                    <a:bodyPr/>
                    <a:lstStyle/>
                    <a:p>
                      <a:r>
                        <a:rPr lang="en-US" sz="2200" b="1" dirty="0" smtClean="0"/>
                        <a:t>January 18</a:t>
                      </a:r>
                      <a:r>
                        <a:rPr lang="en-US" sz="2200" b="1" baseline="30000" dirty="0" smtClean="0"/>
                        <a:t>th</a:t>
                      </a:r>
                      <a:endParaRPr lang="en-US" sz="2200" b="1" dirty="0"/>
                    </a:p>
                  </a:txBody>
                  <a:tcPr/>
                </a:tc>
                <a:tc>
                  <a:txBody>
                    <a:bodyPr/>
                    <a:lstStyle/>
                    <a:p>
                      <a:r>
                        <a:rPr lang="en-US" sz="2200" b="1" dirty="0" smtClean="0"/>
                        <a:t>All errors resolved</a:t>
                      </a:r>
                      <a:r>
                        <a:rPr lang="en-US" sz="2200" b="1" baseline="0" dirty="0" smtClean="0"/>
                        <a:t> (interchange and snapshot)</a:t>
                      </a:r>
                      <a:endParaRPr lang="en-US" sz="2200" b="1" dirty="0"/>
                    </a:p>
                  </a:txBody>
                  <a:tcPr/>
                </a:tc>
              </a:tr>
              <a:tr h="550926">
                <a:tc>
                  <a:txBody>
                    <a:bodyPr/>
                    <a:lstStyle/>
                    <a:p>
                      <a:r>
                        <a:rPr lang="en-US" sz="2200" b="1" dirty="0" smtClean="0"/>
                        <a:t>Jan</a:t>
                      </a:r>
                      <a:r>
                        <a:rPr lang="en-US" sz="2200" b="1" baseline="0" dirty="0" smtClean="0"/>
                        <a:t> 19</a:t>
                      </a:r>
                      <a:r>
                        <a:rPr lang="en-US" sz="2200" b="1" baseline="30000" dirty="0" smtClean="0"/>
                        <a:t>th</a:t>
                      </a:r>
                      <a:r>
                        <a:rPr lang="en-US" sz="2200" b="1" baseline="0" dirty="0" smtClean="0"/>
                        <a:t> – 25</a:t>
                      </a:r>
                      <a:r>
                        <a:rPr lang="en-US" sz="2200" b="1" baseline="30000" dirty="0" smtClean="0"/>
                        <a:t>th</a:t>
                      </a:r>
                      <a:r>
                        <a:rPr lang="en-US" sz="2200" b="1" baseline="0" dirty="0" smtClean="0"/>
                        <a:t> </a:t>
                      </a:r>
                      <a:endParaRPr lang="en-US" sz="2200" b="1" dirty="0"/>
                    </a:p>
                  </a:txBody>
                  <a:tcPr/>
                </a:tc>
                <a:tc>
                  <a:txBody>
                    <a:bodyPr/>
                    <a:lstStyle/>
                    <a:p>
                      <a:r>
                        <a:rPr lang="en-US" sz="2200" b="1" dirty="0" smtClean="0"/>
                        <a:t>Review Staff and Student Reports</a:t>
                      </a:r>
                      <a:endParaRPr lang="en-US" sz="2200" b="1" dirty="0"/>
                    </a:p>
                  </a:txBody>
                  <a:tcPr/>
                </a:tc>
              </a:tr>
              <a:tr h="550926">
                <a:tc>
                  <a:txBody>
                    <a:bodyPr/>
                    <a:lstStyle/>
                    <a:p>
                      <a:r>
                        <a:rPr lang="en-US" sz="2200" b="1" dirty="0" smtClean="0"/>
                        <a:t>January 25</a:t>
                      </a:r>
                      <a:r>
                        <a:rPr lang="en-US" sz="2200" b="1" baseline="30000" dirty="0" smtClean="0"/>
                        <a:t>th</a:t>
                      </a:r>
                      <a:endParaRPr lang="en-US" sz="2200" b="1" dirty="0"/>
                    </a:p>
                  </a:txBody>
                  <a:tcPr/>
                </a:tc>
                <a:tc>
                  <a:txBody>
                    <a:bodyPr/>
                    <a:lstStyle/>
                    <a:p>
                      <a:r>
                        <a:rPr lang="en-US" sz="2200" b="1" dirty="0" smtClean="0"/>
                        <a:t>Validity Certification Reports</a:t>
                      </a:r>
                      <a:r>
                        <a:rPr lang="en-US" sz="2200" b="1" baseline="0" dirty="0" smtClean="0"/>
                        <a:t> due</a:t>
                      </a:r>
                      <a:endParaRPr lang="en-US" sz="2200" b="1" dirty="0"/>
                    </a:p>
                  </a:txBody>
                  <a:tcPr/>
                </a:tc>
              </a:tr>
              <a:tr h="550926">
                <a:tc>
                  <a:txBody>
                    <a:bodyPr/>
                    <a:lstStyle/>
                    <a:p>
                      <a:r>
                        <a:rPr lang="en-US" sz="2200" b="1" dirty="0" smtClean="0"/>
                        <a:t>Jan</a:t>
                      </a:r>
                      <a:r>
                        <a:rPr lang="en-US" sz="2200" b="1" baseline="0" dirty="0" smtClean="0"/>
                        <a:t> 26</a:t>
                      </a:r>
                      <a:r>
                        <a:rPr lang="en-US" sz="2200" b="1" baseline="30000" dirty="0" smtClean="0"/>
                        <a:t>th</a:t>
                      </a:r>
                      <a:r>
                        <a:rPr lang="en-US" sz="2200" b="1" baseline="0" dirty="0" smtClean="0"/>
                        <a:t> – Feb 8</a:t>
                      </a:r>
                      <a:r>
                        <a:rPr lang="en-US" sz="2200" b="1" baseline="30000" dirty="0" smtClean="0"/>
                        <a:t>th</a:t>
                      </a:r>
                      <a:r>
                        <a:rPr lang="en-US" sz="2200" b="1" baseline="0" dirty="0" smtClean="0"/>
                        <a:t> </a:t>
                      </a:r>
                      <a:endParaRPr lang="en-US" sz="2200" b="1" dirty="0"/>
                    </a:p>
                  </a:txBody>
                  <a:tcPr/>
                </a:tc>
                <a:tc>
                  <a:txBody>
                    <a:bodyPr/>
                    <a:lstStyle/>
                    <a:p>
                      <a:r>
                        <a:rPr lang="en-US" sz="2200" b="1" dirty="0" smtClean="0"/>
                        <a:t>Student</a:t>
                      </a:r>
                      <a:r>
                        <a:rPr lang="en-US" sz="2200" b="1" baseline="0" dirty="0" smtClean="0"/>
                        <a:t> Duplication Process</a:t>
                      </a:r>
                      <a:endParaRPr lang="en-US" sz="2200" b="1" dirty="0"/>
                    </a:p>
                  </a:txBody>
                  <a:tcPr/>
                </a:tc>
              </a:tr>
              <a:tr h="550926">
                <a:tc>
                  <a:txBody>
                    <a:bodyPr/>
                    <a:lstStyle/>
                    <a:p>
                      <a:r>
                        <a:rPr lang="en-US" sz="2200" b="1" dirty="0" smtClean="0"/>
                        <a:t>February</a:t>
                      </a:r>
                      <a:r>
                        <a:rPr lang="en-US" sz="2200" b="1" baseline="0" dirty="0" smtClean="0"/>
                        <a:t> 15</a:t>
                      </a:r>
                      <a:r>
                        <a:rPr lang="en-US" sz="2200" b="1" baseline="30000" dirty="0" smtClean="0"/>
                        <a:t>th</a:t>
                      </a:r>
                      <a:endParaRPr lang="en-US" sz="2200" b="1" dirty="0"/>
                    </a:p>
                  </a:txBody>
                  <a:tcPr/>
                </a:tc>
                <a:tc>
                  <a:txBody>
                    <a:bodyPr/>
                    <a:lstStyle/>
                    <a:p>
                      <a:r>
                        <a:rPr lang="en-US" sz="2200" b="1" dirty="0" smtClean="0"/>
                        <a:t>Snapshot must</a:t>
                      </a:r>
                      <a:r>
                        <a:rPr lang="en-US" sz="2200" b="1" baseline="0" dirty="0" smtClean="0"/>
                        <a:t> be finalized</a:t>
                      </a:r>
                      <a:endParaRPr lang="en-US" sz="2200" b="1" dirty="0"/>
                    </a:p>
                  </a:txBody>
                  <a:tcPr/>
                </a:tc>
              </a:tr>
            </a:tbl>
          </a:graphicData>
        </a:graphic>
      </p:graphicFrame>
    </p:spTree>
    <p:extLst>
      <p:ext uri="{BB962C8B-B14F-4D97-AF65-F5344CB8AC3E}">
        <p14:creationId xmlns:p14="http://schemas.microsoft.com/office/powerpoint/2010/main" val="92689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202400"/>
            <a:ext cx="8252591" cy="5037025"/>
          </a:xfrm>
        </p:spPr>
        <p:txBody>
          <a:bodyPr>
            <a:normAutofit/>
          </a:bodyPr>
          <a:lstStyle/>
          <a:p>
            <a:pPr marL="274320" lvl="1" indent="-228600">
              <a:buClr>
                <a:schemeClr val="accent1"/>
              </a:buClr>
            </a:pPr>
            <a:r>
              <a:rPr lang="en-US" b="1" dirty="0" smtClean="0"/>
              <a:t>Start early! </a:t>
            </a:r>
            <a:r>
              <a:rPr lang="en-US" dirty="0"/>
              <a:t>Staff Interchange is </a:t>
            </a:r>
            <a:r>
              <a:rPr lang="en-US" dirty="0" smtClean="0"/>
              <a:t>open and files can be uploaded multiple times throughout process</a:t>
            </a:r>
          </a:p>
          <a:p>
            <a:pPr lvl="1"/>
            <a:endParaRPr lang="en-US" sz="1200" dirty="0"/>
          </a:p>
          <a:p>
            <a:r>
              <a:rPr lang="en-US" dirty="0" smtClean="0"/>
              <a:t>November 16</a:t>
            </a:r>
            <a:r>
              <a:rPr lang="en-US" baseline="30000" dirty="0" smtClean="0"/>
              <a:t>th</a:t>
            </a:r>
            <a:r>
              <a:rPr lang="en-US" dirty="0" smtClean="0"/>
              <a:t> – Upload Interchange files at least once</a:t>
            </a:r>
          </a:p>
          <a:p>
            <a:endParaRPr lang="en-US" dirty="0"/>
          </a:p>
          <a:p>
            <a:r>
              <a:rPr lang="en-US" dirty="0" smtClean="0"/>
              <a:t>December 21</a:t>
            </a:r>
            <a:r>
              <a:rPr lang="en-US" baseline="30000" dirty="0" smtClean="0"/>
              <a:t>st</a:t>
            </a:r>
            <a:r>
              <a:rPr lang="en-US" dirty="0" smtClean="0"/>
              <a:t> – Interchange files error free</a:t>
            </a:r>
            <a:endParaRPr lang="en-US" dirty="0"/>
          </a:p>
          <a:p>
            <a:pPr marL="0" indent="0">
              <a:buNone/>
            </a:pPr>
            <a:endParaRPr lang="en-US" sz="1000" dirty="0" smtClean="0"/>
          </a:p>
          <a:p>
            <a:pPr marL="0" indent="0">
              <a:buNone/>
            </a:pPr>
            <a:endParaRPr lang="en-US" sz="1000" dirty="0"/>
          </a:p>
          <a:p>
            <a:r>
              <a:rPr lang="en-US" dirty="0" smtClean="0"/>
              <a:t>January 19</a:t>
            </a:r>
            <a:r>
              <a:rPr lang="en-US" baseline="30000" dirty="0" smtClean="0"/>
              <a:t>th</a:t>
            </a:r>
            <a:r>
              <a:rPr lang="en-US" dirty="0" smtClean="0"/>
              <a:t> – 25</a:t>
            </a:r>
            <a:r>
              <a:rPr lang="en-US" baseline="30000" dirty="0" smtClean="0"/>
              <a:t>th</a:t>
            </a:r>
            <a:r>
              <a:rPr lang="en-US" dirty="0" smtClean="0"/>
              <a:t>  – Review week</a:t>
            </a:r>
          </a:p>
          <a:p>
            <a:pPr lvl="1"/>
            <a:r>
              <a:rPr lang="en-US" dirty="0" smtClean="0"/>
              <a:t>Districts MUST REVIEW Special Education Staff Report (</a:t>
            </a:r>
            <a:r>
              <a:rPr lang="en-US" dirty="0" err="1" smtClean="0"/>
              <a:t>Cognos</a:t>
            </a:r>
            <a:r>
              <a:rPr lang="en-US" dirty="0" smtClean="0"/>
              <a:t>) </a:t>
            </a:r>
          </a:p>
          <a:p>
            <a:pPr lvl="1"/>
            <a:r>
              <a:rPr lang="en-US" dirty="0" smtClean="0"/>
              <a:t>Districts and AUs must collaborate to ensure Special Education Staff data is reported accurately and complete</a:t>
            </a:r>
          </a:p>
          <a:p>
            <a:pPr lvl="1"/>
            <a:r>
              <a:rPr lang="en-US" dirty="0" smtClean="0"/>
              <a:t>AUs </a:t>
            </a:r>
            <a:r>
              <a:rPr lang="en-US" dirty="0"/>
              <a:t>review reports in detail and make any data corrections </a:t>
            </a:r>
            <a:r>
              <a:rPr lang="en-US" dirty="0" smtClean="0"/>
              <a:t>deemed necessary during this window</a:t>
            </a:r>
            <a:r>
              <a:rPr lang="en-US" b="0" dirty="0"/>
              <a:t>	</a:t>
            </a:r>
          </a:p>
          <a:p>
            <a:endParaRPr lang="en-US" dirty="0"/>
          </a:p>
          <a:p>
            <a:endParaRPr lang="en-US" dirty="0"/>
          </a:p>
        </p:txBody>
      </p:sp>
      <p:sp>
        <p:nvSpPr>
          <p:cNvPr id="3" name="Title 2"/>
          <p:cNvSpPr>
            <a:spLocks noGrp="1"/>
          </p:cNvSpPr>
          <p:nvPr>
            <p:ph type="title"/>
          </p:nvPr>
        </p:nvSpPr>
        <p:spPr/>
        <p:txBody>
          <a:bodyPr/>
          <a:lstStyle/>
          <a:p>
            <a:r>
              <a:rPr lang="en-US" dirty="0" smtClean="0"/>
              <a:t>Timeline – Highlights from both snapshots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14</a:t>
            </a:fld>
            <a:endParaRPr lang="en-US" dirty="0" smtClean="0"/>
          </a:p>
        </p:txBody>
      </p:sp>
    </p:spTree>
    <p:extLst>
      <p:ext uri="{BB962C8B-B14F-4D97-AF65-F5344CB8AC3E}">
        <p14:creationId xmlns:p14="http://schemas.microsoft.com/office/powerpoint/2010/main" val="1096434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Please reference detailed timelines online- much more information provided</a:t>
            </a:r>
          </a:p>
          <a:p>
            <a:endParaRPr lang="en-US" dirty="0"/>
          </a:p>
          <a:p>
            <a:r>
              <a:rPr lang="en-US" dirty="0" smtClean="0"/>
              <a:t>Human Resources Timeline</a:t>
            </a:r>
            <a:r>
              <a:rPr lang="en-US" dirty="0"/>
              <a:t>:  </a:t>
            </a:r>
            <a:r>
              <a:rPr lang="en-US" dirty="0">
                <a:hlinkClick r:id="rId2"/>
              </a:rPr>
              <a:t>https://</a:t>
            </a:r>
            <a:r>
              <a:rPr lang="en-US" dirty="0" smtClean="0">
                <a:hlinkClick r:id="rId2"/>
              </a:rPr>
              <a:t>www.cde.state.co.us/datapipeline/2016-2017humanresourcestimeline</a:t>
            </a:r>
            <a:endParaRPr lang="en-US" dirty="0" smtClean="0"/>
          </a:p>
          <a:p>
            <a:endParaRPr lang="en-US" dirty="0"/>
          </a:p>
          <a:p>
            <a:r>
              <a:rPr lang="en-US" dirty="0" smtClean="0"/>
              <a:t>Special Education December Count </a:t>
            </a:r>
            <a:r>
              <a:rPr lang="en-US" dirty="0"/>
              <a:t>Timeline: </a:t>
            </a:r>
            <a:r>
              <a:rPr lang="en-US" dirty="0">
                <a:hlinkClick r:id="rId3"/>
              </a:rPr>
              <a:t>https://</a:t>
            </a:r>
            <a:r>
              <a:rPr lang="en-US" dirty="0" smtClean="0">
                <a:hlinkClick r:id="rId3"/>
              </a:rPr>
              <a:t>www.cde.state.co.us/datapipeline/2017-2018specialeducationdecembercounttimeline</a:t>
            </a:r>
            <a:r>
              <a:rPr lang="en-US" dirty="0" smtClean="0"/>
              <a:t> </a:t>
            </a:r>
            <a:endParaRPr lang="en-US" dirty="0"/>
          </a:p>
        </p:txBody>
      </p:sp>
      <p:sp>
        <p:nvSpPr>
          <p:cNvPr id="4" name="Title 3"/>
          <p:cNvSpPr>
            <a:spLocks noGrp="1"/>
          </p:cNvSpPr>
          <p:nvPr>
            <p:ph type="title"/>
          </p:nvPr>
        </p:nvSpPr>
        <p:spPr/>
        <p:txBody>
          <a:bodyPr/>
          <a:lstStyle/>
          <a:p>
            <a:r>
              <a:rPr lang="en-US" dirty="0" smtClean="0"/>
              <a:t>Timeline  - Resources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15</a:t>
            </a:fld>
            <a:endParaRPr lang="en-US" dirty="0" smtClean="0"/>
          </a:p>
        </p:txBody>
      </p:sp>
    </p:spTree>
    <p:extLst>
      <p:ext uri="{BB962C8B-B14F-4D97-AF65-F5344CB8AC3E}">
        <p14:creationId xmlns:p14="http://schemas.microsoft.com/office/powerpoint/2010/main" val="256572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2017-18 File Updates and Review</a:t>
            </a:r>
            <a:endParaRPr lang="en-US" dirty="0"/>
          </a:p>
        </p:txBody>
      </p:sp>
    </p:spTree>
    <p:extLst>
      <p:ext uri="{BB962C8B-B14F-4D97-AF65-F5344CB8AC3E}">
        <p14:creationId xmlns:p14="http://schemas.microsoft.com/office/powerpoint/2010/main" val="131429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09600" y="914400"/>
            <a:ext cx="7886700" cy="5037025"/>
          </a:xfrm>
        </p:spPr>
        <p:txBody>
          <a:bodyPr>
            <a:normAutofit/>
          </a:bodyPr>
          <a:lstStyle/>
          <a:p>
            <a:pPr lvl="0"/>
            <a:r>
              <a:rPr lang="en-US" dirty="0"/>
              <a:t>Removed </a:t>
            </a:r>
            <a:r>
              <a:rPr lang="en-US" dirty="0" smtClean="0"/>
              <a:t>fields:	</a:t>
            </a:r>
          </a:p>
          <a:p>
            <a:pPr lvl="1"/>
            <a:r>
              <a:rPr lang="en-US" dirty="0" smtClean="0"/>
              <a:t>“Years </a:t>
            </a:r>
            <a:r>
              <a:rPr lang="en-US" dirty="0"/>
              <a:t>of Prior PreK-12 Teaching Experience Out of </a:t>
            </a:r>
            <a:r>
              <a:rPr lang="en-US" dirty="0" smtClean="0"/>
              <a:t>State”</a:t>
            </a:r>
          </a:p>
          <a:p>
            <a:pPr lvl="1"/>
            <a:r>
              <a:rPr lang="en-US" dirty="0" smtClean="0"/>
              <a:t>“Years </a:t>
            </a:r>
            <a:r>
              <a:rPr lang="en-US" dirty="0"/>
              <a:t>of Prior PreK-12 Education Experience Out of State” </a:t>
            </a:r>
          </a:p>
          <a:p>
            <a:pPr lvl="1"/>
            <a:r>
              <a:rPr lang="en-US" dirty="0"/>
              <a:t>“Subject Area of Degree 4” </a:t>
            </a:r>
            <a:endParaRPr lang="en-US" dirty="0" smtClean="0"/>
          </a:p>
          <a:p>
            <a:pPr lvl="1"/>
            <a:r>
              <a:rPr lang="en-US" dirty="0" smtClean="0"/>
              <a:t>“</a:t>
            </a:r>
            <a:r>
              <a:rPr lang="en-US" dirty="0"/>
              <a:t>Subject Area of Degree 5</a:t>
            </a:r>
            <a:r>
              <a:rPr lang="en-US" dirty="0" smtClean="0"/>
              <a:t>”</a:t>
            </a:r>
            <a:endParaRPr lang="en-US" dirty="0"/>
          </a:p>
          <a:p>
            <a:pPr lvl="0"/>
            <a:endParaRPr lang="en-US" dirty="0" smtClean="0"/>
          </a:p>
          <a:p>
            <a:pPr lvl="0"/>
            <a:r>
              <a:rPr lang="en-US" dirty="0" smtClean="0"/>
              <a:t>Updated fields:</a:t>
            </a:r>
          </a:p>
          <a:p>
            <a:pPr lvl="1"/>
            <a:r>
              <a:rPr lang="en-US" dirty="0" smtClean="0"/>
              <a:t>“</a:t>
            </a:r>
            <a:r>
              <a:rPr lang="en-US" dirty="0"/>
              <a:t>Years of Prior PreK-12 Teaching Experience In State” to include Teaching Experience In State AND Out of State.  Field Name is now “Years of Prior PreK-12 Teaching Experience”</a:t>
            </a:r>
          </a:p>
          <a:p>
            <a:pPr lvl="1"/>
            <a:r>
              <a:rPr lang="en-US" dirty="0" smtClean="0"/>
              <a:t>“</a:t>
            </a:r>
            <a:r>
              <a:rPr lang="en-US" dirty="0"/>
              <a:t>Years of Prior PreK-12 Education Experience In State” to include Education Experience In State AND Out of State.  Field Name is now “Years of Prior PreK-12 Education Experience”</a:t>
            </a:r>
          </a:p>
          <a:p>
            <a:endParaRPr lang="en-US" dirty="0"/>
          </a:p>
        </p:txBody>
      </p:sp>
      <p:sp>
        <p:nvSpPr>
          <p:cNvPr id="3" name="Title 2"/>
          <p:cNvSpPr>
            <a:spLocks noGrp="1"/>
          </p:cNvSpPr>
          <p:nvPr>
            <p:ph type="title"/>
          </p:nvPr>
        </p:nvSpPr>
        <p:spPr/>
        <p:txBody>
          <a:bodyPr>
            <a:normAutofit/>
          </a:bodyPr>
          <a:lstStyle/>
          <a:p>
            <a:r>
              <a:rPr lang="en-US" dirty="0" smtClean="0"/>
              <a:t>Staff Profile </a:t>
            </a:r>
            <a:r>
              <a:rPr lang="en-US" dirty="0"/>
              <a:t>U</a:t>
            </a:r>
            <a:r>
              <a:rPr lang="en-US" dirty="0" smtClean="0"/>
              <a:t>pdates</a:t>
            </a:r>
            <a:endParaRPr lang="en-US" dirty="0"/>
          </a:p>
        </p:txBody>
      </p:sp>
    </p:spTree>
    <p:extLst>
      <p:ext uri="{BB962C8B-B14F-4D97-AF65-F5344CB8AC3E}">
        <p14:creationId xmlns:p14="http://schemas.microsoft.com/office/powerpoint/2010/main" val="1078857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119" y="996916"/>
            <a:ext cx="8967413" cy="5537448"/>
          </a:xfrm>
        </p:spPr>
        <p:txBody>
          <a:bodyPr>
            <a:normAutofit fontScale="92500" lnSpcReduction="20000"/>
          </a:bodyPr>
          <a:lstStyle/>
          <a:p>
            <a:r>
              <a:rPr lang="en-US" dirty="0" smtClean="0"/>
              <a:t>All Teachers and Specialized Service Providers (SSPs) must have rating </a:t>
            </a:r>
            <a:r>
              <a:rPr lang="en-US" dirty="0" smtClean="0"/>
              <a:t>reported for the following job class codes:</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All Principals and Assistant Principals must have rating </a:t>
            </a:r>
            <a:r>
              <a:rPr lang="en-US" dirty="0" smtClean="0"/>
              <a:t>reported for these job class codes:</a:t>
            </a:r>
            <a:endParaRPr lang="en-US" dirty="0" smtClean="0"/>
          </a:p>
          <a:p>
            <a:pPr lvl="1"/>
            <a:r>
              <a:rPr lang="en-US" dirty="0" smtClean="0"/>
              <a:t>105 – Principal</a:t>
            </a:r>
          </a:p>
          <a:p>
            <a:pPr lvl="1"/>
            <a:r>
              <a:rPr lang="en-US" dirty="0" smtClean="0"/>
              <a:t>106 – Assistant Principals </a:t>
            </a:r>
          </a:p>
          <a:p>
            <a:endParaRPr lang="en-US" dirty="0" smtClean="0"/>
          </a:p>
          <a:p>
            <a:r>
              <a:rPr lang="en-US" dirty="0" smtClean="0"/>
              <a:t>If </a:t>
            </a:r>
            <a:r>
              <a:rPr lang="en-US" dirty="0"/>
              <a:t>Overall Rating is provided with a valid code other than ‘Not Rated’ then the Quality Standard Ratings are also required to be reported</a:t>
            </a:r>
          </a:p>
          <a:p>
            <a:endParaRPr lang="en-US" dirty="0" smtClean="0"/>
          </a:p>
          <a:p>
            <a:endParaRPr lang="en-US" dirty="0"/>
          </a:p>
          <a:p>
            <a:endParaRPr lang="en-US" dirty="0" smtClean="0"/>
          </a:p>
        </p:txBody>
      </p:sp>
      <p:sp>
        <p:nvSpPr>
          <p:cNvPr id="3" name="Title 2"/>
          <p:cNvSpPr>
            <a:spLocks noGrp="1"/>
          </p:cNvSpPr>
          <p:nvPr>
            <p:ph type="title"/>
          </p:nvPr>
        </p:nvSpPr>
        <p:spPr/>
        <p:txBody>
          <a:bodyPr>
            <a:normAutofit fontScale="90000"/>
          </a:bodyPr>
          <a:lstStyle/>
          <a:p>
            <a:r>
              <a:rPr lang="en-US" dirty="0" smtClean="0"/>
              <a:t>Overall Performance and Quality Standard Ratings (Review)</a:t>
            </a:r>
            <a:endParaRPr lang="en-US" dirty="0"/>
          </a:p>
        </p:txBody>
      </p:sp>
      <p:sp>
        <p:nvSpPr>
          <p:cNvPr id="6" name="Content Placeholder 1"/>
          <p:cNvSpPr txBox="1">
            <a:spLocks/>
          </p:cNvSpPr>
          <p:nvPr/>
        </p:nvSpPr>
        <p:spPr>
          <a:xfrm>
            <a:off x="628650" y="1691235"/>
            <a:ext cx="7886700" cy="488835"/>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
        <p:nvSpPr>
          <p:cNvPr id="8" name="Content Placeholder 1"/>
          <p:cNvSpPr txBox="1">
            <a:spLocks/>
          </p:cNvSpPr>
          <p:nvPr/>
        </p:nvSpPr>
        <p:spPr>
          <a:xfrm>
            <a:off x="373506" y="1582330"/>
            <a:ext cx="8561373" cy="2500439"/>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201 – General </a:t>
            </a:r>
            <a:r>
              <a:rPr lang="en-US" dirty="0" smtClean="0"/>
              <a:t>Ed Teacher</a:t>
            </a:r>
            <a:endParaRPr lang="en-US" dirty="0"/>
          </a:p>
          <a:p>
            <a:pPr lvl="1"/>
            <a:r>
              <a:rPr lang="en-US" dirty="0"/>
              <a:t>202 – Special </a:t>
            </a:r>
            <a:r>
              <a:rPr lang="en-US" dirty="0" smtClean="0"/>
              <a:t>Ed Teacher</a:t>
            </a:r>
            <a:endParaRPr lang="en-US" dirty="0"/>
          </a:p>
          <a:p>
            <a:pPr lvl="1"/>
            <a:r>
              <a:rPr lang="en-US" dirty="0"/>
              <a:t>206 – Title I Teacher</a:t>
            </a:r>
          </a:p>
          <a:p>
            <a:pPr lvl="1"/>
            <a:r>
              <a:rPr lang="en-US" dirty="0"/>
              <a:t>222 – </a:t>
            </a:r>
            <a:r>
              <a:rPr lang="en-US" dirty="0" smtClean="0"/>
              <a:t>Reading Interventionist</a:t>
            </a:r>
            <a:endParaRPr lang="en-US" dirty="0"/>
          </a:p>
          <a:p>
            <a:pPr lvl="1"/>
            <a:r>
              <a:rPr lang="en-US" dirty="0"/>
              <a:t>223 – </a:t>
            </a:r>
            <a:r>
              <a:rPr lang="en-US" dirty="0" smtClean="0"/>
              <a:t>Math Interventionist</a:t>
            </a:r>
            <a:endParaRPr lang="en-US" dirty="0"/>
          </a:p>
          <a:p>
            <a:pPr lvl="1"/>
            <a:r>
              <a:rPr lang="en-US" dirty="0"/>
              <a:t>216 – Librarian</a:t>
            </a:r>
          </a:p>
          <a:p>
            <a:pPr lvl="1"/>
            <a:r>
              <a:rPr lang="en-US" dirty="0"/>
              <a:t>211 </a:t>
            </a:r>
            <a:r>
              <a:rPr lang="en-US" dirty="0" smtClean="0"/>
              <a:t>– Counselor</a:t>
            </a:r>
            <a:endParaRPr lang="en-US" dirty="0"/>
          </a:p>
          <a:p>
            <a:pPr lvl="1"/>
            <a:r>
              <a:rPr lang="en-US" dirty="0"/>
              <a:t>231 – </a:t>
            </a:r>
            <a:r>
              <a:rPr lang="en-US" dirty="0" smtClean="0"/>
              <a:t>Audiologist</a:t>
            </a:r>
            <a:endParaRPr lang="en-US" dirty="0"/>
          </a:p>
          <a:p>
            <a:pPr lvl="1"/>
            <a:r>
              <a:rPr lang="en-US" dirty="0"/>
              <a:t>233 – </a:t>
            </a:r>
            <a:r>
              <a:rPr lang="en-US" dirty="0" smtClean="0"/>
              <a:t>Registered Nurse</a:t>
            </a:r>
            <a:endParaRPr lang="en-US" dirty="0"/>
          </a:p>
          <a:p>
            <a:pPr lvl="1"/>
            <a:r>
              <a:rPr lang="en-US" dirty="0"/>
              <a:t>234 – </a:t>
            </a:r>
            <a:r>
              <a:rPr lang="en-US" dirty="0" smtClean="0"/>
              <a:t>Occupational Therapist</a:t>
            </a:r>
            <a:endParaRPr lang="en-US" dirty="0"/>
          </a:p>
          <a:p>
            <a:pPr lvl="1"/>
            <a:r>
              <a:rPr lang="en-US" dirty="0"/>
              <a:t>235 – </a:t>
            </a:r>
            <a:r>
              <a:rPr lang="en-US" dirty="0" smtClean="0"/>
              <a:t>Physical Therapist</a:t>
            </a:r>
            <a:endParaRPr lang="en-US" dirty="0"/>
          </a:p>
          <a:p>
            <a:pPr lvl="1"/>
            <a:r>
              <a:rPr lang="en-US" dirty="0"/>
              <a:t>236 – </a:t>
            </a:r>
            <a:r>
              <a:rPr lang="en-US" dirty="0" smtClean="0"/>
              <a:t>Psychologist</a:t>
            </a:r>
            <a:endParaRPr lang="en-US" dirty="0"/>
          </a:p>
          <a:p>
            <a:pPr lvl="1"/>
            <a:r>
              <a:rPr lang="en-US" dirty="0"/>
              <a:t>237 </a:t>
            </a:r>
            <a:r>
              <a:rPr lang="en-US" dirty="0" smtClean="0"/>
              <a:t>– Social Worker</a:t>
            </a:r>
            <a:endParaRPr lang="en-US" dirty="0"/>
          </a:p>
        </p:txBody>
      </p:sp>
    </p:spTree>
    <p:extLst>
      <p:ext uri="{BB962C8B-B14F-4D97-AF65-F5344CB8AC3E}">
        <p14:creationId xmlns:p14="http://schemas.microsoft.com/office/powerpoint/2010/main" val="3088121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Removed fields:</a:t>
            </a:r>
          </a:p>
          <a:p>
            <a:pPr lvl="1"/>
            <a:r>
              <a:rPr lang="en-US" dirty="0" smtClean="0"/>
              <a:t>“Passed </a:t>
            </a:r>
            <a:r>
              <a:rPr lang="en-US" dirty="0"/>
              <a:t>Colorado State Board of Education Approved </a:t>
            </a:r>
            <a:r>
              <a:rPr lang="en-US" dirty="0" smtClean="0"/>
              <a:t>   Elementary </a:t>
            </a:r>
            <a:r>
              <a:rPr lang="en-US" dirty="0"/>
              <a:t>Or Early Childhood Core Content Test</a:t>
            </a:r>
            <a:r>
              <a:rPr lang="en-US" dirty="0" smtClean="0"/>
              <a:t>”</a:t>
            </a:r>
          </a:p>
          <a:p>
            <a:pPr lvl="1"/>
            <a:r>
              <a:rPr lang="en-US" dirty="0"/>
              <a:t>“24 Semester Hours of Secondary Core Content Coursework” </a:t>
            </a:r>
            <a:endParaRPr lang="en-US" dirty="0" smtClean="0"/>
          </a:p>
          <a:p>
            <a:pPr lvl="1"/>
            <a:r>
              <a:rPr lang="en-US" dirty="0"/>
              <a:t>“Passed Colorado State Board of Education Approved Secondary Core Content Test In Teaching Area</a:t>
            </a:r>
            <a:r>
              <a:rPr lang="en-US" dirty="0" smtClean="0"/>
              <a:t>”</a:t>
            </a:r>
          </a:p>
          <a:p>
            <a:endParaRPr lang="en-US" dirty="0" smtClean="0"/>
          </a:p>
          <a:p>
            <a:r>
              <a:rPr lang="en-US" dirty="0" smtClean="0"/>
              <a:t>Added fields: </a:t>
            </a:r>
          </a:p>
          <a:p>
            <a:pPr lvl="1"/>
            <a:r>
              <a:rPr lang="en-US" dirty="0"/>
              <a:t>“Demonstrates In-Field </a:t>
            </a:r>
            <a:r>
              <a:rPr lang="en-US" dirty="0" smtClean="0"/>
              <a:t>Status 1”</a:t>
            </a:r>
          </a:p>
          <a:p>
            <a:pPr lvl="1"/>
            <a:r>
              <a:rPr lang="en-US" dirty="0"/>
              <a:t>“Demonstrates In-Field Status 2” </a:t>
            </a:r>
            <a:endParaRPr lang="en-US" dirty="0" smtClean="0"/>
          </a:p>
        </p:txBody>
      </p:sp>
      <p:sp>
        <p:nvSpPr>
          <p:cNvPr id="3" name="Title 2"/>
          <p:cNvSpPr>
            <a:spLocks noGrp="1"/>
          </p:cNvSpPr>
          <p:nvPr>
            <p:ph type="title"/>
          </p:nvPr>
        </p:nvSpPr>
        <p:spPr>
          <a:xfrm>
            <a:off x="192024" y="192024"/>
            <a:ext cx="8494776" cy="521208"/>
          </a:xfrm>
        </p:spPr>
        <p:txBody>
          <a:bodyPr>
            <a:normAutofit/>
          </a:bodyPr>
          <a:lstStyle/>
          <a:p>
            <a:r>
              <a:rPr lang="en-US" dirty="0" smtClean="0"/>
              <a:t>Staff Assignment Updates</a:t>
            </a:r>
            <a:endParaRPr lang="en-US" dirty="0"/>
          </a:p>
        </p:txBody>
      </p:sp>
    </p:spTree>
    <p:extLst>
      <p:ext uri="{BB962C8B-B14F-4D97-AF65-F5344CB8AC3E}">
        <p14:creationId xmlns:p14="http://schemas.microsoft.com/office/powerpoint/2010/main" val="4213893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Staff Interchange Overview</a:t>
            </a:r>
          </a:p>
          <a:p>
            <a:pPr>
              <a:lnSpc>
                <a:spcPct val="150000"/>
              </a:lnSpc>
            </a:pPr>
            <a:r>
              <a:rPr lang="en-US" dirty="0" smtClean="0"/>
              <a:t>Timeline</a:t>
            </a:r>
          </a:p>
          <a:p>
            <a:pPr>
              <a:lnSpc>
                <a:spcPct val="150000"/>
              </a:lnSpc>
            </a:pPr>
            <a:r>
              <a:rPr lang="en-US" dirty="0" smtClean="0"/>
              <a:t>Staff File Updates</a:t>
            </a:r>
          </a:p>
          <a:p>
            <a:pPr>
              <a:lnSpc>
                <a:spcPct val="150000"/>
              </a:lnSpc>
            </a:pPr>
            <a:r>
              <a:rPr lang="en-US" dirty="0" smtClean="0"/>
              <a:t>Additional Information</a:t>
            </a:r>
          </a:p>
          <a:p>
            <a:pPr>
              <a:lnSpc>
                <a:spcPct val="150000"/>
              </a:lnSpc>
            </a:pPr>
            <a:r>
              <a:rPr lang="en-US" dirty="0" smtClean="0"/>
              <a:t>Data </a:t>
            </a:r>
            <a:r>
              <a:rPr lang="en-US" dirty="0"/>
              <a:t>Pipeline Steps</a:t>
            </a:r>
          </a:p>
          <a:p>
            <a:endParaRPr lang="en-US" dirty="0" smtClean="0"/>
          </a:p>
          <a:p>
            <a:endParaRPr lang="en-US" dirty="0"/>
          </a:p>
          <a:p>
            <a:pPr lvl="1"/>
            <a:endParaRPr lang="en-US" dirty="0" smtClean="0"/>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a:t>
            </a:fld>
            <a:endParaRPr lang="en-US" dirty="0" smtClean="0"/>
          </a:p>
        </p:txBody>
      </p:sp>
    </p:spTree>
    <p:extLst>
      <p:ext uri="{BB962C8B-B14F-4D97-AF65-F5344CB8AC3E}">
        <p14:creationId xmlns:p14="http://schemas.microsoft.com/office/powerpoint/2010/main" val="902619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85294" y="1121480"/>
            <a:ext cx="7886700" cy="5037025"/>
          </a:xfrm>
        </p:spPr>
        <p:txBody>
          <a:bodyPr/>
          <a:lstStyle/>
          <a:p>
            <a:r>
              <a:rPr lang="en-US" dirty="0" smtClean="0"/>
              <a:t>Report the </a:t>
            </a:r>
            <a:r>
              <a:rPr lang="en-US" dirty="0" smtClean="0"/>
              <a:t>bes</a:t>
            </a:r>
            <a:r>
              <a:rPr lang="en-US" dirty="0" smtClean="0"/>
              <a:t>t option</a:t>
            </a:r>
            <a:r>
              <a:rPr lang="en-US" dirty="0" smtClean="0"/>
              <a:t> for </a:t>
            </a:r>
            <a:r>
              <a:rPr lang="en-US" dirty="0" smtClean="0"/>
              <a:t>each teacher:</a:t>
            </a:r>
          </a:p>
          <a:p>
            <a:endParaRPr lang="en-US" dirty="0" smtClean="0"/>
          </a:p>
          <a:p>
            <a:endParaRPr lang="en-US" dirty="0"/>
          </a:p>
          <a:p>
            <a:endParaRPr lang="en-US" dirty="0"/>
          </a:p>
          <a:p>
            <a:endParaRPr lang="en-US" dirty="0" smtClean="0"/>
          </a:p>
          <a:p>
            <a:endParaRPr lang="en-US" dirty="0"/>
          </a:p>
          <a:p>
            <a:endParaRPr lang="en-US" dirty="0" smtClean="0"/>
          </a:p>
          <a:p>
            <a:endParaRPr lang="en-US" dirty="0"/>
          </a:p>
          <a:p>
            <a:r>
              <a:rPr lang="en-US" dirty="0" smtClean="0"/>
              <a:t>Report 00 (N/A) for all non-teaching staff</a:t>
            </a:r>
          </a:p>
          <a:p>
            <a:pPr lvl="1"/>
            <a:endParaRPr lang="en-US" dirty="0"/>
          </a:p>
        </p:txBody>
      </p:sp>
      <p:sp>
        <p:nvSpPr>
          <p:cNvPr id="3" name="Title 2"/>
          <p:cNvSpPr>
            <a:spLocks noGrp="1"/>
          </p:cNvSpPr>
          <p:nvPr>
            <p:ph type="title"/>
          </p:nvPr>
        </p:nvSpPr>
        <p:spPr/>
        <p:txBody>
          <a:bodyPr/>
          <a:lstStyle/>
          <a:p>
            <a:r>
              <a:rPr lang="en-US" dirty="0" smtClean="0"/>
              <a:t>Demonstrates In-Field Status 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84636473"/>
              </p:ext>
            </p:extLst>
          </p:nvPr>
        </p:nvGraphicFramePr>
        <p:xfrm>
          <a:off x="1580644" y="1639761"/>
          <a:ext cx="6096000" cy="2865120"/>
        </p:xfrm>
        <a:graphic>
          <a:graphicData uri="http://schemas.openxmlformats.org/drawingml/2006/table">
            <a:tbl>
              <a:tblPr firstRow="1" bandRow="1">
                <a:tableStyleId>{F5AB1C69-6EDB-4FF4-983F-18BD219EF322}</a:tableStyleId>
              </a:tblPr>
              <a:tblGrid>
                <a:gridCol w="806506"/>
                <a:gridCol w="5289494"/>
              </a:tblGrid>
              <a:tr h="370840">
                <a:tc>
                  <a:txBody>
                    <a:bodyPr/>
                    <a:lstStyle/>
                    <a:p>
                      <a:r>
                        <a:rPr lang="en-US" dirty="0" smtClean="0"/>
                        <a:t>Code</a:t>
                      </a:r>
                      <a:endParaRPr lang="en-US" dirty="0"/>
                    </a:p>
                  </a:txBody>
                  <a:tcPr/>
                </a:tc>
                <a:tc>
                  <a:txBody>
                    <a:bodyPr/>
                    <a:lstStyle/>
                    <a:p>
                      <a:r>
                        <a:rPr lang="en-US" dirty="0" smtClean="0"/>
                        <a:t>Description</a:t>
                      </a:r>
                      <a:endParaRPr lang="en-US" dirty="0"/>
                    </a:p>
                  </a:txBody>
                  <a:tcPr/>
                </a:tc>
              </a:tr>
              <a:tr h="370840">
                <a:tc>
                  <a:txBody>
                    <a:bodyPr/>
                    <a:lstStyle/>
                    <a:p>
                      <a:r>
                        <a:rPr lang="en-US" dirty="0" smtClean="0"/>
                        <a:t>01</a:t>
                      </a:r>
                      <a:endParaRPr lang="en-US" dirty="0"/>
                    </a:p>
                  </a:txBody>
                  <a:tcPr/>
                </a:tc>
                <a:tc>
                  <a:txBody>
                    <a:bodyPr/>
                    <a:lstStyle/>
                    <a:p>
                      <a:r>
                        <a:rPr lang="en-US" dirty="0" smtClean="0"/>
                        <a:t>Subject Area</a:t>
                      </a:r>
                      <a:r>
                        <a:rPr lang="en-US" baseline="0" dirty="0" smtClean="0"/>
                        <a:t> Endorsement on Teaching License</a:t>
                      </a:r>
                      <a:endParaRPr lang="en-US" dirty="0"/>
                    </a:p>
                  </a:txBody>
                  <a:tcPr/>
                </a:tc>
              </a:tr>
              <a:tr h="370840">
                <a:tc>
                  <a:txBody>
                    <a:bodyPr/>
                    <a:lstStyle/>
                    <a:p>
                      <a:r>
                        <a:rPr lang="en-US" dirty="0" smtClean="0"/>
                        <a:t>02</a:t>
                      </a:r>
                      <a:endParaRPr lang="en-US" dirty="0"/>
                    </a:p>
                  </a:txBody>
                  <a:tcPr/>
                </a:tc>
                <a:tc>
                  <a:txBody>
                    <a:bodyPr/>
                    <a:lstStyle/>
                    <a:p>
                      <a:r>
                        <a:rPr lang="en-US" dirty="0" smtClean="0"/>
                        <a:t>Degree (BA or higher) in subject area</a:t>
                      </a:r>
                      <a:endParaRPr lang="en-US" dirty="0"/>
                    </a:p>
                  </a:txBody>
                  <a:tcPr/>
                </a:tc>
              </a:tr>
              <a:tr h="370840">
                <a:tc>
                  <a:txBody>
                    <a:bodyPr/>
                    <a:lstStyle/>
                    <a:p>
                      <a:r>
                        <a:rPr lang="en-US" dirty="0" smtClean="0"/>
                        <a:t>03</a:t>
                      </a:r>
                      <a:endParaRPr lang="en-US" dirty="0"/>
                    </a:p>
                  </a:txBody>
                  <a:tcPr/>
                </a:tc>
                <a:tc>
                  <a:txBody>
                    <a:bodyPr/>
                    <a:lstStyle/>
                    <a:p>
                      <a:r>
                        <a:rPr lang="en-US" dirty="0" smtClean="0"/>
                        <a:t>36 semester credit hours in subject area</a:t>
                      </a:r>
                      <a:endParaRPr lang="en-US" dirty="0"/>
                    </a:p>
                  </a:txBody>
                  <a:tcPr/>
                </a:tc>
              </a:tr>
              <a:tr h="370840">
                <a:tc>
                  <a:txBody>
                    <a:bodyPr/>
                    <a:lstStyle/>
                    <a:p>
                      <a:r>
                        <a:rPr lang="en-US" dirty="0" smtClean="0"/>
                        <a:t>04</a:t>
                      </a:r>
                      <a:endParaRPr lang="en-US" dirty="0"/>
                    </a:p>
                  </a:txBody>
                  <a:tcPr/>
                </a:tc>
                <a:tc>
                  <a:txBody>
                    <a:bodyPr/>
                    <a:lstStyle/>
                    <a:p>
                      <a:r>
                        <a:rPr lang="en-US" dirty="0" smtClean="0"/>
                        <a:t>Passed State Board of Education approved content exam in subject area</a:t>
                      </a:r>
                      <a:endParaRPr lang="en-US" dirty="0"/>
                    </a:p>
                  </a:txBody>
                  <a:tcPr/>
                </a:tc>
              </a:tr>
              <a:tr h="370840">
                <a:tc>
                  <a:txBody>
                    <a:bodyPr/>
                    <a:lstStyle/>
                    <a:p>
                      <a:r>
                        <a:rPr lang="en-US" dirty="0" smtClean="0"/>
                        <a:t>06</a:t>
                      </a:r>
                      <a:endParaRPr lang="en-US" dirty="0"/>
                    </a:p>
                  </a:txBody>
                  <a:tcPr/>
                </a:tc>
                <a:tc>
                  <a:txBody>
                    <a:bodyPr/>
                    <a:lstStyle/>
                    <a:p>
                      <a:r>
                        <a:rPr lang="en-US" dirty="0" smtClean="0"/>
                        <a:t>Highly</a:t>
                      </a:r>
                      <a:r>
                        <a:rPr lang="en-US" baseline="0" dirty="0" smtClean="0"/>
                        <a:t> Qualified </a:t>
                      </a:r>
                      <a:r>
                        <a:rPr lang="en-US" dirty="0" smtClean="0"/>
                        <a:t>via </a:t>
                      </a:r>
                      <a:r>
                        <a:rPr lang="en-US" dirty="0" smtClean="0"/>
                        <a:t>24 semester hours in subject area</a:t>
                      </a:r>
                      <a:endParaRPr lang="en-US" dirty="0"/>
                    </a:p>
                  </a:txBody>
                  <a:tcPr/>
                </a:tc>
              </a:tr>
              <a:tr h="370840">
                <a:tc>
                  <a:txBody>
                    <a:bodyPr/>
                    <a:lstStyle/>
                    <a:p>
                      <a:r>
                        <a:rPr lang="en-US" dirty="0" smtClean="0"/>
                        <a:t>05</a:t>
                      </a:r>
                    </a:p>
                  </a:txBody>
                  <a:tcPr/>
                </a:tc>
                <a:tc>
                  <a:txBody>
                    <a:bodyPr/>
                    <a:lstStyle/>
                    <a:p>
                      <a:r>
                        <a:rPr lang="en-US" dirty="0" smtClean="0"/>
                        <a:t>None</a:t>
                      </a:r>
                      <a:r>
                        <a:rPr lang="en-US" baseline="0" dirty="0" smtClean="0"/>
                        <a:t> (teacher is out of field)</a:t>
                      </a:r>
                      <a:endParaRPr lang="en-US" dirty="0"/>
                    </a:p>
                  </a:txBody>
                  <a:tcPr/>
                </a:tc>
              </a:tr>
            </a:tbl>
          </a:graphicData>
        </a:graphic>
      </p:graphicFrame>
      <p:sp>
        <p:nvSpPr>
          <p:cNvPr id="7" name="Down Arrow 6"/>
          <p:cNvSpPr/>
          <p:nvPr/>
        </p:nvSpPr>
        <p:spPr>
          <a:xfrm rot="10800000">
            <a:off x="960971" y="2584761"/>
            <a:ext cx="374931" cy="1796432"/>
          </a:xfrm>
          <a:prstGeom prst="downArrow">
            <a:avLst/>
          </a:prstGeom>
          <a:solidFill>
            <a:schemeClr val="accent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716229" y="1951078"/>
            <a:ext cx="890124" cy="571883"/>
          </a:xfrm>
          <a:prstGeom prst="irregularSeal1">
            <a:avLst/>
          </a:prstGeom>
          <a:solidFill>
            <a:schemeClr val="accent4">
              <a:alpha val="34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6747" y="2025037"/>
            <a:ext cx="609088" cy="369332"/>
          </a:xfrm>
          <a:prstGeom prst="rect">
            <a:avLst/>
          </a:prstGeom>
          <a:noFill/>
        </p:spPr>
        <p:txBody>
          <a:bodyPr wrap="square" rtlCol="0">
            <a:spAutoFit/>
          </a:bodyPr>
          <a:lstStyle/>
          <a:p>
            <a:r>
              <a:rPr lang="en-US" dirty="0" smtClean="0"/>
              <a:t>best</a:t>
            </a:r>
            <a:endParaRPr lang="en-US" dirty="0"/>
          </a:p>
        </p:txBody>
      </p:sp>
    </p:spTree>
    <p:extLst>
      <p:ext uri="{BB962C8B-B14F-4D97-AF65-F5344CB8AC3E}">
        <p14:creationId xmlns:p14="http://schemas.microsoft.com/office/powerpoint/2010/main" val="4067307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Report the next </a:t>
            </a:r>
            <a:r>
              <a:rPr lang="en-US" dirty="0" smtClean="0"/>
              <a:t>best option for </a:t>
            </a:r>
            <a:r>
              <a:rPr lang="en-US" dirty="0" smtClean="0"/>
              <a:t>teachers: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Report </a:t>
            </a:r>
            <a:r>
              <a:rPr lang="en-US" dirty="0"/>
              <a:t>00 (N/A) </a:t>
            </a:r>
            <a:r>
              <a:rPr lang="en-US" dirty="0" smtClean="0"/>
              <a:t>again for </a:t>
            </a:r>
            <a:r>
              <a:rPr lang="en-US" dirty="0"/>
              <a:t>all non-teaching staff</a:t>
            </a:r>
          </a:p>
          <a:p>
            <a:endParaRPr lang="en-US" dirty="0" smtClean="0"/>
          </a:p>
          <a:p>
            <a:pPr lvl="1"/>
            <a:endParaRPr lang="en-US" dirty="0"/>
          </a:p>
        </p:txBody>
      </p:sp>
      <p:sp>
        <p:nvSpPr>
          <p:cNvPr id="3" name="Title 2"/>
          <p:cNvSpPr>
            <a:spLocks noGrp="1"/>
          </p:cNvSpPr>
          <p:nvPr>
            <p:ph type="title"/>
          </p:nvPr>
        </p:nvSpPr>
        <p:spPr/>
        <p:txBody>
          <a:bodyPr/>
          <a:lstStyle/>
          <a:p>
            <a:r>
              <a:rPr lang="en-US" dirty="0" smtClean="0"/>
              <a:t>Demonstrates In-Field Status 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53183037"/>
              </p:ext>
            </p:extLst>
          </p:nvPr>
        </p:nvGraphicFramePr>
        <p:xfrm>
          <a:off x="1524000" y="2068639"/>
          <a:ext cx="6096000" cy="2865120"/>
        </p:xfrm>
        <a:graphic>
          <a:graphicData uri="http://schemas.openxmlformats.org/drawingml/2006/table">
            <a:tbl>
              <a:tblPr firstRow="1" bandRow="1">
                <a:tableStyleId>{F5AB1C69-6EDB-4FF4-983F-18BD219EF322}</a:tableStyleId>
              </a:tblPr>
              <a:tblGrid>
                <a:gridCol w="806506"/>
                <a:gridCol w="5289494"/>
              </a:tblGrid>
              <a:tr h="370840">
                <a:tc>
                  <a:txBody>
                    <a:bodyPr/>
                    <a:lstStyle/>
                    <a:p>
                      <a:r>
                        <a:rPr lang="en-US" dirty="0" smtClean="0"/>
                        <a:t>Code</a:t>
                      </a:r>
                      <a:endParaRPr lang="en-US" dirty="0"/>
                    </a:p>
                  </a:txBody>
                  <a:tcPr/>
                </a:tc>
                <a:tc>
                  <a:txBody>
                    <a:bodyPr/>
                    <a:lstStyle/>
                    <a:p>
                      <a:r>
                        <a:rPr lang="en-US" dirty="0" smtClean="0"/>
                        <a:t>Description</a:t>
                      </a:r>
                      <a:endParaRPr lang="en-US" dirty="0"/>
                    </a:p>
                  </a:txBody>
                  <a:tcPr/>
                </a:tc>
              </a:tr>
              <a:tr h="370840">
                <a:tc>
                  <a:txBody>
                    <a:bodyPr/>
                    <a:lstStyle/>
                    <a:p>
                      <a:r>
                        <a:rPr lang="en-US" dirty="0" smtClean="0"/>
                        <a:t>00</a:t>
                      </a:r>
                      <a:endParaRPr lang="en-US" dirty="0"/>
                    </a:p>
                  </a:txBody>
                  <a:tcPr/>
                </a:tc>
                <a:tc>
                  <a:txBody>
                    <a:bodyPr/>
                    <a:lstStyle/>
                    <a:p>
                      <a:r>
                        <a:rPr lang="en-US" dirty="0" smtClean="0"/>
                        <a:t>N/A – no other</a:t>
                      </a:r>
                      <a:r>
                        <a:rPr lang="en-US" baseline="0" dirty="0" smtClean="0"/>
                        <a:t> method applicable</a:t>
                      </a:r>
                      <a:endParaRPr lang="en-US" dirty="0"/>
                    </a:p>
                  </a:txBody>
                  <a:tcPr/>
                </a:tc>
              </a:tr>
              <a:tr h="370840">
                <a:tc>
                  <a:txBody>
                    <a:bodyPr/>
                    <a:lstStyle/>
                    <a:p>
                      <a:r>
                        <a:rPr lang="en-US" dirty="0" smtClean="0"/>
                        <a:t>12</a:t>
                      </a:r>
                      <a:endParaRPr lang="en-US" dirty="0"/>
                    </a:p>
                  </a:txBody>
                  <a:tcPr/>
                </a:tc>
                <a:tc>
                  <a:txBody>
                    <a:bodyPr/>
                    <a:lstStyle/>
                    <a:p>
                      <a:r>
                        <a:rPr lang="en-US" dirty="0" smtClean="0"/>
                        <a:t>Degree (BA or higher) in subject area</a:t>
                      </a:r>
                      <a:endParaRPr lang="en-US" dirty="0"/>
                    </a:p>
                  </a:txBody>
                  <a:tcPr/>
                </a:tc>
              </a:tr>
              <a:tr h="370840">
                <a:tc>
                  <a:txBody>
                    <a:bodyPr/>
                    <a:lstStyle/>
                    <a:p>
                      <a:r>
                        <a:rPr lang="en-US" dirty="0" smtClean="0"/>
                        <a:t>13</a:t>
                      </a:r>
                      <a:endParaRPr lang="en-US" dirty="0"/>
                    </a:p>
                  </a:txBody>
                  <a:tcPr/>
                </a:tc>
                <a:tc>
                  <a:txBody>
                    <a:bodyPr/>
                    <a:lstStyle/>
                    <a:p>
                      <a:r>
                        <a:rPr lang="en-US" dirty="0" smtClean="0"/>
                        <a:t>36 semester credit hours in subject area</a:t>
                      </a:r>
                      <a:endParaRPr lang="en-US" dirty="0"/>
                    </a:p>
                  </a:txBody>
                  <a:tcPr/>
                </a:tc>
              </a:tr>
              <a:tr h="370840">
                <a:tc>
                  <a:txBody>
                    <a:bodyPr/>
                    <a:lstStyle/>
                    <a:p>
                      <a:r>
                        <a:rPr lang="en-US" dirty="0" smtClean="0"/>
                        <a:t>14</a:t>
                      </a:r>
                      <a:endParaRPr lang="en-US" dirty="0"/>
                    </a:p>
                  </a:txBody>
                  <a:tcPr/>
                </a:tc>
                <a:tc>
                  <a:txBody>
                    <a:bodyPr/>
                    <a:lstStyle/>
                    <a:p>
                      <a:r>
                        <a:rPr lang="en-US" dirty="0" smtClean="0"/>
                        <a:t>Passed State Board of Education approved content exam in subject area</a:t>
                      </a:r>
                      <a:endParaRPr lang="en-US" dirty="0"/>
                    </a:p>
                  </a:txBody>
                  <a:tcPr/>
                </a:tc>
              </a:tr>
              <a:tr h="370840">
                <a:tc>
                  <a:txBody>
                    <a:bodyPr/>
                    <a:lstStyle/>
                    <a:p>
                      <a:r>
                        <a:rPr lang="en-US" dirty="0" smtClean="0"/>
                        <a:t>16</a:t>
                      </a:r>
                      <a:endParaRPr lang="en-US" dirty="0"/>
                    </a:p>
                  </a:txBody>
                  <a:tcPr/>
                </a:tc>
                <a:tc>
                  <a:txBody>
                    <a:bodyPr/>
                    <a:lstStyle/>
                    <a:p>
                      <a:r>
                        <a:rPr lang="en-US" dirty="0" smtClean="0"/>
                        <a:t>Highly Qualified </a:t>
                      </a:r>
                      <a:r>
                        <a:rPr lang="en-US" dirty="0" smtClean="0"/>
                        <a:t>via 24 semester hours in subject area</a:t>
                      </a:r>
                      <a:endParaRPr lang="en-US" dirty="0"/>
                    </a:p>
                  </a:txBody>
                  <a:tcPr/>
                </a:tc>
              </a:tr>
              <a:tr h="370840">
                <a:tc>
                  <a:txBody>
                    <a:bodyPr/>
                    <a:lstStyle/>
                    <a:p>
                      <a:r>
                        <a:rPr lang="en-US" dirty="0" smtClean="0"/>
                        <a:t>15</a:t>
                      </a:r>
                    </a:p>
                  </a:txBody>
                  <a:tcPr/>
                </a:tc>
                <a:tc>
                  <a:txBody>
                    <a:bodyPr/>
                    <a:lstStyle/>
                    <a:p>
                      <a:r>
                        <a:rPr lang="en-US" dirty="0" smtClean="0"/>
                        <a:t>None</a:t>
                      </a:r>
                      <a:r>
                        <a:rPr lang="en-US" baseline="0" dirty="0" smtClean="0"/>
                        <a:t> (teacher is out of field)</a:t>
                      </a:r>
                      <a:endParaRPr lang="en-US" dirty="0"/>
                    </a:p>
                  </a:txBody>
                  <a:tcPr/>
                </a:tc>
              </a:tr>
            </a:tbl>
          </a:graphicData>
        </a:graphic>
      </p:graphicFrame>
    </p:spTree>
    <p:extLst>
      <p:ext uri="{BB962C8B-B14F-4D97-AF65-F5344CB8AC3E}">
        <p14:creationId xmlns:p14="http://schemas.microsoft.com/office/powerpoint/2010/main" val="3169474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6627298"/>
              </p:ext>
            </p:extLst>
          </p:nvPr>
        </p:nvGraphicFramePr>
        <p:xfrm>
          <a:off x="466810" y="926609"/>
          <a:ext cx="7886700" cy="5613400"/>
        </p:xfrm>
        <a:graphic>
          <a:graphicData uri="http://schemas.openxmlformats.org/drawingml/2006/table">
            <a:tbl>
              <a:tblPr firstRow="1" bandRow="1">
                <a:tableStyleId>{8799B23B-EC83-4686-B30A-512413B5E67A}</a:tableStyleId>
              </a:tblPr>
              <a:tblGrid>
                <a:gridCol w="3943350"/>
                <a:gridCol w="3943350"/>
              </a:tblGrid>
              <a:tr h="370840">
                <a:tc>
                  <a:txBody>
                    <a:bodyPr/>
                    <a:lstStyle/>
                    <a:p>
                      <a:pPr algn="ctr"/>
                      <a:r>
                        <a:rPr lang="en-US" sz="2000" dirty="0" smtClean="0"/>
                        <a:t>Demonstrates</a:t>
                      </a:r>
                      <a:r>
                        <a:rPr lang="en-US" sz="2000" baseline="0" dirty="0" smtClean="0"/>
                        <a:t> In-Field Status 1</a:t>
                      </a:r>
                      <a:endParaRPr lang="en-US" sz="2000" dirty="0"/>
                    </a:p>
                  </a:txBody>
                  <a:tcPr/>
                </a:tc>
                <a:tc>
                  <a:txBody>
                    <a:bodyPr/>
                    <a:lstStyle/>
                    <a:p>
                      <a:pPr algn="ctr"/>
                      <a:r>
                        <a:rPr lang="en-US" sz="2000" dirty="0" smtClean="0"/>
                        <a:t>Demonstrates In-Field Status 2</a:t>
                      </a:r>
                      <a:endParaRPr lang="en-US" sz="20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01 (Subject Area</a:t>
                      </a:r>
                      <a:r>
                        <a:rPr lang="en-US" baseline="0" dirty="0" smtClean="0"/>
                        <a:t> Endorsement on Teaching License)</a:t>
                      </a:r>
                      <a:endParaRPr lang="en-US" i="1" dirty="0" smtClean="0"/>
                    </a:p>
                  </a:txBody>
                  <a:tcPr/>
                </a:tc>
                <a:tc>
                  <a:txBody>
                    <a:bodyPr/>
                    <a:lstStyle/>
                    <a:p>
                      <a:r>
                        <a:rPr lang="en-US" baseline="0" dirty="0" smtClean="0"/>
                        <a:t>00 (N/A), </a:t>
                      </a:r>
                    </a:p>
                    <a:p>
                      <a:r>
                        <a:rPr lang="en-US" baseline="0" dirty="0" smtClean="0"/>
                        <a:t>12 (Degree), </a:t>
                      </a:r>
                    </a:p>
                    <a:p>
                      <a:r>
                        <a:rPr lang="en-US" baseline="0" dirty="0" smtClean="0"/>
                        <a:t>13 (36 Semester Hours), </a:t>
                      </a:r>
                    </a:p>
                    <a:p>
                      <a:r>
                        <a:rPr lang="en-US" baseline="0" dirty="0" smtClean="0"/>
                        <a:t>14 (Passed Exam) or </a:t>
                      </a:r>
                    </a:p>
                    <a:p>
                      <a:r>
                        <a:rPr lang="en-US" baseline="0" dirty="0" smtClean="0"/>
                        <a:t>16 (HQ via 24 Semester Hours)</a:t>
                      </a:r>
                      <a:endParaRPr lang="en-US" i="1" dirty="0"/>
                    </a:p>
                  </a:txBody>
                  <a:tcPr/>
                </a:tc>
              </a:tr>
              <a:tr h="370840">
                <a:tc>
                  <a:txBody>
                    <a:bodyPr/>
                    <a:lstStyle/>
                    <a:p>
                      <a:r>
                        <a:rPr lang="en-US" dirty="0" smtClean="0"/>
                        <a:t>02 (Degree, BA or higher)</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00 (N/A),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13 (36 Semester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14 (Passed Exam)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16 (HQ via 24 Semester Hours)</a:t>
                      </a:r>
                      <a:endParaRPr lang="en-US" dirty="0"/>
                    </a:p>
                  </a:txBody>
                  <a:tcPr/>
                </a:tc>
              </a:tr>
              <a:tr h="370840">
                <a:tc>
                  <a:txBody>
                    <a:bodyPr/>
                    <a:lstStyle/>
                    <a:p>
                      <a:r>
                        <a:rPr lang="en-US" dirty="0" smtClean="0"/>
                        <a:t>03 (36</a:t>
                      </a:r>
                      <a:r>
                        <a:rPr lang="en-US" baseline="0" dirty="0" smtClean="0"/>
                        <a:t> Semester Hours in Subject Area)</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00 (N/A),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14 (Passed Exam)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16 (HQ via 24 Semester Hours)</a:t>
                      </a:r>
                      <a:endParaRPr lang="en-US" dirty="0"/>
                    </a:p>
                  </a:txBody>
                  <a:tcPr/>
                </a:tc>
              </a:tr>
              <a:tr h="370840">
                <a:tc>
                  <a:txBody>
                    <a:bodyPr/>
                    <a:lstStyle/>
                    <a:p>
                      <a:r>
                        <a:rPr lang="en-US" dirty="0" smtClean="0"/>
                        <a:t>04 (Passed Exam in Content Area)</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00 (N/A)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16 (HQ via 24 Semester Hours)</a:t>
                      </a:r>
                      <a:endParaRPr lang="en-US"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06</a:t>
                      </a:r>
                      <a:r>
                        <a:rPr lang="en-US" baseline="0" dirty="0" smtClean="0"/>
                        <a:t> (</a:t>
                      </a:r>
                      <a:r>
                        <a:rPr lang="en-US" dirty="0" smtClean="0"/>
                        <a:t>Highly Qualified)</a:t>
                      </a:r>
                      <a:r>
                        <a:rPr lang="en-US" baseline="0" dirty="0" smtClean="0"/>
                        <a:t> </a:t>
                      </a:r>
                      <a:r>
                        <a:rPr lang="en-US" dirty="0" smtClean="0"/>
                        <a:t>via </a:t>
                      </a:r>
                      <a:r>
                        <a:rPr lang="en-US" dirty="0" smtClean="0"/>
                        <a:t>24 semester hours in subject area)</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00 (N/A)</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05 (None</a:t>
                      </a:r>
                      <a:r>
                        <a:rPr lang="en-US" baseline="0" dirty="0" smtClean="0"/>
                        <a:t> (teacher is out of field))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00 (N/A)</a:t>
                      </a:r>
                      <a:endParaRPr lang="en-US" dirty="0"/>
                    </a:p>
                  </a:txBody>
                  <a:tcPr/>
                </a:tc>
              </a:tr>
            </a:tbl>
          </a:graphicData>
        </a:graphic>
      </p:graphicFrame>
      <p:sp>
        <p:nvSpPr>
          <p:cNvPr id="3" name="Title 2"/>
          <p:cNvSpPr>
            <a:spLocks noGrp="1"/>
          </p:cNvSpPr>
          <p:nvPr>
            <p:ph type="title"/>
          </p:nvPr>
        </p:nvSpPr>
        <p:spPr/>
        <p:txBody>
          <a:bodyPr>
            <a:normAutofit/>
          </a:bodyPr>
          <a:lstStyle/>
          <a:p>
            <a:r>
              <a:rPr lang="en-US" dirty="0" smtClean="0"/>
              <a:t>Reporting Combinations</a:t>
            </a:r>
            <a:endParaRPr lang="en-US" dirty="0"/>
          </a:p>
        </p:txBody>
      </p:sp>
    </p:spTree>
    <p:extLst>
      <p:ext uri="{BB962C8B-B14F-4D97-AF65-F5344CB8AC3E}">
        <p14:creationId xmlns:p14="http://schemas.microsoft.com/office/powerpoint/2010/main" val="1235931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33222"/>
            <a:ext cx="7886700" cy="5037025"/>
          </a:xfrm>
        </p:spPr>
        <p:txBody>
          <a:bodyPr/>
          <a:lstStyle/>
          <a:p>
            <a:r>
              <a:rPr lang="en-US" dirty="0" smtClean="0"/>
              <a:t>Provides allowed endorsements for each teaching </a:t>
            </a:r>
            <a:r>
              <a:rPr lang="en-US" dirty="0"/>
              <a:t>s</a:t>
            </a:r>
            <a:r>
              <a:rPr lang="en-US" dirty="0" smtClean="0"/>
              <a:t>ubject </a:t>
            </a:r>
            <a:r>
              <a:rPr lang="en-US" dirty="0"/>
              <a:t>a</a:t>
            </a:r>
            <a:r>
              <a:rPr lang="en-US" dirty="0" smtClean="0"/>
              <a:t>rea </a:t>
            </a:r>
            <a:r>
              <a:rPr lang="en-US" dirty="0"/>
              <a:t>c</a:t>
            </a:r>
            <a:r>
              <a:rPr lang="en-US" dirty="0" smtClean="0"/>
              <a:t>ode</a:t>
            </a:r>
          </a:p>
          <a:p>
            <a:r>
              <a:rPr lang="en-US" dirty="0" smtClean="0"/>
              <a:t>Provides Subject Area of Degree code for each teaching subject area code</a:t>
            </a:r>
          </a:p>
          <a:p>
            <a:endParaRPr lang="en-US" dirty="0"/>
          </a:p>
          <a:p>
            <a:r>
              <a:rPr lang="en-US" dirty="0" smtClean="0"/>
              <a:t>Reference </a:t>
            </a:r>
            <a:r>
              <a:rPr lang="en-US" dirty="0"/>
              <a:t>list for </a:t>
            </a:r>
            <a:r>
              <a:rPr lang="en-US" dirty="0" smtClean="0"/>
              <a:t>Human Resources at</a:t>
            </a:r>
            <a:r>
              <a:rPr lang="en-US" dirty="0"/>
              <a:t>: </a:t>
            </a:r>
            <a:r>
              <a:rPr lang="en-US" dirty="0">
                <a:hlinkClick r:id="rId2"/>
              </a:rPr>
              <a:t>https://</a:t>
            </a:r>
            <a:r>
              <a:rPr lang="en-US" dirty="0" smtClean="0">
                <a:hlinkClick r:id="rId2"/>
              </a:rPr>
              <a:t>www.cde.state.co.us/datapipeline/hr-essa-infield-crosswalk</a:t>
            </a:r>
            <a:endParaRPr lang="en-US" dirty="0" smtClean="0"/>
          </a:p>
          <a:p>
            <a:endParaRPr lang="en-US" dirty="0"/>
          </a:p>
          <a:p>
            <a:r>
              <a:rPr lang="en-US" dirty="0" smtClean="0"/>
              <a:t>List for Special Education specific teaching subject areas expected soon</a:t>
            </a:r>
          </a:p>
          <a:p>
            <a:endParaRPr lang="en-US" dirty="0"/>
          </a:p>
        </p:txBody>
      </p:sp>
      <p:sp>
        <p:nvSpPr>
          <p:cNvPr id="3" name="Title 2"/>
          <p:cNvSpPr>
            <a:spLocks noGrp="1"/>
          </p:cNvSpPr>
          <p:nvPr>
            <p:ph type="title"/>
          </p:nvPr>
        </p:nvSpPr>
        <p:spPr>
          <a:xfrm>
            <a:off x="-1" y="171476"/>
            <a:ext cx="8928243" cy="521208"/>
          </a:xfrm>
        </p:spPr>
        <p:txBody>
          <a:bodyPr>
            <a:normAutofit/>
          </a:bodyPr>
          <a:lstStyle/>
          <a:p>
            <a:r>
              <a:rPr lang="en-US" dirty="0" smtClean="0"/>
              <a:t>ESSA In-Field Crosswalk</a:t>
            </a:r>
            <a:endParaRPr lang="en-US" dirty="0"/>
          </a:p>
        </p:txBody>
      </p:sp>
    </p:spTree>
    <p:extLst>
      <p:ext uri="{BB962C8B-B14F-4D97-AF65-F5344CB8AC3E}">
        <p14:creationId xmlns:p14="http://schemas.microsoft.com/office/powerpoint/2010/main" val="2022785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Staff </a:t>
            </a:r>
            <a:r>
              <a:rPr lang="en-US" dirty="0"/>
              <a:t>Interchange </a:t>
            </a:r>
            <a:r>
              <a:rPr lang="en-US" dirty="0" smtClean="0"/>
              <a:t>information:</a:t>
            </a:r>
          </a:p>
          <a:p>
            <a:pPr lvl="1"/>
            <a:r>
              <a:rPr lang="en-US" dirty="0" smtClean="0">
                <a:hlinkClick r:id="rId2"/>
              </a:rPr>
              <a:t>http</a:t>
            </a:r>
            <a:r>
              <a:rPr lang="en-US" dirty="0">
                <a:hlinkClick r:id="rId2"/>
              </a:rPr>
              <a:t>://</a:t>
            </a:r>
            <a:r>
              <a:rPr lang="en-US" dirty="0" smtClean="0">
                <a:hlinkClick r:id="rId2"/>
              </a:rPr>
              <a:t>www.cde.state.co.us/datapipeline/inter_staff</a:t>
            </a:r>
            <a:endParaRPr lang="en-US" dirty="0" smtClean="0"/>
          </a:p>
          <a:p>
            <a:pPr lvl="1"/>
            <a:r>
              <a:rPr lang="en-US" dirty="0" smtClean="0"/>
              <a:t>Annette Severson: </a:t>
            </a:r>
            <a:r>
              <a:rPr lang="en-US" dirty="0" smtClean="0">
                <a:hlinkClick r:id="rId3"/>
              </a:rPr>
              <a:t>severson_a@cde.state.co.us</a:t>
            </a:r>
            <a:r>
              <a:rPr lang="en-US" dirty="0" smtClean="0"/>
              <a:t> (also HR)</a:t>
            </a:r>
          </a:p>
          <a:p>
            <a:pPr lvl="1"/>
            <a:r>
              <a:rPr lang="en-US" dirty="0" smtClean="0"/>
              <a:t>Kristi Gleason: </a:t>
            </a:r>
            <a:r>
              <a:rPr lang="en-US" dirty="0" smtClean="0">
                <a:hlinkClick r:id="rId4"/>
              </a:rPr>
              <a:t>gleason_k@cde.state.co.us</a:t>
            </a:r>
            <a:r>
              <a:rPr lang="en-US" dirty="0" smtClean="0"/>
              <a:t> (also Dec Count)</a:t>
            </a:r>
          </a:p>
          <a:p>
            <a:pPr lvl="1"/>
            <a:endParaRPr lang="en-US" sz="900" dirty="0"/>
          </a:p>
          <a:p>
            <a:r>
              <a:rPr lang="en-US" dirty="0" smtClean="0"/>
              <a:t>Human Resources Snapshot information: </a:t>
            </a:r>
          </a:p>
          <a:p>
            <a:pPr lvl="1"/>
            <a:r>
              <a:rPr lang="en-US" dirty="0">
                <a:hlinkClick r:id="rId5"/>
              </a:rPr>
              <a:t>http://</a:t>
            </a:r>
            <a:r>
              <a:rPr lang="en-US" dirty="0" smtClean="0">
                <a:hlinkClick r:id="rId5"/>
              </a:rPr>
              <a:t>www.cde.state.co.us/datapipeline/snap_hr</a:t>
            </a:r>
            <a:endParaRPr lang="en-US" dirty="0" smtClean="0"/>
          </a:p>
          <a:p>
            <a:endParaRPr lang="en-US" sz="1000" dirty="0"/>
          </a:p>
          <a:p>
            <a:r>
              <a:rPr lang="en-US" dirty="0" smtClean="0"/>
              <a:t> Special Education December Count Snapshot information:</a:t>
            </a:r>
          </a:p>
          <a:p>
            <a:pPr lvl="1"/>
            <a:r>
              <a:rPr lang="en-US" dirty="0">
                <a:hlinkClick r:id="rId6"/>
              </a:rPr>
              <a:t>http://</a:t>
            </a:r>
            <a:r>
              <a:rPr lang="en-US" dirty="0" smtClean="0">
                <a:hlinkClick r:id="rId6"/>
              </a:rPr>
              <a:t>www.cde.state.co.us/datapipeline/snap_sped-december</a:t>
            </a:r>
            <a:endParaRPr lang="en-US" dirty="0" smtClean="0"/>
          </a:p>
          <a:p>
            <a:pPr lvl="1"/>
            <a:r>
              <a:rPr lang="en-US" dirty="0" smtClean="0"/>
              <a:t> Additional Contacts: </a:t>
            </a:r>
          </a:p>
          <a:p>
            <a:pPr lvl="2"/>
            <a:r>
              <a:rPr lang="en-US" dirty="0" smtClean="0"/>
              <a:t>Lindsey Heitman: </a:t>
            </a:r>
            <a:r>
              <a:rPr lang="en-US" dirty="0" smtClean="0">
                <a:hlinkClick r:id="rId7"/>
              </a:rPr>
              <a:t>heitman_l@cde.state.co.us</a:t>
            </a:r>
            <a:r>
              <a:rPr lang="en-US" dirty="0" smtClean="0"/>
              <a:t> and </a:t>
            </a:r>
          </a:p>
          <a:p>
            <a:pPr lvl="2"/>
            <a:r>
              <a:rPr lang="en-US" dirty="0" smtClean="0"/>
              <a:t>Orla Bolger: </a:t>
            </a:r>
            <a:r>
              <a:rPr lang="en-US" dirty="0" smtClean="0">
                <a:hlinkClick r:id="rId8"/>
              </a:rPr>
              <a:t>bolger_o@cde.state.co.us</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Additional Resources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24</a:t>
            </a:fld>
            <a:endParaRPr lang="en-US" dirty="0" smtClean="0"/>
          </a:p>
        </p:txBody>
      </p:sp>
    </p:spTree>
    <p:extLst>
      <p:ext uri="{BB962C8B-B14F-4D97-AF65-F5344CB8AC3E}">
        <p14:creationId xmlns:p14="http://schemas.microsoft.com/office/powerpoint/2010/main" val="3116982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4294967295"/>
          </p:nvPr>
        </p:nvSpPr>
        <p:spPr>
          <a:xfrm>
            <a:off x="2387151" y="423441"/>
            <a:ext cx="6237287" cy="1933575"/>
          </a:xfrm>
        </p:spPr>
        <p:txBody>
          <a:bodyPr/>
          <a:lstStyle/>
          <a:p>
            <a:pPr marL="45720" indent="0">
              <a:buNone/>
            </a:pPr>
            <a:r>
              <a:rPr lang="en-US" i="1" dirty="0" smtClean="0">
                <a:solidFill>
                  <a:schemeClr val="tx1"/>
                </a:solidFill>
              </a:rPr>
              <a:t>We realize the Staff Interchange/HR Snapshot/Dec Count Snapshot can all take considerable effort &amp; time, just remember…</a:t>
            </a:r>
          </a:p>
          <a:p>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796" y="2211781"/>
            <a:ext cx="4491080" cy="2313031"/>
          </a:xfrm>
          <a:prstGeom prst="rect">
            <a:avLst/>
          </a:prstGeom>
        </p:spPr>
      </p:pic>
      <p:sp>
        <p:nvSpPr>
          <p:cNvPr id="14" name="AutoShape 12" descr="Image result for effort and time"/>
          <p:cNvSpPr>
            <a:spLocks noChangeAspect="1" noChangeArrowheads="1"/>
          </p:cNvSpPr>
          <p:nvPr/>
        </p:nvSpPr>
        <p:spPr bwMode="auto">
          <a:xfrm>
            <a:off x="187943"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56" y="423441"/>
            <a:ext cx="1731695" cy="1517560"/>
          </a:xfrm>
          <a:prstGeom prst="rect">
            <a:avLst/>
          </a:prstGeom>
        </p:spPr>
      </p:pic>
      <p:sp>
        <p:nvSpPr>
          <p:cNvPr id="16" name="TextBox 15"/>
          <p:cNvSpPr txBox="1"/>
          <p:nvPr/>
        </p:nvSpPr>
        <p:spPr>
          <a:xfrm>
            <a:off x="105197" y="4837228"/>
            <a:ext cx="8963351" cy="369332"/>
          </a:xfrm>
          <a:prstGeom prst="rect">
            <a:avLst/>
          </a:prstGeom>
          <a:noFill/>
        </p:spPr>
        <p:txBody>
          <a:bodyPr wrap="none" rtlCol="0">
            <a:spAutoFit/>
          </a:bodyPr>
          <a:lstStyle/>
          <a:p>
            <a:r>
              <a:rPr lang="en-US" dirty="0" smtClean="0"/>
              <a:t>Staff Interchange/Human Resources Snapshot: </a:t>
            </a:r>
            <a:r>
              <a:rPr lang="en-US" dirty="0" smtClean="0">
                <a:hlinkClick r:id="rId4"/>
              </a:rPr>
              <a:t>Severson_a@cde.state.co.us</a:t>
            </a:r>
            <a:r>
              <a:rPr lang="en-US" dirty="0" smtClean="0"/>
              <a:t> or (303)866-6824</a:t>
            </a:r>
            <a:endParaRPr lang="en-US" dirty="0"/>
          </a:p>
        </p:txBody>
      </p:sp>
      <p:sp>
        <p:nvSpPr>
          <p:cNvPr id="18" name="TextBox 17"/>
          <p:cNvSpPr txBox="1"/>
          <p:nvPr/>
        </p:nvSpPr>
        <p:spPr>
          <a:xfrm>
            <a:off x="359227" y="5206560"/>
            <a:ext cx="8265211" cy="369332"/>
          </a:xfrm>
          <a:prstGeom prst="rect">
            <a:avLst/>
          </a:prstGeom>
          <a:noFill/>
        </p:spPr>
        <p:txBody>
          <a:bodyPr wrap="none" rtlCol="0">
            <a:spAutoFit/>
          </a:bodyPr>
          <a:lstStyle/>
          <a:p>
            <a:r>
              <a:rPr lang="en-US" dirty="0" smtClean="0"/>
              <a:t>Special Education Dec Count Snapshot: </a:t>
            </a:r>
            <a:r>
              <a:rPr lang="en-US" dirty="0" smtClean="0">
                <a:solidFill>
                  <a:schemeClr val="bg1"/>
                </a:solidFill>
                <a:hlinkClick r:id="rId5"/>
              </a:rPr>
              <a:t>Gleason_k@cde.state.co.u</a:t>
            </a:r>
            <a:r>
              <a:rPr lang="en-US" dirty="0" smtClean="0">
                <a:hlinkClick r:id="rId5"/>
              </a:rPr>
              <a:t>s</a:t>
            </a:r>
            <a:r>
              <a:rPr lang="en-US" dirty="0" smtClean="0"/>
              <a:t> or (303) 866-4620 </a:t>
            </a:r>
            <a:endParaRPr lang="en-US" dirty="0"/>
          </a:p>
        </p:txBody>
      </p:sp>
      <p:sp>
        <p:nvSpPr>
          <p:cNvPr id="8" name="Title 1"/>
          <p:cNvSpPr>
            <a:spLocks noGrp="1"/>
          </p:cNvSpPr>
          <p:nvPr>
            <p:ph type="title"/>
          </p:nvPr>
        </p:nvSpPr>
        <p:spPr>
          <a:xfrm>
            <a:off x="280290" y="5894046"/>
            <a:ext cx="7886700" cy="521208"/>
          </a:xfrm>
        </p:spPr>
        <p:txBody>
          <a:bodyPr>
            <a:normAutofit fontScale="90000"/>
          </a:bodyPr>
          <a:lstStyle/>
          <a:p>
            <a:r>
              <a:rPr lang="en-US" dirty="0" smtClean="0"/>
              <a:t>Next Up:</a:t>
            </a:r>
            <a:br>
              <a:rPr lang="en-US" dirty="0" smtClean="0"/>
            </a:br>
            <a:r>
              <a:rPr lang="en-US" dirty="0"/>
              <a:t>	</a:t>
            </a:r>
            <a:r>
              <a:rPr lang="en-US" dirty="0" smtClean="0"/>
              <a:t>Data Pipeline Steps</a:t>
            </a:r>
            <a:endParaRPr lang="en-US" dirty="0"/>
          </a:p>
        </p:txBody>
      </p:sp>
    </p:spTree>
    <p:extLst>
      <p:ext uri="{BB962C8B-B14F-4D97-AF65-F5344CB8AC3E}">
        <p14:creationId xmlns:p14="http://schemas.microsoft.com/office/powerpoint/2010/main" val="719170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26</a:t>
            </a:fld>
            <a:endParaRPr lang="en-US" dirty="0" smtClean="0"/>
          </a:p>
        </p:txBody>
      </p:sp>
      <p:sp>
        <p:nvSpPr>
          <p:cNvPr id="2" name="Content Placeholder 1"/>
          <p:cNvSpPr>
            <a:spLocks noGrp="1"/>
          </p:cNvSpPr>
          <p:nvPr>
            <p:ph idx="1"/>
          </p:nvPr>
        </p:nvSpPr>
        <p:spPr/>
        <p:txBody>
          <a:bodyPr/>
          <a:lstStyle/>
          <a:p>
            <a:r>
              <a:rPr lang="en-US" dirty="0"/>
              <a:t>Data Pipeline Steps</a:t>
            </a:r>
          </a:p>
        </p:txBody>
      </p:sp>
    </p:spTree>
    <p:extLst>
      <p:ext uri="{BB962C8B-B14F-4D97-AF65-F5344CB8AC3E}">
        <p14:creationId xmlns:p14="http://schemas.microsoft.com/office/powerpoint/2010/main" val="3804784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Staff Interchange Roles:</a:t>
            </a:r>
          </a:p>
          <a:p>
            <a:pPr lvl="1"/>
            <a:r>
              <a:rPr lang="en-US" sz="2000" dirty="0" smtClean="0"/>
              <a:t>STF~ LEAUSER – upload and modify staff interchange files </a:t>
            </a:r>
            <a:r>
              <a:rPr lang="en-US" sz="2000" b="1" dirty="0" smtClean="0"/>
              <a:t>OR</a:t>
            </a:r>
          </a:p>
          <a:p>
            <a:pPr lvl="1"/>
            <a:r>
              <a:rPr lang="en-US" sz="2000" dirty="0" smtClean="0"/>
              <a:t>STF~LEAVIEWER – view (only) staff interchange data</a:t>
            </a:r>
          </a:p>
          <a:p>
            <a:endParaRPr lang="en-US" sz="900" dirty="0" smtClean="0"/>
          </a:p>
          <a:p>
            <a:r>
              <a:rPr lang="en-US" sz="2000" dirty="0" smtClean="0"/>
              <a:t>Human Resources Snapshot Roles:</a:t>
            </a:r>
            <a:endParaRPr lang="en-US" sz="2000" dirty="0"/>
          </a:p>
          <a:p>
            <a:pPr lvl="1"/>
            <a:r>
              <a:rPr lang="en-US" sz="2000" dirty="0" smtClean="0"/>
              <a:t>HRD~LEAAPPROVER – </a:t>
            </a:r>
            <a:r>
              <a:rPr lang="en-US" sz="2000" b="0" dirty="0" smtClean="0"/>
              <a:t>Approves, creates, views Snapshot </a:t>
            </a:r>
            <a:r>
              <a:rPr lang="en-US" sz="2000" b="1" dirty="0" smtClean="0"/>
              <a:t>OR</a:t>
            </a:r>
          </a:p>
          <a:p>
            <a:pPr lvl="1"/>
            <a:r>
              <a:rPr lang="en-US" sz="2000" dirty="0" smtClean="0"/>
              <a:t>HRD~LEAUSER -  </a:t>
            </a:r>
            <a:r>
              <a:rPr lang="en-US" sz="2000" b="0" dirty="0" smtClean="0"/>
              <a:t>creates, views Snapshot </a:t>
            </a:r>
            <a:r>
              <a:rPr lang="en-US" sz="2000" b="1" dirty="0" smtClean="0"/>
              <a:t>OR</a:t>
            </a:r>
          </a:p>
          <a:p>
            <a:pPr lvl="1"/>
            <a:r>
              <a:rPr lang="en-US" sz="2000" dirty="0" smtClean="0"/>
              <a:t>HRD~LEAVIEWER- </a:t>
            </a:r>
            <a:r>
              <a:rPr lang="en-US" sz="2000" b="0" dirty="0" smtClean="0"/>
              <a:t>views snapshot</a:t>
            </a:r>
          </a:p>
          <a:p>
            <a:endParaRPr lang="en-US" sz="900" dirty="0" smtClean="0"/>
          </a:p>
          <a:p>
            <a:r>
              <a:rPr lang="en-US" sz="2000" dirty="0" smtClean="0"/>
              <a:t>Special Education December Count Snapshot Roles:</a:t>
            </a:r>
          </a:p>
          <a:p>
            <a:pPr lvl="1"/>
            <a:r>
              <a:rPr lang="en-US" sz="2000" dirty="0" smtClean="0"/>
              <a:t>DEC~LEAAPPROVER </a:t>
            </a:r>
            <a:r>
              <a:rPr lang="en-US" sz="2000" dirty="0"/>
              <a:t>– </a:t>
            </a:r>
            <a:r>
              <a:rPr lang="en-US" sz="2000" b="0" dirty="0"/>
              <a:t>Approves, creates, </a:t>
            </a:r>
            <a:r>
              <a:rPr lang="en-US" sz="2000" b="0" dirty="0" smtClean="0"/>
              <a:t>views Snapshot </a:t>
            </a:r>
            <a:r>
              <a:rPr lang="en-US" sz="2000" b="1" dirty="0"/>
              <a:t>OR</a:t>
            </a:r>
          </a:p>
          <a:p>
            <a:pPr lvl="1"/>
            <a:r>
              <a:rPr lang="en-US" sz="2000" dirty="0" smtClean="0"/>
              <a:t>DEC~LEAUSER </a:t>
            </a:r>
            <a:r>
              <a:rPr lang="en-US" sz="2000" dirty="0"/>
              <a:t>-  </a:t>
            </a:r>
            <a:r>
              <a:rPr lang="en-US" sz="2000" b="0" dirty="0"/>
              <a:t>creates, views </a:t>
            </a:r>
            <a:r>
              <a:rPr lang="en-US" sz="2000" b="0" dirty="0" smtClean="0"/>
              <a:t>Snapshot </a:t>
            </a:r>
            <a:r>
              <a:rPr lang="en-US" sz="2000" b="1" dirty="0"/>
              <a:t>OR</a:t>
            </a:r>
          </a:p>
          <a:p>
            <a:pPr lvl="1"/>
            <a:r>
              <a:rPr lang="en-US" sz="2000" dirty="0" smtClean="0"/>
              <a:t>DEC~LEAVIEWER- </a:t>
            </a:r>
            <a:r>
              <a:rPr lang="en-US" sz="2000" b="0" dirty="0"/>
              <a:t>views </a:t>
            </a:r>
            <a:r>
              <a:rPr lang="en-US" sz="2000" b="0" dirty="0" smtClean="0"/>
              <a:t>snapshot</a:t>
            </a:r>
            <a:endParaRPr lang="en-US" sz="2000" b="0" dirty="0"/>
          </a:p>
          <a:p>
            <a:endParaRPr lang="en-US" dirty="0"/>
          </a:p>
        </p:txBody>
      </p:sp>
      <p:sp>
        <p:nvSpPr>
          <p:cNvPr id="3" name="Title 2"/>
          <p:cNvSpPr>
            <a:spLocks noGrp="1"/>
          </p:cNvSpPr>
          <p:nvPr>
            <p:ph type="title"/>
          </p:nvPr>
        </p:nvSpPr>
        <p:spPr/>
        <p:txBody>
          <a:bodyPr/>
          <a:lstStyle/>
          <a:p>
            <a:r>
              <a:rPr lang="en-US" dirty="0" smtClean="0"/>
              <a:t>Identity Management Roles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27</a:t>
            </a:fld>
            <a:endParaRPr lang="en-US" dirty="0" smtClean="0"/>
          </a:p>
        </p:txBody>
      </p:sp>
    </p:spTree>
    <p:extLst>
      <p:ext uri="{BB962C8B-B14F-4D97-AF65-F5344CB8AC3E}">
        <p14:creationId xmlns:p14="http://schemas.microsoft.com/office/powerpoint/2010/main" val="3512730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065240"/>
            <a:ext cx="7886700" cy="5037025"/>
          </a:xfrm>
        </p:spPr>
        <p:txBody>
          <a:bodyPr>
            <a:normAutofit/>
          </a:bodyPr>
          <a:lstStyle/>
          <a:p>
            <a:pPr marL="0" indent="0">
              <a:buNone/>
            </a:pPr>
            <a:r>
              <a:rPr lang="en-US" sz="2000" dirty="0" smtClean="0">
                <a:solidFill>
                  <a:srgbClr val="101E8E"/>
                </a:solidFill>
              </a:rPr>
              <a:t>Preferred Options:</a:t>
            </a:r>
          </a:p>
          <a:p>
            <a:r>
              <a:rPr lang="en-US" sz="2000" dirty="0" smtClean="0">
                <a:solidFill>
                  <a:srgbClr val="101E8E"/>
                </a:solidFill>
              </a:rPr>
              <a:t>A respondent with the STF role associated with the 5 digit admin unit code can only report Special Education Staff (flag=1)</a:t>
            </a:r>
          </a:p>
          <a:p>
            <a:r>
              <a:rPr lang="en-US" sz="2000" dirty="0" smtClean="0">
                <a:solidFill>
                  <a:srgbClr val="101E8E"/>
                </a:solidFill>
              </a:rPr>
              <a:t>A respondent with the STF role associated with the 4 digit district code may report ALL staff, regular and special education, for the district.</a:t>
            </a:r>
          </a:p>
          <a:p>
            <a:pPr lvl="1"/>
            <a:r>
              <a:rPr lang="en-US" dirty="0" smtClean="0">
                <a:solidFill>
                  <a:srgbClr val="101E8E"/>
                </a:solidFill>
              </a:rPr>
              <a:t>If you are reporting all staff be sure to be available to make changes to special education data in accordance with the timeline.</a:t>
            </a:r>
          </a:p>
          <a:p>
            <a:pPr marL="0" indent="0">
              <a:buNone/>
            </a:pPr>
            <a:endParaRPr lang="en-US" sz="2000" dirty="0" smtClean="0"/>
          </a:p>
          <a:p>
            <a:pPr marL="0" indent="0">
              <a:buNone/>
            </a:pPr>
            <a:r>
              <a:rPr lang="en-US" sz="2000" dirty="0" smtClean="0"/>
              <a:t>Not recommended. Check with CDE</a:t>
            </a:r>
          </a:p>
          <a:p>
            <a:r>
              <a:rPr lang="en-US" sz="2000" dirty="0" smtClean="0"/>
              <a:t>A respondent with the STF role associated with the 4 digit BOCES code may report all staff associated with the Administrative Unit, BOCES, and Districts</a:t>
            </a:r>
          </a:p>
          <a:p>
            <a:pPr lvl="1"/>
            <a:r>
              <a:rPr lang="en-US" dirty="0" smtClean="0"/>
              <a:t>Check with CDE on the logistics of this.  </a:t>
            </a:r>
            <a:endParaRPr lang="en-US" dirty="0"/>
          </a:p>
        </p:txBody>
      </p:sp>
      <p:sp>
        <p:nvSpPr>
          <p:cNvPr id="3" name="Title 2"/>
          <p:cNvSpPr>
            <a:spLocks noGrp="1"/>
          </p:cNvSpPr>
          <p:nvPr>
            <p:ph type="title"/>
          </p:nvPr>
        </p:nvSpPr>
        <p:spPr/>
        <p:txBody>
          <a:bodyPr/>
          <a:lstStyle/>
          <a:p>
            <a:r>
              <a:rPr lang="en-US" dirty="0" smtClean="0"/>
              <a:t>More about the roles</a:t>
            </a:r>
            <a:endParaRPr lang="en-US" dirty="0"/>
          </a:p>
        </p:txBody>
      </p:sp>
    </p:spTree>
    <p:extLst>
      <p:ext uri="{BB962C8B-B14F-4D97-AF65-F5344CB8AC3E}">
        <p14:creationId xmlns:p14="http://schemas.microsoft.com/office/powerpoint/2010/main" val="143297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65240"/>
            <a:ext cx="7886700" cy="5037025"/>
          </a:xfrm>
        </p:spPr>
        <p:txBody>
          <a:bodyPr/>
          <a:lstStyle/>
          <a:p>
            <a:r>
              <a:rPr lang="en-US" dirty="0" smtClean="0"/>
              <a:t>Prior to reporting staff data be sure the structure for reporting has been established and the appropriate roles have been assigned. Determined by the Superintendent along with LAMs and Special Education Directors.  </a:t>
            </a:r>
          </a:p>
          <a:p>
            <a:endParaRPr lang="en-US" dirty="0"/>
          </a:p>
          <a:p>
            <a:r>
              <a:rPr lang="en-US" dirty="0" smtClean="0"/>
              <a:t>Here is a good resource for determining the Authoritative Source for </a:t>
            </a:r>
            <a:r>
              <a:rPr lang="en-US" dirty="0"/>
              <a:t>staff </a:t>
            </a:r>
            <a:r>
              <a:rPr lang="en-US" dirty="0">
                <a:hlinkClick r:id="rId2"/>
              </a:rPr>
              <a:t>http://</a:t>
            </a:r>
            <a:r>
              <a:rPr lang="en-US" dirty="0" smtClean="0">
                <a:hlinkClick r:id="rId2"/>
              </a:rPr>
              <a:t>www.cde.state.co.us/datapipeline/authoritativesourceforstaff</a:t>
            </a:r>
            <a:endParaRPr lang="en-US" dirty="0" smtClean="0"/>
          </a:p>
          <a:p>
            <a:endParaRPr lang="en-US" dirty="0"/>
          </a:p>
          <a:p>
            <a:r>
              <a:rPr lang="en-US" dirty="0" smtClean="0"/>
              <a:t>Often the reporting comes down to personnel options who is reporting the data. </a:t>
            </a:r>
          </a:p>
          <a:p>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Authoritative Source</a:t>
            </a:r>
            <a:endParaRPr lang="en-US" dirty="0"/>
          </a:p>
        </p:txBody>
      </p:sp>
    </p:spTree>
    <p:extLst>
      <p:ext uri="{BB962C8B-B14F-4D97-AF65-F5344CB8AC3E}">
        <p14:creationId xmlns:p14="http://schemas.microsoft.com/office/powerpoint/2010/main" val="420985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3</a:t>
            </a:fld>
            <a:endParaRPr lang="en-US" dirty="0" smtClean="0"/>
          </a:p>
        </p:txBody>
      </p:sp>
      <p:sp>
        <p:nvSpPr>
          <p:cNvPr id="2" name="Content Placeholder 1"/>
          <p:cNvSpPr>
            <a:spLocks noGrp="1"/>
          </p:cNvSpPr>
          <p:nvPr>
            <p:ph idx="1"/>
          </p:nvPr>
        </p:nvSpPr>
        <p:spPr/>
        <p:txBody>
          <a:bodyPr/>
          <a:lstStyle/>
          <a:p>
            <a:r>
              <a:rPr lang="en-US" dirty="0"/>
              <a:t>Staff Interchange Overview</a:t>
            </a:r>
          </a:p>
        </p:txBody>
      </p:sp>
    </p:spTree>
    <p:extLst>
      <p:ext uri="{BB962C8B-B14F-4D97-AF65-F5344CB8AC3E}">
        <p14:creationId xmlns:p14="http://schemas.microsoft.com/office/powerpoint/2010/main" val="2870773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Excel, CSV or Text File all accepted</a:t>
            </a:r>
          </a:p>
          <a:p>
            <a:endParaRPr lang="en-US" sz="2000" dirty="0" smtClean="0"/>
          </a:p>
          <a:p>
            <a:r>
              <a:rPr lang="en-US" dirty="0" smtClean="0"/>
              <a:t>Need to create 2 separate files:</a:t>
            </a:r>
          </a:p>
          <a:p>
            <a:pPr lvl="1"/>
            <a:r>
              <a:rPr lang="en-US" dirty="0" smtClean="0"/>
              <a:t>Staff Profile – demographic and educational background info </a:t>
            </a:r>
          </a:p>
          <a:p>
            <a:pPr lvl="1"/>
            <a:r>
              <a:rPr lang="en-US" dirty="0" smtClean="0"/>
              <a:t>Staff Assignment File – specifics for location and duties </a:t>
            </a:r>
          </a:p>
          <a:p>
            <a:pPr lvl="1"/>
            <a:endParaRPr lang="en-US" sz="2000" dirty="0" smtClean="0"/>
          </a:p>
          <a:p>
            <a:r>
              <a:rPr lang="en-US" dirty="0" smtClean="0"/>
              <a:t>1</a:t>
            </a:r>
            <a:r>
              <a:rPr lang="en-US" baseline="30000" dirty="0" smtClean="0"/>
              <a:t>st</a:t>
            </a:r>
            <a:r>
              <a:rPr lang="en-US" dirty="0" smtClean="0"/>
              <a:t> record of data must be field names/titles</a:t>
            </a:r>
          </a:p>
          <a:p>
            <a:endParaRPr lang="en-US" sz="2000" dirty="0"/>
          </a:p>
          <a:p>
            <a:r>
              <a:rPr lang="en-US" dirty="0" smtClean="0"/>
              <a:t>File layouts, definitions and codes </a:t>
            </a:r>
            <a:r>
              <a:rPr lang="en-US" dirty="0"/>
              <a:t>all found at: </a:t>
            </a:r>
            <a:r>
              <a:rPr lang="en-US" dirty="0">
                <a:hlinkClick r:id="rId2"/>
              </a:rPr>
              <a:t>http://</a:t>
            </a:r>
            <a:r>
              <a:rPr lang="en-US" dirty="0" smtClean="0">
                <a:hlinkClick r:id="rId2"/>
              </a:rPr>
              <a:t>www.cde.state.co.us/datapipeline/inter_staff</a:t>
            </a: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Create Files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30</a:t>
            </a:fld>
            <a:endParaRPr lang="en-US" dirty="0" smtClean="0"/>
          </a:p>
        </p:txBody>
      </p:sp>
    </p:spTree>
    <p:extLst>
      <p:ext uri="{BB962C8B-B14F-4D97-AF65-F5344CB8AC3E}">
        <p14:creationId xmlns:p14="http://schemas.microsoft.com/office/powerpoint/2010/main" val="1293895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First Record = Headings or Titles</a:t>
            </a:r>
          </a:p>
          <a:p>
            <a:pPr lvl="1"/>
            <a:r>
              <a:rPr lang="en-US" dirty="0" smtClean="0"/>
              <a:t>can be labeled to make the most sense to you</a:t>
            </a:r>
          </a:p>
          <a:p>
            <a:pPr lvl="1"/>
            <a:r>
              <a:rPr lang="en-US" dirty="0" smtClean="0"/>
              <a:t>Pipeline system ignores these headers-essentially skips it to the 2</a:t>
            </a:r>
            <a:r>
              <a:rPr lang="en-US" baseline="30000" dirty="0" smtClean="0"/>
              <a:t>nd</a:t>
            </a:r>
            <a:r>
              <a:rPr lang="en-US" dirty="0" smtClean="0"/>
              <a:t> row with actual data</a:t>
            </a:r>
          </a:p>
          <a:p>
            <a:pPr lvl="1"/>
            <a:endParaRPr lang="en-US" sz="1400" dirty="0" smtClean="0"/>
          </a:p>
          <a:p>
            <a:r>
              <a:rPr lang="en-US" dirty="0" smtClean="0"/>
              <a:t>Codes must match codes within file layout</a:t>
            </a:r>
          </a:p>
          <a:p>
            <a:pPr lvl="1"/>
            <a:r>
              <a:rPr lang="en-US" dirty="0" smtClean="0"/>
              <a:t>Include leading zeros</a:t>
            </a:r>
          </a:p>
          <a:p>
            <a:pPr lvl="1"/>
            <a:endParaRPr lang="en-US" sz="1400" dirty="0" smtClean="0"/>
          </a:p>
          <a:p>
            <a:r>
              <a:rPr lang="en-US" dirty="0" smtClean="0"/>
              <a:t>Blanks are not allowed – zero fill if N/A</a:t>
            </a:r>
          </a:p>
          <a:p>
            <a:endParaRPr lang="en-US" sz="1400" dirty="0"/>
          </a:p>
          <a:p>
            <a:r>
              <a:rPr lang="en-US" dirty="0" smtClean="0"/>
              <a:t>Templates available </a:t>
            </a:r>
            <a:r>
              <a:rPr lang="en-US" dirty="0"/>
              <a:t>if needed at: </a:t>
            </a:r>
            <a:r>
              <a:rPr lang="en-US" dirty="0">
                <a:hlinkClick r:id="rId2"/>
              </a:rPr>
              <a:t>http://</a:t>
            </a:r>
            <a:r>
              <a:rPr lang="en-US" dirty="0" smtClean="0">
                <a:hlinkClick r:id="rId2"/>
              </a:rPr>
              <a:t>www.cde.state.co.us/datapipeline/inter_staff</a:t>
            </a:r>
            <a:endParaRPr lang="en-US" dirty="0" smtClean="0"/>
          </a:p>
          <a:p>
            <a:endParaRPr lang="en-US" dirty="0" smtClean="0"/>
          </a:p>
          <a:p>
            <a:endParaRPr lang="en-US" dirty="0" smtClean="0"/>
          </a:p>
          <a:p>
            <a:endParaRPr lang="en-US" dirty="0" smtClean="0"/>
          </a:p>
          <a:p>
            <a:pPr lvl="1"/>
            <a:endParaRPr lang="en-US" dirty="0"/>
          </a:p>
        </p:txBody>
      </p:sp>
      <p:sp>
        <p:nvSpPr>
          <p:cNvPr id="4" name="Title 3"/>
          <p:cNvSpPr>
            <a:spLocks noGrp="1"/>
          </p:cNvSpPr>
          <p:nvPr>
            <p:ph type="title"/>
          </p:nvPr>
        </p:nvSpPr>
        <p:spPr/>
        <p:txBody>
          <a:bodyPr>
            <a:normAutofit fontScale="90000"/>
          </a:bodyPr>
          <a:lstStyle/>
          <a:p>
            <a:r>
              <a:rPr lang="en-US" dirty="0" smtClean="0"/>
              <a:t>Creating Staff File/Assignment – Helpful Tips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31</a:t>
            </a:fld>
            <a:endParaRPr lang="en-US" dirty="0" smtClean="0"/>
          </a:p>
        </p:txBody>
      </p:sp>
    </p:spTree>
    <p:extLst>
      <p:ext uri="{BB962C8B-B14F-4D97-AF65-F5344CB8AC3E}">
        <p14:creationId xmlns:p14="http://schemas.microsoft.com/office/powerpoint/2010/main" val="3529127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202400"/>
            <a:ext cx="8257847" cy="5037025"/>
          </a:xfrm>
        </p:spPr>
        <p:txBody>
          <a:bodyPr/>
          <a:lstStyle/>
          <a:p>
            <a:r>
              <a:rPr lang="en-US" dirty="0" smtClean="0"/>
              <a:t>You may download last year’s data file as a starting point if needed</a:t>
            </a:r>
          </a:p>
          <a:p>
            <a:r>
              <a:rPr lang="en-US" dirty="0" smtClean="0"/>
              <a:t>File layout will be in prior year (2016-2017) file layout, so updates would be required prior to re-uploading</a:t>
            </a:r>
          </a:p>
          <a:p>
            <a:endParaRPr lang="en-US" dirty="0" smtClean="0"/>
          </a:p>
          <a:p>
            <a:r>
              <a:rPr lang="en-US" dirty="0" smtClean="0"/>
              <a:t>Data Pipeline -&gt; Staff Profile -&gt; File Extract Download</a:t>
            </a:r>
          </a:p>
          <a:p>
            <a:endParaRPr lang="en-US" dirty="0" smtClean="0"/>
          </a:p>
          <a:p>
            <a:endParaRPr lang="en-US" dirty="0"/>
          </a:p>
          <a:p>
            <a:r>
              <a:rPr lang="en-US" dirty="0" smtClean="0"/>
              <a:t>This may also be used to download recent files uploaded into pipeline</a:t>
            </a:r>
          </a:p>
          <a:p>
            <a:pPr lvl="1"/>
            <a:r>
              <a:rPr lang="en-US" dirty="0" smtClean="0"/>
              <a:t>Includes any updates made in ‘Edit Record Screen’</a:t>
            </a:r>
          </a:p>
          <a:p>
            <a:pPr lvl="1"/>
            <a:r>
              <a:rPr lang="en-US" dirty="0" smtClean="0"/>
              <a:t>Includes all data records from all files uploaded</a:t>
            </a:r>
            <a:endParaRPr lang="en-US" dirty="0"/>
          </a:p>
        </p:txBody>
      </p:sp>
      <p:sp>
        <p:nvSpPr>
          <p:cNvPr id="3" name="Title 2"/>
          <p:cNvSpPr>
            <a:spLocks noGrp="1"/>
          </p:cNvSpPr>
          <p:nvPr>
            <p:ph type="title"/>
          </p:nvPr>
        </p:nvSpPr>
        <p:spPr/>
        <p:txBody>
          <a:bodyPr/>
          <a:lstStyle/>
          <a:p>
            <a:r>
              <a:rPr lang="en-US" dirty="0" smtClean="0"/>
              <a:t>Referencing/Using Last Year’s Data File</a:t>
            </a:r>
            <a:endParaRPr lang="en-US" dirty="0"/>
          </a:p>
        </p:txBody>
      </p:sp>
    </p:spTree>
    <p:extLst>
      <p:ext uri="{BB962C8B-B14F-4D97-AF65-F5344CB8AC3E}">
        <p14:creationId xmlns:p14="http://schemas.microsoft.com/office/powerpoint/2010/main" val="2762731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hlinkClick r:id="rId2"/>
              </a:rPr>
              <a:t>https://</a:t>
            </a:r>
            <a:r>
              <a:rPr lang="en-US" sz="3200" dirty="0" smtClean="0">
                <a:hlinkClick r:id="rId2"/>
              </a:rPr>
              <a:t>cdeapps.cde.state.co.us/index.html</a:t>
            </a:r>
            <a:endParaRPr lang="en-US" sz="3200" dirty="0" smtClean="0"/>
          </a:p>
          <a:p>
            <a:endParaRPr lang="en-US" dirty="0"/>
          </a:p>
        </p:txBody>
      </p:sp>
      <p:sp>
        <p:nvSpPr>
          <p:cNvPr id="3" name="Title 2"/>
          <p:cNvSpPr>
            <a:spLocks noGrp="1"/>
          </p:cNvSpPr>
          <p:nvPr>
            <p:ph type="title"/>
          </p:nvPr>
        </p:nvSpPr>
        <p:spPr/>
        <p:txBody>
          <a:bodyPr/>
          <a:lstStyle/>
          <a:p>
            <a:r>
              <a:rPr lang="en-US" dirty="0" smtClean="0"/>
              <a:t>Accessing Data Pipeline</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33</a:t>
            </a:fld>
            <a:endParaRPr lang="en-US" dirty="0" smtClean="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5143" y="2217495"/>
            <a:ext cx="6357257" cy="42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45143" y="5844631"/>
            <a:ext cx="1693063" cy="4209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61125" y="3976914"/>
            <a:ext cx="3357504" cy="1248228"/>
          </a:xfrm>
          <a:prstGeom prst="ellips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Data Pipeline</a:t>
            </a:r>
            <a:endParaRPr lang="en-US" sz="3200" dirty="0">
              <a:solidFill>
                <a:schemeClr val="tx1"/>
              </a:solidFill>
            </a:endParaRPr>
          </a:p>
        </p:txBody>
      </p:sp>
      <p:cxnSp>
        <p:nvCxnSpPr>
          <p:cNvPr id="9" name="Straight Arrow Connector 8"/>
          <p:cNvCxnSpPr>
            <a:stCxn id="7" idx="7"/>
          </p:cNvCxnSpPr>
          <p:nvPr/>
        </p:nvCxnSpPr>
        <p:spPr>
          <a:xfrm flipV="1">
            <a:off x="1590263" y="5065486"/>
            <a:ext cx="1210994" cy="840786"/>
          </a:xfrm>
          <a:prstGeom prst="straightConnector1">
            <a:avLst/>
          </a:prstGeom>
          <a:ln w="47625" cmpd="sng">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323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6114" y="1233713"/>
            <a:ext cx="8345715" cy="488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endParaRPr lang="en-US"/>
          </a:p>
        </p:txBody>
      </p:sp>
      <p:sp>
        <p:nvSpPr>
          <p:cNvPr id="5" name="Title 4"/>
          <p:cNvSpPr>
            <a:spLocks noGrp="1"/>
          </p:cNvSpPr>
          <p:nvPr>
            <p:ph type="title"/>
          </p:nvPr>
        </p:nvSpPr>
        <p:spPr/>
        <p:txBody>
          <a:bodyPr/>
          <a:lstStyle/>
          <a:p>
            <a:r>
              <a:rPr lang="en-US" dirty="0" smtClean="0"/>
              <a:t>Pipeline Log-In Screen</a:t>
            </a:r>
            <a:endParaRPr lang="en-US" dirty="0"/>
          </a:p>
        </p:txBody>
      </p:sp>
      <p:sp>
        <p:nvSpPr>
          <p:cNvPr id="6" name="Oval 5"/>
          <p:cNvSpPr/>
          <p:nvPr/>
        </p:nvSpPr>
        <p:spPr>
          <a:xfrm>
            <a:off x="668062" y="4390571"/>
            <a:ext cx="1693063" cy="4209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84042" y="2740568"/>
            <a:ext cx="4286015" cy="1088572"/>
          </a:xfrm>
          <a:prstGeom prst="ellips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Your Email Address</a:t>
            </a:r>
            <a:endParaRPr lang="en-US" sz="2800" dirty="0">
              <a:solidFill>
                <a:schemeClr val="tx1"/>
              </a:solidFill>
            </a:endParaRPr>
          </a:p>
        </p:txBody>
      </p:sp>
      <p:cxnSp>
        <p:nvCxnSpPr>
          <p:cNvPr id="8" name="Straight Arrow Connector 7"/>
          <p:cNvCxnSpPr>
            <a:stCxn id="6" idx="7"/>
          </p:cNvCxnSpPr>
          <p:nvPr/>
        </p:nvCxnSpPr>
        <p:spPr>
          <a:xfrm flipV="1">
            <a:off x="2113182" y="3611426"/>
            <a:ext cx="1210994" cy="840786"/>
          </a:xfrm>
          <a:prstGeom prst="straightConnector1">
            <a:avLst/>
          </a:prstGeom>
          <a:ln w="47625" cmpd="sng">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55099" y="4869543"/>
            <a:ext cx="1693063" cy="4209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13424" y="4795134"/>
            <a:ext cx="5215529" cy="1759902"/>
          </a:xfrm>
          <a:prstGeom prst="ellips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Password is set by you – use I forgot my password to reset</a:t>
            </a:r>
            <a:endParaRPr lang="en-US" sz="2800" dirty="0">
              <a:solidFill>
                <a:schemeClr val="tx1"/>
              </a:solidFill>
            </a:endParaRPr>
          </a:p>
        </p:txBody>
      </p:sp>
      <p:cxnSp>
        <p:nvCxnSpPr>
          <p:cNvPr id="11" name="Straight Arrow Connector 10"/>
          <p:cNvCxnSpPr>
            <a:stCxn id="9" idx="7"/>
            <a:endCxn id="10" idx="1"/>
          </p:cNvCxnSpPr>
          <p:nvPr/>
        </p:nvCxnSpPr>
        <p:spPr>
          <a:xfrm>
            <a:off x="2100219" y="4931184"/>
            <a:ext cx="1377002" cy="121682"/>
          </a:xfrm>
          <a:prstGeom prst="straightConnector1">
            <a:avLst/>
          </a:prstGeom>
          <a:ln w="47625" cmpd="sng">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39986" y="5464628"/>
            <a:ext cx="1693063" cy="4209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0" idx="2"/>
          </p:cNvCxnSpPr>
          <p:nvPr/>
        </p:nvCxnSpPr>
        <p:spPr>
          <a:xfrm flipV="1">
            <a:off x="1790459" y="5675085"/>
            <a:ext cx="922965" cy="108063"/>
          </a:xfrm>
          <a:prstGeom prst="straightConnector1">
            <a:avLst/>
          </a:prstGeom>
          <a:ln w="47625" cmpd="sng">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359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Pipeline Website Review</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35</a:t>
            </a:fld>
            <a:endParaRPr lang="en-US" dirty="0" smtClean="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1463" y="1731648"/>
            <a:ext cx="6622823" cy="4840602"/>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71463" y="2506663"/>
            <a:ext cx="1731508" cy="352651"/>
          </a:xfrm>
          <a:prstGeom prst="rect">
            <a:avLst/>
          </a:prstGeom>
          <a:solidFill>
            <a:schemeClr val="accent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002971" y="2682988"/>
            <a:ext cx="1001486" cy="1"/>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04457" y="2546821"/>
            <a:ext cx="2507511" cy="1031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Batch Maintenance, Format Checker and Data File Upload</a:t>
            </a:r>
            <a:endParaRPr lang="en-US" dirty="0"/>
          </a:p>
        </p:txBody>
      </p:sp>
      <p:sp>
        <p:nvSpPr>
          <p:cNvPr id="16" name="Rectangle 15"/>
          <p:cNvSpPr/>
          <p:nvPr/>
        </p:nvSpPr>
        <p:spPr>
          <a:xfrm>
            <a:off x="271463" y="2859314"/>
            <a:ext cx="1731508" cy="1959429"/>
          </a:xfrm>
          <a:prstGeom prst="rect">
            <a:avLst/>
          </a:prstGeom>
          <a:solidFill>
            <a:srgbClr val="FFC000">
              <a:alpha val="28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2002971" y="4333559"/>
            <a:ext cx="1001486" cy="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04457" y="4197392"/>
            <a:ext cx="2507511" cy="103137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Based on your Identity Management Roles</a:t>
            </a:r>
            <a:endParaRPr lang="en-US" dirty="0"/>
          </a:p>
        </p:txBody>
      </p:sp>
      <p:sp>
        <p:nvSpPr>
          <p:cNvPr id="19" name="Rectangle 18"/>
          <p:cNvSpPr/>
          <p:nvPr/>
        </p:nvSpPr>
        <p:spPr>
          <a:xfrm>
            <a:off x="271463" y="4809331"/>
            <a:ext cx="1731508" cy="35265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1463" y="5161982"/>
            <a:ext cx="1731508" cy="542132"/>
          </a:xfrm>
          <a:prstGeom prst="rect">
            <a:avLst/>
          </a:prstGeom>
          <a:solidFill>
            <a:schemeClr val="accent3">
              <a:lumMod val="75000"/>
              <a:alpha val="2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2002971" y="5568386"/>
            <a:ext cx="1001486" cy="1"/>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04457" y="5432219"/>
            <a:ext cx="2507511" cy="10313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Error reports and other validation reports</a:t>
            </a:r>
            <a:endParaRPr lang="en-US" dirty="0"/>
          </a:p>
        </p:txBody>
      </p:sp>
    </p:spTree>
    <p:extLst>
      <p:ext uri="{BB962C8B-B14F-4D97-AF65-F5344CB8AC3E}">
        <p14:creationId xmlns:p14="http://schemas.microsoft.com/office/powerpoint/2010/main" val="2043305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36</a:t>
            </a:fld>
            <a:endParaRPr lang="en-US" dirty="0" smtClean="0"/>
          </a:p>
        </p:txBody>
      </p:sp>
      <p:sp>
        <p:nvSpPr>
          <p:cNvPr id="2" name="Title 1"/>
          <p:cNvSpPr>
            <a:spLocks noGrp="1"/>
          </p:cNvSpPr>
          <p:nvPr>
            <p:ph type="title"/>
          </p:nvPr>
        </p:nvSpPr>
        <p:spPr/>
        <p:txBody>
          <a:bodyPr/>
          <a:lstStyle/>
          <a:p>
            <a:r>
              <a:rPr lang="en-US" dirty="0" smtClean="0"/>
              <a:t>File Upload – Format Checker</a:t>
            </a:r>
            <a:endParaRPr lang="en-US" dirty="0"/>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059" y="1352284"/>
            <a:ext cx="8077201" cy="478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355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37</a:t>
            </a:fld>
            <a:endParaRPr lang="en-US" dirty="0" smtClean="0"/>
          </a:p>
        </p:txBody>
      </p:sp>
      <p:sp>
        <p:nvSpPr>
          <p:cNvPr id="2" name="Title 1"/>
          <p:cNvSpPr>
            <a:spLocks noGrp="1"/>
          </p:cNvSpPr>
          <p:nvPr>
            <p:ph type="title"/>
          </p:nvPr>
        </p:nvSpPr>
        <p:spPr/>
        <p:txBody>
          <a:bodyPr/>
          <a:lstStyle/>
          <a:p>
            <a:r>
              <a:rPr lang="en-US" dirty="0" smtClean="0"/>
              <a:t>Format Checker – Upload Results</a:t>
            </a:r>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284749"/>
            <a:ext cx="8114560" cy="481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662803" y="3832679"/>
            <a:ext cx="808431" cy="2263321"/>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923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Format Checker will only review the 2</a:t>
            </a:r>
            <a:r>
              <a:rPr lang="en-US" baseline="30000" dirty="0" smtClean="0"/>
              <a:t>nd</a:t>
            </a:r>
            <a:r>
              <a:rPr lang="en-US" dirty="0" smtClean="0"/>
              <a:t> row in your file</a:t>
            </a:r>
          </a:p>
          <a:p>
            <a:pPr lvl="1"/>
            <a:r>
              <a:rPr lang="en-US" dirty="0" smtClean="0"/>
              <a:t>Passing format checker Does Not Equal file will process</a:t>
            </a:r>
          </a:p>
          <a:p>
            <a:pPr lvl="1"/>
            <a:endParaRPr lang="en-US" dirty="0" smtClean="0"/>
          </a:p>
          <a:p>
            <a:r>
              <a:rPr lang="en-US" dirty="0" smtClean="0"/>
              <a:t>Green ‘Pass’ for each field is desired result</a:t>
            </a:r>
          </a:p>
          <a:p>
            <a:endParaRPr lang="en-US" dirty="0" smtClean="0"/>
          </a:p>
          <a:p>
            <a:r>
              <a:rPr lang="en-US" dirty="0" smtClean="0"/>
              <a:t>Red ‘Fail’ for a field indicates file is not in the correct format- please refer to the 2017-18 file layout on web</a:t>
            </a:r>
          </a:p>
          <a:p>
            <a:pPr marL="45720" indent="0">
              <a:buNone/>
            </a:pPr>
            <a:endParaRPr lang="en-US" dirty="0"/>
          </a:p>
        </p:txBody>
      </p:sp>
      <p:sp>
        <p:nvSpPr>
          <p:cNvPr id="4" name="Title 3"/>
          <p:cNvSpPr>
            <a:spLocks noGrp="1"/>
          </p:cNvSpPr>
          <p:nvPr>
            <p:ph type="title"/>
          </p:nvPr>
        </p:nvSpPr>
        <p:spPr/>
        <p:txBody>
          <a:bodyPr/>
          <a:lstStyle/>
          <a:p>
            <a:r>
              <a:rPr lang="en-US" dirty="0" smtClean="0"/>
              <a:t>Format Checker Notes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38</a:t>
            </a:fld>
            <a:endParaRPr lang="en-US" dirty="0" smtClean="0"/>
          </a:p>
        </p:txBody>
      </p:sp>
    </p:spTree>
    <p:extLst>
      <p:ext uri="{BB962C8B-B14F-4D97-AF65-F5344CB8AC3E}">
        <p14:creationId xmlns:p14="http://schemas.microsoft.com/office/powerpoint/2010/main" val="469357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39</a:t>
            </a:fld>
            <a:endParaRPr lang="en-US" dirty="0" smtClean="0"/>
          </a:p>
        </p:txBody>
      </p:sp>
      <p:sp>
        <p:nvSpPr>
          <p:cNvPr id="2" name="Title 1"/>
          <p:cNvSpPr>
            <a:spLocks noGrp="1"/>
          </p:cNvSpPr>
          <p:nvPr>
            <p:ph type="title"/>
          </p:nvPr>
        </p:nvSpPr>
        <p:spPr/>
        <p:txBody>
          <a:bodyPr/>
          <a:lstStyle/>
          <a:p>
            <a:r>
              <a:rPr lang="en-US" dirty="0" smtClean="0"/>
              <a:t>Data File Upload</a:t>
            </a:r>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2949" y="1308100"/>
            <a:ext cx="7791451" cy="486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66971" y="5080000"/>
            <a:ext cx="996377" cy="508000"/>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910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01239483"/>
              </p:ext>
            </p:extLst>
          </p:nvPr>
        </p:nvGraphicFramePr>
        <p:xfrm>
          <a:off x="380999" y="1271633"/>
          <a:ext cx="8407400" cy="3738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Interchange Process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a:t>
            </a:fld>
            <a:endParaRPr lang="en-US" dirty="0" smtClean="0"/>
          </a:p>
        </p:txBody>
      </p:sp>
      <p:sp>
        <p:nvSpPr>
          <p:cNvPr id="7" name="Up Arrow 6"/>
          <p:cNvSpPr/>
          <p:nvPr/>
        </p:nvSpPr>
        <p:spPr>
          <a:xfrm>
            <a:off x="1172513" y="2795883"/>
            <a:ext cx="609600" cy="489204"/>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2342241" y="5307821"/>
            <a:ext cx="4484916" cy="1173299"/>
          </a:xfrm>
          <a:prstGeom prst="roundRect">
            <a:avLst/>
          </a:prstGeom>
          <a:solidFill>
            <a:schemeClr val="accent6">
              <a:lumMod val="60000"/>
              <a:lumOff val="40000"/>
            </a:schemeClr>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tx1"/>
                </a:solidFill>
              </a:rPr>
              <a:t>Once No Errors in All Files Needed -&gt; Create Snapshot</a:t>
            </a:r>
            <a:endParaRPr lang="en-US" sz="2500" b="1" dirty="0">
              <a:solidFill>
                <a:schemeClr val="tx1"/>
              </a:solidFill>
            </a:endParaRPr>
          </a:p>
        </p:txBody>
      </p:sp>
      <p:sp>
        <p:nvSpPr>
          <p:cNvPr id="6" name="Bent-Up Arrow 5"/>
          <p:cNvSpPr/>
          <p:nvPr/>
        </p:nvSpPr>
        <p:spPr>
          <a:xfrm rot="5563238">
            <a:off x="1118020" y="5107373"/>
            <a:ext cx="1008899" cy="852986"/>
          </a:xfrm>
          <a:prstGeom prst="ben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990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Upload Staff Profile file first</a:t>
            </a:r>
          </a:p>
          <a:p>
            <a:r>
              <a:rPr lang="en-US" dirty="0" smtClean="0"/>
              <a:t>Upload staff assignment file second</a:t>
            </a:r>
          </a:p>
          <a:p>
            <a:pPr lvl="1"/>
            <a:r>
              <a:rPr lang="en-US" dirty="0" smtClean="0"/>
              <a:t>Staff profile does not have to be error free, just uploaded before staff assignment file is uploaded.</a:t>
            </a:r>
          </a:p>
          <a:p>
            <a:endParaRPr lang="en-US" sz="1400" dirty="0" smtClean="0"/>
          </a:p>
          <a:p>
            <a:r>
              <a:rPr lang="en-US" dirty="0" smtClean="0"/>
              <a:t>Upload Types:</a:t>
            </a:r>
          </a:p>
          <a:p>
            <a:pPr lvl="1"/>
            <a:r>
              <a:rPr lang="en-US" dirty="0" smtClean="0"/>
              <a:t>Append = adds file to existing file, all records from both files included</a:t>
            </a:r>
          </a:p>
          <a:p>
            <a:pPr lvl="2"/>
            <a:r>
              <a:rPr lang="en-US" dirty="0" smtClean="0"/>
              <a:t>Can be tricky with fixing errors</a:t>
            </a:r>
          </a:p>
          <a:p>
            <a:pPr lvl="1"/>
            <a:r>
              <a:rPr lang="en-US" dirty="0" smtClean="0"/>
              <a:t>Replace = deletes any prior data file and replaces it with the file being uploaded</a:t>
            </a:r>
          </a:p>
          <a:p>
            <a:pPr lvl="2"/>
            <a:r>
              <a:rPr lang="en-US" dirty="0" smtClean="0"/>
              <a:t>RECOMMENDED</a:t>
            </a:r>
            <a:endParaRPr lang="en-US" dirty="0"/>
          </a:p>
          <a:p>
            <a:endParaRPr lang="en-US" dirty="0"/>
          </a:p>
        </p:txBody>
      </p:sp>
      <p:sp>
        <p:nvSpPr>
          <p:cNvPr id="4" name="Title 3"/>
          <p:cNvSpPr>
            <a:spLocks noGrp="1"/>
          </p:cNvSpPr>
          <p:nvPr>
            <p:ph type="title"/>
          </p:nvPr>
        </p:nvSpPr>
        <p:spPr/>
        <p:txBody>
          <a:bodyPr/>
          <a:lstStyle/>
          <a:p>
            <a:r>
              <a:rPr lang="en-US" dirty="0" smtClean="0"/>
              <a:t>Data File Upload Notes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40</a:t>
            </a:fld>
            <a:endParaRPr lang="en-US" dirty="0" smtClean="0"/>
          </a:p>
        </p:txBody>
      </p:sp>
    </p:spTree>
    <p:extLst>
      <p:ext uri="{BB962C8B-B14F-4D97-AF65-F5344CB8AC3E}">
        <p14:creationId xmlns:p14="http://schemas.microsoft.com/office/powerpoint/2010/main" val="3107658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41</a:t>
            </a:fld>
            <a:endParaRPr lang="en-US" dirty="0" smtClean="0"/>
          </a:p>
        </p:txBody>
      </p:sp>
      <p:sp>
        <p:nvSpPr>
          <p:cNvPr id="2" name="Title 1"/>
          <p:cNvSpPr>
            <a:spLocks noGrp="1"/>
          </p:cNvSpPr>
          <p:nvPr>
            <p:ph type="title"/>
          </p:nvPr>
        </p:nvSpPr>
        <p:spPr/>
        <p:txBody>
          <a:bodyPr/>
          <a:lstStyle/>
          <a:p>
            <a:r>
              <a:rPr lang="en-US" dirty="0" smtClean="0"/>
              <a:t>Batch Maintenance Screen</a:t>
            </a:r>
            <a:endParaRPr lang="en-US"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137920"/>
            <a:ext cx="7981950" cy="498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371976" y="4572000"/>
            <a:ext cx="1109316" cy="6241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7569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42</a:t>
            </a:fld>
            <a:endParaRPr lang="en-US" dirty="0" smtClean="0"/>
          </a:p>
        </p:txBody>
      </p:sp>
      <p:sp>
        <p:nvSpPr>
          <p:cNvPr id="2" name="Title 1"/>
          <p:cNvSpPr>
            <a:spLocks noGrp="1"/>
          </p:cNvSpPr>
          <p:nvPr>
            <p:ph type="title"/>
          </p:nvPr>
        </p:nvSpPr>
        <p:spPr/>
        <p:txBody>
          <a:bodyPr/>
          <a:lstStyle/>
          <a:p>
            <a:r>
              <a:rPr lang="en-US" dirty="0" smtClean="0"/>
              <a:t>Batch Maintenance – Not Processed</a:t>
            </a:r>
            <a:endParaRPr lang="en-US"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137920"/>
            <a:ext cx="803910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978399" y="2554515"/>
            <a:ext cx="1625599" cy="1712482"/>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900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Ensure file has all green ‘pass’ in format checker</a:t>
            </a:r>
          </a:p>
          <a:p>
            <a:pPr lvl="1"/>
            <a:r>
              <a:rPr lang="en-US" dirty="0" smtClean="0"/>
              <a:t>YES?  </a:t>
            </a:r>
          </a:p>
          <a:p>
            <a:pPr lvl="2"/>
            <a:r>
              <a:rPr lang="en-US" dirty="0" smtClean="0"/>
              <a:t>Open file and review all records are formatted the same as the 2</a:t>
            </a:r>
            <a:r>
              <a:rPr lang="en-US" baseline="30000" dirty="0" smtClean="0"/>
              <a:t>nd</a:t>
            </a:r>
            <a:r>
              <a:rPr lang="en-US" dirty="0" smtClean="0"/>
              <a:t> row</a:t>
            </a:r>
          </a:p>
          <a:p>
            <a:pPr lvl="2"/>
            <a:r>
              <a:rPr lang="en-US" dirty="0" smtClean="0"/>
              <a:t>Be sure all codes and dates have leading zeros included</a:t>
            </a:r>
          </a:p>
          <a:p>
            <a:pPr lvl="2"/>
            <a:endParaRPr lang="en-US" dirty="0"/>
          </a:p>
          <a:p>
            <a:pPr lvl="1"/>
            <a:r>
              <a:rPr lang="en-US" dirty="0" smtClean="0"/>
              <a:t>NO?</a:t>
            </a:r>
          </a:p>
          <a:p>
            <a:pPr lvl="2"/>
            <a:r>
              <a:rPr lang="en-US" dirty="0" smtClean="0"/>
              <a:t>Review file layout posted online and re-format the file</a:t>
            </a:r>
          </a:p>
          <a:p>
            <a:pPr lvl="2"/>
            <a:endParaRPr lang="en-US" dirty="0"/>
          </a:p>
          <a:p>
            <a:r>
              <a:rPr lang="en-US" dirty="0" smtClean="0"/>
              <a:t>For further assistance, contact Annette Severson or Kristi Gleason</a:t>
            </a:r>
          </a:p>
          <a:p>
            <a:pPr lvl="1"/>
            <a:r>
              <a:rPr lang="en-US" dirty="0" smtClean="0"/>
              <a:t>DO NOT INCLUDE THE FILE IN ANY EMAILS</a:t>
            </a:r>
          </a:p>
          <a:p>
            <a:pPr lvl="1"/>
            <a:endParaRPr lang="en-US" dirty="0"/>
          </a:p>
        </p:txBody>
      </p:sp>
      <p:sp>
        <p:nvSpPr>
          <p:cNvPr id="4" name="Title 3"/>
          <p:cNvSpPr>
            <a:spLocks noGrp="1"/>
          </p:cNvSpPr>
          <p:nvPr>
            <p:ph type="title"/>
          </p:nvPr>
        </p:nvSpPr>
        <p:spPr/>
        <p:txBody>
          <a:bodyPr/>
          <a:lstStyle/>
          <a:p>
            <a:r>
              <a:rPr lang="en-US" dirty="0" smtClean="0"/>
              <a:t>File Not Processed – Next Steps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43</a:t>
            </a:fld>
            <a:endParaRPr lang="en-US" dirty="0" smtClean="0"/>
          </a:p>
        </p:txBody>
      </p:sp>
    </p:spTree>
    <p:extLst>
      <p:ext uri="{BB962C8B-B14F-4D97-AF65-F5344CB8AC3E}">
        <p14:creationId xmlns:p14="http://schemas.microsoft.com/office/powerpoint/2010/main" val="5532183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44</a:t>
            </a:fld>
            <a:endParaRPr lang="en-US" dirty="0" smtClean="0"/>
          </a:p>
        </p:txBody>
      </p:sp>
      <p:sp>
        <p:nvSpPr>
          <p:cNvPr id="2" name="Title 1"/>
          <p:cNvSpPr>
            <a:spLocks noGrp="1"/>
          </p:cNvSpPr>
          <p:nvPr>
            <p:ph type="title"/>
          </p:nvPr>
        </p:nvSpPr>
        <p:spPr/>
        <p:txBody>
          <a:bodyPr/>
          <a:lstStyle/>
          <a:p>
            <a:r>
              <a:rPr lang="en-US" dirty="0" smtClean="0"/>
              <a:t>Batch Maintenance – File Processed</a:t>
            </a:r>
            <a:endParaRPr lang="en-US" dirty="0"/>
          </a:p>
        </p:txBody>
      </p:sp>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999" y="1289050"/>
            <a:ext cx="8362950"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760681" y="3077029"/>
            <a:ext cx="1625599" cy="1712482"/>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757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Use same screen to see the Number of Errors:</a:t>
            </a:r>
            <a:endParaRPr lang="en-US" dirty="0"/>
          </a:p>
        </p:txBody>
      </p:sp>
      <p:sp>
        <p:nvSpPr>
          <p:cNvPr id="4" name="Title 3"/>
          <p:cNvSpPr>
            <a:spLocks noGrp="1"/>
          </p:cNvSpPr>
          <p:nvPr>
            <p:ph type="title"/>
          </p:nvPr>
        </p:nvSpPr>
        <p:spPr/>
        <p:txBody>
          <a:bodyPr/>
          <a:lstStyle/>
          <a:p>
            <a:r>
              <a:rPr lang="en-US" dirty="0" smtClean="0"/>
              <a:t>File Processed – Next Steps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45</a:t>
            </a:fld>
            <a:endParaRPr lang="en-US" dirty="0" smtClean="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2800" y="2234967"/>
            <a:ext cx="6850743" cy="392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247566" y="3716518"/>
            <a:ext cx="1625599" cy="1712482"/>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52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 methods available:</a:t>
            </a:r>
          </a:p>
          <a:p>
            <a:pPr lvl="1"/>
            <a:r>
              <a:rPr lang="en-US" dirty="0" smtClean="0"/>
              <a:t>Data Pipeline Reports -&gt; Error Reports</a:t>
            </a:r>
          </a:p>
          <a:p>
            <a:pPr lvl="1"/>
            <a:r>
              <a:rPr lang="en-US" dirty="0" smtClean="0"/>
              <a:t>Cognos Reports – &gt; Staff Profile</a:t>
            </a:r>
          </a:p>
          <a:p>
            <a:endParaRPr lang="en-US" dirty="0"/>
          </a:p>
          <a:p>
            <a:pPr marL="273050">
              <a:buFont typeface="Wingdings" pitchFamily="2" charset="2"/>
              <a:buChar char="§"/>
            </a:pPr>
            <a:r>
              <a:rPr lang="en-US" altLang="en-US" dirty="0"/>
              <a:t>All Business rules (errors and warnings) can be found at:</a:t>
            </a:r>
          </a:p>
          <a:p>
            <a:pPr marL="547688" lvl="1" indent="-182563">
              <a:buFont typeface="Wingdings" pitchFamily="2" charset="2"/>
              <a:buChar char="§"/>
            </a:pPr>
            <a:r>
              <a:rPr lang="en-US" altLang="en-US" dirty="0">
                <a:hlinkClick r:id="rId2"/>
              </a:rPr>
              <a:t>http://www.cde.state.co.us/datapipeline/inter_staff</a:t>
            </a:r>
            <a:endParaRPr lang="en-US" altLang="en-US" dirty="0"/>
          </a:p>
          <a:p>
            <a:pPr marL="547688" lvl="1" indent="-182563">
              <a:buFont typeface="Wingdings" pitchFamily="2" charset="2"/>
              <a:buChar char="§"/>
            </a:pPr>
            <a:r>
              <a:rPr lang="en-US" altLang="en-US" dirty="0"/>
              <a:t>Cognos Reports -&gt; Baseline -&gt; Business Rules</a:t>
            </a:r>
          </a:p>
          <a:p>
            <a:pPr marL="547688" lvl="1" indent="-182563">
              <a:buFont typeface="Wingdings" pitchFamily="2" charset="2"/>
              <a:buChar char="§"/>
            </a:pPr>
            <a:endParaRPr lang="en-US" alt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Review Errors in Detail</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46</a:t>
            </a:fld>
            <a:endParaRPr lang="en-US" dirty="0" smtClean="0"/>
          </a:p>
        </p:txBody>
      </p:sp>
    </p:spTree>
    <p:extLst>
      <p:ext uri="{BB962C8B-B14F-4D97-AF65-F5344CB8AC3E}">
        <p14:creationId xmlns:p14="http://schemas.microsoft.com/office/powerpoint/2010/main" val="1327085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47</a:t>
            </a:fld>
            <a:endParaRPr lang="en-US" dirty="0" smtClean="0"/>
          </a:p>
        </p:txBody>
      </p:sp>
      <p:sp>
        <p:nvSpPr>
          <p:cNvPr id="2" name="Title 1"/>
          <p:cNvSpPr>
            <a:spLocks noGrp="1"/>
          </p:cNvSpPr>
          <p:nvPr>
            <p:ph type="title"/>
          </p:nvPr>
        </p:nvSpPr>
        <p:spPr/>
        <p:txBody>
          <a:bodyPr/>
          <a:lstStyle/>
          <a:p>
            <a:r>
              <a:rPr lang="en-US" dirty="0" err="1" smtClean="0"/>
              <a:t>Cognos</a:t>
            </a:r>
            <a:r>
              <a:rPr lang="en-US" dirty="0" smtClean="0"/>
              <a:t> Reports</a:t>
            </a:r>
            <a:endParaRPr lang="en-US"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450" y="1137920"/>
            <a:ext cx="78486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8940873">
            <a:off x="2700453" y="30236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780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48</a:t>
            </a:fld>
            <a:endParaRPr lang="en-US" dirty="0" smtClean="0"/>
          </a:p>
        </p:txBody>
      </p:sp>
      <p:sp>
        <p:nvSpPr>
          <p:cNvPr id="2" name="Title 1"/>
          <p:cNvSpPr>
            <a:spLocks noGrp="1"/>
          </p:cNvSpPr>
          <p:nvPr>
            <p:ph type="title"/>
          </p:nvPr>
        </p:nvSpPr>
        <p:spPr/>
        <p:txBody>
          <a:bodyPr>
            <a:normAutofit fontScale="90000"/>
          </a:bodyPr>
          <a:lstStyle/>
          <a:p>
            <a:r>
              <a:rPr lang="en-US" dirty="0" smtClean="0"/>
              <a:t>Clicking on Cognos Reports-  Opens in a new Screen</a:t>
            </a:r>
            <a:endParaRPr lang="en-US"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999" y="1143000"/>
            <a:ext cx="8123660" cy="492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23900" y="4143375"/>
            <a:ext cx="971550" cy="2476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0249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49</a:t>
            </a:fld>
            <a:endParaRPr lang="en-US" dirty="0" smtClean="0"/>
          </a:p>
        </p:txBody>
      </p:sp>
      <p:sp>
        <p:nvSpPr>
          <p:cNvPr id="2" name="Title 1"/>
          <p:cNvSpPr>
            <a:spLocks noGrp="1"/>
          </p:cNvSpPr>
          <p:nvPr>
            <p:ph type="title"/>
          </p:nvPr>
        </p:nvSpPr>
        <p:spPr/>
        <p:txBody>
          <a:bodyPr/>
          <a:lstStyle/>
          <a:p>
            <a:r>
              <a:rPr lang="en-US" dirty="0" smtClean="0"/>
              <a:t>Select the Staff Profile</a:t>
            </a:r>
            <a:endParaRPr lang="en-US" dirty="0"/>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6010" y="1474325"/>
            <a:ext cx="7811240" cy="410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003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Staff Profile</a:t>
            </a:r>
          </a:p>
          <a:p>
            <a:pPr lvl="1" fontAlgn="auto">
              <a:spcAft>
                <a:spcPts val="0"/>
              </a:spcAft>
              <a:defRPr/>
            </a:pPr>
            <a:r>
              <a:rPr lang="en-US" dirty="0"/>
              <a:t>General information per staff</a:t>
            </a:r>
          </a:p>
          <a:p>
            <a:pPr lvl="1" fontAlgn="auto">
              <a:spcAft>
                <a:spcPts val="0"/>
              </a:spcAft>
              <a:defRPr/>
            </a:pPr>
            <a:r>
              <a:rPr lang="en-US" dirty="0"/>
              <a:t>Only 1 record per </a:t>
            </a:r>
            <a:r>
              <a:rPr lang="en-US" dirty="0" smtClean="0"/>
              <a:t>staff</a:t>
            </a:r>
          </a:p>
          <a:p>
            <a:pPr lvl="1" fontAlgn="auto">
              <a:spcAft>
                <a:spcPts val="0"/>
              </a:spcAft>
              <a:defRPr/>
            </a:pPr>
            <a:r>
              <a:rPr lang="en-US" dirty="0" smtClean="0"/>
              <a:t>Must be uploaded first</a:t>
            </a:r>
            <a:endParaRPr lang="en-US" dirty="0"/>
          </a:p>
          <a:p>
            <a:endParaRPr lang="en-US" dirty="0" smtClean="0"/>
          </a:p>
          <a:p>
            <a:r>
              <a:rPr lang="en-US" dirty="0" smtClean="0"/>
              <a:t>Staff Assignment</a:t>
            </a:r>
          </a:p>
          <a:p>
            <a:pPr lvl="1" fontAlgn="auto">
              <a:spcAft>
                <a:spcPts val="0"/>
              </a:spcAft>
              <a:defRPr/>
            </a:pPr>
            <a:r>
              <a:rPr lang="en-US" dirty="0"/>
              <a:t>Provides specifics to actual duties and locations</a:t>
            </a:r>
          </a:p>
          <a:p>
            <a:pPr lvl="1" fontAlgn="auto">
              <a:spcAft>
                <a:spcPts val="0"/>
              </a:spcAft>
              <a:defRPr/>
            </a:pPr>
            <a:r>
              <a:rPr lang="en-US" dirty="0"/>
              <a:t>Multiple records per staff allowed</a:t>
            </a:r>
          </a:p>
          <a:p>
            <a:pPr lvl="1"/>
            <a:endParaRPr lang="en-US" dirty="0"/>
          </a:p>
        </p:txBody>
      </p:sp>
      <p:sp>
        <p:nvSpPr>
          <p:cNvPr id="3" name="Title 2"/>
          <p:cNvSpPr>
            <a:spLocks noGrp="1"/>
          </p:cNvSpPr>
          <p:nvPr>
            <p:ph type="title"/>
          </p:nvPr>
        </p:nvSpPr>
        <p:spPr/>
        <p:txBody>
          <a:bodyPr/>
          <a:lstStyle/>
          <a:p>
            <a:r>
              <a:rPr lang="en-US" dirty="0" smtClean="0"/>
              <a:t>Staff Interchange Files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a:t>
            </a:fld>
            <a:endParaRPr lang="en-US" dirty="0" smtClean="0"/>
          </a:p>
        </p:txBody>
      </p:sp>
    </p:spTree>
    <p:extLst>
      <p:ext uri="{BB962C8B-B14F-4D97-AF65-F5344CB8AC3E}">
        <p14:creationId xmlns:p14="http://schemas.microsoft.com/office/powerpoint/2010/main" val="2570834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50</a:t>
            </a:fld>
            <a:endParaRPr lang="en-US" dirty="0" smtClean="0"/>
          </a:p>
        </p:txBody>
      </p:sp>
      <p:sp>
        <p:nvSpPr>
          <p:cNvPr id="2" name="Title 1"/>
          <p:cNvSpPr>
            <a:spLocks noGrp="1"/>
          </p:cNvSpPr>
          <p:nvPr>
            <p:ph type="title"/>
          </p:nvPr>
        </p:nvSpPr>
        <p:spPr/>
        <p:txBody>
          <a:bodyPr/>
          <a:lstStyle/>
          <a:p>
            <a:r>
              <a:rPr lang="en-US" dirty="0" smtClean="0"/>
              <a:t>Staff Interchange Errors</a:t>
            </a:r>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8452" y="1294720"/>
            <a:ext cx="8463807" cy="332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9765" y="4339771"/>
            <a:ext cx="8642494" cy="1569660"/>
          </a:xfrm>
          <a:prstGeom prst="rect">
            <a:avLst/>
          </a:prstGeom>
          <a:noFill/>
        </p:spPr>
        <p:txBody>
          <a:bodyPr wrap="none" rtlCol="0">
            <a:spAutoFit/>
          </a:bodyPr>
          <a:lstStyle/>
          <a:p>
            <a:r>
              <a:rPr lang="en-US" sz="2400" dirty="0" smtClean="0"/>
              <a:t>Detail Reports – provides detailed records with descriptions of error</a:t>
            </a:r>
          </a:p>
          <a:p>
            <a:r>
              <a:rPr lang="en-US" sz="2400" dirty="0" smtClean="0"/>
              <a:t>Summary Reports – provides a count of records by type of error</a:t>
            </a:r>
          </a:p>
          <a:p>
            <a:endParaRPr lang="en-US" sz="2400" dirty="0"/>
          </a:p>
          <a:p>
            <a:r>
              <a:rPr lang="en-US" sz="2400" dirty="0" smtClean="0"/>
              <a:t>*Do Not Send Error reports via email to CDE for assistance </a:t>
            </a:r>
            <a:endParaRPr lang="en-US" sz="2400" dirty="0"/>
          </a:p>
        </p:txBody>
      </p:sp>
    </p:spTree>
    <p:extLst>
      <p:ext uri="{BB962C8B-B14F-4D97-AF65-F5344CB8AC3E}">
        <p14:creationId xmlns:p14="http://schemas.microsoft.com/office/powerpoint/2010/main" val="8141111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Error Detail Report</a:t>
            </a:r>
          </a:p>
          <a:p>
            <a:pPr lvl="1"/>
            <a:r>
              <a:rPr lang="en-US" dirty="0" smtClean="0"/>
              <a:t>Provides specific records causing the error with the error description</a:t>
            </a:r>
          </a:p>
          <a:p>
            <a:pPr lvl="1"/>
            <a:r>
              <a:rPr lang="en-US" dirty="0" smtClean="0"/>
              <a:t>Can select to View ALL error records or 1 type of error at a time</a:t>
            </a:r>
          </a:p>
          <a:p>
            <a:pPr lvl="1"/>
            <a:endParaRPr lang="en-US" sz="1400" dirty="0" smtClean="0"/>
          </a:p>
          <a:p>
            <a:r>
              <a:rPr lang="en-US" dirty="0" smtClean="0"/>
              <a:t>Error Summary Report</a:t>
            </a:r>
          </a:p>
          <a:p>
            <a:pPr lvl="1"/>
            <a:r>
              <a:rPr lang="en-US" dirty="0" smtClean="0"/>
              <a:t>Provides a count of errors generated per error type and description</a:t>
            </a:r>
          </a:p>
          <a:p>
            <a:pPr lvl="1"/>
            <a:endParaRPr lang="en-US" sz="1400" dirty="0"/>
          </a:p>
          <a:p>
            <a:r>
              <a:rPr lang="en-US" dirty="0" smtClean="0"/>
              <a:t>Resubmit either file as needed for corrections for all data errors to be resolved</a:t>
            </a:r>
          </a:p>
          <a:p>
            <a:pPr lvl="1"/>
            <a:r>
              <a:rPr lang="en-US" dirty="0" smtClean="0"/>
              <a:t>Be sure to update source file with corrections as well</a:t>
            </a:r>
            <a:endParaRPr lang="en-US" dirty="0"/>
          </a:p>
        </p:txBody>
      </p:sp>
      <p:sp>
        <p:nvSpPr>
          <p:cNvPr id="4" name="Title 3"/>
          <p:cNvSpPr>
            <a:spLocks noGrp="1"/>
          </p:cNvSpPr>
          <p:nvPr>
            <p:ph type="title"/>
          </p:nvPr>
        </p:nvSpPr>
        <p:spPr/>
        <p:txBody>
          <a:bodyPr/>
          <a:lstStyle/>
          <a:p>
            <a:r>
              <a:rPr lang="en-US" dirty="0" smtClean="0"/>
              <a:t>Error Reports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51</a:t>
            </a:fld>
            <a:endParaRPr lang="en-US" dirty="0" smtClean="0"/>
          </a:p>
        </p:txBody>
      </p:sp>
    </p:spTree>
    <p:extLst>
      <p:ext uri="{BB962C8B-B14F-4D97-AF65-F5344CB8AC3E}">
        <p14:creationId xmlns:p14="http://schemas.microsoft.com/office/powerpoint/2010/main" val="1311409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52</a:t>
            </a:fld>
            <a:endParaRPr lang="en-US" dirty="0" smtClean="0"/>
          </a:p>
        </p:txBody>
      </p:sp>
      <p:sp>
        <p:nvSpPr>
          <p:cNvPr id="2" name="Title 1"/>
          <p:cNvSpPr>
            <a:spLocks noGrp="1"/>
          </p:cNvSpPr>
          <p:nvPr>
            <p:ph type="title"/>
          </p:nvPr>
        </p:nvSpPr>
        <p:spPr/>
        <p:txBody>
          <a:bodyPr/>
          <a:lstStyle/>
          <a:p>
            <a:r>
              <a:rPr lang="en-US" dirty="0" smtClean="0"/>
              <a:t>Error Detail Report</a:t>
            </a:r>
            <a:endParaRPr lang="en-US" dirty="0"/>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6720" y="1137920"/>
            <a:ext cx="7925540" cy="495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0585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All cognos reports can be downloaded into excel</a:t>
            </a:r>
          </a:p>
          <a:p>
            <a:pPr lvl="1"/>
            <a:r>
              <a:rPr lang="en-US" dirty="0" smtClean="0"/>
              <a:t>Choose ‘Excel Format’ when making selection</a:t>
            </a:r>
          </a:p>
          <a:p>
            <a:pPr lvl="1"/>
            <a:endParaRPr lang="en-US" dirty="0"/>
          </a:p>
        </p:txBody>
      </p:sp>
      <p:sp>
        <p:nvSpPr>
          <p:cNvPr id="4" name="Title 3"/>
          <p:cNvSpPr>
            <a:spLocks noGrp="1"/>
          </p:cNvSpPr>
          <p:nvPr>
            <p:ph type="title"/>
          </p:nvPr>
        </p:nvSpPr>
        <p:spPr/>
        <p:txBody>
          <a:bodyPr/>
          <a:lstStyle/>
          <a:p>
            <a:r>
              <a:rPr lang="en-US" dirty="0" smtClean="0"/>
              <a:t>Error Detail Report- Excel</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53</a:t>
            </a:fld>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975" y="2699657"/>
            <a:ext cx="5568585" cy="342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1580975" y="4442822"/>
            <a:ext cx="1359182" cy="64951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442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54</a:t>
            </a:fld>
            <a:endParaRPr lang="en-US" dirty="0" smtClean="0"/>
          </a:p>
        </p:txBody>
      </p:sp>
      <p:sp>
        <p:nvSpPr>
          <p:cNvPr id="2" name="Title 1"/>
          <p:cNvSpPr>
            <a:spLocks noGrp="1"/>
          </p:cNvSpPr>
          <p:nvPr>
            <p:ph type="title"/>
          </p:nvPr>
        </p:nvSpPr>
        <p:spPr/>
        <p:txBody>
          <a:bodyPr/>
          <a:lstStyle/>
          <a:p>
            <a:r>
              <a:rPr lang="en-US" dirty="0" smtClean="0"/>
              <a:t>Example of Error Report – in Excel</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65943" y="1357331"/>
            <a:ext cx="6139543" cy="44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3609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Pipeline Reports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55</a:t>
            </a:fld>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78" y="1622951"/>
            <a:ext cx="4181702" cy="453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61252" y="4818744"/>
            <a:ext cx="1625599" cy="667657"/>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2053" y="2618696"/>
            <a:ext cx="6971947" cy="153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72053" y="3788228"/>
            <a:ext cx="3854773" cy="1200329"/>
          </a:xfrm>
          <a:prstGeom prst="rect">
            <a:avLst/>
          </a:prstGeom>
          <a:solidFill>
            <a:schemeClr val="bg1"/>
          </a:solidFill>
        </p:spPr>
        <p:txBody>
          <a:bodyPr wrap="none" rtlCol="0">
            <a:spAutoFit/>
          </a:bodyPr>
          <a:lstStyle/>
          <a:p>
            <a:r>
              <a:rPr lang="en-US" dirty="0" smtClean="0"/>
              <a:t>Search:</a:t>
            </a:r>
          </a:p>
          <a:p>
            <a:r>
              <a:rPr lang="en-US" dirty="0" smtClean="0"/>
              <a:t>Dataset = Staff Profile and Assignments</a:t>
            </a:r>
          </a:p>
          <a:p>
            <a:r>
              <a:rPr lang="en-US" dirty="0" smtClean="0"/>
              <a:t>School Year = 2015-16</a:t>
            </a:r>
          </a:p>
          <a:p>
            <a:r>
              <a:rPr lang="en-US" dirty="0" smtClean="0"/>
              <a:t>Error type = Errors and Warnings </a:t>
            </a:r>
            <a:endParaRPr lang="en-US" dirty="0"/>
          </a:p>
        </p:txBody>
      </p:sp>
      <p:sp>
        <p:nvSpPr>
          <p:cNvPr id="9" name="TextBox 8"/>
          <p:cNvSpPr txBox="1"/>
          <p:nvPr/>
        </p:nvSpPr>
        <p:spPr>
          <a:xfrm>
            <a:off x="5658026" y="4399056"/>
            <a:ext cx="3214598" cy="646331"/>
          </a:xfrm>
          <a:prstGeom prst="rect">
            <a:avLst/>
          </a:prstGeom>
          <a:noFill/>
        </p:spPr>
        <p:txBody>
          <a:bodyPr wrap="none" rtlCol="0">
            <a:spAutoFit/>
          </a:bodyPr>
          <a:lstStyle/>
          <a:p>
            <a:r>
              <a:rPr lang="en-US" dirty="0" smtClean="0"/>
              <a:t>File Type: Staff/Staff Assignment</a:t>
            </a:r>
          </a:p>
          <a:p>
            <a:r>
              <a:rPr lang="en-US" dirty="0" smtClean="0"/>
              <a:t>Org/LEA = Code </a:t>
            </a:r>
            <a:endParaRPr lang="en-US" dirty="0"/>
          </a:p>
        </p:txBody>
      </p:sp>
      <p:sp>
        <p:nvSpPr>
          <p:cNvPr id="10" name="TextBox 9"/>
          <p:cNvSpPr txBox="1"/>
          <p:nvPr/>
        </p:nvSpPr>
        <p:spPr>
          <a:xfrm>
            <a:off x="5113740" y="5471888"/>
            <a:ext cx="1405962" cy="369332"/>
          </a:xfrm>
          <a:prstGeom prst="rect">
            <a:avLst/>
          </a:prstGeom>
          <a:noFill/>
        </p:spPr>
        <p:txBody>
          <a:bodyPr wrap="none" rtlCol="0">
            <a:spAutoFit/>
          </a:bodyPr>
          <a:lstStyle/>
          <a:p>
            <a:r>
              <a:rPr lang="en-US" dirty="0" smtClean="0"/>
              <a:t>Click ‘Search’</a:t>
            </a:r>
            <a:endParaRPr lang="en-US" dirty="0"/>
          </a:p>
        </p:txBody>
      </p:sp>
    </p:spTree>
    <p:extLst>
      <p:ext uri="{BB962C8B-B14F-4D97-AF65-F5344CB8AC3E}">
        <p14:creationId xmlns:p14="http://schemas.microsoft.com/office/powerpoint/2010/main" val="1079526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Summary of Errors in File are next provide</a:t>
            </a:r>
          </a:p>
          <a:p>
            <a:endParaRPr lang="en-US" dirty="0"/>
          </a:p>
          <a:p>
            <a:endParaRPr lang="en-US" dirty="0" smtClean="0"/>
          </a:p>
          <a:p>
            <a:endParaRPr lang="en-US" dirty="0"/>
          </a:p>
          <a:p>
            <a:r>
              <a:rPr lang="en-US" dirty="0" smtClean="0"/>
              <a:t>Click on ‘View Details’ to view each record with the error</a:t>
            </a:r>
          </a:p>
          <a:p>
            <a:endParaRPr lang="en-US" dirty="0"/>
          </a:p>
          <a:p>
            <a:endParaRPr lang="en-US" dirty="0" smtClean="0"/>
          </a:p>
          <a:p>
            <a:endParaRPr lang="en-US" dirty="0"/>
          </a:p>
          <a:p>
            <a:r>
              <a:rPr lang="en-US" dirty="0" smtClean="0"/>
              <a:t>Choose ‘Excel’ to download error report in Excel – recommended</a:t>
            </a:r>
          </a:p>
          <a:p>
            <a:endParaRPr lang="en-US" dirty="0" smtClean="0"/>
          </a:p>
          <a:p>
            <a:endParaRPr lang="en-US" dirty="0"/>
          </a:p>
          <a:p>
            <a:endParaRPr lang="en-US" dirty="0" smtClean="0"/>
          </a:p>
        </p:txBody>
      </p:sp>
      <p:sp>
        <p:nvSpPr>
          <p:cNvPr id="3" name="Title 2"/>
          <p:cNvSpPr>
            <a:spLocks noGrp="1"/>
          </p:cNvSpPr>
          <p:nvPr>
            <p:ph type="title"/>
          </p:nvPr>
        </p:nvSpPr>
        <p:spPr/>
        <p:txBody>
          <a:bodyPr>
            <a:normAutofit fontScale="90000"/>
          </a:bodyPr>
          <a:lstStyle/>
          <a:p>
            <a:r>
              <a:rPr lang="en-US" dirty="0" smtClean="0"/>
              <a:t>Pipeline Error Reports – </a:t>
            </a:r>
            <a:br>
              <a:rPr lang="en-US" dirty="0" smtClean="0"/>
            </a:br>
            <a:r>
              <a:rPr lang="en-US" dirty="0" smtClean="0"/>
              <a:t>Viewing Details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56</a:t>
            </a:fld>
            <a:endParaRPr lang="en-US" dirty="0" smtClean="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5143" y="2260828"/>
            <a:ext cx="8897257" cy="129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66" y="4100060"/>
            <a:ext cx="320992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725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Correct the errors in the file:</a:t>
            </a:r>
          </a:p>
          <a:p>
            <a:pPr lvl="1"/>
            <a:r>
              <a:rPr lang="en-US" dirty="0" smtClean="0"/>
              <a:t>May have to fix errors in both Staff Profile and Staff Assignment files</a:t>
            </a:r>
          </a:p>
          <a:p>
            <a:pPr lvl="1"/>
            <a:r>
              <a:rPr lang="en-US" dirty="0" smtClean="0"/>
              <a:t>Keep file versions – in case updated file causes even more errors, you can re-start using a prior file version</a:t>
            </a:r>
          </a:p>
          <a:p>
            <a:endParaRPr lang="en-US" dirty="0" smtClean="0"/>
          </a:p>
          <a:p>
            <a:r>
              <a:rPr lang="en-US" dirty="0" smtClean="0"/>
              <a:t>Resubmit your data records using the same process and replacing your existing data file using the Data File Upload tool</a:t>
            </a:r>
          </a:p>
          <a:p>
            <a:endParaRPr lang="en-US" dirty="0"/>
          </a:p>
          <a:p>
            <a:r>
              <a:rPr lang="en-US" dirty="0" smtClean="0"/>
              <a:t>All errors must be corrected, all warnings should be reviewed</a:t>
            </a:r>
            <a:endParaRPr lang="en-US" dirty="0"/>
          </a:p>
        </p:txBody>
      </p:sp>
      <p:sp>
        <p:nvSpPr>
          <p:cNvPr id="4" name="Title 3"/>
          <p:cNvSpPr>
            <a:spLocks noGrp="1"/>
          </p:cNvSpPr>
          <p:nvPr>
            <p:ph type="title"/>
          </p:nvPr>
        </p:nvSpPr>
        <p:spPr/>
        <p:txBody>
          <a:bodyPr/>
          <a:lstStyle/>
          <a:p>
            <a:r>
              <a:rPr lang="en-US" dirty="0" smtClean="0"/>
              <a:t>Correcting Errors</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57</a:t>
            </a:fld>
            <a:endParaRPr lang="en-US" dirty="0" smtClean="0"/>
          </a:p>
        </p:txBody>
      </p:sp>
    </p:spTree>
    <p:extLst>
      <p:ext uri="{BB962C8B-B14F-4D97-AF65-F5344CB8AC3E}">
        <p14:creationId xmlns:p14="http://schemas.microsoft.com/office/powerpoint/2010/main" val="2144953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fld id="{757A2F4E-5D54-B04B-91BD-7E78EE1FE9FD}" type="slidenum">
              <a:rPr lang="en-US" smtClean="0"/>
              <a:pPr/>
              <a:t>58</a:t>
            </a:fld>
            <a:endParaRPr lang="en-US" dirty="0" smtClean="0"/>
          </a:p>
        </p:txBody>
      </p:sp>
      <p:sp>
        <p:nvSpPr>
          <p:cNvPr id="2" name="Title 1"/>
          <p:cNvSpPr>
            <a:spLocks noGrp="1"/>
          </p:cNvSpPr>
          <p:nvPr>
            <p:ph type="title"/>
          </p:nvPr>
        </p:nvSpPr>
        <p:spPr/>
        <p:txBody>
          <a:bodyPr/>
          <a:lstStyle/>
          <a:p>
            <a:r>
              <a:rPr lang="en-US" dirty="0" smtClean="0"/>
              <a:t>Batch Maintenance: No Errors</a:t>
            </a:r>
            <a:endParaRPr lang="en-US" dirty="0"/>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4110" y="1137920"/>
            <a:ext cx="8058150" cy="503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1163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Staff Profile = Processed and Zero Error Count</a:t>
            </a:r>
          </a:p>
          <a:p>
            <a:r>
              <a:rPr lang="en-US" dirty="0" smtClean="0"/>
              <a:t>Staff Assignment File </a:t>
            </a:r>
            <a:r>
              <a:rPr lang="en-US" dirty="0"/>
              <a:t>= Processed and Zero Error </a:t>
            </a:r>
            <a:r>
              <a:rPr lang="en-US" dirty="0" smtClean="0"/>
              <a:t>Count</a:t>
            </a:r>
          </a:p>
          <a:p>
            <a:endParaRPr lang="en-US" dirty="0" smtClean="0"/>
          </a:p>
          <a:p>
            <a:endParaRPr lang="en-US" dirty="0"/>
          </a:p>
          <a:p>
            <a:endParaRPr lang="en-US" dirty="0" smtClean="0"/>
          </a:p>
          <a:p>
            <a:r>
              <a:rPr lang="en-US" dirty="0" smtClean="0"/>
              <a:t>Create Snapshot</a:t>
            </a:r>
          </a:p>
          <a:p>
            <a:pPr lvl="1"/>
            <a:r>
              <a:rPr lang="en-US" dirty="0" smtClean="0"/>
              <a:t>Districts/BOCES create Human Resources Snapshot</a:t>
            </a:r>
          </a:p>
          <a:p>
            <a:pPr lvl="1"/>
            <a:r>
              <a:rPr lang="en-US" dirty="0" smtClean="0"/>
              <a:t>Administrative Units create Special Education December Count Snapshot</a:t>
            </a:r>
            <a:endParaRPr lang="en-US" dirty="0"/>
          </a:p>
          <a:p>
            <a:endParaRPr lang="en-US" dirty="0"/>
          </a:p>
        </p:txBody>
      </p:sp>
      <p:sp>
        <p:nvSpPr>
          <p:cNvPr id="2" name="Title 1"/>
          <p:cNvSpPr>
            <a:spLocks noGrp="1"/>
          </p:cNvSpPr>
          <p:nvPr>
            <p:ph type="title"/>
          </p:nvPr>
        </p:nvSpPr>
        <p:spPr/>
        <p:txBody>
          <a:bodyPr/>
          <a:lstStyle/>
          <a:p>
            <a:r>
              <a:rPr lang="en-US" dirty="0" smtClean="0"/>
              <a:t>Next Steps – Staff</a:t>
            </a:r>
            <a:endParaRPr lang="en-US" dirty="0"/>
          </a:p>
        </p:txBody>
      </p:sp>
      <p:sp>
        <p:nvSpPr>
          <p:cNvPr id="3" name="Footer Placeholder 2"/>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59</a:t>
            </a:fld>
            <a:endParaRPr lang="en-US" dirty="0" smtClean="0"/>
          </a:p>
        </p:txBody>
      </p:sp>
      <p:sp>
        <p:nvSpPr>
          <p:cNvPr id="5" name="Down Arrow 4"/>
          <p:cNvSpPr/>
          <p:nvPr/>
        </p:nvSpPr>
        <p:spPr>
          <a:xfrm>
            <a:off x="1494970" y="2660396"/>
            <a:ext cx="1362745" cy="794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6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Staff Interchange files are used in the following snapshots:</a:t>
            </a:r>
          </a:p>
          <a:p>
            <a:pPr lvl="1"/>
            <a:r>
              <a:rPr lang="en-US" dirty="0" smtClean="0"/>
              <a:t>Human Resources</a:t>
            </a:r>
          </a:p>
          <a:p>
            <a:pPr lvl="1"/>
            <a:r>
              <a:rPr lang="en-US" dirty="0" smtClean="0"/>
              <a:t>Special Education December Count</a:t>
            </a:r>
          </a:p>
          <a:p>
            <a:pPr lvl="1"/>
            <a:r>
              <a:rPr lang="en-US" dirty="0" smtClean="0"/>
              <a:t>Teacher Student Data Link Snapshot</a:t>
            </a:r>
          </a:p>
          <a:p>
            <a:pPr lvl="1"/>
            <a:endParaRPr lang="en-US" dirty="0"/>
          </a:p>
          <a:p>
            <a:pPr lvl="1"/>
            <a:endParaRPr lang="en-US" dirty="0" smtClean="0"/>
          </a:p>
          <a:p>
            <a:r>
              <a:rPr lang="en-US" dirty="0" smtClean="0"/>
              <a:t>Staff Interchange files may be updated throughout the year</a:t>
            </a:r>
          </a:p>
          <a:p>
            <a:pPr lvl="1"/>
            <a:r>
              <a:rPr lang="en-US" dirty="0" smtClean="0"/>
              <a:t>December Count and HR will pull records that are employed on December 1</a:t>
            </a:r>
            <a:r>
              <a:rPr lang="en-US" baseline="30000" dirty="0" smtClean="0"/>
              <a:t>st</a:t>
            </a:r>
            <a:r>
              <a:rPr lang="en-US" dirty="0" smtClean="0"/>
              <a:t> </a:t>
            </a:r>
          </a:p>
          <a:p>
            <a:pPr lvl="1"/>
            <a:r>
              <a:rPr lang="en-US" dirty="0" smtClean="0"/>
              <a:t>TSDL will reference all records (looks to see if the teachers reported in TSDL were also reported in the staff interchange file)</a:t>
            </a:r>
          </a:p>
          <a:p>
            <a:pPr lvl="1"/>
            <a:endParaRPr lang="en-US" dirty="0" smtClean="0"/>
          </a:p>
          <a:p>
            <a:pPr marL="45720" indent="0">
              <a:buNone/>
            </a:pPr>
            <a:endParaRPr lang="en-US" dirty="0" smtClean="0"/>
          </a:p>
          <a:p>
            <a:endParaRPr lang="en-US" dirty="0"/>
          </a:p>
          <a:p>
            <a:pPr marL="45720"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Staff Interchange Uses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6</a:t>
            </a:fld>
            <a:endParaRPr lang="en-US" dirty="0" smtClean="0"/>
          </a:p>
        </p:txBody>
      </p:sp>
    </p:spTree>
    <p:extLst>
      <p:ext uri="{BB962C8B-B14F-4D97-AF65-F5344CB8AC3E}">
        <p14:creationId xmlns:p14="http://schemas.microsoft.com/office/powerpoint/2010/main" val="1173296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104077"/>
            <a:ext cx="8614721" cy="4407408"/>
          </a:xfrm>
        </p:spPr>
        <p:txBody>
          <a:bodyPr/>
          <a:lstStyle/>
          <a:p>
            <a:r>
              <a:rPr lang="en-US" dirty="0" smtClean="0"/>
              <a:t>Staff </a:t>
            </a:r>
            <a:r>
              <a:rPr lang="en-US" dirty="0"/>
              <a:t>Interchange </a:t>
            </a:r>
            <a:r>
              <a:rPr lang="en-US" dirty="0" smtClean="0"/>
              <a:t>information:</a:t>
            </a:r>
          </a:p>
          <a:p>
            <a:pPr lvl="1"/>
            <a:r>
              <a:rPr lang="en-US" dirty="0" smtClean="0">
                <a:hlinkClick r:id="rId2"/>
              </a:rPr>
              <a:t>http</a:t>
            </a:r>
            <a:r>
              <a:rPr lang="en-US" dirty="0">
                <a:hlinkClick r:id="rId2"/>
              </a:rPr>
              <a:t>://</a:t>
            </a:r>
            <a:r>
              <a:rPr lang="en-US" dirty="0" smtClean="0">
                <a:hlinkClick r:id="rId2"/>
              </a:rPr>
              <a:t>www.cde.state.co.us/datapipeline/inter_staff</a:t>
            </a:r>
            <a:endParaRPr lang="en-US" dirty="0" smtClean="0"/>
          </a:p>
          <a:p>
            <a:pPr lvl="1"/>
            <a:r>
              <a:rPr lang="en-US" dirty="0" smtClean="0"/>
              <a:t>Annette Severson: </a:t>
            </a:r>
            <a:r>
              <a:rPr lang="en-US" dirty="0" smtClean="0">
                <a:hlinkClick r:id="rId3"/>
              </a:rPr>
              <a:t>severson_a@cde.state.co.us</a:t>
            </a:r>
            <a:r>
              <a:rPr lang="en-US" dirty="0" smtClean="0"/>
              <a:t> (also HR)</a:t>
            </a:r>
          </a:p>
          <a:p>
            <a:pPr lvl="1"/>
            <a:r>
              <a:rPr lang="en-US" dirty="0" smtClean="0"/>
              <a:t>Kristi Gleason: </a:t>
            </a:r>
            <a:r>
              <a:rPr lang="en-US" dirty="0" smtClean="0">
                <a:hlinkClick r:id="rId4"/>
              </a:rPr>
              <a:t>gleason_k@cde.state.co.us</a:t>
            </a:r>
            <a:r>
              <a:rPr lang="en-US" dirty="0" smtClean="0"/>
              <a:t> (also Dec Count)</a:t>
            </a:r>
          </a:p>
          <a:p>
            <a:pPr lvl="1"/>
            <a:endParaRPr lang="en-US" sz="900" dirty="0" smtClean="0"/>
          </a:p>
          <a:p>
            <a:r>
              <a:rPr lang="en-US" dirty="0" smtClean="0"/>
              <a:t>Human Resources Snapshot information: </a:t>
            </a:r>
          </a:p>
          <a:p>
            <a:pPr lvl="1"/>
            <a:r>
              <a:rPr lang="en-US" dirty="0" smtClean="0">
                <a:hlinkClick r:id="rId5"/>
              </a:rPr>
              <a:t>http://www.cde.state.co.us/datapipeline/snap_hr</a:t>
            </a:r>
            <a:endParaRPr lang="en-US" dirty="0" smtClean="0"/>
          </a:p>
          <a:p>
            <a:endParaRPr lang="en-US" sz="1000" dirty="0" smtClean="0"/>
          </a:p>
          <a:p>
            <a:r>
              <a:rPr lang="en-US" dirty="0" smtClean="0"/>
              <a:t> Special Education December Count Snapshot information:</a:t>
            </a:r>
          </a:p>
          <a:p>
            <a:pPr lvl="1"/>
            <a:r>
              <a:rPr lang="en-US" dirty="0" smtClean="0">
                <a:hlinkClick r:id="rId6"/>
              </a:rPr>
              <a:t>http://www.cde.state.co.us/datapipeline/snap_sped-december</a:t>
            </a:r>
            <a:endParaRPr lang="en-US" dirty="0" smtClean="0"/>
          </a:p>
          <a:p>
            <a:pPr lvl="1"/>
            <a:r>
              <a:rPr lang="en-US" dirty="0" smtClean="0"/>
              <a:t> Additional Contacts: Lindsey Heitman: </a:t>
            </a:r>
            <a:r>
              <a:rPr lang="en-US" dirty="0" smtClean="0">
                <a:hlinkClick r:id="rId7"/>
              </a:rPr>
              <a:t>heitman_l@cde.state.co.us</a:t>
            </a:r>
            <a:r>
              <a:rPr lang="en-US" dirty="0" smtClean="0"/>
              <a:t> and Orla Bolger: </a:t>
            </a:r>
            <a:r>
              <a:rPr lang="en-US" dirty="0" smtClean="0">
                <a:hlinkClick r:id="rId8"/>
              </a:rPr>
              <a:t>bolger_o@cde.state.co.us</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Resources</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60</a:t>
            </a:fld>
            <a:endParaRPr lang="en-US" dirty="0" smtClean="0"/>
          </a:p>
        </p:txBody>
      </p:sp>
    </p:spTree>
    <p:extLst>
      <p:ext uri="{BB962C8B-B14F-4D97-AF65-F5344CB8AC3E}">
        <p14:creationId xmlns:p14="http://schemas.microsoft.com/office/powerpoint/2010/main" val="11239224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28650" y="1202400"/>
            <a:ext cx="8194784" cy="5037025"/>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Questions?</a:t>
            </a:r>
          </a:p>
          <a:p>
            <a:pPr lvl="1"/>
            <a:r>
              <a:rPr lang="en-US" dirty="0" smtClean="0"/>
              <a:t>Annette Severson: </a:t>
            </a:r>
            <a:r>
              <a:rPr lang="en-US" dirty="0" smtClean="0">
                <a:hlinkClick r:id="rId3"/>
              </a:rPr>
              <a:t>Severson_a@cde.state.co.us</a:t>
            </a:r>
            <a:r>
              <a:rPr lang="en-US" dirty="0" smtClean="0"/>
              <a:t> </a:t>
            </a:r>
          </a:p>
          <a:p>
            <a:pPr lvl="1"/>
            <a:r>
              <a:rPr lang="en-US" dirty="0" smtClean="0"/>
              <a:t>Kristi Gleason: </a:t>
            </a:r>
            <a:r>
              <a:rPr lang="en-US" dirty="0" smtClean="0">
                <a:hlinkClick r:id="rId4"/>
              </a:rPr>
              <a:t>Gleason_k@cde.state.co.us</a:t>
            </a:r>
            <a:r>
              <a:rPr lang="en-US" dirty="0" smtClean="0"/>
              <a:t> </a:t>
            </a:r>
          </a:p>
          <a:p>
            <a:pPr lvl="2"/>
            <a:endParaRPr lang="en-US" dirty="0"/>
          </a:p>
        </p:txBody>
      </p:sp>
      <p:sp>
        <p:nvSpPr>
          <p:cNvPr id="3" name="Title 2"/>
          <p:cNvSpPr>
            <a:spLocks noGrp="1"/>
          </p:cNvSpPr>
          <p:nvPr>
            <p:ph type="title"/>
          </p:nvPr>
        </p:nvSpPr>
        <p:spPr/>
        <p:txBody>
          <a:bodyPr>
            <a:normAutofit/>
          </a:bodyPr>
          <a:lstStyle/>
          <a:p>
            <a:pPr algn="ctr"/>
            <a:r>
              <a:rPr lang="en-US" dirty="0" smtClean="0"/>
              <a:t>Thank you for joining us!</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3352" y="1130739"/>
            <a:ext cx="3591910" cy="2993258"/>
          </a:xfrm>
          <a:prstGeom prst="rect">
            <a:avLst/>
          </a:prstGeom>
        </p:spPr>
      </p:pic>
    </p:spTree>
    <p:extLst>
      <p:ext uri="{BB962C8B-B14F-4D97-AF65-F5344CB8AC3E}">
        <p14:creationId xmlns:p14="http://schemas.microsoft.com/office/powerpoint/2010/main" val="310292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t>EDFacts – federal reports</a:t>
            </a:r>
            <a:endParaRPr lang="en-US" b="0" dirty="0"/>
          </a:p>
          <a:p>
            <a:r>
              <a:rPr lang="en-US" b="0" dirty="0" smtClean="0"/>
              <a:t>SchoolView.org/Data Center</a:t>
            </a:r>
            <a:endParaRPr lang="en-US" b="0" dirty="0"/>
          </a:p>
          <a:p>
            <a:r>
              <a:rPr lang="en-US" b="0" dirty="0" smtClean="0"/>
              <a:t>Performance </a:t>
            </a:r>
            <a:r>
              <a:rPr lang="en-US" b="0" dirty="0"/>
              <a:t>Reports – staff statistics </a:t>
            </a:r>
          </a:p>
          <a:p>
            <a:r>
              <a:rPr lang="en-US" b="0" dirty="0" smtClean="0"/>
              <a:t>ESSA In-Field Reporting</a:t>
            </a:r>
            <a:endParaRPr lang="en-US" b="0" dirty="0"/>
          </a:p>
          <a:p>
            <a:r>
              <a:rPr lang="en-US" b="0" dirty="0" smtClean="0"/>
              <a:t>Media </a:t>
            </a:r>
            <a:r>
              <a:rPr lang="en-US" b="0" dirty="0"/>
              <a:t>and external data requests </a:t>
            </a:r>
          </a:p>
          <a:p>
            <a:r>
              <a:rPr lang="en-US" b="0" dirty="0" smtClean="0"/>
              <a:t>Colorado </a:t>
            </a:r>
            <a:r>
              <a:rPr lang="en-US" b="0" dirty="0"/>
              <a:t>Department of Labor and Employment </a:t>
            </a:r>
          </a:p>
          <a:p>
            <a:r>
              <a:rPr lang="en-US" b="0" dirty="0" smtClean="0"/>
              <a:t>Colorado </a:t>
            </a:r>
            <a:r>
              <a:rPr lang="en-US" b="0" dirty="0"/>
              <a:t>Department of Higher Education </a:t>
            </a:r>
          </a:p>
          <a:p>
            <a:endParaRPr lang="en-US" dirty="0"/>
          </a:p>
          <a:p>
            <a:endParaRPr lang="en-US" dirty="0"/>
          </a:p>
        </p:txBody>
      </p:sp>
      <p:sp>
        <p:nvSpPr>
          <p:cNvPr id="3" name="Title 2"/>
          <p:cNvSpPr>
            <a:spLocks noGrp="1"/>
          </p:cNvSpPr>
          <p:nvPr>
            <p:ph type="title"/>
          </p:nvPr>
        </p:nvSpPr>
        <p:spPr/>
        <p:txBody>
          <a:bodyPr/>
          <a:lstStyle/>
          <a:p>
            <a:r>
              <a:rPr lang="en-US" dirty="0" smtClean="0"/>
              <a:t>Human Resources – Use of Data</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346407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000" b="0" dirty="0" smtClean="0"/>
              <a:t>EDFacts – federal reports</a:t>
            </a:r>
            <a:endParaRPr lang="en-US" sz="2000" b="0" dirty="0"/>
          </a:p>
          <a:p>
            <a:r>
              <a:rPr lang="en-US" sz="2000" b="0" dirty="0" smtClean="0"/>
              <a:t>Report </a:t>
            </a:r>
            <a:r>
              <a:rPr lang="en-US" sz="2000" b="0" dirty="0"/>
              <a:t>on educator effectiveness </a:t>
            </a:r>
          </a:p>
          <a:p>
            <a:r>
              <a:rPr lang="en-US" sz="2000" b="0" dirty="0" smtClean="0"/>
              <a:t>Medicaid </a:t>
            </a:r>
            <a:endParaRPr lang="en-US" sz="2000" b="0" dirty="0"/>
          </a:p>
          <a:p>
            <a:r>
              <a:rPr lang="en-US" sz="2000" b="0" dirty="0" smtClean="0"/>
              <a:t>Draw </a:t>
            </a:r>
            <a:r>
              <a:rPr lang="en-US" sz="2000" b="0" dirty="0"/>
              <a:t>random samples for parent survey </a:t>
            </a:r>
          </a:p>
          <a:p>
            <a:r>
              <a:rPr lang="en-US" sz="2000" b="0" dirty="0" smtClean="0"/>
              <a:t>Compliance </a:t>
            </a:r>
            <a:r>
              <a:rPr lang="en-US" sz="2000" b="0" dirty="0"/>
              <a:t>record review </a:t>
            </a:r>
          </a:p>
          <a:p>
            <a:r>
              <a:rPr lang="en-US" sz="2000" b="0" dirty="0" smtClean="0"/>
              <a:t>Monitoring </a:t>
            </a:r>
            <a:endParaRPr lang="en-US" sz="2000" b="0" dirty="0"/>
          </a:p>
          <a:p>
            <a:r>
              <a:rPr lang="en-US" sz="2000" b="0" dirty="0" smtClean="0"/>
              <a:t>Provide </a:t>
            </a:r>
            <a:r>
              <a:rPr lang="en-US" sz="2000" b="0" dirty="0"/>
              <a:t>information regarding the fiscal impacts of the numbers </a:t>
            </a:r>
          </a:p>
          <a:p>
            <a:r>
              <a:rPr lang="en-US" sz="2000" b="0" dirty="0" smtClean="0"/>
              <a:t>Indicator </a:t>
            </a:r>
            <a:r>
              <a:rPr lang="en-US" sz="2000" b="0"/>
              <a:t>reporting </a:t>
            </a:r>
            <a:r>
              <a:rPr lang="en-US" sz="2000" b="0" smtClean="0"/>
              <a:t>– Significant Disproportionality</a:t>
            </a:r>
            <a:endParaRPr lang="en-US" sz="2000" b="0" dirty="0"/>
          </a:p>
          <a:p>
            <a:r>
              <a:rPr lang="en-US" sz="2000" b="0" dirty="0" smtClean="0"/>
              <a:t>Public </a:t>
            </a:r>
            <a:r>
              <a:rPr lang="en-US" sz="2000" b="0" dirty="0"/>
              <a:t>reporting </a:t>
            </a:r>
          </a:p>
          <a:p>
            <a:r>
              <a:rPr lang="en-US" sz="2000" b="0" dirty="0" smtClean="0"/>
              <a:t>Legislature </a:t>
            </a:r>
            <a:r>
              <a:rPr lang="en-US" sz="2000" b="0" dirty="0"/>
              <a:t>requests </a:t>
            </a:r>
            <a:endParaRPr lang="en-US" sz="2000" b="0" dirty="0" smtClean="0"/>
          </a:p>
          <a:p>
            <a:r>
              <a:rPr lang="en-US" sz="2000" b="0" dirty="0" smtClean="0"/>
              <a:t>Research </a:t>
            </a:r>
            <a:r>
              <a:rPr lang="en-US" sz="2000" b="0" dirty="0"/>
              <a:t>requests </a:t>
            </a:r>
          </a:p>
          <a:p>
            <a:r>
              <a:rPr lang="en-US" sz="2000" b="0" dirty="0" smtClean="0"/>
              <a:t>Consultant </a:t>
            </a:r>
            <a:r>
              <a:rPr lang="en-US" sz="2000" b="0" dirty="0"/>
              <a:t>analysis to support technical assistance needs in the state </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Special Education December Count</a:t>
            </a:r>
            <a:r>
              <a:rPr lang="en-US" dirty="0" smtClean="0"/>
              <a:t>– Use of Data</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8</a:t>
            </a:fld>
            <a:endParaRPr lang="en-US" dirty="0" smtClean="0"/>
          </a:p>
        </p:txBody>
      </p:sp>
    </p:spTree>
    <p:extLst>
      <p:ext uri="{BB962C8B-B14F-4D97-AF65-F5344CB8AC3E}">
        <p14:creationId xmlns:p14="http://schemas.microsoft.com/office/powerpoint/2010/main" val="82227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EDFacts</a:t>
            </a:r>
          </a:p>
          <a:p>
            <a:r>
              <a:rPr lang="en-US" dirty="0" smtClean="0"/>
              <a:t>Civil </a:t>
            </a:r>
            <a:r>
              <a:rPr lang="en-US" dirty="0"/>
              <a:t>Rights Data Collection (CRDC) report for the Office of Civil Rights</a:t>
            </a:r>
          </a:p>
          <a:p>
            <a:r>
              <a:rPr lang="en-US" dirty="0" smtClean="0"/>
              <a:t>Colorado </a:t>
            </a:r>
            <a:r>
              <a:rPr lang="en-US" dirty="0"/>
              <a:t>Department of Higher Education </a:t>
            </a:r>
            <a:endParaRPr lang="en-US" dirty="0" smtClean="0"/>
          </a:p>
          <a:p>
            <a:endParaRPr lang="en-US" dirty="0"/>
          </a:p>
          <a:p>
            <a:endParaRPr lang="en-US" dirty="0" smtClean="0"/>
          </a:p>
          <a:p>
            <a:endParaRPr lang="en-US" dirty="0"/>
          </a:p>
          <a:p>
            <a:pPr>
              <a:buFont typeface="Wingdings" panose="05000000000000000000" pitchFamily="2" charset="2"/>
              <a:buChar char="v"/>
            </a:pPr>
            <a:r>
              <a:rPr lang="en-US" dirty="0" smtClean="0"/>
              <a:t>Updating the Staff interchange files for TSDL after HR and Dec Count snapshots have closed </a:t>
            </a:r>
            <a:r>
              <a:rPr lang="en-US" u="sng" dirty="0" smtClean="0"/>
              <a:t>DOES NOT </a:t>
            </a:r>
            <a:r>
              <a:rPr lang="en-US" dirty="0" smtClean="0"/>
              <a:t>impact either the HR or Dec Count Snapshots</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a:t>Teacher Student Data Link </a:t>
            </a:r>
            <a:r>
              <a:rPr lang="en-US" dirty="0" smtClean="0"/>
              <a:t>–</a:t>
            </a:r>
            <a:br>
              <a:rPr lang="en-US" dirty="0" smtClean="0"/>
            </a:br>
            <a:r>
              <a:rPr lang="en-US" dirty="0" smtClean="0"/>
              <a:t>Uses of Data</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9</a:t>
            </a:fld>
            <a:endParaRPr lang="en-US" dirty="0" smtClean="0"/>
          </a:p>
        </p:txBody>
      </p:sp>
    </p:spTree>
    <p:extLst>
      <p:ext uri="{BB962C8B-B14F-4D97-AF65-F5344CB8AC3E}">
        <p14:creationId xmlns:p14="http://schemas.microsoft.com/office/powerpoint/2010/main" val="33859722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885</TotalTime>
  <Words>2506</Words>
  <Application>Microsoft Office PowerPoint</Application>
  <PresentationFormat>On-screen Show (4:3)</PresentationFormat>
  <Paragraphs>533</Paragraphs>
  <Slides>61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Museo Slab 500</vt:lpstr>
      <vt:lpstr>Trebuchet MS</vt:lpstr>
      <vt:lpstr>Wingdings</vt:lpstr>
      <vt:lpstr>Office Theme</vt:lpstr>
      <vt:lpstr>PowerPoint Presentation</vt:lpstr>
      <vt:lpstr>Agenda</vt:lpstr>
      <vt:lpstr>PowerPoint Presentation</vt:lpstr>
      <vt:lpstr>Interchange Process</vt:lpstr>
      <vt:lpstr>Staff Interchange Files</vt:lpstr>
      <vt:lpstr>Staff Interchange Uses</vt:lpstr>
      <vt:lpstr>Human Resources – Use of Data</vt:lpstr>
      <vt:lpstr>Special Education December Count– Use of Data</vt:lpstr>
      <vt:lpstr>Teacher Student Data Link – Uses of Data</vt:lpstr>
      <vt:lpstr>PowerPoint Presentation</vt:lpstr>
      <vt:lpstr>Staff Interchange Timeline</vt:lpstr>
      <vt:lpstr>Human Resources Timeline</vt:lpstr>
      <vt:lpstr>Special Education December Count Timeline</vt:lpstr>
      <vt:lpstr>Timeline – Highlights from both snapshots</vt:lpstr>
      <vt:lpstr>Timeline  - Resources</vt:lpstr>
      <vt:lpstr>PowerPoint Presentation</vt:lpstr>
      <vt:lpstr>Staff Profile Updates</vt:lpstr>
      <vt:lpstr>Overall Performance and Quality Standard Ratings (Review)</vt:lpstr>
      <vt:lpstr>Staff Assignment Updates</vt:lpstr>
      <vt:lpstr>Demonstrates In-Field Status 1</vt:lpstr>
      <vt:lpstr>Demonstrates In-Field Status 2</vt:lpstr>
      <vt:lpstr>Reporting Combinations</vt:lpstr>
      <vt:lpstr>ESSA In-Field Crosswalk</vt:lpstr>
      <vt:lpstr>Additional Resources</vt:lpstr>
      <vt:lpstr>Next Up:  Data Pipeline Steps</vt:lpstr>
      <vt:lpstr>PowerPoint Presentation</vt:lpstr>
      <vt:lpstr>Identity Management Roles</vt:lpstr>
      <vt:lpstr>More about the roles</vt:lpstr>
      <vt:lpstr>Authoritative Source</vt:lpstr>
      <vt:lpstr>Create Files</vt:lpstr>
      <vt:lpstr>Creating Staff File/Assignment – Helpful Tips</vt:lpstr>
      <vt:lpstr>Referencing/Using Last Year’s Data File</vt:lpstr>
      <vt:lpstr>Accessing Data Pipeline</vt:lpstr>
      <vt:lpstr>Pipeline Log-In Screen</vt:lpstr>
      <vt:lpstr>Pipeline Website Review</vt:lpstr>
      <vt:lpstr>File Upload – Format Checker</vt:lpstr>
      <vt:lpstr>Format Checker – Upload Results</vt:lpstr>
      <vt:lpstr>Format Checker Notes</vt:lpstr>
      <vt:lpstr>Data File Upload</vt:lpstr>
      <vt:lpstr>Data File Upload Notes</vt:lpstr>
      <vt:lpstr>Batch Maintenance Screen</vt:lpstr>
      <vt:lpstr>Batch Maintenance – Not Processed</vt:lpstr>
      <vt:lpstr>File Not Processed – Next Steps</vt:lpstr>
      <vt:lpstr>Batch Maintenance – File Processed</vt:lpstr>
      <vt:lpstr>File Processed – Next Steps</vt:lpstr>
      <vt:lpstr>Review Errors in Detail</vt:lpstr>
      <vt:lpstr>Cognos Reports</vt:lpstr>
      <vt:lpstr>Clicking on Cognos Reports-  Opens in a new Screen</vt:lpstr>
      <vt:lpstr>Select the Staff Profile</vt:lpstr>
      <vt:lpstr>Staff Interchange Errors</vt:lpstr>
      <vt:lpstr>Error Reports</vt:lpstr>
      <vt:lpstr>Error Detail Report</vt:lpstr>
      <vt:lpstr>Error Detail Report- Excel</vt:lpstr>
      <vt:lpstr>Example of Error Report – in Excel</vt:lpstr>
      <vt:lpstr>Pipeline Reports</vt:lpstr>
      <vt:lpstr>Pipeline Error Reports –  Viewing Details</vt:lpstr>
      <vt:lpstr>Correcting Errors</vt:lpstr>
      <vt:lpstr>Batch Maintenance: No Errors</vt:lpstr>
      <vt:lpstr>Next Steps – Staff</vt:lpstr>
      <vt:lpstr>Resources</vt:lpstr>
      <vt:lpstr>Thank you for joining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Severson, Annette</cp:lastModifiedBy>
  <cp:revision>81</cp:revision>
  <dcterms:created xsi:type="dcterms:W3CDTF">2016-08-31T23:11:11Z</dcterms:created>
  <dcterms:modified xsi:type="dcterms:W3CDTF">2017-09-28T19:02:38Z</dcterms:modified>
</cp:coreProperties>
</file>