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5"/>
  </p:notesMasterIdLst>
  <p:sldIdLst>
    <p:sldId id="268" r:id="rId2"/>
    <p:sldId id="269" r:id="rId3"/>
    <p:sldId id="270" r:id="rId4"/>
    <p:sldId id="271" r:id="rId5"/>
    <p:sldId id="272" r:id="rId6"/>
    <p:sldId id="273" r:id="rId7"/>
    <p:sldId id="274" r:id="rId8"/>
    <p:sldId id="359" r:id="rId9"/>
    <p:sldId id="360" r:id="rId10"/>
    <p:sldId id="361" r:id="rId11"/>
    <p:sldId id="277" r:id="rId12"/>
    <p:sldId id="278" r:id="rId13"/>
    <p:sldId id="279" r:id="rId14"/>
    <p:sldId id="280" r:id="rId15"/>
    <p:sldId id="281" r:id="rId16"/>
    <p:sldId id="282" r:id="rId17"/>
    <p:sldId id="283" r:id="rId18"/>
    <p:sldId id="284" r:id="rId19"/>
    <p:sldId id="377" r:id="rId20"/>
    <p:sldId id="285" r:id="rId21"/>
    <p:sldId id="286" r:id="rId22"/>
    <p:sldId id="287" r:id="rId23"/>
    <p:sldId id="378" r:id="rId24"/>
    <p:sldId id="379" r:id="rId25"/>
    <p:sldId id="380" r:id="rId26"/>
    <p:sldId id="289" r:id="rId27"/>
    <p:sldId id="290" r:id="rId28"/>
    <p:sldId id="291" r:id="rId29"/>
    <p:sldId id="292" r:id="rId30"/>
    <p:sldId id="365" r:id="rId31"/>
    <p:sldId id="294" r:id="rId32"/>
    <p:sldId id="295" r:id="rId33"/>
    <p:sldId id="296" r:id="rId34"/>
    <p:sldId id="297" r:id="rId35"/>
    <p:sldId id="298" r:id="rId36"/>
    <p:sldId id="299" r:id="rId37"/>
    <p:sldId id="300" r:id="rId38"/>
    <p:sldId id="366" r:id="rId39"/>
    <p:sldId id="367" r:id="rId40"/>
    <p:sldId id="374" r:id="rId41"/>
    <p:sldId id="375" r:id="rId42"/>
    <p:sldId id="368" r:id="rId43"/>
    <p:sldId id="369" r:id="rId44"/>
    <p:sldId id="370" r:id="rId45"/>
    <p:sldId id="371" r:id="rId46"/>
    <p:sldId id="372" r:id="rId47"/>
    <p:sldId id="376" r:id="rId48"/>
    <p:sldId id="329" r:id="rId49"/>
    <p:sldId id="330" r:id="rId50"/>
    <p:sldId id="331" r:id="rId51"/>
    <p:sldId id="332" r:id="rId52"/>
    <p:sldId id="333" r:id="rId53"/>
    <p:sldId id="334" r:id="rId54"/>
    <p:sldId id="335" r:id="rId55"/>
    <p:sldId id="336" r:id="rId56"/>
    <p:sldId id="337" r:id="rId57"/>
    <p:sldId id="338" r:id="rId58"/>
    <p:sldId id="339" r:id="rId59"/>
    <p:sldId id="340" r:id="rId60"/>
    <p:sldId id="341" r:id="rId61"/>
    <p:sldId id="342" r:id="rId62"/>
    <p:sldId id="343" r:id="rId63"/>
    <p:sldId id="344" r:id="rId64"/>
    <p:sldId id="345" r:id="rId65"/>
    <p:sldId id="346" r:id="rId66"/>
    <p:sldId id="347" r:id="rId67"/>
    <p:sldId id="362" r:id="rId68"/>
    <p:sldId id="348" r:id="rId69"/>
    <p:sldId id="349" r:id="rId70"/>
    <p:sldId id="350" r:id="rId71"/>
    <p:sldId id="351" r:id="rId72"/>
    <p:sldId id="352" r:id="rId73"/>
    <p:sldId id="353" r:id="rId74"/>
    <p:sldId id="354" r:id="rId75"/>
    <p:sldId id="355" r:id="rId76"/>
    <p:sldId id="356" r:id="rId77"/>
    <p:sldId id="357" r:id="rId78"/>
    <p:sldId id="358" r:id="rId79"/>
    <p:sldId id="364" r:id="rId80"/>
    <p:sldId id="363" r:id="rId81"/>
    <p:sldId id="302" r:id="rId82"/>
    <p:sldId id="303" r:id="rId83"/>
    <p:sldId id="304" r:id="rId84"/>
    <p:sldId id="305" r:id="rId85"/>
    <p:sldId id="306" r:id="rId86"/>
    <p:sldId id="307" r:id="rId87"/>
    <p:sldId id="308" r:id="rId88"/>
    <p:sldId id="309" r:id="rId89"/>
    <p:sldId id="310" r:id="rId90"/>
    <p:sldId id="311" r:id="rId91"/>
    <p:sldId id="312" r:id="rId92"/>
    <p:sldId id="313" r:id="rId93"/>
    <p:sldId id="314" r:id="rId94"/>
    <p:sldId id="315" r:id="rId95"/>
    <p:sldId id="316" r:id="rId96"/>
    <p:sldId id="317" r:id="rId97"/>
    <p:sldId id="318" r:id="rId98"/>
    <p:sldId id="319" r:id="rId99"/>
    <p:sldId id="320" r:id="rId100"/>
    <p:sldId id="321" r:id="rId101"/>
    <p:sldId id="322" r:id="rId102"/>
    <p:sldId id="323" r:id="rId103"/>
    <p:sldId id="325" r:id="rId10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arson, Alyssa" initials="A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C6670"/>
    <a:srgbClr val="EF7521"/>
    <a:srgbClr val="FFFFAF"/>
    <a:srgbClr val="101E8E"/>
    <a:srgbClr val="46797A"/>
    <a:srgbClr val="86BE40"/>
    <a:srgbClr val="FFC846"/>
    <a:srgbClr val="488BC9"/>
    <a:srgbClr val="82797A"/>
    <a:srgbClr val="6EC4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89133" autoAdjust="0"/>
  </p:normalViewPr>
  <p:slideViewPr>
    <p:cSldViewPr snapToGrid="0" showGuides="1">
      <p:cViewPr varScale="1">
        <p:scale>
          <a:sx n="104" d="100"/>
          <a:sy n="104" d="100"/>
        </p:scale>
        <p:origin x="-184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79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wmf"/><Relationship Id="rId1" Type="http://schemas.openxmlformats.org/officeDocument/2006/relationships/image" Target="../media/image12.png"/><Relationship Id="rId4" Type="http://schemas.openxmlformats.org/officeDocument/2006/relationships/image" Target="../media/image15.png"/></Relationships>
</file>

<file path=ppt/diagrams/_rels/data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wmf"/><Relationship Id="rId1" Type="http://schemas.openxmlformats.org/officeDocument/2006/relationships/image" Target="../media/image12.png"/><Relationship Id="rId4"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54E798-4B4A-488E-AF81-83D6D57AB297}" type="doc">
      <dgm:prSet loTypeId="urn:microsoft.com/office/officeart/2005/8/layout/hProcess10#2" loCatId="process" qsTypeId="urn:microsoft.com/office/officeart/2005/8/quickstyle/3d1" qsCatId="3D" csTypeId="urn:microsoft.com/office/officeart/2005/8/colors/accent5_3" csCatId="accent5" phldr="1"/>
      <dgm:spPr/>
      <dgm:t>
        <a:bodyPr/>
        <a:lstStyle/>
        <a:p>
          <a:endParaRPr lang="en-US"/>
        </a:p>
      </dgm:t>
    </dgm:pt>
    <dgm:pt modelId="{70E94E56-C970-4207-8E8D-15E45C77F965}">
      <dgm:prSet phldrT="[Text]" custT="1"/>
      <dgm:spPr/>
      <dgm:t>
        <a:bodyPr/>
        <a:lstStyle/>
        <a:p>
          <a:pPr algn="ctr"/>
          <a:r>
            <a:rPr lang="en-US" sz="2000" dirty="0" smtClean="0"/>
            <a:t>Schools</a:t>
          </a:r>
          <a:endParaRPr lang="en-US" sz="2000" dirty="0"/>
        </a:p>
      </dgm:t>
    </dgm:pt>
    <dgm:pt modelId="{BF8A3EB5-FD08-4C3D-8790-4B0887F583EB}" type="parTrans" cxnId="{CA7ECB92-BFE6-4C03-A971-594F9BF26DAF}">
      <dgm:prSet/>
      <dgm:spPr/>
      <dgm:t>
        <a:bodyPr/>
        <a:lstStyle/>
        <a:p>
          <a:endParaRPr lang="en-US"/>
        </a:p>
      </dgm:t>
    </dgm:pt>
    <dgm:pt modelId="{AC59ADC2-2257-438B-AAF8-FEF0F1024115}" type="sibTrans" cxnId="{CA7ECB92-BFE6-4C03-A971-594F9BF26DAF}">
      <dgm:prSet/>
      <dgm:spPr/>
      <dgm:t>
        <a:bodyPr/>
        <a:lstStyle/>
        <a:p>
          <a:endParaRPr lang="en-US" dirty="0"/>
        </a:p>
      </dgm:t>
    </dgm:pt>
    <dgm:pt modelId="{8897250D-6E29-4F99-ADEF-0D33B0562A1E}">
      <dgm:prSet phldrT="[Text]" custT="1"/>
      <dgm:spPr/>
      <dgm:t>
        <a:bodyPr/>
        <a:lstStyle/>
        <a:p>
          <a:pPr algn="l"/>
          <a:r>
            <a:rPr lang="en-US" sz="1800" dirty="0" smtClean="0"/>
            <a:t>Track data throughout school year</a:t>
          </a:r>
          <a:endParaRPr lang="en-US" sz="1800" dirty="0"/>
        </a:p>
      </dgm:t>
    </dgm:pt>
    <dgm:pt modelId="{1E4697CC-0D25-41F8-8EC5-914FA4E1A0D1}" type="parTrans" cxnId="{54FC6667-0BAA-4DB2-B383-BA0DE76BE861}">
      <dgm:prSet/>
      <dgm:spPr/>
      <dgm:t>
        <a:bodyPr/>
        <a:lstStyle/>
        <a:p>
          <a:endParaRPr lang="en-US"/>
        </a:p>
      </dgm:t>
    </dgm:pt>
    <dgm:pt modelId="{B0D0360D-9DD4-43AD-A141-5C0502C4B4DE}" type="sibTrans" cxnId="{54FC6667-0BAA-4DB2-B383-BA0DE76BE861}">
      <dgm:prSet/>
      <dgm:spPr/>
      <dgm:t>
        <a:bodyPr/>
        <a:lstStyle/>
        <a:p>
          <a:endParaRPr lang="en-US"/>
        </a:p>
      </dgm:t>
    </dgm:pt>
    <dgm:pt modelId="{327DAF64-F1AB-4A95-8F61-6B742402153D}">
      <dgm:prSet phldrT="[Text]" custT="1"/>
      <dgm:spPr/>
      <dgm:t>
        <a:bodyPr/>
        <a:lstStyle/>
        <a:p>
          <a:pPr algn="ctr"/>
          <a:r>
            <a:rPr lang="en-US" sz="2000" dirty="0" smtClean="0"/>
            <a:t>Districts</a:t>
          </a:r>
          <a:endParaRPr lang="en-US" sz="2000" dirty="0"/>
        </a:p>
      </dgm:t>
    </dgm:pt>
    <dgm:pt modelId="{855D9CEC-9509-4FB6-8EA2-73A0E1EFBE2F}" type="parTrans" cxnId="{6027714B-ABD3-4AFD-AC9E-859AACD6CF94}">
      <dgm:prSet/>
      <dgm:spPr/>
      <dgm:t>
        <a:bodyPr/>
        <a:lstStyle/>
        <a:p>
          <a:endParaRPr lang="en-US"/>
        </a:p>
      </dgm:t>
    </dgm:pt>
    <dgm:pt modelId="{C3CAF434-51EB-4F67-81C0-B8384F5A2C4C}" type="sibTrans" cxnId="{6027714B-ABD3-4AFD-AC9E-859AACD6CF94}">
      <dgm:prSet/>
      <dgm:spPr/>
      <dgm:t>
        <a:bodyPr/>
        <a:lstStyle/>
        <a:p>
          <a:endParaRPr lang="en-US" dirty="0"/>
        </a:p>
      </dgm:t>
    </dgm:pt>
    <dgm:pt modelId="{94D140E9-C9F1-409A-8E9B-2752C2C09B9F}">
      <dgm:prSet phldrT="[Text]" custT="1"/>
      <dgm:spPr/>
      <dgm:t>
        <a:bodyPr/>
        <a:lstStyle/>
        <a:p>
          <a:pPr algn="l"/>
          <a:r>
            <a:rPr lang="en-US" sz="1800" dirty="0" smtClean="0"/>
            <a:t>Combine data from schools</a:t>
          </a:r>
          <a:endParaRPr lang="en-US" sz="1800" dirty="0"/>
        </a:p>
      </dgm:t>
    </dgm:pt>
    <dgm:pt modelId="{870CD28B-32C9-4895-B190-57266ADD3D62}" type="parTrans" cxnId="{0EF94753-2D87-43BB-81AD-98F6334A0A78}">
      <dgm:prSet/>
      <dgm:spPr/>
      <dgm:t>
        <a:bodyPr/>
        <a:lstStyle/>
        <a:p>
          <a:endParaRPr lang="en-US"/>
        </a:p>
      </dgm:t>
    </dgm:pt>
    <dgm:pt modelId="{6767315D-1632-4104-B2C2-8AE57539D44E}" type="sibTrans" cxnId="{0EF94753-2D87-43BB-81AD-98F6334A0A78}">
      <dgm:prSet/>
      <dgm:spPr/>
      <dgm:t>
        <a:bodyPr/>
        <a:lstStyle/>
        <a:p>
          <a:endParaRPr lang="en-US"/>
        </a:p>
      </dgm:t>
    </dgm:pt>
    <dgm:pt modelId="{5F4A0439-A01A-4C24-A826-F2969A21B81E}">
      <dgm:prSet phldrT="[Text]" custT="1"/>
      <dgm:spPr/>
      <dgm:t>
        <a:bodyPr/>
        <a:lstStyle/>
        <a:p>
          <a:pPr algn="l"/>
          <a:r>
            <a:rPr lang="en-US" sz="1800" dirty="0" smtClean="0"/>
            <a:t>Report data to CDE</a:t>
          </a:r>
          <a:endParaRPr lang="en-US" sz="1800" dirty="0"/>
        </a:p>
      </dgm:t>
    </dgm:pt>
    <dgm:pt modelId="{FA8D2572-7FB3-473D-B1C4-916A0DF06878}" type="parTrans" cxnId="{72DBB127-B186-4932-9DB1-F46469E2C969}">
      <dgm:prSet/>
      <dgm:spPr/>
      <dgm:t>
        <a:bodyPr/>
        <a:lstStyle/>
        <a:p>
          <a:endParaRPr lang="en-US"/>
        </a:p>
      </dgm:t>
    </dgm:pt>
    <dgm:pt modelId="{A8A1A96C-8FD4-4A3E-A70A-F79CDD9FB900}" type="sibTrans" cxnId="{72DBB127-B186-4932-9DB1-F46469E2C969}">
      <dgm:prSet/>
      <dgm:spPr/>
      <dgm:t>
        <a:bodyPr/>
        <a:lstStyle/>
        <a:p>
          <a:endParaRPr lang="en-US"/>
        </a:p>
      </dgm:t>
    </dgm:pt>
    <dgm:pt modelId="{8CBE5A4C-CDD5-4799-8BA3-526D4AA6FA60}">
      <dgm:prSet phldrT="[Text]" custT="1"/>
      <dgm:spPr/>
      <dgm:t>
        <a:bodyPr/>
        <a:lstStyle/>
        <a:p>
          <a:pPr algn="ctr"/>
          <a:r>
            <a:rPr lang="en-US" sz="2000" dirty="0" smtClean="0"/>
            <a:t>Data Pipeline</a:t>
          </a:r>
          <a:endParaRPr lang="en-US" sz="2000" dirty="0"/>
        </a:p>
      </dgm:t>
    </dgm:pt>
    <dgm:pt modelId="{B1BF4AA8-364D-4974-BF0A-FE8D03BBD303}" type="parTrans" cxnId="{FE4C7F25-0D5A-41D0-8C26-74D22B50113E}">
      <dgm:prSet/>
      <dgm:spPr/>
      <dgm:t>
        <a:bodyPr/>
        <a:lstStyle/>
        <a:p>
          <a:endParaRPr lang="en-US"/>
        </a:p>
      </dgm:t>
    </dgm:pt>
    <dgm:pt modelId="{01E034E0-7567-4CE6-999D-3490A1DFB0ED}" type="sibTrans" cxnId="{FE4C7F25-0D5A-41D0-8C26-74D22B50113E}">
      <dgm:prSet/>
      <dgm:spPr/>
      <dgm:t>
        <a:bodyPr/>
        <a:lstStyle/>
        <a:p>
          <a:endParaRPr lang="en-US" dirty="0"/>
        </a:p>
      </dgm:t>
    </dgm:pt>
    <dgm:pt modelId="{C48FD786-3ADC-410A-B8DA-9754D70D25FB}">
      <dgm:prSet phldrT="[Text]" custT="1"/>
      <dgm:spPr/>
      <dgm:t>
        <a:bodyPr/>
        <a:lstStyle/>
        <a:p>
          <a:pPr algn="l"/>
          <a:r>
            <a:rPr lang="en-US" sz="1800" dirty="0" smtClean="0"/>
            <a:t>Provide data to districts</a:t>
          </a:r>
          <a:endParaRPr lang="en-US" sz="1800" dirty="0"/>
        </a:p>
      </dgm:t>
    </dgm:pt>
    <dgm:pt modelId="{D7463A18-0A61-4909-92E6-1D63475E57A5}" type="parTrans" cxnId="{9F8DA00B-8A55-4D96-8455-67B2FFBDABB7}">
      <dgm:prSet/>
      <dgm:spPr/>
      <dgm:t>
        <a:bodyPr/>
        <a:lstStyle/>
        <a:p>
          <a:endParaRPr lang="en-US"/>
        </a:p>
      </dgm:t>
    </dgm:pt>
    <dgm:pt modelId="{AE019C0E-A89F-4475-90D6-7A57FF00C771}" type="sibTrans" cxnId="{9F8DA00B-8A55-4D96-8455-67B2FFBDABB7}">
      <dgm:prSet/>
      <dgm:spPr/>
      <dgm:t>
        <a:bodyPr/>
        <a:lstStyle/>
        <a:p>
          <a:endParaRPr lang="en-US"/>
        </a:p>
      </dgm:t>
    </dgm:pt>
    <dgm:pt modelId="{DB31B3EC-51AB-4746-B2FB-03DB87784C63}">
      <dgm:prSet phldrT="[Text]" custT="1"/>
      <dgm:spPr/>
      <dgm:t>
        <a:bodyPr/>
        <a:lstStyle/>
        <a:p>
          <a:pPr algn="l"/>
          <a:r>
            <a:rPr lang="en-US" sz="1800" dirty="0" smtClean="0"/>
            <a:t>Verify accuracy of reports</a:t>
          </a:r>
          <a:endParaRPr lang="en-US" sz="1800" dirty="0"/>
        </a:p>
      </dgm:t>
    </dgm:pt>
    <dgm:pt modelId="{16C5F71C-756E-417A-B9D1-EB3102799BAF}" type="parTrans" cxnId="{93169C8C-1A3A-42B0-AA08-9C6E1BBAA483}">
      <dgm:prSet/>
      <dgm:spPr/>
      <dgm:t>
        <a:bodyPr/>
        <a:lstStyle/>
        <a:p>
          <a:endParaRPr lang="en-US"/>
        </a:p>
      </dgm:t>
    </dgm:pt>
    <dgm:pt modelId="{FF467DF0-9CF0-4886-8FE6-97667A452692}" type="sibTrans" cxnId="{93169C8C-1A3A-42B0-AA08-9C6E1BBAA483}">
      <dgm:prSet/>
      <dgm:spPr/>
      <dgm:t>
        <a:bodyPr/>
        <a:lstStyle/>
        <a:p>
          <a:endParaRPr lang="en-US"/>
        </a:p>
      </dgm:t>
    </dgm:pt>
    <dgm:pt modelId="{F02C25EF-70EC-4A9F-876B-C6BF542786CF}">
      <dgm:prSet phldrT="[Text]" custT="1"/>
      <dgm:spPr/>
      <dgm:t>
        <a:bodyPr/>
        <a:lstStyle/>
        <a:p>
          <a:pPr algn="l"/>
          <a:r>
            <a:rPr lang="en-US" sz="1800" dirty="0" smtClean="0"/>
            <a:t>Determines the appropriate category for every incident</a:t>
          </a:r>
          <a:endParaRPr lang="en-US" sz="1800" dirty="0"/>
        </a:p>
      </dgm:t>
    </dgm:pt>
    <dgm:pt modelId="{2DA3E277-50A1-4388-9CF4-04616D573134}" type="parTrans" cxnId="{9C6CA508-99C5-4259-B873-5EC2CC5847FE}">
      <dgm:prSet/>
      <dgm:spPr/>
      <dgm:t>
        <a:bodyPr/>
        <a:lstStyle/>
        <a:p>
          <a:endParaRPr lang="en-US"/>
        </a:p>
      </dgm:t>
    </dgm:pt>
    <dgm:pt modelId="{DF41E6B3-D86C-4314-8B87-54A9CAF9984D}" type="sibTrans" cxnId="{9C6CA508-99C5-4259-B873-5EC2CC5847FE}">
      <dgm:prSet/>
      <dgm:spPr/>
      <dgm:t>
        <a:bodyPr/>
        <a:lstStyle/>
        <a:p>
          <a:endParaRPr lang="en-US"/>
        </a:p>
      </dgm:t>
    </dgm:pt>
    <dgm:pt modelId="{2E0EC4F1-A63F-411D-88DC-8B2E870B6B66}">
      <dgm:prSet phldrT="[Text]" custT="1"/>
      <dgm:spPr/>
      <dgm:t>
        <a:bodyPr/>
        <a:lstStyle/>
        <a:p>
          <a:pPr algn="l"/>
          <a:r>
            <a:rPr lang="en-US" sz="1800" dirty="0" smtClean="0"/>
            <a:t>Correct and Approve data</a:t>
          </a:r>
          <a:endParaRPr lang="en-US" sz="1800" dirty="0"/>
        </a:p>
      </dgm:t>
    </dgm:pt>
    <dgm:pt modelId="{71C1812B-4FE0-4D34-AE0E-ECC0E91CAA13}" type="parTrans" cxnId="{201B907A-009A-4DCD-A9BE-8A49A6F666EA}">
      <dgm:prSet/>
      <dgm:spPr/>
      <dgm:t>
        <a:bodyPr/>
        <a:lstStyle/>
        <a:p>
          <a:endParaRPr lang="en-US"/>
        </a:p>
      </dgm:t>
    </dgm:pt>
    <dgm:pt modelId="{84AE3585-793A-448E-8EBE-B7267EB3A7C4}" type="sibTrans" cxnId="{201B907A-009A-4DCD-A9BE-8A49A6F666EA}">
      <dgm:prSet/>
      <dgm:spPr/>
      <dgm:t>
        <a:bodyPr/>
        <a:lstStyle/>
        <a:p>
          <a:endParaRPr lang="en-US"/>
        </a:p>
      </dgm:t>
    </dgm:pt>
    <dgm:pt modelId="{A0CBDB90-D2DF-46C1-8D1E-2409B7D091F5}">
      <dgm:prSet phldrT="[Text]" custT="1"/>
      <dgm:spPr/>
      <dgm:t>
        <a:bodyPr/>
        <a:lstStyle/>
        <a:p>
          <a:pPr algn="l"/>
          <a:r>
            <a:rPr lang="en-US" sz="1800" dirty="0" smtClean="0"/>
            <a:t>Checks data for accuracy</a:t>
          </a:r>
          <a:endParaRPr lang="en-US" sz="1800" dirty="0"/>
        </a:p>
      </dgm:t>
    </dgm:pt>
    <dgm:pt modelId="{514696F7-EF6C-453A-B7AE-472E5F0806D8}" type="parTrans" cxnId="{9D62FD4D-A87C-42B8-92F9-2A84ED5325A9}">
      <dgm:prSet/>
      <dgm:spPr/>
      <dgm:t>
        <a:bodyPr/>
        <a:lstStyle/>
        <a:p>
          <a:endParaRPr lang="en-US"/>
        </a:p>
      </dgm:t>
    </dgm:pt>
    <dgm:pt modelId="{DEACC3D8-66CA-43DA-B1C4-D0A19CD9A723}" type="sibTrans" cxnId="{9D62FD4D-A87C-42B8-92F9-2A84ED5325A9}">
      <dgm:prSet/>
      <dgm:spPr/>
      <dgm:t>
        <a:bodyPr/>
        <a:lstStyle/>
        <a:p>
          <a:endParaRPr lang="en-US"/>
        </a:p>
      </dgm:t>
    </dgm:pt>
    <dgm:pt modelId="{185CE68B-9871-4056-AD0B-8C95FB78539A}">
      <dgm:prSet phldrT="[Text]" custT="1"/>
      <dgm:spPr/>
      <dgm:t>
        <a:bodyPr/>
        <a:lstStyle/>
        <a:p>
          <a:pPr algn="l"/>
          <a:r>
            <a:rPr lang="en-US" sz="1800" dirty="0" smtClean="0"/>
            <a:t>Collects data from districts</a:t>
          </a:r>
          <a:endParaRPr lang="en-US" sz="1800" dirty="0"/>
        </a:p>
      </dgm:t>
    </dgm:pt>
    <dgm:pt modelId="{792D74A8-4DAD-4DDF-B63E-2DC72D5431EB}" type="sibTrans" cxnId="{5FB6A72D-C9BF-4A89-AF36-7D0880BE393E}">
      <dgm:prSet/>
      <dgm:spPr/>
      <dgm:t>
        <a:bodyPr/>
        <a:lstStyle/>
        <a:p>
          <a:endParaRPr lang="en-US"/>
        </a:p>
      </dgm:t>
    </dgm:pt>
    <dgm:pt modelId="{21C057D3-30FB-43F8-94F8-D1877EB809F9}" type="parTrans" cxnId="{5FB6A72D-C9BF-4A89-AF36-7D0880BE393E}">
      <dgm:prSet/>
      <dgm:spPr/>
      <dgm:t>
        <a:bodyPr/>
        <a:lstStyle/>
        <a:p>
          <a:endParaRPr lang="en-US"/>
        </a:p>
      </dgm:t>
    </dgm:pt>
    <dgm:pt modelId="{7A13D6A1-6930-44D5-AB5E-3DD65655B9C7}">
      <dgm:prSet phldrT="[Text]" custT="1"/>
      <dgm:spPr/>
      <dgm:t>
        <a:bodyPr/>
        <a:lstStyle/>
        <a:p>
          <a:pPr algn="l"/>
          <a:r>
            <a:rPr lang="en-US" sz="1800" dirty="0" smtClean="0"/>
            <a:t>Rejects data if not accurate-districts must resubmit</a:t>
          </a:r>
          <a:endParaRPr lang="en-US" sz="1800" dirty="0"/>
        </a:p>
      </dgm:t>
    </dgm:pt>
    <dgm:pt modelId="{D2AB4DB9-D1F9-4C5A-81DD-D8EC17D2970E}" type="parTrans" cxnId="{3AF306E0-4B95-4531-8743-7B095AD8C63C}">
      <dgm:prSet/>
      <dgm:spPr/>
      <dgm:t>
        <a:bodyPr/>
        <a:lstStyle/>
        <a:p>
          <a:endParaRPr lang="en-US"/>
        </a:p>
      </dgm:t>
    </dgm:pt>
    <dgm:pt modelId="{91096B37-41AA-49E8-9A08-5B56AB12E011}" type="sibTrans" cxnId="{3AF306E0-4B95-4531-8743-7B095AD8C63C}">
      <dgm:prSet/>
      <dgm:spPr/>
      <dgm:t>
        <a:bodyPr/>
        <a:lstStyle/>
        <a:p>
          <a:endParaRPr lang="en-US"/>
        </a:p>
      </dgm:t>
    </dgm:pt>
    <dgm:pt modelId="{32B98D73-16CE-4F47-8A18-5F7139E595B8}">
      <dgm:prSet phldrT="[Text]" custT="1"/>
      <dgm:spPr/>
      <dgm:t>
        <a:bodyPr/>
        <a:lstStyle/>
        <a:p>
          <a:pPr algn="l"/>
          <a:r>
            <a:rPr lang="en-US" sz="1800" dirty="0" smtClean="0"/>
            <a:t>Verify accuracy with schools</a:t>
          </a:r>
          <a:endParaRPr lang="en-US" sz="1800" dirty="0"/>
        </a:p>
      </dgm:t>
    </dgm:pt>
    <dgm:pt modelId="{45AD9353-9DEC-42FE-9DC4-3B32DB4BD45D}" type="parTrans" cxnId="{FF0BDB4A-E189-4065-9C93-352FFFCE4037}">
      <dgm:prSet/>
      <dgm:spPr/>
      <dgm:t>
        <a:bodyPr/>
        <a:lstStyle/>
        <a:p>
          <a:endParaRPr lang="en-US"/>
        </a:p>
      </dgm:t>
    </dgm:pt>
    <dgm:pt modelId="{282327F3-DD72-4616-A38E-707A859AC3CB}" type="sibTrans" cxnId="{FF0BDB4A-E189-4065-9C93-352FFFCE4037}">
      <dgm:prSet/>
      <dgm:spPr/>
      <dgm:t>
        <a:bodyPr/>
        <a:lstStyle/>
        <a:p>
          <a:endParaRPr lang="en-US"/>
        </a:p>
      </dgm:t>
    </dgm:pt>
    <dgm:pt modelId="{A32E51CE-FE4A-46D6-8E38-769B6929759D}">
      <dgm:prSet phldrT="[Text]"/>
      <dgm:spPr/>
      <dgm:t>
        <a:bodyPr/>
        <a:lstStyle/>
        <a:p>
          <a:r>
            <a:rPr lang="en-US" dirty="0" smtClean="0"/>
            <a:t>CDE</a:t>
          </a:r>
          <a:endParaRPr lang="en-US" dirty="0"/>
        </a:p>
      </dgm:t>
    </dgm:pt>
    <dgm:pt modelId="{95BD9133-08D8-4460-BD5C-81FBDC95765C}" type="parTrans" cxnId="{EE79F0B8-51FD-46A5-A16C-BE4B8776D2B9}">
      <dgm:prSet/>
      <dgm:spPr/>
      <dgm:t>
        <a:bodyPr/>
        <a:lstStyle/>
        <a:p>
          <a:endParaRPr lang="en-US"/>
        </a:p>
      </dgm:t>
    </dgm:pt>
    <dgm:pt modelId="{B40CAE74-A9B0-4D64-85DD-33E150228EEF}" type="sibTrans" cxnId="{EE79F0B8-51FD-46A5-A16C-BE4B8776D2B9}">
      <dgm:prSet custScaleX="140942" custScaleY="127438" custLinFactY="-2285" custLinFactNeighborX="-9946" custLinFactNeighborY="-100000"/>
      <dgm:spPr/>
      <dgm:t>
        <a:bodyPr/>
        <a:lstStyle/>
        <a:p>
          <a:endParaRPr lang="en-US"/>
        </a:p>
      </dgm:t>
    </dgm:pt>
    <dgm:pt modelId="{04FCA102-0E49-41E6-8D4A-D5EB49538B54}">
      <dgm:prSet phldrT="[Text]"/>
      <dgm:spPr/>
      <dgm:t>
        <a:bodyPr/>
        <a:lstStyle/>
        <a:p>
          <a:r>
            <a:rPr lang="en-US" dirty="0" smtClean="0"/>
            <a:t>Reports data as required</a:t>
          </a:r>
          <a:endParaRPr lang="en-US" dirty="0"/>
        </a:p>
      </dgm:t>
    </dgm:pt>
    <dgm:pt modelId="{2A497CD5-379F-4FF6-BF2E-306894B6B6CF}" type="sibTrans" cxnId="{4383AFF0-D56F-481A-B03C-085610A52257}">
      <dgm:prSet/>
      <dgm:spPr/>
      <dgm:t>
        <a:bodyPr/>
        <a:lstStyle/>
        <a:p>
          <a:endParaRPr lang="en-US"/>
        </a:p>
      </dgm:t>
    </dgm:pt>
    <dgm:pt modelId="{C2CB46E9-5B51-4845-BC3C-EE18552012EB}" type="parTrans" cxnId="{4383AFF0-D56F-481A-B03C-085610A52257}">
      <dgm:prSet/>
      <dgm:spPr/>
      <dgm:t>
        <a:bodyPr/>
        <a:lstStyle/>
        <a:p>
          <a:endParaRPr lang="en-US"/>
        </a:p>
      </dgm:t>
    </dgm:pt>
    <dgm:pt modelId="{2EEF933F-7813-4891-A9F4-36620A6DA9BB}">
      <dgm:prSet phldrT="[Text]"/>
      <dgm:spPr/>
      <dgm:t>
        <a:bodyPr/>
        <a:lstStyle/>
        <a:p>
          <a:r>
            <a:rPr lang="en-US" dirty="0" smtClean="0"/>
            <a:t>Aligns data with law</a:t>
          </a:r>
          <a:endParaRPr lang="en-US" dirty="0"/>
        </a:p>
      </dgm:t>
    </dgm:pt>
    <dgm:pt modelId="{74E3799F-7C9F-4C4E-B9E5-A091D1DE09E4}" type="sibTrans" cxnId="{C49E6DF5-BAF4-48A5-9E08-D0ED53DC3C49}">
      <dgm:prSet/>
      <dgm:spPr/>
      <dgm:t>
        <a:bodyPr/>
        <a:lstStyle/>
        <a:p>
          <a:endParaRPr lang="en-US"/>
        </a:p>
      </dgm:t>
    </dgm:pt>
    <dgm:pt modelId="{377BAD04-6FC1-4415-B444-0288F13FBECA}" type="parTrans" cxnId="{C49E6DF5-BAF4-48A5-9E08-D0ED53DC3C49}">
      <dgm:prSet/>
      <dgm:spPr/>
      <dgm:t>
        <a:bodyPr/>
        <a:lstStyle/>
        <a:p>
          <a:endParaRPr lang="en-US"/>
        </a:p>
      </dgm:t>
    </dgm:pt>
    <dgm:pt modelId="{F844F96A-6FED-4F96-B2C2-05F0BBDC5785}">
      <dgm:prSet phldrT="[Text]"/>
      <dgm:spPr/>
      <dgm:t>
        <a:bodyPr/>
        <a:lstStyle/>
        <a:p>
          <a:r>
            <a:rPr lang="en-US" dirty="0" smtClean="0"/>
            <a:t>Reviews Data</a:t>
          </a:r>
          <a:endParaRPr lang="en-US" dirty="0"/>
        </a:p>
      </dgm:t>
    </dgm:pt>
    <dgm:pt modelId="{B6B0BB9E-9E48-4472-BB2B-943AA586A2E8}" type="sibTrans" cxnId="{8CA95BEE-613F-46B6-A9D1-D442774463BE}">
      <dgm:prSet/>
      <dgm:spPr/>
      <dgm:t>
        <a:bodyPr/>
        <a:lstStyle/>
        <a:p>
          <a:endParaRPr lang="en-US"/>
        </a:p>
      </dgm:t>
    </dgm:pt>
    <dgm:pt modelId="{A1388769-17E6-443D-A1DA-EC5547444666}" type="parTrans" cxnId="{8CA95BEE-613F-46B6-A9D1-D442774463BE}">
      <dgm:prSet/>
      <dgm:spPr/>
      <dgm:t>
        <a:bodyPr/>
        <a:lstStyle/>
        <a:p>
          <a:endParaRPr lang="en-US"/>
        </a:p>
      </dgm:t>
    </dgm:pt>
    <dgm:pt modelId="{A6E198C7-30E9-44D5-AAEA-10054337754B}" type="pres">
      <dgm:prSet presAssocID="{5454E798-4B4A-488E-AF81-83D6D57AB297}" presName="Name0" presStyleCnt="0">
        <dgm:presLayoutVars>
          <dgm:dir/>
          <dgm:resizeHandles val="exact"/>
        </dgm:presLayoutVars>
      </dgm:prSet>
      <dgm:spPr/>
      <dgm:t>
        <a:bodyPr/>
        <a:lstStyle/>
        <a:p>
          <a:endParaRPr lang="en-US"/>
        </a:p>
      </dgm:t>
    </dgm:pt>
    <dgm:pt modelId="{B0D13CC1-FE05-48B1-BD8F-63B22FF0D041}" type="pres">
      <dgm:prSet presAssocID="{70E94E56-C970-4207-8E8D-15E45C77F965}" presName="composite" presStyleCnt="0"/>
      <dgm:spPr/>
      <dgm:t>
        <a:bodyPr/>
        <a:lstStyle/>
        <a:p>
          <a:endParaRPr lang="en-US"/>
        </a:p>
      </dgm:t>
    </dgm:pt>
    <dgm:pt modelId="{2B92CA1D-BE52-4027-B762-BDF064BCAC00}" type="pres">
      <dgm:prSet presAssocID="{70E94E56-C970-4207-8E8D-15E45C77F965}" presName="imagSh" presStyleLbl="bgImgPlace1" presStyleIdx="0" presStyleCnt="4" custScaleX="61914" custScaleY="61913" custLinFactY="-30775" custLinFactNeighborX="27950" custLinFactNeighborY="-100000"/>
      <dgm:spPr>
        <a:blipFill rotWithShape="0">
          <a:blip xmlns:r="http://schemas.openxmlformats.org/officeDocument/2006/relationships" r:embed="rId1"/>
          <a:stretch>
            <a:fillRect/>
          </a:stretch>
        </a:blipFill>
      </dgm:spPr>
      <dgm:t>
        <a:bodyPr/>
        <a:lstStyle/>
        <a:p>
          <a:endParaRPr lang="en-US"/>
        </a:p>
      </dgm:t>
    </dgm:pt>
    <dgm:pt modelId="{D82D00EB-4F84-417D-B8DF-D30837EAF6F8}" type="pres">
      <dgm:prSet presAssocID="{70E94E56-C970-4207-8E8D-15E45C77F965}" presName="txNode" presStyleLbl="node1" presStyleIdx="0" presStyleCnt="4" custScaleX="188566" custScaleY="304322" custLinFactNeighborX="-15024" custLinFactNeighborY="-12959">
        <dgm:presLayoutVars>
          <dgm:bulletEnabled val="1"/>
        </dgm:presLayoutVars>
      </dgm:prSet>
      <dgm:spPr/>
      <dgm:t>
        <a:bodyPr/>
        <a:lstStyle/>
        <a:p>
          <a:endParaRPr lang="en-US"/>
        </a:p>
      </dgm:t>
    </dgm:pt>
    <dgm:pt modelId="{65AB778E-218B-49E6-95C8-CB61469BD6D7}" type="pres">
      <dgm:prSet presAssocID="{AC59ADC2-2257-438B-AAF8-FEF0F1024115}" presName="sibTrans" presStyleLbl="sibTrans2D1" presStyleIdx="0" presStyleCnt="3" custScaleX="229813" custScaleY="98661" custLinFactY="-2285" custLinFactNeighborX="-9946" custLinFactNeighborY="-100000"/>
      <dgm:spPr/>
      <dgm:t>
        <a:bodyPr/>
        <a:lstStyle/>
        <a:p>
          <a:endParaRPr lang="en-US"/>
        </a:p>
      </dgm:t>
    </dgm:pt>
    <dgm:pt modelId="{486A0FF0-9ED0-43CD-9A06-F19E793E69A6}" type="pres">
      <dgm:prSet presAssocID="{AC59ADC2-2257-438B-AAF8-FEF0F1024115}" presName="connTx" presStyleLbl="sibTrans2D1" presStyleIdx="0" presStyleCnt="3"/>
      <dgm:spPr/>
      <dgm:t>
        <a:bodyPr/>
        <a:lstStyle/>
        <a:p>
          <a:endParaRPr lang="en-US"/>
        </a:p>
      </dgm:t>
    </dgm:pt>
    <dgm:pt modelId="{285D4B95-9227-4026-80B4-97CDBC9DF66B}" type="pres">
      <dgm:prSet presAssocID="{327DAF64-F1AB-4A95-8F61-6B742402153D}" presName="composite" presStyleCnt="0"/>
      <dgm:spPr/>
      <dgm:t>
        <a:bodyPr/>
        <a:lstStyle/>
        <a:p>
          <a:endParaRPr lang="en-US"/>
        </a:p>
      </dgm:t>
    </dgm:pt>
    <dgm:pt modelId="{153BFA0E-3ED9-47B0-B6C1-1D7A20DFF3D8}" type="pres">
      <dgm:prSet presAssocID="{327DAF64-F1AB-4A95-8F61-6B742402153D}" presName="imagSh" presStyleLbl="bgImgPlace1" presStyleIdx="1" presStyleCnt="4" custScaleX="124919" custScaleY="94264" custLinFactNeighborX="-45775" custLinFactNeighborY="-87342"/>
      <dgm:spPr>
        <a:blipFill rotWithShape="0">
          <a:blip xmlns:r="http://schemas.openxmlformats.org/officeDocument/2006/relationships" r:embed="rId2"/>
          <a:stretch>
            <a:fillRect/>
          </a:stretch>
        </a:blipFill>
      </dgm:spPr>
      <dgm:t>
        <a:bodyPr/>
        <a:lstStyle/>
        <a:p>
          <a:endParaRPr lang="en-US"/>
        </a:p>
      </dgm:t>
    </dgm:pt>
    <dgm:pt modelId="{E88F0B02-AAC4-406B-8CBC-11550AEB2268}" type="pres">
      <dgm:prSet presAssocID="{327DAF64-F1AB-4A95-8F61-6B742402153D}" presName="txNode" presStyleLbl="node1" presStyleIdx="1" presStyleCnt="4" custScaleX="219333" custScaleY="301445" custLinFactNeighborX="-17031" custLinFactNeighborY="56769">
        <dgm:presLayoutVars>
          <dgm:bulletEnabled val="1"/>
        </dgm:presLayoutVars>
      </dgm:prSet>
      <dgm:spPr/>
      <dgm:t>
        <a:bodyPr/>
        <a:lstStyle/>
        <a:p>
          <a:endParaRPr lang="en-US"/>
        </a:p>
      </dgm:t>
    </dgm:pt>
    <dgm:pt modelId="{B76CE360-138C-400D-8139-B8FBA1D7D18F}" type="pres">
      <dgm:prSet presAssocID="{C3CAF434-51EB-4F67-81C0-B8384F5A2C4C}" presName="sibTrans" presStyleLbl="sibTrans2D1" presStyleIdx="1" presStyleCnt="3" custScaleX="163843" custScaleY="101199" custLinFactNeighborX="-31981" custLinFactNeighborY="4414"/>
      <dgm:spPr/>
      <dgm:t>
        <a:bodyPr/>
        <a:lstStyle/>
        <a:p>
          <a:endParaRPr lang="en-US"/>
        </a:p>
      </dgm:t>
    </dgm:pt>
    <dgm:pt modelId="{29ACFF4D-07EC-4F76-9CEA-6BF99108D6F3}" type="pres">
      <dgm:prSet presAssocID="{C3CAF434-51EB-4F67-81C0-B8384F5A2C4C}" presName="connTx" presStyleLbl="sibTrans2D1" presStyleIdx="1" presStyleCnt="3"/>
      <dgm:spPr/>
      <dgm:t>
        <a:bodyPr/>
        <a:lstStyle/>
        <a:p>
          <a:endParaRPr lang="en-US"/>
        </a:p>
      </dgm:t>
    </dgm:pt>
    <dgm:pt modelId="{C441D7F9-855D-40C9-B76D-6A63DC5BE482}" type="pres">
      <dgm:prSet presAssocID="{8CBE5A4C-CDD5-4799-8BA3-526D4AA6FA60}" presName="composite" presStyleCnt="0"/>
      <dgm:spPr/>
      <dgm:t>
        <a:bodyPr/>
        <a:lstStyle/>
        <a:p>
          <a:endParaRPr lang="en-US"/>
        </a:p>
      </dgm:t>
    </dgm:pt>
    <dgm:pt modelId="{8DBB3D77-812E-47F8-97BB-4D3ED3940B46}" type="pres">
      <dgm:prSet presAssocID="{8CBE5A4C-CDD5-4799-8BA3-526D4AA6FA60}" presName="imagSh" presStyleLbl="bgImgPlace1" presStyleIdx="2" presStyleCnt="4" custLinFactY="-41797" custLinFactNeighborX="-28668" custLinFactNeighborY="-100000"/>
      <dgm:spPr>
        <a:blipFill rotWithShape="0">
          <a:blip xmlns:r="http://schemas.openxmlformats.org/officeDocument/2006/relationships" r:embed="rId3"/>
          <a:stretch>
            <a:fillRect/>
          </a:stretch>
        </a:blipFill>
      </dgm:spPr>
      <dgm:t>
        <a:bodyPr/>
        <a:lstStyle/>
        <a:p>
          <a:endParaRPr lang="en-US"/>
        </a:p>
      </dgm:t>
    </dgm:pt>
    <dgm:pt modelId="{F197EFE6-AB22-4D20-A95E-960259060193}" type="pres">
      <dgm:prSet presAssocID="{8CBE5A4C-CDD5-4799-8BA3-526D4AA6FA60}" presName="txNode" presStyleLbl="node1" presStyleIdx="2" presStyleCnt="4" custScaleX="180829" custScaleY="285573" custLinFactNeighborX="-27082" custLinFactNeighborY="11251">
        <dgm:presLayoutVars>
          <dgm:bulletEnabled val="1"/>
        </dgm:presLayoutVars>
      </dgm:prSet>
      <dgm:spPr/>
      <dgm:t>
        <a:bodyPr/>
        <a:lstStyle/>
        <a:p>
          <a:endParaRPr lang="en-US"/>
        </a:p>
      </dgm:t>
    </dgm:pt>
    <dgm:pt modelId="{1EBE0CB9-AA34-4B18-B758-5F9FBC5E3C9C}" type="pres">
      <dgm:prSet presAssocID="{01E034E0-7567-4CE6-999D-3490A1DFB0ED}" presName="sibTrans" presStyleLbl="sibTrans2D1" presStyleIdx="2" presStyleCnt="3" custScaleX="180827" custScaleY="125347" custLinFactNeighborX="1899" custLinFactNeighborY="-30088"/>
      <dgm:spPr/>
      <dgm:t>
        <a:bodyPr/>
        <a:lstStyle/>
        <a:p>
          <a:endParaRPr lang="en-US"/>
        </a:p>
      </dgm:t>
    </dgm:pt>
    <dgm:pt modelId="{DE196C87-A156-4E67-84D4-6C1EE50FAAC0}" type="pres">
      <dgm:prSet presAssocID="{01E034E0-7567-4CE6-999D-3490A1DFB0ED}" presName="connTx" presStyleLbl="sibTrans2D1" presStyleIdx="2" presStyleCnt="3"/>
      <dgm:spPr/>
      <dgm:t>
        <a:bodyPr/>
        <a:lstStyle/>
        <a:p>
          <a:endParaRPr lang="en-US"/>
        </a:p>
      </dgm:t>
    </dgm:pt>
    <dgm:pt modelId="{79840527-393B-4169-9F98-3152ACA602BF}" type="pres">
      <dgm:prSet presAssocID="{A32E51CE-FE4A-46D6-8E38-769B6929759D}" presName="composite" presStyleCnt="0"/>
      <dgm:spPr/>
      <dgm:t>
        <a:bodyPr/>
        <a:lstStyle/>
        <a:p>
          <a:endParaRPr lang="en-US"/>
        </a:p>
      </dgm:t>
    </dgm:pt>
    <dgm:pt modelId="{0519CEBE-8553-4F37-8BC9-B83D31B4D1CE}" type="pres">
      <dgm:prSet presAssocID="{A32E51CE-FE4A-46D6-8E38-769B6929759D}" presName="imagSh" presStyleLbl="bgImgPlace1" presStyleIdx="3" presStyleCnt="4" custLinFactNeighborX="-22027" custLinFactNeighborY="-99152"/>
      <dgm:spPr>
        <a:blipFill rotWithShape="0">
          <a:blip xmlns:r="http://schemas.openxmlformats.org/officeDocument/2006/relationships" r:embed="rId4"/>
          <a:stretch>
            <a:fillRect/>
          </a:stretch>
        </a:blipFill>
      </dgm:spPr>
      <dgm:t>
        <a:bodyPr/>
        <a:lstStyle/>
        <a:p>
          <a:endParaRPr lang="en-US"/>
        </a:p>
      </dgm:t>
    </dgm:pt>
    <dgm:pt modelId="{B11EB97F-7D71-406A-AB8C-1A459FB9BE56}" type="pres">
      <dgm:prSet presAssocID="{A32E51CE-FE4A-46D6-8E38-769B6929759D}" presName="txNode" presStyleLbl="node1" presStyleIdx="3" presStyleCnt="4" custScaleX="160274" custScaleY="276999" custLinFactNeighborX="-21177" custLinFactNeighborY="49814">
        <dgm:presLayoutVars>
          <dgm:bulletEnabled val="1"/>
        </dgm:presLayoutVars>
      </dgm:prSet>
      <dgm:spPr/>
      <dgm:t>
        <a:bodyPr/>
        <a:lstStyle/>
        <a:p>
          <a:endParaRPr lang="en-US"/>
        </a:p>
      </dgm:t>
    </dgm:pt>
  </dgm:ptLst>
  <dgm:cxnLst>
    <dgm:cxn modelId="{54FC6667-0BAA-4DB2-B383-BA0DE76BE861}" srcId="{70E94E56-C970-4207-8E8D-15E45C77F965}" destId="{8897250D-6E29-4F99-ADEF-0D33B0562A1E}" srcOrd="0" destOrd="0" parTransId="{1E4697CC-0D25-41F8-8EC5-914FA4E1A0D1}" sibTransId="{B0D0360D-9DD4-43AD-A141-5C0502C4B4DE}"/>
    <dgm:cxn modelId="{423A7FC5-9656-4B9E-9395-0CF4A399F359}" type="presOf" srcId="{32B98D73-16CE-4F47-8A18-5F7139E595B8}" destId="{E88F0B02-AAC4-406B-8CBC-11550AEB2268}" srcOrd="0" destOrd="2" presId="urn:microsoft.com/office/officeart/2005/8/layout/hProcess10#2"/>
    <dgm:cxn modelId="{563F5691-6668-4365-9EB5-222B09DBA587}" type="presOf" srcId="{04FCA102-0E49-41E6-8D4A-D5EB49538B54}" destId="{B11EB97F-7D71-406A-AB8C-1A459FB9BE56}" srcOrd="0" destOrd="3" presId="urn:microsoft.com/office/officeart/2005/8/layout/hProcess10#2"/>
    <dgm:cxn modelId="{72DBB127-B186-4932-9DB1-F46469E2C969}" srcId="{327DAF64-F1AB-4A95-8F61-6B742402153D}" destId="{5F4A0439-A01A-4C24-A826-F2969A21B81E}" srcOrd="2" destOrd="0" parTransId="{FA8D2572-7FB3-473D-B1C4-916A0DF06878}" sibTransId="{A8A1A96C-8FD4-4A3E-A70A-F79CDD9FB900}"/>
    <dgm:cxn modelId="{4383AFF0-D56F-481A-B03C-085610A52257}" srcId="{A32E51CE-FE4A-46D6-8E38-769B6929759D}" destId="{04FCA102-0E49-41E6-8D4A-D5EB49538B54}" srcOrd="2" destOrd="0" parTransId="{C2CB46E9-5B51-4845-BC3C-EE18552012EB}" sibTransId="{2A497CD5-379F-4FF6-BF2E-306894B6B6CF}"/>
    <dgm:cxn modelId="{A446D2F5-5AF7-4D75-90A3-6622788A2B33}" type="presOf" srcId="{5454E798-4B4A-488E-AF81-83D6D57AB297}" destId="{A6E198C7-30E9-44D5-AAEA-10054337754B}" srcOrd="0" destOrd="0" presId="urn:microsoft.com/office/officeart/2005/8/layout/hProcess10#2"/>
    <dgm:cxn modelId="{C067FA71-1E11-4101-8EA5-57197A36465E}" type="presOf" srcId="{C48FD786-3ADC-410A-B8DA-9754D70D25FB}" destId="{D82D00EB-4F84-417D-B8DF-D30837EAF6F8}" srcOrd="0" destOrd="3" presId="urn:microsoft.com/office/officeart/2005/8/layout/hProcess10#2"/>
    <dgm:cxn modelId="{9D62FD4D-A87C-42B8-92F9-2A84ED5325A9}" srcId="{8CBE5A4C-CDD5-4799-8BA3-526D4AA6FA60}" destId="{A0CBDB90-D2DF-46C1-8D1E-2409B7D091F5}" srcOrd="1" destOrd="0" parTransId="{514696F7-EF6C-453A-B7AE-472E5F0806D8}" sibTransId="{DEACC3D8-66CA-43DA-B1C4-D0A19CD9A723}"/>
    <dgm:cxn modelId="{BB4259FB-77B2-4E9D-9202-45E66566A957}" type="presOf" srcId="{F844F96A-6FED-4F96-B2C2-05F0BBDC5785}" destId="{B11EB97F-7D71-406A-AB8C-1A459FB9BE56}" srcOrd="0" destOrd="1" presId="urn:microsoft.com/office/officeart/2005/8/layout/hProcess10#2"/>
    <dgm:cxn modelId="{57ED69DF-905E-4C7C-973F-D4DDE6BEA9BB}" type="presOf" srcId="{8897250D-6E29-4F99-ADEF-0D33B0562A1E}" destId="{D82D00EB-4F84-417D-B8DF-D30837EAF6F8}" srcOrd="0" destOrd="1" presId="urn:microsoft.com/office/officeart/2005/8/layout/hProcess10#2"/>
    <dgm:cxn modelId="{4A518C37-8BDE-4B20-99D0-CD12A8022523}" type="presOf" srcId="{C3CAF434-51EB-4F67-81C0-B8384F5A2C4C}" destId="{B76CE360-138C-400D-8139-B8FBA1D7D18F}" srcOrd="0" destOrd="0" presId="urn:microsoft.com/office/officeart/2005/8/layout/hProcess10#2"/>
    <dgm:cxn modelId="{45A8F5DF-91DE-42DA-AEE3-27E48982C678}" type="presOf" srcId="{185CE68B-9871-4056-AD0B-8C95FB78539A}" destId="{F197EFE6-AB22-4D20-A95E-960259060193}" srcOrd="0" destOrd="1" presId="urn:microsoft.com/office/officeart/2005/8/layout/hProcess10#2"/>
    <dgm:cxn modelId="{CA7ECB92-BFE6-4C03-A971-594F9BF26DAF}" srcId="{5454E798-4B4A-488E-AF81-83D6D57AB297}" destId="{70E94E56-C970-4207-8E8D-15E45C77F965}" srcOrd="0" destOrd="0" parTransId="{BF8A3EB5-FD08-4C3D-8790-4B0887F583EB}" sibTransId="{AC59ADC2-2257-438B-AAF8-FEF0F1024115}"/>
    <dgm:cxn modelId="{1EF1FEEA-B4CE-430A-B472-2826998AB362}" type="presOf" srcId="{C3CAF434-51EB-4F67-81C0-B8384F5A2C4C}" destId="{29ACFF4D-07EC-4F76-9CEA-6BF99108D6F3}" srcOrd="1" destOrd="0" presId="urn:microsoft.com/office/officeart/2005/8/layout/hProcess10#2"/>
    <dgm:cxn modelId="{8F5701CA-3C33-49FC-B988-26C7007B93FC}" type="presOf" srcId="{A32E51CE-FE4A-46D6-8E38-769B6929759D}" destId="{B11EB97F-7D71-406A-AB8C-1A459FB9BE56}" srcOrd="0" destOrd="0" presId="urn:microsoft.com/office/officeart/2005/8/layout/hProcess10#2"/>
    <dgm:cxn modelId="{3AF306E0-4B95-4531-8743-7B095AD8C63C}" srcId="{8CBE5A4C-CDD5-4799-8BA3-526D4AA6FA60}" destId="{7A13D6A1-6930-44D5-AB5E-3DD65655B9C7}" srcOrd="2" destOrd="0" parTransId="{D2AB4DB9-D1F9-4C5A-81DD-D8EC17D2970E}" sibTransId="{91096B37-41AA-49E8-9A08-5B56AB12E011}"/>
    <dgm:cxn modelId="{96656A6E-5333-4403-A13E-2F64395E64DD}" type="presOf" srcId="{A0CBDB90-D2DF-46C1-8D1E-2409B7D091F5}" destId="{F197EFE6-AB22-4D20-A95E-960259060193}" srcOrd="0" destOrd="2" presId="urn:microsoft.com/office/officeart/2005/8/layout/hProcess10#2"/>
    <dgm:cxn modelId="{0EF94753-2D87-43BB-81AD-98F6334A0A78}" srcId="{327DAF64-F1AB-4A95-8F61-6B742402153D}" destId="{94D140E9-C9F1-409A-8E9B-2752C2C09B9F}" srcOrd="0" destOrd="0" parTransId="{870CD28B-32C9-4895-B190-57266ADD3D62}" sibTransId="{6767315D-1632-4104-B2C2-8AE57539D44E}"/>
    <dgm:cxn modelId="{AA26855A-B0C9-4C72-AC76-935BF878F29D}" type="presOf" srcId="{F02C25EF-70EC-4A9F-876B-C6BF542786CF}" destId="{D82D00EB-4F84-417D-B8DF-D30837EAF6F8}" srcOrd="0" destOrd="2" presId="urn:microsoft.com/office/officeart/2005/8/layout/hProcess10#2"/>
    <dgm:cxn modelId="{C49E6DF5-BAF4-48A5-9E08-D0ED53DC3C49}" srcId="{A32E51CE-FE4A-46D6-8E38-769B6929759D}" destId="{2EEF933F-7813-4891-A9F4-36620A6DA9BB}" srcOrd="1" destOrd="0" parTransId="{377BAD04-6FC1-4415-B444-0288F13FBECA}" sibTransId="{74E3799F-7C9F-4C4E-B9E5-A091D1DE09E4}"/>
    <dgm:cxn modelId="{9C6CA508-99C5-4259-B873-5EC2CC5847FE}" srcId="{70E94E56-C970-4207-8E8D-15E45C77F965}" destId="{F02C25EF-70EC-4A9F-876B-C6BF542786CF}" srcOrd="1" destOrd="0" parTransId="{2DA3E277-50A1-4388-9CF4-04616D573134}" sibTransId="{DF41E6B3-D86C-4314-8B87-54A9CAF9984D}"/>
    <dgm:cxn modelId="{5FB6A72D-C9BF-4A89-AF36-7D0880BE393E}" srcId="{8CBE5A4C-CDD5-4799-8BA3-526D4AA6FA60}" destId="{185CE68B-9871-4056-AD0B-8C95FB78539A}" srcOrd="0" destOrd="0" parTransId="{21C057D3-30FB-43F8-94F8-D1877EB809F9}" sibTransId="{792D74A8-4DAD-4DDF-B63E-2DC72D5431EB}"/>
    <dgm:cxn modelId="{6027714B-ABD3-4AFD-AC9E-859AACD6CF94}" srcId="{5454E798-4B4A-488E-AF81-83D6D57AB297}" destId="{327DAF64-F1AB-4A95-8F61-6B742402153D}" srcOrd="1" destOrd="0" parTransId="{855D9CEC-9509-4FB6-8EA2-73A0E1EFBE2F}" sibTransId="{C3CAF434-51EB-4F67-81C0-B8384F5A2C4C}"/>
    <dgm:cxn modelId="{4BE9C149-17E6-48A8-8349-19C009EF8462}" type="presOf" srcId="{8CBE5A4C-CDD5-4799-8BA3-526D4AA6FA60}" destId="{F197EFE6-AB22-4D20-A95E-960259060193}" srcOrd="0" destOrd="0" presId="urn:microsoft.com/office/officeart/2005/8/layout/hProcess10#2"/>
    <dgm:cxn modelId="{2D6BFCE0-69FE-49DC-B136-C7E9D206AEFD}" type="presOf" srcId="{01E034E0-7567-4CE6-999D-3490A1DFB0ED}" destId="{DE196C87-A156-4E67-84D4-6C1EE50FAAC0}" srcOrd="1" destOrd="0" presId="urn:microsoft.com/office/officeart/2005/8/layout/hProcess10#2"/>
    <dgm:cxn modelId="{FE4C7F25-0D5A-41D0-8C26-74D22B50113E}" srcId="{5454E798-4B4A-488E-AF81-83D6D57AB297}" destId="{8CBE5A4C-CDD5-4799-8BA3-526D4AA6FA60}" srcOrd="2" destOrd="0" parTransId="{B1BF4AA8-364D-4974-BF0A-FE8D03BBD303}" sibTransId="{01E034E0-7567-4CE6-999D-3490A1DFB0ED}"/>
    <dgm:cxn modelId="{EE79F0B8-51FD-46A5-A16C-BE4B8776D2B9}" srcId="{5454E798-4B4A-488E-AF81-83D6D57AB297}" destId="{A32E51CE-FE4A-46D6-8E38-769B6929759D}" srcOrd="3" destOrd="0" parTransId="{95BD9133-08D8-4460-BD5C-81FBDC95765C}" sibTransId="{B40CAE74-A9B0-4D64-85DD-33E150228EEF}"/>
    <dgm:cxn modelId="{2D175B1A-8F26-49C7-AC8D-D3F40178BC96}" type="presOf" srcId="{94D140E9-C9F1-409A-8E9B-2752C2C09B9F}" destId="{E88F0B02-AAC4-406B-8CBC-11550AEB2268}" srcOrd="0" destOrd="1" presId="urn:microsoft.com/office/officeart/2005/8/layout/hProcess10#2"/>
    <dgm:cxn modelId="{8CA95BEE-613F-46B6-A9D1-D442774463BE}" srcId="{A32E51CE-FE4A-46D6-8E38-769B6929759D}" destId="{F844F96A-6FED-4F96-B2C2-05F0BBDC5785}" srcOrd="0" destOrd="0" parTransId="{A1388769-17E6-443D-A1DA-EC5547444666}" sibTransId="{B6B0BB9E-9E48-4472-BB2B-943AA586A2E8}"/>
    <dgm:cxn modelId="{1EC864C9-CEE2-4306-A317-03FAF978895F}" type="presOf" srcId="{70E94E56-C970-4207-8E8D-15E45C77F965}" destId="{D82D00EB-4F84-417D-B8DF-D30837EAF6F8}" srcOrd="0" destOrd="0" presId="urn:microsoft.com/office/officeart/2005/8/layout/hProcess10#2"/>
    <dgm:cxn modelId="{CC355974-9DEE-4337-93B7-B4039ADF236B}" type="presOf" srcId="{2E0EC4F1-A63F-411D-88DC-8B2E870B6B66}" destId="{E88F0B02-AAC4-406B-8CBC-11550AEB2268}" srcOrd="0" destOrd="5" presId="urn:microsoft.com/office/officeart/2005/8/layout/hProcess10#2"/>
    <dgm:cxn modelId="{93169C8C-1A3A-42B0-AA08-9C6E1BBAA483}" srcId="{327DAF64-F1AB-4A95-8F61-6B742402153D}" destId="{DB31B3EC-51AB-4746-B2FB-03DB87784C63}" srcOrd="3" destOrd="0" parTransId="{16C5F71C-756E-417A-B9D1-EB3102799BAF}" sibTransId="{FF467DF0-9CF0-4886-8FE6-97667A452692}"/>
    <dgm:cxn modelId="{FACDE37D-9309-43B7-9892-006F4BA1706C}" type="presOf" srcId="{AC59ADC2-2257-438B-AAF8-FEF0F1024115}" destId="{486A0FF0-9ED0-43CD-9A06-F19E793E69A6}" srcOrd="1" destOrd="0" presId="urn:microsoft.com/office/officeart/2005/8/layout/hProcess10#2"/>
    <dgm:cxn modelId="{958EB7AC-29D6-43E9-BF4A-A61C5929E252}" type="presOf" srcId="{2EEF933F-7813-4891-A9F4-36620A6DA9BB}" destId="{B11EB97F-7D71-406A-AB8C-1A459FB9BE56}" srcOrd="0" destOrd="2" presId="urn:microsoft.com/office/officeart/2005/8/layout/hProcess10#2"/>
    <dgm:cxn modelId="{1A815780-26C5-41EF-BA5C-102A5D7456FE}" type="presOf" srcId="{7A13D6A1-6930-44D5-AB5E-3DD65655B9C7}" destId="{F197EFE6-AB22-4D20-A95E-960259060193}" srcOrd="0" destOrd="3" presId="urn:microsoft.com/office/officeart/2005/8/layout/hProcess10#2"/>
    <dgm:cxn modelId="{9A7AC842-7587-459D-9E98-A9A199E8CC47}" type="presOf" srcId="{DB31B3EC-51AB-4746-B2FB-03DB87784C63}" destId="{E88F0B02-AAC4-406B-8CBC-11550AEB2268}" srcOrd="0" destOrd="4" presId="urn:microsoft.com/office/officeart/2005/8/layout/hProcess10#2"/>
    <dgm:cxn modelId="{80AA3CD1-A172-40B5-9A61-211B659B06CD}" type="presOf" srcId="{5F4A0439-A01A-4C24-A826-F2969A21B81E}" destId="{E88F0B02-AAC4-406B-8CBC-11550AEB2268}" srcOrd="0" destOrd="3" presId="urn:microsoft.com/office/officeart/2005/8/layout/hProcess10#2"/>
    <dgm:cxn modelId="{9F8DA00B-8A55-4D96-8455-67B2FFBDABB7}" srcId="{70E94E56-C970-4207-8E8D-15E45C77F965}" destId="{C48FD786-3ADC-410A-B8DA-9754D70D25FB}" srcOrd="2" destOrd="0" parTransId="{D7463A18-0A61-4909-92E6-1D63475E57A5}" sibTransId="{AE019C0E-A89F-4475-90D6-7A57FF00C771}"/>
    <dgm:cxn modelId="{10CDB468-037C-4507-A085-D4F5BD81B684}" type="presOf" srcId="{327DAF64-F1AB-4A95-8F61-6B742402153D}" destId="{E88F0B02-AAC4-406B-8CBC-11550AEB2268}" srcOrd="0" destOrd="0" presId="urn:microsoft.com/office/officeart/2005/8/layout/hProcess10#2"/>
    <dgm:cxn modelId="{FF0BDB4A-E189-4065-9C93-352FFFCE4037}" srcId="{327DAF64-F1AB-4A95-8F61-6B742402153D}" destId="{32B98D73-16CE-4F47-8A18-5F7139E595B8}" srcOrd="1" destOrd="0" parTransId="{45AD9353-9DEC-42FE-9DC4-3B32DB4BD45D}" sibTransId="{282327F3-DD72-4616-A38E-707A859AC3CB}"/>
    <dgm:cxn modelId="{45D75AB8-0D9F-4296-8EFA-32FFDFE57140}" type="presOf" srcId="{01E034E0-7567-4CE6-999D-3490A1DFB0ED}" destId="{1EBE0CB9-AA34-4B18-B758-5F9FBC5E3C9C}" srcOrd="0" destOrd="0" presId="urn:microsoft.com/office/officeart/2005/8/layout/hProcess10#2"/>
    <dgm:cxn modelId="{201B907A-009A-4DCD-A9BE-8A49A6F666EA}" srcId="{327DAF64-F1AB-4A95-8F61-6B742402153D}" destId="{2E0EC4F1-A63F-411D-88DC-8B2E870B6B66}" srcOrd="4" destOrd="0" parTransId="{71C1812B-4FE0-4D34-AE0E-ECC0E91CAA13}" sibTransId="{84AE3585-793A-448E-8EBE-B7267EB3A7C4}"/>
    <dgm:cxn modelId="{AF317232-9F26-4AA3-8B02-E6FC799A3EF4}" type="presOf" srcId="{AC59ADC2-2257-438B-AAF8-FEF0F1024115}" destId="{65AB778E-218B-49E6-95C8-CB61469BD6D7}" srcOrd="0" destOrd="0" presId="urn:microsoft.com/office/officeart/2005/8/layout/hProcess10#2"/>
    <dgm:cxn modelId="{1FB645A4-AA4A-4A1C-BB1B-8C28B583B4EA}" type="presParOf" srcId="{A6E198C7-30E9-44D5-AAEA-10054337754B}" destId="{B0D13CC1-FE05-48B1-BD8F-63B22FF0D041}" srcOrd="0" destOrd="0" presId="urn:microsoft.com/office/officeart/2005/8/layout/hProcess10#2"/>
    <dgm:cxn modelId="{9CE2035F-7910-484F-B130-4CD6446C75C8}" type="presParOf" srcId="{B0D13CC1-FE05-48B1-BD8F-63B22FF0D041}" destId="{2B92CA1D-BE52-4027-B762-BDF064BCAC00}" srcOrd="0" destOrd="0" presId="urn:microsoft.com/office/officeart/2005/8/layout/hProcess10#2"/>
    <dgm:cxn modelId="{3D0C5A92-8062-4D14-87CB-B725F39B05E1}" type="presParOf" srcId="{B0D13CC1-FE05-48B1-BD8F-63B22FF0D041}" destId="{D82D00EB-4F84-417D-B8DF-D30837EAF6F8}" srcOrd="1" destOrd="0" presId="urn:microsoft.com/office/officeart/2005/8/layout/hProcess10#2"/>
    <dgm:cxn modelId="{A3C99C70-8183-46E8-861C-63C4D2E040EA}" type="presParOf" srcId="{A6E198C7-30E9-44D5-AAEA-10054337754B}" destId="{65AB778E-218B-49E6-95C8-CB61469BD6D7}" srcOrd="1" destOrd="0" presId="urn:microsoft.com/office/officeart/2005/8/layout/hProcess10#2"/>
    <dgm:cxn modelId="{EC0F6711-A57C-4F88-B623-11A0167002FE}" type="presParOf" srcId="{65AB778E-218B-49E6-95C8-CB61469BD6D7}" destId="{486A0FF0-9ED0-43CD-9A06-F19E793E69A6}" srcOrd="0" destOrd="0" presId="urn:microsoft.com/office/officeart/2005/8/layout/hProcess10#2"/>
    <dgm:cxn modelId="{3B160E95-4D59-4068-9166-F7EEBC2F1764}" type="presParOf" srcId="{A6E198C7-30E9-44D5-AAEA-10054337754B}" destId="{285D4B95-9227-4026-80B4-97CDBC9DF66B}" srcOrd="2" destOrd="0" presId="urn:microsoft.com/office/officeart/2005/8/layout/hProcess10#2"/>
    <dgm:cxn modelId="{001C345A-7FBC-4C43-8E38-ABF09526DDD6}" type="presParOf" srcId="{285D4B95-9227-4026-80B4-97CDBC9DF66B}" destId="{153BFA0E-3ED9-47B0-B6C1-1D7A20DFF3D8}" srcOrd="0" destOrd="0" presId="urn:microsoft.com/office/officeart/2005/8/layout/hProcess10#2"/>
    <dgm:cxn modelId="{87981A54-8551-4899-BBB0-7C29E6B8D292}" type="presParOf" srcId="{285D4B95-9227-4026-80B4-97CDBC9DF66B}" destId="{E88F0B02-AAC4-406B-8CBC-11550AEB2268}" srcOrd="1" destOrd="0" presId="urn:microsoft.com/office/officeart/2005/8/layout/hProcess10#2"/>
    <dgm:cxn modelId="{E4014ED4-D284-4AF2-8D21-43846AC54EB7}" type="presParOf" srcId="{A6E198C7-30E9-44D5-AAEA-10054337754B}" destId="{B76CE360-138C-400D-8139-B8FBA1D7D18F}" srcOrd="3" destOrd="0" presId="urn:microsoft.com/office/officeart/2005/8/layout/hProcess10#2"/>
    <dgm:cxn modelId="{67AD7DF8-9D1D-4CBC-93C8-44407A3A89D5}" type="presParOf" srcId="{B76CE360-138C-400D-8139-B8FBA1D7D18F}" destId="{29ACFF4D-07EC-4F76-9CEA-6BF99108D6F3}" srcOrd="0" destOrd="0" presId="urn:microsoft.com/office/officeart/2005/8/layout/hProcess10#2"/>
    <dgm:cxn modelId="{D56CBD33-3661-416C-B893-1535A548FC98}" type="presParOf" srcId="{A6E198C7-30E9-44D5-AAEA-10054337754B}" destId="{C441D7F9-855D-40C9-B76D-6A63DC5BE482}" srcOrd="4" destOrd="0" presId="urn:microsoft.com/office/officeart/2005/8/layout/hProcess10#2"/>
    <dgm:cxn modelId="{A02D4E91-09F3-4522-B373-A293D41039BB}" type="presParOf" srcId="{C441D7F9-855D-40C9-B76D-6A63DC5BE482}" destId="{8DBB3D77-812E-47F8-97BB-4D3ED3940B46}" srcOrd="0" destOrd="0" presId="urn:microsoft.com/office/officeart/2005/8/layout/hProcess10#2"/>
    <dgm:cxn modelId="{0A7A7F90-CB1D-45AE-96D2-43248735A59F}" type="presParOf" srcId="{C441D7F9-855D-40C9-B76D-6A63DC5BE482}" destId="{F197EFE6-AB22-4D20-A95E-960259060193}" srcOrd="1" destOrd="0" presId="urn:microsoft.com/office/officeart/2005/8/layout/hProcess10#2"/>
    <dgm:cxn modelId="{E45C519C-58DF-479E-944A-DE5B762EB424}" type="presParOf" srcId="{A6E198C7-30E9-44D5-AAEA-10054337754B}" destId="{1EBE0CB9-AA34-4B18-B758-5F9FBC5E3C9C}" srcOrd="5" destOrd="0" presId="urn:microsoft.com/office/officeart/2005/8/layout/hProcess10#2"/>
    <dgm:cxn modelId="{CA98A4D4-A9AF-4A20-8E0C-ED49B271BC2A}" type="presParOf" srcId="{1EBE0CB9-AA34-4B18-B758-5F9FBC5E3C9C}" destId="{DE196C87-A156-4E67-84D4-6C1EE50FAAC0}" srcOrd="0" destOrd="0" presId="urn:microsoft.com/office/officeart/2005/8/layout/hProcess10#2"/>
    <dgm:cxn modelId="{6FDFD2D3-B5BE-4777-A7E9-7640CBFD63E7}" type="presParOf" srcId="{A6E198C7-30E9-44D5-AAEA-10054337754B}" destId="{79840527-393B-4169-9F98-3152ACA602BF}" srcOrd="6" destOrd="0" presId="urn:microsoft.com/office/officeart/2005/8/layout/hProcess10#2"/>
    <dgm:cxn modelId="{35D05A70-9012-479B-ABC5-A5F1AAA3A42B}" type="presParOf" srcId="{79840527-393B-4169-9F98-3152ACA602BF}" destId="{0519CEBE-8553-4F37-8BC9-B83D31B4D1CE}" srcOrd="0" destOrd="0" presId="urn:microsoft.com/office/officeart/2005/8/layout/hProcess10#2"/>
    <dgm:cxn modelId="{232DC0E1-EEE7-45D4-BD00-A3D563BC0831}" type="presParOf" srcId="{79840527-393B-4169-9F98-3152ACA602BF}" destId="{B11EB97F-7D71-406A-AB8C-1A459FB9BE56}" srcOrd="1" destOrd="0" presId="urn:microsoft.com/office/officeart/2005/8/layout/hProcess10#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BF31B0D-7FA9-4620-812D-710773156E95}" type="doc">
      <dgm:prSet loTypeId="urn:microsoft.com/office/officeart/2005/8/layout/equation1" loCatId="relationship" qsTypeId="urn:microsoft.com/office/officeart/2005/8/quickstyle/simple1" qsCatId="simple" csTypeId="urn:microsoft.com/office/officeart/2005/8/colors/accent2_5" csCatId="accent2" phldr="1"/>
      <dgm:spPr/>
    </dgm:pt>
    <dgm:pt modelId="{8F8E9FBD-780A-4554-ABA9-726DD0702F70}">
      <dgm:prSet phldrT="[Text]"/>
      <dgm:spPr/>
      <dgm:t>
        <a:bodyPr/>
        <a:lstStyle/>
        <a:p>
          <a:r>
            <a:rPr lang="en-US" dirty="0" smtClean="0"/>
            <a:t>Student Total Days Attended</a:t>
          </a:r>
          <a:endParaRPr lang="en-US" dirty="0"/>
        </a:p>
      </dgm:t>
    </dgm:pt>
    <dgm:pt modelId="{C720A705-20B1-4EE6-B9D9-3A4D91BA183A}" type="parTrans" cxnId="{A58EE8E5-5B3B-4833-8537-C63E2B40FB00}">
      <dgm:prSet/>
      <dgm:spPr/>
      <dgm:t>
        <a:bodyPr/>
        <a:lstStyle/>
        <a:p>
          <a:endParaRPr lang="en-US"/>
        </a:p>
      </dgm:t>
    </dgm:pt>
    <dgm:pt modelId="{C4C30E09-65DA-4E00-90CB-ED9264AE2B32}" type="sibTrans" cxnId="{A58EE8E5-5B3B-4833-8537-C63E2B40FB00}">
      <dgm:prSet/>
      <dgm:spPr/>
      <dgm:t>
        <a:bodyPr/>
        <a:lstStyle/>
        <a:p>
          <a:endParaRPr lang="en-US"/>
        </a:p>
      </dgm:t>
    </dgm:pt>
    <dgm:pt modelId="{6AC760A8-FFC1-4506-8459-052B850C5F72}">
      <dgm:prSet phldrT="[Text]"/>
      <dgm:spPr/>
      <dgm:t>
        <a:bodyPr/>
        <a:lstStyle/>
        <a:p>
          <a:r>
            <a:rPr lang="en-US" smtClean="0"/>
            <a:t>Student Total Days Unexcused Absent</a:t>
          </a:r>
          <a:endParaRPr lang="en-US" dirty="0"/>
        </a:p>
      </dgm:t>
    </dgm:pt>
    <dgm:pt modelId="{A10C6A98-9E1A-4E4B-B3DB-05AFD9F3D80C}" type="parTrans" cxnId="{9EA4EFBF-1E05-4C1A-AD4A-0D45B456B32D}">
      <dgm:prSet/>
      <dgm:spPr/>
      <dgm:t>
        <a:bodyPr/>
        <a:lstStyle/>
        <a:p>
          <a:endParaRPr lang="en-US"/>
        </a:p>
      </dgm:t>
    </dgm:pt>
    <dgm:pt modelId="{A36D48C4-4641-4B56-B5DF-D13B3CD248A2}" type="sibTrans" cxnId="{9EA4EFBF-1E05-4C1A-AD4A-0D45B456B32D}">
      <dgm:prSet/>
      <dgm:spPr/>
      <dgm:t>
        <a:bodyPr/>
        <a:lstStyle/>
        <a:p>
          <a:endParaRPr lang="en-US"/>
        </a:p>
      </dgm:t>
    </dgm:pt>
    <dgm:pt modelId="{28033D4D-A544-4402-88BF-3A3B441A268E}">
      <dgm:prSet phldrT="[Text]"/>
      <dgm:spPr/>
      <dgm:t>
        <a:bodyPr/>
        <a:lstStyle/>
        <a:p>
          <a:r>
            <a:rPr lang="en-US" smtClean="0"/>
            <a:t>Student Total Days Possible</a:t>
          </a:r>
          <a:endParaRPr lang="en-US" dirty="0"/>
        </a:p>
      </dgm:t>
    </dgm:pt>
    <dgm:pt modelId="{612BDA2D-837F-4AC4-B866-066A32B1D394}" type="parTrans" cxnId="{563F4F72-5E7E-4E0E-8893-8D8D36370EA0}">
      <dgm:prSet/>
      <dgm:spPr/>
      <dgm:t>
        <a:bodyPr/>
        <a:lstStyle/>
        <a:p>
          <a:endParaRPr lang="en-US"/>
        </a:p>
      </dgm:t>
    </dgm:pt>
    <dgm:pt modelId="{1F9A545F-A926-4353-87C3-FEB0F2B37CA3}" type="sibTrans" cxnId="{563F4F72-5E7E-4E0E-8893-8D8D36370EA0}">
      <dgm:prSet/>
      <dgm:spPr/>
      <dgm:t>
        <a:bodyPr/>
        <a:lstStyle/>
        <a:p>
          <a:endParaRPr lang="en-US"/>
        </a:p>
      </dgm:t>
    </dgm:pt>
    <dgm:pt modelId="{7C584A5C-2B80-47C8-B29E-6E0D701FCC32}">
      <dgm:prSet/>
      <dgm:spPr/>
      <dgm:t>
        <a:bodyPr/>
        <a:lstStyle/>
        <a:p>
          <a:r>
            <a:rPr lang="en-US" dirty="0" smtClean="0"/>
            <a:t>Student Total Days Excused Absent</a:t>
          </a:r>
          <a:endParaRPr lang="en-US" dirty="0"/>
        </a:p>
      </dgm:t>
    </dgm:pt>
    <dgm:pt modelId="{CF4B223A-0384-41AA-AF8A-A1A3AC762AE4}" type="parTrans" cxnId="{768BF4A8-BDB6-4E4B-BF58-1F6BD29AD9EA}">
      <dgm:prSet/>
      <dgm:spPr/>
      <dgm:t>
        <a:bodyPr/>
        <a:lstStyle/>
        <a:p>
          <a:endParaRPr lang="en-US"/>
        </a:p>
      </dgm:t>
    </dgm:pt>
    <dgm:pt modelId="{CF50BD4C-9F9A-4217-B2F4-65BAE3B35A39}" type="sibTrans" cxnId="{768BF4A8-BDB6-4E4B-BF58-1F6BD29AD9EA}">
      <dgm:prSet/>
      <dgm:spPr/>
      <dgm:t>
        <a:bodyPr/>
        <a:lstStyle/>
        <a:p>
          <a:endParaRPr lang="en-US"/>
        </a:p>
      </dgm:t>
    </dgm:pt>
    <dgm:pt modelId="{07B20111-9630-4E45-AC77-24CA540D4C7D}" type="pres">
      <dgm:prSet presAssocID="{0BF31B0D-7FA9-4620-812D-710773156E95}" presName="linearFlow" presStyleCnt="0">
        <dgm:presLayoutVars>
          <dgm:dir/>
          <dgm:resizeHandles val="exact"/>
        </dgm:presLayoutVars>
      </dgm:prSet>
      <dgm:spPr/>
    </dgm:pt>
    <dgm:pt modelId="{C3162B54-6F8E-42B5-AB98-31F0DE1BFAE7}" type="pres">
      <dgm:prSet presAssocID="{8F8E9FBD-780A-4554-ABA9-726DD0702F70}" presName="node" presStyleLbl="node1" presStyleIdx="0" presStyleCnt="4" custScaleX="225569" custScaleY="275653">
        <dgm:presLayoutVars>
          <dgm:bulletEnabled val="1"/>
        </dgm:presLayoutVars>
      </dgm:prSet>
      <dgm:spPr>
        <a:prstGeom prst="flowChartAlternateProcess">
          <a:avLst/>
        </a:prstGeom>
      </dgm:spPr>
      <dgm:t>
        <a:bodyPr/>
        <a:lstStyle/>
        <a:p>
          <a:endParaRPr lang="en-US"/>
        </a:p>
      </dgm:t>
    </dgm:pt>
    <dgm:pt modelId="{96BBF250-6C03-4F02-91E3-C4B3AFB55086}" type="pres">
      <dgm:prSet presAssocID="{C4C30E09-65DA-4E00-90CB-ED9264AE2B32}" presName="spacerL" presStyleCnt="0"/>
      <dgm:spPr/>
    </dgm:pt>
    <dgm:pt modelId="{B9F534DA-C0B4-43E5-8CDA-5673B6A0ED2E}" type="pres">
      <dgm:prSet presAssocID="{C4C30E09-65DA-4E00-90CB-ED9264AE2B32}" presName="sibTrans" presStyleLbl="sibTrans2D1" presStyleIdx="0" presStyleCnt="3"/>
      <dgm:spPr/>
      <dgm:t>
        <a:bodyPr/>
        <a:lstStyle/>
        <a:p>
          <a:endParaRPr lang="en-US"/>
        </a:p>
      </dgm:t>
    </dgm:pt>
    <dgm:pt modelId="{BB305B53-0BA6-41F0-BBB6-6E38AAF3E1C4}" type="pres">
      <dgm:prSet presAssocID="{C4C30E09-65DA-4E00-90CB-ED9264AE2B32}" presName="spacerR" presStyleCnt="0"/>
      <dgm:spPr/>
    </dgm:pt>
    <dgm:pt modelId="{5A905375-6902-4CA8-9151-F1EB9DFA2FB7}" type="pres">
      <dgm:prSet presAssocID="{7C584A5C-2B80-47C8-B29E-6E0D701FCC32}" presName="node" presStyleLbl="node1" presStyleIdx="1" presStyleCnt="4" custScaleX="225569" custScaleY="275653">
        <dgm:presLayoutVars>
          <dgm:bulletEnabled val="1"/>
        </dgm:presLayoutVars>
      </dgm:prSet>
      <dgm:spPr>
        <a:prstGeom prst="flowChartAlternateProcess">
          <a:avLst/>
        </a:prstGeom>
      </dgm:spPr>
      <dgm:t>
        <a:bodyPr/>
        <a:lstStyle/>
        <a:p>
          <a:endParaRPr lang="en-US"/>
        </a:p>
      </dgm:t>
    </dgm:pt>
    <dgm:pt modelId="{D850783F-B66E-41F6-94A7-102C98F138DE}" type="pres">
      <dgm:prSet presAssocID="{CF50BD4C-9F9A-4217-B2F4-65BAE3B35A39}" presName="spacerL" presStyleCnt="0"/>
      <dgm:spPr/>
    </dgm:pt>
    <dgm:pt modelId="{4C60337F-FE16-4B20-A94A-74CF07687B8F}" type="pres">
      <dgm:prSet presAssocID="{CF50BD4C-9F9A-4217-B2F4-65BAE3B35A39}" presName="sibTrans" presStyleLbl="sibTrans2D1" presStyleIdx="1" presStyleCnt="3"/>
      <dgm:spPr/>
      <dgm:t>
        <a:bodyPr/>
        <a:lstStyle/>
        <a:p>
          <a:endParaRPr lang="en-US"/>
        </a:p>
      </dgm:t>
    </dgm:pt>
    <dgm:pt modelId="{7E648D79-8A3E-41C8-92A8-ABC1FCACDB18}" type="pres">
      <dgm:prSet presAssocID="{CF50BD4C-9F9A-4217-B2F4-65BAE3B35A39}" presName="spacerR" presStyleCnt="0"/>
      <dgm:spPr/>
    </dgm:pt>
    <dgm:pt modelId="{D7187ABF-9504-471F-9CCA-34158D200FCB}" type="pres">
      <dgm:prSet presAssocID="{6AC760A8-FFC1-4506-8459-052B850C5F72}" presName="node" presStyleLbl="node1" presStyleIdx="2" presStyleCnt="4" custScaleX="225569" custScaleY="275653">
        <dgm:presLayoutVars>
          <dgm:bulletEnabled val="1"/>
        </dgm:presLayoutVars>
      </dgm:prSet>
      <dgm:spPr>
        <a:prstGeom prst="flowChartAlternateProcess">
          <a:avLst/>
        </a:prstGeom>
      </dgm:spPr>
      <dgm:t>
        <a:bodyPr/>
        <a:lstStyle/>
        <a:p>
          <a:endParaRPr lang="en-US"/>
        </a:p>
      </dgm:t>
    </dgm:pt>
    <dgm:pt modelId="{3EF6E85D-26A9-4F80-A45F-528311744911}" type="pres">
      <dgm:prSet presAssocID="{A36D48C4-4641-4B56-B5DF-D13B3CD248A2}" presName="spacerL" presStyleCnt="0"/>
      <dgm:spPr/>
    </dgm:pt>
    <dgm:pt modelId="{8BFD1F88-61CB-407D-B5A7-D0999D100012}" type="pres">
      <dgm:prSet presAssocID="{A36D48C4-4641-4B56-B5DF-D13B3CD248A2}" presName="sibTrans" presStyleLbl="sibTrans2D1" presStyleIdx="2" presStyleCnt="3"/>
      <dgm:spPr/>
      <dgm:t>
        <a:bodyPr/>
        <a:lstStyle/>
        <a:p>
          <a:endParaRPr lang="en-US"/>
        </a:p>
      </dgm:t>
    </dgm:pt>
    <dgm:pt modelId="{B4535DFE-A005-4155-A29F-F64AD8B518D5}" type="pres">
      <dgm:prSet presAssocID="{A36D48C4-4641-4B56-B5DF-D13B3CD248A2}" presName="spacerR" presStyleCnt="0"/>
      <dgm:spPr/>
    </dgm:pt>
    <dgm:pt modelId="{8C21F8A9-D112-4DCD-A0FA-167AF51BD18F}" type="pres">
      <dgm:prSet presAssocID="{28033D4D-A544-4402-88BF-3A3B441A268E}" presName="node" presStyleLbl="node1" presStyleIdx="3" presStyleCnt="4" custScaleX="225569" custScaleY="275653">
        <dgm:presLayoutVars>
          <dgm:bulletEnabled val="1"/>
        </dgm:presLayoutVars>
      </dgm:prSet>
      <dgm:spPr>
        <a:prstGeom prst="flowChartAlternateProcess">
          <a:avLst/>
        </a:prstGeom>
      </dgm:spPr>
      <dgm:t>
        <a:bodyPr/>
        <a:lstStyle/>
        <a:p>
          <a:endParaRPr lang="en-US"/>
        </a:p>
      </dgm:t>
    </dgm:pt>
  </dgm:ptLst>
  <dgm:cxnLst>
    <dgm:cxn modelId="{A58EE8E5-5B3B-4833-8537-C63E2B40FB00}" srcId="{0BF31B0D-7FA9-4620-812D-710773156E95}" destId="{8F8E9FBD-780A-4554-ABA9-726DD0702F70}" srcOrd="0" destOrd="0" parTransId="{C720A705-20B1-4EE6-B9D9-3A4D91BA183A}" sibTransId="{C4C30E09-65DA-4E00-90CB-ED9264AE2B32}"/>
    <dgm:cxn modelId="{74608527-72E7-41B1-BA87-2F7EC3397B69}" type="presOf" srcId="{6AC760A8-FFC1-4506-8459-052B850C5F72}" destId="{D7187ABF-9504-471F-9CCA-34158D200FCB}" srcOrd="0" destOrd="0" presId="urn:microsoft.com/office/officeart/2005/8/layout/equation1"/>
    <dgm:cxn modelId="{C7F85021-972E-4A0E-AA1E-3D4B3E09177B}" type="presOf" srcId="{28033D4D-A544-4402-88BF-3A3B441A268E}" destId="{8C21F8A9-D112-4DCD-A0FA-167AF51BD18F}" srcOrd="0" destOrd="0" presId="urn:microsoft.com/office/officeart/2005/8/layout/equation1"/>
    <dgm:cxn modelId="{B30C046B-18A9-4204-917F-8AF9986BC7CD}" type="presOf" srcId="{0BF31B0D-7FA9-4620-812D-710773156E95}" destId="{07B20111-9630-4E45-AC77-24CA540D4C7D}" srcOrd="0" destOrd="0" presId="urn:microsoft.com/office/officeart/2005/8/layout/equation1"/>
    <dgm:cxn modelId="{9EA4EFBF-1E05-4C1A-AD4A-0D45B456B32D}" srcId="{0BF31B0D-7FA9-4620-812D-710773156E95}" destId="{6AC760A8-FFC1-4506-8459-052B850C5F72}" srcOrd="2" destOrd="0" parTransId="{A10C6A98-9E1A-4E4B-B3DB-05AFD9F3D80C}" sibTransId="{A36D48C4-4641-4B56-B5DF-D13B3CD248A2}"/>
    <dgm:cxn modelId="{B5BE1C6C-EA9C-4C38-938E-9955BE293C69}" type="presOf" srcId="{C4C30E09-65DA-4E00-90CB-ED9264AE2B32}" destId="{B9F534DA-C0B4-43E5-8CDA-5673B6A0ED2E}" srcOrd="0" destOrd="0" presId="urn:microsoft.com/office/officeart/2005/8/layout/equation1"/>
    <dgm:cxn modelId="{60325719-942D-4918-BDD2-F7904317CD05}" type="presOf" srcId="{CF50BD4C-9F9A-4217-B2F4-65BAE3B35A39}" destId="{4C60337F-FE16-4B20-A94A-74CF07687B8F}" srcOrd="0" destOrd="0" presId="urn:microsoft.com/office/officeart/2005/8/layout/equation1"/>
    <dgm:cxn modelId="{8544786B-7623-4622-9D78-8D2F9E5817FE}" type="presOf" srcId="{7C584A5C-2B80-47C8-B29E-6E0D701FCC32}" destId="{5A905375-6902-4CA8-9151-F1EB9DFA2FB7}" srcOrd="0" destOrd="0" presId="urn:microsoft.com/office/officeart/2005/8/layout/equation1"/>
    <dgm:cxn modelId="{768BF4A8-BDB6-4E4B-BF58-1F6BD29AD9EA}" srcId="{0BF31B0D-7FA9-4620-812D-710773156E95}" destId="{7C584A5C-2B80-47C8-B29E-6E0D701FCC32}" srcOrd="1" destOrd="0" parTransId="{CF4B223A-0384-41AA-AF8A-A1A3AC762AE4}" sibTransId="{CF50BD4C-9F9A-4217-B2F4-65BAE3B35A39}"/>
    <dgm:cxn modelId="{C6E796A8-E3F7-40D6-B858-F90E00FC46E0}" type="presOf" srcId="{A36D48C4-4641-4B56-B5DF-D13B3CD248A2}" destId="{8BFD1F88-61CB-407D-B5A7-D0999D100012}" srcOrd="0" destOrd="0" presId="urn:microsoft.com/office/officeart/2005/8/layout/equation1"/>
    <dgm:cxn modelId="{563F4F72-5E7E-4E0E-8893-8D8D36370EA0}" srcId="{0BF31B0D-7FA9-4620-812D-710773156E95}" destId="{28033D4D-A544-4402-88BF-3A3B441A268E}" srcOrd="3" destOrd="0" parTransId="{612BDA2D-837F-4AC4-B866-066A32B1D394}" sibTransId="{1F9A545F-A926-4353-87C3-FEB0F2B37CA3}"/>
    <dgm:cxn modelId="{EF6D5154-73BB-4623-A407-5335CF040186}" type="presOf" srcId="{8F8E9FBD-780A-4554-ABA9-726DD0702F70}" destId="{C3162B54-6F8E-42B5-AB98-31F0DE1BFAE7}" srcOrd="0" destOrd="0" presId="urn:microsoft.com/office/officeart/2005/8/layout/equation1"/>
    <dgm:cxn modelId="{838A2EB5-365B-47A9-8732-3DB94FE02819}" type="presParOf" srcId="{07B20111-9630-4E45-AC77-24CA540D4C7D}" destId="{C3162B54-6F8E-42B5-AB98-31F0DE1BFAE7}" srcOrd="0" destOrd="0" presId="urn:microsoft.com/office/officeart/2005/8/layout/equation1"/>
    <dgm:cxn modelId="{C04F1A6D-8933-42D2-990E-70AD699EE19B}" type="presParOf" srcId="{07B20111-9630-4E45-AC77-24CA540D4C7D}" destId="{96BBF250-6C03-4F02-91E3-C4B3AFB55086}" srcOrd="1" destOrd="0" presId="urn:microsoft.com/office/officeart/2005/8/layout/equation1"/>
    <dgm:cxn modelId="{7DE05F9F-7CA2-413A-812E-5B66E8518420}" type="presParOf" srcId="{07B20111-9630-4E45-AC77-24CA540D4C7D}" destId="{B9F534DA-C0B4-43E5-8CDA-5673B6A0ED2E}" srcOrd="2" destOrd="0" presId="urn:microsoft.com/office/officeart/2005/8/layout/equation1"/>
    <dgm:cxn modelId="{630BF6A7-4228-45EC-9B1B-66115E94CCD3}" type="presParOf" srcId="{07B20111-9630-4E45-AC77-24CA540D4C7D}" destId="{BB305B53-0BA6-41F0-BBB6-6E38AAF3E1C4}" srcOrd="3" destOrd="0" presId="urn:microsoft.com/office/officeart/2005/8/layout/equation1"/>
    <dgm:cxn modelId="{22A26065-2ABB-469C-99B7-0E95D20D25AE}" type="presParOf" srcId="{07B20111-9630-4E45-AC77-24CA540D4C7D}" destId="{5A905375-6902-4CA8-9151-F1EB9DFA2FB7}" srcOrd="4" destOrd="0" presId="urn:microsoft.com/office/officeart/2005/8/layout/equation1"/>
    <dgm:cxn modelId="{B79266DA-30D1-4CFC-BD88-3702A38CF1C2}" type="presParOf" srcId="{07B20111-9630-4E45-AC77-24CA540D4C7D}" destId="{D850783F-B66E-41F6-94A7-102C98F138DE}" srcOrd="5" destOrd="0" presId="urn:microsoft.com/office/officeart/2005/8/layout/equation1"/>
    <dgm:cxn modelId="{3E8DF263-F0D1-4BC7-87DB-1AD3B0F46951}" type="presParOf" srcId="{07B20111-9630-4E45-AC77-24CA540D4C7D}" destId="{4C60337F-FE16-4B20-A94A-74CF07687B8F}" srcOrd="6" destOrd="0" presId="urn:microsoft.com/office/officeart/2005/8/layout/equation1"/>
    <dgm:cxn modelId="{DF4550B4-FB62-45C8-BB26-4A4908882A51}" type="presParOf" srcId="{07B20111-9630-4E45-AC77-24CA540D4C7D}" destId="{7E648D79-8A3E-41C8-92A8-ABC1FCACDB18}" srcOrd="7" destOrd="0" presId="urn:microsoft.com/office/officeart/2005/8/layout/equation1"/>
    <dgm:cxn modelId="{8D6D7F7F-7907-48AB-BFB0-B5E0A0E5E555}" type="presParOf" srcId="{07B20111-9630-4E45-AC77-24CA540D4C7D}" destId="{D7187ABF-9504-471F-9CCA-34158D200FCB}" srcOrd="8" destOrd="0" presId="urn:microsoft.com/office/officeart/2005/8/layout/equation1"/>
    <dgm:cxn modelId="{3C6AA029-3B95-4141-993E-98AC7EA2CCDD}" type="presParOf" srcId="{07B20111-9630-4E45-AC77-24CA540D4C7D}" destId="{3EF6E85D-26A9-4F80-A45F-528311744911}" srcOrd="9" destOrd="0" presId="urn:microsoft.com/office/officeart/2005/8/layout/equation1"/>
    <dgm:cxn modelId="{1AB95EF4-5016-4467-8B19-BBC0DF9811D9}" type="presParOf" srcId="{07B20111-9630-4E45-AC77-24CA540D4C7D}" destId="{8BFD1F88-61CB-407D-B5A7-D0999D100012}" srcOrd="10" destOrd="0" presId="urn:microsoft.com/office/officeart/2005/8/layout/equation1"/>
    <dgm:cxn modelId="{86D87AC1-B665-42B0-BD90-FC693B8F1044}" type="presParOf" srcId="{07B20111-9630-4E45-AC77-24CA540D4C7D}" destId="{B4535DFE-A005-4155-A29F-F64AD8B518D5}" srcOrd="11" destOrd="0" presId="urn:microsoft.com/office/officeart/2005/8/layout/equation1"/>
    <dgm:cxn modelId="{11FCE60E-2FDE-46AB-AA22-9072F15C08B9}" type="presParOf" srcId="{07B20111-9630-4E45-AC77-24CA540D4C7D}" destId="{8C21F8A9-D112-4DCD-A0FA-167AF51BD18F}"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643F6F4-9FD6-4CCD-AF76-1705BB6F16CF}"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D135DFE1-ECE2-4704-9D88-15EEE691CE70}">
      <dgm:prSet phldrT="[Text]"/>
      <dgm:spPr/>
      <dgm:t>
        <a:bodyPr/>
        <a:lstStyle/>
        <a:p>
          <a:r>
            <a:rPr lang="en-US" dirty="0" smtClean="0"/>
            <a:t>Discipline by Action</a:t>
          </a:r>
          <a:endParaRPr lang="en-US" dirty="0"/>
        </a:p>
      </dgm:t>
    </dgm:pt>
    <dgm:pt modelId="{5FBA5773-1474-4D42-A2F6-73CA1DCD5DDE}" type="parTrans" cxnId="{84329CE7-6C43-45D8-A40B-730FC1F89EAC}">
      <dgm:prSet/>
      <dgm:spPr/>
      <dgm:t>
        <a:bodyPr/>
        <a:lstStyle/>
        <a:p>
          <a:endParaRPr lang="en-US"/>
        </a:p>
      </dgm:t>
    </dgm:pt>
    <dgm:pt modelId="{F2250A82-1C46-43EF-8699-BD56703C3349}" type="sibTrans" cxnId="{84329CE7-6C43-45D8-A40B-730FC1F89EAC}">
      <dgm:prSet/>
      <dgm:spPr/>
      <dgm:t>
        <a:bodyPr/>
        <a:lstStyle/>
        <a:p>
          <a:endParaRPr lang="en-US"/>
        </a:p>
      </dgm:t>
    </dgm:pt>
    <dgm:pt modelId="{14BB89B7-3685-410A-B6CA-A0594F0AD028}">
      <dgm:prSet phldrT="[Text]"/>
      <dgm:spPr/>
      <dgm:t>
        <a:bodyPr/>
        <a:lstStyle/>
        <a:p>
          <a:r>
            <a:rPr lang="en-US" dirty="0" smtClean="0"/>
            <a:t>Discipline by Student Demographic</a:t>
          </a:r>
          <a:endParaRPr lang="en-US" dirty="0"/>
        </a:p>
      </dgm:t>
    </dgm:pt>
    <dgm:pt modelId="{B116ECFF-5A83-4443-92BC-BC891439B510}" type="parTrans" cxnId="{F6816561-D5BB-4D51-9827-27930ABDB778}">
      <dgm:prSet/>
      <dgm:spPr/>
      <dgm:t>
        <a:bodyPr/>
        <a:lstStyle/>
        <a:p>
          <a:endParaRPr lang="en-US"/>
        </a:p>
      </dgm:t>
    </dgm:pt>
    <dgm:pt modelId="{8E9D2E25-FA32-4371-82D5-12A57041AE03}" type="sibTrans" cxnId="{F6816561-D5BB-4D51-9827-27930ABDB778}">
      <dgm:prSet/>
      <dgm:spPr/>
      <dgm:t>
        <a:bodyPr/>
        <a:lstStyle/>
        <a:p>
          <a:endParaRPr lang="en-US"/>
        </a:p>
      </dgm:t>
    </dgm:pt>
    <dgm:pt modelId="{9F8E49B9-9DD2-4718-9907-597B31C338C8}">
      <dgm:prSet phldrT="[Text]"/>
      <dgm:spPr/>
      <dgm:t>
        <a:bodyPr/>
        <a:lstStyle/>
        <a:p>
          <a:r>
            <a:rPr lang="en-US" dirty="0" smtClean="0"/>
            <a:t>Firearm (GFSA) Discipline</a:t>
          </a:r>
          <a:endParaRPr lang="en-US" dirty="0"/>
        </a:p>
      </dgm:t>
    </dgm:pt>
    <dgm:pt modelId="{43DF0CED-0561-4907-BA7E-0596CAA796B3}" type="parTrans" cxnId="{79B632FA-DA72-438E-A73D-1B7237157371}">
      <dgm:prSet/>
      <dgm:spPr/>
      <dgm:t>
        <a:bodyPr/>
        <a:lstStyle/>
        <a:p>
          <a:endParaRPr lang="en-US"/>
        </a:p>
      </dgm:t>
    </dgm:pt>
    <dgm:pt modelId="{541B0DBC-98F0-4FDC-B81C-B732D3C432B8}" type="sibTrans" cxnId="{79B632FA-DA72-438E-A73D-1B7237157371}">
      <dgm:prSet/>
      <dgm:spPr/>
      <dgm:t>
        <a:bodyPr/>
        <a:lstStyle/>
        <a:p>
          <a:endParaRPr lang="en-US"/>
        </a:p>
      </dgm:t>
    </dgm:pt>
    <dgm:pt modelId="{12814F0A-FC23-451B-B189-71157D6B1B00}">
      <dgm:prSet phldrT="[Text]"/>
      <dgm:spPr/>
      <dgm:t>
        <a:bodyPr/>
        <a:lstStyle/>
        <a:p>
          <a:r>
            <a:rPr lang="en-US" dirty="0" smtClean="0"/>
            <a:t>Attendance Data</a:t>
          </a:r>
          <a:endParaRPr lang="en-US" dirty="0"/>
        </a:p>
      </dgm:t>
    </dgm:pt>
    <dgm:pt modelId="{F2F87639-5753-4924-B87F-72869C4FDE09}" type="parTrans" cxnId="{19D61B89-07E3-4FF5-AC61-D51E69162D31}">
      <dgm:prSet/>
      <dgm:spPr/>
      <dgm:t>
        <a:bodyPr/>
        <a:lstStyle/>
        <a:p>
          <a:endParaRPr lang="en-US"/>
        </a:p>
      </dgm:t>
    </dgm:pt>
    <dgm:pt modelId="{C359CC86-D60D-4F62-998B-9452752EE836}" type="sibTrans" cxnId="{19D61B89-07E3-4FF5-AC61-D51E69162D31}">
      <dgm:prSet/>
      <dgm:spPr/>
      <dgm:t>
        <a:bodyPr/>
        <a:lstStyle/>
        <a:p>
          <a:endParaRPr lang="en-US"/>
        </a:p>
      </dgm:t>
    </dgm:pt>
    <dgm:pt modelId="{4B886244-84B6-43B3-8A35-E952AD47779D}" type="pres">
      <dgm:prSet presAssocID="{F643F6F4-9FD6-4CCD-AF76-1705BB6F16CF}" presName="Name0" presStyleCnt="0">
        <dgm:presLayoutVars>
          <dgm:dir/>
          <dgm:resizeHandles val="exact"/>
        </dgm:presLayoutVars>
      </dgm:prSet>
      <dgm:spPr/>
      <dgm:t>
        <a:bodyPr/>
        <a:lstStyle/>
        <a:p>
          <a:endParaRPr lang="en-US"/>
        </a:p>
      </dgm:t>
    </dgm:pt>
    <dgm:pt modelId="{52C40AF3-8F5F-4075-809F-437E1B6A1A31}" type="pres">
      <dgm:prSet presAssocID="{D135DFE1-ECE2-4704-9D88-15EEE691CE70}" presName="compNode" presStyleCnt="0"/>
      <dgm:spPr/>
    </dgm:pt>
    <dgm:pt modelId="{A4CC6575-CE10-4B4D-971E-5814C494D40E}" type="pres">
      <dgm:prSet presAssocID="{D135DFE1-ECE2-4704-9D88-15EEE691CE70}" presName="pictRect" presStyleLbl="node1" presStyleIdx="0" presStyleCnt="4" custScaleX="129882" custScaleY="126450" custLinFactNeighborX="1806" custLinFactNeighborY="14386"/>
      <dgm:spPr>
        <a:blipFill rotWithShape="1">
          <a:blip xmlns:r="http://schemas.openxmlformats.org/officeDocument/2006/relationships" r:embed="rId1"/>
          <a:stretch>
            <a:fillRect/>
          </a:stretch>
        </a:blipFill>
      </dgm:spPr>
      <dgm:t>
        <a:bodyPr/>
        <a:lstStyle/>
        <a:p>
          <a:endParaRPr lang="en-US"/>
        </a:p>
      </dgm:t>
    </dgm:pt>
    <dgm:pt modelId="{E2FC2878-FFEA-40A6-8F80-D73B0AA4C904}" type="pres">
      <dgm:prSet presAssocID="{D135DFE1-ECE2-4704-9D88-15EEE691CE70}" presName="textRect" presStyleLbl="revTx" presStyleIdx="0" presStyleCnt="4" custLinFactNeighborX="34722" custLinFactNeighborY="28208">
        <dgm:presLayoutVars>
          <dgm:bulletEnabled val="1"/>
        </dgm:presLayoutVars>
      </dgm:prSet>
      <dgm:spPr/>
      <dgm:t>
        <a:bodyPr/>
        <a:lstStyle/>
        <a:p>
          <a:endParaRPr lang="en-US"/>
        </a:p>
      </dgm:t>
    </dgm:pt>
    <dgm:pt modelId="{2E5DE5C2-AA5A-401B-AB15-10626653370D}" type="pres">
      <dgm:prSet presAssocID="{F2250A82-1C46-43EF-8699-BD56703C3349}" presName="sibTrans" presStyleLbl="sibTrans2D1" presStyleIdx="0" presStyleCnt="0"/>
      <dgm:spPr/>
      <dgm:t>
        <a:bodyPr/>
        <a:lstStyle/>
        <a:p>
          <a:endParaRPr lang="en-US"/>
        </a:p>
      </dgm:t>
    </dgm:pt>
    <dgm:pt modelId="{4160847E-8C14-4255-A98C-53B2FBA09F54}" type="pres">
      <dgm:prSet presAssocID="{14BB89B7-3685-410A-B6CA-A0594F0AD028}" presName="compNode" presStyleCnt="0"/>
      <dgm:spPr/>
    </dgm:pt>
    <dgm:pt modelId="{5C327087-E6FE-4EEE-836A-36693F1DAED9}" type="pres">
      <dgm:prSet presAssocID="{14BB89B7-3685-410A-B6CA-A0594F0AD028}" presName="pictRect" presStyleLbl="node1" presStyleIdx="1" presStyleCnt="4" custScaleY="115940" custLinFactNeighborX="67831" custLinFactNeighborY="31844"/>
      <dgm:spPr>
        <a:solidFill>
          <a:schemeClr val="accent1">
            <a:hueOff val="0"/>
            <a:satOff val="0"/>
            <a:lumOff val="0"/>
            <a:alpha val="11000"/>
          </a:schemeClr>
        </a:solidFill>
      </dgm:spPr>
    </dgm:pt>
    <dgm:pt modelId="{69CF9D59-540A-4512-BFD7-0BC1915F005D}" type="pres">
      <dgm:prSet presAssocID="{14BB89B7-3685-410A-B6CA-A0594F0AD028}" presName="textRect" presStyleLbl="revTx" presStyleIdx="1" presStyleCnt="4" custScaleX="149601" custLinFactX="10343" custLinFactNeighborX="100000" custLinFactNeighborY="80915">
        <dgm:presLayoutVars>
          <dgm:bulletEnabled val="1"/>
        </dgm:presLayoutVars>
      </dgm:prSet>
      <dgm:spPr/>
      <dgm:t>
        <a:bodyPr/>
        <a:lstStyle/>
        <a:p>
          <a:endParaRPr lang="en-US"/>
        </a:p>
      </dgm:t>
    </dgm:pt>
    <dgm:pt modelId="{8FB744FF-374B-47FC-9762-D3BE30D4EEDC}" type="pres">
      <dgm:prSet presAssocID="{8E9D2E25-FA32-4371-82D5-12A57041AE03}" presName="sibTrans" presStyleLbl="sibTrans2D1" presStyleIdx="0" presStyleCnt="0"/>
      <dgm:spPr/>
      <dgm:t>
        <a:bodyPr/>
        <a:lstStyle/>
        <a:p>
          <a:endParaRPr lang="en-US"/>
        </a:p>
      </dgm:t>
    </dgm:pt>
    <dgm:pt modelId="{56AB5BB0-92C1-4A9D-9579-4B6750C45DED}" type="pres">
      <dgm:prSet presAssocID="{9F8E49B9-9DD2-4718-9907-597B31C338C8}" presName="compNode" presStyleCnt="0"/>
      <dgm:spPr/>
    </dgm:pt>
    <dgm:pt modelId="{3DFD817D-6803-4C21-97D8-5C2D4F62BFCF}" type="pres">
      <dgm:prSet presAssocID="{9F8E49B9-9DD2-4718-9907-597B31C338C8}" presName="pictRect" presStyleLbl="node1" presStyleIdx="2" presStyleCnt="4" custLinFactY="100000" custLinFactNeighborX="-71695" custLinFactNeighborY="111963"/>
      <dgm:spPr>
        <a:blipFill rotWithShape="1">
          <a:blip xmlns:r="http://schemas.openxmlformats.org/officeDocument/2006/relationships" r:embed="rId2"/>
          <a:stretch>
            <a:fillRect/>
          </a:stretch>
        </a:blipFill>
      </dgm:spPr>
    </dgm:pt>
    <dgm:pt modelId="{1179E58B-E838-4515-B9CB-57E60066245D}" type="pres">
      <dgm:prSet presAssocID="{9F8E49B9-9DD2-4718-9907-597B31C338C8}" presName="textRect" presStyleLbl="revTx" presStyleIdx="2" presStyleCnt="4" custScaleY="104487" custLinFactX="-100000" custLinFactY="100000" custLinFactNeighborX="-136991" custLinFactNeighborY="188933">
        <dgm:presLayoutVars>
          <dgm:bulletEnabled val="1"/>
        </dgm:presLayoutVars>
      </dgm:prSet>
      <dgm:spPr/>
      <dgm:t>
        <a:bodyPr/>
        <a:lstStyle/>
        <a:p>
          <a:endParaRPr lang="en-US"/>
        </a:p>
      </dgm:t>
    </dgm:pt>
    <dgm:pt modelId="{08788457-392E-411B-A770-25944977B0EF}" type="pres">
      <dgm:prSet presAssocID="{541B0DBC-98F0-4FDC-B81C-B732D3C432B8}" presName="sibTrans" presStyleLbl="sibTrans2D1" presStyleIdx="0" presStyleCnt="0"/>
      <dgm:spPr/>
      <dgm:t>
        <a:bodyPr/>
        <a:lstStyle/>
        <a:p>
          <a:endParaRPr lang="en-US"/>
        </a:p>
      </dgm:t>
    </dgm:pt>
    <dgm:pt modelId="{F103BB04-97EC-4748-9B88-60BCE6CE3197}" type="pres">
      <dgm:prSet presAssocID="{12814F0A-FC23-451B-B189-71157D6B1B00}" presName="compNode" presStyleCnt="0"/>
      <dgm:spPr/>
    </dgm:pt>
    <dgm:pt modelId="{846D5F2B-20A6-40EF-909C-5681F981F4C1}" type="pres">
      <dgm:prSet presAssocID="{12814F0A-FC23-451B-B189-71157D6B1B00}" presName="pictRect" presStyleLbl="node1" presStyleIdx="3" presStyleCnt="4" custScaleX="63202" custScaleY="80441" custLinFactX="-89955" custLinFactNeighborX="-100000" custLinFactNeighborY="83027"/>
      <dgm:spPr>
        <a:blipFill rotWithShape="1">
          <a:blip xmlns:r="http://schemas.openxmlformats.org/officeDocument/2006/relationships" r:embed="rId3"/>
          <a:stretch>
            <a:fillRect/>
          </a:stretch>
        </a:blipFill>
      </dgm:spPr>
    </dgm:pt>
    <dgm:pt modelId="{9187B6EA-E90D-4653-A57C-D979DCF7A9F4}" type="pres">
      <dgm:prSet presAssocID="{12814F0A-FC23-451B-B189-71157D6B1B00}" presName="textRect" presStyleLbl="revTx" presStyleIdx="3" presStyleCnt="4" custLinFactX="31316" custLinFactNeighborX="100000" custLinFactNeighborY="-19853">
        <dgm:presLayoutVars>
          <dgm:bulletEnabled val="1"/>
        </dgm:presLayoutVars>
      </dgm:prSet>
      <dgm:spPr/>
      <dgm:t>
        <a:bodyPr/>
        <a:lstStyle/>
        <a:p>
          <a:endParaRPr lang="en-US"/>
        </a:p>
      </dgm:t>
    </dgm:pt>
  </dgm:ptLst>
  <dgm:cxnLst>
    <dgm:cxn modelId="{CCF00989-F6EF-4455-935D-C740C4A520D7}" type="presOf" srcId="{12814F0A-FC23-451B-B189-71157D6B1B00}" destId="{9187B6EA-E90D-4653-A57C-D979DCF7A9F4}" srcOrd="0" destOrd="0" presId="urn:microsoft.com/office/officeart/2005/8/layout/pList1"/>
    <dgm:cxn modelId="{E75FD535-0A6D-4A40-B691-D2618BED5080}" type="presOf" srcId="{F2250A82-1C46-43EF-8699-BD56703C3349}" destId="{2E5DE5C2-AA5A-401B-AB15-10626653370D}" srcOrd="0" destOrd="0" presId="urn:microsoft.com/office/officeart/2005/8/layout/pList1"/>
    <dgm:cxn modelId="{19D61B89-07E3-4FF5-AC61-D51E69162D31}" srcId="{F643F6F4-9FD6-4CCD-AF76-1705BB6F16CF}" destId="{12814F0A-FC23-451B-B189-71157D6B1B00}" srcOrd="3" destOrd="0" parTransId="{F2F87639-5753-4924-B87F-72869C4FDE09}" sibTransId="{C359CC86-D60D-4F62-998B-9452752EE836}"/>
    <dgm:cxn modelId="{84329CE7-6C43-45D8-A40B-730FC1F89EAC}" srcId="{F643F6F4-9FD6-4CCD-AF76-1705BB6F16CF}" destId="{D135DFE1-ECE2-4704-9D88-15EEE691CE70}" srcOrd="0" destOrd="0" parTransId="{5FBA5773-1474-4D42-A2F6-73CA1DCD5DDE}" sibTransId="{F2250A82-1C46-43EF-8699-BD56703C3349}"/>
    <dgm:cxn modelId="{A6F34651-54BA-491E-A0B1-32E33976D0F6}" type="presOf" srcId="{9F8E49B9-9DD2-4718-9907-597B31C338C8}" destId="{1179E58B-E838-4515-B9CB-57E60066245D}" srcOrd="0" destOrd="0" presId="urn:microsoft.com/office/officeart/2005/8/layout/pList1"/>
    <dgm:cxn modelId="{0012082E-DE2D-4E0F-A9C4-6B8BF25AF08E}" type="presOf" srcId="{8E9D2E25-FA32-4371-82D5-12A57041AE03}" destId="{8FB744FF-374B-47FC-9762-D3BE30D4EEDC}" srcOrd="0" destOrd="0" presId="urn:microsoft.com/office/officeart/2005/8/layout/pList1"/>
    <dgm:cxn modelId="{3C4593AB-69AF-4393-A02D-B8BDEABA5FDE}" type="presOf" srcId="{14BB89B7-3685-410A-B6CA-A0594F0AD028}" destId="{69CF9D59-540A-4512-BFD7-0BC1915F005D}" srcOrd="0" destOrd="0" presId="urn:microsoft.com/office/officeart/2005/8/layout/pList1"/>
    <dgm:cxn modelId="{8433043D-3A18-4E94-983C-EB92D80DCA2A}" type="presOf" srcId="{F643F6F4-9FD6-4CCD-AF76-1705BB6F16CF}" destId="{4B886244-84B6-43B3-8A35-E952AD47779D}" srcOrd="0" destOrd="0" presId="urn:microsoft.com/office/officeart/2005/8/layout/pList1"/>
    <dgm:cxn modelId="{F6816561-D5BB-4D51-9827-27930ABDB778}" srcId="{F643F6F4-9FD6-4CCD-AF76-1705BB6F16CF}" destId="{14BB89B7-3685-410A-B6CA-A0594F0AD028}" srcOrd="1" destOrd="0" parTransId="{B116ECFF-5A83-4443-92BC-BC891439B510}" sibTransId="{8E9D2E25-FA32-4371-82D5-12A57041AE03}"/>
    <dgm:cxn modelId="{1E63E34D-BE5F-4C6A-B722-A9A070E15131}" type="presOf" srcId="{541B0DBC-98F0-4FDC-B81C-B732D3C432B8}" destId="{08788457-392E-411B-A770-25944977B0EF}" srcOrd="0" destOrd="0" presId="urn:microsoft.com/office/officeart/2005/8/layout/pList1"/>
    <dgm:cxn modelId="{79B632FA-DA72-438E-A73D-1B7237157371}" srcId="{F643F6F4-9FD6-4CCD-AF76-1705BB6F16CF}" destId="{9F8E49B9-9DD2-4718-9907-597B31C338C8}" srcOrd="2" destOrd="0" parTransId="{43DF0CED-0561-4907-BA7E-0596CAA796B3}" sibTransId="{541B0DBC-98F0-4FDC-B81C-B732D3C432B8}"/>
    <dgm:cxn modelId="{E94D3923-2BF6-42F9-8621-0DDBA7743481}" type="presOf" srcId="{D135DFE1-ECE2-4704-9D88-15EEE691CE70}" destId="{E2FC2878-FFEA-40A6-8F80-D73B0AA4C904}" srcOrd="0" destOrd="0" presId="urn:microsoft.com/office/officeart/2005/8/layout/pList1"/>
    <dgm:cxn modelId="{CF8F3AD8-6963-40F5-8CDC-668CED8876BC}" type="presParOf" srcId="{4B886244-84B6-43B3-8A35-E952AD47779D}" destId="{52C40AF3-8F5F-4075-809F-437E1B6A1A31}" srcOrd="0" destOrd="0" presId="urn:microsoft.com/office/officeart/2005/8/layout/pList1"/>
    <dgm:cxn modelId="{6193F947-7CBB-4081-9B6B-35E6D1FCEC5D}" type="presParOf" srcId="{52C40AF3-8F5F-4075-809F-437E1B6A1A31}" destId="{A4CC6575-CE10-4B4D-971E-5814C494D40E}" srcOrd="0" destOrd="0" presId="urn:microsoft.com/office/officeart/2005/8/layout/pList1"/>
    <dgm:cxn modelId="{8CF20D65-5147-485D-894A-0F6B4935FBE1}" type="presParOf" srcId="{52C40AF3-8F5F-4075-809F-437E1B6A1A31}" destId="{E2FC2878-FFEA-40A6-8F80-D73B0AA4C904}" srcOrd="1" destOrd="0" presId="urn:microsoft.com/office/officeart/2005/8/layout/pList1"/>
    <dgm:cxn modelId="{3210C01A-AA21-4711-8B65-005243269977}" type="presParOf" srcId="{4B886244-84B6-43B3-8A35-E952AD47779D}" destId="{2E5DE5C2-AA5A-401B-AB15-10626653370D}" srcOrd="1" destOrd="0" presId="urn:microsoft.com/office/officeart/2005/8/layout/pList1"/>
    <dgm:cxn modelId="{555D7FD7-1DE7-40EC-AB65-862B6503637F}" type="presParOf" srcId="{4B886244-84B6-43B3-8A35-E952AD47779D}" destId="{4160847E-8C14-4255-A98C-53B2FBA09F54}" srcOrd="2" destOrd="0" presId="urn:microsoft.com/office/officeart/2005/8/layout/pList1"/>
    <dgm:cxn modelId="{F294AFE4-1259-4BFE-9141-157014BCB58C}" type="presParOf" srcId="{4160847E-8C14-4255-A98C-53B2FBA09F54}" destId="{5C327087-E6FE-4EEE-836A-36693F1DAED9}" srcOrd="0" destOrd="0" presId="urn:microsoft.com/office/officeart/2005/8/layout/pList1"/>
    <dgm:cxn modelId="{ADAC68A0-C7FD-4363-AA1A-6F20DF079C17}" type="presParOf" srcId="{4160847E-8C14-4255-A98C-53B2FBA09F54}" destId="{69CF9D59-540A-4512-BFD7-0BC1915F005D}" srcOrd="1" destOrd="0" presId="urn:microsoft.com/office/officeart/2005/8/layout/pList1"/>
    <dgm:cxn modelId="{CDF9350F-9182-4E98-A14E-6B88F339EFAB}" type="presParOf" srcId="{4B886244-84B6-43B3-8A35-E952AD47779D}" destId="{8FB744FF-374B-47FC-9762-D3BE30D4EEDC}" srcOrd="3" destOrd="0" presId="urn:microsoft.com/office/officeart/2005/8/layout/pList1"/>
    <dgm:cxn modelId="{8075F6F2-A843-496A-8BC2-D237B663B0B4}" type="presParOf" srcId="{4B886244-84B6-43B3-8A35-E952AD47779D}" destId="{56AB5BB0-92C1-4A9D-9579-4B6750C45DED}" srcOrd="4" destOrd="0" presId="urn:microsoft.com/office/officeart/2005/8/layout/pList1"/>
    <dgm:cxn modelId="{F1130609-1790-44E5-A1D3-B2234487A668}" type="presParOf" srcId="{56AB5BB0-92C1-4A9D-9579-4B6750C45DED}" destId="{3DFD817D-6803-4C21-97D8-5C2D4F62BFCF}" srcOrd="0" destOrd="0" presId="urn:microsoft.com/office/officeart/2005/8/layout/pList1"/>
    <dgm:cxn modelId="{93582BE8-A136-4854-B277-0CAFD04A21A6}" type="presParOf" srcId="{56AB5BB0-92C1-4A9D-9579-4B6750C45DED}" destId="{1179E58B-E838-4515-B9CB-57E60066245D}" srcOrd="1" destOrd="0" presId="urn:microsoft.com/office/officeart/2005/8/layout/pList1"/>
    <dgm:cxn modelId="{2B8635E7-E88A-4944-B99E-6B5322EF2BCD}" type="presParOf" srcId="{4B886244-84B6-43B3-8A35-E952AD47779D}" destId="{08788457-392E-411B-A770-25944977B0EF}" srcOrd="5" destOrd="0" presId="urn:microsoft.com/office/officeart/2005/8/layout/pList1"/>
    <dgm:cxn modelId="{B57E4D96-0634-411F-9389-EABF407BCC02}" type="presParOf" srcId="{4B886244-84B6-43B3-8A35-E952AD47779D}" destId="{F103BB04-97EC-4748-9B88-60BCE6CE3197}" srcOrd="6" destOrd="0" presId="urn:microsoft.com/office/officeart/2005/8/layout/pList1"/>
    <dgm:cxn modelId="{35E25636-D562-4A32-9945-60D1FA042A44}" type="presParOf" srcId="{F103BB04-97EC-4748-9B88-60BCE6CE3197}" destId="{846D5F2B-20A6-40EF-909C-5681F981F4C1}" srcOrd="0" destOrd="0" presId="urn:microsoft.com/office/officeart/2005/8/layout/pList1"/>
    <dgm:cxn modelId="{07EF5833-9CD9-4A68-8EDA-FD09EC12FACB}" type="presParOf" srcId="{F103BB04-97EC-4748-9B88-60BCE6CE3197}" destId="{9187B6EA-E90D-4653-A57C-D979DCF7A9F4}"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B0E53D-5861-41BE-AFCB-8064D1002293}"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25A97493-361F-480A-A1AE-028E05B4092F}">
      <dgm:prSet phldrT="[Text]"/>
      <dgm:spPr>
        <a:solidFill>
          <a:schemeClr val="accent3">
            <a:lumMod val="75000"/>
          </a:schemeClr>
        </a:solidFill>
      </dgm:spPr>
      <dgm:t>
        <a:bodyPr/>
        <a:lstStyle/>
        <a:p>
          <a:r>
            <a:rPr lang="en-US" dirty="0" smtClean="0"/>
            <a:t>Discipline by Action File</a:t>
          </a:r>
          <a:endParaRPr lang="en-US" dirty="0"/>
        </a:p>
      </dgm:t>
    </dgm:pt>
    <dgm:pt modelId="{D3DA4D20-6914-44A0-8DE1-65DFDD787ECB}" type="parTrans" cxnId="{D387AD9B-E544-42E2-9D85-93051539217E}">
      <dgm:prSet/>
      <dgm:spPr/>
      <dgm:t>
        <a:bodyPr/>
        <a:lstStyle/>
        <a:p>
          <a:endParaRPr lang="en-US"/>
        </a:p>
      </dgm:t>
    </dgm:pt>
    <dgm:pt modelId="{5AB61651-9EB3-4829-99D8-E2A3785ABA52}" type="sibTrans" cxnId="{D387AD9B-E544-42E2-9D85-93051539217E}">
      <dgm:prSet/>
      <dgm:spPr/>
      <dgm:t>
        <a:bodyPr/>
        <a:lstStyle/>
        <a:p>
          <a:endParaRPr lang="en-US"/>
        </a:p>
      </dgm:t>
    </dgm:pt>
    <dgm:pt modelId="{05716BD7-8C3F-4A94-8323-1BA327EA9229}">
      <dgm:prSet phldrT="[Text]"/>
      <dgm:spPr>
        <a:solidFill>
          <a:schemeClr val="accent3">
            <a:lumMod val="40000"/>
            <a:lumOff val="60000"/>
            <a:alpha val="90000"/>
          </a:schemeClr>
        </a:solidFill>
      </dgm:spPr>
      <dgm:t>
        <a:bodyPr/>
        <a:lstStyle/>
        <a:p>
          <a:r>
            <a:rPr lang="en-US" dirty="0" smtClean="0"/>
            <a:t>1 Incident of tobacco violation</a:t>
          </a:r>
          <a:endParaRPr lang="en-US" dirty="0"/>
        </a:p>
      </dgm:t>
    </dgm:pt>
    <dgm:pt modelId="{2A9F4557-B5F8-4E8E-88D5-BA31E7C5BFE4}" type="parTrans" cxnId="{6A48C786-13C0-4680-AEAB-C5797A4A7973}">
      <dgm:prSet/>
      <dgm:spPr/>
      <dgm:t>
        <a:bodyPr/>
        <a:lstStyle/>
        <a:p>
          <a:endParaRPr lang="en-US"/>
        </a:p>
      </dgm:t>
    </dgm:pt>
    <dgm:pt modelId="{C757F293-AAC8-4F93-B40E-C863CE67F8BE}" type="sibTrans" cxnId="{6A48C786-13C0-4680-AEAB-C5797A4A7973}">
      <dgm:prSet/>
      <dgm:spPr/>
      <dgm:t>
        <a:bodyPr/>
        <a:lstStyle/>
        <a:p>
          <a:endParaRPr lang="en-US"/>
        </a:p>
      </dgm:t>
    </dgm:pt>
    <dgm:pt modelId="{A440E156-86C2-4BA1-9FA9-A94B033B70A0}">
      <dgm:prSet phldrT="[Text]"/>
      <dgm:spPr>
        <a:solidFill>
          <a:schemeClr val="accent3">
            <a:lumMod val="40000"/>
            <a:lumOff val="60000"/>
            <a:alpha val="90000"/>
          </a:schemeClr>
        </a:solidFill>
      </dgm:spPr>
      <dgm:t>
        <a:bodyPr/>
        <a:lstStyle/>
        <a:p>
          <a:r>
            <a:rPr lang="en-US" dirty="0" smtClean="0"/>
            <a:t>1 In-School Suspension</a:t>
          </a:r>
          <a:endParaRPr lang="en-US" dirty="0"/>
        </a:p>
      </dgm:t>
    </dgm:pt>
    <dgm:pt modelId="{5C6C617F-E006-4A7B-A3A7-983900E837F5}" type="parTrans" cxnId="{A1766823-9C37-4312-B145-7C9F8580071E}">
      <dgm:prSet/>
      <dgm:spPr/>
      <dgm:t>
        <a:bodyPr/>
        <a:lstStyle/>
        <a:p>
          <a:endParaRPr lang="en-US"/>
        </a:p>
      </dgm:t>
    </dgm:pt>
    <dgm:pt modelId="{22F59E9E-4FEA-4C7E-9DDD-45C7A319DC82}" type="sibTrans" cxnId="{A1766823-9C37-4312-B145-7C9F8580071E}">
      <dgm:prSet/>
      <dgm:spPr/>
      <dgm:t>
        <a:bodyPr/>
        <a:lstStyle/>
        <a:p>
          <a:endParaRPr lang="en-US"/>
        </a:p>
      </dgm:t>
    </dgm:pt>
    <dgm:pt modelId="{997A5440-A295-46BA-87AB-7DD4140B092A}">
      <dgm:prSet phldrT="[Text]"/>
      <dgm:spPr>
        <a:solidFill>
          <a:schemeClr val="accent4"/>
        </a:solidFill>
      </dgm:spPr>
      <dgm:t>
        <a:bodyPr/>
        <a:lstStyle/>
        <a:p>
          <a:r>
            <a:rPr lang="en-US" smtClean="0"/>
            <a:t>Discipline by Student Demographic File</a:t>
          </a:r>
          <a:endParaRPr lang="en-US" dirty="0"/>
        </a:p>
      </dgm:t>
    </dgm:pt>
    <dgm:pt modelId="{9F919274-D216-4BAC-BA71-8CB168482247}" type="parTrans" cxnId="{D54F2597-A90C-4B08-89B3-DF0C1DDDF09E}">
      <dgm:prSet/>
      <dgm:spPr/>
      <dgm:t>
        <a:bodyPr/>
        <a:lstStyle/>
        <a:p>
          <a:endParaRPr lang="en-US"/>
        </a:p>
      </dgm:t>
    </dgm:pt>
    <dgm:pt modelId="{FE2C4A9D-47AA-46C6-930B-8F3122B25769}" type="sibTrans" cxnId="{D54F2597-A90C-4B08-89B3-DF0C1DDDF09E}">
      <dgm:prSet/>
      <dgm:spPr/>
      <dgm:t>
        <a:bodyPr/>
        <a:lstStyle/>
        <a:p>
          <a:endParaRPr lang="en-US"/>
        </a:p>
      </dgm:t>
    </dgm:pt>
    <dgm:pt modelId="{D241A9C2-C5CD-4972-863C-6D171A697530}">
      <dgm:prSet phldrT="[Text]"/>
      <dgm:spPr>
        <a:solidFill>
          <a:schemeClr val="accent4">
            <a:lumMod val="40000"/>
            <a:lumOff val="60000"/>
            <a:alpha val="90000"/>
          </a:schemeClr>
        </a:solidFill>
      </dgm:spPr>
      <dgm:t>
        <a:bodyPr/>
        <a:lstStyle/>
        <a:p>
          <a:r>
            <a:rPr lang="en-US" smtClean="0"/>
            <a:t>1 White, Male, 7</a:t>
          </a:r>
          <a:r>
            <a:rPr lang="en-US" baseline="30000" smtClean="0"/>
            <a:t>th</a:t>
          </a:r>
          <a:r>
            <a:rPr lang="en-US" smtClean="0"/>
            <a:t> grader, Non IDEA, Non 504, Non ELL Student with In School Suspension and Referred to Law Enforcement</a:t>
          </a:r>
          <a:endParaRPr lang="en-US" dirty="0"/>
        </a:p>
      </dgm:t>
    </dgm:pt>
    <dgm:pt modelId="{CD77AB23-92C2-42AE-AC87-B625B485116A}" type="parTrans" cxnId="{85AC49E5-096D-4258-AF9E-89AEA7009677}">
      <dgm:prSet/>
      <dgm:spPr/>
      <dgm:t>
        <a:bodyPr/>
        <a:lstStyle/>
        <a:p>
          <a:endParaRPr lang="en-US"/>
        </a:p>
      </dgm:t>
    </dgm:pt>
    <dgm:pt modelId="{16FA7AC1-BB28-4781-A287-703539D95D57}" type="sibTrans" cxnId="{85AC49E5-096D-4258-AF9E-89AEA7009677}">
      <dgm:prSet/>
      <dgm:spPr/>
      <dgm:t>
        <a:bodyPr/>
        <a:lstStyle/>
        <a:p>
          <a:endParaRPr lang="en-US"/>
        </a:p>
      </dgm:t>
    </dgm:pt>
    <dgm:pt modelId="{F5349FCA-7E61-43FB-A993-C08D5B9782CB}">
      <dgm:prSet phldrT="[Text]"/>
      <dgm:spPr>
        <a:solidFill>
          <a:schemeClr val="accent4">
            <a:lumMod val="40000"/>
            <a:lumOff val="60000"/>
            <a:alpha val="90000"/>
          </a:schemeClr>
        </a:solidFill>
      </dgm:spPr>
      <dgm:t>
        <a:bodyPr/>
        <a:lstStyle/>
        <a:p>
          <a:r>
            <a:rPr lang="en-US" dirty="0" smtClean="0"/>
            <a:t>1 Asian, Female, 7</a:t>
          </a:r>
          <a:r>
            <a:rPr lang="en-US" baseline="30000" dirty="0" smtClean="0"/>
            <a:t>th</a:t>
          </a:r>
          <a:r>
            <a:rPr lang="en-US" dirty="0" smtClean="0"/>
            <a:t> grader, Non IDEA, Non 504, Non ELL Student  with In School Suspension and Referred to Law Enforcement</a:t>
          </a:r>
          <a:endParaRPr lang="en-US" dirty="0"/>
        </a:p>
      </dgm:t>
    </dgm:pt>
    <dgm:pt modelId="{1DEF0166-F0DB-4429-99C4-07F7F3FBEB04}" type="parTrans" cxnId="{63431D9F-1A8B-46A3-81FA-843DD864F1D0}">
      <dgm:prSet/>
      <dgm:spPr/>
      <dgm:t>
        <a:bodyPr/>
        <a:lstStyle/>
        <a:p>
          <a:endParaRPr lang="en-US"/>
        </a:p>
      </dgm:t>
    </dgm:pt>
    <dgm:pt modelId="{B66DB269-D4AD-4FAA-93FD-3CE718108039}" type="sibTrans" cxnId="{63431D9F-1A8B-46A3-81FA-843DD864F1D0}">
      <dgm:prSet/>
      <dgm:spPr/>
      <dgm:t>
        <a:bodyPr/>
        <a:lstStyle/>
        <a:p>
          <a:endParaRPr lang="en-US"/>
        </a:p>
      </dgm:t>
    </dgm:pt>
    <dgm:pt modelId="{1B8557D5-4C2E-4D08-B2C1-16313B9BA171}">
      <dgm:prSet phldrT="[Text]"/>
      <dgm:spPr>
        <a:solidFill>
          <a:schemeClr val="accent4">
            <a:lumMod val="40000"/>
            <a:lumOff val="60000"/>
            <a:alpha val="90000"/>
          </a:schemeClr>
        </a:solidFill>
      </dgm:spPr>
      <dgm:t>
        <a:bodyPr/>
        <a:lstStyle/>
        <a:p>
          <a:r>
            <a:rPr lang="en-US" smtClean="0"/>
            <a:t>1 White, Male, 8</a:t>
          </a:r>
          <a:r>
            <a:rPr lang="en-US" baseline="30000" smtClean="0"/>
            <a:t>th</a:t>
          </a:r>
          <a:r>
            <a:rPr lang="en-US" smtClean="0"/>
            <a:t> grader, Non IDEA, Non 504, Non ELL Student   with In School Suspension and Referred to Law Enforcement</a:t>
          </a:r>
          <a:endParaRPr lang="en-US" dirty="0"/>
        </a:p>
      </dgm:t>
    </dgm:pt>
    <dgm:pt modelId="{4BD6C81C-778F-4182-BBC1-3F60BA262E82}" type="parTrans" cxnId="{AD1F92CF-F845-412A-81A0-0632FA93A25E}">
      <dgm:prSet/>
      <dgm:spPr/>
      <dgm:t>
        <a:bodyPr/>
        <a:lstStyle/>
        <a:p>
          <a:endParaRPr lang="en-US"/>
        </a:p>
      </dgm:t>
    </dgm:pt>
    <dgm:pt modelId="{1A187358-9880-4BA1-A793-C5BCD13251CA}" type="sibTrans" cxnId="{AD1F92CF-F845-412A-81A0-0632FA93A25E}">
      <dgm:prSet/>
      <dgm:spPr/>
      <dgm:t>
        <a:bodyPr/>
        <a:lstStyle/>
        <a:p>
          <a:endParaRPr lang="en-US"/>
        </a:p>
      </dgm:t>
    </dgm:pt>
    <dgm:pt modelId="{535C5137-9029-4006-9437-B3400281750F}">
      <dgm:prSet phldrT="[Text]"/>
      <dgm:spPr>
        <a:solidFill>
          <a:schemeClr val="accent3">
            <a:lumMod val="40000"/>
            <a:lumOff val="60000"/>
            <a:alpha val="90000"/>
          </a:schemeClr>
        </a:solidFill>
      </dgm:spPr>
      <dgm:t>
        <a:bodyPr/>
        <a:lstStyle/>
        <a:p>
          <a:r>
            <a:rPr lang="en-US" dirty="0" smtClean="0"/>
            <a:t>1 Referral to Law Enforcement</a:t>
          </a:r>
          <a:endParaRPr lang="en-US" dirty="0"/>
        </a:p>
      </dgm:t>
    </dgm:pt>
    <dgm:pt modelId="{DB715A3A-C1B0-40D6-9873-EEC097349351}" type="parTrans" cxnId="{2EEBA30A-0569-4CBC-B6F5-0044383E4892}">
      <dgm:prSet/>
      <dgm:spPr/>
      <dgm:t>
        <a:bodyPr/>
        <a:lstStyle/>
        <a:p>
          <a:endParaRPr lang="en-US"/>
        </a:p>
      </dgm:t>
    </dgm:pt>
    <dgm:pt modelId="{32EA26DB-BF63-4208-B2CC-0268164794F5}" type="sibTrans" cxnId="{2EEBA30A-0569-4CBC-B6F5-0044383E4892}">
      <dgm:prSet/>
      <dgm:spPr/>
      <dgm:t>
        <a:bodyPr/>
        <a:lstStyle/>
        <a:p>
          <a:endParaRPr lang="en-US"/>
        </a:p>
      </dgm:t>
    </dgm:pt>
    <dgm:pt modelId="{4106C2F8-59A2-4D82-8DD2-1C42B7B2AAE2}" type="pres">
      <dgm:prSet presAssocID="{13B0E53D-5861-41BE-AFCB-8064D1002293}" presName="Name0" presStyleCnt="0">
        <dgm:presLayoutVars>
          <dgm:dir/>
          <dgm:animLvl val="lvl"/>
          <dgm:resizeHandles val="exact"/>
        </dgm:presLayoutVars>
      </dgm:prSet>
      <dgm:spPr/>
      <dgm:t>
        <a:bodyPr/>
        <a:lstStyle/>
        <a:p>
          <a:endParaRPr lang="en-US"/>
        </a:p>
      </dgm:t>
    </dgm:pt>
    <dgm:pt modelId="{60D85027-6F7E-4239-B1D1-8A362B5CCCD5}" type="pres">
      <dgm:prSet presAssocID="{25A97493-361F-480A-A1AE-028E05B4092F}" presName="composite" presStyleCnt="0"/>
      <dgm:spPr/>
      <dgm:t>
        <a:bodyPr/>
        <a:lstStyle/>
        <a:p>
          <a:endParaRPr lang="en-US"/>
        </a:p>
      </dgm:t>
    </dgm:pt>
    <dgm:pt modelId="{4A73B697-1CCD-4284-8688-A9CC668A025E}" type="pres">
      <dgm:prSet presAssocID="{25A97493-361F-480A-A1AE-028E05B4092F}" presName="parTx" presStyleLbl="alignNode1" presStyleIdx="0" presStyleCnt="2" custLinFactNeighborX="-12093" custLinFactNeighborY="-52426">
        <dgm:presLayoutVars>
          <dgm:chMax val="0"/>
          <dgm:chPref val="0"/>
          <dgm:bulletEnabled val="1"/>
        </dgm:presLayoutVars>
      </dgm:prSet>
      <dgm:spPr/>
      <dgm:t>
        <a:bodyPr/>
        <a:lstStyle/>
        <a:p>
          <a:endParaRPr lang="en-US"/>
        </a:p>
      </dgm:t>
    </dgm:pt>
    <dgm:pt modelId="{AAC95CC1-A9A3-42AE-AD55-74585324C971}" type="pres">
      <dgm:prSet presAssocID="{25A97493-361F-480A-A1AE-028E05B4092F}" presName="desTx" presStyleLbl="alignAccFollowNode1" presStyleIdx="0" presStyleCnt="2" custLinFactNeighborX="-1930" custLinFactNeighborY="1525">
        <dgm:presLayoutVars>
          <dgm:bulletEnabled val="1"/>
        </dgm:presLayoutVars>
      </dgm:prSet>
      <dgm:spPr/>
      <dgm:t>
        <a:bodyPr/>
        <a:lstStyle/>
        <a:p>
          <a:endParaRPr lang="en-US"/>
        </a:p>
      </dgm:t>
    </dgm:pt>
    <dgm:pt modelId="{61C45410-B2EE-42F1-897C-893B41CE5459}" type="pres">
      <dgm:prSet presAssocID="{5AB61651-9EB3-4829-99D8-E2A3785ABA52}" presName="space" presStyleCnt="0"/>
      <dgm:spPr/>
      <dgm:t>
        <a:bodyPr/>
        <a:lstStyle/>
        <a:p>
          <a:endParaRPr lang="en-US"/>
        </a:p>
      </dgm:t>
    </dgm:pt>
    <dgm:pt modelId="{0D897A15-0B55-41F3-BE4B-15DAFD374C29}" type="pres">
      <dgm:prSet presAssocID="{997A5440-A295-46BA-87AB-7DD4140B092A}" presName="composite" presStyleCnt="0"/>
      <dgm:spPr/>
      <dgm:t>
        <a:bodyPr/>
        <a:lstStyle/>
        <a:p>
          <a:endParaRPr lang="en-US"/>
        </a:p>
      </dgm:t>
    </dgm:pt>
    <dgm:pt modelId="{F15EA514-58DF-473E-AE3F-88D8BAA61192}" type="pres">
      <dgm:prSet presAssocID="{997A5440-A295-46BA-87AB-7DD4140B092A}" presName="parTx" presStyleLbl="alignNode1" presStyleIdx="1" presStyleCnt="2">
        <dgm:presLayoutVars>
          <dgm:chMax val="0"/>
          <dgm:chPref val="0"/>
          <dgm:bulletEnabled val="1"/>
        </dgm:presLayoutVars>
      </dgm:prSet>
      <dgm:spPr/>
      <dgm:t>
        <a:bodyPr/>
        <a:lstStyle/>
        <a:p>
          <a:endParaRPr lang="en-US"/>
        </a:p>
      </dgm:t>
    </dgm:pt>
    <dgm:pt modelId="{3E5A09A4-3562-430E-8E81-97D4B50370AC}" type="pres">
      <dgm:prSet presAssocID="{997A5440-A295-46BA-87AB-7DD4140B092A}" presName="desTx" presStyleLbl="alignAccFollowNode1" presStyleIdx="1" presStyleCnt="2" custLinFactNeighborX="1" custLinFactNeighborY="2177">
        <dgm:presLayoutVars>
          <dgm:bulletEnabled val="1"/>
        </dgm:presLayoutVars>
      </dgm:prSet>
      <dgm:spPr/>
      <dgm:t>
        <a:bodyPr/>
        <a:lstStyle/>
        <a:p>
          <a:endParaRPr lang="en-US"/>
        </a:p>
      </dgm:t>
    </dgm:pt>
  </dgm:ptLst>
  <dgm:cxnLst>
    <dgm:cxn modelId="{A1766823-9C37-4312-B145-7C9F8580071E}" srcId="{05716BD7-8C3F-4A94-8323-1BA327EA9229}" destId="{A440E156-86C2-4BA1-9FA9-A94B033B70A0}" srcOrd="0" destOrd="0" parTransId="{5C6C617F-E006-4A7B-A3A7-983900E837F5}" sibTransId="{22F59E9E-4FEA-4C7E-9DDD-45C7A319DC82}"/>
    <dgm:cxn modelId="{CF270128-46CA-4EF2-BC39-6F277B3B75A9}" type="presOf" srcId="{997A5440-A295-46BA-87AB-7DD4140B092A}" destId="{F15EA514-58DF-473E-AE3F-88D8BAA61192}" srcOrd="0" destOrd="0" presId="urn:microsoft.com/office/officeart/2005/8/layout/hList1"/>
    <dgm:cxn modelId="{63431D9F-1A8B-46A3-81FA-843DD864F1D0}" srcId="{997A5440-A295-46BA-87AB-7DD4140B092A}" destId="{F5349FCA-7E61-43FB-A993-C08D5B9782CB}" srcOrd="1" destOrd="0" parTransId="{1DEF0166-F0DB-4429-99C4-07F7F3FBEB04}" sibTransId="{B66DB269-D4AD-4FAA-93FD-3CE718108039}"/>
    <dgm:cxn modelId="{85AC49E5-096D-4258-AF9E-89AEA7009677}" srcId="{997A5440-A295-46BA-87AB-7DD4140B092A}" destId="{D241A9C2-C5CD-4972-863C-6D171A697530}" srcOrd="0" destOrd="0" parTransId="{CD77AB23-92C2-42AE-AC87-B625B485116A}" sibTransId="{16FA7AC1-BB28-4781-A287-703539D95D57}"/>
    <dgm:cxn modelId="{6B473784-D90A-4E5E-AAB0-B06516DD2B30}" type="presOf" srcId="{1B8557D5-4C2E-4D08-B2C1-16313B9BA171}" destId="{3E5A09A4-3562-430E-8E81-97D4B50370AC}" srcOrd="0" destOrd="2" presId="urn:microsoft.com/office/officeart/2005/8/layout/hList1"/>
    <dgm:cxn modelId="{404033C3-9EE7-4D3E-BE9A-07B251263965}" type="presOf" srcId="{D241A9C2-C5CD-4972-863C-6D171A697530}" destId="{3E5A09A4-3562-430E-8E81-97D4B50370AC}" srcOrd="0" destOrd="0" presId="urn:microsoft.com/office/officeart/2005/8/layout/hList1"/>
    <dgm:cxn modelId="{E1D43C35-D0F6-4EB4-A299-912D9BC05C77}" type="presOf" srcId="{F5349FCA-7E61-43FB-A993-C08D5B9782CB}" destId="{3E5A09A4-3562-430E-8E81-97D4B50370AC}" srcOrd="0" destOrd="1" presId="urn:microsoft.com/office/officeart/2005/8/layout/hList1"/>
    <dgm:cxn modelId="{B003E76C-BED6-4F1C-81D2-B20191C36EAF}" type="presOf" srcId="{A440E156-86C2-4BA1-9FA9-A94B033B70A0}" destId="{AAC95CC1-A9A3-42AE-AD55-74585324C971}" srcOrd="0" destOrd="1" presId="urn:microsoft.com/office/officeart/2005/8/layout/hList1"/>
    <dgm:cxn modelId="{4524661C-C3B2-474B-948F-AEE17CA9230A}" type="presOf" srcId="{05716BD7-8C3F-4A94-8323-1BA327EA9229}" destId="{AAC95CC1-A9A3-42AE-AD55-74585324C971}" srcOrd="0" destOrd="0" presId="urn:microsoft.com/office/officeart/2005/8/layout/hList1"/>
    <dgm:cxn modelId="{D54F2597-A90C-4B08-89B3-DF0C1DDDF09E}" srcId="{13B0E53D-5861-41BE-AFCB-8064D1002293}" destId="{997A5440-A295-46BA-87AB-7DD4140B092A}" srcOrd="1" destOrd="0" parTransId="{9F919274-D216-4BAC-BA71-8CB168482247}" sibTransId="{FE2C4A9D-47AA-46C6-930B-8F3122B25769}"/>
    <dgm:cxn modelId="{4B75B3AA-AC6E-4171-84B4-72D307425760}" type="presOf" srcId="{535C5137-9029-4006-9437-B3400281750F}" destId="{AAC95CC1-A9A3-42AE-AD55-74585324C971}" srcOrd="0" destOrd="2" presId="urn:microsoft.com/office/officeart/2005/8/layout/hList1"/>
    <dgm:cxn modelId="{AD1F92CF-F845-412A-81A0-0632FA93A25E}" srcId="{997A5440-A295-46BA-87AB-7DD4140B092A}" destId="{1B8557D5-4C2E-4D08-B2C1-16313B9BA171}" srcOrd="2" destOrd="0" parTransId="{4BD6C81C-778F-4182-BBC1-3F60BA262E82}" sibTransId="{1A187358-9880-4BA1-A793-C5BCD13251CA}"/>
    <dgm:cxn modelId="{2E48AB1B-FCF1-40AD-B33D-71C63359518B}" type="presOf" srcId="{25A97493-361F-480A-A1AE-028E05B4092F}" destId="{4A73B697-1CCD-4284-8688-A9CC668A025E}" srcOrd="0" destOrd="0" presId="urn:microsoft.com/office/officeart/2005/8/layout/hList1"/>
    <dgm:cxn modelId="{F2E27D46-A617-4B5B-B846-1CF3CEEE4F9A}" type="presOf" srcId="{13B0E53D-5861-41BE-AFCB-8064D1002293}" destId="{4106C2F8-59A2-4D82-8DD2-1C42B7B2AAE2}" srcOrd="0" destOrd="0" presId="urn:microsoft.com/office/officeart/2005/8/layout/hList1"/>
    <dgm:cxn modelId="{6A48C786-13C0-4680-AEAB-C5797A4A7973}" srcId="{25A97493-361F-480A-A1AE-028E05B4092F}" destId="{05716BD7-8C3F-4A94-8323-1BA327EA9229}" srcOrd="0" destOrd="0" parTransId="{2A9F4557-B5F8-4E8E-88D5-BA31E7C5BFE4}" sibTransId="{C757F293-AAC8-4F93-B40E-C863CE67F8BE}"/>
    <dgm:cxn modelId="{D387AD9B-E544-42E2-9D85-93051539217E}" srcId="{13B0E53D-5861-41BE-AFCB-8064D1002293}" destId="{25A97493-361F-480A-A1AE-028E05B4092F}" srcOrd="0" destOrd="0" parTransId="{D3DA4D20-6914-44A0-8DE1-65DFDD787ECB}" sibTransId="{5AB61651-9EB3-4829-99D8-E2A3785ABA52}"/>
    <dgm:cxn modelId="{2EEBA30A-0569-4CBC-B6F5-0044383E4892}" srcId="{05716BD7-8C3F-4A94-8323-1BA327EA9229}" destId="{535C5137-9029-4006-9437-B3400281750F}" srcOrd="1" destOrd="0" parTransId="{DB715A3A-C1B0-40D6-9873-EEC097349351}" sibTransId="{32EA26DB-BF63-4208-B2CC-0268164794F5}"/>
    <dgm:cxn modelId="{40F1A8BE-7E1E-40AB-9569-8C7EF96BEF38}" type="presParOf" srcId="{4106C2F8-59A2-4D82-8DD2-1C42B7B2AAE2}" destId="{60D85027-6F7E-4239-B1D1-8A362B5CCCD5}" srcOrd="0" destOrd="0" presId="urn:microsoft.com/office/officeart/2005/8/layout/hList1"/>
    <dgm:cxn modelId="{B252006C-43D0-4A37-A2F9-6FEABF66202E}" type="presParOf" srcId="{60D85027-6F7E-4239-B1D1-8A362B5CCCD5}" destId="{4A73B697-1CCD-4284-8688-A9CC668A025E}" srcOrd="0" destOrd="0" presId="urn:microsoft.com/office/officeart/2005/8/layout/hList1"/>
    <dgm:cxn modelId="{A462E793-57BE-452B-A858-E794C9476413}" type="presParOf" srcId="{60D85027-6F7E-4239-B1D1-8A362B5CCCD5}" destId="{AAC95CC1-A9A3-42AE-AD55-74585324C971}" srcOrd="1" destOrd="0" presId="urn:microsoft.com/office/officeart/2005/8/layout/hList1"/>
    <dgm:cxn modelId="{103A2039-5A86-4A26-B9EB-995D25CDD0B5}" type="presParOf" srcId="{4106C2F8-59A2-4D82-8DD2-1C42B7B2AAE2}" destId="{61C45410-B2EE-42F1-897C-893B41CE5459}" srcOrd="1" destOrd="0" presId="urn:microsoft.com/office/officeart/2005/8/layout/hList1"/>
    <dgm:cxn modelId="{721F3DEF-8DD6-4001-B969-621DA5BE1ED3}" type="presParOf" srcId="{4106C2F8-59A2-4D82-8DD2-1C42B7B2AAE2}" destId="{0D897A15-0B55-41F3-BE4B-15DAFD374C29}" srcOrd="2" destOrd="0" presId="urn:microsoft.com/office/officeart/2005/8/layout/hList1"/>
    <dgm:cxn modelId="{5A242CBC-FA32-48BB-BD4A-845B6EA46210}" type="presParOf" srcId="{0D897A15-0B55-41F3-BE4B-15DAFD374C29}" destId="{F15EA514-58DF-473E-AE3F-88D8BAA61192}" srcOrd="0" destOrd="0" presId="urn:microsoft.com/office/officeart/2005/8/layout/hList1"/>
    <dgm:cxn modelId="{C89BD266-9C22-4782-A8E3-5AC5AA95A7F3}" type="presParOf" srcId="{0D897A15-0B55-41F3-BE4B-15DAFD374C29}" destId="{3E5A09A4-3562-430E-8E81-97D4B50370A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D6F30C-0762-4E0E-85F0-F7DF141E9E07}" type="doc">
      <dgm:prSet loTypeId="urn:microsoft.com/office/officeart/2005/8/layout/hierarchy2" loCatId="hierarchy" qsTypeId="urn:microsoft.com/office/officeart/2005/8/quickstyle/3d4" qsCatId="3D" csTypeId="urn:microsoft.com/office/officeart/2005/8/colors/colorful3" csCatId="colorful" phldr="1"/>
      <dgm:spPr/>
      <dgm:t>
        <a:bodyPr/>
        <a:lstStyle/>
        <a:p>
          <a:endParaRPr lang="en-US"/>
        </a:p>
      </dgm:t>
    </dgm:pt>
    <dgm:pt modelId="{C0D6BF84-6C47-40CC-B685-46466BCC551C}">
      <dgm:prSet phldrT="[Text]" custT="1"/>
      <dgm:spPr>
        <a:solidFill>
          <a:schemeClr val="accent5">
            <a:lumMod val="60000"/>
            <a:lumOff val="40000"/>
          </a:schemeClr>
        </a:solidFill>
      </dgm:spPr>
      <dgm:t>
        <a:bodyPr/>
        <a:lstStyle/>
        <a:p>
          <a:r>
            <a:rPr lang="en-US" sz="2000" dirty="0" smtClean="0">
              <a:solidFill>
                <a:schemeClr val="tx1"/>
              </a:solidFill>
            </a:rPr>
            <a:t>2 students fight and are suspended </a:t>
          </a:r>
        </a:p>
        <a:p>
          <a:r>
            <a:rPr lang="en-US" sz="1800" dirty="0" smtClean="0">
              <a:solidFill>
                <a:schemeClr val="tx1"/>
              </a:solidFill>
            </a:rPr>
            <a:t>(1 </a:t>
          </a:r>
          <a:r>
            <a:rPr lang="en-US" sz="1800" b="1" dirty="0" smtClean="0">
              <a:solidFill>
                <a:schemeClr val="tx1"/>
              </a:solidFill>
            </a:rPr>
            <a:t>out of school </a:t>
          </a:r>
          <a:r>
            <a:rPr lang="en-US" sz="1800" dirty="0" smtClean="0">
              <a:solidFill>
                <a:schemeClr val="tx1"/>
              </a:solidFill>
            </a:rPr>
            <a:t>and the other in school)</a:t>
          </a:r>
          <a:endParaRPr lang="en-US" sz="1900" dirty="0">
            <a:solidFill>
              <a:schemeClr val="tx1"/>
            </a:solidFill>
          </a:endParaRPr>
        </a:p>
      </dgm:t>
    </dgm:pt>
    <dgm:pt modelId="{15203CF0-5DCF-4F71-9D72-7EDED61C3A7A}" type="parTrans" cxnId="{23508B03-501A-409A-801C-71E9CA235936}">
      <dgm:prSet/>
      <dgm:spPr/>
      <dgm:t>
        <a:bodyPr/>
        <a:lstStyle/>
        <a:p>
          <a:endParaRPr lang="en-US"/>
        </a:p>
      </dgm:t>
    </dgm:pt>
    <dgm:pt modelId="{630CC58B-FFCD-4D3F-B584-0392A634BA6B}" type="sibTrans" cxnId="{23508B03-501A-409A-801C-71E9CA235936}">
      <dgm:prSet/>
      <dgm:spPr/>
      <dgm:t>
        <a:bodyPr/>
        <a:lstStyle/>
        <a:p>
          <a:endParaRPr lang="en-US"/>
        </a:p>
      </dgm:t>
    </dgm:pt>
    <dgm:pt modelId="{221B6100-8D20-4971-8BC2-75D67988F0CD}">
      <dgm:prSet phldrT="[Text]" custT="1"/>
      <dgm:spPr>
        <a:solidFill>
          <a:schemeClr val="accent3"/>
        </a:solidFill>
      </dgm:spPr>
      <dgm:t>
        <a:bodyPr/>
        <a:lstStyle/>
        <a:p>
          <a:r>
            <a:rPr lang="en-US" sz="2400" dirty="0" smtClean="0">
              <a:solidFill>
                <a:schemeClr val="tx1"/>
              </a:solidFill>
            </a:rPr>
            <a:t>Discipline by Action File</a:t>
          </a:r>
          <a:endParaRPr lang="en-US" sz="2400" dirty="0">
            <a:solidFill>
              <a:schemeClr val="tx1"/>
            </a:solidFill>
          </a:endParaRPr>
        </a:p>
      </dgm:t>
    </dgm:pt>
    <dgm:pt modelId="{6B57C720-21DD-4818-A8FD-0FD0F38E2432}" type="parTrans" cxnId="{ADFD7652-E8DB-4839-B233-6A94C3BD48B8}">
      <dgm:prSet/>
      <dgm:spPr/>
      <dgm:t>
        <a:bodyPr/>
        <a:lstStyle/>
        <a:p>
          <a:endParaRPr lang="en-US"/>
        </a:p>
      </dgm:t>
    </dgm:pt>
    <dgm:pt modelId="{319B8E48-C336-494D-A7A2-FEA3609E69CD}" type="sibTrans" cxnId="{ADFD7652-E8DB-4839-B233-6A94C3BD48B8}">
      <dgm:prSet/>
      <dgm:spPr/>
      <dgm:t>
        <a:bodyPr/>
        <a:lstStyle/>
        <a:p>
          <a:endParaRPr lang="en-US"/>
        </a:p>
      </dgm:t>
    </dgm:pt>
    <dgm:pt modelId="{FF3B3BDD-0D20-4B8F-BBDC-3B01478F9B0F}">
      <dgm:prSet phldrT="[Text]" custT="1"/>
      <dgm:spPr>
        <a:solidFill>
          <a:schemeClr val="accent3">
            <a:lumMod val="60000"/>
            <a:lumOff val="40000"/>
          </a:schemeClr>
        </a:solidFill>
      </dgm:spPr>
      <dgm:t>
        <a:bodyPr/>
        <a:lstStyle/>
        <a:p>
          <a:r>
            <a:rPr lang="en-US" sz="1800" dirty="0" smtClean="0">
              <a:solidFill>
                <a:schemeClr val="tx1"/>
              </a:solidFill>
            </a:rPr>
            <a:t>1 Incident of 3</a:t>
          </a:r>
          <a:r>
            <a:rPr lang="en-US" sz="1800" baseline="30000" dirty="0" smtClean="0">
              <a:solidFill>
                <a:schemeClr val="tx1"/>
              </a:solidFill>
            </a:rPr>
            <a:t>rd</a:t>
          </a:r>
          <a:r>
            <a:rPr lang="en-US" sz="1800" dirty="0" smtClean="0">
              <a:solidFill>
                <a:schemeClr val="tx1"/>
              </a:solidFill>
            </a:rPr>
            <a:t> Degree Assault with  </a:t>
          </a:r>
          <a:r>
            <a:rPr lang="en-US" sz="1800" b="1" dirty="0" smtClean="0">
              <a:solidFill>
                <a:schemeClr val="tx1"/>
              </a:solidFill>
            </a:rPr>
            <a:t>Out of School </a:t>
          </a:r>
          <a:r>
            <a:rPr lang="en-US" sz="1800" dirty="0" smtClean="0">
              <a:solidFill>
                <a:schemeClr val="tx1"/>
              </a:solidFill>
            </a:rPr>
            <a:t>Suspension</a:t>
          </a:r>
          <a:endParaRPr lang="en-US" sz="1800" dirty="0">
            <a:solidFill>
              <a:schemeClr val="tx1"/>
            </a:solidFill>
          </a:endParaRPr>
        </a:p>
      </dgm:t>
    </dgm:pt>
    <dgm:pt modelId="{59195691-6A7D-4D62-BA22-F6287584C992}" type="parTrans" cxnId="{DF3AECD8-F527-4959-B870-04ACDA268431}">
      <dgm:prSet/>
      <dgm:spPr/>
      <dgm:t>
        <a:bodyPr/>
        <a:lstStyle/>
        <a:p>
          <a:endParaRPr lang="en-US"/>
        </a:p>
      </dgm:t>
    </dgm:pt>
    <dgm:pt modelId="{18A68F17-717F-4EAD-9402-676870454DFB}" type="sibTrans" cxnId="{DF3AECD8-F527-4959-B870-04ACDA268431}">
      <dgm:prSet/>
      <dgm:spPr/>
      <dgm:t>
        <a:bodyPr/>
        <a:lstStyle/>
        <a:p>
          <a:endParaRPr lang="en-US"/>
        </a:p>
      </dgm:t>
    </dgm:pt>
    <dgm:pt modelId="{2D06E72B-2FA2-447D-BFFA-387C06A58E91}">
      <dgm:prSet phldrT="[Text]"/>
      <dgm:spPr/>
      <dgm:t>
        <a:bodyPr/>
        <a:lstStyle/>
        <a:p>
          <a:r>
            <a:rPr lang="en-US" smtClean="0"/>
            <a:t>Discipline by Student Demographic File</a:t>
          </a:r>
          <a:endParaRPr lang="en-US" dirty="0"/>
        </a:p>
      </dgm:t>
    </dgm:pt>
    <dgm:pt modelId="{4F1BB181-BD4D-4899-8F85-8DA0B4F347C4}" type="parTrans" cxnId="{86C932BC-074B-4ECB-9372-CCC4B797F59C}">
      <dgm:prSet/>
      <dgm:spPr/>
      <dgm:t>
        <a:bodyPr/>
        <a:lstStyle/>
        <a:p>
          <a:endParaRPr lang="en-US"/>
        </a:p>
      </dgm:t>
    </dgm:pt>
    <dgm:pt modelId="{427F90A4-A12E-4E8F-9EFA-0DC4E635C083}" type="sibTrans" cxnId="{86C932BC-074B-4ECB-9372-CCC4B797F59C}">
      <dgm:prSet/>
      <dgm:spPr/>
      <dgm:t>
        <a:bodyPr/>
        <a:lstStyle/>
        <a:p>
          <a:endParaRPr lang="en-US"/>
        </a:p>
      </dgm:t>
    </dgm:pt>
    <dgm:pt modelId="{E28FBCCF-FF41-44EA-BB2D-E17037BC97A7}">
      <dgm:prSet phldrT="[Text]"/>
      <dgm:spPr>
        <a:solidFill>
          <a:schemeClr val="accent4">
            <a:lumMod val="60000"/>
            <a:lumOff val="40000"/>
          </a:schemeClr>
        </a:solidFill>
      </dgm:spPr>
      <dgm:t>
        <a:bodyPr/>
        <a:lstStyle/>
        <a:p>
          <a:r>
            <a:rPr lang="en-US" dirty="0" smtClean="0"/>
            <a:t>1 White, Male, 10</a:t>
          </a:r>
          <a:r>
            <a:rPr lang="en-US" baseline="30000" dirty="0" smtClean="0"/>
            <a:t>th</a:t>
          </a:r>
          <a:r>
            <a:rPr lang="en-US" dirty="0" smtClean="0"/>
            <a:t> grader,  Non IDEA, Non 504, Non ELL Student, Only 1 Out-of-School Suspended</a:t>
          </a:r>
          <a:endParaRPr lang="en-US" dirty="0"/>
        </a:p>
      </dgm:t>
    </dgm:pt>
    <dgm:pt modelId="{0376CE72-A8AC-4FAA-900A-058B4EE2B50B}" type="parTrans" cxnId="{166F79C8-23D7-4A08-AFC3-2D66D6E75E3E}">
      <dgm:prSet/>
      <dgm:spPr/>
      <dgm:t>
        <a:bodyPr/>
        <a:lstStyle/>
        <a:p>
          <a:endParaRPr lang="en-US"/>
        </a:p>
      </dgm:t>
    </dgm:pt>
    <dgm:pt modelId="{C5AFACC3-6885-4DF7-9643-E63D5BCF3A28}" type="sibTrans" cxnId="{166F79C8-23D7-4A08-AFC3-2D66D6E75E3E}">
      <dgm:prSet/>
      <dgm:spPr/>
      <dgm:t>
        <a:bodyPr/>
        <a:lstStyle/>
        <a:p>
          <a:endParaRPr lang="en-US"/>
        </a:p>
      </dgm:t>
    </dgm:pt>
    <dgm:pt modelId="{5DF7B689-A282-4D15-90DA-EFDD6FE0DD30}">
      <dgm:prSet/>
      <dgm:spPr>
        <a:solidFill>
          <a:schemeClr val="accent4">
            <a:lumMod val="60000"/>
            <a:lumOff val="40000"/>
          </a:schemeClr>
        </a:solidFill>
      </dgm:spPr>
      <dgm:t>
        <a:bodyPr/>
        <a:lstStyle/>
        <a:p>
          <a:r>
            <a:rPr lang="en-US" smtClean="0"/>
            <a:t>1 White, Male, 9</a:t>
          </a:r>
          <a:r>
            <a:rPr lang="en-US" baseline="30000" smtClean="0"/>
            <a:t>th</a:t>
          </a:r>
          <a:r>
            <a:rPr lang="en-US" smtClean="0"/>
            <a:t> grader,  Non IDEA, Non 504, Non ELL Student, 1 In-School Suspended</a:t>
          </a:r>
          <a:endParaRPr lang="en-US" dirty="0"/>
        </a:p>
      </dgm:t>
    </dgm:pt>
    <dgm:pt modelId="{9EFDADFD-05F9-4B15-B8FA-7CA6B8F29255}" type="parTrans" cxnId="{B6690589-559A-4CC5-B171-CD00804941AD}">
      <dgm:prSet/>
      <dgm:spPr/>
      <dgm:t>
        <a:bodyPr/>
        <a:lstStyle/>
        <a:p>
          <a:endParaRPr lang="en-US"/>
        </a:p>
      </dgm:t>
    </dgm:pt>
    <dgm:pt modelId="{793786D3-CA40-419B-8563-2DE3A444EE6E}" type="sibTrans" cxnId="{B6690589-559A-4CC5-B171-CD00804941AD}">
      <dgm:prSet/>
      <dgm:spPr/>
      <dgm:t>
        <a:bodyPr/>
        <a:lstStyle/>
        <a:p>
          <a:endParaRPr lang="en-US"/>
        </a:p>
      </dgm:t>
    </dgm:pt>
    <dgm:pt modelId="{DF54190A-7272-4BAE-91D9-FCEB73D4A5D6}" type="pres">
      <dgm:prSet presAssocID="{C3D6F30C-0762-4E0E-85F0-F7DF141E9E07}" presName="diagram" presStyleCnt="0">
        <dgm:presLayoutVars>
          <dgm:chPref val="1"/>
          <dgm:dir/>
          <dgm:animOne val="branch"/>
          <dgm:animLvl val="lvl"/>
          <dgm:resizeHandles val="exact"/>
        </dgm:presLayoutVars>
      </dgm:prSet>
      <dgm:spPr/>
      <dgm:t>
        <a:bodyPr/>
        <a:lstStyle/>
        <a:p>
          <a:endParaRPr lang="en-US"/>
        </a:p>
      </dgm:t>
    </dgm:pt>
    <dgm:pt modelId="{5D2C8E16-D26A-4BF7-99FB-13B5FDF9FE48}" type="pres">
      <dgm:prSet presAssocID="{C0D6BF84-6C47-40CC-B685-46466BCC551C}" presName="root1" presStyleCnt="0"/>
      <dgm:spPr/>
      <dgm:t>
        <a:bodyPr/>
        <a:lstStyle/>
        <a:p>
          <a:endParaRPr lang="en-US"/>
        </a:p>
      </dgm:t>
    </dgm:pt>
    <dgm:pt modelId="{475518C4-21CD-4795-B83E-D94E75F09BF9}" type="pres">
      <dgm:prSet presAssocID="{C0D6BF84-6C47-40CC-B685-46466BCC551C}" presName="LevelOneTextNode" presStyleLbl="node0" presStyleIdx="0" presStyleCnt="1" custScaleX="102318" custScaleY="132306" custLinFactNeighborX="9170" custLinFactNeighborY="44933">
        <dgm:presLayoutVars>
          <dgm:chPref val="3"/>
        </dgm:presLayoutVars>
      </dgm:prSet>
      <dgm:spPr/>
      <dgm:t>
        <a:bodyPr/>
        <a:lstStyle/>
        <a:p>
          <a:endParaRPr lang="en-US"/>
        </a:p>
      </dgm:t>
    </dgm:pt>
    <dgm:pt modelId="{B106D44E-53D2-432B-BB54-04417C3901AD}" type="pres">
      <dgm:prSet presAssocID="{C0D6BF84-6C47-40CC-B685-46466BCC551C}" presName="level2hierChild" presStyleCnt="0"/>
      <dgm:spPr/>
      <dgm:t>
        <a:bodyPr/>
        <a:lstStyle/>
        <a:p>
          <a:endParaRPr lang="en-US"/>
        </a:p>
      </dgm:t>
    </dgm:pt>
    <dgm:pt modelId="{182A1281-9912-47BE-92E3-11334762076E}" type="pres">
      <dgm:prSet presAssocID="{6B57C720-21DD-4818-A8FD-0FD0F38E2432}" presName="conn2-1" presStyleLbl="parChTrans1D2" presStyleIdx="0" presStyleCnt="2"/>
      <dgm:spPr/>
      <dgm:t>
        <a:bodyPr/>
        <a:lstStyle/>
        <a:p>
          <a:endParaRPr lang="en-US"/>
        </a:p>
      </dgm:t>
    </dgm:pt>
    <dgm:pt modelId="{87BB0C6D-F9F3-40E1-B139-5FC7FE81194E}" type="pres">
      <dgm:prSet presAssocID="{6B57C720-21DD-4818-A8FD-0FD0F38E2432}" presName="connTx" presStyleLbl="parChTrans1D2" presStyleIdx="0" presStyleCnt="2"/>
      <dgm:spPr/>
      <dgm:t>
        <a:bodyPr/>
        <a:lstStyle/>
        <a:p>
          <a:endParaRPr lang="en-US"/>
        </a:p>
      </dgm:t>
    </dgm:pt>
    <dgm:pt modelId="{29677A24-4393-4752-BBAB-10FAD4D2D118}" type="pres">
      <dgm:prSet presAssocID="{221B6100-8D20-4971-8BC2-75D67988F0CD}" presName="root2" presStyleCnt="0"/>
      <dgm:spPr/>
      <dgm:t>
        <a:bodyPr/>
        <a:lstStyle/>
        <a:p>
          <a:endParaRPr lang="en-US"/>
        </a:p>
      </dgm:t>
    </dgm:pt>
    <dgm:pt modelId="{CB04FCA3-88C4-4925-B149-0C9688949B77}" type="pres">
      <dgm:prSet presAssocID="{221B6100-8D20-4971-8BC2-75D67988F0CD}" presName="LevelTwoTextNode" presStyleLbl="node2" presStyleIdx="0" presStyleCnt="2" custLinFactNeighborX="-13975" custLinFactNeighborY="5352">
        <dgm:presLayoutVars>
          <dgm:chPref val="3"/>
        </dgm:presLayoutVars>
      </dgm:prSet>
      <dgm:spPr/>
      <dgm:t>
        <a:bodyPr/>
        <a:lstStyle/>
        <a:p>
          <a:endParaRPr lang="en-US"/>
        </a:p>
      </dgm:t>
    </dgm:pt>
    <dgm:pt modelId="{A519C549-1EAE-4958-B224-89533435DBBE}" type="pres">
      <dgm:prSet presAssocID="{221B6100-8D20-4971-8BC2-75D67988F0CD}" presName="level3hierChild" presStyleCnt="0"/>
      <dgm:spPr/>
      <dgm:t>
        <a:bodyPr/>
        <a:lstStyle/>
        <a:p>
          <a:endParaRPr lang="en-US"/>
        </a:p>
      </dgm:t>
    </dgm:pt>
    <dgm:pt modelId="{8DE0C0EF-C9B2-4085-B77F-C01AA620C262}" type="pres">
      <dgm:prSet presAssocID="{59195691-6A7D-4D62-BA22-F6287584C992}" presName="conn2-1" presStyleLbl="parChTrans1D3" presStyleIdx="0" presStyleCnt="3"/>
      <dgm:spPr/>
      <dgm:t>
        <a:bodyPr/>
        <a:lstStyle/>
        <a:p>
          <a:endParaRPr lang="en-US"/>
        </a:p>
      </dgm:t>
    </dgm:pt>
    <dgm:pt modelId="{126D782F-C698-42F2-A30C-C7B8C30815D0}" type="pres">
      <dgm:prSet presAssocID="{59195691-6A7D-4D62-BA22-F6287584C992}" presName="connTx" presStyleLbl="parChTrans1D3" presStyleIdx="0" presStyleCnt="3"/>
      <dgm:spPr/>
      <dgm:t>
        <a:bodyPr/>
        <a:lstStyle/>
        <a:p>
          <a:endParaRPr lang="en-US"/>
        </a:p>
      </dgm:t>
    </dgm:pt>
    <dgm:pt modelId="{EF2D8453-7A83-426A-880B-CA6A2D2F6EAA}" type="pres">
      <dgm:prSet presAssocID="{FF3B3BDD-0D20-4B8F-BBDC-3B01478F9B0F}" presName="root2" presStyleCnt="0"/>
      <dgm:spPr/>
      <dgm:t>
        <a:bodyPr/>
        <a:lstStyle/>
        <a:p>
          <a:endParaRPr lang="en-US"/>
        </a:p>
      </dgm:t>
    </dgm:pt>
    <dgm:pt modelId="{1A4B19B3-7ECC-4DC9-9E02-724E55ED7CD3}" type="pres">
      <dgm:prSet presAssocID="{FF3B3BDD-0D20-4B8F-BBDC-3B01478F9B0F}" presName="LevelTwoTextNode" presStyleLbl="node3" presStyleIdx="0" presStyleCnt="3" custLinFactNeighborX="-24122" custLinFactNeighborY="-42555">
        <dgm:presLayoutVars>
          <dgm:chPref val="3"/>
        </dgm:presLayoutVars>
      </dgm:prSet>
      <dgm:spPr/>
      <dgm:t>
        <a:bodyPr/>
        <a:lstStyle/>
        <a:p>
          <a:endParaRPr lang="en-US"/>
        </a:p>
      </dgm:t>
    </dgm:pt>
    <dgm:pt modelId="{E8C0ED04-94FA-4A16-B830-9A1160402FD8}" type="pres">
      <dgm:prSet presAssocID="{FF3B3BDD-0D20-4B8F-BBDC-3B01478F9B0F}" presName="level3hierChild" presStyleCnt="0"/>
      <dgm:spPr/>
      <dgm:t>
        <a:bodyPr/>
        <a:lstStyle/>
        <a:p>
          <a:endParaRPr lang="en-US"/>
        </a:p>
      </dgm:t>
    </dgm:pt>
    <dgm:pt modelId="{37171CAF-FD05-42D9-A405-1B9DC86F9F0B}" type="pres">
      <dgm:prSet presAssocID="{4F1BB181-BD4D-4899-8F85-8DA0B4F347C4}" presName="conn2-1" presStyleLbl="parChTrans1D2" presStyleIdx="1" presStyleCnt="2"/>
      <dgm:spPr/>
      <dgm:t>
        <a:bodyPr/>
        <a:lstStyle/>
        <a:p>
          <a:endParaRPr lang="en-US"/>
        </a:p>
      </dgm:t>
    </dgm:pt>
    <dgm:pt modelId="{783BA29F-80CC-43B7-B771-605FF5BCF92E}" type="pres">
      <dgm:prSet presAssocID="{4F1BB181-BD4D-4899-8F85-8DA0B4F347C4}" presName="connTx" presStyleLbl="parChTrans1D2" presStyleIdx="1" presStyleCnt="2"/>
      <dgm:spPr/>
      <dgm:t>
        <a:bodyPr/>
        <a:lstStyle/>
        <a:p>
          <a:endParaRPr lang="en-US"/>
        </a:p>
      </dgm:t>
    </dgm:pt>
    <dgm:pt modelId="{52D9601F-7371-4BE0-91C6-510A3ADD5BB1}" type="pres">
      <dgm:prSet presAssocID="{2D06E72B-2FA2-447D-BFFA-387C06A58E91}" presName="root2" presStyleCnt="0"/>
      <dgm:spPr/>
      <dgm:t>
        <a:bodyPr/>
        <a:lstStyle/>
        <a:p>
          <a:endParaRPr lang="en-US"/>
        </a:p>
      </dgm:t>
    </dgm:pt>
    <dgm:pt modelId="{F362294A-8C7D-49C3-B7FE-944D129C5E0A}" type="pres">
      <dgm:prSet presAssocID="{2D06E72B-2FA2-447D-BFFA-387C06A58E91}" presName="LevelTwoTextNode" presStyleLbl="node2" presStyleIdx="1" presStyleCnt="2">
        <dgm:presLayoutVars>
          <dgm:chPref val="3"/>
        </dgm:presLayoutVars>
      </dgm:prSet>
      <dgm:spPr/>
      <dgm:t>
        <a:bodyPr/>
        <a:lstStyle/>
        <a:p>
          <a:endParaRPr lang="en-US"/>
        </a:p>
      </dgm:t>
    </dgm:pt>
    <dgm:pt modelId="{2727DA81-173A-49F9-870A-1921DAA46CBC}" type="pres">
      <dgm:prSet presAssocID="{2D06E72B-2FA2-447D-BFFA-387C06A58E91}" presName="level3hierChild" presStyleCnt="0"/>
      <dgm:spPr/>
      <dgm:t>
        <a:bodyPr/>
        <a:lstStyle/>
        <a:p>
          <a:endParaRPr lang="en-US"/>
        </a:p>
      </dgm:t>
    </dgm:pt>
    <dgm:pt modelId="{4953139F-B6E8-432E-8214-A78BF219C1CD}" type="pres">
      <dgm:prSet presAssocID="{0376CE72-A8AC-4FAA-900A-058B4EE2B50B}" presName="conn2-1" presStyleLbl="parChTrans1D3" presStyleIdx="1" presStyleCnt="3"/>
      <dgm:spPr/>
      <dgm:t>
        <a:bodyPr/>
        <a:lstStyle/>
        <a:p>
          <a:endParaRPr lang="en-US"/>
        </a:p>
      </dgm:t>
    </dgm:pt>
    <dgm:pt modelId="{8D86B0C5-8A33-4F99-BA5E-00276AE89804}" type="pres">
      <dgm:prSet presAssocID="{0376CE72-A8AC-4FAA-900A-058B4EE2B50B}" presName="connTx" presStyleLbl="parChTrans1D3" presStyleIdx="1" presStyleCnt="3"/>
      <dgm:spPr/>
      <dgm:t>
        <a:bodyPr/>
        <a:lstStyle/>
        <a:p>
          <a:endParaRPr lang="en-US"/>
        </a:p>
      </dgm:t>
    </dgm:pt>
    <dgm:pt modelId="{CD1CB0C1-E5AA-4FDE-B725-324C44349FA0}" type="pres">
      <dgm:prSet presAssocID="{E28FBCCF-FF41-44EA-BB2D-E17037BC97A7}" presName="root2" presStyleCnt="0"/>
      <dgm:spPr/>
      <dgm:t>
        <a:bodyPr/>
        <a:lstStyle/>
        <a:p>
          <a:endParaRPr lang="en-US"/>
        </a:p>
      </dgm:t>
    </dgm:pt>
    <dgm:pt modelId="{4DEEEE10-F814-4565-8C7F-6085DC2900C0}" type="pres">
      <dgm:prSet presAssocID="{E28FBCCF-FF41-44EA-BB2D-E17037BC97A7}" presName="LevelTwoTextNode" presStyleLbl="node3" presStyleIdx="1" presStyleCnt="3" custLinFactNeighborX="-21859" custLinFactNeighborY="-11425">
        <dgm:presLayoutVars>
          <dgm:chPref val="3"/>
        </dgm:presLayoutVars>
      </dgm:prSet>
      <dgm:spPr/>
      <dgm:t>
        <a:bodyPr/>
        <a:lstStyle/>
        <a:p>
          <a:endParaRPr lang="en-US"/>
        </a:p>
      </dgm:t>
    </dgm:pt>
    <dgm:pt modelId="{8FC857DA-35F4-40C8-BEF9-B5AEC26FB8E7}" type="pres">
      <dgm:prSet presAssocID="{E28FBCCF-FF41-44EA-BB2D-E17037BC97A7}" presName="level3hierChild" presStyleCnt="0"/>
      <dgm:spPr/>
      <dgm:t>
        <a:bodyPr/>
        <a:lstStyle/>
        <a:p>
          <a:endParaRPr lang="en-US"/>
        </a:p>
      </dgm:t>
    </dgm:pt>
    <dgm:pt modelId="{9A8E6289-CAA5-4FF7-A9B5-F5C205A98016}" type="pres">
      <dgm:prSet presAssocID="{9EFDADFD-05F9-4B15-B8FA-7CA6B8F29255}" presName="conn2-1" presStyleLbl="parChTrans1D3" presStyleIdx="2" presStyleCnt="3"/>
      <dgm:spPr/>
      <dgm:t>
        <a:bodyPr/>
        <a:lstStyle/>
        <a:p>
          <a:endParaRPr lang="en-US"/>
        </a:p>
      </dgm:t>
    </dgm:pt>
    <dgm:pt modelId="{D127DB9E-6AA0-4766-9E22-0A149FFE630B}" type="pres">
      <dgm:prSet presAssocID="{9EFDADFD-05F9-4B15-B8FA-7CA6B8F29255}" presName="connTx" presStyleLbl="parChTrans1D3" presStyleIdx="2" presStyleCnt="3"/>
      <dgm:spPr/>
      <dgm:t>
        <a:bodyPr/>
        <a:lstStyle/>
        <a:p>
          <a:endParaRPr lang="en-US"/>
        </a:p>
      </dgm:t>
    </dgm:pt>
    <dgm:pt modelId="{7409F61B-77C1-4960-8E30-D8E1A125F429}" type="pres">
      <dgm:prSet presAssocID="{5DF7B689-A282-4D15-90DA-EFDD6FE0DD30}" presName="root2" presStyleCnt="0"/>
      <dgm:spPr/>
      <dgm:t>
        <a:bodyPr/>
        <a:lstStyle/>
        <a:p>
          <a:endParaRPr lang="en-US"/>
        </a:p>
      </dgm:t>
    </dgm:pt>
    <dgm:pt modelId="{D41540CF-2A1C-4464-B64D-4781BD51F219}" type="pres">
      <dgm:prSet presAssocID="{5DF7B689-A282-4D15-90DA-EFDD6FE0DD30}" presName="LevelTwoTextNode" presStyleLbl="node3" presStyleIdx="2" presStyleCnt="3" custLinFactNeighborX="-17060" custLinFactNeighborY="-1364">
        <dgm:presLayoutVars>
          <dgm:chPref val="3"/>
        </dgm:presLayoutVars>
      </dgm:prSet>
      <dgm:spPr/>
      <dgm:t>
        <a:bodyPr/>
        <a:lstStyle/>
        <a:p>
          <a:endParaRPr lang="en-US"/>
        </a:p>
      </dgm:t>
    </dgm:pt>
    <dgm:pt modelId="{42FA564E-4478-4CE9-B8ED-6F6B91D488D3}" type="pres">
      <dgm:prSet presAssocID="{5DF7B689-A282-4D15-90DA-EFDD6FE0DD30}" presName="level3hierChild" presStyleCnt="0"/>
      <dgm:spPr/>
      <dgm:t>
        <a:bodyPr/>
        <a:lstStyle/>
        <a:p>
          <a:endParaRPr lang="en-US"/>
        </a:p>
      </dgm:t>
    </dgm:pt>
  </dgm:ptLst>
  <dgm:cxnLst>
    <dgm:cxn modelId="{B6690589-559A-4CC5-B171-CD00804941AD}" srcId="{2D06E72B-2FA2-447D-BFFA-387C06A58E91}" destId="{5DF7B689-A282-4D15-90DA-EFDD6FE0DD30}" srcOrd="1" destOrd="0" parTransId="{9EFDADFD-05F9-4B15-B8FA-7CA6B8F29255}" sibTransId="{793786D3-CA40-419B-8563-2DE3A444EE6E}"/>
    <dgm:cxn modelId="{95846381-14E9-440C-800F-555A5953DB0B}" type="presOf" srcId="{4F1BB181-BD4D-4899-8F85-8DA0B4F347C4}" destId="{783BA29F-80CC-43B7-B771-605FF5BCF92E}" srcOrd="1" destOrd="0" presId="urn:microsoft.com/office/officeart/2005/8/layout/hierarchy2"/>
    <dgm:cxn modelId="{BECADCDD-7E44-4BCC-963F-C334178B0EF3}" type="presOf" srcId="{C3D6F30C-0762-4E0E-85F0-F7DF141E9E07}" destId="{DF54190A-7272-4BAE-91D9-FCEB73D4A5D6}" srcOrd="0" destOrd="0" presId="urn:microsoft.com/office/officeart/2005/8/layout/hierarchy2"/>
    <dgm:cxn modelId="{67B8A6C2-8557-4AFC-A4D5-F6FF610A58B6}" type="presOf" srcId="{59195691-6A7D-4D62-BA22-F6287584C992}" destId="{8DE0C0EF-C9B2-4085-B77F-C01AA620C262}" srcOrd="0" destOrd="0" presId="urn:microsoft.com/office/officeart/2005/8/layout/hierarchy2"/>
    <dgm:cxn modelId="{23508B03-501A-409A-801C-71E9CA235936}" srcId="{C3D6F30C-0762-4E0E-85F0-F7DF141E9E07}" destId="{C0D6BF84-6C47-40CC-B685-46466BCC551C}" srcOrd="0" destOrd="0" parTransId="{15203CF0-5DCF-4F71-9D72-7EDED61C3A7A}" sibTransId="{630CC58B-FFCD-4D3F-B584-0392A634BA6B}"/>
    <dgm:cxn modelId="{849577D6-80B1-4614-ACBF-915201F62420}" type="presOf" srcId="{0376CE72-A8AC-4FAA-900A-058B4EE2B50B}" destId="{8D86B0C5-8A33-4F99-BA5E-00276AE89804}" srcOrd="1" destOrd="0" presId="urn:microsoft.com/office/officeart/2005/8/layout/hierarchy2"/>
    <dgm:cxn modelId="{D7097D6D-6542-4819-A9C4-0D90FD28B57E}" type="presOf" srcId="{9EFDADFD-05F9-4B15-B8FA-7CA6B8F29255}" destId="{D127DB9E-6AA0-4766-9E22-0A149FFE630B}" srcOrd="1" destOrd="0" presId="urn:microsoft.com/office/officeart/2005/8/layout/hierarchy2"/>
    <dgm:cxn modelId="{51B32F4C-6300-4766-8AAD-257EADA2A09C}" type="presOf" srcId="{C0D6BF84-6C47-40CC-B685-46466BCC551C}" destId="{475518C4-21CD-4795-B83E-D94E75F09BF9}" srcOrd="0" destOrd="0" presId="urn:microsoft.com/office/officeart/2005/8/layout/hierarchy2"/>
    <dgm:cxn modelId="{E80FBE58-A3E1-412C-AB2A-935D72AB9A2D}" type="presOf" srcId="{6B57C720-21DD-4818-A8FD-0FD0F38E2432}" destId="{87BB0C6D-F9F3-40E1-B139-5FC7FE81194E}" srcOrd="1" destOrd="0" presId="urn:microsoft.com/office/officeart/2005/8/layout/hierarchy2"/>
    <dgm:cxn modelId="{AD88E91A-2F78-4CBE-9BE4-BDB8BC28A6C0}" type="presOf" srcId="{E28FBCCF-FF41-44EA-BB2D-E17037BC97A7}" destId="{4DEEEE10-F814-4565-8C7F-6085DC2900C0}" srcOrd="0" destOrd="0" presId="urn:microsoft.com/office/officeart/2005/8/layout/hierarchy2"/>
    <dgm:cxn modelId="{BDF8B85A-E810-463C-B49F-7549CD7529FF}" type="presOf" srcId="{9EFDADFD-05F9-4B15-B8FA-7CA6B8F29255}" destId="{9A8E6289-CAA5-4FF7-A9B5-F5C205A98016}" srcOrd="0" destOrd="0" presId="urn:microsoft.com/office/officeart/2005/8/layout/hierarchy2"/>
    <dgm:cxn modelId="{DF3AECD8-F527-4959-B870-04ACDA268431}" srcId="{221B6100-8D20-4971-8BC2-75D67988F0CD}" destId="{FF3B3BDD-0D20-4B8F-BBDC-3B01478F9B0F}" srcOrd="0" destOrd="0" parTransId="{59195691-6A7D-4D62-BA22-F6287584C992}" sibTransId="{18A68F17-717F-4EAD-9402-676870454DFB}"/>
    <dgm:cxn modelId="{9296124F-BDBA-47B4-8C4D-95474E5B5C7A}" type="presOf" srcId="{2D06E72B-2FA2-447D-BFFA-387C06A58E91}" destId="{F362294A-8C7D-49C3-B7FE-944D129C5E0A}" srcOrd="0" destOrd="0" presId="urn:microsoft.com/office/officeart/2005/8/layout/hierarchy2"/>
    <dgm:cxn modelId="{FC8F715C-F51A-4C30-8D16-CBF2FC6E9710}" type="presOf" srcId="{0376CE72-A8AC-4FAA-900A-058B4EE2B50B}" destId="{4953139F-B6E8-432E-8214-A78BF219C1CD}" srcOrd="0" destOrd="0" presId="urn:microsoft.com/office/officeart/2005/8/layout/hierarchy2"/>
    <dgm:cxn modelId="{ADFD7652-E8DB-4839-B233-6A94C3BD48B8}" srcId="{C0D6BF84-6C47-40CC-B685-46466BCC551C}" destId="{221B6100-8D20-4971-8BC2-75D67988F0CD}" srcOrd="0" destOrd="0" parTransId="{6B57C720-21DD-4818-A8FD-0FD0F38E2432}" sibTransId="{319B8E48-C336-494D-A7A2-FEA3609E69CD}"/>
    <dgm:cxn modelId="{E1E8F2AF-105C-43D0-B644-C6AFA7566514}" type="presOf" srcId="{221B6100-8D20-4971-8BC2-75D67988F0CD}" destId="{CB04FCA3-88C4-4925-B149-0C9688949B77}" srcOrd="0" destOrd="0" presId="urn:microsoft.com/office/officeart/2005/8/layout/hierarchy2"/>
    <dgm:cxn modelId="{161E4530-E5E5-48DE-BB15-FD404549BC36}" type="presOf" srcId="{5DF7B689-A282-4D15-90DA-EFDD6FE0DD30}" destId="{D41540CF-2A1C-4464-B64D-4781BD51F219}" srcOrd="0" destOrd="0" presId="urn:microsoft.com/office/officeart/2005/8/layout/hierarchy2"/>
    <dgm:cxn modelId="{166F79C8-23D7-4A08-AFC3-2D66D6E75E3E}" srcId="{2D06E72B-2FA2-447D-BFFA-387C06A58E91}" destId="{E28FBCCF-FF41-44EA-BB2D-E17037BC97A7}" srcOrd="0" destOrd="0" parTransId="{0376CE72-A8AC-4FAA-900A-058B4EE2B50B}" sibTransId="{C5AFACC3-6885-4DF7-9643-E63D5BCF3A28}"/>
    <dgm:cxn modelId="{0E706188-E04F-4303-9F43-B77EAAC6E23C}" type="presOf" srcId="{6B57C720-21DD-4818-A8FD-0FD0F38E2432}" destId="{182A1281-9912-47BE-92E3-11334762076E}" srcOrd="0" destOrd="0" presId="urn:microsoft.com/office/officeart/2005/8/layout/hierarchy2"/>
    <dgm:cxn modelId="{66C6DDA5-23D9-4990-A658-FBFFACFF776A}" type="presOf" srcId="{59195691-6A7D-4D62-BA22-F6287584C992}" destId="{126D782F-C698-42F2-A30C-C7B8C30815D0}" srcOrd="1" destOrd="0" presId="urn:microsoft.com/office/officeart/2005/8/layout/hierarchy2"/>
    <dgm:cxn modelId="{86C932BC-074B-4ECB-9372-CCC4B797F59C}" srcId="{C0D6BF84-6C47-40CC-B685-46466BCC551C}" destId="{2D06E72B-2FA2-447D-BFFA-387C06A58E91}" srcOrd="1" destOrd="0" parTransId="{4F1BB181-BD4D-4899-8F85-8DA0B4F347C4}" sibTransId="{427F90A4-A12E-4E8F-9EFA-0DC4E635C083}"/>
    <dgm:cxn modelId="{7F1B0B64-40EC-4F11-9969-051C8340F8EB}" type="presOf" srcId="{4F1BB181-BD4D-4899-8F85-8DA0B4F347C4}" destId="{37171CAF-FD05-42D9-A405-1B9DC86F9F0B}" srcOrd="0" destOrd="0" presId="urn:microsoft.com/office/officeart/2005/8/layout/hierarchy2"/>
    <dgm:cxn modelId="{F79C0646-29E0-48F9-8745-C17483B7E4B8}" type="presOf" srcId="{FF3B3BDD-0D20-4B8F-BBDC-3B01478F9B0F}" destId="{1A4B19B3-7ECC-4DC9-9E02-724E55ED7CD3}" srcOrd="0" destOrd="0" presId="urn:microsoft.com/office/officeart/2005/8/layout/hierarchy2"/>
    <dgm:cxn modelId="{4BC7CA67-D9AD-4A53-A9B0-68EF6E48C147}" type="presParOf" srcId="{DF54190A-7272-4BAE-91D9-FCEB73D4A5D6}" destId="{5D2C8E16-D26A-4BF7-99FB-13B5FDF9FE48}" srcOrd="0" destOrd="0" presId="urn:microsoft.com/office/officeart/2005/8/layout/hierarchy2"/>
    <dgm:cxn modelId="{D295F7CE-5591-4E22-8F00-A6B066562F96}" type="presParOf" srcId="{5D2C8E16-D26A-4BF7-99FB-13B5FDF9FE48}" destId="{475518C4-21CD-4795-B83E-D94E75F09BF9}" srcOrd="0" destOrd="0" presId="urn:microsoft.com/office/officeart/2005/8/layout/hierarchy2"/>
    <dgm:cxn modelId="{9758578A-EA4C-4327-A714-B8EB6AD4B2CE}" type="presParOf" srcId="{5D2C8E16-D26A-4BF7-99FB-13B5FDF9FE48}" destId="{B106D44E-53D2-432B-BB54-04417C3901AD}" srcOrd="1" destOrd="0" presId="urn:microsoft.com/office/officeart/2005/8/layout/hierarchy2"/>
    <dgm:cxn modelId="{7B91C9A6-ADEE-4145-87C4-13DCC69D6C8D}" type="presParOf" srcId="{B106D44E-53D2-432B-BB54-04417C3901AD}" destId="{182A1281-9912-47BE-92E3-11334762076E}" srcOrd="0" destOrd="0" presId="urn:microsoft.com/office/officeart/2005/8/layout/hierarchy2"/>
    <dgm:cxn modelId="{63DA5A4B-C5ED-4ED6-8D58-87ECE0E4D1C3}" type="presParOf" srcId="{182A1281-9912-47BE-92E3-11334762076E}" destId="{87BB0C6D-F9F3-40E1-B139-5FC7FE81194E}" srcOrd="0" destOrd="0" presId="urn:microsoft.com/office/officeart/2005/8/layout/hierarchy2"/>
    <dgm:cxn modelId="{52D3BB48-27E3-4A35-AA66-9D669CDAFB08}" type="presParOf" srcId="{B106D44E-53D2-432B-BB54-04417C3901AD}" destId="{29677A24-4393-4752-BBAB-10FAD4D2D118}" srcOrd="1" destOrd="0" presId="urn:microsoft.com/office/officeart/2005/8/layout/hierarchy2"/>
    <dgm:cxn modelId="{77263448-2F8D-4032-888A-7C28D6A4421B}" type="presParOf" srcId="{29677A24-4393-4752-BBAB-10FAD4D2D118}" destId="{CB04FCA3-88C4-4925-B149-0C9688949B77}" srcOrd="0" destOrd="0" presId="urn:microsoft.com/office/officeart/2005/8/layout/hierarchy2"/>
    <dgm:cxn modelId="{FCC98C65-B030-46CB-9049-87E8B1AAC77B}" type="presParOf" srcId="{29677A24-4393-4752-BBAB-10FAD4D2D118}" destId="{A519C549-1EAE-4958-B224-89533435DBBE}" srcOrd="1" destOrd="0" presId="urn:microsoft.com/office/officeart/2005/8/layout/hierarchy2"/>
    <dgm:cxn modelId="{0062C3E3-C013-49E0-839D-129C62341C24}" type="presParOf" srcId="{A519C549-1EAE-4958-B224-89533435DBBE}" destId="{8DE0C0EF-C9B2-4085-B77F-C01AA620C262}" srcOrd="0" destOrd="0" presId="urn:microsoft.com/office/officeart/2005/8/layout/hierarchy2"/>
    <dgm:cxn modelId="{47117C8A-E304-4182-85C2-9B8A3A216974}" type="presParOf" srcId="{8DE0C0EF-C9B2-4085-B77F-C01AA620C262}" destId="{126D782F-C698-42F2-A30C-C7B8C30815D0}" srcOrd="0" destOrd="0" presId="urn:microsoft.com/office/officeart/2005/8/layout/hierarchy2"/>
    <dgm:cxn modelId="{8CC22923-33BC-4205-BBDA-8FEA92897089}" type="presParOf" srcId="{A519C549-1EAE-4958-B224-89533435DBBE}" destId="{EF2D8453-7A83-426A-880B-CA6A2D2F6EAA}" srcOrd="1" destOrd="0" presId="urn:microsoft.com/office/officeart/2005/8/layout/hierarchy2"/>
    <dgm:cxn modelId="{25C9AC77-4054-4D65-8585-5F6967CD708E}" type="presParOf" srcId="{EF2D8453-7A83-426A-880B-CA6A2D2F6EAA}" destId="{1A4B19B3-7ECC-4DC9-9E02-724E55ED7CD3}" srcOrd="0" destOrd="0" presId="urn:microsoft.com/office/officeart/2005/8/layout/hierarchy2"/>
    <dgm:cxn modelId="{B6693DEF-7161-4AF4-8D71-F02585850806}" type="presParOf" srcId="{EF2D8453-7A83-426A-880B-CA6A2D2F6EAA}" destId="{E8C0ED04-94FA-4A16-B830-9A1160402FD8}" srcOrd="1" destOrd="0" presId="urn:microsoft.com/office/officeart/2005/8/layout/hierarchy2"/>
    <dgm:cxn modelId="{8D9131EE-5580-4FDB-AA82-C107BC495C83}" type="presParOf" srcId="{B106D44E-53D2-432B-BB54-04417C3901AD}" destId="{37171CAF-FD05-42D9-A405-1B9DC86F9F0B}" srcOrd="2" destOrd="0" presId="urn:microsoft.com/office/officeart/2005/8/layout/hierarchy2"/>
    <dgm:cxn modelId="{B13CF381-B722-4DCA-B158-C78561253086}" type="presParOf" srcId="{37171CAF-FD05-42D9-A405-1B9DC86F9F0B}" destId="{783BA29F-80CC-43B7-B771-605FF5BCF92E}" srcOrd="0" destOrd="0" presId="urn:microsoft.com/office/officeart/2005/8/layout/hierarchy2"/>
    <dgm:cxn modelId="{DD542C13-B6ED-4278-ADE5-CCC2328412A4}" type="presParOf" srcId="{B106D44E-53D2-432B-BB54-04417C3901AD}" destId="{52D9601F-7371-4BE0-91C6-510A3ADD5BB1}" srcOrd="3" destOrd="0" presId="urn:microsoft.com/office/officeart/2005/8/layout/hierarchy2"/>
    <dgm:cxn modelId="{9D158901-6110-46AA-B808-71AD4E8EBA11}" type="presParOf" srcId="{52D9601F-7371-4BE0-91C6-510A3ADD5BB1}" destId="{F362294A-8C7D-49C3-B7FE-944D129C5E0A}" srcOrd="0" destOrd="0" presId="urn:microsoft.com/office/officeart/2005/8/layout/hierarchy2"/>
    <dgm:cxn modelId="{E8AE870A-8DEC-449B-8F9C-16BD073F7A16}" type="presParOf" srcId="{52D9601F-7371-4BE0-91C6-510A3ADD5BB1}" destId="{2727DA81-173A-49F9-870A-1921DAA46CBC}" srcOrd="1" destOrd="0" presId="urn:microsoft.com/office/officeart/2005/8/layout/hierarchy2"/>
    <dgm:cxn modelId="{21BBDF32-DD16-405B-9F30-F0DAA74298A7}" type="presParOf" srcId="{2727DA81-173A-49F9-870A-1921DAA46CBC}" destId="{4953139F-B6E8-432E-8214-A78BF219C1CD}" srcOrd="0" destOrd="0" presId="urn:microsoft.com/office/officeart/2005/8/layout/hierarchy2"/>
    <dgm:cxn modelId="{0681A099-CE99-4199-BB3D-6716165BC2AC}" type="presParOf" srcId="{4953139F-B6E8-432E-8214-A78BF219C1CD}" destId="{8D86B0C5-8A33-4F99-BA5E-00276AE89804}" srcOrd="0" destOrd="0" presId="urn:microsoft.com/office/officeart/2005/8/layout/hierarchy2"/>
    <dgm:cxn modelId="{8C6BAD4F-9A68-422F-8A7E-1771AF794F85}" type="presParOf" srcId="{2727DA81-173A-49F9-870A-1921DAA46CBC}" destId="{CD1CB0C1-E5AA-4FDE-B725-324C44349FA0}" srcOrd="1" destOrd="0" presId="urn:microsoft.com/office/officeart/2005/8/layout/hierarchy2"/>
    <dgm:cxn modelId="{EAF95C60-58CA-4631-A277-B88F5455A846}" type="presParOf" srcId="{CD1CB0C1-E5AA-4FDE-B725-324C44349FA0}" destId="{4DEEEE10-F814-4565-8C7F-6085DC2900C0}" srcOrd="0" destOrd="0" presId="urn:microsoft.com/office/officeart/2005/8/layout/hierarchy2"/>
    <dgm:cxn modelId="{E6FDFF09-E304-4731-B331-212495C878E8}" type="presParOf" srcId="{CD1CB0C1-E5AA-4FDE-B725-324C44349FA0}" destId="{8FC857DA-35F4-40C8-BEF9-B5AEC26FB8E7}" srcOrd="1" destOrd="0" presId="urn:microsoft.com/office/officeart/2005/8/layout/hierarchy2"/>
    <dgm:cxn modelId="{0DF4B5A7-406D-44D6-853C-9B19E17CADE9}" type="presParOf" srcId="{2727DA81-173A-49F9-870A-1921DAA46CBC}" destId="{9A8E6289-CAA5-4FF7-A9B5-F5C205A98016}" srcOrd="2" destOrd="0" presId="urn:microsoft.com/office/officeart/2005/8/layout/hierarchy2"/>
    <dgm:cxn modelId="{EB572C48-F5C6-4103-9B7E-5BD8F448A9E0}" type="presParOf" srcId="{9A8E6289-CAA5-4FF7-A9B5-F5C205A98016}" destId="{D127DB9E-6AA0-4766-9E22-0A149FFE630B}" srcOrd="0" destOrd="0" presId="urn:microsoft.com/office/officeart/2005/8/layout/hierarchy2"/>
    <dgm:cxn modelId="{74A7EC9F-4B65-4AF8-A2BB-9AECF1CB50D6}" type="presParOf" srcId="{2727DA81-173A-49F9-870A-1921DAA46CBC}" destId="{7409F61B-77C1-4960-8E30-D8E1A125F429}" srcOrd="3" destOrd="0" presId="urn:microsoft.com/office/officeart/2005/8/layout/hierarchy2"/>
    <dgm:cxn modelId="{834D4A51-485E-4C91-8362-9680AFDBF1E5}" type="presParOf" srcId="{7409F61B-77C1-4960-8E30-D8E1A125F429}" destId="{D41540CF-2A1C-4464-B64D-4781BD51F219}" srcOrd="0" destOrd="0" presId="urn:microsoft.com/office/officeart/2005/8/layout/hierarchy2"/>
    <dgm:cxn modelId="{4ACFEC23-034E-4C8D-AF5D-7D27C4C556F5}" type="presParOf" srcId="{7409F61B-77C1-4960-8E30-D8E1A125F429}" destId="{42FA564E-4478-4CE9-B8ED-6F6B91D488D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B0E53D-5861-41BE-AFCB-8064D1002293}" type="doc">
      <dgm:prSet loTypeId="urn:microsoft.com/office/officeart/2005/8/layout/hList1" loCatId="list" qsTypeId="urn:microsoft.com/office/officeart/2005/8/quickstyle/3d1" qsCatId="3D" csTypeId="urn:microsoft.com/office/officeart/2005/8/colors/accent1_3" csCatId="accent1" phldr="1"/>
      <dgm:spPr/>
      <dgm:t>
        <a:bodyPr/>
        <a:lstStyle/>
        <a:p>
          <a:endParaRPr lang="en-US"/>
        </a:p>
      </dgm:t>
    </dgm:pt>
    <dgm:pt modelId="{25A97493-361F-480A-A1AE-028E05B4092F}">
      <dgm:prSet phldrT="[Text]"/>
      <dgm:spPr>
        <a:solidFill>
          <a:schemeClr val="accent3"/>
        </a:solidFill>
      </dgm:spPr>
      <dgm:t>
        <a:bodyPr/>
        <a:lstStyle/>
        <a:p>
          <a:r>
            <a:rPr lang="en-US" dirty="0" smtClean="0">
              <a:solidFill>
                <a:schemeClr val="bg1"/>
              </a:solidFill>
            </a:rPr>
            <a:t>Discipline by Action File</a:t>
          </a:r>
          <a:endParaRPr lang="en-US" dirty="0">
            <a:solidFill>
              <a:schemeClr val="bg1"/>
            </a:solidFill>
          </a:endParaRPr>
        </a:p>
      </dgm:t>
    </dgm:pt>
    <dgm:pt modelId="{D3DA4D20-6914-44A0-8DE1-65DFDD787ECB}" type="parTrans" cxnId="{D387AD9B-E544-42E2-9D85-93051539217E}">
      <dgm:prSet/>
      <dgm:spPr/>
      <dgm:t>
        <a:bodyPr/>
        <a:lstStyle/>
        <a:p>
          <a:endParaRPr lang="en-US"/>
        </a:p>
      </dgm:t>
    </dgm:pt>
    <dgm:pt modelId="{5AB61651-9EB3-4829-99D8-E2A3785ABA52}" type="sibTrans" cxnId="{D387AD9B-E544-42E2-9D85-93051539217E}">
      <dgm:prSet/>
      <dgm:spPr/>
      <dgm:t>
        <a:bodyPr/>
        <a:lstStyle/>
        <a:p>
          <a:endParaRPr lang="en-US"/>
        </a:p>
      </dgm:t>
    </dgm:pt>
    <dgm:pt modelId="{05716BD7-8C3F-4A94-8323-1BA327EA9229}">
      <dgm:prSet phldrT="[Text]"/>
      <dgm:spPr>
        <a:solidFill>
          <a:schemeClr val="accent3">
            <a:lumMod val="60000"/>
            <a:lumOff val="40000"/>
            <a:alpha val="90000"/>
          </a:schemeClr>
        </a:solidFill>
      </dgm:spPr>
      <dgm:t>
        <a:bodyPr/>
        <a:lstStyle/>
        <a:p>
          <a:r>
            <a:rPr lang="en-US" dirty="0" smtClean="0"/>
            <a:t>1 Incident of tobacco violation</a:t>
          </a:r>
          <a:endParaRPr lang="en-US" dirty="0"/>
        </a:p>
      </dgm:t>
    </dgm:pt>
    <dgm:pt modelId="{2A9F4557-B5F8-4E8E-88D5-BA31E7C5BFE4}" type="parTrans" cxnId="{6A48C786-13C0-4680-AEAB-C5797A4A7973}">
      <dgm:prSet/>
      <dgm:spPr/>
      <dgm:t>
        <a:bodyPr/>
        <a:lstStyle/>
        <a:p>
          <a:endParaRPr lang="en-US"/>
        </a:p>
      </dgm:t>
    </dgm:pt>
    <dgm:pt modelId="{C757F293-AAC8-4F93-B40E-C863CE67F8BE}" type="sibTrans" cxnId="{6A48C786-13C0-4680-AEAB-C5797A4A7973}">
      <dgm:prSet/>
      <dgm:spPr/>
      <dgm:t>
        <a:bodyPr/>
        <a:lstStyle/>
        <a:p>
          <a:endParaRPr lang="en-US"/>
        </a:p>
      </dgm:t>
    </dgm:pt>
    <dgm:pt modelId="{A440E156-86C2-4BA1-9FA9-A94B033B70A0}">
      <dgm:prSet phldrT="[Text]"/>
      <dgm:spPr>
        <a:solidFill>
          <a:schemeClr val="accent3">
            <a:lumMod val="60000"/>
            <a:lumOff val="40000"/>
            <a:alpha val="90000"/>
          </a:schemeClr>
        </a:solidFill>
      </dgm:spPr>
      <dgm:t>
        <a:bodyPr/>
        <a:lstStyle/>
        <a:p>
          <a:r>
            <a:rPr lang="en-US" dirty="0" smtClean="0"/>
            <a:t>1 In-School Suspension</a:t>
          </a:r>
          <a:endParaRPr lang="en-US" dirty="0"/>
        </a:p>
      </dgm:t>
    </dgm:pt>
    <dgm:pt modelId="{5C6C617F-E006-4A7B-A3A7-983900E837F5}" type="parTrans" cxnId="{A1766823-9C37-4312-B145-7C9F8580071E}">
      <dgm:prSet/>
      <dgm:spPr/>
      <dgm:t>
        <a:bodyPr/>
        <a:lstStyle/>
        <a:p>
          <a:endParaRPr lang="en-US"/>
        </a:p>
      </dgm:t>
    </dgm:pt>
    <dgm:pt modelId="{22F59E9E-4FEA-4C7E-9DDD-45C7A319DC82}" type="sibTrans" cxnId="{A1766823-9C37-4312-B145-7C9F8580071E}">
      <dgm:prSet/>
      <dgm:spPr/>
      <dgm:t>
        <a:bodyPr/>
        <a:lstStyle/>
        <a:p>
          <a:endParaRPr lang="en-US"/>
        </a:p>
      </dgm:t>
    </dgm:pt>
    <dgm:pt modelId="{997A5440-A295-46BA-87AB-7DD4140B092A}">
      <dgm:prSet phldrT="[Text]"/>
      <dgm:spPr>
        <a:solidFill>
          <a:schemeClr val="accent4"/>
        </a:solidFill>
      </dgm:spPr>
      <dgm:t>
        <a:bodyPr/>
        <a:lstStyle/>
        <a:p>
          <a:r>
            <a:rPr lang="en-US" dirty="0" smtClean="0">
              <a:solidFill>
                <a:schemeClr val="tx1"/>
              </a:solidFill>
            </a:rPr>
            <a:t>Discipline by Student Demographic File</a:t>
          </a:r>
          <a:endParaRPr lang="en-US" dirty="0">
            <a:solidFill>
              <a:schemeClr val="tx1"/>
            </a:solidFill>
          </a:endParaRPr>
        </a:p>
      </dgm:t>
    </dgm:pt>
    <dgm:pt modelId="{9F919274-D216-4BAC-BA71-8CB168482247}" type="parTrans" cxnId="{D54F2597-A90C-4B08-89B3-DF0C1DDDF09E}">
      <dgm:prSet/>
      <dgm:spPr/>
      <dgm:t>
        <a:bodyPr/>
        <a:lstStyle/>
        <a:p>
          <a:endParaRPr lang="en-US"/>
        </a:p>
      </dgm:t>
    </dgm:pt>
    <dgm:pt modelId="{FE2C4A9D-47AA-46C6-930B-8F3122B25769}" type="sibTrans" cxnId="{D54F2597-A90C-4B08-89B3-DF0C1DDDF09E}">
      <dgm:prSet/>
      <dgm:spPr/>
      <dgm:t>
        <a:bodyPr/>
        <a:lstStyle/>
        <a:p>
          <a:endParaRPr lang="en-US"/>
        </a:p>
      </dgm:t>
    </dgm:pt>
    <dgm:pt modelId="{D241A9C2-C5CD-4972-863C-6D171A697530}">
      <dgm:prSet phldrT="[Text]"/>
      <dgm:spPr>
        <a:solidFill>
          <a:schemeClr val="accent4">
            <a:lumMod val="60000"/>
            <a:lumOff val="40000"/>
            <a:alpha val="90000"/>
          </a:schemeClr>
        </a:solidFill>
      </dgm:spPr>
      <dgm:t>
        <a:bodyPr/>
        <a:lstStyle/>
        <a:p>
          <a:r>
            <a:rPr lang="en-US" dirty="0" smtClean="0"/>
            <a:t>1 White, Male, 7</a:t>
          </a:r>
          <a:r>
            <a:rPr lang="en-US" baseline="30000" dirty="0" smtClean="0"/>
            <a:t>th</a:t>
          </a:r>
          <a:r>
            <a:rPr lang="en-US" dirty="0" smtClean="0"/>
            <a:t> grader, Non IDEA, Non 504, Non ELL Student with In School Suspension and Referred to Law Enforcement</a:t>
          </a:r>
          <a:endParaRPr lang="en-US" dirty="0"/>
        </a:p>
      </dgm:t>
    </dgm:pt>
    <dgm:pt modelId="{CD77AB23-92C2-42AE-AC87-B625B485116A}" type="parTrans" cxnId="{85AC49E5-096D-4258-AF9E-89AEA7009677}">
      <dgm:prSet/>
      <dgm:spPr/>
      <dgm:t>
        <a:bodyPr/>
        <a:lstStyle/>
        <a:p>
          <a:endParaRPr lang="en-US"/>
        </a:p>
      </dgm:t>
    </dgm:pt>
    <dgm:pt modelId="{16FA7AC1-BB28-4781-A287-703539D95D57}" type="sibTrans" cxnId="{85AC49E5-096D-4258-AF9E-89AEA7009677}">
      <dgm:prSet/>
      <dgm:spPr/>
      <dgm:t>
        <a:bodyPr/>
        <a:lstStyle/>
        <a:p>
          <a:endParaRPr lang="en-US"/>
        </a:p>
      </dgm:t>
    </dgm:pt>
    <dgm:pt modelId="{F5349FCA-7E61-43FB-A993-C08D5B9782CB}">
      <dgm:prSet phldrT="[Text]"/>
      <dgm:spPr>
        <a:solidFill>
          <a:schemeClr val="accent4">
            <a:lumMod val="60000"/>
            <a:lumOff val="40000"/>
            <a:alpha val="90000"/>
          </a:schemeClr>
        </a:solidFill>
      </dgm:spPr>
      <dgm:t>
        <a:bodyPr/>
        <a:lstStyle/>
        <a:p>
          <a:r>
            <a:rPr lang="en-US" dirty="0" smtClean="0"/>
            <a:t>1 Asian, Female, 7</a:t>
          </a:r>
          <a:r>
            <a:rPr lang="en-US" baseline="30000" dirty="0" smtClean="0"/>
            <a:t>th</a:t>
          </a:r>
          <a:r>
            <a:rPr lang="en-US" dirty="0" smtClean="0"/>
            <a:t> grader, Non IDEA, Non 504, Non ELL Student  with In School Suspension and Referred to Law Enforcement</a:t>
          </a:r>
          <a:endParaRPr lang="en-US" dirty="0"/>
        </a:p>
      </dgm:t>
    </dgm:pt>
    <dgm:pt modelId="{1DEF0166-F0DB-4429-99C4-07F7F3FBEB04}" type="parTrans" cxnId="{63431D9F-1A8B-46A3-81FA-843DD864F1D0}">
      <dgm:prSet/>
      <dgm:spPr/>
      <dgm:t>
        <a:bodyPr/>
        <a:lstStyle/>
        <a:p>
          <a:endParaRPr lang="en-US"/>
        </a:p>
      </dgm:t>
    </dgm:pt>
    <dgm:pt modelId="{B66DB269-D4AD-4FAA-93FD-3CE718108039}" type="sibTrans" cxnId="{63431D9F-1A8B-46A3-81FA-843DD864F1D0}">
      <dgm:prSet/>
      <dgm:spPr/>
      <dgm:t>
        <a:bodyPr/>
        <a:lstStyle/>
        <a:p>
          <a:endParaRPr lang="en-US"/>
        </a:p>
      </dgm:t>
    </dgm:pt>
    <dgm:pt modelId="{1B8557D5-4C2E-4D08-B2C1-16313B9BA171}">
      <dgm:prSet phldrT="[Text]"/>
      <dgm:spPr>
        <a:solidFill>
          <a:schemeClr val="accent4">
            <a:lumMod val="60000"/>
            <a:lumOff val="40000"/>
            <a:alpha val="90000"/>
          </a:schemeClr>
        </a:solidFill>
      </dgm:spPr>
      <dgm:t>
        <a:bodyPr/>
        <a:lstStyle/>
        <a:p>
          <a:r>
            <a:rPr lang="en-US" dirty="0" smtClean="0"/>
            <a:t>1 White, Male, 8</a:t>
          </a:r>
          <a:r>
            <a:rPr lang="en-US" baseline="30000" dirty="0" smtClean="0"/>
            <a:t>th</a:t>
          </a:r>
          <a:r>
            <a:rPr lang="en-US" dirty="0" smtClean="0"/>
            <a:t> grader, Non IDEA, Non 504, Non ELL Student   with In School Suspension and Referred to Law Enforcement</a:t>
          </a:r>
          <a:endParaRPr lang="en-US" dirty="0"/>
        </a:p>
      </dgm:t>
    </dgm:pt>
    <dgm:pt modelId="{4BD6C81C-778F-4182-BBC1-3F60BA262E82}" type="parTrans" cxnId="{AD1F92CF-F845-412A-81A0-0632FA93A25E}">
      <dgm:prSet/>
      <dgm:spPr/>
      <dgm:t>
        <a:bodyPr/>
        <a:lstStyle/>
        <a:p>
          <a:endParaRPr lang="en-US"/>
        </a:p>
      </dgm:t>
    </dgm:pt>
    <dgm:pt modelId="{1A187358-9880-4BA1-A793-C5BCD13251CA}" type="sibTrans" cxnId="{AD1F92CF-F845-412A-81A0-0632FA93A25E}">
      <dgm:prSet/>
      <dgm:spPr/>
      <dgm:t>
        <a:bodyPr/>
        <a:lstStyle/>
        <a:p>
          <a:endParaRPr lang="en-US"/>
        </a:p>
      </dgm:t>
    </dgm:pt>
    <dgm:pt modelId="{535C5137-9029-4006-9437-B3400281750F}">
      <dgm:prSet phldrT="[Text]"/>
      <dgm:spPr>
        <a:solidFill>
          <a:schemeClr val="accent3">
            <a:lumMod val="60000"/>
            <a:lumOff val="40000"/>
            <a:alpha val="90000"/>
          </a:schemeClr>
        </a:solidFill>
      </dgm:spPr>
      <dgm:t>
        <a:bodyPr/>
        <a:lstStyle/>
        <a:p>
          <a:r>
            <a:rPr lang="en-US" dirty="0" smtClean="0"/>
            <a:t>1 Referral to Law Enforcement</a:t>
          </a:r>
          <a:endParaRPr lang="en-US" dirty="0"/>
        </a:p>
      </dgm:t>
    </dgm:pt>
    <dgm:pt modelId="{DB715A3A-C1B0-40D6-9873-EEC097349351}" type="parTrans" cxnId="{2EEBA30A-0569-4CBC-B6F5-0044383E4892}">
      <dgm:prSet/>
      <dgm:spPr/>
      <dgm:t>
        <a:bodyPr/>
        <a:lstStyle/>
        <a:p>
          <a:endParaRPr lang="en-US"/>
        </a:p>
      </dgm:t>
    </dgm:pt>
    <dgm:pt modelId="{32EA26DB-BF63-4208-B2CC-0268164794F5}" type="sibTrans" cxnId="{2EEBA30A-0569-4CBC-B6F5-0044383E4892}">
      <dgm:prSet/>
      <dgm:spPr/>
      <dgm:t>
        <a:bodyPr/>
        <a:lstStyle/>
        <a:p>
          <a:endParaRPr lang="en-US"/>
        </a:p>
      </dgm:t>
    </dgm:pt>
    <dgm:pt modelId="{4106C2F8-59A2-4D82-8DD2-1C42B7B2AAE2}" type="pres">
      <dgm:prSet presAssocID="{13B0E53D-5861-41BE-AFCB-8064D1002293}" presName="Name0" presStyleCnt="0">
        <dgm:presLayoutVars>
          <dgm:dir/>
          <dgm:animLvl val="lvl"/>
          <dgm:resizeHandles val="exact"/>
        </dgm:presLayoutVars>
      </dgm:prSet>
      <dgm:spPr/>
      <dgm:t>
        <a:bodyPr/>
        <a:lstStyle/>
        <a:p>
          <a:endParaRPr lang="en-US"/>
        </a:p>
      </dgm:t>
    </dgm:pt>
    <dgm:pt modelId="{60D85027-6F7E-4239-B1D1-8A362B5CCCD5}" type="pres">
      <dgm:prSet presAssocID="{25A97493-361F-480A-A1AE-028E05B4092F}" presName="composite" presStyleCnt="0"/>
      <dgm:spPr/>
      <dgm:t>
        <a:bodyPr/>
        <a:lstStyle/>
        <a:p>
          <a:endParaRPr lang="en-US"/>
        </a:p>
      </dgm:t>
    </dgm:pt>
    <dgm:pt modelId="{4A73B697-1CCD-4284-8688-A9CC668A025E}" type="pres">
      <dgm:prSet presAssocID="{25A97493-361F-480A-A1AE-028E05B4092F}" presName="parTx" presStyleLbl="alignNode1" presStyleIdx="0" presStyleCnt="2" custLinFactNeighborX="-12093" custLinFactNeighborY="-52426">
        <dgm:presLayoutVars>
          <dgm:chMax val="0"/>
          <dgm:chPref val="0"/>
          <dgm:bulletEnabled val="1"/>
        </dgm:presLayoutVars>
      </dgm:prSet>
      <dgm:spPr/>
      <dgm:t>
        <a:bodyPr/>
        <a:lstStyle/>
        <a:p>
          <a:endParaRPr lang="en-US"/>
        </a:p>
      </dgm:t>
    </dgm:pt>
    <dgm:pt modelId="{AAC95CC1-A9A3-42AE-AD55-74585324C971}" type="pres">
      <dgm:prSet presAssocID="{25A97493-361F-480A-A1AE-028E05B4092F}" presName="desTx" presStyleLbl="alignAccFollowNode1" presStyleIdx="0" presStyleCnt="2" custLinFactNeighborX="-1930" custLinFactNeighborY="1525">
        <dgm:presLayoutVars>
          <dgm:bulletEnabled val="1"/>
        </dgm:presLayoutVars>
      </dgm:prSet>
      <dgm:spPr/>
      <dgm:t>
        <a:bodyPr/>
        <a:lstStyle/>
        <a:p>
          <a:endParaRPr lang="en-US"/>
        </a:p>
      </dgm:t>
    </dgm:pt>
    <dgm:pt modelId="{61C45410-B2EE-42F1-897C-893B41CE5459}" type="pres">
      <dgm:prSet presAssocID="{5AB61651-9EB3-4829-99D8-E2A3785ABA52}" presName="space" presStyleCnt="0"/>
      <dgm:spPr/>
      <dgm:t>
        <a:bodyPr/>
        <a:lstStyle/>
        <a:p>
          <a:endParaRPr lang="en-US"/>
        </a:p>
      </dgm:t>
    </dgm:pt>
    <dgm:pt modelId="{0D897A15-0B55-41F3-BE4B-15DAFD374C29}" type="pres">
      <dgm:prSet presAssocID="{997A5440-A295-46BA-87AB-7DD4140B092A}" presName="composite" presStyleCnt="0"/>
      <dgm:spPr/>
      <dgm:t>
        <a:bodyPr/>
        <a:lstStyle/>
        <a:p>
          <a:endParaRPr lang="en-US"/>
        </a:p>
      </dgm:t>
    </dgm:pt>
    <dgm:pt modelId="{F15EA514-58DF-473E-AE3F-88D8BAA61192}" type="pres">
      <dgm:prSet presAssocID="{997A5440-A295-46BA-87AB-7DD4140B092A}" presName="parTx" presStyleLbl="alignNode1" presStyleIdx="1" presStyleCnt="2">
        <dgm:presLayoutVars>
          <dgm:chMax val="0"/>
          <dgm:chPref val="0"/>
          <dgm:bulletEnabled val="1"/>
        </dgm:presLayoutVars>
      </dgm:prSet>
      <dgm:spPr/>
      <dgm:t>
        <a:bodyPr/>
        <a:lstStyle/>
        <a:p>
          <a:endParaRPr lang="en-US"/>
        </a:p>
      </dgm:t>
    </dgm:pt>
    <dgm:pt modelId="{3E5A09A4-3562-430E-8E81-97D4B50370AC}" type="pres">
      <dgm:prSet presAssocID="{997A5440-A295-46BA-87AB-7DD4140B092A}" presName="desTx" presStyleLbl="alignAccFollowNode1" presStyleIdx="1" presStyleCnt="2" custLinFactNeighborX="1" custLinFactNeighborY="2177">
        <dgm:presLayoutVars>
          <dgm:bulletEnabled val="1"/>
        </dgm:presLayoutVars>
      </dgm:prSet>
      <dgm:spPr/>
      <dgm:t>
        <a:bodyPr/>
        <a:lstStyle/>
        <a:p>
          <a:endParaRPr lang="en-US"/>
        </a:p>
      </dgm:t>
    </dgm:pt>
  </dgm:ptLst>
  <dgm:cxnLst>
    <dgm:cxn modelId="{A1766823-9C37-4312-B145-7C9F8580071E}" srcId="{05716BD7-8C3F-4A94-8323-1BA327EA9229}" destId="{A440E156-86C2-4BA1-9FA9-A94B033B70A0}" srcOrd="0" destOrd="0" parTransId="{5C6C617F-E006-4A7B-A3A7-983900E837F5}" sibTransId="{22F59E9E-4FEA-4C7E-9DDD-45C7A319DC82}"/>
    <dgm:cxn modelId="{2EE78A18-3675-4DDE-848A-3CB953C8195A}" type="presOf" srcId="{05716BD7-8C3F-4A94-8323-1BA327EA9229}" destId="{AAC95CC1-A9A3-42AE-AD55-74585324C971}" srcOrd="0" destOrd="0" presId="urn:microsoft.com/office/officeart/2005/8/layout/hList1"/>
    <dgm:cxn modelId="{63431D9F-1A8B-46A3-81FA-843DD864F1D0}" srcId="{997A5440-A295-46BA-87AB-7DD4140B092A}" destId="{F5349FCA-7E61-43FB-A993-C08D5B9782CB}" srcOrd="1" destOrd="0" parTransId="{1DEF0166-F0DB-4429-99C4-07F7F3FBEB04}" sibTransId="{B66DB269-D4AD-4FAA-93FD-3CE718108039}"/>
    <dgm:cxn modelId="{85AC49E5-096D-4258-AF9E-89AEA7009677}" srcId="{997A5440-A295-46BA-87AB-7DD4140B092A}" destId="{D241A9C2-C5CD-4972-863C-6D171A697530}" srcOrd="0" destOrd="0" parTransId="{CD77AB23-92C2-42AE-AC87-B625B485116A}" sibTransId="{16FA7AC1-BB28-4781-A287-703539D95D57}"/>
    <dgm:cxn modelId="{6BA3FA46-E242-4935-A23F-F812ABEBA550}" type="presOf" srcId="{F5349FCA-7E61-43FB-A993-C08D5B9782CB}" destId="{3E5A09A4-3562-430E-8E81-97D4B50370AC}" srcOrd="0" destOrd="1" presId="urn:microsoft.com/office/officeart/2005/8/layout/hList1"/>
    <dgm:cxn modelId="{6ED84904-CFEC-46AA-A354-D5E4768337AE}" type="presOf" srcId="{1B8557D5-4C2E-4D08-B2C1-16313B9BA171}" destId="{3E5A09A4-3562-430E-8E81-97D4B50370AC}" srcOrd="0" destOrd="2" presId="urn:microsoft.com/office/officeart/2005/8/layout/hList1"/>
    <dgm:cxn modelId="{5BD308B1-50E3-4BCE-BA43-74ED825A5305}" type="presOf" srcId="{D241A9C2-C5CD-4972-863C-6D171A697530}" destId="{3E5A09A4-3562-430E-8E81-97D4B50370AC}" srcOrd="0" destOrd="0" presId="urn:microsoft.com/office/officeart/2005/8/layout/hList1"/>
    <dgm:cxn modelId="{FD9C71B9-6161-4924-80DB-EAC546CF6289}" type="presOf" srcId="{535C5137-9029-4006-9437-B3400281750F}" destId="{AAC95CC1-A9A3-42AE-AD55-74585324C971}" srcOrd="0" destOrd="2" presId="urn:microsoft.com/office/officeart/2005/8/layout/hList1"/>
    <dgm:cxn modelId="{D54F2597-A90C-4B08-89B3-DF0C1DDDF09E}" srcId="{13B0E53D-5861-41BE-AFCB-8064D1002293}" destId="{997A5440-A295-46BA-87AB-7DD4140B092A}" srcOrd="1" destOrd="0" parTransId="{9F919274-D216-4BAC-BA71-8CB168482247}" sibTransId="{FE2C4A9D-47AA-46C6-930B-8F3122B25769}"/>
    <dgm:cxn modelId="{2555FF93-342D-42E5-8100-5E850713EE00}" type="presOf" srcId="{13B0E53D-5861-41BE-AFCB-8064D1002293}" destId="{4106C2F8-59A2-4D82-8DD2-1C42B7B2AAE2}" srcOrd="0" destOrd="0" presId="urn:microsoft.com/office/officeart/2005/8/layout/hList1"/>
    <dgm:cxn modelId="{C8DD9739-77A5-44DA-8988-652E2944770E}" type="presOf" srcId="{25A97493-361F-480A-A1AE-028E05B4092F}" destId="{4A73B697-1CCD-4284-8688-A9CC668A025E}" srcOrd="0" destOrd="0" presId="urn:microsoft.com/office/officeart/2005/8/layout/hList1"/>
    <dgm:cxn modelId="{AD1F92CF-F845-412A-81A0-0632FA93A25E}" srcId="{997A5440-A295-46BA-87AB-7DD4140B092A}" destId="{1B8557D5-4C2E-4D08-B2C1-16313B9BA171}" srcOrd="2" destOrd="0" parTransId="{4BD6C81C-778F-4182-BBC1-3F60BA262E82}" sibTransId="{1A187358-9880-4BA1-A793-C5BCD13251CA}"/>
    <dgm:cxn modelId="{5D3B829D-46D1-4357-AE74-C673E5D658AB}" type="presOf" srcId="{997A5440-A295-46BA-87AB-7DD4140B092A}" destId="{F15EA514-58DF-473E-AE3F-88D8BAA61192}" srcOrd="0" destOrd="0" presId="urn:microsoft.com/office/officeart/2005/8/layout/hList1"/>
    <dgm:cxn modelId="{FD81E3BF-B1C1-468E-A4DA-03DC4B88E7CD}" type="presOf" srcId="{A440E156-86C2-4BA1-9FA9-A94B033B70A0}" destId="{AAC95CC1-A9A3-42AE-AD55-74585324C971}" srcOrd="0" destOrd="1" presId="urn:microsoft.com/office/officeart/2005/8/layout/hList1"/>
    <dgm:cxn modelId="{6A48C786-13C0-4680-AEAB-C5797A4A7973}" srcId="{25A97493-361F-480A-A1AE-028E05B4092F}" destId="{05716BD7-8C3F-4A94-8323-1BA327EA9229}" srcOrd="0" destOrd="0" parTransId="{2A9F4557-B5F8-4E8E-88D5-BA31E7C5BFE4}" sibTransId="{C757F293-AAC8-4F93-B40E-C863CE67F8BE}"/>
    <dgm:cxn modelId="{D387AD9B-E544-42E2-9D85-93051539217E}" srcId="{13B0E53D-5861-41BE-AFCB-8064D1002293}" destId="{25A97493-361F-480A-A1AE-028E05B4092F}" srcOrd="0" destOrd="0" parTransId="{D3DA4D20-6914-44A0-8DE1-65DFDD787ECB}" sibTransId="{5AB61651-9EB3-4829-99D8-E2A3785ABA52}"/>
    <dgm:cxn modelId="{2EEBA30A-0569-4CBC-B6F5-0044383E4892}" srcId="{05716BD7-8C3F-4A94-8323-1BA327EA9229}" destId="{535C5137-9029-4006-9437-B3400281750F}" srcOrd="1" destOrd="0" parTransId="{DB715A3A-C1B0-40D6-9873-EEC097349351}" sibTransId="{32EA26DB-BF63-4208-B2CC-0268164794F5}"/>
    <dgm:cxn modelId="{B1799262-C26B-41CE-90A8-3EE42F38D648}" type="presParOf" srcId="{4106C2F8-59A2-4D82-8DD2-1C42B7B2AAE2}" destId="{60D85027-6F7E-4239-B1D1-8A362B5CCCD5}" srcOrd="0" destOrd="0" presId="urn:microsoft.com/office/officeart/2005/8/layout/hList1"/>
    <dgm:cxn modelId="{C58CC1E3-F2C2-4E9C-8DA6-486A754AFFF8}" type="presParOf" srcId="{60D85027-6F7E-4239-B1D1-8A362B5CCCD5}" destId="{4A73B697-1CCD-4284-8688-A9CC668A025E}" srcOrd="0" destOrd="0" presId="urn:microsoft.com/office/officeart/2005/8/layout/hList1"/>
    <dgm:cxn modelId="{E8E3232A-0B1B-4FD8-BC2B-A6A573B29DD3}" type="presParOf" srcId="{60D85027-6F7E-4239-B1D1-8A362B5CCCD5}" destId="{AAC95CC1-A9A3-42AE-AD55-74585324C971}" srcOrd="1" destOrd="0" presId="urn:microsoft.com/office/officeart/2005/8/layout/hList1"/>
    <dgm:cxn modelId="{F0C49392-B92B-4AFA-B878-46CFA2C1C5B0}" type="presParOf" srcId="{4106C2F8-59A2-4D82-8DD2-1C42B7B2AAE2}" destId="{61C45410-B2EE-42F1-897C-893B41CE5459}" srcOrd="1" destOrd="0" presId="urn:microsoft.com/office/officeart/2005/8/layout/hList1"/>
    <dgm:cxn modelId="{0A26EEEF-285B-4BBE-8A3E-B80506AB267D}" type="presParOf" srcId="{4106C2F8-59A2-4D82-8DD2-1C42B7B2AAE2}" destId="{0D897A15-0B55-41F3-BE4B-15DAFD374C29}" srcOrd="2" destOrd="0" presId="urn:microsoft.com/office/officeart/2005/8/layout/hList1"/>
    <dgm:cxn modelId="{D11D9CC6-4555-4061-9B9F-F53F82F76C52}" type="presParOf" srcId="{0D897A15-0B55-41F3-BE4B-15DAFD374C29}" destId="{F15EA514-58DF-473E-AE3F-88D8BAA61192}" srcOrd="0" destOrd="0" presId="urn:microsoft.com/office/officeart/2005/8/layout/hList1"/>
    <dgm:cxn modelId="{8A25AE60-6EC5-404F-A39F-127C07A32ED2}" type="presParOf" srcId="{0D897A15-0B55-41F3-BE4B-15DAFD374C29}" destId="{3E5A09A4-3562-430E-8E81-97D4B50370A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3D6F30C-0762-4E0E-85F0-F7DF141E9E07}" type="doc">
      <dgm:prSet loTypeId="urn:microsoft.com/office/officeart/2005/8/layout/hierarchy2" loCatId="hierarchy" qsTypeId="urn:microsoft.com/office/officeart/2005/8/quickstyle/3d3" qsCatId="3D" csTypeId="urn:microsoft.com/office/officeart/2005/8/colors/colorful5" csCatId="colorful" phldr="1"/>
      <dgm:spPr/>
      <dgm:t>
        <a:bodyPr/>
        <a:lstStyle/>
        <a:p>
          <a:endParaRPr lang="en-US"/>
        </a:p>
      </dgm:t>
    </dgm:pt>
    <dgm:pt modelId="{C0D6BF84-6C47-40CC-B685-46466BCC551C}">
      <dgm:prSet phldrT="[Text]" custT="1"/>
      <dgm:spPr>
        <a:solidFill>
          <a:schemeClr val="accent5">
            <a:lumMod val="60000"/>
            <a:lumOff val="40000"/>
          </a:schemeClr>
        </a:solidFill>
      </dgm:spPr>
      <dgm:t>
        <a:bodyPr/>
        <a:lstStyle/>
        <a:p>
          <a:r>
            <a:rPr lang="en-US" sz="2000" dirty="0" smtClean="0"/>
            <a:t>2 students fight and suspended </a:t>
          </a:r>
        </a:p>
        <a:p>
          <a:r>
            <a:rPr lang="en-US" sz="1800" dirty="0" smtClean="0"/>
            <a:t>(1 out of school and the other in school)</a:t>
          </a:r>
          <a:endParaRPr lang="en-US" sz="1900" dirty="0"/>
        </a:p>
      </dgm:t>
    </dgm:pt>
    <dgm:pt modelId="{15203CF0-5DCF-4F71-9D72-7EDED61C3A7A}" type="parTrans" cxnId="{23508B03-501A-409A-801C-71E9CA235936}">
      <dgm:prSet/>
      <dgm:spPr/>
      <dgm:t>
        <a:bodyPr/>
        <a:lstStyle/>
        <a:p>
          <a:endParaRPr lang="en-US"/>
        </a:p>
      </dgm:t>
    </dgm:pt>
    <dgm:pt modelId="{630CC58B-FFCD-4D3F-B584-0392A634BA6B}" type="sibTrans" cxnId="{23508B03-501A-409A-801C-71E9CA235936}">
      <dgm:prSet/>
      <dgm:spPr/>
      <dgm:t>
        <a:bodyPr/>
        <a:lstStyle/>
        <a:p>
          <a:endParaRPr lang="en-US"/>
        </a:p>
      </dgm:t>
    </dgm:pt>
    <dgm:pt modelId="{221B6100-8D20-4971-8BC2-75D67988F0CD}">
      <dgm:prSet phldrT="[Text]"/>
      <dgm:spPr>
        <a:solidFill>
          <a:schemeClr val="accent3"/>
        </a:solidFill>
      </dgm:spPr>
      <dgm:t>
        <a:bodyPr/>
        <a:lstStyle/>
        <a:p>
          <a:r>
            <a:rPr lang="en-US" smtClean="0"/>
            <a:t>Discipline by Action File</a:t>
          </a:r>
          <a:endParaRPr lang="en-US" dirty="0"/>
        </a:p>
      </dgm:t>
    </dgm:pt>
    <dgm:pt modelId="{6B57C720-21DD-4818-A8FD-0FD0F38E2432}" type="parTrans" cxnId="{ADFD7652-E8DB-4839-B233-6A94C3BD48B8}">
      <dgm:prSet/>
      <dgm:spPr/>
      <dgm:t>
        <a:bodyPr/>
        <a:lstStyle/>
        <a:p>
          <a:endParaRPr lang="en-US"/>
        </a:p>
      </dgm:t>
    </dgm:pt>
    <dgm:pt modelId="{319B8E48-C336-494D-A7A2-FEA3609E69CD}" type="sibTrans" cxnId="{ADFD7652-E8DB-4839-B233-6A94C3BD48B8}">
      <dgm:prSet/>
      <dgm:spPr/>
      <dgm:t>
        <a:bodyPr/>
        <a:lstStyle/>
        <a:p>
          <a:endParaRPr lang="en-US"/>
        </a:p>
      </dgm:t>
    </dgm:pt>
    <dgm:pt modelId="{FF3B3BDD-0D20-4B8F-BBDC-3B01478F9B0F}">
      <dgm:prSet phldrT="[Text]"/>
      <dgm:spPr>
        <a:solidFill>
          <a:schemeClr val="accent3">
            <a:lumMod val="60000"/>
            <a:lumOff val="40000"/>
          </a:schemeClr>
        </a:solidFill>
      </dgm:spPr>
      <dgm:t>
        <a:bodyPr/>
        <a:lstStyle/>
        <a:p>
          <a:r>
            <a:rPr lang="en-US" smtClean="0"/>
            <a:t>1 Incident of 3</a:t>
          </a:r>
          <a:r>
            <a:rPr lang="en-US" baseline="30000" smtClean="0"/>
            <a:t>rd</a:t>
          </a:r>
          <a:r>
            <a:rPr lang="en-US" smtClean="0"/>
            <a:t> Degree Assault, Out of School Suspension</a:t>
          </a:r>
          <a:endParaRPr lang="en-US" dirty="0"/>
        </a:p>
      </dgm:t>
    </dgm:pt>
    <dgm:pt modelId="{59195691-6A7D-4D62-BA22-F6287584C992}" type="parTrans" cxnId="{DF3AECD8-F527-4959-B870-04ACDA268431}">
      <dgm:prSet/>
      <dgm:spPr/>
      <dgm:t>
        <a:bodyPr/>
        <a:lstStyle/>
        <a:p>
          <a:endParaRPr lang="en-US"/>
        </a:p>
      </dgm:t>
    </dgm:pt>
    <dgm:pt modelId="{18A68F17-717F-4EAD-9402-676870454DFB}" type="sibTrans" cxnId="{DF3AECD8-F527-4959-B870-04ACDA268431}">
      <dgm:prSet/>
      <dgm:spPr/>
      <dgm:t>
        <a:bodyPr/>
        <a:lstStyle/>
        <a:p>
          <a:endParaRPr lang="en-US"/>
        </a:p>
      </dgm:t>
    </dgm:pt>
    <dgm:pt modelId="{2D06E72B-2FA2-447D-BFFA-387C06A58E91}">
      <dgm:prSet phldrT="[Text]"/>
      <dgm:spPr>
        <a:solidFill>
          <a:schemeClr val="accent4"/>
        </a:solidFill>
      </dgm:spPr>
      <dgm:t>
        <a:bodyPr/>
        <a:lstStyle/>
        <a:p>
          <a:r>
            <a:rPr lang="en-US" dirty="0" smtClean="0"/>
            <a:t>Discipline by Student Demographic File</a:t>
          </a:r>
          <a:endParaRPr lang="en-US" dirty="0"/>
        </a:p>
      </dgm:t>
    </dgm:pt>
    <dgm:pt modelId="{4F1BB181-BD4D-4899-8F85-8DA0B4F347C4}" type="parTrans" cxnId="{86C932BC-074B-4ECB-9372-CCC4B797F59C}">
      <dgm:prSet/>
      <dgm:spPr/>
      <dgm:t>
        <a:bodyPr/>
        <a:lstStyle/>
        <a:p>
          <a:endParaRPr lang="en-US"/>
        </a:p>
      </dgm:t>
    </dgm:pt>
    <dgm:pt modelId="{427F90A4-A12E-4E8F-9EFA-0DC4E635C083}" type="sibTrans" cxnId="{86C932BC-074B-4ECB-9372-CCC4B797F59C}">
      <dgm:prSet/>
      <dgm:spPr/>
      <dgm:t>
        <a:bodyPr/>
        <a:lstStyle/>
        <a:p>
          <a:endParaRPr lang="en-US"/>
        </a:p>
      </dgm:t>
    </dgm:pt>
    <dgm:pt modelId="{E28FBCCF-FF41-44EA-BB2D-E17037BC97A7}">
      <dgm:prSet phldrT="[Text]"/>
      <dgm:spPr>
        <a:solidFill>
          <a:schemeClr val="accent4">
            <a:lumMod val="60000"/>
            <a:lumOff val="40000"/>
          </a:schemeClr>
        </a:solidFill>
      </dgm:spPr>
      <dgm:t>
        <a:bodyPr/>
        <a:lstStyle/>
        <a:p>
          <a:r>
            <a:rPr lang="en-US" smtClean="0"/>
            <a:t>1 White, Male, 10</a:t>
          </a:r>
          <a:r>
            <a:rPr lang="en-US" baseline="30000" smtClean="0"/>
            <a:t>th</a:t>
          </a:r>
          <a:r>
            <a:rPr lang="en-US" smtClean="0"/>
            <a:t> grader,  Non IDEA, Non 504, Non ELL Student, Only 1 Out-of-School Suspended</a:t>
          </a:r>
          <a:endParaRPr lang="en-US" dirty="0"/>
        </a:p>
      </dgm:t>
    </dgm:pt>
    <dgm:pt modelId="{0376CE72-A8AC-4FAA-900A-058B4EE2B50B}" type="parTrans" cxnId="{166F79C8-23D7-4A08-AFC3-2D66D6E75E3E}">
      <dgm:prSet/>
      <dgm:spPr/>
      <dgm:t>
        <a:bodyPr/>
        <a:lstStyle/>
        <a:p>
          <a:endParaRPr lang="en-US"/>
        </a:p>
      </dgm:t>
    </dgm:pt>
    <dgm:pt modelId="{C5AFACC3-6885-4DF7-9643-E63D5BCF3A28}" type="sibTrans" cxnId="{166F79C8-23D7-4A08-AFC3-2D66D6E75E3E}">
      <dgm:prSet/>
      <dgm:spPr/>
      <dgm:t>
        <a:bodyPr/>
        <a:lstStyle/>
        <a:p>
          <a:endParaRPr lang="en-US"/>
        </a:p>
      </dgm:t>
    </dgm:pt>
    <dgm:pt modelId="{5DF7B689-A282-4D15-90DA-EFDD6FE0DD30}">
      <dgm:prSet/>
      <dgm:spPr>
        <a:solidFill>
          <a:schemeClr val="accent4">
            <a:lumMod val="60000"/>
            <a:lumOff val="40000"/>
          </a:schemeClr>
        </a:solidFill>
      </dgm:spPr>
      <dgm:t>
        <a:bodyPr/>
        <a:lstStyle/>
        <a:p>
          <a:r>
            <a:rPr lang="en-US" smtClean="0"/>
            <a:t>1 White, Male, 9</a:t>
          </a:r>
          <a:r>
            <a:rPr lang="en-US" baseline="30000" smtClean="0"/>
            <a:t>th</a:t>
          </a:r>
          <a:r>
            <a:rPr lang="en-US" smtClean="0"/>
            <a:t> grader,  Non IDEA, Non 504, Non ELL Student, 1 In-School Suspended</a:t>
          </a:r>
          <a:endParaRPr lang="en-US" dirty="0"/>
        </a:p>
      </dgm:t>
    </dgm:pt>
    <dgm:pt modelId="{9EFDADFD-05F9-4B15-B8FA-7CA6B8F29255}" type="parTrans" cxnId="{B6690589-559A-4CC5-B171-CD00804941AD}">
      <dgm:prSet/>
      <dgm:spPr/>
      <dgm:t>
        <a:bodyPr/>
        <a:lstStyle/>
        <a:p>
          <a:endParaRPr lang="en-US"/>
        </a:p>
      </dgm:t>
    </dgm:pt>
    <dgm:pt modelId="{793786D3-CA40-419B-8563-2DE3A444EE6E}" type="sibTrans" cxnId="{B6690589-559A-4CC5-B171-CD00804941AD}">
      <dgm:prSet/>
      <dgm:spPr/>
      <dgm:t>
        <a:bodyPr/>
        <a:lstStyle/>
        <a:p>
          <a:endParaRPr lang="en-US"/>
        </a:p>
      </dgm:t>
    </dgm:pt>
    <dgm:pt modelId="{DF54190A-7272-4BAE-91D9-FCEB73D4A5D6}" type="pres">
      <dgm:prSet presAssocID="{C3D6F30C-0762-4E0E-85F0-F7DF141E9E07}" presName="diagram" presStyleCnt="0">
        <dgm:presLayoutVars>
          <dgm:chPref val="1"/>
          <dgm:dir/>
          <dgm:animOne val="branch"/>
          <dgm:animLvl val="lvl"/>
          <dgm:resizeHandles val="exact"/>
        </dgm:presLayoutVars>
      </dgm:prSet>
      <dgm:spPr/>
      <dgm:t>
        <a:bodyPr/>
        <a:lstStyle/>
        <a:p>
          <a:endParaRPr lang="en-US"/>
        </a:p>
      </dgm:t>
    </dgm:pt>
    <dgm:pt modelId="{5D2C8E16-D26A-4BF7-99FB-13B5FDF9FE48}" type="pres">
      <dgm:prSet presAssocID="{C0D6BF84-6C47-40CC-B685-46466BCC551C}" presName="root1" presStyleCnt="0"/>
      <dgm:spPr/>
      <dgm:t>
        <a:bodyPr/>
        <a:lstStyle/>
        <a:p>
          <a:endParaRPr lang="en-US"/>
        </a:p>
      </dgm:t>
    </dgm:pt>
    <dgm:pt modelId="{475518C4-21CD-4795-B83E-D94E75F09BF9}" type="pres">
      <dgm:prSet presAssocID="{C0D6BF84-6C47-40CC-B685-46466BCC551C}" presName="LevelOneTextNode" presStyleLbl="node0" presStyleIdx="0" presStyleCnt="1" custScaleX="102318" custScaleY="132306" custLinFactNeighborX="8896" custLinFactNeighborY="46453">
        <dgm:presLayoutVars>
          <dgm:chPref val="3"/>
        </dgm:presLayoutVars>
      </dgm:prSet>
      <dgm:spPr/>
      <dgm:t>
        <a:bodyPr/>
        <a:lstStyle/>
        <a:p>
          <a:endParaRPr lang="en-US"/>
        </a:p>
      </dgm:t>
    </dgm:pt>
    <dgm:pt modelId="{B106D44E-53D2-432B-BB54-04417C3901AD}" type="pres">
      <dgm:prSet presAssocID="{C0D6BF84-6C47-40CC-B685-46466BCC551C}" presName="level2hierChild" presStyleCnt="0"/>
      <dgm:spPr/>
      <dgm:t>
        <a:bodyPr/>
        <a:lstStyle/>
        <a:p>
          <a:endParaRPr lang="en-US"/>
        </a:p>
      </dgm:t>
    </dgm:pt>
    <dgm:pt modelId="{182A1281-9912-47BE-92E3-11334762076E}" type="pres">
      <dgm:prSet presAssocID="{6B57C720-21DD-4818-A8FD-0FD0F38E2432}" presName="conn2-1" presStyleLbl="parChTrans1D2" presStyleIdx="0" presStyleCnt="2"/>
      <dgm:spPr/>
      <dgm:t>
        <a:bodyPr/>
        <a:lstStyle/>
        <a:p>
          <a:endParaRPr lang="en-US"/>
        </a:p>
      </dgm:t>
    </dgm:pt>
    <dgm:pt modelId="{87BB0C6D-F9F3-40E1-B139-5FC7FE81194E}" type="pres">
      <dgm:prSet presAssocID="{6B57C720-21DD-4818-A8FD-0FD0F38E2432}" presName="connTx" presStyleLbl="parChTrans1D2" presStyleIdx="0" presStyleCnt="2"/>
      <dgm:spPr/>
      <dgm:t>
        <a:bodyPr/>
        <a:lstStyle/>
        <a:p>
          <a:endParaRPr lang="en-US"/>
        </a:p>
      </dgm:t>
    </dgm:pt>
    <dgm:pt modelId="{29677A24-4393-4752-BBAB-10FAD4D2D118}" type="pres">
      <dgm:prSet presAssocID="{221B6100-8D20-4971-8BC2-75D67988F0CD}" presName="root2" presStyleCnt="0"/>
      <dgm:spPr/>
      <dgm:t>
        <a:bodyPr/>
        <a:lstStyle/>
        <a:p>
          <a:endParaRPr lang="en-US"/>
        </a:p>
      </dgm:t>
    </dgm:pt>
    <dgm:pt modelId="{CB04FCA3-88C4-4925-B149-0C9688949B77}" type="pres">
      <dgm:prSet presAssocID="{221B6100-8D20-4971-8BC2-75D67988F0CD}" presName="LevelTwoTextNode" presStyleLbl="node2" presStyleIdx="0" presStyleCnt="2" custLinFactNeighborX="-13975" custLinFactNeighborY="5352">
        <dgm:presLayoutVars>
          <dgm:chPref val="3"/>
        </dgm:presLayoutVars>
      </dgm:prSet>
      <dgm:spPr/>
      <dgm:t>
        <a:bodyPr/>
        <a:lstStyle/>
        <a:p>
          <a:endParaRPr lang="en-US"/>
        </a:p>
      </dgm:t>
    </dgm:pt>
    <dgm:pt modelId="{A519C549-1EAE-4958-B224-89533435DBBE}" type="pres">
      <dgm:prSet presAssocID="{221B6100-8D20-4971-8BC2-75D67988F0CD}" presName="level3hierChild" presStyleCnt="0"/>
      <dgm:spPr/>
      <dgm:t>
        <a:bodyPr/>
        <a:lstStyle/>
        <a:p>
          <a:endParaRPr lang="en-US"/>
        </a:p>
      </dgm:t>
    </dgm:pt>
    <dgm:pt modelId="{8DE0C0EF-C9B2-4085-B77F-C01AA620C262}" type="pres">
      <dgm:prSet presAssocID="{59195691-6A7D-4D62-BA22-F6287584C992}" presName="conn2-1" presStyleLbl="parChTrans1D3" presStyleIdx="0" presStyleCnt="3"/>
      <dgm:spPr/>
      <dgm:t>
        <a:bodyPr/>
        <a:lstStyle/>
        <a:p>
          <a:endParaRPr lang="en-US"/>
        </a:p>
      </dgm:t>
    </dgm:pt>
    <dgm:pt modelId="{126D782F-C698-42F2-A30C-C7B8C30815D0}" type="pres">
      <dgm:prSet presAssocID="{59195691-6A7D-4D62-BA22-F6287584C992}" presName="connTx" presStyleLbl="parChTrans1D3" presStyleIdx="0" presStyleCnt="3"/>
      <dgm:spPr/>
      <dgm:t>
        <a:bodyPr/>
        <a:lstStyle/>
        <a:p>
          <a:endParaRPr lang="en-US"/>
        </a:p>
      </dgm:t>
    </dgm:pt>
    <dgm:pt modelId="{EF2D8453-7A83-426A-880B-CA6A2D2F6EAA}" type="pres">
      <dgm:prSet presAssocID="{FF3B3BDD-0D20-4B8F-BBDC-3B01478F9B0F}" presName="root2" presStyleCnt="0"/>
      <dgm:spPr/>
      <dgm:t>
        <a:bodyPr/>
        <a:lstStyle/>
        <a:p>
          <a:endParaRPr lang="en-US"/>
        </a:p>
      </dgm:t>
    </dgm:pt>
    <dgm:pt modelId="{1A4B19B3-7ECC-4DC9-9E02-724E55ED7CD3}" type="pres">
      <dgm:prSet presAssocID="{FF3B3BDD-0D20-4B8F-BBDC-3B01478F9B0F}" presName="LevelTwoTextNode" presStyleLbl="node3" presStyleIdx="0" presStyleCnt="3" custLinFactNeighborX="-24122" custLinFactNeighborY="-42555">
        <dgm:presLayoutVars>
          <dgm:chPref val="3"/>
        </dgm:presLayoutVars>
      </dgm:prSet>
      <dgm:spPr/>
      <dgm:t>
        <a:bodyPr/>
        <a:lstStyle/>
        <a:p>
          <a:endParaRPr lang="en-US"/>
        </a:p>
      </dgm:t>
    </dgm:pt>
    <dgm:pt modelId="{E8C0ED04-94FA-4A16-B830-9A1160402FD8}" type="pres">
      <dgm:prSet presAssocID="{FF3B3BDD-0D20-4B8F-BBDC-3B01478F9B0F}" presName="level3hierChild" presStyleCnt="0"/>
      <dgm:spPr/>
      <dgm:t>
        <a:bodyPr/>
        <a:lstStyle/>
        <a:p>
          <a:endParaRPr lang="en-US"/>
        </a:p>
      </dgm:t>
    </dgm:pt>
    <dgm:pt modelId="{37171CAF-FD05-42D9-A405-1B9DC86F9F0B}" type="pres">
      <dgm:prSet presAssocID="{4F1BB181-BD4D-4899-8F85-8DA0B4F347C4}" presName="conn2-1" presStyleLbl="parChTrans1D2" presStyleIdx="1" presStyleCnt="2"/>
      <dgm:spPr/>
      <dgm:t>
        <a:bodyPr/>
        <a:lstStyle/>
        <a:p>
          <a:endParaRPr lang="en-US"/>
        </a:p>
      </dgm:t>
    </dgm:pt>
    <dgm:pt modelId="{783BA29F-80CC-43B7-B771-605FF5BCF92E}" type="pres">
      <dgm:prSet presAssocID="{4F1BB181-BD4D-4899-8F85-8DA0B4F347C4}" presName="connTx" presStyleLbl="parChTrans1D2" presStyleIdx="1" presStyleCnt="2"/>
      <dgm:spPr/>
      <dgm:t>
        <a:bodyPr/>
        <a:lstStyle/>
        <a:p>
          <a:endParaRPr lang="en-US"/>
        </a:p>
      </dgm:t>
    </dgm:pt>
    <dgm:pt modelId="{52D9601F-7371-4BE0-91C6-510A3ADD5BB1}" type="pres">
      <dgm:prSet presAssocID="{2D06E72B-2FA2-447D-BFFA-387C06A58E91}" presName="root2" presStyleCnt="0"/>
      <dgm:spPr/>
      <dgm:t>
        <a:bodyPr/>
        <a:lstStyle/>
        <a:p>
          <a:endParaRPr lang="en-US"/>
        </a:p>
      </dgm:t>
    </dgm:pt>
    <dgm:pt modelId="{F362294A-8C7D-49C3-B7FE-944D129C5E0A}" type="pres">
      <dgm:prSet presAssocID="{2D06E72B-2FA2-447D-BFFA-387C06A58E91}" presName="LevelTwoTextNode" presStyleLbl="node2" presStyleIdx="1" presStyleCnt="2">
        <dgm:presLayoutVars>
          <dgm:chPref val="3"/>
        </dgm:presLayoutVars>
      </dgm:prSet>
      <dgm:spPr/>
      <dgm:t>
        <a:bodyPr/>
        <a:lstStyle/>
        <a:p>
          <a:endParaRPr lang="en-US"/>
        </a:p>
      </dgm:t>
    </dgm:pt>
    <dgm:pt modelId="{2727DA81-173A-49F9-870A-1921DAA46CBC}" type="pres">
      <dgm:prSet presAssocID="{2D06E72B-2FA2-447D-BFFA-387C06A58E91}" presName="level3hierChild" presStyleCnt="0"/>
      <dgm:spPr/>
      <dgm:t>
        <a:bodyPr/>
        <a:lstStyle/>
        <a:p>
          <a:endParaRPr lang="en-US"/>
        </a:p>
      </dgm:t>
    </dgm:pt>
    <dgm:pt modelId="{4953139F-B6E8-432E-8214-A78BF219C1CD}" type="pres">
      <dgm:prSet presAssocID="{0376CE72-A8AC-4FAA-900A-058B4EE2B50B}" presName="conn2-1" presStyleLbl="parChTrans1D3" presStyleIdx="1" presStyleCnt="3"/>
      <dgm:spPr/>
      <dgm:t>
        <a:bodyPr/>
        <a:lstStyle/>
        <a:p>
          <a:endParaRPr lang="en-US"/>
        </a:p>
      </dgm:t>
    </dgm:pt>
    <dgm:pt modelId="{8D86B0C5-8A33-4F99-BA5E-00276AE89804}" type="pres">
      <dgm:prSet presAssocID="{0376CE72-A8AC-4FAA-900A-058B4EE2B50B}" presName="connTx" presStyleLbl="parChTrans1D3" presStyleIdx="1" presStyleCnt="3"/>
      <dgm:spPr/>
      <dgm:t>
        <a:bodyPr/>
        <a:lstStyle/>
        <a:p>
          <a:endParaRPr lang="en-US"/>
        </a:p>
      </dgm:t>
    </dgm:pt>
    <dgm:pt modelId="{CD1CB0C1-E5AA-4FDE-B725-324C44349FA0}" type="pres">
      <dgm:prSet presAssocID="{E28FBCCF-FF41-44EA-BB2D-E17037BC97A7}" presName="root2" presStyleCnt="0"/>
      <dgm:spPr/>
      <dgm:t>
        <a:bodyPr/>
        <a:lstStyle/>
        <a:p>
          <a:endParaRPr lang="en-US"/>
        </a:p>
      </dgm:t>
    </dgm:pt>
    <dgm:pt modelId="{4DEEEE10-F814-4565-8C7F-6085DC2900C0}" type="pres">
      <dgm:prSet presAssocID="{E28FBCCF-FF41-44EA-BB2D-E17037BC97A7}" presName="LevelTwoTextNode" presStyleLbl="node3" presStyleIdx="1" presStyleCnt="3" custLinFactNeighborX="-21859" custLinFactNeighborY="-11425">
        <dgm:presLayoutVars>
          <dgm:chPref val="3"/>
        </dgm:presLayoutVars>
      </dgm:prSet>
      <dgm:spPr/>
      <dgm:t>
        <a:bodyPr/>
        <a:lstStyle/>
        <a:p>
          <a:endParaRPr lang="en-US"/>
        </a:p>
      </dgm:t>
    </dgm:pt>
    <dgm:pt modelId="{8FC857DA-35F4-40C8-BEF9-B5AEC26FB8E7}" type="pres">
      <dgm:prSet presAssocID="{E28FBCCF-FF41-44EA-BB2D-E17037BC97A7}" presName="level3hierChild" presStyleCnt="0"/>
      <dgm:spPr/>
      <dgm:t>
        <a:bodyPr/>
        <a:lstStyle/>
        <a:p>
          <a:endParaRPr lang="en-US"/>
        </a:p>
      </dgm:t>
    </dgm:pt>
    <dgm:pt modelId="{9A8E6289-CAA5-4FF7-A9B5-F5C205A98016}" type="pres">
      <dgm:prSet presAssocID="{9EFDADFD-05F9-4B15-B8FA-7CA6B8F29255}" presName="conn2-1" presStyleLbl="parChTrans1D3" presStyleIdx="2" presStyleCnt="3"/>
      <dgm:spPr/>
      <dgm:t>
        <a:bodyPr/>
        <a:lstStyle/>
        <a:p>
          <a:endParaRPr lang="en-US"/>
        </a:p>
      </dgm:t>
    </dgm:pt>
    <dgm:pt modelId="{D127DB9E-6AA0-4766-9E22-0A149FFE630B}" type="pres">
      <dgm:prSet presAssocID="{9EFDADFD-05F9-4B15-B8FA-7CA6B8F29255}" presName="connTx" presStyleLbl="parChTrans1D3" presStyleIdx="2" presStyleCnt="3"/>
      <dgm:spPr/>
      <dgm:t>
        <a:bodyPr/>
        <a:lstStyle/>
        <a:p>
          <a:endParaRPr lang="en-US"/>
        </a:p>
      </dgm:t>
    </dgm:pt>
    <dgm:pt modelId="{7409F61B-77C1-4960-8E30-D8E1A125F429}" type="pres">
      <dgm:prSet presAssocID="{5DF7B689-A282-4D15-90DA-EFDD6FE0DD30}" presName="root2" presStyleCnt="0"/>
      <dgm:spPr/>
      <dgm:t>
        <a:bodyPr/>
        <a:lstStyle/>
        <a:p>
          <a:endParaRPr lang="en-US"/>
        </a:p>
      </dgm:t>
    </dgm:pt>
    <dgm:pt modelId="{D41540CF-2A1C-4464-B64D-4781BD51F219}" type="pres">
      <dgm:prSet presAssocID="{5DF7B689-A282-4D15-90DA-EFDD6FE0DD30}" presName="LevelTwoTextNode" presStyleLbl="node3" presStyleIdx="2" presStyleCnt="3" custLinFactNeighborX="-17060" custLinFactNeighborY="-1364">
        <dgm:presLayoutVars>
          <dgm:chPref val="3"/>
        </dgm:presLayoutVars>
      </dgm:prSet>
      <dgm:spPr/>
      <dgm:t>
        <a:bodyPr/>
        <a:lstStyle/>
        <a:p>
          <a:endParaRPr lang="en-US"/>
        </a:p>
      </dgm:t>
    </dgm:pt>
    <dgm:pt modelId="{42FA564E-4478-4CE9-B8ED-6F6B91D488D3}" type="pres">
      <dgm:prSet presAssocID="{5DF7B689-A282-4D15-90DA-EFDD6FE0DD30}" presName="level3hierChild" presStyleCnt="0"/>
      <dgm:spPr/>
      <dgm:t>
        <a:bodyPr/>
        <a:lstStyle/>
        <a:p>
          <a:endParaRPr lang="en-US"/>
        </a:p>
      </dgm:t>
    </dgm:pt>
  </dgm:ptLst>
  <dgm:cxnLst>
    <dgm:cxn modelId="{4681ECF8-124D-4F29-8372-011D33D3EEAF}" type="presOf" srcId="{0376CE72-A8AC-4FAA-900A-058B4EE2B50B}" destId="{8D86B0C5-8A33-4F99-BA5E-00276AE89804}" srcOrd="1" destOrd="0" presId="urn:microsoft.com/office/officeart/2005/8/layout/hierarchy2"/>
    <dgm:cxn modelId="{B6690589-559A-4CC5-B171-CD00804941AD}" srcId="{2D06E72B-2FA2-447D-BFFA-387C06A58E91}" destId="{5DF7B689-A282-4D15-90DA-EFDD6FE0DD30}" srcOrd="1" destOrd="0" parTransId="{9EFDADFD-05F9-4B15-B8FA-7CA6B8F29255}" sibTransId="{793786D3-CA40-419B-8563-2DE3A444EE6E}"/>
    <dgm:cxn modelId="{7389FA00-FE4E-4D41-89EA-CF6CB2A4F6FA}" type="presOf" srcId="{59195691-6A7D-4D62-BA22-F6287584C992}" destId="{8DE0C0EF-C9B2-4085-B77F-C01AA620C262}" srcOrd="0" destOrd="0" presId="urn:microsoft.com/office/officeart/2005/8/layout/hierarchy2"/>
    <dgm:cxn modelId="{86F514E6-31A5-4ED6-B811-F27AC8125C2E}" type="presOf" srcId="{C3D6F30C-0762-4E0E-85F0-F7DF141E9E07}" destId="{DF54190A-7272-4BAE-91D9-FCEB73D4A5D6}" srcOrd="0" destOrd="0" presId="urn:microsoft.com/office/officeart/2005/8/layout/hierarchy2"/>
    <dgm:cxn modelId="{23508B03-501A-409A-801C-71E9CA235936}" srcId="{C3D6F30C-0762-4E0E-85F0-F7DF141E9E07}" destId="{C0D6BF84-6C47-40CC-B685-46466BCC551C}" srcOrd="0" destOrd="0" parTransId="{15203CF0-5DCF-4F71-9D72-7EDED61C3A7A}" sibTransId="{630CC58B-FFCD-4D3F-B584-0392A634BA6B}"/>
    <dgm:cxn modelId="{47504A0E-74ED-4FC2-A2FE-54EA3132023E}" type="presOf" srcId="{FF3B3BDD-0D20-4B8F-BBDC-3B01478F9B0F}" destId="{1A4B19B3-7ECC-4DC9-9E02-724E55ED7CD3}" srcOrd="0" destOrd="0" presId="urn:microsoft.com/office/officeart/2005/8/layout/hierarchy2"/>
    <dgm:cxn modelId="{A59F181D-FC08-471A-94F8-3AC8882236B4}" type="presOf" srcId="{0376CE72-A8AC-4FAA-900A-058B4EE2B50B}" destId="{4953139F-B6E8-432E-8214-A78BF219C1CD}" srcOrd="0" destOrd="0" presId="urn:microsoft.com/office/officeart/2005/8/layout/hierarchy2"/>
    <dgm:cxn modelId="{F87E5285-FBF9-4E0A-8169-4A2C515E84F5}" type="presOf" srcId="{9EFDADFD-05F9-4B15-B8FA-7CA6B8F29255}" destId="{9A8E6289-CAA5-4FF7-A9B5-F5C205A98016}" srcOrd="0" destOrd="0" presId="urn:microsoft.com/office/officeart/2005/8/layout/hierarchy2"/>
    <dgm:cxn modelId="{17149C63-6740-4734-AE40-1F314CED3366}" type="presOf" srcId="{221B6100-8D20-4971-8BC2-75D67988F0CD}" destId="{CB04FCA3-88C4-4925-B149-0C9688949B77}" srcOrd="0" destOrd="0" presId="urn:microsoft.com/office/officeart/2005/8/layout/hierarchy2"/>
    <dgm:cxn modelId="{EDF44349-9A1D-4FFB-A922-9171A9059430}" type="presOf" srcId="{C0D6BF84-6C47-40CC-B685-46466BCC551C}" destId="{475518C4-21CD-4795-B83E-D94E75F09BF9}" srcOrd="0" destOrd="0" presId="urn:microsoft.com/office/officeart/2005/8/layout/hierarchy2"/>
    <dgm:cxn modelId="{DF3AECD8-F527-4959-B870-04ACDA268431}" srcId="{221B6100-8D20-4971-8BC2-75D67988F0CD}" destId="{FF3B3BDD-0D20-4B8F-BBDC-3B01478F9B0F}" srcOrd="0" destOrd="0" parTransId="{59195691-6A7D-4D62-BA22-F6287584C992}" sibTransId="{18A68F17-717F-4EAD-9402-676870454DFB}"/>
    <dgm:cxn modelId="{ADFD7652-E8DB-4839-B233-6A94C3BD48B8}" srcId="{C0D6BF84-6C47-40CC-B685-46466BCC551C}" destId="{221B6100-8D20-4971-8BC2-75D67988F0CD}" srcOrd="0" destOrd="0" parTransId="{6B57C720-21DD-4818-A8FD-0FD0F38E2432}" sibTransId="{319B8E48-C336-494D-A7A2-FEA3609E69CD}"/>
    <dgm:cxn modelId="{F6392DD7-ECA8-4094-B65C-0382D85E2CFA}" type="presOf" srcId="{6B57C720-21DD-4818-A8FD-0FD0F38E2432}" destId="{87BB0C6D-F9F3-40E1-B139-5FC7FE81194E}" srcOrd="1" destOrd="0" presId="urn:microsoft.com/office/officeart/2005/8/layout/hierarchy2"/>
    <dgm:cxn modelId="{5D7CD8BB-8BD5-42E4-961A-1526D92EAAB0}" type="presOf" srcId="{5DF7B689-A282-4D15-90DA-EFDD6FE0DD30}" destId="{D41540CF-2A1C-4464-B64D-4781BD51F219}" srcOrd="0" destOrd="0" presId="urn:microsoft.com/office/officeart/2005/8/layout/hierarchy2"/>
    <dgm:cxn modelId="{00FAE94C-2311-4A3F-A2BA-5CB3A94F7492}" type="presOf" srcId="{4F1BB181-BD4D-4899-8F85-8DA0B4F347C4}" destId="{783BA29F-80CC-43B7-B771-605FF5BCF92E}" srcOrd="1" destOrd="0" presId="urn:microsoft.com/office/officeart/2005/8/layout/hierarchy2"/>
    <dgm:cxn modelId="{166F79C8-23D7-4A08-AFC3-2D66D6E75E3E}" srcId="{2D06E72B-2FA2-447D-BFFA-387C06A58E91}" destId="{E28FBCCF-FF41-44EA-BB2D-E17037BC97A7}" srcOrd="0" destOrd="0" parTransId="{0376CE72-A8AC-4FAA-900A-058B4EE2B50B}" sibTransId="{C5AFACC3-6885-4DF7-9643-E63D5BCF3A28}"/>
    <dgm:cxn modelId="{47CC8A70-6AF5-4F12-9C27-5398F2B99E9B}" type="presOf" srcId="{2D06E72B-2FA2-447D-BFFA-387C06A58E91}" destId="{F362294A-8C7D-49C3-B7FE-944D129C5E0A}" srcOrd="0" destOrd="0" presId="urn:microsoft.com/office/officeart/2005/8/layout/hierarchy2"/>
    <dgm:cxn modelId="{293136B6-66A2-41C7-9E18-92EC53D4F705}" type="presOf" srcId="{59195691-6A7D-4D62-BA22-F6287584C992}" destId="{126D782F-C698-42F2-A30C-C7B8C30815D0}" srcOrd="1" destOrd="0" presId="urn:microsoft.com/office/officeart/2005/8/layout/hierarchy2"/>
    <dgm:cxn modelId="{86C932BC-074B-4ECB-9372-CCC4B797F59C}" srcId="{C0D6BF84-6C47-40CC-B685-46466BCC551C}" destId="{2D06E72B-2FA2-447D-BFFA-387C06A58E91}" srcOrd="1" destOrd="0" parTransId="{4F1BB181-BD4D-4899-8F85-8DA0B4F347C4}" sibTransId="{427F90A4-A12E-4E8F-9EFA-0DC4E635C083}"/>
    <dgm:cxn modelId="{2CCEDEC7-C460-4F2A-8CFC-1E551CC2C0B8}" type="presOf" srcId="{4F1BB181-BD4D-4899-8F85-8DA0B4F347C4}" destId="{37171CAF-FD05-42D9-A405-1B9DC86F9F0B}" srcOrd="0" destOrd="0" presId="urn:microsoft.com/office/officeart/2005/8/layout/hierarchy2"/>
    <dgm:cxn modelId="{2EEFEC5D-E751-4D9C-9752-244C0E8BF665}" type="presOf" srcId="{9EFDADFD-05F9-4B15-B8FA-7CA6B8F29255}" destId="{D127DB9E-6AA0-4766-9E22-0A149FFE630B}" srcOrd="1" destOrd="0" presId="urn:microsoft.com/office/officeart/2005/8/layout/hierarchy2"/>
    <dgm:cxn modelId="{17FEF73B-11DB-4D84-9724-6CFAA8318802}" type="presOf" srcId="{E28FBCCF-FF41-44EA-BB2D-E17037BC97A7}" destId="{4DEEEE10-F814-4565-8C7F-6085DC2900C0}" srcOrd="0" destOrd="0" presId="urn:microsoft.com/office/officeart/2005/8/layout/hierarchy2"/>
    <dgm:cxn modelId="{0F00C5F0-67BD-4B89-913B-A4E2EA83287C}" type="presOf" srcId="{6B57C720-21DD-4818-A8FD-0FD0F38E2432}" destId="{182A1281-9912-47BE-92E3-11334762076E}" srcOrd="0" destOrd="0" presId="urn:microsoft.com/office/officeart/2005/8/layout/hierarchy2"/>
    <dgm:cxn modelId="{4238FAE0-9F1C-45D9-9182-15CCDEA4DE30}" type="presParOf" srcId="{DF54190A-7272-4BAE-91D9-FCEB73D4A5D6}" destId="{5D2C8E16-D26A-4BF7-99FB-13B5FDF9FE48}" srcOrd="0" destOrd="0" presId="urn:microsoft.com/office/officeart/2005/8/layout/hierarchy2"/>
    <dgm:cxn modelId="{C9E7E480-493B-4D0B-A83A-AD791E227685}" type="presParOf" srcId="{5D2C8E16-D26A-4BF7-99FB-13B5FDF9FE48}" destId="{475518C4-21CD-4795-B83E-D94E75F09BF9}" srcOrd="0" destOrd="0" presId="urn:microsoft.com/office/officeart/2005/8/layout/hierarchy2"/>
    <dgm:cxn modelId="{7B5E29D7-F64E-44B0-80F1-54ADB6F4DAB9}" type="presParOf" srcId="{5D2C8E16-D26A-4BF7-99FB-13B5FDF9FE48}" destId="{B106D44E-53D2-432B-BB54-04417C3901AD}" srcOrd="1" destOrd="0" presId="urn:microsoft.com/office/officeart/2005/8/layout/hierarchy2"/>
    <dgm:cxn modelId="{3FAB8B9D-1871-4B99-BAA6-CAAB439124FD}" type="presParOf" srcId="{B106D44E-53D2-432B-BB54-04417C3901AD}" destId="{182A1281-9912-47BE-92E3-11334762076E}" srcOrd="0" destOrd="0" presId="urn:microsoft.com/office/officeart/2005/8/layout/hierarchy2"/>
    <dgm:cxn modelId="{520E9196-BB40-4461-95FC-076AB171DD69}" type="presParOf" srcId="{182A1281-9912-47BE-92E3-11334762076E}" destId="{87BB0C6D-F9F3-40E1-B139-5FC7FE81194E}" srcOrd="0" destOrd="0" presId="urn:microsoft.com/office/officeart/2005/8/layout/hierarchy2"/>
    <dgm:cxn modelId="{1D92B5CA-6960-4A51-96F7-EACA86D82703}" type="presParOf" srcId="{B106D44E-53D2-432B-BB54-04417C3901AD}" destId="{29677A24-4393-4752-BBAB-10FAD4D2D118}" srcOrd="1" destOrd="0" presId="urn:microsoft.com/office/officeart/2005/8/layout/hierarchy2"/>
    <dgm:cxn modelId="{57BB5A71-E39A-422C-98BE-837D23D8153F}" type="presParOf" srcId="{29677A24-4393-4752-BBAB-10FAD4D2D118}" destId="{CB04FCA3-88C4-4925-B149-0C9688949B77}" srcOrd="0" destOrd="0" presId="urn:microsoft.com/office/officeart/2005/8/layout/hierarchy2"/>
    <dgm:cxn modelId="{EBC0AA15-2B6D-4F57-819F-15027ECF52D5}" type="presParOf" srcId="{29677A24-4393-4752-BBAB-10FAD4D2D118}" destId="{A519C549-1EAE-4958-B224-89533435DBBE}" srcOrd="1" destOrd="0" presId="urn:microsoft.com/office/officeart/2005/8/layout/hierarchy2"/>
    <dgm:cxn modelId="{3ACA30C6-3AAB-40E0-A002-07A41A2F6B2F}" type="presParOf" srcId="{A519C549-1EAE-4958-B224-89533435DBBE}" destId="{8DE0C0EF-C9B2-4085-B77F-C01AA620C262}" srcOrd="0" destOrd="0" presId="urn:microsoft.com/office/officeart/2005/8/layout/hierarchy2"/>
    <dgm:cxn modelId="{D6A2C001-CD9E-4E95-80D1-C216902437D1}" type="presParOf" srcId="{8DE0C0EF-C9B2-4085-B77F-C01AA620C262}" destId="{126D782F-C698-42F2-A30C-C7B8C30815D0}" srcOrd="0" destOrd="0" presId="urn:microsoft.com/office/officeart/2005/8/layout/hierarchy2"/>
    <dgm:cxn modelId="{21B43F04-1ECC-48CD-A279-E5110958E3C2}" type="presParOf" srcId="{A519C549-1EAE-4958-B224-89533435DBBE}" destId="{EF2D8453-7A83-426A-880B-CA6A2D2F6EAA}" srcOrd="1" destOrd="0" presId="urn:microsoft.com/office/officeart/2005/8/layout/hierarchy2"/>
    <dgm:cxn modelId="{AA5BBF71-D8D8-41C8-8B34-6420D9FC26F2}" type="presParOf" srcId="{EF2D8453-7A83-426A-880B-CA6A2D2F6EAA}" destId="{1A4B19B3-7ECC-4DC9-9E02-724E55ED7CD3}" srcOrd="0" destOrd="0" presId="urn:microsoft.com/office/officeart/2005/8/layout/hierarchy2"/>
    <dgm:cxn modelId="{C53FB1EC-B332-426D-A58B-1C6853518361}" type="presParOf" srcId="{EF2D8453-7A83-426A-880B-CA6A2D2F6EAA}" destId="{E8C0ED04-94FA-4A16-B830-9A1160402FD8}" srcOrd="1" destOrd="0" presId="urn:microsoft.com/office/officeart/2005/8/layout/hierarchy2"/>
    <dgm:cxn modelId="{A7E99664-2CFB-4876-ABFD-7A2B8567E1EC}" type="presParOf" srcId="{B106D44E-53D2-432B-BB54-04417C3901AD}" destId="{37171CAF-FD05-42D9-A405-1B9DC86F9F0B}" srcOrd="2" destOrd="0" presId="urn:microsoft.com/office/officeart/2005/8/layout/hierarchy2"/>
    <dgm:cxn modelId="{3DB109BE-F62E-466A-B3A3-D8CF220E3288}" type="presParOf" srcId="{37171CAF-FD05-42D9-A405-1B9DC86F9F0B}" destId="{783BA29F-80CC-43B7-B771-605FF5BCF92E}" srcOrd="0" destOrd="0" presId="urn:microsoft.com/office/officeart/2005/8/layout/hierarchy2"/>
    <dgm:cxn modelId="{E9E93881-43DB-4A07-90F3-2042BC999E2A}" type="presParOf" srcId="{B106D44E-53D2-432B-BB54-04417C3901AD}" destId="{52D9601F-7371-4BE0-91C6-510A3ADD5BB1}" srcOrd="3" destOrd="0" presId="urn:microsoft.com/office/officeart/2005/8/layout/hierarchy2"/>
    <dgm:cxn modelId="{1EEF99DC-BED8-4A36-8F08-D5975F502D49}" type="presParOf" srcId="{52D9601F-7371-4BE0-91C6-510A3ADD5BB1}" destId="{F362294A-8C7D-49C3-B7FE-944D129C5E0A}" srcOrd="0" destOrd="0" presId="urn:microsoft.com/office/officeart/2005/8/layout/hierarchy2"/>
    <dgm:cxn modelId="{1593CB33-37B5-406E-A638-2ADF7D0CC23B}" type="presParOf" srcId="{52D9601F-7371-4BE0-91C6-510A3ADD5BB1}" destId="{2727DA81-173A-49F9-870A-1921DAA46CBC}" srcOrd="1" destOrd="0" presId="urn:microsoft.com/office/officeart/2005/8/layout/hierarchy2"/>
    <dgm:cxn modelId="{21B78CE6-264E-4DDB-B3E3-1B80B6A773FD}" type="presParOf" srcId="{2727DA81-173A-49F9-870A-1921DAA46CBC}" destId="{4953139F-B6E8-432E-8214-A78BF219C1CD}" srcOrd="0" destOrd="0" presId="urn:microsoft.com/office/officeart/2005/8/layout/hierarchy2"/>
    <dgm:cxn modelId="{4ED76037-2021-4A0B-B924-E741BA7A0F2F}" type="presParOf" srcId="{4953139F-B6E8-432E-8214-A78BF219C1CD}" destId="{8D86B0C5-8A33-4F99-BA5E-00276AE89804}" srcOrd="0" destOrd="0" presId="urn:microsoft.com/office/officeart/2005/8/layout/hierarchy2"/>
    <dgm:cxn modelId="{A42EECE1-ADA1-4AB6-B0EC-B9B0F66CC3B5}" type="presParOf" srcId="{2727DA81-173A-49F9-870A-1921DAA46CBC}" destId="{CD1CB0C1-E5AA-4FDE-B725-324C44349FA0}" srcOrd="1" destOrd="0" presId="urn:microsoft.com/office/officeart/2005/8/layout/hierarchy2"/>
    <dgm:cxn modelId="{C6E900B5-EDCE-4289-B736-8D822A1EA39D}" type="presParOf" srcId="{CD1CB0C1-E5AA-4FDE-B725-324C44349FA0}" destId="{4DEEEE10-F814-4565-8C7F-6085DC2900C0}" srcOrd="0" destOrd="0" presId="urn:microsoft.com/office/officeart/2005/8/layout/hierarchy2"/>
    <dgm:cxn modelId="{34E80ABA-AA25-4255-8685-B6EBE3017576}" type="presParOf" srcId="{CD1CB0C1-E5AA-4FDE-B725-324C44349FA0}" destId="{8FC857DA-35F4-40C8-BEF9-B5AEC26FB8E7}" srcOrd="1" destOrd="0" presId="urn:microsoft.com/office/officeart/2005/8/layout/hierarchy2"/>
    <dgm:cxn modelId="{5C673BD8-99B7-4774-8389-5B9DC1386B47}" type="presParOf" srcId="{2727DA81-173A-49F9-870A-1921DAA46CBC}" destId="{9A8E6289-CAA5-4FF7-A9B5-F5C205A98016}" srcOrd="2" destOrd="0" presId="urn:microsoft.com/office/officeart/2005/8/layout/hierarchy2"/>
    <dgm:cxn modelId="{44888D9E-1DD3-4917-97B3-9DF995F7A7F8}" type="presParOf" srcId="{9A8E6289-CAA5-4FF7-A9B5-F5C205A98016}" destId="{D127DB9E-6AA0-4766-9E22-0A149FFE630B}" srcOrd="0" destOrd="0" presId="urn:microsoft.com/office/officeart/2005/8/layout/hierarchy2"/>
    <dgm:cxn modelId="{E3E61BC5-C9F9-4BCD-A13B-D1606532DB7F}" type="presParOf" srcId="{2727DA81-173A-49F9-870A-1921DAA46CBC}" destId="{7409F61B-77C1-4960-8E30-D8E1A125F429}" srcOrd="3" destOrd="0" presId="urn:microsoft.com/office/officeart/2005/8/layout/hierarchy2"/>
    <dgm:cxn modelId="{AD85EB17-3FAD-46C8-8B96-7EF680FAD58A}" type="presParOf" srcId="{7409F61B-77C1-4960-8E30-D8E1A125F429}" destId="{D41540CF-2A1C-4464-B64D-4781BD51F219}" srcOrd="0" destOrd="0" presId="urn:microsoft.com/office/officeart/2005/8/layout/hierarchy2"/>
    <dgm:cxn modelId="{D07D8125-C41E-4392-BF88-FBEE6CCBFC3D}" type="presParOf" srcId="{7409F61B-77C1-4960-8E30-D8E1A125F429}" destId="{42FA564E-4478-4CE9-B8ED-6F6B91D488D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FD7B070-4BA4-4F52-B236-D93B68D1C82C}" type="doc">
      <dgm:prSet loTypeId="urn:microsoft.com/office/officeart/2005/8/layout/hierarchy2" loCatId="hierarchy" qsTypeId="urn:microsoft.com/office/officeart/2005/8/quickstyle/simple1" qsCatId="simple" csTypeId="urn:microsoft.com/office/officeart/2005/8/colors/accent4_2" csCatId="accent4" phldr="1"/>
      <dgm:spPr/>
      <dgm:t>
        <a:bodyPr/>
        <a:lstStyle/>
        <a:p>
          <a:endParaRPr lang="en-US"/>
        </a:p>
      </dgm:t>
    </dgm:pt>
    <dgm:pt modelId="{13701396-4DC0-4A34-9DED-5E17363C16E7}">
      <dgm:prSet phldrT="[Text]" custT="1"/>
      <dgm:spPr>
        <a:solidFill>
          <a:schemeClr val="accent1"/>
        </a:solidFill>
      </dgm:spPr>
      <dgm:t>
        <a:bodyPr/>
        <a:lstStyle/>
        <a:p>
          <a:r>
            <a:rPr lang="en-US" sz="2000" dirty="0" smtClean="0"/>
            <a:t>Student ‘Z’ receives 3 separate out of school suspensions during the school year at school A</a:t>
          </a:r>
          <a:endParaRPr lang="en-US" sz="2400" dirty="0"/>
        </a:p>
      </dgm:t>
    </dgm:pt>
    <dgm:pt modelId="{CF193E57-DA1B-4DD7-9CA8-B03497C0B171}" type="parTrans" cxnId="{993D00B8-9356-45CC-98E0-97238183B6B2}">
      <dgm:prSet/>
      <dgm:spPr/>
      <dgm:t>
        <a:bodyPr/>
        <a:lstStyle/>
        <a:p>
          <a:endParaRPr lang="en-US"/>
        </a:p>
      </dgm:t>
    </dgm:pt>
    <dgm:pt modelId="{9B64B604-E211-4409-BC37-34F01861A08D}" type="sibTrans" cxnId="{993D00B8-9356-45CC-98E0-97238183B6B2}">
      <dgm:prSet/>
      <dgm:spPr/>
      <dgm:t>
        <a:bodyPr/>
        <a:lstStyle/>
        <a:p>
          <a:endParaRPr lang="en-US"/>
        </a:p>
      </dgm:t>
    </dgm:pt>
    <dgm:pt modelId="{D80A9B87-3383-41CB-A08E-8FB8E2CCA2E2}">
      <dgm:prSet custT="1"/>
      <dgm:spPr/>
      <dgm:t>
        <a:bodyPr/>
        <a:lstStyle/>
        <a:p>
          <a:r>
            <a:rPr lang="en-US" sz="1800" dirty="0" smtClean="0"/>
            <a:t>Discipline by Demographics File</a:t>
          </a:r>
          <a:endParaRPr lang="en-US" sz="1800" dirty="0"/>
        </a:p>
      </dgm:t>
    </dgm:pt>
    <dgm:pt modelId="{39747284-0895-4CE0-A75F-1594C1D1B275}" type="parTrans" cxnId="{C07E6491-44D1-41B4-90BB-0CA18376092E}">
      <dgm:prSet/>
      <dgm:spPr/>
      <dgm:t>
        <a:bodyPr/>
        <a:lstStyle/>
        <a:p>
          <a:endParaRPr lang="en-US"/>
        </a:p>
      </dgm:t>
    </dgm:pt>
    <dgm:pt modelId="{7AA25073-9F76-4E66-802E-E6B1BE81162B}" type="sibTrans" cxnId="{C07E6491-44D1-41B4-90BB-0CA18376092E}">
      <dgm:prSet/>
      <dgm:spPr/>
      <dgm:t>
        <a:bodyPr/>
        <a:lstStyle/>
        <a:p>
          <a:endParaRPr lang="en-US"/>
        </a:p>
      </dgm:t>
    </dgm:pt>
    <dgm:pt modelId="{B7E02CA3-B88B-4819-9655-8804E873469E}">
      <dgm:prSet custT="1"/>
      <dgm:spPr/>
      <dgm:t>
        <a:bodyPr/>
        <a:lstStyle/>
        <a:p>
          <a:r>
            <a:rPr lang="en-US" sz="2000" dirty="0" smtClean="0"/>
            <a:t>Counted as 1 in the ‘Received More than One Out-of-School Suspension’ field</a:t>
          </a:r>
        </a:p>
      </dgm:t>
    </dgm:pt>
    <dgm:pt modelId="{B00C6580-A3BE-4896-9076-623A19A38DEE}" type="parTrans" cxnId="{CA560ADE-5EC8-429C-AE0B-511A448834AA}">
      <dgm:prSet/>
      <dgm:spPr/>
      <dgm:t>
        <a:bodyPr/>
        <a:lstStyle/>
        <a:p>
          <a:endParaRPr lang="en-US"/>
        </a:p>
      </dgm:t>
    </dgm:pt>
    <dgm:pt modelId="{C715EEA4-4AFD-44AF-B6CC-D2AE88D59B12}" type="sibTrans" cxnId="{CA560ADE-5EC8-429C-AE0B-511A448834AA}">
      <dgm:prSet/>
      <dgm:spPr/>
      <dgm:t>
        <a:bodyPr/>
        <a:lstStyle/>
        <a:p>
          <a:endParaRPr lang="en-US"/>
        </a:p>
      </dgm:t>
    </dgm:pt>
    <dgm:pt modelId="{C923E7E4-EE74-4D88-9399-F358D5A8E6B5}">
      <dgm:prSet custT="1"/>
      <dgm:spPr/>
      <dgm:t>
        <a:bodyPr/>
        <a:lstStyle/>
        <a:p>
          <a:r>
            <a:rPr lang="en-US" sz="2000" dirty="0" smtClean="0"/>
            <a:t>Counted as 3 in the ‘Total Out of School Suspensions’ field</a:t>
          </a:r>
          <a:endParaRPr lang="en-US" sz="2000" dirty="0"/>
        </a:p>
      </dgm:t>
    </dgm:pt>
    <dgm:pt modelId="{572F919F-C52B-42BF-9DF3-A300AB8439DB}" type="parTrans" cxnId="{C0BC78F3-C504-4F69-975B-97D5199D4214}">
      <dgm:prSet/>
      <dgm:spPr/>
      <dgm:t>
        <a:bodyPr/>
        <a:lstStyle/>
        <a:p>
          <a:endParaRPr lang="en-US"/>
        </a:p>
      </dgm:t>
    </dgm:pt>
    <dgm:pt modelId="{37C08325-7EA2-40E1-9519-C199284B538E}" type="sibTrans" cxnId="{C0BC78F3-C504-4F69-975B-97D5199D4214}">
      <dgm:prSet/>
      <dgm:spPr/>
      <dgm:t>
        <a:bodyPr/>
        <a:lstStyle/>
        <a:p>
          <a:endParaRPr lang="en-US"/>
        </a:p>
      </dgm:t>
    </dgm:pt>
    <dgm:pt modelId="{F0B45809-1505-4E40-B197-2959899E1FD5}">
      <dgm:prSet custT="1"/>
      <dgm:spPr/>
      <dgm:t>
        <a:bodyPr/>
        <a:lstStyle/>
        <a:p>
          <a:r>
            <a:rPr lang="en-US" sz="2000" dirty="0" smtClean="0"/>
            <a:t>Counted as 0 in the ‘</a:t>
          </a:r>
          <a:r>
            <a:rPr lang="en-US" sz="2000" b="0" dirty="0" smtClean="0"/>
            <a:t>Received Only One Out-of-School Suspension’ </a:t>
          </a:r>
          <a:r>
            <a:rPr lang="en-US" sz="2000" dirty="0" smtClean="0"/>
            <a:t>field</a:t>
          </a:r>
        </a:p>
      </dgm:t>
    </dgm:pt>
    <dgm:pt modelId="{C6802225-8F96-4BC8-AEB3-F51F7B90400D}" type="parTrans" cxnId="{F2B84A58-600E-4549-AF59-836B0F4BDA4C}">
      <dgm:prSet/>
      <dgm:spPr/>
      <dgm:t>
        <a:bodyPr/>
        <a:lstStyle/>
        <a:p>
          <a:endParaRPr lang="en-US"/>
        </a:p>
      </dgm:t>
    </dgm:pt>
    <dgm:pt modelId="{A7AA37DB-E8C9-4902-AFE6-F4B09927CBA0}" type="sibTrans" cxnId="{F2B84A58-600E-4549-AF59-836B0F4BDA4C}">
      <dgm:prSet/>
      <dgm:spPr/>
      <dgm:t>
        <a:bodyPr/>
        <a:lstStyle/>
        <a:p>
          <a:endParaRPr lang="en-US"/>
        </a:p>
      </dgm:t>
    </dgm:pt>
    <dgm:pt modelId="{3EEE1703-8565-42AB-9D86-5837B814EE97}" type="pres">
      <dgm:prSet presAssocID="{EFD7B070-4BA4-4F52-B236-D93B68D1C82C}" presName="diagram" presStyleCnt="0">
        <dgm:presLayoutVars>
          <dgm:chPref val="1"/>
          <dgm:dir/>
          <dgm:animOne val="branch"/>
          <dgm:animLvl val="lvl"/>
          <dgm:resizeHandles val="exact"/>
        </dgm:presLayoutVars>
      </dgm:prSet>
      <dgm:spPr/>
      <dgm:t>
        <a:bodyPr/>
        <a:lstStyle/>
        <a:p>
          <a:endParaRPr lang="en-US"/>
        </a:p>
      </dgm:t>
    </dgm:pt>
    <dgm:pt modelId="{9379A1E3-4F15-4859-AB8F-752B28E271E4}" type="pres">
      <dgm:prSet presAssocID="{13701396-4DC0-4A34-9DED-5E17363C16E7}" presName="root1" presStyleCnt="0"/>
      <dgm:spPr/>
    </dgm:pt>
    <dgm:pt modelId="{6D36BCCD-97DB-446B-AD33-18B008006B04}" type="pres">
      <dgm:prSet presAssocID="{13701396-4DC0-4A34-9DED-5E17363C16E7}" presName="LevelOneTextNode" presStyleLbl="node0" presStyleIdx="0" presStyleCnt="1" custScaleX="203892" custScaleY="343820" custLinFactNeighborX="15067" custLinFactNeighborY="-30519">
        <dgm:presLayoutVars>
          <dgm:chPref val="3"/>
        </dgm:presLayoutVars>
      </dgm:prSet>
      <dgm:spPr/>
      <dgm:t>
        <a:bodyPr/>
        <a:lstStyle/>
        <a:p>
          <a:endParaRPr lang="en-US"/>
        </a:p>
      </dgm:t>
    </dgm:pt>
    <dgm:pt modelId="{9E3A6CAF-5B29-4E4B-AEE4-4F1C3A7E0137}" type="pres">
      <dgm:prSet presAssocID="{13701396-4DC0-4A34-9DED-5E17363C16E7}" presName="level2hierChild" presStyleCnt="0"/>
      <dgm:spPr/>
    </dgm:pt>
    <dgm:pt modelId="{12AAB21B-A69D-4BB2-B8D7-DB39D8F632D1}" type="pres">
      <dgm:prSet presAssocID="{39747284-0895-4CE0-A75F-1594C1D1B275}" presName="conn2-1" presStyleLbl="parChTrans1D2" presStyleIdx="0" presStyleCnt="1"/>
      <dgm:spPr/>
      <dgm:t>
        <a:bodyPr/>
        <a:lstStyle/>
        <a:p>
          <a:endParaRPr lang="en-US"/>
        </a:p>
      </dgm:t>
    </dgm:pt>
    <dgm:pt modelId="{23966640-B9B6-40AC-92F4-9787D0D09BF5}" type="pres">
      <dgm:prSet presAssocID="{39747284-0895-4CE0-A75F-1594C1D1B275}" presName="connTx" presStyleLbl="parChTrans1D2" presStyleIdx="0" presStyleCnt="1"/>
      <dgm:spPr/>
      <dgm:t>
        <a:bodyPr/>
        <a:lstStyle/>
        <a:p>
          <a:endParaRPr lang="en-US"/>
        </a:p>
      </dgm:t>
    </dgm:pt>
    <dgm:pt modelId="{A39E82C7-73DE-48E9-8719-D22F2850EEFD}" type="pres">
      <dgm:prSet presAssocID="{D80A9B87-3383-41CB-A08E-8FB8E2CCA2E2}" presName="root2" presStyleCnt="0"/>
      <dgm:spPr/>
    </dgm:pt>
    <dgm:pt modelId="{E4884BCC-817F-4FF3-9CDA-CF69CC71C7BA}" type="pres">
      <dgm:prSet presAssocID="{D80A9B87-3383-41CB-A08E-8FB8E2CCA2E2}" presName="LevelTwoTextNode" presStyleLbl="node2" presStyleIdx="0" presStyleCnt="1" custScaleX="153095" custScaleY="189216" custLinFactNeighborX="3688" custLinFactNeighborY="9818">
        <dgm:presLayoutVars>
          <dgm:chPref val="3"/>
        </dgm:presLayoutVars>
      </dgm:prSet>
      <dgm:spPr/>
      <dgm:t>
        <a:bodyPr/>
        <a:lstStyle/>
        <a:p>
          <a:endParaRPr lang="en-US"/>
        </a:p>
      </dgm:t>
    </dgm:pt>
    <dgm:pt modelId="{544FA01F-E122-4872-9D32-55F5D4AA8E56}" type="pres">
      <dgm:prSet presAssocID="{D80A9B87-3383-41CB-A08E-8FB8E2CCA2E2}" presName="level3hierChild" presStyleCnt="0"/>
      <dgm:spPr/>
    </dgm:pt>
    <dgm:pt modelId="{23570AE6-8013-4B99-8FE4-C224EEF5F003}" type="pres">
      <dgm:prSet presAssocID="{B00C6580-A3BE-4896-9076-623A19A38DEE}" presName="conn2-1" presStyleLbl="parChTrans1D3" presStyleIdx="0" presStyleCnt="3"/>
      <dgm:spPr/>
      <dgm:t>
        <a:bodyPr/>
        <a:lstStyle/>
        <a:p>
          <a:endParaRPr lang="en-US"/>
        </a:p>
      </dgm:t>
    </dgm:pt>
    <dgm:pt modelId="{936B5A8E-EC6C-4721-B6A7-563B537A2DCD}" type="pres">
      <dgm:prSet presAssocID="{B00C6580-A3BE-4896-9076-623A19A38DEE}" presName="connTx" presStyleLbl="parChTrans1D3" presStyleIdx="0" presStyleCnt="3"/>
      <dgm:spPr/>
      <dgm:t>
        <a:bodyPr/>
        <a:lstStyle/>
        <a:p>
          <a:endParaRPr lang="en-US"/>
        </a:p>
      </dgm:t>
    </dgm:pt>
    <dgm:pt modelId="{A4FB735A-4C9D-4043-B573-3AC0920448CA}" type="pres">
      <dgm:prSet presAssocID="{B7E02CA3-B88B-4819-9655-8804E873469E}" presName="root2" presStyleCnt="0"/>
      <dgm:spPr/>
    </dgm:pt>
    <dgm:pt modelId="{CE85B579-9DFF-492A-A4E2-15EA9432D594}" type="pres">
      <dgm:prSet presAssocID="{B7E02CA3-B88B-4819-9655-8804E873469E}" presName="LevelTwoTextNode" presStyleLbl="node3" presStyleIdx="0" presStyleCnt="3" custScaleX="337940" custScaleY="220123" custLinFactNeighborX="5447" custLinFactNeighborY="-93348">
        <dgm:presLayoutVars>
          <dgm:chPref val="3"/>
        </dgm:presLayoutVars>
      </dgm:prSet>
      <dgm:spPr/>
      <dgm:t>
        <a:bodyPr/>
        <a:lstStyle/>
        <a:p>
          <a:endParaRPr lang="en-US"/>
        </a:p>
      </dgm:t>
    </dgm:pt>
    <dgm:pt modelId="{5F0664F1-ACE8-4CA1-8931-EEF26F1E3C96}" type="pres">
      <dgm:prSet presAssocID="{B7E02CA3-B88B-4819-9655-8804E873469E}" presName="level3hierChild" presStyleCnt="0"/>
      <dgm:spPr/>
    </dgm:pt>
    <dgm:pt modelId="{9EE4EB5B-4509-434E-805E-EBF647D20C02}" type="pres">
      <dgm:prSet presAssocID="{572F919F-C52B-42BF-9DF3-A300AB8439DB}" presName="conn2-1" presStyleLbl="parChTrans1D3" presStyleIdx="1" presStyleCnt="3"/>
      <dgm:spPr/>
      <dgm:t>
        <a:bodyPr/>
        <a:lstStyle/>
        <a:p>
          <a:endParaRPr lang="en-US"/>
        </a:p>
      </dgm:t>
    </dgm:pt>
    <dgm:pt modelId="{29BC3A1C-F6C9-4C11-881A-81182E956978}" type="pres">
      <dgm:prSet presAssocID="{572F919F-C52B-42BF-9DF3-A300AB8439DB}" presName="connTx" presStyleLbl="parChTrans1D3" presStyleIdx="1" presStyleCnt="3"/>
      <dgm:spPr/>
      <dgm:t>
        <a:bodyPr/>
        <a:lstStyle/>
        <a:p>
          <a:endParaRPr lang="en-US"/>
        </a:p>
      </dgm:t>
    </dgm:pt>
    <dgm:pt modelId="{6FE0C377-3AA8-44FF-BFBD-D80CB7871C6A}" type="pres">
      <dgm:prSet presAssocID="{C923E7E4-EE74-4D88-9399-F358D5A8E6B5}" presName="root2" presStyleCnt="0"/>
      <dgm:spPr/>
    </dgm:pt>
    <dgm:pt modelId="{E84D870C-BAF4-4F23-A2F7-EFC396F3EBAF}" type="pres">
      <dgm:prSet presAssocID="{C923E7E4-EE74-4D88-9399-F358D5A8E6B5}" presName="LevelTwoTextNode" presStyleLbl="node3" presStyleIdx="1" presStyleCnt="3" custScaleX="327168" custScaleY="209448" custLinFactNeighborX="5028" custLinFactNeighborY="-4490">
        <dgm:presLayoutVars>
          <dgm:chPref val="3"/>
        </dgm:presLayoutVars>
      </dgm:prSet>
      <dgm:spPr/>
      <dgm:t>
        <a:bodyPr/>
        <a:lstStyle/>
        <a:p>
          <a:endParaRPr lang="en-US"/>
        </a:p>
      </dgm:t>
    </dgm:pt>
    <dgm:pt modelId="{452DC149-0F43-489E-9064-360053102D7C}" type="pres">
      <dgm:prSet presAssocID="{C923E7E4-EE74-4D88-9399-F358D5A8E6B5}" presName="level3hierChild" presStyleCnt="0"/>
      <dgm:spPr/>
    </dgm:pt>
    <dgm:pt modelId="{022F6B0E-DD18-4B97-9EFF-004593BBCAB9}" type="pres">
      <dgm:prSet presAssocID="{C6802225-8F96-4BC8-AEB3-F51F7B90400D}" presName="conn2-1" presStyleLbl="parChTrans1D3" presStyleIdx="2" presStyleCnt="3"/>
      <dgm:spPr/>
      <dgm:t>
        <a:bodyPr/>
        <a:lstStyle/>
        <a:p>
          <a:endParaRPr lang="en-US"/>
        </a:p>
      </dgm:t>
    </dgm:pt>
    <dgm:pt modelId="{694D6E85-292E-42EE-848F-95A84828090C}" type="pres">
      <dgm:prSet presAssocID="{C6802225-8F96-4BC8-AEB3-F51F7B90400D}" presName="connTx" presStyleLbl="parChTrans1D3" presStyleIdx="2" presStyleCnt="3"/>
      <dgm:spPr/>
      <dgm:t>
        <a:bodyPr/>
        <a:lstStyle/>
        <a:p>
          <a:endParaRPr lang="en-US"/>
        </a:p>
      </dgm:t>
    </dgm:pt>
    <dgm:pt modelId="{40469ED0-68A6-4153-B528-F280AA2882E7}" type="pres">
      <dgm:prSet presAssocID="{F0B45809-1505-4E40-B197-2959899E1FD5}" presName="root2" presStyleCnt="0"/>
      <dgm:spPr/>
    </dgm:pt>
    <dgm:pt modelId="{189E4135-A4EA-48B6-9259-60AC5AB9C6F9}" type="pres">
      <dgm:prSet presAssocID="{F0B45809-1505-4E40-B197-2959899E1FD5}" presName="LevelTwoTextNode" presStyleLbl="node3" presStyleIdx="2" presStyleCnt="3" custScaleX="321248" custScaleY="242452" custLinFactNeighborX="-1341" custLinFactNeighborY="37553">
        <dgm:presLayoutVars>
          <dgm:chPref val="3"/>
        </dgm:presLayoutVars>
      </dgm:prSet>
      <dgm:spPr/>
      <dgm:t>
        <a:bodyPr/>
        <a:lstStyle/>
        <a:p>
          <a:endParaRPr lang="en-US"/>
        </a:p>
      </dgm:t>
    </dgm:pt>
    <dgm:pt modelId="{0707F661-261E-4296-8E72-5178AEC56BB8}" type="pres">
      <dgm:prSet presAssocID="{F0B45809-1505-4E40-B197-2959899E1FD5}" presName="level3hierChild" presStyleCnt="0"/>
      <dgm:spPr/>
    </dgm:pt>
  </dgm:ptLst>
  <dgm:cxnLst>
    <dgm:cxn modelId="{E61E8825-7A59-4920-A83D-D66101D7240C}" type="presOf" srcId="{F0B45809-1505-4E40-B197-2959899E1FD5}" destId="{189E4135-A4EA-48B6-9259-60AC5AB9C6F9}" srcOrd="0" destOrd="0" presId="urn:microsoft.com/office/officeart/2005/8/layout/hierarchy2"/>
    <dgm:cxn modelId="{2D6E9448-757C-4AA0-8E22-F90892186B39}" type="presOf" srcId="{39747284-0895-4CE0-A75F-1594C1D1B275}" destId="{23966640-B9B6-40AC-92F4-9787D0D09BF5}" srcOrd="1" destOrd="0" presId="urn:microsoft.com/office/officeart/2005/8/layout/hierarchy2"/>
    <dgm:cxn modelId="{E3DFB2F3-7667-4A6C-91C9-905D7A93B46E}" type="presOf" srcId="{C923E7E4-EE74-4D88-9399-F358D5A8E6B5}" destId="{E84D870C-BAF4-4F23-A2F7-EFC396F3EBAF}" srcOrd="0" destOrd="0" presId="urn:microsoft.com/office/officeart/2005/8/layout/hierarchy2"/>
    <dgm:cxn modelId="{47FBC6FE-246F-4092-AF13-9F4C4E5CF435}" type="presOf" srcId="{EFD7B070-4BA4-4F52-B236-D93B68D1C82C}" destId="{3EEE1703-8565-42AB-9D86-5837B814EE97}" srcOrd="0" destOrd="0" presId="urn:microsoft.com/office/officeart/2005/8/layout/hierarchy2"/>
    <dgm:cxn modelId="{348467C1-BB9E-4AD3-9971-29276F1F9403}" type="presOf" srcId="{572F919F-C52B-42BF-9DF3-A300AB8439DB}" destId="{9EE4EB5B-4509-434E-805E-EBF647D20C02}" srcOrd="0" destOrd="0" presId="urn:microsoft.com/office/officeart/2005/8/layout/hierarchy2"/>
    <dgm:cxn modelId="{993D00B8-9356-45CC-98E0-97238183B6B2}" srcId="{EFD7B070-4BA4-4F52-B236-D93B68D1C82C}" destId="{13701396-4DC0-4A34-9DED-5E17363C16E7}" srcOrd="0" destOrd="0" parTransId="{CF193E57-DA1B-4DD7-9CA8-B03497C0B171}" sibTransId="{9B64B604-E211-4409-BC37-34F01861A08D}"/>
    <dgm:cxn modelId="{744EEFF6-2C50-4F64-BF34-477C67431F34}" type="presOf" srcId="{B00C6580-A3BE-4896-9076-623A19A38DEE}" destId="{936B5A8E-EC6C-4721-B6A7-563B537A2DCD}" srcOrd="1" destOrd="0" presId="urn:microsoft.com/office/officeart/2005/8/layout/hierarchy2"/>
    <dgm:cxn modelId="{A18773B4-8931-48A2-A768-1B0F2ACE1977}" type="presOf" srcId="{B7E02CA3-B88B-4819-9655-8804E873469E}" destId="{CE85B579-9DFF-492A-A4E2-15EA9432D594}" srcOrd="0" destOrd="0" presId="urn:microsoft.com/office/officeart/2005/8/layout/hierarchy2"/>
    <dgm:cxn modelId="{F2B84A58-600E-4549-AF59-836B0F4BDA4C}" srcId="{D80A9B87-3383-41CB-A08E-8FB8E2CCA2E2}" destId="{F0B45809-1505-4E40-B197-2959899E1FD5}" srcOrd="2" destOrd="0" parTransId="{C6802225-8F96-4BC8-AEB3-F51F7B90400D}" sibTransId="{A7AA37DB-E8C9-4902-AFE6-F4B09927CBA0}"/>
    <dgm:cxn modelId="{D5692E15-1E59-407F-AA86-8B2DE6E7644E}" type="presOf" srcId="{C6802225-8F96-4BC8-AEB3-F51F7B90400D}" destId="{022F6B0E-DD18-4B97-9EFF-004593BBCAB9}" srcOrd="0" destOrd="0" presId="urn:microsoft.com/office/officeart/2005/8/layout/hierarchy2"/>
    <dgm:cxn modelId="{A53636C9-541E-4B2E-B9AF-95A502B39B82}" type="presOf" srcId="{13701396-4DC0-4A34-9DED-5E17363C16E7}" destId="{6D36BCCD-97DB-446B-AD33-18B008006B04}" srcOrd="0" destOrd="0" presId="urn:microsoft.com/office/officeart/2005/8/layout/hierarchy2"/>
    <dgm:cxn modelId="{3622DA4D-01F6-407D-A923-37AD1E0E1CA5}" type="presOf" srcId="{B00C6580-A3BE-4896-9076-623A19A38DEE}" destId="{23570AE6-8013-4B99-8FE4-C224EEF5F003}" srcOrd="0" destOrd="0" presId="urn:microsoft.com/office/officeart/2005/8/layout/hierarchy2"/>
    <dgm:cxn modelId="{D0D4A84E-3238-4132-8A36-9B0E00CC9DA5}" type="presOf" srcId="{39747284-0895-4CE0-A75F-1594C1D1B275}" destId="{12AAB21B-A69D-4BB2-B8D7-DB39D8F632D1}" srcOrd="0" destOrd="0" presId="urn:microsoft.com/office/officeart/2005/8/layout/hierarchy2"/>
    <dgm:cxn modelId="{C07E6491-44D1-41B4-90BB-0CA18376092E}" srcId="{13701396-4DC0-4A34-9DED-5E17363C16E7}" destId="{D80A9B87-3383-41CB-A08E-8FB8E2CCA2E2}" srcOrd="0" destOrd="0" parTransId="{39747284-0895-4CE0-A75F-1594C1D1B275}" sibTransId="{7AA25073-9F76-4E66-802E-E6B1BE81162B}"/>
    <dgm:cxn modelId="{6D32FD66-FAAB-478A-8BA5-47D9B6E69577}" type="presOf" srcId="{572F919F-C52B-42BF-9DF3-A300AB8439DB}" destId="{29BC3A1C-F6C9-4C11-881A-81182E956978}" srcOrd="1" destOrd="0" presId="urn:microsoft.com/office/officeart/2005/8/layout/hierarchy2"/>
    <dgm:cxn modelId="{CA560ADE-5EC8-429C-AE0B-511A448834AA}" srcId="{D80A9B87-3383-41CB-A08E-8FB8E2CCA2E2}" destId="{B7E02CA3-B88B-4819-9655-8804E873469E}" srcOrd="0" destOrd="0" parTransId="{B00C6580-A3BE-4896-9076-623A19A38DEE}" sibTransId="{C715EEA4-4AFD-44AF-B6CC-D2AE88D59B12}"/>
    <dgm:cxn modelId="{94E920C3-F2C6-4B6E-9CD0-D30F945CEF09}" type="presOf" srcId="{C6802225-8F96-4BC8-AEB3-F51F7B90400D}" destId="{694D6E85-292E-42EE-848F-95A84828090C}" srcOrd="1" destOrd="0" presId="urn:microsoft.com/office/officeart/2005/8/layout/hierarchy2"/>
    <dgm:cxn modelId="{C0BC78F3-C504-4F69-975B-97D5199D4214}" srcId="{D80A9B87-3383-41CB-A08E-8FB8E2CCA2E2}" destId="{C923E7E4-EE74-4D88-9399-F358D5A8E6B5}" srcOrd="1" destOrd="0" parTransId="{572F919F-C52B-42BF-9DF3-A300AB8439DB}" sibTransId="{37C08325-7EA2-40E1-9519-C199284B538E}"/>
    <dgm:cxn modelId="{21BD1677-AF41-4E7D-8C0E-8896CACF66C3}" type="presOf" srcId="{D80A9B87-3383-41CB-A08E-8FB8E2CCA2E2}" destId="{E4884BCC-817F-4FF3-9CDA-CF69CC71C7BA}" srcOrd="0" destOrd="0" presId="urn:microsoft.com/office/officeart/2005/8/layout/hierarchy2"/>
    <dgm:cxn modelId="{045EC3CB-0850-485F-BCCC-E6DC36585991}" type="presParOf" srcId="{3EEE1703-8565-42AB-9D86-5837B814EE97}" destId="{9379A1E3-4F15-4859-AB8F-752B28E271E4}" srcOrd="0" destOrd="0" presId="urn:microsoft.com/office/officeart/2005/8/layout/hierarchy2"/>
    <dgm:cxn modelId="{BF0C8967-EA0E-4670-A8A7-FBDBBD392463}" type="presParOf" srcId="{9379A1E3-4F15-4859-AB8F-752B28E271E4}" destId="{6D36BCCD-97DB-446B-AD33-18B008006B04}" srcOrd="0" destOrd="0" presId="urn:microsoft.com/office/officeart/2005/8/layout/hierarchy2"/>
    <dgm:cxn modelId="{59D2BA78-9337-4A73-97DD-23D639F49524}" type="presParOf" srcId="{9379A1E3-4F15-4859-AB8F-752B28E271E4}" destId="{9E3A6CAF-5B29-4E4B-AEE4-4F1C3A7E0137}" srcOrd="1" destOrd="0" presId="urn:microsoft.com/office/officeart/2005/8/layout/hierarchy2"/>
    <dgm:cxn modelId="{443220A5-B1DE-400E-BDFB-22716B681AFE}" type="presParOf" srcId="{9E3A6CAF-5B29-4E4B-AEE4-4F1C3A7E0137}" destId="{12AAB21B-A69D-4BB2-B8D7-DB39D8F632D1}" srcOrd="0" destOrd="0" presId="urn:microsoft.com/office/officeart/2005/8/layout/hierarchy2"/>
    <dgm:cxn modelId="{B177F288-E5A7-44A1-A741-6F4FE4660FD3}" type="presParOf" srcId="{12AAB21B-A69D-4BB2-B8D7-DB39D8F632D1}" destId="{23966640-B9B6-40AC-92F4-9787D0D09BF5}" srcOrd="0" destOrd="0" presId="urn:microsoft.com/office/officeart/2005/8/layout/hierarchy2"/>
    <dgm:cxn modelId="{AA4CB5DB-7F85-49A9-8279-DC0BDD362F9D}" type="presParOf" srcId="{9E3A6CAF-5B29-4E4B-AEE4-4F1C3A7E0137}" destId="{A39E82C7-73DE-48E9-8719-D22F2850EEFD}" srcOrd="1" destOrd="0" presId="urn:microsoft.com/office/officeart/2005/8/layout/hierarchy2"/>
    <dgm:cxn modelId="{3930833B-2351-44CC-82C3-B84C251A450D}" type="presParOf" srcId="{A39E82C7-73DE-48E9-8719-D22F2850EEFD}" destId="{E4884BCC-817F-4FF3-9CDA-CF69CC71C7BA}" srcOrd="0" destOrd="0" presId="urn:microsoft.com/office/officeart/2005/8/layout/hierarchy2"/>
    <dgm:cxn modelId="{AABC9F8A-B09F-4CBB-A75E-98D88A948AEB}" type="presParOf" srcId="{A39E82C7-73DE-48E9-8719-D22F2850EEFD}" destId="{544FA01F-E122-4872-9D32-55F5D4AA8E56}" srcOrd="1" destOrd="0" presId="urn:microsoft.com/office/officeart/2005/8/layout/hierarchy2"/>
    <dgm:cxn modelId="{558F71BF-9CF9-4321-8B18-EC91A97ADE76}" type="presParOf" srcId="{544FA01F-E122-4872-9D32-55F5D4AA8E56}" destId="{23570AE6-8013-4B99-8FE4-C224EEF5F003}" srcOrd="0" destOrd="0" presId="urn:microsoft.com/office/officeart/2005/8/layout/hierarchy2"/>
    <dgm:cxn modelId="{CC5DAA5F-092F-4240-94FD-41B399D96025}" type="presParOf" srcId="{23570AE6-8013-4B99-8FE4-C224EEF5F003}" destId="{936B5A8E-EC6C-4721-B6A7-563B537A2DCD}" srcOrd="0" destOrd="0" presId="urn:microsoft.com/office/officeart/2005/8/layout/hierarchy2"/>
    <dgm:cxn modelId="{0643757D-2B08-4F03-A879-9A8CA147CC4B}" type="presParOf" srcId="{544FA01F-E122-4872-9D32-55F5D4AA8E56}" destId="{A4FB735A-4C9D-4043-B573-3AC0920448CA}" srcOrd="1" destOrd="0" presId="urn:microsoft.com/office/officeart/2005/8/layout/hierarchy2"/>
    <dgm:cxn modelId="{FBEB1923-6AF7-48A0-8E31-C1F224C86B94}" type="presParOf" srcId="{A4FB735A-4C9D-4043-B573-3AC0920448CA}" destId="{CE85B579-9DFF-492A-A4E2-15EA9432D594}" srcOrd="0" destOrd="0" presId="urn:microsoft.com/office/officeart/2005/8/layout/hierarchy2"/>
    <dgm:cxn modelId="{C031469E-AFAE-4F31-AC92-C96093BE446D}" type="presParOf" srcId="{A4FB735A-4C9D-4043-B573-3AC0920448CA}" destId="{5F0664F1-ACE8-4CA1-8931-EEF26F1E3C96}" srcOrd="1" destOrd="0" presId="urn:microsoft.com/office/officeart/2005/8/layout/hierarchy2"/>
    <dgm:cxn modelId="{26BDEB19-7233-402F-A1E1-5AA0D4EF628A}" type="presParOf" srcId="{544FA01F-E122-4872-9D32-55F5D4AA8E56}" destId="{9EE4EB5B-4509-434E-805E-EBF647D20C02}" srcOrd="2" destOrd="0" presId="urn:microsoft.com/office/officeart/2005/8/layout/hierarchy2"/>
    <dgm:cxn modelId="{A53F1E93-167B-4AF9-8527-BBD7876F2DE1}" type="presParOf" srcId="{9EE4EB5B-4509-434E-805E-EBF647D20C02}" destId="{29BC3A1C-F6C9-4C11-881A-81182E956978}" srcOrd="0" destOrd="0" presId="urn:microsoft.com/office/officeart/2005/8/layout/hierarchy2"/>
    <dgm:cxn modelId="{A0399880-1559-48F9-8508-50C12060FADE}" type="presParOf" srcId="{544FA01F-E122-4872-9D32-55F5D4AA8E56}" destId="{6FE0C377-3AA8-44FF-BFBD-D80CB7871C6A}" srcOrd="3" destOrd="0" presId="urn:microsoft.com/office/officeart/2005/8/layout/hierarchy2"/>
    <dgm:cxn modelId="{9EF6E9FD-88AB-49BD-A342-84F582287A7F}" type="presParOf" srcId="{6FE0C377-3AA8-44FF-BFBD-D80CB7871C6A}" destId="{E84D870C-BAF4-4F23-A2F7-EFC396F3EBAF}" srcOrd="0" destOrd="0" presId="urn:microsoft.com/office/officeart/2005/8/layout/hierarchy2"/>
    <dgm:cxn modelId="{303EBA16-E334-4397-82C1-8602D9AD93EE}" type="presParOf" srcId="{6FE0C377-3AA8-44FF-BFBD-D80CB7871C6A}" destId="{452DC149-0F43-489E-9064-360053102D7C}" srcOrd="1" destOrd="0" presId="urn:microsoft.com/office/officeart/2005/8/layout/hierarchy2"/>
    <dgm:cxn modelId="{2CB73347-AE09-47AD-92A2-6A97171118B4}" type="presParOf" srcId="{544FA01F-E122-4872-9D32-55F5D4AA8E56}" destId="{022F6B0E-DD18-4B97-9EFF-004593BBCAB9}" srcOrd="4" destOrd="0" presId="urn:microsoft.com/office/officeart/2005/8/layout/hierarchy2"/>
    <dgm:cxn modelId="{E1131F60-5020-48B6-B76B-5D430E0D4EEF}" type="presParOf" srcId="{022F6B0E-DD18-4B97-9EFF-004593BBCAB9}" destId="{694D6E85-292E-42EE-848F-95A84828090C}" srcOrd="0" destOrd="0" presId="urn:microsoft.com/office/officeart/2005/8/layout/hierarchy2"/>
    <dgm:cxn modelId="{2125E933-91C0-4882-A8C8-ED6C9E8FD45A}" type="presParOf" srcId="{544FA01F-E122-4872-9D32-55F5D4AA8E56}" destId="{40469ED0-68A6-4153-B528-F280AA2882E7}" srcOrd="5" destOrd="0" presId="urn:microsoft.com/office/officeart/2005/8/layout/hierarchy2"/>
    <dgm:cxn modelId="{04C2C714-36BC-4809-83F2-9AB098A3CBD1}" type="presParOf" srcId="{40469ED0-68A6-4153-B528-F280AA2882E7}" destId="{189E4135-A4EA-48B6-9259-60AC5AB9C6F9}" srcOrd="0" destOrd="0" presId="urn:microsoft.com/office/officeart/2005/8/layout/hierarchy2"/>
    <dgm:cxn modelId="{334DE0F0-CF47-4D1D-A25B-9F708928035C}" type="presParOf" srcId="{40469ED0-68A6-4153-B528-F280AA2882E7}" destId="{0707F661-261E-4296-8E72-5178AEC56BB8}"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FD7B070-4BA4-4F52-B236-D93B68D1C82C}" type="doc">
      <dgm:prSet loTypeId="urn:microsoft.com/office/officeart/2005/8/layout/hierarchy2" loCatId="hierarchy" qsTypeId="urn:microsoft.com/office/officeart/2005/8/quickstyle/simple1" qsCatId="simple" csTypeId="urn:microsoft.com/office/officeart/2005/8/colors/accent4_2" csCatId="accent4" phldr="1"/>
      <dgm:spPr/>
      <dgm:t>
        <a:bodyPr/>
        <a:lstStyle/>
        <a:p>
          <a:endParaRPr lang="en-US"/>
        </a:p>
      </dgm:t>
    </dgm:pt>
    <dgm:pt modelId="{13701396-4DC0-4A34-9DED-5E17363C16E7}">
      <dgm:prSet phldrT="[Text]" custT="1"/>
      <dgm:spPr>
        <a:solidFill>
          <a:schemeClr val="accent1"/>
        </a:solidFill>
      </dgm:spPr>
      <dgm:t>
        <a:bodyPr/>
        <a:lstStyle/>
        <a:p>
          <a:r>
            <a:rPr lang="en-US" sz="2000" dirty="0" smtClean="0"/>
            <a:t>Student ‘G’ receives 1 Out of School Suspension during the year at school B</a:t>
          </a:r>
          <a:endParaRPr lang="en-US" sz="2400" dirty="0"/>
        </a:p>
      </dgm:t>
    </dgm:pt>
    <dgm:pt modelId="{CF193E57-DA1B-4DD7-9CA8-B03497C0B171}" type="parTrans" cxnId="{993D00B8-9356-45CC-98E0-97238183B6B2}">
      <dgm:prSet/>
      <dgm:spPr/>
      <dgm:t>
        <a:bodyPr/>
        <a:lstStyle/>
        <a:p>
          <a:endParaRPr lang="en-US"/>
        </a:p>
      </dgm:t>
    </dgm:pt>
    <dgm:pt modelId="{9B64B604-E211-4409-BC37-34F01861A08D}" type="sibTrans" cxnId="{993D00B8-9356-45CC-98E0-97238183B6B2}">
      <dgm:prSet/>
      <dgm:spPr/>
      <dgm:t>
        <a:bodyPr/>
        <a:lstStyle/>
        <a:p>
          <a:endParaRPr lang="en-US"/>
        </a:p>
      </dgm:t>
    </dgm:pt>
    <dgm:pt modelId="{D80A9B87-3383-41CB-A08E-8FB8E2CCA2E2}">
      <dgm:prSet custT="1"/>
      <dgm:spPr/>
      <dgm:t>
        <a:bodyPr/>
        <a:lstStyle/>
        <a:p>
          <a:r>
            <a:rPr lang="en-US" sz="1800" dirty="0" smtClean="0"/>
            <a:t>Discipline by Demographics File</a:t>
          </a:r>
          <a:endParaRPr lang="en-US" sz="1800" dirty="0"/>
        </a:p>
      </dgm:t>
    </dgm:pt>
    <dgm:pt modelId="{39747284-0895-4CE0-A75F-1594C1D1B275}" type="parTrans" cxnId="{C07E6491-44D1-41B4-90BB-0CA18376092E}">
      <dgm:prSet/>
      <dgm:spPr/>
      <dgm:t>
        <a:bodyPr/>
        <a:lstStyle/>
        <a:p>
          <a:endParaRPr lang="en-US"/>
        </a:p>
      </dgm:t>
    </dgm:pt>
    <dgm:pt modelId="{7AA25073-9F76-4E66-802E-E6B1BE81162B}" type="sibTrans" cxnId="{C07E6491-44D1-41B4-90BB-0CA18376092E}">
      <dgm:prSet/>
      <dgm:spPr/>
      <dgm:t>
        <a:bodyPr/>
        <a:lstStyle/>
        <a:p>
          <a:endParaRPr lang="en-US"/>
        </a:p>
      </dgm:t>
    </dgm:pt>
    <dgm:pt modelId="{B7E02CA3-B88B-4819-9655-8804E873469E}">
      <dgm:prSet custT="1"/>
      <dgm:spPr/>
      <dgm:t>
        <a:bodyPr/>
        <a:lstStyle/>
        <a:p>
          <a:r>
            <a:rPr lang="en-US" sz="2000" dirty="0" smtClean="0"/>
            <a:t>Counted as 1 in the ‘</a:t>
          </a:r>
          <a:r>
            <a:rPr lang="en-US" sz="2000" b="0" dirty="0" smtClean="0"/>
            <a:t>Received Only One Out-of-School Suspension’ </a:t>
          </a:r>
          <a:r>
            <a:rPr lang="en-US" sz="2000" dirty="0" smtClean="0"/>
            <a:t>field</a:t>
          </a:r>
        </a:p>
      </dgm:t>
    </dgm:pt>
    <dgm:pt modelId="{B00C6580-A3BE-4896-9076-623A19A38DEE}" type="parTrans" cxnId="{CA560ADE-5EC8-429C-AE0B-511A448834AA}">
      <dgm:prSet/>
      <dgm:spPr/>
      <dgm:t>
        <a:bodyPr/>
        <a:lstStyle/>
        <a:p>
          <a:endParaRPr lang="en-US"/>
        </a:p>
      </dgm:t>
    </dgm:pt>
    <dgm:pt modelId="{C715EEA4-4AFD-44AF-B6CC-D2AE88D59B12}" type="sibTrans" cxnId="{CA560ADE-5EC8-429C-AE0B-511A448834AA}">
      <dgm:prSet/>
      <dgm:spPr/>
      <dgm:t>
        <a:bodyPr/>
        <a:lstStyle/>
        <a:p>
          <a:endParaRPr lang="en-US"/>
        </a:p>
      </dgm:t>
    </dgm:pt>
    <dgm:pt modelId="{C923E7E4-EE74-4D88-9399-F358D5A8E6B5}">
      <dgm:prSet custT="1"/>
      <dgm:spPr/>
      <dgm:t>
        <a:bodyPr/>
        <a:lstStyle/>
        <a:p>
          <a:r>
            <a:rPr lang="en-US" sz="2000" dirty="0" smtClean="0"/>
            <a:t>Counted as 1 in the ‘Total Out of School Suspensions’ field </a:t>
          </a:r>
          <a:endParaRPr lang="en-US" sz="2000" dirty="0"/>
        </a:p>
      </dgm:t>
    </dgm:pt>
    <dgm:pt modelId="{572F919F-C52B-42BF-9DF3-A300AB8439DB}" type="parTrans" cxnId="{C0BC78F3-C504-4F69-975B-97D5199D4214}">
      <dgm:prSet/>
      <dgm:spPr/>
      <dgm:t>
        <a:bodyPr/>
        <a:lstStyle/>
        <a:p>
          <a:endParaRPr lang="en-US"/>
        </a:p>
      </dgm:t>
    </dgm:pt>
    <dgm:pt modelId="{37C08325-7EA2-40E1-9519-C199284B538E}" type="sibTrans" cxnId="{C0BC78F3-C504-4F69-975B-97D5199D4214}">
      <dgm:prSet/>
      <dgm:spPr/>
      <dgm:t>
        <a:bodyPr/>
        <a:lstStyle/>
        <a:p>
          <a:endParaRPr lang="en-US"/>
        </a:p>
      </dgm:t>
    </dgm:pt>
    <dgm:pt modelId="{86E2726A-6144-49E2-9B51-215C3366316D}">
      <dgm:prSet/>
      <dgm:spPr/>
      <dgm:t>
        <a:bodyPr/>
        <a:lstStyle/>
        <a:p>
          <a:r>
            <a:rPr lang="en-US" dirty="0" smtClean="0"/>
            <a:t>Counted as 0 in the ‘Received More than One Out-of-School Suspension’ field</a:t>
          </a:r>
          <a:endParaRPr lang="en-US" dirty="0"/>
        </a:p>
      </dgm:t>
    </dgm:pt>
    <dgm:pt modelId="{0E8A541B-A4F6-4D3F-9239-B970E0AAB790}" type="parTrans" cxnId="{86C0C2A0-FE1B-458A-8903-354E93A0E6A9}">
      <dgm:prSet/>
      <dgm:spPr/>
      <dgm:t>
        <a:bodyPr/>
        <a:lstStyle/>
        <a:p>
          <a:endParaRPr lang="en-US"/>
        </a:p>
      </dgm:t>
    </dgm:pt>
    <dgm:pt modelId="{FB598178-0D48-4793-ACD9-C48C72B9B631}" type="sibTrans" cxnId="{86C0C2A0-FE1B-458A-8903-354E93A0E6A9}">
      <dgm:prSet/>
      <dgm:spPr/>
      <dgm:t>
        <a:bodyPr/>
        <a:lstStyle/>
        <a:p>
          <a:endParaRPr lang="en-US"/>
        </a:p>
      </dgm:t>
    </dgm:pt>
    <dgm:pt modelId="{3EEE1703-8565-42AB-9D86-5837B814EE97}" type="pres">
      <dgm:prSet presAssocID="{EFD7B070-4BA4-4F52-B236-D93B68D1C82C}" presName="diagram" presStyleCnt="0">
        <dgm:presLayoutVars>
          <dgm:chPref val="1"/>
          <dgm:dir/>
          <dgm:animOne val="branch"/>
          <dgm:animLvl val="lvl"/>
          <dgm:resizeHandles val="exact"/>
        </dgm:presLayoutVars>
      </dgm:prSet>
      <dgm:spPr/>
      <dgm:t>
        <a:bodyPr/>
        <a:lstStyle/>
        <a:p>
          <a:endParaRPr lang="en-US"/>
        </a:p>
      </dgm:t>
    </dgm:pt>
    <dgm:pt modelId="{9379A1E3-4F15-4859-AB8F-752B28E271E4}" type="pres">
      <dgm:prSet presAssocID="{13701396-4DC0-4A34-9DED-5E17363C16E7}" presName="root1" presStyleCnt="0"/>
      <dgm:spPr/>
    </dgm:pt>
    <dgm:pt modelId="{6D36BCCD-97DB-446B-AD33-18B008006B04}" type="pres">
      <dgm:prSet presAssocID="{13701396-4DC0-4A34-9DED-5E17363C16E7}" presName="LevelOneTextNode" presStyleLbl="node0" presStyleIdx="0" presStyleCnt="1" custScaleX="203892" custScaleY="343820" custLinFactNeighborX="15067" custLinFactNeighborY="-30519">
        <dgm:presLayoutVars>
          <dgm:chPref val="3"/>
        </dgm:presLayoutVars>
      </dgm:prSet>
      <dgm:spPr/>
      <dgm:t>
        <a:bodyPr/>
        <a:lstStyle/>
        <a:p>
          <a:endParaRPr lang="en-US"/>
        </a:p>
      </dgm:t>
    </dgm:pt>
    <dgm:pt modelId="{9E3A6CAF-5B29-4E4B-AEE4-4F1C3A7E0137}" type="pres">
      <dgm:prSet presAssocID="{13701396-4DC0-4A34-9DED-5E17363C16E7}" presName="level2hierChild" presStyleCnt="0"/>
      <dgm:spPr/>
    </dgm:pt>
    <dgm:pt modelId="{12AAB21B-A69D-4BB2-B8D7-DB39D8F632D1}" type="pres">
      <dgm:prSet presAssocID="{39747284-0895-4CE0-A75F-1594C1D1B275}" presName="conn2-1" presStyleLbl="parChTrans1D2" presStyleIdx="0" presStyleCnt="1"/>
      <dgm:spPr/>
      <dgm:t>
        <a:bodyPr/>
        <a:lstStyle/>
        <a:p>
          <a:endParaRPr lang="en-US"/>
        </a:p>
      </dgm:t>
    </dgm:pt>
    <dgm:pt modelId="{23966640-B9B6-40AC-92F4-9787D0D09BF5}" type="pres">
      <dgm:prSet presAssocID="{39747284-0895-4CE0-A75F-1594C1D1B275}" presName="connTx" presStyleLbl="parChTrans1D2" presStyleIdx="0" presStyleCnt="1"/>
      <dgm:spPr/>
      <dgm:t>
        <a:bodyPr/>
        <a:lstStyle/>
        <a:p>
          <a:endParaRPr lang="en-US"/>
        </a:p>
      </dgm:t>
    </dgm:pt>
    <dgm:pt modelId="{A39E82C7-73DE-48E9-8719-D22F2850EEFD}" type="pres">
      <dgm:prSet presAssocID="{D80A9B87-3383-41CB-A08E-8FB8E2CCA2E2}" presName="root2" presStyleCnt="0"/>
      <dgm:spPr/>
    </dgm:pt>
    <dgm:pt modelId="{E4884BCC-817F-4FF3-9CDA-CF69CC71C7BA}" type="pres">
      <dgm:prSet presAssocID="{D80A9B87-3383-41CB-A08E-8FB8E2CCA2E2}" presName="LevelTwoTextNode" presStyleLbl="node2" presStyleIdx="0" presStyleCnt="1" custScaleX="153095" custScaleY="189216" custLinFactNeighborX="3688" custLinFactNeighborY="9818">
        <dgm:presLayoutVars>
          <dgm:chPref val="3"/>
        </dgm:presLayoutVars>
      </dgm:prSet>
      <dgm:spPr/>
      <dgm:t>
        <a:bodyPr/>
        <a:lstStyle/>
        <a:p>
          <a:endParaRPr lang="en-US"/>
        </a:p>
      </dgm:t>
    </dgm:pt>
    <dgm:pt modelId="{544FA01F-E122-4872-9D32-55F5D4AA8E56}" type="pres">
      <dgm:prSet presAssocID="{D80A9B87-3383-41CB-A08E-8FB8E2CCA2E2}" presName="level3hierChild" presStyleCnt="0"/>
      <dgm:spPr/>
    </dgm:pt>
    <dgm:pt modelId="{23570AE6-8013-4B99-8FE4-C224EEF5F003}" type="pres">
      <dgm:prSet presAssocID="{B00C6580-A3BE-4896-9076-623A19A38DEE}" presName="conn2-1" presStyleLbl="parChTrans1D3" presStyleIdx="0" presStyleCnt="3"/>
      <dgm:spPr/>
      <dgm:t>
        <a:bodyPr/>
        <a:lstStyle/>
        <a:p>
          <a:endParaRPr lang="en-US"/>
        </a:p>
      </dgm:t>
    </dgm:pt>
    <dgm:pt modelId="{936B5A8E-EC6C-4721-B6A7-563B537A2DCD}" type="pres">
      <dgm:prSet presAssocID="{B00C6580-A3BE-4896-9076-623A19A38DEE}" presName="connTx" presStyleLbl="parChTrans1D3" presStyleIdx="0" presStyleCnt="3"/>
      <dgm:spPr/>
      <dgm:t>
        <a:bodyPr/>
        <a:lstStyle/>
        <a:p>
          <a:endParaRPr lang="en-US"/>
        </a:p>
      </dgm:t>
    </dgm:pt>
    <dgm:pt modelId="{A4FB735A-4C9D-4043-B573-3AC0920448CA}" type="pres">
      <dgm:prSet presAssocID="{B7E02CA3-B88B-4819-9655-8804E873469E}" presName="root2" presStyleCnt="0"/>
      <dgm:spPr/>
    </dgm:pt>
    <dgm:pt modelId="{CE85B579-9DFF-492A-A4E2-15EA9432D594}" type="pres">
      <dgm:prSet presAssocID="{B7E02CA3-B88B-4819-9655-8804E873469E}" presName="LevelTwoTextNode" presStyleLbl="node3" presStyleIdx="0" presStyleCnt="3" custScaleX="337940" custScaleY="220123" custLinFactNeighborX="5447" custLinFactNeighborY="-93348">
        <dgm:presLayoutVars>
          <dgm:chPref val="3"/>
        </dgm:presLayoutVars>
      </dgm:prSet>
      <dgm:spPr/>
      <dgm:t>
        <a:bodyPr/>
        <a:lstStyle/>
        <a:p>
          <a:endParaRPr lang="en-US"/>
        </a:p>
      </dgm:t>
    </dgm:pt>
    <dgm:pt modelId="{5F0664F1-ACE8-4CA1-8931-EEF26F1E3C96}" type="pres">
      <dgm:prSet presAssocID="{B7E02CA3-B88B-4819-9655-8804E873469E}" presName="level3hierChild" presStyleCnt="0"/>
      <dgm:spPr/>
    </dgm:pt>
    <dgm:pt modelId="{9EE4EB5B-4509-434E-805E-EBF647D20C02}" type="pres">
      <dgm:prSet presAssocID="{572F919F-C52B-42BF-9DF3-A300AB8439DB}" presName="conn2-1" presStyleLbl="parChTrans1D3" presStyleIdx="1" presStyleCnt="3"/>
      <dgm:spPr/>
      <dgm:t>
        <a:bodyPr/>
        <a:lstStyle/>
        <a:p>
          <a:endParaRPr lang="en-US"/>
        </a:p>
      </dgm:t>
    </dgm:pt>
    <dgm:pt modelId="{29BC3A1C-F6C9-4C11-881A-81182E956978}" type="pres">
      <dgm:prSet presAssocID="{572F919F-C52B-42BF-9DF3-A300AB8439DB}" presName="connTx" presStyleLbl="parChTrans1D3" presStyleIdx="1" presStyleCnt="3"/>
      <dgm:spPr/>
      <dgm:t>
        <a:bodyPr/>
        <a:lstStyle/>
        <a:p>
          <a:endParaRPr lang="en-US"/>
        </a:p>
      </dgm:t>
    </dgm:pt>
    <dgm:pt modelId="{6FE0C377-3AA8-44FF-BFBD-D80CB7871C6A}" type="pres">
      <dgm:prSet presAssocID="{C923E7E4-EE74-4D88-9399-F358D5A8E6B5}" presName="root2" presStyleCnt="0"/>
      <dgm:spPr/>
    </dgm:pt>
    <dgm:pt modelId="{E84D870C-BAF4-4F23-A2F7-EFC396F3EBAF}" type="pres">
      <dgm:prSet presAssocID="{C923E7E4-EE74-4D88-9399-F358D5A8E6B5}" presName="LevelTwoTextNode" presStyleLbl="node3" presStyleIdx="1" presStyleCnt="3" custScaleX="327168" custScaleY="209448" custLinFactNeighborX="2125" custLinFactNeighborY="-24812">
        <dgm:presLayoutVars>
          <dgm:chPref val="3"/>
        </dgm:presLayoutVars>
      </dgm:prSet>
      <dgm:spPr/>
      <dgm:t>
        <a:bodyPr/>
        <a:lstStyle/>
        <a:p>
          <a:endParaRPr lang="en-US"/>
        </a:p>
      </dgm:t>
    </dgm:pt>
    <dgm:pt modelId="{452DC149-0F43-489E-9064-360053102D7C}" type="pres">
      <dgm:prSet presAssocID="{C923E7E4-EE74-4D88-9399-F358D5A8E6B5}" presName="level3hierChild" presStyleCnt="0"/>
      <dgm:spPr/>
    </dgm:pt>
    <dgm:pt modelId="{B506E1E8-D96A-4EB4-B8E3-77EB448CD66B}" type="pres">
      <dgm:prSet presAssocID="{0E8A541B-A4F6-4D3F-9239-B970E0AAB790}" presName="conn2-1" presStyleLbl="parChTrans1D3" presStyleIdx="2" presStyleCnt="3"/>
      <dgm:spPr/>
      <dgm:t>
        <a:bodyPr/>
        <a:lstStyle/>
        <a:p>
          <a:endParaRPr lang="en-US"/>
        </a:p>
      </dgm:t>
    </dgm:pt>
    <dgm:pt modelId="{CCC6427F-79FC-49DD-A567-EB95D8288637}" type="pres">
      <dgm:prSet presAssocID="{0E8A541B-A4F6-4D3F-9239-B970E0AAB790}" presName="connTx" presStyleLbl="parChTrans1D3" presStyleIdx="2" presStyleCnt="3"/>
      <dgm:spPr/>
      <dgm:t>
        <a:bodyPr/>
        <a:lstStyle/>
        <a:p>
          <a:endParaRPr lang="en-US"/>
        </a:p>
      </dgm:t>
    </dgm:pt>
    <dgm:pt modelId="{51E33409-F3A9-4E51-A7C6-7E9369435B4B}" type="pres">
      <dgm:prSet presAssocID="{86E2726A-6144-49E2-9B51-215C3366316D}" presName="root2" presStyleCnt="0"/>
      <dgm:spPr/>
    </dgm:pt>
    <dgm:pt modelId="{DE7C8339-0E9A-4B18-AF6D-FD81F7B2AB1E}" type="pres">
      <dgm:prSet presAssocID="{86E2726A-6144-49E2-9B51-215C3366316D}" presName="LevelTwoTextNode" presStyleLbl="node3" presStyleIdx="2" presStyleCnt="3" custScaleX="311908" custScaleY="264756">
        <dgm:presLayoutVars>
          <dgm:chPref val="3"/>
        </dgm:presLayoutVars>
      </dgm:prSet>
      <dgm:spPr/>
      <dgm:t>
        <a:bodyPr/>
        <a:lstStyle/>
        <a:p>
          <a:endParaRPr lang="en-US"/>
        </a:p>
      </dgm:t>
    </dgm:pt>
    <dgm:pt modelId="{6D535054-60DB-40F9-9B04-2873359DB3F7}" type="pres">
      <dgm:prSet presAssocID="{86E2726A-6144-49E2-9B51-215C3366316D}" presName="level3hierChild" presStyleCnt="0"/>
      <dgm:spPr/>
    </dgm:pt>
  </dgm:ptLst>
  <dgm:cxnLst>
    <dgm:cxn modelId="{C7521F26-761A-41FF-9D05-676A0AACC7E3}" type="presOf" srcId="{EFD7B070-4BA4-4F52-B236-D93B68D1C82C}" destId="{3EEE1703-8565-42AB-9D86-5837B814EE97}" srcOrd="0" destOrd="0" presId="urn:microsoft.com/office/officeart/2005/8/layout/hierarchy2"/>
    <dgm:cxn modelId="{19A0D347-02A2-462A-A807-690BCC17A901}" type="presOf" srcId="{B00C6580-A3BE-4896-9076-623A19A38DEE}" destId="{23570AE6-8013-4B99-8FE4-C224EEF5F003}" srcOrd="0" destOrd="0" presId="urn:microsoft.com/office/officeart/2005/8/layout/hierarchy2"/>
    <dgm:cxn modelId="{CA560ADE-5EC8-429C-AE0B-511A448834AA}" srcId="{D80A9B87-3383-41CB-A08E-8FB8E2CCA2E2}" destId="{B7E02CA3-B88B-4819-9655-8804E873469E}" srcOrd="0" destOrd="0" parTransId="{B00C6580-A3BE-4896-9076-623A19A38DEE}" sibTransId="{C715EEA4-4AFD-44AF-B6CC-D2AE88D59B12}"/>
    <dgm:cxn modelId="{DF8FAAB6-EC25-4534-8457-286B2DDBC4E6}" type="presOf" srcId="{39747284-0895-4CE0-A75F-1594C1D1B275}" destId="{12AAB21B-A69D-4BB2-B8D7-DB39D8F632D1}" srcOrd="0" destOrd="0" presId="urn:microsoft.com/office/officeart/2005/8/layout/hierarchy2"/>
    <dgm:cxn modelId="{3F482C62-FF0F-41F9-A443-E180241D7788}" type="presOf" srcId="{86E2726A-6144-49E2-9B51-215C3366316D}" destId="{DE7C8339-0E9A-4B18-AF6D-FD81F7B2AB1E}" srcOrd="0" destOrd="0" presId="urn:microsoft.com/office/officeart/2005/8/layout/hierarchy2"/>
    <dgm:cxn modelId="{E90C1B1F-01BB-477F-9885-BE34AD1BA1CA}" type="presOf" srcId="{572F919F-C52B-42BF-9DF3-A300AB8439DB}" destId="{29BC3A1C-F6C9-4C11-881A-81182E956978}" srcOrd="1" destOrd="0" presId="urn:microsoft.com/office/officeart/2005/8/layout/hierarchy2"/>
    <dgm:cxn modelId="{58FF72E0-58FF-4982-9AE0-E9197792E006}" type="presOf" srcId="{0E8A541B-A4F6-4D3F-9239-B970E0AAB790}" destId="{B506E1E8-D96A-4EB4-B8E3-77EB448CD66B}" srcOrd="0" destOrd="0" presId="urn:microsoft.com/office/officeart/2005/8/layout/hierarchy2"/>
    <dgm:cxn modelId="{AC231F40-B70C-4865-82E0-C7FC4EBEAB4F}" type="presOf" srcId="{B7E02CA3-B88B-4819-9655-8804E873469E}" destId="{CE85B579-9DFF-492A-A4E2-15EA9432D594}" srcOrd="0" destOrd="0" presId="urn:microsoft.com/office/officeart/2005/8/layout/hierarchy2"/>
    <dgm:cxn modelId="{3D24433E-4CD3-4634-BBF6-0692C9B32D16}" type="presOf" srcId="{B00C6580-A3BE-4896-9076-623A19A38DEE}" destId="{936B5A8E-EC6C-4721-B6A7-563B537A2DCD}" srcOrd="1" destOrd="0" presId="urn:microsoft.com/office/officeart/2005/8/layout/hierarchy2"/>
    <dgm:cxn modelId="{47D48DBE-9B5E-4850-87D8-EBF39B7DD7B8}" type="presOf" srcId="{C923E7E4-EE74-4D88-9399-F358D5A8E6B5}" destId="{E84D870C-BAF4-4F23-A2F7-EFC396F3EBAF}" srcOrd="0" destOrd="0" presId="urn:microsoft.com/office/officeart/2005/8/layout/hierarchy2"/>
    <dgm:cxn modelId="{993D00B8-9356-45CC-98E0-97238183B6B2}" srcId="{EFD7B070-4BA4-4F52-B236-D93B68D1C82C}" destId="{13701396-4DC0-4A34-9DED-5E17363C16E7}" srcOrd="0" destOrd="0" parTransId="{CF193E57-DA1B-4DD7-9CA8-B03497C0B171}" sibTransId="{9B64B604-E211-4409-BC37-34F01861A08D}"/>
    <dgm:cxn modelId="{CEC84619-BAD9-4E73-A389-2F41A5EA53E0}" type="presOf" srcId="{13701396-4DC0-4A34-9DED-5E17363C16E7}" destId="{6D36BCCD-97DB-446B-AD33-18B008006B04}" srcOrd="0" destOrd="0" presId="urn:microsoft.com/office/officeart/2005/8/layout/hierarchy2"/>
    <dgm:cxn modelId="{86C0C2A0-FE1B-458A-8903-354E93A0E6A9}" srcId="{D80A9B87-3383-41CB-A08E-8FB8E2CCA2E2}" destId="{86E2726A-6144-49E2-9B51-215C3366316D}" srcOrd="2" destOrd="0" parTransId="{0E8A541B-A4F6-4D3F-9239-B970E0AAB790}" sibTransId="{FB598178-0D48-4793-ACD9-C48C72B9B631}"/>
    <dgm:cxn modelId="{FA6E4E6D-EF28-41E8-A0CD-103AD40B7599}" type="presOf" srcId="{D80A9B87-3383-41CB-A08E-8FB8E2CCA2E2}" destId="{E4884BCC-817F-4FF3-9CDA-CF69CC71C7BA}" srcOrd="0" destOrd="0" presId="urn:microsoft.com/office/officeart/2005/8/layout/hierarchy2"/>
    <dgm:cxn modelId="{C07E6491-44D1-41B4-90BB-0CA18376092E}" srcId="{13701396-4DC0-4A34-9DED-5E17363C16E7}" destId="{D80A9B87-3383-41CB-A08E-8FB8E2CCA2E2}" srcOrd="0" destOrd="0" parTransId="{39747284-0895-4CE0-A75F-1594C1D1B275}" sibTransId="{7AA25073-9F76-4E66-802E-E6B1BE81162B}"/>
    <dgm:cxn modelId="{C34C6E30-EBC5-49BE-9D0E-5472E13A706B}" type="presOf" srcId="{0E8A541B-A4F6-4D3F-9239-B970E0AAB790}" destId="{CCC6427F-79FC-49DD-A567-EB95D8288637}" srcOrd="1" destOrd="0" presId="urn:microsoft.com/office/officeart/2005/8/layout/hierarchy2"/>
    <dgm:cxn modelId="{C0BC78F3-C504-4F69-975B-97D5199D4214}" srcId="{D80A9B87-3383-41CB-A08E-8FB8E2CCA2E2}" destId="{C923E7E4-EE74-4D88-9399-F358D5A8E6B5}" srcOrd="1" destOrd="0" parTransId="{572F919F-C52B-42BF-9DF3-A300AB8439DB}" sibTransId="{37C08325-7EA2-40E1-9519-C199284B538E}"/>
    <dgm:cxn modelId="{A9C477C5-0709-4E29-898F-6AF27D978988}" type="presOf" srcId="{39747284-0895-4CE0-A75F-1594C1D1B275}" destId="{23966640-B9B6-40AC-92F4-9787D0D09BF5}" srcOrd="1" destOrd="0" presId="urn:microsoft.com/office/officeart/2005/8/layout/hierarchy2"/>
    <dgm:cxn modelId="{6FDD791E-20A0-4794-B8DA-1ED37D1F4B84}" type="presOf" srcId="{572F919F-C52B-42BF-9DF3-A300AB8439DB}" destId="{9EE4EB5B-4509-434E-805E-EBF647D20C02}" srcOrd="0" destOrd="0" presId="urn:microsoft.com/office/officeart/2005/8/layout/hierarchy2"/>
    <dgm:cxn modelId="{1DED4051-8EDF-4ADA-8423-E03D93CAB3EA}" type="presParOf" srcId="{3EEE1703-8565-42AB-9D86-5837B814EE97}" destId="{9379A1E3-4F15-4859-AB8F-752B28E271E4}" srcOrd="0" destOrd="0" presId="urn:microsoft.com/office/officeart/2005/8/layout/hierarchy2"/>
    <dgm:cxn modelId="{25F893D2-09DF-4F26-992F-EE673C139FEB}" type="presParOf" srcId="{9379A1E3-4F15-4859-AB8F-752B28E271E4}" destId="{6D36BCCD-97DB-446B-AD33-18B008006B04}" srcOrd="0" destOrd="0" presId="urn:microsoft.com/office/officeart/2005/8/layout/hierarchy2"/>
    <dgm:cxn modelId="{C86194AB-E0C9-4111-B424-C1E595E08DE3}" type="presParOf" srcId="{9379A1E3-4F15-4859-AB8F-752B28E271E4}" destId="{9E3A6CAF-5B29-4E4B-AEE4-4F1C3A7E0137}" srcOrd="1" destOrd="0" presId="urn:microsoft.com/office/officeart/2005/8/layout/hierarchy2"/>
    <dgm:cxn modelId="{730F7AF6-121A-4295-9F9D-46FF28695DF3}" type="presParOf" srcId="{9E3A6CAF-5B29-4E4B-AEE4-4F1C3A7E0137}" destId="{12AAB21B-A69D-4BB2-B8D7-DB39D8F632D1}" srcOrd="0" destOrd="0" presId="urn:microsoft.com/office/officeart/2005/8/layout/hierarchy2"/>
    <dgm:cxn modelId="{F775D21B-755A-4BED-91AD-9B4132FDA684}" type="presParOf" srcId="{12AAB21B-A69D-4BB2-B8D7-DB39D8F632D1}" destId="{23966640-B9B6-40AC-92F4-9787D0D09BF5}" srcOrd="0" destOrd="0" presId="urn:microsoft.com/office/officeart/2005/8/layout/hierarchy2"/>
    <dgm:cxn modelId="{89809CFA-64C2-4B3F-8B43-D209BDE17AE4}" type="presParOf" srcId="{9E3A6CAF-5B29-4E4B-AEE4-4F1C3A7E0137}" destId="{A39E82C7-73DE-48E9-8719-D22F2850EEFD}" srcOrd="1" destOrd="0" presId="urn:microsoft.com/office/officeart/2005/8/layout/hierarchy2"/>
    <dgm:cxn modelId="{911FCE8A-5B7E-4BFF-8F50-19E78583FC1B}" type="presParOf" srcId="{A39E82C7-73DE-48E9-8719-D22F2850EEFD}" destId="{E4884BCC-817F-4FF3-9CDA-CF69CC71C7BA}" srcOrd="0" destOrd="0" presId="urn:microsoft.com/office/officeart/2005/8/layout/hierarchy2"/>
    <dgm:cxn modelId="{AABB657A-D714-42AF-B559-4486DA38FE51}" type="presParOf" srcId="{A39E82C7-73DE-48E9-8719-D22F2850EEFD}" destId="{544FA01F-E122-4872-9D32-55F5D4AA8E56}" srcOrd="1" destOrd="0" presId="urn:microsoft.com/office/officeart/2005/8/layout/hierarchy2"/>
    <dgm:cxn modelId="{AD51F734-B805-4E0F-94F8-729BF2F155B2}" type="presParOf" srcId="{544FA01F-E122-4872-9D32-55F5D4AA8E56}" destId="{23570AE6-8013-4B99-8FE4-C224EEF5F003}" srcOrd="0" destOrd="0" presId="urn:microsoft.com/office/officeart/2005/8/layout/hierarchy2"/>
    <dgm:cxn modelId="{8A284CFA-5CD9-477D-B2CB-46A8F7BA9FAD}" type="presParOf" srcId="{23570AE6-8013-4B99-8FE4-C224EEF5F003}" destId="{936B5A8E-EC6C-4721-B6A7-563B537A2DCD}" srcOrd="0" destOrd="0" presId="urn:microsoft.com/office/officeart/2005/8/layout/hierarchy2"/>
    <dgm:cxn modelId="{41D9D980-B640-47F6-A258-5B18D4BF3ABC}" type="presParOf" srcId="{544FA01F-E122-4872-9D32-55F5D4AA8E56}" destId="{A4FB735A-4C9D-4043-B573-3AC0920448CA}" srcOrd="1" destOrd="0" presId="urn:microsoft.com/office/officeart/2005/8/layout/hierarchy2"/>
    <dgm:cxn modelId="{06B930E8-4372-47E1-9DD5-B9F090E7E677}" type="presParOf" srcId="{A4FB735A-4C9D-4043-B573-3AC0920448CA}" destId="{CE85B579-9DFF-492A-A4E2-15EA9432D594}" srcOrd="0" destOrd="0" presId="urn:microsoft.com/office/officeart/2005/8/layout/hierarchy2"/>
    <dgm:cxn modelId="{5A4D350E-8D90-4D5E-8F7A-270F8B46836F}" type="presParOf" srcId="{A4FB735A-4C9D-4043-B573-3AC0920448CA}" destId="{5F0664F1-ACE8-4CA1-8931-EEF26F1E3C96}" srcOrd="1" destOrd="0" presId="urn:microsoft.com/office/officeart/2005/8/layout/hierarchy2"/>
    <dgm:cxn modelId="{1212E6CE-FC2E-40C7-8A49-D0874A668370}" type="presParOf" srcId="{544FA01F-E122-4872-9D32-55F5D4AA8E56}" destId="{9EE4EB5B-4509-434E-805E-EBF647D20C02}" srcOrd="2" destOrd="0" presId="urn:microsoft.com/office/officeart/2005/8/layout/hierarchy2"/>
    <dgm:cxn modelId="{93C0913C-A87B-4641-9F39-97D1AC709E9E}" type="presParOf" srcId="{9EE4EB5B-4509-434E-805E-EBF647D20C02}" destId="{29BC3A1C-F6C9-4C11-881A-81182E956978}" srcOrd="0" destOrd="0" presId="urn:microsoft.com/office/officeart/2005/8/layout/hierarchy2"/>
    <dgm:cxn modelId="{2373CA63-8044-44BB-A4F4-25FF46FF6C9C}" type="presParOf" srcId="{544FA01F-E122-4872-9D32-55F5D4AA8E56}" destId="{6FE0C377-3AA8-44FF-BFBD-D80CB7871C6A}" srcOrd="3" destOrd="0" presId="urn:microsoft.com/office/officeart/2005/8/layout/hierarchy2"/>
    <dgm:cxn modelId="{16DF9F0A-C537-4F45-94A1-143FE05D9E97}" type="presParOf" srcId="{6FE0C377-3AA8-44FF-BFBD-D80CB7871C6A}" destId="{E84D870C-BAF4-4F23-A2F7-EFC396F3EBAF}" srcOrd="0" destOrd="0" presId="urn:microsoft.com/office/officeart/2005/8/layout/hierarchy2"/>
    <dgm:cxn modelId="{CFB688B0-F08D-45CF-8B9C-B298CA7581F1}" type="presParOf" srcId="{6FE0C377-3AA8-44FF-BFBD-D80CB7871C6A}" destId="{452DC149-0F43-489E-9064-360053102D7C}" srcOrd="1" destOrd="0" presId="urn:microsoft.com/office/officeart/2005/8/layout/hierarchy2"/>
    <dgm:cxn modelId="{B76BD7FB-5548-4643-9E5C-2F517BA35E12}" type="presParOf" srcId="{544FA01F-E122-4872-9D32-55F5D4AA8E56}" destId="{B506E1E8-D96A-4EB4-B8E3-77EB448CD66B}" srcOrd="4" destOrd="0" presId="urn:microsoft.com/office/officeart/2005/8/layout/hierarchy2"/>
    <dgm:cxn modelId="{1A5E739F-8798-4215-AE87-6C23720296AC}" type="presParOf" srcId="{B506E1E8-D96A-4EB4-B8E3-77EB448CD66B}" destId="{CCC6427F-79FC-49DD-A567-EB95D8288637}" srcOrd="0" destOrd="0" presId="urn:microsoft.com/office/officeart/2005/8/layout/hierarchy2"/>
    <dgm:cxn modelId="{9D300437-4CF9-40D0-A092-668ABFEFA5D2}" type="presParOf" srcId="{544FA01F-E122-4872-9D32-55F5D4AA8E56}" destId="{51E33409-F3A9-4E51-A7C6-7E9369435B4B}" srcOrd="5" destOrd="0" presId="urn:microsoft.com/office/officeart/2005/8/layout/hierarchy2"/>
    <dgm:cxn modelId="{443A6453-85E6-4C76-8C0E-0CE44B083EFB}" type="presParOf" srcId="{51E33409-F3A9-4E51-A7C6-7E9369435B4B}" destId="{DE7C8339-0E9A-4B18-AF6D-FD81F7B2AB1E}" srcOrd="0" destOrd="0" presId="urn:microsoft.com/office/officeart/2005/8/layout/hierarchy2"/>
    <dgm:cxn modelId="{E3CD4DAC-4B62-432B-93C3-52A26A2BDAB9}" type="presParOf" srcId="{51E33409-F3A9-4E51-A7C6-7E9369435B4B}" destId="{6D535054-60DB-40F9-9B04-2873359DB3F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E864433-70E9-44DD-8925-273A01E48075}" type="doc">
      <dgm:prSet loTypeId="urn:microsoft.com/office/officeart/2005/8/layout/hierarchy1" loCatId="hierarchy" qsTypeId="urn:microsoft.com/office/officeart/2005/8/quickstyle/simple5" qsCatId="simple" csTypeId="urn:microsoft.com/office/officeart/2005/8/colors/accent6_3" csCatId="accent6" phldr="1"/>
      <dgm:spPr/>
      <dgm:t>
        <a:bodyPr/>
        <a:lstStyle/>
        <a:p>
          <a:endParaRPr lang="en-US"/>
        </a:p>
      </dgm:t>
    </dgm:pt>
    <dgm:pt modelId="{0B27AD4B-1F64-4CFA-BA43-114147436561}">
      <dgm:prSet phldrT="[Text]"/>
      <dgm:spPr/>
      <dgm:t>
        <a:bodyPr/>
        <a:lstStyle/>
        <a:p>
          <a:r>
            <a:rPr lang="en-US" dirty="0" smtClean="0"/>
            <a:t>(A) Brought or Possessed at School</a:t>
          </a:r>
          <a:endParaRPr lang="en-US" dirty="0"/>
        </a:p>
      </dgm:t>
    </dgm:pt>
    <dgm:pt modelId="{2AF130C0-9021-4F7F-919E-2E9FD60CEAFE}" type="parTrans" cxnId="{627C008B-68E5-418D-AB94-5A469A0C97EC}">
      <dgm:prSet/>
      <dgm:spPr/>
      <dgm:t>
        <a:bodyPr/>
        <a:lstStyle/>
        <a:p>
          <a:endParaRPr lang="en-US"/>
        </a:p>
      </dgm:t>
    </dgm:pt>
    <dgm:pt modelId="{419509A7-707D-40AE-ABD5-F70AB2EAAF15}" type="sibTrans" cxnId="{627C008B-68E5-418D-AB94-5A469A0C97EC}">
      <dgm:prSet/>
      <dgm:spPr/>
      <dgm:t>
        <a:bodyPr/>
        <a:lstStyle/>
        <a:p>
          <a:endParaRPr lang="en-US"/>
        </a:p>
      </dgm:t>
    </dgm:pt>
    <dgm:pt modelId="{4310FA6E-593A-4311-9E3E-618651FB0F5D}">
      <dgm:prSet phldrT="[Text]"/>
      <dgm:spPr/>
      <dgm:t>
        <a:bodyPr/>
        <a:lstStyle/>
        <a:p>
          <a:r>
            <a:rPr lang="en-US" dirty="0" smtClean="0"/>
            <a:t>(B1) Expelled</a:t>
          </a:r>
          <a:endParaRPr lang="en-US" dirty="0"/>
        </a:p>
      </dgm:t>
    </dgm:pt>
    <dgm:pt modelId="{DEBDCCDD-71A0-4D5B-974C-E1EE44A675EA}" type="parTrans" cxnId="{215C9F56-3EBC-497B-8DCE-5873C2D4CFF2}">
      <dgm:prSet/>
      <dgm:spPr/>
      <dgm:t>
        <a:bodyPr/>
        <a:lstStyle/>
        <a:p>
          <a:endParaRPr lang="en-US"/>
        </a:p>
      </dgm:t>
    </dgm:pt>
    <dgm:pt modelId="{CB8EE7D3-EB81-43B3-B20C-45147E80B6B9}" type="sibTrans" cxnId="{215C9F56-3EBC-497B-8DCE-5873C2D4CFF2}">
      <dgm:prSet/>
      <dgm:spPr/>
      <dgm:t>
        <a:bodyPr/>
        <a:lstStyle/>
        <a:p>
          <a:endParaRPr lang="en-US"/>
        </a:p>
      </dgm:t>
    </dgm:pt>
    <dgm:pt modelId="{6F070078-E3CE-42A0-8089-9DE3AD06BFBA}">
      <dgm:prSet phldrT="[Text]"/>
      <dgm:spPr/>
      <dgm:t>
        <a:bodyPr/>
        <a:lstStyle/>
        <a:p>
          <a:r>
            <a:rPr lang="en-US" dirty="0" smtClean="0"/>
            <a:t>(B2) Other Discipline Action (suspensions, etc)</a:t>
          </a:r>
          <a:endParaRPr lang="en-US" dirty="0"/>
        </a:p>
      </dgm:t>
    </dgm:pt>
    <dgm:pt modelId="{6F8D0C6C-4F8D-44FF-8933-EA93EE0A5861}" type="parTrans" cxnId="{1A2266F5-8562-4E0D-BDA3-C5A238E8B15C}">
      <dgm:prSet/>
      <dgm:spPr/>
      <dgm:t>
        <a:bodyPr/>
        <a:lstStyle/>
        <a:p>
          <a:endParaRPr lang="en-US"/>
        </a:p>
      </dgm:t>
    </dgm:pt>
    <dgm:pt modelId="{6B4CDB7B-8B24-4C2D-8719-B353D1F88673}" type="sibTrans" cxnId="{1A2266F5-8562-4E0D-BDA3-C5A238E8B15C}">
      <dgm:prSet/>
      <dgm:spPr/>
      <dgm:t>
        <a:bodyPr/>
        <a:lstStyle/>
        <a:p>
          <a:endParaRPr lang="en-US"/>
        </a:p>
      </dgm:t>
    </dgm:pt>
    <dgm:pt modelId="{7B4AED49-1E16-4DCC-BC95-9414C87CDC74}">
      <dgm:prSet phldrT="[Text]"/>
      <dgm:spPr/>
      <dgm:t>
        <a:bodyPr/>
        <a:lstStyle/>
        <a:p>
          <a:r>
            <a:rPr lang="en-US" dirty="0" smtClean="0"/>
            <a:t>(B3) Remove Other (death, incarcerated, etc)</a:t>
          </a:r>
          <a:endParaRPr lang="en-US" dirty="0"/>
        </a:p>
      </dgm:t>
    </dgm:pt>
    <dgm:pt modelId="{1AAA69F0-8F88-40AF-8394-81D4C5C8A025}" type="parTrans" cxnId="{3649A2BF-152C-475F-B448-E35DC319B816}">
      <dgm:prSet/>
      <dgm:spPr/>
      <dgm:t>
        <a:bodyPr/>
        <a:lstStyle/>
        <a:p>
          <a:endParaRPr lang="en-US"/>
        </a:p>
      </dgm:t>
    </dgm:pt>
    <dgm:pt modelId="{6A1D859F-0235-464E-AECB-6D03EE373148}" type="sibTrans" cxnId="{3649A2BF-152C-475F-B448-E35DC319B816}">
      <dgm:prSet/>
      <dgm:spPr/>
      <dgm:t>
        <a:bodyPr/>
        <a:lstStyle/>
        <a:p>
          <a:endParaRPr lang="en-US"/>
        </a:p>
      </dgm:t>
    </dgm:pt>
    <dgm:pt modelId="{FAF1364E-9808-4F33-85C9-B733410624C9}">
      <dgm:prSet phldrT="[Text]"/>
      <dgm:spPr/>
      <dgm:t>
        <a:bodyPr/>
        <a:lstStyle/>
        <a:p>
          <a:r>
            <a:rPr lang="en-US" dirty="0" smtClean="0"/>
            <a:t>(B4) No Action Taken</a:t>
          </a:r>
          <a:endParaRPr lang="en-US" dirty="0"/>
        </a:p>
      </dgm:t>
    </dgm:pt>
    <dgm:pt modelId="{12B18611-6319-4EF3-9B0A-72DD53DC18C6}" type="parTrans" cxnId="{B77B5EB1-72D7-4D2A-B800-AAEFF7CCFB0C}">
      <dgm:prSet/>
      <dgm:spPr/>
      <dgm:t>
        <a:bodyPr/>
        <a:lstStyle/>
        <a:p>
          <a:endParaRPr lang="en-US"/>
        </a:p>
      </dgm:t>
    </dgm:pt>
    <dgm:pt modelId="{4C5C9044-FCEC-434F-8F40-42DE6370A043}" type="sibTrans" cxnId="{B77B5EB1-72D7-4D2A-B800-AAEFF7CCFB0C}">
      <dgm:prSet/>
      <dgm:spPr/>
      <dgm:t>
        <a:bodyPr/>
        <a:lstStyle/>
        <a:p>
          <a:endParaRPr lang="en-US"/>
        </a:p>
      </dgm:t>
    </dgm:pt>
    <dgm:pt modelId="{7F9A61D5-C24A-45B5-BDD5-E8ABDAB187E3}">
      <dgm:prSet phldrT="[Text]"/>
      <dgm:spPr/>
      <dgm:t>
        <a:bodyPr/>
        <a:lstStyle/>
        <a:p>
          <a:r>
            <a:rPr lang="en-US" dirty="0" smtClean="0"/>
            <a:t>(C1) Less Than Mandatory One Calendar Year</a:t>
          </a:r>
          <a:endParaRPr lang="en-US" dirty="0"/>
        </a:p>
      </dgm:t>
    </dgm:pt>
    <dgm:pt modelId="{B22B06F3-3B6A-43EC-A379-0E91287E8C73}" type="parTrans" cxnId="{151EF85D-200F-416D-8C2A-64626710F855}">
      <dgm:prSet/>
      <dgm:spPr/>
      <dgm:t>
        <a:bodyPr/>
        <a:lstStyle/>
        <a:p>
          <a:endParaRPr lang="en-US"/>
        </a:p>
      </dgm:t>
    </dgm:pt>
    <dgm:pt modelId="{318AF699-00AF-41A1-9DC6-982613CAC1B8}" type="sibTrans" cxnId="{151EF85D-200F-416D-8C2A-64626710F855}">
      <dgm:prSet/>
      <dgm:spPr/>
      <dgm:t>
        <a:bodyPr/>
        <a:lstStyle/>
        <a:p>
          <a:endParaRPr lang="en-US"/>
        </a:p>
      </dgm:t>
    </dgm:pt>
    <dgm:pt modelId="{1BDEF1B5-C497-4757-8CA6-940230FD5DBA}">
      <dgm:prSet phldrT="[Text]"/>
      <dgm:spPr/>
      <dgm:t>
        <a:bodyPr/>
        <a:lstStyle/>
        <a:p>
          <a:r>
            <a:rPr lang="en-US" dirty="0" smtClean="0"/>
            <a:t>(C2) Full Mandatory One Calendar Year</a:t>
          </a:r>
          <a:endParaRPr lang="en-US" dirty="0"/>
        </a:p>
      </dgm:t>
    </dgm:pt>
    <dgm:pt modelId="{049249DB-7AC0-4ADE-919E-1F51F9F97E8E}" type="parTrans" cxnId="{0C3D688E-2C09-473A-A054-84D38BC6C7D1}">
      <dgm:prSet/>
      <dgm:spPr/>
      <dgm:t>
        <a:bodyPr/>
        <a:lstStyle/>
        <a:p>
          <a:endParaRPr lang="en-US"/>
        </a:p>
      </dgm:t>
    </dgm:pt>
    <dgm:pt modelId="{6385B6CA-1786-4B5D-BB92-BC8327DDF7B9}" type="sibTrans" cxnId="{0C3D688E-2C09-473A-A054-84D38BC6C7D1}">
      <dgm:prSet/>
      <dgm:spPr/>
      <dgm:t>
        <a:bodyPr/>
        <a:lstStyle/>
        <a:p>
          <a:endParaRPr lang="en-US"/>
        </a:p>
      </dgm:t>
    </dgm:pt>
    <dgm:pt modelId="{CA7A900D-A7E9-4EDF-B434-38E70075127B}">
      <dgm:prSet phldrT="[Text]"/>
      <dgm:spPr/>
      <dgm:t>
        <a:bodyPr/>
        <a:lstStyle/>
        <a:p>
          <a:r>
            <a:rPr lang="en-US" dirty="0" smtClean="0"/>
            <a:t>(D2) Referred to Alternative School/Program</a:t>
          </a:r>
          <a:endParaRPr lang="en-US" dirty="0"/>
        </a:p>
      </dgm:t>
    </dgm:pt>
    <dgm:pt modelId="{1157B974-79F7-4F96-A8F6-F64B6930901A}" type="parTrans" cxnId="{49FD6811-8962-4713-AA0A-63D6FCF2FB9D}">
      <dgm:prSet/>
      <dgm:spPr/>
      <dgm:t>
        <a:bodyPr/>
        <a:lstStyle/>
        <a:p>
          <a:endParaRPr lang="en-US"/>
        </a:p>
      </dgm:t>
    </dgm:pt>
    <dgm:pt modelId="{9E778A05-6369-4307-8037-816230B1B2A5}" type="sibTrans" cxnId="{49FD6811-8962-4713-AA0A-63D6FCF2FB9D}">
      <dgm:prSet/>
      <dgm:spPr/>
      <dgm:t>
        <a:bodyPr/>
        <a:lstStyle/>
        <a:p>
          <a:endParaRPr lang="en-US"/>
        </a:p>
      </dgm:t>
    </dgm:pt>
    <dgm:pt modelId="{B24D0A31-44A4-46A9-9C47-0D2710EF38E7}">
      <dgm:prSet phldrT="[Text]"/>
      <dgm:spPr/>
      <dgm:t>
        <a:bodyPr/>
        <a:lstStyle/>
        <a:p>
          <a:r>
            <a:rPr lang="en-US" dirty="0" smtClean="0"/>
            <a:t>(D1) Referred to Alternative School/Program</a:t>
          </a:r>
          <a:endParaRPr lang="en-US" dirty="0"/>
        </a:p>
      </dgm:t>
    </dgm:pt>
    <dgm:pt modelId="{0382E48B-51FA-46EE-8E88-1672F3679E57}" type="sibTrans" cxnId="{05073C54-5282-4ECA-9CEC-B04DCF2302F5}">
      <dgm:prSet/>
      <dgm:spPr/>
      <dgm:t>
        <a:bodyPr/>
        <a:lstStyle/>
        <a:p>
          <a:endParaRPr lang="en-US"/>
        </a:p>
      </dgm:t>
    </dgm:pt>
    <dgm:pt modelId="{C9952DB6-E474-4DAC-9308-D9A433DB9A2F}" type="parTrans" cxnId="{05073C54-5282-4ECA-9CEC-B04DCF2302F5}">
      <dgm:prSet/>
      <dgm:spPr/>
      <dgm:t>
        <a:bodyPr/>
        <a:lstStyle/>
        <a:p>
          <a:endParaRPr lang="en-US"/>
        </a:p>
      </dgm:t>
    </dgm:pt>
    <dgm:pt modelId="{F7D62F00-CD9A-4799-9048-C27D37599672}" type="pres">
      <dgm:prSet presAssocID="{AE864433-70E9-44DD-8925-273A01E48075}" presName="hierChild1" presStyleCnt="0">
        <dgm:presLayoutVars>
          <dgm:chPref val="1"/>
          <dgm:dir/>
          <dgm:animOne val="branch"/>
          <dgm:animLvl val="lvl"/>
          <dgm:resizeHandles/>
        </dgm:presLayoutVars>
      </dgm:prSet>
      <dgm:spPr/>
      <dgm:t>
        <a:bodyPr/>
        <a:lstStyle/>
        <a:p>
          <a:endParaRPr lang="en-US"/>
        </a:p>
      </dgm:t>
    </dgm:pt>
    <dgm:pt modelId="{1C27AE1E-3689-40DA-A004-56571E58FEB6}" type="pres">
      <dgm:prSet presAssocID="{0B27AD4B-1F64-4CFA-BA43-114147436561}" presName="hierRoot1" presStyleCnt="0"/>
      <dgm:spPr/>
      <dgm:t>
        <a:bodyPr/>
        <a:lstStyle/>
        <a:p>
          <a:endParaRPr lang="en-US"/>
        </a:p>
      </dgm:t>
    </dgm:pt>
    <dgm:pt modelId="{54756B05-EF9A-418E-9854-CD2C96C03D8D}" type="pres">
      <dgm:prSet presAssocID="{0B27AD4B-1F64-4CFA-BA43-114147436561}" presName="composite" presStyleCnt="0"/>
      <dgm:spPr/>
      <dgm:t>
        <a:bodyPr/>
        <a:lstStyle/>
        <a:p>
          <a:endParaRPr lang="en-US"/>
        </a:p>
      </dgm:t>
    </dgm:pt>
    <dgm:pt modelId="{89DEF23F-CDAD-4D35-B059-974C79688361}" type="pres">
      <dgm:prSet presAssocID="{0B27AD4B-1F64-4CFA-BA43-114147436561}" presName="background" presStyleLbl="node0" presStyleIdx="0" presStyleCnt="1"/>
      <dgm:spPr/>
      <dgm:t>
        <a:bodyPr/>
        <a:lstStyle/>
        <a:p>
          <a:endParaRPr lang="en-US"/>
        </a:p>
      </dgm:t>
    </dgm:pt>
    <dgm:pt modelId="{5E748EE4-0872-4F22-A58F-D5902FB28DB2}" type="pres">
      <dgm:prSet presAssocID="{0B27AD4B-1F64-4CFA-BA43-114147436561}" presName="text" presStyleLbl="fgAcc0" presStyleIdx="0" presStyleCnt="1">
        <dgm:presLayoutVars>
          <dgm:chPref val="3"/>
        </dgm:presLayoutVars>
      </dgm:prSet>
      <dgm:spPr/>
      <dgm:t>
        <a:bodyPr/>
        <a:lstStyle/>
        <a:p>
          <a:endParaRPr lang="en-US"/>
        </a:p>
      </dgm:t>
    </dgm:pt>
    <dgm:pt modelId="{2E203CB0-5002-4B33-9503-03B6A61329C1}" type="pres">
      <dgm:prSet presAssocID="{0B27AD4B-1F64-4CFA-BA43-114147436561}" presName="hierChild2" presStyleCnt="0"/>
      <dgm:spPr/>
      <dgm:t>
        <a:bodyPr/>
        <a:lstStyle/>
        <a:p>
          <a:endParaRPr lang="en-US"/>
        </a:p>
      </dgm:t>
    </dgm:pt>
    <dgm:pt modelId="{8E6E05F6-75EB-4D3A-B472-E60FF67EDDE5}" type="pres">
      <dgm:prSet presAssocID="{DEBDCCDD-71A0-4D5B-974C-E1EE44A675EA}" presName="Name10" presStyleLbl="parChTrans1D2" presStyleIdx="0" presStyleCnt="4"/>
      <dgm:spPr/>
      <dgm:t>
        <a:bodyPr/>
        <a:lstStyle/>
        <a:p>
          <a:endParaRPr lang="en-US"/>
        </a:p>
      </dgm:t>
    </dgm:pt>
    <dgm:pt modelId="{B730A0E4-6150-4774-ADD8-B3E71817D83D}" type="pres">
      <dgm:prSet presAssocID="{4310FA6E-593A-4311-9E3E-618651FB0F5D}" presName="hierRoot2" presStyleCnt="0"/>
      <dgm:spPr/>
      <dgm:t>
        <a:bodyPr/>
        <a:lstStyle/>
        <a:p>
          <a:endParaRPr lang="en-US"/>
        </a:p>
      </dgm:t>
    </dgm:pt>
    <dgm:pt modelId="{73319B18-4F4B-4354-92D5-41FDF0B8EDA9}" type="pres">
      <dgm:prSet presAssocID="{4310FA6E-593A-4311-9E3E-618651FB0F5D}" presName="composite2" presStyleCnt="0"/>
      <dgm:spPr/>
      <dgm:t>
        <a:bodyPr/>
        <a:lstStyle/>
        <a:p>
          <a:endParaRPr lang="en-US"/>
        </a:p>
      </dgm:t>
    </dgm:pt>
    <dgm:pt modelId="{B835351D-A767-4A1F-ABB3-749BEAB0A956}" type="pres">
      <dgm:prSet presAssocID="{4310FA6E-593A-4311-9E3E-618651FB0F5D}" presName="background2" presStyleLbl="node2" presStyleIdx="0" presStyleCnt="4"/>
      <dgm:spPr/>
      <dgm:t>
        <a:bodyPr/>
        <a:lstStyle/>
        <a:p>
          <a:endParaRPr lang="en-US"/>
        </a:p>
      </dgm:t>
    </dgm:pt>
    <dgm:pt modelId="{16DBCCF7-2027-43D9-A646-4805EB1920F0}" type="pres">
      <dgm:prSet presAssocID="{4310FA6E-593A-4311-9E3E-618651FB0F5D}" presName="text2" presStyleLbl="fgAcc2" presStyleIdx="0" presStyleCnt="4">
        <dgm:presLayoutVars>
          <dgm:chPref val="3"/>
        </dgm:presLayoutVars>
      </dgm:prSet>
      <dgm:spPr/>
      <dgm:t>
        <a:bodyPr/>
        <a:lstStyle/>
        <a:p>
          <a:endParaRPr lang="en-US"/>
        </a:p>
      </dgm:t>
    </dgm:pt>
    <dgm:pt modelId="{CE5EA74A-318D-45F4-A64F-3EC73FCFF4F8}" type="pres">
      <dgm:prSet presAssocID="{4310FA6E-593A-4311-9E3E-618651FB0F5D}" presName="hierChild3" presStyleCnt="0"/>
      <dgm:spPr/>
      <dgm:t>
        <a:bodyPr/>
        <a:lstStyle/>
        <a:p>
          <a:endParaRPr lang="en-US"/>
        </a:p>
      </dgm:t>
    </dgm:pt>
    <dgm:pt modelId="{F02CD396-2395-46E3-B8A3-60F753534B6D}" type="pres">
      <dgm:prSet presAssocID="{B22B06F3-3B6A-43EC-A379-0E91287E8C73}" presName="Name17" presStyleLbl="parChTrans1D3" presStyleIdx="0" presStyleCnt="2"/>
      <dgm:spPr/>
      <dgm:t>
        <a:bodyPr/>
        <a:lstStyle/>
        <a:p>
          <a:endParaRPr lang="en-US"/>
        </a:p>
      </dgm:t>
    </dgm:pt>
    <dgm:pt modelId="{6DA49A51-084C-4FD5-82BD-CAC29241D226}" type="pres">
      <dgm:prSet presAssocID="{7F9A61D5-C24A-45B5-BDD5-E8ABDAB187E3}" presName="hierRoot3" presStyleCnt="0"/>
      <dgm:spPr/>
      <dgm:t>
        <a:bodyPr/>
        <a:lstStyle/>
        <a:p>
          <a:endParaRPr lang="en-US"/>
        </a:p>
      </dgm:t>
    </dgm:pt>
    <dgm:pt modelId="{2844AF90-48D8-47D3-93EE-F2CF0CE9F686}" type="pres">
      <dgm:prSet presAssocID="{7F9A61D5-C24A-45B5-BDD5-E8ABDAB187E3}" presName="composite3" presStyleCnt="0"/>
      <dgm:spPr/>
      <dgm:t>
        <a:bodyPr/>
        <a:lstStyle/>
        <a:p>
          <a:endParaRPr lang="en-US"/>
        </a:p>
      </dgm:t>
    </dgm:pt>
    <dgm:pt modelId="{185F5ADC-D34D-44BF-A76B-E98EA42A17BB}" type="pres">
      <dgm:prSet presAssocID="{7F9A61D5-C24A-45B5-BDD5-E8ABDAB187E3}" presName="background3" presStyleLbl="node3" presStyleIdx="0" presStyleCnt="2"/>
      <dgm:spPr/>
      <dgm:t>
        <a:bodyPr/>
        <a:lstStyle/>
        <a:p>
          <a:endParaRPr lang="en-US"/>
        </a:p>
      </dgm:t>
    </dgm:pt>
    <dgm:pt modelId="{0C290D8D-2A5F-4B0E-B649-DBCCF0938117}" type="pres">
      <dgm:prSet presAssocID="{7F9A61D5-C24A-45B5-BDD5-E8ABDAB187E3}" presName="text3" presStyleLbl="fgAcc3" presStyleIdx="0" presStyleCnt="2">
        <dgm:presLayoutVars>
          <dgm:chPref val="3"/>
        </dgm:presLayoutVars>
      </dgm:prSet>
      <dgm:spPr/>
      <dgm:t>
        <a:bodyPr/>
        <a:lstStyle/>
        <a:p>
          <a:endParaRPr lang="en-US"/>
        </a:p>
      </dgm:t>
    </dgm:pt>
    <dgm:pt modelId="{E7CA785C-9CA6-42C8-9D9C-6C790541FBEF}" type="pres">
      <dgm:prSet presAssocID="{7F9A61D5-C24A-45B5-BDD5-E8ABDAB187E3}" presName="hierChild4" presStyleCnt="0"/>
      <dgm:spPr/>
      <dgm:t>
        <a:bodyPr/>
        <a:lstStyle/>
        <a:p>
          <a:endParaRPr lang="en-US"/>
        </a:p>
      </dgm:t>
    </dgm:pt>
    <dgm:pt modelId="{7EA872FF-D033-4760-9D4F-D3B961DA229F}" type="pres">
      <dgm:prSet presAssocID="{C9952DB6-E474-4DAC-9308-D9A433DB9A2F}" presName="Name23" presStyleLbl="parChTrans1D4" presStyleIdx="0" presStyleCnt="2"/>
      <dgm:spPr/>
      <dgm:t>
        <a:bodyPr/>
        <a:lstStyle/>
        <a:p>
          <a:endParaRPr lang="en-US"/>
        </a:p>
      </dgm:t>
    </dgm:pt>
    <dgm:pt modelId="{EC3C34A9-EB5F-4854-B68E-03F1E3B214C2}" type="pres">
      <dgm:prSet presAssocID="{B24D0A31-44A4-46A9-9C47-0D2710EF38E7}" presName="hierRoot4" presStyleCnt="0"/>
      <dgm:spPr/>
      <dgm:t>
        <a:bodyPr/>
        <a:lstStyle/>
        <a:p>
          <a:endParaRPr lang="en-US"/>
        </a:p>
      </dgm:t>
    </dgm:pt>
    <dgm:pt modelId="{99D558EE-DD63-4200-A238-07F5218DF404}" type="pres">
      <dgm:prSet presAssocID="{B24D0A31-44A4-46A9-9C47-0D2710EF38E7}" presName="composite4" presStyleCnt="0"/>
      <dgm:spPr/>
      <dgm:t>
        <a:bodyPr/>
        <a:lstStyle/>
        <a:p>
          <a:endParaRPr lang="en-US"/>
        </a:p>
      </dgm:t>
    </dgm:pt>
    <dgm:pt modelId="{4C21E2FE-984F-4073-8567-B548F97391E6}" type="pres">
      <dgm:prSet presAssocID="{B24D0A31-44A4-46A9-9C47-0D2710EF38E7}" presName="background4" presStyleLbl="node4" presStyleIdx="0" presStyleCnt="2"/>
      <dgm:spPr/>
      <dgm:t>
        <a:bodyPr/>
        <a:lstStyle/>
        <a:p>
          <a:endParaRPr lang="en-US"/>
        </a:p>
      </dgm:t>
    </dgm:pt>
    <dgm:pt modelId="{B3C13D25-F065-414D-A9E7-E0443173E64C}" type="pres">
      <dgm:prSet presAssocID="{B24D0A31-44A4-46A9-9C47-0D2710EF38E7}" presName="text4" presStyleLbl="fgAcc4" presStyleIdx="0" presStyleCnt="2">
        <dgm:presLayoutVars>
          <dgm:chPref val="3"/>
        </dgm:presLayoutVars>
      </dgm:prSet>
      <dgm:spPr/>
      <dgm:t>
        <a:bodyPr/>
        <a:lstStyle/>
        <a:p>
          <a:endParaRPr lang="en-US"/>
        </a:p>
      </dgm:t>
    </dgm:pt>
    <dgm:pt modelId="{DC73077D-B093-4B40-94C1-623C6F9157A7}" type="pres">
      <dgm:prSet presAssocID="{B24D0A31-44A4-46A9-9C47-0D2710EF38E7}" presName="hierChild5" presStyleCnt="0"/>
      <dgm:spPr/>
      <dgm:t>
        <a:bodyPr/>
        <a:lstStyle/>
        <a:p>
          <a:endParaRPr lang="en-US"/>
        </a:p>
      </dgm:t>
    </dgm:pt>
    <dgm:pt modelId="{18E19DDF-390D-4744-93BF-59496965E488}" type="pres">
      <dgm:prSet presAssocID="{049249DB-7AC0-4ADE-919E-1F51F9F97E8E}" presName="Name17" presStyleLbl="parChTrans1D3" presStyleIdx="1" presStyleCnt="2"/>
      <dgm:spPr/>
      <dgm:t>
        <a:bodyPr/>
        <a:lstStyle/>
        <a:p>
          <a:endParaRPr lang="en-US"/>
        </a:p>
      </dgm:t>
    </dgm:pt>
    <dgm:pt modelId="{7527DA42-F91B-45E2-935A-B2242C6B861E}" type="pres">
      <dgm:prSet presAssocID="{1BDEF1B5-C497-4757-8CA6-940230FD5DBA}" presName="hierRoot3" presStyleCnt="0"/>
      <dgm:spPr/>
      <dgm:t>
        <a:bodyPr/>
        <a:lstStyle/>
        <a:p>
          <a:endParaRPr lang="en-US"/>
        </a:p>
      </dgm:t>
    </dgm:pt>
    <dgm:pt modelId="{B67F2F15-8861-4706-A352-AF92A4EDC364}" type="pres">
      <dgm:prSet presAssocID="{1BDEF1B5-C497-4757-8CA6-940230FD5DBA}" presName="composite3" presStyleCnt="0"/>
      <dgm:spPr/>
      <dgm:t>
        <a:bodyPr/>
        <a:lstStyle/>
        <a:p>
          <a:endParaRPr lang="en-US"/>
        </a:p>
      </dgm:t>
    </dgm:pt>
    <dgm:pt modelId="{0B262033-8662-4F60-8F33-47D71989D11D}" type="pres">
      <dgm:prSet presAssocID="{1BDEF1B5-C497-4757-8CA6-940230FD5DBA}" presName="background3" presStyleLbl="node3" presStyleIdx="1" presStyleCnt="2"/>
      <dgm:spPr/>
      <dgm:t>
        <a:bodyPr/>
        <a:lstStyle/>
        <a:p>
          <a:endParaRPr lang="en-US"/>
        </a:p>
      </dgm:t>
    </dgm:pt>
    <dgm:pt modelId="{C54B599E-ED0D-4F1D-9B7F-1DF76A465C64}" type="pres">
      <dgm:prSet presAssocID="{1BDEF1B5-C497-4757-8CA6-940230FD5DBA}" presName="text3" presStyleLbl="fgAcc3" presStyleIdx="1" presStyleCnt="2">
        <dgm:presLayoutVars>
          <dgm:chPref val="3"/>
        </dgm:presLayoutVars>
      </dgm:prSet>
      <dgm:spPr/>
      <dgm:t>
        <a:bodyPr/>
        <a:lstStyle/>
        <a:p>
          <a:endParaRPr lang="en-US"/>
        </a:p>
      </dgm:t>
    </dgm:pt>
    <dgm:pt modelId="{F2AD6B87-6216-409F-8899-8288C7FA5FB3}" type="pres">
      <dgm:prSet presAssocID="{1BDEF1B5-C497-4757-8CA6-940230FD5DBA}" presName="hierChild4" presStyleCnt="0"/>
      <dgm:spPr/>
      <dgm:t>
        <a:bodyPr/>
        <a:lstStyle/>
        <a:p>
          <a:endParaRPr lang="en-US"/>
        </a:p>
      </dgm:t>
    </dgm:pt>
    <dgm:pt modelId="{53ADE0BE-FF71-40D8-A240-6355A9D6A3DF}" type="pres">
      <dgm:prSet presAssocID="{1157B974-79F7-4F96-A8F6-F64B6930901A}" presName="Name23" presStyleLbl="parChTrans1D4" presStyleIdx="1" presStyleCnt="2"/>
      <dgm:spPr/>
      <dgm:t>
        <a:bodyPr/>
        <a:lstStyle/>
        <a:p>
          <a:endParaRPr lang="en-US"/>
        </a:p>
      </dgm:t>
    </dgm:pt>
    <dgm:pt modelId="{4A81DFAC-547C-469A-BE27-701807070EF2}" type="pres">
      <dgm:prSet presAssocID="{CA7A900D-A7E9-4EDF-B434-38E70075127B}" presName="hierRoot4" presStyleCnt="0"/>
      <dgm:spPr/>
      <dgm:t>
        <a:bodyPr/>
        <a:lstStyle/>
        <a:p>
          <a:endParaRPr lang="en-US"/>
        </a:p>
      </dgm:t>
    </dgm:pt>
    <dgm:pt modelId="{3961036F-6F42-4123-AAFD-31C7CB41A3DC}" type="pres">
      <dgm:prSet presAssocID="{CA7A900D-A7E9-4EDF-B434-38E70075127B}" presName="composite4" presStyleCnt="0"/>
      <dgm:spPr/>
      <dgm:t>
        <a:bodyPr/>
        <a:lstStyle/>
        <a:p>
          <a:endParaRPr lang="en-US"/>
        </a:p>
      </dgm:t>
    </dgm:pt>
    <dgm:pt modelId="{F5A530B3-5E6F-49F8-A38F-FB4163EC8528}" type="pres">
      <dgm:prSet presAssocID="{CA7A900D-A7E9-4EDF-B434-38E70075127B}" presName="background4" presStyleLbl="node4" presStyleIdx="1" presStyleCnt="2"/>
      <dgm:spPr/>
      <dgm:t>
        <a:bodyPr/>
        <a:lstStyle/>
        <a:p>
          <a:endParaRPr lang="en-US"/>
        </a:p>
      </dgm:t>
    </dgm:pt>
    <dgm:pt modelId="{584C4206-B67E-4F78-950C-F281804FCE0B}" type="pres">
      <dgm:prSet presAssocID="{CA7A900D-A7E9-4EDF-B434-38E70075127B}" presName="text4" presStyleLbl="fgAcc4" presStyleIdx="1" presStyleCnt="2">
        <dgm:presLayoutVars>
          <dgm:chPref val="3"/>
        </dgm:presLayoutVars>
      </dgm:prSet>
      <dgm:spPr/>
      <dgm:t>
        <a:bodyPr/>
        <a:lstStyle/>
        <a:p>
          <a:endParaRPr lang="en-US"/>
        </a:p>
      </dgm:t>
    </dgm:pt>
    <dgm:pt modelId="{96230774-8604-4F85-84CC-B05E25E5A137}" type="pres">
      <dgm:prSet presAssocID="{CA7A900D-A7E9-4EDF-B434-38E70075127B}" presName="hierChild5" presStyleCnt="0"/>
      <dgm:spPr/>
      <dgm:t>
        <a:bodyPr/>
        <a:lstStyle/>
        <a:p>
          <a:endParaRPr lang="en-US"/>
        </a:p>
      </dgm:t>
    </dgm:pt>
    <dgm:pt modelId="{D5404F1C-1402-4728-BDC7-7009581EE6D7}" type="pres">
      <dgm:prSet presAssocID="{6F8D0C6C-4F8D-44FF-8933-EA93EE0A5861}" presName="Name10" presStyleLbl="parChTrans1D2" presStyleIdx="1" presStyleCnt="4"/>
      <dgm:spPr/>
      <dgm:t>
        <a:bodyPr/>
        <a:lstStyle/>
        <a:p>
          <a:endParaRPr lang="en-US"/>
        </a:p>
      </dgm:t>
    </dgm:pt>
    <dgm:pt modelId="{A890A87F-C22B-45A9-B28F-D0C1180EECDD}" type="pres">
      <dgm:prSet presAssocID="{6F070078-E3CE-42A0-8089-9DE3AD06BFBA}" presName="hierRoot2" presStyleCnt="0"/>
      <dgm:spPr/>
      <dgm:t>
        <a:bodyPr/>
        <a:lstStyle/>
        <a:p>
          <a:endParaRPr lang="en-US"/>
        </a:p>
      </dgm:t>
    </dgm:pt>
    <dgm:pt modelId="{EB4A4AD9-4B6E-4DDB-993B-CC49B5352F37}" type="pres">
      <dgm:prSet presAssocID="{6F070078-E3CE-42A0-8089-9DE3AD06BFBA}" presName="composite2" presStyleCnt="0"/>
      <dgm:spPr/>
      <dgm:t>
        <a:bodyPr/>
        <a:lstStyle/>
        <a:p>
          <a:endParaRPr lang="en-US"/>
        </a:p>
      </dgm:t>
    </dgm:pt>
    <dgm:pt modelId="{50F015DB-5E48-410C-85B9-BDD911F83716}" type="pres">
      <dgm:prSet presAssocID="{6F070078-E3CE-42A0-8089-9DE3AD06BFBA}" presName="background2" presStyleLbl="node2" presStyleIdx="1" presStyleCnt="4"/>
      <dgm:spPr/>
      <dgm:t>
        <a:bodyPr/>
        <a:lstStyle/>
        <a:p>
          <a:endParaRPr lang="en-US"/>
        </a:p>
      </dgm:t>
    </dgm:pt>
    <dgm:pt modelId="{4158FE2A-4BAB-44B9-B9D4-4B800758E01B}" type="pres">
      <dgm:prSet presAssocID="{6F070078-E3CE-42A0-8089-9DE3AD06BFBA}" presName="text2" presStyleLbl="fgAcc2" presStyleIdx="1" presStyleCnt="4">
        <dgm:presLayoutVars>
          <dgm:chPref val="3"/>
        </dgm:presLayoutVars>
      </dgm:prSet>
      <dgm:spPr/>
      <dgm:t>
        <a:bodyPr/>
        <a:lstStyle/>
        <a:p>
          <a:endParaRPr lang="en-US"/>
        </a:p>
      </dgm:t>
    </dgm:pt>
    <dgm:pt modelId="{E03B4F64-FAA0-4E0D-A6B9-094E76B17FDF}" type="pres">
      <dgm:prSet presAssocID="{6F070078-E3CE-42A0-8089-9DE3AD06BFBA}" presName="hierChild3" presStyleCnt="0"/>
      <dgm:spPr/>
      <dgm:t>
        <a:bodyPr/>
        <a:lstStyle/>
        <a:p>
          <a:endParaRPr lang="en-US"/>
        </a:p>
      </dgm:t>
    </dgm:pt>
    <dgm:pt modelId="{7162200B-B045-4720-8450-E6B6F091F3C1}" type="pres">
      <dgm:prSet presAssocID="{1AAA69F0-8F88-40AF-8394-81D4C5C8A025}" presName="Name10" presStyleLbl="parChTrans1D2" presStyleIdx="2" presStyleCnt="4"/>
      <dgm:spPr/>
      <dgm:t>
        <a:bodyPr/>
        <a:lstStyle/>
        <a:p>
          <a:endParaRPr lang="en-US"/>
        </a:p>
      </dgm:t>
    </dgm:pt>
    <dgm:pt modelId="{D5F29771-D2A9-4E53-B0E7-013A8920153E}" type="pres">
      <dgm:prSet presAssocID="{7B4AED49-1E16-4DCC-BC95-9414C87CDC74}" presName="hierRoot2" presStyleCnt="0"/>
      <dgm:spPr/>
      <dgm:t>
        <a:bodyPr/>
        <a:lstStyle/>
        <a:p>
          <a:endParaRPr lang="en-US"/>
        </a:p>
      </dgm:t>
    </dgm:pt>
    <dgm:pt modelId="{A25221AD-1380-40FA-8D5E-48FD1DA7105B}" type="pres">
      <dgm:prSet presAssocID="{7B4AED49-1E16-4DCC-BC95-9414C87CDC74}" presName="composite2" presStyleCnt="0"/>
      <dgm:spPr/>
      <dgm:t>
        <a:bodyPr/>
        <a:lstStyle/>
        <a:p>
          <a:endParaRPr lang="en-US"/>
        </a:p>
      </dgm:t>
    </dgm:pt>
    <dgm:pt modelId="{EFDD1990-616E-4A8C-8ED9-A16D7FBDBE02}" type="pres">
      <dgm:prSet presAssocID="{7B4AED49-1E16-4DCC-BC95-9414C87CDC74}" presName="background2" presStyleLbl="node2" presStyleIdx="2" presStyleCnt="4"/>
      <dgm:spPr/>
      <dgm:t>
        <a:bodyPr/>
        <a:lstStyle/>
        <a:p>
          <a:endParaRPr lang="en-US"/>
        </a:p>
      </dgm:t>
    </dgm:pt>
    <dgm:pt modelId="{012E321C-1B56-487B-956C-0B366D737F26}" type="pres">
      <dgm:prSet presAssocID="{7B4AED49-1E16-4DCC-BC95-9414C87CDC74}" presName="text2" presStyleLbl="fgAcc2" presStyleIdx="2" presStyleCnt="4">
        <dgm:presLayoutVars>
          <dgm:chPref val="3"/>
        </dgm:presLayoutVars>
      </dgm:prSet>
      <dgm:spPr/>
      <dgm:t>
        <a:bodyPr/>
        <a:lstStyle/>
        <a:p>
          <a:endParaRPr lang="en-US"/>
        </a:p>
      </dgm:t>
    </dgm:pt>
    <dgm:pt modelId="{DF503B33-D77C-4872-88A0-4D5CD7705FBE}" type="pres">
      <dgm:prSet presAssocID="{7B4AED49-1E16-4DCC-BC95-9414C87CDC74}" presName="hierChild3" presStyleCnt="0"/>
      <dgm:spPr/>
      <dgm:t>
        <a:bodyPr/>
        <a:lstStyle/>
        <a:p>
          <a:endParaRPr lang="en-US"/>
        </a:p>
      </dgm:t>
    </dgm:pt>
    <dgm:pt modelId="{BE276372-6BC1-447F-91A8-BE13F8EBD38B}" type="pres">
      <dgm:prSet presAssocID="{12B18611-6319-4EF3-9B0A-72DD53DC18C6}" presName="Name10" presStyleLbl="parChTrans1D2" presStyleIdx="3" presStyleCnt="4"/>
      <dgm:spPr/>
      <dgm:t>
        <a:bodyPr/>
        <a:lstStyle/>
        <a:p>
          <a:endParaRPr lang="en-US"/>
        </a:p>
      </dgm:t>
    </dgm:pt>
    <dgm:pt modelId="{DC260074-9AC1-4316-955E-D974DF62A1B0}" type="pres">
      <dgm:prSet presAssocID="{FAF1364E-9808-4F33-85C9-B733410624C9}" presName="hierRoot2" presStyleCnt="0"/>
      <dgm:spPr/>
      <dgm:t>
        <a:bodyPr/>
        <a:lstStyle/>
        <a:p>
          <a:endParaRPr lang="en-US"/>
        </a:p>
      </dgm:t>
    </dgm:pt>
    <dgm:pt modelId="{166C0AC2-D352-4736-AE56-9E8C045A4495}" type="pres">
      <dgm:prSet presAssocID="{FAF1364E-9808-4F33-85C9-B733410624C9}" presName="composite2" presStyleCnt="0"/>
      <dgm:spPr/>
      <dgm:t>
        <a:bodyPr/>
        <a:lstStyle/>
        <a:p>
          <a:endParaRPr lang="en-US"/>
        </a:p>
      </dgm:t>
    </dgm:pt>
    <dgm:pt modelId="{F1C75193-90E4-4380-9325-BA84868491C7}" type="pres">
      <dgm:prSet presAssocID="{FAF1364E-9808-4F33-85C9-B733410624C9}" presName="background2" presStyleLbl="node2" presStyleIdx="3" presStyleCnt="4"/>
      <dgm:spPr/>
      <dgm:t>
        <a:bodyPr/>
        <a:lstStyle/>
        <a:p>
          <a:endParaRPr lang="en-US"/>
        </a:p>
      </dgm:t>
    </dgm:pt>
    <dgm:pt modelId="{EFC90B4D-A064-4107-93E5-3C5B2641D03C}" type="pres">
      <dgm:prSet presAssocID="{FAF1364E-9808-4F33-85C9-B733410624C9}" presName="text2" presStyleLbl="fgAcc2" presStyleIdx="3" presStyleCnt="4">
        <dgm:presLayoutVars>
          <dgm:chPref val="3"/>
        </dgm:presLayoutVars>
      </dgm:prSet>
      <dgm:spPr/>
      <dgm:t>
        <a:bodyPr/>
        <a:lstStyle/>
        <a:p>
          <a:endParaRPr lang="en-US"/>
        </a:p>
      </dgm:t>
    </dgm:pt>
    <dgm:pt modelId="{965E6BB5-8292-4D92-80A6-6B4AE2D4189E}" type="pres">
      <dgm:prSet presAssocID="{FAF1364E-9808-4F33-85C9-B733410624C9}" presName="hierChild3" presStyleCnt="0"/>
      <dgm:spPr/>
      <dgm:t>
        <a:bodyPr/>
        <a:lstStyle/>
        <a:p>
          <a:endParaRPr lang="en-US"/>
        </a:p>
      </dgm:t>
    </dgm:pt>
  </dgm:ptLst>
  <dgm:cxnLst>
    <dgm:cxn modelId="{05073C54-5282-4ECA-9CEC-B04DCF2302F5}" srcId="{7F9A61D5-C24A-45B5-BDD5-E8ABDAB187E3}" destId="{B24D0A31-44A4-46A9-9C47-0D2710EF38E7}" srcOrd="0" destOrd="0" parTransId="{C9952DB6-E474-4DAC-9308-D9A433DB9A2F}" sibTransId="{0382E48B-51FA-46EE-8E88-1672F3679E57}"/>
    <dgm:cxn modelId="{74D8AAD1-1F9C-455E-B221-FBBA996DBD32}" type="presOf" srcId="{049249DB-7AC0-4ADE-919E-1F51F9F97E8E}" destId="{18E19DDF-390D-4744-93BF-59496965E488}" srcOrd="0" destOrd="0" presId="urn:microsoft.com/office/officeart/2005/8/layout/hierarchy1"/>
    <dgm:cxn modelId="{A1B8A561-8DC2-4D07-9E92-2B15F1C9A214}" type="presOf" srcId="{7F9A61D5-C24A-45B5-BDD5-E8ABDAB187E3}" destId="{0C290D8D-2A5F-4B0E-B649-DBCCF0938117}" srcOrd="0" destOrd="0" presId="urn:microsoft.com/office/officeart/2005/8/layout/hierarchy1"/>
    <dgm:cxn modelId="{458CF132-3BF1-4367-8591-9319FBF80828}" type="presOf" srcId="{6F070078-E3CE-42A0-8089-9DE3AD06BFBA}" destId="{4158FE2A-4BAB-44B9-B9D4-4B800758E01B}" srcOrd="0" destOrd="0" presId="urn:microsoft.com/office/officeart/2005/8/layout/hierarchy1"/>
    <dgm:cxn modelId="{4149C223-4C1F-425A-9206-ECBB4D4767CE}" type="presOf" srcId="{0B27AD4B-1F64-4CFA-BA43-114147436561}" destId="{5E748EE4-0872-4F22-A58F-D5902FB28DB2}" srcOrd="0" destOrd="0" presId="urn:microsoft.com/office/officeart/2005/8/layout/hierarchy1"/>
    <dgm:cxn modelId="{41E855D4-AD3C-440E-9FC1-E3F0CC805887}" type="presOf" srcId="{6F8D0C6C-4F8D-44FF-8933-EA93EE0A5861}" destId="{D5404F1C-1402-4728-BDC7-7009581EE6D7}" srcOrd="0" destOrd="0" presId="urn:microsoft.com/office/officeart/2005/8/layout/hierarchy1"/>
    <dgm:cxn modelId="{CCF516C3-E948-433D-A21D-8B9850F66A96}" type="presOf" srcId="{7B4AED49-1E16-4DCC-BC95-9414C87CDC74}" destId="{012E321C-1B56-487B-956C-0B366D737F26}" srcOrd="0" destOrd="0" presId="urn:microsoft.com/office/officeart/2005/8/layout/hierarchy1"/>
    <dgm:cxn modelId="{49FD6811-8962-4713-AA0A-63D6FCF2FB9D}" srcId="{1BDEF1B5-C497-4757-8CA6-940230FD5DBA}" destId="{CA7A900D-A7E9-4EDF-B434-38E70075127B}" srcOrd="0" destOrd="0" parTransId="{1157B974-79F7-4F96-A8F6-F64B6930901A}" sibTransId="{9E778A05-6369-4307-8037-816230B1B2A5}"/>
    <dgm:cxn modelId="{151EF85D-200F-416D-8C2A-64626710F855}" srcId="{4310FA6E-593A-4311-9E3E-618651FB0F5D}" destId="{7F9A61D5-C24A-45B5-BDD5-E8ABDAB187E3}" srcOrd="0" destOrd="0" parTransId="{B22B06F3-3B6A-43EC-A379-0E91287E8C73}" sibTransId="{318AF699-00AF-41A1-9DC6-982613CAC1B8}"/>
    <dgm:cxn modelId="{732393BE-7DB2-409A-8D2F-6043513066AE}" type="presOf" srcId="{B24D0A31-44A4-46A9-9C47-0D2710EF38E7}" destId="{B3C13D25-F065-414D-A9E7-E0443173E64C}" srcOrd="0" destOrd="0" presId="urn:microsoft.com/office/officeart/2005/8/layout/hierarchy1"/>
    <dgm:cxn modelId="{B80B6920-25CB-44E7-8CC5-FB28945239F2}" type="presOf" srcId="{FAF1364E-9808-4F33-85C9-B733410624C9}" destId="{EFC90B4D-A064-4107-93E5-3C5B2641D03C}" srcOrd="0" destOrd="0" presId="urn:microsoft.com/office/officeart/2005/8/layout/hierarchy1"/>
    <dgm:cxn modelId="{2A1428F0-75B8-4BF3-8550-BA7EE7C62FED}" type="presOf" srcId="{1157B974-79F7-4F96-A8F6-F64B6930901A}" destId="{53ADE0BE-FF71-40D8-A240-6355A9D6A3DF}" srcOrd="0" destOrd="0" presId="urn:microsoft.com/office/officeart/2005/8/layout/hierarchy1"/>
    <dgm:cxn modelId="{1A2266F5-8562-4E0D-BDA3-C5A238E8B15C}" srcId="{0B27AD4B-1F64-4CFA-BA43-114147436561}" destId="{6F070078-E3CE-42A0-8089-9DE3AD06BFBA}" srcOrd="1" destOrd="0" parTransId="{6F8D0C6C-4F8D-44FF-8933-EA93EE0A5861}" sibTransId="{6B4CDB7B-8B24-4C2D-8719-B353D1F88673}"/>
    <dgm:cxn modelId="{C810B4BA-8C05-42D2-BA50-78D7BDB562F2}" type="presOf" srcId="{CA7A900D-A7E9-4EDF-B434-38E70075127B}" destId="{584C4206-B67E-4F78-950C-F281804FCE0B}" srcOrd="0" destOrd="0" presId="urn:microsoft.com/office/officeart/2005/8/layout/hierarchy1"/>
    <dgm:cxn modelId="{70BD1859-A175-435A-BF64-4D622326E59F}" type="presOf" srcId="{1BDEF1B5-C497-4757-8CA6-940230FD5DBA}" destId="{C54B599E-ED0D-4F1D-9B7F-1DF76A465C64}" srcOrd="0" destOrd="0" presId="urn:microsoft.com/office/officeart/2005/8/layout/hierarchy1"/>
    <dgm:cxn modelId="{82400700-FDB2-4D0A-8BDD-A91D79B62BFD}" type="presOf" srcId="{C9952DB6-E474-4DAC-9308-D9A433DB9A2F}" destId="{7EA872FF-D033-4760-9D4F-D3B961DA229F}" srcOrd="0" destOrd="0" presId="urn:microsoft.com/office/officeart/2005/8/layout/hierarchy1"/>
    <dgm:cxn modelId="{265D7827-C3AC-4D07-9882-813AA24DC9ED}" type="presOf" srcId="{12B18611-6319-4EF3-9B0A-72DD53DC18C6}" destId="{BE276372-6BC1-447F-91A8-BE13F8EBD38B}" srcOrd="0" destOrd="0" presId="urn:microsoft.com/office/officeart/2005/8/layout/hierarchy1"/>
    <dgm:cxn modelId="{4D35DB0D-3C17-4C33-955D-3DCFDF89A8EF}" type="presOf" srcId="{DEBDCCDD-71A0-4D5B-974C-E1EE44A675EA}" destId="{8E6E05F6-75EB-4D3A-B472-E60FF67EDDE5}" srcOrd="0" destOrd="0" presId="urn:microsoft.com/office/officeart/2005/8/layout/hierarchy1"/>
    <dgm:cxn modelId="{59CEC825-3F64-4132-8F83-C2507321319C}" type="presOf" srcId="{B22B06F3-3B6A-43EC-A379-0E91287E8C73}" destId="{F02CD396-2395-46E3-B8A3-60F753534B6D}" srcOrd="0" destOrd="0" presId="urn:microsoft.com/office/officeart/2005/8/layout/hierarchy1"/>
    <dgm:cxn modelId="{215C9F56-3EBC-497B-8DCE-5873C2D4CFF2}" srcId="{0B27AD4B-1F64-4CFA-BA43-114147436561}" destId="{4310FA6E-593A-4311-9E3E-618651FB0F5D}" srcOrd="0" destOrd="0" parTransId="{DEBDCCDD-71A0-4D5B-974C-E1EE44A675EA}" sibTransId="{CB8EE7D3-EB81-43B3-B20C-45147E80B6B9}"/>
    <dgm:cxn modelId="{306176CB-9119-4879-8BFF-3D0D2B0EC173}" type="presOf" srcId="{1AAA69F0-8F88-40AF-8394-81D4C5C8A025}" destId="{7162200B-B045-4720-8450-E6B6F091F3C1}" srcOrd="0" destOrd="0" presId="urn:microsoft.com/office/officeart/2005/8/layout/hierarchy1"/>
    <dgm:cxn modelId="{627C008B-68E5-418D-AB94-5A469A0C97EC}" srcId="{AE864433-70E9-44DD-8925-273A01E48075}" destId="{0B27AD4B-1F64-4CFA-BA43-114147436561}" srcOrd="0" destOrd="0" parTransId="{2AF130C0-9021-4F7F-919E-2E9FD60CEAFE}" sibTransId="{419509A7-707D-40AE-ABD5-F70AB2EAAF15}"/>
    <dgm:cxn modelId="{3649A2BF-152C-475F-B448-E35DC319B816}" srcId="{0B27AD4B-1F64-4CFA-BA43-114147436561}" destId="{7B4AED49-1E16-4DCC-BC95-9414C87CDC74}" srcOrd="2" destOrd="0" parTransId="{1AAA69F0-8F88-40AF-8394-81D4C5C8A025}" sibTransId="{6A1D859F-0235-464E-AECB-6D03EE373148}"/>
    <dgm:cxn modelId="{B77B5EB1-72D7-4D2A-B800-AAEFF7CCFB0C}" srcId="{0B27AD4B-1F64-4CFA-BA43-114147436561}" destId="{FAF1364E-9808-4F33-85C9-B733410624C9}" srcOrd="3" destOrd="0" parTransId="{12B18611-6319-4EF3-9B0A-72DD53DC18C6}" sibTransId="{4C5C9044-FCEC-434F-8F40-42DE6370A043}"/>
    <dgm:cxn modelId="{62EF77CB-C1DF-4041-A5D7-682BFB1DE109}" type="presOf" srcId="{AE864433-70E9-44DD-8925-273A01E48075}" destId="{F7D62F00-CD9A-4799-9048-C27D37599672}" srcOrd="0" destOrd="0" presId="urn:microsoft.com/office/officeart/2005/8/layout/hierarchy1"/>
    <dgm:cxn modelId="{0C3D688E-2C09-473A-A054-84D38BC6C7D1}" srcId="{4310FA6E-593A-4311-9E3E-618651FB0F5D}" destId="{1BDEF1B5-C497-4757-8CA6-940230FD5DBA}" srcOrd="1" destOrd="0" parTransId="{049249DB-7AC0-4ADE-919E-1F51F9F97E8E}" sibTransId="{6385B6CA-1786-4B5D-BB92-BC8327DDF7B9}"/>
    <dgm:cxn modelId="{F4406062-7AA3-4C15-9C36-503FC468AB85}" type="presOf" srcId="{4310FA6E-593A-4311-9E3E-618651FB0F5D}" destId="{16DBCCF7-2027-43D9-A646-4805EB1920F0}" srcOrd="0" destOrd="0" presId="urn:microsoft.com/office/officeart/2005/8/layout/hierarchy1"/>
    <dgm:cxn modelId="{59A2D58E-9373-4390-B772-778D01AC2571}" type="presParOf" srcId="{F7D62F00-CD9A-4799-9048-C27D37599672}" destId="{1C27AE1E-3689-40DA-A004-56571E58FEB6}" srcOrd="0" destOrd="0" presId="urn:microsoft.com/office/officeart/2005/8/layout/hierarchy1"/>
    <dgm:cxn modelId="{03E93E6C-B350-4E65-A77D-18D703559E69}" type="presParOf" srcId="{1C27AE1E-3689-40DA-A004-56571E58FEB6}" destId="{54756B05-EF9A-418E-9854-CD2C96C03D8D}" srcOrd="0" destOrd="0" presId="urn:microsoft.com/office/officeart/2005/8/layout/hierarchy1"/>
    <dgm:cxn modelId="{F386BD32-45B5-4270-BD98-06675A427AFD}" type="presParOf" srcId="{54756B05-EF9A-418E-9854-CD2C96C03D8D}" destId="{89DEF23F-CDAD-4D35-B059-974C79688361}" srcOrd="0" destOrd="0" presId="urn:microsoft.com/office/officeart/2005/8/layout/hierarchy1"/>
    <dgm:cxn modelId="{ED515A4D-7520-4C63-975D-2AD2A7A4FA86}" type="presParOf" srcId="{54756B05-EF9A-418E-9854-CD2C96C03D8D}" destId="{5E748EE4-0872-4F22-A58F-D5902FB28DB2}" srcOrd="1" destOrd="0" presId="urn:microsoft.com/office/officeart/2005/8/layout/hierarchy1"/>
    <dgm:cxn modelId="{4D4DCB38-705B-497F-BE56-020866A917AE}" type="presParOf" srcId="{1C27AE1E-3689-40DA-A004-56571E58FEB6}" destId="{2E203CB0-5002-4B33-9503-03B6A61329C1}" srcOrd="1" destOrd="0" presId="urn:microsoft.com/office/officeart/2005/8/layout/hierarchy1"/>
    <dgm:cxn modelId="{94A56F17-FB0A-40EB-BC0C-F35589D7E6D7}" type="presParOf" srcId="{2E203CB0-5002-4B33-9503-03B6A61329C1}" destId="{8E6E05F6-75EB-4D3A-B472-E60FF67EDDE5}" srcOrd="0" destOrd="0" presId="urn:microsoft.com/office/officeart/2005/8/layout/hierarchy1"/>
    <dgm:cxn modelId="{30E779CD-3BE5-4479-9537-E3FB5A3CA259}" type="presParOf" srcId="{2E203CB0-5002-4B33-9503-03B6A61329C1}" destId="{B730A0E4-6150-4774-ADD8-B3E71817D83D}" srcOrd="1" destOrd="0" presId="urn:microsoft.com/office/officeart/2005/8/layout/hierarchy1"/>
    <dgm:cxn modelId="{6BDF0312-CC9C-4E3A-B745-AEC96873564F}" type="presParOf" srcId="{B730A0E4-6150-4774-ADD8-B3E71817D83D}" destId="{73319B18-4F4B-4354-92D5-41FDF0B8EDA9}" srcOrd="0" destOrd="0" presId="urn:microsoft.com/office/officeart/2005/8/layout/hierarchy1"/>
    <dgm:cxn modelId="{9F3A36B0-BDD7-4BF3-A37D-CC86C6475815}" type="presParOf" srcId="{73319B18-4F4B-4354-92D5-41FDF0B8EDA9}" destId="{B835351D-A767-4A1F-ABB3-749BEAB0A956}" srcOrd="0" destOrd="0" presId="urn:microsoft.com/office/officeart/2005/8/layout/hierarchy1"/>
    <dgm:cxn modelId="{6FCD27A7-6E0E-4E65-8118-670C224761E6}" type="presParOf" srcId="{73319B18-4F4B-4354-92D5-41FDF0B8EDA9}" destId="{16DBCCF7-2027-43D9-A646-4805EB1920F0}" srcOrd="1" destOrd="0" presId="urn:microsoft.com/office/officeart/2005/8/layout/hierarchy1"/>
    <dgm:cxn modelId="{0DAADF4E-B1A0-4CE3-B24D-6E6B0F3945AF}" type="presParOf" srcId="{B730A0E4-6150-4774-ADD8-B3E71817D83D}" destId="{CE5EA74A-318D-45F4-A64F-3EC73FCFF4F8}" srcOrd="1" destOrd="0" presId="urn:microsoft.com/office/officeart/2005/8/layout/hierarchy1"/>
    <dgm:cxn modelId="{BF18498E-ABB8-40C9-8931-950DBB3DB18D}" type="presParOf" srcId="{CE5EA74A-318D-45F4-A64F-3EC73FCFF4F8}" destId="{F02CD396-2395-46E3-B8A3-60F753534B6D}" srcOrd="0" destOrd="0" presId="urn:microsoft.com/office/officeart/2005/8/layout/hierarchy1"/>
    <dgm:cxn modelId="{19432039-16FC-4FFD-941A-AAF417449447}" type="presParOf" srcId="{CE5EA74A-318D-45F4-A64F-3EC73FCFF4F8}" destId="{6DA49A51-084C-4FD5-82BD-CAC29241D226}" srcOrd="1" destOrd="0" presId="urn:microsoft.com/office/officeart/2005/8/layout/hierarchy1"/>
    <dgm:cxn modelId="{CE1CEE94-3753-4BDA-B073-E9879E023516}" type="presParOf" srcId="{6DA49A51-084C-4FD5-82BD-CAC29241D226}" destId="{2844AF90-48D8-47D3-93EE-F2CF0CE9F686}" srcOrd="0" destOrd="0" presId="urn:microsoft.com/office/officeart/2005/8/layout/hierarchy1"/>
    <dgm:cxn modelId="{7FB8A9A1-A132-403C-BB1E-1157F312AD8A}" type="presParOf" srcId="{2844AF90-48D8-47D3-93EE-F2CF0CE9F686}" destId="{185F5ADC-D34D-44BF-A76B-E98EA42A17BB}" srcOrd="0" destOrd="0" presId="urn:microsoft.com/office/officeart/2005/8/layout/hierarchy1"/>
    <dgm:cxn modelId="{79E6979F-9BEB-4137-929F-F569C8AC7A1D}" type="presParOf" srcId="{2844AF90-48D8-47D3-93EE-F2CF0CE9F686}" destId="{0C290D8D-2A5F-4B0E-B649-DBCCF0938117}" srcOrd="1" destOrd="0" presId="urn:microsoft.com/office/officeart/2005/8/layout/hierarchy1"/>
    <dgm:cxn modelId="{2E51BE51-C395-4CC5-9B2D-7AB827326455}" type="presParOf" srcId="{6DA49A51-084C-4FD5-82BD-CAC29241D226}" destId="{E7CA785C-9CA6-42C8-9D9C-6C790541FBEF}" srcOrd="1" destOrd="0" presId="urn:microsoft.com/office/officeart/2005/8/layout/hierarchy1"/>
    <dgm:cxn modelId="{229BD270-62AE-4194-AE27-1A0B47E0A0D8}" type="presParOf" srcId="{E7CA785C-9CA6-42C8-9D9C-6C790541FBEF}" destId="{7EA872FF-D033-4760-9D4F-D3B961DA229F}" srcOrd="0" destOrd="0" presId="urn:microsoft.com/office/officeart/2005/8/layout/hierarchy1"/>
    <dgm:cxn modelId="{E95D084A-D3AD-4E8C-921E-E4F317262A95}" type="presParOf" srcId="{E7CA785C-9CA6-42C8-9D9C-6C790541FBEF}" destId="{EC3C34A9-EB5F-4854-B68E-03F1E3B214C2}" srcOrd="1" destOrd="0" presId="urn:microsoft.com/office/officeart/2005/8/layout/hierarchy1"/>
    <dgm:cxn modelId="{451BEC53-D961-45C3-ABF3-5CEBD05B753C}" type="presParOf" srcId="{EC3C34A9-EB5F-4854-B68E-03F1E3B214C2}" destId="{99D558EE-DD63-4200-A238-07F5218DF404}" srcOrd="0" destOrd="0" presId="urn:microsoft.com/office/officeart/2005/8/layout/hierarchy1"/>
    <dgm:cxn modelId="{199DBA89-CB03-4EF4-B59F-960DD69FAB95}" type="presParOf" srcId="{99D558EE-DD63-4200-A238-07F5218DF404}" destId="{4C21E2FE-984F-4073-8567-B548F97391E6}" srcOrd="0" destOrd="0" presId="urn:microsoft.com/office/officeart/2005/8/layout/hierarchy1"/>
    <dgm:cxn modelId="{A3395182-29D5-4028-A971-3988EDDA657E}" type="presParOf" srcId="{99D558EE-DD63-4200-A238-07F5218DF404}" destId="{B3C13D25-F065-414D-A9E7-E0443173E64C}" srcOrd="1" destOrd="0" presId="urn:microsoft.com/office/officeart/2005/8/layout/hierarchy1"/>
    <dgm:cxn modelId="{C390B480-63E9-47D0-A840-A93A423F8A18}" type="presParOf" srcId="{EC3C34A9-EB5F-4854-B68E-03F1E3B214C2}" destId="{DC73077D-B093-4B40-94C1-623C6F9157A7}" srcOrd="1" destOrd="0" presId="urn:microsoft.com/office/officeart/2005/8/layout/hierarchy1"/>
    <dgm:cxn modelId="{65F5E3B1-4507-4A25-B317-1C6CCDE0D78B}" type="presParOf" srcId="{CE5EA74A-318D-45F4-A64F-3EC73FCFF4F8}" destId="{18E19DDF-390D-4744-93BF-59496965E488}" srcOrd="2" destOrd="0" presId="urn:microsoft.com/office/officeart/2005/8/layout/hierarchy1"/>
    <dgm:cxn modelId="{A626FCD1-343E-4986-A7BA-27285B74CCA3}" type="presParOf" srcId="{CE5EA74A-318D-45F4-A64F-3EC73FCFF4F8}" destId="{7527DA42-F91B-45E2-935A-B2242C6B861E}" srcOrd="3" destOrd="0" presId="urn:microsoft.com/office/officeart/2005/8/layout/hierarchy1"/>
    <dgm:cxn modelId="{F3FD40F1-ABB0-47F0-A126-F6E037BCD576}" type="presParOf" srcId="{7527DA42-F91B-45E2-935A-B2242C6B861E}" destId="{B67F2F15-8861-4706-A352-AF92A4EDC364}" srcOrd="0" destOrd="0" presId="urn:microsoft.com/office/officeart/2005/8/layout/hierarchy1"/>
    <dgm:cxn modelId="{7C7B4AB4-D11F-4306-948D-22D278172C90}" type="presParOf" srcId="{B67F2F15-8861-4706-A352-AF92A4EDC364}" destId="{0B262033-8662-4F60-8F33-47D71989D11D}" srcOrd="0" destOrd="0" presId="urn:microsoft.com/office/officeart/2005/8/layout/hierarchy1"/>
    <dgm:cxn modelId="{B992FDE6-7540-4E0E-AB7F-42BCF7093BB5}" type="presParOf" srcId="{B67F2F15-8861-4706-A352-AF92A4EDC364}" destId="{C54B599E-ED0D-4F1D-9B7F-1DF76A465C64}" srcOrd="1" destOrd="0" presId="urn:microsoft.com/office/officeart/2005/8/layout/hierarchy1"/>
    <dgm:cxn modelId="{ED89DDD9-68CF-48B2-BB85-E7442C788848}" type="presParOf" srcId="{7527DA42-F91B-45E2-935A-B2242C6B861E}" destId="{F2AD6B87-6216-409F-8899-8288C7FA5FB3}" srcOrd="1" destOrd="0" presId="urn:microsoft.com/office/officeart/2005/8/layout/hierarchy1"/>
    <dgm:cxn modelId="{407CE58C-D6BC-4E8D-A9A1-FF357B255948}" type="presParOf" srcId="{F2AD6B87-6216-409F-8899-8288C7FA5FB3}" destId="{53ADE0BE-FF71-40D8-A240-6355A9D6A3DF}" srcOrd="0" destOrd="0" presId="urn:microsoft.com/office/officeart/2005/8/layout/hierarchy1"/>
    <dgm:cxn modelId="{27B1CDD5-898E-4C0C-8D0F-C6AE8E4F7B99}" type="presParOf" srcId="{F2AD6B87-6216-409F-8899-8288C7FA5FB3}" destId="{4A81DFAC-547C-469A-BE27-701807070EF2}" srcOrd="1" destOrd="0" presId="urn:microsoft.com/office/officeart/2005/8/layout/hierarchy1"/>
    <dgm:cxn modelId="{F42A6855-63E5-41F4-928C-F370DF420BAF}" type="presParOf" srcId="{4A81DFAC-547C-469A-BE27-701807070EF2}" destId="{3961036F-6F42-4123-AAFD-31C7CB41A3DC}" srcOrd="0" destOrd="0" presId="urn:microsoft.com/office/officeart/2005/8/layout/hierarchy1"/>
    <dgm:cxn modelId="{89EB1067-AE79-48CF-B490-05A784CC903F}" type="presParOf" srcId="{3961036F-6F42-4123-AAFD-31C7CB41A3DC}" destId="{F5A530B3-5E6F-49F8-A38F-FB4163EC8528}" srcOrd="0" destOrd="0" presId="urn:microsoft.com/office/officeart/2005/8/layout/hierarchy1"/>
    <dgm:cxn modelId="{ABC85158-B23F-40AD-81B5-9DE0FF59DC44}" type="presParOf" srcId="{3961036F-6F42-4123-AAFD-31C7CB41A3DC}" destId="{584C4206-B67E-4F78-950C-F281804FCE0B}" srcOrd="1" destOrd="0" presId="urn:microsoft.com/office/officeart/2005/8/layout/hierarchy1"/>
    <dgm:cxn modelId="{9F13FCBA-AE9B-4B99-A12E-7090EF4B9E70}" type="presParOf" srcId="{4A81DFAC-547C-469A-BE27-701807070EF2}" destId="{96230774-8604-4F85-84CC-B05E25E5A137}" srcOrd="1" destOrd="0" presId="urn:microsoft.com/office/officeart/2005/8/layout/hierarchy1"/>
    <dgm:cxn modelId="{F316437A-17D9-4D49-8907-2416E5835432}" type="presParOf" srcId="{2E203CB0-5002-4B33-9503-03B6A61329C1}" destId="{D5404F1C-1402-4728-BDC7-7009581EE6D7}" srcOrd="2" destOrd="0" presId="urn:microsoft.com/office/officeart/2005/8/layout/hierarchy1"/>
    <dgm:cxn modelId="{EAE90409-8EFD-413A-BD66-3EE05861FADE}" type="presParOf" srcId="{2E203CB0-5002-4B33-9503-03B6A61329C1}" destId="{A890A87F-C22B-45A9-B28F-D0C1180EECDD}" srcOrd="3" destOrd="0" presId="urn:microsoft.com/office/officeart/2005/8/layout/hierarchy1"/>
    <dgm:cxn modelId="{145D1BC3-9E82-4C1A-9FBA-E4F8726222B5}" type="presParOf" srcId="{A890A87F-C22B-45A9-B28F-D0C1180EECDD}" destId="{EB4A4AD9-4B6E-4DDB-993B-CC49B5352F37}" srcOrd="0" destOrd="0" presId="urn:microsoft.com/office/officeart/2005/8/layout/hierarchy1"/>
    <dgm:cxn modelId="{1421817A-9584-4FA8-8629-60B536C60DA8}" type="presParOf" srcId="{EB4A4AD9-4B6E-4DDB-993B-CC49B5352F37}" destId="{50F015DB-5E48-410C-85B9-BDD911F83716}" srcOrd="0" destOrd="0" presId="urn:microsoft.com/office/officeart/2005/8/layout/hierarchy1"/>
    <dgm:cxn modelId="{5A6EF071-BBE4-461F-B492-C62A39962931}" type="presParOf" srcId="{EB4A4AD9-4B6E-4DDB-993B-CC49B5352F37}" destId="{4158FE2A-4BAB-44B9-B9D4-4B800758E01B}" srcOrd="1" destOrd="0" presId="urn:microsoft.com/office/officeart/2005/8/layout/hierarchy1"/>
    <dgm:cxn modelId="{6181ED6A-DB66-4103-913F-5C40716E42EA}" type="presParOf" srcId="{A890A87F-C22B-45A9-B28F-D0C1180EECDD}" destId="{E03B4F64-FAA0-4E0D-A6B9-094E76B17FDF}" srcOrd="1" destOrd="0" presId="urn:microsoft.com/office/officeart/2005/8/layout/hierarchy1"/>
    <dgm:cxn modelId="{1F7A4F19-CC9B-49E5-8CCE-0C203CB9816F}" type="presParOf" srcId="{2E203CB0-5002-4B33-9503-03B6A61329C1}" destId="{7162200B-B045-4720-8450-E6B6F091F3C1}" srcOrd="4" destOrd="0" presId="urn:microsoft.com/office/officeart/2005/8/layout/hierarchy1"/>
    <dgm:cxn modelId="{EC90ADEB-1BDF-4A1A-9DA7-F64DD1385A91}" type="presParOf" srcId="{2E203CB0-5002-4B33-9503-03B6A61329C1}" destId="{D5F29771-D2A9-4E53-B0E7-013A8920153E}" srcOrd="5" destOrd="0" presId="urn:microsoft.com/office/officeart/2005/8/layout/hierarchy1"/>
    <dgm:cxn modelId="{F4F83AD2-A201-497D-9FB3-82022A46DF42}" type="presParOf" srcId="{D5F29771-D2A9-4E53-B0E7-013A8920153E}" destId="{A25221AD-1380-40FA-8D5E-48FD1DA7105B}" srcOrd="0" destOrd="0" presId="urn:microsoft.com/office/officeart/2005/8/layout/hierarchy1"/>
    <dgm:cxn modelId="{8B01CFA2-215C-4876-ABD4-CF0D2B6465E3}" type="presParOf" srcId="{A25221AD-1380-40FA-8D5E-48FD1DA7105B}" destId="{EFDD1990-616E-4A8C-8ED9-A16D7FBDBE02}" srcOrd="0" destOrd="0" presId="urn:microsoft.com/office/officeart/2005/8/layout/hierarchy1"/>
    <dgm:cxn modelId="{79CCD797-CE18-4D9D-BA35-21049262AEB5}" type="presParOf" srcId="{A25221AD-1380-40FA-8D5E-48FD1DA7105B}" destId="{012E321C-1B56-487B-956C-0B366D737F26}" srcOrd="1" destOrd="0" presId="urn:microsoft.com/office/officeart/2005/8/layout/hierarchy1"/>
    <dgm:cxn modelId="{D5038573-8C83-4207-A7D3-B126DA50BB0A}" type="presParOf" srcId="{D5F29771-D2A9-4E53-B0E7-013A8920153E}" destId="{DF503B33-D77C-4872-88A0-4D5CD7705FBE}" srcOrd="1" destOrd="0" presId="urn:microsoft.com/office/officeart/2005/8/layout/hierarchy1"/>
    <dgm:cxn modelId="{92897215-2813-4BE0-9321-504A72731C6D}" type="presParOf" srcId="{2E203CB0-5002-4B33-9503-03B6A61329C1}" destId="{BE276372-6BC1-447F-91A8-BE13F8EBD38B}" srcOrd="6" destOrd="0" presId="urn:microsoft.com/office/officeart/2005/8/layout/hierarchy1"/>
    <dgm:cxn modelId="{7ECF40C0-C789-4ED1-841F-9CDA2AF7E177}" type="presParOf" srcId="{2E203CB0-5002-4B33-9503-03B6A61329C1}" destId="{DC260074-9AC1-4316-955E-D974DF62A1B0}" srcOrd="7" destOrd="0" presId="urn:microsoft.com/office/officeart/2005/8/layout/hierarchy1"/>
    <dgm:cxn modelId="{3A49A8B6-84A6-4D3B-81F3-4005B38BE0BE}" type="presParOf" srcId="{DC260074-9AC1-4316-955E-D974DF62A1B0}" destId="{166C0AC2-D352-4736-AE56-9E8C045A4495}" srcOrd="0" destOrd="0" presId="urn:microsoft.com/office/officeart/2005/8/layout/hierarchy1"/>
    <dgm:cxn modelId="{16492272-E498-4EDF-9AE1-1385349C997A}" type="presParOf" srcId="{166C0AC2-D352-4736-AE56-9E8C045A4495}" destId="{F1C75193-90E4-4380-9325-BA84868491C7}" srcOrd="0" destOrd="0" presId="urn:microsoft.com/office/officeart/2005/8/layout/hierarchy1"/>
    <dgm:cxn modelId="{4CC6F08B-6C0C-4D37-9281-379B91211CD1}" type="presParOf" srcId="{166C0AC2-D352-4736-AE56-9E8C045A4495}" destId="{EFC90B4D-A064-4107-93E5-3C5B2641D03C}" srcOrd="1" destOrd="0" presId="urn:microsoft.com/office/officeart/2005/8/layout/hierarchy1"/>
    <dgm:cxn modelId="{5AD93075-5333-4EE2-A7B5-777114170C9C}" type="presParOf" srcId="{DC260074-9AC1-4316-955E-D974DF62A1B0}" destId="{965E6BB5-8292-4D92-80A6-6B4AE2D4189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2CA1D-BE52-4027-B762-BDF064BCAC00}">
      <dsp:nvSpPr>
        <dsp:cNvPr id="0" name=""/>
        <dsp:cNvSpPr/>
      </dsp:nvSpPr>
      <dsp:spPr>
        <a:xfrm>
          <a:off x="782315" y="631380"/>
          <a:ext cx="642875" cy="642865"/>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D82D00EB-4F84-417D-B8DF-D30837EAF6F8}">
      <dsp:nvSpPr>
        <dsp:cNvPr id="0" name=""/>
        <dsp:cNvSpPr/>
      </dsp:nvSpPr>
      <dsp:spPr>
        <a:xfrm>
          <a:off x="0" y="1219198"/>
          <a:ext cx="1957949" cy="3159886"/>
        </a:xfrm>
        <a:prstGeom prst="roundRect">
          <a:avLst>
            <a:gd name="adj" fmla="val 10000"/>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n-US" sz="2000" kern="1200" dirty="0" smtClean="0"/>
            <a:t>Schools</a:t>
          </a:r>
          <a:endParaRPr lang="en-US" sz="2000" kern="1200" dirty="0"/>
        </a:p>
        <a:p>
          <a:pPr marL="171450" lvl="1" indent="-171450" algn="l" defTabSz="800100">
            <a:lnSpc>
              <a:spcPct val="90000"/>
            </a:lnSpc>
            <a:spcBef>
              <a:spcPct val="0"/>
            </a:spcBef>
            <a:spcAft>
              <a:spcPct val="15000"/>
            </a:spcAft>
            <a:buChar char="••"/>
          </a:pPr>
          <a:r>
            <a:rPr lang="en-US" sz="1800" kern="1200" dirty="0" smtClean="0"/>
            <a:t>Track data throughout school year</a:t>
          </a:r>
          <a:endParaRPr lang="en-US" sz="1800" kern="1200" dirty="0"/>
        </a:p>
        <a:p>
          <a:pPr marL="171450" lvl="1" indent="-171450" algn="l" defTabSz="800100">
            <a:lnSpc>
              <a:spcPct val="90000"/>
            </a:lnSpc>
            <a:spcBef>
              <a:spcPct val="0"/>
            </a:spcBef>
            <a:spcAft>
              <a:spcPct val="15000"/>
            </a:spcAft>
            <a:buChar char="••"/>
          </a:pPr>
          <a:r>
            <a:rPr lang="en-US" sz="1800" kern="1200" dirty="0" smtClean="0"/>
            <a:t>Determines the appropriate category for every incident</a:t>
          </a:r>
          <a:endParaRPr lang="en-US" sz="1800" kern="1200" dirty="0"/>
        </a:p>
        <a:p>
          <a:pPr marL="171450" lvl="1" indent="-171450" algn="l" defTabSz="800100">
            <a:lnSpc>
              <a:spcPct val="90000"/>
            </a:lnSpc>
            <a:spcBef>
              <a:spcPct val="0"/>
            </a:spcBef>
            <a:spcAft>
              <a:spcPct val="15000"/>
            </a:spcAft>
            <a:buChar char="••"/>
          </a:pPr>
          <a:r>
            <a:rPr lang="en-US" sz="1800" kern="1200" dirty="0" smtClean="0"/>
            <a:t>Provide data to districts</a:t>
          </a:r>
          <a:endParaRPr lang="en-US" sz="1800" kern="1200" dirty="0"/>
        </a:p>
      </dsp:txBody>
      <dsp:txXfrm>
        <a:off x="57346" y="1276544"/>
        <a:ext cx="1843257" cy="3045194"/>
      </dsp:txXfrm>
    </dsp:sp>
    <dsp:sp modelId="{65AB778E-218B-49E6-95C8-CB61469BD6D7}">
      <dsp:nvSpPr>
        <dsp:cNvPr id="0" name=""/>
        <dsp:cNvSpPr/>
      </dsp:nvSpPr>
      <dsp:spPr>
        <a:xfrm rot="864882">
          <a:off x="1483105" y="763030"/>
          <a:ext cx="651607" cy="246157"/>
        </a:xfrm>
        <a:prstGeom prst="rightArrow">
          <a:avLst>
            <a:gd name="adj1" fmla="val 60000"/>
            <a:gd name="adj2" fmla="val 50000"/>
          </a:avLst>
        </a:prstGeom>
        <a:gradFill rotWithShape="0">
          <a:gsLst>
            <a:gs pos="0">
              <a:schemeClr val="accent5">
                <a:shade val="90000"/>
                <a:hueOff val="0"/>
                <a:satOff val="0"/>
                <a:lumOff val="0"/>
                <a:alphaOff val="0"/>
                <a:satMod val="103000"/>
                <a:lumMod val="102000"/>
                <a:tint val="94000"/>
              </a:schemeClr>
            </a:gs>
            <a:gs pos="50000">
              <a:schemeClr val="accent5">
                <a:shade val="90000"/>
                <a:hueOff val="0"/>
                <a:satOff val="0"/>
                <a:lumOff val="0"/>
                <a:alphaOff val="0"/>
                <a:satMod val="110000"/>
                <a:lumMod val="100000"/>
                <a:shade val="100000"/>
              </a:schemeClr>
            </a:gs>
            <a:gs pos="100000">
              <a:schemeClr val="accent5">
                <a:shade val="9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1484267" y="803069"/>
        <a:ext cx="577760" cy="147695"/>
      </dsp:txXfrm>
    </dsp:sp>
    <dsp:sp modelId="{153BFA0E-3ED9-47B0-B6C1-1D7A20DFF3D8}">
      <dsp:nvSpPr>
        <dsp:cNvPr id="0" name=""/>
        <dsp:cNvSpPr/>
      </dsp:nvSpPr>
      <dsp:spPr>
        <a:xfrm>
          <a:off x="2209798" y="914405"/>
          <a:ext cx="1297079" cy="978777"/>
        </a:xfrm>
        <a:prstGeom prst="roundRect">
          <a:avLst>
            <a:gd name="adj" fmla="val 10000"/>
          </a:avLst>
        </a:prstGeom>
        <a:blipFill rotWithShape="0">
          <a:blip xmlns:r="http://schemas.openxmlformats.org/officeDocument/2006/relationships" r:embed="rId2"/>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E88F0B02-AAC4-406B-8CBC-11550AEB2268}">
      <dsp:nvSpPr>
        <dsp:cNvPr id="0" name=""/>
        <dsp:cNvSpPr/>
      </dsp:nvSpPr>
      <dsp:spPr>
        <a:xfrm>
          <a:off x="2187121" y="1958146"/>
          <a:ext cx="2277414" cy="3130013"/>
        </a:xfrm>
        <a:prstGeom prst="roundRect">
          <a:avLst>
            <a:gd name="adj" fmla="val 10000"/>
          </a:avLst>
        </a:prstGeom>
        <a:gradFill rotWithShape="0">
          <a:gsLst>
            <a:gs pos="0">
              <a:schemeClr val="accent5">
                <a:shade val="80000"/>
                <a:hueOff val="68408"/>
                <a:satOff val="-746"/>
                <a:lumOff val="8526"/>
                <a:alphaOff val="0"/>
                <a:satMod val="103000"/>
                <a:lumMod val="102000"/>
                <a:tint val="94000"/>
              </a:schemeClr>
            </a:gs>
            <a:gs pos="50000">
              <a:schemeClr val="accent5">
                <a:shade val="80000"/>
                <a:hueOff val="68408"/>
                <a:satOff val="-746"/>
                <a:lumOff val="8526"/>
                <a:alphaOff val="0"/>
                <a:satMod val="110000"/>
                <a:lumMod val="100000"/>
                <a:shade val="100000"/>
              </a:schemeClr>
            </a:gs>
            <a:gs pos="100000">
              <a:schemeClr val="accent5">
                <a:shade val="80000"/>
                <a:hueOff val="68408"/>
                <a:satOff val="-746"/>
                <a:lumOff val="852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n-US" sz="2000" kern="1200" dirty="0" smtClean="0"/>
            <a:t>Districts</a:t>
          </a:r>
          <a:endParaRPr lang="en-US" sz="2000" kern="1200" dirty="0"/>
        </a:p>
        <a:p>
          <a:pPr marL="171450" lvl="1" indent="-171450" algn="l" defTabSz="800100">
            <a:lnSpc>
              <a:spcPct val="90000"/>
            </a:lnSpc>
            <a:spcBef>
              <a:spcPct val="0"/>
            </a:spcBef>
            <a:spcAft>
              <a:spcPct val="15000"/>
            </a:spcAft>
            <a:buChar char="••"/>
          </a:pPr>
          <a:r>
            <a:rPr lang="en-US" sz="1800" kern="1200" dirty="0" smtClean="0"/>
            <a:t>Combine data from schools</a:t>
          </a:r>
          <a:endParaRPr lang="en-US" sz="1800" kern="1200" dirty="0"/>
        </a:p>
        <a:p>
          <a:pPr marL="171450" lvl="1" indent="-171450" algn="l" defTabSz="800100">
            <a:lnSpc>
              <a:spcPct val="90000"/>
            </a:lnSpc>
            <a:spcBef>
              <a:spcPct val="0"/>
            </a:spcBef>
            <a:spcAft>
              <a:spcPct val="15000"/>
            </a:spcAft>
            <a:buChar char="••"/>
          </a:pPr>
          <a:r>
            <a:rPr lang="en-US" sz="1800" kern="1200" dirty="0" smtClean="0"/>
            <a:t>Verify accuracy with schools</a:t>
          </a:r>
          <a:endParaRPr lang="en-US" sz="1800" kern="1200" dirty="0"/>
        </a:p>
        <a:p>
          <a:pPr marL="171450" lvl="1" indent="-171450" algn="l" defTabSz="800100">
            <a:lnSpc>
              <a:spcPct val="90000"/>
            </a:lnSpc>
            <a:spcBef>
              <a:spcPct val="0"/>
            </a:spcBef>
            <a:spcAft>
              <a:spcPct val="15000"/>
            </a:spcAft>
            <a:buChar char="••"/>
          </a:pPr>
          <a:r>
            <a:rPr lang="en-US" sz="1800" kern="1200" dirty="0" smtClean="0"/>
            <a:t>Report data to CDE</a:t>
          </a:r>
          <a:endParaRPr lang="en-US" sz="1800" kern="1200" dirty="0"/>
        </a:p>
        <a:p>
          <a:pPr marL="171450" lvl="1" indent="-171450" algn="l" defTabSz="800100">
            <a:lnSpc>
              <a:spcPct val="90000"/>
            </a:lnSpc>
            <a:spcBef>
              <a:spcPct val="0"/>
            </a:spcBef>
            <a:spcAft>
              <a:spcPct val="15000"/>
            </a:spcAft>
            <a:buChar char="••"/>
          </a:pPr>
          <a:r>
            <a:rPr lang="en-US" sz="1800" kern="1200" dirty="0" smtClean="0"/>
            <a:t>Verify accuracy of reports</a:t>
          </a:r>
          <a:endParaRPr lang="en-US" sz="1800" kern="1200" dirty="0"/>
        </a:p>
        <a:p>
          <a:pPr marL="171450" lvl="1" indent="-171450" algn="l" defTabSz="800100">
            <a:lnSpc>
              <a:spcPct val="90000"/>
            </a:lnSpc>
            <a:spcBef>
              <a:spcPct val="0"/>
            </a:spcBef>
            <a:spcAft>
              <a:spcPct val="15000"/>
            </a:spcAft>
            <a:buChar char="••"/>
          </a:pPr>
          <a:r>
            <a:rPr lang="en-US" sz="1800" kern="1200" dirty="0" smtClean="0"/>
            <a:t>Correct and Approve data</a:t>
          </a:r>
          <a:endParaRPr lang="en-US" sz="1800" kern="1200" dirty="0"/>
        </a:p>
      </dsp:txBody>
      <dsp:txXfrm>
        <a:off x="2253824" y="2024849"/>
        <a:ext cx="2144008" cy="2996607"/>
      </dsp:txXfrm>
    </dsp:sp>
    <dsp:sp modelId="{B76CE360-138C-400D-8139-B8FBA1D7D18F}">
      <dsp:nvSpPr>
        <dsp:cNvPr id="0" name=""/>
        <dsp:cNvSpPr/>
      </dsp:nvSpPr>
      <dsp:spPr>
        <a:xfrm rot="20879326">
          <a:off x="3681813" y="984161"/>
          <a:ext cx="873478" cy="252489"/>
        </a:xfrm>
        <a:prstGeom prst="rightArrow">
          <a:avLst>
            <a:gd name="adj1" fmla="val 60000"/>
            <a:gd name="adj2" fmla="val 50000"/>
          </a:avLst>
        </a:prstGeom>
        <a:gradFill rotWithShape="0">
          <a:gsLst>
            <a:gs pos="0">
              <a:schemeClr val="accent5">
                <a:shade val="90000"/>
                <a:hueOff val="102645"/>
                <a:satOff val="-1914"/>
                <a:lumOff val="11437"/>
                <a:alphaOff val="0"/>
                <a:satMod val="103000"/>
                <a:lumMod val="102000"/>
                <a:tint val="94000"/>
              </a:schemeClr>
            </a:gs>
            <a:gs pos="50000">
              <a:schemeClr val="accent5">
                <a:shade val="90000"/>
                <a:hueOff val="102645"/>
                <a:satOff val="-1914"/>
                <a:lumOff val="11437"/>
                <a:alphaOff val="0"/>
                <a:satMod val="110000"/>
                <a:lumMod val="100000"/>
                <a:shade val="100000"/>
              </a:schemeClr>
            </a:gs>
            <a:gs pos="100000">
              <a:schemeClr val="accent5">
                <a:shade val="90000"/>
                <a:hueOff val="102645"/>
                <a:satOff val="-1914"/>
                <a:lumOff val="11437"/>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3682642" y="1042541"/>
        <a:ext cx="797731" cy="151493"/>
      </dsp:txXfrm>
    </dsp:sp>
    <dsp:sp modelId="{8DBB3D77-812E-47F8-97BB-4D3ED3940B46}">
      <dsp:nvSpPr>
        <dsp:cNvPr id="0" name=""/>
        <dsp:cNvSpPr/>
      </dsp:nvSpPr>
      <dsp:spPr>
        <a:xfrm>
          <a:off x="4996728" y="319199"/>
          <a:ext cx="1038336" cy="1038336"/>
        </a:xfrm>
        <a:prstGeom prst="roundRect">
          <a:avLst>
            <a:gd name="adj" fmla="val 10000"/>
          </a:avLst>
        </a:prstGeom>
        <a:blipFill rotWithShape="0">
          <a:blip xmlns:r="http://schemas.openxmlformats.org/officeDocument/2006/relationships" r:embed="rId3"/>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F197EFE6-AB22-4D20-A95E-960259060193}">
      <dsp:nvSpPr>
        <dsp:cNvPr id="0" name=""/>
        <dsp:cNvSpPr/>
      </dsp:nvSpPr>
      <dsp:spPr>
        <a:xfrm>
          <a:off x="4762589" y="1567918"/>
          <a:ext cx="1877613" cy="2965209"/>
        </a:xfrm>
        <a:prstGeom prst="roundRect">
          <a:avLst>
            <a:gd name="adj" fmla="val 10000"/>
          </a:avLst>
        </a:prstGeom>
        <a:gradFill rotWithShape="0">
          <a:gsLst>
            <a:gs pos="0">
              <a:schemeClr val="accent5">
                <a:shade val="80000"/>
                <a:hueOff val="136816"/>
                <a:satOff val="-1492"/>
                <a:lumOff val="17053"/>
                <a:alphaOff val="0"/>
                <a:satMod val="103000"/>
                <a:lumMod val="102000"/>
                <a:tint val="94000"/>
              </a:schemeClr>
            </a:gs>
            <a:gs pos="50000">
              <a:schemeClr val="accent5">
                <a:shade val="80000"/>
                <a:hueOff val="136816"/>
                <a:satOff val="-1492"/>
                <a:lumOff val="17053"/>
                <a:alphaOff val="0"/>
                <a:satMod val="110000"/>
                <a:lumMod val="100000"/>
                <a:shade val="100000"/>
              </a:schemeClr>
            </a:gs>
            <a:gs pos="100000">
              <a:schemeClr val="accent5">
                <a:shade val="80000"/>
                <a:hueOff val="136816"/>
                <a:satOff val="-1492"/>
                <a:lumOff val="1705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n-US" sz="2000" kern="1200" dirty="0" smtClean="0"/>
            <a:t>Data Pipeline</a:t>
          </a:r>
          <a:endParaRPr lang="en-US" sz="2000" kern="1200" dirty="0"/>
        </a:p>
        <a:p>
          <a:pPr marL="171450" lvl="1" indent="-171450" algn="l" defTabSz="800100">
            <a:lnSpc>
              <a:spcPct val="90000"/>
            </a:lnSpc>
            <a:spcBef>
              <a:spcPct val="0"/>
            </a:spcBef>
            <a:spcAft>
              <a:spcPct val="15000"/>
            </a:spcAft>
            <a:buChar char="••"/>
          </a:pPr>
          <a:r>
            <a:rPr lang="en-US" sz="1800" kern="1200" dirty="0" smtClean="0"/>
            <a:t>Collects data from districts</a:t>
          </a:r>
          <a:endParaRPr lang="en-US" sz="1800" kern="1200" dirty="0"/>
        </a:p>
        <a:p>
          <a:pPr marL="171450" lvl="1" indent="-171450" algn="l" defTabSz="800100">
            <a:lnSpc>
              <a:spcPct val="90000"/>
            </a:lnSpc>
            <a:spcBef>
              <a:spcPct val="0"/>
            </a:spcBef>
            <a:spcAft>
              <a:spcPct val="15000"/>
            </a:spcAft>
            <a:buChar char="••"/>
          </a:pPr>
          <a:r>
            <a:rPr lang="en-US" sz="1800" kern="1200" dirty="0" smtClean="0"/>
            <a:t>Checks data for accuracy</a:t>
          </a:r>
          <a:endParaRPr lang="en-US" sz="1800" kern="1200" dirty="0"/>
        </a:p>
        <a:p>
          <a:pPr marL="171450" lvl="1" indent="-171450" algn="l" defTabSz="800100">
            <a:lnSpc>
              <a:spcPct val="90000"/>
            </a:lnSpc>
            <a:spcBef>
              <a:spcPct val="0"/>
            </a:spcBef>
            <a:spcAft>
              <a:spcPct val="15000"/>
            </a:spcAft>
            <a:buChar char="••"/>
          </a:pPr>
          <a:r>
            <a:rPr lang="en-US" sz="1800" kern="1200" dirty="0" smtClean="0"/>
            <a:t>Rejects data if not accurate-districts must resubmit</a:t>
          </a:r>
          <a:endParaRPr lang="en-US" sz="1800" kern="1200" dirty="0"/>
        </a:p>
      </dsp:txBody>
      <dsp:txXfrm>
        <a:off x="4817582" y="1622911"/>
        <a:ext cx="1767627" cy="2855223"/>
      </dsp:txXfrm>
    </dsp:sp>
    <dsp:sp modelId="{1EBE0CB9-AA34-4B18-B758-5F9FBC5E3C9C}">
      <dsp:nvSpPr>
        <dsp:cNvPr id="0" name=""/>
        <dsp:cNvSpPr/>
      </dsp:nvSpPr>
      <dsp:spPr>
        <a:xfrm rot="670255">
          <a:off x="6286947" y="834273"/>
          <a:ext cx="776678" cy="312738"/>
        </a:xfrm>
        <a:prstGeom prst="rightArrow">
          <a:avLst>
            <a:gd name="adj1" fmla="val 60000"/>
            <a:gd name="adj2" fmla="val 50000"/>
          </a:avLst>
        </a:prstGeom>
        <a:gradFill rotWithShape="0">
          <a:gsLst>
            <a:gs pos="0">
              <a:schemeClr val="accent5">
                <a:shade val="90000"/>
                <a:hueOff val="205290"/>
                <a:satOff val="-3828"/>
                <a:lumOff val="22874"/>
                <a:alphaOff val="0"/>
                <a:satMod val="103000"/>
                <a:lumMod val="102000"/>
                <a:tint val="94000"/>
              </a:schemeClr>
            </a:gs>
            <a:gs pos="50000">
              <a:schemeClr val="accent5">
                <a:shade val="90000"/>
                <a:hueOff val="205290"/>
                <a:satOff val="-3828"/>
                <a:lumOff val="22874"/>
                <a:alphaOff val="0"/>
                <a:satMod val="110000"/>
                <a:lumMod val="100000"/>
                <a:shade val="100000"/>
              </a:schemeClr>
            </a:gs>
            <a:gs pos="100000">
              <a:schemeClr val="accent5">
                <a:shade val="90000"/>
                <a:hueOff val="205290"/>
                <a:satOff val="-3828"/>
                <a:lumOff val="22874"/>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6287836" y="887733"/>
        <a:ext cx="682857" cy="187642"/>
      </dsp:txXfrm>
    </dsp:sp>
    <dsp:sp modelId="{0519CEBE-8553-4F37-8BC9-B83D31B4D1CE}">
      <dsp:nvSpPr>
        <dsp:cNvPr id="0" name=""/>
        <dsp:cNvSpPr/>
      </dsp:nvSpPr>
      <dsp:spPr>
        <a:xfrm>
          <a:off x="7238998" y="761998"/>
          <a:ext cx="1038336" cy="1038336"/>
        </a:xfrm>
        <a:prstGeom prst="roundRect">
          <a:avLst>
            <a:gd name="adj" fmla="val 10000"/>
          </a:avLst>
        </a:prstGeom>
        <a:blipFill rotWithShape="0">
          <a:blip xmlns:r="http://schemas.openxmlformats.org/officeDocument/2006/relationships" r:embed="rId4"/>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B11EB97F-7D71-406A-AB8C-1A459FB9BE56}">
      <dsp:nvSpPr>
        <dsp:cNvPr id="0" name=""/>
        <dsp:cNvSpPr/>
      </dsp:nvSpPr>
      <dsp:spPr>
        <a:xfrm>
          <a:off x="7103932" y="2012845"/>
          <a:ext cx="1664183" cy="2876182"/>
        </a:xfrm>
        <a:prstGeom prst="roundRect">
          <a:avLst>
            <a:gd name="adj" fmla="val 10000"/>
          </a:avLst>
        </a:prstGeom>
        <a:gradFill rotWithShape="0">
          <a:gsLst>
            <a:gs pos="0">
              <a:schemeClr val="accent5">
                <a:shade val="80000"/>
                <a:hueOff val="205224"/>
                <a:satOff val="-2238"/>
                <a:lumOff val="25579"/>
                <a:alphaOff val="0"/>
                <a:satMod val="103000"/>
                <a:lumMod val="102000"/>
                <a:tint val="94000"/>
              </a:schemeClr>
            </a:gs>
            <a:gs pos="50000">
              <a:schemeClr val="accent5">
                <a:shade val="80000"/>
                <a:hueOff val="205224"/>
                <a:satOff val="-2238"/>
                <a:lumOff val="25579"/>
                <a:alphaOff val="0"/>
                <a:satMod val="110000"/>
                <a:lumMod val="100000"/>
                <a:shade val="100000"/>
              </a:schemeClr>
            </a:gs>
            <a:gs pos="100000">
              <a:schemeClr val="accent5">
                <a:shade val="80000"/>
                <a:hueOff val="205224"/>
                <a:satOff val="-2238"/>
                <a:lumOff val="2557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t>CDE</a:t>
          </a:r>
          <a:endParaRPr lang="en-US" sz="2600" kern="1200" dirty="0"/>
        </a:p>
        <a:p>
          <a:pPr marL="228600" lvl="1" indent="-228600" algn="l" defTabSz="889000">
            <a:lnSpc>
              <a:spcPct val="90000"/>
            </a:lnSpc>
            <a:spcBef>
              <a:spcPct val="0"/>
            </a:spcBef>
            <a:spcAft>
              <a:spcPct val="15000"/>
            </a:spcAft>
            <a:buChar char="••"/>
          </a:pPr>
          <a:r>
            <a:rPr lang="en-US" sz="2000" kern="1200" dirty="0" smtClean="0"/>
            <a:t>Reviews Data</a:t>
          </a:r>
          <a:endParaRPr lang="en-US" sz="2000" kern="1200" dirty="0"/>
        </a:p>
        <a:p>
          <a:pPr marL="228600" lvl="1" indent="-228600" algn="l" defTabSz="889000">
            <a:lnSpc>
              <a:spcPct val="90000"/>
            </a:lnSpc>
            <a:spcBef>
              <a:spcPct val="0"/>
            </a:spcBef>
            <a:spcAft>
              <a:spcPct val="15000"/>
            </a:spcAft>
            <a:buChar char="••"/>
          </a:pPr>
          <a:r>
            <a:rPr lang="en-US" sz="2000" kern="1200" dirty="0" smtClean="0"/>
            <a:t>Aligns data with law</a:t>
          </a:r>
          <a:endParaRPr lang="en-US" sz="2000" kern="1200" dirty="0"/>
        </a:p>
        <a:p>
          <a:pPr marL="228600" lvl="1" indent="-228600" algn="l" defTabSz="889000">
            <a:lnSpc>
              <a:spcPct val="90000"/>
            </a:lnSpc>
            <a:spcBef>
              <a:spcPct val="0"/>
            </a:spcBef>
            <a:spcAft>
              <a:spcPct val="15000"/>
            </a:spcAft>
            <a:buChar char="••"/>
          </a:pPr>
          <a:r>
            <a:rPr lang="en-US" sz="2000" kern="1200" dirty="0" smtClean="0"/>
            <a:t>Reports data as required</a:t>
          </a:r>
          <a:endParaRPr lang="en-US" sz="2000" kern="1200" dirty="0"/>
        </a:p>
      </dsp:txBody>
      <dsp:txXfrm>
        <a:off x="7152674" y="2061587"/>
        <a:ext cx="1566699" cy="277869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0#2">
  <dgm:title val=""/>
  <dgm:desc val=""/>
  <dgm:catLst>
    <dgm:cat type="process" pri="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68FDDF-4F05-43AA-A352-D3BC014618CA}" type="datetimeFigureOut">
              <a:rPr lang="en-US" smtClean="0"/>
              <a:t>5/16/2017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6AB643-1C83-46B1-A4FF-8E4A58FA665A}" type="slidenum">
              <a:rPr lang="en-US" smtClean="0"/>
              <a:t>‹#›</a:t>
            </a:fld>
            <a:endParaRPr lang="en-US"/>
          </a:p>
        </p:txBody>
      </p:sp>
    </p:spTree>
    <p:extLst>
      <p:ext uri="{BB962C8B-B14F-4D97-AF65-F5344CB8AC3E}">
        <p14:creationId xmlns:p14="http://schemas.microsoft.com/office/powerpoint/2010/main" val="2457026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5/16/2017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14</a:t>
            </a:fld>
            <a:endParaRPr lang="en-US"/>
          </a:p>
        </p:txBody>
      </p:sp>
    </p:spTree>
    <p:extLst>
      <p:ext uri="{BB962C8B-B14F-4D97-AF65-F5344CB8AC3E}">
        <p14:creationId xmlns:p14="http://schemas.microsoft.com/office/powerpoint/2010/main" val="3714853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5/16/2017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65</a:t>
            </a:fld>
            <a:endParaRPr lang="en-US"/>
          </a:p>
        </p:txBody>
      </p:sp>
    </p:spTree>
    <p:extLst>
      <p:ext uri="{BB962C8B-B14F-4D97-AF65-F5344CB8AC3E}">
        <p14:creationId xmlns:p14="http://schemas.microsoft.com/office/powerpoint/2010/main" val="675055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5/16/2017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77</a:t>
            </a:fld>
            <a:endParaRPr lang="en-US"/>
          </a:p>
        </p:txBody>
      </p:sp>
    </p:spTree>
    <p:extLst>
      <p:ext uri="{BB962C8B-B14F-4D97-AF65-F5344CB8AC3E}">
        <p14:creationId xmlns:p14="http://schemas.microsoft.com/office/powerpoint/2010/main" val="40448204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727910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Picture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93007190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699812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3660" y="1719072"/>
            <a:ext cx="4038600" cy="4407408"/>
          </a:xfrm>
        </p:spPr>
        <p:txBody>
          <a:bodyPr/>
          <a:lstStyle>
            <a:lvl1pPr>
              <a:defRPr sz="2400" b="1" i="0" spc="0"/>
            </a:lvl1pPr>
            <a:lvl2pPr>
              <a:defRPr sz="2200" b="0" i="0" spc="0"/>
            </a:lvl2pPr>
            <a:lvl3pPr>
              <a:defRPr sz="2000" b="0" i="0" spc="0"/>
            </a:lvl3pPr>
            <a:lvl4pPr>
              <a:defRPr sz="1800" b="0" i="0" spc="0"/>
            </a:lvl4pPr>
            <a:lvl5pPr>
              <a:defRPr sz="1600" b="0" i="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772592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p>
            <a:endParaRPr lang="en-US" dirty="0"/>
          </a:p>
        </p:txBody>
      </p:sp>
      <p:sp>
        <p:nvSpPr>
          <p:cNvPr id="12"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5/16/2017</a:t>
            </a:fld>
            <a:endParaRPr lang="en-US"/>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1"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29869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p:spPr>
        <p:txBody>
          <a:bodyPr/>
          <a:lstStyle/>
          <a:p>
            <a:endParaRPr lang="en-US" dirty="0"/>
          </a:p>
        </p:txBody>
      </p:sp>
      <p:sp>
        <p:nvSpPr>
          <p:cNvPr id="1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5/16/2017</a:t>
            </a:fld>
            <a:endParaRPr lang="en-US"/>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1"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146086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0843"/>
            <a:ext cx="6108204" cy="3965456"/>
          </a:xfrm>
          <a:prstGeom prst="rect">
            <a:avLst/>
          </a:prstGeom>
        </p:spPr>
      </p:pic>
      <p:sp>
        <p:nvSpPr>
          <p:cNvPr id="15" name="Footer Placeholder 4"/>
          <p:cNvSpPr>
            <a:spLocks noGrp="1"/>
          </p:cNvSpPr>
          <p:nvPr>
            <p:ph type="ftr" sz="quarter" idx="11"/>
          </p:nvPr>
        </p:nvSpPr>
        <p:spPr>
          <a:xfrm>
            <a:off x="3028950" y="6508800"/>
            <a:ext cx="3086100" cy="212676"/>
          </a:xfrm>
        </p:spPr>
        <p:txBody>
          <a:bodyPr/>
          <a:lstStyle/>
          <a:p>
            <a:endParaRPr lang="en-US" dirty="0"/>
          </a:p>
        </p:txBody>
      </p:sp>
      <p:sp>
        <p:nvSpPr>
          <p:cNvPr id="16"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5/16/2017</a:t>
            </a:fld>
            <a:endParaRPr lang="en-US"/>
          </a:p>
        </p:txBody>
      </p:sp>
      <p:sp>
        <p:nvSpPr>
          <p:cNvPr id="17" name="Rectangle 16"/>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2"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223077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a:xfrm>
            <a:off x="3028950" y="6508800"/>
            <a:ext cx="3086100" cy="212676"/>
          </a:xfrm>
        </p:spPr>
        <p:txBody>
          <a:bodyPr/>
          <a:lstStyle/>
          <a:p>
            <a:endParaRPr lang="en-US" dirty="0"/>
          </a:p>
        </p:txBody>
      </p:sp>
      <p:sp>
        <p:nvSpPr>
          <p:cNvPr id="2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5/16/2017</a:t>
            </a:fld>
            <a:endParaRPr lang="en-US"/>
          </a:p>
        </p:txBody>
      </p:sp>
      <p:sp>
        <p:nvSpPr>
          <p:cNvPr id="22" name="Rectangle 2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7"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0" name="Content Placeholder 2"/>
          <p:cNvSpPr>
            <a:spLocks noGrp="1"/>
          </p:cNvSpPr>
          <p:nvPr>
            <p:ph idx="1"/>
          </p:nvPr>
        </p:nvSpPr>
        <p:spPr>
          <a:xfrm>
            <a:off x="628650"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4644838"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1983632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lumMod val="85000"/>
                  </a:schemeClr>
                </a:solidFill>
              </a:defRPr>
            </a:lvl1pPr>
          </a:lstStyle>
          <a:p>
            <a:fld id="{49B24EC9-D412-49F8-B26B-B7E454A540B6}" type="datetimeFigureOut">
              <a:rPr lang="en-US" smtClean="0"/>
              <a:pPr/>
              <a:t>5/16/2017</a:t>
            </a:fld>
            <a:endParaRPr lang="en-US" dirty="0"/>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Tree>
    <p:extLst>
      <p:ext uri="{BB962C8B-B14F-4D97-AF65-F5344CB8AC3E}">
        <p14:creationId xmlns:p14="http://schemas.microsoft.com/office/powerpoint/2010/main" val="2850860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13" name="Date Placeholder 2"/>
          <p:cNvSpPr>
            <a:spLocks noGrp="1"/>
          </p:cNvSpPr>
          <p:nvPr>
            <p:ph type="dt" sz="half" idx="10"/>
          </p:nvPr>
        </p:nvSpPr>
        <p:spPr>
          <a:xfrm>
            <a:off x="628650" y="6537600"/>
            <a:ext cx="2057400" cy="183876"/>
          </a:xfrm>
        </p:spPr>
        <p:txBody>
          <a:bodyPr/>
          <a:lstStyle>
            <a:lvl1pPr>
              <a:defRPr>
                <a:solidFill>
                  <a:schemeClr val="bg1">
                    <a:lumMod val="85000"/>
                  </a:schemeClr>
                </a:solidFill>
              </a:defRPr>
            </a:lvl1pPr>
          </a:lstStyle>
          <a:p>
            <a:fld id="{49B24EC9-D412-49F8-B26B-B7E454A540B6}" type="datetimeFigureOut">
              <a:rPr lang="en-US" smtClean="0"/>
              <a:pPr/>
              <a:t>5/16/2017</a:t>
            </a:fld>
            <a:endParaRPr lang="en-US" dirty="0"/>
          </a:p>
        </p:txBody>
      </p:sp>
      <p:sp>
        <p:nvSpPr>
          <p:cNvPr id="14" name="Footer Placeholder 3"/>
          <p:cNvSpPr>
            <a:spLocks noGrp="1"/>
          </p:cNvSpPr>
          <p:nvPr>
            <p:ph type="ftr" sz="quarter" idx="11"/>
          </p:nvPr>
        </p:nvSpPr>
        <p:spPr>
          <a:xfrm>
            <a:off x="3028950" y="6537600"/>
            <a:ext cx="3086100" cy="183876"/>
          </a:xfrm>
        </p:spPr>
        <p:txBody>
          <a:bodyPr/>
          <a:lstStyle>
            <a:lvl1pPr>
              <a:defRPr>
                <a:solidFill>
                  <a:schemeClr val="bg1">
                    <a:lumMod val="85000"/>
                  </a:schemeClr>
                </a:solidFill>
              </a:defRPr>
            </a:lvl1pPr>
          </a:lstStyle>
          <a:p>
            <a:endParaRPr lang="en-US" dirty="0"/>
          </a:p>
        </p:txBody>
      </p:sp>
      <p:sp>
        <p:nvSpPr>
          <p:cNvPr id="15" name="Slide Number Placeholder 4"/>
          <p:cNvSpPr>
            <a:spLocks noGrp="1"/>
          </p:cNvSpPr>
          <p:nvPr>
            <p:ph type="sldNum" sz="quarter" idx="12"/>
          </p:nvPr>
        </p:nvSpPr>
        <p:spPr>
          <a:xfrm>
            <a:off x="6457950" y="6537600"/>
            <a:ext cx="1620774" cy="183876"/>
          </a:xfrm>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
        <p:nvSpPr>
          <p:cNvPr id="11" name="Text Placeholder 2"/>
          <p:cNvSpPr>
            <a:spLocks noGrp="1"/>
          </p:cNvSpPr>
          <p:nvPr>
            <p:ph idx="1" hasCustomPrompt="1"/>
          </p:nvPr>
        </p:nvSpPr>
        <p:spPr>
          <a:xfrm>
            <a:off x="628650" y="2282400"/>
            <a:ext cx="78867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smtClean="0"/>
              <a:t>Transition slide. Insert image or graphic here.</a:t>
            </a:r>
            <a:endParaRPr lang="en-US" dirty="0"/>
          </a:p>
        </p:txBody>
      </p:sp>
    </p:spTree>
    <p:extLst>
      <p:ext uri="{BB962C8B-B14F-4D97-AF65-F5344CB8AC3E}">
        <p14:creationId xmlns:p14="http://schemas.microsoft.com/office/powerpoint/2010/main" val="187015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171594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cSld name="Section Divider Orange">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dirty="0" smtClean="0"/>
              <a:t>Click to edit Master title style</a:t>
            </a:r>
            <a:endParaRPr lang="en-US" dirty="0"/>
          </a:p>
        </p:txBody>
      </p:sp>
      <p:pic>
        <p:nvPicPr>
          <p:cNvPr id="6" name="Picture 5"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76513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p>
            <a:r>
              <a:rPr lang="en-US" dirty="0"/>
              <a:t>Click to edit </a:t>
            </a:r>
            <a:r>
              <a:rPr lang="en-US" dirty="0" smtClean="0"/>
              <a:t>master </a:t>
            </a:r>
            <a:r>
              <a:rPr lang="en-US" dirty="0"/>
              <a:t>title style</a:t>
            </a:r>
          </a:p>
        </p:txBody>
      </p:sp>
      <p:sp>
        <p:nvSpPr>
          <p:cNvPr id="3" name="Text Placeholder 2"/>
          <p:cNvSpPr>
            <a:spLocks noGrp="1"/>
          </p:cNvSpPr>
          <p:nvPr>
            <p:ph type="body" idx="1"/>
          </p:nvPr>
        </p:nvSpPr>
        <p:spPr>
          <a:xfrm>
            <a:off x="628650" y="1207008"/>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537600"/>
            <a:ext cx="2057400" cy="183876"/>
          </a:xfrm>
          <a:prstGeom prst="rect">
            <a:avLst/>
          </a:prstGeom>
        </p:spPr>
        <p:txBody>
          <a:bodyPr vert="horz" lIns="91440" tIns="45720" rIns="91440" bIns="45720" rtlCol="0" anchor="ctr"/>
          <a:lstStyle>
            <a:lvl1pPr algn="l">
              <a:defRPr sz="1000">
                <a:solidFill>
                  <a:schemeClr val="tx1">
                    <a:tint val="75000"/>
                  </a:schemeClr>
                </a:solidFill>
              </a:defRPr>
            </a:lvl1pPr>
          </a:lstStyle>
          <a:p>
            <a:fld id="{49B24EC9-D412-49F8-B26B-B7E454A540B6}" type="datetimeFigureOut">
              <a:rPr lang="en-US" smtClean="0"/>
              <a:pPr/>
              <a:t>5/16/2017</a:t>
            </a:fld>
            <a:endParaRPr lang="en-US" dirty="0"/>
          </a:p>
        </p:txBody>
      </p:sp>
      <p:sp>
        <p:nvSpPr>
          <p:cNvPr id="5" name="Footer Placeholder 4"/>
          <p:cNvSpPr>
            <a:spLocks noGrp="1"/>
          </p:cNvSpPr>
          <p:nvPr>
            <p:ph type="ftr" sz="quarter" idx="3"/>
          </p:nvPr>
        </p:nvSpPr>
        <p:spPr>
          <a:xfrm>
            <a:off x="3028950" y="6537600"/>
            <a:ext cx="3086100" cy="183876"/>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537600"/>
            <a:ext cx="1620774" cy="183876"/>
          </a:xfrm>
          <a:prstGeom prst="rect">
            <a:avLst/>
          </a:prstGeom>
        </p:spPr>
        <p:txBody>
          <a:bodyPr vert="horz" lIns="91440" tIns="45720" rIns="91440" bIns="45720" rtlCol="0" anchor="ctr"/>
          <a:lstStyle>
            <a:lvl1pPr algn="r">
              <a:defRPr sz="1200">
                <a:solidFill>
                  <a:schemeClr val="tx1">
                    <a:tint val="75000"/>
                  </a:schemeClr>
                </a:solidFill>
              </a:defRPr>
            </a:lvl1pPr>
          </a:lstStyle>
          <a:p>
            <a:fld id="{34A3F748-31DA-4297-96EF-69DC737B5DDE}" type="slidenum">
              <a:rPr lang="en-US" smtClean="0"/>
              <a:t>‹#›</a:t>
            </a:fld>
            <a:endParaRPr lang="en-US" dirty="0"/>
          </a:p>
        </p:txBody>
      </p:sp>
    </p:spTree>
    <p:extLst>
      <p:ext uri="{BB962C8B-B14F-4D97-AF65-F5344CB8AC3E}">
        <p14:creationId xmlns:p14="http://schemas.microsoft.com/office/powerpoint/2010/main" val="1937147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4" r:id="rId5"/>
    <p:sldLayoutId id="2147483671" r:id="rId6"/>
    <p:sldLayoutId id="2147483670" r:id="rId7"/>
    <p:sldLayoutId id="2147483674" r:id="rId8"/>
    <p:sldLayoutId id="2147483675" r:id="rId9"/>
    <p:sldLayoutId id="2147483676" r:id="rId10"/>
    <p:sldLayoutId id="2147483677" r:id="rId11"/>
    <p:sldLayoutId id="2147483678" r:id="rId12"/>
  </p:sldLayoutIdLst>
  <p:txStyles>
    <p:titleStyle>
      <a:lvl1pPr algn="l" defTabSz="914400" rtl="0" eaLnBrk="1" latinLnBrk="0" hangingPunct="1">
        <a:lnSpc>
          <a:spcPct val="90000"/>
        </a:lnSpc>
        <a:spcBef>
          <a:spcPct val="0"/>
        </a:spcBef>
        <a:buNone/>
        <a:defRPr sz="2800" kern="1200">
          <a:solidFill>
            <a:schemeClr val="tx1"/>
          </a:solidFill>
          <a:latin typeface="Museo Slab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everson_a@cde.state.co.us"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hyperlink" Target="mailto:Severson_a@cde.state.co.us"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2.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2.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7.png"/></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cdx.cde.state.co.us/pipeline" TargetMode="Externa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4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76.xml.rels><?xml version="1.0" encoding="UTF-8" standalone="yes"?>
<Relationships xmlns="http://schemas.openxmlformats.org/package/2006/relationships"><Relationship Id="rId3" Type="http://schemas.openxmlformats.org/officeDocument/2006/relationships/hyperlink" Target="http://www.cde.state.co.us/datapipeline/schooldisciplineattendance" TargetMode="External"/><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hyperlink" Target="http://www.cde.state.co.us/datapipeline/schooldisciplineattendance"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www.cde.state.co.us/datapipeline" TargetMode="External"/></Relationships>
</file>

<file path=ppt/slides/_rels/slide78.xml.rels><?xml version="1.0" encoding="UTF-8" standalone="yes"?>
<Relationships xmlns="http://schemas.openxmlformats.org/package/2006/relationships"><Relationship Id="rId8" Type="http://schemas.openxmlformats.org/officeDocument/2006/relationships/hyperlink" Target="http://www.cde.state.co.us/datapipeline/2016-17_sda_summary_of_updates" TargetMode="External"/><Relationship Id="rId3" Type="http://schemas.openxmlformats.org/officeDocument/2006/relationships/hyperlink" Target="http://www.cde.state.co.us/datapipeline/sdabusinessruleadditionalguidance" TargetMode="External"/><Relationship Id="rId7" Type="http://schemas.openxmlformats.org/officeDocument/2006/relationships/hyperlink" Target="http://www.cde.state.co.us/datapipeline/guideformostseriousincidents" TargetMode="External"/><Relationship Id="rId2" Type="http://schemas.openxmlformats.org/officeDocument/2006/relationships/hyperlink" Target="http://www.cde.state.co.us/datapipeline/calculatingattendanceinonlineschools" TargetMode="External"/><Relationship Id="rId1" Type="http://schemas.openxmlformats.org/officeDocument/2006/relationships/slideLayout" Target="../slideLayouts/slideLayout4.xml"/><Relationship Id="rId6" Type="http://schemas.openxmlformats.org/officeDocument/2006/relationships/hyperlink" Target="http://www.cde.state.co.us/datapipeline/sdabehaviorstatutesclarification" TargetMode="External"/><Relationship Id="rId5" Type="http://schemas.openxmlformats.org/officeDocument/2006/relationships/hyperlink" Target="http://www.cde.state.co.us/datapipeline/sdaprocess" TargetMode="External"/><Relationship Id="rId10" Type="http://schemas.openxmlformats.org/officeDocument/2006/relationships/hyperlink" Target="http://www.cde.state.co.us/datapipeline/2017-2018schooldisciplineandattendancereviewofupdates" TargetMode="External"/><Relationship Id="rId4" Type="http://schemas.openxmlformats.org/officeDocument/2006/relationships/hyperlink" Target="http://www.cde.state.co.us/datapipeline/sdafrequencyaskedquestions" TargetMode="External"/><Relationship Id="rId9" Type="http://schemas.openxmlformats.org/officeDocument/2006/relationships/hyperlink" Target="http://www.cde.state.co.us/datapipeline/2017-2018summaryofupdates" TargetMode="External"/></Relationships>
</file>

<file path=ppt/slides/_rels/slide79.xml.rels><?xml version="1.0" encoding="UTF-8" standalone="yes"?>
<Relationships xmlns="http://schemas.openxmlformats.org/package/2006/relationships"><Relationship Id="rId2" Type="http://schemas.openxmlformats.org/officeDocument/2006/relationships/hyperlink" Target="mailto:Severson_a@cde.state.co.us"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hyperlink" Target="http://www.cde.state.co.us/datapipeline/sdabehaviorstatutesclarification"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a:xfrm>
            <a:off x="481166" y="5025600"/>
            <a:ext cx="7886700" cy="1109729"/>
          </a:xfrm>
        </p:spPr>
        <p:txBody>
          <a:bodyPr/>
          <a:lstStyle/>
          <a:p>
            <a:pPr>
              <a:defRPr/>
            </a:pPr>
            <a:r>
              <a:rPr lang="en-US" dirty="0" smtClean="0">
                <a:solidFill>
                  <a:schemeClr val="bg1">
                    <a:lumMod val="85000"/>
                  </a:schemeClr>
                </a:solidFill>
              </a:rPr>
              <a:t>Annette Severson – </a:t>
            </a:r>
            <a:r>
              <a:rPr lang="en-US" dirty="0" smtClean="0">
                <a:solidFill>
                  <a:schemeClr val="bg1">
                    <a:lumMod val="85000"/>
                  </a:schemeClr>
                </a:solidFill>
                <a:hlinkClick r:id="rId2"/>
              </a:rPr>
              <a:t>severson_a@cde.state.co.us</a:t>
            </a:r>
            <a:r>
              <a:rPr lang="en-US" dirty="0" smtClean="0">
                <a:solidFill>
                  <a:schemeClr val="bg1">
                    <a:lumMod val="85000"/>
                  </a:schemeClr>
                </a:solidFill>
              </a:rPr>
              <a:t> </a:t>
            </a:r>
            <a:endParaRPr lang="en-US" dirty="0">
              <a:solidFill>
                <a:schemeClr val="bg1">
                  <a:lumMod val="85000"/>
                </a:schemeClr>
              </a:solidFill>
            </a:endParaRPr>
          </a:p>
        </p:txBody>
      </p:sp>
      <p:sp>
        <p:nvSpPr>
          <p:cNvPr id="4" name="Title 3"/>
          <p:cNvSpPr>
            <a:spLocks noGrp="1"/>
          </p:cNvSpPr>
          <p:nvPr>
            <p:ph type="title" idx="4294967295"/>
          </p:nvPr>
        </p:nvSpPr>
        <p:spPr>
          <a:xfrm>
            <a:off x="324465" y="1638351"/>
            <a:ext cx="8342313" cy="1646237"/>
          </a:xfrm>
        </p:spPr>
        <p:txBody>
          <a:bodyPr/>
          <a:lstStyle/>
          <a:p>
            <a:pPr algn="ctr">
              <a:defRPr/>
            </a:pPr>
            <a:r>
              <a:rPr lang="en-US" dirty="0" smtClean="0"/>
              <a:t>2016-17 School Discipline and Attendance (SDA) Data Collection</a:t>
            </a:r>
            <a:endParaRPr lang="en-US" dirty="0"/>
          </a:p>
        </p:txBody>
      </p:sp>
    </p:spTree>
    <p:extLst>
      <p:ext uri="{BB962C8B-B14F-4D97-AF65-F5344CB8AC3E}">
        <p14:creationId xmlns:p14="http://schemas.microsoft.com/office/powerpoint/2010/main" val="2886119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Discipline by Action:</a:t>
            </a:r>
          </a:p>
          <a:p>
            <a:pPr lvl="1"/>
            <a:r>
              <a:rPr lang="en-US" dirty="0" smtClean="0"/>
              <a:t>No Updates</a:t>
            </a:r>
          </a:p>
          <a:p>
            <a:r>
              <a:rPr lang="en-US" dirty="0" smtClean="0"/>
              <a:t>Discipline by Student Demographics File:</a:t>
            </a:r>
          </a:p>
          <a:p>
            <a:pPr lvl="1"/>
            <a:r>
              <a:rPr lang="en-US" dirty="0" smtClean="0"/>
              <a:t>No Updates</a:t>
            </a:r>
          </a:p>
          <a:p>
            <a:r>
              <a:rPr lang="en-US" dirty="0" smtClean="0"/>
              <a:t>Firearm (GFSA) Discipline File:</a:t>
            </a:r>
          </a:p>
          <a:p>
            <a:pPr lvl="1"/>
            <a:r>
              <a:rPr lang="en-US" dirty="0" smtClean="0"/>
              <a:t>New weapon code of 04 for Multiple Firearms</a:t>
            </a:r>
          </a:p>
          <a:p>
            <a:pPr>
              <a:lnSpc>
                <a:spcPct val="110000"/>
              </a:lnSpc>
            </a:pPr>
            <a:r>
              <a:rPr lang="en-US" dirty="0"/>
              <a:t>Attendance Data </a:t>
            </a:r>
            <a:r>
              <a:rPr lang="en-US" dirty="0" smtClean="0"/>
              <a:t>File – Added fields: </a:t>
            </a:r>
            <a:endParaRPr lang="en-US" dirty="0"/>
          </a:p>
          <a:p>
            <a:pPr lvl="1"/>
            <a:r>
              <a:rPr lang="en-US" dirty="0"/>
              <a:t>Ethnicity/Race</a:t>
            </a:r>
          </a:p>
          <a:p>
            <a:pPr lvl="1"/>
            <a:r>
              <a:rPr lang="en-US" dirty="0"/>
              <a:t>Gender</a:t>
            </a:r>
          </a:p>
          <a:p>
            <a:pPr lvl="1"/>
            <a:r>
              <a:rPr lang="en-US" dirty="0"/>
              <a:t>IDEA/Special Education</a:t>
            </a:r>
          </a:p>
          <a:p>
            <a:pPr lvl="1"/>
            <a:r>
              <a:rPr lang="en-US" dirty="0"/>
              <a:t>Section 504 Status</a:t>
            </a:r>
          </a:p>
          <a:p>
            <a:pPr lvl="1"/>
            <a:r>
              <a:rPr lang="en-US" dirty="0"/>
              <a:t>ELL Status</a:t>
            </a:r>
          </a:p>
          <a:p>
            <a:pPr lvl="1"/>
            <a:r>
              <a:rPr lang="en-US" dirty="0"/>
              <a:t>Homeless</a:t>
            </a:r>
          </a:p>
          <a:p>
            <a:pPr lvl="1"/>
            <a:r>
              <a:rPr lang="en-US" dirty="0"/>
              <a:t>Number of Students with Chronic Absenteeism</a:t>
            </a:r>
          </a:p>
          <a:p>
            <a:endParaRPr lang="en-US" dirty="0"/>
          </a:p>
        </p:txBody>
      </p:sp>
      <p:sp>
        <p:nvSpPr>
          <p:cNvPr id="3" name="Title 2"/>
          <p:cNvSpPr>
            <a:spLocks noGrp="1"/>
          </p:cNvSpPr>
          <p:nvPr>
            <p:ph type="title"/>
          </p:nvPr>
        </p:nvSpPr>
        <p:spPr/>
        <p:txBody>
          <a:bodyPr/>
          <a:lstStyle/>
          <a:p>
            <a:r>
              <a:rPr lang="en-US" dirty="0" smtClean="0"/>
              <a:t>2016-17 File Layout Changes</a:t>
            </a:r>
            <a:endParaRPr lang="en-US" dirty="0"/>
          </a:p>
        </p:txBody>
      </p:sp>
    </p:spTree>
    <p:extLst>
      <p:ext uri="{BB962C8B-B14F-4D97-AF65-F5344CB8AC3E}">
        <p14:creationId xmlns:p14="http://schemas.microsoft.com/office/powerpoint/2010/main" val="411765042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Alcohol, Fights, </a:t>
            </a:r>
            <a:r>
              <a:rPr lang="en-US" dirty="0" smtClean="0"/>
              <a:t>Weapons: </a:t>
            </a:r>
          </a:p>
          <a:p>
            <a:pPr lvl="1"/>
            <a:r>
              <a:rPr lang="en-US" dirty="0" smtClean="0"/>
              <a:t>If </a:t>
            </a:r>
            <a:r>
              <a:rPr lang="en-US" dirty="0"/>
              <a:t>a student scuffled with another student in the parking lot which was considered to </a:t>
            </a:r>
            <a:r>
              <a:rPr lang="en-US" dirty="0" smtClean="0"/>
              <a:t>be </a:t>
            </a:r>
            <a:r>
              <a:rPr lang="en-US" dirty="0"/>
              <a:t>a fight, then pulled out a knife (measuring longer than 3</a:t>
            </a:r>
            <a:r>
              <a:rPr lang="en-US" dirty="0" smtClean="0"/>
              <a:t>”)and </a:t>
            </a:r>
            <a:r>
              <a:rPr lang="en-US" dirty="0"/>
              <a:t>threatened but did not harm the other </a:t>
            </a:r>
            <a:r>
              <a:rPr lang="en-US" dirty="0" smtClean="0"/>
              <a:t>student</a:t>
            </a:r>
            <a:r>
              <a:rPr lang="en-US" dirty="0"/>
              <a:t>, and was found to have a </a:t>
            </a:r>
            <a:r>
              <a:rPr lang="en-US" dirty="0" smtClean="0"/>
              <a:t>six-pack </a:t>
            </a:r>
            <a:r>
              <a:rPr lang="en-US" dirty="0"/>
              <a:t>of beer in his car, the student has committed three violations. The </a:t>
            </a:r>
            <a:r>
              <a:rPr lang="en-US" dirty="0" smtClean="0"/>
              <a:t>school </a:t>
            </a:r>
            <a:r>
              <a:rPr lang="en-US" dirty="0"/>
              <a:t>official would weigh the harm and potential harm caused by the student and </a:t>
            </a:r>
            <a:r>
              <a:rPr lang="en-US" dirty="0" smtClean="0"/>
              <a:t>determines </a:t>
            </a:r>
            <a:r>
              <a:rPr lang="en-US" dirty="0"/>
              <a:t>the </a:t>
            </a:r>
            <a:r>
              <a:rPr lang="en-US" dirty="0" smtClean="0"/>
              <a:t>appropriate action </a:t>
            </a:r>
            <a:r>
              <a:rPr lang="en-US" dirty="0"/>
              <a:t>for one or more of the violations. The potential for the knife to cause death would most likely be </a:t>
            </a:r>
            <a:r>
              <a:rPr lang="en-US" dirty="0" smtClean="0"/>
              <a:t>considered </a:t>
            </a:r>
            <a:r>
              <a:rPr lang="en-US" dirty="0"/>
              <a:t>the most dangerous of the behaviors so it would be reported in the dangerous weapons category. </a:t>
            </a:r>
            <a:r>
              <a:rPr lang="en-US" dirty="0" smtClean="0"/>
              <a:t>(</a:t>
            </a:r>
            <a:r>
              <a:rPr lang="en-US" dirty="0"/>
              <a:t>This may also be considered a felony menacing </a:t>
            </a:r>
            <a:r>
              <a:rPr lang="en-US" dirty="0" smtClean="0"/>
              <a:t>crime reportable </a:t>
            </a:r>
            <a:r>
              <a:rPr lang="en-US" dirty="0"/>
              <a:t>as “Other Felony</a:t>
            </a:r>
            <a:r>
              <a:rPr lang="en-US" dirty="0" smtClean="0"/>
              <a:t>”.) </a:t>
            </a:r>
            <a:endParaRPr lang="en-US" dirty="0"/>
          </a:p>
        </p:txBody>
      </p:sp>
      <p:sp>
        <p:nvSpPr>
          <p:cNvPr id="3" name="Title 2"/>
          <p:cNvSpPr>
            <a:spLocks noGrp="1"/>
          </p:cNvSpPr>
          <p:nvPr>
            <p:ph type="title"/>
          </p:nvPr>
        </p:nvSpPr>
        <p:spPr/>
        <p:txBody>
          <a:bodyPr/>
          <a:lstStyle/>
          <a:p>
            <a:r>
              <a:rPr lang="en-US" dirty="0" smtClean="0"/>
              <a:t>Example 3</a:t>
            </a:r>
            <a:endParaRPr lang="en-US" dirty="0"/>
          </a:p>
        </p:txBody>
      </p:sp>
    </p:spTree>
    <p:extLst>
      <p:ext uri="{BB962C8B-B14F-4D97-AF65-F5344CB8AC3E}">
        <p14:creationId xmlns:p14="http://schemas.microsoft.com/office/powerpoint/2010/main" val="272507954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Tobacco, </a:t>
            </a:r>
            <a:r>
              <a:rPr lang="en-US" dirty="0" smtClean="0"/>
              <a:t>Defiance: </a:t>
            </a:r>
          </a:p>
          <a:p>
            <a:pPr lvl="1"/>
            <a:r>
              <a:rPr lang="en-US" dirty="0" smtClean="0"/>
              <a:t>A </a:t>
            </a:r>
            <a:r>
              <a:rPr lang="en-US" dirty="0"/>
              <a:t>student becomes confrontational with a teacher during class, frightens other students in </a:t>
            </a:r>
            <a:r>
              <a:rPr lang="en-US" dirty="0" smtClean="0"/>
              <a:t>the </a:t>
            </a:r>
            <a:r>
              <a:rPr lang="en-US" dirty="0"/>
              <a:t>meantime and walks out. The student has a pack of cigarettes in his/her shirt pocket. </a:t>
            </a:r>
            <a:r>
              <a:rPr lang="en-US" dirty="0" smtClean="0"/>
              <a:t>He/she </a:t>
            </a:r>
            <a:r>
              <a:rPr lang="en-US" dirty="0"/>
              <a:t>is suspended </a:t>
            </a:r>
            <a:r>
              <a:rPr lang="en-US" dirty="0" smtClean="0"/>
              <a:t>for </a:t>
            </a:r>
            <a:r>
              <a:rPr lang="en-US" dirty="0"/>
              <a:t>defiance and possession of tobacco because they had been caught and warned several times before about </a:t>
            </a:r>
            <a:r>
              <a:rPr lang="en-US" dirty="0" smtClean="0"/>
              <a:t>the </a:t>
            </a:r>
            <a:r>
              <a:rPr lang="en-US" dirty="0"/>
              <a:t>tobacco. The school considered the “willful disobedience and openly defiant” the more serious of the </a:t>
            </a:r>
            <a:r>
              <a:rPr lang="en-US" dirty="0" smtClean="0"/>
              <a:t>violations </a:t>
            </a:r>
            <a:r>
              <a:rPr lang="en-US" dirty="0"/>
              <a:t>because it </a:t>
            </a:r>
            <a:r>
              <a:rPr lang="en-US" dirty="0" smtClean="0"/>
              <a:t>involved </a:t>
            </a:r>
            <a:r>
              <a:rPr lang="en-US" dirty="0"/>
              <a:t>a </a:t>
            </a:r>
            <a:r>
              <a:rPr lang="en-US" dirty="0" smtClean="0"/>
              <a:t>person-to-person </a:t>
            </a:r>
            <a:r>
              <a:rPr lang="en-US" dirty="0"/>
              <a:t>confrontation as well as involving other students by disrupting </a:t>
            </a:r>
            <a:r>
              <a:rPr lang="en-US" dirty="0" smtClean="0"/>
              <a:t>the </a:t>
            </a:r>
            <a:r>
              <a:rPr lang="en-US" dirty="0"/>
              <a:t>entire class.</a:t>
            </a:r>
          </a:p>
          <a:p>
            <a:endParaRPr lang="en-US" dirty="0"/>
          </a:p>
        </p:txBody>
      </p:sp>
      <p:sp>
        <p:nvSpPr>
          <p:cNvPr id="3" name="Title 2"/>
          <p:cNvSpPr>
            <a:spLocks noGrp="1"/>
          </p:cNvSpPr>
          <p:nvPr>
            <p:ph type="title"/>
          </p:nvPr>
        </p:nvSpPr>
        <p:spPr/>
        <p:txBody>
          <a:bodyPr/>
          <a:lstStyle/>
          <a:p>
            <a:r>
              <a:rPr lang="en-US" dirty="0" smtClean="0"/>
              <a:t>Example 4</a:t>
            </a:r>
            <a:endParaRPr lang="en-US" dirty="0"/>
          </a:p>
        </p:txBody>
      </p:sp>
    </p:spTree>
    <p:extLst>
      <p:ext uri="{BB962C8B-B14F-4D97-AF65-F5344CB8AC3E}">
        <p14:creationId xmlns:p14="http://schemas.microsoft.com/office/powerpoint/2010/main" val="267451518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normAutofit lnSpcReduction="10000"/>
          </a:bodyPr>
          <a:lstStyle/>
          <a:p>
            <a:r>
              <a:rPr lang="en-US" sz="2000" dirty="0"/>
              <a:t>This ranking is intended as </a:t>
            </a:r>
            <a:r>
              <a:rPr lang="en-US" sz="2000" u="sng" dirty="0"/>
              <a:t>guidance only</a:t>
            </a:r>
            <a:r>
              <a:rPr lang="en-US" sz="2000" dirty="0"/>
              <a:t>. Incidents can vary in </a:t>
            </a:r>
            <a:r>
              <a:rPr lang="en-US" sz="2000" dirty="0" smtClean="0"/>
              <a:t>seriousness </a:t>
            </a:r>
            <a:r>
              <a:rPr lang="en-US" sz="2000" dirty="0"/>
              <a:t>on a </a:t>
            </a:r>
            <a:r>
              <a:rPr lang="en-US" sz="2000" dirty="0" smtClean="0"/>
              <a:t>case-by-case bas </a:t>
            </a:r>
            <a:r>
              <a:rPr lang="en-US" sz="2000" dirty="0"/>
              <a:t>is that would </a:t>
            </a:r>
            <a:r>
              <a:rPr lang="en-US" sz="2000" dirty="0" smtClean="0"/>
              <a:t>deviate </a:t>
            </a:r>
            <a:r>
              <a:rPr lang="en-US" sz="2000" dirty="0"/>
              <a:t>from the order </a:t>
            </a:r>
            <a:r>
              <a:rPr lang="en-US" sz="2000" dirty="0" smtClean="0"/>
              <a:t>listed.</a:t>
            </a:r>
          </a:p>
          <a:p>
            <a:pPr marL="468630" lvl="2" indent="0">
              <a:buNone/>
            </a:pPr>
            <a:r>
              <a:rPr lang="en-US" sz="1600" dirty="0" smtClean="0"/>
              <a:t>	1.1st</a:t>
            </a:r>
            <a:r>
              <a:rPr lang="en-US" sz="1600" dirty="0"/>
              <a:t>, 2nd Degree or Vehicular </a:t>
            </a:r>
            <a:r>
              <a:rPr lang="en-US" sz="1600" dirty="0" smtClean="0"/>
              <a:t>Assaults</a:t>
            </a:r>
            <a:endParaRPr lang="en-US" sz="1600" dirty="0"/>
          </a:p>
          <a:p>
            <a:pPr marL="468630" lvl="2" indent="0">
              <a:buNone/>
            </a:pPr>
            <a:r>
              <a:rPr lang="en-US" sz="1600" dirty="0" smtClean="0"/>
              <a:t>	2.Rape </a:t>
            </a:r>
            <a:r>
              <a:rPr lang="en-US" sz="1600" dirty="0"/>
              <a:t>or Attempted Rape</a:t>
            </a:r>
          </a:p>
          <a:p>
            <a:pPr marL="468630" lvl="2" indent="0">
              <a:buNone/>
            </a:pPr>
            <a:r>
              <a:rPr lang="en-US" sz="1600" dirty="0" smtClean="0"/>
              <a:t>	3.Dangerous </a:t>
            </a:r>
            <a:r>
              <a:rPr lang="en-US" sz="1600" dirty="0"/>
              <a:t>Weapons </a:t>
            </a:r>
            <a:r>
              <a:rPr lang="en-US" sz="1600" dirty="0" smtClean="0"/>
              <a:t>-Unless used </a:t>
            </a:r>
            <a:r>
              <a:rPr lang="en-US" sz="1600" dirty="0"/>
              <a:t>to inflict death or </a:t>
            </a:r>
            <a:r>
              <a:rPr lang="en-US" sz="1600" dirty="0" smtClean="0"/>
              <a:t>serious </a:t>
            </a:r>
            <a:r>
              <a:rPr lang="en-US" sz="1600" dirty="0"/>
              <a:t>bodily </a:t>
            </a:r>
            <a:r>
              <a:rPr lang="en-US" sz="1600" dirty="0" smtClean="0"/>
              <a:t>injury</a:t>
            </a:r>
          </a:p>
          <a:p>
            <a:pPr marL="468630" lvl="2" indent="0">
              <a:buNone/>
            </a:pPr>
            <a:r>
              <a:rPr lang="en-US" sz="1600" dirty="0" smtClean="0"/>
              <a:t>	4.Sexual </a:t>
            </a:r>
            <a:r>
              <a:rPr lang="en-US" sz="1600" dirty="0"/>
              <a:t>Violence/Battery (other than Rape)</a:t>
            </a:r>
          </a:p>
          <a:p>
            <a:pPr marL="468630" lvl="2" indent="0">
              <a:buNone/>
            </a:pPr>
            <a:r>
              <a:rPr lang="en-US" sz="1600" dirty="0" smtClean="0"/>
              <a:t>	5.3rd </a:t>
            </a:r>
            <a:r>
              <a:rPr lang="en-US" sz="1600" dirty="0"/>
              <a:t>Degree </a:t>
            </a:r>
            <a:r>
              <a:rPr lang="en-US" sz="1600" dirty="0" smtClean="0"/>
              <a:t>Assaults </a:t>
            </a:r>
            <a:r>
              <a:rPr lang="en-US" sz="1600" dirty="0"/>
              <a:t>/</a:t>
            </a:r>
            <a:r>
              <a:rPr lang="en-US" sz="1600" dirty="0" smtClean="0"/>
              <a:t>Disorderly </a:t>
            </a:r>
            <a:r>
              <a:rPr lang="en-US" sz="1600" dirty="0"/>
              <a:t>Conduct</a:t>
            </a:r>
          </a:p>
          <a:p>
            <a:pPr marL="468630" lvl="2" indent="0">
              <a:buNone/>
            </a:pPr>
            <a:r>
              <a:rPr lang="en-US" sz="1600" dirty="0" smtClean="0"/>
              <a:t>	6.Robbery</a:t>
            </a:r>
            <a:endParaRPr lang="en-US" sz="1600" dirty="0"/>
          </a:p>
          <a:p>
            <a:pPr marL="468630" lvl="2" indent="0">
              <a:buNone/>
            </a:pPr>
            <a:r>
              <a:rPr lang="en-US" sz="1600" dirty="0" smtClean="0"/>
              <a:t>	7.Other </a:t>
            </a:r>
            <a:r>
              <a:rPr lang="en-US" sz="1600" dirty="0"/>
              <a:t>Felony (not reported in another </a:t>
            </a:r>
            <a:r>
              <a:rPr lang="en-US" sz="1600" dirty="0" smtClean="0"/>
              <a:t>descriptive </a:t>
            </a:r>
            <a:r>
              <a:rPr lang="en-US" sz="1600" dirty="0"/>
              <a:t>category)</a:t>
            </a:r>
          </a:p>
          <a:p>
            <a:pPr marL="468630" lvl="2" indent="0">
              <a:buNone/>
            </a:pPr>
            <a:r>
              <a:rPr lang="en-US" sz="1600" dirty="0" smtClean="0"/>
              <a:t>	8.Detrimental </a:t>
            </a:r>
            <a:r>
              <a:rPr lang="en-US" sz="1600" dirty="0"/>
              <a:t>Behavior</a:t>
            </a:r>
          </a:p>
          <a:p>
            <a:pPr marL="468630" lvl="2" indent="0">
              <a:buNone/>
            </a:pPr>
            <a:r>
              <a:rPr lang="en-US" sz="1600" dirty="0" smtClean="0"/>
              <a:t>	9.Drug </a:t>
            </a:r>
            <a:r>
              <a:rPr lang="en-US" sz="1600" dirty="0"/>
              <a:t>Violations</a:t>
            </a:r>
          </a:p>
          <a:p>
            <a:pPr marL="468630" lvl="2" indent="0">
              <a:buNone/>
            </a:pPr>
            <a:r>
              <a:rPr lang="en-US" sz="1600" dirty="0" smtClean="0"/>
              <a:t>	10.Marijuana </a:t>
            </a:r>
            <a:r>
              <a:rPr lang="en-US" sz="1600" dirty="0"/>
              <a:t>Violations</a:t>
            </a:r>
          </a:p>
          <a:p>
            <a:pPr marL="468630" lvl="2" indent="0">
              <a:buNone/>
            </a:pPr>
            <a:r>
              <a:rPr lang="en-US" sz="1600" dirty="0" smtClean="0"/>
              <a:t>	11.Alcohol Violations </a:t>
            </a:r>
            <a:endParaRPr lang="en-US" sz="1600" dirty="0"/>
          </a:p>
          <a:p>
            <a:pPr marL="468630" lvl="2" indent="0">
              <a:buNone/>
            </a:pPr>
            <a:r>
              <a:rPr lang="en-US" sz="1600" dirty="0" smtClean="0"/>
              <a:t>	12.Destruction </a:t>
            </a:r>
            <a:r>
              <a:rPr lang="en-US" sz="1600" dirty="0"/>
              <a:t>of School Property</a:t>
            </a:r>
          </a:p>
          <a:p>
            <a:pPr marL="468630" lvl="2" indent="0">
              <a:buNone/>
            </a:pPr>
            <a:r>
              <a:rPr lang="en-US" sz="1600" dirty="0" smtClean="0"/>
              <a:t>	13.Disobedient/Defiant </a:t>
            </a:r>
            <a:r>
              <a:rPr lang="en-US" sz="1600" dirty="0"/>
              <a:t>or Repeated Interference </a:t>
            </a:r>
          </a:p>
          <a:p>
            <a:pPr marL="468630" lvl="2" indent="0">
              <a:buNone/>
            </a:pPr>
            <a:r>
              <a:rPr lang="en-US" sz="1600" dirty="0" smtClean="0"/>
              <a:t>	14.Tobacco </a:t>
            </a:r>
            <a:r>
              <a:rPr lang="en-US" sz="1600" dirty="0"/>
              <a:t>Violations</a:t>
            </a:r>
          </a:p>
          <a:p>
            <a:pPr marL="468630" lvl="2" indent="0">
              <a:buNone/>
            </a:pPr>
            <a:r>
              <a:rPr lang="en-US" sz="1600" dirty="0" smtClean="0"/>
              <a:t>	15.Other </a:t>
            </a:r>
            <a:r>
              <a:rPr lang="en-US" sz="1600" dirty="0"/>
              <a:t>Violations of Code of </a:t>
            </a:r>
            <a:r>
              <a:rPr lang="en-US" sz="1600" dirty="0" smtClean="0"/>
              <a:t>Conduct</a:t>
            </a:r>
            <a:endParaRPr lang="en-US" sz="1600" dirty="0"/>
          </a:p>
          <a:p>
            <a:endParaRPr lang="en-US" dirty="0"/>
          </a:p>
        </p:txBody>
      </p:sp>
      <p:sp>
        <p:nvSpPr>
          <p:cNvPr id="4" name="Title 3"/>
          <p:cNvSpPr>
            <a:spLocks noGrp="1"/>
          </p:cNvSpPr>
          <p:nvPr>
            <p:ph type="title"/>
          </p:nvPr>
        </p:nvSpPr>
        <p:spPr/>
        <p:txBody>
          <a:bodyPr/>
          <a:lstStyle/>
          <a:p>
            <a:r>
              <a:rPr lang="en-US" dirty="0" smtClean="0"/>
              <a:t>Ranking – Guidance Only</a:t>
            </a:r>
            <a:endParaRPr lang="en-US" dirty="0"/>
          </a:p>
        </p:txBody>
      </p:sp>
    </p:spTree>
    <p:extLst>
      <p:ext uri="{BB962C8B-B14F-4D97-AF65-F5344CB8AC3E}">
        <p14:creationId xmlns:p14="http://schemas.microsoft.com/office/powerpoint/2010/main" val="398037583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thank yo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964547" y="5115719"/>
            <a:ext cx="7230139" cy="646331"/>
          </a:xfrm>
          <a:prstGeom prst="rect">
            <a:avLst/>
          </a:prstGeom>
          <a:noFill/>
          <a:ln>
            <a:noFill/>
          </a:ln>
        </p:spPr>
        <p:txBody>
          <a:bodyPr wrap="square" rtlCol="0">
            <a:spAutoFit/>
          </a:bodyPr>
          <a:lstStyle/>
          <a:p>
            <a:pPr algn="ctr"/>
            <a:r>
              <a:rPr lang="en-US" dirty="0" smtClean="0"/>
              <a:t>Annette Severson  </a:t>
            </a:r>
          </a:p>
          <a:p>
            <a:pPr algn="ctr"/>
            <a:r>
              <a:rPr lang="en-US" dirty="0" smtClean="0">
                <a:hlinkClick r:id="rId2"/>
              </a:rPr>
              <a:t>Severson_a@cde.state.co.us</a:t>
            </a:r>
            <a:r>
              <a:rPr lang="en-US" dirty="0" smtClean="0"/>
              <a:t>  Phone: 303-866-6824</a:t>
            </a:r>
          </a:p>
        </p:txBody>
      </p:sp>
      <p:sp>
        <p:nvSpPr>
          <p:cNvPr id="3" name="AutoShape 2" descr="Image result for thank you imag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hank you image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thank you images"/>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C:\Users\severson_a\AppData\Local\Microsoft\Windows\Temporary Internet Files\Content.IE5\TJV3SWBZ\gracias_con_munecos[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9068" y="722990"/>
            <a:ext cx="6481099" cy="41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0323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SDA Data Overview</a:t>
            </a:r>
          </a:p>
        </p:txBody>
      </p:sp>
    </p:spTree>
    <p:extLst>
      <p:ext uri="{BB962C8B-B14F-4D97-AF65-F5344CB8AC3E}">
        <p14:creationId xmlns:p14="http://schemas.microsoft.com/office/powerpoint/2010/main" val="1312812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 students disciplined during the school year</a:t>
            </a:r>
          </a:p>
          <a:p>
            <a:r>
              <a:rPr lang="en-US" dirty="0" smtClean="0"/>
              <a:t>All student attendance info- count of days and partial days</a:t>
            </a:r>
          </a:p>
          <a:p>
            <a:endParaRPr lang="en-US" sz="1200" dirty="0" smtClean="0"/>
          </a:p>
          <a:p>
            <a:endParaRPr lang="en-US" sz="1200" dirty="0" smtClean="0"/>
          </a:p>
          <a:p>
            <a:pPr>
              <a:buFont typeface="Wingdings" panose="05000000000000000000" pitchFamily="2" charset="2"/>
              <a:buChar char="ü"/>
            </a:pPr>
            <a:r>
              <a:rPr lang="en-US" dirty="0" smtClean="0"/>
              <a:t>Include </a:t>
            </a:r>
            <a:r>
              <a:rPr lang="en-US" dirty="0"/>
              <a:t>the </a:t>
            </a:r>
            <a:r>
              <a:rPr lang="en-US" dirty="0" smtClean="0"/>
              <a:t>student and incident:</a:t>
            </a:r>
            <a:endParaRPr lang="en-US" dirty="0"/>
          </a:p>
          <a:p>
            <a:pPr lvl="1">
              <a:buFont typeface="Arial" panose="020B0604020202020204" pitchFamily="34" charset="0"/>
              <a:buChar char="•"/>
            </a:pPr>
            <a:r>
              <a:rPr lang="en-US" dirty="0"/>
              <a:t>If the student is disciplined with a Classroom Suspension, In-School Suspension, Out of School Suspension, Expelled, or Referred to Law Enforcement </a:t>
            </a:r>
            <a:r>
              <a:rPr lang="en-US" dirty="0" smtClean="0"/>
              <a:t>regardless of behavior code</a:t>
            </a:r>
            <a:endParaRPr lang="en-US" dirty="0"/>
          </a:p>
          <a:p>
            <a:pPr lvl="2">
              <a:buFont typeface="Arial" panose="020B0604020202020204" pitchFamily="34" charset="0"/>
              <a:buChar char="•"/>
            </a:pPr>
            <a:r>
              <a:rPr lang="en-US" dirty="0"/>
              <a:t>OR</a:t>
            </a:r>
          </a:p>
          <a:p>
            <a:pPr lvl="1">
              <a:buFont typeface="Arial" panose="020B0604020202020204" pitchFamily="34" charset="0"/>
              <a:buChar char="•"/>
            </a:pPr>
            <a:r>
              <a:rPr lang="en-US" dirty="0" smtClean="0"/>
              <a:t>If the incident would fit a behavior code other than code 12- Other Violation of Code of Conduct</a:t>
            </a:r>
          </a:p>
          <a:p>
            <a:pPr>
              <a:buFont typeface="Arial" panose="020B0604020202020204" pitchFamily="34" charset="0"/>
              <a:buChar char="•"/>
            </a:pPr>
            <a:endParaRPr lang="en-US" dirty="0" smtClean="0"/>
          </a:p>
          <a:p>
            <a:pPr>
              <a:buFont typeface="Arial" panose="020B0604020202020204" pitchFamily="34" charset="0"/>
              <a:buChar char="•"/>
            </a:pPr>
            <a:endParaRPr lang="en-US" dirty="0"/>
          </a:p>
          <a:p>
            <a:pPr>
              <a:buFont typeface="Arial" panose="020B0604020202020204" pitchFamily="34" charset="0"/>
              <a:buChar char="•"/>
            </a:pPr>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What must be Reported?</a:t>
            </a:r>
            <a:endParaRPr lang="en-US" dirty="0"/>
          </a:p>
        </p:txBody>
      </p:sp>
    </p:spTree>
    <p:extLst>
      <p:ext uri="{BB962C8B-B14F-4D97-AF65-F5344CB8AC3E}">
        <p14:creationId xmlns:p14="http://schemas.microsoft.com/office/powerpoint/2010/main" val="3464349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ame group of students clip ar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606040" y="2050346"/>
            <a:ext cx="1504059" cy="13766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ontent Placeholder 3"/>
          <p:cNvGraphicFramePr>
            <a:graphicFrameLocks noGrp="1"/>
          </p:cNvGraphicFramePr>
          <p:nvPr>
            <p:ph idx="1"/>
            <p:extLst>
              <p:ext uri="{D42A27DB-BD31-4B8C-83A1-F6EECF244321}">
                <p14:modId xmlns:p14="http://schemas.microsoft.com/office/powerpoint/2010/main" val="4045339074"/>
              </p:ext>
            </p:extLst>
          </p:nvPr>
        </p:nvGraphicFramePr>
        <p:xfrm>
          <a:off x="458150" y="1054987"/>
          <a:ext cx="8608938" cy="491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224683" y="0"/>
            <a:ext cx="8686088" cy="1054394"/>
          </a:xfrm>
        </p:spPr>
        <p:txBody>
          <a:bodyPr/>
          <a:lstStyle/>
          <a:p>
            <a:r>
              <a:rPr lang="en-US" dirty="0" smtClean="0"/>
              <a:t>SDA Consists of 4 separate files:</a:t>
            </a:r>
            <a:endParaRPr lang="en-US" dirty="0"/>
          </a:p>
        </p:txBody>
      </p:sp>
      <p:cxnSp>
        <p:nvCxnSpPr>
          <p:cNvPr id="6" name="Straight Connector 5"/>
          <p:cNvCxnSpPr/>
          <p:nvPr/>
        </p:nvCxnSpPr>
        <p:spPr>
          <a:xfrm>
            <a:off x="4355404" y="1662907"/>
            <a:ext cx="0" cy="503765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367" y="4435267"/>
            <a:ext cx="8998721" cy="8546"/>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17276" y="3511937"/>
            <a:ext cx="498019"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1</a:t>
            </a:r>
            <a:endParaRPr lang="en-US" sz="5400" b="1" cap="none" spc="0"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sp>
        <p:nvSpPr>
          <p:cNvPr id="11" name="Rectangle 10"/>
          <p:cNvSpPr/>
          <p:nvPr/>
        </p:nvSpPr>
        <p:spPr>
          <a:xfrm>
            <a:off x="4526422" y="3505087"/>
            <a:ext cx="498019" cy="923330"/>
          </a:xfrm>
          <a:prstGeom prst="rect">
            <a:avLst/>
          </a:prstGeom>
          <a:noFill/>
        </p:spPr>
        <p:txBody>
          <a:bodyPr wrap="square" lIns="91440" tIns="45720" rIns="91440" bIns="45720">
            <a:spAutoFit/>
          </a:bodyPr>
          <a:lstStyle/>
          <a:p>
            <a:pPr algn="ctr"/>
            <a:r>
              <a:rPr lang="en-US" sz="5400" b="1" dirty="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rPr>
              <a:t>2</a:t>
            </a:r>
            <a:endParaRPr lang="en-US" sz="5400" b="1" cap="none" spc="0" dirty="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endParaRPr>
          </a:p>
        </p:txBody>
      </p:sp>
      <p:sp>
        <p:nvSpPr>
          <p:cNvPr id="12" name="Rectangle 11"/>
          <p:cNvSpPr/>
          <p:nvPr/>
        </p:nvSpPr>
        <p:spPr>
          <a:xfrm>
            <a:off x="259222" y="5777228"/>
            <a:ext cx="498019"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rPr>
              <a:t>3</a:t>
            </a:r>
            <a:endParaRPr lang="en-US" sz="5400" b="1" cap="none" spc="0" dirty="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endParaRPr>
          </a:p>
        </p:txBody>
      </p:sp>
      <p:sp>
        <p:nvSpPr>
          <p:cNvPr id="13" name="Rectangle 12"/>
          <p:cNvSpPr/>
          <p:nvPr/>
        </p:nvSpPr>
        <p:spPr>
          <a:xfrm>
            <a:off x="4607607" y="5777228"/>
            <a:ext cx="498019" cy="923330"/>
          </a:xfrm>
          <a:prstGeom prst="rect">
            <a:avLst/>
          </a:prstGeom>
          <a:noFill/>
        </p:spPr>
        <p:txBody>
          <a:bodyPr wrap="square" lIns="91440" tIns="45720" rIns="91440" bIns="45720">
            <a:spAutoFit/>
          </a:bodyPr>
          <a:lstStyle/>
          <a:p>
            <a:pPr algn="ctr"/>
            <a:r>
              <a:rPr lang="en-US" sz="5400" b="1" dirty="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rPr>
              <a:t>4</a:t>
            </a:r>
            <a:endParaRPr lang="en-US" sz="5400" b="1" cap="none" spc="0" dirty="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876845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bwMode="auto"/>
        <p:txBody>
          <a:bodyPr wrap="square" numCol="1" anchor="t" anchorCtr="0" compatLnSpc="1">
            <a:prstTxWarp prst="textNoShape">
              <a:avLst/>
            </a:prstTxWarp>
          </a:bodyPr>
          <a:lstStyle/>
          <a:p>
            <a:pPr marL="273368" indent="-182563">
              <a:buFont typeface="Wingdings" pitchFamily="2" charset="2"/>
              <a:buChar char="§"/>
            </a:pPr>
            <a:r>
              <a:rPr lang="en-US" altLang="en-US" dirty="0" smtClean="0"/>
              <a:t>Count of Behaviors per school is reported in file</a:t>
            </a:r>
          </a:p>
          <a:p>
            <a:pPr marL="548323" lvl="1" indent="-182563">
              <a:buFont typeface="Wingdings" pitchFamily="2" charset="2"/>
              <a:buChar char="§"/>
            </a:pPr>
            <a:r>
              <a:rPr lang="en-US" altLang="en-US" dirty="0" smtClean="0"/>
              <a:t>Most severe action taken per behavior </a:t>
            </a:r>
            <a:endParaRPr lang="en-US" altLang="en-US" dirty="0"/>
          </a:p>
          <a:p>
            <a:pPr marL="548323" lvl="1" indent="-182563">
              <a:buFont typeface="Wingdings" pitchFamily="2" charset="2"/>
              <a:buChar char="§"/>
            </a:pPr>
            <a:r>
              <a:rPr lang="en-US" altLang="en-US" dirty="0" smtClean="0"/>
              <a:t>Only 1 action taken/incident reported</a:t>
            </a:r>
          </a:p>
          <a:p>
            <a:pPr marL="548323" lvl="1" indent="-182563">
              <a:buFont typeface="Wingdings" pitchFamily="2" charset="2"/>
              <a:buChar char="§"/>
            </a:pPr>
            <a:r>
              <a:rPr lang="en-US" altLang="en-US" dirty="0" smtClean="0"/>
              <a:t>Referrals to Law Enforcement reported in addition to most severe action taken if applicable</a:t>
            </a:r>
          </a:p>
          <a:p>
            <a:pPr marL="274003" indent="-182563">
              <a:buFont typeface="Wingdings" pitchFamily="2" charset="2"/>
              <a:buChar char="§"/>
            </a:pPr>
            <a:endParaRPr lang="en-US" altLang="en-US" dirty="0" smtClean="0"/>
          </a:p>
          <a:p>
            <a:pPr marL="274003" indent="-182563">
              <a:buFont typeface="Wingdings" pitchFamily="2" charset="2"/>
              <a:buChar char="§"/>
            </a:pPr>
            <a:r>
              <a:rPr lang="en-US" altLang="en-US" dirty="0" smtClean="0"/>
              <a:t>Only report those behaviors which occurred in school during school year</a:t>
            </a:r>
          </a:p>
          <a:p>
            <a:pPr marL="274003" indent="-182563">
              <a:buFont typeface="Wingdings" pitchFamily="2" charset="2"/>
              <a:buChar char="§"/>
            </a:pPr>
            <a:endParaRPr lang="en-US" altLang="en-US" dirty="0" smtClean="0"/>
          </a:p>
          <a:p>
            <a:pPr marL="274003" indent="-182563">
              <a:buFont typeface="Wingdings" pitchFamily="2" charset="2"/>
              <a:buChar char="§"/>
            </a:pPr>
            <a:r>
              <a:rPr lang="en-US" altLang="en-US" dirty="0" smtClean="0"/>
              <a:t>Each Behavior has a code associated with it</a:t>
            </a:r>
          </a:p>
          <a:p>
            <a:pPr marL="548323" lvl="1" indent="-182563">
              <a:buFont typeface="Wingdings" pitchFamily="2" charset="2"/>
              <a:buChar char="§"/>
            </a:pPr>
            <a:r>
              <a:rPr lang="en-US" altLang="en-US" dirty="0" smtClean="0"/>
              <a:t>A record will be reported per behavior and school</a:t>
            </a:r>
          </a:p>
          <a:p>
            <a:pPr marL="1096963" lvl="3" indent="-182563">
              <a:buFont typeface="Wingdings" pitchFamily="2" charset="2"/>
              <a:buChar char="§"/>
            </a:pPr>
            <a:endParaRPr lang="en-US" altLang="en-US" dirty="0"/>
          </a:p>
          <a:p>
            <a:pPr marL="548323" lvl="1" indent="-182563">
              <a:buFont typeface="Wingdings" pitchFamily="2" charset="2"/>
              <a:buChar char="§"/>
            </a:pPr>
            <a:endParaRPr lang="en-US" altLang="en-US" dirty="0" smtClean="0"/>
          </a:p>
          <a:p>
            <a:pPr marL="1096963" lvl="3" indent="-182563">
              <a:buFont typeface="Wingdings" pitchFamily="2" charset="2"/>
              <a:buChar char="§"/>
            </a:pPr>
            <a:endParaRPr lang="en-US" altLang="en-US" dirty="0" smtClean="0"/>
          </a:p>
          <a:p>
            <a:pPr marL="365125" lvl="1" indent="0">
              <a:buNone/>
            </a:pPr>
            <a:endParaRPr lang="en-US" altLang="en-US" dirty="0" smtClean="0"/>
          </a:p>
          <a:p>
            <a:pPr marL="547688" lvl="1" indent="-182563">
              <a:buFont typeface="Wingdings" pitchFamily="2" charset="2"/>
              <a:buChar char="§"/>
            </a:pPr>
            <a:endParaRPr lang="en-US" altLang="en-US" dirty="0" smtClean="0"/>
          </a:p>
        </p:txBody>
      </p:sp>
      <p:sp>
        <p:nvSpPr>
          <p:cNvPr id="12290" name="Title 1"/>
          <p:cNvSpPr>
            <a:spLocks noGrp="1"/>
          </p:cNvSpPr>
          <p:nvPr>
            <p:ph type="title"/>
          </p:nvPr>
        </p:nvSpPr>
        <p:spPr/>
        <p:txBody>
          <a:bodyPr/>
          <a:lstStyle/>
          <a:p>
            <a:pPr fontAlgn="auto">
              <a:spcAft>
                <a:spcPts val="0"/>
              </a:spcAft>
              <a:defRPr/>
            </a:pPr>
            <a:r>
              <a:rPr lang="en-US" dirty="0" smtClean="0">
                <a:ea typeface="+mj-ea"/>
              </a:rPr>
              <a:t>Discipline by Action File</a:t>
            </a:r>
          </a:p>
        </p:txBody>
      </p:sp>
      <p:sp>
        <p:nvSpPr>
          <p:cNvPr id="5" name="TextBox 4"/>
          <p:cNvSpPr txBox="1"/>
          <p:nvPr/>
        </p:nvSpPr>
        <p:spPr>
          <a:xfrm>
            <a:off x="142494" y="6361289"/>
            <a:ext cx="3971499" cy="369332"/>
          </a:xfrm>
          <a:prstGeom prst="rect">
            <a:avLst/>
          </a:prstGeom>
          <a:solidFill>
            <a:schemeClr val="accent3">
              <a:lumMod val="40000"/>
              <a:lumOff val="60000"/>
            </a:schemeClr>
          </a:solidFill>
        </p:spPr>
        <p:txBody>
          <a:bodyPr wrap="square" rtlCol="0">
            <a:spAutoFit/>
          </a:bodyPr>
          <a:lstStyle/>
          <a:p>
            <a:r>
              <a:rPr lang="en-US" dirty="0" smtClean="0"/>
              <a:t>Discipline by Action</a:t>
            </a:r>
            <a:endParaRPr lang="en-US" dirty="0"/>
          </a:p>
        </p:txBody>
      </p:sp>
    </p:spTree>
    <p:extLst>
      <p:ext uri="{BB962C8B-B14F-4D97-AF65-F5344CB8AC3E}">
        <p14:creationId xmlns:p14="http://schemas.microsoft.com/office/powerpoint/2010/main" val="39894357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9470768"/>
              </p:ext>
            </p:extLst>
          </p:nvPr>
        </p:nvGraphicFramePr>
        <p:xfrm>
          <a:off x="628650" y="1201738"/>
          <a:ext cx="7886700" cy="5078763"/>
        </p:xfrm>
        <a:graphic>
          <a:graphicData uri="http://schemas.openxmlformats.org/drawingml/2006/table">
            <a:tbl>
              <a:tblPr firstRow="1" firstCol="1" bandRow="1">
                <a:tableStyleId>{F5AB1C69-6EDB-4FF4-983F-18BD219EF322}</a:tableStyleId>
              </a:tblPr>
              <a:tblGrid>
                <a:gridCol w="923036"/>
                <a:gridCol w="6963664"/>
              </a:tblGrid>
              <a:tr h="396821">
                <a:tc>
                  <a:txBody>
                    <a:bodyPr/>
                    <a:lstStyle/>
                    <a:p>
                      <a:pPr marL="0" marR="0" algn="ctr">
                        <a:spcBef>
                          <a:spcPts val="0"/>
                        </a:spcBef>
                        <a:spcAft>
                          <a:spcPts val="0"/>
                        </a:spcAft>
                      </a:pPr>
                      <a:r>
                        <a:rPr lang="en-US" sz="2000" dirty="0" smtClean="0">
                          <a:effectLst/>
                        </a:rPr>
                        <a:t>Code</a:t>
                      </a:r>
                      <a:endParaRPr lang="en-US" sz="2000" dirty="0">
                        <a:effectLst/>
                        <a:latin typeface="Arial" panose="020B0604020202020204" pitchFamily="34" charset="0"/>
                        <a:ea typeface="Times New Roman"/>
                        <a:cs typeface="Arial" panose="020B0604020202020204" pitchFamily="34" charset="0"/>
                      </a:endParaRPr>
                    </a:p>
                  </a:txBody>
                  <a:tcPr marL="63038" marR="63038" marT="0" marB="0" anchor="ctr"/>
                </a:tc>
                <a:tc>
                  <a:txBody>
                    <a:bodyPr/>
                    <a:lstStyle/>
                    <a:p>
                      <a:pPr marL="0" marR="0" algn="ctr">
                        <a:spcBef>
                          <a:spcPts val="0"/>
                        </a:spcBef>
                        <a:spcAft>
                          <a:spcPts val="0"/>
                        </a:spcAft>
                      </a:pPr>
                      <a:r>
                        <a:rPr lang="en-US" sz="2000" dirty="0" smtClean="0">
                          <a:effectLst/>
                        </a:rPr>
                        <a:t>Behavior Type</a:t>
                      </a:r>
                      <a:endParaRPr lang="en-US" sz="2000" dirty="0">
                        <a:effectLst/>
                        <a:latin typeface="Arial" panose="020B0604020202020204" pitchFamily="34" charset="0"/>
                        <a:ea typeface="Times New Roman"/>
                        <a:cs typeface="Arial" panose="020B0604020202020204" pitchFamily="34" charset="0"/>
                      </a:endParaRPr>
                    </a:p>
                  </a:txBody>
                  <a:tcPr marL="63038" marR="63038" marT="0" marB="0" anchor="ctr"/>
                </a:tc>
              </a:tr>
              <a:tr h="253965">
                <a:tc>
                  <a:txBody>
                    <a:bodyPr/>
                    <a:lstStyle/>
                    <a:p>
                      <a:pPr marL="0" marR="0" algn="ctr">
                        <a:spcBef>
                          <a:spcPts val="0"/>
                        </a:spcBef>
                        <a:spcAft>
                          <a:spcPts val="0"/>
                        </a:spcAft>
                      </a:pPr>
                      <a:r>
                        <a:rPr lang="en-US" sz="1800" dirty="0">
                          <a:effectLst/>
                        </a:rPr>
                        <a:t>01</a:t>
                      </a:r>
                      <a:endParaRPr lang="en-US" sz="1800" dirty="0">
                        <a:effectLst/>
                        <a:latin typeface="Arial" panose="020B0604020202020204" pitchFamily="34" charset="0"/>
                        <a:ea typeface="Times New Roman"/>
                        <a:cs typeface="Arial" panose="020B0604020202020204" pitchFamily="34" charset="0"/>
                      </a:endParaRPr>
                    </a:p>
                  </a:txBody>
                  <a:tcPr marL="63038" marR="63038" marT="0" marB="0" anchor="ctr"/>
                </a:tc>
                <a:tc>
                  <a:txBody>
                    <a:bodyPr/>
                    <a:lstStyle/>
                    <a:p>
                      <a:pPr marL="0" marR="0" algn="l">
                        <a:spcBef>
                          <a:spcPts val="0"/>
                        </a:spcBef>
                        <a:spcAft>
                          <a:spcPts val="0"/>
                        </a:spcAft>
                      </a:pPr>
                      <a:r>
                        <a:rPr lang="en-US" sz="1800" dirty="0">
                          <a:effectLst/>
                        </a:rPr>
                        <a:t>Drug Violation</a:t>
                      </a:r>
                      <a:endParaRPr lang="en-US" sz="1800" b="1" dirty="0">
                        <a:effectLst/>
                        <a:latin typeface="Arial" panose="020B0604020202020204" pitchFamily="34" charset="0"/>
                        <a:ea typeface="Times New Roman"/>
                        <a:cs typeface="Arial" panose="020B0604020202020204" pitchFamily="34" charset="0"/>
                      </a:endParaRPr>
                    </a:p>
                  </a:txBody>
                  <a:tcPr marL="63038" marR="63038" marT="0" marB="0" anchor="ctr"/>
                </a:tc>
              </a:tr>
              <a:tr h="253965">
                <a:tc>
                  <a:txBody>
                    <a:bodyPr/>
                    <a:lstStyle/>
                    <a:p>
                      <a:pPr marL="0" marR="0" algn="ctr">
                        <a:spcBef>
                          <a:spcPts val="0"/>
                        </a:spcBef>
                        <a:spcAft>
                          <a:spcPts val="0"/>
                        </a:spcAft>
                      </a:pPr>
                      <a:r>
                        <a:rPr lang="en-US" sz="1800" dirty="0">
                          <a:effectLst/>
                        </a:rPr>
                        <a:t>02</a:t>
                      </a:r>
                      <a:endParaRPr lang="en-US" sz="1800" dirty="0">
                        <a:effectLst/>
                        <a:latin typeface="Arial" panose="020B0604020202020204" pitchFamily="34" charset="0"/>
                        <a:ea typeface="Times New Roman"/>
                        <a:cs typeface="Arial" panose="020B0604020202020204" pitchFamily="34" charset="0"/>
                      </a:endParaRPr>
                    </a:p>
                  </a:txBody>
                  <a:tcPr marL="63038" marR="63038" marT="0" marB="0" anchor="ctr"/>
                </a:tc>
                <a:tc>
                  <a:txBody>
                    <a:bodyPr/>
                    <a:lstStyle/>
                    <a:p>
                      <a:pPr marL="0" marR="0" algn="l">
                        <a:spcBef>
                          <a:spcPts val="0"/>
                        </a:spcBef>
                        <a:spcAft>
                          <a:spcPts val="0"/>
                        </a:spcAft>
                      </a:pPr>
                      <a:r>
                        <a:rPr lang="en-US" sz="1800" dirty="0">
                          <a:effectLst/>
                        </a:rPr>
                        <a:t>Alcohol Violation</a:t>
                      </a:r>
                      <a:endParaRPr lang="en-US" sz="1800" b="1" dirty="0">
                        <a:effectLst/>
                        <a:latin typeface="Arial" panose="020B0604020202020204" pitchFamily="34" charset="0"/>
                        <a:ea typeface="Times New Roman"/>
                        <a:cs typeface="Arial" panose="020B0604020202020204" pitchFamily="34" charset="0"/>
                      </a:endParaRPr>
                    </a:p>
                  </a:txBody>
                  <a:tcPr marL="63038" marR="63038" marT="0" marB="0" anchor="ctr"/>
                </a:tc>
              </a:tr>
              <a:tr h="253965">
                <a:tc>
                  <a:txBody>
                    <a:bodyPr/>
                    <a:lstStyle/>
                    <a:p>
                      <a:pPr marL="0" marR="0" algn="ctr">
                        <a:spcBef>
                          <a:spcPts val="0"/>
                        </a:spcBef>
                        <a:spcAft>
                          <a:spcPts val="0"/>
                        </a:spcAft>
                      </a:pPr>
                      <a:r>
                        <a:rPr lang="en-US" sz="1800" dirty="0">
                          <a:effectLst/>
                        </a:rPr>
                        <a:t>03</a:t>
                      </a:r>
                      <a:endParaRPr lang="en-US" sz="1800" dirty="0">
                        <a:effectLst/>
                        <a:latin typeface="Arial" panose="020B0604020202020204" pitchFamily="34" charset="0"/>
                        <a:ea typeface="Times New Roman"/>
                        <a:cs typeface="Arial" panose="020B0604020202020204" pitchFamily="34" charset="0"/>
                      </a:endParaRPr>
                    </a:p>
                  </a:txBody>
                  <a:tcPr marL="63038" marR="63038" marT="0" marB="0" anchor="ctr"/>
                </a:tc>
                <a:tc>
                  <a:txBody>
                    <a:bodyPr/>
                    <a:lstStyle/>
                    <a:p>
                      <a:pPr marL="0" marR="0" algn="l">
                        <a:spcBef>
                          <a:spcPts val="0"/>
                        </a:spcBef>
                        <a:spcAft>
                          <a:spcPts val="0"/>
                        </a:spcAft>
                      </a:pPr>
                      <a:r>
                        <a:rPr lang="en-US" sz="1800" dirty="0">
                          <a:effectLst/>
                        </a:rPr>
                        <a:t>Tobacco Violation</a:t>
                      </a:r>
                      <a:endParaRPr lang="en-US" sz="1800" b="1" dirty="0">
                        <a:effectLst/>
                        <a:latin typeface="Arial" panose="020B0604020202020204" pitchFamily="34" charset="0"/>
                        <a:ea typeface="Times New Roman"/>
                        <a:cs typeface="Arial" panose="020B0604020202020204" pitchFamily="34" charset="0"/>
                      </a:endParaRPr>
                    </a:p>
                  </a:txBody>
                  <a:tcPr marL="63038" marR="63038" marT="0" marB="0" anchor="ctr"/>
                </a:tc>
              </a:tr>
              <a:tr h="288229">
                <a:tc>
                  <a:txBody>
                    <a:bodyPr/>
                    <a:lstStyle/>
                    <a:p>
                      <a:pPr marL="0" marR="0" algn="ctr">
                        <a:spcBef>
                          <a:spcPts val="0"/>
                        </a:spcBef>
                        <a:spcAft>
                          <a:spcPts val="0"/>
                        </a:spcAft>
                      </a:pPr>
                      <a:r>
                        <a:rPr lang="en-US" sz="1800" dirty="0">
                          <a:effectLst/>
                        </a:rPr>
                        <a:t>04</a:t>
                      </a:r>
                      <a:endParaRPr lang="en-US" sz="1800" dirty="0">
                        <a:effectLst/>
                        <a:latin typeface="Arial" panose="020B0604020202020204" pitchFamily="34" charset="0"/>
                        <a:ea typeface="Times New Roman"/>
                        <a:cs typeface="Arial" panose="020B0604020202020204" pitchFamily="34" charset="0"/>
                      </a:endParaRPr>
                    </a:p>
                  </a:txBody>
                  <a:tcPr marL="63038" marR="63038" marT="0" marB="0" anchor="ctr"/>
                </a:tc>
                <a:tc>
                  <a:txBody>
                    <a:bodyPr/>
                    <a:lstStyle/>
                    <a:p>
                      <a:pPr marL="0" marR="0" algn="l">
                        <a:spcBef>
                          <a:spcPts val="0"/>
                        </a:spcBef>
                        <a:spcAft>
                          <a:spcPts val="0"/>
                        </a:spcAft>
                      </a:pPr>
                      <a:r>
                        <a:rPr lang="en-US" sz="1800" dirty="0">
                          <a:effectLst/>
                        </a:rPr>
                        <a:t>1st, 2nd Degree or Vehicular Assault</a:t>
                      </a:r>
                      <a:endParaRPr lang="en-US" sz="1800" b="1" dirty="0">
                        <a:effectLst/>
                        <a:latin typeface="Arial" panose="020B0604020202020204" pitchFamily="34" charset="0"/>
                        <a:ea typeface="Times New Roman"/>
                        <a:cs typeface="Arial" panose="020B0604020202020204" pitchFamily="34" charset="0"/>
                      </a:endParaRPr>
                    </a:p>
                  </a:txBody>
                  <a:tcPr marL="63038" marR="63038" marT="0" marB="0" anchor="ctr"/>
                </a:tc>
              </a:tr>
              <a:tr h="281154">
                <a:tc>
                  <a:txBody>
                    <a:bodyPr/>
                    <a:lstStyle/>
                    <a:p>
                      <a:pPr marL="0" marR="0" algn="ctr">
                        <a:spcBef>
                          <a:spcPts val="0"/>
                        </a:spcBef>
                        <a:spcAft>
                          <a:spcPts val="0"/>
                        </a:spcAft>
                      </a:pPr>
                      <a:r>
                        <a:rPr lang="en-US" sz="1800" dirty="0">
                          <a:effectLst/>
                        </a:rPr>
                        <a:t>05</a:t>
                      </a:r>
                      <a:endParaRPr lang="en-US" sz="1800" dirty="0">
                        <a:effectLst/>
                        <a:latin typeface="Arial" panose="020B0604020202020204" pitchFamily="34" charset="0"/>
                        <a:ea typeface="Times New Roman"/>
                        <a:cs typeface="Arial" panose="020B0604020202020204" pitchFamily="34" charset="0"/>
                      </a:endParaRPr>
                    </a:p>
                  </a:txBody>
                  <a:tcPr marL="63038" marR="63038" marT="0" marB="0" anchor="ctr"/>
                </a:tc>
                <a:tc>
                  <a:txBody>
                    <a:bodyPr/>
                    <a:lstStyle/>
                    <a:p>
                      <a:pPr marL="0" marR="0" algn="l">
                        <a:spcBef>
                          <a:spcPts val="0"/>
                        </a:spcBef>
                        <a:spcAft>
                          <a:spcPts val="0"/>
                        </a:spcAft>
                      </a:pPr>
                      <a:r>
                        <a:rPr lang="en-US" sz="1800" dirty="0">
                          <a:effectLst/>
                        </a:rPr>
                        <a:t>Dangerous Weapons </a:t>
                      </a:r>
                      <a:endParaRPr lang="en-US" sz="1800" b="1" dirty="0">
                        <a:effectLst/>
                        <a:latin typeface="Arial" panose="020B0604020202020204" pitchFamily="34" charset="0"/>
                        <a:ea typeface="Times New Roman"/>
                        <a:cs typeface="Arial" panose="020B0604020202020204" pitchFamily="34" charset="0"/>
                      </a:endParaRPr>
                    </a:p>
                  </a:txBody>
                  <a:tcPr marL="63038" marR="63038" marT="0" marB="0" anchor="ctr"/>
                </a:tc>
              </a:tr>
              <a:tr h="253965">
                <a:tc>
                  <a:txBody>
                    <a:bodyPr/>
                    <a:lstStyle/>
                    <a:p>
                      <a:pPr marL="0" marR="0" algn="ctr">
                        <a:spcBef>
                          <a:spcPts val="0"/>
                        </a:spcBef>
                        <a:spcAft>
                          <a:spcPts val="0"/>
                        </a:spcAft>
                      </a:pPr>
                      <a:r>
                        <a:rPr lang="en-US" sz="1800" dirty="0">
                          <a:effectLst/>
                        </a:rPr>
                        <a:t>06</a:t>
                      </a:r>
                      <a:endParaRPr lang="en-US" sz="1800" dirty="0">
                        <a:effectLst/>
                        <a:latin typeface="Arial" panose="020B0604020202020204" pitchFamily="34" charset="0"/>
                        <a:ea typeface="Times New Roman"/>
                        <a:cs typeface="Arial" panose="020B0604020202020204" pitchFamily="34" charset="0"/>
                      </a:endParaRPr>
                    </a:p>
                  </a:txBody>
                  <a:tcPr marL="63038" marR="63038" marT="0" marB="0" anchor="ctr"/>
                </a:tc>
                <a:tc>
                  <a:txBody>
                    <a:bodyPr/>
                    <a:lstStyle/>
                    <a:p>
                      <a:pPr marL="0" marR="0" algn="l">
                        <a:spcBef>
                          <a:spcPts val="0"/>
                        </a:spcBef>
                        <a:spcAft>
                          <a:spcPts val="0"/>
                        </a:spcAft>
                      </a:pPr>
                      <a:r>
                        <a:rPr lang="en-US" sz="1800" dirty="0">
                          <a:effectLst/>
                        </a:rPr>
                        <a:t>Robbery</a:t>
                      </a:r>
                      <a:endParaRPr lang="en-US" sz="1800" b="1" dirty="0">
                        <a:effectLst/>
                        <a:latin typeface="Arial" panose="020B0604020202020204" pitchFamily="34" charset="0"/>
                        <a:ea typeface="Times New Roman"/>
                        <a:cs typeface="Arial" panose="020B0604020202020204" pitchFamily="34" charset="0"/>
                      </a:endParaRPr>
                    </a:p>
                  </a:txBody>
                  <a:tcPr marL="63038" marR="63038" marT="0" marB="0" anchor="ctr"/>
                </a:tc>
              </a:tr>
              <a:tr h="253965">
                <a:tc>
                  <a:txBody>
                    <a:bodyPr/>
                    <a:lstStyle/>
                    <a:p>
                      <a:pPr marL="0" marR="0" algn="ctr">
                        <a:spcBef>
                          <a:spcPts val="0"/>
                        </a:spcBef>
                        <a:spcAft>
                          <a:spcPts val="0"/>
                        </a:spcAft>
                      </a:pPr>
                      <a:r>
                        <a:rPr lang="en-US" sz="1800" dirty="0">
                          <a:effectLst/>
                        </a:rPr>
                        <a:t>07</a:t>
                      </a:r>
                      <a:endParaRPr lang="en-US" sz="1800" dirty="0">
                        <a:effectLst/>
                        <a:latin typeface="Arial" panose="020B0604020202020204" pitchFamily="34" charset="0"/>
                        <a:ea typeface="Times New Roman"/>
                        <a:cs typeface="Arial" panose="020B0604020202020204" pitchFamily="34" charset="0"/>
                      </a:endParaRPr>
                    </a:p>
                  </a:txBody>
                  <a:tcPr marL="63038" marR="63038" marT="0" marB="0" anchor="ctr"/>
                </a:tc>
                <a:tc>
                  <a:txBody>
                    <a:bodyPr/>
                    <a:lstStyle/>
                    <a:p>
                      <a:pPr marL="0" marR="0" algn="l">
                        <a:spcBef>
                          <a:spcPts val="0"/>
                        </a:spcBef>
                        <a:spcAft>
                          <a:spcPts val="0"/>
                        </a:spcAft>
                      </a:pPr>
                      <a:r>
                        <a:rPr lang="en-US" sz="1800" dirty="0">
                          <a:effectLst/>
                        </a:rPr>
                        <a:t>Other Felony</a:t>
                      </a:r>
                      <a:endParaRPr lang="en-US" sz="1800" b="1" dirty="0">
                        <a:effectLst/>
                        <a:latin typeface="Arial" panose="020B0604020202020204" pitchFamily="34" charset="0"/>
                        <a:ea typeface="Times New Roman"/>
                        <a:cs typeface="Arial" panose="020B0604020202020204" pitchFamily="34" charset="0"/>
                      </a:endParaRPr>
                    </a:p>
                  </a:txBody>
                  <a:tcPr marL="63038" marR="63038" marT="0" marB="0" anchor="ctr"/>
                </a:tc>
              </a:tr>
              <a:tr h="363904">
                <a:tc>
                  <a:txBody>
                    <a:bodyPr/>
                    <a:lstStyle/>
                    <a:p>
                      <a:pPr marL="0" marR="0" algn="ctr">
                        <a:spcBef>
                          <a:spcPts val="0"/>
                        </a:spcBef>
                        <a:spcAft>
                          <a:spcPts val="0"/>
                        </a:spcAft>
                      </a:pPr>
                      <a:r>
                        <a:rPr lang="en-US" sz="1800" dirty="0">
                          <a:effectLst/>
                        </a:rPr>
                        <a:t>08</a:t>
                      </a:r>
                      <a:endParaRPr lang="en-US" sz="1800" dirty="0">
                        <a:effectLst/>
                        <a:latin typeface="Arial" panose="020B0604020202020204" pitchFamily="34" charset="0"/>
                        <a:ea typeface="Times New Roman"/>
                        <a:cs typeface="Arial" panose="020B0604020202020204" pitchFamily="34" charset="0"/>
                      </a:endParaRPr>
                    </a:p>
                  </a:txBody>
                  <a:tcPr marL="63038" marR="63038" marT="0" marB="0" anchor="ctr"/>
                </a:tc>
                <a:tc>
                  <a:txBody>
                    <a:bodyPr/>
                    <a:lstStyle/>
                    <a:p>
                      <a:pPr marL="0" marR="0" algn="l">
                        <a:spcBef>
                          <a:spcPts val="0"/>
                        </a:spcBef>
                        <a:spcAft>
                          <a:spcPts val="0"/>
                        </a:spcAft>
                      </a:pPr>
                      <a:r>
                        <a:rPr lang="en-US" sz="1800" dirty="0">
                          <a:effectLst/>
                        </a:rPr>
                        <a:t>Disobedience/Defiant or Repeated Interference</a:t>
                      </a:r>
                      <a:endParaRPr lang="en-US" sz="1800" b="1" dirty="0">
                        <a:effectLst/>
                        <a:latin typeface="Arial" panose="020B0604020202020204" pitchFamily="34" charset="0"/>
                        <a:ea typeface="Times New Roman"/>
                        <a:cs typeface="Arial" panose="020B0604020202020204" pitchFamily="34" charset="0"/>
                      </a:endParaRPr>
                    </a:p>
                  </a:txBody>
                  <a:tcPr marL="63038" marR="63038" marT="0" marB="0" anchor="ctr"/>
                </a:tc>
              </a:tr>
              <a:tr h="339407">
                <a:tc>
                  <a:txBody>
                    <a:bodyPr/>
                    <a:lstStyle/>
                    <a:p>
                      <a:pPr marL="0" marR="0" algn="ctr">
                        <a:spcBef>
                          <a:spcPts val="0"/>
                        </a:spcBef>
                        <a:spcAft>
                          <a:spcPts val="0"/>
                        </a:spcAft>
                      </a:pPr>
                      <a:r>
                        <a:rPr lang="en-US" sz="1800" dirty="0">
                          <a:effectLst/>
                        </a:rPr>
                        <a:t>09</a:t>
                      </a:r>
                      <a:endParaRPr lang="en-US" sz="1800" dirty="0">
                        <a:effectLst/>
                        <a:latin typeface="Arial" panose="020B0604020202020204" pitchFamily="34" charset="0"/>
                        <a:ea typeface="Times New Roman"/>
                        <a:cs typeface="Arial" panose="020B0604020202020204" pitchFamily="34" charset="0"/>
                      </a:endParaRPr>
                    </a:p>
                  </a:txBody>
                  <a:tcPr marL="63038" marR="63038" marT="0" marB="0" anchor="ctr"/>
                </a:tc>
                <a:tc>
                  <a:txBody>
                    <a:bodyPr/>
                    <a:lstStyle/>
                    <a:p>
                      <a:pPr marL="0" marR="0" algn="l">
                        <a:spcBef>
                          <a:spcPts val="0"/>
                        </a:spcBef>
                        <a:spcAft>
                          <a:spcPts val="0"/>
                        </a:spcAft>
                      </a:pPr>
                      <a:r>
                        <a:rPr lang="en-US" sz="1800" dirty="0">
                          <a:effectLst/>
                        </a:rPr>
                        <a:t>Detrimental Behavior</a:t>
                      </a:r>
                      <a:endParaRPr lang="en-US" sz="1800" b="1" dirty="0">
                        <a:effectLst/>
                        <a:latin typeface="Arial" panose="020B0604020202020204" pitchFamily="34" charset="0"/>
                        <a:ea typeface="Times New Roman"/>
                        <a:cs typeface="Arial" panose="020B0604020202020204" pitchFamily="34" charset="0"/>
                      </a:endParaRPr>
                    </a:p>
                  </a:txBody>
                  <a:tcPr marL="63038" marR="63038" marT="0" marB="0" anchor="ctr"/>
                </a:tc>
              </a:tr>
              <a:tr h="253965">
                <a:tc>
                  <a:txBody>
                    <a:bodyPr/>
                    <a:lstStyle/>
                    <a:p>
                      <a:pPr marL="0" marR="0" algn="ctr">
                        <a:spcBef>
                          <a:spcPts val="0"/>
                        </a:spcBef>
                        <a:spcAft>
                          <a:spcPts val="0"/>
                        </a:spcAft>
                      </a:pPr>
                      <a:r>
                        <a:rPr lang="en-US" sz="1800" dirty="0">
                          <a:effectLst/>
                        </a:rPr>
                        <a:t>10</a:t>
                      </a:r>
                      <a:endParaRPr lang="en-US" sz="1800" dirty="0">
                        <a:effectLst/>
                        <a:latin typeface="Arial" panose="020B0604020202020204" pitchFamily="34" charset="0"/>
                        <a:ea typeface="Times New Roman"/>
                        <a:cs typeface="Arial" panose="020B0604020202020204" pitchFamily="34" charset="0"/>
                      </a:endParaRPr>
                    </a:p>
                  </a:txBody>
                  <a:tcPr marL="63038" marR="63038" marT="0" marB="0" anchor="ctr"/>
                </a:tc>
                <a:tc>
                  <a:txBody>
                    <a:bodyPr/>
                    <a:lstStyle/>
                    <a:p>
                      <a:pPr marL="0" marR="0" algn="l">
                        <a:spcBef>
                          <a:spcPts val="0"/>
                        </a:spcBef>
                        <a:spcAft>
                          <a:spcPts val="0"/>
                        </a:spcAft>
                      </a:pPr>
                      <a:r>
                        <a:rPr lang="en-US" sz="1800" dirty="0">
                          <a:effectLst/>
                        </a:rPr>
                        <a:t>Destruction of School Property</a:t>
                      </a:r>
                      <a:endParaRPr lang="en-US" sz="1800" b="1" dirty="0">
                        <a:effectLst/>
                        <a:latin typeface="Arial" panose="020B0604020202020204" pitchFamily="34" charset="0"/>
                        <a:ea typeface="Times New Roman"/>
                        <a:cs typeface="Arial" panose="020B0604020202020204" pitchFamily="34" charset="0"/>
                      </a:endParaRPr>
                    </a:p>
                  </a:txBody>
                  <a:tcPr marL="63038" marR="63038" marT="0" marB="0" anchor="ctr"/>
                </a:tc>
              </a:tr>
              <a:tr h="253965">
                <a:tc>
                  <a:txBody>
                    <a:bodyPr/>
                    <a:lstStyle/>
                    <a:p>
                      <a:pPr marL="0" marR="0" algn="ctr">
                        <a:spcBef>
                          <a:spcPts val="0"/>
                        </a:spcBef>
                        <a:spcAft>
                          <a:spcPts val="0"/>
                        </a:spcAft>
                      </a:pPr>
                      <a:r>
                        <a:rPr lang="en-US" sz="1800" dirty="0">
                          <a:effectLst/>
                        </a:rPr>
                        <a:t>12</a:t>
                      </a:r>
                      <a:endParaRPr lang="en-US" sz="1800" dirty="0">
                        <a:effectLst/>
                        <a:latin typeface="Arial" panose="020B0604020202020204" pitchFamily="34" charset="0"/>
                        <a:ea typeface="Times New Roman"/>
                        <a:cs typeface="Arial" panose="020B0604020202020204" pitchFamily="34" charset="0"/>
                      </a:endParaRPr>
                    </a:p>
                  </a:txBody>
                  <a:tcPr marL="63038" marR="63038" marT="0" marB="0" anchor="ctr"/>
                </a:tc>
                <a:tc>
                  <a:txBody>
                    <a:bodyPr/>
                    <a:lstStyle/>
                    <a:p>
                      <a:pPr marL="0" marR="0" algn="l">
                        <a:spcBef>
                          <a:spcPts val="0"/>
                        </a:spcBef>
                        <a:spcAft>
                          <a:spcPts val="0"/>
                        </a:spcAft>
                      </a:pPr>
                      <a:r>
                        <a:rPr lang="en-US" sz="1800" dirty="0">
                          <a:effectLst/>
                        </a:rPr>
                        <a:t>Other Violation of Code of Conduct</a:t>
                      </a:r>
                      <a:endParaRPr lang="en-US" sz="1800" b="1" dirty="0">
                        <a:effectLst/>
                        <a:latin typeface="Arial" panose="020B0604020202020204" pitchFamily="34" charset="0"/>
                        <a:ea typeface="Times New Roman"/>
                        <a:cs typeface="Arial" panose="020B0604020202020204" pitchFamily="34" charset="0"/>
                      </a:endParaRPr>
                    </a:p>
                  </a:txBody>
                  <a:tcPr marL="63038" marR="63038" marT="0" marB="0" anchor="ctr"/>
                </a:tc>
              </a:tr>
              <a:tr h="372252">
                <a:tc>
                  <a:txBody>
                    <a:bodyPr/>
                    <a:lstStyle/>
                    <a:p>
                      <a:pPr marL="0" marR="0" algn="ctr">
                        <a:spcBef>
                          <a:spcPts val="0"/>
                        </a:spcBef>
                        <a:spcAft>
                          <a:spcPts val="0"/>
                        </a:spcAft>
                      </a:pPr>
                      <a:r>
                        <a:rPr lang="en-US" sz="1800" dirty="0">
                          <a:effectLst/>
                        </a:rPr>
                        <a:t>13</a:t>
                      </a:r>
                      <a:endParaRPr lang="en-US" sz="1800" dirty="0">
                        <a:effectLst/>
                        <a:latin typeface="Arial" panose="020B0604020202020204" pitchFamily="34" charset="0"/>
                        <a:ea typeface="Times New Roman"/>
                        <a:cs typeface="Arial" panose="020B0604020202020204" pitchFamily="34" charset="0"/>
                      </a:endParaRPr>
                    </a:p>
                  </a:txBody>
                  <a:tcPr marL="63038" marR="63038" marT="0" marB="0" anchor="ctr"/>
                </a:tc>
                <a:tc>
                  <a:txBody>
                    <a:bodyPr/>
                    <a:lstStyle/>
                    <a:p>
                      <a:pPr marL="0" marR="0" algn="l">
                        <a:spcBef>
                          <a:spcPts val="0"/>
                        </a:spcBef>
                        <a:spcAft>
                          <a:spcPts val="0"/>
                        </a:spcAft>
                      </a:pPr>
                      <a:r>
                        <a:rPr lang="en-US" sz="1800" dirty="0">
                          <a:effectLst/>
                        </a:rPr>
                        <a:t>3rd Degree Assault/Disorderly Conduct</a:t>
                      </a:r>
                      <a:endParaRPr lang="en-US" sz="1800" b="1" dirty="0">
                        <a:effectLst/>
                        <a:latin typeface="Arial" panose="020B0604020202020204" pitchFamily="34" charset="0"/>
                        <a:ea typeface="Times New Roman"/>
                        <a:cs typeface="Arial" panose="020B0604020202020204" pitchFamily="34" charset="0"/>
                      </a:endParaRPr>
                    </a:p>
                  </a:txBody>
                  <a:tcPr marL="63038" marR="63038" marT="0" marB="0" anchor="ctr"/>
                </a:tc>
              </a:tr>
              <a:tr h="372252">
                <a:tc>
                  <a:txBody>
                    <a:bodyPr/>
                    <a:lstStyle/>
                    <a:p>
                      <a:pPr marL="0" marR="0" algn="ctr">
                        <a:spcBef>
                          <a:spcPts val="0"/>
                        </a:spcBef>
                        <a:spcAft>
                          <a:spcPts val="0"/>
                        </a:spcAft>
                      </a:pPr>
                      <a:r>
                        <a:rPr lang="en-US" sz="1800" dirty="0" smtClean="0">
                          <a:effectLst/>
                        </a:rPr>
                        <a:t>14</a:t>
                      </a:r>
                      <a:endParaRPr lang="en-US" sz="1800" dirty="0">
                        <a:effectLst/>
                        <a:latin typeface="Arial" panose="020B0604020202020204" pitchFamily="34" charset="0"/>
                        <a:ea typeface="Times New Roman"/>
                        <a:cs typeface="Arial" panose="020B0604020202020204" pitchFamily="34" charset="0"/>
                      </a:endParaRPr>
                    </a:p>
                  </a:txBody>
                  <a:tcPr marL="63038" marR="63038" marT="0" marB="0" anchor="ctr"/>
                </a:tc>
                <a:tc>
                  <a:txBody>
                    <a:bodyPr/>
                    <a:lstStyle/>
                    <a:p>
                      <a:pPr marL="0" marR="0" algn="l">
                        <a:spcBef>
                          <a:spcPts val="0"/>
                        </a:spcBef>
                        <a:spcAft>
                          <a:spcPts val="0"/>
                        </a:spcAft>
                      </a:pPr>
                      <a:r>
                        <a:rPr lang="en-US" sz="1800" dirty="0" smtClean="0">
                          <a:effectLst/>
                        </a:rPr>
                        <a:t>Marijuana Violation</a:t>
                      </a:r>
                      <a:endParaRPr lang="en-US" sz="1800" b="1" dirty="0">
                        <a:effectLst/>
                        <a:latin typeface="Arial" panose="020B0604020202020204" pitchFamily="34" charset="0"/>
                        <a:ea typeface="Times New Roman"/>
                        <a:cs typeface="Arial" panose="020B0604020202020204" pitchFamily="34" charset="0"/>
                      </a:endParaRPr>
                    </a:p>
                  </a:txBody>
                  <a:tcPr marL="63038" marR="63038" marT="0" marB="0" anchor="ctr"/>
                </a:tc>
              </a:tr>
              <a:tr h="372252">
                <a:tc>
                  <a:txBody>
                    <a:bodyPr/>
                    <a:lstStyle/>
                    <a:p>
                      <a:pPr marL="0" marR="0" algn="ctr">
                        <a:spcBef>
                          <a:spcPts val="0"/>
                        </a:spcBef>
                        <a:spcAft>
                          <a:spcPts val="0"/>
                        </a:spcAft>
                      </a:pPr>
                      <a:r>
                        <a:rPr lang="en-US" sz="1800" dirty="0" smtClean="0">
                          <a:effectLst/>
                        </a:rPr>
                        <a:t>15</a:t>
                      </a:r>
                      <a:endParaRPr lang="en-US" sz="1800" dirty="0">
                        <a:effectLst/>
                        <a:latin typeface="Arial" panose="020B0604020202020204" pitchFamily="34" charset="0"/>
                        <a:ea typeface="Times New Roman"/>
                        <a:cs typeface="Arial" panose="020B0604020202020204" pitchFamily="34" charset="0"/>
                      </a:endParaRPr>
                    </a:p>
                  </a:txBody>
                  <a:tcPr marL="63038" marR="63038" marT="0" marB="0" anchor="ctr"/>
                </a:tc>
                <a:tc>
                  <a:txBody>
                    <a:bodyPr/>
                    <a:lstStyle/>
                    <a:p>
                      <a:pPr marL="0" marR="0" algn="l">
                        <a:spcBef>
                          <a:spcPts val="0"/>
                        </a:spcBef>
                        <a:spcAft>
                          <a:spcPts val="0"/>
                        </a:spcAft>
                      </a:pPr>
                      <a:r>
                        <a:rPr lang="en-US" sz="1800" dirty="0" smtClean="0">
                          <a:effectLst/>
                        </a:rPr>
                        <a:t>Sexual</a:t>
                      </a:r>
                      <a:r>
                        <a:rPr lang="en-US" sz="1800" baseline="0" dirty="0" smtClean="0">
                          <a:effectLst/>
                        </a:rPr>
                        <a:t> Violence/Battery (other than Rape)</a:t>
                      </a:r>
                      <a:endParaRPr lang="en-US" sz="1800" b="1" dirty="0">
                        <a:effectLst/>
                        <a:latin typeface="Arial" panose="020B0604020202020204" pitchFamily="34" charset="0"/>
                        <a:ea typeface="Times New Roman"/>
                        <a:cs typeface="Arial" panose="020B0604020202020204" pitchFamily="34" charset="0"/>
                      </a:endParaRPr>
                    </a:p>
                  </a:txBody>
                  <a:tcPr marL="63038" marR="63038" marT="0" marB="0" anchor="ctr"/>
                </a:tc>
              </a:tr>
              <a:tr h="372252">
                <a:tc>
                  <a:txBody>
                    <a:bodyPr/>
                    <a:lstStyle/>
                    <a:p>
                      <a:pPr marL="0" marR="0" algn="ctr">
                        <a:spcBef>
                          <a:spcPts val="0"/>
                        </a:spcBef>
                        <a:spcAft>
                          <a:spcPts val="0"/>
                        </a:spcAft>
                      </a:pPr>
                      <a:r>
                        <a:rPr lang="en-US" sz="1800" dirty="0" smtClean="0">
                          <a:effectLst/>
                        </a:rPr>
                        <a:t>16</a:t>
                      </a:r>
                      <a:endParaRPr lang="en-US" sz="1800" dirty="0">
                        <a:effectLst/>
                        <a:latin typeface="Arial" panose="020B0604020202020204" pitchFamily="34" charset="0"/>
                        <a:ea typeface="Times New Roman"/>
                        <a:cs typeface="Arial" panose="020B0604020202020204" pitchFamily="34" charset="0"/>
                      </a:endParaRPr>
                    </a:p>
                  </a:txBody>
                  <a:tcPr marL="63038" marR="63038" marT="0" marB="0" anchor="ctr"/>
                </a:tc>
                <a:tc>
                  <a:txBody>
                    <a:bodyPr/>
                    <a:lstStyle/>
                    <a:p>
                      <a:pPr marL="0" marR="0" algn="l">
                        <a:spcBef>
                          <a:spcPts val="0"/>
                        </a:spcBef>
                        <a:spcAft>
                          <a:spcPts val="0"/>
                        </a:spcAft>
                      </a:pPr>
                      <a:r>
                        <a:rPr lang="en-US" sz="1800" dirty="0" smtClean="0">
                          <a:effectLst/>
                        </a:rPr>
                        <a:t>Rape</a:t>
                      </a:r>
                      <a:r>
                        <a:rPr lang="en-US" sz="1800" baseline="0" dirty="0" smtClean="0">
                          <a:effectLst/>
                        </a:rPr>
                        <a:t> or Attempted Rape</a:t>
                      </a:r>
                      <a:endParaRPr lang="en-US" sz="1800" b="1" dirty="0">
                        <a:effectLst/>
                        <a:latin typeface="Arial" panose="020B0604020202020204" pitchFamily="34" charset="0"/>
                        <a:ea typeface="Times New Roman"/>
                        <a:cs typeface="Arial" panose="020B0604020202020204" pitchFamily="34" charset="0"/>
                      </a:endParaRPr>
                    </a:p>
                  </a:txBody>
                  <a:tcPr marL="63038" marR="63038" marT="0" marB="0" anchor="ctr"/>
                </a:tc>
              </a:tr>
            </a:tbl>
          </a:graphicData>
        </a:graphic>
      </p:graphicFrame>
      <p:sp>
        <p:nvSpPr>
          <p:cNvPr id="14338" name="Title 1"/>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0000"/>
          </a:bodyPr>
          <a:lstStyle/>
          <a:p>
            <a:pPr fontAlgn="auto">
              <a:spcAft>
                <a:spcPts val="0"/>
              </a:spcAft>
              <a:defRPr/>
            </a:pPr>
            <a:r>
              <a:rPr lang="en-US" dirty="0"/>
              <a:t>Discipline by Action </a:t>
            </a:r>
            <a:r>
              <a:rPr lang="en-US" dirty="0" smtClean="0"/>
              <a:t>File: Behaviors Reported</a:t>
            </a:r>
            <a:endParaRPr lang="en-US" dirty="0" smtClean="0">
              <a:ea typeface="+mj-ea"/>
            </a:endParaRPr>
          </a:p>
        </p:txBody>
      </p:sp>
      <p:sp>
        <p:nvSpPr>
          <p:cNvPr id="6" name="TextBox 5"/>
          <p:cNvSpPr txBox="1"/>
          <p:nvPr/>
        </p:nvSpPr>
        <p:spPr>
          <a:xfrm>
            <a:off x="142494" y="6361289"/>
            <a:ext cx="3971499" cy="369332"/>
          </a:xfrm>
          <a:prstGeom prst="rect">
            <a:avLst/>
          </a:prstGeom>
          <a:solidFill>
            <a:schemeClr val="accent3">
              <a:lumMod val="40000"/>
              <a:lumOff val="60000"/>
            </a:schemeClr>
          </a:solidFill>
        </p:spPr>
        <p:txBody>
          <a:bodyPr wrap="square" rtlCol="0">
            <a:spAutoFit/>
          </a:bodyPr>
          <a:lstStyle/>
          <a:p>
            <a:r>
              <a:rPr lang="en-US" dirty="0" smtClean="0"/>
              <a:t>Discipline by Action</a:t>
            </a:r>
            <a:endParaRPr lang="en-US" dirty="0"/>
          </a:p>
        </p:txBody>
      </p:sp>
    </p:spTree>
    <p:extLst>
      <p:ext uri="{BB962C8B-B14F-4D97-AF65-F5344CB8AC3E}">
        <p14:creationId xmlns:p14="http://schemas.microsoft.com/office/powerpoint/2010/main" val="22513778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8"/>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spcAft>
                <a:spcPts val="0"/>
              </a:spcAft>
              <a:defRPr/>
            </a:pPr>
            <a:r>
              <a:rPr lang="en-US" dirty="0" smtClean="0">
                <a:ea typeface="+mj-ea"/>
              </a:rPr>
              <a:t>Reporting Incident Example 1</a:t>
            </a:r>
          </a:p>
        </p:txBody>
      </p:sp>
      <p:graphicFrame>
        <p:nvGraphicFramePr>
          <p:cNvPr id="22" name="Diagram 21"/>
          <p:cNvGraphicFramePr/>
          <p:nvPr>
            <p:extLst>
              <p:ext uri="{D42A27DB-BD31-4B8C-83A1-F6EECF244321}">
                <p14:modId xmlns:p14="http://schemas.microsoft.com/office/powerpoint/2010/main" val="3417574420"/>
              </p:ext>
            </p:extLst>
          </p:nvPr>
        </p:nvGraphicFramePr>
        <p:xfrm>
          <a:off x="3199660" y="1885949"/>
          <a:ext cx="5562600" cy="4364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Rounded Rectangle 22"/>
          <p:cNvSpPr/>
          <p:nvPr/>
        </p:nvSpPr>
        <p:spPr>
          <a:xfrm>
            <a:off x="152400" y="3733800"/>
            <a:ext cx="2557463" cy="1885950"/>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3 students </a:t>
            </a:r>
            <a:r>
              <a:rPr lang="en-US" dirty="0" smtClean="0">
                <a:solidFill>
                  <a:schemeClr val="tx1"/>
                </a:solidFill>
              </a:rPr>
              <a:t>receive in-school suspensions and are referred to </a:t>
            </a:r>
            <a:r>
              <a:rPr lang="en-US" dirty="0">
                <a:solidFill>
                  <a:schemeClr val="tx1"/>
                </a:solidFill>
              </a:rPr>
              <a:t>law enforcement for </a:t>
            </a:r>
            <a:r>
              <a:rPr lang="en-US" dirty="0" smtClean="0">
                <a:solidFill>
                  <a:schemeClr val="tx1"/>
                </a:solidFill>
              </a:rPr>
              <a:t>tobacco  use (1 incident)</a:t>
            </a:r>
            <a:endParaRPr lang="en-US" dirty="0">
              <a:solidFill>
                <a:schemeClr val="tx1"/>
              </a:solidFill>
            </a:endParaRPr>
          </a:p>
        </p:txBody>
      </p:sp>
      <p:sp>
        <p:nvSpPr>
          <p:cNvPr id="24" name="Striped Right Arrow 23"/>
          <p:cNvSpPr/>
          <p:nvPr/>
        </p:nvSpPr>
        <p:spPr>
          <a:xfrm>
            <a:off x="2743200" y="4191000"/>
            <a:ext cx="533400" cy="4572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6" name="Picture 2" descr="http://tse1.mm.bing.net/th?&amp;id=OIP.Medea102f40a1cd6eec8339111c99e5afo0&amp;w=224&amp;h=224&amp;c=0&amp;pid=1.9&amp;rs=0&amp;p=0&amp;r=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276" y="1410241"/>
            <a:ext cx="2133600" cy="213360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22829" y="6393555"/>
            <a:ext cx="3971499" cy="369332"/>
          </a:xfrm>
          <a:prstGeom prst="rect">
            <a:avLst/>
          </a:prstGeom>
          <a:solidFill>
            <a:schemeClr val="accent3">
              <a:lumMod val="40000"/>
              <a:lumOff val="60000"/>
            </a:schemeClr>
          </a:solidFill>
        </p:spPr>
        <p:txBody>
          <a:bodyPr wrap="square" rtlCol="0">
            <a:spAutoFit/>
          </a:bodyPr>
          <a:lstStyle/>
          <a:p>
            <a:r>
              <a:rPr lang="en-US" dirty="0" smtClean="0"/>
              <a:t>Discipline by Action</a:t>
            </a:r>
            <a:endParaRPr lang="en-US" dirty="0"/>
          </a:p>
        </p:txBody>
      </p:sp>
    </p:spTree>
    <p:extLst>
      <p:ext uri="{BB962C8B-B14F-4D97-AF65-F5344CB8AC3E}">
        <p14:creationId xmlns:p14="http://schemas.microsoft.com/office/powerpoint/2010/main" val="38389289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spcAft>
                <a:spcPts val="0"/>
              </a:spcAft>
              <a:defRPr/>
            </a:pPr>
            <a:r>
              <a:rPr lang="en-US" dirty="0" smtClean="0">
                <a:ea typeface="+mj-ea"/>
              </a:rPr>
              <a:t>Reporting Incident Example 2</a:t>
            </a:r>
          </a:p>
        </p:txBody>
      </p:sp>
      <p:graphicFrame>
        <p:nvGraphicFramePr>
          <p:cNvPr id="46" name="Diagram 45"/>
          <p:cNvGraphicFramePr/>
          <p:nvPr>
            <p:extLst>
              <p:ext uri="{D42A27DB-BD31-4B8C-83A1-F6EECF244321}">
                <p14:modId xmlns:p14="http://schemas.microsoft.com/office/powerpoint/2010/main" val="2816979414"/>
              </p:ext>
            </p:extLst>
          </p:nvPr>
        </p:nvGraphicFramePr>
        <p:xfrm>
          <a:off x="151660" y="1628775"/>
          <a:ext cx="8610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688" y="1410241"/>
            <a:ext cx="23907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42494" y="6361289"/>
            <a:ext cx="3971499" cy="369332"/>
          </a:xfrm>
          <a:prstGeom prst="rect">
            <a:avLst/>
          </a:prstGeom>
          <a:solidFill>
            <a:schemeClr val="accent3">
              <a:lumMod val="40000"/>
              <a:lumOff val="60000"/>
            </a:schemeClr>
          </a:solidFill>
        </p:spPr>
        <p:txBody>
          <a:bodyPr wrap="square" rtlCol="0">
            <a:spAutoFit/>
          </a:bodyPr>
          <a:lstStyle/>
          <a:p>
            <a:r>
              <a:rPr lang="en-US" dirty="0" smtClean="0"/>
              <a:t>Discipline by Action</a:t>
            </a:r>
            <a:endParaRPr lang="en-US" dirty="0"/>
          </a:p>
        </p:txBody>
      </p:sp>
    </p:spTree>
    <p:extLst>
      <p:ext uri="{BB962C8B-B14F-4D97-AF65-F5344CB8AC3E}">
        <p14:creationId xmlns:p14="http://schemas.microsoft.com/office/powerpoint/2010/main" val="39927080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p:cNvSpPr>
            <a:spLocks noGrp="1"/>
          </p:cNvSpPr>
          <p:nvPr>
            <p:ph idx="1"/>
          </p:nvPr>
        </p:nvSpPr>
        <p:spPr bwMode="auto"/>
        <p:txBody>
          <a:bodyPr wrap="square" numCol="1" anchor="t" anchorCtr="0" compatLnSpc="1">
            <a:prstTxWarp prst="textNoShape">
              <a:avLst/>
            </a:prstTxWarp>
          </a:bodyPr>
          <a:lstStyle/>
          <a:p>
            <a:pPr marL="273050">
              <a:buFont typeface="Wingdings" pitchFamily="2" charset="2"/>
              <a:buChar char="§"/>
            </a:pPr>
            <a:r>
              <a:rPr lang="en-US" altLang="en-US" dirty="0" smtClean="0"/>
              <a:t>One record per subset of students disciplined by school</a:t>
            </a:r>
          </a:p>
          <a:p>
            <a:pPr marL="273050">
              <a:buFont typeface="Wingdings" pitchFamily="2" charset="2"/>
              <a:buChar char="§"/>
            </a:pPr>
            <a:r>
              <a:rPr lang="en-US" altLang="en-US" dirty="0" smtClean="0"/>
              <a:t>Detailed information on students disciplined:</a:t>
            </a:r>
          </a:p>
          <a:p>
            <a:pPr marL="547688" lvl="1" indent="-182563">
              <a:buFont typeface="Wingdings" pitchFamily="2" charset="2"/>
              <a:buChar char="§"/>
            </a:pPr>
            <a:r>
              <a:rPr lang="en-US" altLang="en-US" dirty="0" smtClean="0"/>
              <a:t>Ethnicity/Race</a:t>
            </a:r>
          </a:p>
          <a:p>
            <a:pPr marL="547688" lvl="1" indent="-182563">
              <a:buFont typeface="Wingdings" pitchFamily="2" charset="2"/>
              <a:buChar char="§"/>
            </a:pPr>
            <a:r>
              <a:rPr lang="en-US" altLang="en-US" dirty="0" smtClean="0"/>
              <a:t>Gender</a:t>
            </a:r>
          </a:p>
          <a:p>
            <a:pPr marL="547688" lvl="1" indent="-182563">
              <a:buFont typeface="Wingdings" pitchFamily="2" charset="2"/>
              <a:buChar char="§"/>
            </a:pPr>
            <a:r>
              <a:rPr lang="en-US" altLang="en-US" dirty="0" smtClean="0"/>
              <a:t>Grade Level</a:t>
            </a:r>
          </a:p>
          <a:p>
            <a:pPr marL="547688" lvl="1" indent="-182563">
              <a:buFont typeface="Wingdings" pitchFamily="2" charset="2"/>
              <a:buChar char="§"/>
            </a:pPr>
            <a:r>
              <a:rPr lang="en-US" altLang="en-US" dirty="0" smtClean="0"/>
              <a:t>IDEA/Special Education status</a:t>
            </a:r>
          </a:p>
          <a:p>
            <a:pPr marL="547688" lvl="1" indent="-182563">
              <a:buFont typeface="Wingdings" pitchFamily="2" charset="2"/>
              <a:buChar char="§"/>
            </a:pPr>
            <a:r>
              <a:rPr lang="en-US" altLang="en-US" dirty="0" smtClean="0"/>
              <a:t>Section 504 Status</a:t>
            </a:r>
          </a:p>
          <a:p>
            <a:pPr marL="547688" lvl="1" indent="-182563">
              <a:buFont typeface="Wingdings" pitchFamily="2" charset="2"/>
              <a:buChar char="§"/>
            </a:pPr>
            <a:r>
              <a:rPr lang="en-US" altLang="en-US" dirty="0" smtClean="0"/>
              <a:t>ELL Status</a:t>
            </a:r>
          </a:p>
          <a:p>
            <a:pPr marL="273050">
              <a:buFont typeface="Wingdings" pitchFamily="2" charset="2"/>
              <a:buChar char="§"/>
            </a:pPr>
            <a:r>
              <a:rPr lang="en-US" altLang="en-US" dirty="0" smtClean="0"/>
              <a:t>Counts of students by action taken</a:t>
            </a:r>
          </a:p>
        </p:txBody>
      </p:sp>
      <p:sp>
        <p:nvSpPr>
          <p:cNvPr id="3" name="Title 2"/>
          <p:cNvSpPr>
            <a:spLocks noGrp="1"/>
          </p:cNvSpPr>
          <p:nvPr>
            <p:ph type="title"/>
          </p:nvPr>
        </p:nvSpPr>
        <p:spPr/>
        <p:txBody>
          <a:bodyPr/>
          <a:lstStyle/>
          <a:p>
            <a:pPr>
              <a:defRPr/>
            </a:pPr>
            <a:r>
              <a:rPr lang="en-US" dirty="0" smtClean="0"/>
              <a:t>Discipline by Student Demographic File</a:t>
            </a:r>
            <a:endParaRPr lang="en-US" dirty="0"/>
          </a:p>
        </p:txBody>
      </p:sp>
      <p:sp>
        <p:nvSpPr>
          <p:cNvPr id="5" name="TextBox 4"/>
          <p:cNvSpPr txBox="1"/>
          <p:nvPr/>
        </p:nvSpPr>
        <p:spPr>
          <a:xfrm>
            <a:off x="122829" y="6393555"/>
            <a:ext cx="4326341" cy="369332"/>
          </a:xfrm>
          <a:prstGeom prst="rect">
            <a:avLst/>
          </a:prstGeom>
          <a:solidFill>
            <a:schemeClr val="accent4">
              <a:lumMod val="60000"/>
              <a:lumOff val="40000"/>
            </a:schemeClr>
          </a:solidFill>
        </p:spPr>
        <p:txBody>
          <a:bodyPr wrap="square" rtlCol="0">
            <a:spAutoFit/>
          </a:bodyPr>
          <a:lstStyle/>
          <a:p>
            <a:r>
              <a:rPr lang="en-US" dirty="0" smtClean="0">
                <a:solidFill>
                  <a:schemeClr val="tx1">
                    <a:lumMod val="75000"/>
                  </a:schemeClr>
                </a:solidFill>
              </a:rPr>
              <a:t>Discipline by Demographics</a:t>
            </a:r>
            <a:endParaRPr lang="en-US" dirty="0">
              <a:solidFill>
                <a:schemeClr val="tx1">
                  <a:lumMod val="75000"/>
                </a:schemeClr>
              </a:solidFill>
            </a:endParaRPr>
          </a:p>
        </p:txBody>
      </p:sp>
    </p:spTree>
    <p:extLst>
      <p:ext uri="{BB962C8B-B14F-4D97-AF65-F5344CB8AC3E}">
        <p14:creationId xmlns:p14="http://schemas.microsoft.com/office/powerpoint/2010/main" val="29783821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t>Received Only One Out-of-School Suspension – </a:t>
            </a:r>
            <a:r>
              <a:rPr lang="en-US" sz="2000" dirty="0"/>
              <a:t>The total number of students (not incidents) received an out-of-school suspension only once during the school year.  </a:t>
            </a:r>
            <a:endParaRPr lang="en-US" dirty="0"/>
          </a:p>
          <a:p>
            <a:r>
              <a:rPr lang="en-US" b="1" dirty="0"/>
              <a:t> </a:t>
            </a:r>
            <a:endParaRPr lang="en-US" dirty="0"/>
          </a:p>
          <a:p>
            <a:r>
              <a:rPr lang="en-US" b="1" dirty="0"/>
              <a:t>Received More than One Out-of-School Suspension – </a:t>
            </a:r>
            <a:r>
              <a:rPr lang="en-US" sz="2000" dirty="0"/>
              <a:t>The total number of students (not incidents) received an out-of-school suspension more than once during the school year.</a:t>
            </a:r>
          </a:p>
          <a:p>
            <a:r>
              <a:rPr lang="en-US" b="1" dirty="0"/>
              <a:t> </a:t>
            </a:r>
            <a:endParaRPr lang="en-US" dirty="0"/>
          </a:p>
          <a:p>
            <a:r>
              <a:rPr lang="en-US" b="1" dirty="0"/>
              <a:t>Total Out-of-School Suspensions – </a:t>
            </a:r>
            <a:r>
              <a:rPr lang="en-US" sz="2000" dirty="0"/>
              <a:t>The total number of students (not incidents) which received an out-of-school suspension.  If a student received multiple out-of-school suspensions, each time is included in this count.</a:t>
            </a:r>
          </a:p>
          <a:p>
            <a:endParaRPr lang="en-US" dirty="0"/>
          </a:p>
        </p:txBody>
      </p:sp>
      <p:sp>
        <p:nvSpPr>
          <p:cNvPr id="3" name="Title 2"/>
          <p:cNvSpPr>
            <a:spLocks noGrp="1"/>
          </p:cNvSpPr>
          <p:nvPr>
            <p:ph type="title"/>
          </p:nvPr>
        </p:nvSpPr>
        <p:spPr/>
        <p:txBody>
          <a:bodyPr/>
          <a:lstStyle/>
          <a:p>
            <a:r>
              <a:rPr lang="en-US" dirty="0" smtClean="0"/>
              <a:t>Out of School Suspensions – 3 fields	</a:t>
            </a:r>
            <a:endParaRPr lang="en-US" dirty="0"/>
          </a:p>
        </p:txBody>
      </p:sp>
    </p:spTree>
    <p:extLst>
      <p:ext uri="{BB962C8B-B14F-4D97-AF65-F5344CB8AC3E}">
        <p14:creationId xmlns:p14="http://schemas.microsoft.com/office/powerpoint/2010/main" val="3960852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p:txBody>
          <a:bodyPr/>
          <a:lstStyle/>
          <a:p>
            <a:r>
              <a:rPr lang="en-US" dirty="0" smtClean="0"/>
              <a:t>General info on SDA</a:t>
            </a:r>
          </a:p>
          <a:p>
            <a:pPr lvl="1"/>
            <a:r>
              <a:rPr lang="en-US" dirty="0"/>
              <a:t>Why is data collected?</a:t>
            </a:r>
          </a:p>
          <a:p>
            <a:pPr lvl="1"/>
            <a:r>
              <a:rPr lang="en-US" dirty="0"/>
              <a:t>How is data reported?</a:t>
            </a:r>
          </a:p>
          <a:p>
            <a:pPr lvl="1"/>
            <a:r>
              <a:rPr lang="en-US" dirty="0"/>
              <a:t>What is the data used for</a:t>
            </a:r>
            <a:r>
              <a:rPr lang="en-US" dirty="0" smtClean="0"/>
              <a:t>?</a:t>
            </a:r>
          </a:p>
          <a:p>
            <a:r>
              <a:rPr lang="en-US" dirty="0" smtClean="0"/>
              <a:t>Collection Timeline </a:t>
            </a:r>
            <a:r>
              <a:rPr lang="en-US" dirty="0"/>
              <a:t>&amp; 2016-17 File Layout Updates</a:t>
            </a:r>
          </a:p>
          <a:p>
            <a:r>
              <a:rPr lang="en-US" dirty="0" smtClean="0"/>
              <a:t>SDA Data Overview</a:t>
            </a:r>
          </a:p>
          <a:p>
            <a:r>
              <a:rPr lang="en-US" dirty="0" smtClean="0"/>
              <a:t>Collection Process</a:t>
            </a:r>
          </a:p>
          <a:p>
            <a:pPr lvl="1"/>
            <a:r>
              <a:rPr lang="en-US" dirty="0" smtClean="0"/>
              <a:t>Updating No Reportable Incidents tab</a:t>
            </a:r>
          </a:p>
          <a:p>
            <a:pPr lvl="1"/>
            <a:r>
              <a:rPr lang="en-US" dirty="0" smtClean="0"/>
              <a:t>Uploading and correcting data files</a:t>
            </a:r>
          </a:p>
          <a:p>
            <a:pPr lvl="1"/>
            <a:r>
              <a:rPr lang="en-US" dirty="0" smtClean="0"/>
              <a:t>Review reports for accuracy and Finalize</a:t>
            </a:r>
          </a:p>
          <a:p>
            <a:r>
              <a:rPr lang="en-US" dirty="0" smtClean="0"/>
              <a:t>Available Resources</a:t>
            </a:r>
            <a:endParaRPr lang="en-US" dirty="0"/>
          </a:p>
          <a:p>
            <a:r>
              <a:rPr lang="en-US" dirty="0"/>
              <a:t>In-Depth Documentation Review</a:t>
            </a:r>
            <a:endParaRPr lang="en-US" dirty="0" smtClean="0"/>
          </a:p>
          <a:p>
            <a:endParaRPr lang="en-US" dirty="0"/>
          </a:p>
        </p:txBody>
      </p:sp>
      <p:sp>
        <p:nvSpPr>
          <p:cNvPr id="4" name="Title 3"/>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1409790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bwMode="auto"/>
        <p:txBody>
          <a:bodyPr wrap="square" numCol="1" anchor="t" anchorCtr="0" compatLnSpc="1">
            <a:prstTxWarp prst="textNoShape">
              <a:avLst/>
            </a:prstTxWarp>
          </a:bodyPr>
          <a:lstStyle/>
          <a:p>
            <a:pPr marL="273368" indent="-182563">
              <a:buFont typeface="Wingdings" pitchFamily="2" charset="2"/>
              <a:buChar char="§"/>
            </a:pPr>
            <a:r>
              <a:rPr lang="en-US" altLang="en-US" dirty="0" smtClean="0"/>
              <a:t>Unduplicated count of the students:</a:t>
            </a:r>
          </a:p>
          <a:p>
            <a:pPr marL="548323" lvl="1" indent="-182563">
              <a:buFont typeface="Wingdings" pitchFamily="2" charset="2"/>
              <a:buChar char="§"/>
            </a:pPr>
            <a:r>
              <a:rPr lang="en-US" altLang="en-US" dirty="0" smtClean="0"/>
              <a:t>If 1 student receives 3 in-school suspensions and expelled with services once (all for different incidents), he/she would be reported as:</a:t>
            </a:r>
          </a:p>
          <a:p>
            <a:pPr marL="822643" lvl="2" indent="-182563">
              <a:buFont typeface="Wingdings" pitchFamily="2" charset="2"/>
              <a:buChar char="§"/>
            </a:pPr>
            <a:r>
              <a:rPr lang="en-US" altLang="en-US" dirty="0" smtClean="0"/>
              <a:t>3 in the in-school suspensions</a:t>
            </a:r>
          </a:p>
          <a:p>
            <a:pPr marL="822643" lvl="2" indent="-182563">
              <a:buFont typeface="Wingdings" pitchFamily="2" charset="2"/>
              <a:buChar char="§"/>
            </a:pPr>
            <a:r>
              <a:rPr lang="en-US" altLang="en-US" dirty="0" smtClean="0"/>
              <a:t>1 in the expulsions with educational services</a:t>
            </a:r>
          </a:p>
          <a:p>
            <a:pPr marL="822643" lvl="2" indent="-182563">
              <a:buFont typeface="Wingdings" pitchFamily="2" charset="2"/>
              <a:buChar char="§"/>
            </a:pPr>
            <a:r>
              <a:rPr lang="en-US" altLang="en-US" dirty="0" smtClean="0"/>
              <a:t>1 in the unduplicated count of students disciplined</a:t>
            </a:r>
          </a:p>
          <a:p>
            <a:pPr marL="822643" lvl="2" indent="-182563">
              <a:buFont typeface="Wingdings" pitchFamily="2" charset="2"/>
              <a:buChar char="§"/>
            </a:pPr>
            <a:endParaRPr lang="en-US" altLang="en-US" dirty="0"/>
          </a:p>
          <a:p>
            <a:pPr marL="365760" lvl="1" indent="0">
              <a:buNone/>
            </a:pPr>
            <a:endParaRPr lang="en-US" altLang="en-US" dirty="0" smtClean="0"/>
          </a:p>
          <a:p>
            <a:pPr marL="822325" lvl="2" indent="-182563">
              <a:buFont typeface="Wingdings" pitchFamily="2" charset="2"/>
              <a:buChar char="§"/>
            </a:pPr>
            <a:endParaRPr lang="en-US" altLang="en-US" dirty="0" smtClean="0"/>
          </a:p>
          <a:p>
            <a:pPr marL="273050">
              <a:buFont typeface="Wingdings" pitchFamily="2" charset="2"/>
              <a:buChar char="§"/>
            </a:pPr>
            <a:endParaRPr lang="en-US" altLang="en-US" dirty="0" smtClean="0"/>
          </a:p>
        </p:txBody>
      </p:sp>
      <p:sp>
        <p:nvSpPr>
          <p:cNvPr id="13314" name="Title 1"/>
          <p:cNvSpPr>
            <a:spLocks noGrp="1"/>
          </p:cNvSpPr>
          <p:nvPr>
            <p:ph type="title"/>
          </p:nvPr>
        </p:nvSpPr>
        <p:spPr/>
        <p:txBody>
          <a:bodyPr>
            <a:normAutofit fontScale="90000"/>
          </a:bodyPr>
          <a:lstStyle/>
          <a:p>
            <a:pPr fontAlgn="auto">
              <a:spcAft>
                <a:spcPts val="0"/>
              </a:spcAft>
              <a:defRPr/>
            </a:pPr>
            <a:r>
              <a:rPr lang="en-US" dirty="0"/>
              <a:t>Discipline by Student Demographic </a:t>
            </a:r>
            <a:r>
              <a:rPr lang="en-US" dirty="0" smtClean="0"/>
              <a:t>File: FAQs </a:t>
            </a:r>
            <a:endParaRPr lang="en-US" dirty="0" smtClean="0">
              <a:ea typeface="+mj-ea"/>
            </a:endParaRPr>
          </a:p>
        </p:txBody>
      </p:sp>
      <p:sp>
        <p:nvSpPr>
          <p:cNvPr id="7" name="TextBox 6"/>
          <p:cNvSpPr txBox="1"/>
          <p:nvPr/>
        </p:nvSpPr>
        <p:spPr>
          <a:xfrm>
            <a:off x="122829" y="6393555"/>
            <a:ext cx="4326341" cy="369332"/>
          </a:xfrm>
          <a:prstGeom prst="rect">
            <a:avLst/>
          </a:prstGeom>
          <a:solidFill>
            <a:schemeClr val="accent4">
              <a:lumMod val="60000"/>
              <a:lumOff val="40000"/>
            </a:schemeClr>
          </a:solidFill>
        </p:spPr>
        <p:txBody>
          <a:bodyPr wrap="square" rtlCol="0">
            <a:spAutoFit/>
          </a:bodyPr>
          <a:lstStyle/>
          <a:p>
            <a:r>
              <a:rPr lang="en-US" dirty="0" smtClean="0">
                <a:solidFill>
                  <a:schemeClr val="tx1">
                    <a:lumMod val="75000"/>
                  </a:schemeClr>
                </a:solidFill>
              </a:rPr>
              <a:t>Discipline by Demographics</a:t>
            </a:r>
            <a:endParaRPr lang="en-US" dirty="0">
              <a:solidFill>
                <a:schemeClr val="tx1">
                  <a:lumMod val="75000"/>
                </a:schemeClr>
              </a:solidFill>
            </a:endParaRPr>
          </a:p>
        </p:txBody>
      </p:sp>
    </p:spTree>
    <p:extLst>
      <p:ext uri="{BB962C8B-B14F-4D97-AF65-F5344CB8AC3E}">
        <p14:creationId xmlns:p14="http://schemas.microsoft.com/office/powerpoint/2010/main" val="8709982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8"/>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spcAft>
                <a:spcPts val="0"/>
              </a:spcAft>
              <a:defRPr/>
            </a:pPr>
            <a:r>
              <a:rPr lang="en-US" dirty="0" smtClean="0">
                <a:ea typeface="+mj-ea"/>
              </a:rPr>
              <a:t>Reporting Incident Example 1</a:t>
            </a:r>
          </a:p>
        </p:txBody>
      </p:sp>
      <p:graphicFrame>
        <p:nvGraphicFramePr>
          <p:cNvPr id="22" name="Diagram 21"/>
          <p:cNvGraphicFramePr/>
          <p:nvPr>
            <p:extLst>
              <p:ext uri="{D42A27DB-BD31-4B8C-83A1-F6EECF244321}">
                <p14:modId xmlns:p14="http://schemas.microsoft.com/office/powerpoint/2010/main" val="474011766"/>
              </p:ext>
            </p:extLst>
          </p:nvPr>
        </p:nvGraphicFramePr>
        <p:xfrm>
          <a:off x="3199660" y="1885949"/>
          <a:ext cx="5562600" cy="4364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Rounded Rectangle 22"/>
          <p:cNvSpPr/>
          <p:nvPr/>
        </p:nvSpPr>
        <p:spPr>
          <a:xfrm>
            <a:off x="152400" y="3733800"/>
            <a:ext cx="2557463" cy="1885950"/>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bg1"/>
                </a:solidFill>
              </a:rPr>
              <a:t>3 students </a:t>
            </a:r>
            <a:r>
              <a:rPr lang="en-US" dirty="0" smtClean="0">
                <a:solidFill>
                  <a:schemeClr val="bg1"/>
                </a:solidFill>
              </a:rPr>
              <a:t>receive in-school suspensions and are referred to </a:t>
            </a:r>
            <a:r>
              <a:rPr lang="en-US" dirty="0">
                <a:solidFill>
                  <a:schemeClr val="bg1"/>
                </a:solidFill>
              </a:rPr>
              <a:t>law enforcement for </a:t>
            </a:r>
            <a:r>
              <a:rPr lang="en-US" dirty="0" smtClean="0">
                <a:solidFill>
                  <a:schemeClr val="bg1"/>
                </a:solidFill>
              </a:rPr>
              <a:t>tobacco  use (1 incident)</a:t>
            </a:r>
            <a:endParaRPr lang="en-US" dirty="0">
              <a:solidFill>
                <a:schemeClr val="bg1"/>
              </a:solidFill>
            </a:endParaRPr>
          </a:p>
        </p:txBody>
      </p:sp>
      <p:sp>
        <p:nvSpPr>
          <p:cNvPr id="24" name="Striped Right Arrow 23"/>
          <p:cNvSpPr/>
          <p:nvPr/>
        </p:nvSpPr>
        <p:spPr>
          <a:xfrm>
            <a:off x="2743200" y="4191000"/>
            <a:ext cx="533400" cy="4572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6" name="Picture 2" descr="http://tse1.mm.bing.net/th?&amp;id=OIP.Medea102f40a1cd6eec8339111c99e5afo0&amp;w=224&amp;h=224&amp;c=0&amp;pid=1.9&amp;rs=0&amp;p=0&amp;r=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276" y="1410241"/>
            <a:ext cx="2133600" cy="21336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22829" y="6393555"/>
            <a:ext cx="4326341" cy="369332"/>
          </a:xfrm>
          <a:prstGeom prst="rect">
            <a:avLst/>
          </a:prstGeom>
          <a:solidFill>
            <a:schemeClr val="accent4">
              <a:lumMod val="60000"/>
              <a:lumOff val="40000"/>
            </a:schemeClr>
          </a:solidFill>
        </p:spPr>
        <p:txBody>
          <a:bodyPr wrap="square" rtlCol="0">
            <a:spAutoFit/>
          </a:bodyPr>
          <a:lstStyle/>
          <a:p>
            <a:r>
              <a:rPr lang="en-US" dirty="0" smtClean="0">
                <a:solidFill>
                  <a:schemeClr val="tx1">
                    <a:lumMod val="75000"/>
                  </a:schemeClr>
                </a:solidFill>
              </a:rPr>
              <a:t>Discipline by Demographics</a:t>
            </a:r>
            <a:endParaRPr lang="en-US" dirty="0">
              <a:solidFill>
                <a:schemeClr val="tx1">
                  <a:lumMod val="75000"/>
                </a:schemeClr>
              </a:solidFill>
            </a:endParaRPr>
          </a:p>
        </p:txBody>
      </p:sp>
    </p:spTree>
    <p:extLst>
      <p:ext uri="{BB962C8B-B14F-4D97-AF65-F5344CB8AC3E}">
        <p14:creationId xmlns:p14="http://schemas.microsoft.com/office/powerpoint/2010/main" val="37320231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spcAft>
                <a:spcPts val="0"/>
              </a:spcAft>
              <a:defRPr/>
            </a:pPr>
            <a:r>
              <a:rPr lang="en-US" dirty="0" smtClean="0">
                <a:ea typeface="+mj-ea"/>
              </a:rPr>
              <a:t>Reporting Incident Example 2</a:t>
            </a:r>
          </a:p>
        </p:txBody>
      </p:sp>
      <p:graphicFrame>
        <p:nvGraphicFramePr>
          <p:cNvPr id="46" name="Diagram 45"/>
          <p:cNvGraphicFramePr/>
          <p:nvPr>
            <p:extLst>
              <p:ext uri="{D42A27DB-BD31-4B8C-83A1-F6EECF244321}">
                <p14:modId xmlns:p14="http://schemas.microsoft.com/office/powerpoint/2010/main" val="216297228"/>
              </p:ext>
            </p:extLst>
          </p:nvPr>
        </p:nvGraphicFramePr>
        <p:xfrm>
          <a:off x="151660" y="1628775"/>
          <a:ext cx="8610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utoShape 2" descr="Image result for students fighting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688" y="1516395"/>
            <a:ext cx="23907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22829" y="6393555"/>
            <a:ext cx="4326341" cy="369332"/>
          </a:xfrm>
          <a:prstGeom prst="rect">
            <a:avLst/>
          </a:prstGeom>
          <a:solidFill>
            <a:schemeClr val="accent4">
              <a:lumMod val="60000"/>
              <a:lumOff val="40000"/>
            </a:schemeClr>
          </a:solidFill>
        </p:spPr>
        <p:txBody>
          <a:bodyPr wrap="square" rtlCol="0">
            <a:spAutoFit/>
          </a:bodyPr>
          <a:lstStyle/>
          <a:p>
            <a:r>
              <a:rPr lang="en-US" dirty="0" smtClean="0">
                <a:solidFill>
                  <a:schemeClr val="tx1">
                    <a:lumMod val="75000"/>
                  </a:schemeClr>
                </a:solidFill>
              </a:rPr>
              <a:t>Discipline by Demographics</a:t>
            </a:r>
            <a:endParaRPr lang="en-US" dirty="0">
              <a:solidFill>
                <a:schemeClr val="tx1">
                  <a:lumMod val="75000"/>
                </a:schemeClr>
              </a:solidFill>
            </a:endParaRPr>
          </a:p>
        </p:txBody>
      </p:sp>
    </p:spTree>
    <p:extLst>
      <p:ext uri="{BB962C8B-B14F-4D97-AF65-F5344CB8AC3E}">
        <p14:creationId xmlns:p14="http://schemas.microsoft.com/office/powerpoint/2010/main" val="11642238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Reporting Incident Example 3</a:t>
            </a:r>
            <a:r>
              <a:rPr lang="en-US" dirty="0" smtClean="0"/>
              <a:t>: Out of School Suspension Focus</a:t>
            </a:r>
            <a:endParaRPr lang="en-US" dirty="0"/>
          </a:p>
        </p:txBody>
      </p:sp>
      <p:pic>
        <p:nvPicPr>
          <p:cNvPr id="1031" name="Picture 7" descr="C:\Users\severson_a\AppData\Local\Microsoft\Windows\Temporary Internet Files\Content.IE5\FDB1SSGO\bor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34" y="1196154"/>
            <a:ext cx="1100137"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C:\Users\severson_a\AppData\Local\Microsoft\Windows\Temporary Internet Files\Content.IE5\FDB1SSGO\bor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616" y="1196154"/>
            <a:ext cx="1100137"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C:\Users\severson_a\AppData\Local\Microsoft\Windows\Temporary Internet Files\Content.IE5\FDB1SSGO\bor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7482" y="1196154"/>
            <a:ext cx="1100137" cy="10382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 7"/>
          <p:cNvGraphicFramePr/>
          <p:nvPr>
            <p:extLst>
              <p:ext uri="{D42A27DB-BD31-4B8C-83A1-F6EECF244321}">
                <p14:modId xmlns:p14="http://schemas.microsoft.com/office/powerpoint/2010/main" val="741280808"/>
              </p:ext>
            </p:extLst>
          </p:nvPr>
        </p:nvGraphicFramePr>
        <p:xfrm>
          <a:off x="371934" y="1343638"/>
          <a:ext cx="8536092" cy="4614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extBox 16"/>
          <p:cNvSpPr txBox="1"/>
          <p:nvPr/>
        </p:nvSpPr>
        <p:spPr>
          <a:xfrm>
            <a:off x="122829" y="6393555"/>
            <a:ext cx="4326341" cy="369332"/>
          </a:xfrm>
          <a:prstGeom prst="rect">
            <a:avLst/>
          </a:prstGeom>
          <a:solidFill>
            <a:schemeClr val="accent4">
              <a:lumMod val="60000"/>
              <a:lumOff val="40000"/>
            </a:schemeClr>
          </a:solidFill>
        </p:spPr>
        <p:txBody>
          <a:bodyPr wrap="square" rtlCol="0">
            <a:spAutoFit/>
          </a:bodyPr>
          <a:lstStyle/>
          <a:p>
            <a:r>
              <a:rPr lang="en-US" dirty="0" smtClean="0">
                <a:solidFill>
                  <a:schemeClr val="tx1">
                    <a:lumMod val="75000"/>
                  </a:schemeClr>
                </a:solidFill>
              </a:rPr>
              <a:t>Discipline by Demographics</a:t>
            </a:r>
            <a:endParaRPr lang="en-US" dirty="0">
              <a:solidFill>
                <a:schemeClr val="tx1">
                  <a:lumMod val="75000"/>
                </a:schemeClr>
              </a:solidFill>
            </a:endParaRPr>
          </a:p>
        </p:txBody>
      </p:sp>
    </p:spTree>
    <p:extLst>
      <p:ext uri="{BB962C8B-B14F-4D97-AF65-F5344CB8AC3E}">
        <p14:creationId xmlns:p14="http://schemas.microsoft.com/office/powerpoint/2010/main" val="1909279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Reporting Incident Example 4</a:t>
            </a:r>
            <a:r>
              <a:rPr lang="en-US" dirty="0" smtClean="0"/>
              <a:t>: </a:t>
            </a:r>
            <a:r>
              <a:rPr lang="en-US" dirty="0"/>
              <a:t>Out of School Suspension Focus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01270431"/>
              </p:ext>
            </p:extLst>
          </p:nvPr>
        </p:nvGraphicFramePr>
        <p:xfrm>
          <a:off x="628650" y="1201738"/>
          <a:ext cx="7886700" cy="5037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22829" y="6393555"/>
            <a:ext cx="4326341" cy="369332"/>
          </a:xfrm>
          <a:prstGeom prst="rect">
            <a:avLst/>
          </a:prstGeom>
          <a:solidFill>
            <a:schemeClr val="accent4">
              <a:lumMod val="60000"/>
              <a:lumOff val="40000"/>
            </a:schemeClr>
          </a:solidFill>
        </p:spPr>
        <p:txBody>
          <a:bodyPr wrap="square" rtlCol="0">
            <a:spAutoFit/>
          </a:bodyPr>
          <a:lstStyle/>
          <a:p>
            <a:r>
              <a:rPr lang="en-US" dirty="0" smtClean="0">
                <a:solidFill>
                  <a:schemeClr val="tx1">
                    <a:lumMod val="75000"/>
                  </a:schemeClr>
                </a:solidFill>
              </a:rPr>
              <a:t>Discipline by Demographics</a:t>
            </a:r>
            <a:endParaRPr lang="en-US" dirty="0">
              <a:solidFill>
                <a:schemeClr val="tx1">
                  <a:lumMod val="75000"/>
                </a:schemeClr>
              </a:solidFill>
            </a:endParaRPr>
          </a:p>
        </p:txBody>
      </p:sp>
    </p:spTree>
    <p:extLst>
      <p:ext uri="{BB962C8B-B14F-4D97-AF65-F5344CB8AC3E}">
        <p14:creationId xmlns:p14="http://schemas.microsoft.com/office/powerpoint/2010/main" val="4070469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bwMode="auto"/>
        <p:txBody>
          <a:bodyPr wrap="square" numCol="1" anchor="t" anchorCtr="0" compatLnSpc="1">
            <a:prstTxWarp prst="textNoShape">
              <a:avLst/>
            </a:prstTxWarp>
          </a:bodyPr>
          <a:lstStyle/>
          <a:p>
            <a:pPr marL="273050">
              <a:buFont typeface="Wingdings" pitchFamily="2" charset="2"/>
              <a:buChar char="§"/>
            </a:pPr>
            <a:r>
              <a:rPr lang="en-US" altLang="en-US" sz="2200" b="0" dirty="0" smtClean="0"/>
              <a:t>Provide an unduplicated count of students involved reported incidents. </a:t>
            </a:r>
          </a:p>
          <a:p>
            <a:pPr marL="273050">
              <a:buFont typeface="Wingdings" pitchFamily="2" charset="2"/>
              <a:buChar char="§"/>
            </a:pPr>
            <a:r>
              <a:rPr lang="en-US" altLang="en-US" sz="2200" b="0" dirty="0" smtClean="0"/>
              <a:t>Regardless of how many times a student is counted for any category within the Discipline by Student Demographics file, only count the student once in the unduplicated count of students disciplined.</a:t>
            </a:r>
          </a:p>
        </p:txBody>
      </p:sp>
      <p:sp>
        <p:nvSpPr>
          <p:cNvPr id="23554" name="Title 1"/>
          <p:cNvSpPr>
            <a:spLocks noGrp="1"/>
          </p:cNvSpPr>
          <p:nvPr>
            <p:ph type="title"/>
          </p:nvPr>
        </p:nvSpPr>
        <p:spPr/>
        <p:txBody>
          <a:bodyPr>
            <a:normAutofit fontScale="90000"/>
          </a:bodyPr>
          <a:lstStyle/>
          <a:p>
            <a:pPr fontAlgn="auto">
              <a:spcAft>
                <a:spcPts val="0"/>
              </a:spcAft>
              <a:defRPr/>
            </a:pPr>
            <a:r>
              <a:rPr lang="en-US" dirty="0"/>
              <a:t>Reporting Incident Example 5</a:t>
            </a:r>
            <a:r>
              <a:rPr lang="en-US" dirty="0" smtClean="0"/>
              <a:t>:</a:t>
            </a:r>
            <a:r>
              <a:rPr lang="en-US" dirty="0" smtClean="0">
                <a:ea typeface="+mj-ea"/>
              </a:rPr>
              <a:t> Unduplicated Count Focus</a:t>
            </a:r>
          </a:p>
        </p:txBody>
      </p:sp>
      <p:sp>
        <p:nvSpPr>
          <p:cNvPr id="10" name="Right Arrow 9"/>
          <p:cNvSpPr/>
          <p:nvPr/>
        </p:nvSpPr>
        <p:spPr>
          <a:xfrm>
            <a:off x="4542216" y="4038599"/>
            <a:ext cx="1435100" cy="852487"/>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875" name="TextBox 1"/>
          <p:cNvSpPr txBox="1">
            <a:spLocks noChangeArrowheads="1"/>
          </p:cNvSpPr>
          <p:nvPr/>
        </p:nvSpPr>
        <p:spPr bwMode="auto">
          <a:xfrm>
            <a:off x="307975" y="5203149"/>
            <a:ext cx="364271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t>Same Student, counted multiple times </a:t>
            </a:r>
            <a:r>
              <a:rPr lang="en-US" altLang="en-US" dirty="0" smtClean="0"/>
              <a:t>in Discipline by Student Demographics File</a:t>
            </a:r>
            <a:endParaRPr lang="en-US" altLang="en-US" dirty="0"/>
          </a:p>
        </p:txBody>
      </p:sp>
      <p:sp>
        <p:nvSpPr>
          <p:cNvPr id="36876" name="TextBox 11"/>
          <p:cNvSpPr txBox="1">
            <a:spLocks noChangeArrowheads="1"/>
          </p:cNvSpPr>
          <p:nvPr/>
        </p:nvSpPr>
        <p:spPr bwMode="auto">
          <a:xfrm>
            <a:off x="5259766" y="5196142"/>
            <a:ext cx="34686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t>Same Student, counted once in the Unduplicated Count </a:t>
            </a:r>
            <a:r>
              <a:rPr lang="en-US" altLang="en-US" dirty="0" smtClean="0"/>
              <a:t> of Students Disciplined field</a:t>
            </a:r>
            <a:endParaRPr lang="en-US" altLang="en-US" dirty="0"/>
          </a:p>
        </p:txBody>
      </p:sp>
      <p:sp>
        <p:nvSpPr>
          <p:cNvPr id="2" name="AutoShape 4" descr="Image result for student sitting sad in trouble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Image result for student sitting sad in trouble clip 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Image result for student sitting sad in trouble clip ar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Image result for student sitting sad in trouble clip ar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6659" y="3544081"/>
            <a:ext cx="952500"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9" y="4104406"/>
            <a:ext cx="952500"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7388" y="3471862"/>
            <a:ext cx="952500"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3923432"/>
            <a:ext cx="952500"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6312" y="3898104"/>
            <a:ext cx="952500"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027154" y="3754226"/>
            <a:ext cx="678316"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9" name="TextBox 18"/>
          <p:cNvSpPr txBox="1"/>
          <p:nvPr/>
        </p:nvSpPr>
        <p:spPr>
          <a:xfrm>
            <a:off x="122829" y="6393555"/>
            <a:ext cx="4326341" cy="369332"/>
          </a:xfrm>
          <a:prstGeom prst="rect">
            <a:avLst/>
          </a:prstGeom>
          <a:solidFill>
            <a:schemeClr val="accent4">
              <a:lumMod val="60000"/>
              <a:lumOff val="40000"/>
            </a:schemeClr>
          </a:solidFill>
        </p:spPr>
        <p:txBody>
          <a:bodyPr wrap="square" rtlCol="0">
            <a:spAutoFit/>
          </a:bodyPr>
          <a:lstStyle/>
          <a:p>
            <a:r>
              <a:rPr lang="en-US" dirty="0" smtClean="0">
                <a:solidFill>
                  <a:schemeClr val="tx1">
                    <a:lumMod val="75000"/>
                  </a:schemeClr>
                </a:solidFill>
              </a:rPr>
              <a:t>Discipline by Demographics</a:t>
            </a:r>
            <a:endParaRPr lang="en-US" dirty="0">
              <a:solidFill>
                <a:schemeClr val="tx1">
                  <a:lumMod val="75000"/>
                </a:schemeClr>
              </a:solidFill>
            </a:endParaRPr>
          </a:p>
        </p:txBody>
      </p:sp>
    </p:spTree>
    <p:extLst>
      <p:ext uri="{BB962C8B-B14F-4D97-AF65-F5344CB8AC3E}">
        <p14:creationId xmlns:p14="http://schemas.microsoft.com/office/powerpoint/2010/main" val="13488522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Important Note to Remember</a:t>
            </a:r>
            <a:endParaRPr lang="en-US" dirty="0"/>
          </a:p>
        </p:txBody>
      </p:sp>
      <p:sp>
        <p:nvSpPr>
          <p:cNvPr id="5" name="TextBox 4"/>
          <p:cNvSpPr txBox="1"/>
          <p:nvPr/>
        </p:nvSpPr>
        <p:spPr>
          <a:xfrm>
            <a:off x="5101448" y="1822497"/>
            <a:ext cx="3497177" cy="430887"/>
          </a:xfrm>
          <a:prstGeom prst="rect">
            <a:avLst/>
          </a:prstGeom>
          <a:noFill/>
        </p:spPr>
        <p:txBody>
          <a:bodyPr wrap="square" rtlCol="0">
            <a:spAutoFit/>
          </a:bodyPr>
          <a:lstStyle/>
          <a:p>
            <a:pPr algn="ctr"/>
            <a:r>
              <a:rPr lang="en-US" sz="2200" b="1" u="sng" dirty="0"/>
              <a:t>Discipline by </a:t>
            </a:r>
            <a:r>
              <a:rPr lang="en-US" sz="2200" b="1" u="sng" dirty="0" smtClean="0"/>
              <a:t>Action</a:t>
            </a:r>
            <a:endParaRPr lang="en-US" sz="2200" b="1" u="sng" dirty="0"/>
          </a:p>
        </p:txBody>
      </p:sp>
      <p:sp>
        <p:nvSpPr>
          <p:cNvPr id="6" name="TextBox 5"/>
          <p:cNvSpPr txBox="1"/>
          <p:nvPr/>
        </p:nvSpPr>
        <p:spPr>
          <a:xfrm>
            <a:off x="-9109" y="1825913"/>
            <a:ext cx="4455178" cy="430887"/>
          </a:xfrm>
          <a:prstGeom prst="rect">
            <a:avLst/>
          </a:prstGeom>
          <a:noFill/>
        </p:spPr>
        <p:txBody>
          <a:bodyPr wrap="square" rtlCol="0">
            <a:spAutoFit/>
          </a:bodyPr>
          <a:lstStyle/>
          <a:p>
            <a:pPr algn="ctr"/>
            <a:r>
              <a:rPr lang="en-US" sz="2200" b="1" u="sng" dirty="0"/>
              <a:t>Discipline by Student Demographic</a:t>
            </a:r>
          </a:p>
        </p:txBody>
      </p:sp>
      <p:sp>
        <p:nvSpPr>
          <p:cNvPr id="7" name="TextBox 6"/>
          <p:cNvSpPr txBox="1"/>
          <p:nvPr/>
        </p:nvSpPr>
        <p:spPr>
          <a:xfrm>
            <a:off x="5899807" y="2190348"/>
            <a:ext cx="1900457" cy="369332"/>
          </a:xfrm>
          <a:prstGeom prst="rect">
            <a:avLst/>
          </a:prstGeom>
          <a:noFill/>
        </p:spPr>
        <p:txBody>
          <a:bodyPr wrap="none" rtlCol="0">
            <a:spAutoFit/>
          </a:bodyPr>
          <a:lstStyle/>
          <a:p>
            <a:r>
              <a:rPr lang="en-US" i="1" dirty="0" smtClean="0">
                <a:solidFill>
                  <a:srgbClr val="0070C0"/>
                </a:solidFill>
              </a:rPr>
              <a:t>Count of Incidents</a:t>
            </a:r>
            <a:endParaRPr lang="en-US" i="1" dirty="0">
              <a:solidFill>
                <a:srgbClr val="0070C0"/>
              </a:solidFill>
            </a:endParaRPr>
          </a:p>
        </p:txBody>
      </p:sp>
      <p:sp>
        <p:nvSpPr>
          <p:cNvPr id="8" name="TextBox 7"/>
          <p:cNvSpPr txBox="1"/>
          <p:nvPr/>
        </p:nvSpPr>
        <p:spPr>
          <a:xfrm>
            <a:off x="607583" y="2190348"/>
            <a:ext cx="2950423" cy="369332"/>
          </a:xfrm>
          <a:prstGeom prst="rect">
            <a:avLst/>
          </a:prstGeom>
          <a:noFill/>
        </p:spPr>
        <p:txBody>
          <a:bodyPr wrap="none" rtlCol="0">
            <a:spAutoFit/>
          </a:bodyPr>
          <a:lstStyle/>
          <a:p>
            <a:r>
              <a:rPr lang="en-US" i="1" dirty="0" smtClean="0">
                <a:solidFill>
                  <a:srgbClr val="0070C0"/>
                </a:solidFill>
              </a:rPr>
              <a:t>Count of Students Disciplined</a:t>
            </a:r>
            <a:endParaRPr lang="en-US" i="1" dirty="0">
              <a:solidFill>
                <a:srgbClr val="0070C0"/>
              </a:solidFill>
            </a:endParaRPr>
          </a:p>
        </p:txBody>
      </p:sp>
      <p:sp>
        <p:nvSpPr>
          <p:cNvPr id="9" name="TextBox 8"/>
          <p:cNvSpPr txBox="1"/>
          <p:nvPr/>
        </p:nvSpPr>
        <p:spPr>
          <a:xfrm>
            <a:off x="778531" y="3308436"/>
            <a:ext cx="7765908" cy="523220"/>
          </a:xfrm>
          <a:prstGeom prst="rect">
            <a:avLst/>
          </a:prstGeom>
          <a:noFill/>
        </p:spPr>
        <p:txBody>
          <a:bodyPr wrap="none" rtlCol="0">
            <a:spAutoFit/>
          </a:bodyPr>
          <a:lstStyle/>
          <a:p>
            <a:r>
              <a:rPr lang="en-US" sz="2800" b="1" dirty="0" smtClean="0">
                <a:solidFill>
                  <a:srgbClr val="0070C0"/>
                </a:solidFill>
              </a:rPr>
              <a:t>Multiple Students may be disciplined for 1 incident</a:t>
            </a:r>
            <a:endParaRPr lang="en-US" sz="2800" b="1" dirty="0">
              <a:solidFill>
                <a:srgbClr val="0070C0"/>
              </a:solidFill>
            </a:endParaRPr>
          </a:p>
        </p:txBody>
      </p:sp>
      <p:pic>
        <p:nvPicPr>
          <p:cNvPr id="1026" name="Picture 2" descr="Image result for multiple kids fighting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113" y="4916826"/>
            <a:ext cx="2286000" cy="18383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853829" y="4303911"/>
            <a:ext cx="915122" cy="584775"/>
          </a:xfrm>
          <a:prstGeom prst="rect">
            <a:avLst/>
          </a:prstGeom>
          <a:noFill/>
        </p:spPr>
        <p:txBody>
          <a:bodyPr wrap="none" rtlCol="0">
            <a:spAutoFit/>
          </a:bodyPr>
          <a:lstStyle/>
          <a:p>
            <a:r>
              <a:rPr lang="en-US" sz="3200" b="1" dirty="0" smtClean="0">
                <a:solidFill>
                  <a:srgbClr val="0070C0"/>
                </a:solidFill>
              </a:rPr>
              <a:t>1</a:t>
            </a:r>
            <a:r>
              <a:rPr lang="en-US" sz="3200" dirty="0" smtClean="0"/>
              <a:t> </a:t>
            </a:r>
            <a:r>
              <a:rPr lang="en-US" dirty="0" smtClean="0"/>
              <a:t>fight</a:t>
            </a:r>
            <a:endParaRPr lang="en-US" dirty="0"/>
          </a:p>
        </p:txBody>
      </p:sp>
      <p:sp>
        <p:nvSpPr>
          <p:cNvPr id="12" name="TextBox 11"/>
          <p:cNvSpPr txBox="1"/>
          <p:nvPr/>
        </p:nvSpPr>
        <p:spPr>
          <a:xfrm>
            <a:off x="2830052" y="4119150"/>
            <a:ext cx="1308500" cy="861774"/>
          </a:xfrm>
          <a:prstGeom prst="rect">
            <a:avLst/>
          </a:prstGeom>
          <a:noFill/>
        </p:spPr>
        <p:txBody>
          <a:bodyPr wrap="none" rtlCol="0">
            <a:spAutoFit/>
          </a:bodyPr>
          <a:lstStyle/>
          <a:p>
            <a:r>
              <a:rPr lang="en-US" sz="3200" b="1" dirty="0" smtClean="0">
                <a:solidFill>
                  <a:srgbClr val="0070C0"/>
                </a:solidFill>
              </a:rPr>
              <a:t>2</a:t>
            </a:r>
            <a:r>
              <a:rPr lang="en-US" dirty="0" smtClean="0"/>
              <a:t> students </a:t>
            </a:r>
          </a:p>
          <a:p>
            <a:r>
              <a:rPr lang="en-US" dirty="0" smtClean="0"/>
              <a:t>disciplined</a:t>
            </a:r>
            <a:endParaRPr lang="en-US" dirty="0"/>
          </a:p>
        </p:txBody>
      </p:sp>
      <p:sp>
        <p:nvSpPr>
          <p:cNvPr id="22" name="TextBox 21"/>
          <p:cNvSpPr txBox="1"/>
          <p:nvPr/>
        </p:nvSpPr>
        <p:spPr>
          <a:xfrm>
            <a:off x="4511299" y="1699386"/>
            <a:ext cx="408744" cy="1107996"/>
          </a:xfrm>
          <a:prstGeom prst="rect">
            <a:avLst/>
          </a:prstGeom>
          <a:noFill/>
        </p:spPr>
        <p:txBody>
          <a:bodyPr wrap="square" rtlCol="0">
            <a:spAutoFit/>
          </a:bodyPr>
          <a:lstStyle/>
          <a:p>
            <a:r>
              <a:rPr lang="en-US" sz="2400" b="1" dirty="0" smtClean="0">
                <a:solidFill>
                  <a:srgbClr val="0070C0"/>
                </a:solidFill>
                <a:latin typeface="Bernard MT Condensed" panose="02050806060905020404" pitchFamily="18" charset="0"/>
              </a:rPr>
              <a:t>&gt;</a:t>
            </a:r>
          </a:p>
          <a:p>
            <a:r>
              <a:rPr lang="en-US" b="1" dirty="0" smtClean="0">
                <a:solidFill>
                  <a:srgbClr val="0070C0"/>
                </a:solidFill>
                <a:latin typeface="Bernard MT Condensed" panose="02050806060905020404" pitchFamily="18" charset="0"/>
              </a:rPr>
              <a:t>or</a:t>
            </a:r>
          </a:p>
          <a:p>
            <a:r>
              <a:rPr lang="en-US" sz="2400" b="1" dirty="0">
                <a:solidFill>
                  <a:srgbClr val="0070C0"/>
                </a:solidFill>
                <a:latin typeface="Bernard MT Condensed" panose="02050806060905020404" pitchFamily="18" charset="0"/>
              </a:rPr>
              <a:t>=</a:t>
            </a:r>
          </a:p>
        </p:txBody>
      </p:sp>
      <p:sp>
        <p:nvSpPr>
          <p:cNvPr id="26" name="TextBox 25"/>
          <p:cNvSpPr txBox="1"/>
          <p:nvPr/>
        </p:nvSpPr>
        <p:spPr>
          <a:xfrm>
            <a:off x="4252741" y="4365467"/>
            <a:ext cx="408744" cy="461665"/>
          </a:xfrm>
          <a:prstGeom prst="rect">
            <a:avLst/>
          </a:prstGeom>
          <a:noFill/>
        </p:spPr>
        <p:txBody>
          <a:bodyPr wrap="square" rtlCol="0">
            <a:spAutoFit/>
          </a:bodyPr>
          <a:lstStyle/>
          <a:p>
            <a:r>
              <a:rPr lang="en-US" sz="2400" b="1" dirty="0" smtClean="0">
                <a:solidFill>
                  <a:srgbClr val="0070C0"/>
                </a:solidFill>
                <a:latin typeface="Bernard MT Condensed" panose="02050806060905020404" pitchFamily="18" charset="0"/>
              </a:rPr>
              <a:t>&gt;</a:t>
            </a:r>
          </a:p>
        </p:txBody>
      </p:sp>
    </p:spTree>
    <p:extLst>
      <p:ext uri="{BB962C8B-B14F-4D97-AF65-F5344CB8AC3E}">
        <p14:creationId xmlns:p14="http://schemas.microsoft.com/office/powerpoint/2010/main" val="673823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
          <p:cNvSpPr>
            <a:spLocks noGrp="1"/>
          </p:cNvSpPr>
          <p:nvPr>
            <p:ph idx="1"/>
          </p:nvPr>
        </p:nvSpPr>
        <p:spPr bwMode="auto"/>
        <p:txBody>
          <a:bodyPr wrap="square" numCol="1" anchor="t" anchorCtr="0" compatLnSpc="1">
            <a:prstTxWarp prst="textNoShape">
              <a:avLst/>
            </a:prstTxWarp>
          </a:bodyPr>
          <a:lstStyle/>
          <a:p>
            <a:pPr marL="273050">
              <a:buFont typeface="Wingdings" pitchFamily="2" charset="2"/>
              <a:buChar char="§"/>
            </a:pPr>
            <a:r>
              <a:rPr lang="en-US" altLang="en-US" dirty="0" smtClean="0"/>
              <a:t>One record per school and firearm weapon with counts of actions taken.</a:t>
            </a:r>
          </a:p>
          <a:p>
            <a:pPr marL="273050">
              <a:buFont typeface="Wingdings" pitchFamily="2" charset="2"/>
              <a:buChar char="§"/>
            </a:pPr>
            <a:endParaRPr lang="en-US" altLang="en-US" sz="1200" dirty="0" smtClean="0"/>
          </a:p>
          <a:p>
            <a:pPr marL="273050">
              <a:buFont typeface="Wingdings" pitchFamily="2" charset="2"/>
              <a:buChar char="§"/>
            </a:pPr>
            <a:r>
              <a:rPr lang="en-US" altLang="en-US" dirty="0" smtClean="0"/>
              <a:t>If there are no firearms to report for a school, no record will be needed in file (based on No Reportable Incidents screen)</a:t>
            </a:r>
          </a:p>
          <a:p>
            <a:pPr marL="273050">
              <a:buFont typeface="Wingdings" pitchFamily="2" charset="2"/>
              <a:buChar char="§"/>
            </a:pPr>
            <a:endParaRPr lang="en-US" altLang="en-US" sz="1200" dirty="0"/>
          </a:p>
          <a:p>
            <a:pPr marL="273050">
              <a:buFont typeface="Wingdings" pitchFamily="2" charset="2"/>
              <a:buChar char="§"/>
            </a:pPr>
            <a:r>
              <a:rPr lang="en-US" altLang="en-US" dirty="0"/>
              <a:t>4</a:t>
            </a:r>
            <a:r>
              <a:rPr lang="en-US" altLang="en-US" dirty="0" smtClean="0"/>
              <a:t> </a:t>
            </a:r>
            <a:r>
              <a:rPr lang="en-US" altLang="en-US" dirty="0"/>
              <a:t>types of Firearms reported</a:t>
            </a:r>
          </a:p>
          <a:p>
            <a:pPr marL="547688" lvl="1" indent="-182563">
              <a:buFont typeface="Wingdings" pitchFamily="2" charset="2"/>
              <a:buChar char="§"/>
            </a:pPr>
            <a:r>
              <a:rPr lang="en-US" altLang="en-US" dirty="0"/>
              <a:t>Handgun     - Rifle/Shotgun    - Other </a:t>
            </a:r>
            <a:r>
              <a:rPr lang="en-US" altLang="en-US" dirty="0" smtClean="0"/>
              <a:t>Firearm   - Multiple Firearms</a:t>
            </a:r>
            <a:endParaRPr lang="en-US" altLang="en-US" dirty="0"/>
          </a:p>
          <a:p>
            <a:pPr marL="273368" indent="-182563">
              <a:buFont typeface="Wingdings" pitchFamily="2" charset="2"/>
              <a:buChar char="§"/>
            </a:pPr>
            <a:endParaRPr lang="en-US" altLang="en-US" sz="1200" dirty="0" smtClean="0"/>
          </a:p>
          <a:p>
            <a:pPr marL="273368" indent="-182563">
              <a:buFont typeface="Wingdings" pitchFamily="2" charset="2"/>
              <a:buChar char="§"/>
            </a:pPr>
            <a:r>
              <a:rPr lang="en-US" altLang="en-US" dirty="0" smtClean="0"/>
              <a:t>Expulsions </a:t>
            </a:r>
            <a:r>
              <a:rPr lang="en-US" altLang="en-US" dirty="0"/>
              <a:t>reported are a subset of Dangerous Weapon Expulsions reported</a:t>
            </a:r>
          </a:p>
          <a:p>
            <a:pPr marL="273050">
              <a:buFont typeface="Wingdings" pitchFamily="2" charset="2"/>
              <a:buChar char="§"/>
            </a:pPr>
            <a:endParaRPr lang="en-US" altLang="en-US" sz="1200" dirty="0"/>
          </a:p>
          <a:p>
            <a:pPr marL="273050">
              <a:buFont typeface="Wingdings" pitchFamily="2" charset="2"/>
              <a:buChar char="§"/>
            </a:pPr>
            <a:endParaRPr lang="en-US" altLang="en-US" dirty="0" smtClean="0"/>
          </a:p>
        </p:txBody>
      </p:sp>
      <p:sp>
        <p:nvSpPr>
          <p:cNvPr id="3" name="Title 2"/>
          <p:cNvSpPr>
            <a:spLocks noGrp="1"/>
          </p:cNvSpPr>
          <p:nvPr>
            <p:ph type="title"/>
          </p:nvPr>
        </p:nvSpPr>
        <p:spPr/>
        <p:txBody>
          <a:bodyPr/>
          <a:lstStyle/>
          <a:p>
            <a:pPr>
              <a:defRPr/>
            </a:pPr>
            <a:r>
              <a:rPr lang="en-US" dirty="0" smtClean="0"/>
              <a:t>Firearm (GFSA) Discipline File</a:t>
            </a:r>
            <a:endParaRPr lang="en-US" dirty="0"/>
          </a:p>
        </p:txBody>
      </p:sp>
      <p:sp>
        <p:nvSpPr>
          <p:cNvPr id="5" name="TextBox 4"/>
          <p:cNvSpPr txBox="1"/>
          <p:nvPr/>
        </p:nvSpPr>
        <p:spPr>
          <a:xfrm>
            <a:off x="122829" y="6393555"/>
            <a:ext cx="3261816" cy="369332"/>
          </a:xfrm>
          <a:prstGeom prst="rect">
            <a:avLst/>
          </a:prstGeom>
          <a:solidFill>
            <a:schemeClr val="accent3"/>
          </a:solidFill>
        </p:spPr>
        <p:txBody>
          <a:bodyPr wrap="square" rtlCol="0">
            <a:spAutoFit/>
          </a:bodyPr>
          <a:lstStyle/>
          <a:p>
            <a:r>
              <a:rPr lang="en-US" dirty="0" smtClean="0">
                <a:solidFill>
                  <a:schemeClr val="tx1">
                    <a:lumMod val="75000"/>
                  </a:schemeClr>
                </a:solidFill>
              </a:rPr>
              <a:t>Firearm (GFSA) Discipline</a:t>
            </a:r>
            <a:endParaRPr lang="en-US" dirty="0">
              <a:solidFill>
                <a:schemeClr val="tx1">
                  <a:lumMod val="75000"/>
                </a:schemeClr>
              </a:solidFill>
            </a:endParaRPr>
          </a:p>
        </p:txBody>
      </p:sp>
      <p:sp>
        <p:nvSpPr>
          <p:cNvPr id="7" name="TextBox 6"/>
          <p:cNvSpPr txBox="1"/>
          <p:nvPr/>
        </p:nvSpPr>
        <p:spPr>
          <a:xfrm>
            <a:off x="122829" y="6393555"/>
            <a:ext cx="4326341" cy="369332"/>
          </a:xfrm>
          <a:prstGeom prst="rect">
            <a:avLst/>
          </a:prstGeom>
          <a:solidFill>
            <a:schemeClr val="accent6">
              <a:lumMod val="60000"/>
              <a:lumOff val="40000"/>
            </a:schemeClr>
          </a:solidFill>
        </p:spPr>
        <p:txBody>
          <a:bodyPr wrap="square" rtlCol="0">
            <a:spAutoFit/>
          </a:bodyPr>
          <a:lstStyle/>
          <a:p>
            <a:r>
              <a:rPr lang="en-US" dirty="0" smtClean="0">
                <a:solidFill>
                  <a:schemeClr val="tx1">
                    <a:lumMod val="75000"/>
                  </a:schemeClr>
                </a:solidFill>
              </a:rPr>
              <a:t>Firearm (GFSA) Discipline </a:t>
            </a:r>
            <a:endParaRPr lang="en-US" dirty="0">
              <a:solidFill>
                <a:schemeClr val="tx1">
                  <a:lumMod val="75000"/>
                </a:schemeClr>
              </a:solidFill>
            </a:endParaRPr>
          </a:p>
        </p:txBody>
      </p:sp>
    </p:spTree>
    <p:extLst>
      <p:ext uri="{BB962C8B-B14F-4D97-AF65-F5344CB8AC3E}">
        <p14:creationId xmlns:p14="http://schemas.microsoft.com/office/powerpoint/2010/main" val="19918081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846949866"/>
              </p:ext>
            </p:extLst>
          </p:nvPr>
        </p:nvGraphicFramePr>
        <p:xfrm>
          <a:off x="381000" y="1719263"/>
          <a:ext cx="8407400" cy="440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458" name="Title 1"/>
          <p:cNvSpPr>
            <a:spLocks noGrp="1"/>
          </p:cNvSpPr>
          <p:nvPr>
            <p:ph type="title"/>
          </p:nvPr>
        </p:nvSpPr>
        <p:spPr/>
        <p:txBody>
          <a:bodyPr/>
          <a:lstStyle/>
          <a:p>
            <a:pPr fontAlgn="auto">
              <a:spcAft>
                <a:spcPts val="0"/>
              </a:spcAft>
              <a:defRPr/>
            </a:pPr>
            <a:r>
              <a:rPr lang="en-US" dirty="0"/>
              <a:t>Firearm (GFSA) Discipline File</a:t>
            </a:r>
            <a:r>
              <a:rPr lang="en-US" dirty="0" smtClean="0">
                <a:ea typeface="+mj-ea"/>
              </a:rPr>
              <a:t> Flowchart</a:t>
            </a:r>
          </a:p>
        </p:txBody>
      </p:sp>
      <p:sp>
        <p:nvSpPr>
          <p:cNvPr id="6" name="TextBox 5"/>
          <p:cNvSpPr txBox="1"/>
          <p:nvPr/>
        </p:nvSpPr>
        <p:spPr>
          <a:xfrm>
            <a:off x="122829" y="6393555"/>
            <a:ext cx="4326341" cy="369332"/>
          </a:xfrm>
          <a:prstGeom prst="rect">
            <a:avLst/>
          </a:prstGeom>
          <a:solidFill>
            <a:schemeClr val="accent6">
              <a:lumMod val="60000"/>
              <a:lumOff val="40000"/>
            </a:schemeClr>
          </a:solidFill>
        </p:spPr>
        <p:txBody>
          <a:bodyPr wrap="square" rtlCol="0">
            <a:spAutoFit/>
          </a:bodyPr>
          <a:lstStyle/>
          <a:p>
            <a:r>
              <a:rPr lang="en-US" dirty="0" smtClean="0">
                <a:solidFill>
                  <a:schemeClr val="tx1">
                    <a:lumMod val="75000"/>
                  </a:schemeClr>
                </a:solidFill>
              </a:rPr>
              <a:t>Firearm (GFSA) Discipline </a:t>
            </a:r>
            <a:endParaRPr lang="en-US" dirty="0">
              <a:solidFill>
                <a:schemeClr val="tx1">
                  <a:lumMod val="75000"/>
                </a:schemeClr>
              </a:solidFill>
            </a:endParaRPr>
          </a:p>
        </p:txBody>
      </p:sp>
    </p:spTree>
    <p:extLst>
      <p:ext uri="{BB962C8B-B14F-4D97-AF65-F5344CB8AC3E}">
        <p14:creationId xmlns:p14="http://schemas.microsoft.com/office/powerpoint/2010/main" val="30399210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1"/>
          </p:nvPr>
        </p:nvSpPr>
        <p:spPr bwMode="auto"/>
        <p:txBody>
          <a:bodyPr wrap="square" numCol="1" anchor="t" anchorCtr="0" compatLnSpc="1">
            <a:prstTxWarp prst="textNoShape">
              <a:avLst/>
            </a:prstTxWarp>
          </a:bodyPr>
          <a:lstStyle/>
          <a:p>
            <a:pPr marL="273050">
              <a:buFont typeface="Wingdings" pitchFamily="2" charset="2"/>
              <a:buChar char="§"/>
            </a:pPr>
            <a:r>
              <a:rPr lang="en-US" altLang="en-US" dirty="0" smtClean="0"/>
              <a:t>First, Data is categorized and reported by Student Demographic information:</a:t>
            </a:r>
          </a:p>
          <a:p>
            <a:pPr lvl="1"/>
            <a:r>
              <a:rPr lang="en-US" dirty="0"/>
              <a:t>Ethnicity/Race</a:t>
            </a:r>
          </a:p>
          <a:p>
            <a:pPr lvl="1"/>
            <a:r>
              <a:rPr lang="en-US" dirty="0"/>
              <a:t>Gender</a:t>
            </a:r>
          </a:p>
          <a:p>
            <a:pPr lvl="1"/>
            <a:r>
              <a:rPr lang="en-US" dirty="0"/>
              <a:t>IDEA/Special Education</a:t>
            </a:r>
          </a:p>
          <a:p>
            <a:pPr lvl="1"/>
            <a:r>
              <a:rPr lang="en-US" dirty="0"/>
              <a:t>Section 504 Status</a:t>
            </a:r>
          </a:p>
          <a:p>
            <a:pPr lvl="1"/>
            <a:r>
              <a:rPr lang="en-US" dirty="0"/>
              <a:t>ELL Status</a:t>
            </a:r>
          </a:p>
          <a:p>
            <a:pPr lvl="1"/>
            <a:r>
              <a:rPr lang="en-US" dirty="0" smtClean="0"/>
              <a:t>Homeless</a:t>
            </a:r>
          </a:p>
        </p:txBody>
      </p:sp>
      <p:sp>
        <p:nvSpPr>
          <p:cNvPr id="3" name="Title 2"/>
          <p:cNvSpPr>
            <a:spLocks noGrp="1"/>
          </p:cNvSpPr>
          <p:nvPr>
            <p:ph type="title"/>
          </p:nvPr>
        </p:nvSpPr>
        <p:spPr/>
        <p:txBody>
          <a:bodyPr/>
          <a:lstStyle/>
          <a:p>
            <a:pPr>
              <a:defRPr/>
            </a:pPr>
            <a:r>
              <a:rPr lang="en-US" dirty="0" smtClean="0"/>
              <a:t>Attendance Data File</a:t>
            </a:r>
            <a:endParaRPr lang="en-US" dirty="0"/>
          </a:p>
        </p:txBody>
      </p:sp>
      <p:sp>
        <p:nvSpPr>
          <p:cNvPr id="5" name="TextBox 4"/>
          <p:cNvSpPr txBox="1"/>
          <p:nvPr/>
        </p:nvSpPr>
        <p:spPr>
          <a:xfrm>
            <a:off x="122829" y="6393555"/>
            <a:ext cx="2770495" cy="369332"/>
          </a:xfrm>
          <a:prstGeom prst="rect">
            <a:avLst/>
          </a:prstGeom>
          <a:solidFill>
            <a:schemeClr val="tx2"/>
          </a:solidFill>
        </p:spPr>
        <p:txBody>
          <a:bodyPr wrap="square" rtlCol="0">
            <a:spAutoFit/>
          </a:bodyPr>
          <a:lstStyle/>
          <a:p>
            <a:r>
              <a:rPr lang="en-US" dirty="0" smtClean="0">
                <a:solidFill>
                  <a:schemeClr val="tx1">
                    <a:lumMod val="75000"/>
                  </a:schemeClr>
                </a:solidFill>
              </a:rPr>
              <a:t>Attendance Data</a:t>
            </a:r>
            <a:endParaRPr lang="en-US" dirty="0">
              <a:solidFill>
                <a:schemeClr val="tx1">
                  <a:lumMod val="75000"/>
                </a:schemeClr>
              </a:solidFill>
            </a:endParaRPr>
          </a:p>
        </p:txBody>
      </p:sp>
      <p:sp>
        <p:nvSpPr>
          <p:cNvPr id="6" name="TextBox 5"/>
          <p:cNvSpPr txBox="1"/>
          <p:nvPr/>
        </p:nvSpPr>
        <p:spPr>
          <a:xfrm>
            <a:off x="122829" y="6393555"/>
            <a:ext cx="4326341" cy="369332"/>
          </a:xfrm>
          <a:prstGeom prst="rect">
            <a:avLst/>
          </a:prstGeom>
          <a:solidFill>
            <a:schemeClr val="accent2">
              <a:lumMod val="40000"/>
              <a:lumOff val="60000"/>
            </a:schemeClr>
          </a:solidFill>
        </p:spPr>
        <p:txBody>
          <a:bodyPr wrap="square" rtlCol="0">
            <a:spAutoFit/>
          </a:bodyPr>
          <a:lstStyle/>
          <a:p>
            <a:r>
              <a:rPr lang="en-US" dirty="0" smtClean="0">
                <a:solidFill>
                  <a:schemeClr val="tx1">
                    <a:lumMod val="75000"/>
                  </a:schemeClr>
                </a:solidFill>
              </a:rPr>
              <a:t>Attendance </a:t>
            </a:r>
            <a:endParaRPr lang="en-US" dirty="0">
              <a:solidFill>
                <a:schemeClr val="tx1">
                  <a:lumMod val="75000"/>
                </a:schemeClr>
              </a:solidFill>
            </a:endParaRPr>
          </a:p>
        </p:txBody>
      </p:sp>
    </p:spTree>
    <p:extLst>
      <p:ext uri="{BB962C8B-B14F-4D97-AF65-F5344CB8AC3E}">
        <p14:creationId xmlns:p14="http://schemas.microsoft.com/office/powerpoint/2010/main" val="1119578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p:txBody>
          <a:bodyPr>
            <a:normAutofit/>
          </a:bodyPr>
          <a:lstStyle/>
          <a:p>
            <a:r>
              <a:rPr lang="en-US" dirty="0" smtClean="0"/>
              <a:t>General Information</a:t>
            </a:r>
          </a:p>
        </p:txBody>
      </p:sp>
    </p:spTree>
    <p:extLst>
      <p:ext uri="{BB962C8B-B14F-4D97-AF65-F5344CB8AC3E}">
        <p14:creationId xmlns:p14="http://schemas.microsoft.com/office/powerpoint/2010/main" val="12009208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Second, each subgroup of students would have reported the following:</a:t>
            </a:r>
          </a:p>
          <a:p>
            <a:pPr lvl="1"/>
            <a:r>
              <a:rPr lang="en-US" dirty="0" smtClean="0"/>
              <a:t>Total Days Attended</a:t>
            </a:r>
          </a:p>
          <a:p>
            <a:pPr lvl="1"/>
            <a:r>
              <a:rPr lang="en-US" dirty="0" smtClean="0"/>
              <a:t>Total Days Excused</a:t>
            </a:r>
          </a:p>
          <a:p>
            <a:pPr lvl="1"/>
            <a:r>
              <a:rPr lang="en-US" dirty="0" smtClean="0"/>
              <a:t>Total Days Unexcused</a:t>
            </a:r>
          </a:p>
          <a:p>
            <a:pPr lvl="1"/>
            <a:r>
              <a:rPr lang="en-US" dirty="0" smtClean="0"/>
              <a:t>Total Days Possible Attendance</a:t>
            </a:r>
          </a:p>
          <a:p>
            <a:pPr marL="547688" lvl="1" indent="-182563">
              <a:buFont typeface="Wingdings" pitchFamily="2" charset="2"/>
              <a:buChar char="§"/>
            </a:pPr>
            <a:r>
              <a:rPr lang="en-US" altLang="en-US" dirty="0"/>
              <a:t>Number of students </a:t>
            </a:r>
            <a:r>
              <a:rPr lang="en-US" altLang="en-US" dirty="0" smtClean="0"/>
              <a:t>habitually truant </a:t>
            </a:r>
            <a:r>
              <a:rPr lang="en-US" altLang="en-US" dirty="0"/>
              <a:t>four or more days in a month</a:t>
            </a:r>
          </a:p>
          <a:p>
            <a:pPr marL="547688" lvl="1" indent="-182563">
              <a:buFont typeface="Wingdings" pitchFamily="2" charset="2"/>
              <a:buChar char="§"/>
            </a:pPr>
            <a:r>
              <a:rPr lang="en-US" altLang="en-US" dirty="0"/>
              <a:t>Number of students </a:t>
            </a:r>
            <a:r>
              <a:rPr lang="en-US" altLang="en-US" dirty="0" smtClean="0"/>
              <a:t>habitually truant </a:t>
            </a:r>
            <a:r>
              <a:rPr lang="en-US" altLang="en-US" dirty="0"/>
              <a:t>ten or more days in a school year</a:t>
            </a:r>
          </a:p>
          <a:p>
            <a:pPr marL="547688" lvl="1" indent="-182563">
              <a:buFont typeface="Wingdings" pitchFamily="2" charset="2"/>
              <a:buChar char="§"/>
            </a:pPr>
            <a:r>
              <a:rPr lang="en-US" altLang="en-US" dirty="0"/>
              <a:t>Number of </a:t>
            </a:r>
            <a:r>
              <a:rPr lang="en-US" altLang="en-US" dirty="0" smtClean="0"/>
              <a:t>students habitually </a:t>
            </a:r>
            <a:r>
              <a:rPr lang="en-US" altLang="en-US" dirty="0"/>
              <a:t>truant for both conditions listed </a:t>
            </a:r>
            <a:r>
              <a:rPr lang="en-US" altLang="en-US" dirty="0" smtClean="0"/>
              <a:t>above</a:t>
            </a:r>
          </a:p>
          <a:p>
            <a:pPr marL="547688" lvl="1" indent="-182563">
              <a:buFont typeface="Wingdings" pitchFamily="2" charset="2"/>
              <a:buChar char="§"/>
            </a:pPr>
            <a:r>
              <a:rPr lang="en-US" dirty="0" smtClean="0"/>
              <a:t>Number of Students with Chronic Absenteeism</a:t>
            </a:r>
          </a:p>
          <a:p>
            <a:endParaRPr lang="en-US" dirty="0"/>
          </a:p>
        </p:txBody>
      </p:sp>
      <p:sp>
        <p:nvSpPr>
          <p:cNvPr id="3" name="Title 2"/>
          <p:cNvSpPr>
            <a:spLocks noGrp="1"/>
          </p:cNvSpPr>
          <p:nvPr>
            <p:ph type="title"/>
          </p:nvPr>
        </p:nvSpPr>
        <p:spPr>
          <a:xfrm>
            <a:off x="258540" y="103240"/>
            <a:ext cx="8381260" cy="619432"/>
          </a:xfrm>
        </p:spPr>
        <p:txBody>
          <a:bodyPr/>
          <a:lstStyle/>
          <a:p>
            <a:r>
              <a:rPr lang="en-US" dirty="0" smtClean="0"/>
              <a:t>Attendance Data</a:t>
            </a:r>
            <a:endParaRPr lang="en-US" dirty="0"/>
          </a:p>
        </p:txBody>
      </p:sp>
      <p:sp>
        <p:nvSpPr>
          <p:cNvPr id="6" name="TextBox 5"/>
          <p:cNvSpPr txBox="1"/>
          <p:nvPr/>
        </p:nvSpPr>
        <p:spPr>
          <a:xfrm>
            <a:off x="122829" y="6393555"/>
            <a:ext cx="4326341" cy="369332"/>
          </a:xfrm>
          <a:prstGeom prst="rect">
            <a:avLst/>
          </a:prstGeom>
          <a:solidFill>
            <a:schemeClr val="accent2">
              <a:lumMod val="40000"/>
              <a:lumOff val="60000"/>
            </a:schemeClr>
          </a:solidFill>
        </p:spPr>
        <p:txBody>
          <a:bodyPr wrap="square" rtlCol="0">
            <a:spAutoFit/>
          </a:bodyPr>
          <a:lstStyle/>
          <a:p>
            <a:r>
              <a:rPr lang="en-US" dirty="0" smtClean="0">
                <a:solidFill>
                  <a:schemeClr val="tx1">
                    <a:lumMod val="75000"/>
                  </a:schemeClr>
                </a:solidFill>
              </a:rPr>
              <a:t>Attendance </a:t>
            </a:r>
            <a:endParaRPr lang="en-US" dirty="0">
              <a:solidFill>
                <a:schemeClr val="tx1">
                  <a:lumMod val="75000"/>
                </a:schemeClr>
              </a:solidFill>
            </a:endParaRPr>
          </a:p>
        </p:txBody>
      </p:sp>
    </p:spTree>
    <p:extLst>
      <p:ext uri="{BB962C8B-B14F-4D97-AF65-F5344CB8AC3E}">
        <p14:creationId xmlns:p14="http://schemas.microsoft.com/office/powerpoint/2010/main" val="4115268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984837932"/>
              </p:ext>
            </p:extLst>
          </p:nvPr>
        </p:nvGraphicFramePr>
        <p:xfrm>
          <a:off x="381000" y="1719263"/>
          <a:ext cx="8407400" cy="2566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698" name="Title 1"/>
          <p:cNvSpPr>
            <a:spLocks noGrp="1"/>
          </p:cNvSpPr>
          <p:nvPr>
            <p:ph type="title"/>
          </p:nvPr>
        </p:nvSpPr>
        <p:spPr/>
        <p:txBody>
          <a:bodyPr>
            <a:normAutofit/>
          </a:bodyPr>
          <a:lstStyle/>
          <a:p>
            <a:pPr fontAlgn="auto">
              <a:spcAft>
                <a:spcPts val="0"/>
              </a:spcAft>
              <a:defRPr/>
            </a:pPr>
            <a:r>
              <a:rPr lang="en-US" dirty="0" smtClean="0">
                <a:ea typeface="+mj-ea"/>
              </a:rPr>
              <a:t>Attendance Data File: Relationship Equation</a:t>
            </a:r>
          </a:p>
        </p:txBody>
      </p:sp>
      <p:sp>
        <p:nvSpPr>
          <p:cNvPr id="2" name="TextBox 1"/>
          <p:cNvSpPr txBox="1"/>
          <p:nvPr/>
        </p:nvSpPr>
        <p:spPr>
          <a:xfrm>
            <a:off x="825689" y="4517407"/>
            <a:ext cx="7246961" cy="1569660"/>
          </a:xfrm>
          <a:prstGeom prst="rect">
            <a:avLst/>
          </a:prstGeom>
          <a:noFill/>
        </p:spPr>
        <p:txBody>
          <a:bodyPr wrap="square" rtlCol="0">
            <a:spAutoFit/>
          </a:bodyPr>
          <a:lstStyle/>
          <a:p>
            <a:r>
              <a:rPr lang="en-US" sz="2400" dirty="0" smtClean="0"/>
              <a:t>Decimal point is implied for all of these values.  </a:t>
            </a:r>
            <a:endParaRPr lang="en-US" sz="2400" dirty="0"/>
          </a:p>
          <a:p>
            <a:endParaRPr lang="en-US" sz="2400" dirty="0" smtClean="0"/>
          </a:p>
          <a:p>
            <a:r>
              <a:rPr lang="en-US" sz="2400" dirty="0" smtClean="0"/>
              <a:t>Example: Student Total Days Attended reported as 5005 is reflected as 500.5 days.  </a:t>
            </a:r>
            <a:endParaRPr lang="en-US" sz="2400" dirty="0"/>
          </a:p>
        </p:txBody>
      </p:sp>
      <p:sp>
        <p:nvSpPr>
          <p:cNvPr id="9" name="TextBox 8"/>
          <p:cNvSpPr txBox="1"/>
          <p:nvPr/>
        </p:nvSpPr>
        <p:spPr>
          <a:xfrm>
            <a:off x="122829" y="6393555"/>
            <a:ext cx="4326341" cy="369332"/>
          </a:xfrm>
          <a:prstGeom prst="rect">
            <a:avLst/>
          </a:prstGeom>
          <a:solidFill>
            <a:schemeClr val="accent2">
              <a:lumMod val="40000"/>
              <a:lumOff val="60000"/>
            </a:schemeClr>
          </a:solidFill>
        </p:spPr>
        <p:txBody>
          <a:bodyPr wrap="square" rtlCol="0">
            <a:spAutoFit/>
          </a:bodyPr>
          <a:lstStyle/>
          <a:p>
            <a:r>
              <a:rPr lang="en-US" dirty="0" smtClean="0">
                <a:solidFill>
                  <a:schemeClr val="tx1">
                    <a:lumMod val="75000"/>
                  </a:schemeClr>
                </a:solidFill>
              </a:rPr>
              <a:t>Attendance </a:t>
            </a:r>
            <a:endParaRPr lang="en-US" dirty="0">
              <a:solidFill>
                <a:schemeClr val="tx1">
                  <a:lumMod val="75000"/>
                </a:schemeClr>
              </a:solidFill>
            </a:endParaRPr>
          </a:p>
        </p:txBody>
      </p:sp>
    </p:spTree>
    <p:extLst>
      <p:ext uri="{BB962C8B-B14F-4D97-AF65-F5344CB8AC3E}">
        <p14:creationId xmlns:p14="http://schemas.microsoft.com/office/powerpoint/2010/main" val="7332655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bwMode="auto"/>
        <p:txBody>
          <a:bodyPr wrap="square" numCol="1" anchor="t" anchorCtr="0" compatLnSpc="1">
            <a:prstTxWarp prst="textNoShape">
              <a:avLst/>
            </a:prstTxWarp>
          </a:bodyPr>
          <a:lstStyle/>
          <a:p>
            <a:pPr marL="273050">
              <a:buFont typeface="Wingdings" pitchFamily="2" charset="2"/>
              <a:buChar char="§"/>
            </a:pPr>
            <a:endParaRPr lang="en-US" altLang="en-US" dirty="0" smtClean="0"/>
          </a:p>
          <a:p>
            <a:pPr marL="273050">
              <a:buFont typeface="Wingdings" pitchFamily="2" charset="2"/>
              <a:buChar char="§"/>
            </a:pPr>
            <a:r>
              <a:rPr lang="en-US" altLang="en-US" dirty="0" smtClean="0"/>
              <a:t>22-33-107(3)(I): A child who has attained the age of six years on or before August 1 of the year in question and is under the age of seventeen </a:t>
            </a:r>
            <a:r>
              <a:rPr lang="en-US" altLang="en-US" smtClean="0"/>
              <a:t>years and </a:t>
            </a:r>
            <a:r>
              <a:rPr lang="en-US" altLang="en-US" dirty="0" smtClean="0"/>
              <a:t>who has four unexcused absences from public school in any one month or ten unexcused absences from public school during any school year.  Absences due to suspension or expulsion of a child are considered excused absences for purposes of this subsection.  </a:t>
            </a:r>
          </a:p>
        </p:txBody>
      </p:sp>
      <p:sp>
        <p:nvSpPr>
          <p:cNvPr id="32770" name="Title 1"/>
          <p:cNvSpPr>
            <a:spLocks noGrp="1"/>
          </p:cNvSpPr>
          <p:nvPr>
            <p:ph type="title"/>
          </p:nvPr>
        </p:nvSpPr>
        <p:spPr/>
        <p:txBody>
          <a:bodyPr/>
          <a:lstStyle/>
          <a:p>
            <a:pPr fontAlgn="auto">
              <a:spcAft>
                <a:spcPts val="0"/>
              </a:spcAft>
              <a:defRPr/>
            </a:pPr>
            <a:r>
              <a:rPr lang="en-US" dirty="0" smtClean="0">
                <a:ea typeface="+mj-ea"/>
              </a:rPr>
              <a:t>Habitually Truant Definition</a:t>
            </a:r>
          </a:p>
        </p:txBody>
      </p:sp>
      <p:sp>
        <p:nvSpPr>
          <p:cNvPr id="8" name="TextBox 7"/>
          <p:cNvSpPr txBox="1"/>
          <p:nvPr/>
        </p:nvSpPr>
        <p:spPr>
          <a:xfrm>
            <a:off x="122829" y="6393555"/>
            <a:ext cx="4326341" cy="369332"/>
          </a:xfrm>
          <a:prstGeom prst="rect">
            <a:avLst/>
          </a:prstGeom>
          <a:solidFill>
            <a:schemeClr val="accent2">
              <a:lumMod val="40000"/>
              <a:lumOff val="60000"/>
            </a:schemeClr>
          </a:solidFill>
        </p:spPr>
        <p:txBody>
          <a:bodyPr wrap="square" rtlCol="0">
            <a:spAutoFit/>
          </a:bodyPr>
          <a:lstStyle/>
          <a:p>
            <a:r>
              <a:rPr lang="en-US" dirty="0" smtClean="0">
                <a:solidFill>
                  <a:schemeClr val="tx1">
                    <a:lumMod val="75000"/>
                  </a:schemeClr>
                </a:solidFill>
              </a:rPr>
              <a:t>Attendance </a:t>
            </a:r>
            <a:endParaRPr lang="en-US" dirty="0">
              <a:solidFill>
                <a:schemeClr val="tx1">
                  <a:lumMod val="75000"/>
                </a:schemeClr>
              </a:solidFill>
            </a:endParaRPr>
          </a:p>
        </p:txBody>
      </p:sp>
    </p:spTree>
    <p:extLst>
      <p:ext uri="{BB962C8B-B14F-4D97-AF65-F5344CB8AC3E}">
        <p14:creationId xmlns:p14="http://schemas.microsoft.com/office/powerpoint/2010/main" val="29735783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bwMode="auto"/>
        <p:txBody>
          <a:bodyPr wrap="square" numCol="1" anchor="t" anchorCtr="0" compatLnSpc="1">
            <a:prstTxWarp prst="textNoShape">
              <a:avLst/>
            </a:prstTxWarp>
          </a:bodyPr>
          <a:lstStyle/>
          <a:p>
            <a:pPr marL="273050">
              <a:buFont typeface="Wingdings" pitchFamily="2" charset="2"/>
              <a:buChar char="§"/>
            </a:pPr>
            <a:r>
              <a:rPr lang="en-US" altLang="en-US" dirty="0" smtClean="0"/>
              <a:t>3 fields capture this required data:</a:t>
            </a:r>
          </a:p>
          <a:p>
            <a:pPr marL="547688" lvl="1" indent="-182563">
              <a:buFont typeface="Wingdings" pitchFamily="2" charset="2"/>
              <a:buChar char="§"/>
            </a:pPr>
            <a:r>
              <a:rPr lang="en-US" altLang="en-US" dirty="0" smtClean="0"/>
              <a:t>Truancy: Four or more days in any one calendar month</a:t>
            </a:r>
          </a:p>
          <a:p>
            <a:pPr marL="547688" lvl="1" indent="-182563">
              <a:buFont typeface="Wingdings" pitchFamily="2" charset="2"/>
              <a:buChar char="§"/>
            </a:pPr>
            <a:r>
              <a:rPr lang="en-US" altLang="en-US" dirty="0" smtClean="0"/>
              <a:t>Truancy: Ten or more days in one school year</a:t>
            </a:r>
          </a:p>
          <a:p>
            <a:pPr marL="547688" lvl="1" indent="-182563">
              <a:buFont typeface="Wingdings" pitchFamily="2" charset="2"/>
              <a:buChar char="§"/>
            </a:pPr>
            <a:r>
              <a:rPr lang="en-US" altLang="en-US" dirty="0" smtClean="0"/>
              <a:t>Truancy: Met both conditions</a:t>
            </a:r>
          </a:p>
          <a:p>
            <a:pPr marL="547688" lvl="1" indent="-182563">
              <a:buFont typeface="Wingdings" pitchFamily="2" charset="2"/>
              <a:buChar char="§"/>
            </a:pPr>
            <a:endParaRPr lang="en-US" altLang="en-US" dirty="0" smtClean="0"/>
          </a:p>
          <a:p>
            <a:pPr marL="273050">
              <a:buFont typeface="Wingdings" pitchFamily="2" charset="2"/>
              <a:buChar char="§"/>
            </a:pPr>
            <a:r>
              <a:rPr lang="en-US" altLang="en-US" dirty="0" smtClean="0"/>
              <a:t>Students are to be reported in only 1 category per school as applicable</a:t>
            </a:r>
          </a:p>
        </p:txBody>
      </p:sp>
      <p:sp>
        <p:nvSpPr>
          <p:cNvPr id="33794" name="Title 1"/>
          <p:cNvSpPr>
            <a:spLocks noGrp="1"/>
          </p:cNvSpPr>
          <p:nvPr>
            <p:ph type="title"/>
          </p:nvPr>
        </p:nvSpPr>
        <p:spPr/>
        <p:txBody>
          <a:bodyPr/>
          <a:lstStyle/>
          <a:p>
            <a:pPr fontAlgn="auto">
              <a:spcAft>
                <a:spcPts val="0"/>
              </a:spcAft>
              <a:defRPr/>
            </a:pPr>
            <a:r>
              <a:rPr lang="en-US" smtClean="0">
                <a:ea typeface="+mj-ea"/>
              </a:rPr>
              <a:t>Habitually Truant Counts</a:t>
            </a:r>
          </a:p>
        </p:txBody>
      </p:sp>
      <p:sp>
        <p:nvSpPr>
          <p:cNvPr id="8" name="TextBox 7"/>
          <p:cNvSpPr txBox="1"/>
          <p:nvPr/>
        </p:nvSpPr>
        <p:spPr>
          <a:xfrm>
            <a:off x="122829" y="6393555"/>
            <a:ext cx="4326341" cy="369332"/>
          </a:xfrm>
          <a:prstGeom prst="rect">
            <a:avLst/>
          </a:prstGeom>
          <a:solidFill>
            <a:schemeClr val="accent2">
              <a:lumMod val="40000"/>
              <a:lumOff val="60000"/>
            </a:schemeClr>
          </a:solidFill>
        </p:spPr>
        <p:txBody>
          <a:bodyPr wrap="square" rtlCol="0">
            <a:spAutoFit/>
          </a:bodyPr>
          <a:lstStyle/>
          <a:p>
            <a:r>
              <a:rPr lang="en-US" dirty="0" smtClean="0">
                <a:solidFill>
                  <a:schemeClr val="tx1">
                    <a:lumMod val="75000"/>
                  </a:schemeClr>
                </a:solidFill>
              </a:rPr>
              <a:t>Attendance </a:t>
            </a:r>
            <a:endParaRPr lang="en-US" dirty="0">
              <a:solidFill>
                <a:schemeClr val="tx1">
                  <a:lumMod val="75000"/>
                </a:schemeClr>
              </a:solidFill>
            </a:endParaRPr>
          </a:p>
        </p:txBody>
      </p:sp>
    </p:spTree>
    <p:extLst>
      <p:ext uri="{BB962C8B-B14F-4D97-AF65-F5344CB8AC3E}">
        <p14:creationId xmlns:p14="http://schemas.microsoft.com/office/powerpoint/2010/main" val="39906767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457200" y="5181600"/>
            <a:ext cx="8305800" cy="762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8131" name="Picture 6" descr="C:\Documents and Settings\severson_a\Local Settings\Temporary Internet Files\Content.IE5\1IF1N92N\MC90043480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 y="1462088"/>
            <a:ext cx="3186113" cy="318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ultiply 6"/>
          <p:cNvSpPr/>
          <p:nvPr/>
        </p:nvSpPr>
        <p:spPr>
          <a:xfrm>
            <a:off x="1117600" y="2459038"/>
            <a:ext cx="381000" cy="381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Multiply 7"/>
          <p:cNvSpPr/>
          <p:nvPr/>
        </p:nvSpPr>
        <p:spPr>
          <a:xfrm>
            <a:off x="1905000" y="3054350"/>
            <a:ext cx="381000" cy="381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Multiply 8"/>
          <p:cNvSpPr/>
          <p:nvPr/>
        </p:nvSpPr>
        <p:spPr>
          <a:xfrm>
            <a:off x="1651000" y="2743200"/>
            <a:ext cx="381000" cy="381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Multiply 9"/>
          <p:cNvSpPr/>
          <p:nvPr/>
        </p:nvSpPr>
        <p:spPr>
          <a:xfrm>
            <a:off x="1104900" y="3409950"/>
            <a:ext cx="381000" cy="381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ight Arrow 10"/>
          <p:cNvSpPr/>
          <p:nvPr/>
        </p:nvSpPr>
        <p:spPr>
          <a:xfrm>
            <a:off x="3708400" y="2609850"/>
            <a:ext cx="1219200" cy="9906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137" name="TextBox 11"/>
          <p:cNvSpPr txBox="1">
            <a:spLocks noChangeArrowheads="1"/>
          </p:cNvSpPr>
          <p:nvPr/>
        </p:nvSpPr>
        <p:spPr bwMode="auto">
          <a:xfrm>
            <a:off x="5334000" y="1814513"/>
            <a:ext cx="32766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3600">
                <a:latin typeface="Arial" charset="0"/>
              </a:rPr>
              <a:t>1 count of Truancy: 4 or more Days in one calendar month </a:t>
            </a:r>
          </a:p>
        </p:txBody>
      </p:sp>
      <p:sp>
        <p:nvSpPr>
          <p:cNvPr id="13" name="Multiply 12"/>
          <p:cNvSpPr/>
          <p:nvPr/>
        </p:nvSpPr>
        <p:spPr>
          <a:xfrm>
            <a:off x="609600" y="5181600"/>
            <a:ext cx="381000" cy="381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139" name="TextBox 13"/>
          <p:cNvSpPr txBox="1">
            <a:spLocks noChangeArrowheads="1"/>
          </p:cNvSpPr>
          <p:nvPr/>
        </p:nvSpPr>
        <p:spPr bwMode="auto">
          <a:xfrm>
            <a:off x="914400" y="5105400"/>
            <a:ext cx="8001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400">
                <a:latin typeface="Arial" charset="0"/>
              </a:rPr>
              <a:t>Unexcused Absences for Sally in March.  (Total Unexcused Absences in the School year is less than 10)</a:t>
            </a:r>
          </a:p>
        </p:txBody>
      </p:sp>
      <p:pic>
        <p:nvPicPr>
          <p:cNvPr id="48140" name="Picture 12" descr="C:\Documents and Settings\severson_a\Local Settings\Temporary Internet Files\Content.IE5\FKAOTCDO\MC90009464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2538" y="3124200"/>
            <a:ext cx="143986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fontAlgn="auto">
              <a:spcAft>
                <a:spcPts val="0"/>
              </a:spcAft>
              <a:defRPr/>
            </a:pPr>
            <a:r>
              <a:rPr lang="en-US" dirty="0" smtClean="0">
                <a:ea typeface="+mj-ea"/>
              </a:rPr>
              <a:t>Reporting Habitually Truancy Example</a:t>
            </a:r>
            <a:endParaRPr lang="en-US" dirty="0">
              <a:ea typeface="+mj-ea"/>
            </a:endParaRPr>
          </a:p>
        </p:txBody>
      </p:sp>
      <p:sp>
        <p:nvSpPr>
          <p:cNvPr id="19" name="TextBox 18"/>
          <p:cNvSpPr txBox="1"/>
          <p:nvPr/>
        </p:nvSpPr>
        <p:spPr>
          <a:xfrm>
            <a:off x="122829" y="6393555"/>
            <a:ext cx="4326341" cy="369332"/>
          </a:xfrm>
          <a:prstGeom prst="rect">
            <a:avLst/>
          </a:prstGeom>
          <a:solidFill>
            <a:schemeClr val="accent2">
              <a:lumMod val="40000"/>
              <a:lumOff val="60000"/>
            </a:schemeClr>
          </a:solidFill>
        </p:spPr>
        <p:txBody>
          <a:bodyPr wrap="square" rtlCol="0">
            <a:spAutoFit/>
          </a:bodyPr>
          <a:lstStyle/>
          <a:p>
            <a:r>
              <a:rPr lang="en-US" dirty="0" smtClean="0">
                <a:solidFill>
                  <a:schemeClr val="tx1">
                    <a:lumMod val="75000"/>
                  </a:schemeClr>
                </a:solidFill>
              </a:rPr>
              <a:t>Attendance </a:t>
            </a:r>
            <a:endParaRPr lang="en-US" dirty="0">
              <a:solidFill>
                <a:schemeClr val="tx1">
                  <a:lumMod val="75000"/>
                </a:schemeClr>
              </a:solidFill>
            </a:endParaRPr>
          </a:p>
        </p:txBody>
      </p:sp>
    </p:spTree>
    <p:extLst>
      <p:ext uri="{BB962C8B-B14F-4D97-AF65-F5344CB8AC3E}">
        <p14:creationId xmlns:p14="http://schemas.microsoft.com/office/powerpoint/2010/main" val="41991776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044689744"/>
              </p:ext>
            </p:extLst>
          </p:nvPr>
        </p:nvGraphicFramePr>
        <p:xfrm>
          <a:off x="228601" y="1639238"/>
          <a:ext cx="3667918" cy="4402660"/>
        </p:xfrm>
        <a:graphic>
          <a:graphicData uri="http://schemas.openxmlformats.org/drawingml/2006/table">
            <a:tbl>
              <a:tblPr firstRow="1" bandRow="1">
                <a:tableStyleId>{3B4B98B0-60AC-42C2-AFA5-B58CD77FA1E5}</a:tableStyleId>
              </a:tblPr>
              <a:tblGrid>
                <a:gridCol w="1157961"/>
                <a:gridCol w="2509957"/>
              </a:tblGrid>
              <a:tr h="589562">
                <a:tc>
                  <a:txBody>
                    <a:bodyPr/>
                    <a:lstStyle/>
                    <a:p>
                      <a:r>
                        <a:rPr lang="en-US" sz="1800" dirty="0" smtClean="0"/>
                        <a:t>Month</a:t>
                      </a:r>
                      <a:endParaRPr lang="en-US" sz="1800" dirty="0"/>
                    </a:p>
                  </a:txBody>
                  <a:tcPr marL="252222" marR="252222" marT="45724" marB="45724"/>
                </a:tc>
                <a:tc>
                  <a:txBody>
                    <a:bodyPr/>
                    <a:lstStyle/>
                    <a:p>
                      <a:r>
                        <a:rPr lang="en-US" sz="1800" dirty="0" smtClean="0"/>
                        <a:t>#</a:t>
                      </a:r>
                      <a:r>
                        <a:rPr lang="en-US" sz="1800" baseline="0" dirty="0" smtClean="0"/>
                        <a:t> Unexcused Absences for Shirley</a:t>
                      </a:r>
                      <a:endParaRPr lang="en-US" sz="1800" dirty="0"/>
                    </a:p>
                  </a:txBody>
                  <a:tcPr marL="252222" marR="252222" marT="45724" marB="45724"/>
                </a:tc>
              </a:tr>
              <a:tr h="342052">
                <a:tc>
                  <a:txBody>
                    <a:bodyPr/>
                    <a:lstStyle/>
                    <a:p>
                      <a:pPr algn="l"/>
                      <a:r>
                        <a:rPr lang="en-US" sz="1600" dirty="0" smtClean="0"/>
                        <a:t>Aug</a:t>
                      </a:r>
                      <a:endParaRPr lang="en-US" sz="1600" b="1" dirty="0" smtClean="0"/>
                    </a:p>
                  </a:txBody>
                  <a:tcPr marL="252222" marR="252222" marT="45724" marB="45724"/>
                </a:tc>
                <a:tc>
                  <a:txBody>
                    <a:bodyPr/>
                    <a:lstStyle/>
                    <a:p>
                      <a:pPr algn="ctr"/>
                      <a:r>
                        <a:rPr lang="en-US" sz="1600" dirty="0" smtClean="0"/>
                        <a:t>0</a:t>
                      </a:r>
                      <a:endParaRPr lang="en-US" sz="1600" b="1" dirty="0"/>
                    </a:p>
                  </a:txBody>
                  <a:tcPr marL="252222" marR="252222" marT="45724" marB="45724"/>
                </a:tc>
              </a:tr>
              <a:tr h="342052">
                <a:tc>
                  <a:txBody>
                    <a:bodyPr/>
                    <a:lstStyle/>
                    <a:p>
                      <a:pPr algn="l"/>
                      <a:r>
                        <a:rPr lang="en-US" sz="1600" dirty="0" smtClean="0"/>
                        <a:t>Sept</a:t>
                      </a:r>
                      <a:endParaRPr lang="en-US" sz="1600" b="1" dirty="0"/>
                    </a:p>
                  </a:txBody>
                  <a:tcPr marL="252222" marR="252222" marT="45724" marB="45724"/>
                </a:tc>
                <a:tc>
                  <a:txBody>
                    <a:bodyPr/>
                    <a:lstStyle/>
                    <a:p>
                      <a:pPr algn="ctr"/>
                      <a:r>
                        <a:rPr lang="en-US" sz="1600" dirty="0" smtClean="0"/>
                        <a:t>1</a:t>
                      </a:r>
                      <a:endParaRPr lang="en-US" sz="1600" b="1" dirty="0"/>
                    </a:p>
                  </a:txBody>
                  <a:tcPr marL="252222" marR="252222" marT="45724" marB="45724"/>
                </a:tc>
              </a:tr>
              <a:tr h="342052">
                <a:tc>
                  <a:txBody>
                    <a:bodyPr/>
                    <a:lstStyle/>
                    <a:p>
                      <a:pPr algn="l"/>
                      <a:r>
                        <a:rPr lang="en-US" sz="1600" dirty="0" smtClean="0"/>
                        <a:t>Oct</a:t>
                      </a:r>
                      <a:endParaRPr lang="en-US" sz="1600" b="1" dirty="0"/>
                    </a:p>
                  </a:txBody>
                  <a:tcPr marL="252222" marR="252222" marT="45724" marB="45724"/>
                </a:tc>
                <a:tc>
                  <a:txBody>
                    <a:bodyPr/>
                    <a:lstStyle/>
                    <a:p>
                      <a:pPr algn="ctr"/>
                      <a:r>
                        <a:rPr lang="en-US" sz="1600" dirty="0" smtClean="0"/>
                        <a:t>1</a:t>
                      </a:r>
                      <a:endParaRPr lang="en-US" sz="1600" b="1" dirty="0"/>
                    </a:p>
                  </a:txBody>
                  <a:tcPr marL="252222" marR="252222" marT="45724" marB="45724"/>
                </a:tc>
              </a:tr>
              <a:tr h="342052">
                <a:tc>
                  <a:txBody>
                    <a:bodyPr/>
                    <a:lstStyle/>
                    <a:p>
                      <a:pPr algn="l"/>
                      <a:r>
                        <a:rPr lang="en-US" sz="1600" dirty="0" smtClean="0"/>
                        <a:t>Nov</a:t>
                      </a:r>
                      <a:endParaRPr lang="en-US" sz="1600" b="1" dirty="0"/>
                    </a:p>
                  </a:txBody>
                  <a:tcPr marL="252222" marR="252222" marT="45724" marB="45724"/>
                </a:tc>
                <a:tc>
                  <a:txBody>
                    <a:bodyPr/>
                    <a:lstStyle/>
                    <a:p>
                      <a:pPr algn="ctr"/>
                      <a:r>
                        <a:rPr lang="en-US" sz="1600" dirty="0" smtClean="0"/>
                        <a:t>0</a:t>
                      </a:r>
                      <a:endParaRPr lang="en-US" sz="1600" b="1" dirty="0"/>
                    </a:p>
                  </a:txBody>
                  <a:tcPr marL="252222" marR="252222" marT="45724" marB="45724"/>
                </a:tc>
              </a:tr>
              <a:tr h="342052">
                <a:tc>
                  <a:txBody>
                    <a:bodyPr/>
                    <a:lstStyle/>
                    <a:p>
                      <a:pPr algn="l"/>
                      <a:r>
                        <a:rPr lang="en-US" sz="1600" dirty="0" smtClean="0"/>
                        <a:t>Dec</a:t>
                      </a:r>
                      <a:endParaRPr lang="en-US" sz="1600" b="1" dirty="0"/>
                    </a:p>
                  </a:txBody>
                  <a:tcPr marL="252222" marR="252222" marT="45724" marB="45724"/>
                </a:tc>
                <a:tc>
                  <a:txBody>
                    <a:bodyPr/>
                    <a:lstStyle/>
                    <a:p>
                      <a:pPr algn="ctr"/>
                      <a:r>
                        <a:rPr lang="en-US" sz="1600" dirty="0" smtClean="0"/>
                        <a:t>1</a:t>
                      </a:r>
                      <a:endParaRPr lang="en-US" sz="1600" b="1" dirty="0"/>
                    </a:p>
                  </a:txBody>
                  <a:tcPr marL="252222" marR="252222" marT="45724" marB="45724"/>
                </a:tc>
              </a:tr>
              <a:tr h="342052">
                <a:tc>
                  <a:txBody>
                    <a:bodyPr/>
                    <a:lstStyle/>
                    <a:p>
                      <a:pPr algn="l"/>
                      <a:r>
                        <a:rPr lang="en-US" sz="1600" dirty="0" smtClean="0"/>
                        <a:t>Jan</a:t>
                      </a:r>
                      <a:endParaRPr lang="en-US" sz="1600" b="1" dirty="0" smtClean="0"/>
                    </a:p>
                  </a:txBody>
                  <a:tcPr marL="252222" marR="252222" marT="45724" marB="45724"/>
                </a:tc>
                <a:tc>
                  <a:txBody>
                    <a:bodyPr/>
                    <a:lstStyle/>
                    <a:p>
                      <a:pPr algn="ctr"/>
                      <a:r>
                        <a:rPr lang="en-US" sz="1600" dirty="0" smtClean="0"/>
                        <a:t>1</a:t>
                      </a:r>
                      <a:endParaRPr lang="en-US" sz="1600" b="1" dirty="0"/>
                    </a:p>
                  </a:txBody>
                  <a:tcPr marL="252222" marR="252222" marT="45724" marB="45724"/>
                </a:tc>
              </a:tr>
              <a:tr h="342052">
                <a:tc>
                  <a:txBody>
                    <a:bodyPr/>
                    <a:lstStyle/>
                    <a:p>
                      <a:pPr algn="l"/>
                      <a:r>
                        <a:rPr lang="en-US" sz="1600" dirty="0" smtClean="0"/>
                        <a:t>Feb</a:t>
                      </a:r>
                      <a:endParaRPr lang="en-US" sz="1600" b="1" dirty="0"/>
                    </a:p>
                  </a:txBody>
                  <a:tcPr marL="252222" marR="252222" marT="45724" marB="45724"/>
                </a:tc>
                <a:tc>
                  <a:txBody>
                    <a:bodyPr/>
                    <a:lstStyle/>
                    <a:p>
                      <a:pPr algn="ctr"/>
                      <a:r>
                        <a:rPr lang="en-US" sz="1600" dirty="0" smtClean="0"/>
                        <a:t>0</a:t>
                      </a:r>
                      <a:endParaRPr lang="en-US" sz="1600" b="1" dirty="0"/>
                    </a:p>
                  </a:txBody>
                  <a:tcPr marL="252222" marR="252222" marT="45724" marB="45724"/>
                </a:tc>
              </a:tr>
              <a:tr h="342052">
                <a:tc>
                  <a:txBody>
                    <a:bodyPr/>
                    <a:lstStyle/>
                    <a:p>
                      <a:pPr algn="l"/>
                      <a:r>
                        <a:rPr lang="en-US" sz="1600" dirty="0" smtClean="0"/>
                        <a:t>March</a:t>
                      </a:r>
                      <a:endParaRPr lang="en-US" sz="1600" b="1" dirty="0"/>
                    </a:p>
                  </a:txBody>
                  <a:tcPr marL="252222" marR="252222" marT="45724" marB="45724"/>
                </a:tc>
                <a:tc>
                  <a:txBody>
                    <a:bodyPr/>
                    <a:lstStyle/>
                    <a:p>
                      <a:pPr algn="ctr"/>
                      <a:r>
                        <a:rPr lang="en-US" sz="1600" dirty="0" smtClean="0"/>
                        <a:t>2</a:t>
                      </a:r>
                      <a:endParaRPr lang="en-US" sz="1600" b="1" dirty="0"/>
                    </a:p>
                  </a:txBody>
                  <a:tcPr marL="252222" marR="252222" marT="45724" marB="45724"/>
                </a:tc>
              </a:tr>
              <a:tr h="342052">
                <a:tc>
                  <a:txBody>
                    <a:bodyPr/>
                    <a:lstStyle/>
                    <a:p>
                      <a:pPr algn="l"/>
                      <a:r>
                        <a:rPr lang="en-US" sz="1600" dirty="0" smtClean="0"/>
                        <a:t>April</a:t>
                      </a:r>
                      <a:endParaRPr lang="en-US" sz="1600" b="1" dirty="0"/>
                    </a:p>
                  </a:txBody>
                  <a:tcPr marL="252222" marR="252222" marT="45724" marB="45724"/>
                </a:tc>
                <a:tc>
                  <a:txBody>
                    <a:bodyPr/>
                    <a:lstStyle/>
                    <a:p>
                      <a:pPr algn="ctr"/>
                      <a:r>
                        <a:rPr lang="en-US" sz="1600" dirty="0" smtClean="0"/>
                        <a:t>0</a:t>
                      </a:r>
                      <a:endParaRPr lang="en-US" sz="1600" b="1" dirty="0"/>
                    </a:p>
                  </a:txBody>
                  <a:tcPr marL="252222" marR="252222" marT="45724" marB="45724"/>
                </a:tc>
              </a:tr>
              <a:tr h="342052">
                <a:tc>
                  <a:txBody>
                    <a:bodyPr/>
                    <a:lstStyle/>
                    <a:p>
                      <a:pPr algn="l"/>
                      <a:r>
                        <a:rPr lang="en-US" sz="1600" dirty="0" smtClean="0"/>
                        <a:t>May</a:t>
                      </a:r>
                      <a:endParaRPr lang="en-US" sz="1600" b="1" dirty="0"/>
                    </a:p>
                  </a:txBody>
                  <a:tcPr marL="252222" marR="252222" marT="45724" marB="45724"/>
                </a:tc>
                <a:tc>
                  <a:txBody>
                    <a:bodyPr/>
                    <a:lstStyle/>
                    <a:p>
                      <a:pPr algn="ctr"/>
                      <a:r>
                        <a:rPr lang="en-US" sz="1600" dirty="0" smtClean="0"/>
                        <a:t>4</a:t>
                      </a:r>
                      <a:endParaRPr lang="en-US" sz="1600" b="1" dirty="0"/>
                    </a:p>
                  </a:txBody>
                  <a:tcPr marL="252222" marR="252222" marT="45724" marB="45724"/>
                </a:tc>
              </a:tr>
              <a:tr h="342052">
                <a:tc>
                  <a:txBody>
                    <a:bodyPr/>
                    <a:lstStyle/>
                    <a:p>
                      <a:pPr algn="l"/>
                      <a:r>
                        <a:rPr lang="en-US" sz="1600" dirty="0" smtClean="0"/>
                        <a:t>TOTAL</a:t>
                      </a:r>
                      <a:endParaRPr lang="en-US" sz="1600" b="1" dirty="0"/>
                    </a:p>
                  </a:txBody>
                  <a:tcPr marL="252222" marR="252222" marT="45724" marB="45724"/>
                </a:tc>
                <a:tc>
                  <a:txBody>
                    <a:bodyPr/>
                    <a:lstStyle/>
                    <a:p>
                      <a:pPr algn="ctr"/>
                      <a:r>
                        <a:rPr lang="en-US" sz="1600" dirty="0" smtClean="0"/>
                        <a:t>10</a:t>
                      </a:r>
                      <a:endParaRPr lang="en-US" sz="1600" b="1" dirty="0"/>
                    </a:p>
                  </a:txBody>
                  <a:tcPr marL="252222" marR="252222" marT="45724" marB="45724"/>
                </a:tc>
              </a:tr>
            </a:tbl>
          </a:graphicData>
        </a:graphic>
      </p:graphicFrame>
      <p:sp>
        <p:nvSpPr>
          <p:cNvPr id="5" name="Title 4"/>
          <p:cNvSpPr>
            <a:spLocks noGrp="1"/>
          </p:cNvSpPr>
          <p:nvPr>
            <p:ph type="title"/>
          </p:nvPr>
        </p:nvSpPr>
        <p:spPr/>
        <p:txBody>
          <a:bodyPr/>
          <a:lstStyle/>
          <a:p>
            <a:pPr fontAlgn="auto">
              <a:spcAft>
                <a:spcPts val="0"/>
              </a:spcAft>
              <a:defRPr/>
            </a:pPr>
            <a:r>
              <a:rPr lang="en-US" dirty="0">
                <a:ea typeface="+mj-ea"/>
              </a:rPr>
              <a:t>Reporting Habitually Truancy </a:t>
            </a:r>
            <a:r>
              <a:rPr lang="en-US" dirty="0" smtClean="0">
                <a:ea typeface="+mj-ea"/>
              </a:rPr>
              <a:t>Example</a:t>
            </a:r>
            <a:endParaRPr lang="en-US" dirty="0">
              <a:ea typeface="+mj-ea"/>
            </a:endParaRPr>
          </a:p>
        </p:txBody>
      </p:sp>
      <p:sp>
        <p:nvSpPr>
          <p:cNvPr id="49197" name="TextBox 7"/>
          <p:cNvSpPr txBox="1">
            <a:spLocks noChangeArrowheads="1"/>
          </p:cNvSpPr>
          <p:nvPr/>
        </p:nvSpPr>
        <p:spPr bwMode="auto">
          <a:xfrm>
            <a:off x="6743700" y="3263900"/>
            <a:ext cx="1857375" cy="1569660"/>
          </a:xfrm>
          <a:prstGeom prst="rect">
            <a:avLst/>
          </a:prstGeom>
          <a:solidFill>
            <a:schemeClr val="accent2">
              <a:lumMod val="40000"/>
              <a:lumOff val="60000"/>
            </a:schemeClr>
          </a:solidFill>
          <a:ln>
            <a:noFill/>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400" dirty="0">
                <a:latin typeface="Arial" charset="0"/>
              </a:rPr>
              <a:t>1 count of Truancy: Met Both Conditions</a:t>
            </a:r>
            <a:endParaRPr lang="en-US" altLang="en-US" sz="4400" dirty="0">
              <a:latin typeface="Arial" charset="0"/>
            </a:endParaRPr>
          </a:p>
        </p:txBody>
      </p:sp>
      <p:pic>
        <p:nvPicPr>
          <p:cNvPr id="49198" name="Picture 3" descr="C:\Documents and Settings\severson_a\Local Settings\Temporary Internet Files\Content.IE5\FKAOTCDO\MC90031084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6203" y="4358917"/>
            <a:ext cx="1808163"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p:cNvSpPr/>
          <p:nvPr/>
        </p:nvSpPr>
        <p:spPr>
          <a:xfrm>
            <a:off x="5305425" y="4048730"/>
            <a:ext cx="978408" cy="484632"/>
          </a:xfrm>
          <a:prstGeom prst="right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22829" y="6393555"/>
            <a:ext cx="4326341" cy="369332"/>
          </a:xfrm>
          <a:prstGeom prst="rect">
            <a:avLst/>
          </a:prstGeom>
          <a:solidFill>
            <a:schemeClr val="accent2">
              <a:lumMod val="40000"/>
              <a:lumOff val="60000"/>
            </a:schemeClr>
          </a:solidFill>
        </p:spPr>
        <p:txBody>
          <a:bodyPr wrap="square" rtlCol="0">
            <a:spAutoFit/>
          </a:bodyPr>
          <a:lstStyle/>
          <a:p>
            <a:r>
              <a:rPr lang="en-US" dirty="0" smtClean="0">
                <a:solidFill>
                  <a:schemeClr val="tx1">
                    <a:lumMod val="75000"/>
                  </a:schemeClr>
                </a:solidFill>
              </a:rPr>
              <a:t>Attendance </a:t>
            </a:r>
            <a:endParaRPr lang="en-US" dirty="0">
              <a:solidFill>
                <a:schemeClr val="tx1">
                  <a:lumMod val="75000"/>
                </a:schemeClr>
              </a:solidFill>
            </a:endParaRPr>
          </a:p>
        </p:txBody>
      </p:sp>
    </p:spTree>
    <p:extLst>
      <p:ext uri="{BB962C8B-B14F-4D97-AF65-F5344CB8AC3E}">
        <p14:creationId xmlns:p14="http://schemas.microsoft.com/office/powerpoint/2010/main" val="2728290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unduplicated count of students absent 10% or more of the days enrolled in the public school year during the school year.   A student is absent if he or she is not physically on school grounds and is not participating in instruction or instruction –related activities at an approved off-grounds location for the school day.  Chronically absent students include students who are absent for any reason (e.g., illness, suspension, the need to care for a family member), regardless of whether absences are excused or unexcused.  This count would include students in grades K-12.  </a:t>
            </a:r>
          </a:p>
          <a:p>
            <a:endParaRPr lang="en-US" dirty="0"/>
          </a:p>
        </p:txBody>
      </p:sp>
      <p:sp>
        <p:nvSpPr>
          <p:cNvPr id="3" name="Title 2"/>
          <p:cNvSpPr>
            <a:spLocks noGrp="1"/>
          </p:cNvSpPr>
          <p:nvPr>
            <p:ph type="title"/>
          </p:nvPr>
        </p:nvSpPr>
        <p:spPr/>
        <p:txBody>
          <a:bodyPr/>
          <a:lstStyle/>
          <a:p>
            <a:r>
              <a:rPr lang="en-US" dirty="0" smtClean="0"/>
              <a:t>Chronically Absent Definition</a:t>
            </a:r>
            <a:endParaRPr lang="en-US" dirty="0"/>
          </a:p>
        </p:txBody>
      </p:sp>
      <p:sp>
        <p:nvSpPr>
          <p:cNvPr id="6" name="TextBox 5"/>
          <p:cNvSpPr txBox="1"/>
          <p:nvPr/>
        </p:nvSpPr>
        <p:spPr>
          <a:xfrm>
            <a:off x="122829" y="6393555"/>
            <a:ext cx="4326341" cy="369332"/>
          </a:xfrm>
          <a:prstGeom prst="rect">
            <a:avLst/>
          </a:prstGeom>
          <a:solidFill>
            <a:schemeClr val="accent2">
              <a:lumMod val="40000"/>
              <a:lumOff val="60000"/>
            </a:schemeClr>
          </a:solidFill>
        </p:spPr>
        <p:txBody>
          <a:bodyPr wrap="square" rtlCol="0">
            <a:spAutoFit/>
          </a:bodyPr>
          <a:lstStyle/>
          <a:p>
            <a:r>
              <a:rPr lang="en-US" dirty="0" smtClean="0">
                <a:solidFill>
                  <a:schemeClr val="tx1">
                    <a:lumMod val="75000"/>
                  </a:schemeClr>
                </a:solidFill>
              </a:rPr>
              <a:t>Attendance </a:t>
            </a:r>
            <a:endParaRPr lang="en-US" dirty="0">
              <a:solidFill>
                <a:schemeClr val="tx1">
                  <a:lumMod val="75000"/>
                </a:schemeClr>
              </a:solidFill>
            </a:endParaRPr>
          </a:p>
        </p:txBody>
      </p:sp>
    </p:spTree>
    <p:extLst>
      <p:ext uri="{BB962C8B-B14F-4D97-AF65-F5344CB8AC3E}">
        <p14:creationId xmlns:p14="http://schemas.microsoft.com/office/powerpoint/2010/main" val="24025956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892867999"/>
              </p:ext>
            </p:extLst>
          </p:nvPr>
        </p:nvGraphicFramePr>
        <p:xfrm>
          <a:off x="122830" y="1002331"/>
          <a:ext cx="8770448" cy="5206738"/>
        </p:xfrm>
        <a:graphic>
          <a:graphicData uri="http://schemas.openxmlformats.org/drawingml/2006/table">
            <a:tbl>
              <a:tblPr firstRow="1" bandRow="1">
                <a:tableStyleId>{9DCAF9ED-07DC-4A11-8D7F-57B35C25682E}</a:tableStyleId>
              </a:tblPr>
              <a:tblGrid>
                <a:gridCol w="994270"/>
                <a:gridCol w="1170781"/>
                <a:gridCol w="1050984"/>
                <a:gridCol w="1110882"/>
                <a:gridCol w="1235822"/>
                <a:gridCol w="985944"/>
                <a:gridCol w="1152530"/>
                <a:gridCol w="1069235"/>
              </a:tblGrid>
              <a:tr h="1296661">
                <a:tc>
                  <a:txBody>
                    <a:bodyPr/>
                    <a:lstStyle/>
                    <a:p>
                      <a:pPr algn="l" rtl="0" fontAlgn="ctr"/>
                      <a:r>
                        <a:rPr lang="en-US" sz="2000" u="none" strike="noStrike" dirty="0">
                          <a:effectLst/>
                        </a:rPr>
                        <a:t>Student</a:t>
                      </a:r>
                      <a:endParaRPr lang="en-US" sz="2000" b="1" i="0" u="none" strike="noStrike" dirty="0">
                        <a:solidFill>
                          <a:srgbClr val="FFFFFF"/>
                        </a:solidFill>
                        <a:effectLst/>
                        <a:latin typeface="Calibri"/>
                      </a:endParaRPr>
                    </a:p>
                  </a:txBody>
                  <a:tcPr marL="8494" marR="8494" marT="9525" marB="0" anchor="ctr"/>
                </a:tc>
                <a:tc>
                  <a:txBody>
                    <a:bodyPr/>
                    <a:lstStyle/>
                    <a:p>
                      <a:pPr algn="ctr" rtl="0" fontAlgn="ctr"/>
                      <a:r>
                        <a:rPr lang="en-US" sz="2000" u="none" strike="noStrike" dirty="0">
                          <a:effectLst/>
                        </a:rPr>
                        <a:t># Days </a:t>
                      </a:r>
                      <a:r>
                        <a:rPr lang="en-US" sz="2000" u="none" strike="noStrike" dirty="0" smtClean="0">
                          <a:effectLst/>
                        </a:rPr>
                        <a:t>Possible (enrolled)</a:t>
                      </a:r>
                      <a:endParaRPr lang="en-US" sz="2000" b="1" i="0" u="none" strike="noStrike" dirty="0">
                        <a:solidFill>
                          <a:srgbClr val="FFFFFF"/>
                        </a:solidFill>
                        <a:effectLst/>
                        <a:latin typeface="Calibri"/>
                      </a:endParaRPr>
                    </a:p>
                  </a:txBody>
                  <a:tcPr marL="8494" marR="8494" marT="9525" marB="0" anchor="ctr"/>
                </a:tc>
                <a:tc>
                  <a:txBody>
                    <a:bodyPr/>
                    <a:lstStyle/>
                    <a:p>
                      <a:pPr algn="ctr" rtl="0" fontAlgn="ctr"/>
                      <a:r>
                        <a:rPr lang="en-US" sz="2000" u="none" strike="noStrike" dirty="0">
                          <a:effectLst/>
                        </a:rPr>
                        <a:t># Days </a:t>
                      </a:r>
                      <a:r>
                        <a:rPr lang="en-US" sz="2000" u="none" strike="noStrike" dirty="0" smtClean="0">
                          <a:effectLst/>
                        </a:rPr>
                        <a:t>Attended</a:t>
                      </a:r>
                      <a:endParaRPr lang="en-US" sz="2000" b="1" i="0" u="none" strike="noStrike" dirty="0">
                        <a:solidFill>
                          <a:srgbClr val="FFFFFF"/>
                        </a:solidFill>
                        <a:effectLst/>
                        <a:latin typeface="Calibri"/>
                      </a:endParaRPr>
                    </a:p>
                  </a:txBody>
                  <a:tcPr marL="8494" marR="8494" marT="9525" marB="0" anchor="ctr"/>
                </a:tc>
                <a:tc>
                  <a:txBody>
                    <a:bodyPr/>
                    <a:lstStyle/>
                    <a:p>
                      <a:pPr algn="ctr" rtl="0" fontAlgn="ctr"/>
                      <a:r>
                        <a:rPr lang="en-US" sz="2000" u="none" strike="noStrike" dirty="0">
                          <a:effectLst/>
                        </a:rPr>
                        <a:t># Days Excused Absent</a:t>
                      </a:r>
                      <a:endParaRPr lang="en-US" sz="2000" b="1" i="0" u="none" strike="noStrike" dirty="0">
                        <a:solidFill>
                          <a:srgbClr val="FFFFFF"/>
                        </a:solidFill>
                        <a:effectLst/>
                        <a:latin typeface="Calibri"/>
                      </a:endParaRPr>
                    </a:p>
                  </a:txBody>
                  <a:tcPr marL="8494" marR="8494" marT="9525" marB="0" anchor="ctr"/>
                </a:tc>
                <a:tc>
                  <a:txBody>
                    <a:bodyPr/>
                    <a:lstStyle/>
                    <a:p>
                      <a:pPr algn="ctr" rtl="0" fontAlgn="ctr"/>
                      <a:r>
                        <a:rPr lang="en-US" sz="2000" u="none" strike="noStrike" dirty="0">
                          <a:effectLst/>
                        </a:rPr>
                        <a:t># Days Unexcused Absent</a:t>
                      </a:r>
                      <a:endParaRPr lang="en-US" sz="2000" b="1" i="0" u="none" strike="noStrike" dirty="0">
                        <a:solidFill>
                          <a:srgbClr val="FFFFFF"/>
                        </a:solidFill>
                        <a:effectLst/>
                        <a:latin typeface="Calibri"/>
                      </a:endParaRPr>
                    </a:p>
                  </a:txBody>
                  <a:tcPr marL="8494" marR="8494" marT="9525" marB="0" anchor="ctr"/>
                </a:tc>
                <a:tc>
                  <a:txBody>
                    <a:bodyPr/>
                    <a:lstStyle/>
                    <a:p>
                      <a:pPr algn="ctr" rtl="0" fontAlgn="ctr"/>
                      <a:r>
                        <a:rPr lang="en-US" sz="2000" u="none" strike="noStrike" dirty="0">
                          <a:effectLst/>
                        </a:rPr>
                        <a:t>Total Days Absent</a:t>
                      </a:r>
                      <a:endParaRPr lang="en-US" sz="2000" b="1" i="0" u="none" strike="noStrike" dirty="0">
                        <a:solidFill>
                          <a:srgbClr val="FFFFFF"/>
                        </a:solidFill>
                        <a:effectLst/>
                        <a:latin typeface="Calibri"/>
                      </a:endParaRPr>
                    </a:p>
                  </a:txBody>
                  <a:tcPr marL="8494" marR="8494" marT="9525" marB="0" anchor="ctr"/>
                </a:tc>
                <a:tc>
                  <a:txBody>
                    <a:bodyPr/>
                    <a:lstStyle/>
                    <a:p>
                      <a:pPr algn="ctr" rtl="0" fontAlgn="ctr"/>
                      <a:r>
                        <a:rPr lang="en-US" sz="1800" u="none" strike="noStrike" dirty="0">
                          <a:effectLst/>
                        </a:rPr>
                        <a:t>Total Days Absent</a:t>
                      </a:r>
                      <a:r>
                        <a:rPr lang="en-US" sz="1800" u="none" strike="noStrike" dirty="0" smtClean="0">
                          <a:effectLst/>
                        </a:rPr>
                        <a:t>/ Days </a:t>
                      </a:r>
                      <a:r>
                        <a:rPr lang="en-US" sz="1800" u="none" strike="noStrike" dirty="0">
                          <a:effectLst/>
                        </a:rPr>
                        <a:t>Possible</a:t>
                      </a:r>
                      <a:endParaRPr lang="en-US" sz="1800" b="1" i="0" u="none" strike="noStrike" dirty="0">
                        <a:solidFill>
                          <a:srgbClr val="FFFFFF"/>
                        </a:solidFill>
                        <a:effectLst/>
                        <a:latin typeface="Calibri"/>
                      </a:endParaRPr>
                    </a:p>
                  </a:txBody>
                  <a:tcPr marL="8494" marR="8494" marT="9525" marB="0" anchor="ctr"/>
                </a:tc>
                <a:tc>
                  <a:txBody>
                    <a:bodyPr/>
                    <a:lstStyle/>
                    <a:p>
                      <a:pPr algn="ctr" rtl="0" fontAlgn="ctr"/>
                      <a:r>
                        <a:rPr lang="en-US" sz="1800" u="none" strike="noStrike" dirty="0">
                          <a:effectLst/>
                        </a:rPr>
                        <a:t>Chronically Absent?</a:t>
                      </a:r>
                      <a:endParaRPr lang="en-US" sz="1800" b="1" i="0" u="none" strike="noStrike" dirty="0">
                        <a:solidFill>
                          <a:srgbClr val="FFFFFF"/>
                        </a:solidFill>
                        <a:effectLst/>
                        <a:latin typeface="Calibri"/>
                      </a:endParaRPr>
                    </a:p>
                  </a:txBody>
                  <a:tcPr marL="8494" marR="8494" marT="9525" marB="0" anchor="ctr"/>
                </a:tc>
              </a:tr>
              <a:tr h="434453">
                <a:tc>
                  <a:txBody>
                    <a:bodyPr/>
                    <a:lstStyle/>
                    <a:p>
                      <a:pPr algn="l" fontAlgn="b"/>
                      <a:r>
                        <a:rPr lang="en-US" sz="1800" b="1" u="none" strike="noStrike">
                          <a:effectLst/>
                        </a:rPr>
                        <a:t>Alligator</a:t>
                      </a:r>
                      <a:endParaRPr lang="en-US" sz="1800" b="1" i="0" u="none" strike="noStrike">
                        <a:solidFill>
                          <a:srgbClr val="000000"/>
                        </a:solidFill>
                        <a:effectLst/>
                        <a:latin typeface="Calibri"/>
                      </a:endParaRPr>
                    </a:p>
                  </a:txBody>
                  <a:tcPr marL="8494" marR="8494" marT="9525" marB="0" anchor="b"/>
                </a:tc>
                <a:tc>
                  <a:txBody>
                    <a:bodyPr/>
                    <a:lstStyle/>
                    <a:p>
                      <a:pPr algn="ctr" rtl="0" fontAlgn="b"/>
                      <a:r>
                        <a:rPr lang="en-US" sz="1800" u="none" strike="noStrike">
                          <a:effectLst/>
                        </a:rPr>
                        <a:t>176</a:t>
                      </a:r>
                      <a:endParaRPr lang="en-US" sz="1800" b="0" i="0" u="none" strike="noStrike">
                        <a:solidFill>
                          <a:srgbClr val="000000"/>
                        </a:solidFill>
                        <a:effectLst/>
                        <a:latin typeface="Calibri"/>
                      </a:endParaRPr>
                    </a:p>
                  </a:txBody>
                  <a:tcPr marL="8494" marR="8494" marT="9525" marB="0" anchor="b"/>
                </a:tc>
                <a:tc>
                  <a:txBody>
                    <a:bodyPr/>
                    <a:lstStyle/>
                    <a:p>
                      <a:pPr algn="ctr" rtl="0" fontAlgn="b"/>
                      <a:r>
                        <a:rPr lang="en-US" sz="1800" u="none" strike="noStrike" dirty="0">
                          <a:effectLst/>
                        </a:rPr>
                        <a:t>135</a:t>
                      </a:r>
                      <a:endParaRPr lang="en-US" sz="1800" b="0" i="0" u="none" strike="noStrike" dirty="0">
                        <a:solidFill>
                          <a:srgbClr val="000000"/>
                        </a:solidFill>
                        <a:effectLst/>
                        <a:latin typeface="Calibri"/>
                      </a:endParaRPr>
                    </a:p>
                  </a:txBody>
                  <a:tcPr marL="8494" marR="8494" marT="9525" marB="0" anchor="b"/>
                </a:tc>
                <a:tc>
                  <a:txBody>
                    <a:bodyPr/>
                    <a:lstStyle/>
                    <a:p>
                      <a:pPr algn="ctr" rtl="0" fontAlgn="b"/>
                      <a:r>
                        <a:rPr lang="en-US" sz="1800" u="none" strike="noStrike">
                          <a:effectLst/>
                        </a:rPr>
                        <a:t>24</a:t>
                      </a:r>
                      <a:endParaRPr lang="en-US" sz="1800" b="0" i="0" u="none" strike="noStrike">
                        <a:solidFill>
                          <a:srgbClr val="000000"/>
                        </a:solidFill>
                        <a:effectLst/>
                        <a:latin typeface="Calibri"/>
                      </a:endParaRPr>
                    </a:p>
                  </a:txBody>
                  <a:tcPr marL="8494" marR="8494" marT="9525" marB="0" anchor="b"/>
                </a:tc>
                <a:tc>
                  <a:txBody>
                    <a:bodyPr/>
                    <a:lstStyle/>
                    <a:p>
                      <a:pPr algn="ctr" rtl="0" fontAlgn="b"/>
                      <a:r>
                        <a:rPr lang="en-US" sz="1800" u="none" strike="noStrike">
                          <a:effectLst/>
                        </a:rPr>
                        <a:t>17</a:t>
                      </a:r>
                      <a:endParaRPr lang="en-US" sz="1800" b="0" i="0" u="none" strike="noStrike">
                        <a:solidFill>
                          <a:srgbClr val="000000"/>
                        </a:solidFill>
                        <a:effectLst/>
                        <a:latin typeface="Calibri"/>
                      </a:endParaRPr>
                    </a:p>
                  </a:txBody>
                  <a:tcPr marL="8494" marR="8494" marT="9525" marB="0" anchor="b"/>
                </a:tc>
                <a:tc>
                  <a:txBody>
                    <a:bodyPr/>
                    <a:lstStyle/>
                    <a:p>
                      <a:pPr algn="ctr" rtl="0" fontAlgn="b"/>
                      <a:r>
                        <a:rPr lang="en-US" sz="1800" u="none" strike="noStrike" dirty="0">
                          <a:effectLst/>
                        </a:rPr>
                        <a:t>41</a:t>
                      </a:r>
                      <a:endParaRPr lang="en-US" sz="1800" b="0" i="0" u="none" strike="noStrike" dirty="0">
                        <a:solidFill>
                          <a:srgbClr val="000000"/>
                        </a:solidFill>
                        <a:effectLst/>
                        <a:latin typeface="Calibri"/>
                      </a:endParaRPr>
                    </a:p>
                  </a:txBody>
                  <a:tcPr marL="8494" marR="8494" marT="9525" marB="0" anchor="b"/>
                </a:tc>
                <a:tc>
                  <a:txBody>
                    <a:bodyPr/>
                    <a:lstStyle/>
                    <a:p>
                      <a:pPr algn="ctr" rtl="0" fontAlgn="b"/>
                      <a:r>
                        <a:rPr lang="en-US" sz="1800" u="none" strike="noStrike">
                          <a:effectLst/>
                        </a:rPr>
                        <a:t>23.30%</a:t>
                      </a:r>
                      <a:endParaRPr lang="en-US" sz="1800" b="0" i="0" u="none" strike="noStrike">
                        <a:solidFill>
                          <a:srgbClr val="000000"/>
                        </a:solidFill>
                        <a:effectLst/>
                        <a:latin typeface="Calibri"/>
                      </a:endParaRPr>
                    </a:p>
                  </a:txBody>
                  <a:tcPr marL="8494" marR="8494" marT="9525" marB="0" anchor="b"/>
                </a:tc>
                <a:tc>
                  <a:txBody>
                    <a:bodyPr/>
                    <a:lstStyle/>
                    <a:p>
                      <a:pPr algn="ctr" rtl="0" fontAlgn="b"/>
                      <a:r>
                        <a:rPr lang="en-US" sz="1800" u="none" strike="noStrike" dirty="0">
                          <a:effectLst/>
                        </a:rPr>
                        <a:t>Y</a:t>
                      </a:r>
                      <a:endParaRPr lang="en-US" sz="1800" b="0" i="0" u="none" strike="noStrike" dirty="0">
                        <a:solidFill>
                          <a:srgbClr val="000000"/>
                        </a:solidFill>
                        <a:effectLst/>
                        <a:latin typeface="Calibri"/>
                      </a:endParaRPr>
                    </a:p>
                  </a:txBody>
                  <a:tcPr marL="8494" marR="8494" marT="9525" marB="0" anchor="b"/>
                </a:tc>
              </a:tr>
              <a:tr h="434453">
                <a:tc>
                  <a:txBody>
                    <a:bodyPr/>
                    <a:lstStyle/>
                    <a:p>
                      <a:pPr algn="l" fontAlgn="b"/>
                      <a:r>
                        <a:rPr lang="en-US" sz="1800" b="1" u="none" strike="noStrike">
                          <a:effectLst/>
                        </a:rPr>
                        <a:t>Bear</a:t>
                      </a:r>
                      <a:endParaRPr lang="en-US" sz="1800" b="1" i="0" u="none" strike="noStrike">
                        <a:solidFill>
                          <a:srgbClr val="000000"/>
                        </a:solidFill>
                        <a:effectLst/>
                        <a:latin typeface="Calibri"/>
                      </a:endParaRPr>
                    </a:p>
                  </a:txBody>
                  <a:tcPr marL="8494" marR="8494" marT="9525" marB="0" anchor="b"/>
                </a:tc>
                <a:tc>
                  <a:txBody>
                    <a:bodyPr/>
                    <a:lstStyle/>
                    <a:p>
                      <a:pPr algn="ctr" rtl="0" fontAlgn="b"/>
                      <a:r>
                        <a:rPr lang="en-US" sz="1800" u="none" strike="noStrike">
                          <a:effectLst/>
                        </a:rPr>
                        <a:t>123</a:t>
                      </a:r>
                      <a:endParaRPr lang="en-US" sz="1800" b="0" i="0" u="none" strike="noStrike">
                        <a:solidFill>
                          <a:srgbClr val="000000"/>
                        </a:solidFill>
                        <a:effectLst/>
                        <a:latin typeface="Calibri"/>
                      </a:endParaRPr>
                    </a:p>
                  </a:txBody>
                  <a:tcPr marL="8494" marR="8494" marT="9525" marB="0" anchor="b"/>
                </a:tc>
                <a:tc>
                  <a:txBody>
                    <a:bodyPr/>
                    <a:lstStyle/>
                    <a:p>
                      <a:pPr algn="ctr" rtl="0" fontAlgn="b"/>
                      <a:r>
                        <a:rPr lang="en-US" sz="1800" u="none" strike="noStrike">
                          <a:effectLst/>
                        </a:rPr>
                        <a:t>111</a:t>
                      </a:r>
                      <a:endParaRPr lang="en-US" sz="1800" b="0" i="0" u="none" strike="noStrike">
                        <a:solidFill>
                          <a:srgbClr val="000000"/>
                        </a:solidFill>
                        <a:effectLst/>
                        <a:latin typeface="Calibri"/>
                      </a:endParaRPr>
                    </a:p>
                  </a:txBody>
                  <a:tcPr marL="8494" marR="8494" marT="9525" marB="0" anchor="b"/>
                </a:tc>
                <a:tc>
                  <a:txBody>
                    <a:bodyPr/>
                    <a:lstStyle/>
                    <a:p>
                      <a:pPr algn="ctr" rtl="0" fontAlgn="b"/>
                      <a:r>
                        <a:rPr lang="en-US" sz="1800" u="none" strike="noStrike">
                          <a:effectLst/>
                        </a:rPr>
                        <a:t>9</a:t>
                      </a:r>
                      <a:endParaRPr lang="en-US" sz="1800" b="0" i="0" u="none" strike="noStrike">
                        <a:solidFill>
                          <a:srgbClr val="000000"/>
                        </a:solidFill>
                        <a:effectLst/>
                        <a:latin typeface="Calibri"/>
                      </a:endParaRPr>
                    </a:p>
                  </a:txBody>
                  <a:tcPr marL="8494" marR="8494" marT="9525" marB="0" anchor="b"/>
                </a:tc>
                <a:tc>
                  <a:txBody>
                    <a:bodyPr/>
                    <a:lstStyle/>
                    <a:p>
                      <a:pPr algn="ctr" rtl="0" fontAlgn="b"/>
                      <a:r>
                        <a:rPr lang="en-US" sz="1800" u="none" strike="noStrike" dirty="0">
                          <a:effectLst/>
                        </a:rPr>
                        <a:t>3</a:t>
                      </a:r>
                      <a:endParaRPr lang="en-US" sz="1800" b="0" i="0" u="none" strike="noStrike" dirty="0">
                        <a:solidFill>
                          <a:srgbClr val="000000"/>
                        </a:solidFill>
                        <a:effectLst/>
                        <a:latin typeface="Calibri"/>
                      </a:endParaRPr>
                    </a:p>
                  </a:txBody>
                  <a:tcPr marL="8494" marR="8494" marT="9525" marB="0" anchor="b"/>
                </a:tc>
                <a:tc>
                  <a:txBody>
                    <a:bodyPr/>
                    <a:lstStyle/>
                    <a:p>
                      <a:pPr algn="ctr" rtl="0" fontAlgn="b"/>
                      <a:r>
                        <a:rPr lang="en-US" sz="1800" u="none" strike="noStrike" dirty="0">
                          <a:effectLst/>
                        </a:rPr>
                        <a:t>12</a:t>
                      </a:r>
                      <a:endParaRPr lang="en-US" sz="1800" b="0" i="0" u="none" strike="noStrike" dirty="0">
                        <a:solidFill>
                          <a:srgbClr val="000000"/>
                        </a:solidFill>
                        <a:effectLst/>
                        <a:latin typeface="Calibri"/>
                      </a:endParaRPr>
                    </a:p>
                  </a:txBody>
                  <a:tcPr marL="8494" marR="8494" marT="9525" marB="0" anchor="b"/>
                </a:tc>
                <a:tc>
                  <a:txBody>
                    <a:bodyPr/>
                    <a:lstStyle/>
                    <a:p>
                      <a:pPr algn="ctr" rtl="0" fontAlgn="b"/>
                      <a:r>
                        <a:rPr lang="en-US" sz="1800" u="none" strike="noStrike" dirty="0">
                          <a:effectLst/>
                        </a:rPr>
                        <a:t>9.76%</a:t>
                      </a:r>
                      <a:endParaRPr lang="en-US" sz="1800" b="0" i="0" u="none" strike="noStrike" dirty="0">
                        <a:solidFill>
                          <a:srgbClr val="000000"/>
                        </a:solidFill>
                        <a:effectLst/>
                        <a:latin typeface="Calibri"/>
                      </a:endParaRPr>
                    </a:p>
                  </a:txBody>
                  <a:tcPr marL="8494" marR="8494" marT="9525" marB="0" anchor="b"/>
                </a:tc>
                <a:tc>
                  <a:txBody>
                    <a:bodyPr/>
                    <a:lstStyle/>
                    <a:p>
                      <a:pPr algn="ctr" rtl="0" fontAlgn="b"/>
                      <a:r>
                        <a:rPr lang="en-US" sz="1800" u="none" strike="noStrike" dirty="0">
                          <a:effectLst/>
                        </a:rPr>
                        <a:t>N</a:t>
                      </a:r>
                      <a:endParaRPr lang="en-US" sz="1800" b="0" i="0" u="none" strike="noStrike" dirty="0">
                        <a:solidFill>
                          <a:srgbClr val="000000"/>
                        </a:solidFill>
                        <a:effectLst/>
                        <a:latin typeface="Calibri"/>
                      </a:endParaRPr>
                    </a:p>
                  </a:txBody>
                  <a:tcPr marL="8494" marR="8494" marT="9525" marB="0" anchor="b"/>
                </a:tc>
              </a:tr>
              <a:tr h="434453">
                <a:tc>
                  <a:txBody>
                    <a:bodyPr/>
                    <a:lstStyle/>
                    <a:p>
                      <a:pPr algn="l" fontAlgn="b"/>
                      <a:r>
                        <a:rPr lang="en-US" sz="1800" b="1" u="none" strike="noStrike">
                          <a:effectLst/>
                        </a:rPr>
                        <a:t>Cat</a:t>
                      </a:r>
                      <a:endParaRPr lang="en-US" sz="1800" b="1" i="0" u="none" strike="noStrike">
                        <a:solidFill>
                          <a:srgbClr val="000000"/>
                        </a:solidFill>
                        <a:effectLst/>
                        <a:latin typeface="Calibri"/>
                      </a:endParaRPr>
                    </a:p>
                  </a:txBody>
                  <a:tcPr marL="8494" marR="8494" marT="9525" marB="0" anchor="b"/>
                </a:tc>
                <a:tc>
                  <a:txBody>
                    <a:bodyPr/>
                    <a:lstStyle/>
                    <a:p>
                      <a:pPr algn="ctr" rtl="0" fontAlgn="b"/>
                      <a:r>
                        <a:rPr lang="en-US" sz="1800" u="none" strike="noStrike">
                          <a:effectLst/>
                        </a:rPr>
                        <a:t>54</a:t>
                      </a:r>
                      <a:endParaRPr lang="en-US" sz="1800" b="0" i="0" u="none" strike="noStrike">
                        <a:solidFill>
                          <a:srgbClr val="000000"/>
                        </a:solidFill>
                        <a:effectLst/>
                        <a:latin typeface="Calibri"/>
                      </a:endParaRPr>
                    </a:p>
                  </a:txBody>
                  <a:tcPr marL="8494" marR="8494" marT="9525" marB="0" anchor="b"/>
                </a:tc>
                <a:tc>
                  <a:txBody>
                    <a:bodyPr/>
                    <a:lstStyle/>
                    <a:p>
                      <a:pPr algn="ctr" rtl="0" fontAlgn="b"/>
                      <a:r>
                        <a:rPr lang="en-US" sz="1800" u="none" strike="noStrike">
                          <a:effectLst/>
                        </a:rPr>
                        <a:t>44</a:t>
                      </a:r>
                      <a:endParaRPr lang="en-US" sz="1800" b="0" i="0" u="none" strike="noStrike">
                        <a:solidFill>
                          <a:srgbClr val="000000"/>
                        </a:solidFill>
                        <a:effectLst/>
                        <a:latin typeface="Calibri"/>
                      </a:endParaRPr>
                    </a:p>
                  </a:txBody>
                  <a:tcPr marL="8494" marR="8494" marT="9525" marB="0" anchor="b"/>
                </a:tc>
                <a:tc>
                  <a:txBody>
                    <a:bodyPr/>
                    <a:lstStyle/>
                    <a:p>
                      <a:pPr algn="ctr" rtl="0" fontAlgn="b"/>
                      <a:r>
                        <a:rPr lang="en-US" sz="1800" u="none" strike="noStrike">
                          <a:effectLst/>
                        </a:rPr>
                        <a:t>10</a:t>
                      </a:r>
                      <a:endParaRPr lang="en-US" sz="1800" b="0" i="0" u="none" strike="noStrike">
                        <a:solidFill>
                          <a:srgbClr val="000000"/>
                        </a:solidFill>
                        <a:effectLst/>
                        <a:latin typeface="Calibri"/>
                      </a:endParaRPr>
                    </a:p>
                  </a:txBody>
                  <a:tcPr marL="8494" marR="8494" marT="9525" marB="0" anchor="b"/>
                </a:tc>
                <a:tc>
                  <a:txBody>
                    <a:bodyPr/>
                    <a:lstStyle/>
                    <a:p>
                      <a:pPr algn="ctr" rtl="0" fontAlgn="b"/>
                      <a:r>
                        <a:rPr lang="en-US" sz="1800" u="none" strike="noStrike">
                          <a:effectLst/>
                        </a:rPr>
                        <a:t>0</a:t>
                      </a:r>
                      <a:endParaRPr lang="en-US" sz="1800" b="0" i="0" u="none" strike="noStrike">
                        <a:solidFill>
                          <a:srgbClr val="000000"/>
                        </a:solidFill>
                        <a:effectLst/>
                        <a:latin typeface="Calibri"/>
                      </a:endParaRPr>
                    </a:p>
                  </a:txBody>
                  <a:tcPr marL="8494" marR="8494" marT="9525" marB="0" anchor="b"/>
                </a:tc>
                <a:tc>
                  <a:txBody>
                    <a:bodyPr/>
                    <a:lstStyle/>
                    <a:p>
                      <a:pPr algn="ctr" rtl="0" fontAlgn="b"/>
                      <a:r>
                        <a:rPr lang="en-US" sz="1800" u="none" strike="noStrike">
                          <a:effectLst/>
                        </a:rPr>
                        <a:t>10</a:t>
                      </a:r>
                      <a:endParaRPr lang="en-US" sz="1800" b="0" i="0" u="none" strike="noStrike">
                        <a:solidFill>
                          <a:srgbClr val="000000"/>
                        </a:solidFill>
                        <a:effectLst/>
                        <a:latin typeface="Calibri"/>
                      </a:endParaRPr>
                    </a:p>
                  </a:txBody>
                  <a:tcPr marL="8494" marR="8494" marT="9525" marB="0" anchor="b"/>
                </a:tc>
                <a:tc>
                  <a:txBody>
                    <a:bodyPr/>
                    <a:lstStyle/>
                    <a:p>
                      <a:pPr algn="ctr" rtl="0" fontAlgn="b"/>
                      <a:r>
                        <a:rPr lang="en-US" sz="1800" u="none" strike="noStrike" dirty="0">
                          <a:effectLst/>
                        </a:rPr>
                        <a:t>18.52%</a:t>
                      </a:r>
                      <a:endParaRPr lang="en-US" sz="1800" b="0" i="0" u="none" strike="noStrike" dirty="0">
                        <a:solidFill>
                          <a:srgbClr val="000000"/>
                        </a:solidFill>
                        <a:effectLst/>
                        <a:latin typeface="Calibri"/>
                      </a:endParaRPr>
                    </a:p>
                  </a:txBody>
                  <a:tcPr marL="8494" marR="8494" marT="9525" marB="0" anchor="b"/>
                </a:tc>
                <a:tc>
                  <a:txBody>
                    <a:bodyPr/>
                    <a:lstStyle/>
                    <a:p>
                      <a:pPr algn="ctr" rtl="0" fontAlgn="b"/>
                      <a:r>
                        <a:rPr lang="en-US" sz="1800" u="none" strike="noStrike">
                          <a:effectLst/>
                        </a:rPr>
                        <a:t>Y</a:t>
                      </a:r>
                      <a:endParaRPr lang="en-US" sz="1800" b="0" i="0" u="none" strike="noStrike">
                        <a:solidFill>
                          <a:srgbClr val="000000"/>
                        </a:solidFill>
                        <a:effectLst/>
                        <a:latin typeface="Calibri"/>
                      </a:endParaRPr>
                    </a:p>
                  </a:txBody>
                  <a:tcPr marL="8494" marR="8494" marT="9525" marB="0" anchor="b"/>
                </a:tc>
              </a:tr>
              <a:tr h="434453">
                <a:tc>
                  <a:txBody>
                    <a:bodyPr/>
                    <a:lstStyle/>
                    <a:p>
                      <a:pPr algn="l" fontAlgn="b"/>
                      <a:r>
                        <a:rPr lang="en-US" sz="1800" b="1" u="none" strike="noStrike">
                          <a:effectLst/>
                        </a:rPr>
                        <a:t>Dog</a:t>
                      </a:r>
                      <a:endParaRPr lang="en-US" sz="1800" b="1" i="0" u="none" strike="noStrike">
                        <a:solidFill>
                          <a:srgbClr val="000000"/>
                        </a:solidFill>
                        <a:effectLst/>
                        <a:latin typeface="Calibri"/>
                      </a:endParaRPr>
                    </a:p>
                  </a:txBody>
                  <a:tcPr marL="8494" marR="8494" marT="9525" marB="0" anchor="b"/>
                </a:tc>
                <a:tc>
                  <a:txBody>
                    <a:bodyPr/>
                    <a:lstStyle/>
                    <a:p>
                      <a:pPr algn="ctr" rtl="0" fontAlgn="b"/>
                      <a:r>
                        <a:rPr lang="en-US" sz="1800" u="none" strike="noStrike">
                          <a:effectLst/>
                        </a:rPr>
                        <a:t>118</a:t>
                      </a:r>
                      <a:endParaRPr lang="en-US" sz="1800" b="0" i="0" u="none" strike="noStrike">
                        <a:solidFill>
                          <a:srgbClr val="000000"/>
                        </a:solidFill>
                        <a:effectLst/>
                        <a:latin typeface="Calibri"/>
                      </a:endParaRPr>
                    </a:p>
                  </a:txBody>
                  <a:tcPr marL="8494" marR="8494" marT="9525" marB="0" anchor="b"/>
                </a:tc>
                <a:tc>
                  <a:txBody>
                    <a:bodyPr/>
                    <a:lstStyle/>
                    <a:p>
                      <a:pPr algn="ctr" rtl="0" fontAlgn="b"/>
                      <a:r>
                        <a:rPr lang="en-US" sz="1800" u="none" strike="noStrike">
                          <a:effectLst/>
                        </a:rPr>
                        <a:t>117</a:t>
                      </a:r>
                      <a:endParaRPr lang="en-US" sz="1800" b="0" i="0" u="none" strike="noStrike">
                        <a:solidFill>
                          <a:srgbClr val="000000"/>
                        </a:solidFill>
                        <a:effectLst/>
                        <a:latin typeface="Calibri"/>
                      </a:endParaRPr>
                    </a:p>
                  </a:txBody>
                  <a:tcPr marL="8494" marR="8494" marT="9525" marB="0" anchor="b"/>
                </a:tc>
                <a:tc>
                  <a:txBody>
                    <a:bodyPr/>
                    <a:lstStyle/>
                    <a:p>
                      <a:pPr algn="ctr" rtl="0" fontAlgn="b"/>
                      <a:r>
                        <a:rPr lang="en-US" sz="1800" u="none" strike="noStrike" dirty="0">
                          <a:effectLst/>
                        </a:rPr>
                        <a:t>0</a:t>
                      </a:r>
                      <a:endParaRPr lang="en-US" sz="1800" b="0" i="0" u="none" strike="noStrike" dirty="0">
                        <a:solidFill>
                          <a:srgbClr val="000000"/>
                        </a:solidFill>
                        <a:effectLst/>
                        <a:latin typeface="Calibri"/>
                      </a:endParaRPr>
                    </a:p>
                  </a:txBody>
                  <a:tcPr marL="8494" marR="8494" marT="9525" marB="0" anchor="b"/>
                </a:tc>
                <a:tc>
                  <a:txBody>
                    <a:bodyPr/>
                    <a:lstStyle/>
                    <a:p>
                      <a:pPr algn="ctr" rtl="0" fontAlgn="b"/>
                      <a:r>
                        <a:rPr lang="en-US" sz="1800" u="none" strike="noStrike" dirty="0">
                          <a:effectLst/>
                        </a:rPr>
                        <a:t>1</a:t>
                      </a:r>
                      <a:endParaRPr lang="en-US" sz="1800" b="0" i="0" u="none" strike="noStrike" dirty="0">
                        <a:solidFill>
                          <a:srgbClr val="000000"/>
                        </a:solidFill>
                        <a:effectLst/>
                        <a:latin typeface="Calibri"/>
                      </a:endParaRPr>
                    </a:p>
                  </a:txBody>
                  <a:tcPr marL="8494" marR="8494" marT="9525" marB="0" anchor="b"/>
                </a:tc>
                <a:tc>
                  <a:txBody>
                    <a:bodyPr/>
                    <a:lstStyle/>
                    <a:p>
                      <a:pPr algn="ctr" rtl="0" fontAlgn="b"/>
                      <a:r>
                        <a:rPr lang="en-US" sz="1800" u="none" strike="noStrike">
                          <a:effectLst/>
                        </a:rPr>
                        <a:t>1</a:t>
                      </a:r>
                      <a:endParaRPr lang="en-US" sz="1800" b="0" i="0" u="none" strike="noStrike">
                        <a:solidFill>
                          <a:srgbClr val="000000"/>
                        </a:solidFill>
                        <a:effectLst/>
                        <a:latin typeface="Calibri"/>
                      </a:endParaRPr>
                    </a:p>
                  </a:txBody>
                  <a:tcPr marL="8494" marR="8494" marT="9525" marB="0" anchor="b"/>
                </a:tc>
                <a:tc>
                  <a:txBody>
                    <a:bodyPr/>
                    <a:lstStyle/>
                    <a:p>
                      <a:pPr algn="ctr" rtl="0" fontAlgn="b"/>
                      <a:r>
                        <a:rPr lang="en-US" sz="1800" u="none" strike="noStrike" dirty="0">
                          <a:effectLst/>
                        </a:rPr>
                        <a:t>0.85%</a:t>
                      </a:r>
                      <a:endParaRPr lang="en-US" sz="1800" b="0" i="0" u="none" strike="noStrike" dirty="0">
                        <a:solidFill>
                          <a:srgbClr val="000000"/>
                        </a:solidFill>
                        <a:effectLst/>
                        <a:latin typeface="Calibri"/>
                      </a:endParaRPr>
                    </a:p>
                  </a:txBody>
                  <a:tcPr marL="8494" marR="8494" marT="9525" marB="0" anchor="b"/>
                </a:tc>
                <a:tc>
                  <a:txBody>
                    <a:bodyPr/>
                    <a:lstStyle/>
                    <a:p>
                      <a:pPr algn="ctr" rtl="0" fontAlgn="b"/>
                      <a:r>
                        <a:rPr lang="en-US" sz="1800" u="none" strike="noStrike">
                          <a:effectLst/>
                        </a:rPr>
                        <a:t>N</a:t>
                      </a:r>
                      <a:endParaRPr lang="en-US" sz="1800" b="0" i="0" u="none" strike="noStrike">
                        <a:solidFill>
                          <a:srgbClr val="000000"/>
                        </a:solidFill>
                        <a:effectLst/>
                        <a:latin typeface="Calibri"/>
                      </a:endParaRPr>
                    </a:p>
                  </a:txBody>
                  <a:tcPr marL="8494" marR="8494" marT="9525" marB="0" anchor="b"/>
                </a:tc>
              </a:tr>
              <a:tr h="434453">
                <a:tc>
                  <a:txBody>
                    <a:bodyPr/>
                    <a:lstStyle/>
                    <a:p>
                      <a:pPr algn="l" fontAlgn="b"/>
                      <a:r>
                        <a:rPr lang="en-US" sz="1800" b="1" u="none" strike="noStrike">
                          <a:effectLst/>
                        </a:rPr>
                        <a:t>Elephant</a:t>
                      </a:r>
                      <a:endParaRPr lang="en-US" sz="1800" b="1" i="0" u="none" strike="noStrike">
                        <a:solidFill>
                          <a:srgbClr val="000000"/>
                        </a:solidFill>
                        <a:effectLst/>
                        <a:latin typeface="Calibri"/>
                      </a:endParaRPr>
                    </a:p>
                  </a:txBody>
                  <a:tcPr marL="8494" marR="8494" marT="9525" marB="0" anchor="b"/>
                </a:tc>
                <a:tc>
                  <a:txBody>
                    <a:bodyPr/>
                    <a:lstStyle/>
                    <a:p>
                      <a:pPr algn="ctr" rtl="0" fontAlgn="b"/>
                      <a:r>
                        <a:rPr lang="en-US" sz="1800" u="none" strike="noStrike">
                          <a:effectLst/>
                        </a:rPr>
                        <a:t>97</a:t>
                      </a:r>
                      <a:endParaRPr lang="en-US" sz="1800" b="0" i="0" u="none" strike="noStrike">
                        <a:solidFill>
                          <a:srgbClr val="000000"/>
                        </a:solidFill>
                        <a:effectLst/>
                        <a:latin typeface="Calibri"/>
                      </a:endParaRPr>
                    </a:p>
                  </a:txBody>
                  <a:tcPr marL="8494" marR="8494" marT="9525" marB="0" anchor="b"/>
                </a:tc>
                <a:tc>
                  <a:txBody>
                    <a:bodyPr/>
                    <a:lstStyle/>
                    <a:p>
                      <a:pPr algn="ctr" rtl="0" fontAlgn="b"/>
                      <a:r>
                        <a:rPr lang="en-US" sz="1800" u="none" strike="noStrike" dirty="0">
                          <a:effectLst/>
                        </a:rPr>
                        <a:t>92</a:t>
                      </a:r>
                      <a:endParaRPr lang="en-US" sz="1800" b="0" i="0" u="none" strike="noStrike" dirty="0">
                        <a:solidFill>
                          <a:srgbClr val="000000"/>
                        </a:solidFill>
                        <a:effectLst/>
                        <a:latin typeface="Calibri"/>
                      </a:endParaRPr>
                    </a:p>
                  </a:txBody>
                  <a:tcPr marL="8494" marR="8494" marT="9525" marB="0" anchor="b"/>
                </a:tc>
                <a:tc>
                  <a:txBody>
                    <a:bodyPr/>
                    <a:lstStyle/>
                    <a:p>
                      <a:pPr algn="ctr" rtl="0" fontAlgn="b"/>
                      <a:r>
                        <a:rPr lang="en-US" sz="1800" u="none" strike="noStrike">
                          <a:effectLst/>
                        </a:rPr>
                        <a:t>3</a:t>
                      </a:r>
                      <a:endParaRPr lang="en-US" sz="1800" b="0" i="0" u="none" strike="noStrike">
                        <a:solidFill>
                          <a:srgbClr val="000000"/>
                        </a:solidFill>
                        <a:effectLst/>
                        <a:latin typeface="Calibri"/>
                      </a:endParaRPr>
                    </a:p>
                  </a:txBody>
                  <a:tcPr marL="8494" marR="8494" marT="9525" marB="0" anchor="b"/>
                </a:tc>
                <a:tc>
                  <a:txBody>
                    <a:bodyPr/>
                    <a:lstStyle/>
                    <a:p>
                      <a:pPr algn="ctr" rtl="0" fontAlgn="b"/>
                      <a:r>
                        <a:rPr lang="en-US" sz="1800" u="none" strike="noStrike">
                          <a:effectLst/>
                        </a:rPr>
                        <a:t>2</a:t>
                      </a:r>
                      <a:endParaRPr lang="en-US" sz="1800" b="0" i="0" u="none" strike="noStrike">
                        <a:solidFill>
                          <a:srgbClr val="000000"/>
                        </a:solidFill>
                        <a:effectLst/>
                        <a:latin typeface="Calibri"/>
                      </a:endParaRPr>
                    </a:p>
                  </a:txBody>
                  <a:tcPr marL="8494" marR="8494" marT="9525" marB="0" anchor="b"/>
                </a:tc>
                <a:tc>
                  <a:txBody>
                    <a:bodyPr/>
                    <a:lstStyle/>
                    <a:p>
                      <a:pPr algn="ctr" rtl="0" fontAlgn="b"/>
                      <a:r>
                        <a:rPr lang="en-US" sz="1800" u="none" strike="noStrike">
                          <a:effectLst/>
                        </a:rPr>
                        <a:t>5</a:t>
                      </a:r>
                      <a:endParaRPr lang="en-US" sz="1800" b="0" i="0" u="none" strike="noStrike">
                        <a:solidFill>
                          <a:srgbClr val="000000"/>
                        </a:solidFill>
                        <a:effectLst/>
                        <a:latin typeface="Calibri"/>
                      </a:endParaRPr>
                    </a:p>
                  </a:txBody>
                  <a:tcPr marL="8494" marR="8494" marT="9525" marB="0" anchor="b"/>
                </a:tc>
                <a:tc>
                  <a:txBody>
                    <a:bodyPr/>
                    <a:lstStyle/>
                    <a:p>
                      <a:pPr algn="ctr" rtl="0" fontAlgn="b"/>
                      <a:r>
                        <a:rPr lang="en-US" sz="1800" u="none" strike="noStrike" dirty="0">
                          <a:effectLst/>
                        </a:rPr>
                        <a:t>5.15%</a:t>
                      </a:r>
                      <a:endParaRPr lang="en-US" sz="1800" b="0" i="0" u="none" strike="noStrike" dirty="0">
                        <a:solidFill>
                          <a:srgbClr val="000000"/>
                        </a:solidFill>
                        <a:effectLst/>
                        <a:latin typeface="Calibri"/>
                      </a:endParaRPr>
                    </a:p>
                  </a:txBody>
                  <a:tcPr marL="8494" marR="8494" marT="9525" marB="0" anchor="b"/>
                </a:tc>
                <a:tc>
                  <a:txBody>
                    <a:bodyPr/>
                    <a:lstStyle/>
                    <a:p>
                      <a:pPr algn="ctr" rtl="0" fontAlgn="b"/>
                      <a:r>
                        <a:rPr lang="en-US" sz="1800" u="none" strike="noStrike">
                          <a:effectLst/>
                        </a:rPr>
                        <a:t>N</a:t>
                      </a:r>
                      <a:endParaRPr lang="en-US" sz="1800" b="0" i="0" u="none" strike="noStrike">
                        <a:solidFill>
                          <a:srgbClr val="000000"/>
                        </a:solidFill>
                        <a:effectLst/>
                        <a:latin typeface="Calibri"/>
                      </a:endParaRPr>
                    </a:p>
                  </a:txBody>
                  <a:tcPr marL="8494" marR="8494" marT="9525" marB="0" anchor="b"/>
                </a:tc>
              </a:tr>
              <a:tr h="434453">
                <a:tc>
                  <a:txBody>
                    <a:bodyPr/>
                    <a:lstStyle/>
                    <a:p>
                      <a:pPr algn="l" fontAlgn="b"/>
                      <a:r>
                        <a:rPr lang="en-US" sz="1800" b="1" u="none" strike="noStrike">
                          <a:effectLst/>
                        </a:rPr>
                        <a:t>Frog</a:t>
                      </a:r>
                      <a:endParaRPr lang="en-US" sz="1800" b="1" i="0" u="none" strike="noStrike">
                        <a:solidFill>
                          <a:srgbClr val="000000"/>
                        </a:solidFill>
                        <a:effectLst/>
                        <a:latin typeface="Calibri"/>
                      </a:endParaRPr>
                    </a:p>
                  </a:txBody>
                  <a:tcPr marL="8494" marR="8494" marT="9525" marB="0" anchor="b"/>
                </a:tc>
                <a:tc>
                  <a:txBody>
                    <a:bodyPr/>
                    <a:lstStyle/>
                    <a:p>
                      <a:pPr algn="ctr" rtl="0" fontAlgn="b"/>
                      <a:r>
                        <a:rPr lang="en-US" sz="1800" u="none" strike="noStrike">
                          <a:effectLst/>
                        </a:rPr>
                        <a:t>145</a:t>
                      </a:r>
                      <a:endParaRPr lang="en-US" sz="1800" b="0" i="0" u="none" strike="noStrike">
                        <a:solidFill>
                          <a:srgbClr val="000000"/>
                        </a:solidFill>
                        <a:effectLst/>
                        <a:latin typeface="Calibri"/>
                      </a:endParaRPr>
                    </a:p>
                  </a:txBody>
                  <a:tcPr marL="8494" marR="8494" marT="9525" marB="0" anchor="b"/>
                </a:tc>
                <a:tc>
                  <a:txBody>
                    <a:bodyPr/>
                    <a:lstStyle/>
                    <a:p>
                      <a:pPr algn="ctr" rtl="0" fontAlgn="b"/>
                      <a:r>
                        <a:rPr lang="en-US" sz="1800" u="none" strike="noStrike">
                          <a:effectLst/>
                        </a:rPr>
                        <a:t>101</a:t>
                      </a:r>
                      <a:endParaRPr lang="en-US" sz="1800" b="0" i="0" u="none" strike="noStrike">
                        <a:solidFill>
                          <a:srgbClr val="000000"/>
                        </a:solidFill>
                        <a:effectLst/>
                        <a:latin typeface="Calibri"/>
                      </a:endParaRPr>
                    </a:p>
                  </a:txBody>
                  <a:tcPr marL="8494" marR="8494" marT="9525" marB="0" anchor="b"/>
                </a:tc>
                <a:tc>
                  <a:txBody>
                    <a:bodyPr/>
                    <a:lstStyle/>
                    <a:p>
                      <a:pPr algn="ctr" rtl="0" fontAlgn="b"/>
                      <a:r>
                        <a:rPr lang="en-US" sz="1800" u="none" strike="noStrike">
                          <a:effectLst/>
                        </a:rPr>
                        <a:t>38</a:t>
                      </a:r>
                      <a:endParaRPr lang="en-US" sz="1800" b="0" i="0" u="none" strike="noStrike">
                        <a:solidFill>
                          <a:srgbClr val="000000"/>
                        </a:solidFill>
                        <a:effectLst/>
                        <a:latin typeface="Calibri"/>
                      </a:endParaRPr>
                    </a:p>
                  </a:txBody>
                  <a:tcPr marL="8494" marR="8494" marT="9525" marB="0" anchor="b"/>
                </a:tc>
                <a:tc>
                  <a:txBody>
                    <a:bodyPr/>
                    <a:lstStyle/>
                    <a:p>
                      <a:pPr algn="ctr" rtl="0" fontAlgn="b"/>
                      <a:r>
                        <a:rPr lang="en-US" sz="1800" u="none" strike="noStrike">
                          <a:effectLst/>
                        </a:rPr>
                        <a:t>6</a:t>
                      </a:r>
                      <a:endParaRPr lang="en-US" sz="1800" b="0" i="0" u="none" strike="noStrike">
                        <a:solidFill>
                          <a:srgbClr val="000000"/>
                        </a:solidFill>
                        <a:effectLst/>
                        <a:latin typeface="Calibri"/>
                      </a:endParaRPr>
                    </a:p>
                  </a:txBody>
                  <a:tcPr marL="8494" marR="8494" marT="9525" marB="0" anchor="b"/>
                </a:tc>
                <a:tc>
                  <a:txBody>
                    <a:bodyPr/>
                    <a:lstStyle/>
                    <a:p>
                      <a:pPr algn="ctr" rtl="0" fontAlgn="b"/>
                      <a:r>
                        <a:rPr lang="en-US" sz="1800" u="none" strike="noStrike">
                          <a:effectLst/>
                        </a:rPr>
                        <a:t>44</a:t>
                      </a:r>
                      <a:endParaRPr lang="en-US" sz="1800" b="0" i="0" u="none" strike="noStrike">
                        <a:solidFill>
                          <a:srgbClr val="000000"/>
                        </a:solidFill>
                        <a:effectLst/>
                        <a:latin typeface="Calibri"/>
                      </a:endParaRPr>
                    </a:p>
                  </a:txBody>
                  <a:tcPr marL="8494" marR="8494" marT="9525" marB="0" anchor="b"/>
                </a:tc>
                <a:tc>
                  <a:txBody>
                    <a:bodyPr/>
                    <a:lstStyle/>
                    <a:p>
                      <a:pPr algn="ctr" rtl="0" fontAlgn="b"/>
                      <a:r>
                        <a:rPr lang="en-US" sz="1800" u="none" strike="noStrike" dirty="0">
                          <a:effectLst/>
                        </a:rPr>
                        <a:t>30.34%</a:t>
                      </a:r>
                      <a:endParaRPr lang="en-US" sz="1800" b="0" i="0" u="none" strike="noStrike" dirty="0">
                        <a:solidFill>
                          <a:srgbClr val="000000"/>
                        </a:solidFill>
                        <a:effectLst/>
                        <a:latin typeface="Calibri"/>
                      </a:endParaRPr>
                    </a:p>
                  </a:txBody>
                  <a:tcPr marL="8494" marR="8494" marT="9525" marB="0" anchor="b"/>
                </a:tc>
                <a:tc>
                  <a:txBody>
                    <a:bodyPr/>
                    <a:lstStyle/>
                    <a:p>
                      <a:pPr algn="ctr" rtl="0" fontAlgn="b"/>
                      <a:r>
                        <a:rPr lang="en-US" sz="1800" u="none" strike="noStrike">
                          <a:effectLst/>
                        </a:rPr>
                        <a:t>Y</a:t>
                      </a:r>
                      <a:endParaRPr lang="en-US" sz="1800" b="0" i="0" u="none" strike="noStrike">
                        <a:solidFill>
                          <a:srgbClr val="000000"/>
                        </a:solidFill>
                        <a:effectLst/>
                        <a:latin typeface="Calibri"/>
                      </a:endParaRPr>
                    </a:p>
                  </a:txBody>
                  <a:tcPr marL="8494" marR="8494" marT="9525" marB="0" anchor="b"/>
                </a:tc>
              </a:tr>
              <a:tr h="434453">
                <a:tc>
                  <a:txBody>
                    <a:bodyPr/>
                    <a:lstStyle/>
                    <a:p>
                      <a:pPr algn="l" fontAlgn="b"/>
                      <a:r>
                        <a:rPr lang="en-US" sz="1800" b="1" u="none" strike="noStrike" dirty="0" smtClean="0">
                          <a:effectLst/>
                        </a:rPr>
                        <a:t>Giraffe</a:t>
                      </a:r>
                      <a:endParaRPr lang="en-US" sz="1800" b="1" i="0" u="none" strike="noStrike" dirty="0">
                        <a:solidFill>
                          <a:srgbClr val="000000"/>
                        </a:solidFill>
                        <a:effectLst/>
                        <a:latin typeface="Calibri"/>
                      </a:endParaRPr>
                    </a:p>
                  </a:txBody>
                  <a:tcPr marL="8494" marR="8494" marT="9525" marB="0" anchor="b"/>
                </a:tc>
                <a:tc>
                  <a:txBody>
                    <a:bodyPr/>
                    <a:lstStyle/>
                    <a:p>
                      <a:pPr algn="ctr" rtl="0" fontAlgn="b"/>
                      <a:r>
                        <a:rPr lang="en-US" sz="1800" u="none" strike="noStrike" dirty="0">
                          <a:effectLst/>
                        </a:rPr>
                        <a:t>167</a:t>
                      </a:r>
                      <a:endParaRPr lang="en-US" sz="1800" b="0" i="0" u="none" strike="noStrike" dirty="0">
                        <a:solidFill>
                          <a:srgbClr val="000000"/>
                        </a:solidFill>
                        <a:effectLst/>
                        <a:latin typeface="Calibri"/>
                      </a:endParaRPr>
                    </a:p>
                  </a:txBody>
                  <a:tcPr marL="8494" marR="8494" marT="9525" marB="0" anchor="b"/>
                </a:tc>
                <a:tc>
                  <a:txBody>
                    <a:bodyPr/>
                    <a:lstStyle/>
                    <a:p>
                      <a:pPr algn="ctr" rtl="0" fontAlgn="b"/>
                      <a:r>
                        <a:rPr lang="en-US" sz="1800" u="none" strike="noStrike">
                          <a:effectLst/>
                        </a:rPr>
                        <a:t>128</a:t>
                      </a:r>
                      <a:endParaRPr lang="en-US" sz="1800" b="0" i="0" u="none" strike="noStrike">
                        <a:solidFill>
                          <a:srgbClr val="000000"/>
                        </a:solidFill>
                        <a:effectLst/>
                        <a:latin typeface="Calibri"/>
                      </a:endParaRPr>
                    </a:p>
                  </a:txBody>
                  <a:tcPr marL="8494" marR="8494" marT="9525" marB="0" anchor="b"/>
                </a:tc>
                <a:tc>
                  <a:txBody>
                    <a:bodyPr/>
                    <a:lstStyle/>
                    <a:p>
                      <a:pPr algn="ctr" rtl="0" fontAlgn="b"/>
                      <a:r>
                        <a:rPr lang="en-US" sz="1800" u="none" strike="noStrike">
                          <a:effectLst/>
                        </a:rPr>
                        <a:t>33</a:t>
                      </a:r>
                      <a:endParaRPr lang="en-US" sz="1800" b="0" i="0" u="none" strike="noStrike">
                        <a:solidFill>
                          <a:srgbClr val="000000"/>
                        </a:solidFill>
                        <a:effectLst/>
                        <a:latin typeface="Calibri"/>
                      </a:endParaRPr>
                    </a:p>
                  </a:txBody>
                  <a:tcPr marL="8494" marR="8494" marT="9525" marB="0" anchor="b"/>
                </a:tc>
                <a:tc>
                  <a:txBody>
                    <a:bodyPr/>
                    <a:lstStyle/>
                    <a:p>
                      <a:pPr algn="ctr" rtl="0" fontAlgn="b"/>
                      <a:r>
                        <a:rPr lang="en-US" sz="1800" u="none" strike="noStrike">
                          <a:effectLst/>
                        </a:rPr>
                        <a:t>6</a:t>
                      </a:r>
                      <a:endParaRPr lang="en-US" sz="1800" b="0" i="0" u="none" strike="noStrike">
                        <a:solidFill>
                          <a:srgbClr val="000000"/>
                        </a:solidFill>
                        <a:effectLst/>
                        <a:latin typeface="Calibri"/>
                      </a:endParaRPr>
                    </a:p>
                  </a:txBody>
                  <a:tcPr marL="8494" marR="8494" marT="9525" marB="0" anchor="b"/>
                </a:tc>
                <a:tc>
                  <a:txBody>
                    <a:bodyPr/>
                    <a:lstStyle/>
                    <a:p>
                      <a:pPr algn="ctr" rtl="0" fontAlgn="b"/>
                      <a:r>
                        <a:rPr lang="en-US" sz="1800" u="none" strike="noStrike">
                          <a:effectLst/>
                        </a:rPr>
                        <a:t>39</a:t>
                      </a:r>
                      <a:endParaRPr lang="en-US" sz="1800" b="0" i="0" u="none" strike="noStrike">
                        <a:solidFill>
                          <a:srgbClr val="000000"/>
                        </a:solidFill>
                        <a:effectLst/>
                        <a:latin typeface="Calibri"/>
                      </a:endParaRPr>
                    </a:p>
                  </a:txBody>
                  <a:tcPr marL="8494" marR="8494" marT="9525" marB="0" anchor="b"/>
                </a:tc>
                <a:tc>
                  <a:txBody>
                    <a:bodyPr/>
                    <a:lstStyle/>
                    <a:p>
                      <a:pPr algn="ctr" rtl="0" fontAlgn="b"/>
                      <a:r>
                        <a:rPr lang="en-US" sz="1800" u="none" strike="noStrike" dirty="0">
                          <a:effectLst/>
                        </a:rPr>
                        <a:t>23.35%</a:t>
                      </a:r>
                      <a:endParaRPr lang="en-US" sz="1800" b="0" i="0" u="none" strike="noStrike" dirty="0">
                        <a:solidFill>
                          <a:srgbClr val="000000"/>
                        </a:solidFill>
                        <a:effectLst/>
                        <a:latin typeface="Calibri"/>
                      </a:endParaRPr>
                    </a:p>
                  </a:txBody>
                  <a:tcPr marL="8494" marR="8494" marT="9525" marB="0" anchor="b"/>
                </a:tc>
                <a:tc>
                  <a:txBody>
                    <a:bodyPr/>
                    <a:lstStyle/>
                    <a:p>
                      <a:pPr algn="ctr" rtl="0" fontAlgn="b"/>
                      <a:r>
                        <a:rPr lang="en-US" sz="1800" u="none" strike="noStrike">
                          <a:effectLst/>
                        </a:rPr>
                        <a:t>Y</a:t>
                      </a:r>
                      <a:endParaRPr lang="en-US" sz="1800" b="0" i="0" u="none" strike="noStrike">
                        <a:solidFill>
                          <a:srgbClr val="000000"/>
                        </a:solidFill>
                        <a:effectLst/>
                        <a:latin typeface="Calibri"/>
                      </a:endParaRPr>
                    </a:p>
                  </a:txBody>
                  <a:tcPr marL="8494" marR="8494" marT="9525" marB="0" anchor="b"/>
                </a:tc>
              </a:tr>
              <a:tr h="434453">
                <a:tc>
                  <a:txBody>
                    <a:bodyPr/>
                    <a:lstStyle/>
                    <a:p>
                      <a:pPr algn="l" fontAlgn="b"/>
                      <a:r>
                        <a:rPr lang="en-US" sz="1800" b="1" u="none" strike="noStrike" dirty="0" smtClean="0">
                          <a:effectLst/>
                        </a:rPr>
                        <a:t>Horse</a:t>
                      </a:r>
                      <a:endParaRPr lang="en-US" sz="1800" b="1" i="0" u="none" strike="noStrike" dirty="0">
                        <a:solidFill>
                          <a:srgbClr val="000000"/>
                        </a:solidFill>
                        <a:effectLst/>
                        <a:latin typeface="Calibri"/>
                      </a:endParaRPr>
                    </a:p>
                  </a:txBody>
                  <a:tcPr marL="8494" marR="8494" marT="9525" marB="0" anchor="b"/>
                </a:tc>
                <a:tc>
                  <a:txBody>
                    <a:bodyPr/>
                    <a:lstStyle/>
                    <a:p>
                      <a:pPr algn="ctr" rtl="0" fontAlgn="b"/>
                      <a:r>
                        <a:rPr lang="en-US" sz="1800" u="none" strike="noStrike">
                          <a:effectLst/>
                        </a:rPr>
                        <a:t>175</a:t>
                      </a:r>
                      <a:endParaRPr lang="en-US" sz="1800" b="0" i="0" u="none" strike="noStrike">
                        <a:solidFill>
                          <a:srgbClr val="000000"/>
                        </a:solidFill>
                        <a:effectLst/>
                        <a:latin typeface="Calibri"/>
                      </a:endParaRPr>
                    </a:p>
                  </a:txBody>
                  <a:tcPr marL="8494" marR="8494" marT="9525" marB="0" anchor="b"/>
                </a:tc>
                <a:tc>
                  <a:txBody>
                    <a:bodyPr/>
                    <a:lstStyle/>
                    <a:p>
                      <a:pPr algn="ctr" rtl="0" fontAlgn="b"/>
                      <a:r>
                        <a:rPr lang="en-US" sz="1800" u="none" strike="noStrike">
                          <a:effectLst/>
                        </a:rPr>
                        <a:t>168</a:t>
                      </a:r>
                      <a:endParaRPr lang="en-US" sz="1800" b="0" i="0" u="none" strike="noStrike">
                        <a:solidFill>
                          <a:srgbClr val="000000"/>
                        </a:solidFill>
                        <a:effectLst/>
                        <a:latin typeface="Calibri"/>
                      </a:endParaRPr>
                    </a:p>
                  </a:txBody>
                  <a:tcPr marL="8494" marR="8494" marT="9525" marB="0" anchor="b"/>
                </a:tc>
                <a:tc>
                  <a:txBody>
                    <a:bodyPr/>
                    <a:lstStyle/>
                    <a:p>
                      <a:pPr algn="ctr" rtl="0" fontAlgn="b"/>
                      <a:r>
                        <a:rPr lang="en-US" sz="1800" u="none" strike="noStrike">
                          <a:effectLst/>
                        </a:rPr>
                        <a:t>4</a:t>
                      </a:r>
                      <a:endParaRPr lang="en-US" sz="1800" b="0" i="0" u="none" strike="noStrike">
                        <a:solidFill>
                          <a:srgbClr val="000000"/>
                        </a:solidFill>
                        <a:effectLst/>
                        <a:latin typeface="Calibri"/>
                      </a:endParaRPr>
                    </a:p>
                  </a:txBody>
                  <a:tcPr marL="8494" marR="8494" marT="9525" marB="0" anchor="b"/>
                </a:tc>
                <a:tc>
                  <a:txBody>
                    <a:bodyPr/>
                    <a:lstStyle/>
                    <a:p>
                      <a:pPr algn="ctr" rtl="0" fontAlgn="b"/>
                      <a:r>
                        <a:rPr lang="en-US" sz="1800" u="none" strike="noStrike">
                          <a:effectLst/>
                        </a:rPr>
                        <a:t>3</a:t>
                      </a:r>
                      <a:endParaRPr lang="en-US" sz="1800" b="0" i="0" u="none" strike="noStrike">
                        <a:solidFill>
                          <a:srgbClr val="000000"/>
                        </a:solidFill>
                        <a:effectLst/>
                        <a:latin typeface="Calibri"/>
                      </a:endParaRPr>
                    </a:p>
                  </a:txBody>
                  <a:tcPr marL="8494" marR="8494" marT="9525" marB="0" anchor="b"/>
                </a:tc>
                <a:tc>
                  <a:txBody>
                    <a:bodyPr/>
                    <a:lstStyle/>
                    <a:p>
                      <a:pPr algn="ctr" rtl="0" fontAlgn="b"/>
                      <a:r>
                        <a:rPr lang="en-US" sz="1800" u="none" strike="noStrike" dirty="0">
                          <a:effectLst/>
                        </a:rPr>
                        <a:t>7</a:t>
                      </a:r>
                      <a:endParaRPr lang="en-US" sz="1800" b="0" i="0" u="none" strike="noStrike" dirty="0">
                        <a:solidFill>
                          <a:srgbClr val="000000"/>
                        </a:solidFill>
                        <a:effectLst/>
                        <a:latin typeface="Calibri"/>
                      </a:endParaRPr>
                    </a:p>
                  </a:txBody>
                  <a:tcPr marL="8494" marR="8494" marT="9525" marB="0" anchor="b"/>
                </a:tc>
                <a:tc>
                  <a:txBody>
                    <a:bodyPr/>
                    <a:lstStyle/>
                    <a:p>
                      <a:pPr algn="ctr" rtl="0" fontAlgn="b"/>
                      <a:r>
                        <a:rPr lang="en-US" sz="1800" u="none" strike="noStrike" dirty="0">
                          <a:effectLst/>
                        </a:rPr>
                        <a:t>4.00%</a:t>
                      </a:r>
                      <a:endParaRPr lang="en-US" sz="1800" b="0" i="0" u="none" strike="noStrike" dirty="0">
                        <a:solidFill>
                          <a:srgbClr val="000000"/>
                        </a:solidFill>
                        <a:effectLst/>
                        <a:latin typeface="Calibri"/>
                      </a:endParaRPr>
                    </a:p>
                  </a:txBody>
                  <a:tcPr marL="8494" marR="8494" marT="9525" marB="0" anchor="b"/>
                </a:tc>
                <a:tc>
                  <a:txBody>
                    <a:bodyPr/>
                    <a:lstStyle/>
                    <a:p>
                      <a:pPr algn="ctr" rtl="0" fontAlgn="b"/>
                      <a:r>
                        <a:rPr lang="en-US" sz="1800" u="none" strike="noStrike">
                          <a:effectLst/>
                        </a:rPr>
                        <a:t>N</a:t>
                      </a:r>
                      <a:endParaRPr lang="en-US" sz="1800" b="0" i="0" u="none" strike="noStrike">
                        <a:solidFill>
                          <a:srgbClr val="000000"/>
                        </a:solidFill>
                        <a:effectLst/>
                        <a:latin typeface="Calibri"/>
                      </a:endParaRPr>
                    </a:p>
                  </a:txBody>
                  <a:tcPr marL="8494" marR="8494" marT="9525" marB="0" anchor="b"/>
                </a:tc>
              </a:tr>
              <a:tr h="434453">
                <a:tc>
                  <a:txBody>
                    <a:bodyPr/>
                    <a:lstStyle/>
                    <a:p>
                      <a:pPr algn="l" fontAlgn="b"/>
                      <a:r>
                        <a:rPr lang="en-US" sz="1800" b="1" u="none" strike="noStrike" dirty="0" smtClean="0">
                          <a:effectLst/>
                        </a:rPr>
                        <a:t>Iguana</a:t>
                      </a:r>
                      <a:endParaRPr lang="en-US" sz="1800" b="1" i="0" u="none" strike="noStrike" dirty="0">
                        <a:solidFill>
                          <a:srgbClr val="000000"/>
                        </a:solidFill>
                        <a:effectLst/>
                        <a:latin typeface="Calibri"/>
                      </a:endParaRPr>
                    </a:p>
                  </a:txBody>
                  <a:tcPr marL="8494" marR="8494" marT="9525" marB="0" anchor="b"/>
                </a:tc>
                <a:tc>
                  <a:txBody>
                    <a:bodyPr/>
                    <a:lstStyle/>
                    <a:p>
                      <a:pPr algn="ctr" rtl="0" fontAlgn="b"/>
                      <a:r>
                        <a:rPr lang="en-US" sz="1800" u="none" strike="noStrike" dirty="0">
                          <a:effectLst/>
                        </a:rPr>
                        <a:t>177</a:t>
                      </a:r>
                      <a:endParaRPr lang="en-US" sz="1800" b="0" i="0" u="none" strike="noStrike" dirty="0">
                        <a:solidFill>
                          <a:srgbClr val="000000"/>
                        </a:solidFill>
                        <a:effectLst/>
                        <a:latin typeface="Calibri"/>
                      </a:endParaRPr>
                    </a:p>
                  </a:txBody>
                  <a:tcPr marL="8494" marR="8494" marT="9525" marB="0" anchor="b"/>
                </a:tc>
                <a:tc>
                  <a:txBody>
                    <a:bodyPr/>
                    <a:lstStyle/>
                    <a:p>
                      <a:pPr algn="ctr" rtl="0" fontAlgn="b"/>
                      <a:r>
                        <a:rPr lang="en-US" sz="1800" u="none" strike="noStrike">
                          <a:effectLst/>
                        </a:rPr>
                        <a:t>164</a:t>
                      </a:r>
                      <a:endParaRPr lang="en-US" sz="1800" b="0" i="0" u="none" strike="noStrike">
                        <a:solidFill>
                          <a:srgbClr val="000000"/>
                        </a:solidFill>
                        <a:effectLst/>
                        <a:latin typeface="Calibri"/>
                      </a:endParaRPr>
                    </a:p>
                  </a:txBody>
                  <a:tcPr marL="8494" marR="8494" marT="9525" marB="0" anchor="b"/>
                </a:tc>
                <a:tc>
                  <a:txBody>
                    <a:bodyPr/>
                    <a:lstStyle/>
                    <a:p>
                      <a:pPr algn="ctr" rtl="0" fontAlgn="b"/>
                      <a:r>
                        <a:rPr lang="en-US" sz="1800" u="none" strike="noStrike">
                          <a:effectLst/>
                        </a:rPr>
                        <a:t>11</a:t>
                      </a:r>
                      <a:endParaRPr lang="en-US" sz="1800" b="0" i="0" u="none" strike="noStrike">
                        <a:solidFill>
                          <a:srgbClr val="000000"/>
                        </a:solidFill>
                        <a:effectLst/>
                        <a:latin typeface="Calibri"/>
                      </a:endParaRPr>
                    </a:p>
                  </a:txBody>
                  <a:tcPr marL="8494" marR="8494" marT="9525" marB="0" anchor="b"/>
                </a:tc>
                <a:tc>
                  <a:txBody>
                    <a:bodyPr/>
                    <a:lstStyle/>
                    <a:p>
                      <a:pPr algn="ctr" rtl="0" fontAlgn="b"/>
                      <a:r>
                        <a:rPr lang="en-US" sz="1800" u="none" strike="noStrike">
                          <a:effectLst/>
                        </a:rPr>
                        <a:t>2</a:t>
                      </a:r>
                      <a:endParaRPr lang="en-US" sz="1800" b="0" i="0" u="none" strike="noStrike">
                        <a:solidFill>
                          <a:srgbClr val="000000"/>
                        </a:solidFill>
                        <a:effectLst/>
                        <a:latin typeface="Calibri"/>
                      </a:endParaRPr>
                    </a:p>
                  </a:txBody>
                  <a:tcPr marL="8494" marR="8494" marT="9525" marB="0" anchor="b"/>
                </a:tc>
                <a:tc>
                  <a:txBody>
                    <a:bodyPr/>
                    <a:lstStyle/>
                    <a:p>
                      <a:pPr algn="ctr" rtl="0" fontAlgn="b"/>
                      <a:r>
                        <a:rPr lang="en-US" sz="1800" u="none" strike="noStrike">
                          <a:effectLst/>
                        </a:rPr>
                        <a:t>13</a:t>
                      </a:r>
                      <a:endParaRPr lang="en-US" sz="1800" b="0" i="0" u="none" strike="noStrike">
                        <a:solidFill>
                          <a:srgbClr val="000000"/>
                        </a:solidFill>
                        <a:effectLst/>
                        <a:latin typeface="Calibri"/>
                      </a:endParaRPr>
                    </a:p>
                  </a:txBody>
                  <a:tcPr marL="8494" marR="8494" marT="9525" marB="0" anchor="b"/>
                </a:tc>
                <a:tc>
                  <a:txBody>
                    <a:bodyPr/>
                    <a:lstStyle/>
                    <a:p>
                      <a:pPr algn="ctr" rtl="0" fontAlgn="b"/>
                      <a:r>
                        <a:rPr lang="en-US" sz="1800" u="none" strike="noStrike" dirty="0">
                          <a:effectLst/>
                        </a:rPr>
                        <a:t>7.34%</a:t>
                      </a:r>
                      <a:endParaRPr lang="en-US" sz="1800" b="0" i="0" u="none" strike="noStrike" dirty="0">
                        <a:solidFill>
                          <a:srgbClr val="000000"/>
                        </a:solidFill>
                        <a:effectLst/>
                        <a:latin typeface="Calibri"/>
                      </a:endParaRPr>
                    </a:p>
                  </a:txBody>
                  <a:tcPr marL="8494" marR="8494" marT="9525" marB="0" anchor="b"/>
                </a:tc>
                <a:tc>
                  <a:txBody>
                    <a:bodyPr/>
                    <a:lstStyle/>
                    <a:p>
                      <a:pPr algn="ctr" rtl="0" fontAlgn="b"/>
                      <a:r>
                        <a:rPr lang="en-US" sz="1800" u="none" strike="noStrike" dirty="0">
                          <a:effectLst/>
                        </a:rPr>
                        <a:t>N</a:t>
                      </a:r>
                      <a:endParaRPr lang="en-US" sz="1800" b="0" i="0" u="none" strike="noStrike" dirty="0">
                        <a:solidFill>
                          <a:srgbClr val="000000"/>
                        </a:solidFill>
                        <a:effectLst/>
                        <a:latin typeface="Calibri"/>
                      </a:endParaRPr>
                    </a:p>
                  </a:txBody>
                  <a:tcPr marL="8494" marR="8494" marT="9525" marB="0" anchor="b"/>
                </a:tc>
              </a:tr>
            </a:tbl>
          </a:graphicData>
        </a:graphic>
      </p:graphicFrame>
      <p:sp>
        <p:nvSpPr>
          <p:cNvPr id="3" name="Title 2"/>
          <p:cNvSpPr>
            <a:spLocks noGrp="1"/>
          </p:cNvSpPr>
          <p:nvPr>
            <p:ph type="title"/>
          </p:nvPr>
        </p:nvSpPr>
        <p:spPr>
          <a:xfrm>
            <a:off x="192024" y="192024"/>
            <a:ext cx="8642260" cy="521208"/>
          </a:xfrm>
        </p:spPr>
        <p:txBody>
          <a:bodyPr>
            <a:normAutofit fontScale="90000"/>
          </a:bodyPr>
          <a:lstStyle/>
          <a:p>
            <a:r>
              <a:rPr lang="en-US" dirty="0" smtClean="0"/>
              <a:t>Examples of Calculating Chronically Absent Status</a:t>
            </a:r>
            <a:endParaRPr lang="en-US" dirty="0"/>
          </a:p>
        </p:txBody>
      </p:sp>
      <p:sp>
        <p:nvSpPr>
          <p:cNvPr id="7" name="TextBox 6"/>
          <p:cNvSpPr txBox="1"/>
          <p:nvPr/>
        </p:nvSpPr>
        <p:spPr>
          <a:xfrm>
            <a:off x="122829" y="6393555"/>
            <a:ext cx="4326341" cy="369332"/>
          </a:xfrm>
          <a:prstGeom prst="rect">
            <a:avLst/>
          </a:prstGeom>
          <a:solidFill>
            <a:schemeClr val="accent2">
              <a:lumMod val="40000"/>
              <a:lumOff val="60000"/>
            </a:schemeClr>
          </a:solidFill>
        </p:spPr>
        <p:txBody>
          <a:bodyPr wrap="square" rtlCol="0">
            <a:spAutoFit/>
          </a:bodyPr>
          <a:lstStyle/>
          <a:p>
            <a:r>
              <a:rPr lang="en-US" dirty="0" smtClean="0">
                <a:solidFill>
                  <a:schemeClr val="tx1">
                    <a:lumMod val="75000"/>
                  </a:schemeClr>
                </a:solidFill>
              </a:rPr>
              <a:t>Attendance </a:t>
            </a:r>
            <a:endParaRPr lang="en-US" dirty="0">
              <a:solidFill>
                <a:schemeClr val="tx1">
                  <a:lumMod val="75000"/>
                </a:schemeClr>
              </a:solidFill>
            </a:endParaRPr>
          </a:p>
        </p:txBody>
      </p:sp>
    </p:spTree>
    <p:extLst>
      <p:ext uri="{BB962C8B-B14F-4D97-AF65-F5344CB8AC3E}">
        <p14:creationId xmlns:p14="http://schemas.microsoft.com/office/powerpoint/2010/main" val="36413013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Students may be counted as BOTH Habitually Truant AND Chronically Absent or as either/or</a:t>
            </a:r>
          </a:p>
          <a:p>
            <a:endParaRPr lang="en-US" dirty="0" smtClean="0"/>
          </a:p>
          <a:p>
            <a:r>
              <a:rPr lang="en-US" dirty="0" smtClean="0"/>
              <a:t>Habitually Truant fields refers to students with UNEXCUSED absences</a:t>
            </a:r>
          </a:p>
          <a:p>
            <a:endParaRPr lang="en-US" dirty="0" smtClean="0"/>
          </a:p>
          <a:p>
            <a:r>
              <a:rPr lang="en-US" dirty="0" smtClean="0"/>
              <a:t>Chronically Absent field refers to students with EXCUSED and UNEXCUSED absences</a:t>
            </a:r>
            <a:endParaRPr lang="en-US" dirty="0"/>
          </a:p>
        </p:txBody>
      </p:sp>
      <p:sp>
        <p:nvSpPr>
          <p:cNvPr id="3" name="Title 2"/>
          <p:cNvSpPr>
            <a:spLocks noGrp="1"/>
          </p:cNvSpPr>
          <p:nvPr>
            <p:ph type="title"/>
          </p:nvPr>
        </p:nvSpPr>
        <p:spPr/>
        <p:txBody>
          <a:bodyPr/>
          <a:lstStyle/>
          <a:p>
            <a:r>
              <a:rPr lang="en-US" dirty="0" smtClean="0"/>
              <a:t>Additional Information - Attendance</a:t>
            </a:r>
            <a:endParaRPr lang="en-US" dirty="0"/>
          </a:p>
        </p:txBody>
      </p:sp>
    </p:spTree>
    <p:extLst>
      <p:ext uri="{BB962C8B-B14F-4D97-AF65-F5344CB8AC3E}">
        <p14:creationId xmlns:p14="http://schemas.microsoft.com/office/powerpoint/2010/main" val="2020985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Data counts are being compared between the three files:</a:t>
            </a:r>
          </a:p>
          <a:p>
            <a:pPr lvl="1"/>
            <a:r>
              <a:rPr lang="en-US" dirty="0"/>
              <a:t>D</a:t>
            </a:r>
            <a:r>
              <a:rPr lang="en-US" dirty="0" smtClean="0"/>
              <a:t>iscipline by Action </a:t>
            </a:r>
          </a:p>
          <a:p>
            <a:pPr lvl="1"/>
            <a:r>
              <a:rPr lang="en-US" dirty="0" smtClean="0"/>
              <a:t>Discipline by Student Demographics  and </a:t>
            </a:r>
          </a:p>
          <a:p>
            <a:pPr lvl="1"/>
            <a:r>
              <a:rPr lang="en-US" dirty="0" smtClean="0"/>
              <a:t>Firearm (GFSA) Discipline</a:t>
            </a:r>
          </a:p>
          <a:p>
            <a:endParaRPr lang="en-US" sz="1200" dirty="0" smtClean="0"/>
          </a:p>
          <a:p>
            <a:r>
              <a:rPr lang="en-US" dirty="0" smtClean="0"/>
              <a:t>The Total Number of Incidents must be greater than 0  </a:t>
            </a:r>
          </a:p>
          <a:p>
            <a:pPr lvl="1"/>
            <a:r>
              <a:rPr lang="en-US" dirty="0" smtClean="0"/>
              <a:t>If the Total Number of Incidents is 0 for that behavior code, then no record is required for the behavior code</a:t>
            </a:r>
          </a:p>
          <a:p>
            <a:endParaRPr lang="en-US" sz="1200" dirty="0" smtClean="0"/>
          </a:p>
          <a:p>
            <a:r>
              <a:rPr lang="en-US" dirty="0" smtClean="0"/>
              <a:t>Attendance data fields are all required and cannot be left blank</a:t>
            </a:r>
          </a:p>
          <a:p>
            <a:pPr lvl="1"/>
            <a:r>
              <a:rPr lang="en-US" dirty="0" smtClean="0"/>
              <a:t>If the appropriate response is ‘0’ then report ‘0’</a:t>
            </a:r>
            <a:endParaRPr lang="en-US" dirty="0"/>
          </a:p>
          <a:p>
            <a:endParaRPr lang="en-US" dirty="0" smtClean="0"/>
          </a:p>
          <a:p>
            <a:endParaRPr lang="en-US" dirty="0"/>
          </a:p>
        </p:txBody>
      </p:sp>
      <p:sp>
        <p:nvSpPr>
          <p:cNvPr id="3" name="Title 2"/>
          <p:cNvSpPr>
            <a:spLocks noGrp="1"/>
          </p:cNvSpPr>
          <p:nvPr>
            <p:ph type="title"/>
          </p:nvPr>
        </p:nvSpPr>
        <p:spPr/>
        <p:txBody>
          <a:bodyPr/>
          <a:lstStyle/>
          <a:p>
            <a:r>
              <a:rPr lang="en-US" dirty="0" smtClean="0"/>
              <a:t>Business Rule Updates</a:t>
            </a:r>
            <a:endParaRPr lang="en-US" dirty="0"/>
          </a:p>
        </p:txBody>
      </p:sp>
    </p:spTree>
    <p:extLst>
      <p:ext uri="{BB962C8B-B14F-4D97-AF65-F5344CB8AC3E}">
        <p14:creationId xmlns:p14="http://schemas.microsoft.com/office/powerpoint/2010/main" val="480636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SDA data is Required </a:t>
            </a:r>
            <a:r>
              <a:rPr lang="en-US" dirty="0"/>
              <a:t>by </a:t>
            </a:r>
            <a:r>
              <a:rPr lang="en-US" dirty="0" smtClean="0"/>
              <a:t>Statute:</a:t>
            </a:r>
            <a:endParaRPr lang="en-US" altLang="en-US" dirty="0" smtClean="0"/>
          </a:p>
        </p:txBody>
      </p:sp>
      <p:sp>
        <p:nvSpPr>
          <p:cNvPr id="3" name="Content Placeholder 2"/>
          <p:cNvSpPr>
            <a:spLocks noGrp="1"/>
          </p:cNvSpPr>
          <p:nvPr>
            <p:ph idx="1"/>
          </p:nvPr>
        </p:nvSpPr>
        <p:spPr/>
        <p:txBody>
          <a:bodyPr rtlCol="0">
            <a:normAutofit fontScale="92500" lnSpcReduction="10000"/>
          </a:bodyPr>
          <a:lstStyle/>
          <a:p>
            <a:pPr>
              <a:buFont typeface="Arial" pitchFamily="34" charset="0"/>
              <a:buChar char="•"/>
              <a:defRPr/>
            </a:pPr>
            <a:r>
              <a:rPr lang="en-US" dirty="0" smtClean="0"/>
              <a:t>22-11-503 (3)(c): The information shall be consistent for each type of report and, at a minimum, shall include the occurrence of each of the following types of incidents, expressed as a number and as a percentage of the total occurrences of all of the incidents:</a:t>
            </a:r>
          </a:p>
          <a:p>
            <a:pPr lvl="2">
              <a:buFont typeface="Arial" pitchFamily="34" charset="0"/>
              <a:buChar char="–"/>
              <a:defRPr/>
            </a:pPr>
            <a:r>
              <a:rPr lang="en-US" sz="1900" dirty="0" smtClean="0"/>
              <a:t>Substance abuse-drugs; Substance abuse- alcohol; Substance abuse- tobacco; Felony assaults; Fights; Possession of dangerous weapons; and Other violations of the code of conduct at the public school </a:t>
            </a:r>
          </a:p>
          <a:p>
            <a:pPr marL="640080" lvl="2" indent="0">
              <a:buNone/>
              <a:defRPr/>
            </a:pPr>
            <a:endParaRPr lang="en-US" sz="1900" dirty="0" smtClean="0"/>
          </a:p>
          <a:p>
            <a:pPr>
              <a:buFont typeface="Arial" panose="020B0604020202020204" pitchFamily="34" charset="0"/>
              <a:buChar char="•"/>
            </a:pPr>
            <a:r>
              <a:rPr lang="en-US" altLang="en-US" dirty="0"/>
              <a:t>22-32-109.1(2)(b)(IV</a:t>
            </a:r>
            <a:r>
              <a:rPr lang="en-US" altLang="en-US" dirty="0" smtClean="0"/>
              <a:t>): </a:t>
            </a:r>
            <a:r>
              <a:rPr lang="en-US" altLang="en-US" dirty="0"/>
              <a:t>The number of conduct and discipline code violations…only in the most serious category that is applicable to that violation including to specific information on the number of and the action taken with respect to the following types of </a:t>
            </a:r>
            <a:r>
              <a:rPr lang="en-US" altLang="en-US" dirty="0" smtClean="0"/>
              <a:t>incidents:</a:t>
            </a:r>
          </a:p>
          <a:p>
            <a:pPr lvl="2">
              <a:buFont typeface="Arial" panose="020B0604020202020204" pitchFamily="34" charset="0"/>
              <a:buChar char="•"/>
            </a:pPr>
            <a:r>
              <a:rPr lang="en-US" altLang="en-US" sz="1900" dirty="0" smtClean="0"/>
              <a:t>Dangerous Weapon; Destruction </a:t>
            </a:r>
            <a:r>
              <a:rPr lang="en-US" altLang="en-US" sz="1900" dirty="0"/>
              <a:t>of </a:t>
            </a:r>
            <a:r>
              <a:rPr lang="en-US" altLang="en-US" sz="1900" dirty="0" smtClean="0"/>
              <a:t>Property; Alcohol;  Tobacco; Drug; Robbery; Disobedient/Defiant; Detrimental Behavior; 1</a:t>
            </a:r>
            <a:r>
              <a:rPr lang="en-US" altLang="en-US" sz="1900" baseline="30000" dirty="0" smtClean="0"/>
              <a:t>st</a:t>
            </a:r>
            <a:r>
              <a:rPr lang="en-US" altLang="en-US" sz="1900" dirty="0"/>
              <a:t>, 2</a:t>
            </a:r>
            <a:r>
              <a:rPr lang="en-US" altLang="en-US" sz="1900" baseline="30000" dirty="0"/>
              <a:t>nd</a:t>
            </a:r>
            <a:r>
              <a:rPr lang="en-US" altLang="en-US" sz="1900" dirty="0"/>
              <a:t> or Vehicular </a:t>
            </a:r>
            <a:r>
              <a:rPr lang="en-US" altLang="en-US" sz="1900" dirty="0" smtClean="0"/>
              <a:t>Assault; 3</a:t>
            </a:r>
            <a:r>
              <a:rPr lang="en-US" altLang="en-US" sz="1900" baseline="30000" dirty="0" smtClean="0"/>
              <a:t>rd</a:t>
            </a:r>
            <a:r>
              <a:rPr lang="en-US" altLang="en-US" sz="1900" dirty="0" smtClean="0"/>
              <a:t> </a:t>
            </a:r>
            <a:r>
              <a:rPr lang="en-US" altLang="en-US" sz="1900" dirty="0"/>
              <a:t>degree Assault/Disorderly Conduct</a:t>
            </a:r>
          </a:p>
          <a:p>
            <a:pPr lvl="1">
              <a:buFont typeface="Arial" panose="020B0604020202020204" pitchFamily="34" charset="0"/>
              <a:buChar char="•"/>
              <a:defRPr/>
            </a:pPr>
            <a:endParaRPr lang="en-US" dirty="0" smtClean="0"/>
          </a:p>
        </p:txBody>
      </p:sp>
    </p:spTree>
    <p:extLst>
      <p:ext uri="{BB962C8B-B14F-4D97-AF65-F5344CB8AC3E}">
        <p14:creationId xmlns:p14="http://schemas.microsoft.com/office/powerpoint/2010/main" val="8830109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Comparison Business Rules Review</a:t>
            </a:r>
            <a:endParaRPr lang="en-US" dirty="0"/>
          </a:p>
        </p:txBody>
      </p:sp>
    </p:spTree>
    <p:extLst>
      <p:ext uri="{BB962C8B-B14F-4D97-AF65-F5344CB8AC3E}">
        <p14:creationId xmlns:p14="http://schemas.microsoft.com/office/powerpoint/2010/main" val="30363028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Provides the total counts of incidents reported per school</a:t>
            </a:r>
          </a:p>
          <a:p>
            <a:endParaRPr lang="en-US" dirty="0" smtClean="0"/>
          </a:p>
          <a:p>
            <a:r>
              <a:rPr lang="en-US" dirty="0" smtClean="0"/>
              <a:t>Provides the total count of students disciplined reported by school</a:t>
            </a:r>
          </a:p>
          <a:p>
            <a:endParaRPr lang="en-US" dirty="0"/>
          </a:p>
          <a:p>
            <a:r>
              <a:rPr lang="en-US" dirty="0" smtClean="0"/>
              <a:t>These numbers will assist with any comparison error(s) in your data file and to verify accuracy of both reports</a:t>
            </a:r>
          </a:p>
          <a:p>
            <a:pPr lvl="1"/>
            <a:endParaRPr lang="en-US" dirty="0" smtClean="0"/>
          </a:p>
          <a:p>
            <a:pPr>
              <a:buFont typeface="Wingdings" panose="05000000000000000000" pitchFamily="2" charset="2"/>
              <a:buChar char="ü"/>
            </a:pPr>
            <a:r>
              <a:rPr lang="en-US" dirty="0" smtClean="0"/>
              <a:t>Recall, the count of students disciplined should be either more than or equal to the count of incidents reported.</a:t>
            </a:r>
            <a:endParaRPr lang="en-US" dirty="0"/>
          </a:p>
        </p:txBody>
      </p:sp>
      <p:sp>
        <p:nvSpPr>
          <p:cNvPr id="5" name="Title 4"/>
          <p:cNvSpPr>
            <a:spLocks noGrp="1"/>
          </p:cNvSpPr>
          <p:nvPr>
            <p:ph type="title"/>
          </p:nvPr>
        </p:nvSpPr>
        <p:spPr/>
        <p:txBody>
          <a:bodyPr>
            <a:normAutofit fontScale="90000"/>
          </a:bodyPr>
          <a:lstStyle/>
          <a:p>
            <a:r>
              <a:rPr lang="en-US" dirty="0" smtClean="0"/>
              <a:t>Comparison of Incidents Reported and Students Disciplined (</a:t>
            </a:r>
            <a:r>
              <a:rPr lang="en-US" dirty="0" err="1" smtClean="0"/>
              <a:t>Cognos</a:t>
            </a:r>
            <a:r>
              <a:rPr lang="en-US" dirty="0" smtClean="0"/>
              <a:t> Report)</a:t>
            </a:r>
            <a:endParaRPr lang="en-US" dirty="0"/>
          </a:p>
        </p:txBody>
      </p:sp>
    </p:spTree>
    <p:extLst>
      <p:ext uri="{BB962C8B-B14F-4D97-AF65-F5344CB8AC3E}">
        <p14:creationId xmlns:p14="http://schemas.microsoft.com/office/powerpoint/2010/main" val="15755613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4003" y="355847"/>
            <a:ext cx="8904717" cy="1054394"/>
          </a:xfrm>
        </p:spPr>
        <p:txBody>
          <a:bodyPr/>
          <a:lstStyle/>
          <a:p>
            <a:r>
              <a:rPr lang="en-US" dirty="0"/>
              <a:t>Comparison Business Rule: SR090</a:t>
            </a:r>
            <a:br>
              <a:rPr lang="en-US" dirty="0"/>
            </a:br>
            <a:r>
              <a:rPr lang="en-US" sz="1800" dirty="0"/>
              <a:t>(error will be in Demographic File Error Report)</a:t>
            </a:r>
          </a:p>
        </p:txBody>
      </p:sp>
      <p:sp>
        <p:nvSpPr>
          <p:cNvPr id="13" name="Content Placeholder 4"/>
          <p:cNvSpPr>
            <a:spLocks noGrp="1"/>
          </p:cNvSpPr>
          <p:nvPr>
            <p:ph sz="half" idx="2"/>
          </p:nvPr>
        </p:nvSpPr>
        <p:spPr>
          <a:xfrm>
            <a:off x="424470" y="2323346"/>
            <a:ext cx="4144711" cy="3349261"/>
          </a:xfrm>
          <a:ln>
            <a:noFill/>
          </a:ln>
        </p:spPr>
        <p:txBody>
          <a:bodyPr/>
          <a:lstStyle/>
          <a:p>
            <a:pPr marL="45720" indent="0">
              <a:buNone/>
            </a:pPr>
            <a:r>
              <a:rPr lang="en-US" dirty="0" smtClean="0"/>
              <a:t>The Sum by School:</a:t>
            </a:r>
          </a:p>
          <a:p>
            <a:pPr marL="365760" lvl="1" indent="0">
              <a:buNone/>
            </a:pPr>
            <a:r>
              <a:rPr lang="en-US" sz="1800" dirty="0" smtClean="0"/>
              <a:t>Classroom Suspensions + </a:t>
            </a:r>
          </a:p>
          <a:p>
            <a:pPr marL="365760" lvl="1" indent="0">
              <a:buNone/>
            </a:pPr>
            <a:r>
              <a:rPr lang="en-US" sz="1800" dirty="0" smtClean="0"/>
              <a:t>In School Suspensions +</a:t>
            </a:r>
          </a:p>
          <a:p>
            <a:pPr marL="365760" lvl="1" indent="0">
              <a:buNone/>
            </a:pPr>
            <a:r>
              <a:rPr lang="en-US" sz="1800" dirty="0" smtClean="0"/>
              <a:t>Total Out of School Suspensions +</a:t>
            </a:r>
          </a:p>
          <a:p>
            <a:pPr marL="365760" lvl="1" indent="0">
              <a:buNone/>
            </a:pPr>
            <a:r>
              <a:rPr lang="en-US" sz="1800" dirty="0" smtClean="0"/>
              <a:t>Expulsions without Services +</a:t>
            </a:r>
          </a:p>
          <a:p>
            <a:pPr marL="365760" lvl="1" indent="0">
              <a:buNone/>
            </a:pPr>
            <a:r>
              <a:rPr lang="en-US" sz="1800" dirty="0" smtClean="0"/>
              <a:t>Expulsions with services +</a:t>
            </a:r>
          </a:p>
          <a:p>
            <a:pPr marL="365760" lvl="1" indent="0">
              <a:buNone/>
            </a:pPr>
            <a:r>
              <a:rPr lang="en-US" sz="1800" dirty="0" smtClean="0"/>
              <a:t>Referred to Law Enforcement +</a:t>
            </a:r>
          </a:p>
          <a:p>
            <a:pPr marL="365760" lvl="1" indent="0">
              <a:buNone/>
            </a:pPr>
            <a:r>
              <a:rPr lang="en-US" sz="1800" dirty="0" smtClean="0"/>
              <a:t>School Related Arrests +</a:t>
            </a:r>
          </a:p>
          <a:p>
            <a:pPr marL="365760" lvl="1" indent="0">
              <a:buNone/>
            </a:pPr>
            <a:r>
              <a:rPr lang="en-US" sz="1800" dirty="0" smtClean="0"/>
              <a:t>Other Action Taken</a:t>
            </a:r>
            <a:endParaRPr lang="en-US" sz="1800" dirty="0"/>
          </a:p>
        </p:txBody>
      </p:sp>
      <p:sp>
        <p:nvSpPr>
          <p:cNvPr id="14" name="TextBox 13"/>
          <p:cNvSpPr txBox="1"/>
          <p:nvPr/>
        </p:nvSpPr>
        <p:spPr>
          <a:xfrm>
            <a:off x="225098" y="1589511"/>
            <a:ext cx="4455178" cy="430887"/>
          </a:xfrm>
          <a:prstGeom prst="rect">
            <a:avLst/>
          </a:prstGeom>
          <a:noFill/>
        </p:spPr>
        <p:txBody>
          <a:bodyPr wrap="square" rtlCol="0">
            <a:spAutoFit/>
          </a:bodyPr>
          <a:lstStyle/>
          <a:p>
            <a:pPr algn="ctr"/>
            <a:r>
              <a:rPr lang="en-US" sz="2200" b="1" u="sng" dirty="0"/>
              <a:t>Discipline by Student Demographic</a:t>
            </a:r>
          </a:p>
        </p:txBody>
      </p:sp>
      <p:sp>
        <p:nvSpPr>
          <p:cNvPr id="15" name="TextBox 14"/>
          <p:cNvSpPr txBox="1"/>
          <p:nvPr/>
        </p:nvSpPr>
        <p:spPr>
          <a:xfrm>
            <a:off x="841790" y="1954014"/>
            <a:ext cx="2950423" cy="369332"/>
          </a:xfrm>
          <a:prstGeom prst="rect">
            <a:avLst/>
          </a:prstGeom>
          <a:noFill/>
        </p:spPr>
        <p:txBody>
          <a:bodyPr wrap="none" rtlCol="0">
            <a:spAutoFit/>
          </a:bodyPr>
          <a:lstStyle/>
          <a:p>
            <a:r>
              <a:rPr lang="en-US" i="1" dirty="0" smtClean="0">
                <a:solidFill>
                  <a:srgbClr val="0070C0"/>
                </a:solidFill>
              </a:rPr>
              <a:t>Count of Students Disciplined</a:t>
            </a:r>
            <a:endParaRPr lang="en-US" i="1" dirty="0">
              <a:solidFill>
                <a:srgbClr val="0070C0"/>
              </a:solidFill>
            </a:endParaRPr>
          </a:p>
        </p:txBody>
      </p:sp>
      <p:cxnSp>
        <p:nvCxnSpPr>
          <p:cNvPr id="16" name="Straight Connector 15"/>
          <p:cNvCxnSpPr/>
          <p:nvPr/>
        </p:nvCxnSpPr>
        <p:spPr>
          <a:xfrm>
            <a:off x="4573946" y="1632247"/>
            <a:ext cx="0" cy="522575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289991" y="3050847"/>
            <a:ext cx="589658" cy="1877437"/>
          </a:xfrm>
          <a:prstGeom prst="rect">
            <a:avLst/>
          </a:prstGeom>
          <a:noFill/>
        </p:spPr>
        <p:txBody>
          <a:bodyPr wrap="square" rtlCol="0">
            <a:spAutoFit/>
          </a:bodyPr>
          <a:lstStyle/>
          <a:p>
            <a:r>
              <a:rPr lang="en-US" sz="4000" b="1" dirty="0" smtClean="0">
                <a:solidFill>
                  <a:srgbClr val="0070C0"/>
                </a:solidFill>
                <a:latin typeface="Bernard MT Condensed" panose="02050806060905020404" pitchFamily="18" charset="0"/>
              </a:rPr>
              <a:t>&gt;</a:t>
            </a:r>
          </a:p>
          <a:p>
            <a:r>
              <a:rPr lang="en-US" sz="3200" b="1" dirty="0" smtClean="0">
                <a:solidFill>
                  <a:srgbClr val="0070C0"/>
                </a:solidFill>
                <a:latin typeface="Bernard MT Condensed" panose="02050806060905020404" pitchFamily="18" charset="0"/>
              </a:rPr>
              <a:t>or</a:t>
            </a:r>
          </a:p>
          <a:p>
            <a:r>
              <a:rPr lang="en-US" sz="4000" b="1" dirty="0">
                <a:solidFill>
                  <a:srgbClr val="0070C0"/>
                </a:solidFill>
                <a:latin typeface="Bernard MT Condensed" panose="02050806060905020404" pitchFamily="18" charset="0"/>
              </a:rPr>
              <a:t>=</a:t>
            </a:r>
          </a:p>
        </p:txBody>
      </p:sp>
      <p:sp>
        <p:nvSpPr>
          <p:cNvPr id="18" name="Content Placeholder 3"/>
          <p:cNvSpPr>
            <a:spLocks noGrp="1"/>
          </p:cNvSpPr>
          <p:nvPr>
            <p:ph sz="half" idx="1"/>
          </p:nvPr>
        </p:nvSpPr>
        <p:spPr>
          <a:xfrm>
            <a:off x="4893353" y="2427006"/>
            <a:ext cx="3879619" cy="2771323"/>
          </a:xfrm>
          <a:ln>
            <a:noFill/>
          </a:ln>
        </p:spPr>
        <p:txBody>
          <a:bodyPr/>
          <a:lstStyle/>
          <a:p>
            <a:pPr marL="45720" indent="0">
              <a:buNone/>
            </a:pPr>
            <a:endParaRPr lang="en-US" dirty="0" smtClean="0"/>
          </a:p>
          <a:p>
            <a:pPr marL="45720" indent="0">
              <a:buNone/>
            </a:pPr>
            <a:endParaRPr lang="en-US" sz="2000" dirty="0"/>
          </a:p>
          <a:p>
            <a:pPr marL="45720" indent="0">
              <a:buNone/>
            </a:pPr>
            <a:endParaRPr lang="en-US" sz="1100" dirty="0" smtClean="0"/>
          </a:p>
          <a:p>
            <a:pPr marL="45720" indent="0">
              <a:buNone/>
            </a:pPr>
            <a:endParaRPr lang="en-US" sz="1400" dirty="0" smtClean="0"/>
          </a:p>
          <a:p>
            <a:pPr marL="45720" indent="0" algn="ctr">
              <a:buNone/>
            </a:pPr>
            <a:r>
              <a:rPr lang="en-US" dirty="0" smtClean="0"/>
              <a:t>Total Number of Incidents per School</a:t>
            </a:r>
            <a:endParaRPr lang="en-US" dirty="0"/>
          </a:p>
        </p:txBody>
      </p:sp>
      <p:sp>
        <p:nvSpPr>
          <p:cNvPr id="19" name="TextBox 18"/>
          <p:cNvSpPr txBox="1"/>
          <p:nvPr/>
        </p:nvSpPr>
        <p:spPr>
          <a:xfrm>
            <a:off x="5084575" y="1627293"/>
            <a:ext cx="3497177" cy="430887"/>
          </a:xfrm>
          <a:prstGeom prst="rect">
            <a:avLst/>
          </a:prstGeom>
          <a:noFill/>
        </p:spPr>
        <p:txBody>
          <a:bodyPr wrap="square" rtlCol="0">
            <a:spAutoFit/>
          </a:bodyPr>
          <a:lstStyle/>
          <a:p>
            <a:pPr algn="ctr"/>
            <a:r>
              <a:rPr lang="en-US" sz="2200" b="1" u="sng" dirty="0"/>
              <a:t>Discipline by </a:t>
            </a:r>
            <a:r>
              <a:rPr lang="en-US" sz="2200" b="1" u="sng" dirty="0" smtClean="0"/>
              <a:t>Action</a:t>
            </a:r>
            <a:endParaRPr lang="en-US" sz="2200" b="1" u="sng" dirty="0"/>
          </a:p>
        </p:txBody>
      </p:sp>
      <p:sp>
        <p:nvSpPr>
          <p:cNvPr id="20" name="TextBox 19"/>
          <p:cNvSpPr txBox="1"/>
          <p:nvPr/>
        </p:nvSpPr>
        <p:spPr>
          <a:xfrm>
            <a:off x="5882934" y="1979905"/>
            <a:ext cx="1900457" cy="369332"/>
          </a:xfrm>
          <a:prstGeom prst="rect">
            <a:avLst/>
          </a:prstGeom>
          <a:noFill/>
        </p:spPr>
        <p:txBody>
          <a:bodyPr wrap="none" rtlCol="0">
            <a:spAutoFit/>
          </a:bodyPr>
          <a:lstStyle/>
          <a:p>
            <a:r>
              <a:rPr lang="en-US" i="1" dirty="0" smtClean="0">
                <a:solidFill>
                  <a:srgbClr val="0070C0"/>
                </a:solidFill>
              </a:rPr>
              <a:t>Count of Incidents</a:t>
            </a:r>
            <a:endParaRPr lang="en-US" i="1" dirty="0">
              <a:solidFill>
                <a:srgbClr val="0070C0"/>
              </a:solidFill>
            </a:endParaRPr>
          </a:p>
        </p:txBody>
      </p:sp>
      <p:sp>
        <p:nvSpPr>
          <p:cNvPr id="21" name="TextBox 20"/>
          <p:cNvSpPr txBox="1"/>
          <p:nvPr/>
        </p:nvSpPr>
        <p:spPr>
          <a:xfrm>
            <a:off x="94003" y="6127527"/>
            <a:ext cx="3028650" cy="646331"/>
          </a:xfrm>
          <a:prstGeom prst="rect">
            <a:avLst/>
          </a:prstGeom>
          <a:solidFill>
            <a:schemeClr val="accent1">
              <a:alpha val="42000"/>
            </a:schemeClr>
          </a:solidFill>
        </p:spPr>
        <p:txBody>
          <a:bodyPr wrap="none" rtlCol="0">
            <a:spAutoFit/>
          </a:bodyPr>
          <a:lstStyle/>
          <a:p>
            <a:r>
              <a:rPr lang="en-US" b="1" dirty="0" smtClean="0"/>
              <a:t>Note: </a:t>
            </a:r>
            <a:r>
              <a:rPr lang="en-US" dirty="0" smtClean="0"/>
              <a:t>&gt; means “Greater Than”</a:t>
            </a:r>
          </a:p>
          <a:p>
            <a:r>
              <a:rPr lang="en-US" dirty="0" smtClean="0"/>
              <a:t>           = means “Equals”</a:t>
            </a:r>
            <a:endParaRPr lang="en-US" dirty="0"/>
          </a:p>
        </p:txBody>
      </p:sp>
    </p:spTree>
    <p:extLst>
      <p:ext uri="{BB962C8B-B14F-4D97-AF65-F5344CB8AC3E}">
        <p14:creationId xmlns:p14="http://schemas.microsoft.com/office/powerpoint/2010/main" val="5999970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1050" y="241675"/>
            <a:ext cx="8762260" cy="1054394"/>
          </a:xfrm>
        </p:spPr>
        <p:txBody>
          <a:bodyPr/>
          <a:lstStyle/>
          <a:p>
            <a:r>
              <a:rPr lang="en-US" dirty="0" smtClean="0"/>
              <a:t>Comparison Business Rules</a:t>
            </a:r>
            <a:br>
              <a:rPr lang="en-US" dirty="0" smtClean="0"/>
            </a:br>
            <a:r>
              <a:rPr lang="en-US" sz="2000" dirty="0" smtClean="0"/>
              <a:t>(errors will be in Demographic File Error Report)</a:t>
            </a:r>
            <a:endParaRPr lang="en-US" sz="1600" dirty="0"/>
          </a:p>
        </p:txBody>
      </p:sp>
      <p:cxnSp>
        <p:nvCxnSpPr>
          <p:cNvPr id="10" name="Straight Connector 9"/>
          <p:cNvCxnSpPr/>
          <p:nvPr/>
        </p:nvCxnSpPr>
        <p:spPr>
          <a:xfrm>
            <a:off x="4577246" y="1632247"/>
            <a:ext cx="0" cy="522575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85447" y="2444598"/>
            <a:ext cx="408744" cy="1107996"/>
          </a:xfrm>
          <a:prstGeom prst="rect">
            <a:avLst/>
          </a:prstGeom>
          <a:noFill/>
        </p:spPr>
        <p:txBody>
          <a:bodyPr wrap="square" rtlCol="0">
            <a:spAutoFit/>
          </a:bodyPr>
          <a:lstStyle/>
          <a:p>
            <a:r>
              <a:rPr lang="en-US" sz="2400" b="1" dirty="0">
                <a:solidFill>
                  <a:srgbClr val="0070C0"/>
                </a:solidFill>
                <a:latin typeface="Bernard MT Condensed" panose="02050806060905020404" pitchFamily="18" charset="0"/>
              </a:rPr>
              <a:t>&gt;</a:t>
            </a:r>
            <a:endParaRPr lang="en-US" sz="2400" b="1" dirty="0" smtClean="0">
              <a:solidFill>
                <a:srgbClr val="0070C0"/>
              </a:solidFill>
              <a:latin typeface="Bernard MT Condensed" panose="02050806060905020404" pitchFamily="18" charset="0"/>
            </a:endParaRPr>
          </a:p>
          <a:p>
            <a:r>
              <a:rPr lang="en-US" b="1" dirty="0" smtClean="0">
                <a:solidFill>
                  <a:srgbClr val="0070C0"/>
                </a:solidFill>
                <a:latin typeface="Bernard MT Condensed" panose="02050806060905020404" pitchFamily="18" charset="0"/>
              </a:rPr>
              <a:t>or</a:t>
            </a:r>
          </a:p>
          <a:p>
            <a:r>
              <a:rPr lang="en-US" sz="2400" b="1" dirty="0">
                <a:solidFill>
                  <a:srgbClr val="0070C0"/>
                </a:solidFill>
                <a:latin typeface="Bernard MT Condensed" panose="02050806060905020404" pitchFamily="18" charset="0"/>
              </a:rPr>
              <a:t>=</a:t>
            </a:r>
          </a:p>
        </p:txBody>
      </p:sp>
      <p:sp>
        <p:nvSpPr>
          <p:cNvPr id="11" name="TextBox 10"/>
          <p:cNvSpPr txBox="1"/>
          <p:nvPr/>
        </p:nvSpPr>
        <p:spPr>
          <a:xfrm>
            <a:off x="4359082" y="4921455"/>
            <a:ext cx="408744" cy="1107996"/>
          </a:xfrm>
          <a:prstGeom prst="rect">
            <a:avLst/>
          </a:prstGeom>
          <a:noFill/>
        </p:spPr>
        <p:txBody>
          <a:bodyPr wrap="square" rtlCol="0">
            <a:spAutoFit/>
          </a:bodyPr>
          <a:lstStyle/>
          <a:p>
            <a:r>
              <a:rPr lang="en-US" sz="2400" b="1" dirty="0">
                <a:solidFill>
                  <a:srgbClr val="0070C0"/>
                </a:solidFill>
                <a:latin typeface="Bernard MT Condensed" panose="02050806060905020404" pitchFamily="18" charset="0"/>
              </a:rPr>
              <a:t>&gt;</a:t>
            </a:r>
            <a:endParaRPr lang="en-US" sz="2400" b="1" dirty="0" smtClean="0">
              <a:solidFill>
                <a:srgbClr val="0070C0"/>
              </a:solidFill>
              <a:latin typeface="Bernard MT Condensed" panose="02050806060905020404" pitchFamily="18" charset="0"/>
            </a:endParaRPr>
          </a:p>
          <a:p>
            <a:r>
              <a:rPr lang="en-US" b="1" dirty="0" smtClean="0">
                <a:solidFill>
                  <a:srgbClr val="0070C0"/>
                </a:solidFill>
                <a:latin typeface="Bernard MT Condensed" panose="02050806060905020404" pitchFamily="18" charset="0"/>
              </a:rPr>
              <a:t>or</a:t>
            </a:r>
          </a:p>
          <a:p>
            <a:r>
              <a:rPr lang="en-US" sz="2400" b="1" dirty="0">
                <a:solidFill>
                  <a:srgbClr val="0070C0"/>
                </a:solidFill>
                <a:latin typeface="Bernard MT Condensed" panose="02050806060905020404" pitchFamily="18" charset="0"/>
              </a:rPr>
              <a:t>=</a:t>
            </a:r>
          </a:p>
        </p:txBody>
      </p:sp>
      <p:sp>
        <p:nvSpPr>
          <p:cNvPr id="12" name="TextBox 11"/>
          <p:cNvSpPr txBox="1"/>
          <p:nvPr/>
        </p:nvSpPr>
        <p:spPr>
          <a:xfrm>
            <a:off x="4375476" y="3639851"/>
            <a:ext cx="408744" cy="1107996"/>
          </a:xfrm>
          <a:prstGeom prst="rect">
            <a:avLst/>
          </a:prstGeom>
          <a:noFill/>
        </p:spPr>
        <p:txBody>
          <a:bodyPr wrap="square" rtlCol="0">
            <a:spAutoFit/>
          </a:bodyPr>
          <a:lstStyle/>
          <a:p>
            <a:r>
              <a:rPr lang="en-US" sz="2400" b="1" dirty="0">
                <a:solidFill>
                  <a:srgbClr val="0070C0"/>
                </a:solidFill>
                <a:latin typeface="Bernard MT Condensed" panose="02050806060905020404" pitchFamily="18" charset="0"/>
              </a:rPr>
              <a:t>&gt;</a:t>
            </a:r>
            <a:endParaRPr lang="en-US" sz="2400" b="1" dirty="0" smtClean="0">
              <a:solidFill>
                <a:srgbClr val="0070C0"/>
              </a:solidFill>
              <a:latin typeface="Bernard MT Condensed" panose="02050806060905020404" pitchFamily="18" charset="0"/>
            </a:endParaRPr>
          </a:p>
          <a:p>
            <a:r>
              <a:rPr lang="en-US" b="1" dirty="0" smtClean="0">
                <a:solidFill>
                  <a:srgbClr val="0070C0"/>
                </a:solidFill>
                <a:latin typeface="Bernard MT Condensed" panose="02050806060905020404" pitchFamily="18" charset="0"/>
              </a:rPr>
              <a:t>or</a:t>
            </a:r>
          </a:p>
          <a:p>
            <a:r>
              <a:rPr lang="en-US" sz="2400" b="1" dirty="0">
                <a:solidFill>
                  <a:srgbClr val="0070C0"/>
                </a:solidFill>
                <a:latin typeface="Bernard MT Condensed" panose="02050806060905020404" pitchFamily="18" charset="0"/>
              </a:rPr>
              <a:t>=</a:t>
            </a:r>
          </a:p>
        </p:txBody>
      </p:sp>
      <p:cxnSp>
        <p:nvCxnSpPr>
          <p:cNvPr id="13" name="Straight Connector 12"/>
          <p:cNvCxnSpPr/>
          <p:nvPr/>
        </p:nvCxnSpPr>
        <p:spPr>
          <a:xfrm flipH="1">
            <a:off x="0" y="3478138"/>
            <a:ext cx="9144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8546" y="4780606"/>
            <a:ext cx="9144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9" name="Content Placeholder 3"/>
          <p:cNvSpPr>
            <a:spLocks noGrp="1"/>
          </p:cNvSpPr>
          <p:nvPr>
            <p:ph sz="half" idx="1"/>
          </p:nvPr>
        </p:nvSpPr>
        <p:spPr>
          <a:xfrm>
            <a:off x="5057164" y="2110821"/>
            <a:ext cx="3992834" cy="3969905"/>
          </a:xfrm>
          <a:ln>
            <a:noFill/>
          </a:ln>
        </p:spPr>
        <p:txBody>
          <a:bodyPr>
            <a:normAutofit lnSpcReduction="10000"/>
          </a:bodyPr>
          <a:lstStyle/>
          <a:p>
            <a:pPr marL="45720" indent="0">
              <a:buNone/>
            </a:pPr>
            <a:endParaRPr lang="en-US" dirty="0" smtClean="0"/>
          </a:p>
          <a:p>
            <a:pPr marL="45720" indent="0">
              <a:buNone/>
            </a:pPr>
            <a:r>
              <a:rPr lang="en-US" dirty="0" smtClean="0"/>
              <a:t>Total Number of Classroom Removals by School</a:t>
            </a:r>
          </a:p>
          <a:p>
            <a:pPr marL="45720" indent="0">
              <a:buNone/>
            </a:pPr>
            <a:endParaRPr lang="en-US" dirty="0"/>
          </a:p>
          <a:p>
            <a:pPr marL="45720" indent="0">
              <a:buNone/>
            </a:pPr>
            <a:r>
              <a:rPr lang="en-US" dirty="0"/>
              <a:t>Total Number of </a:t>
            </a:r>
            <a:r>
              <a:rPr lang="en-US" dirty="0" smtClean="0"/>
              <a:t>In School Suspensions by School</a:t>
            </a:r>
            <a:endParaRPr lang="en-US" dirty="0"/>
          </a:p>
          <a:p>
            <a:pPr marL="45720" indent="0">
              <a:buNone/>
            </a:pPr>
            <a:endParaRPr lang="en-US" dirty="0" smtClean="0"/>
          </a:p>
          <a:p>
            <a:pPr marL="45720" lvl="0" indent="0">
              <a:buClr>
                <a:srgbClr val="488BC9"/>
              </a:buClr>
              <a:buNone/>
            </a:pPr>
            <a:endParaRPr lang="en-US" sz="700" dirty="0" smtClean="0"/>
          </a:p>
          <a:p>
            <a:pPr marL="45720" lvl="0" indent="0">
              <a:buClr>
                <a:srgbClr val="488BC9"/>
              </a:buClr>
              <a:buNone/>
            </a:pPr>
            <a:r>
              <a:rPr lang="en-US" dirty="0" smtClean="0"/>
              <a:t>Number </a:t>
            </a:r>
            <a:r>
              <a:rPr lang="en-US" dirty="0"/>
              <a:t>of Out of </a:t>
            </a:r>
            <a:r>
              <a:rPr lang="en-US" dirty="0" smtClean="0"/>
              <a:t>School Suspensions by School</a:t>
            </a:r>
            <a:endParaRPr lang="en-US" dirty="0"/>
          </a:p>
          <a:p>
            <a:pPr marL="45720" indent="0">
              <a:buNone/>
            </a:pPr>
            <a:endParaRPr lang="en-US" dirty="0"/>
          </a:p>
        </p:txBody>
      </p:sp>
      <p:sp>
        <p:nvSpPr>
          <p:cNvPr id="20" name="TextBox 19"/>
          <p:cNvSpPr txBox="1"/>
          <p:nvPr/>
        </p:nvSpPr>
        <p:spPr>
          <a:xfrm>
            <a:off x="5264210" y="1634035"/>
            <a:ext cx="3497177" cy="430887"/>
          </a:xfrm>
          <a:prstGeom prst="rect">
            <a:avLst/>
          </a:prstGeom>
          <a:noFill/>
        </p:spPr>
        <p:txBody>
          <a:bodyPr wrap="square" rtlCol="0">
            <a:spAutoFit/>
          </a:bodyPr>
          <a:lstStyle/>
          <a:p>
            <a:pPr algn="ctr"/>
            <a:r>
              <a:rPr lang="en-US" sz="2200" b="1" u="sng" dirty="0"/>
              <a:t>Discipline by </a:t>
            </a:r>
            <a:r>
              <a:rPr lang="en-US" sz="2200" b="1" u="sng" dirty="0" smtClean="0"/>
              <a:t>Action</a:t>
            </a:r>
            <a:endParaRPr lang="en-US" sz="2200" b="1" u="sng" dirty="0"/>
          </a:p>
        </p:txBody>
      </p:sp>
      <p:sp>
        <p:nvSpPr>
          <p:cNvPr id="21" name="TextBox 20"/>
          <p:cNvSpPr txBox="1"/>
          <p:nvPr/>
        </p:nvSpPr>
        <p:spPr>
          <a:xfrm>
            <a:off x="6062569" y="2023000"/>
            <a:ext cx="1900457" cy="369332"/>
          </a:xfrm>
          <a:prstGeom prst="rect">
            <a:avLst/>
          </a:prstGeom>
          <a:noFill/>
        </p:spPr>
        <p:txBody>
          <a:bodyPr wrap="none" rtlCol="0">
            <a:spAutoFit/>
          </a:bodyPr>
          <a:lstStyle/>
          <a:p>
            <a:r>
              <a:rPr lang="en-US" i="1" dirty="0" smtClean="0">
                <a:solidFill>
                  <a:srgbClr val="0070C0"/>
                </a:solidFill>
              </a:rPr>
              <a:t>Count of Incidents</a:t>
            </a:r>
            <a:endParaRPr lang="en-US" i="1" dirty="0">
              <a:solidFill>
                <a:srgbClr val="0070C0"/>
              </a:solidFill>
            </a:endParaRPr>
          </a:p>
        </p:txBody>
      </p:sp>
      <p:sp>
        <p:nvSpPr>
          <p:cNvPr id="22" name="Content Placeholder 4"/>
          <p:cNvSpPr>
            <a:spLocks noGrp="1"/>
          </p:cNvSpPr>
          <p:nvPr>
            <p:ph sz="half" idx="2"/>
          </p:nvPr>
        </p:nvSpPr>
        <p:spPr>
          <a:xfrm>
            <a:off x="199372" y="2544166"/>
            <a:ext cx="4144711" cy="3651535"/>
          </a:xfrm>
          <a:ln>
            <a:noFill/>
          </a:ln>
        </p:spPr>
        <p:txBody>
          <a:bodyPr>
            <a:normAutofit lnSpcReduction="10000"/>
          </a:bodyPr>
          <a:lstStyle/>
          <a:p>
            <a:pPr marL="45720" indent="0">
              <a:buNone/>
            </a:pPr>
            <a:r>
              <a:rPr lang="en-US" i="1" dirty="0"/>
              <a:t>(SR091</a:t>
            </a:r>
            <a:r>
              <a:rPr lang="en-US" i="1" dirty="0" smtClean="0"/>
              <a:t>) </a:t>
            </a:r>
            <a:r>
              <a:rPr lang="en-US" dirty="0" smtClean="0"/>
              <a:t>The Sum by School</a:t>
            </a:r>
            <a:r>
              <a:rPr lang="en-US" dirty="0"/>
              <a:t> </a:t>
            </a:r>
            <a:r>
              <a:rPr lang="en-US" dirty="0" smtClean="0"/>
              <a:t>of Classroom Removals</a:t>
            </a:r>
            <a:endParaRPr lang="en-US" sz="1800" dirty="0"/>
          </a:p>
          <a:p>
            <a:pPr marL="45720" indent="0">
              <a:buClr>
                <a:srgbClr val="488BC9"/>
              </a:buClr>
              <a:buNone/>
            </a:pPr>
            <a:endParaRPr lang="en-US" i="1" dirty="0" smtClean="0"/>
          </a:p>
          <a:p>
            <a:pPr marL="45720" indent="0">
              <a:buClr>
                <a:srgbClr val="488BC9"/>
              </a:buClr>
              <a:buNone/>
            </a:pPr>
            <a:r>
              <a:rPr lang="en-US" i="1" dirty="0" smtClean="0"/>
              <a:t>(</a:t>
            </a:r>
            <a:r>
              <a:rPr lang="en-US" i="1" dirty="0"/>
              <a:t>SR092</a:t>
            </a:r>
            <a:r>
              <a:rPr lang="en-US" i="1" dirty="0" smtClean="0"/>
              <a:t>) </a:t>
            </a:r>
            <a:r>
              <a:rPr lang="en-US" dirty="0" smtClean="0"/>
              <a:t>The </a:t>
            </a:r>
            <a:r>
              <a:rPr lang="en-US" dirty="0"/>
              <a:t>Sum by School of </a:t>
            </a:r>
            <a:r>
              <a:rPr lang="en-US" dirty="0" smtClean="0"/>
              <a:t>In School Suspensions</a:t>
            </a:r>
          </a:p>
          <a:p>
            <a:pPr marL="45720" lvl="0" indent="0">
              <a:buClr>
                <a:srgbClr val="488BC9"/>
              </a:buClr>
              <a:buNone/>
            </a:pPr>
            <a:endParaRPr lang="en-US" sz="1100" dirty="0" smtClean="0"/>
          </a:p>
          <a:p>
            <a:pPr marL="45720" indent="0">
              <a:buClr>
                <a:srgbClr val="488BC9"/>
              </a:buClr>
              <a:buNone/>
            </a:pPr>
            <a:endParaRPr lang="en-US" sz="1400" i="1" dirty="0" smtClean="0"/>
          </a:p>
          <a:p>
            <a:pPr marL="45720" indent="0">
              <a:buClr>
                <a:srgbClr val="488BC9"/>
              </a:buClr>
              <a:buNone/>
            </a:pPr>
            <a:r>
              <a:rPr lang="en-US" i="1" dirty="0" smtClean="0"/>
              <a:t>(</a:t>
            </a:r>
            <a:r>
              <a:rPr lang="en-US" i="1" dirty="0"/>
              <a:t>SR093</a:t>
            </a:r>
            <a:r>
              <a:rPr lang="en-US" i="1" dirty="0" smtClean="0"/>
              <a:t>) </a:t>
            </a:r>
            <a:r>
              <a:rPr lang="en-US" dirty="0" smtClean="0"/>
              <a:t>The </a:t>
            </a:r>
            <a:r>
              <a:rPr lang="en-US" dirty="0"/>
              <a:t>Sum by School </a:t>
            </a:r>
            <a:endParaRPr lang="en-US" dirty="0" smtClean="0"/>
          </a:p>
          <a:p>
            <a:pPr marL="45720" indent="0">
              <a:buClr>
                <a:srgbClr val="488BC9"/>
              </a:buClr>
              <a:buNone/>
            </a:pPr>
            <a:r>
              <a:rPr lang="en-US" dirty="0" smtClean="0"/>
              <a:t>of Total Out of School Suspensions</a:t>
            </a:r>
            <a:endParaRPr lang="en-US" dirty="0"/>
          </a:p>
          <a:p>
            <a:pPr marL="45720" indent="0">
              <a:buNone/>
            </a:pPr>
            <a:endParaRPr lang="en-US" sz="1800" dirty="0" smtClean="0"/>
          </a:p>
        </p:txBody>
      </p:sp>
      <p:sp>
        <p:nvSpPr>
          <p:cNvPr id="23" name="TextBox 22"/>
          <p:cNvSpPr txBox="1"/>
          <p:nvPr/>
        </p:nvSpPr>
        <p:spPr>
          <a:xfrm>
            <a:off x="0" y="1634035"/>
            <a:ext cx="4455178" cy="430887"/>
          </a:xfrm>
          <a:prstGeom prst="rect">
            <a:avLst/>
          </a:prstGeom>
          <a:noFill/>
        </p:spPr>
        <p:txBody>
          <a:bodyPr wrap="square" rtlCol="0">
            <a:spAutoFit/>
          </a:bodyPr>
          <a:lstStyle/>
          <a:p>
            <a:pPr algn="ctr"/>
            <a:r>
              <a:rPr lang="en-US" sz="2200" b="1" u="sng" dirty="0"/>
              <a:t>Discipline by Student Demographic</a:t>
            </a:r>
          </a:p>
        </p:txBody>
      </p:sp>
      <p:sp>
        <p:nvSpPr>
          <p:cNvPr id="24" name="TextBox 23"/>
          <p:cNvSpPr txBox="1"/>
          <p:nvPr/>
        </p:nvSpPr>
        <p:spPr>
          <a:xfrm>
            <a:off x="616692" y="1985650"/>
            <a:ext cx="2950423" cy="369332"/>
          </a:xfrm>
          <a:prstGeom prst="rect">
            <a:avLst/>
          </a:prstGeom>
          <a:noFill/>
        </p:spPr>
        <p:txBody>
          <a:bodyPr wrap="none" rtlCol="0">
            <a:spAutoFit/>
          </a:bodyPr>
          <a:lstStyle/>
          <a:p>
            <a:r>
              <a:rPr lang="en-US" i="1" dirty="0" smtClean="0">
                <a:solidFill>
                  <a:srgbClr val="0070C0"/>
                </a:solidFill>
              </a:rPr>
              <a:t>Count of Students Disciplined</a:t>
            </a:r>
            <a:endParaRPr lang="en-US" i="1" dirty="0">
              <a:solidFill>
                <a:srgbClr val="0070C0"/>
              </a:solidFill>
            </a:endParaRPr>
          </a:p>
        </p:txBody>
      </p:sp>
      <p:sp>
        <p:nvSpPr>
          <p:cNvPr id="15" name="TextBox 14"/>
          <p:cNvSpPr txBox="1"/>
          <p:nvPr/>
        </p:nvSpPr>
        <p:spPr>
          <a:xfrm>
            <a:off x="94003" y="6127527"/>
            <a:ext cx="2717795" cy="646331"/>
          </a:xfrm>
          <a:prstGeom prst="rect">
            <a:avLst/>
          </a:prstGeom>
          <a:solidFill>
            <a:schemeClr val="accent1">
              <a:alpha val="42000"/>
            </a:schemeClr>
          </a:solidFill>
        </p:spPr>
        <p:txBody>
          <a:bodyPr wrap="none" rtlCol="0">
            <a:spAutoFit/>
          </a:bodyPr>
          <a:lstStyle/>
          <a:p>
            <a:r>
              <a:rPr lang="en-US" b="1" dirty="0" smtClean="0"/>
              <a:t>Note: </a:t>
            </a:r>
            <a:r>
              <a:rPr lang="en-US" dirty="0" smtClean="0"/>
              <a:t>&lt; means “Less Than”</a:t>
            </a:r>
          </a:p>
          <a:p>
            <a:r>
              <a:rPr lang="en-US" dirty="0" smtClean="0"/>
              <a:t>           = means “Equals”</a:t>
            </a:r>
            <a:endParaRPr lang="en-US" dirty="0"/>
          </a:p>
        </p:txBody>
      </p:sp>
    </p:spTree>
    <p:extLst>
      <p:ext uri="{BB962C8B-B14F-4D97-AF65-F5344CB8AC3E}">
        <p14:creationId xmlns:p14="http://schemas.microsoft.com/office/powerpoint/2010/main" val="23145549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1050" y="241675"/>
            <a:ext cx="8762260" cy="1054394"/>
          </a:xfrm>
        </p:spPr>
        <p:txBody>
          <a:bodyPr/>
          <a:lstStyle/>
          <a:p>
            <a:r>
              <a:rPr lang="en-US" dirty="0" smtClean="0"/>
              <a:t>More Comparison Business Rules</a:t>
            </a:r>
            <a:br>
              <a:rPr lang="en-US" dirty="0" smtClean="0"/>
            </a:br>
            <a:r>
              <a:rPr lang="en-US" sz="2000" dirty="0" smtClean="0"/>
              <a:t>(errors will be in Demographic File Error Report)</a:t>
            </a:r>
            <a:endParaRPr lang="en-US" sz="1600" dirty="0"/>
          </a:p>
        </p:txBody>
      </p:sp>
      <p:cxnSp>
        <p:nvCxnSpPr>
          <p:cNvPr id="10" name="Straight Connector 9"/>
          <p:cNvCxnSpPr/>
          <p:nvPr/>
        </p:nvCxnSpPr>
        <p:spPr>
          <a:xfrm>
            <a:off x="4577246" y="1632247"/>
            <a:ext cx="0" cy="522575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98020" y="2444598"/>
            <a:ext cx="408744" cy="1107996"/>
          </a:xfrm>
          <a:prstGeom prst="rect">
            <a:avLst/>
          </a:prstGeom>
          <a:noFill/>
        </p:spPr>
        <p:txBody>
          <a:bodyPr wrap="square" rtlCol="0">
            <a:spAutoFit/>
          </a:bodyPr>
          <a:lstStyle/>
          <a:p>
            <a:r>
              <a:rPr lang="en-US" sz="2400" b="1" dirty="0">
                <a:solidFill>
                  <a:srgbClr val="0070C0"/>
                </a:solidFill>
                <a:latin typeface="Bernard MT Condensed" panose="02050806060905020404" pitchFamily="18" charset="0"/>
              </a:rPr>
              <a:t>&gt;</a:t>
            </a:r>
            <a:endParaRPr lang="en-US" sz="2400" b="1" dirty="0" smtClean="0">
              <a:solidFill>
                <a:srgbClr val="0070C0"/>
              </a:solidFill>
              <a:latin typeface="Bernard MT Condensed" panose="02050806060905020404" pitchFamily="18" charset="0"/>
            </a:endParaRPr>
          </a:p>
          <a:p>
            <a:r>
              <a:rPr lang="en-US" b="1" dirty="0" smtClean="0">
                <a:solidFill>
                  <a:srgbClr val="0070C0"/>
                </a:solidFill>
                <a:latin typeface="Bernard MT Condensed" panose="02050806060905020404" pitchFamily="18" charset="0"/>
              </a:rPr>
              <a:t>or</a:t>
            </a:r>
          </a:p>
          <a:p>
            <a:r>
              <a:rPr lang="en-US" sz="2400" b="1" dirty="0">
                <a:solidFill>
                  <a:srgbClr val="0070C0"/>
                </a:solidFill>
                <a:latin typeface="Bernard MT Condensed" panose="02050806060905020404" pitchFamily="18" charset="0"/>
              </a:rPr>
              <a:t>=</a:t>
            </a:r>
          </a:p>
        </p:txBody>
      </p:sp>
      <p:sp>
        <p:nvSpPr>
          <p:cNvPr id="11" name="TextBox 10"/>
          <p:cNvSpPr txBox="1"/>
          <p:nvPr/>
        </p:nvSpPr>
        <p:spPr>
          <a:xfrm>
            <a:off x="4398020" y="5137385"/>
            <a:ext cx="408744" cy="1107996"/>
          </a:xfrm>
          <a:prstGeom prst="rect">
            <a:avLst/>
          </a:prstGeom>
          <a:noFill/>
        </p:spPr>
        <p:txBody>
          <a:bodyPr wrap="square" rtlCol="0">
            <a:spAutoFit/>
          </a:bodyPr>
          <a:lstStyle/>
          <a:p>
            <a:r>
              <a:rPr lang="en-US" sz="2400" b="1" dirty="0">
                <a:solidFill>
                  <a:srgbClr val="0070C0"/>
                </a:solidFill>
                <a:latin typeface="Bernard MT Condensed" panose="02050806060905020404" pitchFamily="18" charset="0"/>
              </a:rPr>
              <a:t>&gt;</a:t>
            </a:r>
            <a:endParaRPr lang="en-US" sz="2400" b="1" dirty="0" smtClean="0">
              <a:solidFill>
                <a:srgbClr val="0070C0"/>
              </a:solidFill>
              <a:latin typeface="Bernard MT Condensed" panose="02050806060905020404" pitchFamily="18" charset="0"/>
            </a:endParaRPr>
          </a:p>
          <a:p>
            <a:r>
              <a:rPr lang="en-US" b="1" dirty="0" smtClean="0">
                <a:solidFill>
                  <a:srgbClr val="0070C0"/>
                </a:solidFill>
                <a:latin typeface="Bernard MT Condensed" panose="02050806060905020404" pitchFamily="18" charset="0"/>
              </a:rPr>
              <a:t>or</a:t>
            </a:r>
          </a:p>
          <a:p>
            <a:r>
              <a:rPr lang="en-US" sz="2400" b="1" dirty="0">
                <a:solidFill>
                  <a:srgbClr val="0070C0"/>
                </a:solidFill>
                <a:latin typeface="Bernard MT Condensed" panose="02050806060905020404" pitchFamily="18" charset="0"/>
              </a:rPr>
              <a:t>=</a:t>
            </a:r>
          </a:p>
        </p:txBody>
      </p:sp>
      <p:sp>
        <p:nvSpPr>
          <p:cNvPr id="12" name="TextBox 11"/>
          <p:cNvSpPr txBox="1"/>
          <p:nvPr/>
        </p:nvSpPr>
        <p:spPr>
          <a:xfrm>
            <a:off x="4388049" y="3862041"/>
            <a:ext cx="408744" cy="1107996"/>
          </a:xfrm>
          <a:prstGeom prst="rect">
            <a:avLst/>
          </a:prstGeom>
          <a:noFill/>
        </p:spPr>
        <p:txBody>
          <a:bodyPr wrap="square" rtlCol="0">
            <a:spAutoFit/>
          </a:bodyPr>
          <a:lstStyle/>
          <a:p>
            <a:r>
              <a:rPr lang="en-US" sz="2400" b="1" dirty="0">
                <a:solidFill>
                  <a:srgbClr val="0070C0"/>
                </a:solidFill>
                <a:latin typeface="Bernard MT Condensed" panose="02050806060905020404" pitchFamily="18" charset="0"/>
              </a:rPr>
              <a:t>&gt;</a:t>
            </a:r>
            <a:endParaRPr lang="en-US" sz="2400" b="1" dirty="0" smtClean="0">
              <a:solidFill>
                <a:srgbClr val="0070C0"/>
              </a:solidFill>
              <a:latin typeface="Bernard MT Condensed" panose="02050806060905020404" pitchFamily="18" charset="0"/>
            </a:endParaRPr>
          </a:p>
          <a:p>
            <a:r>
              <a:rPr lang="en-US" b="1" dirty="0" smtClean="0">
                <a:solidFill>
                  <a:srgbClr val="0070C0"/>
                </a:solidFill>
                <a:latin typeface="Bernard MT Condensed" panose="02050806060905020404" pitchFamily="18" charset="0"/>
              </a:rPr>
              <a:t>or</a:t>
            </a:r>
          </a:p>
          <a:p>
            <a:r>
              <a:rPr lang="en-US" sz="2400" b="1" dirty="0">
                <a:solidFill>
                  <a:srgbClr val="0070C0"/>
                </a:solidFill>
                <a:latin typeface="Bernard MT Condensed" panose="02050806060905020404" pitchFamily="18" charset="0"/>
              </a:rPr>
              <a:t>=</a:t>
            </a:r>
          </a:p>
        </p:txBody>
      </p:sp>
      <p:cxnSp>
        <p:nvCxnSpPr>
          <p:cNvPr id="13" name="Straight Connector 12"/>
          <p:cNvCxnSpPr/>
          <p:nvPr/>
        </p:nvCxnSpPr>
        <p:spPr>
          <a:xfrm flipH="1">
            <a:off x="5246" y="3725309"/>
            <a:ext cx="9144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246" y="5061695"/>
            <a:ext cx="9144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7" name="Content Placeholder 4"/>
          <p:cNvSpPr>
            <a:spLocks noGrp="1"/>
          </p:cNvSpPr>
          <p:nvPr>
            <p:ph sz="half" idx="2"/>
          </p:nvPr>
        </p:nvSpPr>
        <p:spPr>
          <a:xfrm>
            <a:off x="-8546" y="2444598"/>
            <a:ext cx="4406566" cy="3922520"/>
          </a:xfrm>
          <a:ln>
            <a:noFill/>
          </a:ln>
        </p:spPr>
        <p:txBody>
          <a:bodyPr/>
          <a:lstStyle/>
          <a:p>
            <a:pPr marL="45720" indent="0">
              <a:buNone/>
            </a:pPr>
            <a:r>
              <a:rPr lang="en-US" i="1" dirty="0"/>
              <a:t>(SR094</a:t>
            </a:r>
            <a:r>
              <a:rPr lang="en-US" i="1" dirty="0" smtClean="0"/>
              <a:t>) </a:t>
            </a:r>
            <a:r>
              <a:rPr lang="en-US" dirty="0" smtClean="0"/>
              <a:t>The Sum by School</a:t>
            </a:r>
            <a:r>
              <a:rPr lang="en-US" dirty="0"/>
              <a:t> </a:t>
            </a:r>
            <a:r>
              <a:rPr lang="en-US" dirty="0" smtClean="0"/>
              <a:t>Expulsions without Services and Expulsions with Services</a:t>
            </a:r>
            <a:endParaRPr lang="en-US" sz="1800" dirty="0"/>
          </a:p>
          <a:p>
            <a:pPr marL="45720" indent="0">
              <a:buClr>
                <a:srgbClr val="488BC9"/>
              </a:buClr>
              <a:buNone/>
            </a:pPr>
            <a:endParaRPr lang="en-US" sz="1400" i="1" dirty="0" smtClean="0"/>
          </a:p>
          <a:p>
            <a:pPr marL="45720" indent="0">
              <a:buClr>
                <a:srgbClr val="488BC9"/>
              </a:buClr>
              <a:buNone/>
            </a:pPr>
            <a:r>
              <a:rPr lang="en-US" i="1" dirty="0" smtClean="0"/>
              <a:t>(</a:t>
            </a:r>
            <a:r>
              <a:rPr lang="en-US" i="1" dirty="0"/>
              <a:t>SR095</a:t>
            </a:r>
            <a:r>
              <a:rPr lang="en-US" i="1" dirty="0" smtClean="0"/>
              <a:t>) </a:t>
            </a:r>
            <a:r>
              <a:rPr lang="en-US" dirty="0" smtClean="0"/>
              <a:t>The </a:t>
            </a:r>
            <a:r>
              <a:rPr lang="en-US" dirty="0"/>
              <a:t>Sum by School of </a:t>
            </a:r>
            <a:r>
              <a:rPr lang="en-US" dirty="0" smtClean="0"/>
              <a:t>Referrals to Law Enforcement</a:t>
            </a:r>
          </a:p>
          <a:p>
            <a:pPr marL="45720" lvl="0" indent="0">
              <a:buClr>
                <a:srgbClr val="488BC9"/>
              </a:buClr>
              <a:buNone/>
            </a:pPr>
            <a:endParaRPr lang="en-US" sz="1100" dirty="0" smtClean="0"/>
          </a:p>
          <a:p>
            <a:pPr marL="45720" indent="0">
              <a:buClr>
                <a:srgbClr val="488BC9"/>
              </a:buClr>
              <a:buNone/>
            </a:pPr>
            <a:endParaRPr lang="en-US" sz="1600" i="1" dirty="0" smtClean="0"/>
          </a:p>
          <a:p>
            <a:pPr marL="45720" indent="0">
              <a:buClr>
                <a:srgbClr val="488BC9"/>
              </a:buClr>
              <a:buNone/>
            </a:pPr>
            <a:r>
              <a:rPr lang="en-US" i="1" dirty="0" smtClean="0"/>
              <a:t>(</a:t>
            </a:r>
            <a:r>
              <a:rPr lang="en-US" i="1" dirty="0"/>
              <a:t>SR096</a:t>
            </a:r>
            <a:r>
              <a:rPr lang="en-US" i="1" dirty="0" smtClean="0"/>
              <a:t>) </a:t>
            </a:r>
            <a:r>
              <a:rPr lang="en-US" dirty="0" smtClean="0"/>
              <a:t>The </a:t>
            </a:r>
            <a:r>
              <a:rPr lang="en-US" dirty="0"/>
              <a:t>Sum by School </a:t>
            </a:r>
            <a:r>
              <a:rPr lang="en-US" dirty="0" smtClean="0"/>
              <a:t>of Other Action Taken</a:t>
            </a:r>
            <a:endParaRPr lang="en-US" dirty="0"/>
          </a:p>
          <a:p>
            <a:pPr marL="45720" indent="0">
              <a:buNone/>
            </a:pPr>
            <a:endParaRPr lang="en-US" sz="1800" dirty="0" smtClean="0"/>
          </a:p>
        </p:txBody>
      </p:sp>
      <p:sp>
        <p:nvSpPr>
          <p:cNvPr id="18" name="TextBox 17"/>
          <p:cNvSpPr txBox="1"/>
          <p:nvPr/>
        </p:nvSpPr>
        <p:spPr>
          <a:xfrm>
            <a:off x="108276" y="1632247"/>
            <a:ext cx="4455178" cy="430887"/>
          </a:xfrm>
          <a:prstGeom prst="rect">
            <a:avLst/>
          </a:prstGeom>
          <a:noFill/>
        </p:spPr>
        <p:txBody>
          <a:bodyPr wrap="square" rtlCol="0">
            <a:spAutoFit/>
          </a:bodyPr>
          <a:lstStyle/>
          <a:p>
            <a:pPr algn="ctr"/>
            <a:r>
              <a:rPr lang="en-US" sz="2200" b="1" u="sng" dirty="0"/>
              <a:t>Discipline by Student Demographic</a:t>
            </a:r>
          </a:p>
        </p:txBody>
      </p:sp>
      <p:sp>
        <p:nvSpPr>
          <p:cNvPr id="19" name="TextBox 18"/>
          <p:cNvSpPr txBox="1"/>
          <p:nvPr/>
        </p:nvSpPr>
        <p:spPr>
          <a:xfrm>
            <a:off x="724968" y="1996682"/>
            <a:ext cx="2950423" cy="369332"/>
          </a:xfrm>
          <a:prstGeom prst="rect">
            <a:avLst/>
          </a:prstGeom>
          <a:noFill/>
        </p:spPr>
        <p:txBody>
          <a:bodyPr wrap="none" rtlCol="0">
            <a:spAutoFit/>
          </a:bodyPr>
          <a:lstStyle/>
          <a:p>
            <a:r>
              <a:rPr lang="en-US" i="1" dirty="0" smtClean="0">
                <a:solidFill>
                  <a:srgbClr val="0070C0"/>
                </a:solidFill>
              </a:rPr>
              <a:t>Count of Students Disciplined</a:t>
            </a:r>
            <a:endParaRPr lang="en-US" i="1" dirty="0">
              <a:solidFill>
                <a:srgbClr val="0070C0"/>
              </a:solidFill>
            </a:endParaRPr>
          </a:p>
        </p:txBody>
      </p:sp>
      <p:sp>
        <p:nvSpPr>
          <p:cNvPr id="20" name="Content Placeholder 3"/>
          <p:cNvSpPr>
            <a:spLocks noGrp="1"/>
          </p:cNvSpPr>
          <p:nvPr>
            <p:ph sz="half" idx="1"/>
          </p:nvPr>
        </p:nvSpPr>
        <p:spPr>
          <a:xfrm>
            <a:off x="5074255" y="2275476"/>
            <a:ext cx="3992834" cy="3969905"/>
          </a:xfrm>
          <a:ln>
            <a:noFill/>
          </a:ln>
        </p:spPr>
        <p:txBody>
          <a:bodyPr/>
          <a:lstStyle/>
          <a:p>
            <a:pPr marL="45720" indent="0">
              <a:buNone/>
            </a:pPr>
            <a:endParaRPr lang="en-US" dirty="0" smtClean="0"/>
          </a:p>
          <a:p>
            <a:pPr marL="45720" indent="0">
              <a:buNone/>
            </a:pPr>
            <a:r>
              <a:rPr lang="en-US" dirty="0" smtClean="0"/>
              <a:t>Total Number of Expulsions by School</a:t>
            </a:r>
          </a:p>
          <a:p>
            <a:pPr marL="45720" indent="0">
              <a:buNone/>
            </a:pPr>
            <a:endParaRPr lang="en-US" dirty="0"/>
          </a:p>
          <a:p>
            <a:pPr marL="45720" indent="0">
              <a:buNone/>
            </a:pPr>
            <a:r>
              <a:rPr lang="en-US" dirty="0"/>
              <a:t>Total Number of </a:t>
            </a:r>
            <a:r>
              <a:rPr lang="en-US" dirty="0" smtClean="0"/>
              <a:t>Referrals to Law Enforcement by School</a:t>
            </a:r>
            <a:endParaRPr lang="en-US" dirty="0"/>
          </a:p>
          <a:p>
            <a:pPr marL="45720" indent="0">
              <a:buNone/>
            </a:pPr>
            <a:endParaRPr lang="en-US" dirty="0" smtClean="0"/>
          </a:p>
          <a:p>
            <a:pPr marL="45720" lvl="0" indent="0">
              <a:buClr>
                <a:srgbClr val="488BC9"/>
              </a:buClr>
              <a:buNone/>
            </a:pPr>
            <a:endParaRPr lang="en-US" sz="700" dirty="0" smtClean="0"/>
          </a:p>
          <a:p>
            <a:pPr marL="45720" lvl="0" indent="0">
              <a:buClr>
                <a:srgbClr val="488BC9"/>
              </a:buClr>
              <a:buNone/>
            </a:pPr>
            <a:r>
              <a:rPr lang="en-US" dirty="0" smtClean="0"/>
              <a:t>Number </a:t>
            </a:r>
            <a:r>
              <a:rPr lang="en-US" dirty="0"/>
              <a:t>of </a:t>
            </a:r>
            <a:r>
              <a:rPr lang="en-US" dirty="0" smtClean="0"/>
              <a:t>Other Action Taken by School</a:t>
            </a:r>
            <a:endParaRPr lang="en-US" dirty="0"/>
          </a:p>
          <a:p>
            <a:pPr marL="45720" indent="0">
              <a:buNone/>
            </a:pPr>
            <a:endParaRPr lang="en-US" dirty="0"/>
          </a:p>
        </p:txBody>
      </p:sp>
      <p:sp>
        <p:nvSpPr>
          <p:cNvPr id="21" name="TextBox 20"/>
          <p:cNvSpPr txBox="1"/>
          <p:nvPr/>
        </p:nvSpPr>
        <p:spPr>
          <a:xfrm>
            <a:off x="5281301" y="1632247"/>
            <a:ext cx="3497177" cy="430887"/>
          </a:xfrm>
          <a:prstGeom prst="rect">
            <a:avLst/>
          </a:prstGeom>
          <a:noFill/>
        </p:spPr>
        <p:txBody>
          <a:bodyPr wrap="square" rtlCol="0">
            <a:spAutoFit/>
          </a:bodyPr>
          <a:lstStyle/>
          <a:p>
            <a:pPr algn="ctr"/>
            <a:r>
              <a:rPr lang="en-US" sz="2200" b="1" u="sng" dirty="0"/>
              <a:t>Discipline by </a:t>
            </a:r>
            <a:r>
              <a:rPr lang="en-US" sz="2200" b="1" u="sng" dirty="0" smtClean="0"/>
              <a:t>Action</a:t>
            </a:r>
            <a:endParaRPr lang="en-US" sz="2200" b="1" u="sng" dirty="0"/>
          </a:p>
        </p:txBody>
      </p:sp>
      <p:sp>
        <p:nvSpPr>
          <p:cNvPr id="22" name="TextBox 21"/>
          <p:cNvSpPr txBox="1"/>
          <p:nvPr/>
        </p:nvSpPr>
        <p:spPr>
          <a:xfrm>
            <a:off x="6079660" y="2000098"/>
            <a:ext cx="1900457" cy="369332"/>
          </a:xfrm>
          <a:prstGeom prst="rect">
            <a:avLst/>
          </a:prstGeom>
          <a:noFill/>
        </p:spPr>
        <p:txBody>
          <a:bodyPr wrap="none" rtlCol="0">
            <a:spAutoFit/>
          </a:bodyPr>
          <a:lstStyle/>
          <a:p>
            <a:r>
              <a:rPr lang="en-US" i="1" dirty="0" smtClean="0">
                <a:solidFill>
                  <a:srgbClr val="0070C0"/>
                </a:solidFill>
              </a:rPr>
              <a:t>Count of Incidents</a:t>
            </a:r>
            <a:endParaRPr lang="en-US" i="1" dirty="0">
              <a:solidFill>
                <a:srgbClr val="0070C0"/>
              </a:solidFill>
            </a:endParaRPr>
          </a:p>
        </p:txBody>
      </p:sp>
      <p:sp>
        <p:nvSpPr>
          <p:cNvPr id="15" name="TextBox 14"/>
          <p:cNvSpPr txBox="1"/>
          <p:nvPr/>
        </p:nvSpPr>
        <p:spPr>
          <a:xfrm>
            <a:off x="94003" y="6127527"/>
            <a:ext cx="2717795" cy="646331"/>
          </a:xfrm>
          <a:prstGeom prst="rect">
            <a:avLst/>
          </a:prstGeom>
          <a:solidFill>
            <a:schemeClr val="accent1">
              <a:alpha val="42000"/>
            </a:schemeClr>
          </a:solidFill>
        </p:spPr>
        <p:txBody>
          <a:bodyPr wrap="none" rtlCol="0">
            <a:spAutoFit/>
          </a:bodyPr>
          <a:lstStyle/>
          <a:p>
            <a:r>
              <a:rPr lang="en-US" b="1" dirty="0" smtClean="0"/>
              <a:t>Note: </a:t>
            </a:r>
            <a:r>
              <a:rPr lang="en-US" dirty="0" smtClean="0"/>
              <a:t>&lt; means “Less Than”</a:t>
            </a:r>
          </a:p>
          <a:p>
            <a:r>
              <a:rPr lang="en-US" dirty="0" smtClean="0"/>
              <a:t>           = means “Equals”</a:t>
            </a:r>
            <a:endParaRPr lang="en-US" dirty="0"/>
          </a:p>
        </p:txBody>
      </p:sp>
    </p:spTree>
    <p:extLst>
      <p:ext uri="{BB962C8B-B14F-4D97-AF65-F5344CB8AC3E}">
        <p14:creationId xmlns:p14="http://schemas.microsoft.com/office/powerpoint/2010/main" val="15404682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Important Note to Remember</a:t>
            </a:r>
            <a:endParaRPr lang="en-US" dirty="0"/>
          </a:p>
        </p:txBody>
      </p:sp>
      <p:sp>
        <p:nvSpPr>
          <p:cNvPr id="5" name="TextBox 4"/>
          <p:cNvSpPr txBox="1"/>
          <p:nvPr/>
        </p:nvSpPr>
        <p:spPr>
          <a:xfrm>
            <a:off x="5101448" y="1822497"/>
            <a:ext cx="3497177" cy="430887"/>
          </a:xfrm>
          <a:prstGeom prst="rect">
            <a:avLst/>
          </a:prstGeom>
          <a:noFill/>
        </p:spPr>
        <p:txBody>
          <a:bodyPr wrap="square" rtlCol="0">
            <a:spAutoFit/>
          </a:bodyPr>
          <a:lstStyle/>
          <a:p>
            <a:pPr algn="ctr"/>
            <a:r>
              <a:rPr lang="en-US" sz="2200" b="1" u="sng" dirty="0"/>
              <a:t>Discipline by </a:t>
            </a:r>
            <a:r>
              <a:rPr lang="en-US" sz="2200" b="1" u="sng" dirty="0" smtClean="0"/>
              <a:t>Action</a:t>
            </a:r>
            <a:endParaRPr lang="en-US" sz="2200" b="1" u="sng" dirty="0"/>
          </a:p>
        </p:txBody>
      </p:sp>
      <p:sp>
        <p:nvSpPr>
          <p:cNvPr id="6" name="TextBox 5"/>
          <p:cNvSpPr txBox="1"/>
          <p:nvPr/>
        </p:nvSpPr>
        <p:spPr>
          <a:xfrm>
            <a:off x="-9109" y="1825913"/>
            <a:ext cx="4455178" cy="430887"/>
          </a:xfrm>
          <a:prstGeom prst="rect">
            <a:avLst/>
          </a:prstGeom>
          <a:noFill/>
        </p:spPr>
        <p:txBody>
          <a:bodyPr wrap="square" rtlCol="0">
            <a:spAutoFit/>
          </a:bodyPr>
          <a:lstStyle/>
          <a:p>
            <a:pPr algn="ctr"/>
            <a:r>
              <a:rPr lang="en-US" sz="2200" b="1" u="sng" dirty="0"/>
              <a:t>Discipline by Student Demographic</a:t>
            </a:r>
          </a:p>
        </p:txBody>
      </p:sp>
      <p:sp>
        <p:nvSpPr>
          <p:cNvPr id="7" name="TextBox 6"/>
          <p:cNvSpPr txBox="1"/>
          <p:nvPr/>
        </p:nvSpPr>
        <p:spPr>
          <a:xfrm>
            <a:off x="5899807" y="2190348"/>
            <a:ext cx="1900457" cy="369332"/>
          </a:xfrm>
          <a:prstGeom prst="rect">
            <a:avLst/>
          </a:prstGeom>
          <a:noFill/>
        </p:spPr>
        <p:txBody>
          <a:bodyPr wrap="none" rtlCol="0">
            <a:spAutoFit/>
          </a:bodyPr>
          <a:lstStyle/>
          <a:p>
            <a:r>
              <a:rPr lang="en-US" i="1" dirty="0" smtClean="0">
                <a:solidFill>
                  <a:srgbClr val="0070C0"/>
                </a:solidFill>
              </a:rPr>
              <a:t>Count of Incidents</a:t>
            </a:r>
            <a:endParaRPr lang="en-US" i="1" dirty="0">
              <a:solidFill>
                <a:srgbClr val="0070C0"/>
              </a:solidFill>
            </a:endParaRPr>
          </a:p>
        </p:txBody>
      </p:sp>
      <p:sp>
        <p:nvSpPr>
          <p:cNvPr id="8" name="TextBox 7"/>
          <p:cNvSpPr txBox="1"/>
          <p:nvPr/>
        </p:nvSpPr>
        <p:spPr>
          <a:xfrm>
            <a:off x="607583" y="2190348"/>
            <a:ext cx="2950423" cy="369332"/>
          </a:xfrm>
          <a:prstGeom prst="rect">
            <a:avLst/>
          </a:prstGeom>
          <a:noFill/>
        </p:spPr>
        <p:txBody>
          <a:bodyPr wrap="none" rtlCol="0">
            <a:spAutoFit/>
          </a:bodyPr>
          <a:lstStyle/>
          <a:p>
            <a:r>
              <a:rPr lang="en-US" i="1" dirty="0" smtClean="0">
                <a:solidFill>
                  <a:srgbClr val="0070C0"/>
                </a:solidFill>
              </a:rPr>
              <a:t>Count of Students Disciplined</a:t>
            </a:r>
            <a:endParaRPr lang="en-US" i="1" dirty="0">
              <a:solidFill>
                <a:srgbClr val="0070C0"/>
              </a:solidFill>
            </a:endParaRPr>
          </a:p>
        </p:txBody>
      </p:sp>
      <p:sp>
        <p:nvSpPr>
          <p:cNvPr id="9" name="TextBox 8"/>
          <p:cNvSpPr txBox="1"/>
          <p:nvPr/>
        </p:nvSpPr>
        <p:spPr>
          <a:xfrm>
            <a:off x="778531" y="3308436"/>
            <a:ext cx="7765908" cy="523220"/>
          </a:xfrm>
          <a:prstGeom prst="rect">
            <a:avLst/>
          </a:prstGeom>
          <a:noFill/>
        </p:spPr>
        <p:txBody>
          <a:bodyPr wrap="none" rtlCol="0">
            <a:spAutoFit/>
          </a:bodyPr>
          <a:lstStyle/>
          <a:p>
            <a:r>
              <a:rPr lang="en-US" sz="2800" b="1" dirty="0" smtClean="0">
                <a:solidFill>
                  <a:srgbClr val="0070C0"/>
                </a:solidFill>
              </a:rPr>
              <a:t>Multiple Students may be disciplined for 1 incident</a:t>
            </a:r>
            <a:endParaRPr lang="en-US" sz="2800" b="1" dirty="0">
              <a:solidFill>
                <a:srgbClr val="0070C0"/>
              </a:solidFill>
            </a:endParaRPr>
          </a:p>
        </p:txBody>
      </p:sp>
      <p:pic>
        <p:nvPicPr>
          <p:cNvPr id="1026" name="Picture 2" descr="Image result for multiple kids fighting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113" y="4916826"/>
            <a:ext cx="2286000" cy="18383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853829" y="4303911"/>
            <a:ext cx="915122" cy="584775"/>
          </a:xfrm>
          <a:prstGeom prst="rect">
            <a:avLst/>
          </a:prstGeom>
          <a:noFill/>
        </p:spPr>
        <p:txBody>
          <a:bodyPr wrap="none" rtlCol="0">
            <a:spAutoFit/>
          </a:bodyPr>
          <a:lstStyle/>
          <a:p>
            <a:r>
              <a:rPr lang="en-US" sz="3200" b="1" dirty="0" smtClean="0">
                <a:solidFill>
                  <a:srgbClr val="0070C0"/>
                </a:solidFill>
              </a:rPr>
              <a:t>1</a:t>
            </a:r>
            <a:r>
              <a:rPr lang="en-US" sz="3200" dirty="0" smtClean="0"/>
              <a:t> </a:t>
            </a:r>
            <a:r>
              <a:rPr lang="en-US" dirty="0" smtClean="0"/>
              <a:t>fight</a:t>
            </a:r>
            <a:endParaRPr lang="en-US" dirty="0"/>
          </a:p>
        </p:txBody>
      </p:sp>
      <p:sp>
        <p:nvSpPr>
          <p:cNvPr id="12" name="TextBox 11"/>
          <p:cNvSpPr txBox="1"/>
          <p:nvPr/>
        </p:nvSpPr>
        <p:spPr>
          <a:xfrm>
            <a:off x="2830052" y="4119150"/>
            <a:ext cx="1308500" cy="861774"/>
          </a:xfrm>
          <a:prstGeom prst="rect">
            <a:avLst/>
          </a:prstGeom>
          <a:noFill/>
        </p:spPr>
        <p:txBody>
          <a:bodyPr wrap="none" rtlCol="0">
            <a:spAutoFit/>
          </a:bodyPr>
          <a:lstStyle/>
          <a:p>
            <a:r>
              <a:rPr lang="en-US" sz="3200" b="1" dirty="0" smtClean="0">
                <a:solidFill>
                  <a:srgbClr val="0070C0"/>
                </a:solidFill>
              </a:rPr>
              <a:t>2</a:t>
            </a:r>
            <a:r>
              <a:rPr lang="en-US" dirty="0" smtClean="0"/>
              <a:t> students </a:t>
            </a:r>
          </a:p>
          <a:p>
            <a:r>
              <a:rPr lang="en-US" dirty="0" smtClean="0"/>
              <a:t>disciplined</a:t>
            </a:r>
            <a:endParaRPr lang="en-US" dirty="0"/>
          </a:p>
        </p:txBody>
      </p:sp>
      <p:sp>
        <p:nvSpPr>
          <p:cNvPr id="22" name="TextBox 21"/>
          <p:cNvSpPr txBox="1"/>
          <p:nvPr/>
        </p:nvSpPr>
        <p:spPr>
          <a:xfrm>
            <a:off x="4511299" y="1699386"/>
            <a:ext cx="408744" cy="1107996"/>
          </a:xfrm>
          <a:prstGeom prst="rect">
            <a:avLst/>
          </a:prstGeom>
          <a:noFill/>
        </p:spPr>
        <p:txBody>
          <a:bodyPr wrap="square" rtlCol="0">
            <a:spAutoFit/>
          </a:bodyPr>
          <a:lstStyle/>
          <a:p>
            <a:r>
              <a:rPr lang="en-US" sz="2400" b="1" dirty="0" smtClean="0">
                <a:solidFill>
                  <a:srgbClr val="0070C0"/>
                </a:solidFill>
                <a:latin typeface="Bernard MT Condensed" panose="02050806060905020404" pitchFamily="18" charset="0"/>
              </a:rPr>
              <a:t>&gt;</a:t>
            </a:r>
          </a:p>
          <a:p>
            <a:r>
              <a:rPr lang="en-US" b="1" dirty="0" smtClean="0">
                <a:solidFill>
                  <a:srgbClr val="0070C0"/>
                </a:solidFill>
                <a:latin typeface="Bernard MT Condensed" panose="02050806060905020404" pitchFamily="18" charset="0"/>
              </a:rPr>
              <a:t>or</a:t>
            </a:r>
          </a:p>
          <a:p>
            <a:r>
              <a:rPr lang="en-US" sz="2400" b="1" dirty="0">
                <a:solidFill>
                  <a:srgbClr val="0070C0"/>
                </a:solidFill>
                <a:latin typeface="Bernard MT Condensed" panose="02050806060905020404" pitchFamily="18" charset="0"/>
              </a:rPr>
              <a:t>=</a:t>
            </a:r>
          </a:p>
        </p:txBody>
      </p:sp>
      <p:sp>
        <p:nvSpPr>
          <p:cNvPr id="26" name="TextBox 25"/>
          <p:cNvSpPr txBox="1"/>
          <p:nvPr/>
        </p:nvSpPr>
        <p:spPr>
          <a:xfrm>
            <a:off x="4252741" y="4365467"/>
            <a:ext cx="408744" cy="461665"/>
          </a:xfrm>
          <a:prstGeom prst="rect">
            <a:avLst/>
          </a:prstGeom>
          <a:noFill/>
        </p:spPr>
        <p:txBody>
          <a:bodyPr wrap="square" rtlCol="0">
            <a:spAutoFit/>
          </a:bodyPr>
          <a:lstStyle/>
          <a:p>
            <a:r>
              <a:rPr lang="en-US" sz="2400" b="1" dirty="0" smtClean="0">
                <a:solidFill>
                  <a:srgbClr val="0070C0"/>
                </a:solidFill>
                <a:latin typeface="Bernard MT Condensed" panose="02050806060905020404" pitchFamily="18" charset="0"/>
              </a:rPr>
              <a:t>&gt;</a:t>
            </a:r>
          </a:p>
        </p:txBody>
      </p:sp>
      <p:sp>
        <p:nvSpPr>
          <p:cNvPr id="13" name="TextBox 12"/>
          <p:cNvSpPr txBox="1"/>
          <p:nvPr/>
        </p:nvSpPr>
        <p:spPr>
          <a:xfrm>
            <a:off x="94003" y="6127527"/>
            <a:ext cx="2717795" cy="646331"/>
          </a:xfrm>
          <a:prstGeom prst="rect">
            <a:avLst/>
          </a:prstGeom>
          <a:solidFill>
            <a:schemeClr val="accent1">
              <a:alpha val="42000"/>
            </a:schemeClr>
          </a:solidFill>
        </p:spPr>
        <p:txBody>
          <a:bodyPr wrap="none" rtlCol="0">
            <a:spAutoFit/>
          </a:bodyPr>
          <a:lstStyle/>
          <a:p>
            <a:r>
              <a:rPr lang="en-US" b="1" dirty="0" smtClean="0"/>
              <a:t>Note: </a:t>
            </a:r>
            <a:r>
              <a:rPr lang="en-US" dirty="0" smtClean="0"/>
              <a:t>&lt; means “Less Than”</a:t>
            </a:r>
          </a:p>
          <a:p>
            <a:r>
              <a:rPr lang="en-US" dirty="0" smtClean="0"/>
              <a:t>           = means “Equals”</a:t>
            </a:r>
            <a:endParaRPr lang="en-US" dirty="0"/>
          </a:p>
        </p:txBody>
      </p:sp>
    </p:spTree>
    <p:extLst>
      <p:ext uri="{BB962C8B-B14F-4D97-AF65-F5344CB8AC3E}">
        <p14:creationId xmlns:p14="http://schemas.microsoft.com/office/powerpoint/2010/main" val="34841081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14228" y="2444598"/>
            <a:ext cx="4460905" cy="1486467"/>
          </a:xfrm>
          <a:ln>
            <a:noFill/>
          </a:ln>
        </p:spPr>
        <p:txBody>
          <a:bodyPr/>
          <a:lstStyle/>
          <a:p>
            <a:pPr marL="45720" indent="0">
              <a:buNone/>
            </a:pPr>
            <a:r>
              <a:rPr lang="en-US" dirty="0" smtClean="0"/>
              <a:t>The Sum of Students Expelled for firearm possessions by School</a:t>
            </a:r>
            <a:endParaRPr lang="en-US" i="1" dirty="0" smtClean="0"/>
          </a:p>
          <a:p>
            <a:pPr marL="45720" indent="0">
              <a:buNone/>
            </a:pPr>
            <a:endParaRPr lang="en-US" sz="1800" dirty="0"/>
          </a:p>
          <a:p>
            <a:pPr marL="45720" lvl="0" indent="0">
              <a:buClr>
                <a:srgbClr val="488BC9"/>
              </a:buClr>
              <a:buNone/>
            </a:pPr>
            <a:endParaRPr lang="en-US" dirty="0" smtClean="0"/>
          </a:p>
          <a:p>
            <a:pPr marL="45720" lvl="0" indent="0">
              <a:buClr>
                <a:srgbClr val="488BC9"/>
              </a:buClr>
              <a:buNone/>
            </a:pPr>
            <a:endParaRPr lang="en-US" sz="1100" dirty="0" smtClean="0"/>
          </a:p>
          <a:p>
            <a:pPr marL="45720" lvl="0" indent="0">
              <a:buClr>
                <a:srgbClr val="488BC9"/>
              </a:buClr>
              <a:buNone/>
            </a:pPr>
            <a:endParaRPr lang="en-US" dirty="0"/>
          </a:p>
          <a:p>
            <a:pPr marL="45720" indent="0">
              <a:buNone/>
            </a:pPr>
            <a:endParaRPr lang="en-US" sz="1800" dirty="0" smtClean="0"/>
          </a:p>
        </p:txBody>
      </p:sp>
      <p:sp>
        <p:nvSpPr>
          <p:cNvPr id="3" name="Title 2"/>
          <p:cNvSpPr>
            <a:spLocks noGrp="1"/>
          </p:cNvSpPr>
          <p:nvPr>
            <p:ph type="title"/>
          </p:nvPr>
        </p:nvSpPr>
        <p:spPr>
          <a:xfrm>
            <a:off x="131050" y="241675"/>
            <a:ext cx="8762260" cy="1054394"/>
          </a:xfrm>
        </p:spPr>
        <p:txBody>
          <a:bodyPr/>
          <a:lstStyle/>
          <a:p>
            <a:r>
              <a:rPr lang="en-US" dirty="0" smtClean="0"/>
              <a:t>Comparison Business Rule: SF076</a:t>
            </a:r>
            <a:br>
              <a:rPr lang="en-US" dirty="0" smtClean="0"/>
            </a:br>
            <a:r>
              <a:rPr lang="en-US" sz="1800" dirty="0" smtClean="0"/>
              <a:t>(error will be in Firearm(GFSA) Discipline File Error Report)</a:t>
            </a:r>
            <a:endParaRPr lang="en-US" sz="1400" dirty="0"/>
          </a:p>
        </p:txBody>
      </p:sp>
      <p:sp>
        <p:nvSpPr>
          <p:cNvPr id="8" name="TextBox 7"/>
          <p:cNvSpPr txBox="1"/>
          <p:nvPr/>
        </p:nvSpPr>
        <p:spPr>
          <a:xfrm>
            <a:off x="131050" y="1632247"/>
            <a:ext cx="4455178" cy="430887"/>
          </a:xfrm>
          <a:prstGeom prst="rect">
            <a:avLst/>
          </a:prstGeom>
          <a:noFill/>
        </p:spPr>
        <p:txBody>
          <a:bodyPr wrap="square" rtlCol="0">
            <a:spAutoFit/>
          </a:bodyPr>
          <a:lstStyle/>
          <a:p>
            <a:pPr algn="ctr"/>
            <a:r>
              <a:rPr lang="en-US" sz="2200" b="1" u="sng" dirty="0" smtClean="0"/>
              <a:t>Firearm (GFSA) Discipline</a:t>
            </a:r>
            <a:endParaRPr lang="en-US" sz="2200" b="1" u="sng" dirty="0"/>
          </a:p>
        </p:txBody>
      </p:sp>
      <p:cxnSp>
        <p:nvCxnSpPr>
          <p:cNvPr id="10" name="Straight Connector 9"/>
          <p:cNvCxnSpPr/>
          <p:nvPr/>
        </p:nvCxnSpPr>
        <p:spPr>
          <a:xfrm>
            <a:off x="4586228" y="1632247"/>
            <a:ext cx="0" cy="240136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81856" y="2453645"/>
            <a:ext cx="408744" cy="1107996"/>
          </a:xfrm>
          <a:prstGeom prst="rect">
            <a:avLst/>
          </a:prstGeom>
          <a:noFill/>
        </p:spPr>
        <p:txBody>
          <a:bodyPr wrap="square" rtlCol="0">
            <a:spAutoFit/>
          </a:bodyPr>
          <a:lstStyle/>
          <a:p>
            <a:r>
              <a:rPr lang="en-US" sz="2400" b="1" dirty="0" smtClean="0">
                <a:solidFill>
                  <a:srgbClr val="0070C0"/>
                </a:solidFill>
                <a:latin typeface="Bernard MT Condensed" panose="02050806060905020404" pitchFamily="18" charset="0"/>
              </a:rPr>
              <a:t>&lt;</a:t>
            </a:r>
          </a:p>
          <a:p>
            <a:r>
              <a:rPr lang="en-US" b="1" dirty="0" smtClean="0">
                <a:solidFill>
                  <a:srgbClr val="0070C0"/>
                </a:solidFill>
                <a:latin typeface="Bernard MT Condensed" panose="02050806060905020404" pitchFamily="18" charset="0"/>
              </a:rPr>
              <a:t>or</a:t>
            </a:r>
          </a:p>
          <a:p>
            <a:r>
              <a:rPr lang="en-US" sz="2400" b="1" dirty="0">
                <a:solidFill>
                  <a:srgbClr val="0070C0"/>
                </a:solidFill>
                <a:latin typeface="Bernard MT Condensed" panose="02050806060905020404" pitchFamily="18" charset="0"/>
              </a:rPr>
              <a:t>=</a:t>
            </a:r>
          </a:p>
        </p:txBody>
      </p:sp>
      <p:sp>
        <p:nvSpPr>
          <p:cNvPr id="15" name="TextBox 14"/>
          <p:cNvSpPr txBox="1"/>
          <p:nvPr/>
        </p:nvSpPr>
        <p:spPr>
          <a:xfrm>
            <a:off x="313495" y="1998850"/>
            <a:ext cx="4090287" cy="369332"/>
          </a:xfrm>
          <a:prstGeom prst="rect">
            <a:avLst/>
          </a:prstGeom>
          <a:noFill/>
        </p:spPr>
        <p:txBody>
          <a:bodyPr wrap="none" rtlCol="0">
            <a:spAutoFit/>
          </a:bodyPr>
          <a:lstStyle/>
          <a:p>
            <a:r>
              <a:rPr lang="en-US" i="1" dirty="0" smtClean="0">
                <a:solidFill>
                  <a:srgbClr val="0070C0"/>
                </a:solidFill>
              </a:rPr>
              <a:t>Count of Students Disciplined for Firearms</a:t>
            </a:r>
            <a:endParaRPr lang="en-US" i="1" dirty="0">
              <a:solidFill>
                <a:srgbClr val="0070C0"/>
              </a:solidFill>
            </a:endParaRPr>
          </a:p>
        </p:txBody>
      </p:sp>
      <p:sp>
        <p:nvSpPr>
          <p:cNvPr id="13" name="Content Placeholder 3"/>
          <p:cNvSpPr>
            <a:spLocks noGrp="1"/>
          </p:cNvSpPr>
          <p:nvPr>
            <p:ph sz="half" idx="1"/>
          </p:nvPr>
        </p:nvSpPr>
        <p:spPr>
          <a:xfrm>
            <a:off x="4826730" y="2275475"/>
            <a:ext cx="3992834" cy="1390671"/>
          </a:xfrm>
          <a:ln>
            <a:noFill/>
          </a:ln>
        </p:spPr>
        <p:txBody>
          <a:bodyPr/>
          <a:lstStyle/>
          <a:p>
            <a:pPr marL="45720" indent="0">
              <a:buNone/>
            </a:pPr>
            <a:endParaRPr lang="en-US" sz="800" dirty="0" smtClean="0"/>
          </a:p>
          <a:p>
            <a:pPr marL="45720" indent="0">
              <a:buNone/>
            </a:pPr>
            <a:r>
              <a:rPr lang="en-US" dirty="0" smtClean="0"/>
              <a:t>Total Number of Expulsions by School</a:t>
            </a:r>
          </a:p>
          <a:p>
            <a:pPr marL="45720" indent="0">
              <a:buNone/>
            </a:pPr>
            <a:endParaRPr lang="en-US" dirty="0"/>
          </a:p>
          <a:p>
            <a:pPr marL="45720" indent="0">
              <a:buNone/>
            </a:pPr>
            <a:endParaRPr lang="en-US" dirty="0"/>
          </a:p>
        </p:txBody>
      </p:sp>
      <p:sp>
        <p:nvSpPr>
          <p:cNvPr id="16" name="TextBox 15"/>
          <p:cNvSpPr txBox="1"/>
          <p:nvPr/>
        </p:nvSpPr>
        <p:spPr>
          <a:xfrm>
            <a:off x="5033776" y="1632246"/>
            <a:ext cx="3497177" cy="430887"/>
          </a:xfrm>
          <a:prstGeom prst="rect">
            <a:avLst/>
          </a:prstGeom>
          <a:noFill/>
        </p:spPr>
        <p:txBody>
          <a:bodyPr wrap="square" rtlCol="0">
            <a:spAutoFit/>
          </a:bodyPr>
          <a:lstStyle/>
          <a:p>
            <a:pPr algn="ctr"/>
            <a:r>
              <a:rPr lang="en-US" sz="2200" b="1" u="sng" dirty="0" smtClean="0"/>
              <a:t>Discipline </a:t>
            </a:r>
            <a:r>
              <a:rPr lang="en-US" sz="2200" b="1" u="sng" dirty="0"/>
              <a:t>by </a:t>
            </a:r>
            <a:r>
              <a:rPr lang="en-US" sz="2200" b="1" u="sng" dirty="0" smtClean="0"/>
              <a:t>Action</a:t>
            </a:r>
            <a:endParaRPr lang="en-US" sz="2200" b="1" u="sng" dirty="0"/>
          </a:p>
        </p:txBody>
      </p:sp>
      <p:sp>
        <p:nvSpPr>
          <p:cNvPr id="17" name="TextBox 16"/>
          <p:cNvSpPr txBox="1"/>
          <p:nvPr/>
        </p:nvSpPr>
        <p:spPr>
          <a:xfrm>
            <a:off x="5832135" y="2000097"/>
            <a:ext cx="1900457" cy="369332"/>
          </a:xfrm>
          <a:prstGeom prst="rect">
            <a:avLst/>
          </a:prstGeom>
          <a:noFill/>
        </p:spPr>
        <p:txBody>
          <a:bodyPr wrap="none" rtlCol="0">
            <a:spAutoFit/>
          </a:bodyPr>
          <a:lstStyle/>
          <a:p>
            <a:r>
              <a:rPr lang="en-US" i="1" dirty="0" smtClean="0">
                <a:solidFill>
                  <a:srgbClr val="0070C0"/>
                </a:solidFill>
              </a:rPr>
              <a:t>Count of Incidents</a:t>
            </a:r>
            <a:endParaRPr lang="en-US" i="1" dirty="0">
              <a:solidFill>
                <a:srgbClr val="0070C0"/>
              </a:solidFill>
            </a:endParaRPr>
          </a:p>
        </p:txBody>
      </p:sp>
      <p:sp>
        <p:nvSpPr>
          <p:cNvPr id="18" name="TextBox 17"/>
          <p:cNvSpPr txBox="1"/>
          <p:nvPr/>
        </p:nvSpPr>
        <p:spPr>
          <a:xfrm>
            <a:off x="94003" y="6127527"/>
            <a:ext cx="2717795" cy="646331"/>
          </a:xfrm>
          <a:prstGeom prst="rect">
            <a:avLst/>
          </a:prstGeom>
          <a:solidFill>
            <a:schemeClr val="accent1">
              <a:alpha val="42000"/>
            </a:schemeClr>
          </a:solidFill>
        </p:spPr>
        <p:txBody>
          <a:bodyPr wrap="none" rtlCol="0">
            <a:spAutoFit/>
          </a:bodyPr>
          <a:lstStyle/>
          <a:p>
            <a:r>
              <a:rPr lang="en-US" b="1" dirty="0" smtClean="0"/>
              <a:t>Note: </a:t>
            </a:r>
            <a:r>
              <a:rPr lang="en-US" dirty="0" smtClean="0"/>
              <a:t>&lt; means “Less Than”</a:t>
            </a:r>
          </a:p>
          <a:p>
            <a:r>
              <a:rPr lang="en-US" dirty="0" smtClean="0"/>
              <a:t>           = means “Equals”</a:t>
            </a:r>
            <a:endParaRPr lang="en-US" dirty="0"/>
          </a:p>
        </p:txBody>
      </p:sp>
    </p:spTree>
    <p:extLst>
      <p:ext uri="{BB962C8B-B14F-4D97-AF65-F5344CB8AC3E}">
        <p14:creationId xmlns:p14="http://schemas.microsoft.com/office/powerpoint/2010/main" val="16972476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3030" y="5811159"/>
            <a:ext cx="7886700" cy="521208"/>
          </a:xfrm>
        </p:spPr>
        <p:txBody>
          <a:bodyPr/>
          <a:lstStyle/>
          <a:p>
            <a:r>
              <a:rPr lang="en-US" dirty="0" smtClean="0"/>
              <a:t>Next up – overall pipeline process</a:t>
            </a:r>
            <a:endParaRPr lang="en-US" dirty="0"/>
          </a:p>
        </p:txBody>
      </p:sp>
      <p:sp>
        <p:nvSpPr>
          <p:cNvPr id="7" name="Title 4"/>
          <p:cNvSpPr txBox="1">
            <a:spLocks/>
          </p:cNvSpPr>
          <p:nvPr/>
        </p:nvSpPr>
        <p:spPr>
          <a:xfrm>
            <a:off x="344424" y="344424"/>
            <a:ext cx="7886700" cy="5212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bg1"/>
                </a:solidFill>
                <a:latin typeface="Museo Slab 500" panose="02000000000000000000" pitchFamily="50" charset="0"/>
                <a:ea typeface="+mj-ea"/>
                <a:cs typeface="+mj-cs"/>
              </a:defRPr>
            </a:lvl1pPr>
          </a:lstStyle>
          <a:p>
            <a:r>
              <a:rPr lang="en-US" dirty="0" smtClean="0"/>
              <a:t>Questions/Answers</a:t>
            </a:r>
            <a:endParaRPr lang="en-US" dirty="0"/>
          </a:p>
        </p:txBody>
      </p:sp>
      <p:pic>
        <p:nvPicPr>
          <p:cNvPr id="1027" name="Picture 3" descr="C:\Users\severson_a\AppData\Local\Microsoft\Windows\Temporary Internet Files\Content.IE5\FDB1SSGO\10582_bigstock-Questions-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593" y="1071563"/>
            <a:ext cx="5449375" cy="4087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9764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Collection Process</a:t>
            </a:r>
            <a:endParaRPr lang="en-US" dirty="0"/>
          </a:p>
        </p:txBody>
      </p:sp>
    </p:spTree>
    <p:extLst>
      <p:ext uri="{BB962C8B-B14F-4D97-AF65-F5344CB8AC3E}">
        <p14:creationId xmlns:p14="http://schemas.microsoft.com/office/powerpoint/2010/main" val="4528747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7829" y="1719071"/>
            <a:ext cx="8733802" cy="4407408"/>
          </a:xfrm>
        </p:spPr>
        <p:txBody>
          <a:bodyPr>
            <a:normAutofit lnSpcReduction="10000"/>
          </a:bodyPr>
          <a:lstStyle/>
          <a:p>
            <a:r>
              <a:rPr lang="en-US" dirty="0" smtClean="0"/>
              <a:t>To have access to the SDA periodic collection, one of the following 3 roles would need to be assigned to you by your Local Access Manager:</a:t>
            </a:r>
          </a:p>
          <a:p>
            <a:endParaRPr lang="en-US" dirty="0"/>
          </a:p>
          <a:p>
            <a:endParaRPr lang="en-US" dirty="0" smtClean="0"/>
          </a:p>
          <a:p>
            <a:endParaRPr lang="en-US" dirty="0"/>
          </a:p>
          <a:p>
            <a:endParaRPr lang="en-US" dirty="0" smtClean="0"/>
          </a:p>
          <a:p>
            <a:endParaRPr lang="en-US" dirty="0"/>
          </a:p>
          <a:p>
            <a:endParaRPr lang="en-US" sz="1800" dirty="0" smtClean="0"/>
          </a:p>
          <a:p>
            <a:r>
              <a:rPr lang="en-US" dirty="0" smtClean="0"/>
              <a:t>If you plan to ‘do it all’ – you will want the SDA~LEA Approver Role</a:t>
            </a:r>
          </a:p>
          <a:p>
            <a:endParaRPr lang="en-US" dirty="0"/>
          </a:p>
          <a:p>
            <a:endParaRPr lang="en-US" dirty="0" smtClean="0"/>
          </a:p>
          <a:p>
            <a:endParaRPr lang="en-US" dirty="0"/>
          </a:p>
          <a:p>
            <a:endParaRPr lang="en-US" dirty="0" smtClean="0"/>
          </a:p>
          <a:p>
            <a:endParaRPr lang="en-US" dirty="0"/>
          </a:p>
          <a:p>
            <a:pPr marL="45720" indent="0">
              <a:buNone/>
            </a:pPr>
            <a:endParaRPr lang="en-US" dirty="0"/>
          </a:p>
        </p:txBody>
      </p:sp>
      <p:sp>
        <p:nvSpPr>
          <p:cNvPr id="3" name="Title 2"/>
          <p:cNvSpPr>
            <a:spLocks noGrp="1"/>
          </p:cNvSpPr>
          <p:nvPr>
            <p:ph type="title"/>
          </p:nvPr>
        </p:nvSpPr>
        <p:spPr/>
        <p:txBody>
          <a:bodyPr/>
          <a:lstStyle/>
          <a:p>
            <a:r>
              <a:rPr lang="en-US" dirty="0" smtClean="0"/>
              <a:t>Identity Management Roles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04977957"/>
              </p:ext>
            </p:extLst>
          </p:nvPr>
        </p:nvGraphicFramePr>
        <p:xfrm>
          <a:off x="1228725" y="3213220"/>
          <a:ext cx="7038975" cy="1536890"/>
        </p:xfrm>
        <a:graphic>
          <a:graphicData uri="http://schemas.openxmlformats.org/drawingml/2006/table">
            <a:tbl>
              <a:tblPr firstRow="1" bandRow="1">
                <a:tableStyleId>{5C22544A-7EE6-4342-B048-85BDC9FD1C3A}</a:tableStyleId>
              </a:tblPr>
              <a:tblGrid>
                <a:gridCol w="3057525"/>
                <a:gridCol w="3981450"/>
              </a:tblGrid>
              <a:tr h="424370">
                <a:tc>
                  <a:txBody>
                    <a:bodyPr/>
                    <a:lstStyle/>
                    <a:p>
                      <a:r>
                        <a:rPr lang="en-US" dirty="0" err="1" smtClean="0"/>
                        <a:t>IdM</a:t>
                      </a:r>
                      <a:r>
                        <a:rPr lang="en-US" baseline="0" dirty="0" smtClean="0"/>
                        <a:t> Role</a:t>
                      </a:r>
                      <a:endParaRPr lang="en-US" dirty="0"/>
                    </a:p>
                  </a:txBody>
                  <a:tcPr/>
                </a:tc>
                <a:tc>
                  <a:txBody>
                    <a:bodyPr/>
                    <a:lstStyle/>
                    <a:p>
                      <a:r>
                        <a:rPr lang="en-US" dirty="0" smtClean="0"/>
                        <a:t>Enables</a:t>
                      </a:r>
                      <a:r>
                        <a:rPr lang="en-US" baseline="0" dirty="0" smtClean="0"/>
                        <a:t> User to: </a:t>
                      </a:r>
                      <a:endParaRPr lang="en-US" dirty="0"/>
                    </a:p>
                  </a:txBody>
                  <a:tcPr/>
                </a:tc>
              </a:tr>
              <a:tr h="370840">
                <a:tc>
                  <a:txBody>
                    <a:bodyPr/>
                    <a:lstStyle/>
                    <a:p>
                      <a:r>
                        <a:rPr lang="en-US" dirty="0" smtClean="0"/>
                        <a:t>SDA~LEAAPPROVER</a:t>
                      </a:r>
                      <a:endParaRPr lang="en-US" dirty="0"/>
                    </a:p>
                  </a:txBody>
                  <a:tcPr/>
                </a:tc>
                <a:tc>
                  <a:txBody>
                    <a:bodyPr/>
                    <a:lstStyle/>
                    <a:p>
                      <a:r>
                        <a:rPr lang="en-US" dirty="0" smtClean="0"/>
                        <a:t>Finalize, Submit, Modify and View Data</a:t>
                      </a:r>
                      <a:endParaRPr lang="en-US" dirty="0"/>
                    </a:p>
                  </a:txBody>
                  <a:tcPr/>
                </a:tc>
              </a:tr>
              <a:tr h="370840">
                <a:tc>
                  <a:txBody>
                    <a:bodyPr/>
                    <a:lstStyle/>
                    <a:p>
                      <a:r>
                        <a:rPr lang="en-US" dirty="0" smtClean="0"/>
                        <a:t>SDA~LEAUSER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Submit, Modify and View Data</a:t>
                      </a:r>
                    </a:p>
                  </a:txBody>
                  <a:tcPr/>
                </a:tc>
              </a:tr>
              <a:tr h="370840">
                <a:tc>
                  <a:txBody>
                    <a:bodyPr/>
                    <a:lstStyle/>
                    <a:p>
                      <a:r>
                        <a:rPr lang="en-US" dirty="0" smtClean="0"/>
                        <a:t>SDA~LEAVIEWER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View Data</a:t>
                      </a:r>
                    </a:p>
                  </a:txBody>
                  <a:tcPr/>
                </a:tc>
              </a:tr>
            </a:tbl>
          </a:graphicData>
        </a:graphic>
      </p:graphicFrame>
    </p:spTree>
    <p:extLst>
      <p:ext uri="{BB962C8B-B14F-4D97-AF65-F5344CB8AC3E}">
        <p14:creationId xmlns:p14="http://schemas.microsoft.com/office/powerpoint/2010/main" val="3063599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8" descr="C:\Documents and Settings\severson_a\Local Settings\Temporary Internet Files\Content.IE5\S6UO5UYA\MC900382578[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8600" y="9906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 3"/>
          <p:cNvGraphicFramePr/>
          <p:nvPr>
            <p:extLst>
              <p:ext uri="{D42A27DB-BD31-4B8C-83A1-F6EECF244321}">
                <p14:modId xmlns:p14="http://schemas.microsoft.com/office/powerpoint/2010/main" val="2936123307"/>
              </p:ext>
            </p:extLst>
          </p:nvPr>
        </p:nvGraphicFramePr>
        <p:xfrm>
          <a:off x="152400" y="990600"/>
          <a:ext cx="89916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172" name="Picture 32" descr="C:\Documents and Settings\severson_a\Local Settings\Temporary Internet Files\Content.IE5\G0Q5M681\MC900030044[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77200" y="2133600"/>
            <a:ext cx="60960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ight Arrow 41"/>
          <p:cNvSpPr/>
          <p:nvPr/>
        </p:nvSpPr>
        <p:spPr>
          <a:xfrm flipV="1">
            <a:off x="5029200" y="2133600"/>
            <a:ext cx="990600" cy="76200"/>
          </a:xfrm>
          <a:prstGeom prst="righ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i="1" dirty="0"/>
          </a:p>
        </p:txBody>
      </p:sp>
      <p:pic>
        <p:nvPicPr>
          <p:cNvPr id="7174" name="Picture 33" descr="C:\Documents and Settings\severson_a\Local Settings\Temporary Internet Files\Content.IE5\G0Q5M681\MC900441310[1].pn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181600" y="1219200"/>
            <a:ext cx="6858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itle 43"/>
          <p:cNvSpPr>
            <a:spLocks noGrp="1"/>
          </p:cNvSpPr>
          <p:nvPr>
            <p:ph type="title"/>
          </p:nvPr>
        </p:nvSpPr>
        <p:spPr/>
        <p:txBody>
          <a:bodyPr>
            <a:normAutofit fontScale="90000"/>
          </a:bodyPr>
          <a:lstStyle/>
          <a:p>
            <a:pPr>
              <a:defRPr/>
            </a:pPr>
            <a:r>
              <a:rPr lang="en-US" dirty="0" smtClean="0"/>
              <a:t>Data is Reported to CDE via Data Pipeline Process</a:t>
            </a:r>
            <a:endParaRPr lang="en-US" dirty="0"/>
          </a:p>
        </p:txBody>
      </p:sp>
    </p:spTree>
    <p:extLst>
      <p:ext uri="{BB962C8B-B14F-4D97-AF65-F5344CB8AC3E}">
        <p14:creationId xmlns:p14="http://schemas.microsoft.com/office/powerpoint/2010/main" val="6531868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0"/>
          </p:nvPr>
        </p:nvSpPr>
        <p:spPr/>
        <p:txBody>
          <a:bodyPr/>
          <a:lstStyle/>
          <a:p>
            <a:pPr marL="45720" lvl="0" indent="0">
              <a:buNone/>
            </a:pPr>
            <a:r>
              <a:rPr lang="en-US" u="sng" dirty="0" smtClean="0">
                <a:hlinkClick r:id="rId2"/>
              </a:rPr>
              <a:t>https</a:t>
            </a:r>
            <a:r>
              <a:rPr lang="en-US" u="sng" dirty="0">
                <a:hlinkClick r:id="rId2"/>
              </a:rPr>
              <a:t>://cdx.cde.state.co.us/pipeline</a:t>
            </a:r>
            <a:endParaRPr lang="en-US" dirty="0"/>
          </a:p>
          <a:p>
            <a:endParaRPr lang="en-US" dirty="0"/>
          </a:p>
        </p:txBody>
      </p:sp>
      <p:sp>
        <p:nvSpPr>
          <p:cNvPr id="6" name="Title 5"/>
          <p:cNvSpPr>
            <a:spLocks noGrp="1"/>
          </p:cNvSpPr>
          <p:nvPr>
            <p:ph type="title"/>
          </p:nvPr>
        </p:nvSpPr>
        <p:spPr/>
        <p:txBody>
          <a:bodyPr/>
          <a:lstStyle/>
          <a:p>
            <a:pPr marL="502920" lvl="0" indent="-457200" algn="l"/>
            <a:r>
              <a:rPr lang="en-US" dirty="0" smtClean="0"/>
              <a:t>Login </a:t>
            </a:r>
            <a:r>
              <a:rPr lang="en-US" dirty="0"/>
              <a:t>to Data </a:t>
            </a:r>
            <a:r>
              <a:rPr lang="en-US" dirty="0" smtClean="0"/>
              <a:t>Pipeline</a:t>
            </a:r>
            <a:endParaRPr lang="en-US" sz="2400" dirty="0">
              <a:solidFill>
                <a:schemeClr val="bg1">
                  <a:lumMod val="95000"/>
                </a:schemeClr>
              </a:solidFill>
            </a:endParaRPr>
          </a:p>
        </p:txBody>
      </p:sp>
      <p:pic>
        <p:nvPicPr>
          <p:cNvPr id="8" name="Picture 7"/>
          <p:cNvPicPr/>
          <p:nvPr/>
        </p:nvPicPr>
        <p:blipFill>
          <a:blip r:embed="rId3"/>
          <a:stretch>
            <a:fillRect/>
          </a:stretch>
        </p:blipFill>
        <p:spPr>
          <a:xfrm>
            <a:off x="1822131" y="2287270"/>
            <a:ext cx="5499735" cy="3978275"/>
          </a:xfrm>
          <a:prstGeom prst="rect">
            <a:avLst/>
          </a:prstGeom>
          <a:ln w="19050">
            <a:solidFill>
              <a:schemeClr val="tx1"/>
            </a:solidFill>
          </a:ln>
        </p:spPr>
      </p:pic>
      <p:sp>
        <p:nvSpPr>
          <p:cNvPr id="9" name="Text Box 2"/>
          <p:cNvSpPr txBox="1">
            <a:spLocks noChangeArrowheads="1"/>
          </p:cNvSpPr>
          <p:nvPr/>
        </p:nvSpPr>
        <p:spPr bwMode="auto">
          <a:xfrm>
            <a:off x="3307004" y="3574018"/>
            <a:ext cx="2724150" cy="369332"/>
          </a:xfrm>
          <a:prstGeom prst="rect">
            <a:avLst/>
          </a:prstGeom>
          <a:solidFill>
            <a:schemeClr val="accent2">
              <a:lumMod val="20000"/>
              <a:lumOff val="80000"/>
            </a:schemeClr>
          </a:solidFill>
          <a:ln w="9525">
            <a:solidFill>
              <a:srgbClr val="000000"/>
            </a:solidFill>
            <a:miter lim="800000"/>
            <a:headEnd/>
            <a:tailEnd/>
          </a:ln>
        </p:spPr>
        <p:txBody>
          <a:bodyPr rot="0" vert="horz" wrap="square" lIns="91440" tIns="45720" rIns="91440" bIns="45720" anchor="t" anchorCtr="0">
            <a:spAutoFit/>
          </a:bodyPr>
          <a:lstStyle/>
          <a:p>
            <a:pPr marL="0" marR="0">
              <a:spcBef>
                <a:spcPts val="0"/>
              </a:spcBef>
              <a:spcAft>
                <a:spcPts val="0"/>
              </a:spcAft>
            </a:pPr>
            <a:r>
              <a:rPr lang="en-US" dirty="0">
                <a:effectLst/>
                <a:latin typeface="Calibri"/>
                <a:ea typeface="ＭＳ Ｐゴシック"/>
                <a:cs typeface="Times New Roman"/>
              </a:rPr>
              <a:t>Username = email address</a:t>
            </a:r>
          </a:p>
        </p:txBody>
      </p:sp>
      <p:sp>
        <p:nvSpPr>
          <p:cNvPr id="10" name="Text Box 2"/>
          <p:cNvSpPr txBox="1">
            <a:spLocks noChangeArrowheads="1"/>
          </p:cNvSpPr>
          <p:nvPr/>
        </p:nvSpPr>
        <p:spPr bwMode="auto">
          <a:xfrm>
            <a:off x="3276600" y="4373274"/>
            <a:ext cx="3333997" cy="584775"/>
          </a:xfrm>
          <a:prstGeom prst="rect">
            <a:avLst/>
          </a:prstGeom>
          <a:solidFill>
            <a:schemeClr val="accent2">
              <a:lumMod val="20000"/>
              <a:lumOff val="80000"/>
            </a:schemeClr>
          </a:solidFill>
          <a:ln w="9525">
            <a:solidFill>
              <a:srgbClr val="000000"/>
            </a:solid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600" dirty="0">
                <a:effectLst/>
                <a:latin typeface="Calibri"/>
                <a:ea typeface="ＭＳ Ｐゴシック"/>
                <a:cs typeface="Times New Roman"/>
              </a:rPr>
              <a:t>Password = determined by you.  Use the ‘I forgot my password’ if needed.</a:t>
            </a:r>
          </a:p>
        </p:txBody>
      </p:sp>
      <p:cxnSp>
        <p:nvCxnSpPr>
          <p:cNvPr id="11" name="Straight Arrow Connector 10"/>
          <p:cNvCxnSpPr/>
          <p:nvPr/>
        </p:nvCxnSpPr>
        <p:spPr>
          <a:xfrm flipH="1">
            <a:off x="3029001" y="3839718"/>
            <a:ext cx="292735" cy="1846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2843530" y="4276407"/>
            <a:ext cx="463475" cy="16314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843530" y="4597400"/>
            <a:ext cx="429260" cy="1365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0018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Update ‘No Reportable Incidents’ Tab</a:t>
            </a:r>
          </a:p>
          <a:p>
            <a:r>
              <a:rPr lang="en-US" dirty="0" smtClean="0"/>
              <a:t>Upload Data files in order </a:t>
            </a:r>
            <a:r>
              <a:rPr lang="en-US" i="1" dirty="0" smtClean="0"/>
              <a:t>(if applicable)</a:t>
            </a:r>
            <a:r>
              <a:rPr lang="en-US" dirty="0" smtClean="0"/>
              <a:t>:</a:t>
            </a:r>
          </a:p>
          <a:p>
            <a:pPr marL="822960" lvl="1" indent="-457200">
              <a:buClr>
                <a:schemeClr val="accent1">
                  <a:lumMod val="75000"/>
                </a:schemeClr>
              </a:buClr>
              <a:buFont typeface="+mj-lt"/>
              <a:buAutoNum type="arabicPeriod"/>
            </a:pPr>
            <a:r>
              <a:rPr lang="en-US" dirty="0"/>
              <a:t>Discipline by Action File</a:t>
            </a:r>
          </a:p>
          <a:p>
            <a:pPr marL="822960" lvl="1" indent="-457200">
              <a:buClr>
                <a:schemeClr val="accent1">
                  <a:lumMod val="75000"/>
                </a:schemeClr>
              </a:buClr>
              <a:buFont typeface="+mj-lt"/>
              <a:buAutoNum type="arabicPeriod"/>
            </a:pPr>
            <a:r>
              <a:rPr lang="en-US" dirty="0"/>
              <a:t>Discipline by Student Demographic File</a:t>
            </a:r>
          </a:p>
          <a:p>
            <a:pPr marL="822960" lvl="1" indent="-457200">
              <a:buClr>
                <a:schemeClr val="accent1">
                  <a:lumMod val="75000"/>
                </a:schemeClr>
              </a:buClr>
              <a:buFont typeface="+mj-lt"/>
              <a:buAutoNum type="arabicPeriod"/>
            </a:pPr>
            <a:r>
              <a:rPr lang="en-US" dirty="0"/>
              <a:t>Firearm (GFSA) Discipline File</a:t>
            </a:r>
          </a:p>
          <a:p>
            <a:pPr marL="822960" lvl="1" indent="-457200">
              <a:buClr>
                <a:schemeClr val="accent1">
                  <a:lumMod val="75000"/>
                </a:schemeClr>
              </a:buClr>
              <a:buFont typeface="+mj-lt"/>
              <a:buAutoNum type="arabicPeriod"/>
            </a:pPr>
            <a:r>
              <a:rPr lang="en-US" dirty="0"/>
              <a:t>Attendance </a:t>
            </a:r>
            <a:r>
              <a:rPr lang="en-US" dirty="0" smtClean="0"/>
              <a:t>File</a:t>
            </a:r>
          </a:p>
          <a:p>
            <a:pPr marL="548640" indent="-457200">
              <a:buFont typeface="Wingdings" panose="05000000000000000000" pitchFamily="2" charset="2"/>
              <a:buChar char="§"/>
            </a:pPr>
            <a:r>
              <a:rPr lang="en-US" dirty="0" smtClean="0"/>
              <a:t>Review error reports, correct data and re-upload files as needed</a:t>
            </a:r>
          </a:p>
          <a:p>
            <a:pPr marL="548640" indent="-457200">
              <a:buFont typeface="Wingdings" panose="05000000000000000000" pitchFamily="2" charset="2"/>
              <a:buChar char="§"/>
            </a:pPr>
            <a:r>
              <a:rPr lang="en-US" dirty="0" smtClean="0"/>
              <a:t>Review data reports for accuracy</a:t>
            </a:r>
          </a:p>
          <a:p>
            <a:pPr marL="548640" indent="-457200">
              <a:buFont typeface="Wingdings" panose="05000000000000000000" pitchFamily="2" charset="2"/>
              <a:buChar char="§"/>
            </a:pPr>
            <a:r>
              <a:rPr lang="en-US" dirty="0" smtClean="0"/>
              <a:t>Finalize data files</a:t>
            </a:r>
            <a:endParaRPr lang="en-US" dirty="0"/>
          </a:p>
          <a:p>
            <a:endParaRPr lang="en-US" dirty="0" smtClean="0"/>
          </a:p>
          <a:p>
            <a:pPr lvl="1"/>
            <a:endParaRPr lang="en-US" dirty="0"/>
          </a:p>
        </p:txBody>
      </p:sp>
      <p:sp>
        <p:nvSpPr>
          <p:cNvPr id="5" name="Title 4"/>
          <p:cNvSpPr>
            <a:spLocks noGrp="1"/>
          </p:cNvSpPr>
          <p:nvPr>
            <p:ph type="title"/>
          </p:nvPr>
        </p:nvSpPr>
        <p:spPr/>
        <p:txBody>
          <a:bodyPr/>
          <a:lstStyle/>
          <a:p>
            <a:r>
              <a:rPr lang="en-US" dirty="0" smtClean="0"/>
              <a:t>Quick Review of Process</a:t>
            </a:r>
            <a:endParaRPr lang="en-US" dirty="0"/>
          </a:p>
        </p:txBody>
      </p:sp>
    </p:spTree>
    <p:extLst>
      <p:ext uri="{BB962C8B-B14F-4D97-AF65-F5344CB8AC3E}">
        <p14:creationId xmlns:p14="http://schemas.microsoft.com/office/powerpoint/2010/main" val="26233313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C:\Users\severson_a\AppData\Local\Microsoft\Windows\Temporary Internet Files\Content.IE5\R00V25P7\no[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2868" y="3322951"/>
            <a:ext cx="2456598" cy="245659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576399" y="2082102"/>
            <a:ext cx="7886700" cy="2080800"/>
          </a:xfrm>
        </p:spPr>
        <p:txBody>
          <a:bodyPr/>
          <a:lstStyle/>
          <a:p>
            <a:r>
              <a:rPr lang="en-US" dirty="0" smtClean="0"/>
              <a:t>Updating </a:t>
            </a:r>
          </a:p>
          <a:p>
            <a:r>
              <a:rPr lang="en-US" dirty="0" smtClean="0"/>
              <a:t>No Reportable Incidents tab</a:t>
            </a:r>
          </a:p>
          <a:p>
            <a:endParaRPr lang="en-US" dirty="0"/>
          </a:p>
        </p:txBody>
      </p:sp>
      <p:sp>
        <p:nvSpPr>
          <p:cNvPr id="2" name="TextBox 1"/>
          <p:cNvSpPr txBox="1"/>
          <p:nvPr/>
        </p:nvSpPr>
        <p:spPr>
          <a:xfrm>
            <a:off x="1477371" y="3950491"/>
            <a:ext cx="5827593" cy="1323439"/>
          </a:xfrm>
          <a:prstGeom prst="rect">
            <a:avLst/>
          </a:prstGeom>
          <a:noFill/>
        </p:spPr>
        <p:txBody>
          <a:bodyPr wrap="square" rtlCol="0">
            <a:spAutoFit/>
          </a:bodyPr>
          <a:lstStyle/>
          <a:p>
            <a:pPr algn="ctr"/>
            <a:r>
              <a:rPr lang="en-US" sz="4000" dirty="0" smtClean="0"/>
              <a:t>Reportable </a:t>
            </a:r>
          </a:p>
          <a:p>
            <a:pPr algn="ctr"/>
            <a:r>
              <a:rPr lang="en-US" sz="4000" dirty="0" smtClean="0"/>
              <a:t>Incidents</a:t>
            </a:r>
            <a:endParaRPr lang="en-US" sz="4000" dirty="0"/>
          </a:p>
        </p:txBody>
      </p:sp>
    </p:spTree>
    <p:extLst>
      <p:ext uri="{BB962C8B-B14F-4D97-AF65-F5344CB8AC3E}">
        <p14:creationId xmlns:p14="http://schemas.microsoft.com/office/powerpoint/2010/main" val="26536470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normAutofit/>
          </a:bodyPr>
          <a:lstStyle/>
          <a:p>
            <a:r>
              <a:rPr lang="en-US" dirty="0"/>
              <a:t>A separate tab in Data Pipeline, under “SDA”</a:t>
            </a:r>
          </a:p>
          <a:p>
            <a:endParaRPr lang="en-US" sz="1400" dirty="0" smtClean="0"/>
          </a:p>
          <a:p>
            <a:r>
              <a:rPr lang="en-US" dirty="0" smtClean="0"/>
              <a:t>Option to use when a school has no incidents to report to CDE; either</a:t>
            </a:r>
          </a:p>
          <a:p>
            <a:pPr lvl="1"/>
            <a:r>
              <a:rPr lang="en-US" dirty="0"/>
              <a:t>No Disciplinary Incidents </a:t>
            </a:r>
            <a:r>
              <a:rPr lang="en-US" dirty="0" smtClean="0"/>
              <a:t>and/or</a:t>
            </a:r>
          </a:p>
          <a:p>
            <a:pPr lvl="1"/>
            <a:r>
              <a:rPr lang="en-US" dirty="0"/>
              <a:t>No Firearms to </a:t>
            </a:r>
            <a:r>
              <a:rPr lang="en-US" dirty="0" smtClean="0"/>
              <a:t>report</a:t>
            </a:r>
          </a:p>
          <a:p>
            <a:pPr marL="45720" indent="0">
              <a:buNone/>
            </a:pPr>
            <a:endParaRPr lang="en-US" sz="1000" dirty="0" smtClean="0"/>
          </a:p>
          <a:p>
            <a:r>
              <a:rPr lang="en-US" dirty="0" smtClean="0"/>
              <a:t>Can </a:t>
            </a:r>
            <a:r>
              <a:rPr lang="en-US" dirty="0"/>
              <a:t>be updated throughout the SDA process.  </a:t>
            </a:r>
            <a:endParaRPr lang="en-US" dirty="0" smtClean="0"/>
          </a:p>
          <a:p>
            <a:pPr lvl="1"/>
            <a:r>
              <a:rPr lang="en-US" dirty="0" smtClean="0"/>
              <a:t>If </a:t>
            </a:r>
            <a:r>
              <a:rPr lang="en-US" dirty="0"/>
              <a:t>marked as “No” initially, this can be updated to “Yes” for a school if needed and vice versa, until the data is finalized</a:t>
            </a:r>
            <a:r>
              <a:rPr lang="en-US" dirty="0" smtClean="0"/>
              <a:t>.</a:t>
            </a:r>
          </a:p>
          <a:p>
            <a:pPr lvl="1"/>
            <a:endParaRPr lang="en-US" sz="1000" dirty="0"/>
          </a:p>
          <a:p>
            <a:r>
              <a:rPr lang="en-US" dirty="0"/>
              <a:t>Must update each page or select ‘all’ per page to update all schools in one screen</a:t>
            </a:r>
          </a:p>
          <a:p>
            <a:endParaRPr lang="en-US" dirty="0"/>
          </a:p>
          <a:p>
            <a:endParaRPr lang="en-US" dirty="0" smtClean="0"/>
          </a:p>
          <a:p>
            <a:pPr lvl="1"/>
            <a:endParaRPr lang="en-US" dirty="0"/>
          </a:p>
          <a:p>
            <a:endParaRPr lang="en-US" dirty="0"/>
          </a:p>
        </p:txBody>
      </p:sp>
      <p:sp>
        <p:nvSpPr>
          <p:cNvPr id="3" name="Title 2"/>
          <p:cNvSpPr>
            <a:spLocks noGrp="1"/>
          </p:cNvSpPr>
          <p:nvPr>
            <p:ph type="title"/>
          </p:nvPr>
        </p:nvSpPr>
        <p:spPr/>
        <p:txBody>
          <a:bodyPr/>
          <a:lstStyle/>
          <a:p>
            <a:r>
              <a:rPr lang="en-US" dirty="0" smtClean="0"/>
              <a:t>No Reportable Incidents</a:t>
            </a:r>
            <a:endParaRPr lang="en-US" dirty="0"/>
          </a:p>
        </p:txBody>
      </p:sp>
    </p:spTree>
    <p:extLst>
      <p:ext uri="{BB962C8B-B14F-4D97-AF65-F5344CB8AC3E}">
        <p14:creationId xmlns:p14="http://schemas.microsoft.com/office/powerpoint/2010/main" val="2451115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smtClean="0"/>
              <a:t>After logging into Data Pipeline:</a:t>
            </a:r>
            <a:endParaRPr lang="en-US" dirty="0"/>
          </a:p>
        </p:txBody>
      </p:sp>
      <p:sp>
        <p:nvSpPr>
          <p:cNvPr id="3" name="Title 2"/>
          <p:cNvSpPr>
            <a:spLocks noGrp="1"/>
          </p:cNvSpPr>
          <p:nvPr>
            <p:ph type="title"/>
          </p:nvPr>
        </p:nvSpPr>
        <p:spPr/>
        <p:txBody>
          <a:bodyPr>
            <a:normAutofit/>
          </a:bodyPr>
          <a:lstStyle/>
          <a:p>
            <a:r>
              <a:rPr lang="en-US" dirty="0" smtClean="0"/>
              <a:t>No Reportable Incidents Screenshot</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664" y="1628503"/>
            <a:ext cx="5283639" cy="4234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171" y="2420045"/>
            <a:ext cx="2134821" cy="1115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2457992" y="2796883"/>
            <a:ext cx="677094" cy="361957"/>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596242" y="1628503"/>
            <a:ext cx="538844" cy="269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021874" y="5539743"/>
            <a:ext cx="5127429" cy="923330"/>
          </a:xfrm>
          <a:prstGeom prst="rect">
            <a:avLst/>
          </a:prstGeom>
          <a:noFill/>
        </p:spPr>
        <p:txBody>
          <a:bodyPr wrap="square" rtlCol="0">
            <a:spAutoFit/>
          </a:bodyPr>
          <a:lstStyle/>
          <a:p>
            <a:r>
              <a:rPr lang="en-US" dirty="0" smtClean="0">
                <a:solidFill>
                  <a:schemeClr val="accent6">
                    <a:lumMod val="75000"/>
                  </a:schemeClr>
                </a:solidFill>
              </a:rPr>
              <a:t>*If there are multiple pages, please be sure to list ‘All’ per page OR save each page after updating the status indicators</a:t>
            </a:r>
            <a:endParaRPr lang="en-US" dirty="0">
              <a:solidFill>
                <a:schemeClr val="accent6">
                  <a:lumMod val="75000"/>
                </a:schemeClr>
              </a:solidFill>
            </a:endParaRPr>
          </a:p>
        </p:txBody>
      </p:sp>
    </p:spTree>
    <p:extLst>
      <p:ext uri="{BB962C8B-B14F-4D97-AF65-F5344CB8AC3E}">
        <p14:creationId xmlns:p14="http://schemas.microsoft.com/office/powerpoint/2010/main" val="30297106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US" dirty="0" smtClean="0"/>
              <a:t>Disciplinary Incidents column:</a:t>
            </a:r>
          </a:p>
          <a:p>
            <a:pPr lvl="1"/>
            <a:r>
              <a:rPr lang="en-US" dirty="0" smtClean="0"/>
              <a:t>“</a:t>
            </a:r>
            <a:r>
              <a:rPr lang="en-US" dirty="0"/>
              <a:t>Yes” </a:t>
            </a:r>
            <a:r>
              <a:rPr lang="en-US" dirty="0" smtClean="0"/>
              <a:t>indicates:</a:t>
            </a:r>
          </a:p>
          <a:p>
            <a:pPr lvl="2"/>
            <a:r>
              <a:rPr lang="en-US" dirty="0" smtClean="0"/>
              <a:t> the </a:t>
            </a:r>
            <a:r>
              <a:rPr lang="en-US" dirty="0"/>
              <a:t>school is included </a:t>
            </a:r>
            <a:r>
              <a:rPr lang="en-US" dirty="0" smtClean="0"/>
              <a:t>in the </a:t>
            </a:r>
            <a:r>
              <a:rPr lang="en-US" dirty="0"/>
              <a:t>Discipline by Action file AND </a:t>
            </a:r>
            <a:endParaRPr lang="en-US" dirty="0" smtClean="0"/>
          </a:p>
          <a:p>
            <a:pPr lvl="2"/>
            <a:r>
              <a:rPr lang="en-US" dirty="0" smtClean="0"/>
              <a:t>The school is included in the </a:t>
            </a:r>
            <a:r>
              <a:rPr lang="en-US" dirty="0"/>
              <a:t>Discipline by Student Demographic </a:t>
            </a:r>
            <a:r>
              <a:rPr lang="en-US" dirty="0" smtClean="0"/>
              <a:t>file</a:t>
            </a:r>
          </a:p>
          <a:p>
            <a:pPr marL="640080" lvl="2" indent="0">
              <a:buNone/>
            </a:pPr>
            <a:endParaRPr lang="en-US" dirty="0"/>
          </a:p>
          <a:p>
            <a:pPr lvl="1"/>
            <a:r>
              <a:rPr lang="en-US" dirty="0"/>
              <a:t>“No” indicates:</a:t>
            </a:r>
          </a:p>
          <a:p>
            <a:pPr lvl="2"/>
            <a:r>
              <a:rPr lang="en-US" dirty="0"/>
              <a:t>The school is not included in </a:t>
            </a:r>
            <a:r>
              <a:rPr lang="en-US" dirty="0" smtClean="0"/>
              <a:t>the Discipline </a:t>
            </a:r>
            <a:r>
              <a:rPr lang="en-US" dirty="0"/>
              <a:t>by Action file </a:t>
            </a:r>
            <a:r>
              <a:rPr lang="en-US" dirty="0" smtClean="0"/>
              <a:t>AND</a:t>
            </a:r>
          </a:p>
          <a:p>
            <a:pPr lvl="2"/>
            <a:r>
              <a:rPr lang="en-US" dirty="0" smtClean="0"/>
              <a:t>The school is not included in the </a:t>
            </a:r>
            <a:r>
              <a:rPr lang="en-US" dirty="0"/>
              <a:t>Discipline by Student Demographic </a:t>
            </a:r>
            <a:r>
              <a:rPr lang="en-US" dirty="0" smtClean="0"/>
              <a:t>file</a:t>
            </a:r>
            <a:endParaRPr lang="en-US" dirty="0"/>
          </a:p>
          <a:p>
            <a:pPr lvl="2"/>
            <a:r>
              <a:rPr lang="en-US" dirty="0" smtClean="0"/>
              <a:t>If </a:t>
            </a:r>
            <a:r>
              <a:rPr lang="en-US" dirty="0"/>
              <a:t>all schools </a:t>
            </a:r>
            <a:r>
              <a:rPr lang="en-US" dirty="0" smtClean="0"/>
              <a:t>are marked as “No”, </a:t>
            </a:r>
            <a:r>
              <a:rPr lang="en-US" dirty="0"/>
              <a:t>then the LEA will not upload either the Discipline by Action file or the Discipline by Student Demographic file.</a:t>
            </a:r>
          </a:p>
          <a:p>
            <a:endParaRPr lang="en-US" dirty="0"/>
          </a:p>
        </p:txBody>
      </p:sp>
      <p:sp>
        <p:nvSpPr>
          <p:cNvPr id="3" name="Title 2"/>
          <p:cNvSpPr>
            <a:spLocks noGrp="1"/>
          </p:cNvSpPr>
          <p:nvPr>
            <p:ph type="title"/>
          </p:nvPr>
        </p:nvSpPr>
        <p:spPr/>
        <p:txBody>
          <a:bodyPr>
            <a:normAutofit fontScale="90000"/>
          </a:bodyPr>
          <a:lstStyle/>
          <a:p>
            <a:r>
              <a:rPr lang="en-US" dirty="0"/>
              <a:t>No Reportable </a:t>
            </a:r>
            <a:r>
              <a:rPr lang="en-US" dirty="0" smtClean="0"/>
              <a:t>Incidents – Disciplinary Incidents</a:t>
            </a:r>
            <a:endParaRPr lang="en-US" dirty="0"/>
          </a:p>
        </p:txBody>
      </p:sp>
    </p:spTree>
    <p:extLst>
      <p:ext uri="{BB962C8B-B14F-4D97-AF65-F5344CB8AC3E}">
        <p14:creationId xmlns:p14="http://schemas.microsoft.com/office/powerpoint/2010/main" val="42053018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US" dirty="0" smtClean="0"/>
              <a:t>Firearms brought column:</a:t>
            </a:r>
            <a:endParaRPr lang="en-US" dirty="0"/>
          </a:p>
          <a:p>
            <a:pPr lvl="1"/>
            <a:r>
              <a:rPr lang="en-US" sz="2400" dirty="0"/>
              <a:t>“Yes” indicates:</a:t>
            </a:r>
          </a:p>
          <a:p>
            <a:pPr lvl="2"/>
            <a:r>
              <a:rPr lang="en-US" dirty="0"/>
              <a:t>The school is included in the Firearm (GFSA) data file </a:t>
            </a:r>
            <a:r>
              <a:rPr lang="en-US" dirty="0" smtClean="0"/>
              <a:t>uploaded</a:t>
            </a:r>
          </a:p>
          <a:p>
            <a:pPr marL="640080" lvl="2" indent="0">
              <a:buNone/>
            </a:pPr>
            <a:endParaRPr lang="en-US" dirty="0"/>
          </a:p>
          <a:p>
            <a:pPr lvl="1"/>
            <a:r>
              <a:rPr lang="en-US" sz="2400" dirty="0"/>
              <a:t>“No” indicates:</a:t>
            </a:r>
          </a:p>
          <a:p>
            <a:pPr lvl="2"/>
            <a:r>
              <a:rPr lang="en-US" dirty="0"/>
              <a:t>The school is not included in the Firearm (GFSA) data file uploaded.</a:t>
            </a:r>
          </a:p>
          <a:p>
            <a:pPr lvl="2"/>
            <a:r>
              <a:rPr lang="en-US" dirty="0"/>
              <a:t>If all schools in the district have this indication, then the LEA will not upload the Firearm (GFSA) data file.</a:t>
            </a:r>
          </a:p>
          <a:p>
            <a:endParaRPr lang="en-US" dirty="0"/>
          </a:p>
        </p:txBody>
      </p:sp>
      <p:sp>
        <p:nvSpPr>
          <p:cNvPr id="3" name="Title 2"/>
          <p:cNvSpPr>
            <a:spLocks noGrp="1"/>
          </p:cNvSpPr>
          <p:nvPr>
            <p:ph type="title"/>
          </p:nvPr>
        </p:nvSpPr>
        <p:spPr/>
        <p:txBody>
          <a:bodyPr>
            <a:normAutofit fontScale="90000"/>
          </a:bodyPr>
          <a:lstStyle/>
          <a:p>
            <a:r>
              <a:rPr lang="en-US" dirty="0"/>
              <a:t>No Reportable </a:t>
            </a:r>
            <a:r>
              <a:rPr lang="en-US" dirty="0" smtClean="0"/>
              <a:t>Incidents – Firearm Incidents</a:t>
            </a:r>
            <a:endParaRPr lang="en-US" dirty="0"/>
          </a:p>
        </p:txBody>
      </p:sp>
    </p:spTree>
    <p:extLst>
      <p:ext uri="{BB962C8B-B14F-4D97-AF65-F5344CB8AC3E}">
        <p14:creationId xmlns:p14="http://schemas.microsoft.com/office/powerpoint/2010/main" val="22174296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Uploading and Correcting Data Files</a:t>
            </a:r>
          </a:p>
          <a:p>
            <a:r>
              <a:rPr lang="en-US" i="1" dirty="0" smtClean="0"/>
              <a:t>(must be uploaded in order)</a:t>
            </a:r>
            <a:endParaRPr lang="en-US" i="1" dirty="0"/>
          </a:p>
        </p:txBody>
      </p:sp>
    </p:spTree>
    <p:extLst>
      <p:ext uri="{BB962C8B-B14F-4D97-AF65-F5344CB8AC3E}">
        <p14:creationId xmlns:p14="http://schemas.microsoft.com/office/powerpoint/2010/main" val="7514373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93816" y="932434"/>
            <a:ext cx="7886700" cy="5037025"/>
          </a:xfrm>
        </p:spPr>
        <p:txBody>
          <a:bodyPr>
            <a:normAutofit fontScale="92500" lnSpcReduction="10000"/>
          </a:bodyPr>
          <a:lstStyle/>
          <a:p>
            <a:pPr>
              <a:buClr>
                <a:schemeClr val="accent1">
                  <a:lumMod val="75000"/>
                </a:schemeClr>
              </a:buClr>
              <a:buFont typeface="Wingdings" panose="05000000000000000000" pitchFamily="2" charset="2"/>
              <a:buChar char="Ø"/>
            </a:pPr>
            <a:r>
              <a:rPr lang="en-US" dirty="0"/>
              <a:t>If 1 or more school(s) have “Yes” indicated for Incidents in the Disciplinary column and </a:t>
            </a:r>
            <a:r>
              <a:rPr lang="en-US" dirty="0" smtClean="0"/>
              <a:t>“Yes” </a:t>
            </a:r>
            <a:r>
              <a:rPr lang="en-US" dirty="0"/>
              <a:t>in the Firearm column: </a:t>
            </a:r>
            <a:endParaRPr lang="en-US" dirty="0" smtClean="0"/>
          </a:p>
          <a:p>
            <a:pPr marL="1280160" lvl="2" indent="-457200">
              <a:buClr>
                <a:schemeClr val="accent1">
                  <a:lumMod val="75000"/>
                </a:schemeClr>
              </a:buClr>
              <a:buFont typeface="+mj-lt"/>
              <a:buAutoNum type="arabicPeriod"/>
            </a:pPr>
            <a:r>
              <a:rPr lang="en-US" dirty="0"/>
              <a:t>Discipline by Action File</a:t>
            </a:r>
          </a:p>
          <a:p>
            <a:pPr marL="1280160" lvl="2" indent="-457200">
              <a:buClr>
                <a:schemeClr val="accent1">
                  <a:lumMod val="75000"/>
                </a:schemeClr>
              </a:buClr>
              <a:buFont typeface="+mj-lt"/>
              <a:buAutoNum type="arabicPeriod"/>
            </a:pPr>
            <a:r>
              <a:rPr lang="en-US" dirty="0"/>
              <a:t>Discipline by Student Demographic File</a:t>
            </a:r>
          </a:p>
          <a:p>
            <a:pPr marL="1280160" lvl="2" indent="-457200">
              <a:buClr>
                <a:schemeClr val="accent1">
                  <a:lumMod val="75000"/>
                </a:schemeClr>
              </a:buClr>
              <a:buFont typeface="+mj-lt"/>
              <a:buAutoNum type="arabicPeriod"/>
            </a:pPr>
            <a:r>
              <a:rPr lang="en-US" dirty="0"/>
              <a:t>Firearm (GFSA) Discipline File</a:t>
            </a:r>
          </a:p>
          <a:p>
            <a:pPr marL="1280160" lvl="2" indent="-457200">
              <a:buClr>
                <a:schemeClr val="accent1">
                  <a:lumMod val="75000"/>
                </a:schemeClr>
              </a:buClr>
              <a:buFont typeface="+mj-lt"/>
              <a:buAutoNum type="arabicPeriod"/>
            </a:pPr>
            <a:r>
              <a:rPr lang="en-US" dirty="0"/>
              <a:t>Attendance File</a:t>
            </a:r>
          </a:p>
          <a:p>
            <a:pPr>
              <a:buClr>
                <a:schemeClr val="accent1">
                  <a:lumMod val="75000"/>
                </a:schemeClr>
              </a:buClr>
              <a:buFont typeface="Wingdings" panose="05000000000000000000" pitchFamily="2" charset="2"/>
              <a:buChar char="Ø"/>
            </a:pPr>
            <a:endParaRPr lang="en-US" dirty="0" smtClean="0"/>
          </a:p>
          <a:p>
            <a:pPr>
              <a:buClr>
                <a:schemeClr val="accent1">
                  <a:lumMod val="75000"/>
                </a:schemeClr>
              </a:buClr>
              <a:buFont typeface="Wingdings" panose="05000000000000000000" pitchFamily="2" charset="2"/>
              <a:buChar char="Ø"/>
            </a:pPr>
            <a:r>
              <a:rPr lang="en-US" dirty="0" smtClean="0"/>
              <a:t>If 1 or more school(s) have “Yes” </a:t>
            </a:r>
            <a:r>
              <a:rPr lang="en-US" dirty="0"/>
              <a:t>indicated for Incidents in the Disciplinary </a:t>
            </a:r>
            <a:r>
              <a:rPr lang="en-US" dirty="0" smtClean="0"/>
              <a:t>column and “No” in the Firearm column: </a:t>
            </a:r>
          </a:p>
          <a:p>
            <a:pPr marL="1280160" lvl="2" indent="-457200">
              <a:buClr>
                <a:schemeClr val="accent1">
                  <a:lumMod val="75000"/>
                </a:schemeClr>
              </a:buClr>
              <a:buFont typeface="+mj-lt"/>
              <a:buAutoNum type="arabicPeriod"/>
            </a:pPr>
            <a:r>
              <a:rPr lang="en-US" dirty="0"/>
              <a:t>Discipline by Action File</a:t>
            </a:r>
          </a:p>
          <a:p>
            <a:pPr marL="1280160" lvl="2" indent="-457200">
              <a:buClr>
                <a:schemeClr val="accent1">
                  <a:lumMod val="75000"/>
                </a:schemeClr>
              </a:buClr>
              <a:buFont typeface="+mj-lt"/>
              <a:buAutoNum type="arabicPeriod"/>
            </a:pPr>
            <a:r>
              <a:rPr lang="en-US" dirty="0"/>
              <a:t>Discipline by Student Demographic File</a:t>
            </a:r>
          </a:p>
          <a:p>
            <a:pPr marL="1280160" lvl="2" indent="-457200">
              <a:buClr>
                <a:schemeClr val="accent1">
                  <a:lumMod val="75000"/>
                </a:schemeClr>
              </a:buClr>
              <a:buFont typeface="+mj-lt"/>
              <a:buAutoNum type="arabicPeriod"/>
            </a:pPr>
            <a:r>
              <a:rPr lang="en-US" dirty="0" smtClean="0"/>
              <a:t>Attendance </a:t>
            </a:r>
            <a:r>
              <a:rPr lang="en-US" dirty="0"/>
              <a:t>File</a:t>
            </a:r>
          </a:p>
          <a:p>
            <a:pPr>
              <a:buClr>
                <a:schemeClr val="accent1">
                  <a:lumMod val="75000"/>
                </a:schemeClr>
              </a:buClr>
              <a:buFont typeface="Wingdings" panose="05000000000000000000" pitchFamily="2" charset="2"/>
              <a:buChar char="Ø"/>
            </a:pPr>
            <a:endParaRPr lang="en-US" dirty="0" smtClean="0"/>
          </a:p>
          <a:p>
            <a:pPr>
              <a:buClr>
                <a:schemeClr val="accent1">
                  <a:lumMod val="75000"/>
                </a:schemeClr>
              </a:buClr>
              <a:buFont typeface="Wingdings" panose="05000000000000000000" pitchFamily="2" charset="2"/>
              <a:buChar char="Ø"/>
            </a:pPr>
            <a:r>
              <a:rPr lang="en-US" dirty="0" smtClean="0"/>
              <a:t>If </a:t>
            </a:r>
            <a:r>
              <a:rPr lang="en-US" dirty="0"/>
              <a:t>ALL schools have “No” indicated for Incidents in the Disciplinary and Firearm columns:</a:t>
            </a:r>
          </a:p>
          <a:p>
            <a:pPr marL="1280160" lvl="2" indent="-457200">
              <a:buClr>
                <a:schemeClr val="accent1">
                  <a:lumMod val="75000"/>
                </a:schemeClr>
              </a:buClr>
              <a:buFont typeface="+mj-lt"/>
              <a:buAutoNum type="arabicPeriod"/>
            </a:pPr>
            <a:r>
              <a:rPr lang="en-US" dirty="0"/>
              <a:t>Attendance </a:t>
            </a:r>
            <a:r>
              <a:rPr lang="en-US" dirty="0" smtClean="0"/>
              <a:t>File</a:t>
            </a:r>
            <a:endParaRPr lang="en-US" dirty="0"/>
          </a:p>
        </p:txBody>
      </p:sp>
      <p:sp>
        <p:nvSpPr>
          <p:cNvPr id="3" name="Title 2"/>
          <p:cNvSpPr>
            <a:spLocks noGrp="1"/>
          </p:cNvSpPr>
          <p:nvPr>
            <p:ph type="title"/>
          </p:nvPr>
        </p:nvSpPr>
        <p:spPr/>
        <p:txBody>
          <a:bodyPr>
            <a:normAutofit fontScale="90000"/>
          </a:bodyPr>
          <a:lstStyle/>
          <a:p>
            <a:r>
              <a:rPr lang="en-US" dirty="0" smtClean="0"/>
              <a:t>Uploading Data Files Order</a:t>
            </a:r>
            <a:br>
              <a:rPr lang="en-US" dirty="0" smtClean="0"/>
            </a:br>
            <a:r>
              <a:rPr lang="en-US" i="1" dirty="0" smtClean="0"/>
              <a:t>(based on No Reportable Incidents tab)</a:t>
            </a:r>
            <a:endParaRPr lang="en-US" i="1" dirty="0"/>
          </a:p>
        </p:txBody>
      </p:sp>
    </p:spTree>
    <p:extLst>
      <p:ext uri="{BB962C8B-B14F-4D97-AF65-F5344CB8AC3E}">
        <p14:creationId xmlns:p14="http://schemas.microsoft.com/office/powerpoint/2010/main" val="31646515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Upload data file in Pipeline</a:t>
            </a:r>
          </a:p>
          <a:p>
            <a:r>
              <a:rPr lang="en-US" dirty="0" smtClean="0"/>
              <a:t>Check Batch Maintenance for process indicator </a:t>
            </a:r>
          </a:p>
          <a:p>
            <a:r>
              <a:rPr lang="en-US" dirty="0" smtClean="0"/>
              <a:t>Check Status Dashboard for error count</a:t>
            </a:r>
          </a:p>
          <a:p>
            <a:r>
              <a:rPr lang="en-US" dirty="0" smtClean="0"/>
              <a:t>Review errors and warnings (Pipeline Error Report or </a:t>
            </a:r>
            <a:r>
              <a:rPr lang="en-US" dirty="0" err="1"/>
              <a:t>C</a:t>
            </a:r>
            <a:r>
              <a:rPr lang="en-US" dirty="0" err="1" smtClean="0"/>
              <a:t>ognos</a:t>
            </a:r>
            <a:r>
              <a:rPr lang="en-US" dirty="0" smtClean="0"/>
              <a:t> Error Reports)</a:t>
            </a:r>
          </a:p>
          <a:p>
            <a:r>
              <a:rPr lang="en-US" dirty="0" smtClean="0"/>
              <a:t>Correct data file</a:t>
            </a:r>
          </a:p>
          <a:p>
            <a:r>
              <a:rPr lang="en-US" dirty="0" smtClean="0"/>
              <a:t>Upload corrected data file in Pipeline </a:t>
            </a:r>
          </a:p>
          <a:p>
            <a:r>
              <a:rPr lang="en-US" dirty="0" smtClean="0"/>
              <a:t>Continue until all errors resolved</a:t>
            </a:r>
          </a:p>
          <a:p>
            <a:r>
              <a:rPr lang="en-US" dirty="0" smtClean="0"/>
              <a:t>Review </a:t>
            </a:r>
            <a:r>
              <a:rPr lang="en-US" dirty="0" err="1" smtClean="0"/>
              <a:t>Cognos</a:t>
            </a:r>
            <a:r>
              <a:rPr lang="en-US" dirty="0" smtClean="0"/>
              <a:t> Data Reports for data accuracy</a:t>
            </a:r>
          </a:p>
          <a:p>
            <a:r>
              <a:rPr lang="en-US" dirty="0" smtClean="0"/>
              <a:t>Re-upload corrected files if needed</a:t>
            </a:r>
          </a:p>
          <a:p>
            <a:r>
              <a:rPr lang="en-US" dirty="0" smtClean="0"/>
              <a:t>Finalize once ALL applicable SDA files are uploaded, error-free, reviewed and accurate</a:t>
            </a:r>
          </a:p>
          <a:p>
            <a:endParaRPr lang="en-US" dirty="0"/>
          </a:p>
        </p:txBody>
      </p:sp>
      <p:sp>
        <p:nvSpPr>
          <p:cNvPr id="3" name="Title 2"/>
          <p:cNvSpPr>
            <a:spLocks noGrp="1"/>
          </p:cNvSpPr>
          <p:nvPr>
            <p:ph type="title"/>
          </p:nvPr>
        </p:nvSpPr>
        <p:spPr/>
        <p:txBody>
          <a:bodyPr/>
          <a:lstStyle/>
          <a:p>
            <a:r>
              <a:rPr lang="en-US" dirty="0" smtClean="0"/>
              <a:t>Uploading Data File Process</a:t>
            </a:r>
            <a:endParaRPr lang="en-US" dirty="0"/>
          </a:p>
        </p:txBody>
      </p:sp>
    </p:spTree>
    <p:extLst>
      <p:ext uri="{BB962C8B-B14F-4D97-AF65-F5344CB8AC3E}">
        <p14:creationId xmlns:p14="http://schemas.microsoft.com/office/powerpoint/2010/main" val="980629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r>
              <a:rPr lang="en-US" dirty="0" smtClean="0"/>
              <a:t>School View Data Center – </a:t>
            </a:r>
          </a:p>
          <a:p>
            <a:pPr lvl="1"/>
            <a:r>
              <a:rPr lang="en-US" dirty="0" smtClean="0"/>
              <a:t>all data is published by school for the public to review </a:t>
            </a:r>
          </a:p>
          <a:p>
            <a:endParaRPr lang="en-US" dirty="0" smtClean="0"/>
          </a:p>
          <a:p>
            <a:r>
              <a:rPr lang="en-US" dirty="0" smtClean="0"/>
              <a:t>Provided to the U.S. Department of Education</a:t>
            </a:r>
          </a:p>
          <a:p>
            <a:endParaRPr lang="en-US" dirty="0" smtClean="0"/>
          </a:p>
          <a:p>
            <a:r>
              <a:rPr lang="en-US" dirty="0" smtClean="0"/>
              <a:t>Provided for various data requests – media, researchers, legislatures and advocates</a:t>
            </a:r>
          </a:p>
          <a:p>
            <a:pPr marL="45720" indent="0">
              <a:buNone/>
            </a:pPr>
            <a:endParaRPr lang="en-US" dirty="0"/>
          </a:p>
          <a:p>
            <a:pPr marL="45720" indent="0">
              <a:buNone/>
            </a:pPr>
            <a:endParaRPr lang="en-US" dirty="0" smtClean="0"/>
          </a:p>
          <a:p>
            <a:endParaRPr lang="en-US" dirty="0"/>
          </a:p>
        </p:txBody>
      </p:sp>
      <p:sp>
        <p:nvSpPr>
          <p:cNvPr id="3" name="Title 2"/>
          <p:cNvSpPr>
            <a:spLocks noGrp="1"/>
          </p:cNvSpPr>
          <p:nvPr>
            <p:ph type="title"/>
          </p:nvPr>
        </p:nvSpPr>
        <p:spPr/>
        <p:txBody>
          <a:bodyPr/>
          <a:lstStyle/>
          <a:p>
            <a:r>
              <a:rPr lang="en-US" dirty="0" smtClean="0"/>
              <a:t>CDE Uses of Data</a:t>
            </a:r>
            <a:endParaRPr lang="en-US" dirty="0"/>
          </a:p>
        </p:txBody>
      </p:sp>
    </p:spTree>
    <p:extLst>
      <p:ext uri="{BB962C8B-B14F-4D97-AF65-F5344CB8AC3E}">
        <p14:creationId xmlns:p14="http://schemas.microsoft.com/office/powerpoint/2010/main" val="32564253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Uploading File Screenshot</a:t>
            </a:r>
            <a:endParaRPr lang="en-US" dirty="0"/>
          </a:p>
        </p:txBody>
      </p:sp>
      <p:pic>
        <p:nvPicPr>
          <p:cNvPr id="5" name="Picture 4"/>
          <p:cNvPicPr/>
          <p:nvPr/>
        </p:nvPicPr>
        <p:blipFill>
          <a:blip r:embed="rId2"/>
          <a:stretch>
            <a:fillRect/>
          </a:stretch>
        </p:blipFill>
        <p:spPr>
          <a:xfrm>
            <a:off x="289877" y="1624965"/>
            <a:ext cx="5459095" cy="3417570"/>
          </a:xfrm>
          <a:prstGeom prst="rect">
            <a:avLst/>
          </a:prstGeom>
          <a:ln w="19050">
            <a:solidFill>
              <a:schemeClr val="tx1"/>
            </a:solidFill>
          </a:ln>
        </p:spPr>
      </p:pic>
      <p:graphicFrame>
        <p:nvGraphicFramePr>
          <p:cNvPr id="6" name="Table 5"/>
          <p:cNvGraphicFramePr>
            <a:graphicFrameLocks noGrp="1"/>
          </p:cNvGraphicFramePr>
          <p:nvPr>
            <p:extLst>
              <p:ext uri="{D42A27DB-BD31-4B8C-83A1-F6EECF244321}">
                <p14:modId xmlns:p14="http://schemas.microsoft.com/office/powerpoint/2010/main" val="1505586751"/>
              </p:ext>
            </p:extLst>
          </p:nvPr>
        </p:nvGraphicFramePr>
        <p:xfrm>
          <a:off x="4405947" y="2583497"/>
          <a:ext cx="4000500" cy="2426758"/>
        </p:xfrm>
        <a:graphic>
          <a:graphicData uri="http://schemas.openxmlformats.org/drawingml/2006/table">
            <a:tbl>
              <a:tblPr firstRow="1" firstCol="1" bandRow="1">
                <a:tableStyleId>{F5AB1C69-6EDB-4FF4-983F-18BD219EF322}</a:tableStyleId>
              </a:tblPr>
              <a:tblGrid>
                <a:gridCol w="1325880"/>
                <a:gridCol w="2674620"/>
              </a:tblGrid>
              <a:tr h="198570">
                <a:tc>
                  <a:txBody>
                    <a:bodyPr/>
                    <a:lstStyle/>
                    <a:p>
                      <a:r>
                        <a:rPr lang="en-US" sz="1100" dirty="0">
                          <a:effectLst/>
                        </a:rPr>
                        <a:t>Dataset</a:t>
                      </a:r>
                      <a:endParaRPr lang="en-US" sz="1100" dirty="0">
                        <a:effectLst/>
                        <a:latin typeface="Calibri"/>
                        <a:ea typeface="Calibri"/>
                      </a:endParaRPr>
                    </a:p>
                  </a:txBody>
                  <a:tcPr marL="68580" marR="68580" marT="0" marB="0"/>
                </a:tc>
                <a:tc>
                  <a:txBody>
                    <a:bodyPr/>
                    <a:lstStyle/>
                    <a:p>
                      <a:r>
                        <a:rPr lang="en-US" sz="1100">
                          <a:effectLst/>
                        </a:rPr>
                        <a:t>School Discipline Attendance</a:t>
                      </a:r>
                      <a:endParaRPr lang="en-US" sz="1100">
                        <a:effectLst/>
                        <a:latin typeface="Calibri"/>
                        <a:ea typeface="Calibri"/>
                      </a:endParaRPr>
                    </a:p>
                  </a:txBody>
                  <a:tcPr marL="68580" marR="68580" marT="0" marB="0"/>
                </a:tc>
              </a:tr>
              <a:tr h="794279">
                <a:tc>
                  <a:txBody>
                    <a:bodyPr/>
                    <a:lstStyle/>
                    <a:p>
                      <a:r>
                        <a:rPr lang="en-US" sz="1100" dirty="0">
                          <a:effectLst/>
                        </a:rPr>
                        <a:t>File Type</a:t>
                      </a:r>
                      <a:endParaRPr lang="en-US" sz="1100" dirty="0">
                        <a:effectLst/>
                        <a:latin typeface="Calibri"/>
                        <a:ea typeface="Calibri"/>
                      </a:endParaRPr>
                    </a:p>
                  </a:txBody>
                  <a:tcPr marL="68580" marR="68580" marT="0" marB="0"/>
                </a:tc>
                <a:tc>
                  <a:txBody>
                    <a:bodyPr/>
                    <a:lstStyle/>
                    <a:p>
                      <a:r>
                        <a:rPr lang="en-US" sz="1100" dirty="0" smtClean="0">
                          <a:effectLst/>
                        </a:rPr>
                        <a:t>Discipline </a:t>
                      </a:r>
                      <a:r>
                        <a:rPr lang="en-US" sz="1100" dirty="0">
                          <a:effectLst/>
                        </a:rPr>
                        <a:t>by Action </a:t>
                      </a:r>
                      <a:r>
                        <a:rPr lang="en-US" sz="1100" dirty="0" smtClean="0">
                          <a:effectLst/>
                        </a:rPr>
                        <a:t>THEN</a:t>
                      </a:r>
                      <a:endParaRPr lang="en-US" sz="1100" dirty="0">
                        <a:effectLst/>
                      </a:endParaRPr>
                    </a:p>
                    <a:p>
                      <a:r>
                        <a:rPr lang="en-US" sz="1100" dirty="0">
                          <a:effectLst/>
                        </a:rPr>
                        <a:t>Discipline by Student Demo </a:t>
                      </a:r>
                      <a:r>
                        <a:rPr lang="en-US" sz="1100" dirty="0" smtClean="0">
                          <a:effectLst/>
                        </a:rPr>
                        <a:t>THEN</a:t>
                      </a:r>
                      <a:endParaRPr lang="en-US" sz="1100" dirty="0">
                        <a:effectLst/>
                      </a:endParaRPr>
                    </a:p>
                    <a:p>
                      <a:r>
                        <a:rPr lang="en-US" sz="1100" dirty="0">
                          <a:effectLst/>
                        </a:rPr>
                        <a:t>Firearm </a:t>
                      </a:r>
                      <a:r>
                        <a:rPr lang="en-US" sz="1100" dirty="0" smtClean="0">
                          <a:effectLst/>
                        </a:rPr>
                        <a:t>Discipline THEN</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effectLst/>
                        </a:rPr>
                        <a:t>Attendance Data</a:t>
                      </a:r>
                    </a:p>
                    <a:p>
                      <a:endParaRPr lang="en-US" sz="1100" dirty="0">
                        <a:effectLst/>
                        <a:latin typeface="Calibri"/>
                        <a:ea typeface="Calibri"/>
                      </a:endParaRPr>
                    </a:p>
                  </a:txBody>
                  <a:tcPr marL="68580" marR="68580" marT="0" marB="0"/>
                </a:tc>
              </a:tr>
              <a:tr h="198570">
                <a:tc>
                  <a:txBody>
                    <a:bodyPr/>
                    <a:lstStyle/>
                    <a:p>
                      <a:r>
                        <a:rPr lang="en-US" sz="1100">
                          <a:effectLst/>
                        </a:rPr>
                        <a:t>School Year</a:t>
                      </a:r>
                      <a:endParaRPr lang="en-US" sz="1100">
                        <a:effectLst/>
                        <a:latin typeface="Calibri"/>
                        <a:ea typeface="Calibri"/>
                      </a:endParaRPr>
                    </a:p>
                  </a:txBody>
                  <a:tcPr marL="68580" marR="68580" marT="0" marB="0"/>
                </a:tc>
                <a:tc>
                  <a:txBody>
                    <a:bodyPr/>
                    <a:lstStyle/>
                    <a:p>
                      <a:r>
                        <a:rPr lang="en-US" sz="1100" dirty="0" smtClean="0">
                          <a:effectLst/>
                        </a:rPr>
                        <a:t>2015-2016</a:t>
                      </a:r>
                      <a:endParaRPr lang="en-US" sz="1100" dirty="0">
                        <a:effectLst/>
                        <a:latin typeface="Calibri"/>
                        <a:ea typeface="Calibri"/>
                      </a:endParaRPr>
                    </a:p>
                  </a:txBody>
                  <a:tcPr marL="68580" marR="68580" marT="0" marB="0"/>
                </a:tc>
              </a:tr>
              <a:tr h="198570">
                <a:tc>
                  <a:txBody>
                    <a:bodyPr/>
                    <a:lstStyle/>
                    <a:p>
                      <a:r>
                        <a:rPr lang="en-US" sz="1100" dirty="0">
                          <a:effectLst/>
                        </a:rPr>
                        <a:t>Organization/LEA</a:t>
                      </a:r>
                      <a:endParaRPr lang="en-US" sz="1100" dirty="0">
                        <a:effectLst/>
                        <a:latin typeface="Calibri"/>
                        <a:ea typeface="Calibri"/>
                      </a:endParaRPr>
                    </a:p>
                  </a:txBody>
                  <a:tcPr marL="68580" marR="68580" marT="0" marB="0"/>
                </a:tc>
                <a:tc>
                  <a:txBody>
                    <a:bodyPr/>
                    <a:lstStyle/>
                    <a:p>
                      <a:r>
                        <a:rPr lang="en-US" sz="1100">
                          <a:effectLst/>
                        </a:rPr>
                        <a:t>Select your District/BOCES</a:t>
                      </a:r>
                      <a:endParaRPr lang="en-US" sz="1100">
                        <a:effectLst/>
                        <a:latin typeface="Calibri"/>
                        <a:ea typeface="Calibri"/>
                      </a:endParaRPr>
                    </a:p>
                  </a:txBody>
                  <a:tcPr marL="68580" marR="68580" marT="0" marB="0"/>
                </a:tc>
              </a:tr>
              <a:tr h="198570">
                <a:tc>
                  <a:txBody>
                    <a:bodyPr/>
                    <a:lstStyle/>
                    <a:p>
                      <a:r>
                        <a:rPr lang="en-US" sz="1100">
                          <a:effectLst/>
                        </a:rPr>
                        <a:t>Locate File</a:t>
                      </a:r>
                      <a:endParaRPr lang="en-US" sz="1100">
                        <a:effectLst/>
                        <a:latin typeface="Calibri"/>
                        <a:ea typeface="Calibri"/>
                      </a:endParaRPr>
                    </a:p>
                  </a:txBody>
                  <a:tcPr marL="68580" marR="68580" marT="0" marB="0"/>
                </a:tc>
                <a:tc>
                  <a:txBody>
                    <a:bodyPr/>
                    <a:lstStyle/>
                    <a:p>
                      <a:r>
                        <a:rPr lang="en-US" sz="1100">
                          <a:effectLst/>
                        </a:rPr>
                        <a:t>Browser and select file to upload</a:t>
                      </a:r>
                      <a:endParaRPr lang="en-US" sz="1100">
                        <a:effectLst/>
                        <a:latin typeface="Calibri"/>
                        <a:ea typeface="Calibri"/>
                      </a:endParaRPr>
                    </a:p>
                  </a:txBody>
                  <a:tcPr marL="68580" marR="68580" marT="0" marB="0"/>
                </a:tc>
              </a:tr>
              <a:tr h="397139">
                <a:tc>
                  <a:txBody>
                    <a:bodyPr/>
                    <a:lstStyle/>
                    <a:p>
                      <a:r>
                        <a:rPr lang="en-US" sz="1100">
                          <a:effectLst/>
                        </a:rPr>
                        <a:t>Upload Type</a:t>
                      </a:r>
                      <a:endParaRPr lang="en-US" sz="1100">
                        <a:effectLst/>
                        <a:latin typeface="Calibri"/>
                        <a:ea typeface="Calibri"/>
                      </a:endParaRPr>
                    </a:p>
                  </a:txBody>
                  <a:tcPr marL="68580" marR="68580" marT="0" marB="0"/>
                </a:tc>
                <a:tc>
                  <a:txBody>
                    <a:bodyPr/>
                    <a:lstStyle/>
                    <a:p>
                      <a:r>
                        <a:rPr lang="en-US" sz="1100" dirty="0">
                          <a:effectLst/>
                        </a:rPr>
                        <a:t>Replace if your file is complete within the one file upload</a:t>
                      </a:r>
                      <a:endParaRPr lang="en-US" sz="1100" dirty="0">
                        <a:effectLst/>
                        <a:latin typeface="Calibri"/>
                        <a:ea typeface="Calibri"/>
                      </a:endParaRPr>
                    </a:p>
                  </a:txBody>
                  <a:tcPr marL="68580" marR="68580" marT="0" marB="0"/>
                </a:tc>
              </a:tr>
              <a:tr h="397139">
                <a:tc>
                  <a:txBody>
                    <a:bodyPr/>
                    <a:lstStyle/>
                    <a:p>
                      <a:r>
                        <a:rPr lang="en-US" sz="1100">
                          <a:effectLst/>
                        </a:rPr>
                        <a:t> </a:t>
                      </a:r>
                      <a:endParaRPr lang="en-US" sz="1100">
                        <a:effectLst/>
                        <a:latin typeface="Calibri"/>
                        <a:ea typeface="Calibri"/>
                      </a:endParaRPr>
                    </a:p>
                  </a:txBody>
                  <a:tcPr marL="68580" marR="68580" marT="0" marB="0"/>
                </a:tc>
                <a:tc>
                  <a:txBody>
                    <a:bodyPr/>
                    <a:lstStyle/>
                    <a:p>
                      <a:r>
                        <a:rPr lang="en-US" sz="1100" dirty="0">
                          <a:effectLst/>
                        </a:rPr>
                        <a:t>Append if you are adding additional data to what has been previously uploaded</a:t>
                      </a:r>
                      <a:endParaRPr lang="en-US" sz="1100" dirty="0">
                        <a:effectLst/>
                        <a:latin typeface="Calibri"/>
                        <a:ea typeface="Calibri"/>
                      </a:endParaRPr>
                    </a:p>
                  </a:txBody>
                  <a:tcPr marL="68580" marR="68580" marT="0" marB="0"/>
                </a:tc>
              </a:tr>
            </a:tbl>
          </a:graphicData>
        </a:graphic>
      </p:graphicFrame>
      <p:cxnSp>
        <p:nvCxnSpPr>
          <p:cNvPr id="7" name="Straight Connector 6"/>
          <p:cNvCxnSpPr/>
          <p:nvPr/>
        </p:nvCxnSpPr>
        <p:spPr>
          <a:xfrm flipH="1">
            <a:off x="3810000" y="2583497"/>
            <a:ext cx="485775" cy="226378"/>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3810001" y="4467224"/>
            <a:ext cx="485774" cy="31432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62224" y="5216009"/>
            <a:ext cx="2696507" cy="369332"/>
          </a:xfrm>
          <a:prstGeom prst="rect">
            <a:avLst/>
          </a:prstGeom>
          <a:noFill/>
        </p:spPr>
        <p:txBody>
          <a:bodyPr wrap="none" rtlCol="0">
            <a:spAutoFit/>
          </a:bodyPr>
          <a:lstStyle/>
          <a:p>
            <a:r>
              <a:rPr lang="en-US" dirty="0" smtClean="0"/>
              <a:t>Click “Submit” for each file</a:t>
            </a:r>
            <a:endParaRPr lang="en-US" dirty="0"/>
          </a:p>
        </p:txBody>
      </p:sp>
    </p:spTree>
    <p:extLst>
      <p:ext uri="{BB962C8B-B14F-4D97-AF65-F5344CB8AC3E}">
        <p14:creationId xmlns:p14="http://schemas.microsoft.com/office/powerpoint/2010/main" val="35321999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p:txBody>
          <a:bodyPr/>
          <a:lstStyle/>
          <a:p>
            <a:r>
              <a:rPr lang="en-US" dirty="0" smtClean="0"/>
              <a:t>Displays status for files</a:t>
            </a:r>
          </a:p>
          <a:p>
            <a:r>
              <a:rPr lang="en-US" dirty="0" smtClean="0"/>
              <a:t>If using ‘Append’ functionality, error count is incorrect for all except the last file uploaded.</a:t>
            </a:r>
            <a:endParaRPr lang="en-US" dirty="0"/>
          </a:p>
        </p:txBody>
      </p:sp>
      <p:sp>
        <p:nvSpPr>
          <p:cNvPr id="5" name="Title 4"/>
          <p:cNvSpPr>
            <a:spLocks noGrp="1"/>
          </p:cNvSpPr>
          <p:nvPr>
            <p:ph type="title"/>
          </p:nvPr>
        </p:nvSpPr>
        <p:spPr/>
        <p:txBody>
          <a:bodyPr/>
          <a:lstStyle/>
          <a:p>
            <a:r>
              <a:rPr lang="en-US" dirty="0" smtClean="0"/>
              <a:t>Batch Maintenance Screenshot</a:t>
            </a:r>
            <a:endParaRPr lang="en-US"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95596" y="2703157"/>
            <a:ext cx="4976119" cy="3382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7-Point Star 2"/>
          <p:cNvSpPr/>
          <p:nvPr/>
        </p:nvSpPr>
        <p:spPr>
          <a:xfrm>
            <a:off x="3559323" y="4860418"/>
            <a:ext cx="414471" cy="166643"/>
          </a:xfrm>
          <a:prstGeom prst="star7">
            <a:avLst/>
          </a:prstGeom>
          <a:solidFill>
            <a:schemeClr val="accent2">
              <a:alpha val="17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2867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p:txBody>
          <a:bodyPr/>
          <a:lstStyle/>
          <a:p>
            <a:r>
              <a:rPr lang="en-US" dirty="0" smtClean="0"/>
              <a:t>Confirms </a:t>
            </a:r>
            <a:r>
              <a:rPr lang="en-US" dirty="0"/>
              <a:t>file </a:t>
            </a:r>
            <a:r>
              <a:rPr lang="en-US" dirty="0" smtClean="0"/>
              <a:t>processed and provides the error </a:t>
            </a:r>
            <a:r>
              <a:rPr lang="en-US" dirty="0"/>
              <a:t>count </a:t>
            </a:r>
            <a:r>
              <a:rPr lang="en-US" dirty="0" smtClean="0"/>
              <a:t>in </a:t>
            </a:r>
            <a:r>
              <a:rPr lang="en-US" dirty="0"/>
              <a:t>the file</a:t>
            </a:r>
          </a:p>
        </p:txBody>
      </p:sp>
      <p:sp>
        <p:nvSpPr>
          <p:cNvPr id="5" name="Title 4"/>
          <p:cNvSpPr>
            <a:spLocks noGrp="1"/>
          </p:cNvSpPr>
          <p:nvPr>
            <p:ph type="title"/>
          </p:nvPr>
        </p:nvSpPr>
        <p:spPr/>
        <p:txBody>
          <a:bodyPr/>
          <a:lstStyle/>
          <a:p>
            <a:r>
              <a:rPr lang="en-US" dirty="0" smtClean="0"/>
              <a:t>Status Dashboard</a:t>
            </a:r>
            <a:endParaRPr lang="en-US" dirty="0"/>
          </a:p>
        </p:txBody>
      </p:sp>
      <p:pic>
        <p:nvPicPr>
          <p:cNvPr id="7" name="Picture 6"/>
          <p:cNvPicPr/>
          <p:nvPr/>
        </p:nvPicPr>
        <p:blipFill>
          <a:blip r:embed="rId2"/>
          <a:stretch>
            <a:fillRect/>
          </a:stretch>
        </p:blipFill>
        <p:spPr>
          <a:xfrm>
            <a:off x="558800" y="2371724"/>
            <a:ext cx="1377950" cy="1057275"/>
          </a:xfrm>
          <a:prstGeom prst="rect">
            <a:avLst/>
          </a:prstGeom>
          <a:ln>
            <a:solidFill>
              <a:schemeClr val="tx1"/>
            </a:solidFill>
          </a:ln>
        </p:spPr>
      </p:pic>
      <p:pic>
        <p:nvPicPr>
          <p:cNvPr id="8" name="Picture 7"/>
          <p:cNvPicPr/>
          <p:nvPr/>
        </p:nvPicPr>
        <p:blipFill>
          <a:blip r:embed="rId3"/>
          <a:stretch>
            <a:fillRect/>
          </a:stretch>
        </p:blipFill>
        <p:spPr>
          <a:xfrm>
            <a:off x="2615422" y="2371724"/>
            <a:ext cx="5459095" cy="1439545"/>
          </a:xfrm>
          <a:prstGeom prst="rect">
            <a:avLst/>
          </a:prstGeom>
          <a:ln w="19050">
            <a:solidFill>
              <a:schemeClr val="tx1"/>
            </a:solidFill>
          </a:ln>
        </p:spPr>
      </p:pic>
      <p:pic>
        <p:nvPicPr>
          <p:cNvPr id="9" name="Picture 8"/>
          <p:cNvPicPr/>
          <p:nvPr/>
        </p:nvPicPr>
        <p:blipFill>
          <a:blip r:embed="rId4"/>
          <a:stretch>
            <a:fillRect/>
          </a:stretch>
        </p:blipFill>
        <p:spPr>
          <a:xfrm>
            <a:off x="1753552" y="4231640"/>
            <a:ext cx="5465445" cy="2128520"/>
          </a:xfrm>
          <a:prstGeom prst="rect">
            <a:avLst/>
          </a:prstGeom>
          <a:ln w="19050">
            <a:solidFill>
              <a:schemeClr val="tx1"/>
            </a:solidFill>
          </a:ln>
        </p:spPr>
      </p:pic>
      <p:sp>
        <p:nvSpPr>
          <p:cNvPr id="2" name="Right Arrow 1"/>
          <p:cNvSpPr/>
          <p:nvPr/>
        </p:nvSpPr>
        <p:spPr>
          <a:xfrm>
            <a:off x="1934773" y="2543175"/>
            <a:ext cx="680649" cy="3571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own Arrow 2"/>
          <p:cNvSpPr/>
          <p:nvPr/>
        </p:nvSpPr>
        <p:spPr>
          <a:xfrm>
            <a:off x="5102653" y="3428999"/>
            <a:ext cx="484632" cy="7239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410075" y="4314825"/>
            <a:ext cx="2143125" cy="369332"/>
          </a:xfrm>
          <a:prstGeom prst="rect">
            <a:avLst/>
          </a:prstGeom>
          <a:solidFill>
            <a:schemeClr val="bg1"/>
          </a:solidFill>
        </p:spPr>
        <p:txBody>
          <a:bodyPr wrap="square" rtlCol="0">
            <a:spAutoFit/>
          </a:bodyPr>
          <a:lstStyle/>
          <a:p>
            <a:endParaRPr lang="en-US" dirty="0"/>
          </a:p>
        </p:txBody>
      </p:sp>
      <p:sp>
        <p:nvSpPr>
          <p:cNvPr id="11" name="Text Box 2"/>
          <p:cNvSpPr txBox="1">
            <a:spLocks noChangeArrowheads="1"/>
          </p:cNvSpPr>
          <p:nvPr/>
        </p:nvSpPr>
        <p:spPr bwMode="auto">
          <a:xfrm>
            <a:off x="3028951" y="4857750"/>
            <a:ext cx="3883658" cy="115410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050" dirty="0">
                <a:solidFill>
                  <a:srgbClr val="000000"/>
                </a:solidFill>
                <a:effectLst/>
                <a:latin typeface="Calibri"/>
                <a:ea typeface="ＭＳ Ｐゴシック"/>
                <a:cs typeface="Times New Roman"/>
              </a:rPr>
              <a:t>Data Exists = Y (data </a:t>
            </a:r>
            <a:r>
              <a:rPr lang="en-US" sz="1050" dirty="0" smtClean="0">
                <a:solidFill>
                  <a:srgbClr val="000000"/>
                </a:solidFill>
                <a:effectLst/>
                <a:latin typeface="Calibri"/>
                <a:ea typeface="ＭＳ Ｐゴシック"/>
                <a:cs typeface="Times New Roman"/>
              </a:rPr>
              <a:t>processed) or N (data not processed)   </a:t>
            </a:r>
            <a:endParaRPr lang="en-US" sz="1600" dirty="0">
              <a:solidFill>
                <a:srgbClr val="000000"/>
              </a:solidFill>
              <a:effectLst/>
              <a:latin typeface="Calibri"/>
              <a:ea typeface="ＭＳ Ｐゴシック"/>
              <a:cs typeface="Times New Roman"/>
            </a:endParaRPr>
          </a:p>
          <a:p>
            <a:pPr marL="0" marR="0">
              <a:spcBef>
                <a:spcPts val="0"/>
              </a:spcBef>
              <a:spcAft>
                <a:spcPts val="0"/>
              </a:spcAft>
            </a:pPr>
            <a:r>
              <a:rPr lang="en-US" sz="600" dirty="0">
                <a:solidFill>
                  <a:srgbClr val="000000"/>
                </a:solidFill>
                <a:effectLst/>
                <a:latin typeface="Calibri"/>
                <a:ea typeface="ＭＳ Ｐゴシック"/>
                <a:cs typeface="Times New Roman"/>
              </a:rPr>
              <a:t> </a:t>
            </a:r>
            <a:endParaRPr lang="en-US" sz="1600" dirty="0">
              <a:solidFill>
                <a:srgbClr val="000000"/>
              </a:solidFill>
              <a:effectLst/>
              <a:latin typeface="Calibri"/>
              <a:ea typeface="ＭＳ Ｐゴシック"/>
              <a:cs typeface="Times New Roman"/>
            </a:endParaRPr>
          </a:p>
          <a:p>
            <a:pPr marL="0" marR="0">
              <a:spcBef>
                <a:spcPts val="0"/>
              </a:spcBef>
              <a:spcAft>
                <a:spcPts val="0"/>
              </a:spcAft>
            </a:pPr>
            <a:r>
              <a:rPr lang="en-US" sz="1050" dirty="0">
                <a:solidFill>
                  <a:srgbClr val="000000"/>
                </a:solidFill>
                <a:effectLst/>
                <a:latin typeface="Calibri"/>
                <a:ea typeface="ＭＳ Ｐゴシック"/>
                <a:cs typeface="Times New Roman"/>
              </a:rPr>
              <a:t>Validation Errors = </a:t>
            </a:r>
            <a:r>
              <a:rPr lang="en-US" sz="1050" dirty="0" smtClean="0">
                <a:solidFill>
                  <a:srgbClr val="000000"/>
                </a:solidFill>
                <a:effectLst/>
                <a:latin typeface="Calibri"/>
                <a:ea typeface="ＭＳ Ｐゴシック"/>
                <a:cs typeface="Times New Roman"/>
              </a:rPr>
              <a:t># (# of errors in file)</a:t>
            </a:r>
            <a:endParaRPr lang="en-US" sz="1600" dirty="0">
              <a:solidFill>
                <a:srgbClr val="000000"/>
              </a:solidFill>
              <a:effectLst/>
              <a:latin typeface="Calibri"/>
              <a:ea typeface="ＭＳ Ｐゴシック"/>
              <a:cs typeface="Times New Roman"/>
            </a:endParaRPr>
          </a:p>
          <a:p>
            <a:pPr marL="0" marR="0">
              <a:spcBef>
                <a:spcPts val="0"/>
              </a:spcBef>
              <a:spcAft>
                <a:spcPts val="0"/>
              </a:spcAft>
            </a:pPr>
            <a:r>
              <a:rPr lang="en-US" sz="600" dirty="0">
                <a:solidFill>
                  <a:srgbClr val="000000"/>
                </a:solidFill>
                <a:effectLst/>
                <a:latin typeface="Calibri"/>
                <a:ea typeface="ＭＳ Ｐゴシック"/>
                <a:cs typeface="Times New Roman"/>
              </a:rPr>
              <a:t> </a:t>
            </a:r>
            <a:endParaRPr lang="en-US" sz="1600" dirty="0">
              <a:solidFill>
                <a:srgbClr val="000000"/>
              </a:solidFill>
              <a:effectLst/>
              <a:latin typeface="Calibri"/>
              <a:ea typeface="ＭＳ Ｐゴシック"/>
              <a:cs typeface="Times New Roman"/>
            </a:endParaRPr>
          </a:p>
          <a:p>
            <a:pPr marL="0" marR="0">
              <a:spcBef>
                <a:spcPts val="0"/>
              </a:spcBef>
              <a:spcAft>
                <a:spcPts val="0"/>
              </a:spcAft>
            </a:pPr>
            <a:r>
              <a:rPr lang="en-US" sz="1050" dirty="0">
                <a:solidFill>
                  <a:srgbClr val="000000"/>
                </a:solidFill>
                <a:effectLst/>
                <a:latin typeface="Calibri"/>
                <a:ea typeface="ＭＳ Ｐゴシック"/>
                <a:cs typeface="Times New Roman"/>
              </a:rPr>
              <a:t>Overall Status =  </a:t>
            </a:r>
            <a:r>
              <a:rPr lang="en-US" sz="1050" dirty="0" smtClean="0">
                <a:solidFill>
                  <a:srgbClr val="000000"/>
                </a:solidFill>
                <a:effectLst/>
                <a:latin typeface="Calibri"/>
                <a:ea typeface="ＭＳ Ｐゴシック"/>
                <a:cs typeface="Times New Roman"/>
              </a:rPr>
              <a:t>P (Pending) or N (No data)</a:t>
            </a:r>
            <a:endParaRPr lang="en-US" sz="1600" dirty="0">
              <a:solidFill>
                <a:srgbClr val="000000"/>
              </a:solidFill>
              <a:effectLst/>
              <a:latin typeface="Calibri"/>
              <a:ea typeface="ＭＳ Ｐゴシック"/>
              <a:cs typeface="Times New Roman"/>
            </a:endParaRPr>
          </a:p>
          <a:p>
            <a:pPr marL="0" marR="0">
              <a:spcBef>
                <a:spcPts val="0"/>
              </a:spcBef>
              <a:spcAft>
                <a:spcPts val="0"/>
              </a:spcAft>
            </a:pPr>
            <a:r>
              <a:rPr lang="en-US" sz="600" dirty="0">
                <a:solidFill>
                  <a:srgbClr val="000000"/>
                </a:solidFill>
                <a:effectLst/>
                <a:latin typeface="Calibri"/>
                <a:ea typeface="ＭＳ Ｐゴシック"/>
                <a:cs typeface="Times New Roman"/>
              </a:rPr>
              <a:t> </a:t>
            </a:r>
            <a:endParaRPr lang="en-US" sz="1600" dirty="0">
              <a:solidFill>
                <a:srgbClr val="000000"/>
              </a:solidFill>
              <a:effectLst/>
              <a:latin typeface="Calibri"/>
              <a:ea typeface="ＭＳ Ｐゴシック"/>
              <a:cs typeface="Times New Roman"/>
            </a:endParaRPr>
          </a:p>
          <a:p>
            <a:pPr marL="0" marR="0">
              <a:spcBef>
                <a:spcPts val="0"/>
              </a:spcBef>
              <a:spcAft>
                <a:spcPts val="0"/>
              </a:spcAft>
            </a:pPr>
            <a:r>
              <a:rPr lang="en-US" sz="1050" dirty="0">
                <a:solidFill>
                  <a:srgbClr val="000000"/>
                </a:solidFill>
                <a:effectLst/>
                <a:latin typeface="Calibri"/>
                <a:ea typeface="ＭＳ Ｐゴシック"/>
                <a:cs typeface="Times New Roman"/>
              </a:rPr>
              <a:t>Last updated date = last date of upload</a:t>
            </a:r>
            <a:endParaRPr lang="en-US" sz="1600" dirty="0">
              <a:solidFill>
                <a:srgbClr val="000000"/>
              </a:solidFill>
              <a:effectLst/>
              <a:latin typeface="Calibri"/>
              <a:ea typeface="ＭＳ Ｐゴシック"/>
              <a:cs typeface="Times New Roman"/>
            </a:endParaRPr>
          </a:p>
          <a:p>
            <a:pPr marL="0" marR="0">
              <a:spcBef>
                <a:spcPts val="0"/>
              </a:spcBef>
              <a:spcAft>
                <a:spcPts val="0"/>
              </a:spcAft>
            </a:pPr>
            <a:r>
              <a:rPr lang="en-US" sz="1100" dirty="0">
                <a:effectLst/>
                <a:latin typeface="Calibri"/>
                <a:ea typeface="ＭＳ Ｐゴシック"/>
                <a:cs typeface="Times New Roman"/>
              </a:rPr>
              <a:t> </a:t>
            </a:r>
          </a:p>
        </p:txBody>
      </p:sp>
    </p:spTree>
    <p:extLst>
      <p:ext uri="{BB962C8B-B14F-4D97-AF65-F5344CB8AC3E}">
        <p14:creationId xmlns:p14="http://schemas.microsoft.com/office/powerpoint/2010/main" val="32032155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pPr marL="457200" indent="-457200">
              <a:buFont typeface="Arial" panose="020B0604020202020204" pitchFamily="34" charset="0"/>
              <a:buChar char="•"/>
            </a:pPr>
            <a:r>
              <a:rPr lang="en-US" sz="3600" dirty="0" smtClean="0"/>
              <a:t>Two options:</a:t>
            </a:r>
          </a:p>
          <a:p>
            <a:pPr marL="800100" lvl="1" indent="-342900">
              <a:buFont typeface="Wingdings" panose="05000000000000000000" pitchFamily="2" charset="2"/>
              <a:buChar char="§"/>
            </a:pPr>
            <a:r>
              <a:rPr lang="en-US" sz="2400" dirty="0" smtClean="0"/>
              <a:t>Using Cognos</a:t>
            </a:r>
          </a:p>
          <a:p>
            <a:pPr marL="800100" lvl="1" indent="-342900">
              <a:buFont typeface="Wingdings" panose="05000000000000000000" pitchFamily="2" charset="2"/>
              <a:buChar char="§"/>
            </a:pPr>
            <a:r>
              <a:rPr lang="en-US" sz="2400" dirty="0" smtClean="0"/>
              <a:t>Using Pipeline Error Reports</a:t>
            </a:r>
          </a:p>
          <a:p>
            <a:pPr marL="457200" indent="-457200">
              <a:buFont typeface="Arial" panose="020B0604020202020204" pitchFamily="34" charset="0"/>
              <a:buChar char="•"/>
            </a:pPr>
            <a:endParaRPr lang="en-US" sz="3600" dirty="0" smtClean="0"/>
          </a:p>
          <a:p>
            <a:pPr marL="457200" indent="-457200">
              <a:buFont typeface="Arial" panose="020B0604020202020204" pitchFamily="34" charset="0"/>
              <a:buChar char="•"/>
            </a:pPr>
            <a:r>
              <a:rPr lang="en-US" sz="3600" dirty="0" smtClean="0"/>
              <a:t>You may use either option exclusively </a:t>
            </a:r>
            <a:r>
              <a:rPr lang="en-US" sz="3600" smtClean="0"/>
              <a:t>or both throughout</a:t>
            </a:r>
            <a:endParaRPr lang="en-US" sz="3600" dirty="0"/>
          </a:p>
        </p:txBody>
      </p:sp>
      <p:sp>
        <p:nvSpPr>
          <p:cNvPr id="3" name="Title 2"/>
          <p:cNvSpPr>
            <a:spLocks noGrp="1"/>
          </p:cNvSpPr>
          <p:nvPr>
            <p:ph type="title"/>
          </p:nvPr>
        </p:nvSpPr>
        <p:spPr/>
        <p:txBody>
          <a:bodyPr/>
          <a:lstStyle/>
          <a:p>
            <a:r>
              <a:rPr lang="en-US" sz="2800" dirty="0" smtClean="0"/>
              <a:t>Review Errors </a:t>
            </a:r>
            <a:r>
              <a:rPr lang="en-US" sz="2800" smtClean="0"/>
              <a:t>and Warnings</a:t>
            </a:r>
            <a:endParaRPr lang="en-US" sz="2800" dirty="0"/>
          </a:p>
        </p:txBody>
      </p:sp>
    </p:spTree>
    <p:extLst>
      <p:ext uri="{BB962C8B-B14F-4D97-AF65-F5344CB8AC3E}">
        <p14:creationId xmlns:p14="http://schemas.microsoft.com/office/powerpoint/2010/main" val="14808655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endParaRPr lang="en-US" dirty="0" smtClean="0"/>
          </a:p>
          <a:p>
            <a:endParaRPr lang="en-US" dirty="0" smtClean="0"/>
          </a:p>
          <a:p>
            <a:r>
              <a:rPr lang="en-US" dirty="0" smtClean="0"/>
              <a:t>Select </a:t>
            </a:r>
            <a:r>
              <a:rPr lang="en-US" dirty="0"/>
              <a:t>the appropriate Error Report to view:</a:t>
            </a:r>
          </a:p>
          <a:p>
            <a:pPr lvl="1"/>
            <a:r>
              <a:rPr lang="en-US" sz="1600" dirty="0"/>
              <a:t>For Attendance data errors: “Attendance Error Detail Report”</a:t>
            </a:r>
          </a:p>
          <a:p>
            <a:pPr lvl="1"/>
            <a:r>
              <a:rPr lang="en-US" sz="1600" dirty="0"/>
              <a:t>For Discipline by Student Demographic data errors: “Demographics Error Detail Report”</a:t>
            </a:r>
          </a:p>
          <a:p>
            <a:pPr lvl="1"/>
            <a:r>
              <a:rPr lang="en-US" sz="1600" dirty="0"/>
              <a:t>For Discipline by Action data errors: “Discipline Action Error Detail Report”</a:t>
            </a:r>
          </a:p>
          <a:p>
            <a:pPr lvl="1"/>
            <a:r>
              <a:rPr lang="en-US" sz="1600" dirty="0"/>
              <a:t>For Firearm Incident data errors: “Firearm Error Detail Report”</a:t>
            </a:r>
          </a:p>
          <a:p>
            <a:r>
              <a:rPr lang="en-US" sz="2000" dirty="0"/>
              <a:t>If there are no errors for your district for the file OR the file was not processed for your district yet, there will be no error report available</a:t>
            </a:r>
          </a:p>
          <a:p>
            <a:r>
              <a:rPr lang="en-US" sz="2000" dirty="0"/>
              <a:t>Error reports can be downloaded into excel</a:t>
            </a:r>
          </a:p>
        </p:txBody>
      </p:sp>
      <p:sp>
        <p:nvSpPr>
          <p:cNvPr id="3" name="Title 2"/>
          <p:cNvSpPr>
            <a:spLocks noGrp="1"/>
          </p:cNvSpPr>
          <p:nvPr>
            <p:ph type="title"/>
          </p:nvPr>
        </p:nvSpPr>
        <p:spPr/>
        <p:txBody>
          <a:bodyPr>
            <a:normAutofit/>
          </a:bodyPr>
          <a:lstStyle/>
          <a:p>
            <a:r>
              <a:rPr lang="en-US" dirty="0" smtClean="0"/>
              <a:t>Using </a:t>
            </a:r>
            <a:r>
              <a:rPr lang="en-US" dirty="0" err="1" smtClean="0"/>
              <a:t>Cognos</a:t>
            </a:r>
            <a:r>
              <a:rPr lang="en-US" dirty="0" smtClean="0"/>
              <a:t> (Errors and Warnings)</a:t>
            </a:r>
            <a:endParaRPr lang="en-US" dirty="0"/>
          </a:p>
        </p:txBody>
      </p:sp>
      <p:pic>
        <p:nvPicPr>
          <p:cNvPr id="5" name="Picture 4"/>
          <p:cNvPicPr/>
          <p:nvPr/>
        </p:nvPicPr>
        <p:blipFill>
          <a:blip r:embed="rId2"/>
          <a:stretch>
            <a:fillRect/>
          </a:stretch>
        </p:blipFill>
        <p:spPr>
          <a:xfrm>
            <a:off x="766127" y="1064895"/>
            <a:ext cx="1344295" cy="750570"/>
          </a:xfrm>
          <a:prstGeom prst="rect">
            <a:avLst/>
          </a:prstGeom>
          <a:ln>
            <a:solidFill>
              <a:schemeClr val="tx1"/>
            </a:solidFill>
          </a:ln>
        </p:spPr>
      </p:pic>
      <p:pic>
        <p:nvPicPr>
          <p:cNvPr id="6" name="Picture 5"/>
          <p:cNvPicPr/>
          <p:nvPr/>
        </p:nvPicPr>
        <p:blipFill>
          <a:blip r:embed="rId3"/>
          <a:stretch>
            <a:fillRect/>
          </a:stretch>
        </p:blipFill>
        <p:spPr>
          <a:xfrm>
            <a:off x="3454534" y="1450594"/>
            <a:ext cx="2374265" cy="245110"/>
          </a:xfrm>
          <a:prstGeom prst="rect">
            <a:avLst/>
          </a:prstGeom>
          <a:ln>
            <a:solidFill>
              <a:schemeClr val="tx1"/>
            </a:solidFill>
          </a:ln>
        </p:spPr>
      </p:pic>
      <p:pic>
        <p:nvPicPr>
          <p:cNvPr id="7" name="Picture 6"/>
          <p:cNvPicPr/>
          <p:nvPr/>
        </p:nvPicPr>
        <p:blipFill>
          <a:blip r:embed="rId4"/>
          <a:stretch>
            <a:fillRect/>
          </a:stretch>
        </p:blipFill>
        <p:spPr>
          <a:xfrm>
            <a:off x="2705735" y="5354320"/>
            <a:ext cx="2360930" cy="911225"/>
          </a:xfrm>
          <a:prstGeom prst="rect">
            <a:avLst/>
          </a:prstGeom>
          <a:ln>
            <a:solidFill>
              <a:schemeClr val="tx1"/>
            </a:solidFill>
          </a:ln>
        </p:spPr>
      </p:pic>
      <p:sp>
        <p:nvSpPr>
          <p:cNvPr id="8" name="Right Arrow 7"/>
          <p:cNvSpPr/>
          <p:nvPr/>
        </p:nvSpPr>
        <p:spPr>
          <a:xfrm>
            <a:off x="2110422" y="1330833"/>
            <a:ext cx="127444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180394" y="5331140"/>
            <a:ext cx="387987" cy="332105"/>
          </a:xfrm>
          <a:prstGeom prst="ellipse">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27085174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Using Data Pipeline (Errors and Warnings)</a:t>
            </a:r>
            <a:endParaRPr lang="en-US" dirty="0"/>
          </a:p>
        </p:txBody>
      </p:sp>
      <p:pic>
        <p:nvPicPr>
          <p:cNvPr id="6" name="Picture 5"/>
          <p:cNvPicPr/>
          <p:nvPr/>
        </p:nvPicPr>
        <p:blipFill>
          <a:blip r:embed="rId3"/>
          <a:stretch>
            <a:fillRect/>
          </a:stretch>
        </p:blipFill>
        <p:spPr>
          <a:xfrm>
            <a:off x="2839266" y="1440180"/>
            <a:ext cx="5452110" cy="1842135"/>
          </a:xfrm>
          <a:prstGeom prst="rect">
            <a:avLst/>
          </a:prstGeom>
          <a:ln w="19050">
            <a:solidFill>
              <a:schemeClr val="tx1"/>
            </a:solidFill>
          </a:ln>
        </p:spPr>
      </p:pic>
      <p:pic>
        <p:nvPicPr>
          <p:cNvPr id="7" name="Picture 6"/>
          <p:cNvPicPr/>
          <p:nvPr/>
        </p:nvPicPr>
        <p:blipFill>
          <a:blip r:embed="rId4"/>
          <a:stretch>
            <a:fillRect/>
          </a:stretch>
        </p:blipFill>
        <p:spPr>
          <a:xfrm>
            <a:off x="926236" y="4029165"/>
            <a:ext cx="5465445" cy="2128520"/>
          </a:xfrm>
          <a:prstGeom prst="rect">
            <a:avLst/>
          </a:prstGeom>
          <a:ln w="19050">
            <a:solidFill>
              <a:schemeClr val="tx1"/>
            </a:solidFill>
          </a:ln>
        </p:spPr>
      </p:pic>
      <p:sp>
        <p:nvSpPr>
          <p:cNvPr id="10" name="Down Arrow 9"/>
          <p:cNvSpPr/>
          <p:nvPr/>
        </p:nvSpPr>
        <p:spPr>
          <a:xfrm>
            <a:off x="5323005" y="3108165"/>
            <a:ext cx="484632" cy="920999"/>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581775" y="3456481"/>
            <a:ext cx="1895475" cy="1477328"/>
          </a:xfrm>
          <a:prstGeom prst="rect">
            <a:avLst/>
          </a:prstGeom>
          <a:solidFill>
            <a:schemeClr val="accent1">
              <a:lumMod val="20000"/>
              <a:lumOff val="80000"/>
            </a:schemeClr>
          </a:solidFill>
        </p:spPr>
        <p:txBody>
          <a:bodyPr wrap="square" rtlCol="0">
            <a:spAutoFit/>
          </a:bodyPr>
          <a:lstStyle/>
          <a:p>
            <a:r>
              <a:rPr lang="en-US" dirty="0" smtClean="0"/>
              <a:t>Select file type, year, LEA and Errors and Warnings – then select “Search”</a:t>
            </a:r>
            <a:endParaRPr lang="en-US" dirty="0"/>
          </a:p>
        </p:txBody>
      </p:sp>
      <p:sp>
        <p:nvSpPr>
          <p:cNvPr id="12" name="Oval 11"/>
          <p:cNvSpPr/>
          <p:nvPr/>
        </p:nvSpPr>
        <p:spPr>
          <a:xfrm>
            <a:off x="3503295" y="4165149"/>
            <a:ext cx="809625" cy="457200"/>
          </a:xfrm>
          <a:prstGeom prst="ellipse">
            <a:avLst/>
          </a:prstGeom>
          <a:solidFill>
            <a:schemeClr val="accent3">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027999" y="3747418"/>
            <a:ext cx="1622534" cy="646331"/>
          </a:xfrm>
          <a:prstGeom prst="rect">
            <a:avLst/>
          </a:prstGeom>
          <a:solidFill>
            <a:schemeClr val="accent3"/>
          </a:solidFill>
        </p:spPr>
        <p:txBody>
          <a:bodyPr wrap="square" rtlCol="0">
            <a:spAutoFit/>
          </a:bodyPr>
          <a:lstStyle/>
          <a:p>
            <a:r>
              <a:rPr lang="en-US" dirty="0" smtClean="0"/>
              <a:t>Select Excel to view report</a:t>
            </a:r>
            <a:endParaRPr lang="en-US" dirty="0"/>
          </a:p>
        </p:txBody>
      </p:sp>
      <p:pic>
        <p:nvPicPr>
          <p:cNvPr id="14" name="Picture 13"/>
          <p:cNvPicPr/>
          <p:nvPr/>
        </p:nvPicPr>
        <p:blipFill>
          <a:blip r:embed="rId5"/>
          <a:stretch>
            <a:fillRect/>
          </a:stretch>
        </p:blipFill>
        <p:spPr>
          <a:xfrm>
            <a:off x="766127" y="1064895"/>
            <a:ext cx="1344295" cy="750570"/>
          </a:xfrm>
          <a:prstGeom prst="rect">
            <a:avLst/>
          </a:prstGeom>
          <a:ln>
            <a:solidFill>
              <a:schemeClr val="tx1"/>
            </a:solidFill>
          </a:ln>
        </p:spPr>
      </p:pic>
      <p:sp>
        <p:nvSpPr>
          <p:cNvPr id="9" name="Bent-Up Arrow 8"/>
          <p:cNvSpPr/>
          <p:nvPr/>
        </p:nvSpPr>
        <p:spPr>
          <a:xfrm rot="5400000">
            <a:off x="1647134" y="1127189"/>
            <a:ext cx="850392" cy="1376552"/>
          </a:xfrm>
          <a:prstGeom prst="bentUp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65082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r>
              <a:rPr lang="en-US" dirty="0" smtClean="0"/>
              <a:t>Update data in data files based on errors/warnings and re-upload files as needed.</a:t>
            </a:r>
          </a:p>
          <a:p>
            <a:endParaRPr lang="en-US" dirty="0" smtClean="0"/>
          </a:p>
          <a:p>
            <a:r>
              <a:rPr lang="en-US" dirty="0" smtClean="0"/>
              <a:t>Repeat steps until all errors in file are resolved</a:t>
            </a:r>
          </a:p>
          <a:p>
            <a:endParaRPr lang="en-US" dirty="0"/>
          </a:p>
          <a:p>
            <a:r>
              <a:rPr lang="en-US" dirty="0" smtClean="0"/>
              <a:t>Repeat for all applicable files for SDA</a:t>
            </a:r>
          </a:p>
          <a:p>
            <a:endParaRPr lang="en-US" dirty="0"/>
          </a:p>
          <a:p>
            <a:endParaRPr lang="en-US" dirty="0" smtClean="0"/>
          </a:p>
        </p:txBody>
      </p:sp>
      <p:sp>
        <p:nvSpPr>
          <p:cNvPr id="3" name="Title 2"/>
          <p:cNvSpPr>
            <a:spLocks noGrp="1"/>
          </p:cNvSpPr>
          <p:nvPr>
            <p:ph type="title"/>
          </p:nvPr>
        </p:nvSpPr>
        <p:spPr/>
        <p:txBody>
          <a:bodyPr/>
          <a:lstStyle/>
          <a:p>
            <a:r>
              <a:rPr lang="en-US" dirty="0" smtClean="0"/>
              <a:t>Correct Data</a:t>
            </a:r>
            <a:endParaRPr lang="en-US" dirty="0"/>
          </a:p>
        </p:txBody>
      </p:sp>
    </p:spTree>
    <p:extLst>
      <p:ext uri="{BB962C8B-B14F-4D97-AF65-F5344CB8AC3E}">
        <p14:creationId xmlns:p14="http://schemas.microsoft.com/office/powerpoint/2010/main" val="32013999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Review Reports for Accuracy and Finalize</a:t>
            </a:r>
            <a:endParaRPr lang="en-US" dirty="0"/>
          </a:p>
        </p:txBody>
      </p:sp>
    </p:spTree>
    <p:extLst>
      <p:ext uri="{BB962C8B-B14F-4D97-AF65-F5344CB8AC3E}">
        <p14:creationId xmlns:p14="http://schemas.microsoft.com/office/powerpoint/2010/main" val="31498984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0"/>
          </p:nvPr>
        </p:nvPicPr>
        <p:blipFill>
          <a:blip r:embed="rId2"/>
          <a:stretch>
            <a:fillRect/>
          </a:stretch>
        </p:blipFill>
        <p:spPr>
          <a:xfrm>
            <a:off x="952499" y="2353605"/>
            <a:ext cx="2324100" cy="800100"/>
          </a:xfrm>
          <a:prstGeom prst="rect">
            <a:avLst/>
          </a:prstGeom>
          <a:ln>
            <a:solidFill>
              <a:schemeClr val="tx1"/>
            </a:solidFill>
          </a:ln>
        </p:spPr>
      </p:pic>
      <p:sp>
        <p:nvSpPr>
          <p:cNvPr id="3" name="Title 2"/>
          <p:cNvSpPr>
            <a:spLocks noGrp="1"/>
          </p:cNvSpPr>
          <p:nvPr>
            <p:ph type="title"/>
          </p:nvPr>
        </p:nvSpPr>
        <p:spPr/>
        <p:txBody>
          <a:bodyPr/>
          <a:lstStyle/>
          <a:p>
            <a:r>
              <a:rPr lang="en-US" dirty="0" smtClean="0"/>
              <a:t>Review Reports</a:t>
            </a:r>
            <a:endParaRPr lang="en-US" dirty="0"/>
          </a:p>
        </p:txBody>
      </p:sp>
      <p:pic>
        <p:nvPicPr>
          <p:cNvPr id="6" name="Picture 5"/>
          <p:cNvPicPr/>
          <p:nvPr/>
        </p:nvPicPr>
        <p:blipFill>
          <a:blip r:embed="rId3"/>
          <a:stretch>
            <a:fillRect/>
          </a:stretch>
        </p:blipFill>
        <p:spPr>
          <a:xfrm>
            <a:off x="3789679" y="3681413"/>
            <a:ext cx="3333932" cy="828678"/>
          </a:xfrm>
          <a:prstGeom prst="rect">
            <a:avLst/>
          </a:prstGeom>
          <a:ln>
            <a:solidFill>
              <a:schemeClr val="tx1"/>
            </a:solidFill>
          </a:ln>
        </p:spPr>
      </p:pic>
      <p:sp>
        <p:nvSpPr>
          <p:cNvPr id="8" name="Bent Arrow 7"/>
          <p:cNvSpPr/>
          <p:nvPr/>
        </p:nvSpPr>
        <p:spPr>
          <a:xfrm rot="5400000">
            <a:off x="3959129" y="2250027"/>
            <a:ext cx="734568" cy="2099628"/>
          </a:xfrm>
          <a:prstGeom prst="ben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8613610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r>
              <a:rPr lang="en-US" dirty="0"/>
              <a:t>Summary of Behavior by </a:t>
            </a:r>
            <a:r>
              <a:rPr lang="en-US" dirty="0" smtClean="0"/>
              <a:t>Action</a:t>
            </a:r>
          </a:p>
          <a:p>
            <a:pPr lvl="1"/>
            <a:r>
              <a:rPr lang="en-US" dirty="0" smtClean="0"/>
              <a:t>Provides the Type of Behavior (code and description)</a:t>
            </a:r>
          </a:p>
          <a:p>
            <a:pPr lvl="1"/>
            <a:r>
              <a:rPr lang="en-US" dirty="0" smtClean="0"/>
              <a:t>Provides the totals as reported for each Type of Behavior by School:</a:t>
            </a:r>
          </a:p>
          <a:p>
            <a:pPr lvl="2"/>
            <a:r>
              <a:rPr lang="en-US" dirty="0" smtClean="0"/>
              <a:t>Number of Incidents</a:t>
            </a:r>
          </a:p>
          <a:p>
            <a:pPr lvl="2"/>
            <a:r>
              <a:rPr lang="en-US" dirty="0" smtClean="0"/>
              <a:t>Classroom Removals</a:t>
            </a:r>
          </a:p>
          <a:p>
            <a:pPr lvl="2"/>
            <a:r>
              <a:rPr lang="en-US" dirty="0" smtClean="0"/>
              <a:t>In-School Suspensions</a:t>
            </a:r>
          </a:p>
          <a:p>
            <a:pPr lvl="2"/>
            <a:r>
              <a:rPr lang="en-US" dirty="0" smtClean="0"/>
              <a:t>Out-of-School Suspensions</a:t>
            </a:r>
          </a:p>
          <a:p>
            <a:pPr lvl="2"/>
            <a:r>
              <a:rPr lang="en-US" dirty="0" smtClean="0"/>
              <a:t>Expulsions</a:t>
            </a:r>
          </a:p>
          <a:p>
            <a:pPr lvl="2"/>
            <a:r>
              <a:rPr lang="en-US" dirty="0" smtClean="0"/>
              <a:t>Law Enforcement Referrals</a:t>
            </a:r>
          </a:p>
          <a:p>
            <a:pPr lvl="2"/>
            <a:r>
              <a:rPr lang="en-US" dirty="0" smtClean="0"/>
              <a:t>Other Action Taken</a:t>
            </a:r>
          </a:p>
          <a:p>
            <a:pPr lvl="1"/>
            <a:endParaRPr lang="en-US" dirty="0"/>
          </a:p>
        </p:txBody>
      </p:sp>
      <p:sp>
        <p:nvSpPr>
          <p:cNvPr id="3" name="Title 2"/>
          <p:cNvSpPr>
            <a:spLocks noGrp="1"/>
          </p:cNvSpPr>
          <p:nvPr>
            <p:ph type="title"/>
          </p:nvPr>
        </p:nvSpPr>
        <p:spPr/>
        <p:txBody>
          <a:bodyPr/>
          <a:lstStyle/>
          <a:p>
            <a:r>
              <a:rPr lang="en-US" dirty="0" smtClean="0"/>
              <a:t>Discipline by Action Reports Available</a:t>
            </a:r>
            <a:endParaRPr lang="en-US" dirty="0"/>
          </a:p>
        </p:txBody>
      </p:sp>
    </p:spTree>
    <p:extLst>
      <p:ext uri="{BB962C8B-B14F-4D97-AF65-F5344CB8AC3E}">
        <p14:creationId xmlns:p14="http://schemas.microsoft.com/office/powerpoint/2010/main" val="2881958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Advocacy groups:</a:t>
            </a:r>
          </a:p>
          <a:p>
            <a:pPr lvl="1"/>
            <a:r>
              <a:rPr lang="en-US" dirty="0" smtClean="0"/>
              <a:t>Campaigning </a:t>
            </a:r>
            <a:r>
              <a:rPr lang="en-US" dirty="0"/>
              <a:t>to end the “school-to-prison pipeline” rely on </a:t>
            </a:r>
            <a:r>
              <a:rPr lang="en-US" dirty="0" smtClean="0"/>
              <a:t>accurate discipline </a:t>
            </a:r>
            <a:r>
              <a:rPr lang="en-US" dirty="0"/>
              <a:t>numbers to define the </a:t>
            </a:r>
            <a:r>
              <a:rPr lang="en-US" dirty="0" smtClean="0"/>
              <a:t>problem</a:t>
            </a:r>
            <a:endParaRPr lang="en-US" sz="1400" dirty="0" smtClean="0"/>
          </a:p>
          <a:p>
            <a:pPr lvl="1"/>
            <a:r>
              <a:rPr lang="en-US" dirty="0" smtClean="0"/>
              <a:t>Data helps as school </a:t>
            </a:r>
            <a:r>
              <a:rPr lang="en-US" dirty="0"/>
              <a:t>discipline policies </a:t>
            </a:r>
            <a:r>
              <a:rPr lang="en-US" dirty="0" smtClean="0"/>
              <a:t>become more of </a:t>
            </a:r>
            <a:r>
              <a:rPr lang="en-US" dirty="0"/>
              <a:t>a focal point for education reform advocates who say punitive discipline erodes students’ motivation and negatively impacts their attitudes toward their school</a:t>
            </a:r>
            <a:r>
              <a:rPr lang="en-US" dirty="0" smtClean="0"/>
              <a:t>.</a:t>
            </a:r>
          </a:p>
          <a:p>
            <a:endParaRPr lang="en-US" dirty="0" smtClean="0"/>
          </a:p>
          <a:p>
            <a:r>
              <a:rPr lang="en-US" dirty="0" smtClean="0"/>
              <a:t>Media:  Reporting and analysis for the public review of the safety and attendance of their local schools.  Quote from a recent report: </a:t>
            </a:r>
          </a:p>
          <a:p>
            <a:pPr lvl="1"/>
            <a:r>
              <a:rPr lang="en-US" dirty="0" smtClean="0"/>
              <a:t>“</a:t>
            </a:r>
            <a:r>
              <a:rPr lang="en-US" dirty="0"/>
              <a:t>These aren’t just numbers. These are students’ lives. These are the conditions they walk into every day at school. This is the environment of their school. That’s what these numbers reflect</a:t>
            </a:r>
            <a:r>
              <a:rPr lang="en-US" dirty="0" smtClean="0"/>
              <a:t>.”</a:t>
            </a:r>
          </a:p>
          <a:p>
            <a:endParaRPr lang="en-US" sz="1400" dirty="0"/>
          </a:p>
          <a:p>
            <a:endParaRPr lang="en-US" dirty="0"/>
          </a:p>
        </p:txBody>
      </p:sp>
      <p:sp>
        <p:nvSpPr>
          <p:cNvPr id="3" name="Title 2"/>
          <p:cNvSpPr>
            <a:spLocks noGrp="1"/>
          </p:cNvSpPr>
          <p:nvPr>
            <p:ph type="title"/>
          </p:nvPr>
        </p:nvSpPr>
        <p:spPr/>
        <p:txBody>
          <a:bodyPr/>
          <a:lstStyle/>
          <a:p>
            <a:r>
              <a:rPr lang="en-US" dirty="0" smtClean="0"/>
              <a:t>Public Uses of Data</a:t>
            </a:r>
            <a:endParaRPr lang="en-US" dirty="0"/>
          </a:p>
        </p:txBody>
      </p:sp>
    </p:spTree>
    <p:extLst>
      <p:ext uri="{BB962C8B-B14F-4D97-AF65-F5344CB8AC3E}">
        <p14:creationId xmlns:p14="http://schemas.microsoft.com/office/powerpoint/2010/main" val="26632325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normAutofit fontScale="92500" lnSpcReduction="10000"/>
          </a:bodyPr>
          <a:lstStyle/>
          <a:p>
            <a:r>
              <a:rPr lang="en-US" dirty="0"/>
              <a:t>Summary of Disciplinary Actions by Federal Race/Ethnicity</a:t>
            </a:r>
          </a:p>
          <a:p>
            <a:pPr lvl="1"/>
            <a:r>
              <a:rPr lang="en-US" dirty="0" smtClean="0"/>
              <a:t>Total of each disciplinary action reported by </a:t>
            </a:r>
            <a:r>
              <a:rPr lang="en-US" dirty="0"/>
              <a:t>Federal Race/Ethnicity </a:t>
            </a:r>
            <a:r>
              <a:rPr lang="en-US" dirty="0" smtClean="0"/>
              <a:t>for each School</a:t>
            </a:r>
            <a:endParaRPr lang="en-US" dirty="0"/>
          </a:p>
          <a:p>
            <a:endParaRPr lang="en-US" dirty="0" smtClean="0"/>
          </a:p>
          <a:p>
            <a:r>
              <a:rPr lang="en-US" dirty="0" smtClean="0"/>
              <a:t>Summary </a:t>
            </a:r>
            <a:r>
              <a:rPr lang="en-US" dirty="0"/>
              <a:t>of Disciplinary Actions by Gender</a:t>
            </a:r>
          </a:p>
          <a:p>
            <a:pPr lvl="1"/>
            <a:r>
              <a:rPr lang="en-US" dirty="0"/>
              <a:t>Total of each disciplinary action reported by </a:t>
            </a:r>
            <a:r>
              <a:rPr lang="en-US" dirty="0" smtClean="0"/>
              <a:t>Gender for each School</a:t>
            </a:r>
          </a:p>
          <a:p>
            <a:endParaRPr lang="en-US" dirty="0" smtClean="0"/>
          </a:p>
          <a:p>
            <a:r>
              <a:rPr lang="en-US" dirty="0" smtClean="0"/>
              <a:t>Summary of Disciplinary Actions by Grade</a:t>
            </a:r>
          </a:p>
          <a:p>
            <a:pPr lvl="1"/>
            <a:r>
              <a:rPr lang="en-US" dirty="0"/>
              <a:t>Total of each disciplinary action reported by </a:t>
            </a:r>
            <a:r>
              <a:rPr lang="en-US" dirty="0" smtClean="0"/>
              <a:t>Grade for each School</a:t>
            </a:r>
          </a:p>
          <a:p>
            <a:pPr lvl="1"/>
            <a:endParaRPr lang="en-US" dirty="0" smtClean="0"/>
          </a:p>
          <a:p>
            <a:r>
              <a:rPr lang="en-US" dirty="0" smtClean="0"/>
              <a:t>Summary </a:t>
            </a:r>
            <a:r>
              <a:rPr lang="en-US" dirty="0"/>
              <a:t>of Discipline by Demographic File</a:t>
            </a:r>
          </a:p>
          <a:p>
            <a:pPr lvl="1"/>
            <a:r>
              <a:rPr lang="en-US" dirty="0" smtClean="0"/>
              <a:t>Total of each disciplinary action reported by Federal Race/Ethnicity, Gender, Grade, Special Education, 504, and ELL status for each School</a:t>
            </a:r>
            <a:endParaRPr lang="en-US" dirty="0"/>
          </a:p>
        </p:txBody>
      </p:sp>
      <p:sp>
        <p:nvSpPr>
          <p:cNvPr id="3" name="Title 2"/>
          <p:cNvSpPr>
            <a:spLocks noGrp="1"/>
          </p:cNvSpPr>
          <p:nvPr>
            <p:ph type="title"/>
          </p:nvPr>
        </p:nvSpPr>
        <p:spPr/>
        <p:txBody>
          <a:bodyPr>
            <a:normAutofit fontScale="90000"/>
          </a:bodyPr>
          <a:lstStyle/>
          <a:p>
            <a:r>
              <a:rPr lang="en-US" dirty="0" smtClean="0"/>
              <a:t>Discipline by Student Demographic Reports Available</a:t>
            </a:r>
            <a:endParaRPr lang="en-US" dirty="0"/>
          </a:p>
        </p:txBody>
      </p:sp>
    </p:spTree>
    <p:extLst>
      <p:ext uri="{BB962C8B-B14F-4D97-AF65-F5344CB8AC3E}">
        <p14:creationId xmlns:p14="http://schemas.microsoft.com/office/powerpoint/2010/main" val="41516129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normAutofit/>
          </a:bodyPr>
          <a:lstStyle/>
          <a:p>
            <a:r>
              <a:rPr lang="en-US" dirty="0" smtClean="0"/>
              <a:t>Compares data reported in Discipline by Action and Discipline by Student Demographic files for each School</a:t>
            </a:r>
          </a:p>
          <a:p>
            <a:pPr lvl="1"/>
            <a:r>
              <a:rPr lang="en-US" dirty="0" smtClean="0"/>
              <a:t>Provides </a:t>
            </a:r>
            <a:r>
              <a:rPr lang="en-US" dirty="0"/>
              <a:t>total counts of incidents as reported in the Discipline by Action file</a:t>
            </a:r>
          </a:p>
          <a:p>
            <a:pPr lvl="1"/>
            <a:r>
              <a:rPr lang="en-US" dirty="0"/>
              <a:t>Provides total number of students disciplined as reported in the Discipline by Student Demographic </a:t>
            </a:r>
            <a:r>
              <a:rPr lang="en-US" dirty="0" smtClean="0"/>
              <a:t>File</a:t>
            </a:r>
          </a:p>
          <a:p>
            <a:endParaRPr lang="en-US" dirty="0"/>
          </a:p>
          <a:p>
            <a:r>
              <a:rPr lang="en-US" dirty="0" smtClean="0"/>
              <a:t>Counts of Students Disciplined must be equal or greater than the Count of Incidents for each school</a:t>
            </a:r>
            <a:endParaRPr lang="en-US" dirty="0"/>
          </a:p>
          <a:p>
            <a:endParaRPr lang="en-US" dirty="0"/>
          </a:p>
          <a:p>
            <a:r>
              <a:rPr lang="en-US" dirty="0"/>
              <a:t>Report </a:t>
            </a:r>
            <a:r>
              <a:rPr lang="en-US" dirty="0" smtClean="0"/>
              <a:t>will </a:t>
            </a:r>
            <a:r>
              <a:rPr lang="en-US" dirty="0"/>
              <a:t>assist with comparison </a:t>
            </a:r>
            <a:r>
              <a:rPr lang="en-US" dirty="0" smtClean="0"/>
              <a:t>business rules </a:t>
            </a:r>
            <a:r>
              <a:rPr lang="en-US" dirty="0"/>
              <a:t>and validating data reported prior to finalizing</a:t>
            </a:r>
          </a:p>
          <a:p>
            <a:endParaRPr lang="en-US" dirty="0"/>
          </a:p>
        </p:txBody>
      </p:sp>
      <p:sp>
        <p:nvSpPr>
          <p:cNvPr id="3" name="Title 2"/>
          <p:cNvSpPr>
            <a:spLocks noGrp="1"/>
          </p:cNvSpPr>
          <p:nvPr>
            <p:ph type="title"/>
          </p:nvPr>
        </p:nvSpPr>
        <p:spPr/>
        <p:txBody>
          <a:bodyPr/>
          <a:lstStyle/>
          <a:p>
            <a:r>
              <a:rPr lang="en-US" dirty="0" smtClean="0"/>
              <a:t>Comparison of Incidents Report</a:t>
            </a:r>
            <a:endParaRPr lang="en-US" dirty="0"/>
          </a:p>
        </p:txBody>
      </p:sp>
    </p:spTree>
    <p:extLst>
      <p:ext uri="{BB962C8B-B14F-4D97-AF65-F5344CB8AC3E}">
        <p14:creationId xmlns:p14="http://schemas.microsoft.com/office/powerpoint/2010/main" val="40522071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pPr marL="228600" lvl="1">
              <a:spcBef>
                <a:spcPts val="1000"/>
              </a:spcBef>
              <a:buClr>
                <a:srgbClr val="0D1E8E"/>
              </a:buClr>
            </a:pPr>
            <a:r>
              <a:rPr lang="en-US" dirty="0" smtClean="0"/>
              <a:t>Firearm (GFSA) Discipline Summary Report </a:t>
            </a:r>
            <a:r>
              <a:rPr lang="en-US" dirty="0">
                <a:solidFill>
                  <a:srgbClr val="EF7521"/>
                </a:solidFill>
              </a:rPr>
              <a:t>(NEW)</a:t>
            </a:r>
          </a:p>
          <a:p>
            <a:pPr lvl="1"/>
            <a:r>
              <a:rPr lang="en-US" dirty="0" smtClean="0"/>
              <a:t>Provides data only if Firearm file was uploaded</a:t>
            </a:r>
          </a:p>
          <a:p>
            <a:pPr lvl="1"/>
            <a:r>
              <a:rPr lang="en-US" dirty="0" smtClean="0"/>
              <a:t>Provides Firearm data by School, Grade Level and Firearm Weapon Code/Description</a:t>
            </a:r>
          </a:p>
        </p:txBody>
      </p:sp>
      <p:sp>
        <p:nvSpPr>
          <p:cNvPr id="3" name="Title 2"/>
          <p:cNvSpPr>
            <a:spLocks noGrp="1"/>
          </p:cNvSpPr>
          <p:nvPr>
            <p:ph type="title"/>
          </p:nvPr>
        </p:nvSpPr>
        <p:spPr/>
        <p:txBody>
          <a:bodyPr/>
          <a:lstStyle/>
          <a:p>
            <a:r>
              <a:rPr lang="en-US" dirty="0" smtClean="0"/>
              <a:t>Firearm (GFSA) Reports Available</a:t>
            </a:r>
            <a:endParaRPr lang="en-US" dirty="0"/>
          </a:p>
        </p:txBody>
      </p:sp>
    </p:spTree>
    <p:extLst>
      <p:ext uri="{BB962C8B-B14F-4D97-AF65-F5344CB8AC3E}">
        <p14:creationId xmlns:p14="http://schemas.microsoft.com/office/powerpoint/2010/main" val="19535299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628650" y="1202400"/>
            <a:ext cx="8419556" cy="5037025"/>
          </a:xfrm>
        </p:spPr>
        <p:txBody>
          <a:bodyPr>
            <a:normAutofit/>
          </a:bodyPr>
          <a:lstStyle/>
          <a:p>
            <a:r>
              <a:rPr lang="en-US" dirty="0" smtClean="0"/>
              <a:t>Attendance </a:t>
            </a:r>
            <a:r>
              <a:rPr lang="en-US" dirty="0"/>
              <a:t>and Truancy </a:t>
            </a:r>
            <a:r>
              <a:rPr lang="en-US" dirty="0" smtClean="0"/>
              <a:t>Data</a:t>
            </a:r>
          </a:p>
          <a:p>
            <a:pPr lvl="1"/>
            <a:r>
              <a:rPr lang="en-US" dirty="0" smtClean="0"/>
              <a:t>Attendance and Truancy Rates by School</a:t>
            </a:r>
          </a:p>
          <a:p>
            <a:pPr lvl="1"/>
            <a:r>
              <a:rPr lang="en-US" dirty="0" smtClean="0"/>
              <a:t>Habitually Truant Student Counts by School</a:t>
            </a:r>
          </a:p>
          <a:p>
            <a:pPr lvl="1"/>
            <a:r>
              <a:rPr lang="en-US" dirty="0" smtClean="0"/>
              <a:t>Number of Students with Chronic Absenteeism by School </a:t>
            </a:r>
            <a:r>
              <a:rPr lang="en-US" dirty="0">
                <a:solidFill>
                  <a:srgbClr val="EF7521"/>
                </a:solidFill>
              </a:rPr>
              <a:t>(NEW)</a:t>
            </a:r>
          </a:p>
          <a:p>
            <a:pPr lvl="1"/>
            <a:r>
              <a:rPr lang="en-US" dirty="0" smtClean="0"/>
              <a:t>Average Daily Attendance (ADA) by School </a:t>
            </a:r>
            <a:r>
              <a:rPr lang="en-US" dirty="0" smtClean="0">
                <a:solidFill>
                  <a:srgbClr val="EF7521"/>
                </a:solidFill>
              </a:rPr>
              <a:t>(NEW)</a:t>
            </a:r>
          </a:p>
          <a:p>
            <a:pPr lvl="2"/>
            <a:r>
              <a:rPr lang="en-US" dirty="0" smtClean="0"/>
              <a:t>Calculated by taking Total Number of Days Attended divided by Length of School Year</a:t>
            </a:r>
            <a:endParaRPr lang="en-US" dirty="0"/>
          </a:p>
          <a:p>
            <a:endParaRPr lang="en-US" dirty="0" smtClean="0"/>
          </a:p>
          <a:p>
            <a:pPr marL="228600" lvl="1">
              <a:spcBef>
                <a:spcPts val="1000"/>
              </a:spcBef>
              <a:buClr>
                <a:srgbClr val="0D1E8E"/>
              </a:buClr>
            </a:pPr>
            <a:r>
              <a:rPr lang="en-US" dirty="0" smtClean="0"/>
              <a:t>Attendance by Race/Ethnicity </a:t>
            </a:r>
            <a:r>
              <a:rPr lang="en-US" dirty="0">
                <a:solidFill>
                  <a:srgbClr val="EF7521"/>
                </a:solidFill>
              </a:rPr>
              <a:t>(NEW)</a:t>
            </a:r>
          </a:p>
          <a:p>
            <a:pPr lvl="1"/>
            <a:r>
              <a:rPr lang="en-US" dirty="0" smtClean="0"/>
              <a:t>Provides same data as Attendance and Truancy Data Report; including the Race/Ethnicity and Gender of the students by School</a:t>
            </a:r>
          </a:p>
          <a:p>
            <a:pPr lvl="1"/>
            <a:endParaRPr lang="en-US" dirty="0" smtClean="0"/>
          </a:p>
        </p:txBody>
      </p:sp>
      <p:sp>
        <p:nvSpPr>
          <p:cNvPr id="3" name="Title 2"/>
          <p:cNvSpPr>
            <a:spLocks noGrp="1"/>
          </p:cNvSpPr>
          <p:nvPr>
            <p:ph type="title"/>
          </p:nvPr>
        </p:nvSpPr>
        <p:spPr/>
        <p:txBody>
          <a:bodyPr/>
          <a:lstStyle/>
          <a:p>
            <a:r>
              <a:rPr lang="en-US" dirty="0" smtClean="0"/>
              <a:t>Attendance Reports Available</a:t>
            </a:r>
            <a:endParaRPr lang="en-US" dirty="0"/>
          </a:p>
        </p:txBody>
      </p:sp>
    </p:spTree>
    <p:extLst>
      <p:ext uri="{BB962C8B-B14F-4D97-AF65-F5344CB8AC3E}">
        <p14:creationId xmlns:p14="http://schemas.microsoft.com/office/powerpoint/2010/main" val="322773446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normAutofit/>
          </a:bodyPr>
          <a:lstStyle/>
          <a:p>
            <a:r>
              <a:rPr lang="en-US" dirty="0" smtClean="0"/>
              <a:t>Attendance </a:t>
            </a:r>
            <a:r>
              <a:rPr lang="en-US" dirty="0"/>
              <a:t>File is only file needed to be “Submitted to CDE”</a:t>
            </a:r>
          </a:p>
          <a:p>
            <a:endParaRPr lang="en-US" sz="1800" dirty="0" smtClean="0"/>
          </a:p>
          <a:p>
            <a:r>
              <a:rPr lang="en-US" dirty="0" smtClean="0"/>
              <a:t>All </a:t>
            </a:r>
            <a:r>
              <a:rPr lang="en-US" dirty="0"/>
              <a:t>files must be uploaded and error free or indicated as </a:t>
            </a:r>
            <a:r>
              <a:rPr lang="en-US" dirty="0" smtClean="0"/>
              <a:t>“No” </a:t>
            </a:r>
            <a:r>
              <a:rPr lang="en-US" dirty="0"/>
              <a:t>for all schools in No Reportable Incidents tab </a:t>
            </a:r>
            <a:r>
              <a:rPr lang="en-US" dirty="0" smtClean="0"/>
              <a:t>prior to finalizing</a:t>
            </a:r>
          </a:p>
          <a:p>
            <a:endParaRPr lang="en-US" sz="1800" dirty="0"/>
          </a:p>
          <a:p>
            <a:r>
              <a:rPr lang="en-US" dirty="0" smtClean="0"/>
              <a:t>By finalizing the Attendance data file, the other 3 files are also finalized</a:t>
            </a:r>
          </a:p>
          <a:p>
            <a:endParaRPr lang="en-US" sz="1800" dirty="0"/>
          </a:p>
          <a:p>
            <a:r>
              <a:rPr lang="en-US" dirty="0" smtClean="0"/>
              <a:t>Download sign off form will indicate which schools have data reported</a:t>
            </a:r>
            <a:endParaRPr lang="en-US" dirty="0"/>
          </a:p>
          <a:p>
            <a:endParaRPr lang="en-US" dirty="0"/>
          </a:p>
        </p:txBody>
      </p:sp>
      <p:sp>
        <p:nvSpPr>
          <p:cNvPr id="3" name="Title 2"/>
          <p:cNvSpPr>
            <a:spLocks noGrp="1"/>
          </p:cNvSpPr>
          <p:nvPr>
            <p:ph type="title"/>
          </p:nvPr>
        </p:nvSpPr>
        <p:spPr/>
        <p:txBody>
          <a:bodyPr>
            <a:normAutofit/>
          </a:bodyPr>
          <a:lstStyle/>
          <a:p>
            <a:r>
              <a:rPr lang="en-US" dirty="0" smtClean="0"/>
              <a:t>Finalize Data</a:t>
            </a:r>
            <a:endParaRPr lang="en-US" dirty="0"/>
          </a:p>
        </p:txBody>
      </p:sp>
    </p:spTree>
    <p:extLst>
      <p:ext uri="{BB962C8B-B14F-4D97-AF65-F5344CB8AC3E}">
        <p14:creationId xmlns:p14="http://schemas.microsoft.com/office/powerpoint/2010/main" val="34006677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r>
              <a:rPr lang="en-US" dirty="0" smtClean="0"/>
              <a:t>Only the LEAAPPROVER role can perform this step</a:t>
            </a:r>
          </a:p>
          <a:p>
            <a:endParaRPr lang="en-US" dirty="0" smtClean="0"/>
          </a:p>
          <a:p>
            <a:endParaRPr lang="en-US" dirty="0"/>
          </a:p>
        </p:txBody>
      </p:sp>
      <p:sp>
        <p:nvSpPr>
          <p:cNvPr id="3" name="Title 2"/>
          <p:cNvSpPr>
            <a:spLocks noGrp="1"/>
          </p:cNvSpPr>
          <p:nvPr>
            <p:ph type="title"/>
          </p:nvPr>
        </p:nvSpPr>
        <p:spPr/>
        <p:txBody>
          <a:bodyPr>
            <a:normAutofit/>
          </a:bodyPr>
          <a:lstStyle/>
          <a:p>
            <a:r>
              <a:rPr lang="en-US" dirty="0" smtClean="0"/>
              <a:t>Finalize Data Steps</a:t>
            </a:r>
            <a:endParaRPr lang="en-US" dirty="0"/>
          </a:p>
        </p:txBody>
      </p:sp>
      <p:pic>
        <p:nvPicPr>
          <p:cNvPr id="5" name="Picture 4"/>
          <p:cNvPicPr/>
          <p:nvPr/>
        </p:nvPicPr>
        <p:blipFill>
          <a:blip r:embed="rId2"/>
          <a:stretch>
            <a:fillRect/>
          </a:stretch>
        </p:blipFill>
        <p:spPr>
          <a:xfrm>
            <a:off x="704847" y="1803624"/>
            <a:ext cx="1609725" cy="1289685"/>
          </a:xfrm>
          <a:prstGeom prst="rect">
            <a:avLst/>
          </a:prstGeom>
        </p:spPr>
      </p:pic>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47974" y="1744021"/>
            <a:ext cx="4979973" cy="1820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55676" y="3938720"/>
            <a:ext cx="4738754" cy="2187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2973936" y="4297990"/>
            <a:ext cx="3243348" cy="3790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Bent-Up Arrow 7"/>
          <p:cNvSpPr/>
          <p:nvPr/>
        </p:nvSpPr>
        <p:spPr>
          <a:xfrm rot="16200000" flipH="1">
            <a:off x="5029103" y="3896941"/>
            <a:ext cx="1747420" cy="358509"/>
          </a:xfrm>
          <a:prstGeom prst="bentUpArrow">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443813" y="5631677"/>
            <a:ext cx="1222050" cy="494802"/>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 name="Right Arrow 11"/>
          <p:cNvSpPr/>
          <p:nvPr/>
        </p:nvSpPr>
        <p:spPr>
          <a:xfrm>
            <a:off x="2200274" y="2006634"/>
            <a:ext cx="647701" cy="275554"/>
          </a:xfrm>
          <a:prstGeom prst="rightArrow">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Explosion 1 17"/>
          <p:cNvSpPr/>
          <p:nvPr/>
        </p:nvSpPr>
        <p:spPr>
          <a:xfrm>
            <a:off x="2175790" y="5512037"/>
            <a:ext cx="914400" cy="914400"/>
          </a:xfrm>
          <a:prstGeom prst="irregularSeal1">
            <a:avLst/>
          </a:prstGeom>
          <a:solidFill>
            <a:schemeClr val="accent6">
              <a:lumMod val="20000"/>
              <a:lumOff val="80000"/>
              <a:alpha val="37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descr="Image result for resourc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7860682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380998" y="2158939"/>
            <a:ext cx="8341851" cy="1645920"/>
          </a:xfrm>
          <a:prstGeom prst="rect">
            <a:avLst/>
          </a:prstGeom>
        </p:spPr>
        <p:txBody>
          <a:bodyPr/>
          <a:lst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a:lstStyle>
          <a:p>
            <a:r>
              <a:rPr lang="en-US" dirty="0" smtClean="0">
                <a:solidFill>
                  <a:schemeClr val="tx1"/>
                </a:solidFill>
              </a:rPr>
              <a:t>Available Resources</a:t>
            </a:r>
            <a:endParaRPr lang="en-US" dirty="0">
              <a:solidFill>
                <a:schemeClr val="tx1"/>
              </a:solidFill>
            </a:endParaRPr>
          </a:p>
        </p:txBody>
      </p:sp>
      <p:sp>
        <p:nvSpPr>
          <p:cNvPr id="2" name="AutoShape 2" descr="Image result for resourc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resourc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resourc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Image result for resourc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953" y="2839184"/>
            <a:ext cx="3463939" cy="2305094"/>
          </a:xfrm>
          <a:prstGeom prst="rect">
            <a:avLst/>
          </a:prstGeom>
        </p:spPr>
      </p:pic>
      <p:sp>
        <p:nvSpPr>
          <p:cNvPr id="8" name="Rectangle 7"/>
          <p:cNvSpPr/>
          <p:nvPr/>
        </p:nvSpPr>
        <p:spPr>
          <a:xfrm>
            <a:off x="155575" y="5505436"/>
            <a:ext cx="7706556" cy="646331"/>
          </a:xfrm>
          <a:prstGeom prst="rect">
            <a:avLst/>
          </a:prstGeom>
        </p:spPr>
        <p:txBody>
          <a:bodyPr wrap="square">
            <a:spAutoFit/>
          </a:bodyPr>
          <a:lstStyle/>
          <a:p>
            <a:pPr marL="342900" indent="-342900">
              <a:buFont typeface="Wingdings" panose="05000000000000000000" pitchFamily="2" charset="2"/>
              <a:buChar char="v"/>
            </a:pPr>
            <a:r>
              <a:rPr lang="en-US" dirty="0">
                <a:solidFill>
                  <a:schemeClr val="tx1">
                    <a:lumMod val="75000"/>
                  </a:schemeClr>
                </a:solidFill>
              </a:rPr>
              <a:t>All resources made available </a:t>
            </a:r>
            <a:r>
              <a:rPr lang="en-US" dirty="0" smtClean="0">
                <a:solidFill>
                  <a:schemeClr val="tx1">
                    <a:lumMod val="75000"/>
                  </a:schemeClr>
                </a:solidFill>
              </a:rPr>
              <a:t>at</a:t>
            </a:r>
            <a:r>
              <a:rPr lang="en-US" dirty="0" smtClean="0">
                <a:solidFill>
                  <a:prstClr val="white"/>
                </a:solidFill>
              </a:rPr>
              <a:t>: </a:t>
            </a:r>
            <a:r>
              <a:rPr lang="en-US" dirty="0" smtClean="0">
                <a:hlinkClick r:id="rId3"/>
              </a:rPr>
              <a:t>http</a:t>
            </a:r>
            <a:r>
              <a:rPr lang="en-US" dirty="0">
                <a:hlinkClick r:id="rId3"/>
              </a:rPr>
              <a:t>://www.cde.state.co.us/datapipeline/schooldisciplineattendance</a:t>
            </a:r>
            <a:endParaRPr lang="en-US" dirty="0"/>
          </a:p>
        </p:txBody>
      </p:sp>
    </p:spTree>
    <p:extLst>
      <p:ext uri="{BB962C8B-B14F-4D97-AF65-F5344CB8AC3E}">
        <p14:creationId xmlns:p14="http://schemas.microsoft.com/office/powerpoint/2010/main" val="37778337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normAutofit/>
          </a:bodyPr>
          <a:lstStyle/>
          <a:p>
            <a:r>
              <a:rPr lang="en-US" dirty="0" smtClean="0"/>
              <a:t>Periodic Collections -&gt; School Discipline and Attendance</a:t>
            </a:r>
          </a:p>
          <a:p>
            <a:pPr lvl="1"/>
            <a:r>
              <a:rPr lang="en-US" dirty="0" smtClean="0"/>
              <a:t>Overview</a:t>
            </a:r>
          </a:p>
          <a:p>
            <a:pPr lvl="1"/>
            <a:r>
              <a:rPr lang="en-US" dirty="0" smtClean="0"/>
              <a:t>Deadlines</a:t>
            </a:r>
          </a:p>
          <a:p>
            <a:pPr lvl="1"/>
            <a:r>
              <a:rPr lang="en-US" dirty="0" smtClean="0"/>
              <a:t>File Layouts</a:t>
            </a:r>
          </a:p>
          <a:p>
            <a:pPr lvl="1"/>
            <a:r>
              <a:rPr lang="en-US" dirty="0" smtClean="0"/>
              <a:t>Business Rules</a:t>
            </a:r>
          </a:p>
          <a:p>
            <a:pPr lvl="1"/>
            <a:r>
              <a:rPr lang="en-US" dirty="0" smtClean="0"/>
              <a:t>Templates</a:t>
            </a:r>
          </a:p>
          <a:p>
            <a:pPr lvl="1"/>
            <a:r>
              <a:rPr lang="en-US" dirty="0" smtClean="0"/>
              <a:t>Trainings</a:t>
            </a:r>
          </a:p>
          <a:p>
            <a:pPr lvl="1"/>
            <a:r>
              <a:rPr lang="en-US" dirty="0" smtClean="0"/>
              <a:t>Additional Resources</a:t>
            </a:r>
          </a:p>
          <a:p>
            <a:pPr marL="547370" lvl="1">
              <a:buFont typeface="Wingdings" pitchFamily="2" charset="2"/>
              <a:buChar char="§"/>
            </a:pPr>
            <a:endParaRPr lang="en-US" altLang="en-US" sz="1400" dirty="0" smtClean="0"/>
          </a:p>
          <a:p>
            <a:endParaRPr lang="en-US" altLang="en-US" sz="1400" dirty="0" smtClean="0"/>
          </a:p>
          <a:p>
            <a:endParaRPr lang="en-US" altLang="en-US" sz="1400" dirty="0"/>
          </a:p>
          <a:p>
            <a:r>
              <a:rPr lang="en-US" altLang="en-US" dirty="0"/>
              <a:t>Direct Link: </a:t>
            </a:r>
            <a:r>
              <a:rPr lang="en-US" altLang="en-US" sz="1800" dirty="0">
                <a:hlinkClick r:id="rId3"/>
              </a:rPr>
              <a:t>http://</a:t>
            </a:r>
            <a:r>
              <a:rPr lang="en-US" altLang="en-US" sz="1800" dirty="0" smtClean="0">
                <a:hlinkClick r:id="rId3"/>
              </a:rPr>
              <a:t>www.cde.state.co.us/datapipeline/schooldisciplineattendance</a:t>
            </a:r>
            <a:endParaRPr lang="en-US" altLang="en-US" sz="1800" dirty="0" smtClean="0"/>
          </a:p>
          <a:p>
            <a:endParaRPr lang="en-US" dirty="0" smtClean="0"/>
          </a:p>
          <a:p>
            <a:endParaRPr lang="en-US" dirty="0"/>
          </a:p>
          <a:p>
            <a:endParaRPr lang="en-US" dirty="0" smtClean="0"/>
          </a:p>
          <a:p>
            <a:pPr marL="45720" indent="0">
              <a:buNone/>
            </a:pPr>
            <a:endParaRPr lang="en-US" dirty="0"/>
          </a:p>
        </p:txBody>
      </p:sp>
      <p:sp>
        <p:nvSpPr>
          <p:cNvPr id="3" name="Title 2"/>
          <p:cNvSpPr>
            <a:spLocks noGrp="1"/>
          </p:cNvSpPr>
          <p:nvPr>
            <p:ph type="title"/>
          </p:nvPr>
        </p:nvSpPr>
        <p:spPr/>
        <p:txBody>
          <a:bodyPr>
            <a:normAutofit fontScale="90000"/>
          </a:bodyPr>
          <a:lstStyle/>
          <a:p>
            <a:r>
              <a:rPr lang="en-US" dirty="0" smtClean="0"/>
              <a:t>Data Pipeline </a:t>
            </a:r>
            <a:r>
              <a:rPr lang="en-US" dirty="0"/>
              <a:t>Website </a:t>
            </a:r>
            <a:r>
              <a:rPr lang="en-US" dirty="0" smtClean="0">
                <a:hlinkClick r:id="rId4"/>
              </a:rPr>
              <a:t>http</a:t>
            </a:r>
            <a:r>
              <a:rPr lang="en-US" dirty="0">
                <a:hlinkClick r:id="rId4"/>
              </a:rPr>
              <a:t>://</a:t>
            </a:r>
            <a:r>
              <a:rPr lang="en-US" dirty="0" smtClean="0">
                <a:hlinkClick r:id="rId4"/>
              </a:rPr>
              <a:t>www.cde.state.co.us/datapipeline</a:t>
            </a:r>
            <a:r>
              <a:rPr lang="en-US" dirty="0" smtClean="0"/>
              <a:t> </a:t>
            </a:r>
            <a:endParaRPr lang="en-US" dirty="0"/>
          </a:p>
        </p:txBody>
      </p:sp>
    </p:spTree>
    <p:extLst>
      <p:ext uri="{BB962C8B-B14F-4D97-AF65-F5344CB8AC3E}">
        <p14:creationId xmlns:p14="http://schemas.microsoft.com/office/powerpoint/2010/main" val="410506567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normAutofit/>
          </a:bodyPr>
          <a:lstStyle/>
          <a:p>
            <a:r>
              <a:rPr lang="en-US" u="sng" dirty="0">
                <a:hlinkClick r:id="rId2"/>
              </a:rPr>
              <a:t>Calculating Attendance in Online Schools</a:t>
            </a:r>
            <a:r>
              <a:rPr lang="en-US" dirty="0"/>
              <a:t> </a:t>
            </a:r>
            <a:r>
              <a:rPr lang="en-US" u="sng" dirty="0" smtClean="0">
                <a:hlinkClick r:id="rId3"/>
              </a:rPr>
              <a:t>SDA </a:t>
            </a:r>
            <a:r>
              <a:rPr lang="en-US" u="sng" dirty="0">
                <a:hlinkClick r:id="rId3"/>
              </a:rPr>
              <a:t>Business Rule Additional </a:t>
            </a:r>
            <a:r>
              <a:rPr lang="en-US" u="sng" dirty="0" smtClean="0">
                <a:hlinkClick r:id="rId3"/>
              </a:rPr>
              <a:t>Guidance</a:t>
            </a:r>
            <a:endParaRPr lang="en-US" u="sng" dirty="0" smtClean="0"/>
          </a:p>
          <a:p>
            <a:r>
              <a:rPr lang="en-US" u="sng" dirty="0" smtClean="0">
                <a:hlinkClick r:id="rId4"/>
              </a:rPr>
              <a:t>SDA </a:t>
            </a:r>
            <a:r>
              <a:rPr lang="en-US" u="sng" dirty="0">
                <a:hlinkClick r:id="rId4"/>
              </a:rPr>
              <a:t>Frequently Asked Questions</a:t>
            </a:r>
            <a:r>
              <a:rPr lang="en-US" dirty="0"/>
              <a:t> </a:t>
            </a:r>
            <a:r>
              <a:rPr lang="en-US" u="sng" dirty="0" smtClean="0">
                <a:hlinkClick r:id="rId5"/>
              </a:rPr>
              <a:t>SDA </a:t>
            </a:r>
            <a:r>
              <a:rPr lang="en-US" u="sng" dirty="0">
                <a:hlinkClick r:id="rId5"/>
              </a:rPr>
              <a:t>Process Document</a:t>
            </a:r>
            <a:r>
              <a:rPr lang="en-US" i="1" dirty="0"/>
              <a:t> </a:t>
            </a:r>
            <a:endParaRPr lang="en-US" i="1" dirty="0" smtClean="0"/>
          </a:p>
          <a:p>
            <a:r>
              <a:rPr lang="en-US" u="sng" dirty="0" smtClean="0">
                <a:hlinkClick r:id="rId6"/>
              </a:rPr>
              <a:t>Behavior </a:t>
            </a:r>
            <a:r>
              <a:rPr lang="en-US" u="sng" dirty="0">
                <a:hlinkClick r:id="rId6"/>
              </a:rPr>
              <a:t>Statutes and Clarifications</a:t>
            </a:r>
            <a:r>
              <a:rPr lang="en-US" dirty="0"/>
              <a:t> </a:t>
            </a:r>
            <a:endParaRPr lang="en-US" dirty="0" smtClean="0"/>
          </a:p>
          <a:p>
            <a:r>
              <a:rPr lang="en-US" u="sng" dirty="0" smtClean="0">
                <a:hlinkClick r:id="rId7"/>
              </a:rPr>
              <a:t>Guide </a:t>
            </a:r>
            <a:r>
              <a:rPr lang="en-US" u="sng" dirty="0">
                <a:hlinkClick r:id="rId7"/>
              </a:rPr>
              <a:t>for Determining Most Serious </a:t>
            </a:r>
            <a:r>
              <a:rPr lang="en-US" u="sng" dirty="0" smtClean="0">
                <a:hlinkClick r:id="rId7"/>
              </a:rPr>
              <a:t>Incidents</a:t>
            </a:r>
            <a:endParaRPr lang="en-US" dirty="0"/>
          </a:p>
          <a:p>
            <a:r>
              <a:rPr lang="en-US" u="sng" dirty="0">
                <a:hlinkClick r:id="rId8"/>
              </a:rPr>
              <a:t>2016-17 Summary of Updates</a:t>
            </a:r>
            <a:r>
              <a:rPr lang="en-US" dirty="0"/>
              <a:t> </a:t>
            </a:r>
          </a:p>
          <a:p>
            <a:endParaRPr lang="en-US" u="sng" dirty="0" smtClean="0">
              <a:hlinkClick r:id="rId9"/>
            </a:endParaRPr>
          </a:p>
          <a:p>
            <a:r>
              <a:rPr lang="en-US" u="sng" dirty="0" smtClean="0">
                <a:hlinkClick r:id="rId9"/>
              </a:rPr>
              <a:t>2017-2018 </a:t>
            </a:r>
            <a:r>
              <a:rPr lang="en-US" u="sng" dirty="0">
                <a:hlinkClick r:id="rId9"/>
              </a:rPr>
              <a:t>Summary of Updates</a:t>
            </a:r>
            <a:r>
              <a:rPr lang="en-US" dirty="0"/>
              <a:t> </a:t>
            </a:r>
            <a:endParaRPr lang="en-US" i="1" dirty="0"/>
          </a:p>
          <a:p>
            <a:r>
              <a:rPr lang="en-US" u="sng" dirty="0" smtClean="0">
                <a:hlinkClick r:id="rId10"/>
              </a:rPr>
              <a:t>2017-2018 </a:t>
            </a:r>
            <a:r>
              <a:rPr lang="en-US" u="sng" dirty="0">
                <a:hlinkClick r:id="rId10"/>
              </a:rPr>
              <a:t>School Discipline and Attendance Review of Updates (PPTX)</a:t>
            </a:r>
            <a:r>
              <a:rPr lang="en-US" dirty="0"/>
              <a:t> </a:t>
            </a:r>
          </a:p>
          <a:p>
            <a:endParaRPr lang="en-US" dirty="0"/>
          </a:p>
        </p:txBody>
      </p:sp>
      <p:sp>
        <p:nvSpPr>
          <p:cNvPr id="3" name="Title 2"/>
          <p:cNvSpPr>
            <a:spLocks noGrp="1"/>
          </p:cNvSpPr>
          <p:nvPr>
            <p:ph type="title"/>
          </p:nvPr>
        </p:nvSpPr>
        <p:spPr/>
        <p:txBody>
          <a:bodyPr/>
          <a:lstStyle/>
          <a:p>
            <a:r>
              <a:rPr lang="en-US" dirty="0" smtClean="0"/>
              <a:t>Additional Resources</a:t>
            </a:r>
            <a:endParaRPr lang="en-US" dirty="0"/>
          </a:p>
        </p:txBody>
      </p:sp>
    </p:spTree>
    <p:extLst>
      <p:ext uri="{BB962C8B-B14F-4D97-AF65-F5344CB8AC3E}">
        <p14:creationId xmlns:p14="http://schemas.microsoft.com/office/powerpoint/2010/main" val="10018130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r>
              <a:rPr lang="en-US" dirty="0" smtClean="0"/>
              <a:t>Annette Severson</a:t>
            </a:r>
          </a:p>
          <a:p>
            <a:pPr lvl="1"/>
            <a:r>
              <a:rPr lang="en-US" dirty="0" smtClean="0">
                <a:hlinkClick r:id="rId2"/>
              </a:rPr>
              <a:t>Severson_a@cde.state.co.us</a:t>
            </a:r>
            <a:endParaRPr lang="en-US" dirty="0" smtClean="0"/>
          </a:p>
          <a:p>
            <a:pPr lvl="1"/>
            <a:r>
              <a:rPr lang="en-US" dirty="0" smtClean="0"/>
              <a:t>(303) 866-6824</a:t>
            </a:r>
            <a:endParaRPr lang="en-US" dirty="0"/>
          </a:p>
        </p:txBody>
      </p:sp>
      <p:sp>
        <p:nvSpPr>
          <p:cNvPr id="3" name="Title 2"/>
          <p:cNvSpPr>
            <a:spLocks noGrp="1"/>
          </p:cNvSpPr>
          <p:nvPr>
            <p:ph type="title"/>
          </p:nvPr>
        </p:nvSpPr>
        <p:spPr/>
        <p:txBody>
          <a:bodyPr/>
          <a:lstStyle/>
          <a:p>
            <a:r>
              <a:rPr lang="en-US" dirty="0" smtClean="0"/>
              <a:t>Contact Information</a:t>
            </a:r>
            <a:endParaRPr lang="en-US" dirty="0"/>
          </a:p>
        </p:txBody>
      </p:sp>
    </p:spTree>
    <p:extLst>
      <p:ext uri="{BB962C8B-B14F-4D97-AF65-F5344CB8AC3E}">
        <p14:creationId xmlns:p14="http://schemas.microsoft.com/office/powerpoint/2010/main" val="3609035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Collection Timeline </a:t>
            </a:r>
          </a:p>
          <a:p>
            <a:r>
              <a:rPr lang="en-US" dirty="0" smtClean="0"/>
              <a:t>&amp; </a:t>
            </a:r>
          </a:p>
          <a:p>
            <a:r>
              <a:rPr lang="en-US" dirty="0" smtClean="0"/>
              <a:t>2016-17 File Layout Updates</a:t>
            </a:r>
            <a:endParaRPr lang="en-US" dirty="0"/>
          </a:p>
        </p:txBody>
      </p:sp>
    </p:spTree>
    <p:extLst>
      <p:ext uri="{BB962C8B-B14F-4D97-AF65-F5344CB8AC3E}">
        <p14:creationId xmlns:p14="http://schemas.microsoft.com/office/powerpoint/2010/main" val="26493613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In-Depth </a:t>
            </a:r>
            <a:r>
              <a:rPr lang="en-US" dirty="0" smtClean="0"/>
              <a:t>Documentation Review</a:t>
            </a:r>
            <a:r>
              <a:rPr lang="en-US" dirty="0"/>
              <a:t>: </a:t>
            </a:r>
            <a:endParaRPr lang="en-US" dirty="0" smtClean="0"/>
          </a:p>
          <a:p>
            <a:r>
              <a:rPr lang="en-US" dirty="0" smtClean="0"/>
              <a:t>Behavior </a:t>
            </a:r>
            <a:r>
              <a:rPr lang="en-US" dirty="0"/>
              <a:t>Statutes and Clarifications </a:t>
            </a:r>
          </a:p>
          <a:p>
            <a:r>
              <a:rPr lang="en-US" dirty="0" smtClean="0"/>
              <a:t>&amp;</a:t>
            </a:r>
          </a:p>
          <a:p>
            <a:r>
              <a:rPr lang="en-US" dirty="0" smtClean="0"/>
              <a:t>Guide </a:t>
            </a:r>
            <a:r>
              <a:rPr lang="en-US" dirty="0"/>
              <a:t>for Determining “Most Serious” Incident </a:t>
            </a:r>
          </a:p>
          <a:p>
            <a:endParaRPr lang="en-US" dirty="0"/>
          </a:p>
        </p:txBody>
      </p:sp>
    </p:spTree>
    <p:extLst>
      <p:ext uri="{BB962C8B-B14F-4D97-AF65-F5344CB8AC3E}">
        <p14:creationId xmlns:p14="http://schemas.microsoft.com/office/powerpoint/2010/main" val="42368489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Behavior Codes</a:t>
            </a:r>
            <a:endParaRPr lang="en-US" dirty="0"/>
          </a:p>
        </p:txBody>
      </p:sp>
      <p:sp>
        <p:nvSpPr>
          <p:cNvPr id="2" name="Content Placeholder 1"/>
          <p:cNvSpPr>
            <a:spLocks noGrp="1"/>
          </p:cNvSpPr>
          <p:nvPr>
            <p:ph idx="1"/>
          </p:nvPr>
        </p:nvSpPr>
        <p:spPr/>
        <p:txBody>
          <a:bodyPr/>
          <a:lstStyle/>
          <a:p>
            <a:endParaRPr lang="en-US"/>
          </a:p>
        </p:txBody>
      </p:sp>
      <p:graphicFrame>
        <p:nvGraphicFramePr>
          <p:cNvPr id="5" name="Content Placeholder 1"/>
          <p:cNvGraphicFramePr>
            <a:graphicFrameLocks/>
          </p:cNvGraphicFramePr>
          <p:nvPr>
            <p:extLst>
              <p:ext uri="{D42A27DB-BD31-4B8C-83A1-F6EECF244321}">
                <p14:modId xmlns:p14="http://schemas.microsoft.com/office/powerpoint/2010/main" val="1968786773"/>
              </p:ext>
            </p:extLst>
          </p:nvPr>
        </p:nvGraphicFramePr>
        <p:xfrm>
          <a:off x="584405" y="1010009"/>
          <a:ext cx="7886700" cy="5078763"/>
        </p:xfrm>
        <a:graphic>
          <a:graphicData uri="http://schemas.openxmlformats.org/drawingml/2006/table">
            <a:tbl>
              <a:tblPr firstRow="1" firstCol="1" bandRow="1">
                <a:tableStyleId>{F5AB1C69-6EDB-4FF4-983F-18BD219EF322}</a:tableStyleId>
              </a:tblPr>
              <a:tblGrid>
                <a:gridCol w="923036"/>
                <a:gridCol w="6963664"/>
              </a:tblGrid>
              <a:tr h="396821">
                <a:tc>
                  <a:txBody>
                    <a:bodyPr/>
                    <a:lstStyle/>
                    <a:p>
                      <a:pPr marL="0" marR="0" algn="ctr">
                        <a:spcBef>
                          <a:spcPts val="0"/>
                        </a:spcBef>
                        <a:spcAft>
                          <a:spcPts val="0"/>
                        </a:spcAft>
                      </a:pPr>
                      <a:r>
                        <a:rPr lang="en-US" sz="2000" dirty="0" smtClean="0">
                          <a:effectLst/>
                        </a:rPr>
                        <a:t>Code</a:t>
                      </a:r>
                      <a:endParaRPr lang="en-US" sz="2000" dirty="0">
                        <a:effectLst/>
                        <a:latin typeface="Arial" panose="020B0604020202020204" pitchFamily="34" charset="0"/>
                        <a:ea typeface="Times New Roman"/>
                        <a:cs typeface="Arial" panose="020B0604020202020204" pitchFamily="34" charset="0"/>
                      </a:endParaRPr>
                    </a:p>
                  </a:txBody>
                  <a:tcPr marL="63038" marR="63038" marT="0" marB="0" anchor="ctr"/>
                </a:tc>
                <a:tc>
                  <a:txBody>
                    <a:bodyPr/>
                    <a:lstStyle/>
                    <a:p>
                      <a:pPr marL="0" marR="0" algn="ctr">
                        <a:spcBef>
                          <a:spcPts val="0"/>
                        </a:spcBef>
                        <a:spcAft>
                          <a:spcPts val="0"/>
                        </a:spcAft>
                      </a:pPr>
                      <a:r>
                        <a:rPr lang="en-US" sz="2000" dirty="0" smtClean="0">
                          <a:effectLst/>
                        </a:rPr>
                        <a:t>Behavior Type</a:t>
                      </a:r>
                      <a:endParaRPr lang="en-US" sz="2000" dirty="0">
                        <a:effectLst/>
                        <a:latin typeface="Arial" panose="020B0604020202020204" pitchFamily="34" charset="0"/>
                        <a:ea typeface="Times New Roman"/>
                        <a:cs typeface="Arial" panose="020B0604020202020204" pitchFamily="34" charset="0"/>
                      </a:endParaRPr>
                    </a:p>
                  </a:txBody>
                  <a:tcPr marL="63038" marR="63038" marT="0" marB="0" anchor="ctr"/>
                </a:tc>
              </a:tr>
              <a:tr h="253965">
                <a:tc>
                  <a:txBody>
                    <a:bodyPr/>
                    <a:lstStyle/>
                    <a:p>
                      <a:pPr marL="0" marR="0" algn="ctr">
                        <a:spcBef>
                          <a:spcPts val="0"/>
                        </a:spcBef>
                        <a:spcAft>
                          <a:spcPts val="0"/>
                        </a:spcAft>
                      </a:pPr>
                      <a:r>
                        <a:rPr lang="en-US" sz="1800" dirty="0">
                          <a:effectLst/>
                        </a:rPr>
                        <a:t>01</a:t>
                      </a:r>
                      <a:endParaRPr lang="en-US" sz="1800" dirty="0">
                        <a:effectLst/>
                        <a:latin typeface="Arial" panose="020B0604020202020204" pitchFamily="34" charset="0"/>
                        <a:ea typeface="Times New Roman"/>
                        <a:cs typeface="Arial" panose="020B0604020202020204" pitchFamily="34" charset="0"/>
                      </a:endParaRPr>
                    </a:p>
                  </a:txBody>
                  <a:tcPr marL="63038" marR="63038" marT="0" marB="0" anchor="ctr"/>
                </a:tc>
                <a:tc>
                  <a:txBody>
                    <a:bodyPr/>
                    <a:lstStyle/>
                    <a:p>
                      <a:pPr marL="0" marR="0" algn="l">
                        <a:spcBef>
                          <a:spcPts val="0"/>
                        </a:spcBef>
                        <a:spcAft>
                          <a:spcPts val="0"/>
                        </a:spcAft>
                      </a:pPr>
                      <a:r>
                        <a:rPr lang="en-US" sz="1800" dirty="0">
                          <a:effectLst/>
                        </a:rPr>
                        <a:t>Drug Violation</a:t>
                      </a:r>
                      <a:endParaRPr lang="en-US" sz="1800" b="1" dirty="0">
                        <a:effectLst/>
                        <a:latin typeface="Arial" panose="020B0604020202020204" pitchFamily="34" charset="0"/>
                        <a:ea typeface="Times New Roman"/>
                        <a:cs typeface="Arial" panose="020B0604020202020204" pitchFamily="34" charset="0"/>
                      </a:endParaRPr>
                    </a:p>
                  </a:txBody>
                  <a:tcPr marL="63038" marR="63038" marT="0" marB="0" anchor="ctr"/>
                </a:tc>
              </a:tr>
              <a:tr h="253965">
                <a:tc>
                  <a:txBody>
                    <a:bodyPr/>
                    <a:lstStyle/>
                    <a:p>
                      <a:pPr marL="0" marR="0" algn="ctr">
                        <a:spcBef>
                          <a:spcPts val="0"/>
                        </a:spcBef>
                        <a:spcAft>
                          <a:spcPts val="0"/>
                        </a:spcAft>
                      </a:pPr>
                      <a:r>
                        <a:rPr lang="en-US" sz="1800" dirty="0">
                          <a:effectLst/>
                        </a:rPr>
                        <a:t>02</a:t>
                      </a:r>
                      <a:endParaRPr lang="en-US" sz="1800" dirty="0">
                        <a:effectLst/>
                        <a:latin typeface="Arial" panose="020B0604020202020204" pitchFamily="34" charset="0"/>
                        <a:ea typeface="Times New Roman"/>
                        <a:cs typeface="Arial" panose="020B0604020202020204" pitchFamily="34" charset="0"/>
                      </a:endParaRPr>
                    </a:p>
                  </a:txBody>
                  <a:tcPr marL="63038" marR="63038" marT="0" marB="0" anchor="ctr"/>
                </a:tc>
                <a:tc>
                  <a:txBody>
                    <a:bodyPr/>
                    <a:lstStyle/>
                    <a:p>
                      <a:pPr marL="0" marR="0" algn="l">
                        <a:spcBef>
                          <a:spcPts val="0"/>
                        </a:spcBef>
                        <a:spcAft>
                          <a:spcPts val="0"/>
                        </a:spcAft>
                      </a:pPr>
                      <a:r>
                        <a:rPr lang="en-US" sz="1800" dirty="0">
                          <a:effectLst/>
                        </a:rPr>
                        <a:t>Alcohol Violation</a:t>
                      </a:r>
                      <a:endParaRPr lang="en-US" sz="1800" b="1" dirty="0">
                        <a:effectLst/>
                        <a:latin typeface="Arial" panose="020B0604020202020204" pitchFamily="34" charset="0"/>
                        <a:ea typeface="Times New Roman"/>
                        <a:cs typeface="Arial" panose="020B0604020202020204" pitchFamily="34" charset="0"/>
                      </a:endParaRPr>
                    </a:p>
                  </a:txBody>
                  <a:tcPr marL="63038" marR="63038" marT="0" marB="0" anchor="ctr"/>
                </a:tc>
              </a:tr>
              <a:tr h="253965">
                <a:tc>
                  <a:txBody>
                    <a:bodyPr/>
                    <a:lstStyle/>
                    <a:p>
                      <a:pPr marL="0" marR="0" algn="ctr">
                        <a:spcBef>
                          <a:spcPts val="0"/>
                        </a:spcBef>
                        <a:spcAft>
                          <a:spcPts val="0"/>
                        </a:spcAft>
                      </a:pPr>
                      <a:r>
                        <a:rPr lang="en-US" sz="1800" dirty="0">
                          <a:effectLst/>
                        </a:rPr>
                        <a:t>03</a:t>
                      </a:r>
                      <a:endParaRPr lang="en-US" sz="1800" dirty="0">
                        <a:effectLst/>
                        <a:latin typeface="Arial" panose="020B0604020202020204" pitchFamily="34" charset="0"/>
                        <a:ea typeface="Times New Roman"/>
                        <a:cs typeface="Arial" panose="020B0604020202020204" pitchFamily="34" charset="0"/>
                      </a:endParaRPr>
                    </a:p>
                  </a:txBody>
                  <a:tcPr marL="63038" marR="63038" marT="0" marB="0" anchor="ctr"/>
                </a:tc>
                <a:tc>
                  <a:txBody>
                    <a:bodyPr/>
                    <a:lstStyle/>
                    <a:p>
                      <a:pPr marL="0" marR="0" algn="l">
                        <a:spcBef>
                          <a:spcPts val="0"/>
                        </a:spcBef>
                        <a:spcAft>
                          <a:spcPts val="0"/>
                        </a:spcAft>
                      </a:pPr>
                      <a:r>
                        <a:rPr lang="en-US" sz="1800" dirty="0">
                          <a:effectLst/>
                        </a:rPr>
                        <a:t>Tobacco Violation</a:t>
                      </a:r>
                      <a:endParaRPr lang="en-US" sz="1800" b="1" dirty="0">
                        <a:effectLst/>
                        <a:latin typeface="Arial" panose="020B0604020202020204" pitchFamily="34" charset="0"/>
                        <a:ea typeface="Times New Roman"/>
                        <a:cs typeface="Arial" panose="020B0604020202020204" pitchFamily="34" charset="0"/>
                      </a:endParaRPr>
                    </a:p>
                  </a:txBody>
                  <a:tcPr marL="63038" marR="63038" marT="0" marB="0" anchor="ctr"/>
                </a:tc>
              </a:tr>
              <a:tr h="288229">
                <a:tc>
                  <a:txBody>
                    <a:bodyPr/>
                    <a:lstStyle/>
                    <a:p>
                      <a:pPr marL="0" marR="0" algn="ctr">
                        <a:spcBef>
                          <a:spcPts val="0"/>
                        </a:spcBef>
                        <a:spcAft>
                          <a:spcPts val="0"/>
                        </a:spcAft>
                      </a:pPr>
                      <a:r>
                        <a:rPr lang="en-US" sz="1800" dirty="0">
                          <a:effectLst/>
                        </a:rPr>
                        <a:t>04</a:t>
                      </a:r>
                      <a:endParaRPr lang="en-US" sz="1800" dirty="0">
                        <a:effectLst/>
                        <a:latin typeface="Arial" panose="020B0604020202020204" pitchFamily="34" charset="0"/>
                        <a:ea typeface="Times New Roman"/>
                        <a:cs typeface="Arial" panose="020B0604020202020204" pitchFamily="34" charset="0"/>
                      </a:endParaRPr>
                    </a:p>
                  </a:txBody>
                  <a:tcPr marL="63038" marR="63038" marT="0" marB="0" anchor="ctr"/>
                </a:tc>
                <a:tc>
                  <a:txBody>
                    <a:bodyPr/>
                    <a:lstStyle/>
                    <a:p>
                      <a:pPr marL="0" marR="0" algn="l">
                        <a:spcBef>
                          <a:spcPts val="0"/>
                        </a:spcBef>
                        <a:spcAft>
                          <a:spcPts val="0"/>
                        </a:spcAft>
                      </a:pPr>
                      <a:r>
                        <a:rPr lang="en-US" sz="1800" dirty="0">
                          <a:effectLst/>
                        </a:rPr>
                        <a:t>1st, 2nd Degree or Vehicular Assault</a:t>
                      </a:r>
                      <a:endParaRPr lang="en-US" sz="1800" b="1" dirty="0">
                        <a:effectLst/>
                        <a:latin typeface="Arial" panose="020B0604020202020204" pitchFamily="34" charset="0"/>
                        <a:ea typeface="Times New Roman"/>
                        <a:cs typeface="Arial" panose="020B0604020202020204" pitchFamily="34" charset="0"/>
                      </a:endParaRPr>
                    </a:p>
                  </a:txBody>
                  <a:tcPr marL="63038" marR="63038" marT="0" marB="0" anchor="ctr"/>
                </a:tc>
              </a:tr>
              <a:tr h="281154">
                <a:tc>
                  <a:txBody>
                    <a:bodyPr/>
                    <a:lstStyle/>
                    <a:p>
                      <a:pPr marL="0" marR="0" algn="ctr">
                        <a:spcBef>
                          <a:spcPts val="0"/>
                        </a:spcBef>
                        <a:spcAft>
                          <a:spcPts val="0"/>
                        </a:spcAft>
                      </a:pPr>
                      <a:r>
                        <a:rPr lang="en-US" sz="1800" dirty="0">
                          <a:effectLst/>
                        </a:rPr>
                        <a:t>05</a:t>
                      </a:r>
                      <a:endParaRPr lang="en-US" sz="1800" dirty="0">
                        <a:effectLst/>
                        <a:latin typeface="Arial" panose="020B0604020202020204" pitchFamily="34" charset="0"/>
                        <a:ea typeface="Times New Roman"/>
                        <a:cs typeface="Arial" panose="020B0604020202020204" pitchFamily="34" charset="0"/>
                      </a:endParaRPr>
                    </a:p>
                  </a:txBody>
                  <a:tcPr marL="63038" marR="63038" marT="0" marB="0" anchor="ctr"/>
                </a:tc>
                <a:tc>
                  <a:txBody>
                    <a:bodyPr/>
                    <a:lstStyle/>
                    <a:p>
                      <a:pPr marL="0" marR="0" algn="l">
                        <a:spcBef>
                          <a:spcPts val="0"/>
                        </a:spcBef>
                        <a:spcAft>
                          <a:spcPts val="0"/>
                        </a:spcAft>
                      </a:pPr>
                      <a:r>
                        <a:rPr lang="en-US" sz="1800" dirty="0">
                          <a:effectLst/>
                        </a:rPr>
                        <a:t>Dangerous Weapons </a:t>
                      </a:r>
                      <a:endParaRPr lang="en-US" sz="1800" b="1" dirty="0">
                        <a:effectLst/>
                        <a:latin typeface="Arial" panose="020B0604020202020204" pitchFamily="34" charset="0"/>
                        <a:ea typeface="Times New Roman"/>
                        <a:cs typeface="Arial" panose="020B0604020202020204" pitchFamily="34" charset="0"/>
                      </a:endParaRPr>
                    </a:p>
                  </a:txBody>
                  <a:tcPr marL="63038" marR="63038" marT="0" marB="0" anchor="ctr"/>
                </a:tc>
              </a:tr>
              <a:tr h="253965">
                <a:tc>
                  <a:txBody>
                    <a:bodyPr/>
                    <a:lstStyle/>
                    <a:p>
                      <a:pPr marL="0" marR="0" algn="ctr">
                        <a:spcBef>
                          <a:spcPts val="0"/>
                        </a:spcBef>
                        <a:spcAft>
                          <a:spcPts val="0"/>
                        </a:spcAft>
                      </a:pPr>
                      <a:r>
                        <a:rPr lang="en-US" sz="1800" dirty="0">
                          <a:effectLst/>
                        </a:rPr>
                        <a:t>06</a:t>
                      </a:r>
                      <a:endParaRPr lang="en-US" sz="1800" dirty="0">
                        <a:effectLst/>
                        <a:latin typeface="Arial" panose="020B0604020202020204" pitchFamily="34" charset="0"/>
                        <a:ea typeface="Times New Roman"/>
                        <a:cs typeface="Arial" panose="020B0604020202020204" pitchFamily="34" charset="0"/>
                      </a:endParaRPr>
                    </a:p>
                  </a:txBody>
                  <a:tcPr marL="63038" marR="63038" marT="0" marB="0" anchor="ctr"/>
                </a:tc>
                <a:tc>
                  <a:txBody>
                    <a:bodyPr/>
                    <a:lstStyle/>
                    <a:p>
                      <a:pPr marL="0" marR="0" algn="l">
                        <a:spcBef>
                          <a:spcPts val="0"/>
                        </a:spcBef>
                        <a:spcAft>
                          <a:spcPts val="0"/>
                        </a:spcAft>
                      </a:pPr>
                      <a:r>
                        <a:rPr lang="en-US" sz="1800" dirty="0">
                          <a:effectLst/>
                        </a:rPr>
                        <a:t>Robbery</a:t>
                      </a:r>
                      <a:endParaRPr lang="en-US" sz="1800" b="1" dirty="0">
                        <a:effectLst/>
                        <a:latin typeface="Arial" panose="020B0604020202020204" pitchFamily="34" charset="0"/>
                        <a:ea typeface="Times New Roman"/>
                        <a:cs typeface="Arial" panose="020B0604020202020204" pitchFamily="34" charset="0"/>
                      </a:endParaRPr>
                    </a:p>
                  </a:txBody>
                  <a:tcPr marL="63038" marR="63038" marT="0" marB="0" anchor="ctr"/>
                </a:tc>
              </a:tr>
              <a:tr h="253965">
                <a:tc>
                  <a:txBody>
                    <a:bodyPr/>
                    <a:lstStyle/>
                    <a:p>
                      <a:pPr marL="0" marR="0" algn="ctr">
                        <a:spcBef>
                          <a:spcPts val="0"/>
                        </a:spcBef>
                        <a:spcAft>
                          <a:spcPts val="0"/>
                        </a:spcAft>
                      </a:pPr>
                      <a:r>
                        <a:rPr lang="en-US" sz="1800" dirty="0">
                          <a:effectLst/>
                        </a:rPr>
                        <a:t>07</a:t>
                      </a:r>
                      <a:endParaRPr lang="en-US" sz="1800" dirty="0">
                        <a:effectLst/>
                        <a:latin typeface="Arial" panose="020B0604020202020204" pitchFamily="34" charset="0"/>
                        <a:ea typeface="Times New Roman"/>
                        <a:cs typeface="Arial" panose="020B0604020202020204" pitchFamily="34" charset="0"/>
                      </a:endParaRPr>
                    </a:p>
                  </a:txBody>
                  <a:tcPr marL="63038" marR="63038" marT="0" marB="0" anchor="ctr"/>
                </a:tc>
                <a:tc>
                  <a:txBody>
                    <a:bodyPr/>
                    <a:lstStyle/>
                    <a:p>
                      <a:pPr marL="0" marR="0" algn="l">
                        <a:spcBef>
                          <a:spcPts val="0"/>
                        </a:spcBef>
                        <a:spcAft>
                          <a:spcPts val="0"/>
                        </a:spcAft>
                      </a:pPr>
                      <a:r>
                        <a:rPr lang="en-US" sz="1800" dirty="0">
                          <a:effectLst/>
                        </a:rPr>
                        <a:t>Other Felony</a:t>
                      </a:r>
                      <a:endParaRPr lang="en-US" sz="1800" b="1" dirty="0">
                        <a:effectLst/>
                        <a:latin typeface="Arial" panose="020B0604020202020204" pitchFamily="34" charset="0"/>
                        <a:ea typeface="Times New Roman"/>
                        <a:cs typeface="Arial" panose="020B0604020202020204" pitchFamily="34" charset="0"/>
                      </a:endParaRPr>
                    </a:p>
                  </a:txBody>
                  <a:tcPr marL="63038" marR="63038" marT="0" marB="0" anchor="ctr"/>
                </a:tc>
              </a:tr>
              <a:tr h="363904">
                <a:tc>
                  <a:txBody>
                    <a:bodyPr/>
                    <a:lstStyle/>
                    <a:p>
                      <a:pPr marL="0" marR="0" algn="ctr">
                        <a:spcBef>
                          <a:spcPts val="0"/>
                        </a:spcBef>
                        <a:spcAft>
                          <a:spcPts val="0"/>
                        </a:spcAft>
                      </a:pPr>
                      <a:r>
                        <a:rPr lang="en-US" sz="1800" dirty="0">
                          <a:effectLst/>
                        </a:rPr>
                        <a:t>08</a:t>
                      </a:r>
                      <a:endParaRPr lang="en-US" sz="1800" dirty="0">
                        <a:effectLst/>
                        <a:latin typeface="Arial" panose="020B0604020202020204" pitchFamily="34" charset="0"/>
                        <a:ea typeface="Times New Roman"/>
                        <a:cs typeface="Arial" panose="020B0604020202020204" pitchFamily="34" charset="0"/>
                      </a:endParaRPr>
                    </a:p>
                  </a:txBody>
                  <a:tcPr marL="63038" marR="63038" marT="0" marB="0" anchor="ctr"/>
                </a:tc>
                <a:tc>
                  <a:txBody>
                    <a:bodyPr/>
                    <a:lstStyle/>
                    <a:p>
                      <a:pPr marL="0" marR="0" algn="l">
                        <a:spcBef>
                          <a:spcPts val="0"/>
                        </a:spcBef>
                        <a:spcAft>
                          <a:spcPts val="0"/>
                        </a:spcAft>
                      </a:pPr>
                      <a:r>
                        <a:rPr lang="en-US" sz="1800" dirty="0">
                          <a:effectLst/>
                        </a:rPr>
                        <a:t>Disobedience/Defiant or Repeated Interference</a:t>
                      </a:r>
                      <a:endParaRPr lang="en-US" sz="1800" b="1" dirty="0">
                        <a:effectLst/>
                        <a:latin typeface="Arial" panose="020B0604020202020204" pitchFamily="34" charset="0"/>
                        <a:ea typeface="Times New Roman"/>
                        <a:cs typeface="Arial" panose="020B0604020202020204" pitchFamily="34" charset="0"/>
                      </a:endParaRPr>
                    </a:p>
                  </a:txBody>
                  <a:tcPr marL="63038" marR="63038" marT="0" marB="0" anchor="ctr"/>
                </a:tc>
              </a:tr>
              <a:tr h="339407">
                <a:tc>
                  <a:txBody>
                    <a:bodyPr/>
                    <a:lstStyle/>
                    <a:p>
                      <a:pPr marL="0" marR="0" algn="ctr">
                        <a:spcBef>
                          <a:spcPts val="0"/>
                        </a:spcBef>
                        <a:spcAft>
                          <a:spcPts val="0"/>
                        </a:spcAft>
                      </a:pPr>
                      <a:r>
                        <a:rPr lang="en-US" sz="1800" dirty="0">
                          <a:effectLst/>
                        </a:rPr>
                        <a:t>09</a:t>
                      </a:r>
                      <a:endParaRPr lang="en-US" sz="1800" dirty="0">
                        <a:effectLst/>
                        <a:latin typeface="Arial" panose="020B0604020202020204" pitchFamily="34" charset="0"/>
                        <a:ea typeface="Times New Roman"/>
                        <a:cs typeface="Arial" panose="020B0604020202020204" pitchFamily="34" charset="0"/>
                      </a:endParaRPr>
                    </a:p>
                  </a:txBody>
                  <a:tcPr marL="63038" marR="63038" marT="0" marB="0" anchor="ctr"/>
                </a:tc>
                <a:tc>
                  <a:txBody>
                    <a:bodyPr/>
                    <a:lstStyle/>
                    <a:p>
                      <a:pPr marL="0" marR="0" algn="l">
                        <a:spcBef>
                          <a:spcPts val="0"/>
                        </a:spcBef>
                        <a:spcAft>
                          <a:spcPts val="0"/>
                        </a:spcAft>
                      </a:pPr>
                      <a:r>
                        <a:rPr lang="en-US" sz="1800" dirty="0">
                          <a:effectLst/>
                        </a:rPr>
                        <a:t>Detrimental Behavior</a:t>
                      </a:r>
                      <a:endParaRPr lang="en-US" sz="1800" b="1" dirty="0">
                        <a:effectLst/>
                        <a:latin typeface="Arial" panose="020B0604020202020204" pitchFamily="34" charset="0"/>
                        <a:ea typeface="Times New Roman"/>
                        <a:cs typeface="Arial" panose="020B0604020202020204" pitchFamily="34" charset="0"/>
                      </a:endParaRPr>
                    </a:p>
                  </a:txBody>
                  <a:tcPr marL="63038" marR="63038" marT="0" marB="0" anchor="ctr"/>
                </a:tc>
              </a:tr>
              <a:tr h="253965">
                <a:tc>
                  <a:txBody>
                    <a:bodyPr/>
                    <a:lstStyle/>
                    <a:p>
                      <a:pPr marL="0" marR="0" algn="ctr">
                        <a:spcBef>
                          <a:spcPts val="0"/>
                        </a:spcBef>
                        <a:spcAft>
                          <a:spcPts val="0"/>
                        </a:spcAft>
                      </a:pPr>
                      <a:r>
                        <a:rPr lang="en-US" sz="1800" dirty="0">
                          <a:effectLst/>
                        </a:rPr>
                        <a:t>10</a:t>
                      </a:r>
                      <a:endParaRPr lang="en-US" sz="1800" dirty="0">
                        <a:effectLst/>
                        <a:latin typeface="Arial" panose="020B0604020202020204" pitchFamily="34" charset="0"/>
                        <a:ea typeface="Times New Roman"/>
                        <a:cs typeface="Arial" panose="020B0604020202020204" pitchFamily="34" charset="0"/>
                      </a:endParaRPr>
                    </a:p>
                  </a:txBody>
                  <a:tcPr marL="63038" marR="63038" marT="0" marB="0" anchor="ctr"/>
                </a:tc>
                <a:tc>
                  <a:txBody>
                    <a:bodyPr/>
                    <a:lstStyle/>
                    <a:p>
                      <a:pPr marL="0" marR="0" algn="l">
                        <a:spcBef>
                          <a:spcPts val="0"/>
                        </a:spcBef>
                        <a:spcAft>
                          <a:spcPts val="0"/>
                        </a:spcAft>
                      </a:pPr>
                      <a:r>
                        <a:rPr lang="en-US" sz="1800" dirty="0">
                          <a:effectLst/>
                        </a:rPr>
                        <a:t>Destruction of School Property</a:t>
                      </a:r>
                      <a:endParaRPr lang="en-US" sz="1800" b="1" dirty="0">
                        <a:effectLst/>
                        <a:latin typeface="Arial" panose="020B0604020202020204" pitchFamily="34" charset="0"/>
                        <a:ea typeface="Times New Roman"/>
                        <a:cs typeface="Arial" panose="020B0604020202020204" pitchFamily="34" charset="0"/>
                      </a:endParaRPr>
                    </a:p>
                  </a:txBody>
                  <a:tcPr marL="63038" marR="63038" marT="0" marB="0" anchor="ctr"/>
                </a:tc>
              </a:tr>
              <a:tr h="253965">
                <a:tc>
                  <a:txBody>
                    <a:bodyPr/>
                    <a:lstStyle/>
                    <a:p>
                      <a:pPr marL="0" marR="0" algn="ctr">
                        <a:spcBef>
                          <a:spcPts val="0"/>
                        </a:spcBef>
                        <a:spcAft>
                          <a:spcPts val="0"/>
                        </a:spcAft>
                      </a:pPr>
                      <a:r>
                        <a:rPr lang="en-US" sz="1800" dirty="0">
                          <a:effectLst/>
                        </a:rPr>
                        <a:t>12</a:t>
                      </a:r>
                      <a:endParaRPr lang="en-US" sz="1800" dirty="0">
                        <a:effectLst/>
                        <a:latin typeface="Arial" panose="020B0604020202020204" pitchFamily="34" charset="0"/>
                        <a:ea typeface="Times New Roman"/>
                        <a:cs typeface="Arial" panose="020B0604020202020204" pitchFamily="34" charset="0"/>
                      </a:endParaRPr>
                    </a:p>
                  </a:txBody>
                  <a:tcPr marL="63038" marR="63038" marT="0" marB="0" anchor="ctr"/>
                </a:tc>
                <a:tc>
                  <a:txBody>
                    <a:bodyPr/>
                    <a:lstStyle/>
                    <a:p>
                      <a:pPr marL="0" marR="0" algn="l">
                        <a:spcBef>
                          <a:spcPts val="0"/>
                        </a:spcBef>
                        <a:spcAft>
                          <a:spcPts val="0"/>
                        </a:spcAft>
                      </a:pPr>
                      <a:r>
                        <a:rPr lang="en-US" sz="1800" dirty="0">
                          <a:effectLst/>
                        </a:rPr>
                        <a:t>Other Violation of Code of Conduct</a:t>
                      </a:r>
                      <a:endParaRPr lang="en-US" sz="1800" b="1" dirty="0">
                        <a:effectLst/>
                        <a:latin typeface="Arial" panose="020B0604020202020204" pitchFamily="34" charset="0"/>
                        <a:ea typeface="Times New Roman"/>
                        <a:cs typeface="Arial" panose="020B0604020202020204" pitchFamily="34" charset="0"/>
                      </a:endParaRPr>
                    </a:p>
                  </a:txBody>
                  <a:tcPr marL="63038" marR="63038" marT="0" marB="0" anchor="ctr"/>
                </a:tc>
              </a:tr>
              <a:tr h="372252">
                <a:tc>
                  <a:txBody>
                    <a:bodyPr/>
                    <a:lstStyle/>
                    <a:p>
                      <a:pPr marL="0" marR="0" algn="ctr">
                        <a:spcBef>
                          <a:spcPts val="0"/>
                        </a:spcBef>
                        <a:spcAft>
                          <a:spcPts val="0"/>
                        </a:spcAft>
                      </a:pPr>
                      <a:r>
                        <a:rPr lang="en-US" sz="1800" dirty="0">
                          <a:effectLst/>
                        </a:rPr>
                        <a:t>13</a:t>
                      </a:r>
                      <a:endParaRPr lang="en-US" sz="1800" dirty="0">
                        <a:effectLst/>
                        <a:latin typeface="Arial" panose="020B0604020202020204" pitchFamily="34" charset="0"/>
                        <a:ea typeface="Times New Roman"/>
                        <a:cs typeface="Arial" panose="020B0604020202020204" pitchFamily="34" charset="0"/>
                      </a:endParaRPr>
                    </a:p>
                  </a:txBody>
                  <a:tcPr marL="63038" marR="63038" marT="0" marB="0" anchor="ctr"/>
                </a:tc>
                <a:tc>
                  <a:txBody>
                    <a:bodyPr/>
                    <a:lstStyle/>
                    <a:p>
                      <a:pPr marL="0" marR="0" algn="l">
                        <a:spcBef>
                          <a:spcPts val="0"/>
                        </a:spcBef>
                        <a:spcAft>
                          <a:spcPts val="0"/>
                        </a:spcAft>
                      </a:pPr>
                      <a:r>
                        <a:rPr lang="en-US" sz="1800" dirty="0">
                          <a:effectLst/>
                        </a:rPr>
                        <a:t>3rd Degree Assault/Disorderly Conduct</a:t>
                      </a:r>
                      <a:endParaRPr lang="en-US" sz="1800" b="1" dirty="0">
                        <a:effectLst/>
                        <a:latin typeface="Arial" panose="020B0604020202020204" pitchFamily="34" charset="0"/>
                        <a:ea typeface="Times New Roman"/>
                        <a:cs typeface="Arial" panose="020B0604020202020204" pitchFamily="34" charset="0"/>
                      </a:endParaRPr>
                    </a:p>
                  </a:txBody>
                  <a:tcPr marL="63038" marR="63038" marT="0" marB="0" anchor="ctr"/>
                </a:tc>
              </a:tr>
              <a:tr h="372252">
                <a:tc>
                  <a:txBody>
                    <a:bodyPr/>
                    <a:lstStyle/>
                    <a:p>
                      <a:pPr marL="0" marR="0" algn="ctr">
                        <a:spcBef>
                          <a:spcPts val="0"/>
                        </a:spcBef>
                        <a:spcAft>
                          <a:spcPts val="0"/>
                        </a:spcAft>
                      </a:pPr>
                      <a:r>
                        <a:rPr lang="en-US" sz="1800" dirty="0" smtClean="0">
                          <a:effectLst/>
                        </a:rPr>
                        <a:t>14</a:t>
                      </a:r>
                      <a:endParaRPr lang="en-US" sz="1800" dirty="0">
                        <a:effectLst/>
                        <a:latin typeface="Arial" panose="020B0604020202020204" pitchFamily="34" charset="0"/>
                        <a:ea typeface="Times New Roman"/>
                        <a:cs typeface="Arial" panose="020B0604020202020204" pitchFamily="34" charset="0"/>
                      </a:endParaRPr>
                    </a:p>
                  </a:txBody>
                  <a:tcPr marL="63038" marR="63038" marT="0" marB="0" anchor="ctr"/>
                </a:tc>
                <a:tc>
                  <a:txBody>
                    <a:bodyPr/>
                    <a:lstStyle/>
                    <a:p>
                      <a:pPr marL="0" marR="0" algn="l">
                        <a:spcBef>
                          <a:spcPts val="0"/>
                        </a:spcBef>
                        <a:spcAft>
                          <a:spcPts val="0"/>
                        </a:spcAft>
                      </a:pPr>
                      <a:r>
                        <a:rPr lang="en-US" sz="1800" dirty="0" smtClean="0">
                          <a:effectLst/>
                        </a:rPr>
                        <a:t>Marijuana Violation</a:t>
                      </a:r>
                      <a:endParaRPr lang="en-US" sz="1800" b="1" dirty="0">
                        <a:effectLst/>
                        <a:latin typeface="Arial" panose="020B0604020202020204" pitchFamily="34" charset="0"/>
                        <a:ea typeface="Times New Roman"/>
                        <a:cs typeface="Arial" panose="020B0604020202020204" pitchFamily="34" charset="0"/>
                      </a:endParaRPr>
                    </a:p>
                  </a:txBody>
                  <a:tcPr marL="63038" marR="63038" marT="0" marB="0" anchor="ctr"/>
                </a:tc>
              </a:tr>
              <a:tr h="372252">
                <a:tc>
                  <a:txBody>
                    <a:bodyPr/>
                    <a:lstStyle/>
                    <a:p>
                      <a:pPr marL="0" marR="0" algn="ctr">
                        <a:spcBef>
                          <a:spcPts val="0"/>
                        </a:spcBef>
                        <a:spcAft>
                          <a:spcPts val="0"/>
                        </a:spcAft>
                      </a:pPr>
                      <a:r>
                        <a:rPr lang="en-US" sz="1800" dirty="0" smtClean="0">
                          <a:effectLst/>
                        </a:rPr>
                        <a:t>15</a:t>
                      </a:r>
                      <a:endParaRPr lang="en-US" sz="1800" dirty="0">
                        <a:effectLst/>
                        <a:latin typeface="Arial" panose="020B0604020202020204" pitchFamily="34" charset="0"/>
                        <a:ea typeface="Times New Roman"/>
                        <a:cs typeface="Arial" panose="020B0604020202020204" pitchFamily="34" charset="0"/>
                      </a:endParaRPr>
                    </a:p>
                  </a:txBody>
                  <a:tcPr marL="63038" marR="63038" marT="0" marB="0" anchor="ctr"/>
                </a:tc>
                <a:tc>
                  <a:txBody>
                    <a:bodyPr/>
                    <a:lstStyle/>
                    <a:p>
                      <a:pPr marL="0" marR="0" algn="l">
                        <a:spcBef>
                          <a:spcPts val="0"/>
                        </a:spcBef>
                        <a:spcAft>
                          <a:spcPts val="0"/>
                        </a:spcAft>
                      </a:pPr>
                      <a:r>
                        <a:rPr lang="en-US" sz="1800" dirty="0" smtClean="0">
                          <a:effectLst/>
                        </a:rPr>
                        <a:t>Sexual</a:t>
                      </a:r>
                      <a:r>
                        <a:rPr lang="en-US" sz="1800" baseline="0" dirty="0" smtClean="0">
                          <a:effectLst/>
                        </a:rPr>
                        <a:t> Violence/Battery (other than Rape)</a:t>
                      </a:r>
                      <a:endParaRPr lang="en-US" sz="1800" b="1" dirty="0">
                        <a:effectLst/>
                        <a:latin typeface="Arial" panose="020B0604020202020204" pitchFamily="34" charset="0"/>
                        <a:ea typeface="Times New Roman"/>
                        <a:cs typeface="Arial" panose="020B0604020202020204" pitchFamily="34" charset="0"/>
                      </a:endParaRPr>
                    </a:p>
                  </a:txBody>
                  <a:tcPr marL="63038" marR="63038" marT="0" marB="0" anchor="ctr"/>
                </a:tc>
              </a:tr>
              <a:tr h="372252">
                <a:tc>
                  <a:txBody>
                    <a:bodyPr/>
                    <a:lstStyle/>
                    <a:p>
                      <a:pPr marL="0" marR="0" algn="ctr">
                        <a:spcBef>
                          <a:spcPts val="0"/>
                        </a:spcBef>
                        <a:spcAft>
                          <a:spcPts val="0"/>
                        </a:spcAft>
                      </a:pPr>
                      <a:r>
                        <a:rPr lang="en-US" sz="1800" dirty="0" smtClean="0">
                          <a:effectLst/>
                        </a:rPr>
                        <a:t>16</a:t>
                      </a:r>
                      <a:endParaRPr lang="en-US" sz="1800" dirty="0">
                        <a:effectLst/>
                        <a:latin typeface="Arial" panose="020B0604020202020204" pitchFamily="34" charset="0"/>
                        <a:ea typeface="Times New Roman"/>
                        <a:cs typeface="Arial" panose="020B0604020202020204" pitchFamily="34" charset="0"/>
                      </a:endParaRPr>
                    </a:p>
                  </a:txBody>
                  <a:tcPr marL="63038" marR="63038" marT="0" marB="0" anchor="ctr"/>
                </a:tc>
                <a:tc>
                  <a:txBody>
                    <a:bodyPr/>
                    <a:lstStyle/>
                    <a:p>
                      <a:pPr marL="0" marR="0" algn="l">
                        <a:spcBef>
                          <a:spcPts val="0"/>
                        </a:spcBef>
                        <a:spcAft>
                          <a:spcPts val="0"/>
                        </a:spcAft>
                      </a:pPr>
                      <a:r>
                        <a:rPr lang="en-US" sz="1800" dirty="0" smtClean="0">
                          <a:effectLst/>
                        </a:rPr>
                        <a:t>Rape</a:t>
                      </a:r>
                      <a:r>
                        <a:rPr lang="en-US" sz="1800" baseline="0" dirty="0" smtClean="0">
                          <a:effectLst/>
                        </a:rPr>
                        <a:t> or Attempted Rape</a:t>
                      </a:r>
                      <a:endParaRPr lang="en-US" sz="1800" b="1" dirty="0">
                        <a:effectLst/>
                        <a:latin typeface="Arial" panose="020B0604020202020204" pitchFamily="34" charset="0"/>
                        <a:ea typeface="Times New Roman"/>
                        <a:cs typeface="Arial" panose="020B0604020202020204" pitchFamily="34" charset="0"/>
                      </a:endParaRPr>
                    </a:p>
                  </a:txBody>
                  <a:tcPr marL="63038" marR="63038" marT="0" marB="0" anchor="ctr"/>
                </a:tc>
              </a:tr>
            </a:tbl>
          </a:graphicData>
        </a:graphic>
      </p:graphicFrame>
    </p:spTree>
    <p:extLst>
      <p:ext uri="{BB962C8B-B14F-4D97-AF65-F5344CB8AC3E}">
        <p14:creationId xmlns:p14="http://schemas.microsoft.com/office/powerpoint/2010/main" val="26400438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Drug Violations </a:t>
            </a:r>
            <a:r>
              <a:rPr lang="en-US" i="1" dirty="0" smtClean="0"/>
              <a:t>(code 01): </a:t>
            </a:r>
            <a:r>
              <a:rPr lang="en-US" b="0" dirty="0"/>
              <a:t>Use, possession, or sale of a drug or controlled substance, </a:t>
            </a:r>
            <a:r>
              <a:rPr lang="en-US" b="0" u="sng" dirty="0"/>
              <a:t>other than marijuana</a:t>
            </a:r>
            <a:r>
              <a:rPr lang="en-US" b="0" dirty="0"/>
              <a:t>, on school grounds, in a school vehicle, or at a school activity or sanctioned event.</a:t>
            </a:r>
          </a:p>
          <a:p>
            <a:endParaRPr lang="en-US" sz="1600" dirty="0" smtClean="0"/>
          </a:p>
          <a:p>
            <a:r>
              <a:rPr lang="en-US" dirty="0" smtClean="0"/>
              <a:t>Alcohol Violations </a:t>
            </a:r>
            <a:r>
              <a:rPr lang="en-US" i="1" dirty="0" smtClean="0"/>
              <a:t>(code 02): </a:t>
            </a:r>
            <a:r>
              <a:rPr lang="en-US" b="0" dirty="0"/>
              <a:t>Use or possession of alcohol on school grounds, in a school vehicle, or at a school activity or sanctioned event.</a:t>
            </a:r>
          </a:p>
          <a:p>
            <a:endParaRPr lang="en-US" sz="1800" b="0" dirty="0"/>
          </a:p>
          <a:p>
            <a:r>
              <a:rPr lang="en-US" dirty="0" smtClean="0"/>
              <a:t>Marijuana Violations </a:t>
            </a:r>
            <a:r>
              <a:rPr lang="en-US" i="1" dirty="0" smtClean="0"/>
              <a:t>(code 14): </a:t>
            </a:r>
            <a:r>
              <a:rPr lang="en-US" b="0" dirty="0"/>
              <a:t>The unlawful use, possession, or sale of marijuana on school grounds, in a school vehicle, or at a school activity or sanctioned event.</a:t>
            </a:r>
          </a:p>
          <a:p>
            <a:endParaRPr lang="en-US" dirty="0" smtClean="0"/>
          </a:p>
          <a:p>
            <a:endParaRPr lang="en-US" b="0" dirty="0"/>
          </a:p>
          <a:p>
            <a:endParaRPr lang="en-US" dirty="0"/>
          </a:p>
          <a:p>
            <a:endParaRPr lang="en-US" dirty="0"/>
          </a:p>
        </p:txBody>
      </p:sp>
      <p:sp>
        <p:nvSpPr>
          <p:cNvPr id="3" name="Title 2"/>
          <p:cNvSpPr>
            <a:spLocks noGrp="1"/>
          </p:cNvSpPr>
          <p:nvPr>
            <p:ph type="title"/>
          </p:nvPr>
        </p:nvSpPr>
        <p:spPr/>
        <p:txBody>
          <a:bodyPr>
            <a:normAutofit/>
          </a:bodyPr>
          <a:lstStyle/>
          <a:p>
            <a:r>
              <a:rPr lang="en-US" dirty="0"/>
              <a:t>Behavior </a:t>
            </a:r>
            <a:r>
              <a:rPr lang="en-US" dirty="0" smtClean="0"/>
              <a:t>Statutes </a:t>
            </a:r>
            <a:r>
              <a:rPr lang="en-US" dirty="0"/>
              <a:t>and Clarifications </a:t>
            </a:r>
          </a:p>
        </p:txBody>
      </p:sp>
    </p:spTree>
    <p:extLst>
      <p:ext uri="{BB962C8B-B14F-4D97-AF65-F5344CB8AC3E}">
        <p14:creationId xmlns:p14="http://schemas.microsoft.com/office/powerpoint/2010/main" val="3630093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4679" y="1350361"/>
            <a:ext cx="8763001" cy="4407408"/>
          </a:xfrm>
        </p:spPr>
        <p:txBody>
          <a:bodyPr/>
          <a:lstStyle/>
          <a:p>
            <a:r>
              <a:rPr lang="en-US" dirty="0"/>
              <a:t>Tobacco </a:t>
            </a:r>
            <a:r>
              <a:rPr lang="en-US" dirty="0" smtClean="0"/>
              <a:t>Violations </a:t>
            </a:r>
            <a:r>
              <a:rPr lang="en-US" i="1" dirty="0" smtClean="0"/>
              <a:t>(code 03)</a:t>
            </a:r>
            <a:r>
              <a:rPr lang="en-US" dirty="0" smtClean="0"/>
              <a:t>: </a:t>
            </a:r>
            <a:r>
              <a:rPr lang="en-US" b="0" dirty="0"/>
              <a:t>Use or possession of a tobacco product on school grounds, in a school vehicle, or at a school activity or sanctioned event.</a:t>
            </a:r>
          </a:p>
          <a:p>
            <a:pPr marL="45720" indent="0">
              <a:buNone/>
            </a:pPr>
            <a:endParaRPr lang="en-US" sz="1800" b="0" dirty="0" smtClean="0"/>
          </a:p>
          <a:p>
            <a:pPr>
              <a:buFont typeface="Wingdings" panose="05000000000000000000" pitchFamily="2" charset="2"/>
              <a:buChar char="v"/>
            </a:pPr>
            <a:r>
              <a:rPr lang="en-US" dirty="0"/>
              <a:t>C.R.S. 18-13-121 (5</a:t>
            </a:r>
            <a:r>
              <a:rPr lang="en-US" dirty="0" smtClean="0"/>
              <a:t>) </a:t>
            </a:r>
            <a:r>
              <a:rPr lang="en-US" dirty="0"/>
              <a:t>Tobacco </a:t>
            </a:r>
            <a:r>
              <a:rPr lang="en-US" dirty="0" smtClean="0"/>
              <a:t>Product; </a:t>
            </a:r>
            <a:r>
              <a:rPr lang="en-US" dirty="0"/>
              <a:t>“Tobacco Product” means:</a:t>
            </a:r>
          </a:p>
          <a:p>
            <a:pPr lvl="1">
              <a:buFont typeface="Arial" panose="020B0604020202020204" pitchFamily="34" charset="0"/>
              <a:buChar char="•"/>
            </a:pPr>
            <a:r>
              <a:rPr lang="en-US" dirty="0"/>
              <a:t>Any product that contains nicotine or tobacco or is derived from tobacco and is intended to be ingested or inhaled by or applied to the skin of an individual; or</a:t>
            </a:r>
          </a:p>
          <a:p>
            <a:pPr lvl="1">
              <a:buFont typeface="Arial" panose="020B0604020202020204" pitchFamily="34" charset="0"/>
              <a:buChar char="•"/>
            </a:pPr>
            <a:r>
              <a:rPr lang="en-US" dirty="0"/>
              <a:t>Any device that can be used to deliver tobacco or nicotine to the person inhaling from the device, including an electronic cigarette, cigar, cigarillo, or pipe.</a:t>
            </a:r>
          </a:p>
          <a:p>
            <a:endParaRPr lang="en-US" b="0" dirty="0"/>
          </a:p>
          <a:p>
            <a:endParaRPr lang="en-US" dirty="0"/>
          </a:p>
        </p:txBody>
      </p:sp>
      <p:sp>
        <p:nvSpPr>
          <p:cNvPr id="3" name="Title 2"/>
          <p:cNvSpPr>
            <a:spLocks noGrp="1"/>
          </p:cNvSpPr>
          <p:nvPr>
            <p:ph type="title"/>
          </p:nvPr>
        </p:nvSpPr>
        <p:spPr/>
        <p:txBody>
          <a:bodyPr>
            <a:normAutofit/>
          </a:bodyPr>
          <a:lstStyle/>
          <a:p>
            <a:r>
              <a:rPr lang="en-US" dirty="0"/>
              <a:t>Behavior </a:t>
            </a:r>
            <a:r>
              <a:rPr lang="en-US" dirty="0" smtClean="0"/>
              <a:t>Statutes </a:t>
            </a:r>
            <a:r>
              <a:rPr lang="en-US" dirty="0"/>
              <a:t>and Clarifications </a:t>
            </a:r>
          </a:p>
        </p:txBody>
      </p:sp>
    </p:spTree>
    <p:extLst>
      <p:ext uri="{BB962C8B-B14F-4D97-AF65-F5344CB8AC3E}">
        <p14:creationId xmlns:p14="http://schemas.microsoft.com/office/powerpoint/2010/main" val="13702292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Dangerous Weapons </a:t>
            </a:r>
            <a:r>
              <a:rPr lang="en-US" i="1" dirty="0"/>
              <a:t>(code 05</a:t>
            </a:r>
            <a:r>
              <a:rPr lang="en-US" i="1" dirty="0" smtClean="0"/>
              <a:t>): </a:t>
            </a:r>
            <a:r>
              <a:rPr lang="en-US" b="0" dirty="0"/>
              <a:t>Possessing a dangerous weapon on school grounds, in a school vehicle, or at a school activity or sanctioned event without the authorization of the school or the school district.  </a:t>
            </a:r>
          </a:p>
          <a:p>
            <a:pPr>
              <a:buFont typeface="Wingdings" panose="05000000000000000000" pitchFamily="2" charset="2"/>
              <a:buChar char="v"/>
            </a:pPr>
            <a:r>
              <a:rPr lang="en-US" b="0" dirty="0" smtClean="0"/>
              <a:t>22-33-102(4</a:t>
            </a:r>
            <a:r>
              <a:rPr lang="en-US" b="0" dirty="0"/>
              <a:t>) Dangerous </a:t>
            </a:r>
            <a:r>
              <a:rPr lang="en-US" b="0" dirty="0" smtClean="0"/>
              <a:t>Weapon; A firearm defined as: </a:t>
            </a:r>
          </a:p>
          <a:p>
            <a:pPr lvl="1">
              <a:buFont typeface="Arial" panose="020B0604020202020204" pitchFamily="34" charset="0"/>
              <a:buChar char="•"/>
            </a:pPr>
            <a:r>
              <a:rPr lang="en-US" dirty="0" smtClean="0"/>
              <a:t>Any </a:t>
            </a:r>
            <a:r>
              <a:rPr lang="en-US" dirty="0"/>
              <a:t>pellet or BB gun or other device, whether operational or not, designed to propel projectiles by spring action or compressed air; </a:t>
            </a:r>
          </a:p>
          <a:p>
            <a:pPr lvl="1">
              <a:buFont typeface="Arial" panose="020B0604020202020204" pitchFamily="34" charset="0"/>
              <a:buChar char="•"/>
            </a:pPr>
            <a:r>
              <a:rPr lang="en-US" dirty="0"/>
              <a:t>A fixed-blade knife with a blade that exceeds three inches in length</a:t>
            </a:r>
          </a:p>
          <a:p>
            <a:pPr lvl="1">
              <a:buFont typeface="Arial" panose="020B0604020202020204" pitchFamily="34" charset="0"/>
              <a:buChar char="•"/>
            </a:pPr>
            <a:r>
              <a:rPr lang="en-US" dirty="0"/>
              <a:t>A spring-loaded knife or a pocket knife with a blade exceeding three and one-half inches in length</a:t>
            </a:r>
          </a:p>
          <a:p>
            <a:pPr lvl="1">
              <a:buFont typeface="Arial" panose="020B0604020202020204" pitchFamily="34" charset="0"/>
              <a:buChar char="•"/>
            </a:pPr>
            <a:r>
              <a:rPr lang="en-US" dirty="0"/>
              <a:t>Any object, device, instrument, material, or substance, whether animate or inanimate, that is used or intended to be used to inflict death or serious bodily injury.</a:t>
            </a:r>
          </a:p>
          <a:p>
            <a:endParaRPr lang="en-US" b="0" dirty="0"/>
          </a:p>
          <a:p>
            <a:endParaRPr lang="en-US" dirty="0"/>
          </a:p>
        </p:txBody>
      </p:sp>
      <p:sp>
        <p:nvSpPr>
          <p:cNvPr id="3" name="Title 2"/>
          <p:cNvSpPr>
            <a:spLocks noGrp="1"/>
          </p:cNvSpPr>
          <p:nvPr>
            <p:ph type="title"/>
          </p:nvPr>
        </p:nvSpPr>
        <p:spPr/>
        <p:txBody>
          <a:bodyPr>
            <a:normAutofit/>
          </a:bodyPr>
          <a:lstStyle/>
          <a:p>
            <a:r>
              <a:rPr lang="en-US" dirty="0"/>
              <a:t>Behavior </a:t>
            </a:r>
            <a:r>
              <a:rPr lang="en-US" dirty="0" smtClean="0"/>
              <a:t>Statutes </a:t>
            </a:r>
            <a:r>
              <a:rPr lang="en-US" dirty="0"/>
              <a:t>and Clarifications </a:t>
            </a:r>
          </a:p>
        </p:txBody>
      </p:sp>
    </p:spTree>
    <p:extLst>
      <p:ext uri="{BB962C8B-B14F-4D97-AF65-F5344CB8AC3E}">
        <p14:creationId xmlns:p14="http://schemas.microsoft.com/office/powerpoint/2010/main" val="219342221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Robbery</a:t>
            </a:r>
            <a:r>
              <a:rPr lang="en-US" i="1" dirty="0" smtClean="0"/>
              <a:t> (code 06): </a:t>
            </a:r>
            <a:r>
              <a:rPr lang="en-US" b="0" dirty="0"/>
              <a:t>Commission of an act on school grounds, in a school vehicle, or at a school activity or sanctioned event that, if committed by an adult, would be considered robbery. </a:t>
            </a:r>
          </a:p>
          <a:p>
            <a:endParaRPr lang="en-US" sz="1100" b="0" dirty="0" smtClean="0"/>
          </a:p>
          <a:p>
            <a:pPr>
              <a:buFont typeface="Wingdings" panose="05000000000000000000" pitchFamily="2" charset="2"/>
              <a:buChar char="v"/>
            </a:pPr>
            <a:r>
              <a:rPr lang="en-US" b="0" dirty="0" smtClean="0"/>
              <a:t>Clarifications: Robbery </a:t>
            </a:r>
            <a:r>
              <a:rPr lang="en-US" b="0" dirty="0"/>
              <a:t>is a class four felony.</a:t>
            </a:r>
          </a:p>
          <a:p>
            <a:pPr lvl="1">
              <a:buFont typeface="Arial" panose="020B0604020202020204" pitchFamily="34" charset="0"/>
              <a:buChar char="•"/>
            </a:pPr>
            <a:r>
              <a:rPr lang="en-US" dirty="0"/>
              <a:t>Example: A 12-year old student approaches another student on the playground and in a very threatening manner demands the younger student’s lunch money.  When the student refuses to hand over the money, the older student pushes the younger student to the ground and forcefully takes the money from his shirt pocket.   This would be considered a robbery because a thing of value (the lunch money) was taken from the person (his shirt pocket) by the use of force (pushing to the ground.)</a:t>
            </a:r>
          </a:p>
          <a:p>
            <a:endParaRPr lang="en-US" b="0" dirty="0" smtClean="0"/>
          </a:p>
          <a:p>
            <a:endParaRPr lang="en-US" dirty="0"/>
          </a:p>
          <a:p>
            <a:endParaRPr lang="en-US" dirty="0"/>
          </a:p>
        </p:txBody>
      </p:sp>
      <p:sp>
        <p:nvSpPr>
          <p:cNvPr id="3" name="Title 2"/>
          <p:cNvSpPr>
            <a:spLocks noGrp="1"/>
          </p:cNvSpPr>
          <p:nvPr>
            <p:ph type="title"/>
          </p:nvPr>
        </p:nvSpPr>
        <p:spPr/>
        <p:txBody>
          <a:bodyPr>
            <a:normAutofit/>
          </a:bodyPr>
          <a:lstStyle/>
          <a:p>
            <a:r>
              <a:rPr lang="en-US" dirty="0"/>
              <a:t>Behavior </a:t>
            </a:r>
            <a:r>
              <a:rPr lang="en-US" dirty="0" smtClean="0"/>
              <a:t>Statutes </a:t>
            </a:r>
            <a:r>
              <a:rPr lang="en-US" dirty="0"/>
              <a:t>and Clarifications </a:t>
            </a:r>
          </a:p>
        </p:txBody>
      </p:sp>
    </p:spTree>
    <p:extLst>
      <p:ext uri="{BB962C8B-B14F-4D97-AF65-F5344CB8AC3E}">
        <p14:creationId xmlns:p14="http://schemas.microsoft.com/office/powerpoint/2010/main" val="34091099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9992" y="1291368"/>
            <a:ext cx="8407893" cy="4831854"/>
          </a:xfrm>
        </p:spPr>
        <p:txBody>
          <a:bodyPr/>
          <a:lstStyle/>
          <a:p>
            <a:r>
              <a:rPr lang="en-US" dirty="0"/>
              <a:t>1</a:t>
            </a:r>
            <a:r>
              <a:rPr lang="en-US" baseline="30000" dirty="0"/>
              <a:t>st</a:t>
            </a:r>
            <a:r>
              <a:rPr lang="en-US" dirty="0"/>
              <a:t>, 2</a:t>
            </a:r>
            <a:r>
              <a:rPr lang="en-US" baseline="30000" dirty="0"/>
              <a:t>nd</a:t>
            </a:r>
            <a:r>
              <a:rPr lang="en-US" dirty="0"/>
              <a:t> Degree or Vehicular Assault</a:t>
            </a:r>
            <a:r>
              <a:rPr lang="en-US" i="1" dirty="0"/>
              <a:t> (code 04</a:t>
            </a:r>
            <a:r>
              <a:rPr lang="en-US" i="1" dirty="0" smtClean="0"/>
              <a:t>): </a:t>
            </a:r>
            <a:r>
              <a:rPr lang="en-US" b="0" dirty="0"/>
              <a:t>Commission of an act on school grounds, in a school vehicle, or at a school activity or sanctioned event that, if committed by an adult, would be considered first degree </a:t>
            </a:r>
            <a:r>
              <a:rPr lang="en-US" b="0" dirty="0" smtClean="0"/>
              <a:t>assault, </a:t>
            </a:r>
            <a:r>
              <a:rPr lang="en-US" b="0" dirty="0"/>
              <a:t>second degree assault, </a:t>
            </a:r>
            <a:r>
              <a:rPr lang="en-US" b="0" dirty="0" smtClean="0"/>
              <a:t>or </a:t>
            </a:r>
            <a:r>
              <a:rPr lang="en-US" b="0" dirty="0"/>
              <a:t>vehicular </a:t>
            </a:r>
            <a:r>
              <a:rPr lang="en-US" b="0" dirty="0" smtClean="0"/>
              <a:t>assault.</a:t>
            </a:r>
            <a:endParaRPr lang="en-US" b="0" dirty="0"/>
          </a:p>
          <a:p>
            <a:endParaRPr lang="en-US" sz="1100" b="0" dirty="0" smtClean="0"/>
          </a:p>
          <a:p>
            <a:pPr>
              <a:buFont typeface="Wingdings" panose="05000000000000000000" pitchFamily="2" charset="2"/>
              <a:buChar char="v"/>
            </a:pPr>
            <a:r>
              <a:rPr lang="en-US" b="0" dirty="0" smtClean="0"/>
              <a:t>Clarifications</a:t>
            </a:r>
            <a:r>
              <a:rPr lang="en-US" b="0" dirty="0"/>
              <a:t>: In keeping with the requirements, this category includes acts considered first and second degree assault, as defined by state statutes or municipal ordinances, but does not include acts considered third degree assault. Fights and other third degree assaults in violation to the local code of conduct should be reported in the "3rd Degree Assaults/Disorderly Conduct" category. </a:t>
            </a:r>
          </a:p>
          <a:p>
            <a:endParaRPr lang="en-US" b="0" dirty="0"/>
          </a:p>
          <a:p>
            <a:endParaRPr lang="en-US" b="0" dirty="0" smtClean="0"/>
          </a:p>
          <a:p>
            <a:endParaRPr lang="en-US" b="0" dirty="0"/>
          </a:p>
          <a:p>
            <a:endParaRPr lang="en-US" dirty="0"/>
          </a:p>
          <a:p>
            <a:endParaRPr lang="en-US" dirty="0"/>
          </a:p>
        </p:txBody>
      </p:sp>
      <p:sp>
        <p:nvSpPr>
          <p:cNvPr id="3" name="Title 2"/>
          <p:cNvSpPr>
            <a:spLocks noGrp="1"/>
          </p:cNvSpPr>
          <p:nvPr>
            <p:ph type="title"/>
          </p:nvPr>
        </p:nvSpPr>
        <p:spPr/>
        <p:txBody>
          <a:bodyPr>
            <a:normAutofit/>
          </a:bodyPr>
          <a:lstStyle/>
          <a:p>
            <a:r>
              <a:rPr lang="en-US" dirty="0"/>
              <a:t>Behavior </a:t>
            </a:r>
            <a:r>
              <a:rPr lang="en-US" dirty="0" smtClean="0"/>
              <a:t>Statutes </a:t>
            </a:r>
            <a:r>
              <a:rPr lang="en-US" dirty="0"/>
              <a:t>and Clarifications </a:t>
            </a:r>
          </a:p>
        </p:txBody>
      </p:sp>
    </p:spTree>
    <p:extLst>
      <p:ext uri="{BB962C8B-B14F-4D97-AF65-F5344CB8AC3E}">
        <p14:creationId xmlns:p14="http://schemas.microsoft.com/office/powerpoint/2010/main" val="16476559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3</a:t>
            </a:r>
            <a:r>
              <a:rPr lang="en-US" baseline="30000" dirty="0"/>
              <a:t>rd</a:t>
            </a:r>
            <a:r>
              <a:rPr lang="en-US" dirty="0"/>
              <a:t> Degree Assault/Disorderly Conduct </a:t>
            </a:r>
            <a:r>
              <a:rPr lang="en-US" i="1" dirty="0"/>
              <a:t>(code 13</a:t>
            </a:r>
            <a:r>
              <a:rPr lang="en-US" i="1" dirty="0" smtClean="0"/>
              <a:t>): </a:t>
            </a:r>
            <a:r>
              <a:rPr lang="en-US" b="0" dirty="0"/>
              <a:t>Commission of an act on school grounds, in a school vehicle, or at a school activity or sanctioned event that, if committed by an adult would be considered third degree assault, as described in section 18-3-204, C.R.S., or disorderly conduct, as described in section 18-9-106 (1) (d), C.R.S.</a:t>
            </a:r>
          </a:p>
          <a:p>
            <a:endParaRPr lang="en-US" dirty="0"/>
          </a:p>
          <a:p>
            <a:endParaRPr lang="en-US" dirty="0"/>
          </a:p>
        </p:txBody>
      </p:sp>
      <p:sp>
        <p:nvSpPr>
          <p:cNvPr id="3" name="Title 2"/>
          <p:cNvSpPr>
            <a:spLocks noGrp="1"/>
          </p:cNvSpPr>
          <p:nvPr>
            <p:ph type="title"/>
          </p:nvPr>
        </p:nvSpPr>
        <p:spPr/>
        <p:txBody>
          <a:bodyPr>
            <a:normAutofit/>
          </a:bodyPr>
          <a:lstStyle/>
          <a:p>
            <a:r>
              <a:rPr lang="en-US" dirty="0"/>
              <a:t>Behavior </a:t>
            </a:r>
            <a:r>
              <a:rPr lang="en-US" dirty="0" smtClean="0"/>
              <a:t>Statutes </a:t>
            </a:r>
            <a:r>
              <a:rPr lang="en-US" dirty="0"/>
              <a:t>and Clarifications </a:t>
            </a:r>
          </a:p>
        </p:txBody>
      </p:sp>
    </p:spTree>
    <p:extLst>
      <p:ext uri="{BB962C8B-B14F-4D97-AF65-F5344CB8AC3E}">
        <p14:creationId xmlns:p14="http://schemas.microsoft.com/office/powerpoint/2010/main" val="3871516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1503" y="1188129"/>
            <a:ext cx="8407893" cy="4749968"/>
          </a:xfrm>
        </p:spPr>
        <p:txBody>
          <a:bodyPr/>
          <a:lstStyle/>
          <a:p>
            <a:r>
              <a:rPr lang="en-US" dirty="0"/>
              <a:t>Sexual Violence/Battery (other than Rape) </a:t>
            </a:r>
            <a:r>
              <a:rPr lang="en-US" i="1" dirty="0"/>
              <a:t>(code 15</a:t>
            </a:r>
            <a:r>
              <a:rPr lang="en-US" i="1" dirty="0" smtClean="0"/>
              <a:t>): </a:t>
            </a:r>
            <a:r>
              <a:rPr lang="en-US" b="0" dirty="0"/>
              <a:t>The number of acts of sexual violence on school grounds, in a school vehicle, or at a school activity or sanctioned event.  “Sexual violence” means a physical sexual act perpetrated against a person’s will or where a person is incapable of giving consent. </a:t>
            </a:r>
          </a:p>
          <a:p>
            <a:pPr>
              <a:buFont typeface="Wingdings" panose="05000000000000000000" pitchFamily="2" charset="2"/>
              <a:buChar char="v"/>
            </a:pPr>
            <a:endParaRPr lang="en-US" b="0" dirty="0" smtClean="0"/>
          </a:p>
          <a:p>
            <a:pPr>
              <a:buFont typeface="Wingdings" panose="05000000000000000000" pitchFamily="2" charset="2"/>
              <a:buChar char="v"/>
            </a:pPr>
            <a:r>
              <a:rPr lang="en-US" b="0" dirty="0" smtClean="0"/>
              <a:t>Clarification: An </a:t>
            </a:r>
            <a:r>
              <a:rPr lang="en-US" b="0" dirty="0"/>
              <a:t>incident that includes threatened rape, fondling, indecent liberties, child molestation, or sodomy.  Both male and female students can be victims of sexual battery. Classification of these incidents should take into consideration the age and developmentally appropriate behavior of the offender(s).</a:t>
            </a:r>
          </a:p>
          <a:p>
            <a:endParaRPr lang="en-US" dirty="0"/>
          </a:p>
          <a:p>
            <a:endParaRPr lang="en-US" dirty="0"/>
          </a:p>
        </p:txBody>
      </p:sp>
      <p:sp>
        <p:nvSpPr>
          <p:cNvPr id="3" name="Title 2"/>
          <p:cNvSpPr>
            <a:spLocks noGrp="1"/>
          </p:cNvSpPr>
          <p:nvPr>
            <p:ph type="title"/>
          </p:nvPr>
        </p:nvSpPr>
        <p:spPr/>
        <p:txBody>
          <a:bodyPr>
            <a:normAutofit/>
          </a:bodyPr>
          <a:lstStyle/>
          <a:p>
            <a:r>
              <a:rPr lang="en-US" dirty="0"/>
              <a:t>Behavior </a:t>
            </a:r>
            <a:r>
              <a:rPr lang="en-US" dirty="0" smtClean="0"/>
              <a:t>Statutes </a:t>
            </a:r>
            <a:r>
              <a:rPr lang="en-US" dirty="0"/>
              <a:t>and Clarifications </a:t>
            </a:r>
          </a:p>
        </p:txBody>
      </p:sp>
    </p:spTree>
    <p:extLst>
      <p:ext uri="{BB962C8B-B14F-4D97-AF65-F5344CB8AC3E}">
        <p14:creationId xmlns:p14="http://schemas.microsoft.com/office/powerpoint/2010/main" val="20982675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Rape or Attempted Rape </a:t>
            </a:r>
            <a:r>
              <a:rPr lang="en-US" i="1" dirty="0"/>
              <a:t>(code 16</a:t>
            </a:r>
            <a:r>
              <a:rPr lang="en-US" i="1" dirty="0" smtClean="0"/>
              <a:t>): </a:t>
            </a:r>
            <a:r>
              <a:rPr lang="en-US" b="0" dirty="0"/>
              <a:t>Incidents of rape or attempted rape on school grounds, in a school vehicle, or at a school activity or sanctioned event.  Rape refers to forced sexual intercourse (vaginal, anal, or oral penetration). This includes penetration from a foreign object. Both male and female students can be victims of rape. Rape is not defined as a physical attack or fight.</a:t>
            </a:r>
          </a:p>
          <a:p>
            <a:endParaRPr lang="en-US" dirty="0"/>
          </a:p>
          <a:p>
            <a:endParaRPr lang="en-US" dirty="0"/>
          </a:p>
        </p:txBody>
      </p:sp>
      <p:sp>
        <p:nvSpPr>
          <p:cNvPr id="3" name="Title 2"/>
          <p:cNvSpPr>
            <a:spLocks noGrp="1"/>
          </p:cNvSpPr>
          <p:nvPr>
            <p:ph type="title"/>
          </p:nvPr>
        </p:nvSpPr>
        <p:spPr/>
        <p:txBody>
          <a:bodyPr>
            <a:normAutofit/>
          </a:bodyPr>
          <a:lstStyle/>
          <a:p>
            <a:r>
              <a:rPr lang="en-US" dirty="0"/>
              <a:t>Behavior </a:t>
            </a:r>
            <a:r>
              <a:rPr lang="en-US" dirty="0" smtClean="0"/>
              <a:t>Statutes </a:t>
            </a:r>
            <a:r>
              <a:rPr lang="en-US" dirty="0"/>
              <a:t>and Clarifications </a:t>
            </a:r>
          </a:p>
        </p:txBody>
      </p:sp>
    </p:spTree>
    <p:extLst>
      <p:ext uri="{BB962C8B-B14F-4D97-AF65-F5344CB8AC3E}">
        <p14:creationId xmlns:p14="http://schemas.microsoft.com/office/powerpoint/2010/main" val="1901401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
        <p:nvSpPr>
          <p:cNvPr id="2" name="Title 1"/>
          <p:cNvSpPr>
            <a:spLocks noGrp="1"/>
          </p:cNvSpPr>
          <p:nvPr>
            <p:ph type="title"/>
          </p:nvPr>
        </p:nvSpPr>
        <p:spPr/>
        <p:txBody>
          <a:bodyPr/>
          <a:lstStyle/>
          <a:p>
            <a:r>
              <a:rPr lang="en-US" dirty="0" smtClean="0"/>
              <a:t>2016-17 Timeline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253772978"/>
              </p:ext>
            </p:extLst>
          </p:nvPr>
        </p:nvGraphicFramePr>
        <p:xfrm>
          <a:off x="301148" y="1057951"/>
          <a:ext cx="8450966" cy="4990501"/>
        </p:xfrm>
        <a:graphic>
          <a:graphicData uri="http://schemas.openxmlformats.org/drawingml/2006/table">
            <a:tbl>
              <a:tblPr firstRow="1" firstCol="1" bandRow="1">
                <a:tableStyleId>{7DF18680-E054-41AD-8BC1-D1AEF772440D}</a:tableStyleId>
              </a:tblPr>
              <a:tblGrid>
                <a:gridCol w="2399050"/>
                <a:gridCol w="6051916"/>
              </a:tblGrid>
              <a:tr h="566197">
                <a:tc>
                  <a:txBody>
                    <a:bodyPr/>
                    <a:lstStyle/>
                    <a:p>
                      <a:pPr marL="0" marR="0">
                        <a:lnSpc>
                          <a:spcPct val="115000"/>
                        </a:lnSpc>
                        <a:spcBef>
                          <a:spcPts val="0"/>
                        </a:spcBef>
                        <a:spcAft>
                          <a:spcPts val="0"/>
                        </a:spcAft>
                      </a:pPr>
                      <a:r>
                        <a:rPr lang="en-US" sz="2400" dirty="0">
                          <a:effectLst/>
                        </a:rPr>
                        <a:t>Date</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dirty="0">
                          <a:effectLst/>
                        </a:rPr>
                        <a:t>Event</a:t>
                      </a:r>
                      <a:endParaRPr lang="en-US" sz="2400" dirty="0">
                        <a:effectLst/>
                        <a:latin typeface="Calibri"/>
                        <a:ea typeface="Calibri"/>
                        <a:cs typeface="Times New Roman"/>
                      </a:endParaRPr>
                    </a:p>
                  </a:txBody>
                  <a:tcPr marL="68580" marR="68580" marT="0" marB="0"/>
                </a:tc>
              </a:tr>
              <a:tr h="495687">
                <a:tc>
                  <a:txBody>
                    <a:bodyPr/>
                    <a:lstStyle/>
                    <a:p>
                      <a:pPr marL="0" marR="0">
                        <a:lnSpc>
                          <a:spcPct val="115000"/>
                        </a:lnSpc>
                        <a:spcBef>
                          <a:spcPts val="1200"/>
                        </a:spcBef>
                        <a:spcAft>
                          <a:spcPts val="0"/>
                        </a:spcAft>
                      </a:pPr>
                      <a:r>
                        <a:rPr lang="en-US" sz="1800" dirty="0">
                          <a:effectLst/>
                        </a:rPr>
                        <a:t>May 3</a:t>
                      </a:r>
                      <a:r>
                        <a:rPr lang="en-US" sz="1800" baseline="30000" dirty="0">
                          <a:effectLst/>
                        </a:rPr>
                        <a:t>rd</a:t>
                      </a:r>
                      <a:r>
                        <a:rPr lang="en-US" sz="1800" dirty="0">
                          <a:effectLst/>
                        </a:rPr>
                        <a:t> (Wednesday)</a:t>
                      </a:r>
                      <a:endParaRPr lang="en-US" sz="1400" dirty="0">
                        <a:effectLst/>
                        <a:latin typeface="Calibri"/>
                        <a:ea typeface="Calibri"/>
                        <a:cs typeface="Times New Roman"/>
                      </a:endParaRPr>
                    </a:p>
                  </a:txBody>
                  <a:tcPr marL="68580" marR="68580" marT="0" marB="0"/>
                </a:tc>
                <a:tc>
                  <a:txBody>
                    <a:bodyPr/>
                    <a:lstStyle/>
                    <a:p>
                      <a:pPr marL="28575" marR="0">
                        <a:lnSpc>
                          <a:spcPct val="115000"/>
                        </a:lnSpc>
                        <a:spcBef>
                          <a:spcPts val="1200"/>
                        </a:spcBef>
                        <a:spcAft>
                          <a:spcPts val="0"/>
                        </a:spcAft>
                      </a:pPr>
                      <a:r>
                        <a:rPr lang="en-US" sz="1800" dirty="0">
                          <a:effectLst/>
                        </a:rPr>
                        <a:t>Collection Opens</a:t>
                      </a:r>
                      <a:endParaRPr lang="en-US" sz="1400" dirty="0">
                        <a:effectLst/>
                        <a:latin typeface="Calibri"/>
                        <a:ea typeface="Calibri"/>
                        <a:cs typeface="Times New Roman"/>
                      </a:endParaRPr>
                    </a:p>
                  </a:txBody>
                  <a:tcPr marL="68580" marR="68580" marT="0" marB="0"/>
                </a:tc>
              </a:tr>
              <a:tr h="419375">
                <a:tc>
                  <a:txBody>
                    <a:bodyPr/>
                    <a:lstStyle/>
                    <a:p>
                      <a:pPr marL="0" marR="0">
                        <a:lnSpc>
                          <a:spcPct val="115000"/>
                        </a:lnSpc>
                        <a:spcBef>
                          <a:spcPts val="1200"/>
                        </a:spcBef>
                        <a:spcAft>
                          <a:spcPts val="0"/>
                        </a:spcAft>
                      </a:pPr>
                      <a:r>
                        <a:rPr lang="en-US" sz="1800">
                          <a:effectLst/>
                        </a:rPr>
                        <a:t>May 9</a:t>
                      </a:r>
                      <a:r>
                        <a:rPr lang="en-US" sz="1800" baseline="30000">
                          <a:effectLst/>
                        </a:rPr>
                        <a:t>th</a:t>
                      </a:r>
                      <a:r>
                        <a:rPr lang="en-US" sz="1800">
                          <a:effectLst/>
                        </a:rPr>
                        <a:t> (Tuesday)</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1200"/>
                        </a:spcBef>
                        <a:spcAft>
                          <a:spcPts val="0"/>
                        </a:spcAft>
                      </a:pPr>
                      <a:r>
                        <a:rPr lang="en-US" sz="1800" dirty="0">
                          <a:effectLst/>
                        </a:rPr>
                        <a:t>Webinar Training</a:t>
                      </a:r>
                      <a:endParaRPr lang="en-US" sz="1400" dirty="0">
                        <a:effectLst/>
                        <a:latin typeface="Calibri"/>
                        <a:ea typeface="Calibri"/>
                        <a:cs typeface="Times New Roman"/>
                      </a:endParaRPr>
                    </a:p>
                  </a:txBody>
                  <a:tcPr marL="68580" marR="68580" marT="0" marB="0"/>
                </a:tc>
              </a:tr>
              <a:tr h="435944">
                <a:tc>
                  <a:txBody>
                    <a:bodyPr/>
                    <a:lstStyle/>
                    <a:p>
                      <a:pPr marL="0" marR="0">
                        <a:lnSpc>
                          <a:spcPct val="115000"/>
                        </a:lnSpc>
                        <a:spcBef>
                          <a:spcPts val="1200"/>
                        </a:spcBef>
                        <a:spcAft>
                          <a:spcPts val="0"/>
                        </a:spcAft>
                      </a:pPr>
                      <a:r>
                        <a:rPr lang="en-US" sz="1800">
                          <a:effectLst/>
                        </a:rPr>
                        <a:t>May 15</a:t>
                      </a:r>
                      <a:r>
                        <a:rPr lang="en-US" sz="1800" baseline="30000">
                          <a:effectLst/>
                        </a:rPr>
                        <a:t>th</a:t>
                      </a:r>
                      <a:r>
                        <a:rPr lang="en-US" sz="1800">
                          <a:effectLst/>
                        </a:rPr>
                        <a:t> (Monday)</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1200"/>
                        </a:spcBef>
                        <a:spcAft>
                          <a:spcPts val="0"/>
                        </a:spcAft>
                      </a:pPr>
                      <a:r>
                        <a:rPr lang="en-US" sz="1800" dirty="0">
                          <a:effectLst/>
                        </a:rPr>
                        <a:t>Webinar Training</a:t>
                      </a:r>
                      <a:endParaRPr lang="en-US" sz="1400" dirty="0">
                        <a:effectLst/>
                        <a:latin typeface="Calibri"/>
                        <a:ea typeface="Calibri"/>
                        <a:cs typeface="Times New Roman"/>
                      </a:endParaRPr>
                    </a:p>
                  </a:txBody>
                  <a:tcPr marL="68580" marR="68580" marT="0" marB="0"/>
                </a:tc>
              </a:tr>
              <a:tr h="395063">
                <a:tc>
                  <a:txBody>
                    <a:bodyPr/>
                    <a:lstStyle/>
                    <a:p>
                      <a:pPr marL="0" marR="0">
                        <a:lnSpc>
                          <a:spcPct val="115000"/>
                        </a:lnSpc>
                        <a:spcBef>
                          <a:spcPts val="1200"/>
                        </a:spcBef>
                        <a:spcAft>
                          <a:spcPts val="0"/>
                        </a:spcAft>
                      </a:pPr>
                      <a:r>
                        <a:rPr lang="en-US" sz="1800" dirty="0">
                          <a:effectLst/>
                        </a:rPr>
                        <a:t>May </a:t>
                      </a:r>
                      <a:r>
                        <a:rPr lang="en-US" sz="1800" dirty="0" smtClean="0">
                          <a:effectLst/>
                        </a:rPr>
                        <a:t>23</a:t>
                      </a:r>
                      <a:r>
                        <a:rPr lang="en-US" sz="1800" baseline="30000" dirty="0" smtClean="0">
                          <a:effectLst/>
                        </a:rPr>
                        <a:t>rd</a:t>
                      </a:r>
                      <a:r>
                        <a:rPr lang="en-US" sz="1800" dirty="0" smtClean="0">
                          <a:effectLst/>
                        </a:rPr>
                        <a:t> (Tuesday)</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1200"/>
                        </a:spcBef>
                        <a:spcAft>
                          <a:spcPts val="0"/>
                        </a:spcAft>
                      </a:pPr>
                      <a:r>
                        <a:rPr lang="en-US" sz="1800" dirty="0" smtClean="0">
                          <a:effectLst/>
                        </a:rPr>
                        <a:t>Online Attendance Webinar </a:t>
                      </a:r>
                      <a:r>
                        <a:rPr lang="en-US" sz="1800" dirty="0">
                          <a:effectLst/>
                        </a:rPr>
                        <a:t>Training</a:t>
                      </a:r>
                      <a:endParaRPr lang="en-US" sz="1400" dirty="0">
                        <a:effectLst/>
                        <a:latin typeface="Calibri"/>
                        <a:ea typeface="Calibri"/>
                        <a:cs typeface="Times New Roman"/>
                      </a:endParaRPr>
                    </a:p>
                  </a:txBody>
                  <a:tcPr marL="68580" marR="68580" marT="0" marB="0"/>
                </a:tc>
              </a:tr>
              <a:tr h="461554">
                <a:tc>
                  <a:txBody>
                    <a:bodyPr/>
                    <a:lstStyle/>
                    <a:p>
                      <a:pPr marL="0" marR="0">
                        <a:lnSpc>
                          <a:spcPct val="115000"/>
                        </a:lnSpc>
                        <a:spcBef>
                          <a:spcPts val="1200"/>
                        </a:spcBef>
                        <a:spcAft>
                          <a:spcPts val="0"/>
                        </a:spcAft>
                      </a:pPr>
                      <a:r>
                        <a:rPr lang="en-US" sz="1800" dirty="0">
                          <a:effectLst/>
                        </a:rPr>
                        <a:t>June </a:t>
                      </a:r>
                      <a:r>
                        <a:rPr lang="en-US" sz="1800" dirty="0" smtClean="0">
                          <a:effectLst/>
                        </a:rPr>
                        <a:t>2</a:t>
                      </a:r>
                      <a:r>
                        <a:rPr lang="en-US" sz="1800" baseline="30000" dirty="0" smtClean="0">
                          <a:effectLst/>
                        </a:rPr>
                        <a:t>nd</a:t>
                      </a:r>
                      <a:r>
                        <a:rPr lang="en-US" sz="1800" dirty="0" smtClean="0">
                          <a:effectLst/>
                        </a:rPr>
                        <a:t> </a:t>
                      </a:r>
                      <a:r>
                        <a:rPr lang="en-US" sz="1800" dirty="0">
                          <a:effectLst/>
                        </a:rPr>
                        <a:t>(Friday)</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1200"/>
                        </a:spcBef>
                        <a:spcAft>
                          <a:spcPts val="0"/>
                        </a:spcAft>
                      </a:pPr>
                      <a:r>
                        <a:rPr lang="en-US" sz="1800" dirty="0">
                          <a:effectLst/>
                        </a:rPr>
                        <a:t>Suggested Date for having No Reportable Incidents tab updated </a:t>
                      </a:r>
                      <a:endParaRPr lang="en-US" sz="1400" dirty="0">
                        <a:effectLst/>
                        <a:latin typeface="Calibri"/>
                        <a:ea typeface="Calibri"/>
                        <a:cs typeface="Times New Roman"/>
                      </a:endParaRPr>
                    </a:p>
                  </a:txBody>
                  <a:tcPr marL="68580" marR="68580" marT="0" marB="0"/>
                </a:tc>
              </a:tr>
              <a:tr h="457777">
                <a:tc>
                  <a:txBody>
                    <a:bodyPr/>
                    <a:lstStyle/>
                    <a:p>
                      <a:pPr marL="0" marR="0">
                        <a:lnSpc>
                          <a:spcPct val="115000"/>
                        </a:lnSpc>
                        <a:spcBef>
                          <a:spcPts val="1200"/>
                        </a:spcBef>
                        <a:spcAft>
                          <a:spcPts val="0"/>
                        </a:spcAft>
                      </a:pPr>
                      <a:r>
                        <a:rPr lang="en-US" sz="1800" dirty="0">
                          <a:effectLst/>
                        </a:rPr>
                        <a:t>June 9</a:t>
                      </a:r>
                      <a:r>
                        <a:rPr lang="en-US" sz="1800" baseline="30000" dirty="0">
                          <a:effectLst/>
                        </a:rPr>
                        <a:t>th</a:t>
                      </a:r>
                      <a:r>
                        <a:rPr lang="en-US" sz="1800" dirty="0">
                          <a:effectLst/>
                        </a:rPr>
                        <a:t> (Friday)</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1200"/>
                        </a:spcBef>
                        <a:spcAft>
                          <a:spcPts val="0"/>
                        </a:spcAft>
                      </a:pPr>
                      <a:r>
                        <a:rPr lang="en-US" sz="1800">
                          <a:effectLst/>
                        </a:rPr>
                        <a:t>Suggested Date for having at least 1 file uploaded</a:t>
                      </a:r>
                      <a:endParaRPr lang="en-US" sz="1400">
                        <a:effectLst/>
                        <a:latin typeface="Calibri"/>
                        <a:ea typeface="Calibri"/>
                        <a:cs typeface="Times New Roman"/>
                      </a:endParaRPr>
                    </a:p>
                  </a:txBody>
                  <a:tcPr marL="68580" marR="68580" marT="0" marB="0"/>
                </a:tc>
              </a:tr>
              <a:tr h="421636">
                <a:tc>
                  <a:txBody>
                    <a:bodyPr/>
                    <a:lstStyle/>
                    <a:p>
                      <a:pPr marL="0" marR="0">
                        <a:lnSpc>
                          <a:spcPct val="115000"/>
                        </a:lnSpc>
                        <a:spcBef>
                          <a:spcPts val="1200"/>
                        </a:spcBef>
                        <a:spcAft>
                          <a:spcPts val="0"/>
                        </a:spcAft>
                      </a:pPr>
                      <a:r>
                        <a:rPr lang="en-US" sz="1800">
                          <a:effectLst/>
                        </a:rPr>
                        <a:t>June 16</a:t>
                      </a:r>
                      <a:r>
                        <a:rPr lang="en-US" sz="1800" baseline="30000">
                          <a:effectLst/>
                        </a:rPr>
                        <a:t>th</a:t>
                      </a:r>
                      <a:r>
                        <a:rPr lang="en-US" sz="1800">
                          <a:effectLst/>
                        </a:rPr>
                        <a:t> (Friday)</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1200"/>
                        </a:spcBef>
                        <a:spcAft>
                          <a:spcPts val="0"/>
                        </a:spcAft>
                      </a:pPr>
                      <a:r>
                        <a:rPr lang="en-US" sz="1800">
                          <a:effectLst/>
                        </a:rPr>
                        <a:t>Suggested Date for having all files uploaded</a:t>
                      </a:r>
                      <a:endParaRPr lang="en-US" sz="1400">
                        <a:effectLst/>
                        <a:latin typeface="Calibri"/>
                        <a:ea typeface="Calibri"/>
                        <a:cs typeface="Times New Roman"/>
                      </a:endParaRPr>
                    </a:p>
                  </a:txBody>
                  <a:tcPr marL="68580" marR="68580" marT="0" marB="0"/>
                </a:tc>
              </a:tr>
              <a:tr h="445730">
                <a:tc>
                  <a:txBody>
                    <a:bodyPr/>
                    <a:lstStyle/>
                    <a:p>
                      <a:pPr marL="0" marR="0">
                        <a:lnSpc>
                          <a:spcPct val="115000"/>
                        </a:lnSpc>
                        <a:spcBef>
                          <a:spcPts val="1200"/>
                        </a:spcBef>
                        <a:spcAft>
                          <a:spcPts val="0"/>
                        </a:spcAft>
                      </a:pPr>
                      <a:r>
                        <a:rPr lang="en-US" sz="1800">
                          <a:effectLst/>
                        </a:rPr>
                        <a:t>June 23</a:t>
                      </a:r>
                      <a:r>
                        <a:rPr lang="en-US" sz="1800" baseline="30000">
                          <a:effectLst/>
                        </a:rPr>
                        <a:t>rd</a:t>
                      </a:r>
                      <a:r>
                        <a:rPr lang="en-US" sz="1800">
                          <a:effectLst/>
                        </a:rPr>
                        <a:t> (Friday)</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1200"/>
                        </a:spcBef>
                        <a:spcAft>
                          <a:spcPts val="0"/>
                        </a:spcAft>
                      </a:pPr>
                      <a:r>
                        <a:rPr lang="en-US" sz="1800">
                          <a:effectLst/>
                        </a:rPr>
                        <a:t>Suggested Date for having all files error free</a:t>
                      </a:r>
                      <a:endParaRPr lang="en-US" sz="1400">
                        <a:effectLst/>
                        <a:latin typeface="Calibri"/>
                        <a:ea typeface="Calibri"/>
                        <a:cs typeface="Times New Roman"/>
                      </a:endParaRPr>
                    </a:p>
                  </a:txBody>
                  <a:tcPr marL="68580" marR="68580" marT="0" marB="0"/>
                </a:tc>
              </a:tr>
              <a:tr h="457777">
                <a:tc>
                  <a:txBody>
                    <a:bodyPr/>
                    <a:lstStyle/>
                    <a:p>
                      <a:pPr marL="0" marR="0">
                        <a:lnSpc>
                          <a:spcPct val="115000"/>
                        </a:lnSpc>
                        <a:spcBef>
                          <a:spcPts val="1200"/>
                        </a:spcBef>
                        <a:spcAft>
                          <a:spcPts val="0"/>
                        </a:spcAft>
                      </a:pPr>
                      <a:r>
                        <a:rPr lang="en-US" sz="1800" dirty="0">
                          <a:effectLst/>
                        </a:rPr>
                        <a:t>June 30</a:t>
                      </a:r>
                      <a:r>
                        <a:rPr lang="en-US" sz="1800" baseline="30000" dirty="0">
                          <a:effectLst/>
                        </a:rPr>
                        <a:t>th</a:t>
                      </a:r>
                      <a:r>
                        <a:rPr lang="en-US" sz="1800" dirty="0">
                          <a:effectLst/>
                        </a:rPr>
                        <a:t> </a:t>
                      </a:r>
                      <a:r>
                        <a:rPr lang="en-US" sz="1800" dirty="0" smtClean="0">
                          <a:effectLst/>
                        </a:rPr>
                        <a:t>(Friday</a:t>
                      </a:r>
                      <a:r>
                        <a:rPr lang="en-US" sz="1800" dirty="0">
                          <a:effectLst/>
                        </a:rPr>
                        <a:t>)</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1200"/>
                        </a:spcBef>
                        <a:spcAft>
                          <a:spcPts val="0"/>
                        </a:spcAft>
                      </a:pPr>
                      <a:r>
                        <a:rPr lang="en-US" sz="1800" dirty="0" smtClean="0">
                          <a:effectLst/>
                        </a:rPr>
                        <a:t>Suggested Date</a:t>
                      </a:r>
                      <a:r>
                        <a:rPr lang="en-US" sz="1800" baseline="0" dirty="0" smtClean="0">
                          <a:effectLst/>
                        </a:rPr>
                        <a:t> to have</a:t>
                      </a:r>
                      <a:r>
                        <a:rPr lang="en-US" sz="1800" dirty="0" smtClean="0">
                          <a:effectLst/>
                        </a:rPr>
                        <a:t> </a:t>
                      </a:r>
                      <a:r>
                        <a:rPr lang="en-US" sz="1800" dirty="0">
                          <a:effectLst/>
                        </a:rPr>
                        <a:t>SDA </a:t>
                      </a:r>
                      <a:r>
                        <a:rPr lang="en-US" sz="1800" dirty="0" smtClean="0">
                          <a:effectLst/>
                        </a:rPr>
                        <a:t>data</a:t>
                      </a:r>
                      <a:r>
                        <a:rPr lang="en-US" sz="1800" baseline="0" dirty="0" smtClean="0">
                          <a:effectLst/>
                        </a:rPr>
                        <a:t> </a:t>
                      </a:r>
                      <a:r>
                        <a:rPr lang="en-US" sz="1800" dirty="0" smtClean="0">
                          <a:effectLst/>
                        </a:rPr>
                        <a:t>finalized</a:t>
                      </a:r>
                      <a:endParaRPr lang="en-US" sz="1400" dirty="0">
                        <a:effectLst/>
                        <a:latin typeface="Calibri"/>
                        <a:ea typeface="Calibri"/>
                        <a:cs typeface="Times New Roman"/>
                      </a:endParaRPr>
                    </a:p>
                  </a:txBody>
                  <a:tcPr marL="68580" marR="68580" marT="0" marB="0"/>
                </a:tc>
              </a:tr>
              <a:tr h="433761">
                <a:tc>
                  <a:txBody>
                    <a:bodyPr/>
                    <a:lstStyle/>
                    <a:p>
                      <a:pPr marL="0" marR="0" lvl="0" indent="0" algn="l" defTabSz="914400" rtl="0" eaLnBrk="1" fontAlgn="auto" latinLnBrk="0" hangingPunct="1">
                        <a:lnSpc>
                          <a:spcPct val="115000"/>
                        </a:lnSpc>
                        <a:spcBef>
                          <a:spcPts val="1200"/>
                        </a:spcBef>
                        <a:spcAft>
                          <a:spcPts val="0"/>
                        </a:spcAft>
                        <a:buClrTx/>
                        <a:buSzTx/>
                        <a:buFontTx/>
                        <a:buNone/>
                        <a:tabLst/>
                        <a:defRPr/>
                      </a:pPr>
                      <a:r>
                        <a:rPr kumimoji="0" lang="en-US" sz="1800" u="none" strike="noStrike" kern="1200" cap="none" spc="0" normalizeH="0" baseline="0" noProof="0" dirty="0" smtClean="0">
                          <a:ln>
                            <a:noFill/>
                          </a:ln>
                          <a:effectLst/>
                          <a:uLnTx/>
                          <a:uFillTx/>
                        </a:rPr>
                        <a:t>July 12</a:t>
                      </a:r>
                      <a:r>
                        <a:rPr kumimoji="0" lang="en-US" sz="1800" u="none" strike="noStrike" kern="1200" cap="none" spc="0" normalizeH="0" baseline="30000" noProof="0" dirty="0" smtClean="0">
                          <a:ln>
                            <a:noFill/>
                          </a:ln>
                          <a:effectLst/>
                          <a:uLnTx/>
                          <a:uFillTx/>
                        </a:rPr>
                        <a:t>th</a:t>
                      </a:r>
                      <a:r>
                        <a:rPr kumimoji="0" lang="en-US" sz="1800" u="none" strike="noStrike" kern="1200" cap="none" spc="0" normalizeH="0" baseline="0" noProof="0" dirty="0" smtClean="0">
                          <a:ln>
                            <a:noFill/>
                          </a:ln>
                          <a:effectLst/>
                          <a:uLnTx/>
                          <a:uFillTx/>
                        </a:rPr>
                        <a:t> (Wednesday)</a:t>
                      </a:r>
                      <a:endParaRPr kumimoji="0" lang="en-US" sz="1400" b="1" i="0" u="none" strike="noStrike" kern="1200" cap="none" spc="0" normalizeH="0" baseline="0" noProof="0" dirty="0" smtClean="0">
                        <a:ln>
                          <a:noFill/>
                        </a:ln>
                        <a:solidFill>
                          <a:prstClr val="white"/>
                        </a:solidFill>
                        <a:effectLst/>
                        <a:uLnTx/>
                        <a:uFillTx/>
                        <a:latin typeface="+mn-lt"/>
                        <a:ea typeface="Calibri"/>
                        <a:cs typeface="Times New Roman"/>
                      </a:endParaRPr>
                    </a:p>
                  </a:txBody>
                  <a:tcPr marL="68580" marR="68580" marT="0" marB="0"/>
                </a:tc>
                <a:tc>
                  <a:txBody>
                    <a:bodyPr/>
                    <a:lstStyle/>
                    <a:p>
                      <a:pPr marL="0" marR="0" lvl="0" indent="0" algn="l" defTabSz="914400" rtl="0" eaLnBrk="1" fontAlgn="auto" latinLnBrk="0" hangingPunct="1">
                        <a:lnSpc>
                          <a:spcPct val="115000"/>
                        </a:lnSpc>
                        <a:spcBef>
                          <a:spcPts val="1200"/>
                        </a:spcBef>
                        <a:spcAft>
                          <a:spcPts val="0"/>
                        </a:spcAft>
                        <a:buClrTx/>
                        <a:buSzTx/>
                        <a:buFontTx/>
                        <a:buNone/>
                        <a:tabLst/>
                        <a:defRPr/>
                      </a:pPr>
                      <a:r>
                        <a:rPr kumimoji="0" lang="en-US" sz="1800" u="none" strike="noStrike" kern="1200" cap="none" spc="0" normalizeH="0" baseline="0" noProof="0" dirty="0" smtClean="0">
                          <a:ln>
                            <a:noFill/>
                          </a:ln>
                          <a:effectLst/>
                          <a:uLnTx/>
                          <a:uFillTx/>
                        </a:rPr>
                        <a:t>Deadline for SDA to be finalized</a:t>
                      </a:r>
                      <a:endParaRPr lang="en-US" sz="1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04505129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Other Felony</a:t>
            </a:r>
            <a:r>
              <a:rPr lang="en-US" i="1" dirty="0"/>
              <a:t> (code 07</a:t>
            </a:r>
            <a:r>
              <a:rPr lang="en-US" i="1" dirty="0" smtClean="0"/>
              <a:t>): </a:t>
            </a:r>
            <a:r>
              <a:rPr lang="en-US" b="0" dirty="0"/>
              <a:t>Commission of an act on school grounds, in a school vehicle, or at a school activity or sanctioned event that, if committed by an adult, would be considered a felony.</a:t>
            </a:r>
          </a:p>
          <a:p>
            <a:pPr marL="45720" indent="0">
              <a:buNone/>
            </a:pPr>
            <a:endParaRPr lang="en-US" b="0" dirty="0" smtClean="0"/>
          </a:p>
          <a:p>
            <a:pPr>
              <a:buFont typeface="Wingdings" panose="05000000000000000000" pitchFamily="2" charset="2"/>
              <a:buChar char="v"/>
            </a:pPr>
            <a:r>
              <a:rPr lang="en-US" b="0" dirty="0"/>
              <a:t>Clarification</a:t>
            </a:r>
            <a:r>
              <a:rPr lang="en-US" b="0" dirty="0" smtClean="0"/>
              <a:t>: Any </a:t>
            </a:r>
            <a:r>
              <a:rPr lang="en-US" b="0" dirty="0"/>
              <a:t>incident for which a student is disciplined which would be considered a felony if committed by an adult, shall be reported in the "other felonies" category except those related to, and already reported under, substance abuse, assault, </a:t>
            </a:r>
            <a:r>
              <a:rPr lang="en-US" b="0" dirty="0" smtClean="0"/>
              <a:t>sexual violence/battery, rape or attempted rape, dangerous weapons </a:t>
            </a:r>
            <a:r>
              <a:rPr lang="en-US" b="0" dirty="0"/>
              <a:t>or robbery.</a:t>
            </a:r>
          </a:p>
          <a:p>
            <a:endParaRPr lang="en-US" b="0" dirty="0"/>
          </a:p>
          <a:p>
            <a:endParaRPr lang="en-US" dirty="0"/>
          </a:p>
          <a:p>
            <a:endParaRPr lang="en-US" dirty="0"/>
          </a:p>
        </p:txBody>
      </p:sp>
      <p:sp>
        <p:nvSpPr>
          <p:cNvPr id="3" name="Title 2"/>
          <p:cNvSpPr>
            <a:spLocks noGrp="1"/>
          </p:cNvSpPr>
          <p:nvPr>
            <p:ph type="title"/>
          </p:nvPr>
        </p:nvSpPr>
        <p:spPr/>
        <p:txBody>
          <a:bodyPr>
            <a:normAutofit/>
          </a:bodyPr>
          <a:lstStyle/>
          <a:p>
            <a:r>
              <a:rPr lang="en-US" dirty="0"/>
              <a:t>Behavior </a:t>
            </a:r>
            <a:r>
              <a:rPr lang="en-US" dirty="0" smtClean="0"/>
              <a:t>Statutes </a:t>
            </a:r>
            <a:r>
              <a:rPr lang="en-US" dirty="0"/>
              <a:t>and Clarifications </a:t>
            </a:r>
          </a:p>
        </p:txBody>
      </p:sp>
    </p:spTree>
    <p:extLst>
      <p:ext uri="{BB962C8B-B14F-4D97-AF65-F5344CB8AC3E}">
        <p14:creationId xmlns:p14="http://schemas.microsoft.com/office/powerpoint/2010/main" val="37286896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9618" y="1365110"/>
            <a:ext cx="8407893" cy="4736320"/>
          </a:xfrm>
        </p:spPr>
        <p:txBody>
          <a:bodyPr/>
          <a:lstStyle/>
          <a:p>
            <a:r>
              <a:rPr lang="en-US" dirty="0"/>
              <a:t>Disobedience/Defiant or Repeated Interference </a:t>
            </a:r>
            <a:r>
              <a:rPr lang="en-US" i="1" dirty="0"/>
              <a:t>(code 08</a:t>
            </a:r>
            <a:r>
              <a:rPr lang="en-US" i="1" dirty="0" smtClean="0"/>
              <a:t>): </a:t>
            </a:r>
            <a:r>
              <a:rPr lang="en-US" b="0" dirty="0"/>
              <a:t>Being willfully disobedient or openly and persistently defiant or repeatedly interfering with the schools ability to provide educational opportunities to and a safe environment for, other students.  </a:t>
            </a:r>
            <a:endParaRPr lang="en-US" b="0" dirty="0" smtClean="0"/>
          </a:p>
          <a:p>
            <a:endParaRPr lang="en-US" b="0" dirty="0"/>
          </a:p>
          <a:p>
            <a:r>
              <a:rPr lang="en-US" dirty="0"/>
              <a:t>Destruction of School Property </a:t>
            </a:r>
            <a:r>
              <a:rPr lang="en-US" i="1" dirty="0"/>
              <a:t>(code 10): </a:t>
            </a:r>
            <a:r>
              <a:rPr lang="en-US" b="0" dirty="0"/>
              <a:t>Willful destruction or defacement of school property.</a:t>
            </a:r>
          </a:p>
          <a:p>
            <a:endParaRPr lang="en-US" b="0" dirty="0"/>
          </a:p>
          <a:p>
            <a:endParaRPr lang="en-US" b="0" dirty="0"/>
          </a:p>
          <a:p>
            <a:endParaRPr lang="en-US" dirty="0"/>
          </a:p>
          <a:p>
            <a:endParaRPr lang="en-US" b="0" dirty="0"/>
          </a:p>
          <a:p>
            <a:endParaRPr lang="en-US" dirty="0"/>
          </a:p>
          <a:p>
            <a:endParaRPr lang="en-US" b="0" dirty="0"/>
          </a:p>
          <a:p>
            <a:endParaRPr lang="en-US" dirty="0"/>
          </a:p>
          <a:p>
            <a:endParaRPr lang="en-US" dirty="0"/>
          </a:p>
        </p:txBody>
      </p:sp>
      <p:sp>
        <p:nvSpPr>
          <p:cNvPr id="3" name="Title 2"/>
          <p:cNvSpPr>
            <a:spLocks noGrp="1"/>
          </p:cNvSpPr>
          <p:nvPr>
            <p:ph type="title"/>
          </p:nvPr>
        </p:nvSpPr>
        <p:spPr/>
        <p:txBody>
          <a:bodyPr>
            <a:normAutofit/>
          </a:bodyPr>
          <a:lstStyle/>
          <a:p>
            <a:r>
              <a:rPr lang="en-US" dirty="0"/>
              <a:t>Behavior </a:t>
            </a:r>
            <a:r>
              <a:rPr lang="en-US" dirty="0" smtClean="0"/>
              <a:t>Statutes </a:t>
            </a:r>
            <a:r>
              <a:rPr lang="en-US" dirty="0"/>
              <a:t>and Clarifications </a:t>
            </a:r>
          </a:p>
        </p:txBody>
      </p:sp>
    </p:spTree>
    <p:extLst>
      <p:ext uri="{BB962C8B-B14F-4D97-AF65-F5344CB8AC3E}">
        <p14:creationId xmlns:p14="http://schemas.microsoft.com/office/powerpoint/2010/main" val="11374016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Detrimental Behavior </a:t>
            </a:r>
            <a:r>
              <a:rPr lang="en-US" i="1" dirty="0"/>
              <a:t>(code 09): </a:t>
            </a:r>
            <a:r>
              <a:rPr lang="en-US" b="0" dirty="0"/>
              <a:t>Behavior on school grounds, in a school vehicle, or at a school activity or sanctioned event that is detrimental to the welfare or safety of other students or of school personnel, including but not limited to </a:t>
            </a:r>
            <a:r>
              <a:rPr lang="en-US" b="0" u="sng" dirty="0"/>
              <a:t>incidents of bullying </a:t>
            </a:r>
            <a:r>
              <a:rPr lang="en-US" b="0" dirty="0"/>
              <a:t>and other behavior that creates a threat of physical harm to the student or to other students</a:t>
            </a:r>
            <a:r>
              <a:rPr lang="en-US" b="0" dirty="0" smtClean="0"/>
              <a:t>.</a:t>
            </a:r>
          </a:p>
          <a:p>
            <a:endParaRPr lang="en-US" b="0" dirty="0" smtClean="0"/>
          </a:p>
          <a:p>
            <a:pPr>
              <a:buFont typeface="Wingdings" panose="05000000000000000000" pitchFamily="2" charset="2"/>
              <a:buChar char="v"/>
            </a:pPr>
            <a:r>
              <a:rPr lang="en-US" b="0" dirty="0"/>
              <a:t>“Bullying” means any written or verbal expression, or physical or electronic act or gesture, or a pattern thereof, that is intended to coerce, intimidate, or cause any physical, mental, or emotional harm to any student.</a:t>
            </a:r>
          </a:p>
          <a:p>
            <a:endParaRPr lang="en-US" dirty="0"/>
          </a:p>
        </p:txBody>
      </p:sp>
      <p:sp>
        <p:nvSpPr>
          <p:cNvPr id="3" name="Title 2"/>
          <p:cNvSpPr>
            <a:spLocks noGrp="1"/>
          </p:cNvSpPr>
          <p:nvPr>
            <p:ph type="title"/>
          </p:nvPr>
        </p:nvSpPr>
        <p:spPr/>
        <p:txBody>
          <a:bodyPr>
            <a:normAutofit/>
          </a:bodyPr>
          <a:lstStyle/>
          <a:p>
            <a:r>
              <a:rPr lang="en-US" dirty="0"/>
              <a:t>Behavior </a:t>
            </a:r>
            <a:r>
              <a:rPr lang="en-US" dirty="0" smtClean="0"/>
              <a:t>Statutes </a:t>
            </a:r>
            <a:r>
              <a:rPr lang="en-US" dirty="0"/>
              <a:t>and Clarifications </a:t>
            </a:r>
          </a:p>
        </p:txBody>
      </p:sp>
    </p:spTree>
    <p:extLst>
      <p:ext uri="{BB962C8B-B14F-4D97-AF65-F5344CB8AC3E}">
        <p14:creationId xmlns:p14="http://schemas.microsoft.com/office/powerpoint/2010/main" val="95949570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Other Violations of Code of Conduct </a:t>
            </a:r>
            <a:r>
              <a:rPr lang="en-US" i="1" dirty="0"/>
              <a:t>(code 12</a:t>
            </a:r>
            <a:r>
              <a:rPr lang="en-US" i="1" dirty="0" smtClean="0"/>
              <a:t>): </a:t>
            </a:r>
            <a:r>
              <a:rPr lang="en-US" b="0" dirty="0"/>
              <a:t>Other violations of the code of conduct and discipline that resulted in documentation of the conduct in a student’s record.  </a:t>
            </a:r>
            <a:endParaRPr lang="en-US" b="0" dirty="0" smtClean="0"/>
          </a:p>
          <a:p>
            <a:pPr lvl="1"/>
            <a:r>
              <a:rPr lang="en-US" dirty="0"/>
              <a:t>Include only if the student received a Suspension (classroom, in school or out of school), Expelled, or Referred to Law </a:t>
            </a:r>
            <a:r>
              <a:rPr lang="en-US" dirty="0" smtClean="0"/>
              <a:t>Enforcement in relation to this ‘Other Violation of Code of Conduct’</a:t>
            </a:r>
            <a:endParaRPr lang="en-US" b="0" dirty="0"/>
          </a:p>
          <a:p>
            <a:endParaRPr lang="en-US" dirty="0" smtClean="0"/>
          </a:p>
          <a:p>
            <a:endParaRPr lang="en-US" dirty="0"/>
          </a:p>
          <a:p>
            <a:pPr>
              <a:buFont typeface="Wingdings" panose="05000000000000000000" pitchFamily="2" charset="2"/>
              <a:buChar char="v"/>
            </a:pPr>
            <a:r>
              <a:rPr lang="en-US" dirty="0" smtClean="0"/>
              <a:t>Reminder, the full documentation with statutes and clarifications </a:t>
            </a:r>
            <a:r>
              <a:rPr lang="en-US" dirty="0"/>
              <a:t>found at: </a:t>
            </a:r>
            <a:r>
              <a:rPr lang="en-US" sz="2000" dirty="0">
                <a:hlinkClick r:id="rId2"/>
              </a:rPr>
              <a:t>http://</a:t>
            </a:r>
            <a:r>
              <a:rPr lang="en-US" sz="2000" dirty="0" smtClean="0">
                <a:hlinkClick r:id="rId2"/>
              </a:rPr>
              <a:t>www.cde.state.co.us/datapipeline/sdabehaviorstatutesclarification</a:t>
            </a:r>
            <a:endParaRPr lang="en-US" sz="2000" dirty="0" smtClean="0"/>
          </a:p>
          <a:p>
            <a:endParaRPr lang="en-US" sz="2000" dirty="0"/>
          </a:p>
        </p:txBody>
      </p:sp>
      <p:sp>
        <p:nvSpPr>
          <p:cNvPr id="3" name="Title 2"/>
          <p:cNvSpPr>
            <a:spLocks noGrp="1"/>
          </p:cNvSpPr>
          <p:nvPr>
            <p:ph type="title"/>
          </p:nvPr>
        </p:nvSpPr>
        <p:spPr/>
        <p:txBody>
          <a:bodyPr>
            <a:normAutofit/>
          </a:bodyPr>
          <a:lstStyle/>
          <a:p>
            <a:r>
              <a:rPr lang="en-US" dirty="0" smtClean="0"/>
              <a:t>Behavior Statutes and Clarifications </a:t>
            </a:r>
            <a:endParaRPr lang="en-US" dirty="0"/>
          </a:p>
        </p:txBody>
      </p:sp>
    </p:spTree>
    <p:extLst>
      <p:ext uri="{BB962C8B-B14F-4D97-AF65-F5344CB8AC3E}">
        <p14:creationId xmlns:p14="http://schemas.microsoft.com/office/powerpoint/2010/main" val="39874330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t>
            </a:r>
            <a:r>
              <a:rPr lang="en-US" dirty="0"/>
              <a:t>Safe School Act; </a:t>
            </a:r>
            <a:r>
              <a:rPr lang="en-US" dirty="0" smtClean="0"/>
              <a:t>22-32-109.1</a:t>
            </a:r>
            <a:r>
              <a:rPr lang="en-US" dirty="0"/>
              <a:t>( 2) ( b) , C.R.S</a:t>
            </a:r>
            <a:r>
              <a:rPr lang="en-US" dirty="0" smtClean="0"/>
              <a:t>. requires …to report….</a:t>
            </a:r>
            <a:r>
              <a:rPr lang="en-US" dirty="0"/>
              <a:t> The number of conduct and discipline code violations, each of which violations shall be reported only in the most serious </a:t>
            </a:r>
            <a:r>
              <a:rPr lang="en-US" dirty="0" smtClean="0"/>
              <a:t>category </a:t>
            </a:r>
            <a:r>
              <a:rPr lang="en-US" dirty="0"/>
              <a:t>that is applicable to that violation</a:t>
            </a:r>
          </a:p>
          <a:p>
            <a:endParaRPr lang="en-US" dirty="0"/>
          </a:p>
          <a:p>
            <a:r>
              <a:rPr lang="en-US" dirty="0" smtClean="0"/>
              <a:t> </a:t>
            </a:r>
            <a:r>
              <a:rPr lang="en-US" dirty="0"/>
              <a:t>Therefore, if a situation includes more than one violation, school </a:t>
            </a:r>
            <a:r>
              <a:rPr lang="en-US" dirty="0" smtClean="0"/>
              <a:t>officials </a:t>
            </a:r>
            <a:r>
              <a:rPr lang="en-US" dirty="0"/>
              <a:t>must determine which among the violations </a:t>
            </a:r>
            <a:r>
              <a:rPr lang="en-US" dirty="0" smtClean="0"/>
              <a:t>they </a:t>
            </a:r>
            <a:r>
              <a:rPr lang="en-US" dirty="0"/>
              <a:t>deem to be “most serious” for the purposes of reporting the incident only once</a:t>
            </a:r>
          </a:p>
          <a:p>
            <a:endParaRPr lang="en-US" dirty="0"/>
          </a:p>
          <a:p>
            <a:endParaRPr lang="en-US" dirty="0"/>
          </a:p>
        </p:txBody>
      </p:sp>
      <p:sp>
        <p:nvSpPr>
          <p:cNvPr id="3" name="Title 2"/>
          <p:cNvSpPr>
            <a:spLocks noGrp="1"/>
          </p:cNvSpPr>
          <p:nvPr>
            <p:ph type="title"/>
          </p:nvPr>
        </p:nvSpPr>
        <p:spPr/>
        <p:txBody>
          <a:bodyPr>
            <a:normAutofit fontScale="90000"/>
          </a:bodyPr>
          <a:lstStyle/>
          <a:p>
            <a:r>
              <a:rPr lang="en-US" dirty="0" smtClean="0"/>
              <a:t>Guide for Determining “Most Serious” Incident</a:t>
            </a:r>
            <a:endParaRPr lang="en-US" dirty="0"/>
          </a:p>
        </p:txBody>
      </p:sp>
    </p:spTree>
    <p:extLst>
      <p:ext uri="{BB962C8B-B14F-4D97-AF65-F5344CB8AC3E}">
        <p14:creationId xmlns:p14="http://schemas.microsoft.com/office/powerpoint/2010/main" val="8494155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times it may be </a:t>
            </a:r>
            <a:r>
              <a:rPr lang="en-US" dirty="0" smtClean="0"/>
              <a:t>difficult </a:t>
            </a:r>
            <a:r>
              <a:rPr lang="en-US" dirty="0"/>
              <a:t>to conclude which among </a:t>
            </a:r>
            <a:r>
              <a:rPr lang="en-US" dirty="0" smtClean="0"/>
              <a:t>two </a:t>
            </a:r>
            <a:r>
              <a:rPr lang="en-US" dirty="0"/>
              <a:t>or more serious incidents and/or behaviors within one incident should be considered the most serious of all</a:t>
            </a:r>
            <a:r>
              <a:rPr lang="en-US" dirty="0" smtClean="0"/>
              <a:t>.</a:t>
            </a:r>
          </a:p>
          <a:p>
            <a:endParaRPr lang="en-US" sz="1400" dirty="0" smtClean="0"/>
          </a:p>
          <a:p>
            <a:r>
              <a:rPr lang="en-US" dirty="0" smtClean="0"/>
              <a:t>Although CDE offers </a:t>
            </a:r>
            <a:r>
              <a:rPr lang="en-US" dirty="0"/>
              <a:t>the following guidance for a school’s consideration, it </a:t>
            </a:r>
            <a:r>
              <a:rPr lang="en-US" dirty="0" smtClean="0"/>
              <a:t>must be understood </a:t>
            </a:r>
            <a:r>
              <a:rPr lang="en-US" dirty="0"/>
              <a:t>that the discretion for determining seriousness rests with the local school and school district.</a:t>
            </a:r>
          </a:p>
          <a:p>
            <a:endParaRPr lang="en-US" sz="1400" dirty="0" smtClean="0"/>
          </a:p>
          <a:p>
            <a:r>
              <a:rPr lang="en-US" dirty="0" smtClean="0"/>
              <a:t>Important</a:t>
            </a:r>
            <a:r>
              <a:rPr lang="en-US" dirty="0"/>
              <a:t>: </a:t>
            </a:r>
            <a:r>
              <a:rPr lang="en-US" dirty="0" smtClean="0"/>
              <a:t>The </a:t>
            </a:r>
            <a:r>
              <a:rPr lang="en-US" dirty="0"/>
              <a:t>guidance applies only to when a situation includes more than one violation. Incidents considered </a:t>
            </a:r>
            <a:r>
              <a:rPr lang="en-US" dirty="0" smtClean="0"/>
              <a:t>to be only </a:t>
            </a:r>
            <a:r>
              <a:rPr lang="en-US" dirty="0"/>
              <a:t>one violation will be reported as </a:t>
            </a:r>
            <a:r>
              <a:rPr lang="en-US" dirty="0" smtClean="0"/>
              <a:t>that particular violation</a:t>
            </a:r>
            <a:r>
              <a:rPr lang="en-US" dirty="0"/>
              <a:t>. </a:t>
            </a:r>
          </a:p>
          <a:p>
            <a:endParaRPr lang="en-US" dirty="0"/>
          </a:p>
          <a:p>
            <a:endParaRPr lang="en-US" dirty="0"/>
          </a:p>
        </p:txBody>
      </p:sp>
      <p:sp>
        <p:nvSpPr>
          <p:cNvPr id="3" name="Title 2"/>
          <p:cNvSpPr>
            <a:spLocks noGrp="1"/>
          </p:cNvSpPr>
          <p:nvPr>
            <p:ph type="title"/>
          </p:nvPr>
        </p:nvSpPr>
        <p:spPr/>
        <p:txBody>
          <a:bodyPr/>
          <a:lstStyle/>
          <a:p>
            <a:r>
              <a:rPr lang="en-US" dirty="0" smtClean="0"/>
              <a:t>Additional Information</a:t>
            </a:r>
            <a:endParaRPr lang="en-US" dirty="0"/>
          </a:p>
        </p:txBody>
      </p:sp>
    </p:spTree>
    <p:extLst>
      <p:ext uri="{BB962C8B-B14F-4D97-AF65-F5344CB8AC3E}">
        <p14:creationId xmlns:p14="http://schemas.microsoft.com/office/powerpoint/2010/main" val="351516311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a:t>
            </a:r>
            <a:r>
              <a:rPr lang="en-US" dirty="0" smtClean="0"/>
              <a:t>general; Behaviors </a:t>
            </a:r>
            <a:r>
              <a:rPr lang="en-US" dirty="0"/>
              <a:t>that rise to the level of violating the criminal code are considered more serious than those that do not, and:</a:t>
            </a:r>
          </a:p>
          <a:p>
            <a:pPr lvl="1"/>
            <a:r>
              <a:rPr lang="en-US" dirty="0" smtClean="0"/>
              <a:t>crimes </a:t>
            </a:r>
            <a:r>
              <a:rPr lang="en-US" dirty="0"/>
              <a:t>against persons are considered by law to be more serious than crimes against property, </a:t>
            </a:r>
          </a:p>
          <a:p>
            <a:pPr lvl="1"/>
            <a:r>
              <a:rPr lang="en-US" dirty="0" smtClean="0"/>
              <a:t>crimes </a:t>
            </a:r>
            <a:r>
              <a:rPr lang="en-US" dirty="0"/>
              <a:t>classified as felonies are considered to be more serious than </a:t>
            </a:r>
            <a:r>
              <a:rPr lang="en-US" dirty="0" smtClean="0"/>
              <a:t>misdemeanors</a:t>
            </a:r>
          </a:p>
          <a:p>
            <a:pPr lvl="1"/>
            <a:endParaRPr lang="en-US" dirty="0"/>
          </a:p>
          <a:p>
            <a:endParaRPr lang="en-US" dirty="0"/>
          </a:p>
          <a:p>
            <a:endParaRPr lang="en-US" dirty="0"/>
          </a:p>
        </p:txBody>
      </p:sp>
      <p:sp>
        <p:nvSpPr>
          <p:cNvPr id="3" name="Title 2"/>
          <p:cNvSpPr>
            <a:spLocks noGrp="1"/>
          </p:cNvSpPr>
          <p:nvPr>
            <p:ph type="title"/>
          </p:nvPr>
        </p:nvSpPr>
        <p:spPr/>
        <p:txBody>
          <a:bodyPr/>
          <a:lstStyle/>
          <a:p>
            <a:r>
              <a:rPr lang="en-US" dirty="0" smtClean="0"/>
              <a:t>Guidance – in general</a:t>
            </a:r>
            <a:endParaRPr lang="en-US" dirty="0"/>
          </a:p>
        </p:txBody>
      </p:sp>
    </p:spTree>
    <p:extLst>
      <p:ext uri="{BB962C8B-B14F-4D97-AF65-F5344CB8AC3E}">
        <p14:creationId xmlns:p14="http://schemas.microsoft.com/office/powerpoint/2010/main" val="11684359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Incidents given its own reporting category that may be a felony are to be reported per the incident ’ s category . “Other Felonies” refer only to those felonies that don’t have their own separate category. For example, the “willful </a:t>
            </a:r>
            <a:r>
              <a:rPr lang="en-US" dirty="0" smtClean="0"/>
              <a:t>destruction or </a:t>
            </a:r>
            <a:r>
              <a:rPr lang="en-US" dirty="0"/>
              <a:t>defacement of school property” may be a felony if the </a:t>
            </a:r>
            <a:r>
              <a:rPr lang="en-US" dirty="0" smtClean="0"/>
              <a:t>cost of </a:t>
            </a:r>
            <a:r>
              <a:rPr lang="en-US" dirty="0"/>
              <a:t>the damage is </a:t>
            </a:r>
            <a:r>
              <a:rPr lang="en-US" dirty="0" smtClean="0"/>
              <a:t>quite high</a:t>
            </a:r>
            <a:r>
              <a:rPr lang="en-US" dirty="0"/>
              <a:t>. It would be reported under </a:t>
            </a:r>
            <a:r>
              <a:rPr lang="en-US" dirty="0" smtClean="0"/>
              <a:t>the defacement -</a:t>
            </a:r>
            <a:r>
              <a:rPr lang="en-US" dirty="0"/>
              <a:t>related category and not the “other felony” </a:t>
            </a:r>
            <a:r>
              <a:rPr lang="en-US" dirty="0" smtClean="0"/>
              <a:t>category</a:t>
            </a:r>
            <a:r>
              <a:rPr lang="en-US" dirty="0"/>
              <a:t>.</a:t>
            </a:r>
          </a:p>
          <a:p>
            <a:endParaRPr lang="en-US" dirty="0"/>
          </a:p>
        </p:txBody>
      </p:sp>
      <p:sp>
        <p:nvSpPr>
          <p:cNvPr id="3" name="Title 2"/>
          <p:cNvSpPr>
            <a:spLocks noGrp="1"/>
          </p:cNvSpPr>
          <p:nvPr>
            <p:ph type="title"/>
          </p:nvPr>
        </p:nvSpPr>
        <p:spPr/>
        <p:txBody>
          <a:bodyPr/>
          <a:lstStyle/>
          <a:p>
            <a:r>
              <a:rPr lang="en-US" dirty="0" smtClean="0"/>
              <a:t>Guidance – Other Felony</a:t>
            </a:r>
            <a:endParaRPr lang="en-US" dirty="0"/>
          </a:p>
        </p:txBody>
      </p:sp>
    </p:spTree>
    <p:extLst>
      <p:ext uri="{BB962C8B-B14F-4D97-AF65-F5344CB8AC3E}">
        <p14:creationId xmlns:p14="http://schemas.microsoft.com/office/powerpoint/2010/main" val="38888013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Fights and </a:t>
            </a:r>
            <a:r>
              <a:rPr lang="en-US" dirty="0" smtClean="0"/>
              <a:t>Assaults: </a:t>
            </a:r>
          </a:p>
          <a:p>
            <a:pPr lvl="1"/>
            <a:r>
              <a:rPr lang="en-US" dirty="0" smtClean="0"/>
              <a:t>According </a:t>
            </a:r>
            <a:r>
              <a:rPr lang="en-US" dirty="0"/>
              <a:t>to state statues, 1st and 2nd degree assaults and vehicular assault are felonies. </a:t>
            </a:r>
            <a:r>
              <a:rPr lang="en-US" dirty="0" smtClean="0"/>
              <a:t>3rd  </a:t>
            </a:r>
            <a:r>
              <a:rPr lang="en-US" dirty="0"/>
              <a:t>degree assault and </a:t>
            </a:r>
            <a:r>
              <a:rPr lang="en-US" dirty="0" smtClean="0"/>
              <a:t>disorderly </a:t>
            </a:r>
            <a:r>
              <a:rPr lang="en-US" dirty="0"/>
              <a:t>conduct are misdemeanors. </a:t>
            </a:r>
            <a:r>
              <a:rPr lang="en-US" dirty="0" smtClean="0"/>
              <a:t>Disorderly </a:t>
            </a:r>
            <a:r>
              <a:rPr lang="en-US" dirty="0"/>
              <a:t>conduct for SDA purposes is defined as </a:t>
            </a:r>
            <a:r>
              <a:rPr lang="en-US" dirty="0" smtClean="0"/>
              <a:t>“</a:t>
            </a:r>
            <a:r>
              <a:rPr lang="en-US" dirty="0"/>
              <a:t>fights with another in a public place except in an amateur or professional contest </a:t>
            </a:r>
            <a:r>
              <a:rPr lang="en-US" dirty="0" smtClean="0"/>
              <a:t>of athletic </a:t>
            </a:r>
            <a:r>
              <a:rPr lang="en-US" dirty="0"/>
              <a:t>skill”.  </a:t>
            </a:r>
            <a:r>
              <a:rPr lang="en-US" dirty="0" smtClean="0"/>
              <a:t>If </a:t>
            </a:r>
            <a:r>
              <a:rPr lang="en-US" dirty="0"/>
              <a:t>a fight </a:t>
            </a:r>
            <a:r>
              <a:rPr lang="en-US" dirty="0" smtClean="0"/>
              <a:t>resulted </a:t>
            </a:r>
            <a:r>
              <a:rPr lang="en-US" dirty="0"/>
              <a:t>in the commission of a 1st </a:t>
            </a:r>
            <a:r>
              <a:rPr lang="en-US" dirty="0" smtClean="0"/>
              <a:t>or </a:t>
            </a:r>
            <a:r>
              <a:rPr lang="en-US" dirty="0"/>
              <a:t>2nd degree assault, then it would be reported as an assault instead of a </a:t>
            </a:r>
            <a:r>
              <a:rPr lang="en-US" dirty="0" smtClean="0"/>
              <a:t>3rd </a:t>
            </a:r>
            <a:r>
              <a:rPr lang="en-US" dirty="0"/>
              <a:t>degree assault/disorderly </a:t>
            </a:r>
            <a:r>
              <a:rPr lang="en-US" dirty="0" smtClean="0"/>
              <a:t>conduct. </a:t>
            </a:r>
            <a:endParaRPr lang="en-US" dirty="0"/>
          </a:p>
        </p:txBody>
      </p:sp>
      <p:sp>
        <p:nvSpPr>
          <p:cNvPr id="3" name="Title 2"/>
          <p:cNvSpPr>
            <a:spLocks noGrp="1"/>
          </p:cNvSpPr>
          <p:nvPr>
            <p:ph type="title"/>
          </p:nvPr>
        </p:nvSpPr>
        <p:spPr/>
        <p:txBody>
          <a:bodyPr/>
          <a:lstStyle/>
          <a:p>
            <a:r>
              <a:rPr lang="en-US" dirty="0" smtClean="0"/>
              <a:t>Example 1</a:t>
            </a:r>
            <a:endParaRPr lang="en-US" dirty="0"/>
          </a:p>
        </p:txBody>
      </p:sp>
    </p:spTree>
    <p:extLst>
      <p:ext uri="{BB962C8B-B14F-4D97-AF65-F5344CB8AC3E}">
        <p14:creationId xmlns:p14="http://schemas.microsoft.com/office/powerpoint/2010/main" val="29364645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Dangerous </a:t>
            </a:r>
            <a:r>
              <a:rPr lang="en-US" dirty="0" smtClean="0"/>
              <a:t>Weapons: </a:t>
            </a:r>
          </a:p>
          <a:p>
            <a:pPr lvl="1"/>
            <a:r>
              <a:rPr lang="en-US" dirty="0" smtClean="0"/>
              <a:t>A </a:t>
            </a:r>
            <a:r>
              <a:rPr lang="en-US" dirty="0"/>
              <a:t>dangerous weapon in and of itself should be reported as a dangerous weapon. If the </a:t>
            </a:r>
            <a:r>
              <a:rPr lang="en-US" dirty="0" smtClean="0"/>
              <a:t>weapon </a:t>
            </a:r>
            <a:r>
              <a:rPr lang="en-US" dirty="0"/>
              <a:t>was used to inflict death or serious bodily injury it would </a:t>
            </a:r>
            <a:r>
              <a:rPr lang="en-US" dirty="0" smtClean="0"/>
              <a:t>be reported </a:t>
            </a:r>
            <a:r>
              <a:rPr lang="en-US" dirty="0"/>
              <a:t>in the 1st and 2nd </a:t>
            </a:r>
            <a:r>
              <a:rPr lang="en-US" dirty="0" smtClean="0"/>
              <a:t>degree/vehicular </a:t>
            </a:r>
            <a:r>
              <a:rPr lang="en-US" dirty="0"/>
              <a:t>assault category. </a:t>
            </a:r>
          </a:p>
          <a:p>
            <a:endParaRPr lang="en-US" dirty="0"/>
          </a:p>
        </p:txBody>
      </p:sp>
      <p:sp>
        <p:nvSpPr>
          <p:cNvPr id="3" name="Title 2"/>
          <p:cNvSpPr>
            <a:spLocks noGrp="1"/>
          </p:cNvSpPr>
          <p:nvPr>
            <p:ph type="title"/>
          </p:nvPr>
        </p:nvSpPr>
        <p:spPr/>
        <p:txBody>
          <a:bodyPr/>
          <a:lstStyle/>
          <a:p>
            <a:r>
              <a:rPr lang="en-US" dirty="0" smtClean="0"/>
              <a:t>Example 2</a:t>
            </a:r>
            <a:endParaRPr lang="en-US" dirty="0"/>
          </a:p>
        </p:txBody>
      </p:sp>
    </p:spTree>
    <p:extLst>
      <p:ext uri="{BB962C8B-B14F-4D97-AF65-F5344CB8AC3E}">
        <p14:creationId xmlns:p14="http://schemas.microsoft.com/office/powerpoint/2010/main" val="18461336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1394</TotalTime>
  <Words>6580</Words>
  <Application>Microsoft Office PowerPoint</Application>
  <PresentationFormat>On-screen Show (4:3)</PresentationFormat>
  <Paragraphs>993</Paragraphs>
  <Slides>103</Slides>
  <Notes>3</Notes>
  <HiddenSlides>0</HiddenSlides>
  <MMClips>0</MMClips>
  <ScaleCrop>false</ScaleCrop>
  <HeadingPairs>
    <vt:vector size="4" baseType="variant">
      <vt:variant>
        <vt:lpstr>Theme</vt:lpstr>
      </vt:variant>
      <vt:variant>
        <vt:i4>1</vt:i4>
      </vt:variant>
      <vt:variant>
        <vt:lpstr>Slide Titles</vt:lpstr>
      </vt:variant>
      <vt:variant>
        <vt:i4>103</vt:i4>
      </vt:variant>
    </vt:vector>
  </HeadingPairs>
  <TitlesOfParts>
    <vt:vector size="104" baseType="lpstr">
      <vt:lpstr>Office Theme</vt:lpstr>
      <vt:lpstr>2016-17 School Discipline and Attendance (SDA) Data Collection</vt:lpstr>
      <vt:lpstr>Agenda</vt:lpstr>
      <vt:lpstr>PowerPoint Presentation</vt:lpstr>
      <vt:lpstr>SDA data is Required by Statute:</vt:lpstr>
      <vt:lpstr>Data is Reported to CDE via Data Pipeline Process</vt:lpstr>
      <vt:lpstr>CDE Uses of Data</vt:lpstr>
      <vt:lpstr>Public Uses of Data</vt:lpstr>
      <vt:lpstr>PowerPoint Presentation</vt:lpstr>
      <vt:lpstr>2016-17 Timeline</vt:lpstr>
      <vt:lpstr>2016-17 File Layout Changes</vt:lpstr>
      <vt:lpstr>PowerPoint Presentation</vt:lpstr>
      <vt:lpstr>What must be Reported?</vt:lpstr>
      <vt:lpstr>SDA Consists of 4 separate files:</vt:lpstr>
      <vt:lpstr>Discipline by Action File</vt:lpstr>
      <vt:lpstr>Discipline by Action File: Behaviors Reported</vt:lpstr>
      <vt:lpstr>Reporting Incident Example 1</vt:lpstr>
      <vt:lpstr>Reporting Incident Example 2</vt:lpstr>
      <vt:lpstr>Discipline by Student Demographic File</vt:lpstr>
      <vt:lpstr>Out of School Suspensions – 3 fields </vt:lpstr>
      <vt:lpstr>Discipline by Student Demographic File: FAQs </vt:lpstr>
      <vt:lpstr>Reporting Incident Example 1</vt:lpstr>
      <vt:lpstr>Reporting Incident Example 2</vt:lpstr>
      <vt:lpstr>Reporting Incident Example 3: Out of School Suspension Focus</vt:lpstr>
      <vt:lpstr>Reporting Incident Example 4: Out of School Suspension Focus</vt:lpstr>
      <vt:lpstr>Reporting Incident Example 5: Unduplicated Count Focus</vt:lpstr>
      <vt:lpstr>Important Note to Remember</vt:lpstr>
      <vt:lpstr>Firearm (GFSA) Discipline File</vt:lpstr>
      <vt:lpstr>Firearm (GFSA) Discipline File Flowchart</vt:lpstr>
      <vt:lpstr>Attendance Data File</vt:lpstr>
      <vt:lpstr>Attendance Data</vt:lpstr>
      <vt:lpstr>Attendance Data File: Relationship Equation</vt:lpstr>
      <vt:lpstr>Habitually Truant Definition</vt:lpstr>
      <vt:lpstr>Habitually Truant Counts</vt:lpstr>
      <vt:lpstr>Reporting Habitually Truancy Example</vt:lpstr>
      <vt:lpstr>Reporting Habitually Truancy Example</vt:lpstr>
      <vt:lpstr>Chronically Absent Definition</vt:lpstr>
      <vt:lpstr>Examples of Calculating Chronically Absent Status</vt:lpstr>
      <vt:lpstr>Additional Information - Attendance</vt:lpstr>
      <vt:lpstr>Business Rule Updates</vt:lpstr>
      <vt:lpstr>PowerPoint Presentation</vt:lpstr>
      <vt:lpstr>Comparison of Incidents Reported and Students Disciplined (Cognos Report)</vt:lpstr>
      <vt:lpstr>Comparison Business Rule: SR090 (error will be in Demographic File Error Report)</vt:lpstr>
      <vt:lpstr>Comparison Business Rules (errors will be in Demographic File Error Report)</vt:lpstr>
      <vt:lpstr>More Comparison Business Rules (errors will be in Demographic File Error Report)</vt:lpstr>
      <vt:lpstr>Important Note to Remember</vt:lpstr>
      <vt:lpstr>Comparison Business Rule: SF076 (error will be in Firearm(GFSA) Discipline File Error Report)</vt:lpstr>
      <vt:lpstr>Next up – overall pipeline process</vt:lpstr>
      <vt:lpstr>PowerPoint Presentation</vt:lpstr>
      <vt:lpstr>Identity Management Roles</vt:lpstr>
      <vt:lpstr>Login to Data Pipeline</vt:lpstr>
      <vt:lpstr>Quick Review of Process</vt:lpstr>
      <vt:lpstr>PowerPoint Presentation</vt:lpstr>
      <vt:lpstr>No Reportable Incidents</vt:lpstr>
      <vt:lpstr>No Reportable Incidents Screenshot</vt:lpstr>
      <vt:lpstr>No Reportable Incidents – Disciplinary Incidents</vt:lpstr>
      <vt:lpstr>No Reportable Incidents – Firearm Incidents</vt:lpstr>
      <vt:lpstr>PowerPoint Presentation</vt:lpstr>
      <vt:lpstr>Uploading Data Files Order (based on No Reportable Incidents tab)</vt:lpstr>
      <vt:lpstr>Uploading Data File Process</vt:lpstr>
      <vt:lpstr>Uploading File Screenshot</vt:lpstr>
      <vt:lpstr>Batch Maintenance Screenshot</vt:lpstr>
      <vt:lpstr>Status Dashboard</vt:lpstr>
      <vt:lpstr>Review Errors and Warnings</vt:lpstr>
      <vt:lpstr>Using Cognos (Errors and Warnings)</vt:lpstr>
      <vt:lpstr>Using Data Pipeline (Errors and Warnings)</vt:lpstr>
      <vt:lpstr>Correct Data</vt:lpstr>
      <vt:lpstr>PowerPoint Presentation</vt:lpstr>
      <vt:lpstr>Review Reports</vt:lpstr>
      <vt:lpstr>Discipline by Action Reports Available</vt:lpstr>
      <vt:lpstr>Discipline by Student Demographic Reports Available</vt:lpstr>
      <vt:lpstr>Comparison of Incidents Report</vt:lpstr>
      <vt:lpstr>Firearm (GFSA) Reports Available</vt:lpstr>
      <vt:lpstr>Attendance Reports Available</vt:lpstr>
      <vt:lpstr>Finalize Data</vt:lpstr>
      <vt:lpstr>Finalize Data Steps</vt:lpstr>
      <vt:lpstr>PowerPoint Presentation</vt:lpstr>
      <vt:lpstr>Data Pipeline Website http://www.cde.state.co.us/datapipeline </vt:lpstr>
      <vt:lpstr>Additional Resources</vt:lpstr>
      <vt:lpstr>Contact Information</vt:lpstr>
      <vt:lpstr>PowerPoint Presentation</vt:lpstr>
      <vt:lpstr>Behavior Codes</vt:lpstr>
      <vt:lpstr>Behavior Statutes and Clarifications </vt:lpstr>
      <vt:lpstr>Behavior Statutes and Clarifications </vt:lpstr>
      <vt:lpstr>Behavior Statutes and Clarifications </vt:lpstr>
      <vt:lpstr>Behavior Statutes and Clarifications </vt:lpstr>
      <vt:lpstr>Behavior Statutes and Clarifications </vt:lpstr>
      <vt:lpstr>Behavior Statutes and Clarifications </vt:lpstr>
      <vt:lpstr>Behavior Statutes and Clarifications </vt:lpstr>
      <vt:lpstr>Behavior Statutes and Clarifications </vt:lpstr>
      <vt:lpstr>Behavior Statutes and Clarifications </vt:lpstr>
      <vt:lpstr>Behavior Statutes and Clarifications </vt:lpstr>
      <vt:lpstr>Behavior Statutes and Clarifications </vt:lpstr>
      <vt:lpstr>Behavior Statutes and Clarifications </vt:lpstr>
      <vt:lpstr>Guide for Determining “Most Serious” Incident</vt:lpstr>
      <vt:lpstr>Additional Information</vt:lpstr>
      <vt:lpstr>Guidance – in general</vt:lpstr>
      <vt:lpstr>Guidance – Other Felony</vt:lpstr>
      <vt:lpstr>Example 1</vt:lpstr>
      <vt:lpstr>Example 2</vt:lpstr>
      <vt:lpstr>Example 3</vt:lpstr>
      <vt:lpstr>Example 4</vt:lpstr>
      <vt:lpstr>Ranking – Guidance Only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Acacia</dc:creator>
  <cp:lastModifiedBy>Severson, Annette</cp:lastModifiedBy>
  <cp:revision>87</cp:revision>
  <dcterms:created xsi:type="dcterms:W3CDTF">2016-08-31T23:11:11Z</dcterms:created>
  <dcterms:modified xsi:type="dcterms:W3CDTF">2017-05-16T16:39:38Z</dcterms:modified>
</cp:coreProperties>
</file>