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1" r:id="rId2"/>
    <p:sldId id="262" r:id="rId3"/>
    <p:sldId id="568" r:id="rId4"/>
    <p:sldId id="569" r:id="rId5"/>
    <p:sldId id="584" r:id="rId6"/>
    <p:sldId id="585" r:id="rId7"/>
    <p:sldId id="570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9" r:id="rId16"/>
    <p:sldId id="583" r:id="rId17"/>
    <p:sldId id="582" r:id="rId18"/>
    <p:sldId id="580" r:id="rId19"/>
    <p:sldId id="581" r:id="rId20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4" autoAdjust="0"/>
    <p:restoredTop sz="94286" autoAdjust="0"/>
  </p:normalViewPr>
  <p:slideViewPr>
    <p:cSldViewPr snapToGrid="0" snapToObjects="1">
      <p:cViewPr>
        <p:scale>
          <a:sx n="62" d="100"/>
          <a:sy n="62" d="100"/>
        </p:scale>
        <p:origin x="-40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84A22-0476-413F-8B9B-C49D55289766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AA9D9-8177-4C49-9E54-14B68FDAF380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9937B-2B3C-45D4-848D-B13787B24FE3}" type="slidenum">
              <a:rPr lang="en-US" smtClean="0">
                <a:solidFill>
                  <a:prstClr val="black"/>
                </a:solidFill>
              </a:rPr>
              <a:pPr eaLnBrk="1" hangingPunct="1"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9937B-2B3C-45D4-848D-B13787B24FE3}" type="slidenum">
              <a:rPr lang="en-US" smtClean="0">
                <a:solidFill>
                  <a:prstClr val="black"/>
                </a:solidFill>
              </a:rPr>
              <a:pPr eaLnBrk="1" hangingPunct="1"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C63B37-A39B-4D7C-88D2-D53F1BA2021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C63B37-A39B-4D7C-88D2-D53F1BA2021A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84A22-0476-413F-8B9B-C49D55289766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84A22-0476-413F-8B9B-C49D55289766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432942-D6EE-4E79-BF01-08A7263D6A63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463CE7-A4B3-47B2-A6E6-0339FC47B18D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628A39-0A63-4E21-A1C7-D1EE7F8BF744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76A3CF-57E0-491F-88ED-401F4A5FF62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58CE2-CCDB-45CC-965B-9FDE85CA0D0E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9937B-2B3C-45D4-848D-B13787B24FE3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datapipeline.support@cde.state.co.us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datapipeline/faq-sced" TargetMode="External"/><Relationship Id="rId2" Type="http://schemas.openxmlformats.org/officeDocument/2006/relationships/hyperlink" Target="http://www.cde.state.co.us/datapipeline/standardcodesprojectdetails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dx-test.cde.state.co.us/ssc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datapipeline/standardcodesprojectdetails" TargetMode="External"/><Relationship Id="rId2" Type="http://schemas.openxmlformats.org/officeDocument/2006/relationships/hyperlink" Target="mailto:smith_kevin@cde.state.co.us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latin typeface="Palatino Linotype" pitchFamily="18" charset="0"/>
              </a:rPr>
              <a:t>Course Code Webinar </a:t>
            </a:r>
            <a:br>
              <a:rPr lang="en-US" dirty="0" smtClean="0">
                <a:latin typeface="Palatino Linotype" pitchFamily="18" charset="0"/>
              </a:rPr>
            </a:br>
            <a:r>
              <a:rPr lang="en-US" dirty="0" smtClean="0">
                <a:latin typeface="Palatino Linotype" pitchFamily="18" charset="0"/>
              </a:rPr>
              <a:t>February 2015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547" y="1662882"/>
            <a:ext cx="85879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Welcome! </a:t>
            </a:r>
          </a:p>
          <a:p>
            <a:r>
              <a:rPr lang="en-US" sz="1600" b="1" dirty="0" smtClean="0"/>
              <a:t>The goal of the webinar is to provide an overview of the Statewide Standard Course Code mapping process.</a:t>
            </a:r>
          </a:p>
          <a:p>
            <a:endParaRPr lang="en-US" sz="1600" b="1" dirty="0"/>
          </a:p>
          <a:p>
            <a:r>
              <a:rPr lang="en-US" sz="1600" b="1" dirty="0" smtClean="0"/>
              <a:t>We will begin the webinar shortly</a:t>
            </a:r>
          </a:p>
          <a:p>
            <a:r>
              <a:rPr lang="en-US" sz="1600" b="1" dirty="0" smtClean="0"/>
              <a:t>Dial in number is 1-866-764-6750</a:t>
            </a:r>
          </a:p>
          <a:p>
            <a:r>
              <a:rPr lang="en-US" sz="1600" b="1" dirty="0" smtClean="0"/>
              <a:t>Data Pipeline support email is </a:t>
            </a:r>
            <a:r>
              <a:rPr lang="en-US" sz="1600" b="1" dirty="0" smtClean="0">
                <a:hlinkClick r:id="rId2"/>
              </a:rPr>
              <a:t>datapipeline.support@cde.state.co.us</a:t>
            </a:r>
            <a:endParaRPr lang="en-US" sz="1600" b="1" dirty="0" smtClean="0"/>
          </a:p>
          <a:p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930" y="4570417"/>
            <a:ext cx="2533156" cy="1911926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4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Statewide Common Course Codes 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1127760"/>
            <a:ext cx="8686800" cy="55626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Example of PK/Elementary course codes</a:t>
            </a:r>
          </a:p>
          <a:p>
            <a:pPr lvl="2">
              <a:defRPr/>
            </a:pPr>
            <a:r>
              <a:rPr lang="en-US" dirty="0" smtClean="0"/>
              <a:t>Example of Elementary Chemistry choices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403860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0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Statewide Common Course Codes 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1066800"/>
            <a:ext cx="8686800" cy="55626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defRPr/>
            </a:pPr>
            <a:r>
              <a:rPr lang="en-US" dirty="0" smtClean="0"/>
              <a:t>Example of PK/Elementary course codes</a:t>
            </a:r>
          </a:p>
          <a:p>
            <a:pPr lvl="2">
              <a:defRPr/>
            </a:pPr>
            <a:r>
              <a:rPr lang="en-US" dirty="0" smtClean="0"/>
              <a:t>Example of Integrated/Other Science choices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3657600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88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049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Statewide Common Course Codes 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1097280"/>
            <a:ext cx="8686800" cy="54864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defRPr/>
            </a:pPr>
            <a:r>
              <a:rPr lang="en-US" dirty="0" smtClean="0"/>
              <a:t>Fields required on common course codes</a:t>
            </a:r>
          </a:p>
          <a:p>
            <a:pPr lvl="2">
              <a:defRPr/>
            </a:pPr>
            <a:r>
              <a:rPr lang="en-US" dirty="0" smtClean="0"/>
              <a:t>Course SCED</a:t>
            </a:r>
          </a:p>
          <a:p>
            <a:pPr marL="1371600" lvl="3" indent="0">
              <a:buFontTx/>
              <a:buNone/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Course level</a:t>
            </a:r>
          </a:p>
          <a:p>
            <a:pPr lvl="3">
              <a:defRPr/>
            </a:pPr>
            <a:r>
              <a:rPr lang="en-US" dirty="0" smtClean="0"/>
              <a:t>Remedial (B), General (default) (G), Honors (E),  Not applicable (X)</a:t>
            </a:r>
          </a:p>
          <a:p>
            <a:pPr lvl="3"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Credit or grade span</a:t>
            </a:r>
          </a:p>
          <a:p>
            <a:pPr lvl="3">
              <a:defRPr/>
            </a:pPr>
            <a:r>
              <a:rPr lang="en-US" dirty="0" smtClean="0"/>
              <a:t>Typical High School Carnegie unit (1 hour per day for a year is 1 credit hour)</a:t>
            </a:r>
          </a:p>
          <a:p>
            <a:pPr lvl="3">
              <a:defRPr/>
            </a:pPr>
            <a:r>
              <a:rPr lang="en-US" dirty="0" smtClean="0"/>
              <a:t>Elementary grade span  example: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grade (0304)</a:t>
            </a:r>
          </a:p>
          <a:p>
            <a:pPr lvl="2">
              <a:defRPr/>
            </a:pPr>
            <a:endParaRPr lang="en-US" dirty="0" smtClean="0"/>
          </a:p>
          <a:p>
            <a:pPr lvl="2">
              <a:defRPr/>
            </a:pPr>
            <a:r>
              <a:rPr lang="en-US" dirty="0" smtClean="0"/>
              <a:t>Sequence</a:t>
            </a:r>
          </a:p>
          <a:p>
            <a:pPr lvl="3">
              <a:defRPr/>
            </a:pPr>
            <a:r>
              <a:rPr lang="en-US" dirty="0" smtClean="0"/>
              <a:t>Part “n of m”</a:t>
            </a:r>
          </a:p>
          <a:p>
            <a:pPr lvl="3">
              <a:defRPr/>
            </a:pPr>
            <a:endParaRPr lang="en-US" dirty="0"/>
          </a:p>
          <a:p>
            <a:pPr lvl="2"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29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Statewide Common Course Codes 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14400"/>
            <a:ext cx="8686800" cy="55626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b="0" dirty="0" smtClean="0"/>
          </a:p>
          <a:p>
            <a:pPr>
              <a:defRPr/>
            </a:pPr>
            <a:r>
              <a:rPr lang="en-US" sz="2800" dirty="0" smtClean="0"/>
              <a:t>Example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/>
          </a:p>
          <a:p>
            <a:pPr lvl="2"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1" y="2042274"/>
            <a:ext cx="8203019" cy="242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Why do we need course codes?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1615440"/>
            <a:ext cx="8686800" cy="440436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defRPr/>
            </a:pPr>
            <a:r>
              <a:rPr lang="en-US" dirty="0" smtClean="0"/>
              <a:t>Transcripts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Courses are the link between teacher and student</a:t>
            </a:r>
          </a:p>
          <a:p>
            <a:pPr lvl="2">
              <a:defRPr/>
            </a:pPr>
            <a:r>
              <a:rPr lang="en-US" dirty="0" smtClean="0"/>
              <a:t>Required for teacher student data link</a:t>
            </a:r>
          </a:p>
          <a:p>
            <a:pPr marL="1371600" lvl="3" indent="0">
              <a:buFontTx/>
              <a:buNone/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Teacher student data link interchange is open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Teacher student data link snapsho</a:t>
            </a:r>
            <a:r>
              <a:rPr lang="en-US" dirty="0"/>
              <a:t>t</a:t>
            </a:r>
            <a:r>
              <a:rPr lang="en-US" dirty="0" smtClean="0"/>
              <a:t> opens in April</a:t>
            </a:r>
          </a:p>
          <a:p>
            <a:pPr lvl="3"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All districts are required to map courses</a:t>
            </a:r>
          </a:p>
          <a:p>
            <a:pPr marL="640080" lvl="2" indent="0">
              <a:buNone/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4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History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1127760"/>
            <a:ext cx="8686800" cy="54864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defRPr/>
            </a:pPr>
            <a:r>
              <a:rPr lang="en-US" dirty="0" smtClean="0"/>
              <a:t>In 2012-2013 school year all districts mapped courses</a:t>
            </a:r>
          </a:p>
          <a:p>
            <a:pPr lvl="2">
              <a:defRPr/>
            </a:pPr>
            <a:r>
              <a:rPr lang="en-US" dirty="0" smtClean="0"/>
              <a:t>2013-2014 some districts maintained their courses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2014-2015 all districts need to map courses</a:t>
            </a:r>
          </a:p>
          <a:p>
            <a:pPr lvl="3"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Simple process of replicating course codes forward to the current year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Export courses and update the mappings and reload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smtClean="0"/>
              <a:t>Complete by March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640080" lvl="2" indent="0">
              <a:buNone/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280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127760"/>
            <a:ext cx="8686800" cy="5486400"/>
          </a:xfrm>
          <a:prstGeom prst="rect">
            <a:avLst/>
          </a:prstGeom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50292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" charset="2"/>
              <a:buChar char="§"/>
              <a:defRPr sz="2400" b="1" kern="1200" spc="150" baseline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1pPr>
            <a:lvl2pPr marL="822960" indent="-4572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" charset="2"/>
              <a:buChar char="§"/>
              <a:defRPr sz="2200" kern="1200" spc="100" baseline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2pPr>
            <a:lvl3pPr marL="925830" indent="-28575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SzPct val="110000"/>
              <a:buFont typeface="Wingdings" charset="2"/>
              <a:buChar char="§"/>
              <a:defRPr sz="2000" kern="1200" spc="100" baseline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3pPr>
            <a:lvl4pPr marL="1200150" indent="-28575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110000"/>
              <a:buFont typeface="Wingdings" charset="2"/>
              <a:buChar char="§"/>
              <a:defRPr sz="1800" kern="120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4pPr>
            <a:lvl5pPr marL="1383030" indent="-28575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10000"/>
              <a:buFont typeface="Wingdings" charset="2"/>
              <a:buChar char="§"/>
              <a:defRPr sz="1600" kern="1200" spc="100" baseline="0">
                <a:solidFill>
                  <a:srgbClr val="5C6670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Documentation can be found at: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www.cde.state.co.us/datapipeline/standardcodesprojectdetails</a:t>
            </a:r>
            <a:endParaRPr lang="en-US" dirty="0" smtClean="0"/>
          </a:p>
          <a:p>
            <a:pPr marL="45720" indent="0">
              <a:buNone/>
            </a:pPr>
            <a:endParaRPr lang="en-US" sz="2800" dirty="0"/>
          </a:p>
          <a:p>
            <a:r>
              <a:rPr lang="en-US" sz="2800" dirty="0" smtClean="0"/>
              <a:t>SCED Code documentation under additional resources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www.cde.state.co.us/datapipeline/faq-sced</a:t>
            </a:r>
            <a:endParaRPr lang="en-US" dirty="0" smtClean="0"/>
          </a:p>
          <a:p>
            <a:pPr marL="45720" indent="0">
              <a:buNone/>
            </a:pPr>
            <a:endParaRPr lang="en-US" sz="2800" dirty="0"/>
          </a:p>
          <a:p>
            <a:r>
              <a:rPr lang="en-US" sz="2800" dirty="0" smtClean="0"/>
              <a:t>Template and training materials available on this site</a:t>
            </a:r>
            <a:endParaRPr lang="en-US" sz="2600" dirty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0549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How do I map courses codes for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2014-2015 school year?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204278"/>
            <a:ext cx="8229600" cy="498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dirty="0" smtClean="0"/>
          </a:p>
          <a:p>
            <a:r>
              <a:rPr lang="en-US" sz="2800" dirty="0" smtClean="0"/>
              <a:t>Districts can copy work forward from     2012-2013 or 2013-2014 school year to the 2014-2015 school year.</a:t>
            </a:r>
          </a:p>
          <a:p>
            <a:endParaRPr lang="en-US" sz="2200" dirty="0" smtClean="0"/>
          </a:p>
          <a:p>
            <a:r>
              <a:rPr lang="en-US" sz="2800" dirty="0"/>
              <a:t>U</a:t>
            </a:r>
            <a:r>
              <a:rPr lang="en-US" sz="2800" dirty="0" smtClean="0"/>
              <a:t>pload a file from information system extract</a:t>
            </a:r>
            <a:endParaRPr lang="en-US" sz="2400" dirty="0"/>
          </a:p>
          <a:p>
            <a:endParaRPr lang="en-US" sz="2200" dirty="0" smtClean="0"/>
          </a:p>
          <a:p>
            <a:r>
              <a:rPr lang="en-US" sz="2800" dirty="0" smtClean="0"/>
              <a:t>Ongoing process</a:t>
            </a:r>
          </a:p>
          <a:p>
            <a:endParaRPr lang="en-US" sz="2200" dirty="0" smtClean="0"/>
          </a:p>
          <a:p>
            <a:r>
              <a:rPr lang="en-US" sz="2800" dirty="0" smtClean="0"/>
              <a:t>Adjust codes as necessary</a:t>
            </a:r>
            <a:endParaRPr lang="en-US" sz="26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80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Replicate course code demo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264920"/>
            <a:ext cx="8229600" cy="4983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dirty="0" smtClean="0"/>
          </a:p>
          <a:p>
            <a:r>
              <a:rPr lang="en-US" sz="2800" dirty="0" smtClean="0"/>
              <a:t>Replicate course codes – (QA link for demo)</a:t>
            </a:r>
          </a:p>
          <a:p>
            <a:endParaRPr lang="en-US" sz="2800" dirty="0"/>
          </a:p>
          <a:p>
            <a:r>
              <a:rPr lang="en-US" sz="2800" dirty="0" smtClean="0"/>
              <a:t>Export course mappings and </a:t>
            </a:r>
            <a:r>
              <a:rPr lang="en-US" sz="2800" dirty="0" err="1" smtClean="0"/>
              <a:t>reupload</a:t>
            </a:r>
            <a:endParaRPr lang="en-US" sz="2800" dirty="0" smtClean="0"/>
          </a:p>
          <a:p>
            <a:pPr lvl="1"/>
            <a:r>
              <a:rPr lang="en-US" sz="2200" dirty="0" smtClean="0"/>
              <a:t>Export course mappings</a:t>
            </a:r>
          </a:p>
          <a:p>
            <a:pPr lvl="1"/>
            <a:r>
              <a:rPr lang="en-US" dirty="0" smtClean="0"/>
              <a:t>Change in Excel</a:t>
            </a:r>
          </a:p>
          <a:p>
            <a:pPr lvl="1"/>
            <a:r>
              <a:rPr lang="en-US" sz="2200" dirty="0" smtClean="0"/>
              <a:t>Export to tab delimited</a:t>
            </a:r>
          </a:p>
          <a:p>
            <a:pPr lvl="1"/>
            <a:r>
              <a:rPr lang="en-US" dirty="0" smtClean="0"/>
              <a:t>Upload into the system</a:t>
            </a:r>
            <a:endParaRPr lang="en-US" sz="22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>
                <a:hlinkClick r:id="rId3"/>
              </a:rPr>
              <a:t>QA system for demonstration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1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+mn-lt"/>
              </a:rPr>
              <a:t>Questions??????</a:t>
            </a:r>
            <a:endParaRPr lang="en-US" sz="3600" dirty="0">
              <a:latin typeface="+mn-lt"/>
            </a:endParaRPr>
          </a:p>
        </p:txBody>
      </p:sp>
      <p:sp>
        <p:nvSpPr>
          <p:cNvPr id="10445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04800" y="1584960"/>
            <a:ext cx="85344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dirty="0" smtClean="0"/>
              <a:t>Questions</a:t>
            </a:r>
          </a:p>
          <a:p>
            <a:pPr lvl="1"/>
            <a:r>
              <a:rPr lang="en-US" sz="2400" dirty="0" smtClean="0"/>
              <a:t>Kevin Smith </a:t>
            </a:r>
          </a:p>
          <a:p>
            <a:pPr lvl="1"/>
            <a:r>
              <a:rPr lang="en-US" sz="2400" dirty="0" smtClean="0"/>
              <a:t>(303) 866-6723  </a:t>
            </a:r>
          </a:p>
          <a:p>
            <a:pPr lvl="1"/>
            <a:r>
              <a:rPr lang="en-US" sz="2000" dirty="0" smtClean="0">
                <a:hlinkClick r:id="rId2"/>
              </a:rPr>
              <a:t>smith_kevin@cde.state.co.us</a:t>
            </a:r>
            <a:endParaRPr lang="en-US" sz="2000" dirty="0" smtClean="0"/>
          </a:p>
          <a:p>
            <a:pPr lvl="2">
              <a:buFontTx/>
              <a:buNone/>
            </a:pPr>
            <a:r>
              <a:rPr lang="en-US" sz="2000" dirty="0" smtClean="0"/>
              <a:t>Or visit</a:t>
            </a:r>
          </a:p>
          <a:p>
            <a:pPr lvl="1"/>
            <a:r>
              <a:rPr lang="en-US">
                <a:hlinkClick r:id="rId3"/>
              </a:rPr>
              <a:t>http://www.cde.state.co.us/datapipeline/standardcodesprojectdetails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Mute Your Phone  (*# Mutes and Un-mutes Individual Phones</a:t>
            </a:r>
            <a:r>
              <a:rPr lang="en-US" sz="2000" dirty="0" smtClean="0"/>
              <a:t>); many phones have a mute button on them.</a:t>
            </a:r>
          </a:p>
          <a:p>
            <a:pPr>
              <a:defRPr/>
            </a:pPr>
            <a:r>
              <a:rPr lang="en-US" sz="2000" dirty="0" smtClean="0"/>
              <a:t>If you receive a call and need to pick up, please disconnect from the webinar.  Otherwise, all town hall participants hear your hold music! </a:t>
            </a:r>
            <a:endParaRPr lang="en-US" sz="2000" dirty="0"/>
          </a:p>
          <a:p>
            <a:pPr>
              <a:defRPr/>
            </a:pPr>
            <a:r>
              <a:rPr lang="en-US" sz="2000" dirty="0" smtClean="0"/>
              <a:t>We </a:t>
            </a:r>
            <a:r>
              <a:rPr lang="en-US" sz="2000" dirty="0"/>
              <a:t>will hold the Q&amp;A session at the end of the presentation:</a:t>
            </a:r>
          </a:p>
          <a:p>
            <a:pPr marL="617220" lvl="1" indent="-342900">
              <a:lnSpc>
                <a:spcPct val="50000"/>
              </a:lnSpc>
              <a:spcBef>
                <a:spcPts val="1200"/>
              </a:spcBef>
              <a:buClr>
                <a:srgbClr val="FAAB67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Type it in the Chat Box for a response OR</a:t>
            </a:r>
          </a:p>
          <a:p>
            <a:pPr marL="617220" lvl="1" indent="-342900">
              <a:lnSpc>
                <a:spcPct val="50000"/>
              </a:lnSpc>
              <a:spcBef>
                <a:spcPts val="1200"/>
              </a:spcBef>
              <a:buClr>
                <a:srgbClr val="FAAB67"/>
              </a:buClr>
              <a:buFont typeface="Wingdings" pitchFamily="2" charset="2"/>
              <a:buChar char="§"/>
              <a:defRPr/>
            </a:pPr>
            <a:r>
              <a:rPr lang="en-US" sz="2000" dirty="0"/>
              <a:t>Raise Your Hand:</a:t>
            </a:r>
          </a:p>
          <a:p>
            <a:pPr marL="981075" lvl="2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 presenter will call your name</a:t>
            </a:r>
          </a:p>
          <a:p>
            <a:pPr marL="981075" lvl="2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After your name is called, un-mute your phone and speak your question/comment</a:t>
            </a:r>
          </a:p>
          <a:p>
            <a:pPr>
              <a:defRPr/>
            </a:pPr>
            <a:r>
              <a:rPr lang="en-US" sz="2000" dirty="0"/>
              <a:t>Please be respectful of others time; we may need to have a separate conversation later to best help you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Palatino Linotype" pitchFamily="18" charset="0"/>
              </a:rPr>
              <a:t>Webinar Etiquette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55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February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Standard Course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Statewide Common Course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736600" y="1719263"/>
            <a:ext cx="8407400" cy="4406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What are Statewide Common Course Codes?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Why we are doing this?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History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Documentation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How to replicate courses?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531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68300" y="1719263"/>
            <a:ext cx="8407400" cy="4406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Districts map local course codes to a statewide standard course code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Provides common course codes across the state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Makes communication easier when talking about courses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Transcripts</a:t>
            </a:r>
          </a:p>
        </p:txBody>
      </p:sp>
    </p:spTree>
    <p:extLst>
      <p:ext uri="{BB962C8B-B14F-4D97-AF65-F5344CB8AC3E}">
        <p14:creationId xmlns:p14="http://schemas.microsoft.com/office/powerpoint/2010/main" val="38459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Clarification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68300" y="1719263"/>
            <a:ext cx="8407400" cy="4406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Districts are not required to change their local course codes.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Districts should map to the best choice for the statewide standard course codes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All courses should be mapped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District courses where educator has an EDID are the priority</a:t>
            </a:r>
          </a:p>
          <a:p>
            <a:pPr lvl="1">
              <a:spcBef>
                <a:spcPts val="0"/>
              </a:spcBef>
            </a:pPr>
            <a:r>
              <a:rPr lang="en-US" sz="2600" dirty="0" smtClean="0"/>
              <a:t>Concurrent enrollment and preschool are lower priority</a:t>
            </a:r>
          </a:p>
        </p:txBody>
      </p:sp>
    </p:spTree>
    <p:extLst>
      <p:ext uri="{BB962C8B-B14F-4D97-AF65-F5344CB8AC3E}">
        <p14:creationId xmlns:p14="http://schemas.microsoft.com/office/powerpoint/2010/main" val="34174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What are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Statewide Common Course Codes ?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0" y="1524000"/>
            <a:ext cx="8686800" cy="4572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1" indent="-342900">
              <a:buFontTx/>
              <a:buChar char="•"/>
              <a:defRPr/>
            </a:pPr>
            <a:endParaRPr lang="en-US" dirty="0" smtClean="0"/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/>
              <a:t>Based </a:t>
            </a:r>
            <a:r>
              <a:rPr lang="en-US" dirty="0"/>
              <a:t>on the Secondary School Course Classification System:  </a:t>
            </a:r>
            <a:endParaRPr lang="en-US" dirty="0" smtClean="0"/>
          </a:p>
          <a:p>
            <a:pPr marL="742950" lvl="2" indent="-342900">
              <a:defRPr/>
            </a:pPr>
            <a:r>
              <a:rPr lang="en-US" dirty="0" smtClean="0"/>
              <a:t>School </a:t>
            </a:r>
            <a:r>
              <a:rPr lang="en-US" dirty="0"/>
              <a:t>for Exchange of Data (SCED) </a:t>
            </a:r>
            <a:endParaRPr lang="en-US" dirty="0" smtClean="0"/>
          </a:p>
          <a:p>
            <a:pPr marL="742950" lvl="2" indent="-342900">
              <a:defRPr/>
            </a:pPr>
            <a:r>
              <a:rPr lang="en-US" dirty="0" smtClean="0"/>
              <a:t>National Center for Education Statistics (NCES)</a:t>
            </a:r>
          </a:p>
          <a:p>
            <a:pPr marL="742950" lvl="2" indent="-342900">
              <a:defRPr/>
            </a:pPr>
            <a:r>
              <a:rPr lang="en-US" dirty="0" smtClean="0"/>
              <a:t>U.S. Department of Education</a:t>
            </a:r>
          </a:p>
          <a:p>
            <a:pPr marL="742950" lvl="2" indent="-342900">
              <a:defRPr/>
            </a:pPr>
            <a:endParaRPr lang="en-US" dirty="0" smtClean="0"/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US" dirty="0" smtClean="0"/>
              <a:t>Five </a:t>
            </a:r>
            <a:r>
              <a:rPr lang="en-US" dirty="0"/>
              <a:t>digit common codes for </a:t>
            </a:r>
            <a:r>
              <a:rPr lang="en-US" dirty="0" smtClean="0"/>
              <a:t>all courses PK-12</a:t>
            </a:r>
          </a:p>
          <a:p>
            <a:pPr marL="765810">
              <a:buFont typeface="Arial" pitchFamily="34" charset="0"/>
              <a:buChar char="•"/>
              <a:defRPr/>
            </a:pPr>
            <a:r>
              <a:rPr lang="en-US" sz="2400" dirty="0" smtClean="0"/>
              <a:t>First two digits subject area</a:t>
            </a:r>
          </a:p>
          <a:p>
            <a:pPr marL="765810">
              <a:buFont typeface="Arial" pitchFamily="34" charset="0"/>
              <a:buChar char="•"/>
              <a:defRPr/>
            </a:pPr>
            <a:r>
              <a:rPr lang="en-US" sz="2400" dirty="0" smtClean="0"/>
              <a:t>Last three digits content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28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>
                <a:latin typeface="+mn-lt"/>
              </a:rPr>
              <a:t>What are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Statewide Common Course Codes ?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524000"/>
            <a:ext cx="8686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None/>
            </a:pPr>
            <a:endParaRPr lang="en-US" sz="2400" smtClean="0"/>
          </a:p>
          <a:p>
            <a:r>
              <a:rPr lang="en-US" sz="2800" smtClean="0"/>
              <a:t>Majority of subject areas are covered</a:t>
            </a:r>
          </a:p>
          <a:p>
            <a:pPr lvl="1"/>
            <a:r>
              <a:rPr lang="en-US" sz="2400" smtClean="0"/>
              <a:t>Secondary (Middle School and High School)</a:t>
            </a:r>
          </a:p>
          <a:p>
            <a:pPr lvl="2"/>
            <a:r>
              <a:rPr lang="en-US" smtClean="0"/>
              <a:t>Over 1800 course codes</a:t>
            </a:r>
          </a:p>
          <a:p>
            <a:pPr lvl="2"/>
            <a:r>
              <a:rPr lang="en-US" smtClean="0"/>
              <a:t>Subject areas 01 - 22</a:t>
            </a:r>
          </a:p>
          <a:p>
            <a:pPr lvl="3"/>
            <a:endParaRPr lang="en-US" sz="1800" smtClean="0"/>
          </a:p>
          <a:p>
            <a:pPr lvl="1"/>
            <a:r>
              <a:rPr lang="en-US" sz="2400" smtClean="0"/>
              <a:t>Prior-to-secondary (Elementary and Middle School)</a:t>
            </a:r>
          </a:p>
          <a:p>
            <a:pPr lvl="2"/>
            <a:r>
              <a:rPr lang="en-US" smtClean="0"/>
              <a:t>About 500 codes</a:t>
            </a:r>
          </a:p>
          <a:p>
            <a:pPr lvl="2"/>
            <a:r>
              <a:rPr lang="en-US" smtClean="0"/>
              <a:t>Subject areas 51-73</a:t>
            </a:r>
          </a:p>
          <a:p>
            <a:endParaRPr lang="en-US" sz="2800" smtClean="0"/>
          </a:p>
          <a:p>
            <a:pPr lvl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4077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29323"/>
            <a:ext cx="8686800" cy="51816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800" dirty="0" smtClean="0"/>
              <a:t>Sample course codes and definitions</a:t>
            </a:r>
          </a:p>
          <a:p>
            <a:pPr lvl="1">
              <a:defRPr/>
            </a:pPr>
            <a:r>
              <a:rPr lang="en-US" sz="2400" dirty="0" smtClean="0"/>
              <a:t>Majority of focus on secondary grades</a:t>
            </a:r>
          </a:p>
          <a:p>
            <a:pPr lvl="2">
              <a:defRPr/>
            </a:pPr>
            <a:r>
              <a:rPr lang="en-US" sz="2000" dirty="0" smtClean="0"/>
              <a:t>Example of Chemistry choices</a:t>
            </a:r>
          </a:p>
          <a:p>
            <a:pPr marL="457200" lvl="1" indent="0">
              <a:buFontTx/>
              <a:buNone/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/>
          </a:p>
          <a:p>
            <a:pPr marL="457200" lvl="1" indent="0">
              <a:buFontTx/>
              <a:buNone/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</p:txBody>
      </p:sp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>
          <a:xfrm>
            <a:off x="381000" y="187960"/>
            <a:ext cx="8382000" cy="10541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Statewide Common Course Codes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403860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025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10632</TotalTime>
  <Words>691</Words>
  <Application>Microsoft Office PowerPoint</Application>
  <PresentationFormat>On-screen Show (4:3)</PresentationFormat>
  <Paragraphs>187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CDE THEME</vt:lpstr>
      <vt:lpstr>Course Code Webinar  February 2015</vt:lpstr>
      <vt:lpstr>Webinar Etiquette</vt:lpstr>
      <vt:lpstr>Statewide Standard Course Codes</vt:lpstr>
      <vt:lpstr>Statewide Common Course Codes</vt:lpstr>
      <vt:lpstr>Goal</vt:lpstr>
      <vt:lpstr>Clarification</vt:lpstr>
      <vt:lpstr>What are  Statewide Common Course Codes ?</vt:lpstr>
      <vt:lpstr>What are  Statewide Common Course Codes ?</vt:lpstr>
      <vt:lpstr>Statewide Common Course Codes </vt:lpstr>
      <vt:lpstr>Statewide Common Course Codes </vt:lpstr>
      <vt:lpstr>Statewide Common Course Codes </vt:lpstr>
      <vt:lpstr>Statewide Common Course Codes </vt:lpstr>
      <vt:lpstr>Statewide Common Course Codes </vt:lpstr>
      <vt:lpstr>Why do we need course codes?</vt:lpstr>
      <vt:lpstr>History</vt:lpstr>
      <vt:lpstr>Documentation</vt:lpstr>
      <vt:lpstr>How do I map courses codes for  2014-2015 school year?</vt:lpstr>
      <vt:lpstr>Replicate course code demo</vt:lpstr>
      <vt:lpstr>Questions??????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Smith, Kevin</cp:lastModifiedBy>
  <cp:revision>386</cp:revision>
  <cp:lastPrinted>2015-02-09T20:39:23Z</cp:lastPrinted>
  <dcterms:created xsi:type="dcterms:W3CDTF">2012-07-16T02:29:43Z</dcterms:created>
  <dcterms:modified xsi:type="dcterms:W3CDTF">2015-02-10T17:07:19Z</dcterms:modified>
</cp:coreProperties>
</file>