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81" r:id="rId5"/>
    <p:sldId id="282" r:id="rId6"/>
    <p:sldId id="283" r:id="rId7"/>
    <p:sldId id="284" r:id="rId8"/>
    <p:sldId id="260" r:id="rId9"/>
    <p:sldId id="262" r:id="rId10"/>
    <p:sldId id="263" r:id="rId11"/>
    <p:sldId id="285" r:id="rId12"/>
    <p:sldId id="265" r:id="rId13"/>
    <p:sldId id="286" r:id="rId14"/>
    <p:sldId id="272" r:id="rId15"/>
    <p:sldId id="267" r:id="rId16"/>
    <p:sldId id="268" r:id="rId17"/>
    <p:sldId id="269" r:id="rId18"/>
    <p:sldId id="270" r:id="rId19"/>
    <p:sldId id="274" r:id="rId20"/>
    <p:sldId id="275" r:id="rId21"/>
    <p:sldId id="276" r:id="rId22"/>
    <p:sldId id="277" r:id="rId23"/>
    <p:sldId id="280" r:id="rId24"/>
    <p:sldId id="278" r:id="rId25"/>
    <p:sldId id="290" r:id="rId26"/>
    <p:sldId id="287" r:id="rId27"/>
    <p:sldId id="288" r:id="rId28"/>
    <p:sldId id="291" r:id="rId29"/>
    <p:sldId id="292" r:id="rId30"/>
    <p:sldId id="293" r:id="rId31"/>
    <p:sldId id="279" r:id="rId32"/>
    <p:sldId id="271" r:id="rId3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autoAdjust="0"/>
  </p:normalViewPr>
  <p:slideViewPr>
    <p:cSldViewPr snapToGrid="0">
      <p:cViewPr varScale="1">
        <p:scale>
          <a:sx n="66" d="100"/>
          <a:sy n="66" d="100"/>
        </p:scale>
        <p:origin x="972"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15" tIns="46657" rIns="93315" bIns="46657" rtlCol="0"/>
          <a:lstStyle>
            <a:lvl1pPr algn="r">
              <a:defRPr sz="1200"/>
            </a:lvl1pPr>
          </a:lstStyle>
          <a:p>
            <a:fld id="{3872E894-E0CE-40CF-8CA0-23F05C6E40C6}" type="datetimeFigureOut">
              <a:rPr lang="en-US" smtClean="0"/>
              <a:t>10/15/2019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7" rIns="93315" bIns="46657"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urveymonkey.com/r/cqpepilot_lo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ompetitiveGrants@cde.state.co.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cdc.gov/phcommunities/resourcekit/evaluate/smart_objective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mailto:Rodriguez_M@cde.state.co.us" TargetMode="External"/><Relationship Id="rId2" Type="http://schemas.openxmlformats.org/officeDocument/2006/relationships/hyperlink" Target="mailto:Milliken_S@cde.state.co.us" TargetMode="External"/><Relationship Id="rId1" Type="http://schemas.openxmlformats.org/officeDocument/2006/relationships/slideLayout" Target="../slideLayouts/slideLayout2.xml"/><Relationship Id="rId4" Type="http://schemas.openxmlformats.org/officeDocument/2006/relationships/hyperlink" Target="mailto:Christensen_A@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healthyschools/pecat/" TargetMode="External"/><Relationship Id="rId2" Type="http://schemas.openxmlformats.org/officeDocument/2006/relationships/hyperlink" Target="http://www.peforallcolorado.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36239"/>
            <a:ext cx="7772400" cy="1549556"/>
          </a:xfrm>
        </p:spPr>
        <p:txBody>
          <a:bodyPr>
            <a:normAutofit fontScale="90000"/>
          </a:bodyPr>
          <a:lstStyle/>
          <a:p>
            <a:r>
              <a:rPr lang="en-US" sz="2200" dirty="0"/>
              <a:t>COLORADO COMPREHENSIVE QUALITY PHYSICAL EDUCATION INSTRUCTION PILOT PROGRAM</a:t>
            </a:r>
            <a:br>
              <a:rPr lang="en-US" sz="2200" dirty="0"/>
            </a:br>
            <a:r>
              <a:rPr lang="en-US" dirty="0"/>
              <a:t/>
            </a:r>
            <a:br>
              <a:rPr lang="en-US" dirty="0"/>
            </a:br>
            <a:r>
              <a:rPr lang="en-US" sz="1600" dirty="0"/>
              <a:t>PURSUANT TO: Health and Wellness Through Comprehensive</a:t>
            </a:r>
            <a:br>
              <a:rPr lang="en-US" sz="1600" dirty="0"/>
            </a:br>
            <a:r>
              <a:rPr lang="en-US" sz="1600" dirty="0"/>
              <a:t>Quality Physical Education Instruction Pilot Program (C.R.S 22-99-101)</a:t>
            </a:r>
            <a:br>
              <a:rPr lang="en-US" sz="1600" dirty="0"/>
            </a:br>
            <a:endParaRPr lang="en-US" dirty="0"/>
          </a:p>
        </p:txBody>
      </p:sp>
      <p:sp>
        <p:nvSpPr>
          <p:cNvPr id="3" name="Subtitle 2"/>
          <p:cNvSpPr>
            <a:spLocks noGrp="1"/>
          </p:cNvSpPr>
          <p:nvPr>
            <p:ph type="subTitle" idx="1"/>
          </p:nvPr>
        </p:nvSpPr>
        <p:spPr/>
        <p:txBody>
          <a:bodyPr/>
          <a:lstStyle/>
          <a:p>
            <a:pPr>
              <a:lnSpc>
                <a:spcPct val="100000"/>
              </a:lnSpc>
              <a:spcBef>
                <a:spcPts val="0"/>
              </a:spcBef>
            </a:pPr>
            <a:r>
              <a:rPr lang="en-US" dirty="0"/>
              <a:t>Application Webinar</a:t>
            </a:r>
          </a:p>
          <a:p>
            <a:pPr>
              <a:lnSpc>
                <a:spcPct val="100000"/>
              </a:lnSpc>
              <a:spcBef>
                <a:spcPts val="0"/>
              </a:spcBef>
            </a:pPr>
            <a:r>
              <a:rPr lang="en-US" dirty="0"/>
              <a:t>October 2019</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D5602-3F95-4502-B406-0C967B958459}"/>
              </a:ext>
            </a:extLst>
          </p:cNvPr>
          <p:cNvSpPr>
            <a:spLocks noGrp="1"/>
          </p:cNvSpPr>
          <p:nvPr>
            <p:ph type="title"/>
          </p:nvPr>
        </p:nvSpPr>
        <p:spPr/>
        <p:txBody>
          <a:bodyPr/>
          <a:lstStyle/>
          <a:p>
            <a:r>
              <a:rPr lang="en-US" dirty="0"/>
              <a:t>Allowable Use of Funds</a:t>
            </a:r>
          </a:p>
        </p:txBody>
      </p:sp>
      <p:sp>
        <p:nvSpPr>
          <p:cNvPr id="3" name="Content Placeholder 2">
            <a:extLst>
              <a:ext uri="{FF2B5EF4-FFF2-40B4-BE49-F238E27FC236}">
                <a16:creationId xmlns:a16="http://schemas.microsoft.com/office/drawing/2014/main" xmlns="" id="{D050806C-8631-43B1-ADE3-C8B8B347B56A}"/>
              </a:ext>
            </a:extLst>
          </p:cNvPr>
          <p:cNvSpPr>
            <a:spLocks noGrp="1"/>
          </p:cNvSpPr>
          <p:nvPr>
            <p:ph idx="1"/>
          </p:nvPr>
        </p:nvSpPr>
        <p:spPr/>
        <p:txBody>
          <a:bodyPr>
            <a:normAutofit fontScale="77500" lnSpcReduction="20000"/>
          </a:bodyPr>
          <a:lstStyle/>
          <a:p>
            <a:r>
              <a:rPr lang="en-US" dirty="0"/>
              <a:t>Funding for developing and implementing local comprehensive quality physical education programs may include, but are not limited to:</a:t>
            </a:r>
          </a:p>
          <a:p>
            <a:pPr lvl="1"/>
            <a:r>
              <a:rPr lang="en-US" dirty="0"/>
              <a:t>Staff salary and benefits to support comprehensive quality physical education for all students.</a:t>
            </a:r>
          </a:p>
          <a:p>
            <a:pPr lvl="1"/>
            <a:r>
              <a:rPr lang="en-US" dirty="0"/>
              <a:t>Purchase of curriculum, resources, equipment, and materials, to support implementation of a comprehensive quality physical education program for all students.</a:t>
            </a:r>
          </a:p>
          <a:p>
            <a:pPr lvl="1"/>
            <a:r>
              <a:rPr lang="en-US" dirty="0"/>
              <a:t>Stipends, substitute pay, salary, materials and resources needed to effectively align existing curricular resources with 2020 Physical Education Standards or curriculum mapping to identify gaps and strengths in existing curricula.</a:t>
            </a:r>
          </a:p>
          <a:p>
            <a:pPr lvl="1"/>
            <a:r>
              <a:rPr lang="en-US" dirty="0"/>
              <a:t>Support professional development for physical education teachers or other staff members to support implementation of a comprehensive quality physical education program.</a:t>
            </a:r>
          </a:p>
          <a:p>
            <a:pPr lvl="1"/>
            <a:r>
              <a:rPr lang="en-US" dirty="0"/>
              <a:t>Funds to travel for two, two-day meetings and other professional development opportunities.</a:t>
            </a:r>
          </a:p>
          <a:p>
            <a:pPr lvl="1"/>
            <a:r>
              <a:rPr lang="en-US" dirty="0"/>
              <a:t>Purchase of technology (e.g., heart rate monitors, pedometers, classroom projector, iPad, cords, etc.) (must be approved by CDE).</a:t>
            </a:r>
          </a:p>
          <a:p>
            <a:pPr marL="0" indent="0">
              <a:buNone/>
            </a:pPr>
            <a:endParaRPr lang="en-US" dirty="0"/>
          </a:p>
          <a:p>
            <a:r>
              <a:rPr lang="en-US" b="1" dirty="0"/>
              <a:t>Note:</a:t>
            </a:r>
            <a:r>
              <a:rPr lang="en-US" dirty="0"/>
              <a:t> Funding may not be used for capital needs, and/or supplant any activities that currently support a comprehensive quality physical education program. </a:t>
            </a:r>
          </a:p>
        </p:txBody>
      </p:sp>
      <p:sp>
        <p:nvSpPr>
          <p:cNvPr id="4" name="Slide Number Placeholder 3">
            <a:extLst>
              <a:ext uri="{FF2B5EF4-FFF2-40B4-BE49-F238E27FC236}">
                <a16:creationId xmlns:a16="http://schemas.microsoft.com/office/drawing/2014/main" xmlns="" id="{0B18F85D-DCE3-46A3-BEC9-E2B028108DC2}"/>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5787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BFC819-4D4B-449C-A8B4-D5DB4CCD9627}"/>
              </a:ext>
            </a:extLst>
          </p:cNvPr>
          <p:cNvSpPr>
            <a:spLocks noGrp="1"/>
          </p:cNvSpPr>
          <p:nvPr>
            <p:ph type="title"/>
          </p:nvPr>
        </p:nvSpPr>
        <p:spPr/>
        <p:txBody>
          <a:bodyPr/>
          <a:lstStyle/>
          <a:p>
            <a:r>
              <a:rPr lang="en-US" dirty="0"/>
              <a:t>Duration of Grant</a:t>
            </a:r>
          </a:p>
        </p:txBody>
      </p:sp>
      <p:sp>
        <p:nvSpPr>
          <p:cNvPr id="3" name="Content Placeholder 2">
            <a:extLst>
              <a:ext uri="{FF2B5EF4-FFF2-40B4-BE49-F238E27FC236}">
                <a16:creationId xmlns:a16="http://schemas.microsoft.com/office/drawing/2014/main" xmlns="" id="{A98DDC74-FB84-4D1F-AE9C-4A7AAB97ECBB}"/>
              </a:ext>
            </a:extLst>
          </p:cNvPr>
          <p:cNvSpPr>
            <a:spLocks noGrp="1"/>
          </p:cNvSpPr>
          <p:nvPr>
            <p:ph idx="1"/>
          </p:nvPr>
        </p:nvSpPr>
        <p:spPr/>
        <p:txBody>
          <a:bodyPr/>
          <a:lstStyle/>
          <a:p>
            <a:r>
              <a:rPr lang="en-US" dirty="0"/>
              <a:t>Grants will be awarded for a three-year term , with Year 1 beginning July 1, 2020, through June 30, 2021. Additional grant funding for subsequent years will be contingent upon annual appropriations by the State Legislature as well as completion of all evaluation and reporting requirements (see Evaluation and Reporting section). Year 1 funds must be expended by </a:t>
            </a:r>
            <a:r>
              <a:rPr lang="en-US" b="1" dirty="0"/>
              <a:t>June 30, 2021</a:t>
            </a:r>
            <a:r>
              <a:rPr lang="en-US" dirty="0"/>
              <a:t>.</a:t>
            </a:r>
          </a:p>
          <a:p>
            <a:endParaRPr lang="en-US" dirty="0"/>
          </a:p>
        </p:txBody>
      </p:sp>
      <p:sp>
        <p:nvSpPr>
          <p:cNvPr id="4" name="Slide Number Placeholder 3">
            <a:extLst>
              <a:ext uri="{FF2B5EF4-FFF2-40B4-BE49-F238E27FC236}">
                <a16:creationId xmlns:a16="http://schemas.microsoft.com/office/drawing/2014/main" xmlns="" id="{7533277E-C789-48B7-8BD5-DE5CFA613517}"/>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999266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ED22C7-DE91-4E06-92A1-C43DDC7E2607}"/>
              </a:ext>
            </a:extLst>
          </p:cNvPr>
          <p:cNvSpPr>
            <a:spLocks noGrp="1"/>
          </p:cNvSpPr>
          <p:nvPr>
            <p:ph type="title"/>
          </p:nvPr>
        </p:nvSpPr>
        <p:spPr/>
        <p:txBody>
          <a:bodyPr/>
          <a:lstStyle/>
          <a:p>
            <a:r>
              <a:rPr lang="en-US" dirty="0"/>
              <a:t>Evaluation and Reporting</a:t>
            </a:r>
          </a:p>
        </p:txBody>
      </p:sp>
      <p:sp>
        <p:nvSpPr>
          <p:cNvPr id="3" name="Content Placeholder 2">
            <a:extLst>
              <a:ext uri="{FF2B5EF4-FFF2-40B4-BE49-F238E27FC236}">
                <a16:creationId xmlns:a16="http://schemas.microsoft.com/office/drawing/2014/main" xmlns="" id="{D16B65F8-0BFE-4AA0-A033-C0A9C25F0A28}"/>
              </a:ext>
            </a:extLst>
          </p:cNvPr>
          <p:cNvSpPr>
            <a:spLocks noGrp="1"/>
          </p:cNvSpPr>
          <p:nvPr>
            <p:ph idx="1"/>
          </p:nvPr>
        </p:nvSpPr>
        <p:spPr/>
        <p:txBody>
          <a:bodyPr>
            <a:normAutofit fontScale="70000" lnSpcReduction="20000"/>
          </a:bodyPr>
          <a:lstStyle/>
          <a:p>
            <a:r>
              <a:rPr lang="en-US" dirty="0"/>
              <a:t>Each Education Provider that receives a Comprehensive Quality Physical Education grant is required to report, at a minimum, the following information to the Department:</a:t>
            </a:r>
          </a:p>
          <a:p>
            <a:pPr lvl="1"/>
            <a:r>
              <a:rPr lang="en-US" dirty="0"/>
              <a:t>Annual mid-year progress report on work plan and objectives (January 29, 2021); </a:t>
            </a:r>
          </a:p>
          <a:p>
            <a:pPr lvl="1"/>
            <a:r>
              <a:rPr lang="en-US" dirty="0"/>
              <a:t>Annual mid-year progress budget report (January 29, 2021); </a:t>
            </a:r>
          </a:p>
          <a:p>
            <a:pPr lvl="1"/>
            <a:r>
              <a:rPr lang="en-US" dirty="0"/>
              <a:t>End-of-year progress report regarding work plan (June 30, 2021);</a:t>
            </a:r>
          </a:p>
          <a:p>
            <a:pPr lvl="1"/>
            <a:r>
              <a:rPr lang="en-US" dirty="0"/>
              <a:t>End-of-year progress report regarding budget (June 30, 2021);</a:t>
            </a:r>
          </a:p>
          <a:p>
            <a:pPr lvl="1"/>
            <a:r>
              <a:rPr lang="en-US" dirty="0"/>
              <a:t>New work plan for the following fiscal year 2020-2021 (June 30, 2021);</a:t>
            </a:r>
          </a:p>
          <a:p>
            <a:pPr lvl="1"/>
            <a:r>
              <a:rPr lang="en-US" dirty="0"/>
              <a:t>New budget for the following fiscal year 2020-2021 (June 30, 2021);</a:t>
            </a:r>
          </a:p>
          <a:p>
            <a:pPr lvl="1"/>
            <a:r>
              <a:rPr lang="en-US" dirty="0"/>
              <a:t>Success Story (June 30, 2021); and</a:t>
            </a:r>
          </a:p>
          <a:p>
            <a:pPr lvl="1"/>
            <a:r>
              <a:rPr lang="en-US" dirty="0"/>
              <a:t>An annual financial report (AFR) (September 30, 2021).</a:t>
            </a:r>
          </a:p>
          <a:p>
            <a:pPr marL="0" indent="0">
              <a:buNone/>
            </a:pPr>
            <a:endParaRPr lang="en-US" dirty="0"/>
          </a:p>
          <a:p>
            <a:r>
              <a:rPr lang="en-US" dirty="0"/>
              <a:t>As part of these reports each school awarded a pilot program grant and each school district awarded a pilot program grant shall prepare a three-year comprehensive quality physical education instruction action plan that includes class schedules, physical education curriculum, physical education teacher qualifications, a professional development plan, and sample physical education assessments and assessment rubrics. </a:t>
            </a:r>
          </a:p>
          <a:p>
            <a:pPr marL="0" indent="0">
              <a:buNone/>
            </a:pPr>
            <a:endParaRPr lang="en-US" dirty="0"/>
          </a:p>
          <a:p>
            <a:r>
              <a:rPr lang="en-US" dirty="0"/>
              <a:t>See </a:t>
            </a:r>
            <a:r>
              <a:rPr lang="en-US" b="1" dirty="0"/>
              <a:t>Attachment C</a:t>
            </a:r>
            <a:r>
              <a:rPr lang="en-US" dirty="0"/>
              <a:t> for the Mid-Year Progress Report Questions, and </a:t>
            </a:r>
            <a:r>
              <a:rPr lang="en-US" b="1" dirty="0"/>
              <a:t>Attachment D</a:t>
            </a:r>
            <a:r>
              <a:rPr lang="en-US" dirty="0"/>
              <a:t> for the End-of Year Program Report Questions. </a:t>
            </a:r>
          </a:p>
        </p:txBody>
      </p:sp>
      <p:sp>
        <p:nvSpPr>
          <p:cNvPr id="4" name="Slide Number Placeholder 3">
            <a:extLst>
              <a:ext uri="{FF2B5EF4-FFF2-40B4-BE49-F238E27FC236}">
                <a16:creationId xmlns:a16="http://schemas.microsoft.com/office/drawing/2014/main" xmlns="" id="{7F00094A-1E5C-4269-90CF-28F26E05CF2B}"/>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550843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ED22C7-DE91-4E06-92A1-C43DDC7E2607}"/>
              </a:ext>
            </a:extLst>
          </p:cNvPr>
          <p:cNvSpPr>
            <a:spLocks noGrp="1"/>
          </p:cNvSpPr>
          <p:nvPr>
            <p:ph type="title"/>
          </p:nvPr>
        </p:nvSpPr>
        <p:spPr>
          <a:xfrm>
            <a:off x="245193" y="254514"/>
            <a:ext cx="7707570" cy="756418"/>
          </a:xfrm>
        </p:spPr>
        <p:txBody>
          <a:bodyPr/>
          <a:lstStyle/>
          <a:p>
            <a:r>
              <a:rPr lang="en-US" dirty="0"/>
              <a:t>Evaluation and Reporting (continued)</a:t>
            </a:r>
          </a:p>
        </p:txBody>
      </p:sp>
      <p:sp>
        <p:nvSpPr>
          <p:cNvPr id="3" name="Content Placeholder 2">
            <a:extLst>
              <a:ext uri="{FF2B5EF4-FFF2-40B4-BE49-F238E27FC236}">
                <a16:creationId xmlns:a16="http://schemas.microsoft.com/office/drawing/2014/main" xmlns="" id="{D16B65F8-0BFE-4AA0-A033-C0A9C25F0A28}"/>
              </a:ext>
            </a:extLst>
          </p:cNvPr>
          <p:cNvSpPr>
            <a:spLocks noGrp="1"/>
          </p:cNvSpPr>
          <p:nvPr>
            <p:ph idx="1"/>
          </p:nvPr>
        </p:nvSpPr>
        <p:spPr/>
        <p:txBody>
          <a:bodyPr>
            <a:normAutofit fontScale="70000" lnSpcReduction="20000"/>
          </a:bodyPr>
          <a:lstStyle/>
          <a:p>
            <a:r>
              <a:rPr lang="en-US" dirty="0"/>
              <a:t>To assess the pilot program impacts, schools and districts may be asked to include demonstration of changes in student disciplinary referrals, attendance, and academic achievement. Other objective measures of student health and well-being may be collected to demonstrate changes in levels of physical fitness, mental health, and substance use. Schools will be encouraged to use statewide tools to track changes in student behavior as well as changes in policies and practices.</a:t>
            </a:r>
          </a:p>
          <a:p>
            <a:pPr marL="0" indent="0">
              <a:buNone/>
            </a:pPr>
            <a:endParaRPr lang="en-US" dirty="0"/>
          </a:p>
          <a:p>
            <a:r>
              <a:rPr lang="en-US" dirty="0"/>
              <a:t>An outside evaluator will be identified to support and conduct student and instructor perception survey and interviews to determine the value of the pilot program experience to students, physical education instructors and classroom instructors. The evaluators shall review formative and summative assessment data to determine the impact of the pilot program. The evaluators will work with grantees to identify and determine collection practices for necessary data.</a:t>
            </a:r>
          </a:p>
          <a:p>
            <a:pPr marL="0" indent="0">
              <a:buNone/>
            </a:pPr>
            <a:endParaRPr lang="en-US" dirty="0"/>
          </a:p>
          <a:p>
            <a:r>
              <a:rPr lang="en-US" dirty="0"/>
              <a:t>Necessary data collected by pilot program participants must include, but not limited to, student demographics, measures of student poverty, and English Language Learners Status. The program evaluator, school, or district will not release any identifying information and shall comply with state and federal law related to student data privacy.</a:t>
            </a:r>
          </a:p>
        </p:txBody>
      </p:sp>
      <p:sp>
        <p:nvSpPr>
          <p:cNvPr id="4" name="Slide Number Placeholder 3">
            <a:extLst>
              <a:ext uri="{FF2B5EF4-FFF2-40B4-BE49-F238E27FC236}">
                <a16:creationId xmlns:a16="http://schemas.microsoft.com/office/drawing/2014/main" xmlns="" id="{7F00094A-1E5C-4269-90CF-28F26E05CF2B}"/>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239112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C285A6-3EF3-42BE-8D22-44F126FBC181}"/>
              </a:ext>
            </a:extLst>
          </p:cNvPr>
          <p:cNvSpPr>
            <a:spLocks noGrp="1"/>
          </p:cNvSpPr>
          <p:nvPr>
            <p:ph type="title"/>
          </p:nvPr>
        </p:nvSpPr>
        <p:spPr/>
        <p:txBody>
          <a:bodyPr/>
          <a:lstStyle/>
          <a:p>
            <a:r>
              <a:rPr lang="en-US" dirty="0"/>
              <a:t>Intent to Apply</a:t>
            </a:r>
          </a:p>
        </p:txBody>
      </p:sp>
      <p:sp>
        <p:nvSpPr>
          <p:cNvPr id="3" name="Content Placeholder 2">
            <a:extLst>
              <a:ext uri="{FF2B5EF4-FFF2-40B4-BE49-F238E27FC236}">
                <a16:creationId xmlns:a16="http://schemas.microsoft.com/office/drawing/2014/main" xmlns="" id="{2A16DE44-58E4-46EA-82AE-669E865D7FB3}"/>
              </a:ext>
            </a:extLst>
          </p:cNvPr>
          <p:cNvSpPr>
            <a:spLocks noGrp="1"/>
          </p:cNvSpPr>
          <p:nvPr>
            <p:ph idx="1"/>
          </p:nvPr>
        </p:nvSpPr>
        <p:spPr/>
        <p:txBody>
          <a:bodyPr>
            <a:normAutofit lnSpcReduction="10000"/>
          </a:bodyPr>
          <a:lstStyle/>
          <a:p>
            <a:endParaRPr lang="en-US" dirty="0" smtClean="0"/>
          </a:p>
          <a:p>
            <a:endParaRPr lang="en-US" dirty="0"/>
          </a:p>
          <a:p>
            <a:r>
              <a:rPr lang="en-US" dirty="0" smtClean="0"/>
              <a:t>The </a:t>
            </a:r>
            <a:r>
              <a:rPr lang="en-US" dirty="0"/>
              <a:t>Letter of Intent to apply</a:t>
            </a:r>
            <a:br>
              <a:rPr lang="en-US" dirty="0"/>
            </a:br>
            <a:r>
              <a:rPr lang="en-US" dirty="0"/>
              <a:t>for the Comprehensive</a:t>
            </a:r>
            <a:br>
              <a:rPr lang="en-US" dirty="0"/>
            </a:br>
            <a:r>
              <a:rPr lang="en-US" dirty="0"/>
              <a:t>Quality Physical Education</a:t>
            </a:r>
            <a:br>
              <a:rPr lang="en-US" dirty="0"/>
            </a:br>
            <a:r>
              <a:rPr lang="en-US" dirty="0"/>
              <a:t>Pilot </a:t>
            </a:r>
            <a:r>
              <a:rPr lang="en-US" dirty="0" smtClean="0"/>
              <a:t>is due Friday, October 25,                                                   2019 at 11:59 pm</a:t>
            </a:r>
            <a:r>
              <a:rPr lang="en-US" dirty="0"/>
              <a:t/>
            </a:r>
            <a:br>
              <a:rPr lang="en-US" dirty="0"/>
            </a:br>
            <a:endParaRPr lang="en-US" dirty="0" smtClean="0"/>
          </a:p>
          <a:p>
            <a:r>
              <a:rPr lang="en-US" dirty="0" smtClean="0"/>
              <a:t>This </a:t>
            </a:r>
            <a:r>
              <a:rPr lang="en-US" dirty="0"/>
              <a:t>is an optional portion of</a:t>
            </a:r>
            <a:br>
              <a:rPr lang="en-US" dirty="0"/>
            </a:br>
            <a:r>
              <a:rPr lang="en-US" dirty="0"/>
              <a:t>the application process and</a:t>
            </a:r>
            <a:br>
              <a:rPr lang="en-US" dirty="0"/>
            </a:br>
            <a:r>
              <a:rPr lang="en-US" dirty="0"/>
              <a:t>will not be used in the review</a:t>
            </a:r>
            <a:br>
              <a:rPr lang="en-US" dirty="0"/>
            </a:br>
            <a:r>
              <a:rPr lang="en-US" dirty="0"/>
              <a:t>or scoring. Please submit</a:t>
            </a:r>
            <a:br>
              <a:rPr lang="en-US" dirty="0"/>
            </a:br>
            <a:r>
              <a:rPr lang="en-US" dirty="0"/>
              <a:t>online via SurveyMonkey at</a:t>
            </a:r>
            <a:br>
              <a:rPr lang="en-US" dirty="0"/>
            </a:br>
            <a:r>
              <a:rPr lang="en-US" dirty="0">
                <a:hlinkClick r:id="rId2"/>
              </a:rPr>
              <a:t>https://www.surveymonkey.com/r/cqpepilot_loi</a:t>
            </a:r>
            <a:endParaRPr lang="en-US" dirty="0">
              <a:highlight>
                <a:srgbClr val="FFFF00"/>
              </a:highlight>
            </a:endParaRPr>
          </a:p>
          <a:p>
            <a:endParaRPr lang="en-US" sz="1600" dirty="0"/>
          </a:p>
          <a:p>
            <a:endParaRPr lang="en-US" sz="1600" dirty="0"/>
          </a:p>
          <a:p>
            <a:endParaRPr lang="en-US" dirty="0"/>
          </a:p>
        </p:txBody>
      </p:sp>
      <p:sp>
        <p:nvSpPr>
          <p:cNvPr id="4" name="Slide Number Placeholder 3">
            <a:extLst>
              <a:ext uri="{FF2B5EF4-FFF2-40B4-BE49-F238E27FC236}">
                <a16:creationId xmlns:a16="http://schemas.microsoft.com/office/drawing/2014/main" xmlns="" id="{5B173879-7207-4EFD-B628-F73F3C345081}"/>
              </a:ext>
            </a:extLst>
          </p:cNvPr>
          <p:cNvSpPr>
            <a:spLocks noGrp="1"/>
          </p:cNvSpPr>
          <p:nvPr>
            <p:ph type="sldNum" sz="quarter" idx="12"/>
          </p:nvPr>
        </p:nvSpPr>
        <p:spPr/>
        <p:txBody>
          <a:bodyPr/>
          <a:lstStyle/>
          <a:p>
            <a:fld id="{C479D5F6-EDCB-402A-AC08-4943A1820E8F}" type="slidenum">
              <a:rPr lang="en-US" smtClean="0"/>
              <a:pPr/>
              <a:t>14</a:t>
            </a:fld>
            <a:endParaRPr lang="en-US" dirty="0"/>
          </a:p>
        </p:txBody>
      </p:sp>
      <p:pic>
        <p:nvPicPr>
          <p:cNvPr id="7" name="Picture 6">
            <a:extLst>
              <a:ext uri="{FF2B5EF4-FFF2-40B4-BE49-F238E27FC236}">
                <a16:creationId xmlns:a16="http://schemas.microsoft.com/office/drawing/2014/main" xmlns="" id="{D466A9F8-65A8-4595-9D2C-B7D607160DC7}"/>
              </a:ext>
            </a:extLst>
          </p:cNvPr>
          <p:cNvPicPr>
            <a:picLocks noChangeAspect="1"/>
          </p:cNvPicPr>
          <p:nvPr/>
        </p:nvPicPr>
        <p:blipFill>
          <a:blip r:embed="rId3"/>
          <a:stretch>
            <a:fillRect/>
          </a:stretch>
        </p:blipFill>
        <p:spPr>
          <a:xfrm>
            <a:off x="4687926" y="1607419"/>
            <a:ext cx="4139817" cy="3609473"/>
          </a:xfrm>
          <a:prstGeom prst="rect">
            <a:avLst/>
          </a:prstGeom>
        </p:spPr>
      </p:pic>
    </p:spTree>
    <p:extLst>
      <p:ext uri="{BB962C8B-B14F-4D97-AF65-F5344CB8AC3E}">
        <p14:creationId xmlns:p14="http://schemas.microsoft.com/office/powerpoint/2010/main" val="3496111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D6F935-83CB-4B36-832C-73EC85FDC54D}"/>
              </a:ext>
            </a:extLst>
          </p:cNvPr>
          <p:cNvSpPr>
            <a:spLocks noGrp="1"/>
          </p:cNvSpPr>
          <p:nvPr>
            <p:ph type="title"/>
          </p:nvPr>
        </p:nvSpPr>
        <p:spPr/>
        <p:txBody>
          <a:bodyPr/>
          <a:lstStyle/>
          <a:p>
            <a:r>
              <a:rPr lang="en-US" dirty="0"/>
              <a:t>Review Process and Timeline</a:t>
            </a:r>
          </a:p>
        </p:txBody>
      </p:sp>
      <p:sp>
        <p:nvSpPr>
          <p:cNvPr id="3" name="Content Placeholder 2">
            <a:extLst>
              <a:ext uri="{FF2B5EF4-FFF2-40B4-BE49-F238E27FC236}">
                <a16:creationId xmlns:a16="http://schemas.microsoft.com/office/drawing/2014/main" xmlns="" id="{CDD2A436-9802-4FB6-9256-07D32BF16F70}"/>
              </a:ext>
            </a:extLst>
          </p:cNvPr>
          <p:cNvSpPr>
            <a:spLocks noGrp="1"/>
          </p:cNvSpPr>
          <p:nvPr>
            <p:ph idx="1"/>
          </p:nvPr>
        </p:nvSpPr>
        <p:spPr>
          <a:ln>
            <a:solidFill>
              <a:schemeClr val="bg1"/>
            </a:solidFill>
          </a:ln>
        </p:spPr>
        <p:txBody>
          <a:bodyPr>
            <a:normAutofit lnSpcReduction="10000"/>
          </a:bodyPr>
          <a:lstStyle/>
          <a:p>
            <a:r>
              <a:rPr lang="en-US" dirty="0"/>
              <a:t>Applications will be reviewed by CDE staff and peer reviewers to ensure they contain all required components. Applicants will be notified of final award status no later </a:t>
            </a:r>
            <a:r>
              <a:rPr lang="en-US" dirty="0" smtClean="0"/>
              <a:t>than Friday, February 28, 2020.</a:t>
            </a:r>
            <a:endParaRPr lang="en-US" dirty="0"/>
          </a:p>
          <a:p>
            <a:endParaRPr lang="en-US" dirty="0"/>
          </a:p>
          <a:p>
            <a:r>
              <a:rPr lang="en-US" b="1" dirty="0"/>
              <a:t>Note:</a:t>
            </a:r>
            <a:r>
              <a:rPr lang="en-US" dirty="0"/>
              <a:t> This is a competitive process – </a:t>
            </a:r>
            <a:r>
              <a:rPr lang="en-US" u="sng" dirty="0"/>
              <a:t>applicants must score at least 80 points out of the 113 possible points to be approved for funding</a:t>
            </a:r>
            <a:r>
              <a:rPr lang="en-US" dirty="0"/>
              <a:t>.</a:t>
            </a:r>
          </a:p>
          <a:p>
            <a:pPr lvl="1"/>
            <a:r>
              <a:rPr lang="en-US" dirty="0"/>
              <a:t>Applications that score below 80 points may be asked to submit revisions that would bring the application up to a fundable level.</a:t>
            </a:r>
          </a:p>
          <a:p>
            <a:pPr lvl="1"/>
            <a:r>
              <a:rPr lang="en-US" dirty="0"/>
              <a:t>There is no guarantee that submitting an application will result in funding or funding at the requested level.</a:t>
            </a:r>
          </a:p>
          <a:p>
            <a:pPr lvl="1"/>
            <a:r>
              <a:rPr lang="en-US" dirty="0"/>
              <a:t>All award decisions are final.</a:t>
            </a:r>
          </a:p>
          <a:p>
            <a:pPr lvl="1"/>
            <a:r>
              <a:rPr lang="en-US" dirty="0"/>
              <a:t>Applicants that do not meet the qualifications may reapply for future grant opportunities.</a:t>
            </a:r>
          </a:p>
          <a:p>
            <a:endParaRPr lang="en-US" dirty="0"/>
          </a:p>
        </p:txBody>
      </p:sp>
      <p:sp>
        <p:nvSpPr>
          <p:cNvPr id="4" name="Slide Number Placeholder 3">
            <a:extLst>
              <a:ext uri="{FF2B5EF4-FFF2-40B4-BE49-F238E27FC236}">
                <a16:creationId xmlns:a16="http://schemas.microsoft.com/office/drawing/2014/main" xmlns="" id="{1E9583A7-ECFC-4BBB-9632-B3B204CE2EC3}"/>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536419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C3660-8CD0-495D-9F34-56EA4063A4AB}"/>
              </a:ext>
            </a:extLst>
          </p:cNvPr>
          <p:cNvSpPr>
            <a:spLocks noGrp="1"/>
          </p:cNvSpPr>
          <p:nvPr>
            <p:ph type="title"/>
          </p:nvPr>
        </p:nvSpPr>
        <p:spPr/>
        <p:txBody>
          <a:bodyPr/>
          <a:lstStyle/>
          <a:p>
            <a:r>
              <a:rPr lang="en-US" dirty="0"/>
              <a:t>Submission Process and Deadline</a:t>
            </a:r>
          </a:p>
        </p:txBody>
      </p:sp>
      <p:sp>
        <p:nvSpPr>
          <p:cNvPr id="3" name="Content Placeholder 2">
            <a:extLst>
              <a:ext uri="{FF2B5EF4-FFF2-40B4-BE49-F238E27FC236}">
                <a16:creationId xmlns:a16="http://schemas.microsoft.com/office/drawing/2014/main" xmlns="" id="{AE40E429-EEC4-44E3-A51D-4D0D1212E6A8}"/>
              </a:ext>
            </a:extLst>
          </p:cNvPr>
          <p:cNvSpPr>
            <a:spLocks noGrp="1"/>
          </p:cNvSpPr>
          <p:nvPr>
            <p:ph idx="1"/>
          </p:nvPr>
        </p:nvSpPr>
        <p:spPr/>
        <p:txBody>
          <a:bodyPr>
            <a:normAutofit/>
          </a:bodyPr>
          <a:lstStyle/>
          <a:p>
            <a:r>
              <a:rPr lang="en-US" dirty="0"/>
              <a:t>An electronic copy of the application (in PDF format) and electronic budget (in Excel format) must be submitted to </a:t>
            </a:r>
            <a:r>
              <a:rPr lang="en-US" u="sng" dirty="0">
                <a:hlinkClick r:id="rId2"/>
              </a:rPr>
              <a:t>CompetitiveGrants@cde.state.co.us</a:t>
            </a:r>
            <a:r>
              <a:rPr lang="en-US" dirty="0"/>
              <a:t> by </a:t>
            </a:r>
            <a:r>
              <a:rPr lang="en-US" b="1" dirty="0"/>
              <a:t>Sunday, December 1, 2019, by 11:59 pm.</a:t>
            </a:r>
            <a:endParaRPr lang="en-US" dirty="0"/>
          </a:p>
          <a:p>
            <a:pPr lvl="1"/>
            <a:r>
              <a:rPr lang="en-US" dirty="0"/>
              <a:t>The electronic version should include all required components of the application as one document.</a:t>
            </a:r>
          </a:p>
          <a:p>
            <a:pPr lvl="1"/>
            <a:r>
              <a:rPr lang="en-US" dirty="0"/>
              <a:t>Please attach the electronic budget workbook in Excel format as a separate document.</a:t>
            </a:r>
          </a:p>
          <a:p>
            <a:pPr lvl="1"/>
            <a:r>
              <a:rPr lang="en-US" dirty="0"/>
              <a:t>Faxes will not be accepted.</a:t>
            </a:r>
          </a:p>
          <a:p>
            <a:pPr lvl="1"/>
            <a:r>
              <a:rPr lang="en-US" dirty="0"/>
              <a:t>Incomplete or late applications will not be considered.</a:t>
            </a:r>
          </a:p>
        </p:txBody>
      </p:sp>
      <p:sp>
        <p:nvSpPr>
          <p:cNvPr id="4" name="Slide Number Placeholder 3">
            <a:extLst>
              <a:ext uri="{FF2B5EF4-FFF2-40B4-BE49-F238E27FC236}">
                <a16:creationId xmlns:a16="http://schemas.microsoft.com/office/drawing/2014/main" xmlns="" id="{81401036-6FF5-449A-B431-61042C2C766A}"/>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2923553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CD28FE-2DED-4D05-AB9D-D3DB2D54A7F3}"/>
              </a:ext>
            </a:extLst>
          </p:cNvPr>
          <p:cNvSpPr>
            <a:spLocks noGrp="1"/>
          </p:cNvSpPr>
          <p:nvPr>
            <p:ph type="title"/>
          </p:nvPr>
        </p:nvSpPr>
        <p:spPr/>
        <p:txBody>
          <a:bodyPr/>
          <a:lstStyle/>
          <a:p>
            <a:r>
              <a:rPr lang="en-US" dirty="0"/>
              <a:t>Application Format</a:t>
            </a:r>
          </a:p>
        </p:txBody>
      </p:sp>
      <p:sp>
        <p:nvSpPr>
          <p:cNvPr id="3" name="Content Placeholder 2">
            <a:extLst>
              <a:ext uri="{FF2B5EF4-FFF2-40B4-BE49-F238E27FC236}">
                <a16:creationId xmlns:a16="http://schemas.microsoft.com/office/drawing/2014/main" xmlns="" id="{445BD492-7820-4B6E-BCE7-9C749B95B689}"/>
              </a:ext>
            </a:extLst>
          </p:cNvPr>
          <p:cNvSpPr>
            <a:spLocks noGrp="1"/>
          </p:cNvSpPr>
          <p:nvPr>
            <p:ph idx="1"/>
          </p:nvPr>
        </p:nvSpPr>
        <p:spPr/>
        <p:txBody>
          <a:bodyPr>
            <a:normAutofit/>
          </a:bodyPr>
          <a:lstStyle/>
          <a:p>
            <a:pPr lvl="0"/>
            <a:r>
              <a:rPr lang="en-US" dirty="0"/>
              <a:t>The total narrative (Sections A-B) of the application cannot exceed 10 pages. Please see below for the required elements of the application.</a:t>
            </a:r>
          </a:p>
          <a:p>
            <a:pPr lvl="1"/>
            <a:r>
              <a:rPr lang="en-US" b="1" dirty="0"/>
              <a:t>Note: </a:t>
            </a:r>
            <a:r>
              <a:rPr lang="en-US" dirty="0"/>
              <a:t>Applications that exceed 10 pages will not be reviewed.</a:t>
            </a:r>
          </a:p>
          <a:p>
            <a:pPr lvl="0"/>
            <a:r>
              <a:rPr lang="en-US" b="1" dirty="0"/>
              <a:t>Section C: Project Objectives and Work Plan (Attachment A) of the narrative does not have a page limit.</a:t>
            </a:r>
            <a:endParaRPr lang="en-US" dirty="0"/>
          </a:p>
          <a:p>
            <a:pPr lvl="0"/>
            <a:r>
              <a:rPr lang="en-US" dirty="0"/>
              <a:t>All pages must be standard letter size, 8-1/2” x 11”, using 12-point font, and single-spaced with 1-inch margins and numbered pages.</a:t>
            </a:r>
          </a:p>
          <a:p>
            <a:pPr lvl="0"/>
            <a:r>
              <a:rPr lang="en-US" dirty="0"/>
              <a:t>The signature page must include original signatures of the lead organization/fiscal agent.</a:t>
            </a:r>
          </a:p>
        </p:txBody>
      </p:sp>
      <p:sp>
        <p:nvSpPr>
          <p:cNvPr id="4" name="Slide Number Placeholder 3">
            <a:extLst>
              <a:ext uri="{FF2B5EF4-FFF2-40B4-BE49-F238E27FC236}">
                <a16:creationId xmlns:a16="http://schemas.microsoft.com/office/drawing/2014/main" xmlns="" id="{A0DCE5A6-D1DE-462C-8B5B-2E75A56DE5C0}"/>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65248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72CF7D-3618-4153-8DA9-A5042E1120D7}"/>
              </a:ext>
            </a:extLst>
          </p:cNvPr>
          <p:cNvSpPr>
            <a:spLocks noGrp="1"/>
          </p:cNvSpPr>
          <p:nvPr>
            <p:ph type="title"/>
          </p:nvPr>
        </p:nvSpPr>
        <p:spPr/>
        <p:txBody>
          <a:bodyPr/>
          <a:lstStyle/>
          <a:p>
            <a:r>
              <a:rPr lang="en-US" dirty="0"/>
              <a:t>Required Application Elements</a:t>
            </a:r>
          </a:p>
        </p:txBody>
      </p:sp>
      <p:sp>
        <p:nvSpPr>
          <p:cNvPr id="3" name="Content Placeholder 2">
            <a:extLst>
              <a:ext uri="{FF2B5EF4-FFF2-40B4-BE49-F238E27FC236}">
                <a16:creationId xmlns:a16="http://schemas.microsoft.com/office/drawing/2014/main" xmlns="" id="{7D19A6C5-3480-45F8-97EE-345FC324AE3F}"/>
              </a:ext>
            </a:extLst>
          </p:cNvPr>
          <p:cNvSpPr>
            <a:spLocks noGrp="1"/>
          </p:cNvSpPr>
          <p:nvPr>
            <p:ph idx="1"/>
          </p:nvPr>
        </p:nvSpPr>
        <p:spPr/>
        <p:txBody>
          <a:bodyPr>
            <a:normAutofit fontScale="92500" lnSpcReduction="10000"/>
          </a:bodyPr>
          <a:lstStyle/>
          <a:p>
            <a:r>
              <a:rPr lang="en-US" dirty="0"/>
              <a:t>The format outlined below must be followed in order to assure consistent application of the evaluation criteria. See evaluation rubric for specific selection criteria needed in Part II.</a:t>
            </a:r>
          </a:p>
          <a:p>
            <a:pPr marL="0" indent="0">
              <a:buNone/>
            </a:pPr>
            <a:endParaRPr lang="en-US" dirty="0"/>
          </a:p>
          <a:p>
            <a:pPr lvl="1"/>
            <a:r>
              <a:rPr lang="en-US" b="1" dirty="0"/>
              <a:t>Part I: Application Introduction</a:t>
            </a:r>
            <a:endParaRPr lang="en-US" dirty="0"/>
          </a:p>
          <a:p>
            <a:pPr lvl="2"/>
            <a:r>
              <a:rPr lang="en-US" dirty="0"/>
              <a:t>Part IA: Cover Page - Applicant Information</a:t>
            </a:r>
          </a:p>
          <a:p>
            <a:pPr lvl="2"/>
            <a:r>
              <a:rPr lang="en-US" dirty="0"/>
              <a:t>Part IB: Recipient Schools Information</a:t>
            </a:r>
          </a:p>
          <a:p>
            <a:pPr lvl="2"/>
            <a:r>
              <a:rPr lang="en-US" dirty="0"/>
              <a:t>Part IC: Program Assurances Form</a:t>
            </a:r>
          </a:p>
          <a:p>
            <a:pPr marL="0" indent="0">
              <a:buNone/>
            </a:pPr>
            <a:endParaRPr lang="en-US" dirty="0"/>
          </a:p>
          <a:p>
            <a:pPr lvl="1"/>
            <a:r>
              <a:rPr lang="en-US" b="1" dirty="0"/>
              <a:t>Part II: Narrative </a:t>
            </a:r>
            <a:endParaRPr lang="en-US" dirty="0"/>
          </a:p>
          <a:p>
            <a:pPr lvl="2"/>
            <a:r>
              <a:rPr lang="en-US" dirty="0"/>
              <a:t>Section A: Needs Assessment and Plan for Addressing Gaps</a:t>
            </a:r>
          </a:p>
          <a:p>
            <a:pPr lvl="2"/>
            <a:r>
              <a:rPr lang="en-US" dirty="0"/>
              <a:t>Section B: Additional Narrative for Districts and BOCES</a:t>
            </a:r>
          </a:p>
          <a:p>
            <a:pPr lvl="2"/>
            <a:r>
              <a:rPr lang="en-US" dirty="0"/>
              <a:t>Section C: Project Objectives and Work Plan (includes </a:t>
            </a:r>
            <a:r>
              <a:rPr lang="en-US" b="1" dirty="0"/>
              <a:t>Attachment A</a:t>
            </a:r>
            <a:r>
              <a:rPr lang="en-US" dirty="0"/>
              <a:t>)</a:t>
            </a:r>
          </a:p>
          <a:p>
            <a:pPr lvl="2"/>
            <a:r>
              <a:rPr lang="en-US" dirty="0"/>
              <a:t>Section D: Commitment Letter of Support</a:t>
            </a:r>
          </a:p>
          <a:p>
            <a:pPr lvl="2"/>
            <a:r>
              <a:rPr lang="en-US" dirty="0"/>
              <a:t>Section E: Budget Narrative and Electronic </a:t>
            </a:r>
            <a:r>
              <a:rPr lang="en-US" dirty="0" smtClean="0"/>
              <a:t>Budget (Excel Document)</a:t>
            </a:r>
            <a:endParaRPr lang="en-US" dirty="0"/>
          </a:p>
        </p:txBody>
      </p:sp>
      <p:sp>
        <p:nvSpPr>
          <p:cNvPr id="4" name="Slide Number Placeholder 3">
            <a:extLst>
              <a:ext uri="{FF2B5EF4-FFF2-40B4-BE49-F238E27FC236}">
                <a16:creationId xmlns:a16="http://schemas.microsoft.com/office/drawing/2014/main" xmlns="" id="{84AE83A5-4FD3-4005-85BE-146A07C8A37F}"/>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1676265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D23C72-A64F-4ABA-BB08-69F8D55395DD}"/>
              </a:ext>
            </a:extLst>
          </p:cNvPr>
          <p:cNvSpPr>
            <a:spLocks noGrp="1"/>
          </p:cNvSpPr>
          <p:nvPr>
            <p:ph type="ctrTitle"/>
          </p:nvPr>
        </p:nvSpPr>
        <p:spPr/>
        <p:txBody>
          <a:bodyPr/>
          <a:lstStyle/>
          <a:p>
            <a:r>
              <a:rPr lang="en-US" dirty="0"/>
              <a:t>Application Scoring and Evaluation Rubric</a:t>
            </a:r>
          </a:p>
        </p:txBody>
      </p:sp>
      <p:sp>
        <p:nvSpPr>
          <p:cNvPr id="3" name="Slide Number Placeholder 2">
            <a:extLst>
              <a:ext uri="{FF2B5EF4-FFF2-40B4-BE49-F238E27FC236}">
                <a16:creationId xmlns:a16="http://schemas.microsoft.com/office/drawing/2014/main" xmlns="" id="{F10AF96B-80D1-4AAF-A7BC-7C131D149386}"/>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1745891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The Colorado Health and Wellness Through Comprehensive Quality Physical Education Instruction Pilot Program Legislative declaration 22-99-11 states that while ensuring cognitive development and strong academic outcomes for Colorado’s students is of paramount importance, focus must also be placed on the whole student including their physical, psychological, and social health and development.</a:t>
            </a:r>
          </a:p>
          <a:p>
            <a:endParaRPr lang="en-US" dirty="0"/>
          </a:p>
          <a:p>
            <a:r>
              <a:rPr lang="en-US" dirty="0"/>
              <a:t>It is important to the health and well-being of Colorado’s children and youth to ensure competent and comprehensive quality physical education instruction based in the model physical education policy.</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638276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93E5FE-C7C0-440D-B227-883696173D58}"/>
              </a:ext>
            </a:extLst>
          </p:cNvPr>
          <p:cNvSpPr>
            <a:spLocks noGrp="1"/>
          </p:cNvSpPr>
          <p:nvPr>
            <p:ph type="title"/>
          </p:nvPr>
        </p:nvSpPr>
        <p:spPr/>
        <p:txBody>
          <a:bodyPr/>
          <a:lstStyle/>
          <a:p>
            <a:r>
              <a:rPr lang="en-US" dirty="0"/>
              <a:t>Application Scoring</a:t>
            </a:r>
          </a:p>
        </p:txBody>
      </p:sp>
      <p:sp>
        <p:nvSpPr>
          <p:cNvPr id="4" name="Slide Number Placeholder 3">
            <a:extLst>
              <a:ext uri="{FF2B5EF4-FFF2-40B4-BE49-F238E27FC236}">
                <a16:creationId xmlns:a16="http://schemas.microsoft.com/office/drawing/2014/main" xmlns="" id="{33DD437B-C4BB-4630-A8DD-F55CFD3FCF11}"/>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
        <p:nvSpPr>
          <p:cNvPr id="14" name="Content Placeholder 13">
            <a:extLst>
              <a:ext uri="{FF2B5EF4-FFF2-40B4-BE49-F238E27FC236}">
                <a16:creationId xmlns:a16="http://schemas.microsoft.com/office/drawing/2014/main" xmlns="" id="{9E391271-B3A5-4F1A-B864-6117B8B3FB43}"/>
              </a:ext>
            </a:extLst>
          </p:cNvPr>
          <p:cNvSpPr>
            <a:spLocks noGrp="1"/>
          </p:cNvSpPr>
          <p:nvPr>
            <p:ph idx="1"/>
          </p:nvPr>
        </p:nvSpPr>
        <p:spPr/>
        <p:txBody>
          <a:bodyPr>
            <a:normAutofit fontScale="92500" lnSpcReduction="20000"/>
          </a:bodyPr>
          <a:lstStyle/>
          <a:p>
            <a:r>
              <a:rPr lang="en-US" b="1" dirty="0"/>
              <a:t>Part I: Application Introduction (No Points)</a:t>
            </a:r>
          </a:p>
          <a:p>
            <a:pPr lvl="1"/>
            <a:r>
              <a:rPr lang="en-US" u="sng" dirty="0"/>
              <a:t>Cover Pages and Assurances</a:t>
            </a:r>
            <a:endParaRPr lang="en-US" dirty="0"/>
          </a:p>
          <a:p>
            <a:pPr lvl="1"/>
            <a:r>
              <a:rPr lang="en-US" dirty="0"/>
              <a:t>Complete applicant information and program assurances and include as the first pages of the application.</a:t>
            </a:r>
          </a:p>
          <a:p>
            <a:pPr marL="457200" lvl="1" indent="0">
              <a:buNone/>
            </a:pPr>
            <a:endParaRPr lang="en-US" dirty="0"/>
          </a:p>
          <a:p>
            <a:r>
              <a:rPr lang="en-US" b="1" dirty="0"/>
              <a:t>Part II: Narrative (113 Points)</a:t>
            </a:r>
            <a:endParaRPr lang="en-US" dirty="0"/>
          </a:p>
          <a:p>
            <a:pPr lvl="1"/>
            <a:r>
              <a:rPr lang="en-US" dirty="0"/>
              <a:t>The following criteria will be used by reviewers to evaluate the application as a whole. In order for the application to be recommended for funding, it must receive at least 80 points out of the 113 possible points and all required elements must be addressed. An application that receives a score of zero on any required elements will not be funded.</a:t>
            </a:r>
          </a:p>
          <a:p>
            <a:pPr marL="457200" lvl="1"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xmlns="" id="{93CC9D02-0FF2-429D-9E0B-86FD7EBD550E}"/>
              </a:ext>
            </a:extLst>
          </p:cNvPr>
          <p:cNvPicPr>
            <a:picLocks noChangeAspect="1"/>
          </p:cNvPicPr>
          <p:nvPr/>
        </p:nvPicPr>
        <p:blipFill>
          <a:blip r:embed="rId2"/>
          <a:stretch>
            <a:fillRect/>
          </a:stretch>
        </p:blipFill>
        <p:spPr>
          <a:xfrm>
            <a:off x="1142288" y="4258748"/>
            <a:ext cx="6859424" cy="2006618"/>
          </a:xfrm>
          <a:prstGeom prst="rect">
            <a:avLst/>
          </a:prstGeom>
          <a:ln>
            <a:solidFill>
              <a:schemeClr val="bg1">
                <a:lumMod val="50000"/>
              </a:schemeClr>
            </a:solidFill>
          </a:ln>
        </p:spPr>
      </p:pic>
    </p:spTree>
    <p:extLst>
      <p:ext uri="{BB962C8B-B14F-4D97-AF65-F5344CB8AC3E}">
        <p14:creationId xmlns:p14="http://schemas.microsoft.com/office/powerpoint/2010/main" val="297144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E6FBC-70C5-4DC4-BB7F-0994F53F9E32}"/>
              </a:ext>
            </a:extLst>
          </p:cNvPr>
          <p:cNvSpPr>
            <a:spLocks noGrp="1"/>
          </p:cNvSpPr>
          <p:nvPr>
            <p:ph type="title"/>
          </p:nvPr>
        </p:nvSpPr>
        <p:spPr/>
        <p:txBody>
          <a:bodyPr/>
          <a:lstStyle/>
          <a:p>
            <a:r>
              <a:rPr lang="en-US" dirty="0"/>
              <a:t>Scoring Definitions</a:t>
            </a:r>
          </a:p>
        </p:txBody>
      </p:sp>
      <p:sp>
        <p:nvSpPr>
          <p:cNvPr id="3" name="Content Placeholder 2">
            <a:extLst>
              <a:ext uri="{FF2B5EF4-FFF2-40B4-BE49-F238E27FC236}">
                <a16:creationId xmlns:a16="http://schemas.microsoft.com/office/drawing/2014/main" xmlns="" id="{D8F00B9E-A041-47B9-B1C7-29C4242B9C2B}"/>
              </a:ext>
            </a:extLst>
          </p:cNvPr>
          <p:cNvSpPr>
            <a:spLocks noGrp="1"/>
          </p:cNvSpPr>
          <p:nvPr>
            <p:ph idx="1"/>
          </p:nvPr>
        </p:nvSpPr>
        <p:spPr/>
        <p:txBody>
          <a:bodyPr/>
          <a:lstStyle/>
          <a:p>
            <a:r>
              <a:rPr lang="en-US" dirty="0"/>
              <a:t>The following criteria will be used by reviewers to evaluate the application as a whole:</a:t>
            </a:r>
          </a:p>
          <a:p>
            <a:pPr lvl="1"/>
            <a:r>
              <a:rPr lang="en-US" b="1" dirty="0"/>
              <a:t>Scoring Definitions</a:t>
            </a:r>
          </a:p>
          <a:p>
            <a:pPr lvl="2"/>
            <a:r>
              <a:rPr lang="en-US" b="1" dirty="0"/>
              <a:t>Minimally Addressed or Does Not Meet Criteria</a:t>
            </a:r>
            <a:r>
              <a:rPr lang="en-US" dirty="0"/>
              <a:t> - Information not provided</a:t>
            </a:r>
          </a:p>
          <a:p>
            <a:pPr lvl="2"/>
            <a:r>
              <a:rPr lang="en-US" b="1" dirty="0"/>
              <a:t>Met Some but Not All Identified Criteria</a:t>
            </a:r>
            <a:r>
              <a:rPr lang="en-US" dirty="0"/>
              <a:t> - Requires additional clarification or development</a:t>
            </a:r>
          </a:p>
          <a:p>
            <a:pPr lvl="2"/>
            <a:r>
              <a:rPr lang="en-US" b="1" dirty="0"/>
              <a:t>Addressed Criteria but Did Not Provide Thorough Detail</a:t>
            </a:r>
            <a:r>
              <a:rPr lang="en-US" dirty="0"/>
              <a:t> - Adequate response, but not thoroughly developed or high-quality response</a:t>
            </a:r>
          </a:p>
          <a:p>
            <a:pPr lvl="2"/>
            <a:r>
              <a:rPr lang="en-US" b="1" dirty="0"/>
              <a:t>Met All Criteria with High Quality - </a:t>
            </a:r>
            <a:r>
              <a:rPr lang="en-US" dirty="0"/>
              <a:t>Clear, concise, and well thought out response</a:t>
            </a:r>
          </a:p>
          <a:p>
            <a:endParaRPr lang="en-US" dirty="0"/>
          </a:p>
        </p:txBody>
      </p:sp>
      <p:sp>
        <p:nvSpPr>
          <p:cNvPr id="4" name="Slide Number Placeholder 3">
            <a:extLst>
              <a:ext uri="{FF2B5EF4-FFF2-40B4-BE49-F238E27FC236}">
                <a16:creationId xmlns:a16="http://schemas.microsoft.com/office/drawing/2014/main" xmlns="" id="{B6B0F19E-3F7B-4BD7-BD4A-F5F1A1AB8A45}"/>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1792888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15FEE-7417-4074-8FEE-418D89F7AD82}"/>
              </a:ext>
            </a:extLst>
          </p:cNvPr>
          <p:cNvSpPr>
            <a:spLocks noGrp="1"/>
          </p:cNvSpPr>
          <p:nvPr>
            <p:ph type="title"/>
          </p:nvPr>
        </p:nvSpPr>
        <p:spPr>
          <a:xfrm>
            <a:off x="245193" y="254514"/>
            <a:ext cx="8898807" cy="756418"/>
          </a:xfrm>
        </p:spPr>
        <p:txBody>
          <a:bodyPr/>
          <a:lstStyle/>
          <a:p>
            <a:r>
              <a:rPr lang="en-US" dirty="0"/>
              <a:t>Section A: Needs Assessment and Plan for Addressing Gaps</a:t>
            </a:r>
          </a:p>
        </p:txBody>
      </p:sp>
      <p:graphicFrame>
        <p:nvGraphicFramePr>
          <p:cNvPr id="8" name="Content Placeholder 7">
            <a:extLst>
              <a:ext uri="{FF2B5EF4-FFF2-40B4-BE49-F238E27FC236}">
                <a16:creationId xmlns:a16="http://schemas.microsoft.com/office/drawing/2014/main" xmlns="" id="{3CBB979C-8ADF-4BC7-A0F5-BF9E9754A97C}"/>
              </a:ext>
            </a:extLst>
          </p:cNvPr>
          <p:cNvGraphicFramePr>
            <a:graphicFrameLocks noGrp="1"/>
          </p:cNvGraphicFramePr>
          <p:nvPr>
            <p:ph idx="1"/>
            <p:extLst>
              <p:ext uri="{D42A27DB-BD31-4B8C-83A1-F6EECF244321}">
                <p14:modId xmlns:p14="http://schemas.microsoft.com/office/powerpoint/2010/main" val="73073407"/>
              </p:ext>
            </p:extLst>
          </p:nvPr>
        </p:nvGraphicFramePr>
        <p:xfrm>
          <a:off x="628650" y="1463675"/>
          <a:ext cx="7894566" cy="4650404"/>
        </p:xfrm>
        <a:graphic>
          <a:graphicData uri="http://schemas.openxmlformats.org/drawingml/2006/table">
            <a:tbl>
              <a:tblPr bandRow="1"/>
              <a:tblGrid>
                <a:gridCol w="4013597">
                  <a:extLst>
                    <a:ext uri="{9D8B030D-6E8A-4147-A177-3AD203B41FA5}">
                      <a16:colId xmlns:a16="http://schemas.microsoft.com/office/drawing/2014/main" xmlns="" val="2685794073"/>
                    </a:ext>
                  </a:extLst>
                </a:gridCol>
                <a:gridCol w="855771">
                  <a:extLst>
                    <a:ext uri="{9D8B030D-6E8A-4147-A177-3AD203B41FA5}">
                      <a16:colId xmlns:a16="http://schemas.microsoft.com/office/drawing/2014/main" xmlns="" val="3317707064"/>
                    </a:ext>
                  </a:extLst>
                </a:gridCol>
                <a:gridCol w="855771">
                  <a:extLst>
                    <a:ext uri="{9D8B030D-6E8A-4147-A177-3AD203B41FA5}">
                      <a16:colId xmlns:a16="http://schemas.microsoft.com/office/drawing/2014/main" xmlns="" val="4113425210"/>
                    </a:ext>
                  </a:extLst>
                </a:gridCol>
                <a:gridCol w="855771">
                  <a:extLst>
                    <a:ext uri="{9D8B030D-6E8A-4147-A177-3AD203B41FA5}">
                      <a16:colId xmlns:a16="http://schemas.microsoft.com/office/drawing/2014/main" xmlns="" val="2749073929"/>
                    </a:ext>
                  </a:extLst>
                </a:gridCol>
                <a:gridCol w="791035">
                  <a:extLst>
                    <a:ext uri="{9D8B030D-6E8A-4147-A177-3AD203B41FA5}">
                      <a16:colId xmlns:a16="http://schemas.microsoft.com/office/drawing/2014/main" xmlns="" val="787698375"/>
                    </a:ext>
                  </a:extLst>
                </a:gridCol>
                <a:gridCol w="522621">
                  <a:extLst>
                    <a:ext uri="{9D8B030D-6E8A-4147-A177-3AD203B41FA5}">
                      <a16:colId xmlns:a16="http://schemas.microsoft.com/office/drawing/2014/main" xmlns="" val="2176591822"/>
                    </a:ext>
                  </a:extLst>
                </a:gridCol>
              </a:tblGrid>
              <a:tr h="931779">
                <a:tc>
                  <a:txBody>
                    <a:bodyPr/>
                    <a:lstStyle/>
                    <a:p>
                      <a:pPr marL="0" marR="0">
                        <a:lnSpc>
                          <a:spcPct val="107000"/>
                        </a:lnSpc>
                        <a:spcBef>
                          <a:spcPts val="0"/>
                        </a:spcBef>
                        <a:spcAft>
                          <a:spcPts val="0"/>
                        </a:spcAft>
                      </a:pPr>
                      <a:r>
                        <a:rPr lang="en-US" sz="11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Section A: Needs Assessment and Plan for Addressing Gaps</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7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Minimally Addressed or Does Not Meet Criteria</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6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6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(information not provided)</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7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Met Some but Not All Identified Criteria</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6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6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(requires additional clarification)</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7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Addressed Criteria but Did Not Provide Thorough Detail</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6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6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(adequate response, but not thoroughly developed or high-quality response)</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7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Met All Criteria with High Quality</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6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6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(clear, concise, and well thought out response)</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0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xmlns="" val="342145011"/>
                  </a:ext>
                </a:extLst>
              </a:tr>
              <a:tr h="656824">
                <a:tc>
                  <a:txBody>
                    <a:bodyPr/>
                    <a:lstStyle/>
                    <a:p>
                      <a:pPr marL="0" marR="0" lvl="0" indent="0">
                        <a:lnSpc>
                          <a:spcPct val="107000"/>
                        </a:lnSpc>
                        <a:spcBef>
                          <a:spcPts val="0"/>
                        </a:spcBef>
                        <a:spcAft>
                          <a:spcPts val="0"/>
                        </a:spcAft>
                        <a:buFont typeface="+mj-lt"/>
                        <a:buNone/>
                      </a:pPr>
                      <a:r>
                        <a:rPr lang="en-US" sz="10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1) Describe your school’s demographics, and the communities that it serves (e.g., Free and Reduced Lunch Rates, Race and Ethnicity, Healthy Kids Colorado behavioral data, obesity, or BMI rates).</a:t>
                      </a:r>
                    </a:p>
                  </a:txBody>
                  <a:tcPr marL="25274" marR="25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463133"/>
                  </a:ext>
                </a:extLst>
              </a:tr>
              <a:tr h="1261924">
                <a:tc>
                  <a:txBody>
                    <a:bodyPr/>
                    <a:lstStyle/>
                    <a:p>
                      <a:pPr marL="0" marR="0" lvl="0" indent="0">
                        <a:lnSpc>
                          <a:spcPct val="107000"/>
                        </a:lnSpc>
                        <a:spcBef>
                          <a:spcPts val="0"/>
                        </a:spcBef>
                        <a:spcAft>
                          <a:spcPts val="0"/>
                        </a:spcAft>
                        <a:buFont typeface="+mj-lt"/>
                        <a:buNone/>
                      </a:pPr>
                      <a:r>
                        <a:rPr lang="en-US" sz="10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2) Provide a specific and comprehensive description of your current physical education program. </a:t>
                      </a:r>
                      <a:r>
                        <a:rPr lang="en-US" sz="1000" kern="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Describe the current </a:t>
                      </a:r>
                      <a:r>
                        <a:rPr lang="en-US" sz="10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extent that you are addressing the core components and grant focus areas (see page 3 in the application) based on Senate Bill 19-246, Section 22-19-103 (5a)</a:t>
                      </a:r>
                    </a:p>
                    <a:p>
                      <a:pPr marL="200025" marR="0" indent="-200025">
                        <a:lnSpc>
                          <a:spcPct val="107000"/>
                        </a:lnSpc>
                        <a:spcBef>
                          <a:spcPts val="0"/>
                        </a:spcBef>
                        <a:spcAft>
                          <a:spcPts val="0"/>
                        </a:spcAft>
                      </a:pPr>
                      <a:r>
                        <a:rPr lang="en-US" sz="10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p>
                    <a:p>
                      <a:pPr marL="200025" marR="0">
                        <a:lnSpc>
                          <a:spcPct val="107000"/>
                        </a:lnSpc>
                        <a:spcBef>
                          <a:spcPts val="0"/>
                        </a:spcBef>
                        <a:spcAft>
                          <a:spcPts val="0"/>
                        </a:spcAft>
                      </a:pPr>
                      <a:r>
                        <a:rPr lang="en-US" sz="800" b="1" kern="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Note:</a:t>
                      </a:r>
                      <a:r>
                        <a:rPr lang="en-US" sz="800" kern="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This is not scored based on the extent that these practices are in place only that they are thoroughly described.</a:t>
                      </a:r>
                      <a:endParaRPr lang="en-US" sz="10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5171110"/>
                  </a:ext>
                </a:extLst>
              </a:tr>
              <a:tr h="490781">
                <a:tc>
                  <a:txBody>
                    <a:bodyPr/>
                    <a:lstStyle/>
                    <a:p>
                      <a:pPr marL="0" marR="0" lvl="0" indent="0">
                        <a:lnSpc>
                          <a:spcPct val="107000"/>
                        </a:lnSpc>
                        <a:spcBef>
                          <a:spcPts val="0"/>
                        </a:spcBef>
                        <a:spcAft>
                          <a:spcPts val="0"/>
                        </a:spcAft>
                        <a:buFont typeface="+mj-lt"/>
                        <a:buNone/>
                      </a:pPr>
                      <a:r>
                        <a:rPr lang="en-US" sz="1000" kern="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Provide a full and clear description of gaps and barriers to the development and implementation</a:t>
                      </a:r>
                      <a:r>
                        <a:rPr lang="en-US" sz="10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of comprehensive quality physical education program.</a:t>
                      </a:r>
                    </a:p>
                  </a:txBody>
                  <a:tcPr marL="25274" marR="25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81420407"/>
                  </a:ext>
                </a:extLst>
              </a:tr>
              <a:tr h="656824">
                <a:tc>
                  <a:txBody>
                    <a:bodyPr/>
                    <a:lstStyle/>
                    <a:p>
                      <a:pPr marL="0" marR="0" lvl="0" indent="0">
                        <a:lnSpc>
                          <a:spcPct val="107000"/>
                        </a:lnSpc>
                        <a:spcBef>
                          <a:spcPts val="0"/>
                        </a:spcBef>
                        <a:spcAft>
                          <a:spcPts val="0"/>
                        </a:spcAft>
                        <a:buFont typeface="+mj-lt"/>
                        <a:buNone/>
                      </a:pPr>
                      <a:r>
                        <a:rPr lang="en-US" sz="10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4) Thoroughly describe your current infrastructure and readiness to support implementation of Comprehensive Quality Physical Education (e.g., staffing, facilities, administrative support, equipment, scheduling, support of school staff etc..)</a:t>
                      </a:r>
                    </a:p>
                  </a:txBody>
                  <a:tcPr marL="25274" marR="25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3680329"/>
                  </a:ext>
                </a:extLst>
              </a:tr>
              <a:tr h="324739">
                <a:tc>
                  <a:txBody>
                    <a:bodyPr/>
                    <a:lstStyle/>
                    <a:p>
                      <a:pPr marL="0" marR="0" lvl="0" indent="0">
                        <a:lnSpc>
                          <a:spcPct val="107000"/>
                        </a:lnSpc>
                        <a:spcBef>
                          <a:spcPts val="0"/>
                        </a:spcBef>
                        <a:spcAft>
                          <a:spcPts val="0"/>
                        </a:spcAft>
                        <a:buFont typeface="+mj-lt"/>
                        <a:buNone/>
                      </a:pPr>
                      <a:r>
                        <a:rPr lang="en-US" sz="10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5) Briefly describe your approach to addressing the barriers and gaps that you have identified.</a:t>
                      </a:r>
                    </a:p>
                  </a:txBody>
                  <a:tcPr marL="25274" marR="25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8636075"/>
                  </a:ext>
                </a:extLst>
              </a:tr>
              <a:tr h="158696">
                <a:tc gridSpan="6">
                  <a:txBody>
                    <a:bodyPr/>
                    <a:lstStyle/>
                    <a:p>
                      <a:pPr marL="0" marR="0">
                        <a:lnSpc>
                          <a:spcPct val="107000"/>
                        </a:lnSpc>
                        <a:spcBef>
                          <a:spcPts val="0"/>
                        </a:spcBef>
                        <a:spcAft>
                          <a:spcPts val="0"/>
                        </a:spcAft>
                      </a:pPr>
                      <a:r>
                        <a:rPr lang="en-US" sz="10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Reviewer Comments:</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7341204"/>
                  </a:ext>
                </a:extLst>
              </a:tr>
              <a:tr h="158696">
                <a:tc gridSpan="5">
                  <a:txBody>
                    <a:bodyPr/>
                    <a:lstStyle/>
                    <a:p>
                      <a:pPr marL="0" marR="0" algn="r">
                        <a:lnSpc>
                          <a:spcPct val="107000"/>
                        </a:lnSpc>
                        <a:spcBef>
                          <a:spcPts val="0"/>
                        </a:spcBef>
                        <a:spcAft>
                          <a:spcPts val="0"/>
                        </a:spcAft>
                      </a:pPr>
                      <a:r>
                        <a:rPr lang="en-US" sz="10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10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07000"/>
                        </a:lnSpc>
                        <a:spcBef>
                          <a:spcPts val="0"/>
                        </a:spcBef>
                        <a:spcAft>
                          <a:spcPts val="0"/>
                        </a:spcAft>
                      </a:pPr>
                      <a:r>
                        <a:rPr lang="en-US" sz="1000" b="1"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0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74" marR="25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17261677"/>
                  </a:ext>
                </a:extLst>
              </a:tr>
            </a:tbl>
          </a:graphicData>
        </a:graphic>
      </p:graphicFrame>
      <p:sp>
        <p:nvSpPr>
          <p:cNvPr id="4" name="Slide Number Placeholder 3">
            <a:extLst>
              <a:ext uri="{FF2B5EF4-FFF2-40B4-BE49-F238E27FC236}">
                <a16:creationId xmlns:a16="http://schemas.microsoft.com/office/drawing/2014/main" xmlns="" id="{5A10D94E-CD57-4F8D-BC8D-AECEFB8B36A5}"/>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4189457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A2384-E236-4F35-94D3-721131119620}"/>
              </a:ext>
            </a:extLst>
          </p:cNvPr>
          <p:cNvSpPr>
            <a:spLocks noGrp="1"/>
          </p:cNvSpPr>
          <p:nvPr>
            <p:ph type="title"/>
          </p:nvPr>
        </p:nvSpPr>
        <p:spPr>
          <a:xfrm>
            <a:off x="245193" y="254514"/>
            <a:ext cx="8563247" cy="756418"/>
          </a:xfrm>
        </p:spPr>
        <p:txBody>
          <a:bodyPr/>
          <a:lstStyle/>
          <a:p>
            <a:r>
              <a:rPr lang="en-US" dirty="0"/>
              <a:t>Section B: Additional Narrative for Districts and BOCES </a:t>
            </a:r>
            <a:r>
              <a:rPr lang="en-US" sz="1200" dirty="0"/>
              <a:t>(Not Scored)	</a:t>
            </a:r>
            <a:endParaRPr lang="en-US" dirty="0"/>
          </a:p>
        </p:txBody>
      </p:sp>
      <p:graphicFrame>
        <p:nvGraphicFramePr>
          <p:cNvPr id="8" name="Content Placeholder 7">
            <a:extLst>
              <a:ext uri="{FF2B5EF4-FFF2-40B4-BE49-F238E27FC236}">
                <a16:creationId xmlns:a16="http://schemas.microsoft.com/office/drawing/2014/main" xmlns="" id="{DED22914-1DFE-4E1E-AB25-AE00245F39FA}"/>
              </a:ext>
            </a:extLst>
          </p:cNvPr>
          <p:cNvGraphicFramePr>
            <a:graphicFrameLocks noGrp="1"/>
          </p:cNvGraphicFramePr>
          <p:nvPr>
            <p:ph idx="1"/>
            <p:extLst>
              <p:ext uri="{D42A27DB-BD31-4B8C-83A1-F6EECF244321}">
                <p14:modId xmlns:p14="http://schemas.microsoft.com/office/powerpoint/2010/main" val="3078915793"/>
              </p:ext>
            </p:extLst>
          </p:nvPr>
        </p:nvGraphicFramePr>
        <p:xfrm>
          <a:off x="628650" y="1463675"/>
          <a:ext cx="7886700" cy="717551"/>
        </p:xfrm>
        <a:graphic>
          <a:graphicData uri="http://schemas.openxmlformats.org/drawingml/2006/table">
            <a:tbl>
              <a:tblPr bandRow="1"/>
              <a:tblGrid>
                <a:gridCol w="7886700">
                  <a:extLst>
                    <a:ext uri="{9D8B030D-6E8A-4147-A177-3AD203B41FA5}">
                      <a16:colId xmlns:a16="http://schemas.microsoft.com/office/drawing/2014/main" xmlns="" val="2759789424"/>
                    </a:ext>
                  </a:extLst>
                </a:gridCol>
              </a:tblGrid>
              <a:tr h="0">
                <a:tc>
                  <a:txBody>
                    <a:bodyPr/>
                    <a:lstStyle/>
                    <a:p>
                      <a:pPr marL="0" marR="0">
                        <a:lnSpc>
                          <a:spcPct val="107000"/>
                        </a:lnSpc>
                        <a:spcBef>
                          <a:spcPts val="0"/>
                        </a:spcBef>
                        <a:spcAft>
                          <a:spcPts val="0"/>
                        </a:spcAft>
                      </a:pPr>
                      <a:r>
                        <a:rPr lang="en-US" sz="1100" b="1"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Section B: Additional Narrative for Districts and BOCES (Not Scored)</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xmlns="" val="1120743136"/>
                  </a:ext>
                </a:extLst>
              </a:tr>
              <a:tr h="0">
                <a:tc>
                  <a:txBody>
                    <a:bodyPr/>
                    <a:lstStyle/>
                    <a:p>
                      <a:pPr marL="0" marR="0" lvl="0" indent="0">
                        <a:lnSpc>
                          <a:spcPct val="107000"/>
                        </a:lnSpc>
                        <a:spcBef>
                          <a:spcPts val="0"/>
                        </a:spcBef>
                        <a:spcAft>
                          <a:spcPts val="0"/>
                        </a:spcAft>
                        <a:buFont typeface="+mj-lt"/>
                        <a:buNone/>
                      </a:pPr>
                      <a:r>
                        <a:rPr lang="en-US" sz="11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1) If you are applying as a district or BOCES: describe how you will identify specific schools that will be implementing the grant requirements.</a:t>
                      </a:r>
                      <a:endPar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6168041"/>
                  </a:ext>
                </a:extLst>
              </a:tr>
              <a:tr h="0">
                <a:tc>
                  <a:txBody>
                    <a:bodyPr/>
                    <a:lstStyle/>
                    <a:p>
                      <a:pPr marL="0" marR="0">
                        <a:lnSpc>
                          <a:spcPct val="107000"/>
                        </a:lnSpc>
                        <a:spcBef>
                          <a:spcPts val="0"/>
                        </a:spcBef>
                        <a:spcAft>
                          <a:spcPts val="0"/>
                        </a:spcAft>
                      </a:pPr>
                      <a:r>
                        <a:rPr lang="en-US" sz="1100" b="1"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Reviewer Comments:</a:t>
                      </a:r>
                      <a:endPar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2512427939"/>
                  </a:ext>
                </a:extLst>
              </a:tr>
            </a:tbl>
          </a:graphicData>
        </a:graphic>
      </p:graphicFrame>
      <p:sp>
        <p:nvSpPr>
          <p:cNvPr id="4" name="Slide Number Placeholder 3">
            <a:extLst>
              <a:ext uri="{FF2B5EF4-FFF2-40B4-BE49-F238E27FC236}">
                <a16:creationId xmlns:a16="http://schemas.microsoft.com/office/drawing/2014/main" xmlns="" id="{6E3B5B5B-10D1-4566-BA12-5414A61F5ADF}"/>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545097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85ECCE-213E-472C-A3AF-957F96FA21CA}"/>
              </a:ext>
            </a:extLst>
          </p:cNvPr>
          <p:cNvSpPr>
            <a:spLocks noGrp="1"/>
          </p:cNvSpPr>
          <p:nvPr>
            <p:ph type="title"/>
          </p:nvPr>
        </p:nvSpPr>
        <p:spPr>
          <a:xfrm>
            <a:off x="245193" y="254514"/>
            <a:ext cx="7346844" cy="756418"/>
          </a:xfrm>
        </p:spPr>
        <p:txBody>
          <a:bodyPr>
            <a:normAutofit/>
          </a:bodyPr>
          <a:lstStyle/>
          <a:p>
            <a:r>
              <a:rPr lang="en-US" dirty="0"/>
              <a:t>Section C: Project Objectives and Work Plan</a:t>
            </a:r>
            <a:br>
              <a:rPr lang="en-US" dirty="0"/>
            </a:br>
            <a:r>
              <a:rPr lang="en-US" sz="1300" dirty="0"/>
              <a:t>Work plan(s) (Attachment A) is not included in the 10-page limit.</a:t>
            </a:r>
            <a:endParaRPr lang="en-US" dirty="0"/>
          </a:p>
        </p:txBody>
      </p:sp>
      <p:graphicFrame>
        <p:nvGraphicFramePr>
          <p:cNvPr id="8" name="Content Placeholder 7">
            <a:extLst>
              <a:ext uri="{FF2B5EF4-FFF2-40B4-BE49-F238E27FC236}">
                <a16:creationId xmlns:a16="http://schemas.microsoft.com/office/drawing/2014/main" xmlns="" id="{B612A9AE-64A3-4D22-890B-4E91689C484F}"/>
              </a:ext>
            </a:extLst>
          </p:cNvPr>
          <p:cNvGraphicFramePr>
            <a:graphicFrameLocks noGrp="1"/>
          </p:cNvGraphicFramePr>
          <p:nvPr>
            <p:ph idx="1"/>
            <p:extLst>
              <p:ext uri="{D42A27DB-BD31-4B8C-83A1-F6EECF244321}">
                <p14:modId xmlns:p14="http://schemas.microsoft.com/office/powerpoint/2010/main" val="1815428141"/>
              </p:ext>
            </p:extLst>
          </p:nvPr>
        </p:nvGraphicFramePr>
        <p:xfrm>
          <a:off x="628649" y="1463675"/>
          <a:ext cx="7978454" cy="4666698"/>
        </p:xfrm>
        <a:graphic>
          <a:graphicData uri="http://schemas.openxmlformats.org/drawingml/2006/table">
            <a:tbl>
              <a:tblPr bandRow="1"/>
              <a:tblGrid>
                <a:gridCol w="5210089">
                  <a:extLst>
                    <a:ext uri="{9D8B030D-6E8A-4147-A177-3AD203B41FA5}">
                      <a16:colId xmlns:a16="http://schemas.microsoft.com/office/drawing/2014/main" xmlns="" val="643973949"/>
                    </a:ext>
                  </a:extLst>
                </a:gridCol>
                <a:gridCol w="662730">
                  <a:extLst>
                    <a:ext uri="{9D8B030D-6E8A-4147-A177-3AD203B41FA5}">
                      <a16:colId xmlns:a16="http://schemas.microsoft.com/office/drawing/2014/main" xmlns="" val="4033436656"/>
                    </a:ext>
                  </a:extLst>
                </a:gridCol>
                <a:gridCol w="629174">
                  <a:extLst>
                    <a:ext uri="{9D8B030D-6E8A-4147-A177-3AD203B41FA5}">
                      <a16:colId xmlns:a16="http://schemas.microsoft.com/office/drawing/2014/main" xmlns="" val="154146870"/>
                    </a:ext>
                  </a:extLst>
                </a:gridCol>
                <a:gridCol w="612397">
                  <a:extLst>
                    <a:ext uri="{9D8B030D-6E8A-4147-A177-3AD203B41FA5}">
                      <a16:colId xmlns:a16="http://schemas.microsoft.com/office/drawing/2014/main" xmlns="" val="2041443269"/>
                    </a:ext>
                  </a:extLst>
                </a:gridCol>
                <a:gridCol w="259176">
                  <a:extLst>
                    <a:ext uri="{9D8B030D-6E8A-4147-A177-3AD203B41FA5}">
                      <a16:colId xmlns:a16="http://schemas.microsoft.com/office/drawing/2014/main" xmlns="" val="1482239459"/>
                    </a:ext>
                  </a:extLst>
                </a:gridCol>
                <a:gridCol w="252552">
                  <a:extLst>
                    <a:ext uri="{9D8B030D-6E8A-4147-A177-3AD203B41FA5}">
                      <a16:colId xmlns:a16="http://schemas.microsoft.com/office/drawing/2014/main" xmlns="" val="1373646496"/>
                    </a:ext>
                  </a:extLst>
                </a:gridCol>
                <a:gridCol w="352336">
                  <a:extLst>
                    <a:ext uri="{9D8B030D-6E8A-4147-A177-3AD203B41FA5}">
                      <a16:colId xmlns:a16="http://schemas.microsoft.com/office/drawing/2014/main" xmlns="" val="4131703043"/>
                    </a:ext>
                  </a:extLst>
                </a:gridCol>
              </a:tblGrid>
              <a:tr h="614185">
                <a:tc>
                  <a:txBody>
                    <a:bodyPr/>
                    <a:lstStyle/>
                    <a:p>
                      <a:pPr marL="0" marR="0">
                        <a:lnSpc>
                          <a:spcPct val="107000"/>
                        </a:lnSpc>
                        <a:spcBef>
                          <a:spcPts val="0"/>
                        </a:spcBef>
                        <a:spcAft>
                          <a:spcPts val="0"/>
                        </a:spcAft>
                      </a:pPr>
                      <a:r>
                        <a:rPr lang="en-US" sz="900" b="1"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Section C: Project Objectives and Work Plan</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Work plan(s) (Attachment A) is not included in the 10-page limit.</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5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Minimally Addressed or Does Not Meet Criteria</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(information not provided)</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5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Met Some but Not All Identified Criteria</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(requires additional clarification)</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5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Addressed Criteria but Did Not Provide Thorough Detail</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(adequate response, but not thoroughly developed or high-quality response)</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gridSpan="2">
                  <a:txBody>
                    <a:bodyPr/>
                    <a:lstStyle/>
                    <a:p>
                      <a:pPr marL="0" marR="0" algn="ctr">
                        <a:lnSpc>
                          <a:spcPct val="107000"/>
                        </a:lnSpc>
                        <a:spcBef>
                          <a:spcPts val="0"/>
                        </a:spcBef>
                        <a:spcAft>
                          <a:spcPts val="0"/>
                        </a:spcAft>
                      </a:pPr>
                      <a:r>
                        <a:rPr lang="en-US" sz="5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Met All Criteria with High Quality</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(clear, concise, and well thought out response)</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pPr marL="0" marR="0" algn="ctr">
                        <a:lnSpc>
                          <a:spcPct val="107000"/>
                        </a:lnSpc>
                        <a:spcBef>
                          <a:spcPts val="0"/>
                        </a:spcBef>
                        <a:spcAft>
                          <a:spcPts val="0"/>
                        </a:spcAft>
                      </a:pPr>
                      <a:r>
                        <a:rPr lang="en-US" sz="7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7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xmlns="" val="2383246053"/>
                  </a:ext>
                </a:extLst>
              </a:tr>
              <a:tr h="432947">
                <a:tc>
                  <a:txBody>
                    <a:bodyPr/>
                    <a:lstStyle/>
                    <a:p>
                      <a:pPr marL="0" marR="38100" lvl="0" indent="0">
                        <a:lnSpc>
                          <a:spcPct val="107000"/>
                        </a:lnSpc>
                        <a:spcBef>
                          <a:spcPts val="0"/>
                        </a:spcBef>
                        <a:spcAft>
                          <a:spcPts val="0"/>
                        </a:spcAft>
                        <a:buFont typeface="+mj-lt"/>
                        <a:buNone/>
                      </a:pPr>
                      <a:r>
                        <a:rPr lang="en-US" sz="9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1) Based on the responses in Section A: NEEDS ASSESSMENT, identify the goals (SMART Objectives*) of the eligible school or school district that align with the components of a comprehensive quality physical education instruction program.</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7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r>
                        <a:rPr lang="en-US" sz="7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9119924"/>
                  </a:ext>
                </a:extLst>
              </a:tr>
              <a:tr h="2841527">
                <a:tc>
                  <a:txBody>
                    <a:bodyPr/>
                    <a:lstStyle/>
                    <a:p>
                      <a:pPr marL="0" marR="38100" lvl="0" indent="0">
                        <a:lnSpc>
                          <a:spcPct val="107000"/>
                        </a:lnSpc>
                        <a:spcBef>
                          <a:spcPts val="0"/>
                        </a:spcBef>
                        <a:spcAft>
                          <a:spcPts val="0"/>
                        </a:spcAft>
                        <a:buFont typeface="+mj-lt"/>
                        <a:buNone/>
                      </a:pPr>
                      <a:r>
                        <a:rPr lang="en-US" sz="9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2) Provide a preliminary three-year comprehensive quality physical education instruction action plan for the eligible school or school district. Refer to grant focus areas (see page 3 in application) based on SENATE BILL 19-246, Section 22-19-103 (6) for a list of components that are required, as a minimum, to be included in the action plan.</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200025" marR="38100" indent="-200025">
                        <a:lnSpc>
                          <a:spcPct val="107000"/>
                        </a:lnSpc>
                        <a:spcBef>
                          <a:spcPts val="0"/>
                        </a:spcBef>
                        <a:spcAft>
                          <a:spcPts val="0"/>
                        </a:spcAft>
                      </a:pPr>
                      <a:r>
                        <a:rPr lang="en-US" sz="9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38100">
                        <a:lnSpc>
                          <a:spcPct val="107000"/>
                        </a:lnSpc>
                        <a:spcBef>
                          <a:spcPts val="0"/>
                        </a:spcBef>
                        <a:spcAft>
                          <a:spcPts val="0"/>
                        </a:spcAft>
                      </a:pPr>
                      <a:r>
                        <a:rPr lang="en-US" sz="900" i="1"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To receive full points, applicants must include the following in their response:</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38100">
                        <a:lnSpc>
                          <a:spcPct val="107000"/>
                        </a:lnSpc>
                        <a:spcBef>
                          <a:spcPts val="0"/>
                        </a:spcBef>
                        <a:spcAft>
                          <a:spcPts val="0"/>
                        </a:spcAft>
                      </a:pPr>
                      <a:r>
                        <a:rPr lang="en-US" sz="9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The following items must be included in the action plan:</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8100" lvl="0" indent="-342900">
                        <a:lnSpc>
                          <a:spcPct val="107000"/>
                        </a:lnSpc>
                        <a:spcBef>
                          <a:spcPts val="0"/>
                        </a:spcBef>
                        <a:spcAft>
                          <a:spcPts val="0"/>
                        </a:spcAft>
                        <a:buFont typeface="+mj-lt"/>
                        <a:buAutoNum type="alphaLcParenR"/>
                      </a:pPr>
                      <a:r>
                        <a:rPr lang="en-US" sz="9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Complete a work plan using </a:t>
                      </a:r>
                      <a:r>
                        <a:rPr lang="en-US" sz="900" b="1"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Attachment A</a:t>
                      </a:r>
                      <a:r>
                        <a:rPr lang="en-US" sz="9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template.</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8100" lvl="0" indent="-342900">
                        <a:lnSpc>
                          <a:spcPct val="107000"/>
                        </a:lnSpc>
                        <a:spcBef>
                          <a:spcPts val="0"/>
                        </a:spcBef>
                        <a:spcAft>
                          <a:spcPts val="0"/>
                        </a:spcAft>
                        <a:buFont typeface="+mj-lt"/>
                        <a:buAutoNum type="alphaLcParenR"/>
                      </a:pPr>
                      <a:r>
                        <a:rPr lang="en-US" sz="9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Align activities with the identified goals (SMART Objectives*) to build a comprehensive quality physical education instruction program.</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8100" lvl="0" indent="-342900">
                        <a:lnSpc>
                          <a:spcPct val="107000"/>
                        </a:lnSpc>
                        <a:spcBef>
                          <a:spcPts val="0"/>
                        </a:spcBef>
                        <a:spcAft>
                          <a:spcPts val="0"/>
                        </a:spcAft>
                        <a:buFont typeface="+mj-lt"/>
                        <a:buAutoNum type="alphaLcParenR"/>
                      </a:pPr>
                      <a:r>
                        <a:rPr lang="en-US" sz="9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Identify benchmarks on how the eligible school or school district will meet the identified activity.</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38100">
                        <a:lnSpc>
                          <a:spcPct val="107000"/>
                        </a:lnSpc>
                        <a:spcBef>
                          <a:spcPts val="0"/>
                        </a:spcBef>
                        <a:spcAft>
                          <a:spcPts val="0"/>
                        </a:spcAft>
                      </a:pPr>
                      <a:r>
                        <a:rPr lang="en-US" sz="9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200025" marR="38100" indent="-200025">
                        <a:lnSpc>
                          <a:spcPct val="107000"/>
                        </a:lnSpc>
                        <a:spcBef>
                          <a:spcPts val="0"/>
                        </a:spcBef>
                        <a:spcAft>
                          <a:spcPts val="0"/>
                        </a:spcAft>
                      </a:pPr>
                      <a:r>
                        <a:rPr lang="en-US" sz="700" b="1"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*SMART Objectives are:</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8100" lvl="0" indent="-342900">
                        <a:lnSpc>
                          <a:spcPct val="107000"/>
                        </a:lnSpc>
                        <a:spcBef>
                          <a:spcPts val="0"/>
                        </a:spcBef>
                        <a:spcAft>
                          <a:spcPts val="0"/>
                        </a:spcAft>
                        <a:buSzPts val="900"/>
                        <a:buFont typeface="Symbol" panose="05050102010706020507" pitchFamily="18" charset="2"/>
                        <a:buChar char=""/>
                      </a:pPr>
                      <a:r>
                        <a:rPr lang="en-US" sz="7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Specific: Concrete, detailed, and well defined so that you know where you are going and what to expect when you arrive</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8100" lvl="0" indent="-342900">
                        <a:lnSpc>
                          <a:spcPct val="107000"/>
                        </a:lnSpc>
                        <a:spcBef>
                          <a:spcPts val="0"/>
                        </a:spcBef>
                        <a:spcAft>
                          <a:spcPts val="0"/>
                        </a:spcAft>
                        <a:buSzPts val="900"/>
                        <a:buFont typeface="Symbol" panose="05050102010706020507" pitchFamily="18" charset="2"/>
                        <a:buChar char=""/>
                      </a:pPr>
                      <a:r>
                        <a:rPr lang="en-US" sz="700" kern="100" dirty="0" err="1">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Measureable</a:t>
                      </a:r>
                      <a:r>
                        <a:rPr lang="en-US" sz="7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Numbers and quantities provide means of measurement and comparison</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8100" lvl="0" indent="-342900">
                        <a:lnSpc>
                          <a:spcPct val="107000"/>
                        </a:lnSpc>
                        <a:spcBef>
                          <a:spcPts val="0"/>
                        </a:spcBef>
                        <a:spcAft>
                          <a:spcPts val="0"/>
                        </a:spcAft>
                        <a:buSzPts val="900"/>
                        <a:buFont typeface="Symbol" panose="05050102010706020507" pitchFamily="18" charset="2"/>
                        <a:buChar char=""/>
                      </a:pPr>
                      <a:r>
                        <a:rPr lang="en-US" sz="7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Achievable: feasible and easy to put into action</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8100" lvl="0" indent="-342900">
                        <a:lnSpc>
                          <a:spcPct val="107000"/>
                        </a:lnSpc>
                        <a:spcBef>
                          <a:spcPts val="0"/>
                        </a:spcBef>
                        <a:spcAft>
                          <a:spcPts val="0"/>
                        </a:spcAft>
                        <a:buSzPts val="900"/>
                        <a:buFont typeface="Symbol" panose="05050102010706020507" pitchFamily="18" charset="2"/>
                        <a:buChar char=""/>
                      </a:pPr>
                      <a:r>
                        <a:rPr lang="en-US" sz="7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Realistic: Considers constraints such as resources, personnel, cost, and time frame</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8100" lvl="0" indent="-342900">
                        <a:lnSpc>
                          <a:spcPct val="107000"/>
                        </a:lnSpc>
                        <a:spcBef>
                          <a:spcPts val="0"/>
                        </a:spcBef>
                        <a:spcAft>
                          <a:spcPts val="0"/>
                        </a:spcAft>
                        <a:buSzPts val="900"/>
                        <a:buFont typeface="Symbol" panose="05050102010706020507" pitchFamily="18" charset="2"/>
                        <a:buChar char=""/>
                      </a:pPr>
                      <a:r>
                        <a:rPr lang="en-US" sz="7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Time-Bound: A time frame helps to set boundaries around the objective </a:t>
                      </a:r>
                      <a:r>
                        <a:rPr lang="en-US" sz="700" u="sng"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hlinkClick r:id="rId2"/>
                        </a:rPr>
                        <a:t>www.cdc.gov/</a:t>
                      </a:r>
                      <a:r>
                        <a:rPr lang="en-US" sz="700" u="sng" kern="100" dirty="0" err="1">
                          <a:solidFill>
                            <a:srgbClr val="262626"/>
                          </a:solidFill>
                          <a:effectLst/>
                          <a:latin typeface="Calibri" panose="020F0502020204030204" pitchFamily="34" charset="0"/>
                          <a:ea typeface="Calibri" panose="020F0502020204030204" pitchFamily="34" charset="0"/>
                          <a:cs typeface="Times New Roman" panose="02020603050405020304" pitchFamily="18" charset="0"/>
                          <a:hlinkClick r:id="rId2"/>
                        </a:rPr>
                        <a:t>phcommunities</a:t>
                      </a:r>
                      <a:r>
                        <a:rPr lang="en-US" sz="700" u="sng"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hlinkClick r:id="rId2"/>
                        </a:rPr>
                        <a:t>/‌‌</a:t>
                      </a:r>
                      <a:r>
                        <a:rPr lang="en-US" sz="700" u="sng" kern="100" dirty="0" err="1">
                          <a:solidFill>
                            <a:srgbClr val="262626"/>
                          </a:solidFill>
                          <a:effectLst/>
                          <a:latin typeface="Calibri" panose="020F0502020204030204" pitchFamily="34" charset="0"/>
                          <a:ea typeface="Calibri" panose="020F0502020204030204" pitchFamily="34" charset="0"/>
                          <a:cs typeface="Times New Roman" panose="02020603050405020304" pitchFamily="18" charset="0"/>
                          <a:hlinkClick r:id="rId2"/>
                        </a:rPr>
                        <a:t>resourcekit</a:t>
                      </a:r>
                      <a:r>
                        <a:rPr lang="en-US" sz="700" u="sng"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hlinkClick r:id="rId2"/>
                        </a:rPr>
                        <a:t>/</a:t>
                      </a:r>
                      <a:br>
                        <a:rPr lang="en-US" sz="700" u="sng"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hlinkClick r:id="rId2"/>
                        </a:rPr>
                      </a:br>
                      <a:r>
                        <a:rPr lang="en-US" sz="700" u="sng"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hlinkClick r:id="rId2"/>
                        </a:rPr>
                        <a:t>evaluate/smart_objectives.html</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7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r>
                        <a:rPr lang="en-US" sz="7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0698801"/>
                  </a:ext>
                </a:extLst>
              </a:tr>
              <a:tr h="542394">
                <a:tc>
                  <a:txBody>
                    <a:bodyPr/>
                    <a:lstStyle/>
                    <a:p>
                      <a:pPr marL="0" marR="38100" lvl="0" indent="0">
                        <a:lnSpc>
                          <a:spcPct val="107000"/>
                        </a:lnSpc>
                        <a:spcBef>
                          <a:spcPts val="0"/>
                        </a:spcBef>
                        <a:spcAft>
                          <a:spcPts val="0"/>
                        </a:spcAft>
                        <a:buFont typeface="+mj-lt"/>
                        <a:buNone/>
                      </a:pPr>
                      <a:r>
                        <a:rPr lang="en-US" sz="9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3) Provide an expected timeline, including intermediate milestones, to implement the three-year comprehensive quality physical education instruction action plan. The timeline and responsibilities are clear, sequential, and aligned with activities and benchmarks.</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7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r>
                        <a:rPr lang="en-US" sz="7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7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3210234"/>
                  </a:ext>
                </a:extLst>
              </a:tr>
              <a:tr h="104605">
                <a:tc gridSpan="7">
                  <a:txBody>
                    <a:bodyPr/>
                    <a:lstStyle/>
                    <a:p>
                      <a:pPr marL="0" marR="0">
                        <a:lnSpc>
                          <a:spcPct val="107000"/>
                        </a:lnSpc>
                        <a:spcBef>
                          <a:spcPts val="0"/>
                        </a:spcBef>
                        <a:spcAft>
                          <a:spcPts val="0"/>
                        </a:spcAft>
                        <a:tabLst>
                          <a:tab pos="1333500" algn="l"/>
                        </a:tabLst>
                      </a:pPr>
                      <a:r>
                        <a:rPr lang="en-US" sz="7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Reviewer Comments:</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7000"/>
                        </a:lnSpc>
                        <a:spcBef>
                          <a:spcPts val="0"/>
                        </a:spcBef>
                        <a:spcAft>
                          <a:spcPts val="0"/>
                        </a:spcAft>
                        <a:tabLst>
                          <a:tab pos="1333500" algn="l"/>
                        </a:tabLst>
                      </a:pP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392629066"/>
                  </a:ext>
                </a:extLst>
              </a:tr>
              <a:tr h="104605">
                <a:tc gridSpan="5">
                  <a:txBody>
                    <a:bodyPr/>
                    <a:lstStyle/>
                    <a:p>
                      <a:pPr marL="0" marR="0" algn="r">
                        <a:lnSpc>
                          <a:spcPct val="107000"/>
                        </a:lnSpc>
                        <a:spcBef>
                          <a:spcPts val="0"/>
                        </a:spcBef>
                        <a:spcAft>
                          <a:spcPts val="0"/>
                        </a:spcAft>
                      </a:pPr>
                      <a:r>
                        <a:rPr lang="en-US" sz="700" b="1"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7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r">
                        <a:lnSpc>
                          <a:spcPct val="107000"/>
                        </a:lnSpc>
                        <a:spcBef>
                          <a:spcPts val="0"/>
                        </a:spcBef>
                        <a:spcAft>
                          <a:spcPts val="0"/>
                        </a:spcAft>
                      </a:pPr>
                      <a:r>
                        <a:rPr lang="en-US" sz="700" b="1"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7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r">
                        <a:lnSpc>
                          <a:spcPct val="107000"/>
                        </a:lnSpc>
                        <a:spcBef>
                          <a:spcPts val="0"/>
                        </a:spcBef>
                        <a:spcAft>
                          <a:spcPts val="0"/>
                        </a:spcAft>
                      </a:pPr>
                      <a:endParaRPr lang="en-US" sz="7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59" marR="16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53272946"/>
                  </a:ext>
                </a:extLst>
              </a:tr>
            </a:tbl>
          </a:graphicData>
        </a:graphic>
      </p:graphicFrame>
      <p:sp>
        <p:nvSpPr>
          <p:cNvPr id="4" name="Slide Number Placeholder 3">
            <a:extLst>
              <a:ext uri="{FF2B5EF4-FFF2-40B4-BE49-F238E27FC236}">
                <a16:creationId xmlns:a16="http://schemas.microsoft.com/office/drawing/2014/main" xmlns="" id="{7F48D21B-F827-4062-984E-08FC1C4E6951}"/>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478050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A</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57380941"/>
              </p:ext>
            </p:extLst>
          </p:nvPr>
        </p:nvGraphicFramePr>
        <p:xfrm>
          <a:off x="245193" y="1340464"/>
          <a:ext cx="7281763" cy="5237795"/>
        </p:xfrm>
        <a:graphic>
          <a:graphicData uri="http://schemas.openxmlformats.org/presentationml/2006/ole">
            <mc:AlternateContent xmlns:mc="http://schemas.openxmlformats.org/markup-compatibility/2006">
              <mc:Choice xmlns:v="urn:schemas-microsoft-com:vml" Requires="v">
                <p:oleObj spid="_x0000_s1034" name="Document" r:id="rId3" imgW="9153178" imgH="6584375" progId="Word.Document.12">
                  <p:embed/>
                </p:oleObj>
              </mc:Choice>
              <mc:Fallback>
                <p:oleObj name="Document" r:id="rId3" imgW="9153178" imgH="6584375" progId="Word.Document.12">
                  <p:embed/>
                  <p:pic>
                    <p:nvPicPr>
                      <p:cNvPr id="0" name=""/>
                      <p:cNvPicPr/>
                      <p:nvPr/>
                    </p:nvPicPr>
                    <p:blipFill>
                      <a:blip r:embed="rId4"/>
                      <a:stretch>
                        <a:fillRect/>
                      </a:stretch>
                    </p:blipFill>
                    <p:spPr>
                      <a:xfrm>
                        <a:off x="245193" y="1340464"/>
                        <a:ext cx="7281763" cy="5237795"/>
                      </a:xfrm>
                      <a:prstGeom prst="rect">
                        <a:avLst/>
                      </a:prstGeom>
                    </p:spPr>
                  </p:pic>
                </p:oleObj>
              </mc:Fallback>
            </mc:AlternateContent>
          </a:graphicData>
        </a:graphic>
      </p:graphicFrame>
    </p:spTree>
    <p:extLst>
      <p:ext uri="{BB962C8B-B14F-4D97-AF65-F5344CB8AC3E}">
        <p14:creationId xmlns:p14="http://schemas.microsoft.com/office/powerpoint/2010/main" val="1229359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FC365D-4278-4EE6-B2DF-D06BDE02DCA9}"/>
              </a:ext>
            </a:extLst>
          </p:cNvPr>
          <p:cNvSpPr>
            <a:spLocks noGrp="1"/>
          </p:cNvSpPr>
          <p:nvPr>
            <p:ph type="title"/>
          </p:nvPr>
        </p:nvSpPr>
        <p:spPr/>
        <p:txBody>
          <a:bodyPr>
            <a:normAutofit fontScale="90000"/>
          </a:bodyPr>
          <a:lstStyle/>
          <a:p>
            <a:r>
              <a:rPr lang="en-US" dirty="0"/>
              <a:t>Section D: Commitment Letter of Support</a:t>
            </a:r>
            <a:br>
              <a:rPr lang="en-US" dirty="0"/>
            </a:br>
            <a:r>
              <a:rPr lang="en-US" dirty="0"/>
              <a:t>(Not Included in 10-page limit)</a:t>
            </a:r>
          </a:p>
        </p:txBody>
      </p:sp>
      <p:graphicFrame>
        <p:nvGraphicFramePr>
          <p:cNvPr id="6" name="Content Placeholder 5">
            <a:extLst>
              <a:ext uri="{FF2B5EF4-FFF2-40B4-BE49-F238E27FC236}">
                <a16:creationId xmlns:a16="http://schemas.microsoft.com/office/drawing/2014/main" xmlns="" id="{00439A1F-D678-4231-902E-A1AE369727F5}"/>
              </a:ext>
            </a:extLst>
          </p:cNvPr>
          <p:cNvGraphicFramePr>
            <a:graphicFrameLocks noGrp="1"/>
          </p:cNvGraphicFramePr>
          <p:nvPr>
            <p:ph idx="1"/>
            <p:extLst>
              <p:ext uri="{D42A27DB-BD31-4B8C-83A1-F6EECF244321}">
                <p14:modId xmlns:p14="http://schemas.microsoft.com/office/powerpoint/2010/main" val="1758196258"/>
              </p:ext>
            </p:extLst>
          </p:nvPr>
        </p:nvGraphicFramePr>
        <p:xfrm>
          <a:off x="628650" y="1463675"/>
          <a:ext cx="7886699" cy="2625473"/>
        </p:xfrm>
        <a:graphic>
          <a:graphicData uri="http://schemas.openxmlformats.org/drawingml/2006/table">
            <a:tbl>
              <a:tblPr bandRow="1"/>
              <a:tblGrid>
                <a:gridCol w="4009598">
                  <a:extLst>
                    <a:ext uri="{9D8B030D-6E8A-4147-A177-3AD203B41FA5}">
                      <a16:colId xmlns:a16="http://schemas.microsoft.com/office/drawing/2014/main" xmlns="" val="1969586394"/>
                    </a:ext>
                  </a:extLst>
                </a:gridCol>
                <a:gridCol w="854918">
                  <a:extLst>
                    <a:ext uri="{9D8B030D-6E8A-4147-A177-3AD203B41FA5}">
                      <a16:colId xmlns:a16="http://schemas.microsoft.com/office/drawing/2014/main" xmlns="" val="499733785"/>
                    </a:ext>
                  </a:extLst>
                </a:gridCol>
                <a:gridCol w="854918">
                  <a:extLst>
                    <a:ext uri="{9D8B030D-6E8A-4147-A177-3AD203B41FA5}">
                      <a16:colId xmlns:a16="http://schemas.microsoft.com/office/drawing/2014/main" xmlns="" val="265043302"/>
                    </a:ext>
                  </a:extLst>
                </a:gridCol>
                <a:gridCol w="854918">
                  <a:extLst>
                    <a:ext uri="{9D8B030D-6E8A-4147-A177-3AD203B41FA5}">
                      <a16:colId xmlns:a16="http://schemas.microsoft.com/office/drawing/2014/main" xmlns="" val="2171338614"/>
                    </a:ext>
                  </a:extLst>
                </a:gridCol>
                <a:gridCol w="790247">
                  <a:extLst>
                    <a:ext uri="{9D8B030D-6E8A-4147-A177-3AD203B41FA5}">
                      <a16:colId xmlns:a16="http://schemas.microsoft.com/office/drawing/2014/main" xmlns="" val="1646922642"/>
                    </a:ext>
                  </a:extLst>
                </a:gridCol>
                <a:gridCol w="522100">
                  <a:extLst>
                    <a:ext uri="{9D8B030D-6E8A-4147-A177-3AD203B41FA5}">
                      <a16:colId xmlns:a16="http://schemas.microsoft.com/office/drawing/2014/main" xmlns="" val="1208287767"/>
                    </a:ext>
                  </a:extLst>
                </a:gridCol>
              </a:tblGrid>
              <a:tr h="0">
                <a:tc>
                  <a:txBody>
                    <a:bodyPr/>
                    <a:lstStyle/>
                    <a:p>
                      <a:pPr marL="0" marR="0">
                        <a:lnSpc>
                          <a:spcPct val="107000"/>
                        </a:lnSpc>
                        <a:spcBef>
                          <a:spcPts val="0"/>
                        </a:spcBef>
                        <a:spcAft>
                          <a:spcPts val="0"/>
                        </a:spcAft>
                      </a:pPr>
                      <a:r>
                        <a:rPr lang="en-US" sz="12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Section D: Commitment Letter of Support</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(Not Included in 10-page limit)</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8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Minimally Addressed or Does Not Meet Criteria</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6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6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(information not provided)</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8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Met Some but Not All Identified Criteria</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6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6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(requires additional clarification)</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8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Addressed Criteria but Did Not Provide Thorough Detail</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6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6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(adequate response, but not thoroughly developed or high-quality response)</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8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Met All Criteria with High Quality</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6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600" b="1" i="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(clear, concise, and well thought out response)</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1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xmlns="" val="1486491541"/>
                  </a:ext>
                </a:extLst>
              </a:tr>
              <a:tr h="0">
                <a:tc>
                  <a:txBody>
                    <a:bodyPr/>
                    <a:lstStyle/>
                    <a:p>
                      <a:pPr marL="0" marR="0" lvl="0" indent="0">
                        <a:lnSpc>
                          <a:spcPct val="107000"/>
                        </a:lnSpc>
                        <a:spcBef>
                          <a:spcPts val="0"/>
                        </a:spcBef>
                        <a:spcAft>
                          <a:spcPts val="0"/>
                        </a:spcAft>
                        <a:buClr>
                          <a:srgbClr val="262626"/>
                        </a:buClr>
                        <a:buFont typeface="+mj-lt"/>
                        <a:buNone/>
                      </a:pPr>
                      <a:r>
                        <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1) The eligible school or school district administrator must provide a letter of commitment to support the implementation of a comprehensive quality physical education instruction action plan. Information regarding the infrastructure to support the implementation of the grant should be included in the letter.</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42856183"/>
                  </a:ext>
                </a:extLst>
              </a:tr>
              <a:tr h="0">
                <a:tc>
                  <a:txBody>
                    <a:bodyPr/>
                    <a:lstStyle/>
                    <a:p>
                      <a:pPr marL="0" marR="0" lvl="0" indent="0">
                        <a:lnSpc>
                          <a:spcPct val="107000"/>
                        </a:lnSpc>
                        <a:spcBef>
                          <a:spcPts val="0"/>
                        </a:spcBef>
                        <a:spcAft>
                          <a:spcPts val="0"/>
                        </a:spcAft>
                        <a:buClr>
                          <a:srgbClr val="262626"/>
                        </a:buClr>
                        <a:buFont typeface="+mj-lt"/>
                        <a:buNone/>
                      </a:pPr>
                      <a:r>
                        <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2) Briefly describe parent and community support for the grant and share how you see them being involved.</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506176"/>
                  </a:ext>
                </a:extLst>
              </a:tr>
              <a:tr h="0">
                <a:tc gridSpan="6">
                  <a:txBody>
                    <a:bodyPr/>
                    <a:lstStyle/>
                    <a:p>
                      <a:pPr marL="0" marR="0">
                        <a:lnSpc>
                          <a:spcPct val="107000"/>
                        </a:lnSpc>
                        <a:spcBef>
                          <a:spcPts val="0"/>
                        </a:spcBef>
                        <a:spcAft>
                          <a:spcPts val="0"/>
                        </a:spcAft>
                      </a:pPr>
                      <a:r>
                        <a:rPr lang="en-US" sz="11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Reviewer Comments:</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17056473"/>
                  </a:ext>
                </a:extLst>
              </a:tr>
              <a:tr h="0">
                <a:tc gridSpan="5">
                  <a:txBody>
                    <a:bodyPr/>
                    <a:lstStyle/>
                    <a:p>
                      <a:pPr marL="0" marR="0" algn="r">
                        <a:lnSpc>
                          <a:spcPct val="107000"/>
                        </a:lnSpc>
                        <a:spcBef>
                          <a:spcPts val="0"/>
                        </a:spcBef>
                        <a:spcAft>
                          <a:spcPts val="0"/>
                        </a:spcAft>
                      </a:pPr>
                      <a:r>
                        <a:rPr lang="en-US" sz="11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11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07000"/>
                        </a:lnSpc>
                        <a:spcBef>
                          <a:spcPts val="0"/>
                        </a:spcBef>
                        <a:spcAft>
                          <a:spcPts val="0"/>
                        </a:spcAft>
                      </a:pPr>
                      <a:r>
                        <a:rPr lang="en-US" sz="1100" b="1"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33/21</a:t>
                      </a:r>
                      <a:endParaRPr lang="en-US" sz="11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7725514"/>
                  </a:ext>
                </a:extLst>
              </a:tr>
            </a:tbl>
          </a:graphicData>
        </a:graphic>
      </p:graphicFrame>
      <p:sp>
        <p:nvSpPr>
          <p:cNvPr id="4" name="Slide Number Placeholder 3">
            <a:extLst>
              <a:ext uri="{FF2B5EF4-FFF2-40B4-BE49-F238E27FC236}">
                <a16:creationId xmlns:a16="http://schemas.microsoft.com/office/drawing/2014/main" xmlns="" id="{6EB384F8-0E09-450E-8CDB-8D178DE018E5}"/>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985696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6FF06027-ACA9-4CF6-A120-605053C3E593}"/>
              </a:ext>
            </a:extLst>
          </p:cNvPr>
          <p:cNvSpPr>
            <a:spLocks noGrp="1"/>
          </p:cNvSpPr>
          <p:nvPr>
            <p:ph type="title"/>
          </p:nvPr>
        </p:nvSpPr>
        <p:spPr>
          <a:xfrm>
            <a:off x="245193" y="254514"/>
            <a:ext cx="8193413" cy="756418"/>
          </a:xfrm>
        </p:spPr>
        <p:txBody>
          <a:bodyPr/>
          <a:lstStyle/>
          <a:p>
            <a:r>
              <a:rPr lang="en-US" dirty="0"/>
              <a:t>Section E: Budget Narrative and Electronic Budget</a:t>
            </a:r>
          </a:p>
        </p:txBody>
      </p:sp>
      <p:graphicFrame>
        <p:nvGraphicFramePr>
          <p:cNvPr id="6" name="Content Placeholder 5">
            <a:extLst>
              <a:ext uri="{FF2B5EF4-FFF2-40B4-BE49-F238E27FC236}">
                <a16:creationId xmlns:a16="http://schemas.microsoft.com/office/drawing/2014/main" xmlns="" id="{BA860A57-F4B7-4058-B335-C5EF89D74AAD}"/>
              </a:ext>
            </a:extLst>
          </p:cNvPr>
          <p:cNvGraphicFramePr>
            <a:graphicFrameLocks noGrp="1"/>
          </p:cNvGraphicFramePr>
          <p:nvPr>
            <p:ph idx="1"/>
            <p:extLst>
              <p:ext uri="{D42A27DB-BD31-4B8C-83A1-F6EECF244321}">
                <p14:modId xmlns:p14="http://schemas.microsoft.com/office/powerpoint/2010/main" val="734548540"/>
              </p:ext>
            </p:extLst>
          </p:nvPr>
        </p:nvGraphicFramePr>
        <p:xfrm>
          <a:off x="628650" y="1463675"/>
          <a:ext cx="7966711" cy="4659794"/>
        </p:xfrm>
        <a:graphic>
          <a:graphicData uri="http://schemas.openxmlformats.org/drawingml/2006/table">
            <a:tbl>
              <a:tblPr bandRow="1"/>
              <a:tblGrid>
                <a:gridCol w="5371556">
                  <a:extLst>
                    <a:ext uri="{9D8B030D-6E8A-4147-A177-3AD203B41FA5}">
                      <a16:colId xmlns:a16="http://schemas.microsoft.com/office/drawing/2014/main" xmlns="" val="1464228401"/>
                    </a:ext>
                  </a:extLst>
                </a:gridCol>
                <a:gridCol w="583474">
                  <a:extLst>
                    <a:ext uri="{9D8B030D-6E8A-4147-A177-3AD203B41FA5}">
                      <a16:colId xmlns:a16="http://schemas.microsoft.com/office/drawing/2014/main" xmlns="" val="1582258913"/>
                    </a:ext>
                  </a:extLst>
                </a:gridCol>
                <a:gridCol w="592183">
                  <a:extLst>
                    <a:ext uri="{9D8B030D-6E8A-4147-A177-3AD203B41FA5}">
                      <a16:colId xmlns:a16="http://schemas.microsoft.com/office/drawing/2014/main" xmlns="" val="248208032"/>
                    </a:ext>
                  </a:extLst>
                </a:gridCol>
                <a:gridCol w="539931">
                  <a:extLst>
                    <a:ext uri="{9D8B030D-6E8A-4147-A177-3AD203B41FA5}">
                      <a16:colId xmlns:a16="http://schemas.microsoft.com/office/drawing/2014/main" xmlns="" val="1538282001"/>
                    </a:ext>
                  </a:extLst>
                </a:gridCol>
                <a:gridCol w="356951">
                  <a:extLst>
                    <a:ext uri="{9D8B030D-6E8A-4147-A177-3AD203B41FA5}">
                      <a16:colId xmlns:a16="http://schemas.microsoft.com/office/drawing/2014/main" xmlns="" val="2911271103"/>
                    </a:ext>
                  </a:extLst>
                </a:gridCol>
                <a:gridCol w="113312">
                  <a:extLst>
                    <a:ext uri="{9D8B030D-6E8A-4147-A177-3AD203B41FA5}">
                      <a16:colId xmlns:a16="http://schemas.microsoft.com/office/drawing/2014/main" xmlns="" val="834006191"/>
                    </a:ext>
                  </a:extLst>
                </a:gridCol>
                <a:gridCol w="409304">
                  <a:extLst>
                    <a:ext uri="{9D8B030D-6E8A-4147-A177-3AD203B41FA5}">
                      <a16:colId xmlns:a16="http://schemas.microsoft.com/office/drawing/2014/main" xmlns="" val="4235741977"/>
                    </a:ext>
                  </a:extLst>
                </a:gridCol>
              </a:tblGrid>
              <a:tr h="517213">
                <a:tc>
                  <a:txBody>
                    <a:bodyPr/>
                    <a:lstStyle/>
                    <a:p>
                      <a:pPr marL="0" marR="0">
                        <a:lnSpc>
                          <a:spcPct val="107000"/>
                        </a:lnSpc>
                        <a:spcBef>
                          <a:spcPts val="0"/>
                        </a:spcBef>
                        <a:spcAft>
                          <a:spcPts val="0"/>
                        </a:spcAft>
                      </a:pPr>
                      <a:r>
                        <a:rPr lang="en-US" sz="900" b="1"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Section E: Budget Narrative and Electronic Budget</a:t>
                      </a:r>
                      <a:endParaRPr lang="en-US" sz="9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600" b="1"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400" b="1"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Minimally Addressed or Does Not Meet Criteria</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00" b="1" i="1"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00" b="1" i="1"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(information not provided)</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400" b="1"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Met Some but Not All Identified Criteria</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00" b="1" i="1"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00" b="1" i="1"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(requires additional clarification)</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400" b="1"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Addressed Criteria but Did Not Provide Thorough Detail</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00" b="1" i="1"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00" b="1" i="1"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(adequate response, but not thoroughly developed or high-quality response)</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gridSpan="2">
                  <a:txBody>
                    <a:bodyPr/>
                    <a:lstStyle/>
                    <a:p>
                      <a:pPr marL="0" marR="0" algn="ctr">
                        <a:lnSpc>
                          <a:spcPct val="107000"/>
                        </a:lnSpc>
                        <a:spcBef>
                          <a:spcPts val="0"/>
                        </a:spcBef>
                        <a:spcAft>
                          <a:spcPts val="0"/>
                        </a:spcAft>
                      </a:pPr>
                      <a:r>
                        <a:rPr lang="en-US" sz="400" b="1"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Met All Criteria with High Quality</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00" b="1" i="1"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00" b="1" i="1"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(clear, concise, and well thought out response)</a:t>
                      </a:r>
                      <a:endParaRPr lang="en-US" dirty="0"/>
                    </a:p>
                  </a:txBody>
                  <a:tcPr marL="14029" marR="14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pPr marL="0" marR="0" algn="ctr">
                        <a:lnSpc>
                          <a:spcPct val="107000"/>
                        </a:lnSpc>
                        <a:spcBef>
                          <a:spcPts val="0"/>
                        </a:spcBef>
                        <a:spcAft>
                          <a:spcPts val="0"/>
                        </a:spcAft>
                      </a:pPr>
                      <a:r>
                        <a:rPr lang="en-US" sz="600" b="1"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6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600" b="1"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xmlns="" val="514555596"/>
                  </a:ext>
                </a:extLst>
              </a:tr>
              <a:tr h="180256">
                <a:tc gridSpan="7">
                  <a:txBody>
                    <a:bodyPr/>
                    <a:lstStyle/>
                    <a:p>
                      <a:pPr marL="0" marR="0">
                        <a:lnSpc>
                          <a:spcPct val="107000"/>
                        </a:lnSpc>
                        <a:spcBef>
                          <a:spcPts val="0"/>
                        </a:spcBef>
                        <a:spcAft>
                          <a:spcPts val="0"/>
                        </a:spcAft>
                      </a:pPr>
                      <a:r>
                        <a:rPr lang="en-US" sz="6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Submit an electronic budget/budget narrative, in compliance with CDE’s standard fiscal rules. The budget/budget narrative spreadsheet is not included in the 10-page limit, but must address the following criteria.</a:t>
                      </a:r>
                      <a:endParaRPr lang="en-US" sz="6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pPr marL="0" marR="0">
                        <a:lnSpc>
                          <a:spcPct val="107000"/>
                        </a:lnSpc>
                        <a:spcBef>
                          <a:spcPts val="0"/>
                        </a:spcBef>
                        <a:spcAft>
                          <a:spcPts val="0"/>
                        </a:spcAft>
                      </a:pPr>
                      <a:endParaRPr lang="en-US" sz="6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3126167939"/>
                  </a:ext>
                </a:extLst>
              </a:tr>
              <a:tr h="1009760">
                <a:tc>
                  <a:txBody>
                    <a:bodyPr/>
                    <a:lstStyle/>
                    <a:p>
                      <a:pPr marL="0" marR="0">
                        <a:lnSpc>
                          <a:spcPct val="107000"/>
                        </a:lnSpc>
                        <a:spcBef>
                          <a:spcPts val="0"/>
                        </a:spcBef>
                        <a:spcAft>
                          <a:spcPts val="0"/>
                        </a:spcAft>
                      </a:pPr>
                      <a:r>
                        <a:rPr lang="en-US" sz="800" b="1" u="sng"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Electronic Budget (Budget Spreadsheet - Excel File)</a:t>
                      </a:r>
                      <a:endParaRPr lang="en-US" sz="800" b="1" u="sng"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b="1" u="sng"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1) </a:t>
                      </a:r>
                      <a:r>
                        <a:rPr lang="en-US" sz="8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Complete and attach the Budget Spreadsheet (Excel file) to the application.</a:t>
                      </a:r>
                      <a:endParaRPr lang="en-US" sz="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900"/>
                        <a:buFont typeface="Symbol" panose="05050102010706020507" pitchFamily="18" charset="2"/>
                        <a:buChar char=""/>
                      </a:pPr>
                      <a:r>
                        <a:rPr lang="en-US" sz="8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List costs of the proposed project as presented that are reasonable, necessary, and clearly aligned to the project activities provided in the Program Description in Section C.</a:t>
                      </a:r>
                      <a:endParaRPr lang="en-US" sz="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900"/>
                        <a:buFont typeface="Symbol" panose="05050102010706020507" pitchFamily="18" charset="2"/>
                        <a:buChar char=""/>
                      </a:pPr>
                      <a:r>
                        <a:rPr lang="en-US" sz="8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All costs are calculated to show how amounts are determined.</a:t>
                      </a:r>
                      <a:endParaRPr lang="en-US" sz="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900"/>
                        <a:buFont typeface="Symbol" panose="05050102010706020507" pitchFamily="18" charset="2"/>
                        <a:buChar char=""/>
                      </a:pPr>
                      <a:r>
                        <a:rPr lang="en-US" sz="8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The budget should be sufficient in relation to the objectives, design, scope, and sustainability of project activities.</a:t>
                      </a:r>
                      <a:endParaRPr lang="en-US" sz="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900"/>
                        <a:buFont typeface="Symbol" panose="05050102010706020507" pitchFamily="18" charset="2"/>
                        <a:buChar char=""/>
                      </a:pPr>
                      <a:r>
                        <a:rPr lang="en-US" sz="8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Demonstrate appropriate in-kind contributions directly related to components of a quality physical education program.</a:t>
                      </a:r>
                      <a:endParaRPr lang="en-US" sz="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6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gridSpan="2">
                  <a:txBody>
                    <a:bodyPr/>
                    <a:lstStyle/>
                    <a:p>
                      <a:pPr algn="ctr"/>
                      <a:r>
                        <a:rPr lang="en-US" sz="6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dirty="0"/>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r>
                        <a:rPr lang="en-US" sz="6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5916058"/>
                  </a:ext>
                </a:extLst>
              </a:tr>
              <a:tr h="1839264">
                <a:tc>
                  <a:txBody>
                    <a:bodyPr/>
                    <a:lstStyle/>
                    <a:p>
                      <a:pPr marL="0" marR="0">
                        <a:lnSpc>
                          <a:spcPct val="107000"/>
                        </a:lnSpc>
                        <a:spcBef>
                          <a:spcPts val="0"/>
                        </a:spcBef>
                        <a:spcAft>
                          <a:spcPts val="0"/>
                        </a:spcAft>
                      </a:pPr>
                      <a:r>
                        <a:rPr lang="en-US" sz="800" b="1" u="sng"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Budget Narrative (Within Budget Spreadsheet - Excel File)</a:t>
                      </a:r>
                      <a:endParaRPr lang="en-US" sz="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8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2) Provide an explanation that addresses the following criteria:</a:t>
                      </a:r>
                      <a:endParaRPr lang="en-US" sz="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8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Provide an explanation that summarizes the proposed uses of grant funds by budget category and is tied to the project description, work plan and budget. </a:t>
                      </a:r>
                      <a:endParaRPr lang="en-US" sz="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8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Costs are clearly explained and justified in narrative form. Costs should be clearly aligned to the plan provided in Section C.</a:t>
                      </a:r>
                      <a:endParaRPr lang="en-US" sz="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8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Include the cost of the instructional and student support program that the applicant plans to implement using the grant funds.</a:t>
                      </a:r>
                      <a:endParaRPr lang="en-US" sz="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Item Explanation:</a:t>
                      </a:r>
                      <a:endParaRPr lang="en-US" sz="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900"/>
                        <a:buFont typeface="Symbol" panose="05050102010706020507" pitchFamily="18" charset="2"/>
                        <a:buChar char=""/>
                      </a:pPr>
                      <a:r>
                        <a:rPr lang="en-US" sz="800" b="1"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Cost:</a:t>
                      </a:r>
                      <a:r>
                        <a:rPr lang="en-US" sz="8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.X FTE for [role or title] at $</a:t>
                      </a:r>
                      <a:r>
                        <a:rPr lang="en-US" sz="800" kern="100" dirty="0" err="1">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xxxxx</a:t>
                      </a:r>
                      <a:r>
                        <a:rPr lang="en-US" sz="8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per [hour or month or year] times [x per hours or months or year] </a:t>
                      </a:r>
                      <a:br>
                        <a:rPr lang="en-US" sz="8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br>
                      <a:r>
                        <a:rPr lang="en-US" sz="800" b="1"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Explanation:</a:t>
                      </a:r>
                      <a:r>
                        <a:rPr lang="en-US" sz="8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Staff support of implementation of standards PK-12. </a:t>
                      </a:r>
                      <a:endParaRPr lang="en-US" sz="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900"/>
                        <a:buFont typeface="Symbol" panose="05050102010706020507" pitchFamily="18" charset="2"/>
                        <a:buChar char=""/>
                      </a:pPr>
                      <a:r>
                        <a:rPr lang="en-US" sz="800" b="1"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Cost:</a:t>
                      </a:r>
                      <a:r>
                        <a:rPr lang="en-US" sz="8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Sub pay for X participants @ = $ZZZ.ZZ </a:t>
                      </a:r>
                      <a:r>
                        <a:rPr lang="en-US" sz="800" b="1"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Explanation:</a:t>
                      </a:r>
                      <a:r>
                        <a:rPr lang="en-US" sz="8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Training for X middle school, Y Elementary School teachers on W 2020 standards and district resources.</a:t>
                      </a:r>
                      <a:endParaRPr lang="en-US" sz="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6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6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6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6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dirty="0"/>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r>
                        <a:rPr lang="en-US" sz="6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02313617"/>
                  </a:ext>
                </a:extLst>
              </a:tr>
              <a:tr h="917593">
                <a:tc>
                  <a:txBody>
                    <a:bodyPr/>
                    <a:lstStyle/>
                    <a:p>
                      <a:pPr marL="0" marR="0" lvl="0" indent="0">
                        <a:lnSpc>
                          <a:spcPct val="107000"/>
                        </a:lnSpc>
                        <a:spcBef>
                          <a:spcPts val="0"/>
                        </a:spcBef>
                        <a:spcAft>
                          <a:spcPts val="0"/>
                        </a:spcAft>
                        <a:buFont typeface="+mj-lt"/>
                        <a:buNone/>
                      </a:pPr>
                      <a:r>
                        <a:rPr lang="en-US" sz="8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3) Costs are reasonable and sufficient in relation to the measurable objectives, design, scope, sustainability, and duration of project activities. Use of funds are connected to grant goals and activities and supplement and not supplant current activities in a Comprehensive Quality Physical Education Program.</a:t>
                      </a:r>
                      <a:endParaRPr lang="en-US" sz="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800" i="1"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To receive maximum points, the budget and budget narrative should provide justification for activities referenced in Sections A-C.</a:t>
                      </a:r>
                      <a:endParaRPr lang="en-US" sz="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6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5</a:t>
                      </a:r>
                      <a:endParaRPr lang="en-US" dirty="0"/>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r>
                        <a:rPr lang="en-US" sz="600"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2139445"/>
                  </a:ext>
                </a:extLst>
              </a:tr>
              <a:tr h="88089">
                <a:tc gridSpan="7">
                  <a:txBody>
                    <a:bodyPr/>
                    <a:lstStyle/>
                    <a:p>
                      <a:pPr marL="0" marR="0">
                        <a:lnSpc>
                          <a:spcPct val="107000"/>
                        </a:lnSpc>
                        <a:spcBef>
                          <a:spcPts val="0"/>
                        </a:spcBef>
                        <a:spcAft>
                          <a:spcPts val="0"/>
                        </a:spcAft>
                      </a:pPr>
                      <a:r>
                        <a:rPr lang="en-US" sz="600" b="1"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Reviewer Comments:</a:t>
                      </a:r>
                      <a:endParaRPr lang="en-US" sz="6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pPr marL="0" marR="0">
                        <a:lnSpc>
                          <a:spcPct val="107000"/>
                        </a:lnSpc>
                        <a:spcBef>
                          <a:spcPts val="0"/>
                        </a:spcBef>
                        <a:spcAft>
                          <a:spcPts val="0"/>
                        </a:spcAft>
                      </a:pPr>
                      <a:endParaRPr lang="en-US" sz="6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3367240272"/>
                  </a:ext>
                </a:extLst>
              </a:tr>
              <a:tr h="88089">
                <a:tc gridSpan="5">
                  <a:txBody>
                    <a:bodyPr/>
                    <a:lstStyle/>
                    <a:p>
                      <a:pPr marL="0" marR="0" algn="r">
                        <a:lnSpc>
                          <a:spcPct val="107000"/>
                        </a:lnSpc>
                        <a:spcBef>
                          <a:spcPts val="0"/>
                        </a:spcBef>
                        <a:spcAft>
                          <a:spcPts val="0"/>
                        </a:spcAft>
                      </a:pPr>
                      <a:r>
                        <a:rPr lang="en-US" sz="600" b="1" kern="10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6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gn="r">
                        <a:lnSpc>
                          <a:spcPct val="107000"/>
                        </a:lnSpc>
                        <a:spcBef>
                          <a:spcPts val="0"/>
                        </a:spcBef>
                        <a:spcAft>
                          <a:spcPts val="0"/>
                        </a:spcAft>
                      </a:pPr>
                      <a:endParaRPr lang="en-US" sz="600" kern="80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gridSpan="2">
                  <a:txBody>
                    <a:bodyPr/>
                    <a:lstStyle/>
                    <a:p>
                      <a:pPr marL="0" marR="0" algn="r">
                        <a:lnSpc>
                          <a:spcPct val="107000"/>
                        </a:lnSpc>
                        <a:spcBef>
                          <a:spcPts val="0"/>
                        </a:spcBef>
                        <a:spcAft>
                          <a:spcPts val="0"/>
                        </a:spcAft>
                      </a:pPr>
                      <a:r>
                        <a:rPr lang="en-US" sz="600" b="1"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/32</a:t>
                      </a: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lnSpc>
                          <a:spcPct val="107000"/>
                        </a:lnSpc>
                        <a:spcBef>
                          <a:spcPts val="0"/>
                        </a:spcBef>
                        <a:spcAft>
                          <a:spcPts val="0"/>
                        </a:spcAft>
                      </a:pPr>
                      <a:endParaRPr lang="en-US" sz="6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29" marR="14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1147985"/>
                  </a:ext>
                </a:extLst>
              </a:tr>
            </a:tbl>
          </a:graphicData>
        </a:graphic>
      </p:graphicFrame>
      <p:sp>
        <p:nvSpPr>
          <p:cNvPr id="4" name="Slide Number Placeholder 3">
            <a:extLst>
              <a:ext uri="{FF2B5EF4-FFF2-40B4-BE49-F238E27FC236}">
                <a16:creationId xmlns:a16="http://schemas.microsoft.com/office/drawing/2014/main" xmlns="" id="{E6532FBE-37AF-4937-98CD-35B1380B3F52}"/>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2699841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E. Budget</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pic>
        <p:nvPicPr>
          <p:cNvPr id="6" name="Picture 5"/>
          <p:cNvPicPr>
            <a:picLocks noChangeAspect="1"/>
          </p:cNvPicPr>
          <p:nvPr/>
        </p:nvPicPr>
        <p:blipFill>
          <a:blip r:embed="rId2"/>
          <a:stretch>
            <a:fillRect/>
          </a:stretch>
        </p:blipFill>
        <p:spPr>
          <a:xfrm>
            <a:off x="154538" y="632723"/>
            <a:ext cx="7419942" cy="5946575"/>
          </a:xfrm>
          <a:prstGeom prst="rect">
            <a:avLst/>
          </a:prstGeom>
        </p:spPr>
      </p:pic>
    </p:spTree>
    <p:extLst>
      <p:ext uri="{BB962C8B-B14F-4D97-AF65-F5344CB8AC3E}">
        <p14:creationId xmlns:p14="http://schemas.microsoft.com/office/powerpoint/2010/main" val="292846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E. Budget</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pic>
        <p:nvPicPr>
          <p:cNvPr id="5" name="Picture 4"/>
          <p:cNvPicPr>
            <a:picLocks noChangeAspect="1"/>
          </p:cNvPicPr>
          <p:nvPr/>
        </p:nvPicPr>
        <p:blipFill>
          <a:blip r:embed="rId2"/>
          <a:stretch>
            <a:fillRect/>
          </a:stretch>
        </p:blipFill>
        <p:spPr>
          <a:xfrm>
            <a:off x="634443" y="1659174"/>
            <a:ext cx="7141945" cy="3140106"/>
          </a:xfrm>
          <a:prstGeom prst="rect">
            <a:avLst/>
          </a:prstGeom>
          <a:solidFill>
            <a:schemeClr val="tx1">
              <a:lumMod val="65000"/>
              <a:lumOff val="35000"/>
            </a:schemeClr>
          </a:solidFill>
        </p:spPr>
      </p:pic>
      <p:sp>
        <p:nvSpPr>
          <p:cNvPr id="7" name="TextBox 6"/>
          <p:cNvSpPr txBox="1"/>
          <p:nvPr/>
        </p:nvSpPr>
        <p:spPr>
          <a:xfrm>
            <a:off x="540518" y="4535169"/>
            <a:ext cx="8062963" cy="1200329"/>
          </a:xfrm>
          <a:prstGeom prst="rect">
            <a:avLst/>
          </a:prstGeom>
          <a:noFill/>
        </p:spPr>
        <p:txBody>
          <a:bodyPr wrap="square" rtlCol="0">
            <a:spAutoFit/>
          </a:bodyPr>
          <a:lstStyle/>
          <a:p>
            <a:r>
              <a:rPr lang="en-US" dirty="0" smtClean="0"/>
              <a:t>Complete the first four columns be sure to indicate the Program (Instructional or Support Program), the budget category, the year and the requested budget amount. Leave blank rows between years for revisions.</a:t>
            </a:r>
          </a:p>
          <a:p>
            <a:r>
              <a:rPr lang="en-US" dirty="0" smtClean="0"/>
              <a:t>  </a:t>
            </a:r>
            <a:endParaRPr lang="en-US" dirty="0"/>
          </a:p>
        </p:txBody>
      </p:sp>
      <p:sp>
        <p:nvSpPr>
          <p:cNvPr id="8" name="Left Brace 7"/>
          <p:cNvSpPr/>
          <p:nvPr/>
        </p:nvSpPr>
        <p:spPr>
          <a:xfrm rot="16200000">
            <a:off x="1815401" y="2042478"/>
            <a:ext cx="1115133" cy="3488632"/>
          </a:xfrm>
          <a:prstGeom prst="leftBrace">
            <a:avLst>
              <a:gd name="adj1" fmla="val 19920"/>
              <a:gd name="adj2" fmla="val 49717"/>
            </a:avLst>
          </a:prstGeom>
          <a:ln w="28575"/>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1758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F140C6-75FF-4153-9447-381CF138CCCE}"/>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xmlns="" id="{660972FD-CCD2-486B-A500-D78D61949D22}"/>
              </a:ext>
            </a:extLst>
          </p:cNvPr>
          <p:cNvSpPr>
            <a:spLocks noGrp="1"/>
          </p:cNvSpPr>
          <p:nvPr>
            <p:ph idx="1"/>
          </p:nvPr>
        </p:nvSpPr>
        <p:spPr/>
        <p:txBody>
          <a:bodyPr>
            <a:normAutofit/>
          </a:bodyPr>
          <a:lstStyle/>
          <a:p>
            <a:r>
              <a:rPr lang="en-US" dirty="0"/>
              <a:t>The intent of the funding is to address the barriers to implement comprehensive quality physical education instruction programs based in the model physical education policy. The purpose is to develop a pilot program and funding to schools or districts to implement model policies.</a:t>
            </a:r>
          </a:p>
        </p:txBody>
      </p:sp>
      <p:sp>
        <p:nvSpPr>
          <p:cNvPr id="4" name="Slide Number Placeholder 3">
            <a:extLst>
              <a:ext uri="{FF2B5EF4-FFF2-40B4-BE49-F238E27FC236}">
                <a16:creationId xmlns:a16="http://schemas.microsoft.com/office/drawing/2014/main" xmlns="" id="{6B58A4F9-5CCF-41EF-86BE-58ECE8D94BAE}"/>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1977951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38925" cy="756418"/>
          </a:xfrm>
        </p:spPr>
        <p:txBody>
          <a:bodyPr/>
          <a:lstStyle/>
          <a:p>
            <a:r>
              <a:rPr lang="en-US" dirty="0"/>
              <a:t>Section </a:t>
            </a:r>
            <a:r>
              <a:rPr lang="en-US" dirty="0" smtClean="0"/>
              <a:t>E. Budget Narrative (Found in the Excel)</a:t>
            </a:r>
            <a:endParaRPr lang="en-US" dirty="0"/>
          </a:p>
        </p:txBody>
      </p:sp>
      <p:pic>
        <p:nvPicPr>
          <p:cNvPr id="5" name="Content Placeholder 4"/>
          <p:cNvPicPr>
            <a:picLocks noGrp="1" noChangeAspect="1"/>
          </p:cNvPicPr>
          <p:nvPr>
            <p:ph idx="1"/>
          </p:nvPr>
        </p:nvPicPr>
        <p:blipFill>
          <a:blip r:embed="rId2"/>
          <a:stretch>
            <a:fillRect/>
          </a:stretch>
        </p:blipFill>
        <p:spPr>
          <a:xfrm>
            <a:off x="223071" y="1105121"/>
            <a:ext cx="8054462" cy="5847761"/>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sp>
        <p:nvSpPr>
          <p:cNvPr id="6" name="Bent Arrow 5"/>
          <p:cNvSpPr/>
          <p:nvPr/>
        </p:nvSpPr>
        <p:spPr>
          <a:xfrm flipH="1">
            <a:off x="8277533" y="2725040"/>
            <a:ext cx="771226" cy="2102328"/>
          </a:xfrm>
          <a:prstGeom prst="bentArrow">
            <a:avLst>
              <a:gd name="adj1" fmla="val 25000"/>
              <a:gd name="adj2" fmla="val 2322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95241" y="4859291"/>
            <a:ext cx="9048759" cy="2031325"/>
          </a:xfrm>
          <a:prstGeom prst="rect">
            <a:avLst/>
          </a:prstGeom>
          <a:solidFill>
            <a:schemeClr val="bg1"/>
          </a:solidFill>
        </p:spPr>
        <p:txBody>
          <a:bodyPr wrap="square" rtlCol="0">
            <a:spAutoFit/>
          </a:bodyPr>
          <a:lstStyle/>
          <a:p>
            <a:r>
              <a:rPr lang="en-US" dirty="0" smtClean="0"/>
              <a:t>                                                          Complete the budget narrative in the last column of the sheet.</a:t>
            </a:r>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927121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4164C54-2E6C-4389-8FE8-288ABC7B4AB8}"/>
              </a:ext>
            </a:extLst>
          </p:cNvPr>
          <p:cNvSpPr>
            <a:spLocks noGrp="1"/>
          </p:cNvSpPr>
          <p:nvPr>
            <p:ph type="ctr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xmlns="" id="{82BA1549-93C1-45C4-AFB9-53BB8533CD7F}"/>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3846387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013F6B-7BB0-4330-811C-C6DDB90D3BF6}"/>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xmlns="" id="{EFA6C069-6321-4B70-8D5A-1209B4D01530}"/>
              </a:ext>
            </a:extLst>
          </p:cNvPr>
          <p:cNvSpPr>
            <a:spLocks noGrp="1"/>
          </p:cNvSpPr>
          <p:nvPr>
            <p:ph idx="1"/>
          </p:nvPr>
        </p:nvSpPr>
        <p:spPr/>
        <p:txBody>
          <a:bodyPr>
            <a:normAutofit/>
          </a:bodyPr>
          <a:lstStyle/>
          <a:p>
            <a:pPr marL="0" indent="0">
              <a:buNone/>
            </a:pPr>
            <a:r>
              <a:rPr lang="en-US" b="1" dirty="0"/>
              <a:t>Program Questions:</a:t>
            </a:r>
            <a:endParaRPr lang="en-US" dirty="0"/>
          </a:p>
          <a:p>
            <a:r>
              <a:rPr lang="en-US" dirty="0"/>
              <a:t>Shannon Milliken, Health and Wellness Unit</a:t>
            </a:r>
            <a:br>
              <a:rPr lang="en-US" dirty="0"/>
            </a:br>
            <a:r>
              <a:rPr lang="en-US" dirty="0"/>
              <a:t>303-866-6453| </a:t>
            </a:r>
            <a:r>
              <a:rPr lang="en-US" u="sng" dirty="0">
                <a:hlinkClick r:id="rId2"/>
              </a:rPr>
              <a:t>Milliken_S@cde.state.co.us</a:t>
            </a:r>
            <a:endParaRPr lang="en-US" u="sng" dirty="0"/>
          </a:p>
          <a:p>
            <a:pPr marL="0" indent="0">
              <a:buNone/>
            </a:pPr>
            <a:endParaRPr lang="en-US" dirty="0"/>
          </a:p>
          <a:p>
            <a:pPr marL="0" indent="0">
              <a:buNone/>
            </a:pPr>
            <a:r>
              <a:rPr lang="en-US" b="1" dirty="0"/>
              <a:t>Budget/Fiscal Questions:</a:t>
            </a:r>
          </a:p>
          <a:p>
            <a:r>
              <a:rPr lang="en-US" dirty="0"/>
              <a:t>Marti Rodriguez, Office of Grants Fiscal</a:t>
            </a:r>
            <a:br>
              <a:rPr lang="en-US" dirty="0"/>
            </a:br>
            <a:r>
              <a:rPr lang="en-US" dirty="0"/>
              <a:t>303-866-6769 | </a:t>
            </a:r>
            <a:r>
              <a:rPr lang="en-US" u="sng" dirty="0">
                <a:hlinkClick r:id="rId3"/>
              </a:rPr>
              <a:t>Rodriguez_M@cde.state.co.us</a:t>
            </a:r>
            <a:endParaRPr lang="en-US" u="sng" dirty="0"/>
          </a:p>
          <a:p>
            <a:pPr marL="0" indent="0">
              <a:buNone/>
            </a:pPr>
            <a:endParaRPr lang="en-US" dirty="0"/>
          </a:p>
          <a:p>
            <a:pPr marL="0" indent="0">
              <a:buNone/>
            </a:pPr>
            <a:r>
              <a:rPr lang="en-US" b="1" dirty="0"/>
              <a:t>Application Questions:</a:t>
            </a:r>
          </a:p>
          <a:p>
            <a:r>
              <a:rPr lang="en-US" dirty="0"/>
              <a:t>Mandy Christensen, Competitive Grants and Awards</a:t>
            </a:r>
            <a:br>
              <a:rPr lang="en-US" dirty="0"/>
            </a:br>
            <a:r>
              <a:rPr lang="en-US" dirty="0"/>
              <a:t>303-866-6250 | </a:t>
            </a:r>
            <a:r>
              <a:rPr lang="en-US" u="sng" dirty="0">
                <a:hlinkClick r:id="rId4"/>
              </a:rPr>
              <a:t>Christensen_A@cde.state.co.us</a:t>
            </a:r>
            <a:endParaRPr lang="en-US" u="sng" dirty="0"/>
          </a:p>
        </p:txBody>
      </p:sp>
      <p:sp>
        <p:nvSpPr>
          <p:cNvPr id="4" name="Slide Number Placeholder 3">
            <a:extLst>
              <a:ext uri="{FF2B5EF4-FFF2-40B4-BE49-F238E27FC236}">
                <a16:creationId xmlns:a16="http://schemas.microsoft.com/office/drawing/2014/main" xmlns="" id="{C193BF3E-1604-41BB-9BAD-4075915D7A85}"/>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315140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B1219-7464-45C5-AE5B-8045AFC26FE1}"/>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xmlns="" id="{B4583DCB-D730-4355-87F4-C90DD0AF2BBB}"/>
              </a:ext>
            </a:extLst>
          </p:cNvPr>
          <p:cNvSpPr>
            <a:spLocks noGrp="1"/>
          </p:cNvSpPr>
          <p:nvPr>
            <p:ph idx="1"/>
          </p:nvPr>
        </p:nvSpPr>
        <p:spPr/>
        <p:txBody>
          <a:bodyPr/>
          <a:lstStyle/>
          <a:p>
            <a:r>
              <a:rPr lang="en-US" dirty="0"/>
              <a:t>The statutory definition of "comprehensive quality physical education" means the program of comprehensive quality physical education instruction described in section 22-99-103 (5) C.R.S. </a:t>
            </a:r>
          </a:p>
          <a:p>
            <a:pPr marL="0" indent="0">
              <a:buNone/>
            </a:pPr>
            <a:endParaRPr lang="en-US" dirty="0"/>
          </a:p>
          <a:p>
            <a:r>
              <a:rPr lang="en-US" dirty="0"/>
              <a:t>Examples of comprehensive quality physical education are defined here:</a:t>
            </a:r>
          </a:p>
          <a:p>
            <a:pPr lvl="1"/>
            <a:r>
              <a:rPr lang="en-US" dirty="0"/>
              <a:t>PE For All Colorado Coalition (</a:t>
            </a:r>
            <a:r>
              <a:rPr lang="en-US" u="sng" dirty="0">
                <a:hlinkClick r:id="rId2"/>
              </a:rPr>
              <a:t>www.peforallcolorado.org</a:t>
            </a:r>
            <a:r>
              <a:rPr lang="en-US" dirty="0"/>
              <a:t>)</a:t>
            </a:r>
          </a:p>
          <a:p>
            <a:pPr lvl="1"/>
            <a:r>
              <a:rPr lang="en-US" dirty="0"/>
              <a:t>CDC’s Physical Education Curriculum Analysis Tool (PECAT) (</a:t>
            </a:r>
            <a:r>
              <a:rPr lang="en-US" u="sng" dirty="0">
                <a:hlinkClick r:id="rId3"/>
              </a:rPr>
              <a:t>www.cdc.gov/healthyschools/pecat</a:t>
            </a:r>
            <a:r>
              <a:rPr lang="en-US" dirty="0"/>
              <a:t>)</a:t>
            </a:r>
          </a:p>
          <a:p>
            <a:endParaRPr lang="en-US" dirty="0"/>
          </a:p>
        </p:txBody>
      </p:sp>
      <p:sp>
        <p:nvSpPr>
          <p:cNvPr id="4" name="Slide Number Placeholder 3">
            <a:extLst>
              <a:ext uri="{FF2B5EF4-FFF2-40B4-BE49-F238E27FC236}">
                <a16:creationId xmlns:a16="http://schemas.microsoft.com/office/drawing/2014/main" xmlns="" id="{97207A7C-0E25-4784-B41D-09F792CF2BAD}"/>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2411826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91D41E-01AB-41A9-B1C7-2F82025C38D9}"/>
              </a:ext>
            </a:extLst>
          </p:cNvPr>
          <p:cNvSpPr>
            <a:spLocks noGrp="1"/>
          </p:cNvSpPr>
          <p:nvPr>
            <p:ph type="title"/>
          </p:nvPr>
        </p:nvSpPr>
        <p:spPr/>
        <p:txBody>
          <a:bodyPr/>
          <a:lstStyle/>
          <a:p>
            <a:r>
              <a:rPr lang="en-US" dirty="0"/>
              <a:t>Grant Focus Area</a:t>
            </a:r>
          </a:p>
        </p:txBody>
      </p:sp>
      <p:sp>
        <p:nvSpPr>
          <p:cNvPr id="3" name="Content Placeholder 2">
            <a:extLst>
              <a:ext uri="{FF2B5EF4-FFF2-40B4-BE49-F238E27FC236}">
                <a16:creationId xmlns:a16="http://schemas.microsoft.com/office/drawing/2014/main" xmlns="" id="{6F0892FF-53D2-457D-A24F-45CCE3B08632}"/>
              </a:ext>
            </a:extLst>
          </p:cNvPr>
          <p:cNvSpPr>
            <a:spLocks noGrp="1"/>
          </p:cNvSpPr>
          <p:nvPr>
            <p:ph idx="1"/>
          </p:nvPr>
        </p:nvSpPr>
        <p:spPr/>
        <p:txBody>
          <a:bodyPr>
            <a:normAutofit fontScale="62500" lnSpcReduction="20000"/>
          </a:bodyPr>
          <a:lstStyle/>
          <a:p>
            <a:r>
              <a:rPr lang="en-US" dirty="0"/>
              <a:t>Local Education Providers awarded a pilot program grant shall use the grant to implement a comprehensive quality physical education instruction program that includes, at a minimum, all of the following components: </a:t>
            </a:r>
          </a:p>
          <a:p>
            <a:pPr lvl="1"/>
            <a:r>
              <a:rPr lang="en-US" dirty="0"/>
              <a:t>Thirty minutes daily or one hundred fifty minutes per week of physical education instruction for all students in kindergarten through fifth grade, not including recess time or physical activity breaks; </a:t>
            </a:r>
          </a:p>
          <a:p>
            <a:pPr lvl="1"/>
            <a:r>
              <a:rPr lang="en-US" dirty="0"/>
              <a:t>Forty-five minutes daily or two hundred twenty-five minutes per week for all students in sixth through eighth grade, not including recess time or physical activity breaks; </a:t>
            </a:r>
          </a:p>
          <a:p>
            <a:pPr lvl="1"/>
            <a:r>
              <a:rPr lang="en-US" dirty="0"/>
              <a:t>A class size for physical education instruction that is comparable to the class size for academic subjects; </a:t>
            </a:r>
          </a:p>
          <a:p>
            <a:pPr lvl="1"/>
            <a:r>
              <a:rPr lang="en-US" dirty="0"/>
              <a:t>Safe, clean, and well-maintained indoor and outdoor spaces for physical education instruction and physical activity, and equipment and facilities that support physical education instruction; </a:t>
            </a:r>
          </a:p>
          <a:p>
            <a:pPr lvl="1"/>
            <a:r>
              <a:rPr lang="en-US" dirty="0"/>
              <a:t>Curriculum that meets Colorado’s physical education standards at each covered grade level; </a:t>
            </a:r>
          </a:p>
          <a:p>
            <a:pPr lvl="1"/>
            <a:r>
              <a:rPr lang="en-US" dirty="0"/>
              <a:t>Moderate to vigorous physical activity for at least half of the physical education class time; </a:t>
            </a:r>
          </a:p>
          <a:p>
            <a:pPr lvl="1"/>
            <a:r>
              <a:rPr lang="en-US" dirty="0"/>
              <a:t>Regular assessment of physical education learning objectives, including formative and summative assessments and a measure for student growth; </a:t>
            </a:r>
          </a:p>
          <a:p>
            <a:pPr lvl="1"/>
            <a:r>
              <a:rPr lang="en-US" dirty="0"/>
              <a:t>Student progress monitoring, including student surveys of physical activity, nutrition, sleep habits, and perceptions of physical education instruction; </a:t>
            </a:r>
          </a:p>
          <a:p>
            <a:pPr lvl="1"/>
            <a:r>
              <a:rPr lang="en-US" dirty="0"/>
              <a:t>Physical education instructor and classroom teacher surveys of student outcomes or changes in student behavior attributed to the pilot program; </a:t>
            </a:r>
          </a:p>
          <a:p>
            <a:pPr lvl="1"/>
            <a:r>
              <a:rPr lang="en-US" dirty="0"/>
              <a:t>A prohibition against removal of a student from the physical education program for academic reasons or as a form of punishment; and </a:t>
            </a:r>
          </a:p>
          <a:p>
            <a:pPr lvl="1"/>
            <a:r>
              <a:rPr lang="en-US" dirty="0"/>
              <a:t>A prohibition against exempting students from physical education instruction; except that a parent or guardian may excuse a student from participation for a limited period of time or limited portion of the instruction for religious observances or due to religious prohibitions. A student may be excused from the physical activity component of the instruction if the student is injured or has a physical or emotional condition that prevents participation. In those circumstances, modified physical activities may be provided. In accordance with the federal "individuals with disabilities education improvement act", 42 U.S.C. sec. 1400, et. Seq., as amended, all students shall receive equal-quality physical education.</a:t>
            </a:r>
          </a:p>
          <a:p>
            <a:endParaRPr lang="en-US" dirty="0"/>
          </a:p>
        </p:txBody>
      </p:sp>
      <p:sp>
        <p:nvSpPr>
          <p:cNvPr id="4" name="Slide Number Placeholder 3">
            <a:extLst>
              <a:ext uri="{FF2B5EF4-FFF2-40B4-BE49-F238E27FC236}">
                <a16:creationId xmlns:a16="http://schemas.microsoft.com/office/drawing/2014/main" xmlns="" id="{77B2C814-4C53-4F96-85D1-39BDC67D078F}"/>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191284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91D41E-01AB-41A9-B1C7-2F82025C38D9}"/>
              </a:ext>
            </a:extLst>
          </p:cNvPr>
          <p:cNvSpPr>
            <a:spLocks noGrp="1"/>
          </p:cNvSpPr>
          <p:nvPr>
            <p:ph type="title"/>
          </p:nvPr>
        </p:nvSpPr>
        <p:spPr/>
        <p:txBody>
          <a:bodyPr/>
          <a:lstStyle/>
          <a:p>
            <a:r>
              <a:rPr lang="en-US" dirty="0"/>
              <a:t>Grant Focus Area (continued)</a:t>
            </a:r>
          </a:p>
        </p:txBody>
      </p:sp>
      <p:sp>
        <p:nvSpPr>
          <p:cNvPr id="3" name="Content Placeholder 2">
            <a:extLst>
              <a:ext uri="{FF2B5EF4-FFF2-40B4-BE49-F238E27FC236}">
                <a16:creationId xmlns:a16="http://schemas.microsoft.com/office/drawing/2014/main" xmlns="" id="{6F0892FF-53D2-457D-A24F-45CCE3B08632}"/>
              </a:ext>
            </a:extLst>
          </p:cNvPr>
          <p:cNvSpPr>
            <a:spLocks noGrp="1"/>
          </p:cNvSpPr>
          <p:nvPr>
            <p:ph idx="1"/>
          </p:nvPr>
        </p:nvSpPr>
        <p:spPr/>
        <p:txBody>
          <a:bodyPr>
            <a:normAutofit fontScale="92500" lnSpcReduction="20000"/>
          </a:bodyPr>
          <a:lstStyle/>
          <a:p>
            <a:r>
              <a:rPr lang="en-US" dirty="0"/>
              <a:t>In addition, Local Education Providers will be expected to: </a:t>
            </a:r>
          </a:p>
          <a:p>
            <a:pPr lvl="1"/>
            <a:r>
              <a:rPr lang="en-US" dirty="0"/>
              <a:t>Have licensed educators with a physical education endorsement, or, if employed by a school that does not require teacher licensing for employment, a program of professional development that enables the physical education instructor to become proficient in teaching comprehensive quality physical education in accordance with the pilot program requirements and physical education endorsement standards; </a:t>
            </a:r>
          </a:p>
          <a:p>
            <a:pPr lvl="1"/>
            <a:r>
              <a:rPr lang="en-US" dirty="0"/>
              <a:t>Implement a mandatory professional development program for instructors that includes at least fifteen hours of instruction each year, which instruction must address appropriate practices in providing comprehensive quality physical education, including emerging technologies, model physical education programs, and improvement in physical education teaching methods; and</a:t>
            </a:r>
          </a:p>
          <a:p>
            <a:pPr lvl="1"/>
            <a:r>
              <a:rPr lang="en-US" dirty="0"/>
              <a:t>Each school awarded a pilot program grant and each school district awarded a pilot program grant shall prepare a three-year comprehensive quality physical education instruction action plan that includes class schedules, physical education curriculum, physical education teacher qualifications, a professional development plan, and sample physical education assessments and assessment rubrics.</a:t>
            </a:r>
          </a:p>
          <a:p>
            <a:endParaRPr lang="en-US" dirty="0"/>
          </a:p>
        </p:txBody>
      </p:sp>
      <p:sp>
        <p:nvSpPr>
          <p:cNvPr id="4" name="Slide Number Placeholder 3">
            <a:extLst>
              <a:ext uri="{FF2B5EF4-FFF2-40B4-BE49-F238E27FC236}">
                <a16:creationId xmlns:a16="http://schemas.microsoft.com/office/drawing/2014/main" xmlns="" id="{77B2C814-4C53-4F96-85D1-39BDC67D078F}"/>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03436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0772D5-BCAB-4A58-ADFC-D3C326BAD151}"/>
              </a:ext>
            </a:extLst>
          </p:cNvPr>
          <p:cNvSpPr>
            <a:spLocks noGrp="1"/>
          </p:cNvSpPr>
          <p:nvPr>
            <p:ph type="title"/>
          </p:nvPr>
        </p:nvSpPr>
        <p:spPr/>
        <p:txBody>
          <a:bodyPr/>
          <a:lstStyle/>
          <a:p>
            <a:r>
              <a:rPr lang="en-US" dirty="0"/>
              <a:t>Eligible Applicants</a:t>
            </a:r>
          </a:p>
        </p:txBody>
      </p:sp>
      <p:sp>
        <p:nvSpPr>
          <p:cNvPr id="3" name="Content Placeholder 2">
            <a:extLst>
              <a:ext uri="{FF2B5EF4-FFF2-40B4-BE49-F238E27FC236}">
                <a16:creationId xmlns:a16="http://schemas.microsoft.com/office/drawing/2014/main" xmlns="" id="{891E8E24-186A-45BD-BB3A-85BE220DF9C3}"/>
              </a:ext>
            </a:extLst>
          </p:cNvPr>
          <p:cNvSpPr>
            <a:spLocks noGrp="1"/>
          </p:cNvSpPr>
          <p:nvPr>
            <p:ph idx="1"/>
          </p:nvPr>
        </p:nvSpPr>
        <p:spPr/>
        <p:txBody>
          <a:bodyPr>
            <a:normAutofit/>
          </a:bodyPr>
          <a:lstStyle/>
          <a:p>
            <a:r>
              <a:rPr lang="en-US" dirty="0"/>
              <a:t>Local Education Providers (LEPs) are eligible to apply for this opportunity. An eligible LEP is:</a:t>
            </a:r>
          </a:p>
          <a:p>
            <a:pPr lvl="1"/>
            <a:r>
              <a:rPr lang="en-US" dirty="0"/>
              <a:t>A School District;</a:t>
            </a:r>
          </a:p>
          <a:p>
            <a:pPr lvl="1"/>
            <a:r>
              <a:rPr lang="en-US" dirty="0"/>
              <a:t>A School (Elementary or middle school or the elementary and middle school of a school district);</a:t>
            </a:r>
          </a:p>
          <a:p>
            <a:pPr lvl="1"/>
            <a:r>
              <a:rPr lang="en-US" dirty="0"/>
              <a:t>A school operated by a Board of Cooperative Services</a:t>
            </a:r>
          </a:p>
          <a:p>
            <a:pPr lvl="1"/>
            <a:r>
              <a:rPr lang="en-US" dirty="0"/>
              <a:t>Charter Schools authorized by a School District; or </a:t>
            </a:r>
          </a:p>
          <a:p>
            <a:pPr lvl="1"/>
            <a:r>
              <a:rPr lang="en-US" dirty="0"/>
              <a:t>Charter Schools authorized by the Charter School Institute.</a:t>
            </a:r>
          </a:p>
          <a:p>
            <a:pPr marL="0" indent="0">
              <a:buNone/>
            </a:pPr>
            <a:endParaRPr lang="en-US" dirty="0"/>
          </a:p>
          <a:p>
            <a:r>
              <a:rPr lang="en-US" b="1" dirty="0"/>
              <a:t>Note: </a:t>
            </a:r>
            <a:r>
              <a:rPr lang="en-US" dirty="0"/>
              <a:t>Schools and charter schools may submit individual applications but the authorizer (school district or CSI) must be notified. If funded, the school’s authorizer will serve as the fiscal agent.</a:t>
            </a:r>
          </a:p>
        </p:txBody>
      </p:sp>
      <p:sp>
        <p:nvSpPr>
          <p:cNvPr id="4" name="Slide Number Placeholder 3">
            <a:extLst>
              <a:ext uri="{FF2B5EF4-FFF2-40B4-BE49-F238E27FC236}">
                <a16:creationId xmlns:a16="http://schemas.microsoft.com/office/drawing/2014/main" xmlns="" id="{D2EAF337-1F8F-46E7-9B3A-934130FB3F68}"/>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2328370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2A7678-9AB1-4F7E-9468-D88A7C3E696F}"/>
              </a:ext>
            </a:extLst>
          </p:cNvPr>
          <p:cNvSpPr>
            <a:spLocks noGrp="1"/>
          </p:cNvSpPr>
          <p:nvPr>
            <p:ph type="title"/>
          </p:nvPr>
        </p:nvSpPr>
        <p:spPr/>
        <p:txBody>
          <a:bodyPr/>
          <a:lstStyle/>
          <a:p>
            <a:r>
              <a:rPr lang="en-US" dirty="0"/>
              <a:t>Priority Considerations</a:t>
            </a:r>
          </a:p>
        </p:txBody>
      </p:sp>
      <p:sp>
        <p:nvSpPr>
          <p:cNvPr id="3" name="Content Placeholder 2">
            <a:extLst>
              <a:ext uri="{FF2B5EF4-FFF2-40B4-BE49-F238E27FC236}">
                <a16:creationId xmlns:a16="http://schemas.microsoft.com/office/drawing/2014/main" xmlns="" id="{D89835BF-3399-4133-AF02-499C0BA6A939}"/>
              </a:ext>
            </a:extLst>
          </p:cNvPr>
          <p:cNvSpPr>
            <a:spLocks noGrp="1"/>
          </p:cNvSpPr>
          <p:nvPr>
            <p:ph idx="1"/>
          </p:nvPr>
        </p:nvSpPr>
        <p:spPr/>
        <p:txBody>
          <a:bodyPr/>
          <a:lstStyle/>
          <a:p>
            <a:r>
              <a:rPr lang="en-US" b="1" dirty="0"/>
              <a:t>Priority Consideration: </a:t>
            </a:r>
            <a:r>
              <a:rPr lang="en-US" dirty="0"/>
              <a:t>At least 30% of the grants will be awarded to eligible LEPs receiving federal money for programs under title I, Part A. Priority considerations will be given equally to rural, urban, and suburban schools, as well as elementary and middle schools.</a:t>
            </a:r>
          </a:p>
        </p:txBody>
      </p:sp>
      <p:sp>
        <p:nvSpPr>
          <p:cNvPr id="4" name="Slide Number Placeholder 3">
            <a:extLst>
              <a:ext uri="{FF2B5EF4-FFF2-40B4-BE49-F238E27FC236}">
                <a16:creationId xmlns:a16="http://schemas.microsoft.com/office/drawing/2014/main" xmlns="" id="{DD71BB06-6AC2-4424-8623-36FB792C35AE}"/>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1544399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5004E-CCA5-4FCF-8D0E-6235E011ECB5}"/>
              </a:ext>
            </a:extLst>
          </p:cNvPr>
          <p:cNvSpPr>
            <a:spLocks noGrp="1"/>
          </p:cNvSpPr>
          <p:nvPr>
            <p:ph type="title"/>
          </p:nvPr>
        </p:nvSpPr>
        <p:spPr/>
        <p:txBody>
          <a:bodyPr/>
          <a:lstStyle/>
          <a:p>
            <a:r>
              <a:rPr lang="en-US" dirty="0"/>
              <a:t>Available Funds</a:t>
            </a:r>
          </a:p>
        </p:txBody>
      </p:sp>
      <p:sp>
        <p:nvSpPr>
          <p:cNvPr id="3" name="Content Placeholder 2">
            <a:extLst>
              <a:ext uri="{FF2B5EF4-FFF2-40B4-BE49-F238E27FC236}">
                <a16:creationId xmlns:a16="http://schemas.microsoft.com/office/drawing/2014/main" xmlns="" id="{E82F9739-C390-4682-8F56-1EB58D6F3664}"/>
              </a:ext>
            </a:extLst>
          </p:cNvPr>
          <p:cNvSpPr>
            <a:spLocks noGrp="1"/>
          </p:cNvSpPr>
          <p:nvPr>
            <p:ph idx="1"/>
          </p:nvPr>
        </p:nvSpPr>
        <p:spPr/>
        <p:txBody>
          <a:bodyPr>
            <a:normAutofit/>
          </a:bodyPr>
          <a:lstStyle/>
          <a:p>
            <a:r>
              <a:rPr lang="en-US" dirty="0"/>
              <a:t>Local Education Providers may request up to $80,000 per year of the three-year grant. Up to 15 applications may be approved for funding for the three-year grant term contingent on available funds. Funding is contingent upon approval of appropriations from the State Legislature and funding in subsequent years for grantees is contingent upon continued appropriations and upon grantees meeting all grant, fiscal and reporting requirements.</a:t>
            </a:r>
          </a:p>
          <a:p>
            <a:endParaRPr lang="en-US" dirty="0"/>
          </a:p>
        </p:txBody>
      </p:sp>
      <p:sp>
        <p:nvSpPr>
          <p:cNvPr id="4" name="Slide Number Placeholder 3">
            <a:extLst>
              <a:ext uri="{FF2B5EF4-FFF2-40B4-BE49-F238E27FC236}">
                <a16:creationId xmlns:a16="http://schemas.microsoft.com/office/drawing/2014/main" xmlns="" id="{5DF9B808-5FCA-410B-A292-B7B1F1829360}"/>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2021327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628</TotalTime>
  <Words>3405</Words>
  <Application>Microsoft Office PowerPoint</Application>
  <PresentationFormat>On-screen Show (4:3)</PresentationFormat>
  <Paragraphs>380</Paragraphs>
  <Slides>32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Calibri</vt:lpstr>
      <vt:lpstr>Calibri Light</vt:lpstr>
      <vt:lpstr>Museo Slab 500</vt:lpstr>
      <vt:lpstr>Symbol</vt:lpstr>
      <vt:lpstr>Times New Roman</vt:lpstr>
      <vt:lpstr>Office Theme</vt:lpstr>
      <vt:lpstr>Document</vt:lpstr>
      <vt:lpstr>COLORADO COMPREHENSIVE QUALITY PHYSICAL EDUCATION INSTRUCTION PILOT PROGRAM  PURSUANT TO: Health and Wellness Through Comprehensive Quality Physical Education Instruction Pilot Program (C.R.S 22-99-101) </vt:lpstr>
      <vt:lpstr>Introduction</vt:lpstr>
      <vt:lpstr>Purpose</vt:lpstr>
      <vt:lpstr>Definitions</vt:lpstr>
      <vt:lpstr>Grant Focus Area</vt:lpstr>
      <vt:lpstr>Grant Focus Area (continued)</vt:lpstr>
      <vt:lpstr>Eligible Applicants</vt:lpstr>
      <vt:lpstr>Priority Considerations</vt:lpstr>
      <vt:lpstr>Available Funds</vt:lpstr>
      <vt:lpstr>Allowable Use of Funds</vt:lpstr>
      <vt:lpstr>Duration of Grant</vt:lpstr>
      <vt:lpstr>Evaluation and Reporting</vt:lpstr>
      <vt:lpstr>Evaluation and Reporting (continued)</vt:lpstr>
      <vt:lpstr>Intent to Apply</vt:lpstr>
      <vt:lpstr>Review Process and Timeline</vt:lpstr>
      <vt:lpstr>Submission Process and Deadline</vt:lpstr>
      <vt:lpstr>Application Format</vt:lpstr>
      <vt:lpstr>Required Application Elements</vt:lpstr>
      <vt:lpstr>Application Scoring and Evaluation Rubric</vt:lpstr>
      <vt:lpstr>Application Scoring</vt:lpstr>
      <vt:lpstr>Scoring Definitions</vt:lpstr>
      <vt:lpstr>Section A: Needs Assessment and Plan for Addressing Gaps</vt:lpstr>
      <vt:lpstr>Section B: Additional Narrative for Districts and BOCES (Not Scored) </vt:lpstr>
      <vt:lpstr>Section C: Project Objectives and Work Plan Work plan(s) (Attachment A) is not included in the 10-page limit.</vt:lpstr>
      <vt:lpstr>Attachment A</vt:lpstr>
      <vt:lpstr>Section D: Commitment Letter of Support (Not Included in 10-page limit)</vt:lpstr>
      <vt:lpstr>Section E: Budget Narrative and Electronic Budget</vt:lpstr>
      <vt:lpstr>Section E. Budget</vt:lpstr>
      <vt:lpstr>Section E. Budget</vt:lpstr>
      <vt:lpstr>Section E. Budget Narrative (Found in the Excel)</vt:lpstr>
      <vt:lpstr>Questions</vt:lpstr>
      <vt:lpstr>For More Information</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jamie hurley</cp:lastModifiedBy>
  <cp:revision>40</cp:revision>
  <cp:lastPrinted>2019-10-15T20:07:21Z</cp:lastPrinted>
  <dcterms:created xsi:type="dcterms:W3CDTF">2019-06-25T17:30:52Z</dcterms:created>
  <dcterms:modified xsi:type="dcterms:W3CDTF">2019-10-15T20:37:38Z</dcterms:modified>
</cp:coreProperties>
</file>