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6"/>
  </p:notesMasterIdLst>
  <p:sldIdLst>
    <p:sldId id="325" r:id="rId3"/>
    <p:sldId id="370" r:id="rId4"/>
    <p:sldId id="372" r:id="rId5"/>
    <p:sldId id="324" r:id="rId6"/>
    <p:sldId id="341" r:id="rId7"/>
    <p:sldId id="327" r:id="rId8"/>
    <p:sldId id="342" r:id="rId9"/>
    <p:sldId id="329" r:id="rId10"/>
    <p:sldId id="328" r:id="rId11"/>
    <p:sldId id="330" r:id="rId12"/>
    <p:sldId id="352" r:id="rId13"/>
    <p:sldId id="375" r:id="rId14"/>
    <p:sldId id="350" r:id="rId15"/>
    <p:sldId id="338" r:id="rId16"/>
    <p:sldId id="353" r:id="rId17"/>
    <p:sldId id="354" r:id="rId18"/>
    <p:sldId id="373" r:id="rId19"/>
    <p:sldId id="356" r:id="rId20"/>
    <p:sldId id="357" r:id="rId21"/>
    <p:sldId id="358" r:id="rId22"/>
    <p:sldId id="359" r:id="rId23"/>
    <p:sldId id="360" r:id="rId24"/>
    <p:sldId id="361" r:id="rId25"/>
    <p:sldId id="362" r:id="rId26"/>
    <p:sldId id="363" r:id="rId27"/>
    <p:sldId id="364" r:id="rId28"/>
    <p:sldId id="365" r:id="rId29"/>
    <p:sldId id="366" r:id="rId30"/>
    <p:sldId id="374" r:id="rId31"/>
    <p:sldId id="367" r:id="rId32"/>
    <p:sldId id="369" r:id="rId33"/>
    <p:sldId id="339" r:id="rId34"/>
    <p:sldId id="273"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01F"/>
    <a:srgbClr val="A6A6A6"/>
    <a:srgbClr val="FFB31E"/>
    <a:srgbClr val="FFD000"/>
    <a:srgbClr val="31B3FF"/>
    <a:srgbClr val="53ADE1"/>
    <a:srgbClr val="53ADE0"/>
    <a:srgbClr val="326295"/>
    <a:srgbClr val="555555"/>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1" autoAdjust="0"/>
    <p:restoredTop sz="55828" autoAdjust="0"/>
  </p:normalViewPr>
  <p:slideViewPr>
    <p:cSldViewPr>
      <p:cViewPr>
        <p:scale>
          <a:sx n="100" d="100"/>
          <a:sy n="100" d="100"/>
        </p:scale>
        <p:origin x="-510" y="1074"/>
      </p:cViewPr>
      <p:guideLst>
        <p:guide orient="horz" pos="2160"/>
        <p:guide pos="2880"/>
      </p:guideLst>
    </p:cSldViewPr>
  </p:slideViewPr>
  <p:outlineViewPr>
    <p:cViewPr>
      <p:scale>
        <a:sx n="33" d="100"/>
        <a:sy n="33" d="100"/>
      </p:scale>
      <p:origin x="1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97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0"/>
            <a:ext cx="2972421" cy="465138"/>
          </a:xfrm>
          <a:prstGeom prst="rect">
            <a:avLst/>
          </a:prstGeom>
        </p:spPr>
        <p:txBody>
          <a:bodyPr vert="horz" lIns="91440" tIns="45720" rIns="91440" bIns="45720" rtlCol="0"/>
          <a:lstStyle>
            <a:lvl1pPr algn="r">
              <a:defRPr sz="1200"/>
            </a:lvl1pPr>
          </a:lstStyle>
          <a:p>
            <a:fld id="{AF6BC2DA-0186-4998-A61F-22183FCDE759}" type="datetimeFigureOut">
              <a:rPr lang="en-US" smtClean="0"/>
              <a:t>9/8/2015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1440" tIns="45720" rIns="91440" bIns="45720" rtlCol="0" anchor="b"/>
          <a:lstStyle>
            <a:lvl1pPr algn="r">
              <a:defRPr sz="1200"/>
            </a:lvl1pPr>
          </a:lstStyle>
          <a:p>
            <a:fld id="{120FF431-D83B-4FA3-9687-FF5FF63EE7E3}" type="slidenum">
              <a:rPr lang="en-US" smtClean="0"/>
              <a:t>‹#›</a:t>
            </a:fld>
            <a:endParaRPr lang="en-US"/>
          </a:p>
        </p:txBody>
      </p:sp>
    </p:spTree>
    <p:extLst>
      <p:ext uri="{BB962C8B-B14F-4D97-AF65-F5344CB8AC3E}">
        <p14:creationId xmlns:p14="http://schemas.microsoft.com/office/powerpoint/2010/main" val="178314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1</a:t>
            </a:fld>
            <a:endParaRPr lang="en-US"/>
          </a:p>
        </p:txBody>
      </p:sp>
    </p:spTree>
    <p:extLst>
      <p:ext uri="{BB962C8B-B14F-4D97-AF65-F5344CB8AC3E}">
        <p14:creationId xmlns:p14="http://schemas.microsoft.com/office/powerpoint/2010/main" val="377786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20FF431-D83B-4FA3-9687-FF5FF63EE7E3}" type="slidenum">
              <a:rPr lang="en-US" smtClean="0"/>
              <a:t>10</a:t>
            </a:fld>
            <a:endParaRPr lang="en-US"/>
          </a:p>
        </p:txBody>
      </p:sp>
    </p:spTree>
    <p:extLst>
      <p:ext uri="{BB962C8B-B14F-4D97-AF65-F5344CB8AC3E}">
        <p14:creationId xmlns:p14="http://schemas.microsoft.com/office/powerpoint/2010/main" val="429234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11</a:t>
            </a:fld>
            <a:endParaRPr lang="en-US"/>
          </a:p>
        </p:txBody>
      </p:sp>
    </p:spTree>
    <p:extLst>
      <p:ext uri="{BB962C8B-B14F-4D97-AF65-F5344CB8AC3E}">
        <p14:creationId xmlns:p14="http://schemas.microsoft.com/office/powerpoint/2010/main" val="376323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20FF431-D83B-4FA3-9687-FF5FF63EE7E3}" type="slidenum">
              <a:rPr lang="en-US" smtClean="0"/>
              <a:t>12</a:t>
            </a:fld>
            <a:endParaRPr lang="en-US"/>
          </a:p>
        </p:txBody>
      </p:sp>
    </p:spTree>
    <p:extLst>
      <p:ext uri="{BB962C8B-B14F-4D97-AF65-F5344CB8AC3E}">
        <p14:creationId xmlns:p14="http://schemas.microsoft.com/office/powerpoint/2010/main" val="115815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u="none" strike="noStrike" baseline="0" dirty="0" smtClean="0"/>
          </a:p>
        </p:txBody>
      </p:sp>
      <p:sp>
        <p:nvSpPr>
          <p:cNvPr id="4" name="Slide Number Placeholder 3"/>
          <p:cNvSpPr>
            <a:spLocks noGrp="1"/>
          </p:cNvSpPr>
          <p:nvPr>
            <p:ph type="sldNum" sz="quarter" idx="10"/>
          </p:nvPr>
        </p:nvSpPr>
        <p:spPr/>
        <p:txBody>
          <a:bodyPr/>
          <a:lstStyle/>
          <a:p>
            <a:fld id="{120FF431-D83B-4FA3-9687-FF5FF63EE7E3}" type="slidenum">
              <a:rPr lang="en-US" smtClean="0"/>
              <a:t>13</a:t>
            </a:fld>
            <a:endParaRPr lang="en-US"/>
          </a:p>
        </p:txBody>
      </p:sp>
    </p:spTree>
    <p:extLst>
      <p:ext uri="{BB962C8B-B14F-4D97-AF65-F5344CB8AC3E}">
        <p14:creationId xmlns:p14="http://schemas.microsoft.com/office/powerpoint/2010/main" val="168797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14</a:t>
            </a:fld>
            <a:endParaRPr lang="en-US"/>
          </a:p>
        </p:txBody>
      </p:sp>
    </p:spTree>
    <p:extLst>
      <p:ext uri="{BB962C8B-B14F-4D97-AF65-F5344CB8AC3E}">
        <p14:creationId xmlns:p14="http://schemas.microsoft.com/office/powerpoint/2010/main" val="3533561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120FF431-D83B-4FA3-9687-FF5FF63EE7E3}" type="slidenum">
              <a:rPr lang="en-US" smtClean="0"/>
              <a:t>15</a:t>
            </a:fld>
            <a:endParaRPr lang="en-US"/>
          </a:p>
        </p:txBody>
      </p:sp>
    </p:spTree>
    <p:extLst>
      <p:ext uri="{BB962C8B-B14F-4D97-AF65-F5344CB8AC3E}">
        <p14:creationId xmlns:p14="http://schemas.microsoft.com/office/powerpoint/2010/main" val="3052650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20FF431-D83B-4FA3-9687-FF5FF63EE7E3}" type="slidenum">
              <a:rPr lang="en-US" smtClean="0"/>
              <a:t>16</a:t>
            </a:fld>
            <a:endParaRPr lang="en-US"/>
          </a:p>
        </p:txBody>
      </p:sp>
    </p:spTree>
    <p:extLst>
      <p:ext uri="{BB962C8B-B14F-4D97-AF65-F5344CB8AC3E}">
        <p14:creationId xmlns:p14="http://schemas.microsoft.com/office/powerpoint/2010/main" val="3482036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17</a:t>
            </a:fld>
            <a:endParaRPr lang="en-US"/>
          </a:p>
        </p:txBody>
      </p:sp>
    </p:spTree>
    <p:extLst>
      <p:ext uri="{BB962C8B-B14F-4D97-AF65-F5344CB8AC3E}">
        <p14:creationId xmlns:p14="http://schemas.microsoft.com/office/powerpoint/2010/main" val="2524721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18</a:t>
            </a:fld>
            <a:endParaRPr lang="en-US"/>
          </a:p>
        </p:txBody>
      </p:sp>
    </p:spTree>
    <p:extLst>
      <p:ext uri="{BB962C8B-B14F-4D97-AF65-F5344CB8AC3E}">
        <p14:creationId xmlns:p14="http://schemas.microsoft.com/office/powerpoint/2010/main" val="1444027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19</a:t>
            </a:fld>
            <a:endParaRPr lang="en-US"/>
          </a:p>
        </p:txBody>
      </p:sp>
    </p:spTree>
    <p:extLst>
      <p:ext uri="{BB962C8B-B14F-4D97-AF65-F5344CB8AC3E}">
        <p14:creationId xmlns:p14="http://schemas.microsoft.com/office/powerpoint/2010/main" val="58029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20FF431-D83B-4FA3-9687-FF5FF63EE7E3}" type="slidenum">
              <a:rPr lang="en-US" smtClean="0"/>
              <a:t>2</a:t>
            </a:fld>
            <a:endParaRPr lang="en-US"/>
          </a:p>
        </p:txBody>
      </p:sp>
    </p:spTree>
    <p:extLst>
      <p:ext uri="{BB962C8B-B14F-4D97-AF65-F5344CB8AC3E}">
        <p14:creationId xmlns:p14="http://schemas.microsoft.com/office/powerpoint/2010/main" val="1207383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20FF431-D83B-4FA3-9687-FF5FF63EE7E3}" type="slidenum">
              <a:rPr lang="en-US" smtClean="0"/>
              <a:t>20</a:t>
            </a:fld>
            <a:endParaRPr lang="en-US"/>
          </a:p>
        </p:txBody>
      </p:sp>
    </p:spTree>
    <p:extLst>
      <p:ext uri="{BB962C8B-B14F-4D97-AF65-F5344CB8AC3E}">
        <p14:creationId xmlns:p14="http://schemas.microsoft.com/office/powerpoint/2010/main" val="3553470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20FF431-D83B-4FA3-9687-FF5FF63EE7E3}" type="slidenum">
              <a:rPr lang="en-US" smtClean="0"/>
              <a:t>21</a:t>
            </a:fld>
            <a:endParaRPr lang="en-US"/>
          </a:p>
        </p:txBody>
      </p:sp>
    </p:spTree>
    <p:extLst>
      <p:ext uri="{BB962C8B-B14F-4D97-AF65-F5344CB8AC3E}">
        <p14:creationId xmlns:p14="http://schemas.microsoft.com/office/powerpoint/2010/main" val="1444027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22</a:t>
            </a:fld>
            <a:endParaRPr lang="en-US"/>
          </a:p>
        </p:txBody>
      </p:sp>
    </p:spTree>
    <p:extLst>
      <p:ext uri="{BB962C8B-B14F-4D97-AF65-F5344CB8AC3E}">
        <p14:creationId xmlns:p14="http://schemas.microsoft.com/office/powerpoint/2010/main" val="2041116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23</a:t>
            </a:fld>
            <a:endParaRPr lang="en-US"/>
          </a:p>
        </p:txBody>
      </p:sp>
    </p:spTree>
    <p:extLst>
      <p:ext uri="{BB962C8B-B14F-4D97-AF65-F5344CB8AC3E}">
        <p14:creationId xmlns:p14="http://schemas.microsoft.com/office/powerpoint/2010/main" val="884032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20FF431-D83B-4FA3-9687-FF5FF63EE7E3}" type="slidenum">
              <a:rPr lang="en-US" smtClean="0"/>
              <a:t>24</a:t>
            </a:fld>
            <a:endParaRPr lang="en-US"/>
          </a:p>
        </p:txBody>
      </p:sp>
    </p:spTree>
    <p:extLst>
      <p:ext uri="{BB962C8B-B14F-4D97-AF65-F5344CB8AC3E}">
        <p14:creationId xmlns:p14="http://schemas.microsoft.com/office/powerpoint/2010/main" val="1444027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25</a:t>
            </a:fld>
            <a:endParaRPr lang="en-US"/>
          </a:p>
        </p:txBody>
      </p:sp>
    </p:spTree>
    <p:extLst>
      <p:ext uri="{BB962C8B-B14F-4D97-AF65-F5344CB8AC3E}">
        <p14:creationId xmlns:p14="http://schemas.microsoft.com/office/powerpoint/2010/main" val="1179408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26</a:t>
            </a:fld>
            <a:endParaRPr lang="en-US"/>
          </a:p>
        </p:txBody>
      </p:sp>
    </p:spTree>
    <p:extLst>
      <p:ext uri="{BB962C8B-B14F-4D97-AF65-F5344CB8AC3E}">
        <p14:creationId xmlns:p14="http://schemas.microsoft.com/office/powerpoint/2010/main" val="1183722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27</a:t>
            </a:fld>
            <a:endParaRPr lang="en-US"/>
          </a:p>
        </p:txBody>
      </p:sp>
    </p:spTree>
    <p:extLst>
      <p:ext uri="{BB962C8B-B14F-4D97-AF65-F5344CB8AC3E}">
        <p14:creationId xmlns:p14="http://schemas.microsoft.com/office/powerpoint/2010/main" val="1923448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28</a:t>
            </a:fld>
            <a:endParaRPr lang="en-US"/>
          </a:p>
        </p:txBody>
      </p:sp>
    </p:spTree>
    <p:extLst>
      <p:ext uri="{BB962C8B-B14F-4D97-AF65-F5344CB8AC3E}">
        <p14:creationId xmlns:p14="http://schemas.microsoft.com/office/powerpoint/2010/main" val="2724213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7507F7FF-8DE1-4629-B895-ADE6AE1CAB45}" type="slidenum">
              <a:rPr lang="en-US" smtClean="0">
                <a:solidFill>
                  <a:srgbClr val="000000"/>
                </a:solidFill>
              </a:rPr>
              <a:pPr eaLnBrk="1" fontAlgn="base" hangingPunct="1">
                <a:spcBef>
                  <a:spcPct val="0"/>
                </a:spcBef>
                <a:spcAft>
                  <a:spcPct val="0"/>
                </a:spcAft>
              </a:pPr>
              <a:t>29</a:t>
            </a:fld>
            <a:endParaRPr lang="en-US" smtClean="0">
              <a:solidFill>
                <a:srgbClr val="000000"/>
              </a:solidFill>
            </a:endParaRPr>
          </a:p>
        </p:txBody>
      </p:sp>
      <p:sp>
        <p:nvSpPr>
          <p:cNvPr id="219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0FF431-D83B-4FA3-9687-FF5FF63EE7E3}" type="slidenum">
              <a:rPr lang="en-US" smtClean="0"/>
              <a:t>3</a:t>
            </a:fld>
            <a:endParaRPr lang="en-US"/>
          </a:p>
        </p:txBody>
      </p:sp>
    </p:spTree>
    <p:extLst>
      <p:ext uri="{BB962C8B-B14F-4D97-AF65-F5344CB8AC3E}">
        <p14:creationId xmlns:p14="http://schemas.microsoft.com/office/powerpoint/2010/main" val="2070626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30</a:t>
            </a:fld>
            <a:endParaRPr lang="en-US"/>
          </a:p>
        </p:txBody>
      </p:sp>
    </p:spTree>
    <p:extLst>
      <p:ext uri="{BB962C8B-B14F-4D97-AF65-F5344CB8AC3E}">
        <p14:creationId xmlns:p14="http://schemas.microsoft.com/office/powerpoint/2010/main" val="3703575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31</a:t>
            </a:fld>
            <a:endParaRPr lang="en-US"/>
          </a:p>
        </p:txBody>
      </p:sp>
    </p:spTree>
    <p:extLst>
      <p:ext uri="{BB962C8B-B14F-4D97-AF65-F5344CB8AC3E}">
        <p14:creationId xmlns:p14="http://schemas.microsoft.com/office/powerpoint/2010/main" val="2839953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C0965EC-C8C5-4797-B829-AFB1EB5EF564}" type="slidenum">
              <a:rPr lang="en-US" smtClean="0">
                <a:solidFill>
                  <a:prstClr val="black"/>
                </a:solidFill>
                <a:latin typeface="Calibri" pitchFamily="34" charset="0"/>
              </a:rPr>
              <a:pPr fontAlgn="base">
                <a:spcBef>
                  <a:spcPct val="0"/>
                </a:spcBef>
                <a:spcAft>
                  <a:spcPct val="0"/>
                </a:spcAft>
                <a:defRPr/>
              </a:pPr>
              <a:t>32</a:t>
            </a:fld>
            <a:endParaRPr lang="en-US" smtClean="0">
              <a:solidFill>
                <a:prstClr val="black"/>
              </a:solidFill>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0FF431-D83B-4FA3-9687-FF5FF63EE7E3}" type="slidenum">
              <a:rPr lang="en-US" smtClean="0"/>
              <a:t>33</a:t>
            </a:fld>
            <a:endParaRPr lang="en-US"/>
          </a:p>
        </p:txBody>
      </p:sp>
    </p:spTree>
    <p:extLst>
      <p:ext uri="{BB962C8B-B14F-4D97-AF65-F5344CB8AC3E}">
        <p14:creationId xmlns:p14="http://schemas.microsoft.com/office/powerpoint/2010/main" val="418087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4</a:t>
            </a:fld>
            <a:endParaRPr lang="en-US"/>
          </a:p>
        </p:txBody>
      </p:sp>
    </p:spTree>
    <p:extLst>
      <p:ext uri="{BB962C8B-B14F-4D97-AF65-F5344CB8AC3E}">
        <p14:creationId xmlns:p14="http://schemas.microsoft.com/office/powerpoint/2010/main" val="292308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5</a:t>
            </a:fld>
            <a:endParaRPr lang="en-US"/>
          </a:p>
        </p:txBody>
      </p:sp>
    </p:spTree>
    <p:extLst>
      <p:ext uri="{BB962C8B-B14F-4D97-AF65-F5344CB8AC3E}">
        <p14:creationId xmlns:p14="http://schemas.microsoft.com/office/powerpoint/2010/main" val="190002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6</a:t>
            </a:fld>
            <a:endParaRPr lang="en-US"/>
          </a:p>
        </p:txBody>
      </p:sp>
    </p:spTree>
    <p:extLst>
      <p:ext uri="{BB962C8B-B14F-4D97-AF65-F5344CB8AC3E}">
        <p14:creationId xmlns:p14="http://schemas.microsoft.com/office/powerpoint/2010/main" val="361010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t>7</a:t>
            </a:fld>
            <a:endParaRPr lang="en-US"/>
          </a:p>
        </p:txBody>
      </p:sp>
    </p:spTree>
    <p:extLst>
      <p:ext uri="{BB962C8B-B14F-4D97-AF65-F5344CB8AC3E}">
        <p14:creationId xmlns:p14="http://schemas.microsoft.com/office/powerpoint/2010/main" val="361075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20FF431-D83B-4FA3-9687-FF5FF63EE7E3}" type="slidenum">
              <a:rPr lang="en-US" smtClean="0"/>
              <a:t>8</a:t>
            </a:fld>
            <a:endParaRPr lang="en-US"/>
          </a:p>
        </p:txBody>
      </p:sp>
    </p:spTree>
    <p:extLst>
      <p:ext uri="{BB962C8B-B14F-4D97-AF65-F5344CB8AC3E}">
        <p14:creationId xmlns:p14="http://schemas.microsoft.com/office/powerpoint/2010/main" val="429234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120FF431-D83B-4FA3-9687-FF5FF63EE7E3}" type="slidenum">
              <a:rPr lang="en-US" smtClean="0"/>
              <a:t>9</a:t>
            </a:fld>
            <a:endParaRPr lang="en-US"/>
          </a:p>
        </p:txBody>
      </p:sp>
    </p:spTree>
    <p:extLst>
      <p:ext uri="{BB962C8B-B14F-4D97-AF65-F5344CB8AC3E}">
        <p14:creationId xmlns:p14="http://schemas.microsoft.com/office/powerpoint/2010/main" val="429234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470025"/>
          </a:xfrm>
        </p:spPr>
        <p:txBody>
          <a:bodyPr>
            <a:normAutofit/>
          </a:bodyPr>
          <a:lstStyle>
            <a:lvl1pPr algn="ctr">
              <a:defRPr sz="4000">
                <a:solidFill>
                  <a:srgbClr val="31B3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2590800"/>
            <a:ext cx="6400800" cy="1143000"/>
          </a:xfrm>
        </p:spPr>
        <p:txBody>
          <a:bodyPr/>
          <a:lstStyle>
            <a:lvl1pPr marL="0" indent="0" algn="ctr">
              <a:buNone/>
              <a:defRPr>
                <a:solidFill>
                  <a:srgbClr val="55555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4595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3535363"/>
          </a:xfrm>
        </p:spPr>
        <p:txBody>
          <a:bodyPr/>
          <a:lstStyle>
            <a:lvl1pPr>
              <a:buSzPct val="86000"/>
              <a:defRPr sz="2600">
                <a:solidFill>
                  <a:srgbClr val="555555"/>
                </a:solidFill>
              </a:defRPr>
            </a:lvl1pPr>
            <a:lvl2pPr>
              <a:buSzPct val="86000"/>
              <a:defRPr sz="2000">
                <a:solidFill>
                  <a:srgbClr val="555555"/>
                </a:solidFill>
              </a:defRPr>
            </a:lvl2pPr>
            <a:lvl3pPr>
              <a:defRPr sz="1800">
                <a:solidFill>
                  <a:srgbClr val="555555"/>
                </a:solidFill>
              </a:defRPr>
            </a:lvl3pPr>
            <a:lvl4pPr>
              <a:defRPr sz="1800">
                <a:solidFill>
                  <a:srgbClr val="555555"/>
                </a:solidFill>
              </a:defRPr>
            </a:lvl4pPr>
            <a:lvl5pPr>
              <a:defRPr sz="1800">
                <a:solidFill>
                  <a:srgbClr val="55555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381000" y="457200"/>
            <a:ext cx="8229600" cy="8842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167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47800"/>
            <a:ext cx="4038600" cy="4144963"/>
          </a:xfrm>
        </p:spPr>
        <p:txBody>
          <a:bodyPr/>
          <a:lstStyle>
            <a:lvl1pPr>
              <a:defRPr sz="2600">
                <a:solidFill>
                  <a:srgbClr val="555555"/>
                </a:solidFill>
              </a:defRPr>
            </a:lvl1pPr>
            <a:lvl2pPr>
              <a:defRPr sz="2000">
                <a:solidFill>
                  <a:srgbClr val="555555"/>
                </a:solidFill>
              </a:defRPr>
            </a:lvl2pPr>
            <a:lvl3pPr>
              <a:defRPr sz="1800">
                <a:solidFill>
                  <a:srgbClr val="555555"/>
                </a:solidFill>
              </a:defRPr>
            </a:lvl3pPr>
            <a:lvl4pPr>
              <a:defRPr sz="1800">
                <a:solidFill>
                  <a:srgbClr val="555555"/>
                </a:solidFill>
              </a:defRPr>
            </a:lvl4pPr>
            <a:lvl5pPr>
              <a:defRPr sz="1800">
                <a:solidFill>
                  <a:srgbClr val="555555"/>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447800"/>
            <a:ext cx="4038600" cy="4144963"/>
          </a:xfrm>
        </p:spPr>
        <p:txBody>
          <a:bodyPr/>
          <a:lstStyle>
            <a:lvl1pPr>
              <a:defRPr sz="2600">
                <a:solidFill>
                  <a:srgbClr val="555555"/>
                </a:solidFill>
              </a:defRPr>
            </a:lvl1pPr>
            <a:lvl2pPr>
              <a:defRPr sz="2000">
                <a:solidFill>
                  <a:srgbClr val="555555"/>
                </a:solidFill>
              </a:defRPr>
            </a:lvl2pPr>
            <a:lvl3pPr>
              <a:defRPr sz="1800">
                <a:solidFill>
                  <a:srgbClr val="555555"/>
                </a:solidFill>
              </a:defRPr>
            </a:lvl3pPr>
            <a:lvl4pPr>
              <a:defRPr sz="1800">
                <a:solidFill>
                  <a:srgbClr val="555555"/>
                </a:solidFill>
              </a:defRPr>
            </a:lvl4pPr>
            <a:lvl5pPr>
              <a:defRPr sz="1800">
                <a:solidFill>
                  <a:srgbClr val="555555"/>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381000" y="457200"/>
            <a:ext cx="8229600" cy="8842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91219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038599" y="1981200"/>
            <a:ext cx="4648201" cy="3886200"/>
          </a:xfrm>
        </p:spPr>
        <p:txBody>
          <a:bodyPr/>
          <a:lstStyle>
            <a:lvl1pPr>
              <a:defRPr sz="2400">
                <a:solidFill>
                  <a:srgbClr val="555555"/>
                </a:solidFill>
              </a:defRPr>
            </a:lvl1pPr>
            <a:lvl2pPr>
              <a:defRPr sz="2000">
                <a:solidFill>
                  <a:srgbClr val="555555"/>
                </a:solidFill>
              </a:defRPr>
            </a:lvl2pPr>
            <a:lvl3pPr>
              <a:defRPr sz="1800">
                <a:solidFill>
                  <a:srgbClr val="555555"/>
                </a:solidFill>
              </a:defRPr>
            </a:lvl3pPr>
            <a:lvl4pPr>
              <a:defRPr sz="1600">
                <a:solidFill>
                  <a:srgbClr val="555555"/>
                </a:solidFill>
              </a:defRPr>
            </a:lvl4pPr>
            <a:lvl5pPr>
              <a:defRPr sz="1600">
                <a:solidFill>
                  <a:srgbClr val="555555"/>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4038600" y="914400"/>
            <a:ext cx="4648200" cy="990600"/>
          </a:xfrm>
        </p:spPr>
        <p:txBody>
          <a:bodyPr>
            <a:normAutofit/>
          </a:bodyPr>
          <a:lstStyle>
            <a:lvl1pPr marL="0" indent="0">
              <a:buNone/>
              <a:defRPr sz="2800">
                <a:solidFill>
                  <a:srgbClr val="31B3FF"/>
                </a:solidFill>
                <a:latin typeface="Source Sans Pro Semibold"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62235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3400" y="914400"/>
            <a:ext cx="4495800" cy="990600"/>
          </a:xfrm>
        </p:spPr>
        <p:txBody>
          <a:bodyPr>
            <a:normAutofit/>
          </a:bodyPr>
          <a:lstStyle>
            <a:lvl1pPr marL="0" indent="0">
              <a:buNone/>
              <a:defRPr sz="2800">
                <a:solidFill>
                  <a:srgbClr val="31B3FF"/>
                </a:solidFill>
                <a:latin typeface="Source Sans Pro Semibold" pitchFamily="34" charset="0"/>
              </a:defRPr>
            </a:lvl1pPr>
          </a:lstStyle>
          <a:p>
            <a:pPr lvl="0"/>
            <a:r>
              <a:rPr lang="en-US" dirty="0" smtClean="0"/>
              <a:t>Click to edit Master text styles</a:t>
            </a:r>
          </a:p>
        </p:txBody>
      </p:sp>
      <p:sp>
        <p:nvSpPr>
          <p:cNvPr id="6" name="Content Placeholder 5"/>
          <p:cNvSpPr>
            <a:spLocks noGrp="1"/>
          </p:cNvSpPr>
          <p:nvPr>
            <p:ph sz="quarter" idx="11"/>
          </p:nvPr>
        </p:nvSpPr>
        <p:spPr>
          <a:xfrm>
            <a:off x="533400" y="1981200"/>
            <a:ext cx="4495800" cy="3962400"/>
          </a:xfrm>
        </p:spPr>
        <p:txBody>
          <a:bodyPr/>
          <a:lstStyle>
            <a:lvl1pPr>
              <a:defRPr sz="24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034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1000" y="457200"/>
            <a:ext cx="8229600" cy="884238"/>
          </a:xfrm>
          <a:prstGeom prst="rect">
            <a:avLst/>
          </a:prstGeom>
        </p:spPr>
        <p:txBody>
          <a:bodyPr vert="horz" lIns="91440" tIns="45720" rIns="91440" bIns="45720" rtlCol="0" anchor="ctr">
            <a:normAutofit/>
          </a:bodyPr>
          <a:lstStyle>
            <a:lvl1pPr>
              <a:defRPr>
                <a:solidFill>
                  <a:srgbClr val="31B3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4793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12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Slide - STAR">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custDataLst>
              <p:tags r:id="rId2"/>
            </p:custDataLst>
          </p:nvPr>
        </p:nvSpPr>
        <p:spPr>
          <a:xfrm>
            <a:off x="5" y="0"/>
            <a:ext cx="9143995" cy="894304"/>
          </a:xfrm>
          <a:prstGeom prst="rect">
            <a:avLst/>
          </a:prstGeom>
        </p:spPr>
        <p:txBody>
          <a:bodyPr rtlCol="0">
            <a:normAutofit/>
          </a:bodyPr>
          <a:lstStyle/>
          <a:p>
            <a:r>
              <a:rPr lang="en-US" smtClean="0"/>
              <a:t>Click to edit Master title style</a:t>
            </a:r>
            <a:endParaRPr lang="en-US" dirty="0"/>
          </a:p>
        </p:txBody>
      </p:sp>
      <p:sp>
        <p:nvSpPr>
          <p:cNvPr id="4" name="Slide Number Placeholder 5"/>
          <p:cNvSpPr>
            <a:spLocks noGrp="1"/>
          </p:cNvSpPr>
          <p:nvPr>
            <p:ph type="sldNum" sz="quarter" idx="10"/>
            <p:custDataLst>
              <p:tags r:id="rId3"/>
            </p:custDataLst>
          </p:nvPr>
        </p:nvSpPr>
        <p:spPr>
          <a:xfrm>
            <a:off x="6553200" y="6356350"/>
            <a:ext cx="2133600" cy="365125"/>
          </a:xfrm>
          <a:prstGeom prst="rect">
            <a:avLst/>
          </a:prstGeom>
        </p:spPr>
        <p:txBody>
          <a:bodyPr/>
          <a:lstStyle>
            <a:lvl1pPr>
              <a:defRPr/>
            </a:lvl1pPr>
          </a:lstStyle>
          <a:p>
            <a:pPr>
              <a:defRPr/>
            </a:pPr>
            <a:fld id="{0B2D9E90-EE29-4538-A6C1-30B64963014A}" type="slidenum">
              <a:rPr lang="en-US"/>
              <a:pPr>
                <a:defRPr/>
              </a:pPr>
              <a:t>‹#›</a:t>
            </a:fld>
            <a:endParaRPr lang="en-US" dirty="0"/>
          </a:p>
        </p:txBody>
      </p:sp>
    </p:spTree>
    <p:extLst>
      <p:ext uri="{BB962C8B-B14F-4D97-AF65-F5344CB8AC3E}">
        <p14:creationId xmlns:p14="http://schemas.microsoft.com/office/powerpoint/2010/main" val="326260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4315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renlearn.com/"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5950" y="6268875"/>
            <a:ext cx="9159949" cy="584862"/>
          </a:xfrm>
          <a:prstGeom prst="rect">
            <a:avLst/>
          </a:prstGeom>
          <a:solidFill>
            <a:srgbClr val="CCCCC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457200"/>
            <a:ext cx="8229600" cy="8842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47800"/>
            <a:ext cx="8229600" cy="3763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58568" y="6365265"/>
            <a:ext cx="2444884" cy="336198"/>
          </a:xfrm>
          <a:prstGeom prst="rect">
            <a:avLst/>
          </a:prstGeom>
        </p:spPr>
      </p:pic>
      <p:sp>
        <p:nvSpPr>
          <p:cNvPr id="8" name="Rectangle 7"/>
          <p:cNvSpPr/>
          <p:nvPr userDrawn="1"/>
        </p:nvSpPr>
        <p:spPr>
          <a:xfrm>
            <a:off x="0" y="0"/>
            <a:ext cx="9144000" cy="76200"/>
          </a:xfrm>
          <a:prstGeom prst="rect">
            <a:avLst/>
          </a:prstGeom>
          <a:solidFill>
            <a:srgbClr val="F48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801F"/>
              </a:solidFill>
            </a:endParaRPr>
          </a:p>
        </p:txBody>
      </p:sp>
      <p:sp>
        <p:nvSpPr>
          <p:cNvPr id="11" name="TextBox 10">
            <a:hlinkClick r:id="rId11"/>
          </p:cNvPr>
          <p:cNvSpPr txBox="1"/>
          <p:nvPr userDrawn="1"/>
        </p:nvSpPr>
        <p:spPr>
          <a:xfrm>
            <a:off x="4419600" y="6486019"/>
            <a:ext cx="4191000" cy="215444"/>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smtClean="0">
                <a:solidFill>
                  <a:srgbClr val="898989"/>
                </a:solidFill>
                <a:latin typeface="Source Sans Pro" panose="020B0503030403020204" pitchFamily="34" charset="0"/>
              </a:rPr>
              <a:t>© 2015 Renaissance Learning. All rights reserved.</a:t>
            </a:r>
          </a:p>
        </p:txBody>
      </p:sp>
      <p:sp>
        <p:nvSpPr>
          <p:cNvPr id="12" name="TextBox 11"/>
          <p:cNvSpPr txBox="1"/>
          <p:nvPr userDrawn="1"/>
        </p:nvSpPr>
        <p:spPr>
          <a:xfrm>
            <a:off x="8305800" y="6486019"/>
            <a:ext cx="609600" cy="215444"/>
          </a:xfrm>
          <a:prstGeom prst="rect">
            <a:avLst/>
          </a:prstGeom>
          <a:noFill/>
        </p:spPr>
        <p:txBody>
          <a:bodyPr wrap="square" rtlCol="0">
            <a:spAutoFit/>
          </a:bodyPr>
          <a:lstStyle/>
          <a:p>
            <a:pPr algn="r"/>
            <a:fld id="{96EC3B01-43E4-4826-8DCE-3092956CF322}" type="slidenum">
              <a:rPr lang="en-US" sz="800" smtClean="0">
                <a:solidFill>
                  <a:srgbClr val="898989"/>
                </a:solidFill>
                <a:latin typeface="Source Sans Pro" panose="020B0503030403020204" pitchFamily="34" charset="0"/>
              </a:rPr>
              <a:pPr algn="r"/>
              <a:t>‹#›</a:t>
            </a:fld>
            <a:endParaRPr lang="en-US" sz="800" dirty="0">
              <a:solidFill>
                <a:srgbClr val="898989"/>
              </a:solidFill>
              <a:latin typeface="Source Sans Pro" panose="020B0503030403020204" pitchFamily="34" charset="0"/>
            </a:endParaRPr>
          </a:p>
        </p:txBody>
      </p:sp>
    </p:spTree>
    <p:extLst>
      <p:ext uri="{BB962C8B-B14F-4D97-AF65-F5344CB8AC3E}">
        <p14:creationId xmlns:p14="http://schemas.microsoft.com/office/powerpoint/2010/main" val="394261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75" r:id="rId5"/>
    <p:sldLayoutId id="2147483654" r:id="rId6"/>
    <p:sldLayoutId id="2147483655" r:id="rId7"/>
    <p:sldLayoutId id="214748367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800" kern="1200">
          <a:solidFill>
            <a:srgbClr val="31B3FF"/>
          </a:solidFill>
          <a:latin typeface="Source Sans Pro Semibold" pitchFamily="34" charset="0"/>
          <a:ea typeface="+mj-ea"/>
          <a:cs typeface="+mj-cs"/>
        </a:defRPr>
      </a:lvl1pPr>
    </p:titleStyle>
    <p:bodyStyle>
      <a:lvl1pPr marL="342900" indent="-342900" algn="l" defTabSz="914400" rtl="0" eaLnBrk="1" latinLnBrk="0" hangingPunct="1">
        <a:spcBef>
          <a:spcPct val="20000"/>
        </a:spcBef>
        <a:buSzPct val="86000"/>
        <a:buFont typeface="Arial" panose="020B0604020202020204" pitchFamily="34" charset="0"/>
        <a:buChar char="•"/>
        <a:defRPr sz="2600" kern="1200">
          <a:solidFill>
            <a:srgbClr val="555555"/>
          </a:solidFill>
          <a:latin typeface="Source Sans Pro" pitchFamily="34" charset="0"/>
          <a:ea typeface="+mn-ea"/>
          <a:cs typeface="+mn-cs"/>
        </a:defRPr>
      </a:lvl1pPr>
      <a:lvl2pPr marL="742950" indent="-285750" algn="l" defTabSz="914400" rtl="0" eaLnBrk="1" latinLnBrk="0" hangingPunct="1">
        <a:spcBef>
          <a:spcPct val="20000"/>
        </a:spcBef>
        <a:buSzPct val="86000"/>
        <a:buFont typeface="Arial" panose="020B0604020202020204" pitchFamily="34" charset="0"/>
        <a:buChar char="–"/>
        <a:defRPr sz="2000" kern="1200">
          <a:solidFill>
            <a:srgbClr val="555555"/>
          </a:solidFill>
          <a:latin typeface="Source Sans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555555"/>
          </a:solidFill>
          <a:latin typeface="Source Sans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555555"/>
          </a:solidFill>
          <a:latin typeface="Source Sans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555555"/>
          </a:solidFill>
          <a:latin typeface="Source Sans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132083"/>
      </p:ext>
    </p:extLst>
  </p:cSld>
  <p:clrMap bg1="lt1" tx1="dk1" bg2="lt2" tx2="dk2" accent1="accent1" accent2="accent2" accent3="accent3" accent4="accent4" accent5="accent5" accent6="accent6" hlink="hlink" folHlink="folHlink"/>
  <p:sldLayoutIdLst>
    <p:sldLayoutId id="2147483674" r:id="rId1"/>
  </p:sldLayoutIdLst>
  <p:transition/>
  <p:txStyles>
    <p:titleStyle>
      <a:lvl1pPr marL="304800" indent="-304800" algn="ctr" rtl="0" eaLnBrk="0" fontAlgn="base" hangingPunct="0">
        <a:spcBef>
          <a:spcPct val="0"/>
        </a:spcBef>
        <a:spcAft>
          <a:spcPct val="0"/>
        </a:spcAft>
        <a:defRPr sz="4800">
          <a:solidFill>
            <a:schemeClr val="tx1"/>
          </a:solidFill>
          <a:latin typeface="+mj-lt"/>
          <a:ea typeface="+mj-ea"/>
          <a:cs typeface="+mj-cs"/>
          <a:sym typeface="Arial Bold" pitchFamily="1" charset="0"/>
        </a:defRPr>
      </a:lvl1pPr>
      <a:lvl2pPr marL="304800" indent="-304800" algn="ctr" rtl="0" eaLnBrk="0" fontAlgn="base" hangingPunct="0">
        <a:spcBef>
          <a:spcPct val="0"/>
        </a:spcBef>
        <a:spcAft>
          <a:spcPct val="0"/>
        </a:spcAft>
        <a:defRPr sz="4800">
          <a:solidFill>
            <a:schemeClr val="tx1"/>
          </a:solidFill>
          <a:latin typeface="Arial Bold" charset="0"/>
          <a:ea typeface="ヒラギノ角ゴ ProN W6" charset="0"/>
          <a:cs typeface="ヒラギノ角ゴ ProN W6" charset="0"/>
          <a:sym typeface="Arial Bold" pitchFamily="1" charset="0"/>
        </a:defRPr>
      </a:lvl2pPr>
      <a:lvl3pPr marL="304800" indent="-304800" algn="ctr" rtl="0" eaLnBrk="0" fontAlgn="base" hangingPunct="0">
        <a:spcBef>
          <a:spcPct val="0"/>
        </a:spcBef>
        <a:spcAft>
          <a:spcPct val="0"/>
        </a:spcAft>
        <a:defRPr sz="4800">
          <a:solidFill>
            <a:schemeClr val="tx1"/>
          </a:solidFill>
          <a:latin typeface="Arial Bold" charset="0"/>
          <a:ea typeface="ヒラギノ角ゴ ProN W6" charset="0"/>
          <a:cs typeface="ヒラギノ角ゴ ProN W6" charset="0"/>
          <a:sym typeface="Arial Bold" pitchFamily="1" charset="0"/>
        </a:defRPr>
      </a:lvl3pPr>
      <a:lvl4pPr marL="304800" indent="-304800" algn="ctr" rtl="0" eaLnBrk="0" fontAlgn="base" hangingPunct="0">
        <a:spcBef>
          <a:spcPct val="0"/>
        </a:spcBef>
        <a:spcAft>
          <a:spcPct val="0"/>
        </a:spcAft>
        <a:defRPr sz="4800">
          <a:solidFill>
            <a:schemeClr val="tx1"/>
          </a:solidFill>
          <a:latin typeface="Arial Bold" charset="0"/>
          <a:ea typeface="ヒラギノ角ゴ ProN W6" charset="0"/>
          <a:cs typeface="ヒラギノ角ゴ ProN W6" charset="0"/>
          <a:sym typeface="Arial Bold" pitchFamily="1" charset="0"/>
        </a:defRPr>
      </a:lvl4pPr>
      <a:lvl5pPr marL="304800" indent="-304800" algn="ctr" rtl="0" eaLnBrk="0" fontAlgn="base" hangingPunct="0">
        <a:spcBef>
          <a:spcPct val="0"/>
        </a:spcBef>
        <a:spcAft>
          <a:spcPct val="0"/>
        </a:spcAft>
        <a:defRPr sz="4800">
          <a:solidFill>
            <a:schemeClr val="tx1"/>
          </a:solidFill>
          <a:latin typeface="Arial Bold" charset="0"/>
          <a:ea typeface="ヒラギノ角ゴ ProN W6" charset="0"/>
          <a:cs typeface="ヒラギノ角ゴ ProN W6" charset="0"/>
          <a:sym typeface="Arial Bold" pitchFamily="1" charset="0"/>
        </a:defRPr>
      </a:lvl5pPr>
      <a:lvl6pPr marL="762000" algn="ctr" rtl="0" fontAlgn="base">
        <a:spcBef>
          <a:spcPct val="0"/>
        </a:spcBef>
        <a:spcAft>
          <a:spcPct val="0"/>
        </a:spcAft>
        <a:defRPr sz="4800">
          <a:solidFill>
            <a:schemeClr val="tx1"/>
          </a:solidFill>
          <a:latin typeface="Arial Bold" charset="0"/>
          <a:ea typeface="ヒラギノ角ゴ ProN W6" charset="0"/>
          <a:cs typeface="ヒラギノ角ゴ ProN W6" charset="0"/>
          <a:sym typeface="Arial Bold" charset="0"/>
        </a:defRPr>
      </a:lvl6pPr>
      <a:lvl7pPr marL="1219200" algn="ctr" rtl="0" fontAlgn="base">
        <a:spcBef>
          <a:spcPct val="0"/>
        </a:spcBef>
        <a:spcAft>
          <a:spcPct val="0"/>
        </a:spcAft>
        <a:defRPr sz="4800">
          <a:solidFill>
            <a:schemeClr val="tx1"/>
          </a:solidFill>
          <a:latin typeface="Arial Bold" charset="0"/>
          <a:ea typeface="ヒラギノ角ゴ ProN W6" charset="0"/>
          <a:cs typeface="ヒラギノ角ゴ ProN W6" charset="0"/>
          <a:sym typeface="Arial Bold" charset="0"/>
        </a:defRPr>
      </a:lvl7pPr>
      <a:lvl8pPr marL="1676400" algn="ctr" rtl="0" fontAlgn="base">
        <a:spcBef>
          <a:spcPct val="0"/>
        </a:spcBef>
        <a:spcAft>
          <a:spcPct val="0"/>
        </a:spcAft>
        <a:defRPr sz="4800">
          <a:solidFill>
            <a:schemeClr val="tx1"/>
          </a:solidFill>
          <a:latin typeface="Arial Bold" charset="0"/>
          <a:ea typeface="ヒラギノ角ゴ ProN W6" charset="0"/>
          <a:cs typeface="ヒラギノ角ゴ ProN W6" charset="0"/>
          <a:sym typeface="Arial Bold" charset="0"/>
        </a:defRPr>
      </a:lvl8pPr>
      <a:lvl9pPr marL="2133600" algn="ctr" rtl="0" fontAlgn="base">
        <a:spcBef>
          <a:spcPct val="0"/>
        </a:spcBef>
        <a:spcAft>
          <a:spcPct val="0"/>
        </a:spcAft>
        <a:defRPr sz="4800">
          <a:solidFill>
            <a:schemeClr val="tx1"/>
          </a:solidFill>
          <a:latin typeface="Arial Bold" charset="0"/>
          <a:ea typeface="ヒラギノ角ゴ ProN W6" charset="0"/>
          <a:cs typeface="ヒラギノ角ゴ ProN W6" charset="0"/>
          <a:sym typeface="Arial Bold" charset="0"/>
        </a:defRPr>
      </a:lvl9pPr>
    </p:titleStyle>
    <p:bodyStyle>
      <a:lvl1pPr marL="190500" indent="-190500" algn="ctr" rtl="0" eaLnBrk="0" fontAlgn="base" hangingPunct="0">
        <a:spcBef>
          <a:spcPct val="0"/>
        </a:spcBef>
        <a:spcAft>
          <a:spcPct val="0"/>
        </a:spcAft>
        <a:defRPr sz="3000">
          <a:solidFill>
            <a:srgbClr val="666666"/>
          </a:solidFill>
          <a:latin typeface="+mn-lt"/>
          <a:ea typeface="+mn-ea"/>
          <a:cs typeface="+mn-cs"/>
          <a:sym typeface="Arial" pitchFamily="34" charset="0"/>
        </a:defRPr>
      </a:lvl1pPr>
      <a:lvl2pPr marL="190500" indent="266700" algn="ctr" rtl="0" eaLnBrk="0" fontAlgn="base" hangingPunct="0">
        <a:spcBef>
          <a:spcPct val="0"/>
        </a:spcBef>
        <a:spcAft>
          <a:spcPct val="0"/>
        </a:spcAft>
        <a:defRPr sz="3000">
          <a:solidFill>
            <a:srgbClr val="666666"/>
          </a:solidFill>
          <a:latin typeface="+mn-lt"/>
          <a:ea typeface="+mn-ea"/>
          <a:cs typeface="+mn-cs"/>
          <a:sym typeface="Arial" pitchFamily="34" charset="0"/>
        </a:defRPr>
      </a:lvl2pPr>
      <a:lvl3pPr marL="190500" indent="723900" algn="ctr" rtl="0" eaLnBrk="0" fontAlgn="base" hangingPunct="0">
        <a:spcBef>
          <a:spcPct val="0"/>
        </a:spcBef>
        <a:spcAft>
          <a:spcPct val="0"/>
        </a:spcAft>
        <a:defRPr sz="3000">
          <a:solidFill>
            <a:srgbClr val="666666"/>
          </a:solidFill>
          <a:latin typeface="+mn-lt"/>
          <a:ea typeface="+mn-ea"/>
          <a:cs typeface="+mn-cs"/>
          <a:sym typeface="Arial" pitchFamily="34" charset="0"/>
        </a:defRPr>
      </a:lvl3pPr>
      <a:lvl4pPr marL="190500" indent="1181100" algn="ctr" rtl="0" eaLnBrk="0" fontAlgn="base" hangingPunct="0">
        <a:spcBef>
          <a:spcPct val="0"/>
        </a:spcBef>
        <a:spcAft>
          <a:spcPct val="0"/>
        </a:spcAft>
        <a:defRPr sz="3000">
          <a:solidFill>
            <a:srgbClr val="666666"/>
          </a:solidFill>
          <a:latin typeface="+mn-lt"/>
          <a:ea typeface="+mn-ea"/>
          <a:cs typeface="+mn-cs"/>
          <a:sym typeface="Arial" pitchFamily="34" charset="0"/>
        </a:defRPr>
      </a:lvl4pPr>
      <a:lvl5pPr marL="190500" indent="1638300" algn="ctr" rtl="0" eaLnBrk="0" fontAlgn="base" hangingPunct="0">
        <a:spcBef>
          <a:spcPct val="0"/>
        </a:spcBef>
        <a:spcAft>
          <a:spcPct val="0"/>
        </a:spcAft>
        <a:defRPr sz="3000">
          <a:solidFill>
            <a:srgbClr val="666666"/>
          </a:solidFill>
          <a:latin typeface="+mn-lt"/>
          <a:ea typeface="+mn-ea"/>
          <a:cs typeface="+mn-cs"/>
          <a:sym typeface="Arial" pitchFamily="34" charset="0"/>
        </a:defRPr>
      </a:lvl5pPr>
      <a:lvl6pPr marL="647700" algn="ctr" rtl="0" fontAlgn="base">
        <a:spcBef>
          <a:spcPct val="0"/>
        </a:spcBef>
        <a:spcAft>
          <a:spcPct val="0"/>
        </a:spcAft>
        <a:defRPr sz="3000">
          <a:solidFill>
            <a:srgbClr val="666666"/>
          </a:solidFill>
          <a:latin typeface="+mn-lt"/>
          <a:ea typeface="+mn-ea"/>
          <a:cs typeface="+mn-cs"/>
          <a:sym typeface="Arial" charset="0"/>
        </a:defRPr>
      </a:lvl6pPr>
      <a:lvl7pPr marL="1104900" algn="ctr" rtl="0" fontAlgn="base">
        <a:spcBef>
          <a:spcPct val="0"/>
        </a:spcBef>
        <a:spcAft>
          <a:spcPct val="0"/>
        </a:spcAft>
        <a:defRPr sz="3000">
          <a:solidFill>
            <a:srgbClr val="666666"/>
          </a:solidFill>
          <a:latin typeface="+mn-lt"/>
          <a:ea typeface="+mn-ea"/>
          <a:cs typeface="+mn-cs"/>
          <a:sym typeface="Arial" charset="0"/>
        </a:defRPr>
      </a:lvl7pPr>
      <a:lvl8pPr marL="1562100" algn="ctr" rtl="0" fontAlgn="base">
        <a:spcBef>
          <a:spcPct val="0"/>
        </a:spcBef>
        <a:spcAft>
          <a:spcPct val="0"/>
        </a:spcAft>
        <a:defRPr sz="3000">
          <a:solidFill>
            <a:srgbClr val="666666"/>
          </a:solidFill>
          <a:latin typeface="+mn-lt"/>
          <a:ea typeface="+mn-ea"/>
          <a:cs typeface="+mn-cs"/>
          <a:sym typeface="Arial" charset="0"/>
        </a:defRPr>
      </a:lvl8pPr>
      <a:lvl9pPr marL="2019300" algn="ctr" rtl="0" fontAlgn="base">
        <a:spcBef>
          <a:spcPct val="0"/>
        </a:spcBef>
        <a:spcAft>
          <a:spcPct val="0"/>
        </a:spcAft>
        <a:defRPr sz="3000">
          <a:solidFill>
            <a:srgbClr val="666666"/>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mailto:unifiedscore@Renaissance.com"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6" name="Picture 2" descr="S:\Photos\Owen Jones\8-13Renaissance5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30" y="0"/>
            <a:ext cx="916973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p:cNvSpPr>
          <p:nvPr/>
        </p:nvSpPr>
        <p:spPr bwMode="auto">
          <a:xfrm>
            <a:off x="525463" y="304800"/>
            <a:ext cx="3944937" cy="542925"/>
          </a:xfrm>
          <a:prstGeom prst="rect">
            <a:avLst/>
          </a:prstGeom>
          <a:blipFill dpi="0" rotWithShape="0">
            <a:blip r:embed="rId5"/>
            <a:srcRect/>
            <a:stretch>
              <a:fillRect/>
            </a:stretch>
          </a:blip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4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ctr" eaLnBrk="1" fontAlgn="base" hangingPunct="1">
              <a:spcBef>
                <a:spcPct val="0"/>
              </a:spcBef>
              <a:spcAft>
                <a:spcPct val="0"/>
              </a:spcAft>
            </a:pPr>
            <a:endParaRPr lang="en-US" altLang="en-US" smtClean="0"/>
          </a:p>
        </p:txBody>
      </p:sp>
      <p:sp>
        <p:nvSpPr>
          <p:cNvPr id="5" name="Rectangle 4"/>
          <p:cNvSpPr>
            <a:spLocks/>
          </p:cNvSpPr>
          <p:nvPr/>
        </p:nvSpPr>
        <p:spPr bwMode="auto">
          <a:xfrm>
            <a:off x="304800" y="3810000"/>
            <a:ext cx="6096000"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eaLnBrk="1" fontAlgn="base" hangingPunct="1">
              <a:spcBef>
                <a:spcPct val="0"/>
              </a:spcBef>
              <a:spcAft>
                <a:spcPts val="600"/>
              </a:spcAft>
            </a:pPr>
            <a:r>
              <a:rPr lang="en-US" altLang="en-US" sz="5200" dirty="0" smtClean="0">
                <a:solidFill>
                  <a:srgbClr val="FFFFFF"/>
                </a:solidFill>
                <a:latin typeface="Source Sans Pro Semibold" panose="020B0603030403020204" pitchFamily="34" charset="0"/>
                <a:ea typeface="MS PGothic" pitchFamily="34" charset="-128"/>
                <a:sym typeface="Trebuchet MS Bold" pitchFamily="1" charset="0"/>
              </a:rPr>
              <a:t>Using      </a:t>
            </a:r>
          </a:p>
          <a:p>
            <a:pPr eaLnBrk="1" fontAlgn="base" hangingPunct="1">
              <a:spcBef>
                <a:spcPct val="0"/>
              </a:spcBef>
              <a:spcAft>
                <a:spcPts val="600"/>
              </a:spcAft>
            </a:pPr>
            <a:r>
              <a:rPr lang="en-US" altLang="en-US" sz="5200" dirty="0" smtClean="0">
                <a:solidFill>
                  <a:srgbClr val="FFFFFF"/>
                </a:solidFill>
                <a:latin typeface="Source Sans Pro Semibold" panose="020B0603030403020204" pitchFamily="34" charset="0"/>
                <a:ea typeface="MS PGothic" pitchFamily="34" charset="-128"/>
                <a:sym typeface="Trebuchet MS Bold" pitchFamily="1" charset="0"/>
              </a:rPr>
              <a:t>STAR Early Learning</a:t>
            </a:r>
          </a:p>
          <a:p>
            <a:pPr eaLnBrk="1" fontAlgn="base" hangingPunct="1">
              <a:spcBef>
                <a:spcPct val="0"/>
              </a:spcBef>
              <a:spcAft>
                <a:spcPts val="600"/>
              </a:spcAft>
            </a:pPr>
            <a:r>
              <a:rPr lang="en-US" altLang="en-US" sz="5200" dirty="0" smtClean="0">
                <a:solidFill>
                  <a:srgbClr val="FFFFFF"/>
                </a:solidFill>
                <a:latin typeface="Source Sans Pro Semibold" panose="020B0603030403020204" pitchFamily="34" charset="0"/>
                <a:ea typeface="MS PGothic" pitchFamily="34" charset="-128"/>
                <a:sym typeface="Trebuchet MS Bold" pitchFamily="1" charset="0"/>
              </a:rPr>
              <a:t>for the READ Act</a:t>
            </a:r>
          </a:p>
        </p:txBody>
      </p:sp>
      <p:sp>
        <p:nvSpPr>
          <p:cNvPr id="2" name="TextBox 1"/>
          <p:cNvSpPr txBox="1"/>
          <p:nvPr/>
        </p:nvSpPr>
        <p:spPr>
          <a:xfrm>
            <a:off x="304800" y="6485096"/>
            <a:ext cx="1066800" cy="246221"/>
          </a:xfrm>
          <a:prstGeom prst="rect">
            <a:avLst/>
          </a:prstGeom>
          <a:noFill/>
        </p:spPr>
        <p:txBody>
          <a:bodyPr wrap="square" rtlCol="0">
            <a:spAutoFit/>
          </a:bodyPr>
          <a:lstStyle/>
          <a:p>
            <a:r>
              <a:rPr lang="en-US" sz="1000" dirty="0" smtClean="0">
                <a:solidFill>
                  <a:schemeClr val="bg1"/>
                </a:solidFill>
                <a:latin typeface="Source Sans Pro" pitchFamily="34" charset="0"/>
              </a:rPr>
              <a:t>R57921</a:t>
            </a:r>
            <a:endParaRPr lang="en-US" sz="1000" dirty="0">
              <a:solidFill>
                <a:schemeClr val="bg1"/>
              </a:solidFill>
              <a:latin typeface="Source Sans Pro" pitchFamily="34" charset="0"/>
            </a:endParaRPr>
          </a:p>
        </p:txBody>
      </p:sp>
    </p:spTree>
    <p:extLst>
      <p:ext uri="{BB962C8B-B14F-4D97-AF65-F5344CB8AC3E}">
        <p14:creationId xmlns:p14="http://schemas.microsoft.com/office/powerpoint/2010/main" val="18859237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and 3</a:t>
            </a:r>
            <a:r>
              <a:rPr lang="en-US" baseline="30000" dirty="0" smtClean="0"/>
              <a:t>rd</a:t>
            </a:r>
            <a:r>
              <a:rPr lang="en-US" dirty="0" smtClean="0"/>
              <a:t> Grade</a:t>
            </a:r>
            <a:endParaRPr lang="en-US" dirty="0"/>
          </a:p>
        </p:txBody>
      </p:sp>
      <p:pic>
        <p:nvPicPr>
          <p:cNvPr id="4"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633416"/>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jsalews\Desktop\LOGOS\STAR Early Literac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301" y="5455920"/>
            <a:ext cx="2132899"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jsalews\Desktop\LOGOS\STAR Read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5455920"/>
            <a:ext cx="161564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071316"/>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341" y="239439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490416"/>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939934"/>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631441"/>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507" y="4631441"/>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614" y="407168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507" y="407168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07168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722" y="4631441"/>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614" y="4631441"/>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722" y="295217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614" y="295217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507" y="295217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95217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722" y="351193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614" y="351193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507" y="351193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51193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722" y="407168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722" y="239242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614" y="239242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507" y="239242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392423"/>
            <a:ext cx="523109" cy="4572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69075" y="2825872"/>
            <a:ext cx="762000" cy="2393393"/>
          </a:xfrm>
          <a:prstGeom prst="roundRect">
            <a:avLst/>
          </a:prstGeom>
          <a:noFill/>
          <a:ln w="57150">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5090260" y="192405"/>
            <a:ext cx="3931920" cy="1645920"/>
            <a:chOff x="76200" y="1763148"/>
            <a:chExt cx="8877300" cy="3524250"/>
          </a:xfrm>
        </p:grpSpPr>
        <p:grpSp>
          <p:nvGrpSpPr>
            <p:cNvPr id="40" name="Group 39"/>
            <p:cNvGrpSpPr/>
            <p:nvPr/>
          </p:nvGrpSpPr>
          <p:grpSpPr>
            <a:xfrm>
              <a:off x="76200" y="2116596"/>
              <a:ext cx="8541013" cy="2929608"/>
              <a:chOff x="301494" y="2116596"/>
              <a:chExt cx="8541013" cy="2929608"/>
            </a:xfrm>
          </p:grpSpPr>
          <p:pic>
            <p:nvPicPr>
              <p:cNvPr id="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94" y="2116596"/>
                <a:ext cx="8541013" cy="291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p:cNvSpPr/>
              <p:nvPr/>
            </p:nvSpPr>
            <p:spPr>
              <a:xfrm>
                <a:off x="301494" y="2133600"/>
                <a:ext cx="8541013" cy="2912604"/>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763148"/>
              <a:ext cx="34671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9213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gcree.WRPWI\Desktop\SEL PPT\iStock_000009211268_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752476"/>
            <a:ext cx="3102454" cy="4648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rpwi\RLIGraph\GRAPHIC FILES\Art\Company Logos\RLI Logos\RLI Jpeg Logos\STAR Early Literacy 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2313" y="1752600"/>
            <a:ext cx="2316287"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562600" y="1561437"/>
            <a:ext cx="2057399" cy="6483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Source Sans Pro" pitchFamily="34" charset="0"/>
              </a:rPr>
              <a:t>57 </a:t>
            </a:r>
            <a:r>
              <a:rPr lang="en-US" sz="4000" dirty="0">
                <a:latin typeface="Source Sans Pro" pitchFamily="34" charset="0"/>
              </a:rPr>
              <a:t>PR</a:t>
            </a:r>
          </a:p>
        </p:txBody>
      </p:sp>
      <p:sp>
        <p:nvSpPr>
          <p:cNvPr id="2" name="TextBox 1"/>
          <p:cNvSpPr txBox="1"/>
          <p:nvPr/>
        </p:nvSpPr>
        <p:spPr>
          <a:xfrm>
            <a:off x="4648200" y="2305382"/>
            <a:ext cx="4023217" cy="1352218"/>
          </a:xfrm>
          <a:prstGeom prst="rect">
            <a:avLst/>
          </a:prstGeom>
        </p:spPr>
        <p:txBody>
          <a:bodyPr vert="horz" wrap="square" lIns="91440" tIns="45720" rIns="91440" bIns="45720" rtlCol="0" anchor="ctr">
            <a:noAutofit/>
          </a:bodyPr>
          <a:lstStyle/>
          <a:p>
            <a:pPr algn="ctr"/>
            <a:r>
              <a:rPr lang="en-US" sz="2800" b="1" dirty="0" smtClean="0">
                <a:latin typeface="Source Sans Pro" pitchFamily="34" charset="0"/>
              </a:rPr>
              <a:t>Previous Benchmarks</a:t>
            </a:r>
          </a:p>
          <a:p>
            <a:pPr algn="ctr"/>
            <a:r>
              <a:rPr lang="en-US" sz="3600" dirty="0" smtClean="0">
                <a:solidFill>
                  <a:srgbClr val="00B050"/>
                </a:solidFill>
                <a:latin typeface="Source Sans Pro" pitchFamily="34" charset="0"/>
                <a:sym typeface="Webdings"/>
              </a:rPr>
              <a:t></a:t>
            </a:r>
            <a:r>
              <a:rPr lang="en-US" sz="2800" dirty="0" smtClean="0">
                <a:latin typeface="Source Sans Pro" pitchFamily="34" charset="0"/>
                <a:sym typeface="Webdings"/>
              </a:rPr>
              <a:t>Above Benchmark</a:t>
            </a:r>
            <a:endParaRPr lang="en-US" sz="2800" dirty="0" smtClean="0">
              <a:latin typeface="Source Sans Pro" pitchFamily="34" charset="0"/>
            </a:endParaRPr>
          </a:p>
        </p:txBody>
      </p:sp>
      <p:sp>
        <p:nvSpPr>
          <p:cNvPr id="8" name="TextBox 7"/>
          <p:cNvSpPr txBox="1"/>
          <p:nvPr/>
        </p:nvSpPr>
        <p:spPr>
          <a:xfrm>
            <a:off x="4206383" y="2305382"/>
            <a:ext cx="4709017" cy="1352218"/>
          </a:xfrm>
          <a:prstGeom prst="rect">
            <a:avLst/>
          </a:prstGeom>
        </p:spPr>
        <p:txBody>
          <a:bodyPr vert="horz" wrap="square" lIns="91440" tIns="45720" rIns="91440" bIns="45720" rtlCol="0" anchor="ctr">
            <a:noAutofit/>
          </a:bodyPr>
          <a:lstStyle/>
          <a:p>
            <a:pPr algn="ctr"/>
            <a:r>
              <a:rPr lang="en-US" sz="2800" b="1" dirty="0" smtClean="0">
                <a:latin typeface="Source Sans Pro" pitchFamily="34" charset="0"/>
              </a:rPr>
              <a:t>Current Default Benchmarks</a:t>
            </a:r>
          </a:p>
          <a:p>
            <a:pPr algn="ctr"/>
            <a:r>
              <a:rPr lang="en-US" sz="3600" dirty="0" smtClean="0">
                <a:solidFill>
                  <a:srgbClr val="FFD000"/>
                </a:solidFill>
                <a:latin typeface="Source Sans Pro" pitchFamily="34" charset="0"/>
                <a:sym typeface="Webdings"/>
              </a:rPr>
              <a:t></a:t>
            </a:r>
            <a:r>
              <a:rPr lang="en-US" sz="2800" dirty="0" smtClean="0">
                <a:latin typeface="Source Sans Pro" pitchFamily="34" charset="0"/>
                <a:sym typeface="Webdings"/>
              </a:rPr>
              <a:t>Intervention</a:t>
            </a:r>
            <a:endParaRPr lang="en-US" sz="2800" dirty="0" smtClean="0">
              <a:latin typeface="Source Sans Pro" pitchFamily="34" charset="0"/>
            </a:endParaRPr>
          </a:p>
        </p:txBody>
      </p:sp>
      <p:sp>
        <p:nvSpPr>
          <p:cNvPr id="9" name="TextBox 8"/>
          <p:cNvSpPr txBox="1"/>
          <p:nvPr/>
        </p:nvSpPr>
        <p:spPr>
          <a:xfrm>
            <a:off x="1400175" y="5257800"/>
            <a:ext cx="1981200" cy="827680"/>
          </a:xfrm>
          <a:prstGeom prst="rect">
            <a:avLst/>
          </a:prstGeom>
        </p:spPr>
        <p:txBody>
          <a:bodyPr vert="horz" wrap="square" lIns="91440" tIns="45720" rIns="91440" bIns="45720" rtlCol="0" anchor="ctr">
            <a:noAutofit/>
          </a:bodyPr>
          <a:lstStyle/>
          <a:p>
            <a:r>
              <a:rPr lang="en-US" sz="2400" dirty="0" smtClean="0">
                <a:latin typeface="Source Sans Pro" pitchFamily="34" charset="0"/>
              </a:rPr>
              <a:t>2</a:t>
            </a:r>
            <a:r>
              <a:rPr lang="en-US" sz="2400" baseline="30000" dirty="0" smtClean="0">
                <a:latin typeface="Source Sans Pro" pitchFamily="34" charset="0"/>
              </a:rPr>
              <a:t>nd</a:t>
            </a:r>
            <a:r>
              <a:rPr lang="en-US" sz="2400" dirty="0" smtClean="0">
                <a:latin typeface="Source Sans Pro" pitchFamily="34" charset="0"/>
              </a:rPr>
              <a:t> Grade</a:t>
            </a:r>
          </a:p>
        </p:txBody>
      </p:sp>
    </p:spTree>
    <p:extLst>
      <p:ext uri="{BB962C8B-B14F-4D97-AF65-F5344CB8AC3E}">
        <p14:creationId xmlns:p14="http://schemas.microsoft.com/office/powerpoint/2010/main" val="35470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4962"/>
            <a:ext cx="8229600" cy="884238"/>
          </a:xfrm>
        </p:spPr>
        <p:txBody>
          <a:bodyPr/>
          <a:lstStyle/>
          <a:p>
            <a:r>
              <a:rPr lang="en-US" dirty="0" smtClean="0"/>
              <a:t>When to transition to STAR Reading</a:t>
            </a:r>
            <a:endParaRPr lang="en-US" dirty="0"/>
          </a:p>
        </p:txBody>
      </p:sp>
      <p:grpSp>
        <p:nvGrpSpPr>
          <p:cNvPr id="5" name="Group 4"/>
          <p:cNvGrpSpPr/>
          <p:nvPr/>
        </p:nvGrpSpPr>
        <p:grpSpPr>
          <a:xfrm>
            <a:off x="2820120" y="1219200"/>
            <a:ext cx="6171480" cy="5007096"/>
            <a:chOff x="2743920" y="1219200"/>
            <a:chExt cx="6171480" cy="5007096"/>
          </a:xfrm>
        </p:grpSpPr>
        <p:pic>
          <p:nvPicPr>
            <p:cNvPr id="2056" name="Picture 8" descr="C:\Users\sjsalews\AppData\Local\Temp\SNAGHTML5efdd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970" y="1219200"/>
              <a:ext cx="6152430" cy="5007096"/>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2743920" y="3124201"/>
              <a:ext cx="3028590" cy="762000"/>
            </a:xfrm>
            <a:prstGeom prst="roundRect">
              <a:avLst/>
            </a:prstGeom>
            <a:noFill/>
            <a:ln w="57150">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2896608" y="1447800"/>
            <a:ext cx="3350785" cy="106679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Source Sans Pro" pitchFamily="34" charset="0"/>
              </a:rPr>
              <a:t>775 SS</a:t>
            </a:r>
          </a:p>
          <a:p>
            <a:pPr algn="ctr"/>
            <a:r>
              <a:rPr lang="en-US" sz="2400" dirty="0" smtClean="0">
                <a:latin typeface="Source Sans Pro" pitchFamily="34" charset="0"/>
              </a:rPr>
              <a:t>Probable Reader</a:t>
            </a:r>
            <a:endParaRPr lang="en-US" sz="2400" dirty="0">
              <a:latin typeface="Source Sans Pro" pitchFamily="34" charset="0"/>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17" y="2895600"/>
            <a:ext cx="8487367" cy="3113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029324" y="4067175"/>
            <a:ext cx="2770632" cy="1920240"/>
          </a:xfrm>
          <a:prstGeom prst="rect">
            <a:avLst/>
          </a:prstGeom>
          <a:solidFill>
            <a:srgbClr val="F4801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19625" y="5419724"/>
            <a:ext cx="1417320" cy="570577"/>
          </a:xfrm>
          <a:prstGeom prst="rect">
            <a:avLst/>
          </a:prstGeom>
          <a:solidFill>
            <a:srgbClr val="F4801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28600" y="2847976"/>
            <a:ext cx="2437392" cy="106679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Source Sans Pro" pitchFamily="34" charset="0"/>
              </a:rPr>
              <a:t>775 SS</a:t>
            </a:r>
          </a:p>
          <a:p>
            <a:pPr algn="ctr"/>
            <a:r>
              <a:rPr lang="en-US" sz="2400" dirty="0" smtClean="0">
                <a:latin typeface="Source Sans Pro" pitchFamily="34" charset="0"/>
              </a:rPr>
              <a:t>Probable Reader</a:t>
            </a:r>
            <a:endParaRPr lang="en-US" sz="2400" dirty="0">
              <a:latin typeface="Source Sans Pro" pitchFamily="34" charset="0"/>
            </a:endParaRPr>
          </a:p>
        </p:txBody>
      </p:sp>
    </p:spTree>
    <p:extLst>
      <p:ext uri="{BB962C8B-B14F-4D97-AF65-F5344CB8AC3E}">
        <p14:creationId xmlns:p14="http://schemas.microsoft.com/office/powerpoint/2010/main" val="66501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38" y="685800"/>
            <a:ext cx="8083296" cy="296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519" y="3810000"/>
            <a:ext cx="4000962" cy="218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5200261" y="4780178"/>
            <a:ext cx="1372220" cy="389547"/>
          </a:xfrm>
          <a:prstGeom prst="roundRect">
            <a:avLst/>
          </a:prstGeom>
          <a:noFill/>
          <a:ln w="57150">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953125" y="1838325"/>
            <a:ext cx="1307592" cy="685800"/>
          </a:xfrm>
          <a:prstGeom prst="roundRect">
            <a:avLst/>
          </a:prstGeom>
          <a:noFill/>
          <a:ln w="57150">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1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0.0566 4.44444E-6 L -0.51007 4.44444E-6 " pathEditMode="relative" rAng="0" ptsTypes="AA">
                                      <p:cBhvr>
                                        <p:cTn id="6" dur="2000" fill="hold"/>
                                        <p:tgtEl>
                                          <p:spTgt spid="18"/>
                                        </p:tgtEl>
                                        <p:attrNameLst>
                                          <p:attrName>ppt_x</p:attrName>
                                          <p:attrName>ppt_y</p:attrName>
                                        </p:attrNameLst>
                                      </p:cBhvr>
                                      <p:rCtr x="-28333" y="0"/>
                                    </p:animMotion>
                                  </p:childTnLst>
                                </p:cTn>
                              </p:par>
                              <p:par>
                                <p:cTn id="7" presetID="42" presetClass="path" presetSubtype="0" accel="50000" decel="50000" fill="hold" grpId="1" nodeType="withEffect">
                                  <p:stCondLst>
                                    <p:cond delay="0"/>
                                  </p:stCondLst>
                                  <p:childTnLst>
                                    <p:animMotion origin="layout" path="M 1.11022E-16 -1.85939E-6 L -0.28542 -0.00324 " pathEditMode="relative" rAng="0" ptsTypes="AA">
                                      <p:cBhvr>
                                        <p:cTn id="8" dur="2000" fill="hold"/>
                                        <p:tgtEl>
                                          <p:spTgt spid="19"/>
                                        </p:tgtEl>
                                        <p:attrNameLst>
                                          <p:attrName>ppt_x</p:attrName>
                                          <p:attrName>ppt_y</p:attrName>
                                        </p:attrNameLst>
                                      </p:cBhvr>
                                      <p:rCtr x="-14271" y="-162"/>
                                    </p:animMotion>
                                  </p:childTnLst>
                                </p:cTn>
                              </p:par>
                              <p:par>
                                <p:cTn id="9" presetID="6" presetClass="emph" presetSubtype="0" fill="hold" grpId="2" nodeType="withEffect">
                                  <p:stCondLst>
                                    <p:cond delay="0"/>
                                  </p:stCondLst>
                                  <p:childTnLst>
                                    <p:animScale>
                                      <p:cBhvr>
                                        <p:cTn id="10" dur="2000" fill="hold"/>
                                        <p:tgtEl>
                                          <p:spTgt spid="18"/>
                                        </p:tgtEl>
                                      </p:cBhvr>
                                      <p:by x="21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18" grpId="1" animBg="1"/>
      <p:bldP spid="1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58512"/>
            <a:ext cx="4267200" cy="500830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52400" y="1676400"/>
            <a:ext cx="3886200" cy="3505200"/>
          </a:xfrm>
          <a:prstGeom prst="rect">
            <a:avLst/>
          </a:prstGeom>
        </p:spPr>
        <p:txBody>
          <a:bodyPr vert="horz" wrap="square" lIns="91440" tIns="45720" rIns="91440" bIns="45720" rtlCol="0" anchor="ctr">
            <a:noAutofit/>
          </a:bodyPr>
          <a:lstStyle/>
          <a:p>
            <a:pPr marL="457200" indent="-274320">
              <a:buFont typeface="Arial" panose="020B0604020202020204" pitchFamily="34" charset="0"/>
              <a:buChar char="•"/>
            </a:pPr>
            <a:r>
              <a:rPr lang="en-US" sz="2000" dirty="0" smtClean="0">
                <a:latin typeface="Source Sans Pro" pitchFamily="34" charset="0"/>
              </a:rPr>
              <a:t>Identify available resources</a:t>
            </a:r>
          </a:p>
          <a:p>
            <a:pPr marL="982980" lvl="1" indent="-342900">
              <a:buFont typeface="Source Sans Pro" pitchFamily="34" charset="0"/>
              <a:buChar char="−"/>
            </a:pPr>
            <a:r>
              <a:rPr lang="en-US" sz="2000" dirty="0" smtClean="0">
                <a:latin typeface="Source Sans Pro Light" pitchFamily="34" charset="0"/>
              </a:rPr>
              <a:t>What kind of support can we provide with the resources we have?</a:t>
            </a:r>
          </a:p>
          <a:p>
            <a:pPr marL="457200" indent="-274320">
              <a:spcBef>
                <a:spcPts val="2400"/>
              </a:spcBef>
              <a:buFont typeface="Arial" panose="020B0604020202020204" pitchFamily="34" charset="0"/>
              <a:buChar char="•"/>
            </a:pPr>
            <a:r>
              <a:rPr lang="en-US" sz="2000" dirty="0" smtClean="0">
                <a:latin typeface="Source Sans Pro" pitchFamily="34" charset="0"/>
              </a:rPr>
              <a:t>Create transition plan</a:t>
            </a:r>
          </a:p>
          <a:p>
            <a:pPr marL="982980" lvl="1" indent="-342900">
              <a:buFont typeface="Source Sans Pro" pitchFamily="34" charset="0"/>
              <a:buChar char="−"/>
            </a:pPr>
            <a:r>
              <a:rPr lang="en-US" sz="2000" dirty="0" smtClean="0">
                <a:latin typeface="Source Sans Pro Light" pitchFamily="34" charset="0"/>
              </a:rPr>
              <a:t>What additional resources do we need in order to meet the needs of our students?</a:t>
            </a:r>
          </a:p>
        </p:txBody>
      </p:sp>
      <p:sp>
        <p:nvSpPr>
          <p:cNvPr id="8" name="Rectangle 7"/>
          <p:cNvSpPr/>
          <p:nvPr/>
        </p:nvSpPr>
        <p:spPr>
          <a:xfrm>
            <a:off x="4169734" y="4267200"/>
            <a:ext cx="228600" cy="163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048500" y="2695575"/>
            <a:ext cx="1419225" cy="19812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381000" y="304800"/>
            <a:ext cx="8229600" cy="884238"/>
          </a:xfrm>
        </p:spPr>
        <p:txBody>
          <a:bodyPr/>
          <a:lstStyle/>
          <a:p>
            <a:r>
              <a:rPr lang="en-US" dirty="0" smtClean="0"/>
              <a:t>Meeting student needs</a:t>
            </a:r>
            <a:endParaRPr lang="en-US" dirty="0"/>
          </a:p>
        </p:txBody>
      </p:sp>
    </p:spTree>
    <p:extLst>
      <p:ext uri="{BB962C8B-B14F-4D97-AF65-F5344CB8AC3E}">
        <p14:creationId xmlns:p14="http://schemas.microsoft.com/office/powerpoint/2010/main" val="234557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rpwi\videos\Purchased Images\!Thinkstock\781840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6" y="76198"/>
            <a:ext cx="9241197" cy="61845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76199"/>
            <a:ext cx="3733800" cy="6184501"/>
          </a:xfrm>
          <a:prstGeom prst="rect">
            <a:avLst/>
          </a:prstGeom>
          <a:solidFill>
            <a:srgbClr val="32629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3ADE1"/>
              </a:solidFill>
            </a:endParaRPr>
          </a:p>
        </p:txBody>
      </p:sp>
      <p:sp>
        <p:nvSpPr>
          <p:cNvPr id="8" name="TextBox 7"/>
          <p:cNvSpPr txBox="1"/>
          <p:nvPr/>
        </p:nvSpPr>
        <p:spPr>
          <a:xfrm>
            <a:off x="114300" y="4495800"/>
            <a:ext cx="3695700" cy="2000548"/>
          </a:xfrm>
          <a:prstGeom prst="rect">
            <a:avLst/>
          </a:prstGeom>
          <a:noFill/>
        </p:spPr>
        <p:txBody>
          <a:bodyPr wrap="square" rtlCol="0">
            <a:spAutoFit/>
          </a:bodyPr>
          <a:lstStyle/>
          <a:p>
            <a:r>
              <a:rPr lang="en-US" sz="3200" dirty="0" smtClean="0">
                <a:solidFill>
                  <a:schemeClr val="bg1"/>
                </a:solidFill>
                <a:latin typeface="Source Sans Pro" pitchFamily="34" charset="0"/>
              </a:rPr>
              <a:t>STAR Early Literacy Diagnostic Report</a:t>
            </a:r>
          </a:p>
          <a:p>
            <a:endParaRPr lang="en-US" sz="2000" dirty="0">
              <a:solidFill>
                <a:schemeClr val="bg1"/>
              </a:solidFill>
              <a:latin typeface="Source Sans Pro" panose="020B0503030403020204" pitchFamily="34" charset="0"/>
            </a:endParaRPr>
          </a:p>
          <a:p>
            <a:endParaRPr lang="en-US" sz="2000" dirty="0">
              <a:solidFill>
                <a:schemeClr val="bg1"/>
              </a:solidFill>
              <a:latin typeface="Source Sans Pro" panose="020B0503030403020204" pitchFamily="34" charset="0"/>
            </a:endParaRPr>
          </a:p>
          <a:p>
            <a:endParaRPr lang="en-US" sz="2000" dirty="0" smtClean="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313922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991600" cy="884238"/>
          </a:xfrm>
        </p:spPr>
        <p:txBody>
          <a:bodyPr>
            <a:normAutofit/>
          </a:bodyPr>
          <a:lstStyle/>
          <a:p>
            <a:r>
              <a:rPr lang="en-US" sz="3200" dirty="0" smtClean="0"/>
              <a:t>How do you make meaning of the scaled score?</a:t>
            </a:r>
            <a:endParaRPr lang="en-US" sz="3200" dirty="0"/>
          </a:p>
        </p:txBody>
      </p:sp>
      <p:pic>
        <p:nvPicPr>
          <p:cNvPr id="5123" name="Picture 3" descr="\\Wrpwi\videos\Purchased Images\!Thinkstock\1773127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6363" y="1503363"/>
            <a:ext cx="6391275" cy="436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7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jsalews\Desktop\ash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647545"/>
            <a:ext cx="3135491" cy="522159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86" y="364727"/>
            <a:ext cx="4276314" cy="578723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43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jsalews\Desktop\ash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109" y="647545"/>
            <a:ext cx="3135491" cy="522159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5051" y="457200"/>
            <a:ext cx="3978349" cy="762000"/>
          </a:xfrm>
          <a:prstGeom prst="rect">
            <a:avLst/>
          </a:prstGeom>
        </p:spPr>
        <p:txBody>
          <a:bodyPr vert="horz" wrap="square" lIns="91440" tIns="45720" rIns="91440" bIns="45720" rtlCol="0" anchor="ctr">
            <a:noAutofit/>
          </a:bodyPr>
          <a:lstStyle/>
          <a:p>
            <a:r>
              <a:rPr lang="en-US" sz="3400" dirty="0" smtClean="0">
                <a:solidFill>
                  <a:srgbClr val="00B0F0"/>
                </a:solidFill>
                <a:latin typeface="Source Sans Pro Semibold" pitchFamily="34" charset="0"/>
              </a:rPr>
              <a:t>First Grade—Fall</a:t>
            </a:r>
          </a:p>
        </p:txBody>
      </p:sp>
      <p:grpSp>
        <p:nvGrpSpPr>
          <p:cNvPr id="13" name="Group 12"/>
          <p:cNvGrpSpPr/>
          <p:nvPr/>
        </p:nvGrpSpPr>
        <p:grpSpPr>
          <a:xfrm>
            <a:off x="428115" y="5638800"/>
            <a:ext cx="4603899" cy="161260"/>
            <a:chOff x="3439633" y="2814083"/>
            <a:chExt cx="4603899" cy="161260"/>
          </a:xfrm>
        </p:grpSpPr>
        <p:sp>
          <p:nvSpPr>
            <p:cNvPr id="14" name="Rectangle 13"/>
            <p:cNvSpPr/>
            <p:nvPr/>
          </p:nvSpPr>
          <p:spPr>
            <a:xfrm>
              <a:off x="3439633" y="2814083"/>
              <a:ext cx="1447800" cy="1612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80344" y="2814083"/>
              <a:ext cx="910856" cy="161260"/>
            </a:xfrm>
            <a:prstGeom prst="rect">
              <a:avLst/>
            </a:prstGeom>
            <a:solidFill>
              <a:srgbClr val="FFD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43332" y="2814083"/>
              <a:ext cx="1600200" cy="157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91200" y="2814083"/>
              <a:ext cx="658333" cy="161260"/>
            </a:xfrm>
            <a:prstGeom prst="rect">
              <a:avLst/>
            </a:prstGeom>
            <a:solidFill>
              <a:srgbClr val="447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Down Arrow 17"/>
          <p:cNvSpPr/>
          <p:nvPr/>
        </p:nvSpPr>
        <p:spPr>
          <a:xfrm>
            <a:off x="1371600" y="5110717"/>
            <a:ext cx="103632" cy="48920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08760" y="5181600"/>
            <a:ext cx="1082040" cy="342121"/>
          </a:xfrm>
          <a:prstGeom prst="rect">
            <a:avLst/>
          </a:prstGeom>
        </p:spPr>
        <p:txBody>
          <a:bodyPr vert="horz" wrap="square" lIns="91440" tIns="45720" rIns="91440" bIns="45720" rtlCol="0" anchor="ctr">
            <a:noAutofit/>
          </a:bodyPr>
          <a:lstStyle/>
          <a:p>
            <a:r>
              <a:rPr lang="en-US" sz="2400" dirty="0" smtClean="0">
                <a:latin typeface="Source Sans Pro" pitchFamily="34" charset="0"/>
              </a:rPr>
              <a:t>525 SS</a:t>
            </a:r>
          </a:p>
        </p:txBody>
      </p:sp>
      <p:grpSp>
        <p:nvGrpSpPr>
          <p:cNvPr id="11" name="Group 10"/>
          <p:cNvGrpSpPr/>
          <p:nvPr/>
        </p:nvGrpSpPr>
        <p:grpSpPr>
          <a:xfrm>
            <a:off x="365051" y="1447800"/>
            <a:ext cx="4730028" cy="3257550"/>
            <a:chOff x="365051" y="1447800"/>
            <a:chExt cx="4730028" cy="3257550"/>
          </a:xfrm>
        </p:grpSpPr>
        <p:grpSp>
          <p:nvGrpSpPr>
            <p:cNvPr id="9" name="Group 8"/>
            <p:cNvGrpSpPr/>
            <p:nvPr/>
          </p:nvGrpSpPr>
          <p:grpSpPr>
            <a:xfrm>
              <a:off x="365051" y="1447800"/>
              <a:ext cx="4730028" cy="3257550"/>
              <a:chOff x="365051" y="1447800"/>
              <a:chExt cx="4730028" cy="325755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51" y="1447800"/>
                <a:ext cx="4730028" cy="325755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762000" y="2533650"/>
                <a:ext cx="338199"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04850" y="2514600"/>
              <a:ext cx="533400" cy="228600"/>
            </a:xfrm>
            <a:prstGeom prst="rect">
              <a:avLst/>
            </a:prstGeom>
          </p:spPr>
          <p:txBody>
            <a:bodyPr vert="horz" wrap="square" lIns="91440" tIns="45720" rIns="91440" bIns="45720" rtlCol="0" anchor="ctr">
              <a:noAutofit/>
            </a:bodyPr>
            <a:lstStyle/>
            <a:p>
              <a:r>
                <a:rPr lang="en-US" sz="1300" dirty="0" smtClean="0">
                  <a:solidFill>
                    <a:schemeClr val="accent6">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525</a:t>
              </a:r>
            </a:p>
          </p:txBody>
        </p:sp>
      </p:grpSp>
      <p:sp>
        <p:nvSpPr>
          <p:cNvPr id="4" name="Rounded Rectangle 3"/>
          <p:cNvSpPr/>
          <p:nvPr/>
        </p:nvSpPr>
        <p:spPr>
          <a:xfrm>
            <a:off x="1647824" y="3208020"/>
            <a:ext cx="1141095" cy="640080"/>
          </a:xfrm>
          <a:prstGeom prst="roundRect">
            <a:avLst/>
          </a:prstGeom>
          <a:noFill/>
          <a:ln w="38100">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90826" y="3208020"/>
            <a:ext cx="1060704" cy="640080"/>
          </a:xfrm>
          <a:prstGeom prst="roundRect">
            <a:avLst/>
          </a:prstGeom>
          <a:noFill/>
          <a:ln w="38100">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871870" y="3208020"/>
            <a:ext cx="1069848" cy="640080"/>
          </a:xfrm>
          <a:prstGeom prst="roundRect">
            <a:avLst/>
          </a:prstGeom>
          <a:noFill/>
          <a:ln w="38100">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47165" y="2514600"/>
            <a:ext cx="1705485" cy="228600"/>
          </a:xfrm>
          <a:prstGeom prst="roundRect">
            <a:avLst/>
          </a:prstGeom>
          <a:noFill/>
          <a:ln>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98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500"/>
                            </p:stCondLst>
                            <p:childTnLst>
                              <p:par>
                                <p:cTn id="16" presetID="1" presetClass="exit" presetSubtype="0" fill="hold" grpId="1" nodeType="afterEffect">
                                  <p:stCondLst>
                                    <p:cond delay="1500"/>
                                  </p:stCondLst>
                                  <p:childTnLst>
                                    <p:set>
                                      <p:cBhvr>
                                        <p:cTn id="17" dur="1" fill="hold">
                                          <p:stCondLst>
                                            <p:cond delay="0"/>
                                          </p:stCondLst>
                                        </p:cTn>
                                        <p:tgtEl>
                                          <p:spTgt spid="19"/>
                                        </p:tgtEl>
                                        <p:attrNameLst>
                                          <p:attrName>style.visibility</p:attrName>
                                        </p:attrNameLst>
                                      </p:cBhvr>
                                      <p:to>
                                        <p:strVal val="hidden"/>
                                      </p:to>
                                    </p:se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20"/>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P spid="4" grpId="0" animBg="1"/>
      <p:bldP spid="4" grpId="1" animBg="1"/>
      <p:bldP spid="19" grpId="0" animBg="1"/>
      <p:bldP spid="19" grpId="1" animBg="1"/>
      <p:bldP spid="20" grpId="0" animBg="1"/>
      <p:bldP spid="20" grpId="1"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766" y="381000"/>
            <a:ext cx="6250469" cy="57150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505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5800" y="1570037"/>
            <a:ext cx="7086600" cy="3992563"/>
          </a:xfrm>
        </p:spPr>
        <p:txBody>
          <a:bodyPr>
            <a:normAutofit/>
          </a:bodyPr>
          <a:lstStyle/>
          <a:p>
            <a:r>
              <a:rPr lang="en-US" dirty="0" smtClean="0"/>
              <a:t>STAR Early Learning</a:t>
            </a:r>
          </a:p>
          <a:p>
            <a:pPr>
              <a:spcBef>
                <a:spcPts val="1800"/>
              </a:spcBef>
            </a:pPr>
            <a:r>
              <a:rPr lang="en-US" dirty="0" smtClean="0"/>
              <a:t>STAR Early Literacy</a:t>
            </a:r>
          </a:p>
          <a:p>
            <a:pPr lvl="1"/>
            <a:r>
              <a:rPr lang="en-US" dirty="0" smtClean="0"/>
              <a:t>New default benchmarks</a:t>
            </a:r>
          </a:p>
          <a:p>
            <a:pPr lvl="1"/>
            <a:r>
              <a:rPr lang="en-US" dirty="0" smtClean="0"/>
              <a:t>Transitioning to STAR Reading</a:t>
            </a:r>
          </a:p>
          <a:p>
            <a:pPr>
              <a:spcBef>
                <a:spcPts val="1800"/>
              </a:spcBef>
            </a:pPr>
            <a:r>
              <a:rPr lang="en-US" dirty="0" smtClean="0"/>
              <a:t>STAR Early Literacy Diagnostic Report</a:t>
            </a:r>
          </a:p>
          <a:p>
            <a:pPr lvl="1"/>
            <a:r>
              <a:rPr lang="en-US" dirty="0" smtClean="0"/>
              <a:t>Skills profile—case study (fall, winter, spring)</a:t>
            </a:r>
          </a:p>
          <a:p>
            <a:pPr lvl="1"/>
            <a:r>
              <a:rPr lang="en-US" dirty="0" smtClean="0"/>
              <a:t>Understanding skill set scores</a:t>
            </a:r>
          </a:p>
          <a:p>
            <a:pPr>
              <a:spcBef>
                <a:spcPts val="1800"/>
              </a:spcBef>
            </a:pPr>
            <a:r>
              <a:rPr lang="en-US" dirty="0" smtClean="0"/>
              <a:t>Resources</a:t>
            </a:r>
            <a:endParaRPr lang="en-US"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21429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
            <a:ext cx="4979445" cy="589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903534" y="914400"/>
            <a:ext cx="381000" cy="152400"/>
          </a:xfrm>
          <a:prstGeom prst="rect">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5410200"/>
            <a:ext cx="381000" cy="609600"/>
          </a:xfrm>
          <a:prstGeom prst="rect">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24800" y="4953000"/>
            <a:ext cx="381000" cy="152400"/>
          </a:xfrm>
          <a:prstGeom prst="rect">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76200" y="1951037"/>
            <a:ext cx="4038600" cy="4144963"/>
          </a:xfrm>
        </p:spPr>
        <p:txBody>
          <a:bodyPr/>
          <a:lstStyle/>
          <a:p>
            <a:pPr marL="274320" indent="-274320">
              <a:spcBef>
                <a:spcPts val="4200"/>
              </a:spcBef>
            </a:pPr>
            <a:r>
              <a:rPr lang="en-US" dirty="0" smtClean="0"/>
              <a:t>Below 40—Frustration</a:t>
            </a:r>
          </a:p>
          <a:p>
            <a:pPr marL="274320" indent="-274320">
              <a:spcBef>
                <a:spcPts val="4200"/>
              </a:spcBef>
            </a:pPr>
            <a:r>
              <a:rPr lang="en-US" dirty="0" smtClean="0"/>
              <a:t>40 – 55—Intervention</a:t>
            </a:r>
          </a:p>
          <a:p>
            <a:pPr marL="274320" indent="-274320">
              <a:spcBef>
                <a:spcPts val="4200"/>
              </a:spcBef>
            </a:pPr>
            <a:r>
              <a:rPr lang="en-US" dirty="0" smtClean="0"/>
              <a:t>56 – 75—Instruction </a:t>
            </a:r>
          </a:p>
          <a:p>
            <a:pPr marL="274320" indent="-274320">
              <a:spcBef>
                <a:spcPts val="4200"/>
              </a:spcBef>
            </a:pPr>
            <a:r>
              <a:rPr lang="en-US" dirty="0" smtClean="0"/>
              <a:t>Above 75—Mastery   </a:t>
            </a:r>
            <a:endParaRPr lang="en-US" dirty="0"/>
          </a:p>
        </p:txBody>
      </p:sp>
      <p:sp>
        <p:nvSpPr>
          <p:cNvPr id="13" name="Rectangle 12"/>
          <p:cNvSpPr/>
          <p:nvPr/>
        </p:nvSpPr>
        <p:spPr>
          <a:xfrm>
            <a:off x="3886200" y="2165991"/>
            <a:ext cx="4406310" cy="195716"/>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86200" y="4680099"/>
            <a:ext cx="4406310" cy="195716"/>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86200" y="4234517"/>
            <a:ext cx="4406310" cy="195716"/>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86200" y="3429000"/>
            <a:ext cx="4406310" cy="195716"/>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86200" y="5150590"/>
            <a:ext cx="4406310" cy="195716"/>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917712" y="4488713"/>
            <a:ext cx="381000" cy="152400"/>
          </a:xfrm>
          <a:prstGeom prst="rect">
            <a:avLst/>
          </a:prstGeom>
          <a:solidFill>
            <a:schemeClr val="accent3">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03534" y="675167"/>
            <a:ext cx="381000" cy="152400"/>
          </a:xfrm>
          <a:prstGeom prst="rect">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903534" y="1143000"/>
            <a:ext cx="381000" cy="152400"/>
          </a:xfrm>
          <a:prstGeom prst="rect">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911510" y="2404239"/>
            <a:ext cx="381000" cy="152400"/>
          </a:xfrm>
          <a:prstGeom prst="rect">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03534" y="3215390"/>
            <a:ext cx="381000" cy="152400"/>
          </a:xfrm>
          <a:prstGeom prst="rect">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903534" y="1948022"/>
            <a:ext cx="381000" cy="152400"/>
          </a:xfrm>
          <a:prstGeom prst="rect">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903534" y="4494029"/>
            <a:ext cx="381000" cy="152400"/>
          </a:xfrm>
          <a:prstGeom prst="rect">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2400" y="457200"/>
            <a:ext cx="3978349" cy="762000"/>
          </a:xfrm>
          <a:prstGeom prst="rect">
            <a:avLst/>
          </a:prstGeom>
        </p:spPr>
        <p:txBody>
          <a:bodyPr vert="horz" wrap="square" lIns="91440" tIns="45720" rIns="91440" bIns="45720" rtlCol="0" anchor="ctr">
            <a:noAutofit/>
          </a:bodyPr>
          <a:lstStyle/>
          <a:p>
            <a:r>
              <a:rPr lang="en-US" sz="3400" dirty="0" smtClean="0">
                <a:solidFill>
                  <a:srgbClr val="00B0F0"/>
                </a:solidFill>
                <a:latin typeface="Source Sans Pro Semibold" pitchFamily="34" charset="0"/>
              </a:rPr>
              <a:t>First Grade—Fall</a:t>
            </a:r>
          </a:p>
        </p:txBody>
      </p:sp>
    </p:spTree>
    <p:extLst>
      <p:ext uri="{BB962C8B-B14F-4D97-AF65-F5344CB8AC3E}">
        <p14:creationId xmlns:p14="http://schemas.microsoft.com/office/powerpoint/2010/main" val="230803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8"/>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par>
                                <p:cTn id="80" presetID="10" presetClass="entr" presetSubtype="0" fill="hold" nodeType="withEffect">
                                  <p:stCondLst>
                                    <p:cond delay="0"/>
                                  </p:stCondLst>
                                  <p:childTnLst>
                                    <p:set>
                                      <p:cBhvr>
                                        <p:cTn id="81" dur="1" fill="hold">
                                          <p:stCondLst>
                                            <p:cond delay="0"/>
                                          </p:stCondLst>
                                        </p:cTn>
                                        <p:tgtEl>
                                          <p:spTgt spid="5">
                                            <p:txEl>
                                              <p:pRg st="2" end="2"/>
                                            </p:txEl>
                                          </p:spTgt>
                                        </p:tgtEl>
                                        <p:attrNameLst>
                                          <p:attrName>style.visibility</p:attrName>
                                        </p:attrNameLst>
                                      </p:cBhvr>
                                      <p:to>
                                        <p:strVal val="visible"/>
                                      </p:to>
                                    </p:set>
                                    <p:animEffect transition="in" filter="fade">
                                      <p:cBhvr>
                                        <p:cTn id="82" dur="500"/>
                                        <p:tgtEl>
                                          <p:spTgt spid="5">
                                            <p:txEl>
                                              <p:pRg st="2" end="2"/>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5">
                                            <p:txEl>
                                              <p:pRg st="3" end="3"/>
                                            </p:txEl>
                                          </p:spTgt>
                                        </p:tgtEl>
                                        <p:attrNameLst>
                                          <p:attrName>style.visibility</p:attrName>
                                        </p:attrNameLst>
                                      </p:cBhvr>
                                      <p:to>
                                        <p:strVal val="visible"/>
                                      </p:to>
                                    </p:set>
                                    <p:animEffect transition="in" filter="fade">
                                      <p:cBhvr>
                                        <p:cTn id="8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jsalews\Desktop\ash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109" y="647545"/>
            <a:ext cx="3135491" cy="522159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5051" y="457200"/>
            <a:ext cx="3978349" cy="762000"/>
          </a:xfrm>
          <a:prstGeom prst="rect">
            <a:avLst/>
          </a:prstGeom>
        </p:spPr>
        <p:txBody>
          <a:bodyPr vert="horz" wrap="square" lIns="91440" tIns="45720" rIns="91440" bIns="45720" rtlCol="0" anchor="ctr">
            <a:noAutofit/>
          </a:bodyPr>
          <a:lstStyle/>
          <a:p>
            <a:r>
              <a:rPr lang="en-US" sz="3400" dirty="0" smtClean="0">
                <a:solidFill>
                  <a:srgbClr val="00B0F0"/>
                </a:solidFill>
                <a:latin typeface="Source Sans Pro Semibold" pitchFamily="34" charset="0"/>
              </a:rPr>
              <a:t>First Grade—Winter </a:t>
            </a:r>
          </a:p>
        </p:txBody>
      </p:sp>
      <p:grpSp>
        <p:nvGrpSpPr>
          <p:cNvPr id="19" name="Group 18"/>
          <p:cNvGrpSpPr/>
          <p:nvPr/>
        </p:nvGrpSpPr>
        <p:grpSpPr>
          <a:xfrm>
            <a:off x="137957" y="5176140"/>
            <a:ext cx="5209067" cy="693001"/>
            <a:chOff x="2286000" y="2498536"/>
            <a:chExt cx="5209067" cy="693001"/>
          </a:xfrm>
        </p:grpSpPr>
        <p:sp>
          <p:nvSpPr>
            <p:cNvPr id="20" name="Rectangle 19"/>
            <p:cNvSpPr/>
            <p:nvPr/>
          </p:nvSpPr>
          <p:spPr>
            <a:xfrm>
              <a:off x="2286000" y="3030277"/>
              <a:ext cx="1970532" cy="1612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34592" y="3030273"/>
              <a:ext cx="1001942" cy="161264"/>
            </a:xfrm>
            <a:prstGeom prst="rect">
              <a:avLst/>
            </a:prstGeom>
            <a:solidFill>
              <a:srgbClr val="FFD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94867" y="3030273"/>
              <a:ext cx="1600200" cy="1612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36534" y="3030277"/>
              <a:ext cx="658333" cy="161260"/>
            </a:xfrm>
            <a:prstGeom prst="rect">
              <a:avLst/>
            </a:prstGeom>
            <a:solidFill>
              <a:srgbClr val="447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3280794" y="2498536"/>
              <a:ext cx="86449" cy="50588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4276451" y="2498537"/>
              <a:ext cx="103632" cy="48920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232040" y="5334000"/>
            <a:ext cx="856451" cy="331345"/>
          </a:xfrm>
          <a:prstGeom prst="rect">
            <a:avLst/>
          </a:prstGeom>
        </p:spPr>
        <p:txBody>
          <a:bodyPr vert="horz" wrap="square" lIns="91440" tIns="45720" rIns="91440" bIns="45720" rtlCol="0" anchor="ctr">
            <a:noAutofit/>
          </a:bodyPr>
          <a:lstStyle/>
          <a:p>
            <a:endParaRPr lang="en-US" sz="3400" dirty="0" smtClean="0">
              <a:latin typeface="Source Sans Pro" pitchFamily="34" charset="0"/>
            </a:endParaRPr>
          </a:p>
        </p:txBody>
      </p:sp>
      <p:sp>
        <p:nvSpPr>
          <p:cNvPr id="4" name="TextBox 3"/>
          <p:cNvSpPr txBox="1"/>
          <p:nvPr/>
        </p:nvSpPr>
        <p:spPr>
          <a:xfrm>
            <a:off x="2209800" y="5176140"/>
            <a:ext cx="1578582" cy="407545"/>
          </a:xfrm>
          <a:prstGeom prst="rect">
            <a:avLst/>
          </a:prstGeom>
        </p:spPr>
        <p:txBody>
          <a:bodyPr vert="horz" wrap="square" lIns="91440" tIns="45720" rIns="91440" bIns="45720" rtlCol="0" anchor="ctr">
            <a:noAutofit/>
          </a:bodyPr>
          <a:lstStyle/>
          <a:p>
            <a:r>
              <a:rPr lang="en-US" sz="2400" dirty="0" smtClean="0">
                <a:latin typeface="Source Sans Pro" pitchFamily="34" charset="0"/>
              </a:rPr>
              <a:t>634 SS</a:t>
            </a:r>
          </a:p>
        </p:txBody>
      </p:sp>
      <p:sp>
        <p:nvSpPr>
          <p:cNvPr id="5" name="TextBox 4"/>
          <p:cNvSpPr txBox="1"/>
          <p:nvPr/>
        </p:nvSpPr>
        <p:spPr>
          <a:xfrm>
            <a:off x="974651" y="4953000"/>
            <a:ext cx="625549" cy="223141"/>
          </a:xfrm>
          <a:prstGeom prst="rect">
            <a:avLst/>
          </a:prstGeom>
        </p:spPr>
        <p:txBody>
          <a:bodyPr vert="horz" wrap="none" lIns="91440" tIns="45720" rIns="91440" bIns="45720" rtlCol="0" anchor="ctr">
            <a:noAutofit/>
          </a:bodyPr>
          <a:lstStyle/>
          <a:p>
            <a:r>
              <a:rPr lang="en-US" sz="1200" dirty="0" smtClean="0">
                <a:latin typeface="Source Sans Pro" pitchFamily="34" charset="0"/>
              </a:rPr>
              <a:t>Fall</a:t>
            </a:r>
          </a:p>
        </p:txBody>
      </p:sp>
      <p:grpSp>
        <p:nvGrpSpPr>
          <p:cNvPr id="8" name="Group 7"/>
          <p:cNvGrpSpPr/>
          <p:nvPr/>
        </p:nvGrpSpPr>
        <p:grpSpPr>
          <a:xfrm>
            <a:off x="365051" y="1523999"/>
            <a:ext cx="4754880" cy="3225337"/>
            <a:chOff x="365051" y="1523999"/>
            <a:chExt cx="4754880" cy="3225337"/>
          </a:xfrm>
        </p:grpSpPr>
        <p:grpSp>
          <p:nvGrpSpPr>
            <p:cNvPr id="7" name="Group 6"/>
            <p:cNvGrpSpPr/>
            <p:nvPr/>
          </p:nvGrpSpPr>
          <p:grpSpPr>
            <a:xfrm>
              <a:off x="365051" y="1523999"/>
              <a:ext cx="4754880" cy="3225337"/>
              <a:chOff x="365051" y="1523999"/>
              <a:chExt cx="4754880" cy="3225337"/>
            </a:xfrm>
          </p:grpSpPr>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51" y="1523999"/>
                <a:ext cx="4754880" cy="322533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773076" y="2600325"/>
                <a:ext cx="29372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04850" y="2620241"/>
              <a:ext cx="533400" cy="207818"/>
            </a:xfrm>
            <a:prstGeom prst="rect">
              <a:avLst/>
            </a:prstGeom>
          </p:spPr>
          <p:txBody>
            <a:bodyPr vert="horz" wrap="square" lIns="91440" tIns="45720" rIns="91440" bIns="45720" rtlCol="0" anchor="ctr">
              <a:noAutofit/>
            </a:bodyPr>
            <a:lstStyle/>
            <a:p>
              <a:r>
                <a:rPr lang="en-US" sz="1300" dirty="0" smtClean="0">
                  <a:solidFill>
                    <a:schemeClr val="accent6">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634</a:t>
              </a:r>
            </a:p>
          </p:txBody>
        </p:sp>
      </p:grpSp>
      <p:sp>
        <p:nvSpPr>
          <p:cNvPr id="16" name="Rounded Rectangle 15"/>
          <p:cNvSpPr/>
          <p:nvPr/>
        </p:nvSpPr>
        <p:spPr>
          <a:xfrm>
            <a:off x="466215" y="2609850"/>
            <a:ext cx="1705485" cy="228600"/>
          </a:xfrm>
          <a:prstGeom prst="roundRect">
            <a:avLst/>
          </a:prstGeom>
          <a:noFill/>
          <a:ln>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62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538" y="1295400"/>
            <a:ext cx="4112461" cy="484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13767" y="762000"/>
            <a:ext cx="2057400" cy="381000"/>
          </a:xfrm>
          <a:prstGeom prst="rect">
            <a:avLst/>
          </a:prstGeom>
        </p:spPr>
        <p:txBody>
          <a:bodyPr vert="horz" wrap="square" lIns="91440" tIns="45720" rIns="91440" bIns="45720" rtlCol="0" anchor="ctr">
            <a:noAutofit/>
          </a:bodyPr>
          <a:lstStyle/>
          <a:p>
            <a:r>
              <a:rPr lang="en-US" sz="3400" dirty="0" smtClean="0">
                <a:solidFill>
                  <a:srgbClr val="00B0F0"/>
                </a:solidFill>
                <a:latin typeface="Source Sans Pro" pitchFamily="34" charset="0"/>
              </a:rPr>
              <a:t>Winter</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14" y="1295400"/>
            <a:ext cx="4092427" cy="484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5307" y="762000"/>
            <a:ext cx="1524000" cy="381000"/>
          </a:xfrm>
          <a:prstGeom prst="rect">
            <a:avLst/>
          </a:prstGeom>
        </p:spPr>
        <p:txBody>
          <a:bodyPr vert="horz" wrap="square" lIns="91440" tIns="45720" rIns="91440" bIns="45720" rtlCol="0" anchor="ctr">
            <a:noAutofit/>
          </a:bodyPr>
          <a:lstStyle/>
          <a:p>
            <a:r>
              <a:rPr lang="en-US" sz="3400" dirty="0" smtClean="0">
                <a:solidFill>
                  <a:srgbClr val="00B0F0"/>
                </a:solidFill>
                <a:latin typeface="Source Sans Pro" pitchFamily="34" charset="0"/>
              </a:rPr>
              <a:t>Fall</a:t>
            </a:r>
          </a:p>
        </p:txBody>
      </p:sp>
      <p:sp>
        <p:nvSpPr>
          <p:cNvPr id="5" name="Rectangle 4"/>
          <p:cNvSpPr/>
          <p:nvPr/>
        </p:nvSpPr>
        <p:spPr>
          <a:xfrm>
            <a:off x="357741" y="5715000"/>
            <a:ext cx="8001000" cy="381000"/>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7741" y="5149701"/>
            <a:ext cx="8001000" cy="190500"/>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7741" y="1828800"/>
            <a:ext cx="8001000" cy="190500"/>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7741" y="2874334"/>
            <a:ext cx="8001000" cy="190500"/>
          </a:xfrm>
          <a:prstGeom prst="rect">
            <a:avLst/>
          </a:prstGeom>
          <a:solidFill>
            <a:srgbClr val="92D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7741" y="4572000"/>
            <a:ext cx="8001000" cy="379226"/>
          </a:xfrm>
          <a:prstGeom prst="rect">
            <a:avLst/>
          </a:prstGeom>
          <a:solidFill>
            <a:srgbClr val="92D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7741" y="4951226"/>
            <a:ext cx="8001000" cy="190500"/>
          </a:xfrm>
          <a:prstGeom prst="rect">
            <a:avLst/>
          </a:prstGeom>
          <a:solidFill>
            <a:srgbClr val="92D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7741" y="5340199"/>
            <a:ext cx="8001000" cy="190500"/>
          </a:xfrm>
          <a:prstGeom prst="rect">
            <a:avLst/>
          </a:prstGeom>
          <a:solidFill>
            <a:srgbClr val="92D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7741" y="3907466"/>
            <a:ext cx="8001000" cy="190500"/>
          </a:xfrm>
          <a:prstGeom prst="rect">
            <a:avLst/>
          </a:prstGeom>
          <a:solidFill>
            <a:srgbClr val="92D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84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10" grpId="0" animBg="1"/>
      <p:bldP spid="10" grpId="1"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714" y="457200"/>
            <a:ext cx="4823686" cy="568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6451" y="457200"/>
            <a:ext cx="3978349" cy="762000"/>
          </a:xfrm>
          <a:prstGeom prst="rect">
            <a:avLst/>
          </a:prstGeom>
        </p:spPr>
        <p:txBody>
          <a:bodyPr vert="horz" wrap="square" lIns="91440" tIns="45720" rIns="91440" bIns="45720" rtlCol="0" anchor="ctr">
            <a:noAutofit/>
          </a:bodyPr>
          <a:lstStyle/>
          <a:p>
            <a:r>
              <a:rPr lang="en-US" sz="3400" dirty="0" smtClean="0">
                <a:solidFill>
                  <a:srgbClr val="00B0F0"/>
                </a:solidFill>
                <a:latin typeface="Source Sans Pro Semibold" pitchFamily="34" charset="0"/>
              </a:rPr>
              <a:t>First Grade—Winter</a:t>
            </a:r>
          </a:p>
        </p:txBody>
      </p:sp>
      <p:sp>
        <p:nvSpPr>
          <p:cNvPr id="10" name="Rectangle 9"/>
          <p:cNvSpPr/>
          <p:nvPr/>
        </p:nvSpPr>
        <p:spPr>
          <a:xfrm>
            <a:off x="4191000" y="5638800"/>
            <a:ext cx="4267200" cy="427059"/>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78595" y="1076118"/>
            <a:ext cx="4267200" cy="213530"/>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91000" y="2304177"/>
            <a:ext cx="4267200" cy="213530"/>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p:cNvSpPr>
            <a:spLocks noGrp="1"/>
          </p:cNvSpPr>
          <p:nvPr>
            <p:ph sz="half" idx="4294967295"/>
          </p:nvPr>
        </p:nvSpPr>
        <p:spPr>
          <a:xfrm>
            <a:off x="152400" y="1951037"/>
            <a:ext cx="4038600" cy="4144963"/>
          </a:xfrm>
          <a:prstGeom prst="rect">
            <a:avLst/>
          </a:prstGeom>
        </p:spPr>
        <p:txBody>
          <a:bodyPr/>
          <a:lstStyle/>
          <a:p>
            <a:pPr marL="274320" indent="-274320">
              <a:spcBef>
                <a:spcPts val="4200"/>
              </a:spcBef>
            </a:pPr>
            <a:r>
              <a:rPr lang="en-US" dirty="0" smtClean="0"/>
              <a:t>Below 40—Frustration</a:t>
            </a:r>
          </a:p>
          <a:p>
            <a:pPr marL="274320" indent="-274320">
              <a:spcBef>
                <a:spcPts val="4200"/>
              </a:spcBef>
            </a:pPr>
            <a:r>
              <a:rPr lang="en-US" b="1" dirty="0" smtClean="0"/>
              <a:t>40 – 55—Intervention</a:t>
            </a:r>
          </a:p>
          <a:p>
            <a:pPr marL="274320" indent="-274320">
              <a:spcBef>
                <a:spcPts val="4200"/>
              </a:spcBef>
            </a:pPr>
            <a:r>
              <a:rPr lang="en-US" dirty="0" smtClean="0"/>
              <a:t>56 – 75—Instruction </a:t>
            </a:r>
          </a:p>
          <a:p>
            <a:pPr marL="274320" indent="-274320">
              <a:spcBef>
                <a:spcPts val="4200"/>
              </a:spcBef>
            </a:pPr>
            <a:r>
              <a:rPr lang="en-US" dirty="0" smtClean="0"/>
              <a:t>Above 75—Mastery   </a:t>
            </a:r>
            <a:endParaRPr lang="en-US" dirty="0"/>
          </a:p>
        </p:txBody>
      </p:sp>
    </p:spTree>
    <p:extLst>
      <p:ext uri="{BB962C8B-B14F-4D97-AF65-F5344CB8AC3E}">
        <p14:creationId xmlns:p14="http://schemas.microsoft.com/office/powerpoint/2010/main" val="271221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jsalews\Desktop\ash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109" y="647545"/>
            <a:ext cx="3135491" cy="522159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5051" y="457200"/>
            <a:ext cx="3978349" cy="762000"/>
          </a:xfrm>
          <a:prstGeom prst="rect">
            <a:avLst/>
          </a:prstGeom>
        </p:spPr>
        <p:txBody>
          <a:bodyPr vert="horz" wrap="square" lIns="91440" tIns="45720" rIns="91440" bIns="45720" rtlCol="0" anchor="ctr">
            <a:noAutofit/>
          </a:bodyPr>
          <a:lstStyle/>
          <a:p>
            <a:r>
              <a:rPr lang="en-US" sz="3400" dirty="0" smtClean="0">
                <a:solidFill>
                  <a:srgbClr val="00B0F0"/>
                </a:solidFill>
                <a:latin typeface="Source Sans Pro Semibold" pitchFamily="34" charset="0"/>
              </a:rPr>
              <a:t>First Grade—Spring</a:t>
            </a:r>
          </a:p>
        </p:txBody>
      </p:sp>
      <p:sp>
        <p:nvSpPr>
          <p:cNvPr id="4" name="TextBox 3"/>
          <p:cNvSpPr txBox="1"/>
          <p:nvPr/>
        </p:nvSpPr>
        <p:spPr>
          <a:xfrm>
            <a:off x="3048000" y="5099941"/>
            <a:ext cx="1454186" cy="407545"/>
          </a:xfrm>
          <a:prstGeom prst="rect">
            <a:avLst/>
          </a:prstGeom>
        </p:spPr>
        <p:txBody>
          <a:bodyPr vert="horz" wrap="square" lIns="91440" tIns="45720" rIns="91440" bIns="45720" rtlCol="0" anchor="ctr">
            <a:noAutofit/>
          </a:bodyPr>
          <a:lstStyle/>
          <a:p>
            <a:r>
              <a:rPr lang="en-US" sz="2400" dirty="0" smtClean="0">
                <a:latin typeface="Source Sans Pro" pitchFamily="34" charset="0"/>
              </a:rPr>
              <a:t>737 SS</a:t>
            </a:r>
          </a:p>
        </p:txBody>
      </p:sp>
      <p:grpSp>
        <p:nvGrpSpPr>
          <p:cNvPr id="8" name="Group 7"/>
          <p:cNvGrpSpPr/>
          <p:nvPr/>
        </p:nvGrpSpPr>
        <p:grpSpPr>
          <a:xfrm>
            <a:off x="377456" y="1422274"/>
            <a:ext cx="4754880" cy="3225926"/>
            <a:chOff x="377456" y="1422274"/>
            <a:chExt cx="4754880" cy="3225926"/>
          </a:xfrm>
        </p:grpSpPr>
        <p:grpSp>
          <p:nvGrpSpPr>
            <p:cNvPr id="7" name="Group 6"/>
            <p:cNvGrpSpPr/>
            <p:nvPr/>
          </p:nvGrpSpPr>
          <p:grpSpPr>
            <a:xfrm>
              <a:off x="377456" y="1422274"/>
              <a:ext cx="4754880" cy="3225926"/>
              <a:chOff x="377456" y="1422274"/>
              <a:chExt cx="4754880" cy="3225926"/>
            </a:xfrm>
          </p:grpSpPr>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56" y="1422274"/>
                <a:ext cx="4754880" cy="322592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762000" y="253365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704850" y="2505075"/>
              <a:ext cx="533400" cy="228600"/>
            </a:xfrm>
            <a:prstGeom prst="rect">
              <a:avLst/>
            </a:prstGeom>
          </p:spPr>
          <p:txBody>
            <a:bodyPr vert="horz" wrap="square" lIns="91440" tIns="45720" rIns="91440" bIns="45720" rtlCol="0" anchor="ctr">
              <a:noAutofit/>
            </a:bodyPr>
            <a:lstStyle/>
            <a:p>
              <a:r>
                <a:rPr lang="en-US" sz="1300" dirty="0" smtClean="0">
                  <a:solidFill>
                    <a:schemeClr val="accent6">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737</a:t>
              </a:r>
            </a:p>
          </p:txBody>
        </p:sp>
      </p:grpSp>
      <p:sp>
        <p:nvSpPr>
          <p:cNvPr id="22" name="Rounded Rectangle 21"/>
          <p:cNvSpPr/>
          <p:nvPr/>
        </p:nvSpPr>
        <p:spPr>
          <a:xfrm>
            <a:off x="2847976" y="3208020"/>
            <a:ext cx="1060704" cy="640080"/>
          </a:xfrm>
          <a:prstGeom prst="roundRect">
            <a:avLst/>
          </a:prstGeom>
          <a:noFill/>
          <a:ln w="38100">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52400" y="4876800"/>
            <a:ext cx="5209067" cy="921601"/>
            <a:chOff x="152400" y="4876800"/>
            <a:chExt cx="5209067" cy="921601"/>
          </a:xfrm>
        </p:grpSpPr>
        <p:sp>
          <p:nvSpPr>
            <p:cNvPr id="5" name="TextBox 4"/>
            <p:cNvSpPr txBox="1"/>
            <p:nvPr/>
          </p:nvSpPr>
          <p:spPr>
            <a:xfrm>
              <a:off x="974651" y="4876800"/>
              <a:ext cx="625549" cy="223141"/>
            </a:xfrm>
            <a:prstGeom prst="rect">
              <a:avLst/>
            </a:prstGeom>
          </p:spPr>
          <p:txBody>
            <a:bodyPr vert="horz" wrap="none" lIns="91440" tIns="45720" rIns="91440" bIns="45720" rtlCol="0" anchor="ctr">
              <a:noAutofit/>
            </a:bodyPr>
            <a:lstStyle/>
            <a:p>
              <a:r>
                <a:rPr lang="en-US" sz="1200" dirty="0" smtClean="0">
                  <a:latin typeface="Source Sans Pro" pitchFamily="34" charset="0"/>
                </a:rPr>
                <a:t>Fall</a:t>
              </a:r>
            </a:p>
          </p:txBody>
        </p:sp>
        <p:sp>
          <p:nvSpPr>
            <p:cNvPr id="18" name="Down Arrow 17"/>
            <p:cNvSpPr/>
            <p:nvPr/>
          </p:nvSpPr>
          <p:spPr>
            <a:xfrm>
              <a:off x="2971800" y="5105400"/>
              <a:ext cx="103632" cy="48920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899771" y="4876800"/>
              <a:ext cx="625549" cy="223141"/>
            </a:xfrm>
            <a:prstGeom prst="rect">
              <a:avLst/>
            </a:prstGeom>
          </p:spPr>
          <p:txBody>
            <a:bodyPr vert="horz" wrap="none" lIns="91440" tIns="45720" rIns="91440" bIns="45720" rtlCol="0" anchor="ctr">
              <a:noAutofit/>
            </a:bodyPr>
            <a:lstStyle/>
            <a:p>
              <a:r>
                <a:rPr lang="en-US" sz="1200" dirty="0" smtClean="0">
                  <a:latin typeface="Source Sans Pro" pitchFamily="34" charset="0"/>
                </a:rPr>
                <a:t>Winter</a:t>
              </a:r>
            </a:p>
          </p:txBody>
        </p:sp>
        <p:sp>
          <p:nvSpPr>
            <p:cNvPr id="25" name="Rectangle 24"/>
            <p:cNvSpPr/>
            <p:nvPr/>
          </p:nvSpPr>
          <p:spPr>
            <a:xfrm>
              <a:off x="152400" y="5637141"/>
              <a:ext cx="1970532" cy="1612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100992" y="5637137"/>
              <a:ext cx="1001942" cy="161264"/>
            </a:xfrm>
            <a:prstGeom prst="rect">
              <a:avLst/>
            </a:prstGeom>
            <a:solidFill>
              <a:srgbClr val="FFD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761267" y="5637137"/>
              <a:ext cx="1600200" cy="1612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102934" y="5637141"/>
              <a:ext cx="658333" cy="161260"/>
            </a:xfrm>
            <a:prstGeom prst="rect">
              <a:avLst/>
            </a:prstGeom>
            <a:solidFill>
              <a:srgbClr val="447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1147194" y="5105400"/>
              <a:ext cx="86449" cy="50588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2142851" y="5105400"/>
              <a:ext cx="103632" cy="48920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032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0316" y="326066"/>
            <a:ext cx="4834699" cy="5768035"/>
            <a:chOff x="4050316" y="326066"/>
            <a:chExt cx="4834699" cy="5768035"/>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316" y="381000"/>
              <a:ext cx="4834699" cy="571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53000" y="326066"/>
              <a:ext cx="3505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36451" y="457200"/>
            <a:ext cx="3978349" cy="762000"/>
          </a:xfrm>
          <a:prstGeom prst="rect">
            <a:avLst/>
          </a:prstGeom>
        </p:spPr>
        <p:txBody>
          <a:bodyPr vert="horz" wrap="square" lIns="91440" tIns="45720" rIns="91440" bIns="45720" rtlCol="0" anchor="ctr">
            <a:noAutofit/>
          </a:bodyPr>
          <a:lstStyle/>
          <a:p>
            <a:r>
              <a:rPr lang="en-US" sz="3400" dirty="0" smtClean="0">
                <a:solidFill>
                  <a:srgbClr val="00B0F0"/>
                </a:solidFill>
                <a:latin typeface="Source Sans Pro Semibold" pitchFamily="34" charset="0"/>
              </a:rPr>
              <a:t>First Grade—Spring</a:t>
            </a:r>
          </a:p>
        </p:txBody>
      </p:sp>
      <p:sp>
        <p:nvSpPr>
          <p:cNvPr id="5" name="Rectangle 4"/>
          <p:cNvSpPr/>
          <p:nvPr/>
        </p:nvSpPr>
        <p:spPr>
          <a:xfrm>
            <a:off x="4146699" y="5367668"/>
            <a:ext cx="4267200" cy="2286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46698" y="4908699"/>
            <a:ext cx="4267200" cy="2286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4"/>
          <p:cNvSpPr txBox="1">
            <a:spLocks/>
          </p:cNvSpPr>
          <p:nvPr/>
        </p:nvSpPr>
        <p:spPr>
          <a:xfrm>
            <a:off x="76200" y="1951037"/>
            <a:ext cx="4038600" cy="4144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86000"/>
              <a:buFont typeface="Arial" panose="020B0604020202020204" pitchFamily="34" charset="0"/>
              <a:buChar char="•"/>
              <a:defRPr sz="2600" kern="1200">
                <a:solidFill>
                  <a:srgbClr val="555555"/>
                </a:solidFill>
                <a:latin typeface="Source Sans Pro" pitchFamily="34" charset="0"/>
                <a:ea typeface="+mn-ea"/>
                <a:cs typeface="+mn-cs"/>
              </a:defRPr>
            </a:lvl1pPr>
            <a:lvl2pPr marL="742950" indent="-285750" algn="l" defTabSz="914400" rtl="0" eaLnBrk="1" latinLnBrk="0" hangingPunct="1">
              <a:spcBef>
                <a:spcPct val="20000"/>
              </a:spcBef>
              <a:buSzPct val="86000"/>
              <a:buFont typeface="Arial" panose="020B0604020202020204" pitchFamily="34" charset="0"/>
              <a:buChar char="–"/>
              <a:defRPr sz="2000" kern="1200">
                <a:solidFill>
                  <a:srgbClr val="555555"/>
                </a:solidFill>
                <a:latin typeface="Source Sans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555555"/>
                </a:solidFill>
                <a:latin typeface="Source Sans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555555"/>
                </a:solidFill>
                <a:latin typeface="Source Sans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555555"/>
                </a:solidFill>
                <a:latin typeface="Source Sans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spcBef>
                <a:spcPts val="4200"/>
              </a:spcBef>
            </a:pPr>
            <a:r>
              <a:rPr lang="en-US" dirty="0" smtClean="0"/>
              <a:t>Below 40—Frustration</a:t>
            </a:r>
          </a:p>
          <a:p>
            <a:pPr marL="274320" indent="-274320">
              <a:spcBef>
                <a:spcPts val="4200"/>
              </a:spcBef>
            </a:pPr>
            <a:r>
              <a:rPr lang="en-US" b="1" dirty="0" smtClean="0"/>
              <a:t>40 – 55—Intervention</a:t>
            </a:r>
          </a:p>
          <a:p>
            <a:pPr marL="274320" indent="-274320">
              <a:spcBef>
                <a:spcPts val="4200"/>
              </a:spcBef>
            </a:pPr>
            <a:r>
              <a:rPr lang="en-US" dirty="0" smtClean="0"/>
              <a:t>56 – 75—Instruction </a:t>
            </a:r>
          </a:p>
          <a:p>
            <a:pPr marL="274320" indent="-274320">
              <a:spcBef>
                <a:spcPts val="4200"/>
              </a:spcBef>
            </a:pPr>
            <a:r>
              <a:rPr lang="en-US" dirty="0" smtClean="0"/>
              <a:t>Above 75—Mastery   </a:t>
            </a:r>
            <a:endParaRPr lang="en-US" dirty="0"/>
          </a:p>
        </p:txBody>
      </p:sp>
    </p:spTree>
    <p:extLst>
      <p:ext uri="{BB962C8B-B14F-4D97-AF65-F5344CB8AC3E}">
        <p14:creationId xmlns:p14="http://schemas.microsoft.com/office/powerpoint/2010/main" val="178622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912" y="181461"/>
            <a:ext cx="7392529" cy="603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066800"/>
            <a:ext cx="1447800" cy="1295400"/>
          </a:xfrm>
          <a:prstGeom prst="rect">
            <a:avLst/>
          </a:prstGeom>
        </p:spPr>
        <p:txBody>
          <a:bodyPr vert="horz" wrap="square" lIns="91440" tIns="45720" rIns="91440" bIns="45720" rtlCol="0" anchor="ctr">
            <a:noAutofit/>
          </a:bodyPr>
          <a:lstStyle/>
          <a:p>
            <a:r>
              <a:rPr lang="en-US" sz="3400" dirty="0" smtClean="0">
                <a:solidFill>
                  <a:srgbClr val="00B0F0"/>
                </a:solidFill>
                <a:latin typeface="Source Sans Pro" pitchFamily="34" charset="0"/>
              </a:rPr>
              <a:t>Fall</a:t>
            </a:r>
          </a:p>
          <a:p>
            <a:endParaRPr lang="en-US" sz="3400" dirty="0" smtClean="0">
              <a:solidFill>
                <a:srgbClr val="00B0F0"/>
              </a:solidFill>
              <a:latin typeface="Source Sans Pro" pitchFamily="34" charset="0"/>
            </a:endParaRPr>
          </a:p>
        </p:txBody>
      </p:sp>
      <p:sp>
        <p:nvSpPr>
          <p:cNvPr id="7" name="Rectangle 6"/>
          <p:cNvSpPr/>
          <p:nvPr/>
        </p:nvSpPr>
        <p:spPr>
          <a:xfrm>
            <a:off x="1600200" y="1905000"/>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3733800"/>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3429000"/>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00200" y="2819400"/>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1143000"/>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00200" y="5334000"/>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00200" y="3581400"/>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34000" y="5518298"/>
            <a:ext cx="3276600" cy="349101"/>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4000" y="3177715"/>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4000" y="6032202"/>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1" y="4093534"/>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9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266" y="173666"/>
            <a:ext cx="7342013" cy="603504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6200" y="1066800"/>
            <a:ext cx="1447800" cy="1295400"/>
          </a:xfrm>
          <a:prstGeom prst="rect">
            <a:avLst/>
          </a:prstGeom>
        </p:spPr>
        <p:txBody>
          <a:bodyPr vert="horz" wrap="square" lIns="91440" tIns="45720" rIns="91440" bIns="45720" rtlCol="0" anchor="ctr">
            <a:noAutofit/>
          </a:bodyPr>
          <a:lstStyle/>
          <a:p>
            <a:r>
              <a:rPr lang="en-US" sz="3400" dirty="0" smtClean="0">
                <a:solidFill>
                  <a:srgbClr val="00B0F0"/>
                </a:solidFill>
                <a:latin typeface="Source Sans Pro" pitchFamily="34" charset="0"/>
              </a:rPr>
              <a:t>Winter</a:t>
            </a:r>
          </a:p>
          <a:p>
            <a:endParaRPr lang="en-US" sz="3400" dirty="0" smtClean="0">
              <a:solidFill>
                <a:srgbClr val="00B0F0"/>
              </a:solidFill>
              <a:latin typeface="Source Sans Pro" pitchFamily="34" charset="0"/>
            </a:endParaRPr>
          </a:p>
        </p:txBody>
      </p:sp>
      <p:sp>
        <p:nvSpPr>
          <p:cNvPr id="5" name="Rectangle 4"/>
          <p:cNvSpPr/>
          <p:nvPr/>
        </p:nvSpPr>
        <p:spPr>
          <a:xfrm>
            <a:off x="1600200" y="990600"/>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98428" y="5181600"/>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0200" y="1905000"/>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4573772"/>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4419600"/>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42860" y="2209800"/>
            <a:ext cx="3276600" cy="359734"/>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1325001"/>
            <a:ext cx="3276600" cy="481379"/>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0" y="820478"/>
            <a:ext cx="3276600" cy="322521"/>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01972" y="5498452"/>
            <a:ext cx="3276600" cy="67056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42860" y="4081132"/>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42860" y="3320901"/>
            <a:ext cx="3276600" cy="322521"/>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8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3033"/>
            <a:ext cx="7349146" cy="603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1066800"/>
            <a:ext cx="1447800" cy="1295400"/>
          </a:xfrm>
          <a:prstGeom prst="rect">
            <a:avLst/>
          </a:prstGeom>
        </p:spPr>
        <p:txBody>
          <a:bodyPr vert="horz" wrap="square" lIns="91440" tIns="45720" rIns="91440" bIns="45720" rtlCol="0" anchor="ctr">
            <a:noAutofit/>
          </a:bodyPr>
          <a:lstStyle/>
          <a:p>
            <a:r>
              <a:rPr lang="en-US" sz="3400" dirty="0" smtClean="0">
                <a:solidFill>
                  <a:srgbClr val="00B0F0"/>
                </a:solidFill>
                <a:latin typeface="Source Sans Pro" pitchFamily="34" charset="0"/>
              </a:rPr>
              <a:t>Spring</a:t>
            </a:r>
          </a:p>
          <a:p>
            <a:endParaRPr lang="en-US" sz="3400" dirty="0" smtClean="0">
              <a:solidFill>
                <a:srgbClr val="00B0F0"/>
              </a:solidFill>
              <a:latin typeface="Source Sans Pro" pitchFamily="34" charset="0"/>
            </a:endParaRPr>
          </a:p>
        </p:txBody>
      </p:sp>
      <p:sp>
        <p:nvSpPr>
          <p:cNvPr id="4" name="Rectangle 3"/>
          <p:cNvSpPr/>
          <p:nvPr/>
        </p:nvSpPr>
        <p:spPr>
          <a:xfrm>
            <a:off x="1600200" y="4245934"/>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3886200"/>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23367" y="2558901"/>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25140" y="3320901"/>
            <a:ext cx="3276600" cy="15240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7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2"/>
          <p:cNvSpPr txBox="1">
            <a:spLocks noChangeArrowheads="1"/>
          </p:cNvSpPr>
          <p:nvPr>
            <p:custDataLst>
              <p:tags r:id="rId1"/>
            </p:custDataLst>
          </p:nvPr>
        </p:nvSpPr>
        <p:spPr bwMode="auto">
          <a:xfrm>
            <a:off x="152400" y="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pPr>
            <a:r>
              <a:rPr lang="en-US" sz="3200">
                <a:solidFill>
                  <a:srgbClr val="FFFFFF"/>
                </a:solidFill>
              </a:rPr>
              <a:t>Envision the future</a:t>
            </a:r>
          </a:p>
        </p:txBody>
      </p:sp>
      <p:sp>
        <p:nvSpPr>
          <p:cNvPr id="6" name="Title 5"/>
          <p:cNvSpPr>
            <a:spLocks noGrp="1"/>
          </p:cNvSpPr>
          <p:nvPr>
            <p:ph type="title" idx="4294967295"/>
          </p:nvPr>
        </p:nvSpPr>
        <p:spPr/>
        <p:txBody>
          <a:bodyPr>
            <a:normAutofit/>
          </a:bodyPr>
          <a:lstStyle/>
          <a:p>
            <a:r>
              <a:rPr lang="en-US" dirty="0" smtClean="0"/>
              <a:t>Get set up for success</a:t>
            </a:r>
            <a:endParaRPr lang="en-US" dirty="0"/>
          </a:p>
        </p:txBody>
      </p:sp>
      <p:pic>
        <p:nvPicPr>
          <p:cNvPr id="2051" name="Picture 3" descr="C:\Users\sjsalews\Desktop\gu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0" y="76200"/>
            <a:ext cx="9220200" cy="62010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960" y="73674"/>
            <a:ext cx="3733800" cy="6199632"/>
          </a:xfrm>
          <a:prstGeom prst="rect">
            <a:avLst/>
          </a:prstGeom>
          <a:solidFill>
            <a:srgbClr val="32629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a:solidFill>
                <a:srgbClr val="53ADE1"/>
              </a:solidFill>
            </a:endParaRPr>
          </a:p>
        </p:txBody>
      </p:sp>
      <p:sp>
        <p:nvSpPr>
          <p:cNvPr id="8" name="TextBox 7"/>
          <p:cNvSpPr txBox="1"/>
          <p:nvPr/>
        </p:nvSpPr>
        <p:spPr>
          <a:xfrm>
            <a:off x="381000" y="4907340"/>
            <a:ext cx="32004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3600" dirty="0" smtClean="0">
                <a:solidFill>
                  <a:srgbClr val="FFFFFF"/>
                </a:solidFill>
                <a:latin typeface="Source Sans Pro" panose="020B0503030403020204" pitchFamily="34" charset="0"/>
              </a:rPr>
              <a:t>Resources</a:t>
            </a:r>
          </a:p>
          <a:p>
            <a:pPr fontAlgn="auto">
              <a:spcBef>
                <a:spcPts val="0"/>
              </a:spcBef>
              <a:spcAft>
                <a:spcPts val="0"/>
              </a:spcAft>
            </a:pPr>
            <a:endParaRPr lang="en-US" sz="2000" dirty="0">
              <a:solidFill>
                <a:srgbClr val="FFFFFF"/>
              </a:solidFill>
              <a:latin typeface="Source Sans Pro" panose="020B0503030403020204" pitchFamily="34" charset="0"/>
            </a:endParaRPr>
          </a:p>
          <a:p>
            <a:pPr fontAlgn="auto">
              <a:spcBef>
                <a:spcPts val="0"/>
              </a:spcBef>
              <a:spcAft>
                <a:spcPts val="0"/>
              </a:spcAft>
            </a:pPr>
            <a:endParaRPr lang="en-US" sz="2000" dirty="0">
              <a:solidFill>
                <a:srgbClr val="FFFFFF"/>
              </a:solidFill>
              <a:latin typeface="Source Sans Pro" panose="020B0503030403020204" pitchFamily="34" charset="0"/>
            </a:endParaRPr>
          </a:p>
          <a:p>
            <a:pPr fontAlgn="auto">
              <a:spcBef>
                <a:spcPts val="0"/>
              </a:spcBef>
              <a:spcAft>
                <a:spcPts val="0"/>
              </a:spcAft>
            </a:pPr>
            <a:endParaRPr lang="en-US" sz="2000" dirty="0" smtClean="0">
              <a:solidFill>
                <a:srgbClr val="FFFFFF"/>
              </a:solidFill>
              <a:latin typeface="Source Sans Pro" panose="020B0503030403020204" pitchFamily="34" charset="0"/>
            </a:endParaRPr>
          </a:p>
        </p:txBody>
      </p:sp>
    </p:spTree>
    <p:extLst>
      <p:ext uri="{BB962C8B-B14F-4D97-AF65-F5344CB8AC3E}">
        <p14:creationId xmlns:p14="http://schemas.microsoft.com/office/powerpoint/2010/main" val="329073938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STAR Early Learning</a:t>
            </a:r>
            <a:endParaRPr lang="en-US" dirty="0"/>
          </a:p>
        </p:txBody>
      </p:sp>
      <p:pic>
        <p:nvPicPr>
          <p:cNvPr id="4" name="Picture 2" descr="\\wrpwi\RLIGraph\GRAPHIC FILES\Art\Company Logos\RLI Logos\RLI Jpeg Logos\STAR Early Literacy 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2500" y="1981200"/>
            <a:ext cx="2448646" cy="3383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rpwi\RLIGraph\GRAPHIC FILES\Art\Company Logos\RLI Logos\RLI Jpeg Logos\STAR Reading 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299" y="1981200"/>
            <a:ext cx="2445201"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0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25000" y="125000"/>
                                    </p:animScale>
                                  </p:childTnLst>
                                </p:cTn>
                              </p:par>
                              <p:par>
                                <p:cTn id="7" presetID="6" presetClass="emph" presetSubtype="0" fill="hold" nodeType="withEffect">
                                  <p:stCondLst>
                                    <p:cond delay="0"/>
                                  </p:stCondLst>
                                  <p:childTnLst>
                                    <p:animScale>
                                      <p:cBhvr>
                                        <p:cTn id="8" dur="2000" fill="hold"/>
                                        <p:tgtEl>
                                          <p:spTgt spid="5"/>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Early Learning Resources Page</a:t>
            </a:r>
            <a:endParaRPr lang="en-US" dirty="0"/>
          </a:p>
        </p:txBody>
      </p:sp>
      <p:grpSp>
        <p:nvGrpSpPr>
          <p:cNvPr id="6" name="Group 5"/>
          <p:cNvGrpSpPr/>
          <p:nvPr/>
        </p:nvGrpSpPr>
        <p:grpSpPr>
          <a:xfrm>
            <a:off x="328613" y="1524000"/>
            <a:ext cx="8486775" cy="4370218"/>
            <a:chOff x="328613" y="1573382"/>
            <a:chExt cx="8486775" cy="4370218"/>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573382"/>
              <a:ext cx="8486775" cy="4370218"/>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819400" y="2743200"/>
              <a:ext cx="3429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857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35" y="457200"/>
            <a:ext cx="8763000" cy="884238"/>
          </a:xfrm>
        </p:spPr>
        <p:txBody>
          <a:bodyPr>
            <a:noAutofit/>
          </a:bodyPr>
          <a:lstStyle/>
          <a:p>
            <a:r>
              <a:rPr lang="en-US" sz="3200" dirty="0" smtClean="0"/>
              <a:t>Contact Renaissance Learning to convert </a:t>
            </a:r>
            <a:r>
              <a:rPr lang="en-US" sz="3200" dirty="0"/>
              <a:t>s</a:t>
            </a:r>
            <a:r>
              <a:rPr lang="en-US" sz="3200" dirty="0" smtClean="0"/>
              <a:t>cores</a:t>
            </a:r>
            <a:endParaRPr lang="en-US" sz="3200" dirty="0"/>
          </a:p>
        </p:txBody>
      </p:sp>
      <p:pic>
        <p:nvPicPr>
          <p:cNvPr id="17410" name="Picture 2" descr="\\Wrpwi\videos\Purchased Images\!Thinkstock\963685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275" y="1524000"/>
            <a:ext cx="3705225" cy="35131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333500" y="2514600"/>
            <a:ext cx="266700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Source Sans Pro" pitchFamily="34" charset="0"/>
              </a:rPr>
              <a:t>Spring 2016</a:t>
            </a:r>
            <a:endParaRPr lang="en-US" sz="3200" dirty="0">
              <a:latin typeface="Source Sans Pro" pitchFamily="34" charset="0"/>
            </a:endParaRPr>
          </a:p>
        </p:txBody>
      </p:sp>
      <p:sp>
        <p:nvSpPr>
          <p:cNvPr id="6" name="Rectangle 5"/>
          <p:cNvSpPr/>
          <p:nvPr/>
        </p:nvSpPr>
        <p:spPr>
          <a:xfrm>
            <a:off x="1254642" y="5096260"/>
            <a:ext cx="7924800" cy="646331"/>
          </a:xfrm>
          <a:prstGeom prst="rect">
            <a:avLst/>
          </a:prstGeom>
        </p:spPr>
        <p:txBody>
          <a:bodyPr wrap="square">
            <a:spAutoFit/>
          </a:bodyPr>
          <a:lstStyle/>
          <a:p>
            <a:r>
              <a:rPr lang="en-US" sz="3600" u="sng" dirty="0">
                <a:latin typeface="Source Sans Pro" pitchFamily="34" charset="0"/>
                <a:hlinkClick r:id="rId4"/>
              </a:rPr>
              <a:t>u</a:t>
            </a:r>
            <a:r>
              <a:rPr lang="en-US" sz="3600" u="sng" dirty="0" smtClean="0">
                <a:latin typeface="Source Sans Pro" pitchFamily="34" charset="0"/>
                <a:hlinkClick r:id="rId4"/>
              </a:rPr>
              <a:t>nifiedscore@Renaissance.com</a:t>
            </a:r>
            <a:endParaRPr lang="en-US" sz="3600" dirty="0">
              <a:latin typeface="Source Sans Pro" pitchFamily="34" charset="0"/>
            </a:endParaRPr>
          </a:p>
        </p:txBody>
      </p:sp>
    </p:spTree>
    <p:extLst>
      <p:ext uri="{BB962C8B-B14F-4D97-AF65-F5344CB8AC3E}">
        <p14:creationId xmlns:p14="http://schemas.microsoft.com/office/powerpoint/2010/main" val="411529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304800" y="487362"/>
            <a:ext cx="8610600" cy="884238"/>
          </a:xfrm>
        </p:spPr>
        <p:txBody>
          <a:bodyPr>
            <a:normAutofit fontScale="90000"/>
          </a:bodyPr>
          <a:lstStyle/>
          <a:p>
            <a:r>
              <a:rPr lang="en-US" dirty="0" smtClean="0"/>
              <a:t>Renaissance Learning resources and support</a:t>
            </a:r>
            <a:endParaRPr lang="en-US" dirty="0"/>
          </a:p>
        </p:txBody>
      </p:sp>
      <p:grpSp>
        <p:nvGrpSpPr>
          <p:cNvPr id="2" name="Group 1"/>
          <p:cNvGrpSpPr/>
          <p:nvPr/>
        </p:nvGrpSpPr>
        <p:grpSpPr>
          <a:xfrm>
            <a:off x="1143000" y="1812935"/>
            <a:ext cx="7162800" cy="3318857"/>
            <a:chOff x="1143000" y="1295400"/>
            <a:chExt cx="7162800" cy="3318857"/>
          </a:xfrm>
        </p:grpSpPr>
        <p:sp>
          <p:nvSpPr>
            <p:cNvPr id="4" name="TextBox 3"/>
            <p:cNvSpPr txBox="1"/>
            <p:nvPr>
              <p:custDataLst>
                <p:tags r:id="rId1"/>
              </p:custDataLst>
            </p:nvPr>
          </p:nvSpPr>
          <p:spPr>
            <a:xfrm>
              <a:off x="1143000" y="1295400"/>
              <a:ext cx="7162800" cy="3318857"/>
            </a:xfrm>
            <a:prstGeom prst="rect">
              <a:avLst/>
            </a:prstGeom>
            <a:noFill/>
          </p:spPr>
          <p:txBody>
            <a:bodyPr wrap="square" rtlCol="0">
              <a:spAutoFit/>
            </a:bodyPr>
            <a:lstStyle/>
            <a:p>
              <a:pPr marL="285750" indent="-285750" fontAlgn="auto">
                <a:spcBef>
                  <a:spcPts val="400"/>
                </a:spcBef>
                <a:spcAft>
                  <a:spcPts val="400"/>
                </a:spcAft>
                <a:buFont typeface="Arial" pitchFamily="34" charset="0"/>
                <a:buChar char="•"/>
              </a:pPr>
              <a:r>
                <a:rPr lang="en-US" sz="2400" dirty="0" smtClean="0">
                  <a:solidFill>
                    <a:srgbClr val="555555"/>
                  </a:solidFill>
                  <a:latin typeface="Source Sans Pro Light" panose="020B0403030403020204" pitchFamily="34" charset="0"/>
                  <a:cs typeface="+mn-cs"/>
                </a:rPr>
                <a:t>Renaissance Place</a:t>
              </a:r>
            </a:p>
            <a:p>
              <a:pPr marL="800100" lvl="1" indent="-342900">
                <a:spcBef>
                  <a:spcPts val="600"/>
                </a:spcBef>
                <a:buFont typeface="Source Sans Pro Light" pitchFamily="34" charset="0"/>
                <a:buChar char="−"/>
              </a:pPr>
              <a:r>
                <a:rPr lang="en-US" sz="2400" dirty="0" smtClean="0">
                  <a:solidFill>
                    <a:srgbClr val="555555"/>
                  </a:solidFill>
                  <a:latin typeface="Source Sans Pro Light" panose="020B0403030403020204" pitchFamily="34" charset="0"/>
                  <a:cs typeface="+mn-cs"/>
                </a:rPr>
                <a:t>                  Live Chat (technical support)</a:t>
              </a:r>
            </a:p>
            <a:p>
              <a:pPr marL="800100" lvl="1" indent="-342900">
                <a:spcBef>
                  <a:spcPts val="600"/>
                </a:spcBef>
                <a:buFont typeface="Source Sans Pro Light" pitchFamily="34" charset="0"/>
                <a:buChar char="−"/>
              </a:pPr>
              <a:r>
                <a:rPr lang="en-US" sz="2400" dirty="0" smtClean="0">
                  <a:solidFill>
                    <a:srgbClr val="555555"/>
                  </a:solidFill>
                  <a:latin typeface="Source Sans Pro Light" panose="020B0403030403020204" pitchFamily="34" charset="0"/>
                  <a:cs typeface="+mn-cs"/>
                </a:rPr>
                <a:t>           Help menu</a:t>
              </a:r>
            </a:p>
            <a:p>
              <a:pPr marL="800100" lvl="1" indent="-342900">
                <a:spcBef>
                  <a:spcPts val="800"/>
                </a:spcBef>
                <a:buFont typeface="Source Sans Pro Light" pitchFamily="34" charset="0"/>
                <a:buChar char="−"/>
              </a:pPr>
              <a:r>
                <a:rPr lang="en-US" sz="2400" dirty="0" smtClean="0">
                  <a:solidFill>
                    <a:srgbClr val="555555"/>
                  </a:solidFill>
                  <a:latin typeface="Source Sans Pro Light" panose="020B0403030403020204" pitchFamily="34" charset="0"/>
                </a:rPr>
                <a:t>STAR Early Literacy Technical Manual</a:t>
              </a:r>
            </a:p>
            <a:p>
              <a:pPr lvl="1"/>
              <a:endParaRPr lang="en-US" sz="2400" dirty="0" smtClean="0">
                <a:solidFill>
                  <a:srgbClr val="555555"/>
                </a:solidFill>
                <a:latin typeface="Source Sans Pro Light" panose="020B0403030403020204" pitchFamily="34" charset="0"/>
                <a:cs typeface="+mn-cs"/>
              </a:endParaRPr>
            </a:p>
            <a:p>
              <a:pPr marL="342900" indent="-342900" fontAlgn="auto">
                <a:spcBef>
                  <a:spcPts val="400"/>
                </a:spcBef>
                <a:spcAft>
                  <a:spcPts val="600"/>
                </a:spcAft>
                <a:buFont typeface="Arial" panose="020B0604020202020204" pitchFamily="34" charset="0"/>
                <a:buChar char="•"/>
              </a:pPr>
              <a:r>
                <a:rPr lang="en-US" sz="2400" b="1" dirty="0" smtClean="0">
                  <a:solidFill>
                    <a:srgbClr val="555555"/>
                  </a:solidFill>
                  <a:latin typeface="Source Sans Pro Light" panose="020B0403030403020204" pitchFamily="34" charset="0"/>
                  <a:cs typeface="+mn-cs"/>
                </a:rPr>
                <a:t>Email:</a:t>
              </a:r>
              <a:r>
                <a:rPr lang="en-US" sz="2400" dirty="0" smtClean="0">
                  <a:solidFill>
                    <a:srgbClr val="555555"/>
                  </a:solidFill>
                  <a:latin typeface="Source Sans Pro Light" panose="020B0403030403020204" pitchFamily="34" charset="0"/>
                  <a:cs typeface="+mn-cs"/>
                </a:rPr>
                <a:t>  answers@renaissance.com</a:t>
              </a:r>
            </a:p>
            <a:p>
              <a:pPr marL="285750" indent="-285750" fontAlgn="auto">
                <a:spcBef>
                  <a:spcPts val="1200"/>
                </a:spcBef>
                <a:spcAft>
                  <a:spcPts val="600"/>
                </a:spcAft>
                <a:buFont typeface="Arial" pitchFamily="34" charset="0"/>
                <a:buChar char="•"/>
              </a:pPr>
              <a:r>
                <a:rPr lang="en-US" sz="2400" b="1" dirty="0" smtClean="0">
                  <a:solidFill>
                    <a:srgbClr val="555555"/>
                  </a:solidFill>
                  <a:latin typeface="Source Sans Pro Light" panose="020B0403030403020204" pitchFamily="34" charset="0"/>
                  <a:cs typeface="+mn-cs"/>
                </a:rPr>
                <a:t>Phone:</a:t>
              </a:r>
              <a:r>
                <a:rPr lang="en-US" sz="2400" dirty="0" smtClean="0">
                  <a:solidFill>
                    <a:srgbClr val="555555"/>
                  </a:solidFill>
                  <a:latin typeface="Source Sans Pro Light" panose="020B0403030403020204" pitchFamily="34" charset="0"/>
                  <a:cs typeface="+mn-cs"/>
                </a:rPr>
                <a:t> 1-800-338-4204</a:t>
              </a:r>
              <a:endParaRPr lang="en-US" sz="2400" dirty="0">
                <a:solidFill>
                  <a:srgbClr val="555555"/>
                </a:solidFill>
                <a:latin typeface="Source Sans Pro Light" panose="020B0403030403020204" pitchFamily="34" charset="0"/>
                <a:cs typeface="+mn-cs"/>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351" y="1845625"/>
              <a:ext cx="4476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7476" r="4456"/>
            <a:stretch/>
          </p:blipFill>
          <p:spPr bwMode="auto">
            <a:xfrm>
              <a:off x="2619093" y="1845625"/>
              <a:ext cx="40966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638" y="2350325"/>
              <a:ext cx="4191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82104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1"/>
          <p:cNvSpPr>
            <a:spLocks/>
          </p:cNvSpPr>
          <p:nvPr/>
        </p:nvSpPr>
        <p:spPr bwMode="auto">
          <a:xfrm>
            <a:off x="1822450" y="2584450"/>
            <a:ext cx="5510213" cy="762000"/>
          </a:xfrm>
          <a:prstGeom prst="rect">
            <a:avLst/>
          </a:prstGeom>
          <a:blipFill dpi="0" rotWithShape="0">
            <a:blip r:embed="rId4"/>
            <a:srcRect/>
            <a:stretch>
              <a:fillRect/>
            </a:stretch>
          </a:blip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4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4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4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4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4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pPr algn="ctr" eaLnBrk="1" fontAlgn="base" hangingPunct="1">
              <a:spcBef>
                <a:spcPct val="0"/>
              </a:spcBef>
              <a:spcAft>
                <a:spcPct val="0"/>
              </a:spcAft>
            </a:pPr>
            <a:endParaRPr lang="en-US" altLang="en-US" smtClean="0"/>
          </a:p>
        </p:txBody>
      </p:sp>
      <p:sp>
        <p:nvSpPr>
          <p:cNvPr id="3" name="TextBox 2"/>
          <p:cNvSpPr txBox="1"/>
          <p:nvPr/>
        </p:nvSpPr>
        <p:spPr>
          <a:xfrm>
            <a:off x="914400" y="5181600"/>
            <a:ext cx="7543800" cy="923330"/>
          </a:xfrm>
          <a:prstGeom prst="rect">
            <a:avLst/>
          </a:prstGeom>
          <a:noFill/>
        </p:spPr>
        <p:txBody>
          <a:bodyPr wrap="square" rtlCol="0">
            <a:spAutoFit/>
          </a:bodyPr>
          <a:lstStyle/>
          <a:p>
            <a:pPr algn="ctr"/>
            <a:r>
              <a:rPr lang="en-US" sz="900" dirty="0" smtClean="0">
                <a:solidFill>
                  <a:schemeClr val="bg1"/>
                </a:solidFill>
                <a:latin typeface="Source Sans Pro" pitchFamily="34" charset="0"/>
              </a:rPr>
              <a:t>© 2015 Renaissance Learning, Inc. All rights reserved.</a:t>
            </a:r>
          </a:p>
          <a:p>
            <a:r>
              <a:rPr lang="en-US" sz="900" dirty="0">
                <a:solidFill>
                  <a:schemeClr val="bg1"/>
                </a:solidFill>
                <a:latin typeface="Source Sans Pro" pitchFamily="34" charset="0"/>
              </a:rPr>
              <a:t>All logos, designs, and brand names for Renaissance Learning’s products and services, including but not limited to Accelerated Math, Accelerated Reader, </a:t>
            </a:r>
            <a:r>
              <a:rPr lang="en-US" sz="900" dirty="0" err="1">
                <a:solidFill>
                  <a:schemeClr val="bg1"/>
                </a:solidFill>
                <a:latin typeface="Source Sans Pro" pitchFamily="34" charset="0"/>
              </a:rPr>
              <a:t>AccelScan</a:t>
            </a:r>
            <a:r>
              <a:rPr lang="en-US" sz="900" dirty="0">
                <a:solidFill>
                  <a:schemeClr val="bg1"/>
                </a:solidFill>
                <a:latin typeface="Source Sans Pro" pitchFamily="34" charset="0"/>
              </a:rPr>
              <a:t>, </a:t>
            </a:r>
            <a:r>
              <a:rPr lang="en-US" sz="900" dirty="0" err="1">
                <a:solidFill>
                  <a:schemeClr val="bg1"/>
                </a:solidFill>
                <a:latin typeface="Source Sans Pro" pitchFamily="34" charset="0"/>
              </a:rPr>
              <a:t>AccelTest</a:t>
            </a:r>
            <a:r>
              <a:rPr lang="en-US" sz="900" dirty="0">
                <a:solidFill>
                  <a:schemeClr val="bg1"/>
                </a:solidFill>
                <a:latin typeface="Source Sans Pro" pitchFamily="34" charset="0"/>
              </a:rPr>
              <a:t>, AR, ATOS, Core Progress, English in a Flash, </a:t>
            </a:r>
            <a:r>
              <a:rPr lang="en-US" sz="900" dirty="0" err="1">
                <a:solidFill>
                  <a:schemeClr val="bg1"/>
                </a:solidFill>
                <a:latin typeface="Source Sans Pro" pitchFamily="34" charset="0"/>
              </a:rPr>
              <a:t>Learnalytics</a:t>
            </a:r>
            <a:r>
              <a:rPr lang="en-US" sz="900" dirty="0">
                <a:solidFill>
                  <a:schemeClr val="bg1"/>
                </a:solidFill>
                <a:latin typeface="Source Sans Pro" pitchFamily="34" charset="0"/>
              </a:rPr>
              <a:t>, Progress Pulse, Renaissance Home Connect, Renaissance Learning, Renaissance Place, Renaissance-U,STAR, STAR 360, STAR Custom, STAR Early Literacy, STAR Math, STAR Reading, STAR Reading Spanish, </a:t>
            </a:r>
            <a:r>
              <a:rPr lang="en-US" sz="900" dirty="0" smtClean="0">
                <a:solidFill>
                  <a:schemeClr val="bg1"/>
                </a:solidFill>
                <a:latin typeface="Source Sans Pro" pitchFamily="34" charset="0"/>
              </a:rPr>
              <a:t>and </a:t>
            </a:r>
            <a:r>
              <a:rPr lang="en-US" sz="900" dirty="0">
                <a:solidFill>
                  <a:schemeClr val="bg1"/>
                </a:solidFill>
                <a:latin typeface="Source Sans Pro" pitchFamily="34" charset="0"/>
              </a:rPr>
              <a:t>Subtext, are trademarks of Renaissance Learning, Inc., and its subsidiaries, registered, common law, or pending registration in the United States and other countries. All other product and company names should be considered the property of their respective companies and organizations.</a:t>
            </a:r>
          </a:p>
        </p:txBody>
      </p:sp>
    </p:spTree>
    <p:extLst>
      <p:ext uri="{BB962C8B-B14F-4D97-AF65-F5344CB8AC3E}">
        <p14:creationId xmlns:p14="http://schemas.microsoft.com/office/powerpoint/2010/main" val="3702935114"/>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84238"/>
          </a:xfrm>
        </p:spPr>
        <p:txBody>
          <a:bodyPr/>
          <a:lstStyle/>
          <a:p>
            <a:r>
              <a:rPr lang="en-US" dirty="0" smtClean="0"/>
              <a:t>STAR Early Literacy Benchmarks</a:t>
            </a:r>
            <a:endParaRPr lang="en-US" dirty="0"/>
          </a:p>
        </p:txBody>
      </p:sp>
      <p:pic>
        <p:nvPicPr>
          <p:cNvPr id="4" name="Picture 2" descr="\\Wrpwi\videos\Purchased Images\iStock\iStock_000021083352_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290994"/>
            <a:ext cx="5776528" cy="44838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905000"/>
            <a:ext cx="3581400" cy="3124200"/>
          </a:xfrm>
          <a:prstGeom prst="rect">
            <a:avLst/>
          </a:prstGeom>
        </p:spPr>
        <p:txBody>
          <a:bodyPr vert="horz" wrap="square" lIns="91440" tIns="45720" rIns="91440" bIns="45720" rtlCol="0" anchor="ctr">
            <a:noAutofit/>
          </a:bodyPr>
          <a:lstStyle/>
          <a:p>
            <a:r>
              <a:rPr lang="en-US" sz="3200" dirty="0" smtClean="0">
                <a:latin typeface="Source Sans Pro" pitchFamily="34" charset="0"/>
              </a:rPr>
              <a:t>New default benchmarks for STAR Early Literacy</a:t>
            </a:r>
          </a:p>
        </p:txBody>
      </p:sp>
    </p:spTree>
    <p:extLst>
      <p:ext uri="{BB962C8B-B14F-4D97-AF65-F5344CB8AC3E}">
        <p14:creationId xmlns:p14="http://schemas.microsoft.com/office/powerpoint/2010/main" val="21818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benchmarks in the software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81" y="1531617"/>
            <a:ext cx="8428038" cy="4564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004441" y="4635246"/>
            <a:ext cx="829818" cy="368808"/>
          </a:xfrm>
          <a:prstGeom prst="ellipse">
            <a:avLst/>
          </a:prstGeom>
          <a:noFill/>
          <a:ln w="57150">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84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1524000"/>
            <a:ext cx="3886200" cy="4009592"/>
          </a:xfrm>
          <a:prstGeom prst="rect">
            <a:avLst/>
          </a:prstGeom>
        </p:spPr>
        <p:txBody>
          <a:bodyPr vert="horz" wrap="square" lIns="91440" tIns="45720" rIns="91440" bIns="45720" rtlCol="0" anchor="ctr">
            <a:noAutofit/>
          </a:bodyPr>
          <a:lstStyle/>
          <a:p>
            <a:pPr marL="457200" indent="-274320">
              <a:buFont typeface="Arial" panose="020B0604020202020204" pitchFamily="34" charset="0"/>
              <a:buChar char="•"/>
            </a:pPr>
            <a:endParaRPr lang="en-US" sz="2400" dirty="0" smtClean="0">
              <a:latin typeface="Source Sans Pro" pitchFamily="34" charset="0"/>
            </a:endParaRPr>
          </a:p>
          <a:p>
            <a:pPr marL="457200" indent="-274320">
              <a:buFont typeface="Arial" panose="020B0604020202020204" pitchFamily="34" charset="0"/>
              <a:buChar char="•"/>
            </a:pPr>
            <a:r>
              <a:rPr lang="en-US" sz="2200" dirty="0" smtClean="0">
                <a:latin typeface="Source Sans Pro" pitchFamily="34" charset="0"/>
              </a:rPr>
              <a:t>Mirror state trends toward higher standards for academic achievement</a:t>
            </a:r>
          </a:p>
          <a:p>
            <a:pPr marL="182880"/>
            <a:endParaRPr lang="en-US" sz="2200" dirty="0" smtClean="0">
              <a:latin typeface="Source Sans Pro" pitchFamily="34" charset="0"/>
            </a:endParaRPr>
          </a:p>
          <a:p>
            <a:pPr marL="457200" indent="-274320">
              <a:buFont typeface="Arial" panose="020B0604020202020204" pitchFamily="34" charset="0"/>
              <a:buChar char="•"/>
            </a:pPr>
            <a:r>
              <a:rPr lang="en-US" sz="2200" dirty="0" smtClean="0">
                <a:latin typeface="Source Sans Pro" pitchFamily="34" charset="0"/>
              </a:rPr>
              <a:t>More accurate identification of students needing intervention</a:t>
            </a:r>
          </a:p>
          <a:p>
            <a:pPr marL="457200" indent="-274320">
              <a:spcBef>
                <a:spcPts val="2400"/>
              </a:spcBef>
              <a:buFont typeface="Arial" panose="020B0604020202020204" pitchFamily="34" charset="0"/>
              <a:buChar char="•"/>
            </a:pPr>
            <a:r>
              <a:rPr lang="en-US" sz="2200" dirty="0" smtClean="0">
                <a:latin typeface="Source Sans Pro" pitchFamily="34" charset="0"/>
              </a:rPr>
              <a:t>More accurate insight about struggling readers</a:t>
            </a:r>
          </a:p>
        </p:txBody>
      </p:sp>
      <p:pic>
        <p:nvPicPr>
          <p:cNvPr id="4098" name="Picture 2" descr="\\Wrpwi\videos\Purchased Images\iStock\iStock_000020507700_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33" r="5039"/>
          <a:stretch/>
        </p:blipFill>
        <p:spPr bwMode="auto">
          <a:xfrm>
            <a:off x="393404" y="1828800"/>
            <a:ext cx="5004830" cy="373380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dirty="0" smtClean="0"/>
              <a:t>Benefits of new benchmarks</a:t>
            </a:r>
            <a:endParaRPr lang="en-US" dirty="0"/>
          </a:p>
        </p:txBody>
      </p:sp>
    </p:spTree>
    <p:extLst>
      <p:ext uri="{BB962C8B-B14F-4D97-AF65-F5344CB8AC3E}">
        <p14:creationId xmlns:p14="http://schemas.microsoft.com/office/powerpoint/2010/main" val="287857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Early Literacy Benchmarks</a:t>
            </a:r>
            <a:endParaRPr lang="en-US" dirty="0"/>
          </a:p>
        </p:txBody>
      </p:sp>
      <p:sp>
        <p:nvSpPr>
          <p:cNvPr id="6" name="Down Arrow 5"/>
          <p:cNvSpPr/>
          <p:nvPr/>
        </p:nvSpPr>
        <p:spPr>
          <a:xfrm flipV="1">
            <a:off x="3733800" y="5105400"/>
            <a:ext cx="381000" cy="533400"/>
          </a:xfrm>
          <a:prstGeom prst="downArrow">
            <a:avLst/>
          </a:prstGeom>
          <a:solidFill>
            <a:srgbClr val="F48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V="1">
            <a:off x="7962900" y="5105400"/>
            <a:ext cx="381000" cy="533400"/>
          </a:xfrm>
          <a:prstGeom prst="downArrow">
            <a:avLst/>
          </a:prstGeom>
          <a:solidFill>
            <a:srgbClr val="F48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17" y="1915448"/>
            <a:ext cx="8487367" cy="3113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flipV="1">
            <a:off x="5105400" y="5105400"/>
            <a:ext cx="381000" cy="533400"/>
          </a:xfrm>
          <a:prstGeom prst="downArrow">
            <a:avLst/>
          </a:prstGeom>
          <a:solidFill>
            <a:srgbClr val="F48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28317" y="2514600"/>
            <a:ext cx="8487367" cy="1371600"/>
          </a:xfrm>
          <a:prstGeom prst="roundRect">
            <a:avLst/>
          </a:prstGeom>
          <a:noFill/>
          <a:ln w="57150">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03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0" presetClass="entr" presetSubtype="0" fill="hold" grpId="1"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10" presetClass="entr" presetSubtype="0" fill="hold" grpId="0" nodeType="afterEffect">
                                  <p:stCondLst>
                                    <p:cond delay="1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2" grpId="0" animBg="1"/>
      <p:bldP spid="12" grpId="1" animBg="1"/>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a:t>
            </a:r>
            <a:endParaRPr lang="en-US" dirty="0"/>
          </a:p>
        </p:txBody>
      </p:sp>
      <p:pic>
        <p:nvPicPr>
          <p:cNvPr id="4"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67741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jsalews\Desktop\LOGOS\STAR Early Literac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301" y="5499922"/>
            <a:ext cx="2132899"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jsalews\Desktop\LOGOS\STAR Read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5455920"/>
            <a:ext cx="1615640" cy="64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707" y="467741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814" y="467741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921" y="4117665"/>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814" y="4117665"/>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707" y="4117665"/>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11531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029" y="467741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921" y="467741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438400"/>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029" y="2998155"/>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921" y="2998155"/>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814" y="2998155"/>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707" y="2998155"/>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029" y="3557910"/>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921" y="3557910"/>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814" y="3557910"/>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707" y="3557910"/>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53441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029" y="4117665"/>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029" y="2438400"/>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921" y="2438400"/>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814" y="2438400"/>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707" y="2438400"/>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983936"/>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5091" y="407366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5091" y="4633416"/>
            <a:ext cx="523109" cy="45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61298" y="2362200"/>
            <a:ext cx="3601701" cy="914400"/>
          </a:xfrm>
          <a:prstGeom prst="rect">
            <a:avLst/>
          </a:prstGeom>
        </p:spPr>
        <p:txBody>
          <a:bodyPr vert="horz" wrap="none" lIns="91440" tIns="45720" rIns="91440" bIns="45720" rtlCol="0" anchor="ctr">
            <a:noAutofit/>
          </a:bodyPr>
          <a:lstStyle/>
          <a:p>
            <a:endParaRPr lang="en-US" sz="3400" dirty="0" smtClean="0"/>
          </a:p>
        </p:txBody>
      </p:sp>
      <p:sp>
        <p:nvSpPr>
          <p:cNvPr id="7" name="Rounded Rectangle 6"/>
          <p:cNvSpPr/>
          <p:nvPr/>
        </p:nvSpPr>
        <p:spPr>
          <a:xfrm>
            <a:off x="4981575" y="2028825"/>
            <a:ext cx="3810000" cy="1474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Source Sans Pro" pitchFamily="34" charset="0"/>
              </a:rPr>
              <a:t>Fall:  55 PR = 530 SS</a:t>
            </a:r>
          </a:p>
          <a:p>
            <a:pPr algn="ctr"/>
            <a:r>
              <a:rPr lang="en-US" sz="2400" dirty="0" smtClean="0">
                <a:latin typeface="Source Sans Pro" pitchFamily="34" charset="0"/>
              </a:rPr>
              <a:t>Kindergarten Literacy Readiness Indicator</a:t>
            </a:r>
            <a:endParaRPr lang="en-US" sz="2400" dirty="0">
              <a:latin typeface="Source Sans Pro" pitchFamily="34" charset="0"/>
            </a:endParaRPr>
          </a:p>
        </p:txBody>
      </p:sp>
      <p:grpSp>
        <p:nvGrpSpPr>
          <p:cNvPr id="39" name="Group 38"/>
          <p:cNvGrpSpPr/>
          <p:nvPr/>
        </p:nvGrpSpPr>
        <p:grpSpPr>
          <a:xfrm>
            <a:off x="5090260" y="198264"/>
            <a:ext cx="3931920" cy="1645920"/>
            <a:chOff x="301494" y="1733550"/>
            <a:chExt cx="8541013" cy="3524250"/>
          </a:xfrm>
        </p:grpSpPr>
        <p:grpSp>
          <p:nvGrpSpPr>
            <p:cNvPr id="40" name="Group 39"/>
            <p:cNvGrpSpPr/>
            <p:nvPr/>
          </p:nvGrpSpPr>
          <p:grpSpPr>
            <a:xfrm>
              <a:off x="301494" y="2116596"/>
              <a:ext cx="8541013" cy="2929608"/>
              <a:chOff x="301494" y="2116596"/>
              <a:chExt cx="8541013" cy="2929608"/>
            </a:xfrm>
          </p:grpSpPr>
          <p:pic>
            <p:nvPicPr>
              <p:cNvPr id="42"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94" y="2116596"/>
                <a:ext cx="8541013" cy="291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p:cNvSpPr/>
              <p:nvPr/>
            </p:nvSpPr>
            <p:spPr>
              <a:xfrm>
                <a:off x="301494" y="2133600"/>
                <a:ext cx="8541013" cy="2912604"/>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7975" y="1733550"/>
              <a:ext cx="174307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3142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2" presetClass="entr" presetSubtype="8"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0-#ppt_w/2"/>
                                          </p:val>
                                        </p:tav>
                                        <p:tav tm="100000">
                                          <p:val>
                                            <p:strVal val="#ppt_x"/>
                                          </p:val>
                                        </p:tav>
                                      </p:tavLst>
                                    </p:anim>
                                    <p:anim calcmode="lin" valueType="num">
                                      <p:cBhvr additive="base">
                                        <p:cTn id="16" dur="10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000" fill="hold"/>
                                        <p:tgtEl>
                                          <p:spTgt spid="34"/>
                                        </p:tgtEl>
                                        <p:attrNameLst>
                                          <p:attrName>ppt_x</p:attrName>
                                        </p:attrNameLst>
                                      </p:cBhvr>
                                      <p:tavLst>
                                        <p:tav tm="0">
                                          <p:val>
                                            <p:strVal val="0-#ppt_w/2"/>
                                          </p:val>
                                        </p:tav>
                                        <p:tav tm="100000">
                                          <p:val>
                                            <p:strVal val="#ppt_x"/>
                                          </p:val>
                                        </p:tav>
                                      </p:tavLst>
                                    </p:anim>
                                    <p:anim calcmode="lin" valueType="num">
                                      <p:cBhvr additive="base">
                                        <p:cTn id="20" dur="1000" fill="hold"/>
                                        <p:tgtEl>
                                          <p:spTgt spid="34"/>
                                        </p:tgtEl>
                                        <p:attrNameLst>
                                          <p:attrName>ppt_y</p:attrName>
                                        </p:attrNameLst>
                                      </p:cBhvr>
                                      <p:tavLst>
                                        <p:tav tm="0">
                                          <p:val>
                                            <p:strVal val="#ppt_y"/>
                                          </p:val>
                                        </p:tav>
                                        <p:tav tm="100000">
                                          <p:val>
                                            <p:strVal val="#ppt_y"/>
                                          </p:val>
                                        </p:tav>
                                      </p:tavLst>
                                    </p:anim>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Grade</a:t>
            </a:r>
            <a:endParaRPr lang="en-US" dirty="0"/>
          </a:p>
        </p:txBody>
      </p:sp>
      <p:pic>
        <p:nvPicPr>
          <p:cNvPr id="4"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633416"/>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jsalews\Desktop\LOGOS\STAR Early Literac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301" y="5455920"/>
            <a:ext cx="2132899"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jsalews\Desktop\LOGOS\STAR Read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5455920"/>
            <a:ext cx="1615640" cy="64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707" y="4633416"/>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814" y="4633416"/>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921" y="407366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814" y="407366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707" y="407366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071316"/>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921" y="4633416"/>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39439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029" y="295415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921" y="295415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814" y="295415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707" y="295415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029" y="351390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921" y="351390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814" y="351390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707" y="351390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490416"/>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029" y="239439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921" y="239439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814" y="239439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707" y="239439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939934"/>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631441"/>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507" y="4631441"/>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614" y="407168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507" y="407168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07168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722" y="4631441"/>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614" y="4631441"/>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722" y="295217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614" y="295217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507" y="295217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95217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722" y="351193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614" y="351193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507" y="351193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51193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722" y="4071688"/>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722" y="239242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614" y="239242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507" y="239242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392423"/>
            <a:ext cx="5231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R:\NHer\Students Icon\student_gray3.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0391" y="2394916"/>
            <a:ext cx="523109"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p:cNvGrpSpPr/>
          <p:nvPr/>
        </p:nvGrpSpPr>
        <p:grpSpPr>
          <a:xfrm>
            <a:off x="5086350" y="192405"/>
            <a:ext cx="3931920" cy="1645920"/>
            <a:chOff x="301494" y="1764171"/>
            <a:chExt cx="8541013" cy="3524250"/>
          </a:xfrm>
        </p:grpSpPr>
        <p:grpSp>
          <p:nvGrpSpPr>
            <p:cNvPr id="73" name="Group 72"/>
            <p:cNvGrpSpPr/>
            <p:nvPr/>
          </p:nvGrpSpPr>
          <p:grpSpPr>
            <a:xfrm>
              <a:off x="301494" y="2116596"/>
              <a:ext cx="8541013" cy="2929608"/>
              <a:chOff x="301494" y="2116596"/>
              <a:chExt cx="8541013" cy="2929608"/>
            </a:xfrm>
          </p:grpSpPr>
          <p:pic>
            <p:nvPicPr>
              <p:cNvPr id="7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94" y="2116596"/>
                <a:ext cx="8541013" cy="291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Rectangle 75"/>
              <p:cNvSpPr/>
              <p:nvPr/>
            </p:nvSpPr>
            <p:spPr>
              <a:xfrm>
                <a:off x="301494" y="2133600"/>
                <a:ext cx="8541013" cy="2912604"/>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764171"/>
              <a:ext cx="173355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187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0-#ppt_w/2"/>
                                          </p:val>
                                        </p:tav>
                                        <p:tav tm="100000">
                                          <p:val>
                                            <p:strVal val="#ppt_x"/>
                                          </p:val>
                                        </p:tav>
                                      </p:tavLst>
                                    </p:anim>
                                    <p:anim calcmode="lin" valueType="num">
                                      <p:cBhvr additive="base">
                                        <p:cTn id="8" dur="100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000" fill="hold"/>
                                        <p:tgtEl>
                                          <p:spTgt spid="53"/>
                                        </p:tgtEl>
                                        <p:attrNameLst>
                                          <p:attrName>ppt_x</p:attrName>
                                        </p:attrNameLst>
                                      </p:cBhvr>
                                      <p:tavLst>
                                        <p:tav tm="0">
                                          <p:val>
                                            <p:strVal val="0-#ppt_w/2"/>
                                          </p:val>
                                        </p:tav>
                                        <p:tav tm="100000">
                                          <p:val>
                                            <p:strVal val="#ppt_x"/>
                                          </p:val>
                                        </p:tav>
                                      </p:tavLst>
                                    </p:anim>
                                    <p:anim calcmode="lin" valueType="num">
                                      <p:cBhvr additive="base">
                                        <p:cTn id="12" dur="1000" fill="hold"/>
                                        <p:tgtEl>
                                          <p:spTgt spid="5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1000" fill="hold"/>
                                        <p:tgtEl>
                                          <p:spTgt spid="62"/>
                                        </p:tgtEl>
                                        <p:attrNameLst>
                                          <p:attrName>ppt_x</p:attrName>
                                        </p:attrNameLst>
                                      </p:cBhvr>
                                      <p:tavLst>
                                        <p:tav tm="0">
                                          <p:val>
                                            <p:strVal val="0-#ppt_w/2"/>
                                          </p:val>
                                        </p:tav>
                                        <p:tav tm="100000">
                                          <p:val>
                                            <p:strVal val="#ppt_x"/>
                                          </p:val>
                                        </p:tav>
                                      </p:tavLst>
                                    </p:anim>
                                    <p:anim calcmode="lin" valueType="num">
                                      <p:cBhvr additive="base">
                                        <p:cTn id="16" dur="1000" fill="hold"/>
                                        <p:tgtEl>
                                          <p:spTgt spid="6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1000" fill="hold"/>
                                        <p:tgtEl>
                                          <p:spTgt spid="52"/>
                                        </p:tgtEl>
                                        <p:attrNameLst>
                                          <p:attrName>ppt_x</p:attrName>
                                        </p:attrNameLst>
                                      </p:cBhvr>
                                      <p:tavLst>
                                        <p:tav tm="0">
                                          <p:val>
                                            <p:strVal val="0-#ppt_w/2"/>
                                          </p:val>
                                        </p:tav>
                                        <p:tav tm="100000">
                                          <p:val>
                                            <p:strVal val="#ppt_x"/>
                                          </p:val>
                                        </p:tav>
                                      </p:tavLst>
                                    </p:anim>
                                    <p:anim calcmode="lin" valueType="num">
                                      <p:cBhvr additive="base">
                                        <p:cTn id="20" dur="1000" fill="hold"/>
                                        <p:tgtEl>
                                          <p:spTgt spid="52"/>
                                        </p:tgtEl>
                                        <p:attrNameLst>
                                          <p:attrName>ppt_y</p:attrName>
                                        </p:attrNameLst>
                                      </p:cBhvr>
                                      <p:tavLst>
                                        <p:tav tm="0">
                                          <p:val>
                                            <p:strVal val="#ppt_y"/>
                                          </p:val>
                                        </p:tav>
                                        <p:tav tm="100000">
                                          <p:val>
                                            <p:strVal val="#ppt_y"/>
                                          </p:val>
                                        </p:tav>
                                      </p:tavLst>
                                    </p:anim>
                                  </p:childTnLst>
                                </p:cTn>
                              </p:par>
                              <p:par>
                                <p:cTn id="21" presetID="1" presetClass="exit" presetSubtype="0" fill="hold"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1000" fill="hold"/>
                                        <p:tgtEl>
                                          <p:spTgt spid="48"/>
                                        </p:tgtEl>
                                        <p:attrNameLst>
                                          <p:attrName>ppt_x</p:attrName>
                                        </p:attrNameLst>
                                      </p:cBhvr>
                                      <p:tavLst>
                                        <p:tav tm="0">
                                          <p:val>
                                            <p:strVal val="0-#ppt_w/2"/>
                                          </p:val>
                                        </p:tav>
                                        <p:tav tm="100000">
                                          <p:val>
                                            <p:strVal val="#ppt_x"/>
                                          </p:val>
                                        </p:tav>
                                      </p:tavLst>
                                    </p:anim>
                                    <p:anim calcmode="lin" valueType="num">
                                      <p:cBhvr additive="base">
                                        <p:cTn id="33" dur="1000" fill="hold"/>
                                        <p:tgtEl>
                                          <p:spTgt spid="4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1000" fill="hold"/>
                                        <p:tgtEl>
                                          <p:spTgt spid="58"/>
                                        </p:tgtEl>
                                        <p:attrNameLst>
                                          <p:attrName>ppt_x</p:attrName>
                                        </p:attrNameLst>
                                      </p:cBhvr>
                                      <p:tavLst>
                                        <p:tav tm="0">
                                          <p:val>
                                            <p:strVal val="0-#ppt_w/2"/>
                                          </p:val>
                                        </p:tav>
                                        <p:tav tm="100000">
                                          <p:val>
                                            <p:strVal val="#ppt_x"/>
                                          </p:val>
                                        </p:tav>
                                      </p:tavLst>
                                    </p:anim>
                                    <p:anim calcmode="lin" valueType="num">
                                      <p:cBhvr additive="base">
                                        <p:cTn id="37" dur="1000" fill="hold"/>
                                        <p:tgtEl>
                                          <p:spTgt spid="5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1000" fill="hold"/>
                                        <p:tgtEl>
                                          <p:spTgt spid="54"/>
                                        </p:tgtEl>
                                        <p:attrNameLst>
                                          <p:attrName>ppt_x</p:attrName>
                                        </p:attrNameLst>
                                      </p:cBhvr>
                                      <p:tavLst>
                                        <p:tav tm="0">
                                          <p:val>
                                            <p:strVal val="0-#ppt_w/2"/>
                                          </p:val>
                                        </p:tav>
                                        <p:tav tm="100000">
                                          <p:val>
                                            <p:strVal val="#ppt_x"/>
                                          </p:val>
                                        </p:tav>
                                      </p:tavLst>
                                    </p:anim>
                                    <p:anim calcmode="lin" valueType="num">
                                      <p:cBhvr additive="base">
                                        <p:cTn id="41" dur="10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1000" fill="hold"/>
                                        <p:tgtEl>
                                          <p:spTgt spid="63"/>
                                        </p:tgtEl>
                                        <p:attrNameLst>
                                          <p:attrName>ppt_x</p:attrName>
                                        </p:attrNameLst>
                                      </p:cBhvr>
                                      <p:tavLst>
                                        <p:tav tm="0">
                                          <p:val>
                                            <p:strVal val="0-#ppt_w/2"/>
                                          </p:val>
                                        </p:tav>
                                        <p:tav tm="100000">
                                          <p:val>
                                            <p:strVal val="#ppt_x"/>
                                          </p:val>
                                        </p:tav>
                                      </p:tavLst>
                                    </p:anim>
                                    <p:anim calcmode="lin" valueType="num">
                                      <p:cBhvr additive="base">
                                        <p:cTn id="45" dur="1000" fill="hold"/>
                                        <p:tgtEl>
                                          <p:spTgt spid="63"/>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1000" fill="hold"/>
                                        <p:tgtEl>
                                          <p:spTgt spid="47"/>
                                        </p:tgtEl>
                                        <p:attrNameLst>
                                          <p:attrName>ppt_x</p:attrName>
                                        </p:attrNameLst>
                                      </p:cBhvr>
                                      <p:tavLst>
                                        <p:tav tm="0">
                                          <p:val>
                                            <p:strVal val="0-#ppt_w/2"/>
                                          </p:val>
                                        </p:tav>
                                        <p:tav tm="100000">
                                          <p:val>
                                            <p:strVal val="#ppt_x"/>
                                          </p:val>
                                        </p:tav>
                                      </p:tavLst>
                                    </p:anim>
                                    <p:anim calcmode="lin" valueType="num">
                                      <p:cBhvr additive="base">
                                        <p:cTn id="49" dur="1000" fill="hold"/>
                                        <p:tgtEl>
                                          <p:spTgt spid="47"/>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1000" fill="hold"/>
                                        <p:tgtEl>
                                          <p:spTgt spid="49"/>
                                        </p:tgtEl>
                                        <p:attrNameLst>
                                          <p:attrName>ppt_x</p:attrName>
                                        </p:attrNameLst>
                                      </p:cBhvr>
                                      <p:tavLst>
                                        <p:tav tm="0">
                                          <p:val>
                                            <p:strVal val="0-#ppt_w/2"/>
                                          </p:val>
                                        </p:tav>
                                        <p:tav tm="100000">
                                          <p:val>
                                            <p:strVal val="#ppt_x"/>
                                          </p:val>
                                        </p:tav>
                                      </p:tavLst>
                                    </p:anim>
                                    <p:anim calcmode="lin" valueType="num">
                                      <p:cBhvr additive="base">
                                        <p:cTn id="53" dur="1000" fill="hold"/>
                                        <p:tgtEl>
                                          <p:spTgt spid="49"/>
                                        </p:tgtEl>
                                        <p:attrNameLst>
                                          <p:attrName>ppt_y</p:attrName>
                                        </p:attrNameLst>
                                      </p:cBhvr>
                                      <p:tavLst>
                                        <p:tav tm="0">
                                          <p:val>
                                            <p:strVal val="#ppt_y"/>
                                          </p:val>
                                        </p:tav>
                                        <p:tav tm="100000">
                                          <p:val>
                                            <p:strVal val="#ppt_y"/>
                                          </p:val>
                                        </p:tav>
                                      </p:tavLst>
                                    </p:anim>
                                  </p:childTnLst>
                                </p:cTn>
                              </p:par>
                              <p:par>
                                <p:cTn id="54" presetID="1" presetClass="exit" presetSubtype="0" fill="hold" nodeType="withEffect">
                                  <p:stCondLst>
                                    <p:cond delay="0"/>
                                  </p:stCondLst>
                                  <p:childTnLst>
                                    <p:set>
                                      <p:cBhvr>
                                        <p:cTn id="55" dur="1" fill="hold">
                                          <p:stCondLst>
                                            <p:cond delay="0"/>
                                          </p:stCondLst>
                                        </p:cTn>
                                        <p:tgtEl>
                                          <p:spTgt spid="1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3"/>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9"/>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9"/>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11"/>
                                        </p:tgtEl>
                                        <p:attrNameLst>
                                          <p:attrName>style.visibility</p:attrName>
                                        </p:attrNameLst>
                                      </p:cBhvr>
                                      <p:to>
                                        <p:strVal val="hidden"/>
                                      </p:to>
                                    </p:set>
                                  </p:childTnLst>
                                </p:cTn>
                              </p:par>
                            </p:childTnLst>
                          </p:cTn>
                        </p:par>
                        <p:par>
                          <p:cTn id="66" fill="hold">
                            <p:stCondLst>
                              <p:cond delay="2000"/>
                            </p:stCondLst>
                            <p:childTnLst>
                              <p:par>
                                <p:cTn id="67" presetID="2" presetClass="entr" presetSubtype="8"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additive="base">
                                        <p:cTn id="69" dur="1000" fill="hold"/>
                                        <p:tgtEl>
                                          <p:spTgt spid="59"/>
                                        </p:tgtEl>
                                        <p:attrNameLst>
                                          <p:attrName>ppt_x</p:attrName>
                                        </p:attrNameLst>
                                      </p:cBhvr>
                                      <p:tavLst>
                                        <p:tav tm="0">
                                          <p:val>
                                            <p:strVal val="0-#ppt_w/2"/>
                                          </p:val>
                                        </p:tav>
                                        <p:tav tm="100000">
                                          <p:val>
                                            <p:strVal val="#ppt_x"/>
                                          </p:val>
                                        </p:tav>
                                      </p:tavLst>
                                    </p:anim>
                                    <p:anim calcmode="lin" valueType="num">
                                      <p:cBhvr additive="base">
                                        <p:cTn id="70" dur="1000" fill="hold"/>
                                        <p:tgtEl>
                                          <p:spTgt spid="59"/>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additive="base">
                                        <p:cTn id="73" dur="1000" fill="hold"/>
                                        <p:tgtEl>
                                          <p:spTgt spid="55"/>
                                        </p:tgtEl>
                                        <p:attrNameLst>
                                          <p:attrName>ppt_x</p:attrName>
                                        </p:attrNameLst>
                                      </p:cBhvr>
                                      <p:tavLst>
                                        <p:tav tm="0">
                                          <p:val>
                                            <p:strVal val="0-#ppt_w/2"/>
                                          </p:val>
                                        </p:tav>
                                        <p:tav tm="100000">
                                          <p:val>
                                            <p:strVal val="#ppt_x"/>
                                          </p:val>
                                        </p:tav>
                                      </p:tavLst>
                                    </p:anim>
                                    <p:anim calcmode="lin" valueType="num">
                                      <p:cBhvr additive="base">
                                        <p:cTn id="74" dur="1000" fill="hold"/>
                                        <p:tgtEl>
                                          <p:spTgt spid="55"/>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1000" fill="hold"/>
                                        <p:tgtEl>
                                          <p:spTgt spid="64"/>
                                        </p:tgtEl>
                                        <p:attrNameLst>
                                          <p:attrName>ppt_x</p:attrName>
                                        </p:attrNameLst>
                                      </p:cBhvr>
                                      <p:tavLst>
                                        <p:tav tm="0">
                                          <p:val>
                                            <p:strVal val="0-#ppt_w/2"/>
                                          </p:val>
                                        </p:tav>
                                        <p:tav tm="100000">
                                          <p:val>
                                            <p:strVal val="#ppt_x"/>
                                          </p:val>
                                        </p:tav>
                                      </p:tavLst>
                                    </p:anim>
                                    <p:anim calcmode="lin" valueType="num">
                                      <p:cBhvr additive="base">
                                        <p:cTn id="78" dur="1000" fill="hold"/>
                                        <p:tgtEl>
                                          <p:spTgt spid="64"/>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anim calcmode="lin" valueType="num">
                                      <p:cBhvr additive="base">
                                        <p:cTn id="81" dur="1000" fill="hold"/>
                                        <p:tgtEl>
                                          <p:spTgt spid="65"/>
                                        </p:tgtEl>
                                        <p:attrNameLst>
                                          <p:attrName>ppt_x</p:attrName>
                                        </p:attrNameLst>
                                      </p:cBhvr>
                                      <p:tavLst>
                                        <p:tav tm="0">
                                          <p:val>
                                            <p:strVal val="0-#ppt_w/2"/>
                                          </p:val>
                                        </p:tav>
                                        <p:tav tm="100000">
                                          <p:val>
                                            <p:strVal val="#ppt_x"/>
                                          </p:val>
                                        </p:tav>
                                      </p:tavLst>
                                    </p:anim>
                                    <p:anim calcmode="lin" valueType="num">
                                      <p:cBhvr additive="base">
                                        <p:cTn id="82" dur="1000" fill="hold"/>
                                        <p:tgtEl>
                                          <p:spTgt spid="65"/>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1000" fill="hold"/>
                                        <p:tgtEl>
                                          <p:spTgt spid="56"/>
                                        </p:tgtEl>
                                        <p:attrNameLst>
                                          <p:attrName>ppt_x</p:attrName>
                                        </p:attrNameLst>
                                      </p:cBhvr>
                                      <p:tavLst>
                                        <p:tav tm="0">
                                          <p:val>
                                            <p:strVal val="0-#ppt_w/2"/>
                                          </p:val>
                                        </p:tav>
                                        <p:tav tm="100000">
                                          <p:val>
                                            <p:strVal val="#ppt_x"/>
                                          </p:val>
                                        </p:tav>
                                      </p:tavLst>
                                    </p:anim>
                                    <p:anim calcmode="lin" valueType="num">
                                      <p:cBhvr additive="base">
                                        <p:cTn id="86" dur="1000" fill="hold"/>
                                        <p:tgtEl>
                                          <p:spTgt spid="56"/>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additive="base">
                                        <p:cTn id="89" dur="1000" fill="hold"/>
                                        <p:tgtEl>
                                          <p:spTgt spid="60"/>
                                        </p:tgtEl>
                                        <p:attrNameLst>
                                          <p:attrName>ppt_x</p:attrName>
                                        </p:attrNameLst>
                                      </p:cBhvr>
                                      <p:tavLst>
                                        <p:tav tm="0">
                                          <p:val>
                                            <p:strVal val="0-#ppt_w/2"/>
                                          </p:val>
                                        </p:tav>
                                        <p:tav tm="100000">
                                          <p:val>
                                            <p:strVal val="#ppt_x"/>
                                          </p:val>
                                        </p:tav>
                                      </p:tavLst>
                                    </p:anim>
                                    <p:anim calcmode="lin" valueType="num">
                                      <p:cBhvr additive="base">
                                        <p:cTn id="90" dur="1000" fill="hold"/>
                                        <p:tgtEl>
                                          <p:spTgt spid="60"/>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1000" fill="hold"/>
                                        <p:tgtEl>
                                          <p:spTgt spid="50"/>
                                        </p:tgtEl>
                                        <p:attrNameLst>
                                          <p:attrName>ppt_x</p:attrName>
                                        </p:attrNameLst>
                                      </p:cBhvr>
                                      <p:tavLst>
                                        <p:tav tm="0">
                                          <p:val>
                                            <p:strVal val="0-#ppt_w/2"/>
                                          </p:val>
                                        </p:tav>
                                        <p:tav tm="100000">
                                          <p:val>
                                            <p:strVal val="#ppt_x"/>
                                          </p:val>
                                        </p:tav>
                                      </p:tavLst>
                                    </p:anim>
                                    <p:anim calcmode="lin" valueType="num">
                                      <p:cBhvr additive="base">
                                        <p:cTn id="94" dur="1000" fill="hold"/>
                                        <p:tgtEl>
                                          <p:spTgt spid="50"/>
                                        </p:tgtEl>
                                        <p:attrNameLst>
                                          <p:attrName>ppt_y</p:attrName>
                                        </p:attrNameLst>
                                      </p:cBhvr>
                                      <p:tavLst>
                                        <p:tav tm="0">
                                          <p:val>
                                            <p:strVal val="#ppt_y"/>
                                          </p:val>
                                        </p:tav>
                                        <p:tav tm="100000">
                                          <p:val>
                                            <p:strVal val="#ppt_y"/>
                                          </p:val>
                                        </p:tav>
                                      </p:tavLst>
                                    </p:anim>
                                  </p:childTnLst>
                                </p:cTn>
                              </p:par>
                              <p:par>
                                <p:cTn id="95" presetID="2" presetClass="entr" presetSubtype="8"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1000" fill="hold"/>
                                        <p:tgtEl>
                                          <p:spTgt spid="46"/>
                                        </p:tgtEl>
                                        <p:attrNameLst>
                                          <p:attrName>ppt_x</p:attrName>
                                        </p:attrNameLst>
                                      </p:cBhvr>
                                      <p:tavLst>
                                        <p:tav tm="0">
                                          <p:val>
                                            <p:strVal val="0-#ppt_w/2"/>
                                          </p:val>
                                        </p:tav>
                                        <p:tav tm="100000">
                                          <p:val>
                                            <p:strVal val="#ppt_x"/>
                                          </p:val>
                                        </p:tav>
                                      </p:tavLst>
                                    </p:anim>
                                    <p:anim calcmode="lin" valueType="num">
                                      <p:cBhvr additive="base">
                                        <p:cTn id="98" dur="1000" fill="hold"/>
                                        <p:tgtEl>
                                          <p:spTgt spid="46"/>
                                        </p:tgtEl>
                                        <p:attrNameLst>
                                          <p:attrName>ppt_y</p:attrName>
                                        </p:attrNameLst>
                                      </p:cBhvr>
                                      <p:tavLst>
                                        <p:tav tm="0">
                                          <p:val>
                                            <p:strVal val="#ppt_y"/>
                                          </p:val>
                                        </p:tav>
                                        <p:tav tm="100000">
                                          <p:val>
                                            <p:strVal val="#ppt_y"/>
                                          </p:val>
                                        </p:tav>
                                      </p:tavLst>
                                    </p:anim>
                                  </p:childTnLst>
                                </p:cTn>
                              </p:par>
                              <p:par>
                                <p:cTn id="99" presetID="1" presetClass="exit" presetSubtype="0" fill="hold" nodeType="withEffect">
                                  <p:stCondLst>
                                    <p:cond delay="0"/>
                                  </p:stCondLst>
                                  <p:childTnLst>
                                    <p:set>
                                      <p:cBhvr>
                                        <p:cTn id="100" dur="1" fill="hold">
                                          <p:stCondLst>
                                            <p:cond delay="0"/>
                                          </p:stCondLst>
                                        </p:cTn>
                                        <p:tgtEl>
                                          <p:spTgt spid="24"/>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30"/>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31"/>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25"/>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2"/>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8"/>
                                        </p:tgtEl>
                                        <p:attrNameLst>
                                          <p:attrName>style.visibility</p:attrName>
                                        </p:attrNameLst>
                                      </p:cBhvr>
                                      <p:to>
                                        <p:strVal val="hidden"/>
                                      </p:to>
                                    </p:set>
                                  </p:childTnLst>
                                </p:cTn>
                              </p:par>
                              <p:par>
                                <p:cTn id="115" presetID="2" presetClass="entr" presetSubtype="8" fill="hold"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additive="base">
                                        <p:cTn id="117" dur="1000" fill="hold"/>
                                        <p:tgtEl>
                                          <p:spTgt spid="66"/>
                                        </p:tgtEl>
                                        <p:attrNameLst>
                                          <p:attrName>ppt_x</p:attrName>
                                        </p:attrNameLst>
                                      </p:cBhvr>
                                      <p:tavLst>
                                        <p:tav tm="0">
                                          <p:val>
                                            <p:strVal val="0-#ppt_w/2"/>
                                          </p:val>
                                        </p:tav>
                                        <p:tav tm="100000">
                                          <p:val>
                                            <p:strVal val="#ppt_x"/>
                                          </p:val>
                                        </p:tav>
                                      </p:tavLst>
                                    </p:anim>
                                    <p:anim calcmode="lin" valueType="num">
                                      <p:cBhvr additive="base">
                                        <p:cTn id="118" dur="1000" fill="hold"/>
                                        <p:tgtEl>
                                          <p:spTgt spid="66"/>
                                        </p:tgtEl>
                                        <p:attrNameLst>
                                          <p:attrName>ppt_y</p:attrName>
                                        </p:attrNameLst>
                                      </p:cBhvr>
                                      <p:tavLst>
                                        <p:tav tm="0">
                                          <p:val>
                                            <p:strVal val="#ppt_y"/>
                                          </p:val>
                                        </p:tav>
                                        <p:tav tm="100000">
                                          <p:val>
                                            <p:strVal val="#ppt_y"/>
                                          </p:val>
                                        </p:tav>
                                      </p:tavLst>
                                    </p:anim>
                                  </p:childTnLst>
                                </p:cTn>
                              </p:par>
                              <p:par>
                                <p:cTn id="119" presetID="1" presetClass="exit" presetSubtype="0" fill="hold" nodeType="withEffect">
                                  <p:stCondLst>
                                    <p:cond delay="0"/>
                                  </p:stCondLst>
                                  <p:childTnLst>
                                    <p:set>
                                      <p:cBhvr>
                                        <p:cTn id="12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42&quot;/&gt;&lt;lineCharCount val=&quot;30&quot;/&gt;&lt;lineCharCount val=&quot;18&quot;/&gt;&lt;lineCharCount val=&quot;36&quot;/&gt;&lt;lineCharCount val=&quot;29&quot;/&gt;&lt;lineCharCount val=&quot;22&quot;/&gt;&lt;lineCharCount val=&quot;1&quot;/&gt;&lt;/TableIndex&gt;&lt;/ShapeTextInfo&gt;"/>
</p:tagLst>
</file>

<file path=ppt/theme/theme1.xml><?xml version="1.0" encoding="utf-8"?>
<a:theme xmlns:a="http://schemas.openxmlformats.org/drawingml/2006/main" name="Office Theme">
  <a:themeElements>
    <a:clrScheme name="RLI Corporate Theme">
      <a:dk1>
        <a:srgbClr val="555555"/>
      </a:dk1>
      <a:lt1>
        <a:srgbClr val="FFFFFF"/>
      </a:lt1>
      <a:dk2>
        <a:srgbClr val="326295"/>
      </a:dk2>
      <a:lt2>
        <a:srgbClr val="CCCCCB"/>
      </a:lt2>
      <a:accent1>
        <a:srgbClr val="326295"/>
      </a:accent1>
      <a:accent2>
        <a:srgbClr val="F4801F"/>
      </a:accent2>
      <a:accent3>
        <a:srgbClr val="31B3FF"/>
      </a:accent3>
      <a:accent4>
        <a:srgbClr val="CCCCCB"/>
      </a:accent4>
      <a:accent5>
        <a:srgbClr val="555555"/>
      </a:accent5>
      <a:accent6>
        <a:srgbClr val="F2F2F2"/>
      </a:accent6>
      <a:hlink>
        <a:srgbClr val="31B3FF"/>
      </a:hlink>
      <a:folHlink>
        <a:srgbClr val="F48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defRPr sz="3400" dirty="0" smtClean="0"/>
        </a:defPPr>
      </a:lstStyle>
    </a:txDef>
  </a:objectDefaults>
  <a:extraClrSchemeLst/>
</a:theme>
</file>

<file path=ppt/theme/theme2.xml><?xml version="1.0" encoding="utf-8"?>
<a:theme xmlns:a="http://schemas.openxmlformats.org/drawingml/2006/main" name="Image">
  <a:themeElements>
    <a:clrScheme name="RLI Corporate Theme">
      <a:dk1>
        <a:srgbClr val="555555"/>
      </a:dk1>
      <a:lt1>
        <a:srgbClr val="FFFFFF"/>
      </a:lt1>
      <a:dk2>
        <a:srgbClr val="326295"/>
      </a:dk2>
      <a:lt2>
        <a:srgbClr val="CCCCCB"/>
      </a:lt2>
      <a:accent1>
        <a:srgbClr val="326295"/>
      </a:accent1>
      <a:accent2>
        <a:srgbClr val="F4801F"/>
      </a:accent2>
      <a:accent3>
        <a:srgbClr val="53ADE1"/>
      </a:accent3>
      <a:accent4>
        <a:srgbClr val="CCCCCB"/>
      </a:accent4>
      <a:accent5>
        <a:srgbClr val="555555"/>
      </a:accent5>
      <a:accent6>
        <a:srgbClr val="F2F2F2"/>
      </a:accent6>
      <a:hlink>
        <a:srgbClr val="53ADE1"/>
      </a:hlink>
      <a:folHlink>
        <a:srgbClr val="F4801F"/>
      </a:folHlink>
    </a:clrScheme>
    <a:fontScheme name="Imag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Im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7743</TotalTime>
  <Words>473</Words>
  <Application>Microsoft Office PowerPoint</Application>
  <PresentationFormat>On-screen Show (4:3)</PresentationFormat>
  <Paragraphs>131</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Image</vt:lpstr>
      <vt:lpstr>PowerPoint Presentation</vt:lpstr>
      <vt:lpstr>Agenda</vt:lpstr>
      <vt:lpstr>STAR Early Learning</vt:lpstr>
      <vt:lpstr>STAR Early Literacy Benchmarks</vt:lpstr>
      <vt:lpstr>Default benchmarks in the software</vt:lpstr>
      <vt:lpstr>Benefits of new benchmarks</vt:lpstr>
      <vt:lpstr>STAR Early Literacy Benchmarks</vt:lpstr>
      <vt:lpstr>Kindergarten</vt:lpstr>
      <vt:lpstr>1st Grade</vt:lpstr>
      <vt:lpstr>2nd and 3rd Grade</vt:lpstr>
      <vt:lpstr>PowerPoint Presentation</vt:lpstr>
      <vt:lpstr>When to transition to STAR Reading</vt:lpstr>
      <vt:lpstr>PowerPoint Presentation</vt:lpstr>
      <vt:lpstr>Meeting student needs</vt:lpstr>
      <vt:lpstr>PowerPoint Presentation</vt:lpstr>
      <vt:lpstr>How do you make meaning of the scaled score?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set up for success</vt:lpstr>
      <vt:lpstr>STAR Early Learning Resources Page</vt:lpstr>
      <vt:lpstr>Contact Renaissance Learning to convert scores</vt:lpstr>
      <vt:lpstr>Renaissance Learning resources and support</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Reeder</dc:creator>
  <cp:lastModifiedBy>Bright, Donna</cp:lastModifiedBy>
  <cp:revision>341</cp:revision>
  <cp:lastPrinted>2015-09-08T15:22:21Z</cp:lastPrinted>
  <dcterms:created xsi:type="dcterms:W3CDTF">2013-09-30T18:36:14Z</dcterms:created>
  <dcterms:modified xsi:type="dcterms:W3CDTF">2015-09-08T20:43:22Z</dcterms:modified>
</cp:coreProperties>
</file>