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61" r:id="rId2"/>
    <p:sldId id="263" r:id="rId3"/>
    <p:sldId id="264" r:id="rId4"/>
    <p:sldId id="262" r:id="rId5"/>
    <p:sldId id="265" r:id="rId6"/>
    <p:sldId id="266" r:id="rId7"/>
    <p:sldId id="267" r:id="rId8"/>
    <p:sldId id="268" r:id="rId9"/>
    <p:sldId id="269" r:id="rId10"/>
    <p:sldId id="270" r:id="rId11"/>
    <p:sldId id="271" r:id="rId12"/>
    <p:sldId id="324" r:id="rId13"/>
    <p:sldId id="325" r:id="rId14"/>
    <p:sldId id="326" r:id="rId15"/>
    <p:sldId id="327" r:id="rId16"/>
    <p:sldId id="328" r:id="rId17"/>
    <p:sldId id="272" r:id="rId18"/>
    <p:sldId id="273"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297"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ensen, Mandy" initials="C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4" autoAdjust="0"/>
    <p:restoredTop sz="94680" autoAdjust="0"/>
  </p:normalViewPr>
  <p:slideViewPr>
    <p:cSldViewPr snapToGrid="0" snapToObjects="1">
      <p:cViewPr varScale="1">
        <p:scale>
          <a:sx n="106" d="100"/>
          <a:sy n="106" d="100"/>
        </p:scale>
        <p:origin x="8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1/26/2015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a:t>
            </a:fld>
            <a:endParaRPr lang="en-US"/>
          </a:p>
        </p:txBody>
      </p:sp>
    </p:spTree>
    <p:extLst>
      <p:ext uri="{BB962C8B-B14F-4D97-AF65-F5344CB8AC3E}">
        <p14:creationId xmlns:p14="http://schemas.microsoft.com/office/powerpoint/2010/main" val="218391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290513" indent="-290513">
              <a:spcBef>
                <a:spcPct val="0"/>
              </a:spcBef>
              <a:buFontTx/>
              <a:buChar char="•"/>
            </a:pPr>
            <a:r>
              <a:rPr lang="en-US" smtClean="0"/>
              <a:t>Save time by eliminating paperwork and manual calculations by reliably automating data capture and analysis.</a:t>
            </a:r>
          </a:p>
          <a:p>
            <a:pPr marL="290513" indent="-290513">
              <a:spcBef>
                <a:spcPct val="0"/>
              </a:spcBef>
              <a:buFontTx/>
              <a:buChar char="•"/>
            </a:pPr>
            <a:r>
              <a:rPr lang="en-US" smtClean="0"/>
              <a:t>Keep students on track for success in their development of the early math skills by comparing student progress with research-based benchmark goals </a:t>
            </a:r>
          </a:p>
          <a:p>
            <a:pPr marL="290513" indent="-290513">
              <a:spcBef>
                <a:spcPct val="0"/>
              </a:spcBef>
              <a:buFontTx/>
              <a:buChar char="•"/>
            </a:pPr>
            <a:r>
              <a:rPr lang="en-US" smtClean="0"/>
              <a:t>Understand student thought process through diagnostic interviews that determine student problem-solving strategies students are employing and skills.</a:t>
            </a:r>
          </a:p>
          <a:p>
            <a:pPr marL="290513" indent="-290513">
              <a:spcBef>
                <a:spcPct val="0"/>
              </a:spcBef>
              <a:buFontTx/>
              <a:buChar char="•"/>
            </a:pPr>
            <a:r>
              <a:rPr lang="en-US" smtClean="0"/>
              <a:t>Close the gap between data and instruction by providing immediate insight into student results and delivering recommended activities to strengthen skills and games to enhance motivation. </a:t>
            </a:r>
          </a:p>
          <a:p>
            <a:pPr marL="290513" indent="-290513">
              <a:spcBef>
                <a:spcPct val="0"/>
              </a:spcBef>
              <a:buFontTx/>
              <a:buChar char="•"/>
            </a:pPr>
            <a:r>
              <a:rPr lang="en-US" smtClean="0"/>
              <a:t>Help educators use data effectively to make decisions at all levels with integrated reporting and analysis tools that pinpoint areas of need, help administrators allocate resources and target professional development.</a:t>
            </a:r>
          </a:p>
          <a:p>
            <a:pPr marL="290513" indent="-290513">
              <a:spcBef>
                <a:spcPct val="0"/>
              </a:spcBef>
            </a:pPr>
            <a:endParaRPr lang="en-US" smtClean="0"/>
          </a:p>
          <a:p>
            <a:pPr marL="290513" indent="-290513">
              <a:spcBef>
                <a:spcPct val="0"/>
              </a:spcBef>
            </a:pPr>
            <a:endParaRPr lang="en-US" smtClean="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743AEA62-C9BB-49A3-AA1E-9F8E41621622}" type="slidenum">
              <a:rPr lang="en-US">
                <a:latin typeface="Calibri" pitchFamily="34" charset="0"/>
              </a:rPr>
              <a:pPr/>
              <a:t>27</a:t>
            </a:fld>
            <a:endParaRPr lang="en-US">
              <a:latin typeface="Calibri" pitchFamily="34" charset="0"/>
            </a:endParaRPr>
          </a:p>
        </p:txBody>
      </p:sp>
    </p:spTree>
    <p:extLst>
      <p:ext uri="{BB962C8B-B14F-4D97-AF65-F5344CB8AC3E}">
        <p14:creationId xmlns:p14="http://schemas.microsoft.com/office/powerpoint/2010/main" val="36179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US" smtClean="0">
                <a:latin typeface="Arial" pitchFamily="34" charset="0"/>
                <a:cs typeface="Arial" pitchFamily="34" charset="0"/>
              </a:rPr>
              <a:t>Benchmark goals are based on longitudinal research examining how a score on a measure at a specific point in time predicts later reading outcomes.</a:t>
            </a:r>
          </a:p>
          <a:p>
            <a:pPr defTabSz="930275">
              <a:spcBef>
                <a:spcPct val="0"/>
              </a:spcBef>
            </a:pPr>
            <a:endParaRPr lang="en-US" smtClean="0"/>
          </a:p>
          <a:p>
            <a:pPr defTabSz="930275">
              <a:spcBef>
                <a:spcPct val="0"/>
              </a:spcBef>
            </a:pPr>
            <a:r>
              <a:rPr lang="en-US" smtClean="0"/>
              <a:t>The </a:t>
            </a:r>
            <a:r>
              <a:rPr lang="en-US" altLang="en-US" smtClean="0"/>
              <a:t>“</a:t>
            </a:r>
            <a:r>
              <a:rPr lang="en-US" smtClean="0"/>
              <a:t>Student Progress Report</a:t>
            </a:r>
            <a:r>
              <a:rPr lang="en-US" altLang="en-US" smtClean="0"/>
              <a:t>”</a:t>
            </a:r>
            <a:r>
              <a:rPr lang="en-US" smtClean="0"/>
              <a:t> displays the student</a:t>
            </a:r>
            <a:r>
              <a:rPr lang="en-US" altLang="en-US" smtClean="0"/>
              <a:t>’</a:t>
            </a:r>
            <a:r>
              <a:rPr lang="en-US" smtClean="0"/>
              <a:t>s performance on progress monitoring measures over the course of the school year. This aimline report is central to tracking the effectiveness of instructional interventions. </a:t>
            </a:r>
          </a:p>
          <a:p>
            <a:pPr defTabSz="930275">
              <a:spcBef>
                <a:spcPct val="0"/>
              </a:spcBef>
            </a:pPr>
            <a:endParaRPr lang="en-US" smtClean="0"/>
          </a:p>
          <a:p>
            <a:pPr defTabSz="930275">
              <a:spcBef>
                <a:spcPct val="0"/>
              </a:spcBef>
            </a:pPr>
            <a:r>
              <a:rPr lang="en-US" smtClean="0"/>
              <a:t>Where are we?</a:t>
            </a:r>
          </a:p>
          <a:p>
            <a:pPr defTabSz="930275">
              <a:spcBef>
                <a:spcPct val="0"/>
              </a:spcBef>
            </a:pPr>
            <a:r>
              <a:rPr lang="en-US" smtClean="0"/>
              <a:t>(What is our goal?) Where do our students need to be?</a:t>
            </a:r>
          </a:p>
          <a:p>
            <a:pPr defTabSz="930275">
              <a:spcBef>
                <a:spcPct val="0"/>
              </a:spcBef>
            </a:pPr>
            <a:r>
              <a:rPr lang="en-US" smtClean="0"/>
              <a:t>What trajectory should we follow?</a:t>
            </a:r>
          </a:p>
          <a:p>
            <a:pPr defTabSz="930275">
              <a:spcBef>
                <a:spcPct val="0"/>
              </a:spcBef>
            </a:pPr>
            <a:r>
              <a:rPr lang="en-US" smtClean="0"/>
              <a:t>How are we doing?</a:t>
            </a:r>
          </a:p>
          <a:p>
            <a:pPr defTabSz="930275">
              <a:spcBef>
                <a:spcPct val="0"/>
              </a:spcBef>
            </a:pPr>
            <a:r>
              <a:rPr lang="en-US" smtClean="0"/>
              <a:t>Do we need to make a change?</a:t>
            </a:r>
          </a:p>
          <a:p>
            <a:pPr defTabSz="930275">
              <a:spcBef>
                <a:spcPct val="0"/>
              </a:spcBef>
            </a:pPr>
            <a:endParaRPr lang="en-US"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A3423CFB-4C84-4BB3-8A5D-33ACD3477F84}" type="slidenum">
              <a:rPr lang="en-US">
                <a:latin typeface="Calibri" pitchFamily="34" charset="0"/>
              </a:rPr>
              <a:pPr/>
              <a:t>29</a:t>
            </a:fld>
            <a:endParaRPr lang="en-US">
              <a:latin typeface="Calibri" pitchFamily="34" charset="0"/>
            </a:endParaRPr>
          </a:p>
        </p:txBody>
      </p:sp>
    </p:spTree>
    <p:extLst>
      <p:ext uri="{BB962C8B-B14F-4D97-AF65-F5344CB8AC3E}">
        <p14:creationId xmlns:p14="http://schemas.microsoft.com/office/powerpoint/2010/main" val="18851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smtClean="0"/>
              <a:t>Reinforcement activities are recommended directly on the assessment device or via web reports; includes instructions, required materials, and objectives to help manage activities with individual students or groups of students. </a:t>
            </a:r>
          </a:p>
          <a:p>
            <a:pPr defTabSz="914400">
              <a:spcBef>
                <a:spcPct val="0"/>
              </a:spcBef>
            </a:pPr>
            <a:endParaRPr lang="en-US" smtClean="0"/>
          </a:p>
          <a:p>
            <a:pPr defTabSz="914400">
              <a:spcBef>
                <a:spcPct val="0"/>
              </a:spcBef>
            </a:pPr>
            <a:endParaRPr 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98700F9B-E737-49B0-88C4-A7A3EEC8BE2A}" type="slidenum">
              <a:rPr lang="en-US">
                <a:latin typeface="Calibri" pitchFamily="34" charset="0"/>
              </a:rPr>
              <a:pPr/>
              <a:t>31</a:t>
            </a:fld>
            <a:endParaRPr lang="en-US">
              <a:latin typeface="Calibri" pitchFamily="34" charset="0"/>
            </a:endParaRPr>
          </a:p>
        </p:txBody>
      </p:sp>
    </p:spTree>
    <p:extLst>
      <p:ext uri="{BB962C8B-B14F-4D97-AF65-F5344CB8AC3E}">
        <p14:creationId xmlns:p14="http://schemas.microsoft.com/office/powerpoint/2010/main" val="90632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buClr>
                <a:schemeClr val="accent4"/>
              </a:buClr>
              <a:defRPr/>
            </a:pPr>
            <a:r>
              <a:rPr lang="en-US" dirty="0" smtClean="0">
                <a:solidFill>
                  <a:schemeClr val="accent1"/>
                </a:solidFill>
                <a:ea typeface="+mn-ea"/>
                <a:cs typeface="Arial" pitchFamily="34" charset="0"/>
              </a:rPr>
              <a:t>The Reporting and Analysis Suite is a reporting system which allows instructional leaders to:</a:t>
            </a:r>
          </a:p>
          <a:p>
            <a:pPr marL="174708" indent="-174708" fontAlgn="auto">
              <a:spcBef>
                <a:spcPts val="0"/>
              </a:spcBef>
              <a:spcAft>
                <a:spcPts val="0"/>
              </a:spcAft>
              <a:buClr>
                <a:schemeClr val="accent4"/>
              </a:buClr>
              <a:buFont typeface="Arial" pitchFamily="34" charset="0"/>
              <a:buChar char="•"/>
              <a:defRPr/>
            </a:pPr>
            <a:r>
              <a:rPr lang="en-US" dirty="0" smtClean="0">
                <a:latin typeface="Franklin Gothic Book" pitchFamily="34" charset="0"/>
                <a:ea typeface="+mn-ea"/>
              </a:rPr>
              <a:t>Access views of aggregate data</a:t>
            </a:r>
          </a:p>
          <a:p>
            <a:pPr marL="174708" indent="-174708" fontAlgn="auto">
              <a:spcBef>
                <a:spcPts val="0"/>
              </a:spcBef>
              <a:spcAft>
                <a:spcPts val="0"/>
              </a:spcAft>
              <a:buClr>
                <a:schemeClr val="accent4"/>
              </a:buClr>
              <a:buFont typeface="Arial" pitchFamily="34" charset="0"/>
              <a:buChar char="•"/>
              <a:defRPr/>
            </a:pPr>
            <a:r>
              <a:rPr lang="en-US" dirty="0" smtClean="0">
                <a:latin typeface="Franklin Gothic Book" pitchFamily="34" charset="0"/>
                <a:ea typeface="+mn-ea"/>
              </a:rPr>
              <a:t>Analyze data to make informed decisions about students and instruction</a:t>
            </a:r>
          </a:p>
          <a:p>
            <a:pPr fontAlgn="auto">
              <a:spcBef>
                <a:spcPts val="0"/>
              </a:spcBef>
              <a:spcAft>
                <a:spcPts val="0"/>
              </a:spcAft>
              <a:defRPr/>
            </a:pPr>
            <a:endParaRPr lang="en-US" dirty="0" smtClean="0">
              <a:ea typeface="+mn-ea"/>
            </a:endParaRPr>
          </a:p>
          <a:p>
            <a:pPr fontAlgn="auto">
              <a:spcBef>
                <a:spcPts val="0"/>
              </a:spcBef>
              <a:spcAft>
                <a:spcPts val="0"/>
              </a:spcAft>
              <a:defRPr/>
            </a:pPr>
            <a:endParaRPr lang="en-US" dirty="0">
              <a:ea typeface="+mn-ea"/>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B095A3A5-219A-4F90-B53A-2F6387C70A55}" type="slidenum">
              <a:rPr lang="en-US">
                <a:latin typeface="Calibri" pitchFamily="34" charset="0"/>
              </a:rPr>
              <a:pPr/>
              <a:t>32</a:t>
            </a:fld>
            <a:endParaRPr lang="en-US">
              <a:latin typeface="Calibri" pitchFamily="34" charset="0"/>
            </a:endParaRPr>
          </a:p>
        </p:txBody>
      </p:sp>
    </p:spTree>
    <p:extLst>
      <p:ext uri="{BB962C8B-B14F-4D97-AF65-F5344CB8AC3E}">
        <p14:creationId xmlns:p14="http://schemas.microsoft.com/office/powerpoint/2010/main" val="239383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Clr>
                <a:srgbClr val="8064A2"/>
              </a:buClr>
            </a:pPr>
            <a:r>
              <a:rPr lang="en-US" smtClean="0">
                <a:solidFill>
                  <a:schemeClr val="accent1"/>
                </a:solidFill>
                <a:cs typeface="Arial" pitchFamily="34" charset="0"/>
              </a:rPr>
              <a:t>The Reporting and Analysis Suite is a reporting system which allows instructional leaders to:</a:t>
            </a:r>
          </a:p>
          <a:p>
            <a:pPr>
              <a:spcBef>
                <a:spcPct val="0"/>
              </a:spcBef>
              <a:buClr>
                <a:srgbClr val="8064A2"/>
              </a:buClr>
              <a:buFontTx/>
              <a:buChar char="•"/>
            </a:pPr>
            <a:r>
              <a:rPr lang="en-US" smtClean="0">
                <a:latin typeface="Franklin Gothic Book" pitchFamily="34" charset="0"/>
              </a:rPr>
              <a:t>Access views of aggregate data</a:t>
            </a:r>
          </a:p>
          <a:p>
            <a:pPr>
              <a:spcBef>
                <a:spcPct val="0"/>
              </a:spcBef>
              <a:buClr>
                <a:srgbClr val="8064A2"/>
              </a:buClr>
              <a:buFontTx/>
              <a:buChar char="•"/>
            </a:pPr>
            <a:r>
              <a:rPr lang="en-US" smtClean="0">
                <a:latin typeface="Franklin Gothic Book" pitchFamily="34" charset="0"/>
              </a:rPr>
              <a:t>Analyze data to make informed decisions about students and instruction</a:t>
            </a:r>
          </a:p>
          <a:p>
            <a:pPr marL="0" lvl="1">
              <a:spcBef>
                <a:spcPct val="0"/>
              </a:spcBef>
            </a:pPr>
            <a:endParaRPr lang="en-US" smtClean="0"/>
          </a:p>
          <a:p>
            <a:pPr marL="0" lvl="1">
              <a:spcBef>
                <a:spcPct val="0"/>
              </a:spcBef>
            </a:pPr>
            <a:r>
              <a:rPr lang="en-US" smtClean="0"/>
              <a:t>There are two categories of reports in the Reporting and Analysis Suite, score reports and fidelity reports. </a:t>
            </a:r>
          </a:p>
          <a:p>
            <a:pPr marL="0" lvl="1">
              <a:spcBef>
                <a:spcPct val="0"/>
              </a:spcBef>
            </a:pPr>
            <a:r>
              <a:rPr lang="en-US" smtClean="0"/>
              <a:t>Fidelity reports: progress monitoring fidelity and benchmark completion</a:t>
            </a:r>
          </a:p>
          <a:p>
            <a:pPr marL="0" lvl="1">
              <a:spcBef>
                <a:spcPct val="0"/>
              </a:spcBef>
            </a:pPr>
            <a:r>
              <a:rPr lang="en-US" smtClean="0"/>
              <a:t>Score Reports: comparing populations, comparing measures, correlation/effectiveness, growth</a:t>
            </a:r>
          </a:p>
          <a:p>
            <a:pPr>
              <a:spcBef>
                <a:spcPct val="0"/>
              </a:spcBef>
            </a:pPr>
            <a:endParaRPr lang="en-US" smtClean="0"/>
          </a:p>
          <a:p>
            <a:pPr>
              <a:spcBef>
                <a:spcPct val="0"/>
              </a:spcBef>
            </a:pPr>
            <a:endParaRPr lang="en-US"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FD61DEEB-0B56-46A7-936E-1D4A26C30D73}" type="slidenum">
              <a:rPr lang="en-US">
                <a:latin typeface="Calibri" pitchFamily="34" charset="0"/>
              </a:rPr>
              <a:pPr/>
              <a:t>35</a:t>
            </a:fld>
            <a:endParaRPr lang="en-US">
              <a:latin typeface="Calibri" pitchFamily="34" charset="0"/>
            </a:endParaRPr>
          </a:p>
        </p:txBody>
      </p:sp>
    </p:spTree>
    <p:extLst>
      <p:ext uri="{BB962C8B-B14F-4D97-AF65-F5344CB8AC3E}">
        <p14:creationId xmlns:p14="http://schemas.microsoft.com/office/powerpoint/2010/main" val="127070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1/26/2015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a:t>
            </a:fld>
            <a:endParaRPr lang="en-US"/>
          </a:p>
        </p:txBody>
      </p:sp>
    </p:spTree>
    <p:extLst>
      <p:ext uri="{BB962C8B-B14F-4D97-AF65-F5344CB8AC3E}">
        <p14:creationId xmlns:p14="http://schemas.microsoft.com/office/powerpoint/2010/main" val="271900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1/26/2015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a:t>
            </a:fld>
            <a:endParaRPr lang="en-US" dirty="0"/>
          </a:p>
        </p:txBody>
      </p:sp>
    </p:spTree>
    <p:extLst>
      <p:ext uri="{BB962C8B-B14F-4D97-AF65-F5344CB8AC3E}">
        <p14:creationId xmlns:p14="http://schemas.microsoft.com/office/powerpoint/2010/main" val="199186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of what assessments you are currently using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1/26/2015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5</a:t>
            </a:fld>
            <a:endParaRPr lang="en-US"/>
          </a:p>
        </p:txBody>
      </p:sp>
    </p:spTree>
    <p:extLst>
      <p:ext uri="{BB962C8B-B14F-4D97-AF65-F5344CB8AC3E}">
        <p14:creationId xmlns:p14="http://schemas.microsoft.com/office/powerpoint/2010/main" val="308531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on-going training and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1/26/2015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a:t>
            </a:fld>
            <a:endParaRPr lang="en-US"/>
          </a:p>
        </p:txBody>
      </p:sp>
    </p:spTree>
    <p:extLst>
      <p:ext uri="{BB962C8B-B14F-4D97-AF65-F5344CB8AC3E}">
        <p14:creationId xmlns:p14="http://schemas.microsoft.com/office/powerpoint/2010/main" val="109452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a:t>
            </a:r>
            <a:r>
              <a:rPr lang="en-US" baseline="0" dirty="0" smtClean="0"/>
              <a:t> CBLA and Read to Achieve waited for year to year funding which was always approved.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1/26/2015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10</a:t>
            </a:fld>
            <a:endParaRPr lang="en-US"/>
          </a:p>
        </p:txBody>
      </p:sp>
    </p:spTree>
    <p:extLst>
      <p:ext uri="{BB962C8B-B14F-4D97-AF65-F5344CB8AC3E}">
        <p14:creationId xmlns:p14="http://schemas.microsoft.com/office/powerpoint/2010/main" val="310192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Item-Level Advisor analyzes individual student responses from both Benchmark and Progress Monitoring assessments by identifying and explaining patterns in individual</a:t>
            </a:r>
            <a:r>
              <a:rPr lang="en-US" baseline="0" dirty="0" smtClean="0"/>
              <a:t> </a:t>
            </a:r>
            <a:r>
              <a:rPr lang="en-US" dirty="0" smtClean="0"/>
              <a:t>student’s skill development.  </a:t>
            </a:r>
          </a:p>
          <a:p>
            <a:pPr marL="171450" marR="0" indent="-17145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Teachers are also provided recommended activities that are selected based upon individual</a:t>
            </a:r>
            <a:r>
              <a:rPr lang="en-US" baseline="0" dirty="0" smtClean="0"/>
              <a:t> </a:t>
            </a:r>
            <a:r>
              <a:rPr lang="en-US" dirty="0" smtClean="0"/>
              <a:t>student’s error response patterns.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62E7631-DD0F-415A-A2EA-9E06CD236B27}"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0521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The</a:t>
            </a:r>
            <a:r>
              <a:rPr lang="en-US" baseline="0" dirty="0" smtClean="0"/>
              <a:t> </a:t>
            </a:r>
            <a:r>
              <a:rPr lang="en-US" dirty="0" smtClean="0"/>
              <a:t>Small-Group Advisor was created to leverage DIBELS and TRC data to make effective instructional decisions in the classroom.  </a:t>
            </a:r>
          </a:p>
          <a:p>
            <a:pPr marL="171450" marR="0" lvl="1" indent="-17145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The Small-Group advisor provides assessment-driven feedback to teachers by creating small groups based on appropriate grade-level and time of year skills</a:t>
            </a:r>
            <a:r>
              <a:rPr lang="en-US" baseline="0" dirty="0" smtClean="0"/>
              <a:t>, as well as </a:t>
            </a:r>
            <a:r>
              <a:rPr lang="en-US" dirty="0" smtClean="0"/>
              <a:t>links teachers to reinforcement activities to target instruction</a:t>
            </a:r>
            <a:r>
              <a:rPr lang="en-US" baseline="0" dirty="0" smtClean="0"/>
              <a:t> based on assessment evidence.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2E7631-DD0F-415A-A2EA-9E06CD236B27}"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34310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have access to Home Connect letters.  These letters can be generated in English and/or in</a:t>
            </a:r>
            <a:r>
              <a:rPr lang="en-US" baseline="0" dirty="0" smtClean="0"/>
              <a:t> Spanish.  They explain DIBELS and TRC results in a parent friendly way and also include activities for parents to work on at home.</a:t>
            </a:r>
            <a:endParaRPr lang="en-US" dirty="0"/>
          </a:p>
        </p:txBody>
      </p:sp>
      <p:sp>
        <p:nvSpPr>
          <p:cNvPr id="4" name="Slide Number Placeholder 3"/>
          <p:cNvSpPr>
            <a:spLocks noGrp="1"/>
          </p:cNvSpPr>
          <p:nvPr>
            <p:ph type="sldNum" sz="quarter" idx="10"/>
          </p:nvPr>
        </p:nvSpPr>
        <p:spPr/>
        <p:txBody>
          <a:bodyPr/>
          <a:lstStyle/>
          <a:p>
            <a:fld id="{C2A77001-EE9A-4D30-AFCF-F73A8090B8F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04567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18" name="Title 6"/>
          <p:cNvSpPr>
            <a:spLocks noGrp="1"/>
          </p:cNvSpPr>
          <p:nvPr>
            <p:ph type="title" hasCustomPrompt="1"/>
          </p:nvPr>
        </p:nvSpPr>
        <p:spPr>
          <a:xfrm>
            <a:off x="619153" y="1547066"/>
            <a:ext cx="7653536" cy="638944"/>
          </a:xfrm>
          <a:prstGeom prst="rect">
            <a:avLst/>
          </a:prstGeom>
        </p:spPr>
        <p:txBody>
          <a:bodyPr vert="horz"/>
          <a:lstStyle>
            <a:lvl1pPr algn="l">
              <a:defRPr sz="4000" baseline="0">
                <a:latin typeface="+mj-lt"/>
                <a:cs typeface="Amplify" pitchFamily="50" charset="0"/>
              </a:defRPr>
            </a:lvl1pPr>
          </a:lstStyle>
          <a:p>
            <a:r>
              <a:rPr lang="en-US" dirty="0" smtClean="0"/>
              <a:t>Image and copy</a:t>
            </a:r>
            <a:endParaRPr lang="en-US" dirty="0"/>
          </a:p>
        </p:txBody>
      </p:sp>
      <p:sp>
        <p:nvSpPr>
          <p:cNvPr id="8" name="Text Placeholder 5"/>
          <p:cNvSpPr>
            <a:spLocks noGrp="1"/>
          </p:cNvSpPr>
          <p:nvPr>
            <p:ph type="body" sz="quarter" idx="17" hasCustomPrompt="1"/>
          </p:nvPr>
        </p:nvSpPr>
        <p:spPr>
          <a:xfrm>
            <a:off x="620987" y="2204864"/>
            <a:ext cx="7656238" cy="432073"/>
          </a:xfrm>
          <a:prstGeom prst="rect">
            <a:avLst/>
          </a:prstGeom>
        </p:spPr>
        <p:txBody>
          <a:bodyPr vert="horz"/>
          <a:lstStyle>
            <a:lvl1pPr marL="0" indent="0">
              <a:buNone/>
              <a:defRPr sz="2200">
                <a:solidFill>
                  <a:schemeClr val="tx2"/>
                </a:solidFill>
                <a:latin typeface="+mj-lt"/>
                <a:cs typeface="Amplify" pitchFamily="50" charset="0"/>
              </a:defRPr>
            </a:lvl1pPr>
          </a:lstStyle>
          <a:p>
            <a:pPr lvl="0"/>
            <a:r>
              <a:rPr lang="en-US" dirty="0" smtClean="0"/>
              <a:t>This is a subhead</a:t>
            </a:r>
            <a:endParaRPr lang="en-US" dirty="0"/>
          </a:p>
        </p:txBody>
      </p:sp>
      <p:sp>
        <p:nvSpPr>
          <p:cNvPr id="6" name="Picture Placeholder 5"/>
          <p:cNvSpPr>
            <a:spLocks noGrp="1"/>
          </p:cNvSpPr>
          <p:nvPr>
            <p:ph type="pic" sz="quarter" idx="18"/>
          </p:nvPr>
        </p:nvSpPr>
        <p:spPr>
          <a:xfrm>
            <a:off x="4800859" y="3434824"/>
            <a:ext cx="3959225" cy="2881312"/>
          </a:xfrm>
          <a:prstGeom prst="rect">
            <a:avLst/>
          </a:prstGeom>
        </p:spPr>
        <p:txBody>
          <a:bodyPr vert="horz"/>
          <a:lstStyle>
            <a:lvl1pPr>
              <a:defRPr>
                <a:latin typeface="+mn-lt"/>
              </a:defRPr>
            </a:lvl1pPr>
          </a:lstStyle>
          <a:p>
            <a:endParaRPr lang="en-US"/>
          </a:p>
        </p:txBody>
      </p:sp>
      <p:sp>
        <p:nvSpPr>
          <p:cNvPr id="12" name="Slide Number Placeholder 5"/>
          <p:cNvSpPr txBox="1">
            <a:spLocks/>
          </p:cNvSpPr>
          <p:nvPr userDrawn="1"/>
        </p:nvSpPr>
        <p:spPr>
          <a:xfrm>
            <a:off x="5892263" y="6359066"/>
            <a:ext cx="2880360" cy="308497"/>
          </a:xfrm>
          <a:prstGeom prst="rect">
            <a:avLst/>
          </a:prstGeom>
        </p:spPr>
        <p:txBody>
          <a:bodyPr vert="horz" lIns="110194" tIns="55097" rIns="110194" bIns="55097" rtlCol="0" anchor="t" anchorCtr="0"/>
          <a:lstStyle>
            <a:defPPr>
              <a:defRPr lang="en-US"/>
            </a:defPPr>
            <a:lvl1pPr marL="0" algn="r" defTabSz="914400" rtl="0" eaLnBrk="1" latinLnBrk="0" hangingPunct="1">
              <a:defRPr sz="800" kern="1200">
                <a:solidFill>
                  <a:srgbClr val="93959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8C57AB-5240-BA49-B147-5E2F8A4B03B6}" type="slidenum">
              <a:rPr lang="en-US" smtClean="0">
                <a:latin typeface="Amplify Regular"/>
                <a:cs typeface="Amplify Regular"/>
              </a:rPr>
              <a:pPr/>
              <a:t>‹#›</a:t>
            </a:fld>
            <a:endParaRPr lang="en-US" dirty="0">
              <a:latin typeface="Amplify Regular"/>
              <a:cs typeface="Amplify Regular"/>
            </a:endParaRPr>
          </a:p>
        </p:txBody>
      </p:sp>
      <p:pic>
        <p:nvPicPr>
          <p:cNvPr id="13" name="Picture 12"/>
          <p:cNvPicPr>
            <a:picLocks noChangeAspect="1"/>
          </p:cNvPicPr>
          <p:nvPr userDrawn="1"/>
        </p:nvPicPr>
        <p:blipFill>
          <a:blip r:embed="rId2" cstate="print"/>
          <a:stretch>
            <a:fillRect/>
          </a:stretch>
        </p:blipFill>
        <p:spPr>
          <a:xfrm>
            <a:off x="740129" y="6417418"/>
            <a:ext cx="570197" cy="148252"/>
          </a:xfrm>
          <a:prstGeom prst="rect">
            <a:avLst/>
          </a:prstGeom>
        </p:spPr>
      </p:pic>
      <p:sp>
        <p:nvSpPr>
          <p:cNvPr id="7" name="Content Placeholder 6"/>
          <p:cNvSpPr>
            <a:spLocks noGrp="1"/>
          </p:cNvSpPr>
          <p:nvPr>
            <p:ph sz="quarter" idx="19"/>
          </p:nvPr>
        </p:nvSpPr>
        <p:spPr>
          <a:xfrm>
            <a:off x="635000" y="3451225"/>
            <a:ext cx="3952875" cy="2409825"/>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523442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mplify title slide">
    <p:bg>
      <p:bgPr>
        <a:solidFill>
          <a:schemeClr val="bg2"/>
        </a:solidFill>
        <a:effectLst/>
      </p:bgPr>
    </p:bg>
    <p:spTree>
      <p:nvGrpSpPr>
        <p:cNvPr id="1" name=""/>
        <p:cNvGrpSpPr/>
        <p:nvPr/>
      </p:nvGrpSpPr>
      <p:grpSpPr>
        <a:xfrm>
          <a:off x="0" y="0"/>
          <a:ext cx="0" cy="0"/>
          <a:chOff x="0" y="0"/>
          <a:chExt cx="0" cy="0"/>
        </a:xfrm>
      </p:grpSpPr>
      <p:pic>
        <p:nvPicPr>
          <p:cNvPr id="7" name="Picture 6" descr="Amplify_Logo_Orange-on-blac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3568" y="1739280"/>
            <a:ext cx="2340864" cy="609600"/>
          </a:xfrm>
          <a:prstGeom prst="rect">
            <a:avLst/>
          </a:prstGeom>
        </p:spPr>
      </p:pic>
      <p:sp>
        <p:nvSpPr>
          <p:cNvPr id="2" name="Title 1"/>
          <p:cNvSpPr>
            <a:spLocks noGrp="1"/>
          </p:cNvSpPr>
          <p:nvPr>
            <p:ph type="title" hasCustomPrompt="1"/>
          </p:nvPr>
        </p:nvSpPr>
        <p:spPr>
          <a:xfrm>
            <a:off x="611560" y="2331524"/>
            <a:ext cx="7704856" cy="1143000"/>
          </a:xfrm>
          <a:prstGeom prst="rect">
            <a:avLst/>
          </a:prstGeom>
        </p:spPr>
        <p:txBody>
          <a:bodyPr vert="horz" anchor="t"/>
          <a:lstStyle>
            <a:lvl1pPr algn="l">
              <a:defRPr sz="4800">
                <a:solidFill>
                  <a:schemeClr val="bg1"/>
                </a:solidFill>
                <a:latin typeface="+mj-lt"/>
                <a:cs typeface="Amplify Regular"/>
              </a:defRPr>
            </a:lvl1pPr>
          </a:lstStyle>
          <a:p>
            <a:r>
              <a:rPr lang="en-US" dirty="0" smtClean="0"/>
              <a:t>Title of presentation</a:t>
            </a:r>
            <a:endParaRPr lang="en-US" dirty="0"/>
          </a:p>
        </p:txBody>
      </p:sp>
    </p:spTree>
    <p:extLst>
      <p:ext uri="{BB962C8B-B14F-4D97-AF65-F5344CB8AC3E}">
        <p14:creationId xmlns:p14="http://schemas.microsoft.com/office/powerpoint/2010/main" val="4053487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with title and subhead">
    <p:spTree>
      <p:nvGrpSpPr>
        <p:cNvPr id="1" name=""/>
        <p:cNvGrpSpPr/>
        <p:nvPr/>
      </p:nvGrpSpPr>
      <p:grpSpPr>
        <a:xfrm>
          <a:off x="0" y="0"/>
          <a:ext cx="0" cy="0"/>
          <a:chOff x="0" y="0"/>
          <a:chExt cx="0" cy="0"/>
        </a:xfrm>
      </p:grpSpPr>
      <p:sp>
        <p:nvSpPr>
          <p:cNvPr id="30" name="Slide Number Placeholder 5"/>
          <p:cNvSpPr txBox="1">
            <a:spLocks/>
          </p:cNvSpPr>
          <p:nvPr userDrawn="1"/>
        </p:nvSpPr>
        <p:spPr>
          <a:xfrm>
            <a:off x="5892263" y="6356866"/>
            <a:ext cx="2880360" cy="308497"/>
          </a:xfrm>
          <a:prstGeom prst="rect">
            <a:avLst/>
          </a:prstGeom>
        </p:spPr>
        <p:txBody>
          <a:bodyPr vert="horz" lIns="110194" tIns="55097" rIns="110194" bIns="55097" rtlCol="0" anchor="t" anchorCtr="0"/>
          <a:lstStyle>
            <a:defPPr>
              <a:defRPr lang="en-US"/>
            </a:defPPr>
            <a:lvl1pPr marL="0" algn="r" defTabSz="914400" rtl="0" eaLnBrk="1" latinLnBrk="0" hangingPunct="1">
              <a:defRPr sz="800" kern="1200">
                <a:solidFill>
                  <a:srgbClr val="93959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8C57AB-5240-BA49-B147-5E2F8A4B03B6}" type="slidenum">
              <a:rPr lang="en-US" smtClean="0">
                <a:latin typeface="Amplify Regular"/>
                <a:cs typeface="Amplify Regular"/>
              </a:rPr>
              <a:pPr/>
              <a:t>‹#›</a:t>
            </a:fld>
            <a:endParaRPr lang="en-US" dirty="0">
              <a:latin typeface="Amplify Regular"/>
              <a:cs typeface="Amplify Regular"/>
            </a:endParaRPr>
          </a:p>
        </p:txBody>
      </p:sp>
      <p:pic>
        <p:nvPicPr>
          <p:cNvPr id="9" name="Picture 8"/>
          <p:cNvPicPr>
            <a:picLocks noChangeAspect="1"/>
          </p:cNvPicPr>
          <p:nvPr userDrawn="1"/>
        </p:nvPicPr>
        <p:blipFill>
          <a:blip r:embed="rId2" cstate="print"/>
          <a:stretch>
            <a:fillRect/>
          </a:stretch>
        </p:blipFill>
        <p:spPr>
          <a:xfrm>
            <a:off x="740129" y="6417418"/>
            <a:ext cx="570197" cy="148252"/>
          </a:xfrm>
          <a:prstGeom prst="rect">
            <a:avLst/>
          </a:prstGeom>
        </p:spPr>
      </p:pic>
      <p:sp>
        <p:nvSpPr>
          <p:cNvPr id="6" name="Text Placeholder 5"/>
          <p:cNvSpPr>
            <a:spLocks noGrp="1"/>
          </p:cNvSpPr>
          <p:nvPr>
            <p:ph type="body" sz="quarter" idx="18"/>
          </p:nvPr>
        </p:nvSpPr>
        <p:spPr>
          <a:xfrm>
            <a:off x="4572000" y="1765300"/>
            <a:ext cx="4251325" cy="442913"/>
          </a:xfrm>
          <a:prstGeom prst="rect">
            <a:avLst/>
          </a:prstGeom>
        </p:spPr>
        <p:txBody>
          <a:bodyPr/>
          <a:lstStyle>
            <a:lvl1pPr marL="0" indent="0">
              <a:buFontTx/>
              <a:buNone/>
              <a:defRPr sz="22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10" name="Text Placeholder 9"/>
          <p:cNvSpPr>
            <a:spLocks noGrp="1"/>
          </p:cNvSpPr>
          <p:nvPr>
            <p:ph type="body" sz="quarter" idx="19"/>
          </p:nvPr>
        </p:nvSpPr>
        <p:spPr>
          <a:xfrm>
            <a:off x="4572000" y="2255838"/>
            <a:ext cx="4251325" cy="433387"/>
          </a:xfrm>
          <a:prstGeom prst="rect">
            <a:avLst/>
          </a:prstGeom>
        </p:spPr>
        <p:txBody>
          <a:bodyPr/>
          <a:lstStyle>
            <a:lvl1pPr marL="0" indent="0">
              <a:buFontTx/>
              <a:buNone/>
              <a:defRPr sz="22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dirty="0" smtClean="0"/>
              <a:t>Click to edit Master text styles</a:t>
            </a:r>
          </a:p>
        </p:txBody>
      </p:sp>
    </p:spTree>
    <p:extLst>
      <p:ext uri="{BB962C8B-B14F-4D97-AF65-F5344CB8AC3E}">
        <p14:creationId xmlns:p14="http://schemas.microsoft.com/office/powerpoint/2010/main" val="3240577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5_Amplify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1" y="2613753"/>
            <a:ext cx="8170933" cy="1143000"/>
          </a:xfrm>
          <a:prstGeom prst="rect">
            <a:avLst/>
          </a:prstGeom>
        </p:spPr>
        <p:txBody>
          <a:bodyPr vert="horz" anchor="t"/>
          <a:lstStyle>
            <a:lvl1pPr algn="l">
              <a:defRPr sz="3000">
                <a:solidFill>
                  <a:schemeClr val="tx1"/>
                </a:solidFill>
                <a:latin typeface="Arial"/>
                <a:cs typeface="Arial"/>
              </a:defRPr>
            </a:lvl1pPr>
          </a:lstStyle>
          <a:p>
            <a:r>
              <a:rPr lang="en-US" dirty="0" smtClean="0"/>
              <a:t>Title of presentation</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289460"/>
            <a:ext cx="9144000" cy="2434117"/>
          </a:xfrm>
          <a:prstGeom prst="rect">
            <a:avLst/>
          </a:prstGeom>
        </p:spPr>
      </p:pic>
      <p:pic>
        <p:nvPicPr>
          <p:cNvPr id="7" name="Picture 6" descr="Amplify_insight_RGB_cs3.pd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7048" y="1756870"/>
            <a:ext cx="4590919" cy="594360"/>
          </a:xfrm>
          <a:prstGeom prst="rect">
            <a:avLst/>
          </a:prstGeom>
        </p:spPr>
      </p:pic>
    </p:spTree>
    <p:extLst>
      <p:ext uri="{BB962C8B-B14F-4D97-AF65-F5344CB8AC3E}">
        <p14:creationId xmlns:p14="http://schemas.microsoft.com/office/powerpoint/2010/main" val="243770118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Subhead and Content">
    <p:spTree>
      <p:nvGrpSpPr>
        <p:cNvPr id="1" name=""/>
        <p:cNvGrpSpPr/>
        <p:nvPr/>
      </p:nvGrpSpPr>
      <p:grpSpPr>
        <a:xfrm>
          <a:off x="0" y="0"/>
          <a:ext cx="0" cy="0"/>
          <a:chOff x="0" y="0"/>
          <a:chExt cx="0" cy="0"/>
        </a:xfrm>
      </p:grpSpPr>
      <p:sp>
        <p:nvSpPr>
          <p:cNvPr id="8" name="Content Placeholder 7"/>
          <p:cNvSpPr>
            <a:spLocks noGrp="1"/>
          </p:cNvSpPr>
          <p:nvPr>
            <p:ph sz="quarter" idx="20"/>
          </p:nvPr>
        </p:nvSpPr>
        <p:spPr>
          <a:xfrm>
            <a:off x="457200" y="2021841"/>
            <a:ext cx="8302752" cy="4273911"/>
          </a:xfrm>
          <a:prstGeom prst="rect">
            <a:avLst/>
          </a:prstGeom>
        </p:spPr>
        <p:txBody>
          <a:bodyPr/>
          <a:lstStyle>
            <a:lvl2pPr>
              <a:defRPr/>
            </a:lvl2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29" name="Text Placeholder 5"/>
          <p:cNvSpPr>
            <a:spLocks noGrp="1"/>
          </p:cNvSpPr>
          <p:nvPr>
            <p:ph type="body" sz="quarter" idx="17" hasCustomPrompt="1"/>
          </p:nvPr>
        </p:nvSpPr>
        <p:spPr>
          <a:xfrm>
            <a:off x="459865" y="1387557"/>
            <a:ext cx="8293608" cy="432073"/>
          </a:xfrm>
          <a:prstGeom prst="rect">
            <a:avLst/>
          </a:prstGeom>
        </p:spPr>
        <p:txBody>
          <a:bodyPr vert="horz">
            <a:noAutofit/>
          </a:bodyPr>
          <a:lstStyle>
            <a:lvl1pPr marL="0" indent="0">
              <a:buNone/>
              <a:defRPr sz="2000">
                <a:solidFill>
                  <a:schemeClr val="tx2"/>
                </a:solidFill>
                <a:latin typeface="Arial"/>
                <a:cs typeface="Arial"/>
              </a:defRPr>
            </a:lvl1pPr>
          </a:lstStyle>
          <a:p>
            <a:pPr lvl="0"/>
            <a:r>
              <a:rPr lang="en-US" dirty="0" smtClean="0"/>
              <a:t>Subtitle</a:t>
            </a:r>
            <a:endParaRPr lang="en-US" dirty="0"/>
          </a:p>
        </p:txBody>
      </p:sp>
      <p:sp>
        <p:nvSpPr>
          <p:cNvPr id="6" name="Slide Number Placeholder 5"/>
          <p:cNvSpPr>
            <a:spLocks noGrp="1"/>
          </p:cNvSpPr>
          <p:nvPr>
            <p:ph type="sldNum" sz="quarter" idx="19"/>
          </p:nvPr>
        </p:nvSpPr>
        <p:spPr>
          <a:xfrm>
            <a:off x="455228" y="6307971"/>
            <a:ext cx="2133600" cy="365125"/>
          </a:xfrm>
          <a:prstGeom prst="rect">
            <a:avLst/>
          </a:prstGeom>
        </p:spPr>
        <p:txBody>
          <a:bodyPr/>
          <a:lstStyle/>
          <a:p>
            <a:fld id="{CADBEFF6-AA7D-45AD-84B8-529088F05170}" type="slidenum">
              <a:rPr lang="en-US" smtClean="0"/>
              <a:pPr/>
              <a:t>‹#›</a:t>
            </a:fld>
            <a:endParaRPr lang="en-US"/>
          </a:p>
        </p:txBody>
      </p:sp>
      <p:sp>
        <p:nvSpPr>
          <p:cNvPr id="15" name="Title 14"/>
          <p:cNvSpPr>
            <a:spLocks noGrp="1"/>
          </p:cNvSpPr>
          <p:nvPr>
            <p:ph type="title"/>
          </p:nvPr>
        </p:nvSpPr>
        <p:spPr>
          <a:xfrm>
            <a:off x="457200" y="693991"/>
            <a:ext cx="8314660" cy="716851"/>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6468317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ey divider">
    <p:bg>
      <p:bgPr>
        <a:solidFill>
          <a:schemeClr val="accent2"/>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590872" y="1547066"/>
            <a:ext cx="8229600" cy="1143000"/>
          </a:xfrm>
          <a:prstGeom prst="rect">
            <a:avLst/>
          </a:prstGeom>
        </p:spPr>
        <p:txBody>
          <a:bodyPr vert="horz"/>
          <a:lstStyle>
            <a:lvl1pPr algn="l">
              <a:defRPr sz="4800">
                <a:solidFill>
                  <a:srgbClr val="FFFFFF"/>
                </a:solidFill>
                <a:latin typeface="+mj-lt"/>
                <a:cs typeface="Amplify Regular"/>
              </a:defRPr>
            </a:lvl1pPr>
          </a:lstStyle>
          <a:p>
            <a:r>
              <a:rPr lang="en-US" dirty="0" smtClean="0"/>
              <a:t>Title for grey header</a:t>
            </a:r>
            <a:endParaRPr lang="en-US" dirty="0"/>
          </a:p>
        </p:txBody>
      </p:sp>
      <p:sp>
        <p:nvSpPr>
          <p:cNvPr id="14" name="Text Placeholder 13"/>
          <p:cNvSpPr>
            <a:spLocks noGrp="1"/>
          </p:cNvSpPr>
          <p:nvPr>
            <p:ph type="body" sz="quarter" idx="13" hasCustomPrompt="1"/>
          </p:nvPr>
        </p:nvSpPr>
        <p:spPr>
          <a:xfrm>
            <a:off x="611560" y="2337244"/>
            <a:ext cx="8170490" cy="935409"/>
          </a:xfrm>
          <a:prstGeom prst="rect">
            <a:avLst/>
          </a:prstGeom>
        </p:spPr>
        <p:txBody>
          <a:bodyPr vert="horz"/>
          <a:lstStyle>
            <a:lvl1pPr marL="0" indent="0">
              <a:buNone/>
              <a:defRPr sz="4800">
                <a:solidFill>
                  <a:schemeClr val="bg2"/>
                </a:solidFill>
                <a:latin typeface="+mn-lt"/>
                <a:cs typeface="Amplify Regular"/>
              </a:defRPr>
            </a:lvl1pPr>
          </a:lstStyle>
          <a:p>
            <a:pPr lvl="0"/>
            <a:r>
              <a:rPr lang="en-US" dirty="0" smtClean="0"/>
              <a:t>Subtitle</a:t>
            </a:r>
            <a:endParaRPr lang="en-US" dirty="0"/>
          </a:p>
        </p:txBody>
      </p:sp>
    </p:spTree>
    <p:extLst>
      <p:ext uri="{BB962C8B-B14F-4D97-AF65-F5344CB8AC3E}">
        <p14:creationId xmlns:p14="http://schemas.microsoft.com/office/powerpoint/2010/main" val="218535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bhead and Text">
    <p:spTree>
      <p:nvGrpSpPr>
        <p:cNvPr id="1" name=""/>
        <p:cNvGrpSpPr/>
        <p:nvPr/>
      </p:nvGrpSpPr>
      <p:grpSpPr>
        <a:xfrm>
          <a:off x="0" y="0"/>
          <a:ext cx="0" cy="0"/>
          <a:chOff x="0" y="0"/>
          <a:chExt cx="0" cy="0"/>
        </a:xfrm>
      </p:grpSpPr>
      <p:sp>
        <p:nvSpPr>
          <p:cNvPr id="12" name="Text Placeholder 11"/>
          <p:cNvSpPr>
            <a:spLocks noGrp="1"/>
          </p:cNvSpPr>
          <p:nvPr>
            <p:ph type="body" sz="quarter" idx="18" hasCustomPrompt="1"/>
          </p:nvPr>
        </p:nvSpPr>
        <p:spPr>
          <a:xfrm>
            <a:off x="456722" y="2021840"/>
            <a:ext cx="8315139" cy="4178808"/>
          </a:xfrm>
          <a:prstGeom prst="rect">
            <a:avLst/>
          </a:prstGeom>
        </p:spPr>
        <p:txBody>
          <a:bodyPr>
            <a:noAutofit/>
          </a:bodyPr>
          <a:lstStyle>
            <a:lvl1pPr marL="0" indent="0">
              <a:lnSpc>
                <a:spcPct val="108000"/>
              </a:lnSpc>
              <a:spcBef>
                <a:spcPts val="1600"/>
              </a:spcBef>
              <a:buNone/>
              <a:defRPr sz="1600" baseline="0">
                <a:latin typeface="Arial"/>
                <a:cs typeface="Arial"/>
              </a:defRPr>
            </a:lvl1pPr>
            <a:lvl2pPr>
              <a:lnSpc>
                <a:spcPct val="108000"/>
              </a:lnSpc>
              <a:spcBef>
                <a:spcPts val="360"/>
              </a:spcBef>
              <a:defRPr sz="1600">
                <a:latin typeface="Arial"/>
                <a:cs typeface="Arial"/>
              </a:defRPr>
            </a:lvl2pPr>
          </a:lstStyle>
          <a:p>
            <a:pPr lvl="0"/>
            <a:r>
              <a:rPr lang="en-US" dirty="0" smtClean="0"/>
              <a:t>First</a:t>
            </a:r>
          </a:p>
          <a:p>
            <a:pPr lvl="1"/>
            <a:r>
              <a:rPr lang="en-US" dirty="0" smtClean="0"/>
              <a:t>second </a:t>
            </a:r>
          </a:p>
        </p:txBody>
      </p:sp>
      <p:sp>
        <p:nvSpPr>
          <p:cNvPr id="29" name="Text Placeholder 5"/>
          <p:cNvSpPr>
            <a:spLocks noGrp="1"/>
          </p:cNvSpPr>
          <p:nvPr>
            <p:ph type="body" sz="quarter" idx="17" hasCustomPrompt="1"/>
          </p:nvPr>
        </p:nvSpPr>
        <p:spPr>
          <a:xfrm>
            <a:off x="459865" y="1387518"/>
            <a:ext cx="8293608" cy="432073"/>
          </a:xfrm>
          <a:prstGeom prst="rect">
            <a:avLst/>
          </a:prstGeom>
        </p:spPr>
        <p:txBody>
          <a:bodyPr vert="horz">
            <a:noAutofit/>
          </a:bodyPr>
          <a:lstStyle>
            <a:lvl1pPr marL="0" indent="0">
              <a:buNone/>
              <a:defRPr sz="2000">
                <a:solidFill>
                  <a:schemeClr val="tx2"/>
                </a:solidFill>
                <a:latin typeface="Arial"/>
                <a:cs typeface="Arial"/>
              </a:defRPr>
            </a:lvl1pPr>
          </a:lstStyle>
          <a:p>
            <a:pPr lvl="0"/>
            <a:r>
              <a:rPr lang="en-US" dirty="0" smtClean="0"/>
              <a:t>Subtitle</a:t>
            </a:r>
            <a:endParaRPr lang="en-US" dirty="0"/>
          </a:p>
        </p:txBody>
      </p:sp>
      <p:sp>
        <p:nvSpPr>
          <p:cNvPr id="6" name="Slide Number Placeholder 5"/>
          <p:cNvSpPr>
            <a:spLocks noGrp="1"/>
          </p:cNvSpPr>
          <p:nvPr>
            <p:ph type="sldNum" sz="quarter" idx="19"/>
          </p:nvPr>
        </p:nvSpPr>
        <p:spPr>
          <a:xfrm>
            <a:off x="455228" y="6307971"/>
            <a:ext cx="2133600" cy="365125"/>
          </a:xfrm>
          <a:prstGeom prst="rect">
            <a:avLst/>
          </a:prstGeom>
        </p:spPr>
        <p:txBody>
          <a:bodyPr/>
          <a:lstStyle/>
          <a:p>
            <a:fld id="{CADBEFF6-AA7D-45AD-84B8-529088F05170}" type="slidenum">
              <a:rPr lang="en-US" smtClean="0"/>
              <a:pPr/>
              <a:t>‹#›</a:t>
            </a:fld>
            <a:endParaRPr lang="en-US"/>
          </a:p>
        </p:txBody>
      </p:sp>
      <p:sp>
        <p:nvSpPr>
          <p:cNvPr id="15" name="Title 14"/>
          <p:cNvSpPr>
            <a:spLocks noGrp="1"/>
          </p:cNvSpPr>
          <p:nvPr>
            <p:ph type="title"/>
          </p:nvPr>
        </p:nvSpPr>
        <p:spPr>
          <a:xfrm>
            <a:off x="457200" y="693991"/>
            <a:ext cx="8314660" cy="716851"/>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9576393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29" name="Text Placeholder 5"/>
          <p:cNvSpPr>
            <a:spLocks noGrp="1"/>
          </p:cNvSpPr>
          <p:nvPr>
            <p:ph type="body" sz="quarter" idx="17" hasCustomPrompt="1"/>
          </p:nvPr>
        </p:nvSpPr>
        <p:spPr>
          <a:xfrm>
            <a:off x="467065" y="1387518"/>
            <a:ext cx="8294165" cy="432073"/>
          </a:xfrm>
          <a:prstGeom prst="rect">
            <a:avLst/>
          </a:prstGeom>
        </p:spPr>
        <p:txBody>
          <a:bodyPr vert="horz">
            <a:noAutofit/>
          </a:bodyPr>
          <a:lstStyle>
            <a:lvl1pPr marL="0" indent="0">
              <a:buNone/>
              <a:defRPr sz="2000">
                <a:solidFill>
                  <a:schemeClr val="tx2"/>
                </a:solidFill>
                <a:latin typeface="Arial"/>
                <a:cs typeface="Arial"/>
              </a:defRPr>
            </a:lvl1pPr>
          </a:lstStyle>
          <a:p>
            <a:pPr lvl="0"/>
            <a:r>
              <a:rPr lang="en-US" dirty="0" smtClean="0"/>
              <a:t>Subtitle</a:t>
            </a:r>
            <a:endParaRPr lang="en-US" dirty="0"/>
          </a:p>
        </p:txBody>
      </p:sp>
      <p:sp>
        <p:nvSpPr>
          <p:cNvPr id="6" name="Table Placeholder 5"/>
          <p:cNvSpPr>
            <a:spLocks noGrp="1"/>
          </p:cNvSpPr>
          <p:nvPr>
            <p:ph type="tbl" sz="quarter" idx="18"/>
          </p:nvPr>
        </p:nvSpPr>
        <p:spPr>
          <a:xfrm>
            <a:off x="544288" y="2084833"/>
            <a:ext cx="8216941" cy="4222604"/>
          </a:xfrm>
          <a:prstGeom prst="rect">
            <a:avLst/>
          </a:prstGeom>
        </p:spPr>
        <p:txBody>
          <a:bodyPr vert="horz">
            <a:noAutofit/>
          </a:bodyPr>
          <a:lstStyle>
            <a:lvl1pPr>
              <a:defRPr>
                <a:latin typeface="Arial"/>
              </a:defRPr>
            </a:lvl1pPr>
          </a:lstStyle>
          <a:p>
            <a:endParaRPr lang="en-US" dirty="0"/>
          </a:p>
        </p:txBody>
      </p:sp>
      <p:sp>
        <p:nvSpPr>
          <p:cNvPr id="7" name="Slide Number Placeholder 6"/>
          <p:cNvSpPr>
            <a:spLocks noGrp="1"/>
          </p:cNvSpPr>
          <p:nvPr>
            <p:ph type="sldNum" sz="quarter" idx="19"/>
          </p:nvPr>
        </p:nvSpPr>
        <p:spPr>
          <a:xfrm>
            <a:off x="455228" y="6307971"/>
            <a:ext cx="2133600" cy="365125"/>
          </a:xfrm>
          <a:prstGeom prst="rect">
            <a:avLst/>
          </a:prstGeom>
        </p:spPr>
        <p:txBody>
          <a:bodyPr/>
          <a:lstStyle/>
          <a:p>
            <a:fld id="{CADBEFF6-AA7D-45AD-84B8-529088F05170}" type="slidenum">
              <a:rPr lang="en-US" smtClean="0"/>
              <a:pPr/>
              <a:t>‹#›</a:t>
            </a:fld>
            <a:endParaRPr lang="en-US"/>
          </a:p>
        </p:txBody>
      </p:sp>
      <p:sp>
        <p:nvSpPr>
          <p:cNvPr id="9" name="Title 8"/>
          <p:cNvSpPr>
            <a:spLocks noGrp="1"/>
          </p:cNvSpPr>
          <p:nvPr>
            <p:ph type="title"/>
          </p:nvPr>
        </p:nvSpPr>
        <p:spPr>
          <a:xfrm>
            <a:off x="457200" y="693991"/>
            <a:ext cx="8314660" cy="716851"/>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1632019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coloradoliteracy/ReadAct/assessmenttool.asp" TargetMode="External"/><Relationship Id="rId2" Type="http://schemas.openxmlformats.org/officeDocument/2006/relationships/hyperlink" Target="https://www.surveymonkey.com/s/ELAT_15-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Christensen_A@cde.state.co.us" TargetMode="External"/><Relationship Id="rId2" Type="http://schemas.openxmlformats.org/officeDocument/2006/relationships/hyperlink" Target="mailto:Bright_D@cde.state.co.us" TargetMode="External"/><Relationship Id="rId1" Type="http://schemas.openxmlformats.org/officeDocument/2006/relationships/slideLayout" Target="../slideLayouts/slideLayout2.xml"/><Relationship Id="rId4" Type="http://schemas.openxmlformats.org/officeDocument/2006/relationships/hyperlink" Target="mailto:Bamberry_L@cde.state.co.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amplify.com/assessment/devi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s://www.mclasshome.com/assessment/"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mailto:Christensen_A@cde.state.co.us" TargetMode="External"/><Relationship Id="rId2" Type="http://schemas.openxmlformats.org/officeDocument/2006/relationships/hyperlink" Target="mailto:Bright_D@cde.state.co.us" TargetMode="External"/><Relationship Id="rId1" Type="http://schemas.openxmlformats.org/officeDocument/2006/relationships/slideLayout" Target="../slideLayouts/slideLayout2.xml"/><Relationship Id="rId4" Type="http://schemas.openxmlformats.org/officeDocument/2006/relationships/hyperlink" Target="mailto:Bamberry_L@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5042780"/>
            <a:ext cx="8341851" cy="744656"/>
          </a:xfrm>
        </p:spPr>
        <p:txBody>
          <a:bodyPr/>
          <a:lstStyle/>
          <a:p>
            <a:r>
              <a:rPr lang="en-US" dirty="0" smtClean="0"/>
              <a:t>Pursuant to: C.R.S. 22-2-141</a:t>
            </a:r>
            <a:endParaRPr lang="en-US" dirty="0"/>
          </a:p>
        </p:txBody>
      </p:sp>
      <p:sp>
        <p:nvSpPr>
          <p:cNvPr id="3" name="Title 2"/>
          <p:cNvSpPr>
            <a:spLocks noGrp="1"/>
          </p:cNvSpPr>
          <p:nvPr>
            <p:ph type="title"/>
          </p:nvPr>
        </p:nvSpPr>
        <p:spPr>
          <a:xfrm>
            <a:off x="380999" y="2652665"/>
            <a:ext cx="8341851" cy="2118511"/>
          </a:xfrm>
        </p:spPr>
        <p:txBody>
          <a:bodyPr/>
          <a:lstStyle/>
          <a:p>
            <a:r>
              <a:rPr lang="en-US" sz="3000" b="1" dirty="0" smtClean="0"/>
              <a:t>Early Literacy Assessment Tool</a:t>
            </a:r>
            <a:br>
              <a:rPr lang="en-US" sz="3000" b="1" dirty="0" smtClean="0"/>
            </a:br>
            <a:r>
              <a:rPr lang="en-US" sz="3000" b="1" dirty="0" smtClean="0"/>
              <a:t>(ELAT)</a:t>
            </a:r>
            <a:br>
              <a:rPr lang="en-US" sz="3000" b="1" dirty="0" smtClean="0"/>
            </a:br>
            <a:r>
              <a:rPr lang="en-US" sz="3000" b="1" dirty="0" smtClean="0"/>
              <a:t> Project 2015-16</a:t>
            </a:r>
            <a:r>
              <a:rPr lang="en-US" sz="2000" b="1" dirty="0" smtClean="0"/>
              <a:t/>
            </a:r>
            <a:br>
              <a:rPr lang="en-US" sz="2000" b="1" dirty="0" smtClean="0"/>
            </a:br>
            <a:r>
              <a:rPr lang="en-US" sz="2000" b="1" dirty="0" smtClean="0"/>
              <a:t/>
            </a:r>
            <a:br>
              <a:rPr lang="en-US" sz="2000" b="1" dirty="0" smtClean="0"/>
            </a:br>
            <a:r>
              <a:rPr lang="en-US" sz="2000" b="1" u="sng" dirty="0" smtClean="0"/>
              <a:t>For New and Renewal Applicants</a:t>
            </a:r>
            <a:endParaRPr lang="en-US" sz="2000" b="1" u="sng" dirty="0"/>
          </a:p>
        </p:txBody>
      </p:sp>
      <p:sp>
        <p:nvSpPr>
          <p:cNvPr id="4" name="Text Placeholder 3"/>
          <p:cNvSpPr>
            <a:spLocks noGrp="1"/>
          </p:cNvSpPr>
          <p:nvPr>
            <p:ph type="body" sz="quarter" idx="10"/>
          </p:nvPr>
        </p:nvSpPr>
        <p:spPr/>
        <p:txBody>
          <a:bodyPr/>
          <a:lstStyle/>
          <a:p>
            <a:r>
              <a:rPr lang="en-US" dirty="0" smtClean="0"/>
              <a:t>January 26, 2015</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68226"/>
          </a:xfrm>
        </p:spPr>
        <p:txBody>
          <a:bodyPr/>
          <a:lstStyle/>
          <a:p>
            <a:r>
              <a:rPr lang="en-US" sz="1800" b="0" dirty="0"/>
              <a:t>Applications will be reviewed by CDE staff to ensure they contain all required components. </a:t>
            </a:r>
            <a:endParaRPr lang="en-US" sz="1800" dirty="0"/>
          </a:p>
          <a:p>
            <a:endParaRPr lang="en-US" sz="800" dirty="0"/>
          </a:p>
          <a:p>
            <a:r>
              <a:rPr lang="en-US" sz="1800" dirty="0"/>
              <a:t>As stated above, if the number of applicants exceeds the number of available licenses, prioritization will occur pursuant to C.R.S. 22-2-14. </a:t>
            </a:r>
            <a:r>
              <a:rPr lang="en-US" sz="1800" b="0" dirty="0"/>
              <a:t>Preference will be given to year 2 participants (2014-2015); then to new LEAs with the highest percentages of kindergarten and first-, second-, and third-grade students who are below grade level expectations in reading; and to LEAs with the highest percentages of schools that are eligible to receive money under Title I of the federal “Elementary and Secondary Education Act of 1965”, 20 U.S.C. sec 6301 et seq.</a:t>
            </a:r>
          </a:p>
        </p:txBody>
      </p:sp>
      <p:sp>
        <p:nvSpPr>
          <p:cNvPr id="3" name="Title 2"/>
          <p:cNvSpPr>
            <a:spLocks noGrp="1"/>
          </p:cNvSpPr>
          <p:nvPr>
            <p:ph type="title"/>
          </p:nvPr>
        </p:nvSpPr>
        <p:spPr/>
        <p:txBody>
          <a:bodyPr/>
          <a:lstStyle/>
          <a:p>
            <a:r>
              <a:rPr lang="en-US" dirty="0" smtClean="0">
                <a:latin typeface="Palatino Linotype" pitchFamily="18" charset="0"/>
              </a:rPr>
              <a:t>Review Process</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3498722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a:t>The application is available online at: </a:t>
            </a:r>
            <a:r>
              <a:rPr lang="en-US" sz="1800" b="0" u="sng" dirty="0">
                <a:hlinkClick r:id="rId2"/>
              </a:rPr>
              <a:t>https://</a:t>
            </a:r>
            <a:r>
              <a:rPr lang="en-US" sz="1800" b="0" u="sng" dirty="0" smtClean="0">
                <a:hlinkClick r:id="rId2"/>
              </a:rPr>
              <a:t>www.surveymonkey.com/s/ELAT_15-16</a:t>
            </a:r>
            <a:r>
              <a:rPr lang="en-US" sz="1800" b="0" dirty="0" smtClean="0"/>
              <a:t>.</a:t>
            </a:r>
          </a:p>
          <a:p>
            <a:endParaRPr lang="en-US" sz="800" b="0" dirty="0" smtClean="0"/>
          </a:p>
          <a:p>
            <a:r>
              <a:rPr lang="en-US" sz="1800" b="0" dirty="0" smtClean="0"/>
              <a:t>Upon </a:t>
            </a:r>
            <a:r>
              <a:rPr lang="en-US" sz="1800" b="0" dirty="0"/>
              <a:t>completion of the application, </a:t>
            </a:r>
            <a:r>
              <a:rPr lang="en-US" sz="1800" dirty="0"/>
              <a:t>applicants must submit </a:t>
            </a:r>
            <a:r>
              <a:rPr lang="en-US" sz="1800" dirty="0" smtClean="0"/>
              <a:t>a hard copy of the </a:t>
            </a:r>
            <a:r>
              <a:rPr lang="en-US" sz="1800" dirty="0"/>
              <a:t>signed </a:t>
            </a:r>
            <a:r>
              <a:rPr lang="en-US" sz="1800" i="1" dirty="0" smtClean="0"/>
              <a:t>Assurances</a:t>
            </a:r>
            <a:r>
              <a:rPr lang="en-US" sz="1800" dirty="0" smtClean="0"/>
              <a:t> and the </a:t>
            </a:r>
            <a:r>
              <a:rPr lang="en-US" sz="1800" dirty="0"/>
              <a:t>Amplify </a:t>
            </a:r>
            <a:r>
              <a:rPr lang="en-US" sz="1800" i="1" dirty="0"/>
              <a:t>Authorization for Release of Personally Identifiable Information </a:t>
            </a:r>
            <a:r>
              <a:rPr lang="en-US" sz="1800" dirty="0" smtClean="0"/>
              <a:t>to CDE </a:t>
            </a:r>
            <a:r>
              <a:rPr lang="en-US" sz="1800" b="0" dirty="0" smtClean="0"/>
              <a:t>by </a:t>
            </a:r>
            <a:r>
              <a:rPr lang="en-US" sz="1800" b="0" dirty="0"/>
              <a:t>March 5, </a:t>
            </a:r>
            <a:r>
              <a:rPr lang="en-US" sz="1800" b="0" dirty="0" smtClean="0"/>
              <a:t>2015, by 4 pm, </a:t>
            </a:r>
            <a:r>
              <a:rPr lang="en-US" sz="1800" b="0" dirty="0"/>
              <a:t>for renewing applicants (districts in the project for the 2014-15 school year), and no later than April 7, </a:t>
            </a:r>
            <a:r>
              <a:rPr lang="en-US" sz="1800" b="0" dirty="0" smtClean="0"/>
              <a:t>2015, by 4 pm, </a:t>
            </a:r>
            <a:r>
              <a:rPr lang="en-US" sz="1800" b="0" dirty="0"/>
              <a:t>for new applicants to the project</a:t>
            </a:r>
            <a:r>
              <a:rPr lang="en-US" sz="1800" b="0" i="1" dirty="0"/>
              <a:t>. </a:t>
            </a:r>
            <a:r>
              <a:rPr lang="en-US" sz="1800" b="0" dirty="0"/>
              <a:t>Incomplete or late applications will not be </a:t>
            </a:r>
            <a:r>
              <a:rPr lang="en-US" sz="1800" b="0" dirty="0" smtClean="0"/>
              <a:t>considered.</a:t>
            </a:r>
          </a:p>
          <a:p>
            <a:endParaRPr lang="en-US" sz="800" b="0" dirty="0"/>
          </a:p>
          <a:p>
            <a:r>
              <a:rPr lang="en-US" sz="1800" b="0" dirty="0" smtClean="0"/>
              <a:t>Applications </a:t>
            </a:r>
            <a:r>
              <a:rPr lang="en-US" sz="1800" b="0" dirty="0"/>
              <a:t>will be accepted as they are received. By submitting before the deadline, districts will afford themselves the opportunity for early outreach </a:t>
            </a:r>
            <a:r>
              <a:rPr lang="en-US" sz="1800" b="0" dirty="0" smtClean="0"/>
              <a:t>support.</a:t>
            </a:r>
          </a:p>
          <a:p>
            <a:endParaRPr lang="en-US" sz="800" b="0" dirty="0"/>
          </a:p>
          <a:p>
            <a:r>
              <a:rPr lang="en-US" sz="1800" b="0" dirty="0" smtClean="0"/>
              <a:t>Application </a:t>
            </a:r>
            <a:r>
              <a:rPr lang="en-US" sz="1800" b="0" dirty="0"/>
              <a:t>materials are available for download on the CDE Website at: </a:t>
            </a:r>
            <a:r>
              <a:rPr lang="en-US" sz="1800" b="0" u="sng" dirty="0">
                <a:hlinkClick r:id="rId3"/>
              </a:rPr>
              <a:t>http://www.cde.state.co.us/coloradoliteracy/ReadAct/assessmenttool.asp</a:t>
            </a:r>
            <a:endParaRPr lang="en-US" sz="1800" b="0" dirty="0"/>
          </a:p>
        </p:txBody>
      </p:sp>
      <p:sp>
        <p:nvSpPr>
          <p:cNvPr id="3" name="Title 2"/>
          <p:cNvSpPr>
            <a:spLocks noGrp="1"/>
          </p:cNvSpPr>
          <p:nvPr>
            <p:ph type="title"/>
          </p:nvPr>
        </p:nvSpPr>
        <p:spPr/>
        <p:txBody>
          <a:bodyPr/>
          <a:lstStyle/>
          <a:p>
            <a:r>
              <a:rPr lang="en-US" dirty="0" smtClean="0">
                <a:latin typeface="Palatino Linotype" pitchFamily="18" charset="0"/>
              </a:rPr>
              <a:t>Submission Process and Deadline</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3" name="Picture 2"/>
          <p:cNvPicPr/>
          <p:nvPr/>
        </p:nvPicPr>
        <p:blipFill>
          <a:blip r:embed="rId2"/>
          <a:stretch>
            <a:fillRect/>
          </a:stretch>
        </p:blipFill>
        <p:spPr>
          <a:xfrm>
            <a:off x="1028700" y="800100"/>
            <a:ext cx="7086600" cy="5257800"/>
          </a:xfrm>
          <a:prstGeom prst="rect">
            <a:avLst/>
          </a:prstGeom>
          <a:noFill/>
          <a:ln>
            <a:noFill/>
          </a:ln>
        </p:spPr>
      </p:pic>
    </p:spTree>
    <p:extLst>
      <p:ext uri="{BB962C8B-B14F-4D97-AF65-F5344CB8AC3E}">
        <p14:creationId xmlns:p14="http://schemas.microsoft.com/office/powerpoint/2010/main" val="374119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13</a:t>
            </a:fld>
            <a:endParaRPr lang="en-US" dirty="0" smtClean="0"/>
          </a:p>
        </p:txBody>
      </p:sp>
      <p:pic>
        <p:nvPicPr>
          <p:cNvPr id="3" name="Picture 2"/>
          <p:cNvPicPr/>
          <p:nvPr/>
        </p:nvPicPr>
        <p:blipFill>
          <a:blip r:embed="rId2"/>
          <a:stretch>
            <a:fillRect/>
          </a:stretch>
        </p:blipFill>
        <p:spPr>
          <a:xfrm>
            <a:off x="1028700" y="800100"/>
            <a:ext cx="7086600" cy="5257800"/>
          </a:xfrm>
          <a:prstGeom prst="rect">
            <a:avLst/>
          </a:prstGeom>
        </p:spPr>
      </p:pic>
    </p:spTree>
    <p:extLst>
      <p:ext uri="{BB962C8B-B14F-4D97-AF65-F5344CB8AC3E}">
        <p14:creationId xmlns:p14="http://schemas.microsoft.com/office/powerpoint/2010/main" val="241191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3" name="Picture 2"/>
          <p:cNvPicPr/>
          <p:nvPr/>
        </p:nvPicPr>
        <p:blipFill>
          <a:blip r:embed="rId2"/>
          <a:stretch>
            <a:fillRect/>
          </a:stretch>
        </p:blipFill>
        <p:spPr>
          <a:xfrm>
            <a:off x="1028700" y="800100"/>
            <a:ext cx="7086600" cy="5257800"/>
          </a:xfrm>
          <a:prstGeom prst="rect">
            <a:avLst/>
          </a:prstGeom>
        </p:spPr>
      </p:pic>
    </p:spTree>
    <p:extLst>
      <p:ext uri="{BB962C8B-B14F-4D97-AF65-F5344CB8AC3E}">
        <p14:creationId xmlns:p14="http://schemas.microsoft.com/office/powerpoint/2010/main" val="91592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15</a:t>
            </a:fld>
            <a:endParaRPr lang="en-US" dirty="0" smtClean="0"/>
          </a:p>
        </p:txBody>
      </p:sp>
      <p:pic>
        <p:nvPicPr>
          <p:cNvPr id="3" name="Picture 2"/>
          <p:cNvPicPr/>
          <p:nvPr/>
        </p:nvPicPr>
        <p:blipFill>
          <a:blip r:embed="rId2"/>
          <a:stretch>
            <a:fillRect/>
          </a:stretch>
        </p:blipFill>
        <p:spPr>
          <a:xfrm>
            <a:off x="1028700" y="800100"/>
            <a:ext cx="7086600" cy="5257800"/>
          </a:xfrm>
          <a:prstGeom prst="rect">
            <a:avLst/>
          </a:prstGeom>
        </p:spPr>
      </p:pic>
    </p:spTree>
    <p:extLst>
      <p:ext uri="{BB962C8B-B14F-4D97-AF65-F5344CB8AC3E}">
        <p14:creationId xmlns:p14="http://schemas.microsoft.com/office/powerpoint/2010/main" val="119981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16</a:t>
            </a:fld>
            <a:endParaRPr lang="en-US" dirty="0" smtClean="0"/>
          </a:p>
        </p:txBody>
      </p:sp>
      <p:pic>
        <p:nvPicPr>
          <p:cNvPr id="3" name="Picture 2"/>
          <p:cNvPicPr/>
          <p:nvPr/>
        </p:nvPicPr>
        <p:blipFill>
          <a:blip r:embed="rId2"/>
          <a:stretch>
            <a:fillRect/>
          </a:stretch>
        </p:blipFill>
        <p:spPr>
          <a:xfrm>
            <a:off x="1028700" y="800100"/>
            <a:ext cx="7086600" cy="5257800"/>
          </a:xfrm>
          <a:prstGeom prst="rect">
            <a:avLst/>
          </a:prstGeom>
        </p:spPr>
      </p:pic>
    </p:spTree>
    <p:extLst>
      <p:ext uri="{BB962C8B-B14F-4D97-AF65-F5344CB8AC3E}">
        <p14:creationId xmlns:p14="http://schemas.microsoft.com/office/powerpoint/2010/main" val="157004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1700" dirty="0" smtClean="0">
              <a:latin typeface="Calibri (Body)"/>
            </a:endParaRPr>
          </a:p>
          <a:p>
            <a:pPr algn="ctr">
              <a:buNone/>
            </a:pPr>
            <a:r>
              <a:rPr lang="en-US" sz="1800" dirty="0" smtClean="0"/>
              <a:t>For program questions contact:</a:t>
            </a:r>
            <a:endParaRPr lang="en-US" sz="1800" dirty="0"/>
          </a:p>
          <a:p>
            <a:pPr marL="45720" indent="0" algn="ctr">
              <a:buNone/>
            </a:pPr>
            <a:r>
              <a:rPr lang="en-US" sz="1600" b="0" dirty="0" smtClean="0"/>
              <a:t>Donna Bright (</a:t>
            </a:r>
            <a:r>
              <a:rPr lang="en-US" sz="1600" b="0" u="sng" dirty="0" smtClean="0">
                <a:hlinkClick r:id="rId2"/>
              </a:rPr>
              <a:t>Bright_D@cde.state.co.us</a:t>
            </a:r>
            <a:r>
              <a:rPr lang="en-US" sz="1600" b="0" dirty="0" smtClean="0"/>
              <a:t> or 303-866-6002)</a:t>
            </a:r>
          </a:p>
          <a:p>
            <a:pPr algn="ctr">
              <a:buNone/>
            </a:pPr>
            <a:endParaRPr lang="en-US" sz="1700" b="0" dirty="0" smtClean="0"/>
          </a:p>
          <a:p>
            <a:pPr algn="ctr">
              <a:buNone/>
            </a:pPr>
            <a:r>
              <a:rPr lang="en-US" sz="1800" dirty="0" smtClean="0"/>
              <a:t>For RFP specific questions contact:</a:t>
            </a:r>
          </a:p>
          <a:p>
            <a:pPr marL="45720" indent="0" algn="ctr">
              <a:buNone/>
            </a:pPr>
            <a:r>
              <a:rPr lang="en-US" sz="1600" b="0" dirty="0" smtClean="0"/>
              <a:t>Mandy Christensen (</a:t>
            </a:r>
            <a:r>
              <a:rPr lang="en-US" sz="1600" b="0" dirty="0" smtClean="0">
                <a:hlinkClick r:id="rId3"/>
              </a:rPr>
              <a:t>Christensen_A@cde.state.co.us</a:t>
            </a:r>
            <a:r>
              <a:rPr lang="en-US" sz="1600" b="0" dirty="0" smtClean="0"/>
              <a:t> or 303-866-6872)</a:t>
            </a:r>
          </a:p>
          <a:p>
            <a:pPr marL="45720" indent="0" algn="ctr">
              <a:buNone/>
            </a:pPr>
            <a:r>
              <a:rPr lang="en-US" sz="1600" b="0" dirty="0" smtClean="0"/>
              <a:t>Lynn Bamberry (</a:t>
            </a:r>
            <a:r>
              <a:rPr lang="en-US" sz="1600" b="0" u="sng" dirty="0" smtClean="0">
                <a:hlinkClick r:id="rId4"/>
              </a:rPr>
              <a:t>Bamberry_L@cde.state.co.us</a:t>
            </a:r>
            <a:r>
              <a:rPr lang="en-US" sz="1600" b="0" dirty="0" smtClean="0"/>
              <a:t> </a:t>
            </a:r>
            <a:r>
              <a:rPr lang="en-US" sz="1600" b="0" dirty="0"/>
              <a:t>or </a:t>
            </a:r>
            <a:r>
              <a:rPr lang="en-US" sz="1600" b="0" dirty="0" smtClean="0"/>
              <a:t>303-866-6813)</a:t>
            </a:r>
            <a:endParaRPr lang="en-US" sz="1600" b="0" dirty="0"/>
          </a:p>
          <a:p>
            <a:pPr>
              <a:buNone/>
            </a:pPr>
            <a:endParaRPr lang="en-US" sz="2000" dirty="0" smtClean="0">
              <a:latin typeface="Calibri (Body)"/>
            </a:endParaRPr>
          </a:p>
        </p:txBody>
      </p:sp>
      <p:sp>
        <p:nvSpPr>
          <p:cNvPr id="3" name="Title 2"/>
          <p:cNvSpPr>
            <a:spLocks noGrp="1"/>
          </p:cNvSpPr>
          <p:nvPr>
            <p:ph type="title"/>
          </p:nvPr>
        </p:nvSpPr>
        <p:spPr/>
        <p:txBody>
          <a:bodyPr/>
          <a:lstStyle/>
          <a:p>
            <a:r>
              <a:rPr lang="en-US" dirty="0" smtClean="0">
                <a:latin typeface="Palatino Linotype" pitchFamily="18" charset="0"/>
              </a:rPr>
              <a:t>CDE Contact Information</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smtClean="0"/>
              <a:t>At this point, we will answer questions specific to the application process before the demonstration of the tool.</a:t>
            </a:r>
          </a:p>
          <a:p>
            <a:endParaRPr lang="en-US" sz="800" b="0" dirty="0"/>
          </a:p>
          <a:p>
            <a:r>
              <a:rPr lang="en-US" sz="1800" b="0" dirty="0" smtClean="0"/>
              <a:t>As we move into the demonstration of the tool, previous ELAT participants may decide to leave the webinar.</a:t>
            </a:r>
            <a:endParaRPr lang="en-US" sz="1800" b="0"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116096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7072" y="2708528"/>
            <a:ext cx="8335280" cy="1143000"/>
          </a:xfrm>
        </p:spPr>
        <p:txBody>
          <a:bodyPr/>
          <a:lstStyle/>
          <a:p>
            <a:pPr algn="ctr"/>
            <a:r>
              <a:rPr lang="en-US" sz="3600" dirty="0"/>
              <a:t>CDE </a:t>
            </a:r>
            <a:r>
              <a:rPr lang="en-US" sz="3600" dirty="0" smtClean="0"/>
              <a:t>2015-16 </a:t>
            </a:r>
            <a:r>
              <a:rPr lang="en-US" sz="3600" dirty="0"/>
              <a:t/>
            </a:r>
            <a:br>
              <a:rPr lang="en-US" sz="3600" dirty="0"/>
            </a:br>
            <a:r>
              <a:rPr lang="en-US" sz="3600" dirty="0"/>
              <a:t>Early Literacy Assessment </a:t>
            </a:r>
            <a:r>
              <a:rPr lang="en-US" sz="3600" dirty="0" smtClean="0"/>
              <a:t>Tool </a:t>
            </a:r>
            <a:r>
              <a:rPr lang="en-US" sz="3600" dirty="0"/>
              <a:t>Project</a:t>
            </a:r>
          </a:p>
        </p:txBody>
      </p:sp>
    </p:spTree>
    <p:extLst>
      <p:ext uri="{BB962C8B-B14F-4D97-AF65-F5344CB8AC3E}">
        <p14:creationId xmlns:p14="http://schemas.microsoft.com/office/powerpoint/2010/main" val="144563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500" b="0" dirty="0"/>
              <a:t>The 2012 School Finance Act required the Colorado Department of Education to select a contractor to supply an early literacy assessment tool that teachers may use to obtain real-time assessments of the reading skill levels of students in kindergarten through third grade. The intent was to support state purchase of software that provides individualized assessments with immediate results, stores and analyzes those results, and recommends activities based on those results. Through a competitive bid process, the contract was awarded to Amplify for its DIBELS Next system and diagnostic reading assessments in January, 2013. Pending legislative approval during the 2015 session, the department will offer the project for the 2015-16 school year. This is a non-competitive project</a:t>
            </a:r>
            <a:r>
              <a:rPr lang="en-US" sz="1500" b="0" dirty="0" smtClean="0"/>
              <a:t>.</a:t>
            </a:r>
          </a:p>
          <a:p>
            <a:endParaRPr lang="en-US" sz="900" b="0" dirty="0" smtClean="0"/>
          </a:p>
          <a:p>
            <a:r>
              <a:rPr lang="en-US" sz="1500" b="0" dirty="0" smtClean="0"/>
              <a:t>By </a:t>
            </a:r>
            <a:r>
              <a:rPr lang="en-US" sz="1500" b="0" dirty="0"/>
              <a:t>participating in the Early Literacy Assessment Tool Project, </a:t>
            </a:r>
            <a:r>
              <a:rPr lang="en-US" sz="1500" dirty="0"/>
              <a:t>local education agencies will be supplied with the online assessment of DIBELS Next, an approved interim measure, and DIBELS Deep diagnostic reading assessments, an approved diagnostic measure.</a:t>
            </a:r>
            <a:r>
              <a:rPr lang="en-US" sz="1500" b="0" dirty="0"/>
              <a:t> First-time participating LEAs will receive assessment kits, each school will receive one kit per grade level (renewal applicants will not receive additional kits). All LEAs will receive software to use the assessment. The tool will store and analyze the results and recommend school and home activities based on those results. Districts will be responsible for providing their own hardware</a:t>
            </a:r>
            <a:r>
              <a:rPr lang="en-US" sz="1500" b="0" dirty="0" smtClean="0"/>
              <a:t>.</a:t>
            </a:r>
          </a:p>
          <a:p>
            <a:endParaRPr lang="en-US" sz="800" b="0" dirty="0"/>
          </a:p>
          <a:p>
            <a:r>
              <a:rPr lang="en-US" sz="1500" b="0" dirty="0"/>
              <a:t>Hardware is not included. For a list of devices that support the software, go to: </a:t>
            </a:r>
            <a:r>
              <a:rPr lang="en-US" sz="1500" b="0" u="sng" dirty="0">
                <a:hlinkClick r:id="rId3"/>
              </a:rPr>
              <a:t>http://</a:t>
            </a:r>
            <a:r>
              <a:rPr lang="en-US" sz="1500" b="0" u="sng" dirty="0" smtClean="0">
                <a:hlinkClick r:id="rId3"/>
              </a:rPr>
              <a:t>www.amplify.com/assessment/devices</a:t>
            </a:r>
            <a:endParaRPr lang="en-US" sz="1500" b="0" dirty="0"/>
          </a:p>
          <a:p>
            <a:pPr>
              <a:spcBef>
                <a:spcPts val="0"/>
              </a:spcBef>
              <a:spcAft>
                <a:spcPts val="1200"/>
              </a:spcAft>
            </a:pPr>
            <a:endParaRPr lang="en-US" sz="1600" b="0" dirty="0">
              <a:latin typeface="Calibri (Body)"/>
            </a:endParaRPr>
          </a:p>
        </p:txBody>
      </p:sp>
      <p:sp>
        <p:nvSpPr>
          <p:cNvPr id="3" name="Title 2"/>
          <p:cNvSpPr>
            <a:spLocks noGrp="1"/>
          </p:cNvSpPr>
          <p:nvPr>
            <p:ph type="title"/>
          </p:nvPr>
        </p:nvSpPr>
        <p:spPr/>
        <p:txBody>
          <a:bodyPr/>
          <a:lstStyle/>
          <a:p>
            <a:r>
              <a:rPr lang="en-US" dirty="0" smtClean="0">
                <a:latin typeface="Palatino Linotype" pitchFamily="18" charset="0"/>
              </a:rPr>
              <a:t>Introduction</a:t>
            </a:r>
            <a:r>
              <a:rPr lang="en-US" dirty="0" smtClean="0"/>
              <a:t> to ELAT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1607518" y="634289"/>
            <a:ext cx="5656083" cy="536407"/>
          </a:xfrm>
        </p:spPr>
        <p:txBody>
          <a:bodyPr/>
          <a:lstStyle/>
          <a:p>
            <a:pPr algn="ctr"/>
            <a:r>
              <a:rPr lang="en-US" sz="3200" dirty="0" smtClean="0"/>
              <a:t>ELAT and the READ Act</a:t>
            </a:r>
            <a:endParaRPr lang="en-US" sz="3200" dirty="0"/>
          </a:p>
        </p:txBody>
      </p:sp>
      <p:sp>
        <p:nvSpPr>
          <p:cNvPr id="35" name="Round Same Side Corner Rectangle 34"/>
          <p:cNvSpPr/>
          <p:nvPr/>
        </p:nvSpPr>
        <p:spPr>
          <a:xfrm flipV="1">
            <a:off x="719137" y="1825624"/>
            <a:ext cx="7040611" cy="4484230"/>
          </a:xfrm>
          <a:prstGeom prst="round2SameRect">
            <a:avLst>
              <a:gd name="adj1" fmla="val 0"/>
              <a:gd name="adj2" fmla="val 39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7" name="Group 6"/>
          <p:cNvGrpSpPr/>
          <p:nvPr/>
        </p:nvGrpSpPr>
        <p:grpSpPr>
          <a:xfrm>
            <a:off x="2478799" y="2119629"/>
            <a:ext cx="3660647" cy="3660647"/>
            <a:chOff x="1544253" y="294159"/>
            <a:chExt cx="3660647" cy="3660647"/>
          </a:xfrm>
        </p:grpSpPr>
        <p:sp>
          <p:nvSpPr>
            <p:cNvPr id="15" name="Pie 14"/>
            <p:cNvSpPr/>
            <p:nvPr/>
          </p:nvSpPr>
          <p:spPr>
            <a:xfrm>
              <a:off x="1544253" y="294159"/>
              <a:ext cx="3660647" cy="3660647"/>
            </a:xfrm>
            <a:prstGeom prst="pie">
              <a:avLst>
                <a:gd name="adj1" fmla="val 16200000"/>
                <a:gd name="adj2" fmla="val 1800000"/>
              </a:avLst>
            </a:prstGeom>
            <a:noFill/>
          </p:spPr>
          <p:style>
            <a:lnRef idx="1">
              <a:schemeClr val="accent6"/>
            </a:lnRef>
            <a:fillRef idx="2">
              <a:schemeClr val="accent6"/>
            </a:fillRef>
            <a:effectRef idx="1">
              <a:schemeClr val="accent6"/>
            </a:effectRef>
            <a:fontRef idx="minor">
              <a:schemeClr val="dk1"/>
            </a:fontRef>
          </p:style>
        </p:sp>
        <p:sp>
          <p:nvSpPr>
            <p:cNvPr id="16" name="Pie 4"/>
            <p:cNvSpPr/>
            <p:nvPr/>
          </p:nvSpPr>
          <p:spPr>
            <a:xfrm>
              <a:off x="3534512" y="969635"/>
              <a:ext cx="1242005" cy="122021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Intervention (Local Decision)</a:t>
              </a:r>
              <a:endParaRPr lang="en-US" sz="1800" kern="1200" dirty="0"/>
            </a:p>
          </p:txBody>
        </p:sp>
      </p:grpSp>
      <p:grpSp>
        <p:nvGrpSpPr>
          <p:cNvPr id="8" name="Group 7"/>
          <p:cNvGrpSpPr/>
          <p:nvPr/>
        </p:nvGrpSpPr>
        <p:grpSpPr>
          <a:xfrm>
            <a:off x="2409177" y="2188893"/>
            <a:ext cx="3660647" cy="3660647"/>
            <a:chOff x="1355555" y="403107"/>
            <a:chExt cx="3660647" cy="3660647"/>
          </a:xfrm>
          <a:solidFill>
            <a:srgbClr val="F8AB7A"/>
          </a:solidFill>
        </p:grpSpPr>
        <p:sp>
          <p:nvSpPr>
            <p:cNvPr id="13" name="Pie 12"/>
            <p:cNvSpPr/>
            <p:nvPr/>
          </p:nvSpPr>
          <p:spPr>
            <a:xfrm>
              <a:off x="1355555" y="403107"/>
              <a:ext cx="3660647" cy="3660647"/>
            </a:xfrm>
            <a:prstGeom prst="pie">
              <a:avLst>
                <a:gd name="adj1" fmla="val 1800000"/>
                <a:gd name="adj2" fmla="val 9000000"/>
              </a:avLst>
            </a:prstGeom>
            <a:grpFill/>
          </p:spPr>
          <p:style>
            <a:lnRef idx="2">
              <a:schemeClr val="accent6"/>
            </a:lnRef>
            <a:fillRef idx="1">
              <a:schemeClr val="lt1"/>
            </a:fillRef>
            <a:effectRef idx="0">
              <a:schemeClr val="accent6"/>
            </a:effectRef>
            <a:fontRef idx="minor">
              <a:schemeClr val="dk1"/>
            </a:fontRef>
          </p:style>
        </p:sp>
        <p:sp>
          <p:nvSpPr>
            <p:cNvPr id="14" name="Pie 6"/>
            <p:cNvSpPr/>
            <p:nvPr/>
          </p:nvSpPr>
          <p:spPr>
            <a:xfrm>
              <a:off x="2357876" y="2712801"/>
              <a:ext cx="1656007" cy="1133057"/>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Diagnostic Assessment: DIBELS DEEP</a:t>
              </a:r>
              <a:endParaRPr lang="en-US" sz="1800" kern="1200" dirty="0"/>
            </a:p>
          </p:txBody>
        </p:sp>
      </p:grpSp>
      <p:grpSp>
        <p:nvGrpSpPr>
          <p:cNvPr id="10" name="Group 9"/>
          <p:cNvGrpSpPr/>
          <p:nvPr/>
        </p:nvGrpSpPr>
        <p:grpSpPr>
          <a:xfrm>
            <a:off x="2369485" y="2129365"/>
            <a:ext cx="3660647" cy="3660647"/>
            <a:chOff x="1355555" y="403107"/>
            <a:chExt cx="3660647" cy="3660647"/>
          </a:xfrm>
        </p:grpSpPr>
        <p:sp>
          <p:nvSpPr>
            <p:cNvPr id="11" name="Pie 10"/>
            <p:cNvSpPr/>
            <p:nvPr/>
          </p:nvSpPr>
          <p:spPr>
            <a:xfrm>
              <a:off x="1355555" y="403107"/>
              <a:ext cx="3660647" cy="3660647"/>
            </a:xfrm>
            <a:prstGeom prst="pie">
              <a:avLst>
                <a:gd name="adj1" fmla="val 9000000"/>
                <a:gd name="adj2" fmla="val 16200000"/>
              </a:avLst>
            </a:prstGeom>
            <a:solidFill>
              <a:srgbClr val="F8AB7A"/>
            </a:solidFill>
          </p:spPr>
          <p:style>
            <a:lnRef idx="2">
              <a:schemeClr val="accent6"/>
            </a:lnRef>
            <a:fillRef idx="1">
              <a:schemeClr val="lt1"/>
            </a:fillRef>
            <a:effectRef idx="0">
              <a:schemeClr val="accent6"/>
            </a:effectRef>
            <a:fontRef idx="minor">
              <a:schemeClr val="dk1"/>
            </a:fontRef>
          </p:style>
        </p:sp>
        <p:sp>
          <p:nvSpPr>
            <p:cNvPr id="12" name="Pie 8"/>
            <p:cNvSpPr/>
            <p:nvPr/>
          </p:nvSpPr>
          <p:spPr>
            <a:xfrm>
              <a:off x="1747768" y="1122162"/>
              <a:ext cx="1242005" cy="122021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Interim: </a:t>
              </a:r>
              <a:r>
                <a:rPr lang="en-US" sz="1800" kern="1200" dirty="0" err="1" smtClean="0"/>
                <a:t>mCLASS</a:t>
              </a:r>
              <a:r>
                <a:rPr lang="en-US" sz="1800" kern="1200" dirty="0" smtClean="0"/>
                <a:t> DIBELS Next</a:t>
              </a:r>
            </a:p>
          </p:txBody>
        </p:sp>
      </p:grpSp>
    </p:spTree>
    <p:extLst>
      <p:ext uri="{BB962C8B-B14F-4D97-AF65-F5344CB8AC3E}">
        <p14:creationId xmlns:p14="http://schemas.microsoft.com/office/powerpoint/2010/main" val="328282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dirty="0" err="1" smtClean="0">
                <a:hlinkClick r:id="rId2"/>
              </a:rPr>
              <a:t>mCLASS:DIBELS</a:t>
            </a:r>
            <a:r>
              <a:rPr lang="en-US" dirty="0" smtClean="0">
                <a:hlinkClick r:id="rId2"/>
              </a:rPr>
              <a:t> Next</a:t>
            </a:r>
            <a:endParaRPr lang="en-US" dirty="0" smtClean="0"/>
          </a:p>
        </p:txBody>
      </p:sp>
      <p:sp>
        <p:nvSpPr>
          <p:cNvPr id="32770" name="Rectangle 2"/>
          <p:cNvSpPr>
            <a:spLocks noChangeArrowheads="1"/>
          </p:cNvSpPr>
          <p:nvPr/>
        </p:nvSpPr>
        <p:spPr bwMode="auto">
          <a:xfrm>
            <a:off x="627063" y="3267075"/>
            <a:ext cx="231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Assess, Analyze, Act</a:t>
            </a:r>
          </a:p>
        </p:txBody>
      </p:sp>
    </p:spTree>
    <p:extLst>
      <p:ext uri="{BB962C8B-B14F-4D97-AF65-F5344CB8AC3E}">
        <p14:creationId xmlns:p14="http://schemas.microsoft.com/office/powerpoint/2010/main" val="31810684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dirty="0" smtClean="0"/>
              <a:t>Now What? Tools</a:t>
            </a:r>
          </a:p>
        </p:txBody>
      </p:sp>
      <p:sp>
        <p:nvSpPr>
          <p:cNvPr id="32770" name="Rectangle 2"/>
          <p:cNvSpPr>
            <a:spLocks noChangeArrowheads="1"/>
          </p:cNvSpPr>
          <p:nvPr/>
        </p:nvSpPr>
        <p:spPr bwMode="auto">
          <a:xfrm>
            <a:off x="627063" y="3267075"/>
            <a:ext cx="231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Assess, Analyze, Act</a:t>
            </a:r>
          </a:p>
        </p:txBody>
      </p:sp>
    </p:spTree>
    <p:extLst>
      <p:ext uri="{BB962C8B-B14F-4D97-AF65-F5344CB8AC3E}">
        <p14:creationId xmlns:p14="http://schemas.microsoft.com/office/powerpoint/2010/main" val="412160267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459864" y="1590751"/>
            <a:ext cx="8311995" cy="739693"/>
          </a:xfrm>
        </p:spPr>
        <p:txBody>
          <a:bodyPr/>
          <a:lstStyle/>
          <a:p>
            <a:r>
              <a:rPr lang="en-US" sz="1800" dirty="0" smtClean="0">
                <a:solidFill>
                  <a:schemeClr val="tx1">
                    <a:lumMod val="75000"/>
                  </a:schemeClr>
                </a:solidFill>
              </a:rPr>
              <a:t>Item-Level Advisor analyzes </a:t>
            </a:r>
            <a:r>
              <a:rPr lang="en-US" sz="1800" dirty="0" err="1" smtClean="0">
                <a:solidFill>
                  <a:schemeClr val="tx1">
                    <a:lumMod val="75000"/>
                  </a:schemeClr>
                </a:solidFill>
              </a:rPr>
              <a:t>mCLASS:DIBELS</a:t>
            </a:r>
            <a:r>
              <a:rPr lang="en-US" sz="1800" dirty="0" smtClean="0">
                <a:solidFill>
                  <a:schemeClr val="tx1">
                    <a:lumMod val="75000"/>
                  </a:schemeClr>
                </a:solidFill>
              </a:rPr>
              <a:t> Next data to explain error patterns and recommends targeted activities.</a:t>
            </a:r>
            <a:endParaRPr lang="en-US" sz="1800" dirty="0">
              <a:solidFill>
                <a:schemeClr val="tx1">
                  <a:lumMod val="75000"/>
                </a:schemeClr>
              </a:solidFill>
            </a:endParaRPr>
          </a:p>
        </p:txBody>
      </p:sp>
      <p:sp>
        <p:nvSpPr>
          <p:cNvPr id="3" name="Slide Number Placeholder 2"/>
          <p:cNvSpPr>
            <a:spLocks noGrp="1"/>
          </p:cNvSpPr>
          <p:nvPr>
            <p:ph type="sldNum" sz="quarter" idx="19"/>
          </p:nvPr>
        </p:nvSpPr>
        <p:spPr>
          <a:prstGeom prst="rect">
            <a:avLst/>
          </a:prstGeom>
        </p:spPr>
        <p:txBody>
          <a:bodyPr/>
          <a:lstStyle/>
          <a:p>
            <a:pPr>
              <a:defRPr/>
            </a:pPr>
            <a:fld id="{74A62B7D-DB01-4807-A074-0A74EA4DED06}" type="slidenum">
              <a:rPr lang="en-US">
                <a:solidFill>
                  <a:prstClr val="black">
                    <a:tint val="75000"/>
                  </a:prstClr>
                </a:solidFill>
              </a:rPr>
              <a:pPr>
                <a:defRPr/>
              </a:pPr>
              <a:t>23</a:t>
            </a:fld>
            <a:endParaRPr lang="en-US">
              <a:solidFill>
                <a:prstClr val="black">
                  <a:tint val="75000"/>
                </a:prstClr>
              </a:solidFill>
            </a:endParaRPr>
          </a:p>
        </p:txBody>
      </p:sp>
      <p:sp>
        <p:nvSpPr>
          <p:cNvPr id="2" name="Title 1"/>
          <p:cNvSpPr>
            <a:spLocks noGrp="1"/>
          </p:cNvSpPr>
          <p:nvPr>
            <p:ph type="title"/>
          </p:nvPr>
        </p:nvSpPr>
        <p:spPr>
          <a:xfrm>
            <a:off x="455228" y="523220"/>
            <a:ext cx="8314660" cy="716851"/>
          </a:xfrm>
        </p:spPr>
        <p:txBody>
          <a:bodyPr/>
          <a:lstStyle/>
          <a:p>
            <a:r>
              <a:rPr lang="en-US" sz="3200" dirty="0" smtClean="0"/>
              <a:t>Identify patterns in skill development.</a:t>
            </a:r>
            <a:endParaRPr lang="en-US" sz="2000" dirty="0"/>
          </a:p>
        </p:txBody>
      </p:sp>
      <p:sp>
        <p:nvSpPr>
          <p:cNvPr id="9" name="TextBox 8"/>
          <p:cNvSpPr txBox="1"/>
          <p:nvPr/>
        </p:nvSpPr>
        <p:spPr>
          <a:xfrm>
            <a:off x="0" y="0"/>
            <a:ext cx="7046259" cy="523220"/>
          </a:xfrm>
          <a:prstGeom prst="rect">
            <a:avLst/>
          </a:prstGeom>
          <a:noFill/>
        </p:spPr>
        <p:txBody>
          <a:bodyPr wrap="square" rtlCol="0">
            <a:spAutoFit/>
          </a:bodyPr>
          <a:lstStyle/>
          <a:p>
            <a:pPr defTabSz="457200" fontAlgn="base">
              <a:spcBef>
                <a:spcPct val="0"/>
              </a:spcBef>
              <a:spcAft>
                <a:spcPct val="0"/>
              </a:spcAft>
            </a:pPr>
            <a:endParaRPr lang="en-US" sz="1600" dirty="0" smtClean="0">
              <a:solidFill>
                <a:srgbClr val="E5E6E7">
                  <a:lumMod val="50000"/>
                </a:srgbClr>
              </a:solidFill>
              <a:cs typeface="Franklin Gothic Book"/>
            </a:endParaRPr>
          </a:p>
          <a:p>
            <a:pPr defTabSz="457200" fontAlgn="base">
              <a:spcBef>
                <a:spcPct val="0"/>
              </a:spcBef>
              <a:spcAft>
                <a:spcPct val="0"/>
              </a:spcAft>
            </a:pPr>
            <a:endParaRPr lang="en-US" sz="1200" dirty="0" smtClean="0">
              <a:solidFill>
                <a:srgbClr val="152D83"/>
              </a:solidFill>
              <a:latin typeface="Franklin Gothic Book"/>
              <a:cs typeface="Franklin Gothic Book"/>
            </a:endParaRPr>
          </a:p>
        </p:txBody>
      </p:sp>
      <p:pic>
        <p:nvPicPr>
          <p:cNvPr id="12" name="Picture Placeholder 7"/>
          <p:cNvPicPr>
            <a:picLocks noChangeAspect="1"/>
          </p:cNvPicPr>
          <p:nvPr/>
        </p:nvPicPr>
        <p:blipFill rotWithShape="1">
          <a:blip r:embed="rId3" cstate="email">
            <a:extLst>
              <a:ext uri="{28A0092B-C50C-407E-A947-70E740481C1C}">
                <a14:useLocalDpi xmlns:a14="http://schemas.microsoft.com/office/drawing/2010/main" val="0"/>
              </a:ext>
            </a:extLst>
          </a:blip>
          <a:srcRect l="17672" t="33952"/>
          <a:stretch/>
        </p:blipFill>
        <p:spPr>
          <a:xfrm>
            <a:off x="563854" y="2303416"/>
            <a:ext cx="5918549" cy="3561173"/>
          </a:xfrm>
          <a:prstGeom prst="rect">
            <a:avLst/>
          </a:prstGeom>
          <a:ln>
            <a:solidFill>
              <a:schemeClr val="bg1">
                <a:lumMod val="85000"/>
              </a:schemeClr>
            </a:solidFill>
          </a:ln>
        </p:spPr>
      </p:pic>
      <p:sp>
        <p:nvSpPr>
          <p:cNvPr id="7" name="TextBox 6"/>
          <p:cNvSpPr txBox="1"/>
          <p:nvPr/>
        </p:nvSpPr>
        <p:spPr>
          <a:xfrm>
            <a:off x="6844937" y="4523171"/>
            <a:ext cx="1700399" cy="576064"/>
          </a:xfrm>
          <a:prstGeom prst="rect">
            <a:avLst/>
          </a:prstGeom>
          <a:noFill/>
        </p:spPr>
        <p:txBody>
          <a:bodyPr vert="horz" wrap="square" lIns="91440" tIns="0" rIns="91440" bIns="0" rtlCol="0" anchor="ctr" anchorCtr="0">
            <a:noAutofit/>
          </a:bodyPr>
          <a:lstStyle/>
          <a:p>
            <a:pPr>
              <a:tabLst>
                <a:tab pos="2400300" algn="l"/>
              </a:tabLst>
            </a:pPr>
            <a:r>
              <a:rPr lang="en-US" sz="1000" dirty="0" smtClean="0">
                <a:latin typeface="Arial" pitchFamily="34" charset="0"/>
                <a:cs typeface="Arial" pitchFamily="34" charset="0"/>
              </a:rPr>
              <a:t>Instantly offers suggestions for reinforcement activities targeted to address an individual student’s skills.</a:t>
            </a:r>
            <a:endParaRPr lang="en-US" sz="1000" dirty="0" smtClean="0">
              <a:cs typeface="Amplify Regular"/>
            </a:endParaRPr>
          </a:p>
        </p:txBody>
      </p:sp>
      <p:cxnSp>
        <p:nvCxnSpPr>
          <p:cNvPr id="10" name="Straight Connector 9"/>
          <p:cNvCxnSpPr/>
          <p:nvPr/>
        </p:nvCxnSpPr>
        <p:spPr>
          <a:xfrm flipH="1">
            <a:off x="3082834" y="4811203"/>
            <a:ext cx="3762103"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rot="16200000">
            <a:off x="2443525" y="4488122"/>
            <a:ext cx="640013" cy="64001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TextBox 12"/>
          <p:cNvSpPr txBox="1"/>
          <p:nvPr/>
        </p:nvSpPr>
        <p:spPr>
          <a:xfrm>
            <a:off x="6844937" y="3603270"/>
            <a:ext cx="1700399" cy="576064"/>
          </a:xfrm>
          <a:prstGeom prst="rect">
            <a:avLst/>
          </a:prstGeom>
          <a:noFill/>
        </p:spPr>
        <p:txBody>
          <a:bodyPr vert="horz" wrap="square" lIns="91440" tIns="0" rIns="91440" bIns="0" rtlCol="0" anchor="ctr" anchorCtr="0">
            <a:noAutofit/>
          </a:bodyPr>
          <a:lstStyle/>
          <a:p>
            <a:pPr>
              <a:tabLst>
                <a:tab pos="2400300" algn="l"/>
              </a:tabLst>
            </a:pPr>
            <a:r>
              <a:rPr lang="en-US" sz="1000" dirty="0" smtClean="0">
                <a:latin typeface="Arial" pitchFamily="34" charset="0"/>
                <a:cs typeface="Arial" pitchFamily="34" charset="0"/>
              </a:rPr>
              <a:t>Highlights error patterns and </a:t>
            </a:r>
            <a:r>
              <a:rPr lang="en-US" sz="1000" dirty="0">
                <a:latin typeface="Arial" pitchFamily="34" charset="0"/>
                <a:cs typeface="Arial" pitchFamily="34" charset="0"/>
              </a:rPr>
              <a:t>p</a:t>
            </a:r>
            <a:r>
              <a:rPr lang="en-US" sz="1000" dirty="0" smtClean="0">
                <a:latin typeface="Arial" pitchFamily="34" charset="0"/>
                <a:cs typeface="Arial" pitchFamily="34" charset="0"/>
              </a:rPr>
              <a:t>rovides observation and analysis of item-level data to identify where a student may need support.</a:t>
            </a:r>
            <a:endParaRPr lang="en-US" sz="1000" dirty="0" smtClean="0">
              <a:cs typeface="Amplify Regular"/>
            </a:endParaRPr>
          </a:p>
        </p:txBody>
      </p:sp>
      <p:cxnSp>
        <p:nvCxnSpPr>
          <p:cNvPr id="14" name="Straight Connector 13"/>
          <p:cNvCxnSpPr/>
          <p:nvPr/>
        </p:nvCxnSpPr>
        <p:spPr>
          <a:xfrm flipH="1" flipV="1">
            <a:off x="5180095" y="3897800"/>
            <a:ext cx="1664842" cy="8991"/>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rot="16200000">
            <a:off x="4540081" y="3586785"/>
            <a:ext cx="640013" cy="64001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28396097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317500" y="1726377"/>
            <a:ext cx="8651875" cy="898443"/>
          </a:xfrm>
        </p:spPr>
        <p:txBody>
          <a:bodyPr/>
          <a:lstStyle/>
          <a:p>
            <a:r>
              <a:rPr lang="en-US" sz="1800" dirty="0" smtClean="0">
                <a:solidFill>
                  <a:schemeClr val="tx1">
                    <a:lumMod val="75000"/>
                  </a:schemeClr>
                </a:solidFill>
              </a:rPr>
              <a:t>Small-Group Advisor creates optimal groups based on common strengths and weaknesses and delivers reinforcement activities.</a:t>
            </a:r>
            <a:endParaRPr lang="en-US" sz="1800" dirty="0">
              <a:solidFill>
                <a:schemeClr val="tx1">
                  <a:lumMod val="75000"/>
                </a:schemeClr>
              </a:solidFill>
            </a:endParaRPr>
          </a:p>
        </p:txBody>
      </p:sp>
      <p:sp>
        <p:nvSpPr>
          <p:cNvPr id="3" name="Slide Number Placeholder 2"/>
          <p:cNvSpPr>
            <a:spLocks noGrp="1"/>
          </p:cNvSpPr>
          <p:nvPr>
            <p:ph type="sldNum" sz="quarter" idx="19"/>
          </p:nvPr>
        </p:nvSpPr>
        <p:spPr>
          <a:prstGeom prst="rect">
            <a:avLst/>
          </a:prstGeom>
        </p:spPr>
        <p:txBody>
          <a:bodyPr/>
          <a:lstStyle/>
          <a:p>
            <a:pPr>
              <a:defRPr/>
            </a:pPr>
            <a:fld id="{74A62B7D-DB01-4807-A074-0A74EA4DED06}" type="slidenum">
              <a:rPr lang="en-US">
                <a:solidFill>
                  <a:prstClr val="black">
                    <a:tint val="75000"/>
                  </a:prstClr>
                </a:solidFill>
              </a:rPr>
              <a:pPr>
                <a:defRPr/>
              </a:pPr>
              <a:t>24</a:t>
            </a:fld>
            <a:endParaRPr lang="en-US">
              <a:solidFill>
                <a:prstClr val="black">
                  <a:tint val="75000"/>
                </a:prstClr>
              </a:solidFill>
            </a:endParaRPr>
          </a:p>
        </p:txBody>
      </p:sp>
      <p:sp>
        <p:nvSpPr>
          <p:cNvPr id="8" name="Title 7"/>
          <p:cNvSpPr>
            <a:spLocks noGrp="1"/>
          </p:cNvSpPr>
          <p:nvPr>
            <p:ph type="title"/>
          </p:nvPr>
        </p:nvSpPr>
        <p:spPr>
          <a:xfrm>
            <a:off x="457200" y="534586"/>
            <a:ext cx="8314660" cy="716851"/>
          </a:xfrm>
        </p:spPr>
        <p:txBody>
          <a:bodyPr/>
          <a:lstStyle/>
          <a:p>
            <a:r>
              <a:rPr lang="en-US" sz="3200" dirty="0" smtClean="0"/>
              <a:t>Simplify small group instruction.</a:t>
            </a:r>
            <a:endParaRPr lang="en-US" sz="3200" dirty="0"/>
          </a:p>
        </p:txBody>
      </p:sp>
      <p:sp>
        <p:nvSpPr>
          <p:cNvPr id="10" name="TextBox 9"/>
          <p:cNvSpPr txBox="1"/>
          <p:nvPr/>
        </p:nvSpPr>
        <p:spPr>
          <a:xfrm>
            <a:off x="0" y="0"/>
            <a:ext cx="6293224" cy="523220"/>
          </a:xfrm>
          <a:prstGeom prst="rect">
            <a:avLst/>
          </a:prstGeom>
          <a:noFill/>
        </p:spPr>
        <p:txBody>
          <a:bodyPr wrap="square" rtlCol="0">
            <a:spAutoFit/>
          </a:bodyPr>
          <a:lstStyle/>
          <a:p>
            <a:pPr defTabSz="457200" fontAlgn="base">
              <a:spcBef>
                <a:spcPct val="0"/>
              </a:spcBef>
              <a:spcAft>
                <a:spcPct val="0"/>
              </a:spcAft>
            </a:pPr>
            <a:endParaRPr lang="en-US" sz="1600" dirty="0" smtClean="0">
              <a:solidFill>
                <a:srgbClr val="E5E6E7">
                  <a:lumMod val="50000"/>
                </a:srgbClr>
              </a:solidFill>
              <a:cs typeface="Franklin Gothic Book"/>
            </a:endParaRPr>
          </a:p>
          <a:p>
            <a:pPr defTabSz="457200" fontAlgn="base">
              <a:spcBef>
                <a:spcPct val="0"/>
              </a:spcBef>
              <a:spcAft>
                <a:spcPct val="0"/>
              </a:spcAft>
            </a:pPr>
            <a:endParaRPr lang="en-US" sz="1200" dirty="0" smtClean="0">
              <a:solidFill>
                <a:srgbClr val="152D83"/>
              </a:solidFill>
              <a:latin typeface="Franklin Gothic Book"/>
              <a:cs typeface="Franklin Gothic Book"/>
            </a:endParaRPr>
          </a:p>
        </p:txBody>
      </p:sp>
      <p:pic>
        <p:nvPicPr>
          <p:cNvPr id="12" name="Picture Placeholder 7"/>
          <p:cNvPicPr>
            <a:picLocks noChangeAspect="1"/>
          </p:cNvPicPr>
          <p:nvPr/>
        </p:nvPicPr>
        <p:blipFill rotWithShape="1">
          <a:blip r:embed="rId3" cstate="email">
            <a:extLst>
              <a:ext uri="{28A0092B-C50C-407E-A947-70E740481C1C}">
                <a14:useLocalDpi xmlns:a14="http://schemas.microsoft.com/office/drawing/2010/main" val="0"/>
              </a:ext>
            </a:extLst>
          </a:blip>
          <a:srcRect t="6236" r="5101"/>
          <a:stretch/>
        </p:blipFill>
        <p:spPr>
          <a:xfrm>
            <a:off x="644319" y="2481945"/>
            <a:ext cx="5478504" cy="3678738"/>
          </a:xfrm>
          <a:prstGeom prst="rect">
            <a:avLst/>
          </a:prstGeom>
          <a:ln>
            <a:solidFill>
              <a:schemeClr val="bg1">
                <a:lumMod val="85000"/>
              </a:schemeClr>
            </a:solidFill>
          </a:ln>
        </p:spPr>
      </p:pic>
      <p:sp>
        <p:nvSpPr>
          <p:cNvPr id="15" name="TextBox 14"/>
          <p:cNvSpPr txBox="1"/>
          <p:nvPr/>
        </p:nvSpPr>
        <p:spPr>
          <a:xfrm>
            <a:off x="6374674" y="3713274"/>
            <a:ext cx="1700399" cy="576064"/>
          </a:xfrm>
          <a:prstGeom prst="rect">
            <a:avLst/>
          </a:prstGeom>
          <a:noFill/>
        </p:spPr>
        <p:txBody>
          <a:bodyPr vert="horz" wrap="square" lIns="91440" tIns="0" rIns="91440" bIns="0" rtlCol="0" anchor="ctr" anchorCtr="0">
            <a:noAutofit/>
          </a:bodyPr>
          <a:lstStyle/>
          <a:p>
            <a:pPr>
              <a:tabLst>
                <a:tab pos="2400300" algn="l"/>
              </a:tabLst>
            </a:pPr>
            <a:r>
              <a:rPr lang="en-US" sz="1000" dirty="0">
                <a:latin typeface="Arial" pitchFamily="34" charset="0"/>
                <a:cs typeface="Arial" pitchFamily="34" charset="0"/>
              </a:rPr>
              <a:t>Groups students based on appropriate grade-level and time of year benchmark skills</a:t>
            </a:r>
            <a:r>
              <a:rPr lang="en-US" sz="1000" dirty="0" smtClean="0">
                <a:cs typeface="Amplify Regular"/>
              </a:rPr>
              <a:t>.</a:t>
            </a:r>
          </a:p>
        </p:txBody>
      </p:sp>
      <p:sp>
        <p:nvSpPr>
          <p:cNvPr id="19" name="TextBox 18"/>
          <p:cNvSpPr txBox="1"/>
          <p:nvPr/>
        </p:nvSpPr>
        <p:spPr>
          <a:xfrm>
            <a:off x="6374673" y="4903995"/>
            <a:ext cx="1700399" cy="576064"/>
          </a:xfrm>
          <a:prstGeom prst="rect">
            <a:avLst/>
          </a:prstGeom>
          <a:noFill/>
        </p:spPr>
        <p:txBody>
          <a:bodyPr vert="horz" wrap="square" lIns="91440" tIns="0" rIns="91440" bIns="0" rtlCol="0" anchor="ctr" anchorCtr="0">
            <a:noAutofit/>
          </a:bodyPr>
          <a:lstStyle/>
          <a:p>
            <a:pPr>
              <a:tabLst>
                <a:tab pos="2400300" algn="l"/>
              </a:tabLst>
            </a:pPr>
            <a:r>
              <a:rPr lang="en-US" sz="1000" dirty="0" smtClean="0">
                <a:latin typeface="Arial" pitchFamily="34" charset="0"/>
                <a:cs typeface="Arial" pitchFamily="34" charset="0"/>
              </a:rPr>
              <a:t>Recommends reinforcement activities to target instruction  and provides links to free downloadable resources.</a:t>
            </a:r>
            <a:endParaRPr lang="en-US" sz="1000" dirty="0" smtClean="0">
              <a:cs typeface="Amplify Regular"/>
            </a:endParaRPr>
          </a:p>
        </p:txBody>
      </p:sp>
      <p:cxnSp>
        <p:nvCxnSpPr>
          <p:cNvPr id="20" name="Straight Connector 19"/>
          <p:cNvCxnSpPr>
            <a:endCxn id="21" idx="4"/>
          </p:cNvCxnSpPr>
          <p:nvPr/>
        </p:nvCxnSpPr>
        <p:spPr>
          <a:xfrm flipH="1">
            <a:off x="1725001" y="4001306"/>
            <a:ext cx="4649673"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rot="16200000">
            <a:off x="1084988" y="3681300"/>
            <a:ext cx="640013" cy="64001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23" name="Straight Connector 22"/>
          <p:cNvCxnSpPr>
            <a:endCxn id="24" idx="4"/>
          </p:cNvCxnSpPr>
          <p:nvPr/>
        </p:nvCxnSpPr>
        <p:spPr>
          <a:xfrm flipH="1" flipV="1">
            <a:off x="5417436" y="5192027"/>
            <a:ext cx="957238" cy="2"/>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rot="16200000">
            <a:off x="4777423" y="4872021"/>
            <a:ext cx="640013" cy="64001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15640275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59865" y="1593532"/>
            <a:ext cx="8293608" cy="432073"/>
          </a:xfrm>
        </p:spPr>
        <p:txBody>
          <a:bodyPr/>
          <a:lstStyle/>
          <a:p>
            <a:r>
              <a:rPr lang="en-US" sz="1800" dirty="0" smtClean="0">
                <a:solidFill>
                  <a:schemeClr val="tx1">
                    <a:lumMod val="75000"/>
                  </a:schemeClr>
                </a:solidFill>
              </a:rPr>
              <a:t>Home Connect generates student progress letters in parent-friendly language, and includes at-home support activities.</a:t>
            </a:r>
            <a:endParaRPr lang="en-US" sz="1800" dirty="0">
              <a:solidFill>
                <a:schemeClr val="tx1">
                  <a:lumMod val="75000"/>
                </a:schemeClr>
              </a:solidFill>
            </a:endParaRPr>
          </a:p>
        </p:txBody>
      </p:sp>
      <p:sp>
        <p:nvSpPr>
          <p:cNvPr id="3" name="Slide Number Placeholder 2"/>
          <p:cNvSpPr>
            <a:spLocks noGrp="1"/>
          </p:cNvSpPr>
          <p:nvPr>
            <p:ph type="sldNum" sz="quarter" idx="19"/>
          </p:nvPr>
        </p:nvSpPr>
        <p:spPr>
          <a:prstGeom prst="rect">
            <a:avLst/>
          </a:prstGeom>
        </p:spPr>
        <p:txBody>
          <a:bodyPr/>
          <a:lstStyle/>
          <a:p>
            <a:fld id="{DBC38F22-F186-439C-8CEE-CA4E5E7A50B0}" type="slidenum">
              <a:rPr lang="en-US" smtClean="0">
                <a:solidFill>
                  <a:prstClr val="black">
                    <a:tint val="75000"/>
                  </a:prstClr>
                </a:solidFill>
              </a:rPr>
              <a:pPr/>
              <a:t>25</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z="3200" dirty="0" smtClean="0"/>
              <a:t>Reinforce student learning at home.	</a:t>
            </a:r>
            <a:endParaRPr lang="en-US" sz="3200" dirty="0"/>
          </a:p>
        </p:txBody>
      </p:sp>
      <p:pic>
        <p:nvPicPr>
          <p:cNvPr id="7" name="Picture Placeholder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816" y="2423000"/>
            <a:ext cx="5478504" cy="3465703"/>
          </a:xfrm>
          <a:prstGeom prst="rect">
            <a:avLst/>
          </a:prstGeom>
          <a:ln>
            <a:solidFill>
              <a:schemeClr val="bg1">
                <a:lumMod val="85000"/>
              </a:schemeClr>
            </a:solidFill>
          </a:ln>
        </p:spPr>
      </p:pic>
      <p:sp>
        <p:nvSpPr>
          <p:cNvPr id="11" name="TextBox 10"/>
          <p:cNvSpPr txBox="1"/>
          <p:nvPr/>
        </p:nvSpPr>
        <p:spPr>
          <a:xfrm>
            <a:off x="6348549" y="2787823"/>
            <a:ext cx="1700399" cy="576064"/>
          </a:xfrm>
          <a:prstGeom prst="rect">
            <a:avLst/>
          </a:prstGeom>
          <a:noFill/>
        </p:spPr>
        <p:txBody>
          <a:bodyPr vert="horz" wrap="square" lIns="91440" tIns="0" rIns="91440" bIns="0" rtlCol="0" anchor="ctr" anchorCtr="0">
            <a:noAutofit/>
          </a:bodyPr>
          <a:lstStyle/>
          <a:p>
            <a:pPr>
              <a:tabLst>
                <a:tab pos="2400300" algn="l"/>
              </a:tabLst>
            </a:pPr>
            <a:r>
              <a:rPr lang="en-US" sz="1000" dirty="0" smtClean="0">
                <a:latin typeface="Arial" pitchFamily="34" charset="0"/>
                <a:cs typeface="Arial" pitchFamily="34" charset="0"/>
              </a:rPr>
              <a:t>Home Connect explains the assessment, why students are being assessed, and what parents can do to  support learning.</a:t>
            </a:r>
            <a:endParaRPr lang="en-US" sz="1000" dirty="0" smtClean="0">
              <a:cs typeface="Amplify Regular"/>
            </a:endParaRPr>
          </a:p>
        </p:txBody>
      </p:sp>
      <p:sp>
        <p:nvSpPr>
          <p:cNvPr id="14" name="TextBox 13"/>
          <p:cNvSpPr txBox="1"/>
          <p:nvPr/>
        </p:nvSpPr>
        <p:spPr>
          <a:xfrm>
            <a:off x="6444343" y="4732833"/>
            <a:ext cx="1700399" cy="576064"/>
          </a:xfrm>
          <a:prstGeom prst="rect">
            <a:avLst/>
          </a:prstGeom>
          <a:noFill/>
        </p:spPr>
        <p:txBody>
          <a:bodyPr vert="horz" wrap="square" lIns="91440" tIns="0" rIns="91440" bIns="0" rtlCol="0" anchor="ctr" anchorCtr="0">
            <a:noAutofit/>
          </a:bodyPr>
          <a:lstStyle/>
          <a:p>
            <a:pPr>
              <a:tabLst>
                <a:tab pos="2400300" algn="l"/>
              </a:tabLst>
            </a:pPr>
            <a:r>
              <a:rPr lang="en-US" sz="1000" dirty="0" smtClean="0">
                <a:cs typeface="Amplify Regular"/>
              </a:rPr>
              <a:t>Each measure and student score is accompanied by an explanation written easy-to-understand language.</a:t>
            </a:r>
          </a:p>
        </p:txBody>
      </p:sp>
      <p:cxnSp>
        <p:nvCxnSpPr>
          <p:cNvPr id="17" name="Straight Connector 16"/>
          <p:cNvCxnSpPr>
            <a:endCxn id="18" idx="4"/>
          </p:cNvCxnSpPr>
          <p:nvPr/>
        </p:nvCxnSpPr>
        <p:spPr>
          <a:xfrm flipH="1" flipV="1">
            <a:off x="3336088" y="3075854"/>
            <a:ext cx="3012461" cy="1"/>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rot="16200000">
            <a:off x="2696075" y="2755848"/>
            <a:ext cx="640013" cy="64001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21" name="Straight Connector 20"/>
          <p:cNvCxnSpPr>
            <a:endCxn id="22" idx="4"/>
          </p:cNvCxnSpPr>
          <p:nvPr/>
        </p:nvCxnSpPr>
        <p:spPr>
          <a:xfrm flipH="1">
            <a:off x="2245279" y="5020865"/>
            <a:ext cx="4199064"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rot="16200000">
            <a:off x="1605266" y="4700859"/>
            <a:ext cx="640013" cy="64001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23028379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924300" y="6356350"/>
            <a:ext cx="1346200" cy="365125"/>
          </a:xfrm>
          <a:prstGeom prst="rect">
            <a:avLst/>
          </a:prstGeom>
        </p:spPr>
        <p:txBody>
          <a:bodyPr/>
          <a:lstStyle/>
          <a:p>
            <a:fld id="{DBC38F22-F186-439C-8CEE-CA4E5E7A50B0}" type="slidenum">
              <a:rPr lang="en-US" smtClean="0"/>
              <a:pPr/>
              <a:t>26</a:t>
            </a:fld>
            <a:endParaRPr lang="en-US"/>
          </a:p>
        </p:txBody>
      </p:sp>
      <p:pic>
        <p:nvPicPr>
          <p:cNvPr id="5122" name="Picture 2"/>
          <p:cNvPicPr>
            <a:picLocks noChangeAspect="1" noChangeArrowheads="1"/>
          </p:cNvPicPr>
          <p:nvPr/>
        </p:nvPicPr>
        <p:blipFill>
          <a:blip r:embed="rId2"/>
          <a:srcRect/>
          <a:stretch>
            <a:fillRect/>
          </a:stretch>
        </p:blipFill>
        <p:spPr bwMode="auto">
          <a:xfrm>
            <a:off x="-2069258" y="0"/>
            <a:ext cx="13313023" cy="6885295"/>
          </a:xfrm>
          <a:prstGeom prst="rect">
            <a:avLst/>
          </a:prstGeom>
          <a:noFill/>
          <a:ln w="9525">
            <a:noFill/>
            <a:miter lim="800000"/>
            <a:headEnd/>
            <a:tailEnd/>
          </a:ln>
        </p:spPr>
      </p:pic>
    </p:spTree>
    <p:extLst>
      <p:ext uri="{BB962C8B-B14F-4D97-AF65-F5344CB8AC3E}">
        <p14:creationId xmlns:p14="http://schemas.microsoft.com/office/powerpoint/2010/main" val="262878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dirty="0" smtClean="0"/>
              <a:t>How can </a:t>
            </a:r>
            <a:r>
              <a:rPr lang="en-US" dirty="0" err="1" smtClean="0"/>
              <a:t>mCLASS:DIBELS</a:t>
            </a:r>
            <a:r>
              <a:rPr lang="en-US" dirty="0" smtClean="0"/>
              <a:t> Next help educators?</a:t>
            </a:r>
          </a:p>
        </p:txBody>
      </p:sp>
    </p:spTree>
    <p:extLst>
      <p:ext uri="{BB962C8B-B14F-4D97-AF65-F5344CB8AC3E}">
        <p14:creationId xmlns:p14="http://schemas.microsoft.com/office/powerpoint/2010/main" val="399952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3"/>
          <p:cNvSpPr>
            <a:spLocks noGrp="1"/>
          </p:cNvSpPr>
          <p:nvPr>
            <p:ph type="body" sz="quarter" idx="17"/>
          </p:nvPr>
        </p:nvSpPr>
        <p:spPr>
          <a:xfrm>
            <a:off x="457200" y="1701570"/>
            <a:ext cx="8293608" cy="432073"/>
          </a:xfrm>
        </p:spPr>
        <p:txBody>
          <a:bodyPr/>
          <a:lstStyle/>
          <a:p>
            <a:r>
              <a:rPr lang="en-US" sz="1800" dirty="0" smtClean="0">
                <a:solidFill>
                  <a:schemeClr val="tx1">
                    <a:lumMod val="75000"/>
                  </a:schemeClr>
                </a:solidFill>
              </a:rPr>
              <a:t>Eliminate paperwork and manual calculations by reliably automating data capture and analysis.</a:t>
            </a:r>
          </a:p>
        </p:txBody>
      </p:sp>
      <p:sp>
        <p:nvSpPr>
          <p:cNvPr id="2" name="Title 1"/>
          <p:cNvSpPr>
            <a:spLocks noGrp="1"/>
          </p:cNvSpPr>
          <p:nvPr>
            <p:ph type="title"/>
          </p:nvPr>
        </p:nvSpPr>
        <p:spPr>
          <a:xfrm>
            <a:off x="457200" y="455866"/>
            <a:ext cx="8314660" cy="716851"/>
          </a:xfrm>
        </p:spPr>
        <p:txBody>
          <a:bodyPr/>
          <a:lstStyle/>
          <a:p>
            <a:r>
              <a:rPr lang="en-US" sz="3200" dirty="0" smtClean="0"/>
              <a:t>Save time assessing and scoring.</a:t>
            </a:r>
            <a:endParaRPr lang="en-US" sz="3200" dirty="0"/>
          </a:p>
        </p:txBody>
      </p:sp>
      <p:pic>
        <p:nvPicPr>
          <p:cNvPr id="46083" name="Picture 4" descr="\\wgenhq.net\netshare\Marketing\_ASSETS\ProductScreenshots\DIBELS\2013_Screenshots\2013-05-09 13.46.38.png"/>
          <p:cNvPicPr>
            <a:picLocks noChangeAspect="1" noChangeArrowheads="1"/>
          </p:cNvPicPr>
          <p:nvPr/>
        </p:nvPicPr>
        <p:blipFill>
          <a:blip r:embed="rId2" cstate="email">
            <a:extLst>
              <a:ext uri="{28A0092B-C50C-407E-A947-70E740481C1C}">
                <a14:useLocalDpi xmlns:a14="http://schemas.microsoft.com/office/drawing/2010/main" val="0"/>
              </a:ext>
            </a:extLst>
          </a:blip>
          <a:srcRect t="8179"/>
          <a:stretch>
            <a:fillRect/>
          </a:stretch>
        </p:blipFill>
        <p:spPr bwMode="auto">
          <a:xfrm>
            <a:off x="1325563" y="2405265"/>
            <a:ext cx="4267200" cy="26114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323333" y="2431006"/>
            <a:ext cx="1371600" cy="646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Integrated timing</a:t>
            </a:r>
          </a:p>
        </p:txBody>
      </p:sp>
      <p:sp>
        <p:nvSpPr>
          <p:cNvPr id="9" name="Rectangle 8"/>
          <p:cNvSpPr/>
          <p:nvPr/>
        </p:nvSpPr>
        <p:spPr>
          <a:xfrm>
            <a:off x="1356426" y="5377518"/>
            <a:ext cx="1947862" cy="646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Reliable data capture; tap to score</a:t>
            </a:r>
          </a:p>
        </p:txBody>
      </p:sp>
      <p:sp>
        <p:nvSpPr>
          <p:cNvPr id="10" name="Rectangle 9"/>
          <p:cNvSpPr/>
          <p:nvPr/>
        </p:nvSpPr>
        <p:spPr>
          <a:xfrm>
            <a:off x="3623384" y="5113132"/>
            <a:ext cx="939911" cy="6463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a:spAutoFit/>
          </a:bodyPr>
          <a:lstStyle/>
          <a:p>
            <a:pPr algn="r" fontAlgn="auto">
              <a:lnSpc>
                <a:spcPts val="1800"/>
              </a:lnSpc>
              <a:spcBef>
                <a:spcPts val="0"/>
              </a:spcBef>
              <a:spcAft>
                <a:spcPts val="0"/>
              </a:spcAft>
              <a:defRPr/>
            </a:pPr>
            <a:r>
              <a:rPr lang="en-US" sz="1200" dirty="0">
                <a:solidFill>
                  <a:schemeClr val="tx1"/>
                </a:solidFill>
              </a:rPr>
              <a:t>Instant </a:t>
            </a:r>
            <a:endParaRPr lang="en-US" sz="1200" dirty="0" smtClean="0">
              <a:solidFill>
                <a:schemeClr val="tx1"/>
              </a:solidFill>
            </a:endParaRPr>
          </a:p>
          <a:p>
            <a:pPr algn="r" fontAlgn="auto">
              <a:lnSpc>
                <a:spcPts val="1800"/>
              </a:lnSpc>
              <a:spcBef>
                <a:spcPts val="0"/>
              </a:spcBef>
              <a:spcAft>
                <a:spcPts val="0"/>
              </a:spcAft>
              <a:defRPr/>
            </a:pPr>
            <a:r>
              <a:rPr lang="en-US" sz="1200" dirty="0" smtClean="0">
                <a:solidFill>
                  <a:schemeClr val="tx1"/>
                </a:solidFill>
              </a:rPr>
              <a:t>results</a:t>
            </a:r>
            <a:endParaRPr lang="en-US" sz="1200" dirty="0">
              <a:solidFill>
                <a:schemeClr val="tx1"/>
              </a:solidFill>
            </a:endParaRPr>
          </a:p>
        </p:txBody>
      </p:sp>
      <p:pic>
        <p:nvPicPr>
          <p:cNvPr id="46089" name="Picture 3" descr="\\wgenhq.net\netshare\Marketing\_ASSETS\ProductScreenshots\DIBELS\2013_Screenshots\2013-05-09 13.45.28.png"/>
          <p:cNvPicPr>
            <a:picLocks noChangeAspect="1" noChangeArrowheads="1"/>
          </p:cNvPicPr>
          <p:nvPr/>
        </p:nvPicPr>
        <p:blipFill>
          <a:blip r:embed="rId3" cstate="email">
            <a:extLst>
              <a:ext uri="{28A0092B-C50C-407E-A947-70E740481C1C}">
                <a14:useLocalDpi xmlns:a14="http://schemas.microsoft.com/office/drawing/2010/main" val="0"/>
              </a:ext>
            </a:extLst>
          </a:blip>
          <a:srcRect t="6567"/>
          <a:stretch>
            <a:fillRect/>
          </a:stretch>
        </p:blipFill>
        <p:spPr bwMode="auto">
          <a:xfrm>
            <a:off x="5083175" y="3944347"/>
            <a:ext cx="3443288" cy="2144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2330356" y="4075550"/>
            <a:ext cx="1" cy="1301968"/>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flipH="1" flipV="1">
            <a:off x="5083175" y="2713038"/>
            <a:ext cx="1240158" cy="11911"/>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p:nvPr/>
        </p:nvCxnSpPr>
        <p:spPr>
          <a:xfrm>
            <a:off x="4563295" y="5444333"/>
            <a:ext cx="1903638" cy="1"/>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0136009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3"/>
          <p:cNvSpPr>
            <a:spLocks noGrp="1"/>
          </p:cNvSpPr>
          <p:nvPr>
            <p:ph type="body" sz="quarter" idx="17"/>
          </p:nvPr>
        </p:nvSpPr>
        <p:spPr>
          <a:xfrm>
            <a:off x="457200" y="1603554"/>
            <a:ext cx="8293608" cy="432073"/>
          </a:xfrm>
        </p:spPr>
        <p:txBody>
          <a:bodyPr/>
          <a:lstStyle/>
          <a:p>
            <a:r>
              <a:rPr lang="en-US" sz="1800" dirty="0" smtClean="0">
                <a:solidFill>
                  <a:schemeClr val="tx1">
                    <a:lumMod val="75000"/>
                  </a:schemeClr>
                </a:solidFill>
              </a:rPr>
              <a:t>Compare student progress in development of early literacy skills against research-based benchmark goals. </a:t>
            </a:r>
          </a:p>
        </p:txBody>
      </p:sp>
      <p:sp>
        <p:nvSpPr>
          <p:cNvPr id="2" name="Title 1"/>
          <p:cNvSpPr>
            <a:spLocks noGrp="1"/>
          </p:cNvSpPr>
          <p:nvPr>
            <p:ph type="title"/>
          </p:nvPr>
        </p:nvSpPr>
        <p:spPr>
          <a:xfrm>
            <a:off x="457200" y="519366"/>
            <a:ext cx="8314660" cy="716851"/>
          </a:xfrm>
        </p:spPr>
        <p:txBody>
          <a:bodyPr/>
          <a:lstStyle/>
          <a:p>
            <a:r>
              <a:rPr lang="en-US" sz="3200" dirty="0" smtClean="0"/>
              <a:t>Keep students on track for success.</a:t>
            </a:r>
            <a:endParaRPr lang="en-US" sz="3200" dirty="0"/>
          </a:p>
        </p:txBody>
      </p:sp>
      <p:pic>
        <p:nvPicPr>
          <p:cNvPr id="47107" name="Picture 4" descr="\\wgenhq.net\netshare\Marketing\_ASSETS\ProductScreenshots\DIBELS\2013_Screenshots\Aimline_DIBELS_NWF_PM.png"/>
          <p:cNvPicPr>
            <a:picLocks noChangeAspect="1" noChangeArrowheads="1"/>
          </p:cNvPicPr>
          <p:nvPr/>
        </p:nvPicPr>
        <p:blipFill>
          <a:blip r:embed="rId3" cstate="email">
            <a:extLst>
              <a:ext uri="{28A0092B-C50C-407E-A947-70E740481C1C}">
                <a14:useLocalDpi xmlns:a14="http://schemas.microsoft.com/office/drawing/2010/main" val="0"/>
              </a:ext>
            </a:extLst>
          </a:blip>
          <a:srcRect l="15852" r="11151"/>
          <a:stretch>
            <a:fillRect/>
          </a:stretch>
        </p:blipFill>
        <p:spPr bwMode="auto">
          <a:xfrm>
            <a:off x="755650" y="2368550"/>
            <a:ext cx="5970588" cy="4035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5" descr="\\wgenhq.net\netshare\Marketing\_ASSETS\ProductScreenshots\DIBELS\2013_Screenshots\Aimline_DIBELS_NWF_PM_Legend.png"/>
          <p:cNvPicPr>
            <a:picLocks noChangeAspect="1" noChangeArrowheads="1"/>
          </p:cNvPicPr>
          <p:nvPr/>
        </p:nvPicPr>
        <p:blipFill>
          <a:blip r:embed="rId4" cstate="email">
            <a:extLst>
              <a:ext uri="{28A0092B-C50C-407E-A947-70E740481C1C}">
                <a14:useLocalDpi xmlns:a14="http://schemas.microsoft.com/office/drawing/2010/main" val="0"/>
              </a:ext>
            </a:extLst>
          </a:blip>
          <a:srcRect l="58376" t="40170" r="14232" b="28673"/>
          <a:stretch>
            <a:fillRect/>
          </a:stretch>
        </p:blipFill>
        <p:spPr bwMode="auto">
          <a:xfrm>
            <a:off x="5638800" y="4078288"/>
            <a:ext cx="2971800" cy="1665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327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The Early Literacy Assessment Tool is designed to assist teachers in meeting the assessment requirements of the READ Act. The tool will allow teachers to obtain real time assessment of the reading skill levels of students enrolled in kindergarten, first, second, and/or third grades and, based on the assessment results, generate intervention plans and materials.</a:t>
            </a:r>
          </a:p>
          <a:p>
            <a:pPr marL="45720" indent="0">
              <a:buNone/>
            </a:pPr>
            <a:endParaRPr lang="en-US" sz="1800" dirty="0"/>
          </a:p>
          <a:p>
            <a:r>
              <a:rPr lang="en-US" sz="1800" dirty="0"/>
              <a:t>The software will:</a:t>
            </a:r>
          </a:p>
          <a:p>
            <a:pPr lvl="1"/>
            <a:r>
              <a:rPr lang="en-US" sz="1600" dirty="0" smtClean="0"/>
              <a:t>Provide </a:t>
            </a:r>
            <a:r>
              <a:rPr lang="en-US" sz="1600" dirty="0"/>
              <a:t>individualized assessments with immediate results;</a:t>
            </a:r>
          </a:p>
          <a:p>
            <a:pPr lvl="1"/>
            <a:r>
              <a:rPr lang="en-US" sz="1600" dirty="0" smtClean="0"/>
              <a:t>Store </a:t>
            </a:r>
            <a:r>
              <a:rPr lang="en-US" sz="1600" dirty="0"/>
              <a:t>and analyze assessment results, recommend activities that are aligned with the assessment results, and assist in tracking student performance and identifying strategies to improve student performance;</a:t>
            </a:r>
          </a:p>
          <a:p>
            <a:pPr lvl="1"/>
            <a:r>
              <a:rPr lang="en-US" sz="1600" dirty="0" smtClean="0"/>
              <a:t>Provide </a:t>
            </a:r>
            <a:r>
              <a:rPr lang="en-US" sz="1600" dirty="0"/>
              <a:t>student grouping recommendations based on the assessment scores and provide proposed lesson plans on a short-term cycle; and</a:t>
            </a:r>
          </a:p>
          <a:p>
            <a:pPr lvl="1"/>
            <a:r>
              <a:rPr lang="en-US" sz="1600" dirty="0" smtClean="0"/>
              <a:t>Assist </a:t>
            </a:r>
            <a:r>
              <a:rPr lang="en-US" sz="1600" dirty="0"/>
              <a:t>in generating and populating individualized plans to improve students’ reading skills.</a:t>
            </a:r>
          </a:p>
        </p:txBody>
      </p:sp>
      <p:sp>
        <p:nvSpPr>
          <p:cNvPr id="3" name="Title 2"/>
          <p:cNvSpPr>
            <a:spLocks noGrp="1"/>
          </p:cNvSpPr>
          <p:nvPr>
            <p:ph type="title"/>
          </p:nvPr>
        </p:nvSpPr>
        <p:spPr/>
        <p:txBody>
          <a:bodyPr/>
          <a:lstStyle/>
          <a:p>
            <a:r>
              <a:rPr lang="en-US" dirty="0" smtClean="0">
                <a:latin typeface="Palatino Linotype" pitchFamily="18" charset="0"/>
              </a:rPr>
              <a:t>Purpose of ELAT</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3"/>
          <p:cNvSpPr>
            <a:spLocks noGrp="1"/>
          </p:cNvSpPr>
          <p:nvPr>
            <p:ph type="body" sz="quarter" idx="17"/>
          </p:nvPr>
        </p:nvSpPr>
        <p:spPr>
          <a:xfrm>
            <a:off x="478252" y="1578197"/>
            <a:ext cx="8293608" cy="432073"/>
          </a:xfrm>
        </p:spPr>
        <p:txBody>
          <a:bodyPr/>
          <a:lstStyle/>
          <a:p>
            <a:r>
              <a:rPr lang="en-US" sz="1800" dirty="0" smtClean="0">
                <a:solidFill>
                  <a:schemeClr val="tx1">
                    <a:lumMod val="75000"/>
                  </a:schemeClr>
                </a:solidFill>
              </a:rPr>
              <a:t>Classroom reports display individual results and summaries for screening, progress monitoring, and interviews.</a:t>
            </a:r>
          </a:p>
        </p:txBody>
      </p:sp>
      <p:sp>
        <p:nvSpPr>
          <p:cNvPr id="2" name="Title 1"/>
          <p:cNvSpPr>
            <a:spLocks noGrp="1"/>
          </p:cNvSpPr>
          <p:nvPr>
            <p:ph type="title"/>
          </p:nvPr>
        </p:nvSpPr>
        <p:spPr>
          <a:xfrm>
            <a:off x="457200" y="335565"/>
            <a:ext cx="8314660" cy="716851"/>
          </a:xfrm>
        </p:spPr>
        <p:txBody>
          <a:bodyPr/>
          <a:lstStyle/>
          <a:p>
            <a:r>
              <a:rPr lang="en-US" sz="3200" dirty="0" smtClean="0"/>
              <a:t>Gain immediate insight into student results.</a:t>
            </a:r>
            <a:endParaRPr lang="en-US" sz="3200" dirty="0"/>
          </a:p>
        </p:txBody>
      </p:sp>
      <p:grpSp>
        <p:nvGrpSpPr>
          <p:cNvPr id="48131" name="Group 4"/>
          <p:cNvGrpSpPr>
            <a:grpSpLocks/>
          </p:cNvGrpSpPr>
          <p:nvPr/>
        </p:nvGrpSpPr>
        <p:grpSpPr bwMode="auto">
          <a:xfrm>
            <a:off x="2209800" y="2371725"/>
            <a:ext cx="3892550" cy="4114800"/>
            <a:chOff x="2133601" y="2435941"/>
            <a:chExt cx="3511826" cy="3822735"/>
          </a:xfrm>
        </p:grpSpPr>
        <p:pic>
          <p:nvPicPr>
            <p:cNvPr id="48136" name="Picture 2" descr="\\wgenhq.net\netshare\Marketing\_ASSETS\ProductScreenshots\DIBELS\2013_Screenshots\DIBELS_ClassSummary.png"/>
            <p:cNvPicPr>
              <a:picLocks noChangeAspect="1" noChangeArrowheads="1"/>
            </p:cNvPicPr>
            <p:nvPr/>
          </p:nvPicPr>
          <p:blipFill>
            <a:blip r:embed="rId2" cstate="email">
              <a:extLst>
                <a:ext uri="{28A0092B-C50C-407E-A947-70E740481C1C}">
                  <a14:useLocalDpi xmlns:a14="http://schemas.microsoft.com/office/drawing/2010/main" val="0"/>
                </a:ext>
              </a:extLst>
            </a:blip>
            <a:srcRect t="11922" r="46953"/>
            <a:stretch>
              <a:fillRect/>
            </a:stretch>
          </p:blipFill>
          <p:spPr bwMode="auto">
            <a:xfrm>
              <a:off x="2133601" y="2593259"/>
              <a:ext cx="3511826" cy="36654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7" name="Picture 3" descr="\\wgenhq.net\netshare\Marketing\_ASSETS\ProductScreenshots\DIBELS\2013_Screenshots\DIBELSRPT_Header.png"/>
            <p:cNvPicPr>
              <a:picLocks noChangeAspect="1" noChangeArrowheads="1"/>
            </p:cNvPicPr>
            <p:nvPr/>
          </p:nvPicPr>
          <p:blipFill>
            <a:blip r:embed="rId3" cstate="email">
              <a:extLst>
                <a:ext uri="{28A0092B-C50C-407E-A947-70E740481C1C}">
                  <a14:useLocalDpi xmlns:a14="http://schemas.microsoft.com/office/drawing/2010/main" val="0"/>
                </a:ext>
              </a:extLst>
            </a:blip>
            <a:srcRect t="2339" r="46982" b="89857"/>
            <a:stretch>
              <a:fillRect/>
            </a:stretch>
          </p:blipFill>
          <p:spPr bwMode="auto">
            <a:xfrm>
              <a:off x="2137695" y="2435941"/>
              <a:ext cx="3507732" cy="3834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161109" y="3928202"/>
            <a:ext cx="1447800" cy="8778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algn="r" fontAlgn="auto">
              <a:lnSpc>
                <a:spcPts val="1800"/>
              </a:lnSpc>
              <a:spcBef>
                <a:spcPts val="0"/>
              </a:spcBef>
              <a:spcAft>
                <a:spcPts val="0"/>
              </a:spcAft>
              <a:defRPr/>
            </a:pPr>
            <a:r>
              <a:rPr lang="en-US" sz="1200" dirty="0">
                <a:solidFill>
                  <a:schemeClr val="tx1"/>
                </a:solidFill>
              </a:rPr>
              <a:t>Identify at-risk students by risk level or skill</a:t>
            </a:r>
          </a:p>
        </p:txBody>
      </p:sp>
      <p:sp>
        <p:nvSpPr>
          <p:cNvPr id="9" name="Rectangle 8"/>
          <p:cNvSpPr/>
          <p:nvPr/>
        </p:nvSpPr>
        <p:spPr>
          <a:xfrm>
            <a:off x="7201988" y="4032183"/>
            <a:ext cx="1295400" cy="15478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Summary results indicate areas of risk for an entire class</a:t>
            </a:r>
          </a:p>
        </p:txBody>
      </p:sp>
      <p:cxnSp>
        <p:nvCxnSpPr>
          <p:cNvPr id="13" name="Straight Connector 12"/>
          <p:cNvCxnSpPr/>
          <p:nvPr/>
        </p:nvCxnSpPr>
        <p:spPr>
          <a:xfrm>
            <a:off x="1515291" y="4424203"/>
            <a:ext cx="2060393" cy="1"/>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cxnSp>
        <p:nvCxnSpPr>
          <p:cNvPr id="16" name="Straight Connector 15"/>
          <p:cNvCxnSpPr/>
          <p:nvPr/>
        </p:nvCxnSpPr>
        <p:spPr>
          <a:xfrm flipH="1">
            <a:off x="5178061" y="4941347"/>
            <a:ext cx="2093599" cy="3"/>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81435627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3"/>
          <p:cNvSpPr>
            <a:spLocks noGrp="1"/>
          </p:cNvSpPr>
          <p:nvPr>
            <p:ph type="body" sz="quarter" idx="17"/>
          </p:nvPr>
        </p:nvSpPr>
        <p:spPr bwMode="auto">
          <a:xfrm>
            <a:off x="478252" y="1594072"/>
            <a:ext cx="8293608" cy="4320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smtClean="0">
                <a:solidFill>
                  <a:schemeClr val="tx1">
                    <a:lumMod val="75000"/>
                  </a:schemeClr>
                </a:solidFill>
              </a:rPr>
              <a:t>Deliver recommended activities to strengthen skills, and whole class activities to enhance motivation and reinforce skills. </a:t>
            </a:r>
          </a:p>
        </p:txBody>
      </p:sp>
      <p:sp>
        <p:nvSpPr>
          <p:cNvPr id="2" name="Title 1"/>
          <p:cNvSpPr>
            <a:spLocks noGrp="1"/>
          </p:cNvSpPr>
          <p:nvPr>
            <p:ph type="title"/>
          </p:nvPr>
        </p:nvSpPr>
        <p:spPr>
          <a:xfrm>
            <a:off x="457200" y="503491"/>
            <a:ext cx="8314660" cy="716851"/>
          </a:xfrm>
        </p:spPr>
        <p:txBody>
          <a:bodyPr/>
          <a:lstStyle/>
          <a:p>
            <a:pPr fontAlgn="auto">
              <a:spcAft>
                <a:spcPts val="0"/>
              </a:spcAft>
              <a:defRPr/>
            </a:pPr>
            <a:r>
              <a:rPr lang="en-US" sz="3200" dirty="0" smtClean="0">
                <a:ea typeface="+mj-ea"/>
              </a:rPr>
              <a:t>Close the gap between data and instruction.</a:t>
            </a:r>
            <a:endParaRPr lang="en-US" sz="3200" dirty="0">
              <a:ea typeface="+mj-ea"/>
            </a:endParaRPr>
          </a:p>
        </p:txBody>
      </p:sp>
      <p:sp>
        <p:nvSpPr>
          <p:cNvPr id="5" name="Rectangle 4"/>
          <p:cNvSpPr/>
          <p:nvPr/>
        </p:nvSpPr>
        <p:spPr>
          <a:xfrm>
            <a:off x="1053729" y="5215932"/>
            <a:ext cx="2312988" cy="6477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algn="ctr" fontAlgn="auto">
              <a:lnSpc>
                <a:spcPts val="1800"/>
              </a:lnSpc>
              <a:spcBef>
                <a:spcPts val="0"/>
              </a:spcBef>
              <a:spcAft>
                <a:spcPts val="0"/>
              </a:spcAft>
              <a:defRPr/>
            </a:pPr>
            <a:r>
              <a:rPr lang="en-US" sz="1200" dirty="0">
                <a:solidFill>
                  <a:schemeClr val="tx1"/>
                </a:solidFill>
              </a:rPr>
              <a:t>Recommended activities to support individual students</a:t>
            </a:r>
          </a:p>
        </p:txBody>
      </p:sp>
      <p:sp>
        <p:nvSpPr>
          <p:cNvPr id="6" name="Rectangle 5"/>
          <p:cNvSpPr/>
          <p:nvPr/>
        </p:nvSpPr>
        <p:spPr>
          <a:xfrm>
            <a:off x="7289073" y="2701925"/>
            <a:ext cx="1706563" cy="11080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Recommended classroom reinforcement activities</a:t>
            </a:r>
          </a:p>
        </p:txBody>
      </p:sp>
      <p:pic>
        <p:nvPicPr>
          <p:cNvPr id="49157" name="Picture 2" descr="\\wgenhq.net\netshare\Marketing\_ASSETS\ProductScreenshots\DIBELS\2013_Screenshots\IMG_0654.PNG"/>
          <p:cNvPicPr>
            <a:picLocks noChangeAspect="1" noChangeArrowheads="1"/>
          </p:cNvPicPr>
          <p:nvPr/>
        </p:nvPicPr>
        <p:blipFill>
          <a:blip r:embed="rId3" cstate="email">
            <a:extLst>
              <a:ext uri="{28A0092B-C50C-407E-A947-70E740481C1C}">
                <a14:useLocalDpi xmlns:a14="http://schemas.microsoft.com/office/drawing/2010/main" val="0"/>
              </a:ext>
            </a:extLst>
          </a:blip>
          <a:srcRect t="6541"/>
          <a:stretch>
            <a:fillRect/>
          </a:stretch>
        </p:blipFill>
        <p:spPr bwMode="auto">
          <a:xfrm>
            <a:off x="533400" y="2362200"/>
            <a:ext cx="4038600"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4" descr="\\wgenhq.net\netshare\Marketing\_ASSETS\ProductScreenshots\DIBELS\2013_Screenshots\Photo Dec 14, 11 21 41 AM.png"/>
          <p:cNvPicPr>
            <a:picLocks noChangeAspect="1" noChangeArrowheads="1"/>
          </p:cNvPicPr>
          <p:nvPr/>
        </p:nvPicPr>
        <p:blipFill>
          <a:blip r:embed="rId4" cstate="email">
            <a:extLst>
              <a:ext uri="{28A0092B-C50C-407E-A947-70E740481C1C}">
                <a14:useLocalDpi xmlns:a14="http://schemas.microsoft.com/office/drawing/2010/main" val="0"/>
              </a:ext>
            </a:extLst>
          </a:blip>
          <a:srcRect l="24498" t="44051" r="33334" b="3088"/>
          <a:stretch>
            <a:fillRect/>
          </a:stretch>
        </p:blipFill>
        <p:spPr bwMode="auto">
          <a:xfrm>
            <a:off x="4800600" y="2274888"/>
            <a:ext cx="2274888" cy="3802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H="1" flipV="1">
            <a:off x="2103935" y="4009288"/>
            <a:ext cx="4" cy="1285027"/>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cxnSp>
        <p:nvCxnSpPr>
          <p:cNvPr id="13" name="Straight Connector 12"/>
          <p:cNvCxnSpPr>
            <a:stCxn id="6" idx="1"/>
          </p:cNvCxnSpPr>
          <p:nvPr/>
        </p:nvCxnSpPr>
        <p:spPr>
          <a:xfrm flipH="1">
            <a:off x="6057465" y="3255963"/>
            <a:ext cx="1231608" cy="0"/>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22942181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0177"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000" dirty="0" smtClean="0"/>
              <a:t>How does </a:t>
            </a:r>
            <a:r>
              <a:rPr lang="en-US" sz="4000" dirty="0" err="1" smtClean="0"/>
              <a:t>mCLASS:DIBELS</a:t>
            </a:r>
            <a:r>
              <a:rPr lang="en-US" sz="4000" dirty="0" smtClean="0"/>
              <a:t> Next enable data-driven decisions?</a:t>
            </a:r>
          </a:p>
        </p:txBody>
      </p:sp>
    </p:spTree>
    <p:extLst>
      <p:ext uri="{BB962C8B-B14F-4D97-AF65-F5344CB8AC3E}">
        <p14:creationId xmlns:p14="http://schemas.microsoft.com/office/powerpoint/2010/main" val="69550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3"/>
          <p:cNvSpPr>
            <a:spLocks noGrp="1"/>
          </p:cNvSpPr>
          <p:nvPr>
            <p:ph type="body" sz="quarter" idx="17"/>
          </p:nvPr>
        </p:nvSpPr>
        <p:spPr bwMode="auto">
          <a:xfrm>
            <a:off x="459865" y="1546257"/>
            <a:ext cx="8293608" cy="4320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smtClean="0">
                <a:solidFill>
                  <a:schemeClr val="tx1">
                    <a:lumMod val="75000"/>
                  </a:schemeClr>
                </a:solidFill>
              </a:rPr>
              <a:t>Supports teachers in data-driven decision-making with integrated reporting tools that pinpoint areas of student or class need.</a:t>
            </a:r>
          </a:p>
        </p:txBody>
      </p:sp>
      <p:sp>
        <p:nvSpPr>
          <p:cNvPr id="2" name="Title 1"/>
          <p:cNvSpPr>
            <a:spLocks noGrp="1"/>
          </p:cNvSpPr>
          <p:nvPr>
            <p:ph type="title"/>
          </p:nvPr>
        </p:nvSpPr>
        <p:spPr>
          <a:xfrm>
            <a:off x="457200" y="496059"/>
            <a:ext cx="8314660" cy="914784"/>
          </a:xfrm>
        </p:spPr>
        <p:txBody>
          <a:bodyPr/>
          <a:lstStyle/>
          <a:p>
            <a:pPr fontAlgn="auto">
              <a:spcAft>
                <a:spcPts val="0"/>
              </a:spcAft>
              <a:defRPr/>
            </a:pPr>
            <a:r>
              <a:rPr lang="en-US" sz="3200" dirty="0" smtClean="0">
                <a:ea typeface="+mj-ea"/>
              </a:rPr>
              <a:t>Enable effective use of data, from the classroom...</a:t>
            </a:r>
            <a:endParaRPr lang="en-US" sz="3200" dirty="0">
              <a:ea typeface="+mj-ea"/>
            </a:endParaRPr>
          </a:p>
        </p:txBody>
      </p:sp>
      <p:grpSp>
        <p:nvGrpSpPr>
          <p:cNvPr id="51203" name="Group 4"/>
          <p:cNvGrpSpPr>
            <a:grpSpLocks/>
          </p:cNvGrpSpPr>
          <p:nvPr/>
        </p:nvGrpSpPr>
        <p:grpSpPr bwMode="auto">
          <a:xfrm>
            <a:off x="2362200" y="2395538"/>
            <a:ext cx="3892550" cy="4114800"/>
            <a:chOff x="2133601" y="2435941"/>
            <a:chExt cx="3511826" cy="3822735"/>
          </a:xfrm>
        </p:grpSpPr>
        <p:pic>
          <p:nvPicPr>
            <p:cNvPr id="51206" name="Picture 2" descr="\\wgenhq.net\netshare\Marketing\_ASSETS\ProductScreenshots\DIBELS\2013_Screenshots\DIBELS_ClassSummary.png"/>
            <p:cNvPicPr>
              <a:picLocks noChangeAspect="1" noChangeArrowheads="1"/>
            </p:cNvPicPr>
            <p:nvPr/>
          </p:nvPicPr>
          <p:blipFill>
            <a:blip r:embed="rId2" cstate="email">
              <a:extLst>
                <a:ext uri="{28A0092B-C50C-407E-A947-70E740481C1C}">
                  <a14:useLocalDpi xmlns:a14="http://schemas.microsoft.com/office/drawing/2010/main" val="0"/>
                </a:ext>
              </a:extLst>
            </a:blip>
            <a:srcRect t="11922" r="46953"/>
            <a:stretch>
              <a:fillRect/>
            </a:stretch>
          </p:blipFill>
          <p:spPr bwMode="auto">
            <a:xfrm>
              <a:off x="2133601" y="2593259"/>
              <a:ext cx="3511826" cy="36654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3" descr="\\wgenhq.net\netshare\Marketing\_ASSETS\ProductScreenshots\DIBELS\2013_Screenshots\DIBELSRPT_Header.png"/>
            <p:cNvPicPr>
              <a:picLocks noChangeAspect="1" noChangeArrowheads="1"/>
            </p:cNvPicPr>
            <p:nvPr/>
          </p:nvPicPr>
          <p:blipFill>
            <a:blip r:embed="rId3" cstate="email">
              <a:extLst>
                <a:ext uri="{28A0092B-C50C-407E-A947-70E740481C1C}">
                  <a14:useLocalDpi xmlns:a14="http://schemas.microsoft.com/office/drawing/2010/main" val="0"/>
                </a:ext>
              </a:extLst>
            </a:blip>
            <a:srcRect t="2339" r="46982" b="89857"/>
            <a:stretch>
              <a:fillRect/>
            </a:stretch>
          </p:blipFill>
          <p:spPr bwMode="auto">
            <a:xfrm>
              <a:off x="2137695" y="2435941"/>
              <a:ext cx="3507732" cy="3834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6941594" y="3487430"/>
            <a:ext cx="1573212" cy="132238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Classroom reports help teachers focus instruction on specific skills</a:t>
            </a:r>
          </a:p>
        </p:txBody>
      </p:sp>
      <p:cxnSp>
        <p:nvCxnSpPr>
          <p:cNvPr id="10" name="Straight Connector 9"/>
          <p:cNvCxnSpPr/>
          <p:nvPr/>
        </p:nvCxnSpPr>
        <p:spPr>
          <a:xfrm flipH="1">
            <a:off x="5299982" y="4148624"/>
            <a:ext cx="1710418" cy="0"/>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8221225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3"/>
          <p:cNvSpPr>
            <a:spLocks noGrp="1"/>
          </p:cNvSpPr>
          <p:nvPr>
            <p:ph type="body" sz="quarter" idx="17"/>
          </p:nvPr>
        </p:nvSpPr>
        <p:spPr bwMode="auto">
          <a:xfrm>
            <a:off x="457200" y="1733277"/>
            <a:ext cx="8293608" cy="4320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smtClean="0">
                <a:solidFill>
                  <a:schemeClr val="tx1">
                    <a:lumMod val="75000"/>
                  </a:schemeClr>
                </a:solidFill>
              </a:rPr>
              <a:t>Helps administrators allocate resources and target professional development.</a:t>
            </a:r>
          </a:p>
        </p:txBody>
      </p:sp>
      <p:sp>
        <p:nvSpPr>
          <p:cNvPr id="2" name="Title 1"/>
          <p:cNvSpPr>
            <a:spLocks noGrp="1"/>
          </p:cNvSpPr>
          <p:nvPr>
            <p:ph type="title"/>
          </p:nvPr>
        </p:nvSpPr>
        <p:spPr>
          <a:xfrm>
            <a:off x="457200" y="551116"/>
            <a:ext cx="8314660" cy="716851"/>
          </a:xfrm>
        </p:spPr>
        <p:txBody>
          <a:bodyPr wrap="square" lIns="91440" tIns="45720" rIns="91440" bIns="45720" numCol="1" anchor="t" anchorCtr="0" compatLnSpc="1">
            <a:prstTxWarp prst="textNoShape">
              <a:avLst/>
            </a:prstTxWarp>
          </a:bodyPr>
          <a:lstStyle/>
          <a:p>
            <a:r>
              <a:rPr lang="en-US" sz="3200" dirty="0" smtClean="0"/>
              <a:t>… to school or district level decisions.</a:t>
            </a:r>
          </a:p>
        </p:txBody>
      </p:sp>
      <p:grpSp>
        <p:nvGrpSpPr>
          <p:cNvPr id="52227" name="Group 9"/>
          <p:cNvGrpSpPr>
            <a:grpSpLocks/>
          </p:cNvGrpSpPr>
          <p:nvPr/>
        </p:nvGrpSpPr>
        <p:grpSpPr bwMode="auto">
          <a:xfrm>
            <a:off x="1602116" y="2476805"/>
            <a:ext cx="5459412" cy="4092575"/>
            <a:chOff x="-3200400" y="-388374"/>
            <a:chExt cx="7315200" cy="5616678"/>
          </a:xfrm>
        </p:grpSpPr>
        <p:pic>
          <p:nvPicPr>
            <p:cNvPr id="52234" name="Picture 3" descr="\\wgenhq.net\netshare\Marketing\_ASSETS\ProductScreenshots\DIBELS\2013_Screenshots\Photo Dec 14, 2 26 03 PM.png"/>
            <p:cNvPicPr>
              <a:picLocks noChangeAspect="1" noChangeArrowheads="1"/>
            </p:cNvPicPr>
            <p:nvPr/>
          </p:nvPicPr>
          <p:blipFill>
            <a:blip r:embed="rId2" cstate="email">
              <a:extLst>
                <a:ext uri="{28A0092B-C50C-407E-A947-70E740481C1C}">
                  <a14:useLocalDpi xmlns:a14="http://schemas.microsoft.com/office/drawing/2010/main" val="0"/>
                </a:ext>
              </a:extLst>
            </a:blip>
            <a:srcRect t="11642" b="30772"/>
            <a:stretch>
              <a:fillRect/>
            </a:stretch>
          </p:blipFill>
          <p:spPr bwMode="auto">
            <a:xfrm>
              <a:off x="-3200400" y="-388374"/>
              <a:ext cx="7315200" cy="56166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5" name="Picture 4" descr="\\wgenhq.net\netshare\Marketing\_ASSETS\ProductScreenshots\DIBELS\2013_Screenshots\RAS_DIBELSNext_StudentsCompositeScore_Cro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725347"/>
              <a:ext cx="5757606" cy="450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7321550" y="4558018"/>
            <a:ext cx="1905000" cy="1338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a:lnSpc>
                <a:spcPts val="1800"/>
              </a:lnSpc>
            </a:pPr>
            <a:r>
              <a:rPr lang="en-US" sz="1200" dirty="0">
                <a:solidFill>
                  <a:schemeClr val="tx1"/>
                </a:solidFill>
                <a:ea typeface="ＭＳ Ｐゴシック" pitchFamily="34" charset="-128"/>
              </a:rPr>
              <a:t>Clickable charts and graphs make it possible to </a:t>
            </a:r>
            <a:r>
              <a:rPr lang="en-US" altLang="en-US" sz="1200" dirty="0">
                <a:solidFill>
                  <a:schemeClr val="tx1"/>
                </a:solidFill>
                <a:ea typeface="ＭＳ Ｐゴシック" pitchFamily="34" charset="-128"/>
              </a:rPr>
              <a:t>“</a:t>
            </a:r>
            <a:r>
              <a:rPr lang="en-US" sz="1200" dirty="0">
                <a:solidFill>
                  <a:schemeClr val="tx1"/>
                </a:solidFill>
                <a:ea typeface="ＭＳ Ｐゴシック" pitchFamily="34" charset="-128"/>
              </a:rPr>
              <a:t>drill down</a:t>
            </a:r>
            <a:r>
              <a:rPr lang="en-US" altLang="en-US" sz="1200" dirty="0">
                <a:solidFill>
                  <a:schemeClr val="tx1"/>
                </a:solidFill>
                <a:ea typeface="ＭＳ Ｐゴシック" pitchFamily="34" charset="-128"/>
              </a:rPr>
              <a:t>”</a:t>
            </a:r>
            <a:r>
              <a:rPr lang="en-US" sz="1200" dirty="0">
                <a:solidFill>
                  <a:schemeClr val="tx1"/>
                </a:solidFill>
                <a:ea typeface="ＭＳ Ｐゴシック" pitchFamily="34" charset="-128"/>
              </a:rPr>
              <a:t> into data for greater detail</a:t>
            </a:r>
          </a:p>
        </p:txBody>
      </p:sp>
      <p:sp>
        <p:nvSpPr>
          <p:cNvPr id="15" name="Rectangle 14"/>
          <p:cNvSpPr/>
          <p:nvPr/>
        </p:nvSpPr>
        <p:spPr>
          <a:xfrm>
            <a:off x="7473950" y="2916564"/>
            <a:ext cx="1670050" cy="1338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Administrator reports help identify larger patterns in a school or district</a:t>
            </a:r>
          </a:p>
        </p:txBody>
      </p:sp>
      <p:sp>
        <p:nvSpPr>
          <p:cNvPr id="17" name="Rectangle 16"/>
          <p:cNvSpPr/>
          <p:nvPr/>
        </p:nvSpPr>
        <p:spPr>
          <a:xfrm>
            <a:off x="19592" y="2668134"/>
            <a:ext cx="1321525" cy="13388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a:spAutoFit/>
          </a:bodyPr>
          <a:lstStyle/>
          <a:p>
            <a:pPr algn="r" fontAlgn="auto">
              <a:lnSpc>
                <a:spcPts val="1800"/>
              </a:lnSpc>
              <a:spcBef>
                <a:spcPts val="0"/>
              </a:spcBef>
              <a:spcAft>
                <a:spcPts val="0"/>
              </a:spcAft>
              <a:defRPr/>
            </a:pPr>
            <a:r>
              <a:rPr lang="en-US" sz="1200" dirty="0">
                <a:solidFill>
                  <a:schemeClr val="tx1"/>
                </a:solidFill>
              </a:rPr>
              <a:t>Save and share reports to support professional development</a:t>
            </a:r>
          </a:p>
        </p:txBody>
      </p:sp>
      <p:cxnSp>
        <p:nvCxnSpPr>
          <p:cNvPr id="19" name="Straight Connector 18"/>
          <p:cNvCxnSpPr/>
          <p:nvPr/>
        </p:nvCxnSpPr>
        <p:spPr>
          <a:xfrm>
            <a:off x="1229992" y="2916563"/>
            <a:ext cx="516258" cy="1"/>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flipH="1">
            <a:off x="4078420" y="3288314"/>
            <a:ext cx="3243130" cy="3"/>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flipH="1">
            <a:off x="5018946" y="5205715"/>
            <a:ext cx="2302604" cy="3"/>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5049690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3"/>
          <p:cNvSpPr>
            <a:spLocks noGrp="1"/>
          </p:cNvSpPr>
          <p:nvPr>
            <p:ph type="body" sz="quarter" idx="17"/>
          </p:nvPr>
        </p:nvSpPr>
        <p:spPr>
          <a:xfrm>
            <a:off x="459865" y="1603554"/>
            <a:ext cx="8293608" cy="432073"/>
          </a:xfrm>
        </p:spPr>
        <p:txBody>
          <a:bodyPr/>
          <a:lstStyle/>
          <a:p>
            <a:r>
              <a:rPr lang="en-US" sz="1800" dirty="0" smtClean="0">
                <a:solidFill>
                  <a:schemeClr val="tx1">
                    <a:lumMod val="75000"/>
                  </a:schemeClr>
                </a:solidFill>
              </a:rPr>
              <a:t>Featured Reports provide educators with direct access to results that answer essential questions about growth, effectiveness, and more.</a:t>
            </a:r>
          </a:p>
        </p:txBody>
      </p:sp>
      <p:sp>
        <p:nvSpPr>
          <p:cNvPr id="2" name="Title 1"/>
          <p:cNvSpPr>
            <a:spLocks noGrp="1"/>
          </p:cNvSpPr>
          <p:nvPr>
            <p:ph type="title"/>
          </p:nvPr>
        </p:nvSpPr>
        <p:spPr>
          <a:xfrm>
            <a:off x="457200" y="471741"/>
            <a:ext cx="8314660" cy="716851"/>
          </a:xfrm>
        </p:spPr>
        <p:txBody>
          <a:bodyPr/>
          <a:lstStyle/>
          <a:p>
            <a:r>
              <a:rPr lang="en-US" sz="3200" dirty="0" smtClean="0"/>
              <a:t>One-click access to the most useful reports.</a:t>
            </a:r>
            <a:endParaRPr lang="en-US" sz="3200" dirty="0"/>
          </a:p>
        </p:txBody>
      </p:sp>
      <p:pic>
        <p:nvPicPr>
          <p:cNvPr id="53251" name="Picture 2" descr="\\wgenhq.net\netshare\Marketing\_ASSETS\ProductScreenshots\DIBELS\2013_Screenshots\RAS_DIBELSNext_FeaturedReport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1325" y="2574912"/>
            <a:ext cx="6096000" cy="4019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7053943" y="2896299"/>
            <a:ext cx="1639887" cy="1108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fontAlgn="auto">
              <a:lnSpc>
                <a:spcPts val="1800"/>
              </a:lnSpc>
              <a:spcBef>
                <a:spcPts val="0"/>
              </a:spcBef>
              <a:spcAft>
                <a:spcPts val="0"/>
              </a:spcAft>
              <a:defRPr/>
            </a:pPr>
            <a:r>
              <a:rPr lang="en-US" sz="1200" dirty="0">
                <a:solidFill>
                  <a:schemeClr val="tx1"/>
                </a:solidFill>
              </a:rPr>
              <a:t>Click on a featured report for direct access to your results</a:t>
            </a:r>
          </a:p>
        </p:txBody>
      </p:sp>
      <p:cxnSp>
        <p:nvCxnSpPr>
          <p:cNvPr id="8" name="Straight Connector 7"/>
          <p:cNvCxnSpPr/>
          <p:nvPr/>
        </p:nvCxnSpPr>
        <p:spPr>
          <a:xfrm flipH="1">
            <a:off x="5483813" y="3450337"/>
            <a:ext cx="1570130" cy="3"/>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04287884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80" y="574937"/>
            <a:ext cx="8454355" cy="716851"/>
          </a:xfrm>
        </p:spPr>
        <p:txBody>
          <a:bodyPr/>
          <a:lstStyle/>
          <a:p>
            <a:pPr fontAlgn="auto">
              <a:spcAft>
                <a:spcPts val="0"/>
              </a:spcAft>
              <a:defRPr/>
            </a:pPr>
            <a:r>
              <a:rPr lang="en-US" sz="3200" dirty="0" smtClean="0">
                <a:ea typeface="+mj-ea"/>
              </a:rPr>
              <a:t>Answer essential questions to help            guide decisions.</a:t>
            </a:r>
            <a:endParaRPr lang="en-US" sz="3200" dirty="0">
              <a:ea typeface="+mj-ea"/>
            </a:endParaRPr>
          </a:p>
        </p:txBody>
      </p:sp>
      <p:graphicFrame>
        <p:nvGraphicFramePr>
          <p:cNvPr id="3" name="Table 2"/>
          <p:cNvGraphicFramePr>
            <a:graphicFrameLocks noGrp="1"/>
          </p:cNvGraphicFramePr>
          <p:nvPr>
            <p:extLst>
              <p:ext uri="{D42A27DB-BD31-4B8C-83A1-F6EECF244321}">
                <p14:modId xmlns:p14="http://schemas.microsoft.com/office/powerpoint/2010/main" val="611126682"/>
              </p:ext>
            </p:extLst>
          </p:nvPr>
        </p:nvGraphicFramePr>
        <p:xfrm>
          <a:off x="566058" y="1779792"/>
          <a:ext cx="8077200" cy="3627436"/>
        </p:xfrm>
        <a:graphic>
          <a:graphicData uri="http://schemas.openxmlformats.org/drawingml/2006/table">
            <a:tbl>
              <a:tblPr firstRow="1" bandRow="1">
                <a:tableStyleId>{5C22544A-7EE6-4342-B048-85BDC9FD1C3A}</a:tableStyleId>
              </a:tblPr>
              <a:tblGrid>
                <a:gridCol w="2743200"/>
                <a:gridCol w="5334000"/>
              </a:tblGrid>
              <a:tr h="304827">
                <a:tc>
                  <a:txBody>
                    <a:bodyPr/>
                    <a:lstStyle/>
                    <a:p>
                      <a:pPr algn="ctr"/>
                      <a:r>
                        <a:rPr lang="en-US" sz="1400" b="0" dirty="0" smtClean="0">
                          <a:solidFill>
                            <a:schemeClr val="bg1"/>
                          </a:solidFill>
                        </a:rPr>
                        <a:t>Featured</a:t>
                      </a:r>
                      <a:r>
                        <a:rPr lang="en-US" sz="1400" b="0" baseline="0" dirty="0" smtClean="0">
                          <a:solidFill>
                            <a:schemeClr val="bg1"/>
                          </a:solidFill>
                        </a:rPr>
                        <a:t> Report</a:t>
                      </a:r>
                      <a:endParaRPr lang="en-US" sz="1400" b="0" dirty="0">
                        <a:solidFill>
                          <a:schemeClr val="bg1"/>
                        </a:solidFill>
                      </a:endParaRPr>
                    </a:p>
                  </a:txBody>
                  <a:tcPr marT="45724" marB="45724">
                    <a:solidFill>
                      <a:schemeClr val="tx2"/>
                    </a:solidFill>
                  </a:tcPr>
                </a:tc>
                <a:tc>
                  <a:txBody>
                    <a:bodyPr/>
                    <a:lstStyle/>
                    <a:p>
                      <a:pPr algn="ctr"/>
                      <a:r>
                        <a:rPr lang="en-US" sz="1400" b="0" dirty="0" smtClean="0">
                          <a:solidFill>
                            <a:schemeClr val="bg1"/>
                          </a:solidFill>
                        </a:rPr>
                        <a:t>Essential</a:t>
                      </a:r>
                      <a:r>
                        <a:rPr lang="en-US" sz="1400" b="0" baseline="0" dirty="0" smtClean="0">
                          <a:solidFill>
                            <a:schemeClr val="bg1"/>
                          </a:solidFill>
                        </a:rPr>
                        <a:t> Questions</a:t>
                      </a:r>
                      <a:endParaRPr lang="en-US" sz="1400" b="0" dirty="0">
                        <a:solidFill>
                          <a:schemeClr val="bg1"/>
                        </a:solidFill>
                      </a:endParaRPr>
                    </a:p>
                  </a:txBody>
                  <a:tcPr marT="45724" marB="45724">
                    <a:solidFill>
                      <a:schemeClr val="tx2"/>
                    </a:solidFill>
                  </a:tcPr>
                </a:tc>
              </a:tr>
              <a:tr h="518205">
                <a:tc>
                  <a:txBody>
                    <a:bodyPr/>
                    <a:lstStyle/>
                    <a:p>
                      <a:r>
                        <a:rPr lang="en-US" sz="1400" b="0" dirty="0" smtClean="0">
                          <a:solidFill>
                            <a:schemeClr val="tx1"/>
                          </a:solidFill>
                        </a:rPr>
                        <a:t>Comparing Populations</a:t>
                      </a:r>
                      <a:endParaRPr lang="en-US" sz="1400" b="0" dirty="0">
                        <a:solidFill>
                          <a:schemeClr val="tx1"/>
                        </a:solidFill>
                      </a:endParaRPr>
                    </a:p>
                  </a:txBody>
                  <a:tcPr marT="45724" marB="45724">
                    <a:solidFill>
                      <a:schemeClr val="tx2">
                        <a:lumMod val="40000"/>
                        <a:lumOff val="60000"/>
                      </a:schemeClr>
                    </a:solidFill>
                  </a:tcPr>
                </a:tc>
                <a:tc>
                  <a:txBody>
                    <a:bodyPr/>
                    <a:lstStyle/>
                    <a:p>
                      <a:r>
                        <a:rPr lang="en-US" sz="1400" b="0" dirty="0" smtClean="0">
                          <a:solidFill>
                            <a:schemeClr val="tx1"/>
                          </a:solidFill>
                        </a:rPr>
                        <a:t>Where are students</a:t>
                      </a:r>
                      <a:r>
                        <a:rPr lang="en-US" sz="1400" b="0" baseline="0" dirty="0" smtClean="0">
                          <a:solidFill>
                            <a:schemeClr val="tx1"/>
                          </a:solidFill>
                        </a:rPr>
                        <a:t> in need? Where should resources be focused?</a:t>
                      </a:r>
                      <a:endParaRPr lang="en-US" sz="1400" b="0" dirty="0">
                        <a:solidFill>
                          <a:schemeClr val="tx1"/>
                        </a:solidFill>
                      </a:endParaRPr>
                    </a:p>
                  </a:txBody>
                  <a:tcPr marT="45724" marB="45724">
                    <a:solidFill>
                      <a:schemeClr val="tx2">
                        <a:lumMod val="40000"/>
                        <a:lumOff val="60000"/>
                      </a:schemeClr>
                    </a:solidFill>
                  </a:tcPr>
                </a:tc>
              </a:tr>
              <a:tr h="518205">
                <a:tc>
                  <a:txBody>
                    <a:bodyPr/>
                    <a:lstStyle/>
                    <a:p>
                      <a:r>
                        <a:rPr lang="en-US" sz="1400" b="0" dirty="0" smtClean="0">
                          <a:solidFill>
                            <a:schemeClr val="tx1"/>
                          </a:solidFill>
                        </a:rPr>
                        <a:t>Comparing</a:t>
                      </a:r>
                      <a:r>
                        <a:rPr lang="en-US" sz="1400" b="0" baseline="0" dirty="0" smtClean="0">
                          <a:solidFill>
                            <a:schemeClr val="tx1"/>
                          </a:solidFill>
                        </a:rPr>
                        <a:t> Measures</a:t>
                      </a:r>
                      <a:endParaRPr lang="en-US" sz="1400" b="0" dirty="0">
                        <a:solidFill>
                          <a:schemeClr val="tx1"/>
                        </a:solidFill>
                      </a:endParaRPr>
                    </a:p>
                  </a:txBody>
                  <a:tcPr marT="45724" marB="45724">
                    <a:solidFill>
                      <a:schemeClr val="tx2">
                        <a:lumMod val="20000"/>
                        <a:lumOff val="80000"/>
                      </a:schemeClr>
                    </a:solidFill>
                  </a:tcPr>
                </a:tc>
                <a:tc>
                  <a:txBody>
                    <a:bodyPr/>
                    <a:lstStyle/>
                    <a:p>
                      <a:r>
                        <a:rPr lang="en-US" sz="1400" b="0" dirty="0" smtClean="0">
                          <a:solidFill>
                            <a:schemeClr val="tx1"/>
                          </a:solidFill>
                        </a:rPr>
                        <a:t>What are instructional</a:t>
                      </a:r>
                      <a:r>
                        <a:rPr lang="en-US" sz="1400" b="0" baseline="0" dirty="0" smtClean="0">
                          <a:solidFill>
                            <a:schemeClr val="tx1"/>
                          </a:solidFill>
                        </a:rPr>
                        <a:t> areas of strength or weakness? How have students progressed over time?</a:t>
                      </a:r>
                      <a:endParaRPr lang="en-US" sz="1400" b="0" dirty="0">
                        <a:solidFill>
                          <a:schemeClr val="tx1"/>
                        </a:solidFill>
                      </a:endParaRPr>
                    </a:p>
                  </a:txBody>
                  <a:tcPr marT="45724" marB="45724">
                    <a:solidFill>
                      <a:schemeClr val="tx2">
                        <a:lumMod val="20000"/>
                        <a:lumOff val="80000"/>
                      </a:schemeClr>
                    </a:solidFill>
                  </a:tcPr>
                </a:tc>
              </a:tr>
              <a:tr h="518205">
                <a:tc>
                  <a:txBody>
                    <a:bodyPr/>
                    <a:lstStyle/>
                    <a:p>
                      <a:r>
                        <a:rPr lang="en-US" sz="1400" b="0" dirty="0" smtClean="0">
                          <a:solidFill>
                            <a:schemeClr val="tx1"/>
                          </a:solidFill>
                        </a:rPr>
                        <a:t>Growth</a:t>
                      </a:r>
                      <a:endParaRPr lang="en-US" sz="1400" b="0" dirty="0">
                        <a:solidFill>
                          <a:schemeClr val="tx1"/>
                        </a:solidFill>
                      </a:endParaRPr>
                    </a:p>
                  </a:txBody>
                  <a:tcPr marT="45724" marB="45724">
                    <a:solidFill>
                      <a:schemeClr val="tx2">
                        <a:lumMod val="40000"/>
                        <a:lumOff val="60000"/>
                      </a:schemeClr>
                    </a:solidFill>
                  </a:tcPr>
                </a:tc>
                <a:tc>
                  <a:txBody>
                    <a:bodyPr/>
                    <a:lstStyle/>
                    <a:p>
                      <a:r>
                        <a:rPr lang="en-US" sz="1400" b="0" dirty="0" smtClean="0">
                          <a:solidFill>
                            <a:schemeClr val="tx1"/>
                          </a:solidFill>
                        </a:rPr>
                        <a:t>How has</a:t>
                      </a:r>
                      <a:r>
                        <a:rPr lang="en-US" sz="1400" b="0" baseline="0" dirty="0" smtClean="0">
                          <a:solidFill>
                            <a:schemeClr val="tx1"/>
                          </a:solidFill>
                        </a:rPr>
                        <a:t> student achievement changed over the year? Are students on track to meet end-of-year goals?</a:t>
                      </a:r>
                      <a:endParaRPr lang="en-US" sz="1400" b="0" dirty="0">
                        <a:solidFill>
                          <a:schemeClr val="tx1"/>
                        </a:solidFill>
                      </a:endParaRPr>
                    </a:p>
                  </a:txBody>
                  <a:tcPr marT="45724" marB="45724">
                    <a:solidFill>
                      <a:schemeClr val="tx2">
                        <a:lumMod val="40000"/>
                        <a:lumOff val="60000"/>
                      </a:schemeClr>
                    </a:solidFill>
                  </a:tcPr>
                </a:tc>
              </a:tr>
              <a:tr h="518205">
                <a:tc>
                  <a:txBody>
                    <a:bodyPr/>
                    <a:lstStyle/>
                    <a:p>
                      <a:r>
                        <a:rPr lang="en-US" sz="1400" b="0" dirty="0" smtClean="0">
                          <a:solidFill>
                            <a:schemeClr val="tx1"/>
                          </a:solidFill>
                        </a:rPr>
                        <a:t>Correlation/Effectiveness</a:t>
                      </a:r>
                      <a:endParaRPr lang="en-US" sz="1400" b="0" dirty="0">
                        <a:solidFill>
                          <a:schemeClr val="tx1"/>
                        </a:solidFill>
                      </a:endParaRPr>
                    </a:p>
                  </a:txBody>
                  <a:tcPr marT="45724" marB="45724">
                    <a:solidFill>
                      <a:schemeClr val="tx2">
                        <a:lumMod val="20000"/>
                        <a:lumOff val="80000"/>
                      </a:schemeClr>
                    </a:solidFill>
                  </a:tcPr>
                </a:tc>
                <a:tc>
                  <a:txBody>
                    <a:bodyPr/>
                    <a:lstStyle/>
                    <a:p>
                      <a:r>
                        <a:rPr lang="en-US" sz="1400" b="0" dirty="0" smtClean="0">
                          <a:solidFill>
                            <a:schemeClr val="tx1"/>
                          </a:solidFill>
                        </a:rPr>
                        <a:t>How effective have institutions and teachers been at moving students between performance levels?</a:t>
                      </a:r>
                      <a:endParaRPr lang="en-US" sz="1400" b="0" dirty="0">
                        <a:solidFill>
                          <a:schemeClr val="tx1"/>
                        </a:solidFill>
                      </a:endParaRPr>
                    </a:p>
                  </a:txBody>
                  <a:tcPr marT="45724" marB="45724">
                    <a:solidFill>
                      <a:schemeClr val="tx2">
                        <a:lumMod val="20000"/>
                        <a:lumOff val="80000"/>
                      </a:schemeClr>
                    </a:solidFill>
                  </a:tcPr>
                </a:tc>
              </a:tr>
              <a:tr h="731584">
                <a:tc>
                  <a:txBody>
                    <a:bodyPr/>
                    <a:lstStyle/>
                    <a:p>
                      <a:r>
                        <a:rPr lang="en-US" sz="1400" b="0" dirty="0" smtClean="0">
                          <a:solidFill>
                            <a:schemeClr val="tx1"/>
                          </a:solidFill>
                        </a:rPr>
                        <a:t>Benchmark Completion</a:t>
                      </a:r>
                      <a:endParaRPr lang="en-US" sz="1400" b="0" dirty="0">
                        <a:solidFill>
                          <a:schemeClr val="tx1"/>
                        </a:solidFill>
                      </a:endParaRPr>
                    </a:p>
                  </a:txBody>
                  <a:tcPr marT="45724" marB="45724">
                    <a:solidFill>
                      <a:schemeClr val="tx2">
                        <a:lumMod val="40000"/>
                        <a:lumOff val="60000"/>
                      </a:schemeClr>
                    </a:solidFill>
                  </a:tcPr>
                </a:tc>
                <a:tc>
                  <a:txBody>
                    <a:bodyPr/>
                    <a:lstStyle/>
                    <a:p>
                      <a:r>
                        <a:rPr lang="en-US" sz="1400" b="0" dirty="0" smtClean="0">
                          <a:solidFill>
                            <a:schemeClr val="tx1"/>
                          </a:solidFill>
                        </a:rPr>
                        <a:t>Have all of my students completed benchmark assessment? Which institutions and teachers are following benchmark fidelity guidelines?</a:t>
                      </a:r>
                      <a:endParaRPr lang="en-US" sz="1400" b="0" dirty="0">
                        <a:solidFill>
                          <a:schemeClr val="tx1"/>
                        </a:solidFill>
                      </a:endParaRPr>
                    </a:p>
                  </a:txBody>
                  <a:tcPr marT="45724" marB="45724">
                    <a:solidFill>
                      <a:schemeClr val="tx2">
                        <a:lumMod val="40000"/>
                        <a:lumOff val="60000"/>
                      </a:schemeClr>
                    </a:solidFill>
                  </a:tcPr>
                </a:tc>
              </a:tr>
              <a:tr h="518205">
                <a:tc>
                  <a:txBody>
                    <a:bodyPr/>
                    <a:lstStyle/>
                    <a:p>
                      <a:r>
                        <a:rPr lang="en-US" sz="1400" b="0" dirty="0" smtClean="0">
                          <a:solidFill>
                            <a:schemeClr val="tx1"/>
                          </a:solidFill>
                        </a:rPr>
                        <a:t>Progress Monitoring Fidelity</a:t>
                      </a:r>
                      <a:endParaRPr lang="en-US" sz="1400" b="0" dirty="0">
                        <a:solidFill>
                          <a:schemeClr val="tx1"/>
                        </a:solidFill>
                      </a:endParaRPr>
                    </a:p>
                  </a:txBody>
                  <a:tcPr marT="45724" marB="45724">
                    <a:solidFill>
                      <a:schemeClr val="tx2">
                        <a:lumMod val="20000"/>
                        <a:lumOff val="80000"/>
                      </a:schemeClr>
                    </a:solidFill>
                  </a:tcPr>
                </a:tc>
                <a:tc>
                  <a:txBody>
                    <a:bodyPr/>
                    <a:lstStyle/>
                    <a:p>
                      <a:r>
                        <a:rPr lang="en-US" sz="1400" b="0" dirty="0" smtClean="0">
                          <a:solidFill>
                            <a:schemeClr val="tx1"/>
                          </a:solidFill>
                        </a:rPr>
                        <a:t>Are students in need being monitored appropriately? Where should progress monitoring fidelity efforts be focused?</a:t>
                      </a:r>
                      <a:endParaRPr lang="en-US" sz="1400" b="0" dirty="0">
                        <a:solidFill>
                          <a:schemeClr val="tx1"/>
                        </a:solidFill>
                      </a:endParaRPr>
                    </a:p>
                  </a:txBody>
                  <a:tcPr marT="45724" marB="45724">
                    <a:solidFill>
                      <a:schemeClr val="tx2">
                        <a:lumMod val="20000"/>
                        <a:lumOff val="80000"/>
                      </a:schemeClr>
                    </a:solidFill>
                  </a:tcPr>
                </a:tc>
              </a:tr>
            </a:tbl>
          </a:graphicData>
        </a:graphic>
      </p:graphicFrame>
    </p:spTree>
    <p:extLst>
      <p:ext uri="{BB962C8B-B14F-4D97-AF65-F5344CB8AC3E}">
        <p14:creationId xmlns:p14="http://schemas.microsoft.com/office/powerpoint/2010/main" val="13699877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3"/>
          <p:cNvSpPr>
            <a:spLocks noGrp="1"/>
          </p:cNvSpPr>
          <p:nvPr>
            <p:ph type="body" sz="quarter" idx="17"/>
          </p:nvPr>
        </p:nvSpPr>
        <p:spPr>
          <a:xfrm>
            <a:off x="459865" y="1819591"/>
            <a:ext cx="8293608" cy="432073"/>
          </a:xfrm>
        </p:spPr>
        <p:txBody>
          <a:bodyPr/>
          <a:lstStyle/>
          <a:p>
            <a:r>
              <a:rPr lang="en-US" sz="1800" dirty="0" smtClean="0">
                <a:solidFill>
                  <a:schemeClr val="tx1">
                    <a:lumMod val="75000"/>
                  </a:schemeClr>
                </a:solidFill>
              </a:rPr>
              <a:t>Customized featured reports to focus on the data you want to see, or build a report from scratch using any criteria. </a:t>
            </a:r>
          </a:p>
        </p:txBody>
      </p:sp>
      <p:sp>
        <p:nvSpPr>
          <p:cNvPr id="2" name="Title 1"/>
          <p:cNvSpPr>
            <a:spLocks noGrp="1"/>
          </p:cNvSpPr>
          <p:nvPr>
            <p:ph type="title"/>
          </p:nvPr>
        </p:nvSpPr>
        <p:spPr/>
        <p:txBody>
          <a:bodyPr/>
          <a:lstStyle/>
          <a:p>
            <a:r>
              <a:rPr lang="en-US" sz="3200" dirty="0" smtClean="0"/>
              <a:t>Look at your data, your way.</a:t>
            </a:r>
            <a:endParaRPr lang="en-US" sz="3200" dirty="0"/>
          </a:p>
        </p:txBody>
      </p:sp>
      <p:pic>
        <p:nvPicPr>
          <p:cNvPr id="55299" name="Picture 2" descr="\\wgenhq.net\netshare\Marketing\_ASSETS\ProductScreenshots\DIBELS\2013_Screenshots\ReportingwithDropDownParameters.png"/>
          <p:cNvPicPr>
            <a:picLocks noChangeAspect="1" noChangeArrowheads="1"/>
          </p:cNvPicPr>
          <p:nvPr/>
        </p:nvPicPr>
        <p:blipFill>
          <a:blip r:embed="rId2" cstate="email">
            <a:extLst>
              <a:ext uri="{28A0092B-C50C-407E-A947-70E740481C1C}">
                <a14:useLocalDpi xmlns:a14="http://schemas.microsoft.com/office/drawing/2010/main" val="0"/>
              </a:ext>
            </a:extLst>
          </a:blip>
          <a:srcRect t="12567" r="25145" b="25194"/>
          <a:stretch>
            <a:fillRect/>
          </a:stretch>
        </p:blipFill>
        <p:spPr bwMode="auto">
          <a:xfrm>
            <a:off x="3276600" y="2667000"/>
            <a:ext cx="4953000" cy="3587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98063" y="4585482"/>
            <a:ext cx="1792288" cy="13382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spAutoFit/>
          </a:bodyPr>
          <a:lstStyle/>
          <a:p>
            <a:pPr algn="r" fontAlgn="auto">
              <a:lnSpc>
                <a:spcPts val="1800"/>
              </a:lnSpc>
              <a:spcBef>
                <a:spcPts val="0"/>
              </a:spcBef>
              <a:spcAft>
                <a:spcPts val="0"/>
              </a:spcAft>
              <a:defRPr/>
            </a:pPr>
            <a:r>
              <a:rPr lang="en-US" sz="1200" dirty="0">
                <a:solidFill>
                  <a:schemeClr val="tx1"/>
                </a:solidFill>
              </a:rPr>
              <a:t>Drop-down menus let you select criteria including measures, times of year, and demographic data.</a:t>
            </a:r>
          </a:p>
        </p:txBody>
      </p:sp>
      <p:cxnSp>
        <p:nvCxnSpPr>
          <p:cNvPr id="12" name="Straight Connector 11"/>
          <p:cNvCxnSpPr/>
          <p:nvPr/>
        </p:nvCxnSpPr>
        <p:spPr>
          <a:xfrm>
            <a:off x="2290351" y="5254613"/>
            <a:ext cx="1903642" cy="1"/>
          </a:xfrm>
          <a:prstGeom prst="line">
            <a:avLst/>
          </a:prstGeom>
          <a:noFill/>
          <a:ln w="19050" cap="rnd" cmpd="sng" algn="ctr">
            <a:solidFill>
              <a:srgbClr val="13B5EA"/>
            </a:solidFill>
            <a:prstDash val="solid"/>
            <a:miter lim="800000"/>
            <a:headEnd type="none" w="med" len="med"/>
            <a:tailEnd type="oval" w="lg" len="lg"/>
          </a:ln>
          <a:effectLst>
            <a:outerShdw dist="6350" dir="2700000" algn="tl" rotWithShape="0">
              <a:schemeClr val="bg1"/>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76157858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6321"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t>In Summary…</a:t>
            </a:r>
          </a:p>
        </p:txBody>
      </p:sp>
    </p:spTree>
    <p:extLst>
      <p:ext uri="{BB962C8B-B14F-4D97-AF65-F5344CB8AC3E}">
        <p14:creationId xmlns:p14="http://schemas.microsoft.com/office/powerpoint/2010/main" val="251181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1607518" y="634289"/>
            <a:ext cx="5656083" cy="536407"/>
          </a:xfrm>
        </p:spPr>
        <p:txBody>
          <a:bodyPr/>
          <a:lstStyle/>
          <a:p>
            <a:pPr algn="ctr"/>
            <a:r>
              <a:rPr lang="en-US" sz="3200" dirty="0" smtClean="0"/>
              <a:t>ELAT and the READ Act</a:t>
            </a:r>
            <a:endParaRPr lang="en-US" sz="3200" dirty="0"/>
          </a:p>
        </p:txBody>
      </p:sp>
      <p:sp>
        <p:nvSpPr>
          <p:cNvPr id="35" name="Round Same Side Corner Rectangle 34"/>
          <p:cNvSpPr/>
          <p:nvPr/>
        </p:nvSpPr>
        <p:spPr>
          <a:xfrm flipV="1">
            <a:off x="719137" y="1448488"/>
            <a:ext cx="7258916" cy="486136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a:noFill/>
            </a:endParaRPr>
          </a:p>
        </p:txBody>
      </p:sp>
      <p:grpSp>
        <p:nvGrpSpPr>
          <p:cNvPr id="7" name="Group 6"/>
          <p:cNvGrpSpPr/>
          <p:nvPr/>
        </p:nvGrpSpPr>
        <p:grpSpPr>
          <a:xfrm>
            <a:off x="2478799" y="2119629"/>
            <a:ext cx="3660647" cy="3660647"/>
            <a:chOff x="1544253" y="294159"/>
            <a:chExt cx="3660647" cy="3660647"/>
          </a:xfrm>
        </p:grpSpPr>
        <p:sp>
          <p:nvSpPr>
            <p:cNvPr id="15" name="Pie 14"/>
            <p:cNvSpPr/>
            <p:nvPr/>
          </p:nvSpPr>
          <p:spPr>
            <a:xfrm>
              <a:off x="1544253" y="294159"/>
              <a:ext cx="3660647" cy="3660647"/>
            </a:xfrm>
            <a:prstGeom prst="pie">
              <a:avLst>
                <a:gd name="adj1" fmla="val 16200000"/>
                <a:gd name="adj2" fmla="val 1800000"/>
              </a:avLst>
            </a:prstGeom>
            <a:noFill/>
          </p:spPr>
          <p:style>
            <a:lnRef idx="1">
              <a:schemeClr val="accent6"/>
            </a:lnRef>
            <a:fillRef idx="2">
              <a:schemeClr val="accent6"/>
            </a:fillRef>
            <a:effectRef idx="1">
              <a:schemeClr val="accent6"/>
            </a:effectRef>
            <a:fontRef idx="minor">
              <a:schemeClr val="dk1"/>
            </a:fontRef>
          </p:style>
        </p:sp>
        <p:sp>
          <p:nvSpPr>
            <p:cNvPr id="16" name="Pie 4"/>
            <p:cNvSpPr/>
            <p:nvPr/>
          </p:nvSpPr>
          <p:spPr>
            <a:xfrm>
              <a:off x="3534512" y="969635"/>
              <a:ext cx="1242005" cy="122021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Intervention (Local Decision)</a:t>
              </a:r>
              <a:endParaRPr lang="en-US" sz="1800" kern="1200" dirty="0"/>
            </a:p>
          </p:txBody>
        </p:sp>
      </p:grpSp>
      <p:grpSp>
        <p:nvGrpSpPr>
          <p:cNvPr id="8" name="Group 7"/>
          <p:cNvGrpSpPr/>
          <p:nvPr/>
        </p:nvGrpSpPr>
        <p:grpSpPr>
          <a:xfrm>
            <a:off x="2409177" y="2188893"/>
            <a:ext cx="3660647" cy="3660647"/>
            <a:chOff x="1355555" y="403107"/>
            <a:chExt cx="3660647" cy="3660647"/>
          </a:xfrm>
          <a:solidFill>
            <a:srgbClr val="F8AB7A"/>
          </a:solidFill>
        </p:grpSpPr>
        <p:sp>
          <p:nvSpPr>
            <p:cNvPr id="13" name="Pie 12"/>
            <p:cNvSpPr/>
            <p:nvPr/>
          </p:nvSpPr>
          <p:spPr>
            <a:xfrm>
              <a:off x="1355555" y="403107"/>
              <a:ext cx="3660647" cy="3660647"/>
            </a:xfrm>
            <a:prstGeom prst="pie">
              <a:avLst>
                <a:gd name="adj1" fmla="val 1800000"/>
                <a:gd name="adj2" fmla="val 9000000"/>
              </a:avLst>
            </a:prstGeom>
            <a:grpFill/>
          </p:spPr>
          <p:style>
            <a:lnRef idx="2">
              <a:schemeClr val="accent6"/>
            </a:lnRef>
            <a:fillRef idx="1">
              <a:schemeClr val="lt1"/>
            </a:fillRef>
            <a:effectRef idx="0">
              <a:schemeClr val="accent6"/>
            </a:effectRef>
            <a:fontRef idx="minor">
              <a:schemeClr val="dk1"/>
            </a:fontRef>
          </p:style>
        </p:sp>
        <p:sp>
          <p:nvSpPr>
            <p:cNvPr id="14" name="Pie 6"/>
            <p:cNvSpPr/>
            <p:nvPr/>
          </p:nvSpPr>
          <p:spPr>
            <a:xfrm>
              <a:off x="2357876" y="2712801"/>
              <a:ext cx="1656007" cy="1133057"/>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Diagnostic Assessment: DIBELS DEEP</a:t>
              </a:r>
              <a:endParaRPr lang="en-US" sz="1800" kern="1200" dirty="0"/>
            </a:p>
          </p:txBody>
        </p:sp>
      </p:grpSp>
      <p:grpSp>
        <p:nvGrpSpPr>
          <p:cNvPr id="10" name="Group 9"/>
          <p:cNvGrpSpPr/>
          <p:nvPr/>
        </p:nvGrpSpPr>
        <p:grpSpPr>
          <a:xfrm>
            <a:off x="2369485" y="2129365"/>
            <a:ext cx="3660647" cy="3660647"/>
            <a:chOff x="1355555" y="403107"/>
            <a:chExt cx="3660647" cy="3660647"/>
          </a:xfrm>
        </p:grpSpPr>
        <p:sp>
          <p:nvSpPr>
            <p:cNvPr id="11" name="Pie 10"/>
            <p:cNvSpPr/>
            <p:nvPr/>
          </p:nvSpPr>
          <p:spPr>
            <a:xfrm>
              <a:off x="1355555" y="403107"/>
              <a:ext cx="3660647" cy="3660647"/>
            </a:xfrm>
            <a:prstGeom prst="pie">
              <a:avLst>
                <a:gd name="adj1" fmla="val 9000000"/>
                <a:gd name="adj2" fmla="val 16200000"/>
              </a:avLst>
            </a:prstGeom>
            <a:solidFill>
              <a:srgbClr val="F8AB7A"/>
            </a:solidFill>
          </p:spPr>
          <p:style>
            <a:lnRef idx="2">
              <a:schemeClr val="accent6"/>
            </a:lnRef>
            <a:fillRef idx="1">
              <a:schemeClr val="lt1"/>
            </a:fillRef>
            <a:effectRef idx="0">
              <a:schemeClr val="accent6"/>
            </a:effectRef>
            <a:fontRef idx="minor">
              <a:schemeClr val="dk1"/>
            </a:fontRef>
          </p:style>
        </p:sp>
        <p:sp>
          <p:nvSpPr>
            <p:cNvPr id="12" name="Pie 8"/>
            <p:cNvSpPr/>
            <p:nvPr/>
          </p:nvSpPr>
          <p:spPr>
            <a:xfrm>
              <a:off x="1747768" y="1122162"/>
              <a:ext cx="1242005" cy="122021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Interim: </a:t>
              </a:r>
              <a:r>
                <a:rPr lang="en-US" sz="1800" kern="1200" dirty="0" err="1" smtClean="0"/>
                <a:t>mCLASS</a:t>
              </a:r>
              <a:r>
                <a:rPr lang="en-US" sz="1800" kern="1200" dirty="0" smtClean="0"/>
                <a:t> DIBELS Next</a:t>
              </a:r>
            </a:p>
          </p:txBody>
        </p:sp>
      </p:grpSp>
    </p:spTree>
    <p:extLst>
      <p:ext uri="{BB962C8B-B14F-4D97-AF65-F5344CB8AC3E}">
        <p14:creationId xmlns:p14="http://schemas.microsoft.com/office/powerpoint/2010/main" val="1048947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b="0" dirty="0" smtClean="0"/>
              <a:t>The School Readiness Assessment comes from legislation passed in the 2008 school year. Full implementation of the readiness initiative must occur by the 2015 – 2016 school year. There are two components to the initiative: School Readiness Assessment and Individual Readiness Plans that are informed by the assessment.</a:t>
            </a:r>
          </a:p>
          <a:p>
            <a:endParaRPr lang="en-US" sz="800" b="0" dirty="0" smtClean="0"/>
          </a:p>
          <a:p>
            <a:r>
              <a:rPr lang="en-US" sz="2200" b="0" dirty="0" smtClean="0"/>
              <a:t>Teaching Strategies GOLD is the first approved assessment. The RFP for the School Readiness Assessment allows districts to access grant funds supported by the Race to the Top Early Learning Challenge Grant to pay the cost of individual subscriptions for kindergarten students in TS GOLD.</a:t>
            </a:r>
          </a:p>
          <a:p>
            <a:endParaRPr lang="en-US" sz="800" b="0" dirty="0" smtClean="0"/>
          </a:p>
          <a:p>
            <a:r>
              <a:rPr lang="en-US" sz="2200" b="0" dirty="0" smtClean="0"/>
              <a:t>The RFP for this initiative will be released February 2015. </a:t>
            </a:r>
            <a:endParaRPr lang="en-US" sz="2200" b="0" dirty="0"/>
          </a:p>
        </p:txBody>
      </p:sp>
      <p:sp>
        <p:nvSpPr>
          <p:cNvPr id="3" name="Title 2"/>
          <p:cNvSpPr>
            <a:spLocks noGrp="1"/>
          </p:cNvSpPr>
          <p:nvPr>
            <p:ph type="title"/>
          </p:nvPr>
        </p:nvSpPr>
        <p:spPr/>
        <p:txBody>
          <a:bodyPr/>
          <a:lstStyle/>
          <a:p>
            <a:r>
              <a:rPr lang="en-US" dirty="0" smtClean="0"/>
              <a:t>ELAT versus </a:t>
            </a:r>
            <a:br>
              <a:rPr lang="en-US" dirty="0" smtClean="0"/>
            </a:br>
            <a:r>
              <a:rPr lang="en-US" sz="2800" dirty="0" smtClean="0"/>
              <a:t>School Readiness Assessment</a:t>
            </a:r>
            <a:endParaRPr lang="en-US" sz="2800" dirty="0"/>
          </a:p>
        </p:txBody>
      </p:sp>
    </p:spTree>
    <p:extLst>
      <p:ext uri="{BB962C8B-B14F-4D97-AF65-F5344CB8AC3E}">
        <p14:creationId xmlns:p14="http://schemas.microsoft.com/office/powerpoint/2010/main" val="1701974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627365" y="450188"/>
            <a:ext cx="6005206" cy="462559"/>
          </a:xfrm>
        </p:spPr>
        <p:txBody>
          <a:bodyPr/>
          <a:lstStyle/>
          <a:p>
            <a:pPr algn="ctr"/>
            <a:r>
              <a:rPr lang="en-US" sz="3200" dirty="0" smtClean="0"/>
              <a:t>What’s Included in ELAT (K-3)?</a:t>
            </a:r>
            <a:endParaRPr lang="en-US" sz="3200" dirty="0"/>
          </a:p>
        </p:txBody>
      </p:sp>
      <p:sp>
        <p:nvSpPr>
          <p:cNvPr id="4" name="TextBox 3"/>
          <p:cNvSpPr txBox="1"/>
          <p:nvPr/>
        </p:nvSpPr>
        <p:spPr>
          <a:xfrm>
            <a:off x="2917348" y="3234297"/>
            <a:ext cx="0" cy="713016"/>
          </a:xfrm>
          <a:prstGeom prst="rect">
            <a:avLst/>
          </a:prstGeom>
          <a:noFill/>
        </p:spPr>
        <p:txBody>
          <a:bodyPr vert="horz" wrap="none" lIns="0" tIns="0" rIns="0" bIns="0" rtlCol="0">
            <a:spAutoFit/>
          </a:bodyPr>
          <a:lstStyle/>
          <a:p>
            <a:pPr>
              <a:lnSpc>
                <a:spcPts val="5520"/>
              </a:lnSpc>
              <a:tabLst>
                <a:tab pos="2400300" algn="l"/>
              </a:tabLst>
            </a:pPr>
            <a:endParaRPr lang="en-US" sz="4800" dirty="0" smtClean="0">
              <a:solidFill>
                <a:srgbClr val="ED6E1F"/>
              </a:solidFill>
              <a:latin typeface="Amplify Regular"/>
              <a:cs typeface="Amplify Regular"/>
            </a:endParaRPr>
          </a:p>
        </p:txBody>
      </p:sp>
      <p:grpSp>
        <p:nvGrpSpPr>
          <p:cNvPr id="5" name="Group 4"/>
          <p:cNvGrpSpPr/>
          <p:nvPr/>
        </p:nvGrpSpPr>
        <p:grpSpPr>
          <a:xfrm>
            <a:off x="3541776" y="1150854"/>
            <a:ext cx="4709594" cy="1091328"/>
            <a:chOff x="2649147" y="52120"/>
            <a:chExt cx="4709594" cy="1091328"/>
          </a:xfrm>
          <a:solidFill>
            <a:schemeClr val="tx2">
              <a:lumMod val="40000"/>
              <a:lumOff val="60000"/>
            </a:schemeClr>
          </a:solidFill>
        </p:grpSpPr>
        <p:sp>
          <p:nvSpPr>
            <p:cNvPr id="27" name="Round Same Side Corner Rectangle 26"/>
            <p:cNvSpPr/>
            <p:nvPr/>
          </p:nvSpPr>
          <p:spPr>
            <a:xfrm rot="5400000">
              <a:off x="4565199" y="-1805346"/>
              <a:ext cx="877490" cy="4709594"/>
            </a:xfrm>
            <a:prstGeom prst="round2Same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Round Same Side Corner Rectangle 4"/>
            <p:cNvSpPr/>
            <p:nvPr/>
          </p:nvSpPr>
          <p:spPr>
            <a:xfrm>
              <a:off x="2649147" y="52120"/>
              <a:ext cx="4666758" cy="1091328"/>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smtClean="0"/>
                <a:t>mCLASS</a:t>
              </a:r>
              <a:r>
                <a:rPr lang="en-US" sz="1200" kern="1200" dirty="0" smtClean="0"/>
                <a:t> DIBELS Next</a:t>
              </a:r>
              <a:endParaRPr lang="en-US" sz="1200" kern="1200" dirty="0"/>
            </a:p>
            <a:p>
              <a:pPr marL="114300" lvl="1" indent="-114300" algn="l" defTabSz="533400">
                <a:lnSpc>
                  <a:spcPct val="90000"/>
                </a:lnSpc>
                <a:spcBef>
                  <a:spcPct val="0"/>
                </a:spcBef>
                <a:spcAft>
                  <a:spcPct val="15000"/>
                </a:spcAft>
                <a:buChar char="••"/>
              </a:pPr>
              <a:r>
                <a:rPr lang="en-US" sz="1200" kern="1200" dirty="0" err="1" smtClean="0"/>
                <a:t>mCLASS</a:t>
              </a:r>
              <a:r>
                <a:rPr lang="en-US" sz="1200" kern="1200" dirty="0" smtClean="0"/>
                <a:t> IDEL</a:t>
              </a:r>
            </a:p>
            <a:p>
              <a:pPr marL="114300" lvl="1" indent="-114300" algn="l" defTabSz="533400">
                <a:lnSpc>
                  <a:spcPct val="90000"/>
                </a:lnSpc>
                <a:spcBef>
                  <a:spcPct val="0"/>
                </a:spcBef>
                <a:spcAft>
                  <a:spcPct val="15000"/>
                </a:spcAft>
                <a:buChar char="••"/>
              </a:pPr>
              <a:r>
                <a:rPr lang="en-US" sz="1200" dirty="0" smtClean="0"/>
                <a:t>DIBELS DEEP</a:t>
              </a:r>
              <a:endParaRPr lang="en-US" sz="1200" kern="1200" dirty="0"/>
            </a:p>
          </p:txBody>
        </p:sp>
      </p:grpSp>
      <p:grpSp>
        <p:nvGrpSpPr>
          <p:cNvPr id="6" name="Group 5"/>
          <p:cNvGrpSpPr/>
          <p:nvPr/>
        </p:nvGrpSpPr>
        <p:grpSpPr>
          <a:xfrm>
            <a:off x="892629" y="1099753"/>
            <a:ext cx="2649147" cy="1096863"/>
            <a:chOff x="0" y="1019"/>
            <a:chExt cx="2649147" cy="1096863"/>
          </a:xfrm>
        </p:grpSpPr>
        <p:sp>
          <p:nvSpPr>
            <p:cNvPr id="25" name="Rounded Rectangle 24"/>
            <p:cNvSpPr/>
            <p:nvPr/>
          </p:nvSpPr>
          <p:spPr>
            <a:xfrm>
              <a:off x="0" y="1019"/>
              <a:ext cx="2649147" cy="1096863"/>
            </a:xfrm>
            <a:prstGeom prst="roundRect">
              <a:avLst/>
            </a:prstGeom>
            <a:gradFill rotWithShape="0">
              <a:gsLst>
                <a:gs pos="21000">
                  <a:schemeClr val="accent1">
                    <a:hueOff val="0"/>
                    <a:satOff val="0"/>
                    <a:lumOff val="0"/>
                    <a:alphaOff val="0"/>
                    <a:tint val="100000"/>
                    <a:shade val="100000"/>
                    <a:satMod val="130000"/>
                  </a:schemeClr>
                </a:gs>
                <a:gs pos="99000">
                  <a:schemeClr val="accent1">
                    <a:hueOff val="0"/>
                    <a:satOff val="0"/>
                    <a:lumOff val="0"/>
                    <a:alphaOff val="0"/>
                    <a:tint val="50000"/>
                    <a:shade val="100000"/>
                    <a:satMod val="350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Rounded Rectangle 6"/>
            <p:cNvSpPr/>
            <p:nvPr/>
          </p:nvSpPr>
          <p:spPr>
            <a:xfrm>
              <a:off x="53544" y="54563"/>
              <a:ext cx="2542059" cy="989775"/>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Formative Assessment </a:t>
              </a:r>
              <a:r>
                <a:rPr lang="en-US" sz="1800" kern="1200" dirty="0" smtClean="0"/>
                <a:t>(mobile-to-web)</a:t>
              </a:r>
              <a:endParaRPr lang="en-US" sz="2000" kern="1200" dirty="0"/>
            </a:p>
          </p:txBody>
        </p:sp>
      </p:grpSp>
      <p:grpSp>
        <p:nvGrpSpPr>
          <p:cNvPr id="7" name="Group 6"/>
          <p:cNvGrpSpPr/>
          <p:nvPr/>
        </p:nvGrpSpPr>
        <p:grpSpPr>
          <a:xfrm>
            <a:off x="3541776" y="2361147"/>
            <a:ext cx="4709594" cy="952520"/>
            <a:chOff x="2649147" y="1262413"/>
            <a:chExt cx="4709594" cy="952520"/>
          </a:xfrm>
          <a:solidFill>
            <a:srgbClr val="FAC7A6"/>
          </a:solidFill>
        </p:grpSpPr>
        <p:sp>
          <p:nvSpPr>
            <p:cNvPr id="23" name="Round Same Side Corner Rectangle 22"/>
            <p:cNvSpPr/>
            <p:nvPr/>
          </p:nvSpPr>
          <p:spPr>
            <a:xfrm rot="5400000">
              <a:off x="4565199" y="-653639"/>
              <a:ext cx="877490" cy="4709594"/>
            </a:xfrm>
            <a:prstGeom prst="round2Same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8"/>
            <p:cNvSpPr/>
            <p:nvPr/>
          </p:nvSpPr>
          <p:spPr>
            <a:xfrm>
              <a:off x="2649147" y="1305249"/>
              <a:ext cx="4666758" cy="90968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Now What? Tools for rich analysis, student grouping and home support</a:t>
              </a:r>
              <a:endParaRPr lang="en-US" sz="1300" kern="1200" dirty="0"/>
            </a:p>
            <a:p>
              <a:pPr marL="114300" lvl="1" indent="-114300" algn="l" defTabSz="577850">
                <a:lnSpc>
                  <a:spcPct val="90000"/>
                </a:lnSpc>
                <a:spcBef>
                  <a:spcPct val="0"/>
                </a:spcBef>
                <a:spcAft>
                  <a:spcPct val="15000"/>
                </a:spcAft>
                <a:buChar char="••"/>
              </a:pPr>
              <a:r>
                <a:rPr lang="en-US" sz="1300" kern="1200" dirty="0" err="1" smtClean="0"/>
                <a:t>mCLASS</a:t>
              </a:r>
              <a:r>
                <a:rPr lang="en-US" sz="1300" kern="1200" dirty="0" smtClean="0"/>
                <a:t> web platform for student, class, building and district-level reporting</a:t>
              </a:r>
              <a:endParaRPr lang="en-US" sz="1300" kern="1200" dirty="0"/>
            </a:p>
          </p:txBody>
        </p:sp>
      </p:grpSp>
      <p:grpSp>
        <p:nvGrpSpPr>
          <p:cNvPr id="8" name="Group 7"/>
          <p:cNvGrpSpPr/>
          <p:nvPr/>
        </p:nvGrpSpPr>
        <p:grpSpPr>
          <a:xfrm>
            <a:off x="892629" y="2251460"/>
            <a:ext cx="2649147" cy="1096863"/>
            <a:chOff x="0" y="1152726"/>
            <a:chExt cx="2649147" cy="1096863"/>
          </a:xfrm>
          <a:solidFill>
            <a:srgbClr val="F37321"/>
          </a:solidFill>
        </p:grpSpPr>
        <p:sp>
          <p:nvSpPr>
            <p:cNvPr id="21" name="Rounded Rectangle 20"/>
            <p:cNvSpPr/>
            <p:nvPr/>
          </p:nvSpPr>
          <p:spPr>
            <a:xfrm>
              <a:off x="0" y="1152726"/>
              <a:ext cx="2649147" cy="1096863"/>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Rounded Rectangle 10"/>
            <p:cNvSpPr/>
            <p:nvPr/>
          </p:nvSpPr>
          <p:spPr>
            <a:xfrm>
              <a:off x="53544" y="1206270"/>
              <a:ext cx="2542059" cy="989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Analysis, Grouping and Reporting</a:t>
              </a:r>
              <a:endParaRPr lang="en-US" sz="2400" kern="1200" dirty="0"/>
            </a:p>
          </p:txBody>
        </p:sp>
      </p:grpSp>
      <p:grpSp>
        <p:nvGrpSpPr>
          <p:cNvPr id="9" name="Group 8"/>
          <p:cNvGrpSpPr/>
          <p:nvPr/>
        </p:nvGrpSpPr>
        <p:grpSpPr>
          <a:xfrm>
            <a:off x="3539189" y="3452563"/>
            <a:ext cx="4704995" cy="1153977"/>
            <a:chOff x="2646560" y="2304433"/>
            <a:chExt cx="4704995" cy="1203373"/>
          </a:xfrm>
          <a:solidFill>
            <a:srgbClr val="FAC7A6"/>
          </a:solidFill>
        </p:grpSpPr>
        <p:sp>
          <p:nvSpPr>
            <p:cNvPr id="19" name="Round Same Side Corner Rectangle 18"/>
            <p:cNvSpPr/>
            <p:nvPr/>
          </p:nvSpPr>
          <p:spPr>
            <a:xfrm rot="5400000">
              <a:off x="4397371" y="553622"/>
              <a:ext cx="1203373" cy="4704995"/>
            </a:xfrm>
            <a:prstGeom prst="round2Same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ound Same Side Corner Rectangle 12"/>
            <p:cNvSpPr/>
            <p:nvPr/>
          </p:nvSpPr>
          <p:spPr>
            <a:xfrm>
              <a:off x="2646560" y="2363177"/>
              <a:ext cx="4646251" cy="108588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rPr>
                <a:t>Training-of-trainer (Local Trainer)sessions for 2 participants/school</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Data Analysis training opportunities via onsite and webinar </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Instructional Leader training sessions for school and district leadership</a:t>
              </a:r>
              <a:endParaRPr lang="en-US" sz="1200" kern="1200" dirty="0">
                <a:solidFill>
                  <a:schemeClr val="tx1"/>
                </a:solidFill>
              </a:endParaRPr>
            </a:p>
          </p:txBody>
        </p:sp>
      </p:grpSp>
      <p:grpSp>
        <p:nvGrpSpPr>
          <p:cNvPr id="10" name="Group 9"/>
          <p:cNvGrpSpPr/>
          <p:nvPr/>
        </p:nvGrpSpPr>
        <p:grpSpPr>
          <a:xfrm>
            <a:off x="892629" y="3456422"/>
            <a:ext cx="2646560" cy="1096863"/>
            <a:chOff x="0" y="2357688"/>
            <a:chExt cx="2646560" cy="1096863"/>
          </a:xfrm>
          <a:solidFill>
            <a:srgbClr val="F37321"/>
          </a:solidFill>
        </p:grpSpPr>
        <p:sp>
          <p:nvSpPr>
            <p:cNvPr id="17" name="Rounded Rectangle 16"/>
            <p:cNvSpPr/>
            <p:nvPr/>
          </p:nvSpPr>
          <p:spPr>
            <a:xfrm>
              <a:off x="0" y="2357688"/>
              <a:ext cx="2646560" cy="1096863"/>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14"/>
            <p:cNvSpPr/>
            <p:nvPr/>
          </p:nvSpPr>
          <p:spPr>
            <a:xfrm>
              <a:off x="53544" y="2411232"/>
              <a:ext cx="2539472" cy="989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Training</a:t>
              </a:r>
              <a:endParaRPr lang="en-US" sz="2400" kern="1200" dirty="0"/>
            </a:p>
          </p:txBody>
        </p:sp>
      </p:grpSp>
      <p:grpSp>
        <p:nvGrpSpPr>
          <p:cNvPr id="11" name="Group 10"/>
          <p:cNvGrpSpPr/>
          <p:nvPr/>
        </p:nvGrpSpPr>
        <p:grpSpPr>
          <a:xfrm>
            <a:off x="3541776" y="4714693"/>
            <a:ext cx="4709594" cy="1099105"/>
            <a:chOff x="2649147" y="3615959"/>
            <a:chExt cx="4709594" cy="1099105"/>
          </a:xfrm>
          <a:solidFill>
            <a:srgbClr val="FAC7A6"/>
          </a:solidFill>
        </p:grpSpPr>
        <p:sp>
          <p:nvSpPr>
            <p:cNvPr id="15" name="Round Same Side Corner Rectangle 14"/>
            <p:cNvSpPr/>
            <p:nvPr/>
          </p:nvSpPr>
          <p:spPr>
            <a:xfrm rot="5400000">
              <a:off x="4565199" y="1756284"/>
              <a:ext cx="877490" cy="4709594"/>
            </a:xfrm>
            <a:prstGeom prst="round2Same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16"/>
            <p:cNvSpPr/>
            <p:nvPr/>
          </p:nvSpPr>
          <p:spPr>
            <a:xfrm>
              <a:off x="2649147" y="3615959"/>
              <a:ext cx="4666758" cy="109910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Account management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Customer Care Support Center</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dirty="0" smtClean="0">
                  <a:solidFill>
                    <a:schemeClr val="tx1"/>
                  </a:solidFill>
                </a:rPr>
                <a:t>Newsletters and </a:t>
              </a:r>
              <a:r>
                <a:rPr lang="en-US" sz="1400" kern="1200" dirty="0" smtClean="0">
                  <a:solidFill>
                    <a:schemeClr val="tx1"/>
                  </a:solidFill>
                </a:rPr>
                <a:t> webinar series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dirty="0" smtClean="0">
                  <a:solidFill>
                    <a:schemeClr val="tx1"/>
                  </a:solidFill>
                </a:rPr>
                <a:t>On-site visits</a:t>
              </a:r>
              <a:endParaRPr lang="en-US" sz="1400" kern="1200" dirty="0">
                <a:solidFill>
                  <a:schemeClr val="tx1"/>
                </a:solidFill>
              </a:endParaRPr>
            </a:p>
          </p:txBody>
        </p:sp>
      </p:grpSp>
      <p:grpSp>
        <p:nvGrpSpPr>
          <p:cNvPr id="12" name="Group 11"/>
          <p:cNvGrpSpPr/>
          <p:nvPr/>
        </p:nvGrpSpPr>
        <p:grpSpPr>
          <a:xfrm>
            <a:off x="892629" y="4661383"/>
            <a:ext cx="2649147" cy="1096863"/>
            <a:chOff x="0" y="3562649"/>
            <a:chExt cx="2649147" cy="1096863"/>
          </a:xfrm>
          <a:solidFill>
            <a:srgbClr val="F37321"/>
          </a:solidFill>
        </p:grpSpPr>
        <p:sp>
          <p:nvSpPr>
            <p:cNvPr id="13" name="Rounded Rectangle 12"/>
            <p:cNvSpPr/>
            <p:nvPr/>
          </p:nvSpPr>
          <p:spPr>
            <a:xfrm>
              <a:off x="0" y="3562649"/>
              <a:ext cx="2649147" cy="1096863"/>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18"/>
            <p:cNvSpPr/>
            <p:nvPr/>
          </p:nvSpPr>
          <p:spPr>
            <a:xfrm>
              <a:off x="53544" y="3616193"/>
              <a:ext cx="2542059" cy="989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Ongoing support</a:t>
              </a:r>
              <a:endParaRPr lang="en-US" sz="2400" kern="1200" dirty="0"/>
            </a:p>
          </p:txBody>
        </p:sp>
      </p:grpSp>
    </p:spTree>
    <p:extLst>
      <p:ext uri="{BB962C8B-B14F-4D97-AF65-F5344CB8AC3E}">
        <p14:creationId xmlns:p14="http://schemas.microsoft.com/office/powerpoint/2010/main" val="2844749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47700" y="4381500"/>
            <a:ext cx="0" cy="534762"/>
          </a:xfrm>
          <a:prstGeom prst="rect">
            <a:avLst/>
          </a:prstGeom>
          <a:noFill/>
        </p:spPr>
        <p:txBody>
          <a:bodyPr vert="horz" wrap="none" lIns="0" tIns="0" rIns="0" bIns="0" rtlCol="0">
            <a:spAutoFit/>
          </a:bodyPr>
          <a:lstStyle/>
          <a:p>
            <a:pPr>
              <a:lnSpc>
                <a:spcPts val="4140"/>
              </a:lnSpc>
            </a:pPr>
            <a:endParaRPr lang="en-CA" sz="3600" dirty="0">
              <a:solidFill>
                <a:srgbClr val="000000"/>
              </a:solidFill>
            </a:endParaRPr>
          </a:p>
        </p:txBody>
      </p:sp>
      <p:sp>
        <p:nvSpPr>
          <p:cNvPr id="7" name="TextBox 7"/>
          <p:cNvSpPr txBox="1"/>
          <p:nvPr/>
        </p:nvSpPr>
        <p:spPr>
          <a:xfrm>
            <a:off x="8547100" y="6438900"/>
            <a:ext cx="141064" cy="266419"/>
          </a:xfrm>
          <a:prstGeom prst="rect">
            <a:avLst/>
          </a:prstGeom>
          <a:noFill/>
        </p:spPr>
        <p:txBody>
          <a:bodyPr vert="horz" wrap="none" lIns="0" tIns="0" rIns="0" bIns="0" rtlCol="0">
            <a:spAutoFit/>
          </a:bodyPr>
          <a:lstStyle/>
          <a:p>
            <a:pPr>
              <a:lnSpc>
                <a:spcPts val="1035"/>
              </a:lnSpc>
            </a:pPr>
            <a:r>
              <a:rPr lang="en-CA" sz="900" dirty="0" smtClean="0">
                <a:solidFill>
                  <a:srgbClr val="939393"/>
                </a:solidFill>
                <a:latin typeface="Amplify Regular"/>
                <a:cs typeface="Amplify Regular"/>
              </a:rPr>
              <a:t>32</a:t>
            </a:r>
          </a:p>
          <a:p>
            <a:pPr>
              <a:lnSpc>
                <a:spcPts val="1035"/>
              </a:lnSpc>
            </a:pPr>
            <a:endParaRPr lang="en-CA" sz="900" dirty="0" smtClean="0">
              <a:solidFill>
                <a:srgbClr val="939393"/>
              </a:solidFill>
              <a:latin typeface="Amplify Regular"/>
              <a:cs typeface="Amplify Regular"/>
            </a:endParaRPr>
          </a:p>
        </p:txBody>
      </p:sp>
      <p:sp>
        <p:nvSpPr>
          <p:cNvPr id="2" name="Title 1"/>
          <p:cNvSpPr>
            <a:spLocks noGrp="1"/>
          </p:cNvSpPr>
          <p:nvPr>
            <p:ph type="title"/>
          </p:nvPr>
        </p:nvSpPr>
        <p:spPr>
          <a:xfrm>
            <a:off x="619153" y="971333"/>
            <a:ext cx="7653536" cy="638944"/>
          </a:xfrm>
        </p:spPr>
        <p:txBody>
          <a:bodyPr/>
          <a:lstStyle/>
          <a:p>
            <a:r>
              <a:rPr lang="en-US" dirty="0" smtClean="0"/>
              <a:t>To learn more…</a:t>
            </a:r>
            <a:endParaRPr lang="en-US" dirty="0"/>
          </a:p>
        </p:txBody>
      </p:sp>
      <p:sp>
        <p:nvSpPr>
          <p:cNvPr id="8" name="Text Placeholder 7"/>
          <p:cNvSpPr>
            <a:spLocks noGrp="1"/>
          </p:cNvSpPr>
          <p:nvPr>
            <p:ph type="body" sz="quarter" idx="17"/>
          </p:nvPr>
        </p:nvSpPr>
        <p:spPr>
          <a:xfrm>
            <a:off x="620987" y="1610277"/>
            <a:ext cx="7656238" cy="432073"/>
          </a:xfrm>
        </p:spPr>
        <p:txBody>
          <a:bodyPr/>
          <a:lstStyle/>
          <a:p>
            <a:r>
              <a:rPr lang="en-CA" dirty="0" smtClean="0">
                <a:solidFill>
                  <a:schemeClr val="tx1">
                    <a:lumMod val="75000"/>
                  </a:schemeClr>
                </a:solidFill>
              </a:rPr>
              <a:t>The landing page for the Early Literacy Assessment (ELAT) project can be found on CDE’s website. All content is driven from observations and requests from our Year 1 and 2 users.</a:t>
            </a:r>
            <a:endParaRPr lang="en-US" dirty="0">
              <a:solidFill>
                <a:schemeClr val="tx1">
                  <a:lumMod val="75000"/>
                </a:schemeClr>
              </a:solidFill>
            </a:endParaRPr>
          </a:p>
        </p:txBody>
      </p:sp>
      <p:sp>
        <p:nvSpPr>
          <p:cNvPr id="10" name="TextBox 9"/>
          <p:cNvSpPr txBox="1"/>
          <p:nvPr/>
        </p:nvSpPr>
        <p:spPr>
          <a:xfrm rot="10800000" flipH="1" flipV="1">
            <a:off x="6397624" y="3872899"/>
            <a:ext cx="2290540" cy="984885"/>
          </a:xfrm>
          <a:prstGeom prst="rect">
            <a:avLst/>
          </a:prstGeom>
          <a:noFill/>
          <a:ln>
            <a:solidFill>
              <a:schemeClr val="accent6"/>
            </a:solidFill>
          </a:ln>
        </p:spPr>
        <p:txBody>
          <a:bodyPr vert="horz" wrap="square" lIns="0" tIns="0" rIns="0" bIns="0" rtlCol="0">
            <a:spAutoFit/>
          </a:bodyPr>
          <a:lstStyle/>
          <a:p>
            <a:pPr algn="ctr">
              <a:tabLst>
                <a:tab pos="2400300" algn="l"/>
              </a:tabLst>
            </a:pPr>
            <a:r>
              <a:rPr lang="en-US" sz="1600" dirty="0">
                <a:solidFill>
                  <a:srgbClr val="454D54"/>
                </a:solidFill>
                <a:latin typeface="Amplify Regular"/>
                <a:cs typeface="Amplify Regular"/>
              </a:rPr>
              <a:t>http://</a:t>
            </a:r>
            <a:r>
              <a:rPr lang="en-US" sz="1600" dirty="0" err="1">
                <a:solidFill>
                  <a:srgbClr val="454D54"/>
                </a:solidFill>
                <a:latin typeface="Amplify Regular"/>
                <a:cs typeface="Amplify Regular"/>
              </a:rPr>
              <a:t>www.cde.state.co.us</a:t>
            </a:r>
            <a:r>
              <a:rPr lang="en-US" sz="1600" dirty="0">
                <a:solidFill>
                  <a:srgbClr val="454D54"/>
                </a:solidFill>
                <a:latin typeface="Amplify Regular"/>
                <a:cs typeface="Amplify Regular"/>
              </a:rPr>
              <a:t>/</a:t>
            </a:r>
            <a:r>
              <a:rPr lang="en-US" sz="1600" dirty="0" err="1">
                <a:solidFill>
                  <a:srgbClr val="454D54"/>
                </a:solidFill>
                <a:latin typeface="Amplify Regular"/>
                <a:cs typeface="Amplify Regular"/>
              </a:rPr>
              <a:t>coloradoliteracy</a:t>
            </a:r>
            <a:r>
              <a:rPr lang="en-US" sz="1600" dirty="0">
                <a:solidFill>
                  <a:srgbClr val="454D54"/>
                </a:solidFill>
                <a:latin typeface="Amplify Regular"/>
                <a:cs typeface="Amplify Regular"/>
              </a:rPr>
              <a:t>/</a:t>
            </a:r>
            <a:r>
              <a:rPr lang="en-US" sz="1600" dirty="0" err="1">
                <a:solidFill>
                  <a:srgbClr val="454D54"/>
                </a:solidFill>
                <a:latin typeface="Amplify Regular"/>
                <a:cs typeface="Amplify Regular"/>
              </a:rPr>
              <a:t>readact</a:t>
            </a:r>
            <a:r>
              <a:rPr lang="en-US" sz="1600" dirty="0">
                <a:solidFill>
                  <a:srgbClr val="454D54"/>
                </a:solidFill>
                <a:latin typeface="Amplify Regular"/>
                <a:cs typeface="Amplify Regular"/>
              </a:rPr>
              <a:t>/</a:t>
            </a:r>
            <a:r>
              <a:rPr lang="en-US" sz="1600" dirty="0" err="1">
                <a:solidFill>
                  <a:srgbClr val="454D54"/>
                </a:solidFill>
                <a:latin typeface="Amplify Regular"/>
                <a:cs typeface="Amplify Regular"/>
              </a:rPr>
              <a:t>assessmenttool</a:t>
            </a:r>
            <a:endParaRPr lang="en-US" sz="1600" dirty="0" smtClean="0">
              <a:solidFill>
                <a:srgbClr val="454D54"/>
              </a:solidFill>
              <a:latin typeface="Amplify Regular"/>
              <a:cs typeface="Amplify Regular"/>
            </a:endParaRPr>
          </a:p>
        </p:txBody>
      </p:sp>
      <p:pic>
        <p:nvPicPr>
          <p:cNvPr id="16" name="Content Placeholder 15" descr="ELAT landing page.tiff"/>
          <p:cNvPicPr>
            <a:picLocks noGrp="1" noChangeAspect="1"/>
          </p:cNvPicPr>
          <p:nvPr>
            <p:ph sz="quarter" idx="19"/>
          </p:nvPr>
        </p:nvPicPr>
        <p:blipFill rotWithShape="1">
          <a:blip r:embed="rId2" cstate="email">
            <a:extLst>
              <a:ext uri="{28A0092B-C50C-407E-A947-70E740481C1C}">
                <a14:useLocalDpi xmlns:a14="http://schemas.microsoft.com/office/drawing/2010/main" val="0"/>
              </a:ext>
            </a:extLst>
          </a:blip>
          <a:srcRect l="836" r="7841"/>
          <a:stretch/>
        </p:blipFill>
        <p:spPr>
          <a:xfrm>
            <a:off x="619153" y="3118362"/>
            <a:ext cx="5381597" cy="3029218"/>
          </a:xfrm>
        </p:spPr>
      </p:pic>
      <p:sp>
        <p:nvSpPr>
          <p:cNvPr id="17" name="TextBox 16"/>
          <p:cNvSpPr txBox="1"/>
          <p:nvPr/>
        </p:nvSpPr>
        <p:spPr>
          <a:xfrm>
            <a:off x="531340" y="4254542"/>
            <a:ext cx="1403542" cy="253916"/>
          </a:xfrm>
          <a:prstGeom prst="rect">
            <a:avLst/>
          </a:prstGeom>
          <a:noFill/>
          <a:ln w="38100" cmpd="sng">
            <a:solidFill>
              <a:srgbClr val="FF0000"/>
            </a:solidFill>
          </a:ln>
        </p:spPr>
        <p:txBody>
          <a:bodyPr wrap="square" rtlCol="0">
            <a:spAutoFit/>
          </a:bodyPr>
          <a:lstStyle/>
          <a:p>
            <a:endParaRPr lang="en-US" sz="1050" dirty="0"/>
          </a:p>
        </p:txBody>
      </p:sp>
    </p:spTree>
    <p:extLst>
      <p:ext uri="{BB962C8B-B14F-4D97-AF65-F5344CB8AC3E}">
        <p14:creationId xmlns:p14="http://schemas.microsoft.com/office/powerpoint/2010/main" val="3712798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47700" y="4381500"/>
            <a:ext cx="0" cy="534762"/>
          </a:xfrm>
          <a:prstGeom prst="rect">
            <a:avLst/>
          </a:prstGeom>
          <a:noFill/>
        </p:spPr>
        <p:txBody>
          <a:bodyPr vert="horz" wrap="none" lIns="0" tIns="0" rIns="0" bIns="0" rtlCol="0">
            <a:spAutoFit/>
          </a:bodyPr>
          <a:lstStyle/>
          <a:p>
            <a:pPr>
              <a:lnSpc>
                <a:spcPts val="4140"/>
              </a:lnSpc>
            </a:pPr>
            <a:endParaRPr lang="en-CA" sz="3600" dirty="0">
              <a:solidFill>
                <a:srgbClr val="000000"/>
              </a:solidFill>
            </a:endParaRPr>
          </a:p>
        </p:txBody>
      </p:sp>
      <p:sp>
        <p:nvSpPr>
          <p:cNvPr id="7" name="TextBox 7"/>
          <p:cNvSpPr txBox="1"/>
          <p:nvPr/>
        </p:nvSpPr>
        <p:spPr>
          <a:xfrm>
            <a:off x="8547100" y="6438900"/>
            <a:ext cx="141064" cy="266419"/>
          </a:xfrm>
          <a:prstGeom prst="rect">
            <a:avLst/>
          </a:prstGeom>
          <a:noFill/>
        </p:spPr>
        <p:txBody>
          <a:bodyPr vert="horz" wrap="none" lIns="0" tIns="0" rIns="0" bIns="0" rtlCol="0">
            <a:spAutoFit/>
          </a:bodyPr>
          <a:lstStyle/>
          <a:p>
            <a:pPr>
              <a:lnSpc>
                <a:spcPts val="1035"/>
              </a:lnSpc>
            </a:pPr>
            <a:r>
              <a:rPr lang="en-CA" sz="900" dirty="0" smtClean="0">
                <a:solidFill>
                  <a:srgbClr val="939393"/>
                </a:solidFill>
                <a:latin typeface="Amplify Regular"/>
                <a:cs typeface="Amplify Regular"/>
              </a:rPr>
              <a:t>32</a:t>
            </a:r>
          </a:p>
          <a:p>
            <a:pPr>
              <a:lnSpc>
                <a:spcPts val="1035"/>
              </a:lnSpc>
            </a:pPr>
            <a:endParaRPr lang="en-CA" sz="900" dirty="0" smtClean="0">
              <a:solidFill>
                <a:srgbClr val="939393"/>
              </a:solidFill>
              <a:latin typeface="Amplify Regular"/>
              <a:cs typeface="Amplify Regular"/>
            </a:endParaRPr>
          </a:p>
        </p:txBody>
      </p:sp>
      <p:sp>
        <p:nvSpPr>
          <p:cNvPr id="2" name="Title 1"/>
          <p:cNvSpPr>
            <a:spLocks noGrp="1"/>
          </p:cNvSpPr>
          <p:nvPr>
            <p:ph type="title"/>
          </p:nvPr>
        </p:nvSpPr>
        <p:spPr>
          <a:xfrm>
            <a:off x="619153" y="751199"/>
            <a:ext cx="7653536" cy="638944"/>
          </a:xfrm>
        </p:spPr>
        <p:txBody>
          <a:bodyPr/>
          <a:lstStyle/>
          <a:p>
            <a:r>
              <a:rPr lang="en-US" dirty="0" smtClean="0"/>
              <a:t>To apply…</a:t>
            </a:r>
            <a:endParaRPr lang="en-US" dirty="0"/>
          </a:p>
        </p:txBody>
      </p:sp>
      <p:sp>
        <p:nvSpPr>
          <p:cNvPr id="8" name="Text Placeholder 7"/>
          <p:cNvSpPr>
            <a:spLocks noGrp="1"/>
          </p:cNvSpPr>
          <p:nvPr>
            <p:ph type="body" sz="quarter" idx="17"/>
          </p:nvPr>
        </p:nvSpPr>
        <p:spPr>
          <a:xfrm>
            <a:off x="620987" y="1527531"/>
            <a:ext cx="7656238" cy="432073"/>
          </a:xfrm>
        </p:spPr>
        <p:txBody>
          <a:bodyPr/>
          <a:lstStyle/>
          <a:p>
            <a:r>
              <a:rPr lang="en-CA" sz="2000" dirty="0" smtClean="0">
                <a:solidFill>
                  <a:srgbClr val="002060"/>
                </a:solidFill>
              </a:rPr>
              <a:t>The application to participate may be found on the landing page. </a:t>
            </a:r>
            <a:r>
              <a:rPr lang="en-US" sz="2000" dirty="0" smtClean="0">
                <a:solidFill>
                  <a:srgbClr val="002060"/>
                </a:solidFill>
              </a:rPr>
              <a:t>Renewal applicants apply by </a:t>
            </a:r>
            <a:r>
              <a:rPr lang="en-US" sz="2000" dirty="0">
                <a:solidFill>
                  <a:srgbClr val="002060"/>
                </a:solidFill>
              </a:rPr>
              <a:t>March 5, </a:t>
            </a:r>
            <a:r>
              <a:rPr lang="en-US" sz="2000" dirty="0" smtClean="0">
                <a:solidFill>
                  <a:srgbClr val="002060"/>
                </a:solidFill>
              </a:rPr>
              <a:t>2015</a:t>
            </a:r>
            <a:r>
              <a:rPr lang="en-US" sz="2000" dirty="0">
                <a:solidFill>
                  <a:srgbClr val="002060"/>
                </a:solidFill>
              </a:rPr>
              <a:t> </a:t>
            </a:r>
            <a:r>
              <a:rPr lang="en-US" sz="2000" dirty="0" smtClean="0">
                <a:solidFill>
                  <a:srgbClr val="002060"/>
                </a:solidFill>
              </a:rPr>
              <a:t>and new participants apply no later than April </a:t>
            </a:r>
            <a:r>
              <a:rPr lang="en-US" sz="2000" dirty="0">
                <a:solidFill>
                  <a:srgbClr val="002060"/>
                </a:solidFill>
              </a:rPr>
              <a:t>7, </a:t>
            </a:r>
            <a:r>
              <a:rPr lang="en-US" sz="2000" dirty="0" smtClean="0">
                <a:solidFill>
                  <a:srgbClr val="002060"/>
                </a:solidFill>
              </a:rPr>
              <a:t>2015. </a:t>
            </a:r>
            <a:endParaRPr lang="en-US" sz="2000" dirty="0">
              <a:solidFill>
                <a:srgbClr val="002060"/>
              </a:solidFill>
            </a:endParaRPr>
          </a:p>
        </p:txBody>
      </p:sp>
      <p:pic>
        <p:nvPicPr>
          <p:cNvPr id="10" name="Content Placeholder 9" descr="ELAT on cde website.tiff"/>
          <p:cNvPicPr>
            <a:picLocks noGrp="1" noChangeAspect="1"/>
          </p:cNvPicPr>
          <p:nvPr>
            <p:ph sz="quarter" idx="19"/>
          </p:nvPr>
        </p:nvPicPr>
        <p:blipFill rotWithShape="1">
          <a:blip r:embed="rId2" cstate="email">
            <a:extLst>
              <a:ext uri="{28A0092B-C50C-407E-A947-70E740481C1C}">
                <a14:useLocalDpi xmlns:a14="http://schemas.microsoft.com/office/drawing/2010/main" val="0"/>
              </a:ext>
            </a:extLst>
          </a:blip>
          <a:srcRect l="4" r="50"/>
          <a:stretch/>
        </p:blipFill>
        <p:spPr>
          <a:xfrm>
            <a:off x="647701" y="2835965"/>
            <a:ext cx="7629524" cy="3154018"/>
          </a:xfrm>
        </p:spPr>
      </p:pic>
      <p:sp>
        <p:nvSpPr>
          <p:cNvPr id="6" name="Rectangle 5"/>
          <p:cNvSpPr/>
          <p:nvPr/>
        </p:nvSpPr>
        <p:spPr>
          <a:xfrm>
            <a:off x="647701" y="4648881"/>
            <a:ext cx="6508473" cy="70700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72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1350" y="356116"/>
            <a:ext cx="7961299" cy="830997"/>
          </a:xfrm>
          <a:prstGeom prst="rect">
            <a:avLst/>
          </a:prstGeom>
          <a:noFill/>
        </p:spPr>
        <p:txBody>
          <a:bodyPr wrap="square" rtlCol="0">
            <a:spAutoFit/>
          </a:bodyPr>
          <a:lstStyle/>
          <a:p>
            <a:pPr algn="ctr"/>
            <a:r>
              <a:rPr lang="en-US" sz="4800" dirty="0" smtClean="0">
                <a:solidFill>
                  <a:schemeClr val="bg1"/>
                </a:solidFill>
              </a:rPr>
              <a:t>Questions</a:t>
            </a:r>
            <a:endParaRPr lang="en-US" sz="4800" dirty="0">
              <a:solidFill>
                <a:schemeClr val="bg1"/>
              </a:solidFill>
            </a:endParaRPr>
          </a:p>
        </p:txBody>
      </p:sp>
      <p:sp>
        <p:nvSpPr>
          <p:cNvPr id="7" name="TextBox 6"/>
          <p:cNvSpPr txBox="1"/>
          <p:nvPr/>
        </p:nvSpPr>
        <p:spPr>
          <a:xfrm>
            <a:off x="361950" y="2392323"/>
            <a:ext cx="8420100" cy="646331"/>
          </a:xfrm>
          <a:prstGeom prst="rect">
            <a:avLst/>
          </a:prstGeom>
          <a:noFill/>
        </p:spPr>
        <p:txBody>
          <a:bodyPr wrap="square" rtlCol="0">
            <a:spAutoFit/>
          </a:bodyPr>
          <a:lstStyle/>
          <a:p>
            <a:pPr algn="ctr"/>
            <a:r>
              <a:rPr lang="en-US" sz="3600" dirty="0" smtClean="0"/>
              <a:t>Thanks for your participation! </a:t>
            </a:r>
            <a:endParaRPr lang="en-US" sz="3600" dirty="0"/>
          </a:p>
        </p:txBody>
      </p:sp>
    </p:spTree>
    <p:extLst>
      <p:ext uri="{BB962C8B-B14F-4D97-AF65-F5344CB8AC3E}">
        <p14:creationId xmlns:p14="http://schemas.microsoft.com/office/powerpoint/2010/main" val="2721479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1700" dirty="0" smtClean="0">
              <a:latin typeface="Calibri (Body)"/>
            </a:endParaRPr>
          </a:p>
          <a:p>
            <a:pPr algn="ctr">
              <a:buNone/>
            </a:pPr>
            <a:r>
              <a:rPr lang="en-US" sz="1800" dirty="0" smtClean="0"/>
              <a:t>For program questions contact:</a:t>
            </a:r>
            <a:endParaRPr lang="en-US" sz="1800" dirty="0"/>
          </a:p>
          <a:p>
            <a:pPr marL="45720" indent="0" algn="ctr">
              <a:buNone/>
            </a:pPr>
            <a:r>
              <a:rPr lang="en-US" sz="1600" b="0" dirty="0" smtClean="0"/>
              <a:t>Donna Bright (</a:t>
            </a:r>
            <a:r>
              <a:rPr lang="en-US" sz="1600" b="0" u="sng" dirty="0" smtClean="0">
                <a:hlinkClick r:id="rId2"/>
              </a:rPr>
              <a:t>Bright_D@cde.state.co.us</a:t>
            </a:r>
            <a:r>
              <a:rPr lang="en-US" sz="1600" b="0" dirty="0" smtClean="0"/>
              <a:t> or 303-866-6002)</a:t>
            </a:r>
          </a:p>
          <a:p>
            <a:pPr algn="ctr">
              <a:buNone/>
            </a:pPr>
            <a:endParaRPr lang="en-US" sz="1700" b="0" dirty="0" smtClean="0"/>
          </a:p>
          <a:p>
            <a:pPr algn="ctr">
              <a:buNone/>
            </a:pPr>
            <a:r>
              <a:rPr lang="en-US" sz="1800" dirty="0" smtClean="0"/>
              <a:t>For RFP specific questions contact:</a:t>
            </a:r>
          </a:p>
          <a:p>
            <a:pPr marL="45720" indent="0" algn="ctr">
              <a:buNone/>
            </a:pPr>
            <a:r>
              <a:rPr lang="en-US" sz="1600" b="0" dirty="0" smtClean="0"/>
              <a:t>Mandy Christensen (</a:t>
            </a:r>
            <a:r>
              <a:rPr lang="en-US" sz="1600" b="0" dirty="0" smtClean="0">
                <a:hlinkClick r:id="rId3"/>
              </a:rPr>
              <a:t>Christensen_A@cde.state.co.us</a:t>
            </a:r>
            <a:r>
              <a:rPr lang="en-US" sz="1600" b="0" dirty="0" smtClean="0"/>
              <a:t> or 303-866-6872)</a:t>
            </a:r>
          </a:p>
          <a:p>
            <a:pPr marL="45720" indent="0" algn="ctr">
              <a:buNone/>
            </a:pPr>
            <a:r>
              <a:rPr lang="en-US" sz="1600" b="0" dirty="0" smtClean="0"/>
              <a:t>Lynn Bamberry (</a:t>
            </a:r>
            <a:r>
              <a:rPr lang="en-US" sz="1600" b="0" u="sng" dirty="0" smtClean="0">
                <a:hlinkClick r:id="rId4"/>
              </a:rPr>
              <a:t>Bamberry_L@cde.state.co.us</a:t>
            </a:r>
            <a:r>
              <a:rPr lang="en-US" sz="1600" b="0" dirty="0" smtClean="0"/>
              <a:t> </a:t>
            </a:r>
            <a:r>
              <a:rPr lang="en-US" sz="1600" b="0" dirty="0"/>
              <a:t>or </a:t>
            </a:r>
            <a:r>
              <a:rPr lang="en-US" sz="1600" b="0" dirty="0" smtClean="0"/>
              <a:t>303-866-6813)</a:t>
            </a:r>
            <a:endParaRPr lang="en-US" sz="1600" b="0" dirty="0"/>
          </a:p>
          <a:p>
            <a:pPr>
              <a:buNone/>
            </a:pPr>
            <a:endParaRPr lang="en-US" sz="2000" dirty="0" smtClean="0">
              <a:latin typeface="Calibri (Body)"/>
            </a:endParaRPr>
          </a:p>
        </p:txBody>
      </p:sp>
      <p:sp>
        <p:nvSpPr>
          <p:cNvPr id="3" name="Title 2"/>
          <p:cNvSpPr>
            <a:spLocks noGrp="1"/>
          </p:cNvSpPr>
          <p:nvPr>
            <p:ph type="title"/>
          </p:nvPr>
        </p:nvSpPr>
        <p:spPr/>
        <p:txBody>
          <a:bodyPr/>
          <a:lstStyle/>
          <a:p>
            <a:r>
              <a:rPr lang="en-US" dirty="0" smtClean="0">
                <a:latin typeface="Palatino Linotype" pitchFamily="18" charset="0"/>
              </a:rPr>
              <a:t>CDE Contact Information</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129293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49823"/>
          </a:xfrm>
        </p:spPr>
        <p:txBody>
          <a:bodyPr/>
          <a:lstStyle/>
          <a:p>
            <a:r>
              <a:rPr lang="en-US" sz="1800" dirty="0"/>
              <a:t>All local education agencies (LEAs) may apply. </a:t>
            </a:r>
            <a:r>
              <a:rPr lang="en-US" sz="1800" b="0" dirty="0"/>
              <a:t>As used in this section, "local education agency" means a school district; a charter school that enrolls students in kindergarten, first, second, and/or third grades; and a public school operated by a board of cooperative services that enrolls students in kindergarten and first, second, and/or third grades.</a:t>
            </a:r>
            <a:endParaRPr lang="en-US" sz="800" b="0" dirty="0"/>
          </a:p>
          <a:p>
            <a:pPr marL="45720" indent="0">
              <a:buNone/>
            </a:pPr>
            <a:r>
              <a:rPr lang="en-US" sz="800" b="0" dirty="0"/>
              <a:t> </a:t>
            </a:r>
          </a:p>
          <a:p>
            <a:r>
              <a:rPr lang="en-US" sz="1800" dirty="0"/>
              <a:t>CDE is accepting applications from both new and renewal applicants. </a:t>
            </a:r>
            <a:r>
              <a:rPr lang="en-US" sz="1800" b="0" dirty="0"/>
              <a:t>If the number of applicants exceeds the number of available licenses, prioritization will occur pursuant to C.R.S. 22-2-14. First preference will be given to LEAs renewing their participation from the 2014-2015 school year; then new LEA applicants will be accepted. Should there need to be a selection process for new LEAs it will be based on highest percentages of kindergarten and first-, second-, and third-grade students who are below grade level expectations in reading; and LEAs with the highest percentages of schools that are eligible to receive money under Title I of the federal “Elementary and Secondary Education Act of 1965”, 20 U.S.C. sec 6301 et seq.</a:t>
            </a:r>
          </a:p>
          <a:p>
            <a:pPr marL="45720" indent="0">
              <a:buNone/>
            </a:pPr>
            <a:endParaRPr lang="en-US" dirty="0"/>
          </a:p>
        </p:txBody>
      </p:sp>
      <p:sp>
        <p:nvSpPr>
          <p:cNvPr id="3" name="Title 2"/>
          <p:cNvSpPr>
            <a:spLocks noGrp="1"/>
          </p:cNvSpPr>
          <p:nvPr>
            <p:ph type="title"/>
          </p:nvPr>
        </p:nvSpPr>
        <p:spPr/>
        <p:txBody>
          <a:bodyPr/>
          <a:lstStyle/>
          <a:p>
            <a:r>
              <a:rPr lang="en-US" dirty="0" smtClean="0">
                <a:latin typeface="Palatino Linotype" pitchFamily="18" charset="0"/>
              </a:rPr>
              <a:t>Eligible Applicants</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r>
              <a:rPr lang="en-US" sz="1800" b="0" dirty="0"/>
              <a:t>Participation in the first year of the program was for the 2013-2014 school year. </a:t>
            </a:r>
            <a:endParaRPr lang="en-US" sz="800" b="0" dirty="0" smtClean="0"/>
          </a:p>
          <a:p>
            <a:endParaRPr lang="en-US" sz="800" b="0" dirty="0"/>
          </a:p>
          <a:p>
            <a:r>
              <a:rPr lang="en-US" sz="1800" b="0" dirty="0"/>
              <a:t>Year </a:t>
            </a:r>
            <a:r>
              <a:rPr lang="en-US" sz="1800" b="0" dirty="0" smtClean="0"/>
              <a:t>two </a:t>
            </a:r>
            <a:r>
              <a:rPr lang="en-US" sz="1800" b="0" dirty="0"/>
              <a:t>participation </a:t>
            </a:r>
            <a:r>
              <a:rPr lang="en-US" sz="1800" b="0" dirty="0" smtClean="0"/>
              <a:t>was the 2014-2015 </a:t>
            </a:r>
            <a:r>
              <a:rPr lang="en-US" sz="1800" b="0" dirty="0"/>
              <a:t>school year</a:t>
            </a:r>
            <a:r>
              <a:rPr lang="en-US" sz="1800" b="0" dirty="0" smtClean="0"/>
              <a:t>.</a:t>
            </a:r>
          </a:p>
          <a:p>
            <a:endParaRPr lang="en-US" sz="800" b="0" dirty="0" smtClean="0"/>
          </a:p>
          <a:p>
            <a:r>
              <a:rPr lang="en-US" sz="1800" b="0" dirty="0" smtClean="0"/>
              <a:t>The current RFP will apply to the 2015-2016 school year. </a:t>
            </a:r>
          </a:p>
          <a:p>
            <a:endParaRPr lang="en-US" sz="800" b="0" dirty="0"/>
          </a:p>
          <a:p>
            <a:r>
              <a:rPr lang="en-US" sz="1800" b="0" dirty="0"/>
              <a:t>Participation in subsequent years is dependent upon appropriations and available licenses.</a:t>
            </a:r>
          </a:p>
        </p:txBody>
      </p:sp>
      <p:sp>
        <p:nvSpPr>
          <p:cNvPr id="3" name="Title 2"/>
          <p:cNvSpPr>
            <a:spLocks noGrp="1"/>
          </p:cNvSpPr>
          <p:nvPr>
            <p:ph type="title"/>
          </p:nvPr>
        </p:nvSpPr>
        <p:spPr/>
        <p:txBody>
          <a:bodyPr/>
          <a:lstStyle/>
          <a:p>
            <a:r>
              <a:rPr lang="en-US" dirty="0" smtClean="0">
                <a:latin typeface="Palatino Linotype" pitchFamily="18" charset="0"/>
              </a:rPr>
              <a:t>Duration of Program</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sz="1800" dirty="0"/>
              <a:t>School level activities required of the Early Literacy Assessment Tool Project include the </a:t>
            </a:r>
            <a:r>
              <a:rPr lang="en-US" sz="1800" dirty="0" smtClean="0"/>
              <a:t>following:</a:t>
            </a:r>
          </a:p>
          <a:p>
            <a:pPr lvl="1"/>
            <a:r>
              <a:rPr lang="en-US" sz="1600" dirty="0" smtClean="0"/>
              <a:t>Obtain </a:t>
            </a:r>
            <a:r>
              <a:rPr lang="en-US" sz="1600" dirty="0"/>
              <a:t>and utilize devices to assess kindergarten, first, second, and/or third graders on DIBELS Next. Note: The hardware purchase will be the district’s </a:t>
            </a:r>
            <a:r>
              <a:rPr lang="en-US" sz="1600" dirty="0" smtClean="0"/>
              <a:t>responsibility.</a:t>
            </a:r>
          </a:p>
          <a:p>
            <a:pPr lvl="1"/>
            <a:r>
              <a:rPr lang="en-US" sz="1600" dirty="0" smtClean="0"/>
              <a:t>Collection </a:t>
            </a:r>
            <a:r>
              <a:rPr lang="en-US" sz="1600" dirty="0"/>
              <a:t>and submission of staff and student roster data to </a:t>
            </a:r>
            <a:r>
              <a:rPr lang="en-US" sz="1600" dirty="0" smtClean="0"/>
              <a:t>Amplify.</a:t>
            </a:r>
          </a:p>
          <a:p>
            <a:pPr lvl="1"/>
            <a:r>
              <a:rPr lang="en-US" sz="1600" dirty="0" smtClean="0"/>
              <a:t>Assessment </a:t>
            </a:r>
            <a:r>
              <a:rPr lang="en-US" sz="1600" dirty="0"/>
              <a:t>of all kindergarten, first, second, and third grade students using DIBELS </a:t>
            </a:r>
            <a:r>
              <a:rPr lang="en-US" sz="1600" dirty="0" smtClean="0"/>
              <a:t>Next.</a:t>
            </a:r>
          </a:p>
          <a:p>
            <a:pPr lvl="1"/>
            <a:r>
              <a:rPr lang="en-US" sz="1600" dirty="0" smtClean="0"/>
              <a:t>Progress </a:t>
            </a:r>
            <a:r>
              <a:rPr lang="en-US" sz="1600" dirty="0"/>
              <a:t>monitoring of students. Students well below benchmark will be progress monitored every 7-10 days and students below benchmark will be progress monitored every 10-12 </a:t>
            </a:r>
            <a:r>
              <a:rPr lang="en-US" sz="1600" dirty="0" smtClean="0"/>
              <a:t>days.</a:t>
            </a:r>
          </a:p>
          <a:p>
            <a:pPr lvl="1"/>
            <a:r>
              <a:rPr lang="en-US" sz="1600" dirty="0" smtClean="0"/>
              <a:t>Attendance </a:t>
            </a:r>
            <a:r>
              <a:rPr lang="en-US" sz="1600" dirty="0"/>
              <a:t>by two Local Trainers per school at all face to face trainings and all webinar </a:t>
            </a:r>
            <a:r>
              <a:rPr lang="en-US" sz="1600" dirty="0" smtClean="0"/>
              <a:t>trainings.</a:t>
            </a:r>
          </a:p>
          <a:p>
            <a:pPr lvl="1"/>
            <a:r>
              <a:rPr lang="en-US" sz="1600" dirty="0" smtClean="0"/>
              <a:t>Assurance </a:t>
            </a:r>
            <a:r>
              <a:rPr lang="en-US" sz="1600" dirty="0"/>
              <a:t>that Local Trainers will have training time with teachers at their school to implement what they have been trained on in their </a:t>
            </a:r>
            <a:r>
              <a:rPr lang="en-US" sz="1600" dirty="0" smtClean="0"/>
              <a:t>sessions.</a:t>
            </a:r>
          </a:p>
          <a:p>
            <a:pPr lvl="1"/>
            <a:r>
              <a:rPr lang="en-US" sz="1600" dirty="0" smtClean="0"/>
              <a:t>Attendance </a:t>
            </a:r>
            <a:r>
              <a:rPr lang="en-US" sz="1600" dirty="0"/>
              <a:t>by principals at any scheduled instructional leader full day trainings and/or webinars as scheduled throughout the year.</a:t>
            </a:r>
          </a:p>
        </p:txBody>
      </p:sp>
      <p:sp>
        <p:nvSpPr>
          <p:cNvPr id="3" name="Title 2"/>
          <p:cNvSpPr>
            <a:spLocks noGrp="1"/>
          </p:cNvSpPr>
          <p:nvPr>
            <p:ph type="title"/>
          </p:nvPr>
        </p:nvSpPr>
        <p:spPr/>
        <p:txBody>
          <a:bodyPr/>
          <a:lstStyle/>
          <a:p>
            <a:r>
              <a:rPr lang="en-US" dirty="0" smtClean="0">
                <a:latin typeface="Palatino Linotype" pitchFamily="18" charset="0"/>
              </a:rPr>
              <a:t>Required Activities</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55214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sz="1800" b="0" dirty="0"/>
              <a:t>For training, a timeline with specific dates and places will be available June </a:t>
            </a:r>
            <a:r>
              <a:rPr lang="en-US" sz="1800" b="0" dirty="0" smtClean="0"/>
              <a:t>30, 2015.</a:t>
            </a:r>
          </a:p>
          <a:p>
            <a:endParaRPr lang="en-US" sz="800" b="0" dirty="0" smtClean="0"/>
          </a:p>
          <a:p>
            <a:endParaRPr lang="en-US" sz="800" b="0" dirty="0" smtClean="0"/>
          </a:p>
          <a:p>
            <a:r>
              <a:rPr lang="en-US" sz="1800" b="0" dirty="0"/>
              <a:t>Prior to the start of the school year, we will begin training the Local Trainers. This information will be included in the timeline that will be available June 30, 2015.</a:t>
            </a:r>
            <a:endParaRPr lang="en-US" sz="1600" b="0" dirty="0"/>
          </a:p>
        </p:txBody>
      </p:sp>
      <p:sp>
        <p:nvSpPr>
          <p:cNvPr id="3" name="Title 2"/>
          <p:cNvSpPr>
            <a:spLocks noGrp="1"/>
          </p:cNvSpPr>
          <p:nvPr>
            <p:ph type="title"/>
          </p:nvPr>
        </p:nvSpPr>
        <p:spPr/>
        <p:txBody>
          <a:bodyPr/>
          <a:lstStyle/>
          <a:p>
            <a:r>
              <a:rPr lang="en-US" dirty="0" smtClean="0">
                <a:latin typeface="Palatino Linotype" pitchFamily="18" charset="0"/>
              </a:rPr>
              <a:t>Required Activities (cont.)</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229190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By receiving software licenses, local education agencies agree to share all data collected using the </a:t>
            </a:r>
            <a:r>
              <a:rPr lang="en-US" sz="1800" dirty="0" smtClean="0"/>
              <a:t>software.</a:t>
            </a:r>
          </a:p>
          <a:p>
            <a:pPr lvl="1"/>
            <a:r>
              <a:rPr lang="en-US" sz="1600" dirty="0" smtClean="0"/>
              <a:t>This </a:t>
            </a:r>
            <a:r>
              <a:rPr lang="en-US" sz="1600" dirty="0"/>
              <a:t>data will be shared with Amplify and the Colorado Department of Education (CDE</a:t>
            </a:r>
            <a:r>
              <a:rPr lang="en-US" sz="1600" dirty="0" smtClean="0"/>
              <a:t>).</a:t>
            </a:r>
          </a:p>
          <a:p>
            <a:pPr lvl="1"/>
            <a:r>
              <a:rPr lang="en-US" sz="1600" dirty="0" smtClean="0"/>
              <a:t>Data </a:t>
            </a:r>
            <a:r>
              <a:rPr lang="en-US" sz="1600" dirty="0"/>
              <a:t>includes, but is not limited to, the growth and achievement of all kindergarten, first, second, and/or third grade students receiving services using the early literacy assessment tool, staff and student roster data, </a:t>
            </a:r>
            <a:r>
              <a:rPr lang="en-US" sz="1600" dirty="0" smtClean="0"/>
              <a:t>etc.</a:t>
            </a:r>
          </a:p>
          <a:p>
            <a:pPr lvl="1"/>
            <a:r>
              <a:rPr lang="en-US" sz="1600" dirty="0" smtClean="0"/>
              <a:t>Data </a:t>
            </a:r>
            <a:r>
              <a:rPr lang="en-US" sz="1600" dirty="0"/>
              <a:t>that is entered into the system will be automatically synced for uploading. Districts will still be required to submit READ Data through Data </a:t>
            </a:r>
            <a:r>
              <a:rPr lang="en-US" sz="1600" dirty="0" smtClean="0"/>
              <a:t>Pipeline.</a:t>
            </a:r>
          </a:p>
          <a:p>
            <a:pPr lvl="1"/>
            <a:r>
              <a:rPr lang="en-US" sz="1600" dirty="0" smtClean="0"/>
              <a:t>The </a:t>
            </a:r>
            <a:r>
              <a:rPr lang="en-US" sz="1600" dirty="0"/>
              <a:t>data collected is solely used by Amplify and the Colorado Department of Education for the scope of successful implementation of the project. This includes implementation fidelity, achievement and growth results, determination of site visits and professional development support. Any transference of data that includes personal identifiable information is done through secure file transfer.</a:t>
            </a:r>
          </a:p>
          <a:p>
            <a:endParaRPr lang="en-US" sz="800" dirty="0"/>
          </a:p>
          <a:p>
            <a:r>
              <a:rPr lang="en-US" sz="1800" dirty="0"/>
              <a:t>See the </a:t>
            </a:r>
            <a:r>
              <a:rPr lang="en-US" sz="1800" i="1" dirty="0"/>
              <a:t>Assurances</a:t>
            </a:r>
            <a:r>
              <a:rPr lang="en-US" sz="1800" dirty="0"/>
              <a:t> </a:t>
            </a:r>
            <a:r>
              <a:rPr lang="en-US" sz="1800" dirty="0" smtClean="0"/>
              <a:t>and </a:t>
            </a:r>
            <a:r>
              <a:rPr lang="en-US" sz="1800" i="1" dirty="0"/>
              <a:t>Authorization for Release of Personally Identifiable </a:t>
            </a:r>
            <a:r>
              <a:rPr lang="en-US" sz="1800" i="1" dirty="0" smtClean="0"/>
              <a:t>Information</a:t>
            </a:r>
            <a:r>
              <a:rPr lang="en-US" sz="1800" dirty="0" smtClean="0"/>
              <a:t>.</a:t>
            </a:r>
            <a:endParaRPr lang="en-US" dirty="0"/>
          </a:p>
        </p:txBody>
      </p:sp>
      <p:sp>
        <p:nvSpPr>
          <p:cNvPr id="3" name="Title 2"/>
          <p:cNvSpPr>
            <a:spLocks noGrp="1"/>
          </p:cNvSpPr>
          <p:nvPr>
            <p:ph type="title"/>
          </p:nvPr>
        </p:nvSpPr>
        <p:spPr/>
        <p:txBody>
          <a:bodyPr/>
          <a:lstStyle/>
          <a:p>
            <a:r>
              <a:rPr lang="en-US" dirty="0" smtClean="0">
                <a:latin typeface="Palatino Linotype" pitchFamily="18" charset="0"/>
              </a:rPr>
              <a:t>Evaluation &amp; Reporting</a:t>
            </a:r>
            <a:endParaRPr lang="en-US"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1455776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8365</TotalTime>
  <Words>2724</Words>
  <Application>Microsoft Office PowerPoint</Application>
  <PresentationFormat>On-screen Show (4:3)</PresentationFormat>
  <Paragraphs>262</Paragraphs>
  <Slides>44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Amplify</vt:lpstr>
      <vt:lpstr>Amplify Regular</vt:lpstr>
      <vt:lpstr>Arial</vt:lpstr>
      <vt:lpstr>Calibri</vt:lpstr>
      <vt:lpstr>Calibri (Body)</vt:lpstr>
      <vt:lpstr>Franklin Gothic Book</vt:lpstr>
      <vt:lpstr>Museo Slab 500</vt:lpstr>
      <vt:lpstr>Palatino Linotype</vt:lpstr>
      <vt:lpstr>Wingdings</vt:lpstr>
      <vt:lpstr>CDE THEME</vt:lpstr>
      <vt:lpstr>Early Literacy Assessment Tool (ELAT)  Project 2015-16  For New and Renewal Applicants</vt:lpstr>
      <vt:lpstr>Introduction to ELAT   </vt:lpstr>
      <vt:lpstr>Purpose of ELAT</vt:lpstr>
      <vt:lpstr>ELAT versus  School Readiness Assessment</vt:lpstr>
      <vt:lpstr>Eligible Applicants</vt:lpstr>
      <vt:lpstr>Duration of Program</vt:lpstr>
      <vt:lpstr>Required Activities</vt:lpstr>
      <vt:lpstr>Required Activities (cont.)</vt:lpstr>
      <vt:lpstr>Evaluation &amp; Reporting</vt:lpstr>
      <vt:lpstr>Review Process</vt:lpstr>
      <vt:lpstr>Submission Process and Deadline</vt:lpstr>
      <vt:lpstr>PowerPoint Presentation</vt:lpstr>
      <vt:lpstr>PowerPoint Presentation</vt:lpstr>
      <vt:lpstr>PowerPoint Presentation</vt:lpstr>
      <vt:lpstr>PowerPoint Presentation</vt:lpstr>
      <vt:lpstr>PowerPoint Presentation</vt:lpstr>
      <vt:lpstr>CDE Contact Information</vt:lpstr>
      <vt:lpstr>QUESTIONS?</vt:lpstr>
      <vt:lpstr>CDE 2015-16  Early Literacy Assessment Tool Project</vt:lpstr>
      <vt:lpstr>PowerPoint Presentation</vt:lpstr>
      <vt:lpstr>mCLASS:DIBELS Next</vt:lpstr>
      <vt:lpstr>Now What? Tools</vt:lpstr>
      <vt:lpstr>Identify patterns in skill development.</vt:lpstr>
      <vt:lpstr>Simplify small group instruction.</vt:lpstr>
      <vt:lpstr>Reinforce student learning at home. </vt:lpstr>
      <vt:lpstr>PowerPoint Presentation</vt:lpstr>
      <vt:lpstr>How can mCLASS:DIBELS Next help educators?</vt:lpstr>
      <vt:lpstr>Save time assessing and scoring.</vt:lpstr>
      <vt:lpstr>Keep students on track for success.</vt:lpstr>
      <vt:lpstr>Gain immediate insight into student results.</vt:lpstr>
      <vt:lpstr>Close the gap between data and instruction.</vt:lpstr>
      <vt:lpstr>How does mCLASS:DIBELS Next enable data-driven decisions?</vt:lpstr>
      <vt:lpstr>Enable effective use of data, from the classroom...</vt:lpstr>
      <vt:lpstr>… to school or district level decisions.</vt:lpstr>
      <vt:lpstr>One-click access to the most useful reports.</vt:lpstr>
      <vt:lpstr>Answer essential questions to help            guide decisions.</vt:lpstr>
      <vt:lpstr>Look at your data, your way.</vt:lpstr>
      <vt:lpstr>In Summary…</vt:lpstr>
      <vt:lpstr>PowerPoint Presentation</vt:lpstr>
      <vt:lpstr>PowerPoint Presentation</vt:lpstr>
      <vt:lpstr>To learn more…</vt:lpstr>
      <vt:lpstr>To apply…</vt:lpstr>
      <vt:lpstr>PowerPoint Presentation</vt:lpstr>
      <vt:lpstr>CDE Contact Information</vt:lpstr>
    </vt:vector>
  </TitlesOfParts>
  <Company>Colorado State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Christensen, Mandy</cp:lastModifiedBy>
  <cp:revision>135</cp:revision>
  <cp:lastPrinted>2012-08-20T17:42:27Z</cp:lastPrinted>
  <dcterms:created xsi:type="dcterms:W3CDTF">2012-07-16T02:29:43Z</dcterms:created>
  <dcterms:modified xsi:type="dcterms:W3CDTF">2015-01-26T20:26:39Z</dcterms:modified>
</cp:coreProperties>
</file>