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54"/>
  </p:notesMasterIdLst>
  <p:handoutMasterIdLst>
    <p:handoutMasterId r:id="rId55"/>
  </p:handoutMasterIdLst>
  <p:sldIdLst>
    <p:sldId id="4436" r:id="rId5"/>
    <p:sldId id="4710" r:id="rId6"/>
    <p:sldId id="4542" r:id="rId7"/>
    <p:sldId id="4568" r:id="rId8"/>
    <p:sldId id="4573" r:id="rId9"/>
    <p:sldId id="4677" r:id="rId10"/>
    <p:sldId id="4704" r:id="rId11"/>
    <p:sldId id="4546" r:id="rId12"/>
    <p:sldId id="4712" r:id="rId13"/>
    <p:sldId id="4559" r:id="rId14"/>
    <p:sldId id="4706" r:id="rId15"/>
    <p:sldId id="4714" r:id="rId16"/>
    <p:sldId id="4715" r:id="rId17"/>
    <p:sldId id="4688" r:id="rId18"/>
    <p:sldId id="4693" r:id="rId19"/>
    <p:sldId id="4716" r:id="rId20"/>
    <p:sldId id="4717" r:id="rId21"/>
    <p:sldId id="4698" r:id="rId22"/>
    <p:sldId id="4689" r:id="rId23"/>
    <p:sldId id="4718" r:id="rId24"/>
    <p:sldId id="4691" r:id="rId25"/>
    <p:sldId id="4545" r:id="rId26"/>
    <p:sldId id="4665" r:id="rId27"/>
    <p:sldId id="4685" r:id="rId28"/>
    <p:sldId id="4699" r:id="rId29"/>
    <p:sldId id="4551" r:id="rId30"/>
    <p:sldId id="4560" r:id="rId31"/>
    <p:sldId id="4666" r:id="rId32"/>
    <p:sldId id="4667" r:id="rId33"/>
    <p:sldId id="4577" r:id="rId34"/>
    <p:sldId id="4548" r:id="rId35"/>
    <p:sldId id="4700" r:id="rId36"/>
    <p:sldId id="4701" r:id="rId37"/>
    <p:sldId id="4720" r:id="rId38"/>
    <p:sldId id="4703" r:id="rId39"/>
    <p:sldId id="4721" r:id="rId40"/>
    <p:sldId id="4672" r:id="rId41"/>
    <p:sldId id="4692" r:id="rId42"/>
    <p:sldId id="4549" r:id="rId43"/>
    <p:sldId id="4709" r:id="rId44"/>
    <p:sldId id="4561" r:id="rId45"/>
    <p:sldId id="4562" r:id="rId46"/>
    <p:sldId id="4550" r:id="rId47"/>
    <p:sldId id="4708" r:id="rId48"/>
    <p:sldId id="325" r:id="rId49"/>
    <p:sldId id="4543" r:id="rId50"/>
    <p:sldId id="417" r:id="rId51"/>
    <p:sldId id="415" r:id="rId52"/>
    <p:sldId id="47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776"/>
    <a:srgbClr val="825474"/>
    <a:srgbClr val="AAA5D2"/>
    <a:srgbClr val="3CC1CC"/>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C263D-E9A0-4D38-AFCE-3F691F881DC4}" v="27" dt="2024-10-23T19:40:03.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61667" autoAdjust="0"/>
  </p:normalViewPr>
  <p:slideViewPr>
    <p:cSldViewPr snapToGrid="0">
      <p:cViewPr varScale="1">
        <p:scale>
          <a:sx n="45" d="100"/>
          <a:sy n="45" d="100"/>
        </p:scale>
        <p:origin x="30" y="3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001C263D-E9A0-4D38-AFCE-3F691F881DC4}"/>
    <pc:docChg chg="custSel modSld">
      <pc:chgData name="Fickling, Caitlin" userId="6f4b670a-bc59-4974-b15f-f34eb09359f7" providerId="ADAL" clId="{001C263D-E9A0-4D38-AFCE-3F691F881DC4}" dt="2024-10-23T19:44:27.574" v="67" actId="1076"/>
      <pc:docMkLst>
        <pc:docMk/>
      </pc:docMkLst>
      <pc:sldChg chg="modSp mod">
        <pc:chgData name="Fickling, Caitlin" userId="6f4b670a-bc59-4974-b15f-f34eb09359f7" providerId="ADAL" clId="{001C263D-E9A0-4D38-AFCE-3F691F881DC4}" dt="2024-10-23T19:42:02.413" v="65" actId="20577"/>
        <pc:sldMkLst>
          <pc:docMk/>
          <pc:sldMk cId="4055263270" sldId="415"/>
        </pc:sldMkLst>
        <pc:spChg chg="mod">
          <ac:chgData name="Fickling, Caitlin" userId="6f4b670a-bc59-4974-b15f-f34eb09359f7" providerId="ADAL" clId="{001C263D-E9A0-4D38-AFCE-3F691F881DC4}" dt="2024-10-23T19:42:02.413" v="65" actId="20577"/>
          <ac:spMkLst>
            <pc:docMk/>
            <pc:sldMk cId="4055263270" sldId="415"/>
            <ac:spMk id="6" creationId="{F93AB683-9E2C-4400-B04E-CC8B6478D10C}"/>
          </ac:spMkLst>
        </pc:spChg>
      </pc:sldChg>
      <pc:sldChg chg="addSp modSp mod modNotesTx">
        <pc:chgData name="Fickling, Caitlin" userId="6f4b670a-bc59-4974-b15f-f34eb09359f7" providerId="ADAL" clId="{001C263D-E9A0-4D38-AFCE-3F691F881DC4}" dt="2024-10-23T19:44:27.574" v="67" actId="1076"/>
        <pc:sldMkLst>
          <pc:docMk/>
          <pc:sldMk cId="3568565071" sldId="4436"/>
        </pc:sldMkLst>
        <pc:spChg chg="add mod">
          <ac:chgData name="Fickling, Caitlin" userId="6f4b670a-bc59-4974-b15f-f34eb09359f7" providerId="ADAL" clId="{001C263D-E9A0-4D38-AFCE-3F691F881DC4}" dt="2024-10-23T19:44:27.574" v="67" actId="1076"/>
          <ac:spMkLst>
            <pc:docMk/>
            <pc:sldMk cId="3568565071" sldId="4436"/>
            <ac:spMk id="4" creationId="{A55B231D-F55C-6BB5-E8BA-6183B9189FDF}"/>
          </ac:spMkLst>
        </pc:spChg>
      </pc:sldChg>
      <pc:sldChg chg="addSp modSp mod">
        <pc:chgData name="Fickling, Caitlin" userId="6f4b670a-bc59-4974-b15f-f34eb09359f7" providerId="ADAL" clId="{001C263D-E9A0-4D38-AFCE-3F691F881DC4}" dt="2024-10-23T19:36:54.744" v="34" actId="1076"/>
        <pc:sldMkLst>
          <pc:docMk/>
          <pc:sldMk cId="3768023543" sldId="4551"/>
        </pc:sldMkLst>
        <pc:spChg chg="add mod">
          <ac:chgData name="Fickling, Caitlin" userId="6f4b670a-bc59-4974-b15f-f34eb09359f7" providerId="ADAL" clId="{001C263D-E9A0-4D38-AFCE-3F691F881DC4}" dt="2024-10-23T19:36:54.744" v="34" actId="1076"/>
          <ac:spMkLst>
            <pc:docMk/>
            <pc:sldMk cId="3768023543" sldId="4551"/>
            <ac:spMk id="2" creationId="{7F0AC667-586A-4469-1EA6-8C89C759E6BC}"/>
          </ac:spMkLst>
        </pc:spChg>
      </pc:sldChg>
      <pc:sldChg chg="addSp modSp mod">
        <pc:chgData name="Fickling, Caitlin" userId="6f4b670a-bc59-4974-b15f-f34eb09359f7" providerId="ADAL" clId="{001C263D-E9A0-4D38-AFCE-3F691F881DC4}" dt="2024-10-23T19:37:01.980" v="36" actId="1076"/>
        <pc:sldMkLst>
          <pc:docMk/>
          <pc:sldMk cId="799527775" sldId="4560"/>
        </pc:sldMkLst>
        <pc:spChg chg="add mod">
          <ac:chgData name="Fickling, Caitlin" userId="6f4b670a-bc59-4974-b15f-f34eb09359f7" providerId="ADAL" clId="{001C263D-E9A0-4D38-AFCE-3F691F881DC4}" dt="2024-10-23T19:37:01.980" v="36" actId="1076"/>
          <ac:spMkLst>
            <pc:docMk/>
            <pc:sldMk cId="799527775" sldId="4560"/>
            <ac:spMk id="3" creationId="{0C01DFB5-030A-4CAB-415D-1C6EE7CBD7E0}"/>
          </ac:spMkLst>
        </pc:spChg>
      </pc:sldChg>
      <pc:sldChg chg="addSp modSp mod">
        <pc:chgData name="Fickling, Caitlin" userId="6f4b670a-bc59-4974-b15f-f34eb09359f7" providerId="ADAL" clId="{001C263D-E9A0-4D38-AFCE-3F691F881DC4}" dt="2024-10-23T19:40:08.130" v="62" actId="1076"/>
        <pc:sldMkLst>
          <pc:docMk/>
          <pc:sldMk cId="2377618885" sldId="4562"/>
        </pc:sldMkLst>
        <pc:spChg chg="add mod">
          <ac:chgData name="Fickling, Caitlin" userId="6f4b670a-bc59-4974-b15f-f34eb09359f7" providerId="ADAL" clId="{001C263D-E9A0-4D38-AFCE-3F691F881DC4}" dt="2024-10-23T19:40:08.130" v="62" actId="1076"/>
          <ac:spMkLst>
            <pc:docMk/>
            <pc:sldMk cId="2377618885" sldId="4562"/>
            <ac:spMk id="4" creationId="{B15A1AFC-41CA-03B7-09BA-87CAEBC6CEAC}"/>
          </ac:spMkLst>
        </pc:spChg>
      </pc:sldChg>
      <pc:sldChg chg="addSp delSp modSp mod">
        <pc:chgData name="Fickling, Caitlin" userId="6f4b670a-bc59-4974-b15f-f34eb09359f7" providerId="ADAL" clId="{001C263D-E9A0-4D38-AFCE-3F691F881DC4}" dt="2024-10-23T19:44:21.432" v="66" actId="478"/>
        <pc:sldMkLst>
          <pc:docMk/>
          <pc:sldMk cId="2806442604" sldId="4568"/>
        </pc:sldMkLst>
        <pc:spChg chg="add del mod">
          <ac:chgData name="Fickling, Caitlin" userId="6f4b670a-bc59-4974-b15f-f34eb09359f7" providerId="ADAL" clId="{001C263D-E9A0-4D38-AFCE-3F691F881DC4}" dt="2024-10-23T19:44:21.432" v="66" actId="478"/>
          <ac:spMkLst>
            <pc:docMk/>
            <pc:sldMk cId="2806442604" sldId="4568"/>
            <ac:spMk id="3" creationId="{C5F01A8D-F2D1-4592-5EDD-56BB4542A026}"/>
          </ac:spMkLst>
        </pc:spChg>
      </pc:sldChg>
      <pc:sldChg chg="addSp modSp mod">
        <pc:chgData name="Fickling, Caitlin" userId="6f4b670a-bc59-4974-b15f-f34eb09359f7" providerId="ADAL" clId="{001C263D-E9A0-4D38-AFCE-3F691F881DC4}" dt="2024-10-23T19:36:26.799" v="28" actId="1076"/>
        <pc:sldMkLst>
          <pc:docMk/>
          <pc:sldMk cId="3660415072" sldId="4665"/>
        </pc:sldMkLst>
        <pc:spChg chg="add mod">
          <ac:chgData name="Fickling, Caitlin" userId="6f4b670a-bc59-4974-b15f-f34eb09359f7" providerId="ADAL" clId="{001C263D-E9A0-4D38-AFCE-3F691F881DC4}" dt="2024-10-23T19:36:26.799" v="28" actId="1076"/>
          <ac:spMkLst>
            <pc:docMk/>
            <pc:sldMk cId="3660415072" sldId="4665"/>
            <ac:spMk id="3" creationId="{ED27A6EE-1382-BA41-697F-C98446A64C9F}"/>
          </ac:spMkLst>
        </pc:spChg>
      </pc:sldChg>
      <pc:sldChg chg="addSp modSp mod">
        <pc:chgData name="Fickling, Caitlin" userId="6f4b670a-bc59-4974-b15f-f34eb09359f7" providerId="ADAL" clId="{001C263D-E9A0-4D38-AFCE-3F691F881DC4}" dt="2024-10-23T19:37:10.869" v="38" actId="1076"/>
        <pc:sldMkLst>
          <pc:docMk/>
          <pc:sldMk cId="4169174866" sldId="4666"/>
        </pc:sldMkLst>
        <pc:spChg chg="add mod">
          <ac:chgData name="Fickling, Caitlin" userId="6f4b670a-bc59-4974-b15f-f34eb09359f7" providerId="ADAL" clId="{001C263D-E9A0-4D38-AFCE-3F691F881DC4}" dt="2024-10-23T19:37:10.869" v="38" actId="1076"/>
          <ac:spMkLst>
            <pc:docMk/>
            <pc:sldMk cId="4169174866" sldId="4666"/>
            <ac:spMk id="3" creationId="{0375EE9E-3E36-5E30-18D1-ECDE2EB6744C}"/>
          </ac:spMkLst>
        </pc:spChg>
      </pc:sldChg>
      <pc:sldChg chg="addSp modSp mod">
        <pc:chgData name="Fickling, Caitlin" userId="6f4b670a-bc59-4974-b15f-f34eb09359f7" providerId="ADAL" clId="{001C263D-E9A0-4D38-AFCE-3F691F881DC4}" dt="2024-10-23T19:37:20.891" v="40" actId="1076"/>
        <pc:sldMkLst>
          <pc:docMk/>
          <pc:sldMk cId="2372333581" sldId="4667"/>
        </pc:sldMkLst>
        <pc:spChg chg="add mod">
          <ac:chgData name="Fickling, Caitlin" userId="6f4b670a-bc59-4974-b15f-f34eb09359f7" providerId="ADAL" clId="{001C263D-E9A0-4D38-AFCE-3F691F881DC4}" dt="2024-10-23T19:37:20.891" v="40" actId="1076"/>
          <ac:spMkLst>
            <pc:docMk/>
            <pc:sldMk cId="2372333581" sldId="4667"/>
            <ac:spMk id="3" creationId="{E7954BF9-F6A1-F95F-F644-9D56CF80037F}"/>
          </ac:spMkLst>
        </pc:spChg>
      </pc:sldChg>
      <pc:sldChg chg="addSp delSp modSp mod">
        <pc:chgData name="Fickling, Caitlin" userId="6f4b670a-bc59-4974-b15f-f34eb09359f7" providerId="ADAL" clId="{001C263D-E9A0-4D38-AFCE-3F691F881DC4}" dt="2024-10-23T19:38:39.237" v="53" actId="478"/>
        <pc:sldMkLst>
          <pc:docMk/>
          <pc:sldMk cId="930410264" sldId="4672"/>
        </pc:sldMkLst>
        <pc:spChg chg="add del mod">
          <ac:chgData name="Fickling, Caitlin" userId="6f4b670a-bc59-4974-b15f-f34eb09359f7" providerId="ADAL" clId="{001C263D-E9A0-4D38-AFCE-3F691F881DC4}" dt="2024-10-23T19:38:39.237" v="53" actId="478"/>
          <ac:spMkLst>
            <pc:docMk/>
            <pc:sldMk cId="930410264" sldId="4672"/>
            <ac:spMk id="4" creationId="{301F6F31-CDC6-B3CF-C380-525A729A9AEB}"/>
          </ac:spMkLst>
        </pc:spChg>
      </pc:sldChg>
      <pc:sldChg chg="addSp modSp mod">
        <pc:chgData name="Fickling, Caitlin" userId="6f4b670a-bc59-4974-b15f-f34eb09359f7" providerId="ADAL" clId="{001C263D-E9A0-4D38-AFCE-3F691F881DC4}" dt="2024-10-23T19:36:36.904" v="30" actId="1076"/>
        <pc:sldMkLst>
          <pc:docMk/>
          <pc:sldMk cId="3879856482" sldId="4685"/>
        </pc:sldMkLst>
        <pc:spChg chg="add mod">
          <ac:chgData name="Fickling, Caitlin" userId="6f4b670a-bc59-4974-b15f-f34eb09359f7" providerId="ADAL" clId="{001C263D-E9A0-4D38-AFCE-3F691F881DC4}" dt="2024-10-23T19:36:36.904" v="30" actId="1076"/>
          <ac:spMkLst>
            <pc:docMk/>
            <pc:sldMk cId="3879856482" sldId="4685"/>
            <ac:spMk id="2" creationId="{E756EA5F-D9BF-0021-9557-F47307665A36}"/>
          </ac:spMkLst>
        </pc:spChg>
      </pc:sldChg>
      <pc:sldChg chg="addSp modSp mod">
        <pc:chgData name="Fickling, Caitlin" userId="6f4b670a-bc59-4974-b15f-f34eb09359f7" providerId="ADAL" clId="{001C263D-E9A0-4D38-AFCE-3F691F881DC4}" dt="2024-10-23T19:34:41.301" v="12" actId="1076"/>
        <pc:sldMkLst>
          <pc:docMk/>
          <pc:sldMk cId="3591947208" sldId="4688"/>
        </pc:sldMkLst>
        <pc:spChg chg="add mod">
          <ac:chgData name="Fickling, Caitlin" userId="6f4b670a-bc59-4974-b15f-f34eb09359f7" providerId="ADAL" clId="{001C263D-E9A0-4D38-AFCE-3F691F881DC4}" dt="2024-10-23T19:34:41.301" v="12" actId="1076"/>
          <ac:spMkLst>
            <pc:docMk/>
            <pc:sldMk cId="3591947208" sldId="4688"/>
            <ac:spMk id="3" creationId="{8A97C29B-C7A9-3ABB-E690-A2DEC83E9E76}"/>
          </ac:spMkLst>
        </pc:spChg>
      </pc:sldChg>
      <pc:sldChg chg="addSp modSp mod">
        <pc:chgData name="Fickling, Caitlin" userId="6f4b670a-bc59-4974-b15f-f34eb09359f7" providerId="ADAL" clId="{001C263D-E9A0-4D38-AFCE-3F691F881DC4}" dt="2024-10-23T19:35:44.672" v="22" actId="1076"/>
        <pc:sldMkLst>
          <pc:docMk/>
          <pc:sldMk cId="773280125" sldId="4689"/>
        </pc:sldMkLst>
        <pc:spChg chg="add mod">
          <ac:chgData name="Fickling, Caitlin" userId="6f4b670a-bc59-4974-b15f-f34eb09359f7" providerId="ADAL" clId="{001C263D-E9A0-4D38-AFCE-3F691F881DC4}" dt="2024-10-23T19:35:44.672" v="22" actId="1076"/>
          <ac:spMkLst>
            <pc:docMk/>
            <pc:sldMk cId="773280125" sldId="4689"/>
            <ac:spMk id="3" creationId="{5A17105D-1E75-6192-69C4-F04A295423CF}"/>
          </ac:spMkLst>
        </pc:spChg>
      </pc:sldChg>
      <pc:sldChg chg="addSp modSp mod">
        <pc:chgData name="Fickling, Caitlin" userId="6f4b670a-bc59-4974-b15f-f34eb09359f7" providerId="ADAL" clId="{001C263D-E9A0-4D38-AFCE-3F691F881DC4}" dt="2024-10-23T19:36:13.132" v="26" actId="1076"/>
        <pc:sldMkLst>
          <pc:docMk/>
          <pc:sldMk cId="323979192" sldId="4691"/>
        </pc:sldMkLst>
        <pc:spChg chg="add mod">
          <ac:chgData name="Fickling, Caitlin" userId="6f4b670a-bc59-4974-b15f-f34eb09359f7" providerId="ADAL" clId="{001C263D-E9A0-4D38-AFCE-3F691F881DC4}" dt="2024-10-23T19:36:13.132" v="26" actId="1076"/>
          <ac:spMkLst>
            <pc:docMk/>
            <pc:sldMk cId="323979192" sldId="4691"/>
            <ac:spMk id="3" creationId="{13171B25-80A2-E5B2-3FAB-E7B8FD81D72C}"/>
          </ac:spMkLst>
        </pc:spChg>
      </pc:sldChg>
      <pc:sldChg chg="addSp delSp modSp mod">
        <pc:chgData name="Fickling, Caitlin" userId="6f4b670a-bc59-4974-b15f-f34eb09359f7" providerId="ADAL" clId="{001C263D-E9A0-4D38-AFCE-3F691F881DC4}" dt="2024-10-23T19:38:55" v="56" actId="478"/>
        <pc:sldMkLst>
          <pc:docMk/>
          <pc:sldMk cId="25352230" sldId="4692"/>
        </pc:sldMkLst>
        <pc:spChg chg="add del mod">
          <ac:chgData name="Fickling, Caitlin" userId="6f4b670a-bc59-4974-b15f-f34eb09359f7" providerId="ADAL" clId="{001C263D-E9A0-4D38-AFCE-3F691F881DC4}" dt="2024-10-23T19:38:55" v="56" actId="478"/>
          <ac:spMkLst>
            <pc:docMk/>
            <pc:sldMk cId="25352230" sldId="4692"/>
            <ac:spMk id="3" creationId="{9384B814-35B3-FF07-BE69-B126A7519286}"/>
          </ac:spMkLst>
        </pc:spChg>
      </pc:sldChg>
      <pc:sldChg chg="addSp modSp mod">
        <pc:chgData name="Fickling, Caitlin" userId="6f4b670a-bc59-4974-b15f-f34eb09359f7" providerId="ADAL" clId="{001C263D-E9A0-4D38-AFCE-3F691F881DC4}" dt="2024-10-23T19:34:50.484" v="14" actId="1076"/>
        <pc:sldMkLst>
          <pc:docMk/>
          <pc:sldMk cId="1972288297" sldId="4693"/>
        </pc:sldMkLst>
        <pc:spChg chg="add mod">
          <ac:chgData name="Fickling, Caitlin" userId="6f4b670a-bc59-4974-b15f-f34eb09359f7" providerId="ADAL" clId="{001C263D-E9A0-4D38-AFCE-3F691F881DC4}" dt="2024-10-23T19:34:50.484" v="14" actId="1076"/>
          <ac:spMkLst>
            <pc:docMk/>
            <pc:sldMk cId="1972288297" sldId="4693"/>
            <ac:spMk id="6" creationId="{B7775C94-2A93-4D20-6E8E-0897F0E3386B}"/>
          </ac:spMkLst>
        </pc:spChg>
      </pc:sldChg>
      <pc:sldChg chg="addSp modSp mod">
        <pc:chgData name="Fickling, Caitlin" userId="6f4b670a-bc59-4974-b15f-f34eb09359f7" providerId="ADAL" clId="{001C263D-E9A0-4D38-AFCE-3F691F881DC4}" dt="2024-10-23T19:35:30.879" v="20" actId="1076"/>
        <pc:sldMkLst>
          <pc:docMk/>
          <pc:sldMk cId="2256387409" sldId="4698"/>
        </pc:sldMkLst>
        <pc:spChg chg="add mod">
          <ac:chgData name="Fickling, Caitlin" userId="6f4b670a-bc59-4974-b15f-f34eb09359f7" providerId="ADAL" clId="{001C263D-E9A0-4D38-AFCE-3F691F881DC4}" dt="2024-10-23T19:35:30.879" v="20" actId="1076"/>
          <ac:spMkLst>
            <pc:docMk/>
            <pc:sldMk cId="2256387409" sldId="4698"/>
            <ac:spMk id="3" creationId="{0C347E3E-C601-A930-DB63-F746E91A4161}"/>
          </ac:spMkLst>
        </pc:spChg>
      </pc:sldChg>
      <pc:sldChg chg="addSp modSp mod">
        <pc:chgData name="Fickling, Caitlin" userId="6f4b670a-bc59-4974-b15f-f34eb09359f7" providerId="ADAL" clId="{001C263D-E9A0-4D38-AFCE-3F691F881DC4}" dt="2024-10-23T19:36:46.878" v="32" actId="1076"/>
        <pc:sldMkLst>
          <pc:docMk/>
          <pc:sldMk cId="647257576" sldId="4699"/>
        </pc:sldMkLst>
        <pc:spChg chg="add mod">
          <ac:chgData name="Fickling, Caitlin" userId="6f4b670a-bc59-4974-b15f-f34eb09359f7" providerId="ADAL" clId="{001C263D-E9A0-4D38-AFCE-3F691F881DC4}" dt="2024-10-23T19:36:46.878" v="32" actId="1076"/>
          <ac:spMkLst>
            <pc:docMk/>
            <pc:sldMk cId="647257576" sldId="4699"/>
            <ac:spMk id="2" creationId="{E0B9A908-2061-50D9-4EBB-87FBD424B672}"/>
          </ac:spMkLst>
        </pc:spChg>
      </pc:sldChg>
      <pc:sldChg chg="addSp modSp mod">
        <pc:chgData name="Fickling, Caitlin" userId="6f4b670a-bc59-4974-b15f-f34eb09359f7" providerId="ADAL" clId="{001C263D-E9A0-4D38-AFCE-3F691F881DC4}" dt="2024-10-23T19:37:34.132" v="42" actId="1076"/>
        <pc:sldMkLst>
          <pc:docMk/>
          <pc:sldMk cId="4187850447" sldId="4700"/>
        </pc:sldMkLst>
        <pc:spChg chg="add mod">
          <ac:chgData name="Fickling, Caitlin" userId="6f4b670a-bc59-4974-b15f-f34eb09359f7" providerId="ADAL" clId="{001C263D-E9A0-4D38-AFCE-3F691F881DC4}" dt="2024-10-23T19:37:34.132" v="42" actId="1076"/>
          <ac:spMkLst>
            <pc:docMk/>
            <pc:sldMk cId="4187850447" sldId="4700"/>
            <ac:spMk id="2" creationId="{8D6664C4-C8ED-6137-0BB7-AE249E7F2A6E}"/>
          </ac:spMkLst>
        </pc:spChg>
      </pc:sldChg>
      <pc:sldChg chg="addSp modSp mod">
        <pc:chgData name="Fickling, Caitlin" userId="6f4b670a-bc59-4974-b15f-f34eb09359f7" providerId="ADAL" clId="{001C263D-E9A0-4D38-AFCE-3F691F881DC4}" dt="2024-10-23T19:37:40.708" v="44" actId="1076"/>
        <pc:sldMkLst>
          <pc:docMk/>
          <pc:sldMk cId="476152682" sldId="4701"/>
        </pc:sldMkLst>
        <pc:spChg chg="add mod">
          <ac:chgData name="Fickling, Caitlin" userId="6f4b670a-bc59-4974-b15f-f34eb09359f7" providerId="ADAL" clId="{001C263D-E9A0-4D38-AFCE-3F691F881DC4}" dt="2024-10-23T19:37:40.708" v="44" actId="1076"/>
          <ac:spMkLst>
            <pc:docMk/>
            <pc:sldMk cId="476152682" sldId="4701"/>
            <ac:spMk id="9" creationId="{C1BCC984-1E25-4B11-C36A-3C0016E167C2}"/>
          </ac:spMkLst>
        </pc:spChg>
      </pc:sldChg>
      <pc:sldChg chg="addSp modSp mod">
        <pc:chgData name="Fickling, Caitlin" userId="6f4b670a-bc59-4974-b15f-f34eb09359f7" providerId="ADAL" clId="{001C263D-E9A0-4D38-AFCE-3F691F881DC4}" dt="2024-10-23T19:37:57.312" v="48" actId="1076"/>
        <pc:sldMkLst>
          <pc:docMk/>
          <pc:sldMk cId="3770805022" sldId="4703"/>
        </pc:sldMkLst>
        <pc:spChg chg="add mod">
          <ac:chgData name="Fickling, Caitlin" userId="6f4b670a-bc59-4974-b15f-f34eb09359f7" providerId="ADAL" clId="{001C263D-E9A0-4D38-AFCE-3F691F881DC4}" dt="2024-10-23T19:37:57.312" v="48" actId="1076"/>
          <ac:spMkLst>
            <pc:docMk/>
            <pc:sldMk cId="3770805022" sldId="4703"/>
            <ac:spMk id="3" creationId="{4A3A8A36-4013-4437-28AF-BF7034EDF898}"/>
          </ac:spMkLst>
        </pc:spChg>
      </pc:sldChg>
      <pc:sldChg chg="addSp modSp mod">
        <pc:chgData name="Fickling, Caitlin" userId="6f4b670a-bc59-4974-b15f-f34eb09359f7" providerId="ADAL" clId="{001C263D-E9A0-4D38-AFCE-3F691F881DC4}" dt="2024-10-23T19:39:59.637" v="60" actId="1076"/>
        <pc:sldMkLst>
          <pc:docMk/>
          <pc:sldMk cId="2631190475" sldId="4708"/>
        </pc:sldMkLst>
        <pc:spChg chg="add mod">
          <ac:chgData name="Fickling, Caitlin" userId="6f4b670a-bc59-4974-b15f-f34eb09359f7" providerId="ADAL" clId="{001C263D-E9A0-4D38-AFCE-3F691F881DC4}" dt="2024-10-23T19:39:59.637" v="60" actId="1076"/>
          <ac:spMkLst>
            <pc:docMk/>
            <pc:sldMk cId="2631190475" sldId="4708"/>
            <ac:spMk id="4" creationId="{44C17E56-C5BB-563F-711C-B19901AC510D}"/>
          </ac:spMkLst>
        </pc:spChg>
      </pc:sldChg>
      <pc:sldChg chg="addSp modSp mod">
        <pc:chgData name="Fickling, Caitlin" userId="6f4b670a-bc59-4974-b15f-f34eb09359f7" providerId="ADAL" clId="{001C263D-E9A0-4D38-AFCE-3F691F881DC4}" dt="2024-10-23T19:39:27.607" v="58" actId="1076"/>
        <pc:sldMkLst>
          <pc:docMk/>
          <pc:sldMk cId="2532760981" sldId="4709"/>
        </pc:sldMkLst>
        <pc:spChg chg="add mod">
          <ac:chgData name="Fickling, Caitlin" userId="6f4b670a-bc59-4974-b15f-f34eb09359f7" providerId="ADAL" clId="{001C263D-E9A0-4D38-AFCE-3F691F881DC4}" dt="2024-10-23T19:39:27.607" v="58" actId="1076"/>
          <ac:spMkLst>
            <pc:docMk/>
            <pc:sldMk cId="2532760981" sldId="4709"/>
            <ac:spMk id="4" creationId="{F8F65660-E45C-7DBE-F32A-6CDFFBC56AF5}"/>
          </ac:spMkLst>
        </pc:spChg>
      </pc:sldChg>
      <pc:sldChg chg="addSp modSp mod">
        <pc:chgData name="Fickling, Caitlin" userId="6f4b670a-bc59-4974-b15f-f34eb09359f7" providerId="ADAL" clId="{001C263D-E9A0-4D38-AFCE-3F691F881DC4}" dt="2024-10-23T19:19:18.858" v="9" actId="1076"/>
        <pc:sldMkLst>
          <pc:docMk/>
          <pc:sldMk cId="3211706871" sldId="4714"/>
        </pc:sldMkLst>
        <pc:spChg chg="add mod">
          <ac:chgData name="Fickling, Caitlin" userId="6f4b670a-bc59-4974-b15f-f34eb09359f7" providerId="ADAL" clId="{001C263D-E9A0-4D38-AFCE-3F691F881DC4}" dt="2024-10-23T19:19:18.858" v="9" actId="1076"/>
          <ac:spMkLst>
            <pc:docMk/>
            <pc:sldMk cId="3211706871" sldId="4714"/>
            <ac:spMk id="4" creationId="{08EEB7BC-F689-F3B2-A380-ED37DAE085EB}"/>
          </ac:spMkLst>
        </pc:spChg>
      </pc:sldChg>
      <pc:sldChg chg="addSp modSp mod">
        <pc:chgData name="Fickling, Caitlin" userId="6f4b670a-bc59-4974-b15f-f34eb09359f7" providerId="ADAL" clId="{001C263D-E9A0-4D38-AFCE-3F691F881DC4}" dt="2024-10-23T19:34:59.602" v="16" actId="1076"/>
        <pc:sldMkLst>
          <pc:docMk/>
          <pc:sldMk cId="3365278447" sldId="4716"/>
        </pc:sldMkLst>
        <pc:spChg chg="add mod">
          <ac:chgData name="Fickling, Caitlin" userId="6f4b670a-bc59-4974-b15f-f34eb09359f7" providerId="ADAL" clId="{001C263D-E9A0-4D38-AFCE-3F691F881DC4}" dt="2024-10-23T19:34:59.602" v="16" actId="1076"/>
          <ac:spMkLst>
            <pc:docMk/>
            <pc:sldMk cId="3365278447" sldId="4716"/>
            <ac:spMk id="3" creationId="{300DD508-FB56-DAFE-8A95-8F530DD830B3}"/>
          </ac:spMkLst>
        </pc:spChg>
      </pc:sldChg>
      <pc:sldChg chg="addSp modSp mod">
        <pc:chgData name="Fickling, Caitlin" userId="6f4b670a-bc59-4974-b15f-f34eb09359f7" providerId="ADAL" clId="{001C263D-E9A0-4D38-AFCE-3F691F881DC4}" dt="2024-10-23T19:35:14.792" v="18" actId="1076"/>
        <pc:sldMkLst>
          <pc:docMk/>
          <pc:sldMk cId="721457948" sldId="4717"/>
        </pc:sldMkLst>
        <pc:spChg chg="add mod">
          <ac:chgData name="Fickling, Caitlin" userId="6f4b670a-bc59-4974-b15f-f34eb09359f7" providerId="ADAL" clId="{001C263D-E9A0-4D38-AFCE-3F691F881DC4}" dt="2024-10-23T19:35:14.792" v="18" actId="1076"/>
          <ac:spMkLst>
            <pc:docMk/>
            <pc:sldMk cId="721457948" sldId="4717"/>
            <ac:spMk id="12" creationId="{91DA4CED-60AF-4CA8-1E85-E7146A14196D}"/>
          </ac:spMkLst>
        </pc:spChg>
      </pc:sldChg>
      <pc:sldChg chg="addSp modSp mod">
        <pc:chgData name="Fickling, Caitlin" userId="6f4b670a-bc59-4974-b15f-f34eb09359f7" providerId="ADAL" clId="{001C263D-E9A0-4D38-AFCE-3F691F881DC4}" dt="2024-10-23T19:35:52.323" v="24" actId="1076"/>
        <pc:sldMkLst>
          <pc:docMk/>
          <pc:sldMk cId="868974123" sldId="4718"/>
        </pc:sldMkLst>
        <pc:spChg chg="add mod">
          <ac:chgData name="Fickling, Caitlin" userId="6f4b670a-bc59-4974-b15f-f34eb09359f7" providerId="ADAL" clId="{001C263D-E9A0-4D38-AFCE-3F691F881DC4}" dt="2024-10-23T19:35:52.323" v="24" actId="1076"/>
          <ac:spMkLst>
            <pc:docMk/>
            <pc:sldMk cId="868974123" sldId="4718"/>
            <ac:spMk id="3" creationId="{835864AF-10CD-DE3D-85D4-7BDE47277623}"/>
          </ac:spMkLst>
        </pc:spChg>
      </pc:sldChg>
      <pc:sldChg chg="addSp modSp mod">
        <pc:chgData name="Fickling, Caitlin" userId="6f4b670a-bc59-4974-b15f-f34eb09359f7" providerId="ADAL" clId="{001C263D-E9A0-4D38-AFCE-3F691F881DC4}" dt="2024-10-23T19:37:51.053" v="46" actId="1076"/>
        <pc:sldMkLst>
          <pc:docMk/>
          <pc:sldMk cId="1977635085" sldId="4720"/>
        </pc:sldMkLst>
        <pc:spChg chg="add mod">
          <ac:chgData name="Fickling, Caitlin" userId="6f4b670a-bc59-4974-b15f-f34eb09359f7" providerId="ADAL" clId="{001C263D-E9A0-4D38-AFCE-3F691F881DC4}" dt="2024-10-23T19:37:51.053" v="46" actId="1076"/>
          <ac:spMkLst>
            <pc:docMk/>
            <pc:sldMk cId="1977635085" sldId="4720"/>
            <ac:spMk id="9" creationId="{DAB4D810-3BCC-9D3C-F2C3-64C950DE3FA9}"/>
          </ac:spMkLst>
        </pc:spChg>
      </pc:sldChg>
      <pc:sldChg chg="addSp modSp mod">
        <pc:chgData name="Fickling, Caitlin" userId="6f4b670a-bc59-4974-b15f-f34eb09359f7" providerId="ADAL" clId="{001C263D-E9A0-4D38-AFCE-3F691F881DC4}" dt="2024-10-23T19:38:06.305" v="50" actId="1076"/>
        <pc:sldMkLst>
          <pc:docMk/>
          <pc:sldMk cId="4156090238" sldId="4721"/>
        </pc:sldMkLst>
        <pc:spChg chg="add mod">
          <ac:chgData name="Fickling, Caitlin" userId="6f4b670a-bc59-4974-b15f-f34eb09359f7" providerId="ADAL" clId="{001C263D-E9A0-4D38-AFCE-3F691F881DC4}" dt="2024-10-23T19:38:06.305" v="50" actId="1076"/>
          <ac:spMkLst>
            <pc:docMk/>
            <pc:sldMk cId="4156090238" sldId="4721"/>
            <ac:spMk id="4" creationId="{09546CFF-BB76-38DE-EF6A-5ACA075E0F2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a:t>Understand the foundational knowledge for phoneme grapheme mapping</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a:t>Incorporate a PGM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954E632F-C13B-4C89-A920-AF64531A5AA6}">
      <dgm:prSet custT="1"/>
      <dgm:spPr/>
      <dgm:t>
        <a:bodyPr/>
        <a:lstStyle/>
        <a:p>
          <a:pPr>
            <a:lnSpc>
              <a:spcPct val="100000"/>
            </a:lnSpc>
          </a:pPr>
          <a:r>
            <a:rPr lang="en-US" sz="2000"/>
            <a:t>Develop a plan to assess and progress monitor</a:t>
          </a:r>
        </a:p>
      </dgm:t>
    </dgm:pt>
    <dgm:pt modelId="{C31EAB6D-D199-43E6-AE8B-3CC361819B28}" type="parTrans" cxnId="{F8441652-77C4-46E0-AE33-A780F6F69A71}">
      <dgm:prSet/>
      <dgm:spPr/>
      <dgm:t>
        <a:bodyPr/>
        <a:lstStyle/>
        <a:p>
          <a:endParaRPr lang="en-US"/>
        </a:p>
      </dgm:t>
    </dgm:pt>
    <dgm:pt modelId="{87F16202-94CD-4D76-AB53-66D807636F8D}" type="sibTrans" cxnId="{F8441652-77C4-46E0-AE33-A780F6F69A71}">
      <dgm:prSet/>
      <dgm:spPr/>
      <dgm:t>
        <a:bodyPr/>
        <a:lstStyle/>
        <a:p>
          <a:endParaRPr lang="en-US"/>
        </a:p>
      </dgm:t>
    </dgm:pt>
    <dgm:pt modelId="{D6E17A6B-4482-4D3B-A541-88F7CDDE5564}">
      <dgm:prSet custT="1"/>
      <dgm:spPr/>
      <dgm:t>
        <a:bodyPr/>
        <a:lstStyle/>
        <a:p>
          <a:pPr>
            <a:lnSpc>
              <a:spcPct val="100000"/>
            </a:lnSpc>
          </a:pPr>
          <a:r>
            <a:rPr lang="en-US" sz="200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5"/>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5">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5"/>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5">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5"/>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5">
        <dgm:presLayoutVars>
          <dgm:chMax val="0"/>
          <dgm:chPref val="0"/>
        </dgm:presLayoutVars>
      </dgm:prSet>
      <dgm:spPr/>
    </dgm:pt>
    <dgm:pt modelId="{31BEE3F0-7687-49E2-AE10-DAFFB82C6A6A}" type="pres">
      <dgm:prSet presAssocID="{DED66510-80AC-43E1-8BC2-5F276B057EF1}" presName="sibTrans" presStyleCnt="0"/>
      <dgm:spPr/>
    </dgm:pt>
    <dgm:pt modelId="{396BD5C1-B2BD-42D2-963A-E3DB92FE5CA7}" type="pres">
      <dgm:prSet presAssocID="{954E632F-C13B-4C89-A920-AF64531A5AA6}" presName="compNode" presStyleCnt="0"/>
      <dgm:spPr/>
    </dgm:pt>
    <dgm:pt modelId="{F98566AE-7B3A-495B-9750-FB613D8697E4}" type="pres">
      <dgm:prSet presAssocID="{954E632F-C13B-4C89-A920-AF64531A5AA6}" presName="bgRect" presStyleLbl="bgShp" presStyleIdx="3" presStyleCnt="5"/>
      <dgm:spPr>
        <a:solidFill>
          <a:schemeClr val="accent1">
            <a:lumMod val="60000"/>
            <a:lumOff val="40000"/>
          </a:schemeClr>
        </a:solidFill>
      </dgm:spPr>
    </dgm:pt>
    <dgm:pt modelId="{C41E79AB-FE91-44B6-9F44-8C108CB21055}" type="pres">
      <dgm:prSet presAssocID="{954E632F-C13B-4C89-A920-AF64531A5A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A978B5C5-FF6E-4A6B-8C7C-F7B4F809E9B5}" type="pres">
      <dgm:prSet presAssocID="{954E632F-C13B-4C89-A920-AF64531A5AA6}" presName="spaceRect" presStyleCnt="0"/>
      <dgm:spPr/>
    </dgm:pt>
    <dgm:pt modelId="{7D86F85D-56C6-4D07-B0DF-8FE80AA7E244}" type="pres">
      <dgm:prSet presAssocID="{954E632F-C13B-4C89-A920-AF64531A5AA6}" presName="parTx" presStyleLbl="revTx" presStyleIdx="3" presStyleCnt="5">
        <dgm:presLayoutVars>
          <dgm:chMax val="0"/>
          <dgm:chPref val="0"/>
        </dgm:presLayoutVars>
      </dgm:prSet>
      <dgm:spPr/>
    </dgm:pt>
    <dgm:pt modelId="{219C7B48-8740-45A4-8E3C-A0790E419A9B}" type="pres">
      <dgm:prSet presAssocID="{87F16202-94CD-4D76-AB53-66D807636F8D}"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4" presStyleCnt="5"/>
      <dgm:spPr>
        <a:solidFill>
          <a:schemeClr val="accent1">
            <a:lumMod val="60000"/>
            <a:lumOff val="40000"/>
          </a:schemeClr>
        </a:solidFill>
      </dgm:spPr>
    </dgm:pt>
    <dgm:pt modelId="{5C338307-9B04-4243-B26B-E58D81BB187E}" type="pres">
      <dgm:prSet presAssocID="{D6E17A6B-4482-4D3B-A541-88F7CDDE55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4" presStyleCnt="5">
        <dgm:presLayoutVars>
          <dgm:chMax val="0"/>
          <dgm:chPref val="0"/>
        </dgm:presLayoutVars>
      </dgm:prSet>
      <dgm:spPr/>
    </dgm:pt>
  </dgm:ptLst>
  <dgm:cxnLst>
    <dgm:cxn modelId="{DECE3406-E1FB-441A-8740-F42AE175EC50}" type="presOf" srcId="{954E632F-C13B-4C89-A920-AF64531A5AA6}" destId="{7D86F85D-56C6-4D07-B0DF-8FE80AA7E244}" srcOrd="0" destOrd="0" presId="urn:microsoft.com/office/officeart/2018/2/layout/IconVerticalSolidLi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F8441652-77C4-46E0-AE33-A780F6F69A71}" srcId="{85C8BB86-9050-4DE7-8473-BBCE6986A144}" destId="{954E632F-C13B-4C89-A920-AF64531A5AA6}" srcOrd="3" destOrd="0" parTransId="{C31EAB6D-D199-43E6-AE8B-3CC361819B28}" sibTransId="{87F16202-94CD-4D76-AB53-66D807636F8D}"/>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4"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ECB608DD-628F-469A-B1F1-7EB93150087D}" type="presParOf" srcId="{D409C16D-B540-4CA2-BE90-6D8DFC3810FE}" destId="{396BD5C1-B2BD-42D2-963A-E3DB92FE5CA7}" srcOrd="6" destOrd="0" presId="urn:microsoft.com/office/officeart/2018/2/layout/IconVerticalSolidList"/>
    <dgm:cxn modelId="{B993D7D9-8390-4A69-87C9-416053FC8BB0}" type="presParOf" srcId="{396BD5C1-B2BD-42D2-963A-E3DB92FE5CA7}" destId="{F98566AE-7B3A-495B-9750-FB613D8697E4}" srcOrd="0" destOrd="0" presId="urn:microsoft.com/office/officeart/2018/2/layout/IconVerticalSolidList"/>
    <dgm:cxn modelId="{2A1A8271-52CD-4CD0-A40C-857796407B29}" type="presParOf" srcId="{396BD5C1-B2BD-42D2-963A-E3DB92FE5CA7}" destId="{C41E79AB-FE91-44B6-9F44-8C108CB21055}" srcOrd="1" destOrd="0" presId="urn:microsoft.com/office/officeart/2018/2/layout/IconVerticalSolidList"/>
    <dgm:cxn modelId="{388D79A4-32E1-4305-9651-CD3CAA9D5C48}" type="presParOf" srcId="{396BD5C1-B2BD-42D2-963A-E3DB92FE5CA7}" destId="{A978B5C5-FF6E-4A6B-8C7C-F7B4F809E9B5}" srcOrd="2" destOrd="0" presId="urn:microsoft.com/office/officeart/2018/2/layout/IconVerticalSolidList"/>
    <dgm:cxn modelId="{C71313A7-5AE2-4F15-B702-0075634559D8}" type="presParOf" srcId="{396BD5C1-B2BD-42D2-963A-E3DB92FE5CA7}" destId="{7D86F85D-56C6-4D07-B0DF-8FE80AA7E244}" srcOrd="3" destOrd="0" presId="urn:microsoft.com/office/officeart/2018/2/layout/IconVerticalSolidList"/>
    <dgm:cxn modelId="{70C75F52-9464-45B5-82E9-8E326B2411CA}" type="presParOf" srcId="{D409C16D-B540-4CA2-BE90-6D8DFC3810FE}" destId="{219C7B48-8740-45A4-8E3C-A0790E419A9B}" srcOrd="7" destOrd="0" presId="urn:microsoft.com/office/officeart/2018/2/layout/IconVerticalSolidList"/>
    <dgm:cxn modelId="{72A06632-BC2E-470F-8841-37A3D6FF1571}" type="presParOf" srcId="{D409C16D-B540-4CA2-BE90-6D8DFC3810FE}" destId="{76385E10-C568-4C80-B070-055381489B67}" srcOrd="8"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Frequency</a:t>
          </a:r>
          <a:r>
            <a:rPr lang="en-US"/>
            <a:t> – PGM can be a daily component of phonics instruction with ample opportunities for students to practice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tx1"/>
              </a:solidFill>
            </a:rPr>
            <a:t>1. Say the Word </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custT="1"/>
      <dgm:spPr/>
      <dgm:t>
        <a:bodyPr/>
        <a:lstStyle/>
        <a:p>
          <a:pPr>
            <a:lnSpc>
              <a:spcPct val="100000"/>
            </a:lnSpc>
          </a:pPr>
          <a:r>
            <a:rPr lang="en-US" sz="2200" b="1">
              <a:solidFill>
                <a:schemeClr val="tx1"/>
              </a:solidFill>
            </a:rPr>
            <a:t>2. Say and Move the Phonemes</a:t>
          </a:r>
          <a:endParaRPr lang="en-US" sz="2200">
            <a:solidFill>
              <a:schemeClr val="tx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custT="1"/>
      <dgm:spPr/>
      <dgm:t>
        <a:bodyPr/>
        <a:lstStyle/>
        <a:p>
          <a:pPr>
            <a:lnSpc>
              <a:spcPct val="100000"/>
            </a:lnSpc>
          </a:pPr>
          <a:r>
            <a:rPr lang="en-US" sz="2200" b="1">
              <a:solidFill>
                <a:schemeClr val="tx1"/>
              </a:solidFill>
            </a:rPr>
            <a:t>3. Connect the Phonemes to Graphemes </a:t>
          </a:r>
          <a:endParaRPr lang="en-US" sz="2200">
            <a:solidFill>
              <a:schemeClr val="tx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custT="1"/>
      <dgm:spPr/>
      <dgm:t>
        <a:bodyPr/>
        <a:lstStyle/>
        <a:p>
          <a:pPr>
            <a:lnSpc>
              <a:spcPct val="100000"/>
            </a:lnSpc>
          </a:pPr>
          <a:r>
            <a:rPr lang="en-US" sz="2200" b="1">
              <a:solidFill>
                <a:schemeClr val="tx1"/>
              </a:solidFill>
            </a:rPr>
            <a:t>4. Say and Spell the Word </a:t>
          </a:r>
          <a:endParaRPr lang="en-US" sz="2200">
            <a:solidFill>
              <a:schemeClr val="tx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B00BF717-E804-4E30-BA69-AD6C369E5967}" srcId="{F5A9CEFE-CE08-4BF2-BE31-CF8C31C27882}" destId="{3FB7E3EE-A986-4502-AD01-CD3C38BFFBC2}" srcOrd="0" destOrd="0" parTransId="{FE395C11-2EEF-4A72-A118-EB3B8BBA979F}" sibTransId="{82919830-2007-47B4-A230-4857379BEFEF}"/>
    <dgm:cxn modelId="{FE25923D-FFD4-4856-B4FF-21971184118A}" type="presOf" srcId="{F5A9CEFE-CE08-4BF2-BE31-CF8C31C27882}" destId="{B4A0B695-9451-4024-A6C3-B0DA523E135A}" srcOrd="0" destOrd="0" presId="urn:microsoft.com/office/officeart/2018/2/layout/IconVerticalSolidList"/>
    <dgm:cxn modelId="{3C8CF045-ED86-4C20-8856-2576B8F8F480}" srcId="{F5A9CEFE-CE08-4BF2-BE31-CF8C31C27882}" destId="{455F6358-CEAE-43C5-B0F7-EFC07FBD0BE9}" srcOrd="3" destOrd="0" parTransId="{B8DFAAE5-00C1-4483-A038-27B05EA5328D}" sibTransId="{733695CC-F154-4CBE-9B6B-646B8F3C7762}"/>
    <dgm:cxn modelId="{CD2DF281-803F-4771-B12E-0A620555AC3F}" type="presOf" srcId="{455F6358-CEAE-43C5-B0F7-EFC07FBD0BE9}" destId="{9748627B-26B8-4EBF-A8A8-181822780B11}" srcOrd="0" destOrd="0" presId="urn:microsoft.com/office/officeart/2018/2/layout/IconVerticalSolidList"/>
    <dgm:cxn modelId="{344BE5AD-9026-4654-87D5-8B3ACF09D6B9}" type="presOf" srcId="{F91622EF-2B2B-4775-9561-A82235E1D1D7}" destId="{0DA81F20-D5B5-44B1-AF47-3454F785116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FD2091B6-3713-4CE9-AF31-181D21A44B31}" type="presOf" srcId="{ABCE7D98-B4B4-4329-9934-8831037156CC}" destId="{892ABE13-75BA-4FFF-AD08-DFE98CBA0547}" srcOrd="0" destOrd="0" presId="urn:microsoft.com/office/officeart/2018/2/layout/IconVerticalSolidList"/>
    <dgm:cxn modelId="{67BD84BF-3C9B-4F47-B1B8-D9FF692556C3}" type="presOf" srcId="{3FB7E3EE-A986-4502-AD01-CD3C38BFFBC2}" destId="{9BFE5884-4F02-45CF-9470-41F864490800}" srcOrd="0" destOrd="0" presId="urn:microsoft.com/office/officeart/2018/2/layout/IconVerticalSolidList"/>
    <dgm:cxn modelId="{D6276AED-D50F-4521-91E9-38CF3B872D6F}" srcId="{F5A9CEFE-CE08-4BF2-BE31-CF8C31C27882}" destId="{ABCE7D98-B4B4-4329-9934-8831037156CC}" srcOrd="1" destOrd="0" parTransId="{7D732E50-8B2C-4D92-8149-67162933D492}" sibTransId="{EC0AF4D2-E5AF-42A2-AC8A-DA1D777D4C3C}"/>
    <dgm:cxn modelId="{ED2412F3-57A1-4692-BF28-44000EB60DCE}" type="presParOf" srcId="{B4A0B695-9451-4024-A6C3-B0DA523E135A}" destId="{E0D21B17-AC03-4C1C-B45C-767B4895CFCE}" srcOrd="0" destOrd="0" presId="urn:microsoft.com/office/officeart/2018/2/layout/IconVerticalSolidList"/>
    <dgm:cxn modelId="{D8FFF2B3-2009-45FA-B358-8089444ACC01}" type="presParOf" srcId="{E0D21B17-AC03-4C1C-B45C-767B4895CFCE}" destId="{A9ACC3E0-E511-433C-B665-5487A5BAAAA2}" srcOrd="0" destOrd="0" presId="urn:microsoft.com/office/officeart/2018/2/layout/IconVerticalSolidList"/>
    <dgm:cxn modelId="{FBBC4FA7-755B-45C3-8478-1473B4435869}" type="presParOf" srcId="{E0D21B17-AC03-4C1C-B45C-767B4895CFCE}" destId="{8C896C24-B356-43E0-A3F4-C1F6027FA42B}" srcOrd="1" destOrd="0" presId="urn:microsoft.com/office/officeart/2018/2/layout/IconVerticalSolidList"/>
    <dgm:cxn modelId="{CD7064FA-3D9D-41B3-A337-588BB838CD27}" type="presParOf" srcId="{E0D21B17-AC03-4C1C-B45C-767B4895CFCE}" destId="{EA78A47F-C46B-48D5-99CD-35352681D815}" srcOrd="2" destOrd="0" presId="urn:microsoft.com/office/officeart/2018/2/layout/IconVerticalSolidList"/>
    <dgm:cxn modelId="{0DD1DC25-8389-47AC-9C79-A55534196556}" type="presParOf" srcId="{E0D21B17-AC03-4C1C-B45C-767B4895CFCE}" destId="{9BFE5884-4F02-45CF-9470-41F864490800}" srcOrd="3" destOrd="0" presId="urn:microsoft.com/office/officeart/2018/2/layout/IconVerticalSolidList"/>
    <dgm:cxn modelId="{BA65B591-7DB6-4D96-B330-5F7E498960D3}" type="presParOf" srcId="{B4A0B695-9451-4024-A6C3-B0DA523E135A}" destId="{A137E046-5BA1-40DF-B048-A5C34CB67FB0}" srcOrd="1" destOrd="0" presId="urn:microsoft.com/office/officeart/2018/2/layout/IconVerticalSolidList"/>
    <dgm:cxn modelId="{5CD5429E-6227-440C-AC8C-C3AB02992103}" type="presParOf" srcId="{B4A0B695-9451-4024-A6C3-B0DA523E135A}" destId="{4928CAF2-3031-420C-8465-91C6883ACB6B}" srcOrd="2" destOrd="0" presId="urn:microsoft.com/office/officeart/2018/2/layout/IconVerticalSolidList"/>
    <dgm:cxn modelId="{267F64B2-C735-4373-8460-9899B2AFE663}" type="presParOf" srcId="{4928CAF2-3031-420C-8465-91C6883ACB6B}" destId="{17EE1481-8023-4AB2-8E67-6F81099FE2E8}" srcOrd="0" destOrd="0" presId="urn:microsoft.com/office/officeart/2018/2/layout/IconVerticalSolidList"/>
    <dgm:cxn modelId="{2EFB54F5-2820-4BD2-84CB-49D74753DEEE}" type="presParOf" srcId="{4928CAF2-3031-420C-8465-91C6883ACB6B}" destId="{944962D0-86D5-4536-8D19-B44B3BDE23E1}" srcOrd="1" destOrd="0" presId="urn:microsoft.com/office/officeart/2018/2/layout/IconVerticalSolidList"/>
    <dgm:cxn modelId="{D30B874C-4AD5-4563-A19C-52BA59C4CAD7}" type="presParOf" srcId="{4928CAF2-3031-420C-8465-91C6883ACB6B}" destId="{C99C0659-2635-4370-BF71-92F3F361999D}" srcOrd="2" destOrd="0" presId="urn:microsoft.com/office/officeart/2018/2/layout/IconVerticalSolidList"/>
    <dgm:cxn modelId="{BD436673-373F-423F-9AA8-B0D7444BB8D2}" type="presParOf" srcId="{4928CAF2-3031-420C-8465-91C6883ACB6B}" destId="{892ABE13-75BA-4FFF-AD08-DFE98CBA0547}" srcOrd="3" destOrd="0" presId="urn:microsoft.com/office/officeart/2018/2/layout/IconVerticalSolidList"/>
    <dgm:cxn modelId="{AA1F0099-AAB7-4672-A58C-4AD65E51FF71}" type="presParOf" srcId="{B4A0B695-9451-4024-A6C3-B0DA523E135A}" destId="{A62297B2-6EF6-4F8F-8908-36788F23C343}" srcOrd="3" destOrd="0" presId="urn:microsoft.com/office/officeart/2018/2/layout/IconVerticalSolidList"/>
    <dgm:cxn modelId="{409FC2B9-E6F2-49B4-89DF-8CBB060E7484}" type="presParOf" srcId="{B4A0B695-9451-4024-A6C3-B0DA523E135A}" destId="{D0564358-6ACB-4C68-AE2C-FEE1ABF8D00C}" srcOrd="4" destOrd="0" presId="urn:microsoft.com/office/officeart/2018/2/layout/IconVerticalSolidList"/>
    <dgm:cxn modelId="{C4A2D15C-BD32-4C2D-9E46-62FC95CA414B}" type="presParOf" srcId="{D0564358-6ACB-4C68-AE2C-FEE1ABF8D00C}" destId="{0121BF33-D3A0-4FD0-8DB2-F5C438CDC80A}" srcOrd="0" destOrd="0" presId="urn:microsoft.com/office/officeart/2018/2/layout/IconVerticalSolidList"/>
    <dgm:cxn modelId="{8C31F79C-FF12-47DD-89A6-8F2EA9A77E57}" type="presParOf" srcId="{D0564358-6ACB-4C68-AE2C-FEE1ABF8D00C}" destId="{808574FD-D3F5-469E-AF43-38867EA84101}" srcOrd="1" destOrd="0" presId="urn:microsoft.com/office/officeart/2018/2/layout/IconVerticalSolidList"/>
    <dgm:cxn modelId="{72021676-9932-482C-9FD5-42F3DCDAF16C}" type="presParOf" srcId="{D0564358-6ACB-4C68-AE2C-FEE1ABF8D00C}" destId="{3280D580-89C0-4229-AED8-6F9A1D32BA2E}" srcOrd="2" destOrd="0" presId="urn:microsoft.com/office/officeart/2018/2/layout/IconVerticalSolidList"/>
    <dgm:cxn modelId="{CAA7FC7A-6935-4605-8D6D-4FBC3D7B06A2}" type="presParOf" srcId="{D0564358-6ACB-4C68-AE2C-FEE1ABF8D00C}" destId="{0DA81F20-D5B5-44B1-AF47-3454F7851161}" srcOrd="3" destOrd="0" presId="urn:microsoft.com/office/officeart/2018/2/layout/IconVerticalSolidList"/>
    <dgm:cxn modelId="{1094F688-4A21-4A69-9A98-D84316EFDC81}" type="presParOf" srcId="{B4A0B695-9451-4024-A6C3-B0DA523E135A}" destId="{5E1B9E7C-8CE9-4E5A-870F-48F9128FBA7D}" srcOrd="5" destOrd="0" presId="urn:microsoft.com/office/officeart/2018/2/layout/IconVerticalSolidList"/>
    <dgm:cxn modelId="{C20823E1-DD25-4CE8-8F03-55FD35133CCB}" type="presParOf" srcId="{B4A0B695-9451-4024-A6C3-B0DA523E135A}" destId="{AACD5F69-ACDA-4701-90AE-E97DE3C733DB}" srcOrd="6" destOrd="0" presId="urn:microsoft.com/office/officeart/2018/2/layout/IconVerticalSolidList"/>
    <dgm:cxn modelId="{4E0B24E6-E98F-456D-8D18-ED9501B43498}" type="presParOf" srcId="{AACD5F69-ACDA-4701-90AE-E97DE3C733DB}" destId="{39F63E94-4A8B-4F38-8AE5-CEF328DCDCB8}" srcOrd="0" destOrd="0" presId="urn:microsoft.com/office/officeart/2018/2/layout/IconVerticalSolidList"/>
    <dgm:cxn modelId="{1EFFF167-AC6A-4AFA-8D32-7BA338898F04}" type="presParOf" srcId="{AACD5F69-ACDA-4701-90AE-E97DE3C733DB}" destId="{E4E08726-0BE7-4AA2-AEBE-69E07EFA76DA}" srcOrd="1" destOrd="0" presId="urn:microsoft.com/office/officeart/2018/2/layout/IconVerticalSolidList"/>
    <dgm:cxn modelId="{43B230A9-BCD8-4413-B411-C6207B3FB366}" type="presParOf" srcId="{AACD5F69-ACDA-4701-90AE-E97DE3C733DB}" destId="{4612F158-1912-457C-A349-12AECAFC8FDE}" srcOrd="2" destOrd="0" presId="urn:microsoft.com/office/officeart/2018/2/layout/IconVerticalSolidList"/>
    <dgm:cxn modelId="{3EA5346C-CC73-49E8-8453-9C3C57770BBD}"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9CAEB0-FE67-4DB4-87A9-CAEE7B7599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500C8C2-EF18-4A97-BDCD-2211AD53C648}">
      <dgm:prSet/>
      <dgm:spPr/>
      <dgm:t>
        <a:bodyPr/>
        <a:lstStyle/>
        <a:p>
          <a:r>
            <a:rPr lang="en-US"/>
            <a:t>For this routine, students will need: </a:t>
          </a:r>
        </a:p>
      </dgm:t>
    </dgm:pt>
    <dgm:pt modelId="{23A02100-4200-49AB-9F27-16297ECCA959}" type="parTrans" cxnId="{4EDB4548-8B21-49C4-8C38-4D49610592DA}">
      <dgm:prSet/>
      <dgm:spPr/>
      <dgm:t>
        <a:bodyPr/>
        <a:lstStyle/>
        <a:p>
          <a:endParaRPr lang="en-US"/>
        </a:p>
      </dgm:t>
    </dgm:pt>
    <dgm:pt modelId="{226A5A49-893C-4B36-92B4-CFC32D38346E}" type="sibTrans" cxnId="{4EDB4548-8B21-49C4-8C38-4D49610592DA}">
      <dgm:prSet/>
      <dgm:spPr/>
      <dgm:t>
        <a:bodyPr/>
        <a:lstStyle/>
        <a:p>
          <a:endParaRPr lang="en-US"/>
        </a:p>
      </dgm:t>
    </dgm:pt>
    <dgm:pt modelId="{B8204C32-486B-405B-B495-3F5744A87784}">
      <dgm:prSet/>
      <dgm:spPr/>
      <dgm:t>
        <a:bodyPr/>
        <a:lstStyle/>
        <a:p>
          <a:r>
            <a:rPr lang="en-US"/>
            <a:t>Phoneme Grapheme Mapping Sheet or Elkonin Boxes </a:t>
          </a:r>
        </a:p>
      </dgm:t>
    </dgm:pt>
    <dgm:pt modelId="{F39158CE-3DFF-488A-BB85-6361303888DF}" type="parTrans" cxnId="{12412072-B7C4-4B11-AED5-F22E83A6DF77}">
      <dgm:prSet/>
      <dgm:spPr/>
      <dgm:t>
        <a:bodyPr/>
        <a:lstStyle/>
        <a:p>
          <a:endParaRPr lang="en-US"/>
        </a:p>
      </dgm:t>
    </dgm:pt>
    <dgm:pt modelId="{9771C795-59D5-4698-9420-F5C2E9893812}" type="sibTrans" cxnId="{12412072-B7C4-4B11-AED5-F22E83A6DF77}">
      <dgm:prSet/>
      <dgm:spPr/>
      <dgm:t>
        <a:bodyPr/>
        <a:lstStyle/>
        <a:p>
          <a:endParaRPr lang="en-US"/>
        </a:p>
      </dgm:t>
    </dgm:pt>
    <dgm:pt modelId="{F05B4543-A15C-48A1-A25B-2391E82AA13F}">
      <dgm:prSet/>
      <dgm:spPr/>
      <dgm:t>
        <a:bodyPr/>
        <a:lstStyle/>
        <a:p>
          <a:r>
            <a:rPr lang="en-US"/>
            <a:t>Chips, counters, coins, cubes, etc.</a:t>
          </a:r>
        </a:p>
      </dgm:t>
    </dgm:pt>
    <dgm:pt modelId="{A2556345-DCBF-4E78-B402-FC14495A8C1E}" type="parTrans" cxnId="{984E8582-ED2C-4D4C-A24D-16B1CC3D7B25}">
      <dgm:prSet/>
      <dgm:spPr/>
      <dgm:t>
        <a:bodyPr/>
        <a:lstStyle/>
        <a:p>
          <a:endParaRPr lang="en-US"/>
        </a:p>
      </dgm:t>
    </dgm:pt>
    <dgm:pt modelId="{304F9D64-2417-4F7D-A5B2-FB88ECD02860}" type="sibTrans" cxnId="{984E8582-ED2C-4D4C-A24D-16B1CC3D7B25}">
      <dgm:prSet/>
      <dgm:spPr/>
      <dgm:t>
        <a:bodyPr/>
        <a:lstStyle/>
        <a:p>
          <a:endParaRPr lang="en-US"/>
        </a:p>
      </dgm:t>
    </dgm:pt>
    <dgm:pt modelId="{23DA92E7-66EF-4B9D-BA6E-5A8B4014D6CC}">
      <dgm:prSet/>
      <dgm:spPr/>
      <dgm:t>
        <a:bodyPr/>
        <a:lstStyle/>
        <a:p>
          <a:r>
            <a:rPr lang="en-US"/>
            <a:t>Writing utensils </a:t>
          </a:r>
        </a:p>
      </dgm:t>
    </dgm:pt>
    <dgm:pt modelId="{9FA2443F-9F98-4361-8468-6B416261676B}" type="parTrans" cxnId="{49E58ED1-4E8E-405C-B135-1EA26CE11D28}">
      <dgm:prSet/>
      <dgm:spPr/>
      <dgm:t>
        <a:bodyPr/>
        <a:lstStyle/>
        <a:p>
          <a:endParaRPr lang="en-US"/>
        </a:p>
      </dgm:t>
    </dgm:pt>
    <dgm:pt modelId="{02D33064-EDA2-4D9E-BA73-FB457A537DC5}" type="sibTrans" cxnId="{49E58ED1-4E8E-405C-B135-1EA26CE11D28}">
      <dgm:prSet/>
      <dgm:spPr/>
      <dgm:t>
        <a:bodyPr/>
        <a:lstStyle/>
        <a:p>
          <a:endParaRPr lang="en-US"/>
        </a:p>
      </dgm:t>
    </dgm:pt>
    <dgm:pt modelId="{8C364680-9EEB-4E84-9E6B-D8F36DFB56AA}" type="pres">
      <dgm:prSet presAssocID="{AB9CAEB0-FE67-4DB4-87A9-CAEE7B7599EF}" presName="vert0" presStyleCnt="0">
        <dgm:presLayoutVars>
          <dgm:dir/>
          <dgm:animOne val="branch"/>
          <dgm:animLvl val="lvl"/>
        </dgm:presLayoutVars>
      </dgm:prSet>
      <dgm:spPr/>
    </dgm:pt>
    <dgm:pt modelId="{FE6BBEC2-7EFA-4D95-8745-734F92571FC7}" type="pres">
      <dgm:prSet presAssocID="{3500C8C2-EF18-4A97-BDCD-2211AD53C648}" presName="thickLine" presStyleLbl="alignNode1" presStyleIdx="0" presStyleCnt="4"/>
      <dgm:spPr/>
    </dgm:pt>
    <dgm:pt modelId="{6D1755C1-4EE9-4F74-BFEB-C8ACC342D0E2}" type="pres">
      <dgm:prSet presAssocID="{3500C8C2-EF18-4A97-BDCD-2211AD53C648}" presName="horz1" presStyleCnt="0"/>
      <dgm:spPr/>
    </dgm:pt>
    <dgm:pt modelId="{B4C4B664-6EE4-459C-98E7-80756B7F273B}" type="pres">
      <dgm:prSet presAssocID="{3500C8C2-EF18-4A97-BDCD-2211AD53C648}" presName="tx1" presStyleLbl="revTx" presStyleIdx="0" presStyleCnt="4"/>
      <dgm:spPr/>
    </dgm:pt>
    <dgm:pt modelId="{6C7062F9-A9D0-471D-B4AD-0D3C665A0FCF}" type="pres">
      <dgm:prSet presAssocID="{3500C8C2-EF18-4A97-BDCD-2211AD53C648}" presName="vert1" presStyleCnt="0"/>
      <dgm:spPr/>
    </dgm:pt>
    <dgm:pt modelId="{E34321AD-A052-4183-8107-E88DA954E35E}" type="pres">
      <dgm:prSet presAssocID="{B8204C32-486B-405B-B495-3F5744A87784}" presName="thickLine" presStyleLbl="alignNode1" presStyleIdx="1" presStyleCnt="4"/>
      <dgm:spPr/>
    </dgm:pt>
    <dgm:pt modelId="{12AC0F09-F0CA-438E-8C95-A83A65CD95E8}" type="pres">
      <dgm:prSet presAssocID="{B8204C32-486B-405B-B495-3F5744A87784}" presName="horz1" presStyleCnt="0"/>
      <dgm:spPr/>
    </dgm:pt>
    <dgm:pt modelId="{70AAA09C-645D-4962-8FD4-47A6EAA66170}" type="pres">
      <dgm:prSet presAssocID="{B8204C32-486B-405B-B495-3F5744A87784}" presName="tx1" presStyleLbl="revTx" presStyleIdx="1" presStyleCnt="4"/>
      <dgm:spPr/>
    </dgm:pt>
    <dgm:pt modelId="{7151ADCC-D859-47C8-BBE3-9F4A7AA4D256}" type="pres">
      <dgm:prSet presAssocID="{B8204C32-486B-405B-B495-3F5744A87784}" presName="vert1" presStyleCnt="0"/>
      <dgm:spPr/>
    </dgm:pt>
    <dgm:pt modelId="{4EB4940E-8888-4F7C-9838-C6412877097A}" type="pres">
      <dgm:prSet presAssocID="{F05B4543-A15C-48A1-A25B-2391E82AA13F}" presName="thickLine" presStyleLbl="alignNode1" presStyleIdx="2" presStyleCnt="4"/>
      <dgm:spPr/>
    </dgm:pt>
    <dgm:pt modelId="{D27C28F3-6D88-418B-BB74-90AAB4B17310}" type="pres">
      <dgm:prSet presAssocID="{F05B4543-A15C-48A1-A25B-2391E82AA13F}" presName="horz1" presStyleCnt="0"/>
      <dgm:spPr/>
    </dgm:pt>
    <dgm:pt modelId="{37164A71-AFE4-4F5B-A5F8-D7478D7AC013}" type="pres">
      <dgm:prSet presAssocID="{F05B4543-A15C-48A1-A25B-2391E82AA13F}" presName="tx1" presStyleLbl="revTx" presStyleIdx="2" presStyleCnt="4"/>
      <dgm:spPr/>
    </dgm:pt>
    <dgm:pt modelId="{6F6CAF6B-F53A-4189-BA25-F166C4D8469F}" type="pres">
      <dgm:prSet presAssocID="{F05B4543-A15C-48A1-A25B-2391E82AA13F}" presName="vert1" presStyleCnt="0"/>
      <dgm:spPr/>
    </dgm:pt>
    <dgm:pt modelId="{6D33B8F1-20C8-4C8A-A564-3A4756697614}" type="pres">
      <dgm:prSet presAssocID="{23DA92E7-66EF-4B9D-BA6E-5A8B4014D6CC}" presName="thickLine" presStyleLbl="alignNode1" presStyleIdx="3" presStyleCnt="4"/>
      <dgm:spPr/>
    </dgm:pt>
    <dgm:pt modelId="{D92247E1-8BA0-4586-AB43-F5B78940F8A6}" type="pres">
      <dgm:prSet presAssocID="{23DA92E7-66EF-4B9D-BA6E-5A8B4014D6CC}" presName="horz1" presStyleCnt="0"/>
      <dgm:spPr/>
    </dgm:pt>
    <dgm:pt modelId="{1CE4C02A-7D93-4DDD-A484-DD9DA3B2A52B}" type="pres">
      <dgm:prSet presAssocID="{23DA92E7-66EF-4B9D-BA6E-5A8B4014D6CC}" presName="tx1" presStyleLbl="revTx" presStyleIdx="3" presStyleCnt="4"/>
      <dgm:spPr/>
    </dgm:pt>
    <dgm:pt modelId="{E470A949-C608-40CB-A560-A2BADE5EFA77}" type="pres">
      <dgm:prSet presAssocID="{23DA92E7-66EF-4B9D-BA6E-5A8B4014D6CC}" presName="vert1" presStyleCnt="0"/>
      <dgm:spPr/>
    </dgm:pt>
  </dgm:ptLst>
  <dgm:cxnLst>
    <dgm:cxn modelId="{4EDB4548-8B21-49C4-8C38-4D49610592DA}" srcId="{AB9CAEB0-FE67-4DB4-87A9-CAEE7B7599EF}" destId="{3500C8C2-EF18-4A97-BDCD-2211AD53C648}" srcOrd="0" destOrd="0" parTransId="{23A02100-4200-49AB-9F27-16297ECCA959}" sibTransId="{226A5A49-893C-4B36-92B4-CFC32D38346E}"/>
    <dgm:cxn modelId="{CF80CF4A-3A5D-4A89-9870-6FA6895BC38F}" type="presOf" srcId="{F05B4543-A15C-48A1-A25B-2391E82AA13F}" destId="{37164A71-AFE4-4F5B-A5F8-D7478D7AC013}" srcOrd="0" destOrd="0" presId="urn:microsoft.com/office/officeart/2008/layout/LinedList"/>
    <dgm:cxn modelId="{920C2E6D-C8F3-48CC-9329-B66D88AD156E}" type="presOf" srcId="{AB9CAEB0-FE67-4DB4-87A9-CAEE7B7599EF}" destId="{8C364680-9EEB-4E84-9E6B-D8F36DFB56AA}" srcOrd="0" destOrd="0" presId="urn:microsoft.com/office/officeart/2008/layout/LinedList"/>
    <dgm:cxn modelId="{12412072-B7C4-4B11-AED5-F22E83A6DF77}" srcId="{AB9CAEB0-FE67-4DB4-87A9-CAEE7B7599EF}" destId="{B8204C32-486B-405B-B495-3F5744A87784}" srcOrd="1" destOrd="0" parTransId="{F39158CE-3DFF-488A-BB85-6361303888DF}" sibTransId="{9771C795-59D5-4698-9420-F5C2E9893812}"/>
    <dgm:cxn modelId="{984E8582-ED2C-4D4C-A24D-16B1CC3D7B25}" srcId="{AB9CAEB0-FE67-4DB4-87A9-CAEE7B7599EF}" destId="{F05B4543-A15C-48A1-A25B-2391E82AA13F}" srcOrd="2" destOrd="0" parTransId="{A2556345-DCBF-4E78-B402-FC14495A8C1E}" sibTransId="{304F9D64-2417-4F7D-A5B2-FB88ECD02860}"/>
    <dgm:cxn modelId="{DEFAE591-C454-41A8-A8DA-2D4BA187B8CB}" type="presOf" srcId="{B8204C32-486B-405B-B495-3F5744A87784}" destId="{70AAA09C-645D-4962-8FD4-47A6EAA66170}" srcOrd="0" destOrd="0" presId="urn:microsoft.com/office/officeart/2008/layout/LinedList"/>
    <dgm:cxn modelId="{49E58ED1-4E8E-405C-B135-1EA26CE11D28}" srcId="{AB9CAEB0-FE67-4DB4-87A9-CAEE7B7599EF}" destId="{23DA92E7-66EF-4B9D-BA6E-5A8B4014D6CC}" srcOrd="3" destOrd="0" parTransId="{9FA2443F-9F98-4361-8468-6B416261676B}" sibTransId="{02D33064-EDA2-4D9E-BA73-FB457A537DC5}"/>
    <dgm:cxn modelId="{AF661DE5-F5F1-4005-BFCE-42B4B6DEB7AD}" type="presOf" srcId="{23DA92E7-66EF-4B9D-BA6E-5A8B4014D6CC}" destId="{1CE4C02A-7D93-4DDD-A484-DD9DA3B2A52B}" srcOrd="0" destOrd="0" presId="urn:microsoft.com/office/officeart/2008/layout/LinedList"/>
    <dgm:cxn modelId="{3EF85DEF-ECE2-44EA-88DC-83044F0C4769}" type="presOf" srcId="{3500C8C2-EF18-4A97-BDCD-2211AD53C648}" destId="{B4C4B664-6EE4-459C-98E7-80756B7F273B}" srcOrd="0" destOrd="0" presId="urn:microsoft.com/office/officeart/2008/layout/LinedList"/>
    <dgm:cxn modelId="{2EC79D58-E6FD-4881-8CBB-BC974BDE5B2C}" type="presParOf" srcId="{8C364680-9EEB-4E84-9E6B-D8F36DFB56AA}" destId="{FE6BBEC2-7EFA-4D95-8745-734F92571FC7}" srcOrd="0" destOrd="0" presId="urn:microsoft.com/office/officeart/2008/layout/LinedList"/>
    <dgm:cxn modelId="{CFE8DC7B-1398-4B0A-B06B-973D46D3758C}" type="presParOf" srcId="{8C364680-9EEB-4E84-9E6B-D8F36DFB56AA}" destId="{6D1755C1-4EE9-4F74-BFEB-C8ACC342D0E2}" srcOrd="1" destOrd="0" presId="urn:microsoft.com/office/officeart/2008/layout/LinedList"/>
    <dgm:cxn modelId="{1D4CD01A-D0A1-47EB-8C40-968486475E4A}" type="presParOf" srcId="{6D1755C1-4EE9-4F74-BFEB-C8ACC342D0E2}" destId="{B4C4B664-6EE4-459C-98E7-80756B7F273B}" srcOrd="0" destOrd="0" presId="urn:microsoft.com/office/officeart/2008/layout/LinedList"/>
    <dgm:cxn modelId="{3F0505BA-3AC3-4A6E-8803-01E38ACA135E}" type="presParOf" srcId="{6D1755C1-4EE9-4F74-BFEB-C8ACC342D0E2}" destId="{6C7062F9-A9D0-471D-B4AD-0D3C665A0FCF}" srcOrd="1" destOrd="0" presId="urn:microsoft.com/office/officeart/2008/layout/LinedList"/>
    <dgm:cxn modelId="{3108A15A-41B3-4030-8CBE-79ACAF9B39E2}" type="presParOf" srcId="{8C364680-9EEB-4E84-9E6B-D8F36DFB56AA}" destId="{E34321AD-A052-4183-8107-E88DA954E35E}" srcOrd="2" destOrd="0" presId="urn:microsoft.com/office/officeart/2008/layout/LinedList"/>
    <dgm:cxn modelId="{D9969B93-5A2F-4759-95AB-1AC9DCDD5549}" type="presParOf" srcId="{8C364680-9EEB-4E84-9E6B-D8F36DFB56AA}" destId="{12AC0F09-F0CA-438E-8C95-A83A65CD95E8}" srcOrd="3" destOrd="0" presId="urn:microsoft.com/office/officeart/2008/layout/LinedList"/>
    <dgm:cxn modelId="{1D83ABE8-FD80-4B5A-B9F3-BEBC318CFF10}" type="presParOf" srcId="{12AC0F09-F0CA-438E-8C95-A83A65CD95E8}" destId="{70AAA09C-645D-4962-8FD4-47A6EAA66170}" srcOrd="0" destOrd="0" presId="urn:microsoft.com/office/officeart/2008/layout/LinedList"/>
    <dgm:cxn modelId="{30C822F6-E828-41B1-BE0B-7E0751572F17}" type="presParOf" srcId="{12AC0F09-F0CA-438E-8C95-A83A65CD95E8}" destId="{7151ADCC-D859-47C8-BBE3-9F4A7AA4D256}" srcOrd="1" destOrd="0" presId="urn:microsoft.com/office/officeart/2008/layout/LinedList"/>
    <dgm:cxn modelId="{D87045A0-934D-4E65-8E40-199943340211}" type="presParOf" srcId="{8C364680-9EEB-4E84-9E6B-D8F36DFB56AA}" destId="{4EB4940E-8888-4F7C-9838-C6412877097A}" srcOrd="4" destOrd="0" presId="urn:microsoft.com/office/officeart/2008/layout/LinedList"/>
    <dgm:cxn modelId="{0D47D080-2F57-42EB-818C-C76ED4D8CDF6}" type="presParOf" srcId="{8C364680-9EEB-4E84-9E6B-D8F36DFB56AA}" destId="{D27C28F3-6D88-418B-BB74-90AAB4B17310}" srcOrd="5" destOrd="0" presId="urn:microsoft.com/office/officeart/2008/layout/LinedList"/>
    <dgm:cxn modelId="{E0291452-8BDD-4719-85AC-A3844DABBC45}" type="presParOf" srcId="{D27C28F3-6D88-418B-BB74-90AAB4B17310}" destId="{37164A71-AFE4-4F5B-A5F8-D7478D7AC013}" srcOrd="0" destOrd="0" presId="urn:microsoft.com/office/officeart/2008/layout/LinedList"/>
    <dgm:cxn modelId="{3011A592-583D-4B18-A33C-22B4CC30E572}" type="presParOf" srcId="{D27C28F3-6D88-418B-BB74-90AAB4B17310}" destId="{6F6CAF6B-F53A-4189-BA25-F166C4D8469F}" srcOrd="1" destOrd="0" presId="urn:microsoft.com/office/officeart/2008/layout/LinedList"/>
    <dgm:cxn modelId="{0CA696CE-B42B-4318-ADC1-D1F95ED11E97}" type="presParOf" srcId="{8C364680-9EEB-4E84-9E6B-D8F36DFB56AA}" destId="{6D33B8F1-20C8-4C8A-A564-3A4756697614}" srcOrd="6" destOrd="0" presId="urn:microsoft.com/office/officeart/2008/layout/LinedList"/>
    <dgm:cxn modelId="{F45F4796-4609-4B73-9A09-13F1ED21A181}" type="presParOf" srcId="{8C364680-9EEB-4E84-9E6B-D8F36DFB56AA}" destId="{D92247E1-8BA0-4586-AB43-F5B78940F8A6}" srcOrd="7" destOrd="0" presId="urn:microsoft.com/office/officeart/2008/layout/LinedList"/>
    <dgm:cxn modelId="{FB323977-536C-457F-BF35-37A878A02DA4}" type="presParOf" srcId="{D92247E1-8BA0-4586-AB43-F5B78940F8A6}" destId="{1CE4C02A-7D93-4DDD-A484-DD9DA3B2A52B}" srcOrd="0" destOrd="0" presId="urn:microsoft.com/office/officeart/2008/layout/LinedList"/>
    <dgm:cxn modelId="{F572A413-9BEB-4C8A-A8B0-3C38C3602000}" type="presParOf" srcId="{D92247E1-8BA0-4586-AB43-F5B78940F8A6}" destId="{E470A949-C608-40CB-A560-A2BADE5EFA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dirty="0">
              <a:solidFill>
                <a:schemeClr val="tx1"/>
              </a:solidFill>
            </a:rPr>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a:t>Adjust this routine to fit with your existing programming and upcoming skill focus </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93BDF77B-0003-46CD-B4BE-77717072A9B2}">
      <dgm:prSet/>
      <dgm:spPr/>
      <dgm:t>
        <a:bodyPr/>
        <a:lstStyle/>
        <a:p>
          <a:r>
            <a:rPr lang="en-US"/>
            <a:t>Share feedback based on materials and programming</a:t>
          </a:r>
        </a:p>
      </dgm:t>
    </dgm:pt>
    <dgm:pt modelId="{FFC6B8AC-F4C5-4B71-B74E-2444A637A4B3}" type="parTrans" cxnId="{C78D9466-4666-4992-BA9C-C00B81381220}">
      <dgm:prSet/>
      <dgm:spPr/>
      <dgm:t>
        <a:bodyPr/>
        <a:lstStyle/>
        <a:p>
          <a:endParaRPr lang="en-US"/>
        </a:p>
      </dgm:t>
    </dgm:pt>
    <dgm:pt modelId="{E4B27DCB-38C7-408E-8735-CED79EDF4B7E}" type="sibTrans" cxnId="{C78D9466-4666-4992-BA9C-C00B81381220}">
      <dgm:prSet/>
      <dgm:spPr/>
      <dgm:t>
        <a:bodyPr/>
        <a:lstStyle/>
        <a:p>
          <a:endParaRPr lang="en-US"/>
        </a:p>
      </dgm:t>
    </dgm:pt>
    <dgm:pt modelId="{1E2820F9-7FF6-4A1F-8D9D-80511CCB7A9C}">
      <dgm:prSet custT="1"/>
      <dgm:spPr/>
      <dgm:t>
        <a:bodyPr/>
        <a:lstStyle/>
        <a:p>
          <a:r>
            <a:rPr lang="en-US" sz="2400" dirty="0">
              <a:solidFill>
                <a:schemeClr val="tx1"/>
              </a:solidFill>
            </a:rPr>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2100"/>
            <a:t>1. Say the Word</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2100"/>
            <a:t>2. Say and Move the Phonemes</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2100"/>
            <a:t>3. Connect the Phonemes to Graphemes </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19DA0E76-A5A0-44B0-9A32-A48B56C4C290}">
      <dgm:prSet custT="1"/>
      <dgm:spPr/>
      <dgm:t>
        <a:bodyPr/>
        <a:lstStyle/>
        <a:p>
          <a:r>
            <a:rPr lang="en-US" sz="2100"/>
            <a:t>4. Say and Spell the Word</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84529"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dgm:presLayoutVars>
          <dgm:bulletEnabled val="1"/>
        </dgm:presLayoutVars>
      </dgm:prSet>
      <dgm:spPr/>
    </dgm:pt>
  </dgm:ptLst>
  <dgm:cxnLst>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1" destOrd="0" parTransId="{86BED94C-8FEE-49CF-8DFF-EA08A924EC58}" sibTransId="{37957616-8DB5-4469-82FF-678F8D6E83E2}"/>
    <dgm:cxn modelId="{3E12E85F-7EE4-4FE5-8B10-8C269B4B9C73}" srcId="{28FCD4F8-4C04-4E20-A5F0-868566EF2E4E}" destId="{521755F5-52C2-4602-ADE6-EC017A3A9DF9}" srcOrd="0"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C78D9466-4666-4992-BA9C-C00B81381220}" srcId="{521755F5-52C2-4602-ADE6-EC017A3A9DF9}" destId="{93BDF77B-0003-46CD-B4BE-77717072A9B2}" srcOrd="2" destOrd="0" parTransId="{FFC6B8AC-F4C5-4B71-B74E-2444A637A4B3}" sibTransId="{E4B27DCB-38C7-408E-8735-CED79EDF4B7E}"/>
    <dgm:cxn modelId="{787AE04B-E5EC-4788-B929-4676D98B4440}" srcId="{521755F5-52C2-4602-ADE6-EC017A3A9DF9}" destId="{97AF742F-63AF-4CD1-9EA8-FDA5CEAFD008}" srcOrd="0" destOrd="0" parTransId="{F729E2AB-739B-49C5-B5B8-D4802039E03C}" sibTransId="{F6509EDC-5585-428F-AC3B-6B19188B91DD}"/>
    <dgm:cxn modelId="{98970051-58CB-45A4-998E-8702769DD814}" type="presOf" srcId="{93BDF77B-0003-46CD-B4BE-77717072A9B2}" destId="{B1F180BF-D8AF-4704-92CB-06C8BA400E21}" srcOrd="0" destOrd="2" presId="urn:microsoft.com/office/officeart/2005/8/layout/list1"/>
    <dgm:cxn modelId="{63D39058-9A3B-4C8D-ACBD-AED8A16BB6DC}" type="presOf" srcId="{7F1B9831-ADC2-4A62-9AEB-F06A52A0AAB5}" destId="{1AF75737-2447-43D7-B633-4593F150BD8A}" srcOrd="0" destOrd="2" presId="urn:microsoft.com/office/officeart/2005/8/layout/list1"/>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65BF35D7-08AF-44EC-8EC2-7824EB16400D}" type="presOf" srcId="{521755F5-52C2-4602-ADE6-EC017A3A9DF9}" destId="{48F2444A-61F9-4B02-A683-031A25A632F4}" srcOrd="0" destOrd="0"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36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238297" y="180944"/>
          <a:ext cx="433267" cy="433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909862" y="36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phoneme grapheme mapping</a:t>
          </a:r>
        </a:p>
      </dsp:txBody>
      <dsp:txXfrm>
        <a:off x="909862" y="3698"/>
        <a:ext cx="4930931" cy="787759"/>
      </dsp:txXfrm>
    </dsp:sp>
    <dsp:sp modelId="{8A2544E7-975A-4E09-BF66-9A8EFEB70397}">
      <dsp:nvSpPr>
        <dsp:cNvPr id="0" name=""/>
        <dsp:cNvSpPr/>
      </dsp:nvSpPr>
      <dsp:spPr>
        <a:xfrm>
          <a:off x="0" y="9883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238297" y="1165643"/>
          <a:ext cx="433267" cy="433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909862" y="9883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909862" y="988398"/>
        <a:ext cx="4930931" cy="787759"/>
      </dsp:txXfrm>
    </dsp:sp>
    <dsp:sp modelId="{10EBE445-40BA-40E8-9D8A-113605F9A0B0}">
      <dsp:nvSpPr>
        <dsp:cNvPr id="0" name=""/>
        <dsp:cNvSpPr/>
      </dsp:nvSpPr>
      <dsp:spPr>
        <a:xfrm>
          <a:off x="0" y="19730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238297" y="2150343"/>
          <a:ext cx="433267" cy="433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909862" y="19730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Incorporate a PGM routine through modeling and practice </a:t>
          </a:r>
        </a:p>
      </dsp:txBody>
      <dsp:txXfrm>
        <a:off x="909862" y="1973097"/>
        <a:ext cx="4930931" cy="787759"/>
      </dsp:txXfrm>
    </dsp:sp>
    <dsp:sp modelId="{F98566AE-7B3A-495B-9750-FB613D8697E4}">
      <dsp:nvSpPr>
        <dsp:cNvPr id="0" name=""/>
        <dsp:cNvSpPr/>
      </dsp:nvSpPr>
      <dsp:spPr>
        <a:xfrm>
          <a:off x="0" y="29577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C41E79AB-FE91-44B6-9F44-8C108CB21055}">
      <dsp:nvSpPr>
        <dsp:cNvPr id="0" name=""/>
        <dsp:cNvSpPr/>
      </dsp:nvSpPr>
      <dsp:spPr>
        <a:xfrm>
          <a:off x="238297" y="3135043"/>
          <a:ext cx="433267" cy="433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6F85D-56C6-4D07-B0DF-8FE80AA7E244}">
      <dsp:nvSpPr>
        <dsp:cNvPr id="0" name=""/>
        <dsp:cNvSpPr/>
      </dsp:nvSpPr>
      <dsp:spPr>
        <a:xfrm>
          <a:off x="909862" y="29577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Develop a plan to assess and progress monitor</a:t>
          </a:r>
        </a:p>
      </dsp:txBody>
      <dsp:txXfrm>
        <a:off x="909862" y="2957797"/>
        <a:ext cx="4930931" cy="787759"/>
      </dsp:txXfrm>
    </dsp:sp>
    <dsp:sp modelId="{AACC3483-4FEA-418A-88E6-75837B3CB9B3}">
      <dsp:nvSpPr>
        <dsp:cNvPr id="0" name=""/>
        <dsp:cNvSpPr/>
      </dsp:nvSpPr>
      <dsp:spPr>
        <a:xfrm>
          <a:off x="0" y="3942496"/>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238297" y="4119742"/>
          <a:ext cx="433267" cy="433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909862" y="3942496"/>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909862" y="3942496"/>
        <a:ext cx="4930931" cy="787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Explicit</a:t>
          </a:r>
          <a:r>
            <a:rPr lang="en-US" sz="22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Systematic</a:t>
          </a:r>
          <a:r>
            <a:rPr lang="en-US" sz="22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Engaging</a:t>
          </a:r>
          <a:r>
            <a:rPr lang="en-US" sz="22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Frequency</a:t>
          </a:r>
          <a:r>
            <a:rPr lang="en-US" sz="2200" kern="1200"/>
            <a:t> – PGM can be a daily component of phonics instruction with ample opportunities for students to practice </a:t>
          </a:r>
        </a:p>
      </dsp:txBody>
      <dsp:txXfrm>
        <a:off x="0" y="3295486"/>
        <a:ext cx="6891188" cy="109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1. Say the Word </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2. Say and Move the Phonemes</a:t>
          </a:r>
          <a:endParaRPr lang="en-US" sz="2200" kern="1200">
            <a:solidFill>
              <a:schemeClr val="tx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3. Connect the Phonemes to Graphemes </a:t>
          </a:r>
          <a:endParaRPr lang="en-US" sz="2200" kern="1200">
            <a:solidFill>
              <a:schemeClr val="tx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4. Say and Spell the Word </a:t>
          </a:r>
          <a:endParaRPr lang="en-US" sz="2200" kern="1200">
            <a:solidFill>
              <a:schemeClr val="tx1"/>
            </a:solidFill>
          </a:endParaRPr>
        </a:p>
      </dsp:txBody>
      <dsp:txXfrm>
        <a:off x="1211115" y="3934261"/>
        <a:ext cx="4652606" cy="1048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BBEC2-7EFA-4D95-8745-734F92571FC7}">
      <dsp:nvSpPr>
        <dsp:cNvPr id="0" name=""/>
        <dsp:cNvSpPr/>
      </dsp:nvSpPr>
      <dsp:spPr>
        <a:xfrm>
          <a:off x="0" y="0"/>
          <a:ext cx="4492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4B664-6EE4-459C-98E7-80756B7F273B}">
      <dsp:nvSpPr>
        <dsp:cNvPr id="0" name=""/>
        <dsp:cNvSpPr/>
      </dsp:nvSpPr>
      <dsp:spPr>
        <a:xfrm>
          <a:off x="0" y="0"/>
          <a:ext cx="4492454" cy="95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For this routine, students will need: </a:t>
          </a:r>
        </a:p>
      </dsp:txBody>
      <dsp:txXfrm>
        <a:off x="0" y="0"/>
        <a:ext cx="4492454" cy="951573"/>
      </dsp:txXfrm>
    </dsp:sp>
    <dsp:sp modelId="{E34321AD-A052-4183-8107-E88DA954E35E}">
      <dsp:nvSpPr>
        <dsp:cNvPr id="0" name=""/>
        <dsp:cNvSpPr/>
      </dsp:nvSpPr>
      <dsp:spPr>
        <a:xfrm>
          <a:off x="0" y="951573"/>
          <a:ext cx="4492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AA09C-645D-4962-8FD4-47A6EAA66170}">
      <dsp:nvSpPr>
        <dsp:cNvPr id="0" name=""/>
        <dsp:cNvSpPr/>
      </dsp:nvSpPr>
      <dsp:spPr>
        <a:xfrm>
          <a:off x="0" y="951573"/>
          <a:ext cx="4492454" cy="95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Phoneme Grapheme Mapping Sheet or Elkonin Boxes </a:t>
          </a:r>
        </a:p>
      </dsp:txBody>
      <dsp:txXfrm>
        <a:off x="0" y="951573"/>
        <a:ext cx="4492454" cy="951573"/>
      </dsp:txXfrm>
    </dsp:sp>
    <dsp:sp modelId="{4EB4940E-8888-4F7C-9838-C6412877097A}">
      <dsp:nvSpPr>
        <dsp:cNvPr id="0" name=""/>
        <dsp:cNvSpPr/>
      </dsp:nvSpPr>
      <dsp:spPr>
        <a:xfrm>
          <a:off x="0" y="1903146"/>
          <a:ext cx="4492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64A71-AFE4-4F5B-A5F8-D7478D7AC013}">
      <dsp:nvSpPr>
        <dsp:cNvPr id="0" name=""/>
        <dsp:cNvSpPr/>
      </dsp:nvSpPr>
      <dsp:spPr>
        <a:xfrm>
          <a:off x="0" y="1903146"/>
          <a:ext cx="4492454" cy="95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Chips, counters, coins, cubes, etc.</a:t>
          </a:r>
        </a:p>
      </dsp:txBody>
      <dsp:txXfrm>
        <a:off x="0" y="1903146"/>
        <a:ext cx="4492454" cy="951573"/>
      </dsp:txXfrm>
    </dsp:sp>
    <dsp:sp modelId="{6D33B8F1-20C8-4C8A-A564-3A4756697614}">
      <dsp:nvSpPr>
        <dsp:cNvPr id="0" name=""/>
        <dsp:cNvSpPr/>
      </dsp:nvSpPr>
      <dsp:spPr>
        <a:xfrm>
          <a:off x="0" y="2854720"/>
          <a:ext cx="4492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4C02A-7D93-4DDD-A484-DD9DA3B2A52B}">
      <dsp:nvSpPr>
        <dsp:cNvPr id="0" name=""/>
        <dsp:cNvSpPr/>
      </dsp:nvSpPr>
      <dsp:spPr>
        <a:xfrm>
          <a:off x="0" y="2854720"/>
          <a:ext cx="4492454" cy="95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Writing utensils </a:t>
          </a:r>
        </a:p>
      </dsp:txBody>
      <dsp:txXfrm>
        <a:off x="0" y="2854720"/>
        <a:ext cx="4492454" cy="951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479968"/>
          <a:ext cx="6972946" cy="21966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37388"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Clear up any misconceptions</a:t>
          </a:r>
        </a:p>
        <a:p>
          <a:pPr marL="228600" lvl="1" indent="-228600" algn="l" defTabSz="933450">
            <a:lnSpc>
              <a:spcPct val="90000"/>
            </a:lnSpc>
            <a:spcBef>
              <a:spcPct val="0"/>
            </a:spcBef>
            <a:spcAft>
              <a:spcPct val="15000"/>
            </a:spcAft>
            <a:buChar char="•"/>
          </a:pPr>
          <a:r>
            <a:rPr lang="en-US" sz="2100" kern="1200"/>
            <a:t>Adjust this routine to fit with your existing programming and upcoming skill focus </a:t>
          </a:r>
        </a:p>
        <a:p>
          <a:pPr marL="228600" lvl="1" indent="-228600" algn="l" defTabSz="933450">
            <a:lnSpc>
              <a:spcPct val="90000"/>
            </a:lnSpc>
            <a:spcBef>
              <a:spcPct val="0"/>
            </a:spcBef>
            <a:spcAft>
              <a:spcPct val="15000"/>
            </a:spcAft>
            <a:buChar char="•"/>
          </a:pPr>
          <a:r>
            <a:rPr lang="en-US" sz="2100" kern="1200"/>
            <a:t>Share feedback based on materials and programming</a:t>
          </a:r>
        </a:p>
      </dsp:txBody>
      <dsp:txXfrm>
        <a:off x="0" y="479968"/>
        <a:ext cx="6972946" cy="2196697"/>
      </dsp:txXfrm>
    </dsp:sp>
    <dsp:sp modelId="{99DFD2F1-1642-42AB-926B-39761DDEF0C7}">
      <dsp:nvSpPr>
        <dsp:cNvPr id="0" name=""/>
        <dsp:cNvSpPr/>
      </dsp:nvSpPr>
      <dsp:spPr>
        <a:xfrm>
          <a:off x="331963" y="61541"/>
          <a:ext cx="6639272"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Plan with your grade level teams or colleagues</a:t>
          </a:r>
        </a:p>
      </dsp:txBody>
      <dsp:txXfrm>
        <a:off x="367989" y="97567"/>
        <a:ext cx="6567220" cy="665948"/>
      </dsp:txXfrm>
    </dsp:sp>
    <dsp:sp modelId="{1AF75737-2447-43D7-B633-4593F150BD8A}">
      <dsp:nvSpPr>
        <dsp:cNvPr id="0" name=""/>
        <dsp:cNvSpPr/>
      </dsp:nvSpPr>
      <dsp:spPr>
        <a:xfrm>
          <a:off x="0" y="3360151"/>
          <a:ext cx="6972946" cy="2008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37388"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Say the Word</a:t>
          </a:r>
        </a:p>
        <a:p>
          <a:pPr marL="228600" lvl="1" indent="-228600" algn="l" defTabSz="933450">
            <a:lnSpc>
              <a:spcPct val="90000"/>
            </a:lnSpc>
            <a:spcBef>
              <a:spcPct val="0"/>
            </a:spcBef>
            <a:spcAft>
              <a:spcPct val="15000"/>
            </a:spcAft>
            <a:buChar char="•"/>
          </a:pPr>
          <a:r>
            <a:rPr lang="en-US" sz="2100" kern="1200"/>
            <a:t>2. Say and Move the Phonemes</a:t>
          </a:r>
        </a:p>
        <a:p>
          <a:pPr marL="228600" lvl="1" indent="-228600" algn="l" defTabSz="933450">
            <a:lnSpc>
              <a:spcPct val="90000"/>
            </a:lnSpc>
            <a:spcBef>
              <a:spcPct val="0"/>
            </a:spcBef>
            <a:spcAft>
              <a:spcPct val="15000"/>
            </a:spcAft>
            <a:buChar char="•"/>
          </a:pPr>
          <a:r>
            <a:rPr lang="en-US" sz="2100" kern="1200"/>
            <a:t>3. Connect the Phonemes to Graphemes </a:t>
          </a:r>
        </a:p>
        <a:p>
          <a:pPr marL="228600" lvl="1" indent="-228600" algn="l" defTabSz="933450">
            <a:lnSpc>
              <a:spcPct val="90000"/>
            </a:lnSpc>
            <a:spcBef>
              <a:spcPct val="0"/>
            </a:spcBef>
            <a:spcAft>
              <a:spcPct val="15000"/>
            </a:spcAft>
            <a:buChar char="•"/>
          </a:pPr>
          <a:r>
            <a:rPr lang="en-US" sz="2100" kern="1200"/>
            <a:t>4. Say and Spell the Word</a:t>
          </a:r>
        </a:p>
      </dsp:txBody>
      <dsp:txXfrm>
        <a:off x="0" y="3360151"/>
        <a:ext cx="6972946" cy="2008125"/>
      </dsp:txXfrm>
    </dsp:sp>
    <dsp:sp modelId="{6C101C51-A7F0-4D3B-82A9-31F6628214BF}">
      <dsp:nvSpPr>
        <dsp:cNvPr id="0" name=""/>
        <dsp:cNvSpPr/>
      </dsp:nvSpPr>
      <dsp:spPr>
        <a:xfrm>
          <a:off x="331963" y="2762238"/>
          <a:ext cx="6639272" cy="966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Practice the routine with adjustments for your classroom</a:t>
          </a:r>
        </a:p>
      </dsp:txBody>
      <dsp:txXfrm>
        <a:off x="379164" y="2809439"/>
        <a:ext cx="6544870" cy="8725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10/23/2024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de.state.co.us/coloradoliteracy/leaderlookfor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Science of Reading professional development series brought to you by the Colorado Department of Education Elementary Literacy and School Readiness office. This lab session is focusing on implementing a routine for phoneme grapheme mapping. </a:t>
            </a:r>
          </a:p>
          <a:p>
            <a:endParaRPr lang="en-US" dirty="0"/>
          </a:p>
          <a:p>
            <a:r>
              <a:rPr lang="en-US" b="1" u="sng" dirty="0"/>
              <a:t>Facilitator Notes</a:t>
            </a:r>
            <a:endParaRPr lang="en-US" b="1" u="sng" dirty="0">
              <a:cs typeface="Calibri"/>
            </a:endParaRPr>
          </a:p>
          <a:p>
            <a:r>
              <a:rPr lang="en-US" dirty="0"/>
              <a:t>For this session, participants will need:</a:t>
            </a:r>
          </a:p>
          <a:p>
            <a:pPr marL="171450" indent="-171450">
              <a:buFont typeface="Courier New" panose="02070309020205020404" pitchFamily="49" charset="0"/>
              <a:buChar char="o"/>
            </a:pPr>
            <a:r>
              <a:rPr lang="en-US" dirty="0"/>
              <a:t>Curriculum materials, including lesson plans, scope and sequence, and current teaching manuals for teaching phonics</a:t>
            </a:r>
          </a:p>
          <a:p>
            <a:pPr marL="171450" indent="-171450">
              <a:buFont typeface="Courier New" panose="02070309020205020404" pitchFamily="49" charset="0"/>
              <a:buChar char="o"/>
            </a:pPr>
            <a:r>
              <a:rPr lang="en-US" dirty="0"/>
              <a:t>Printed copy of the CDE PGM Directions</a:t>
            </a:r>
          </a:p>
          <a:p>
            <a:pPr marL="171450" indent="-171450">
              <a:buFont typeface="Courier New" panose="02070309020205020404" pitchFamily="49" charset="0"/>
              <a:buChar char="o"/>
            </a:pPr>
            <a:r>
              <a:rPr lang="en-US" dirty="0"/>
              <a:t>Printed copy of the PCG PGM Routine </a:t>
            </a:r>
          </a:p>
          <a:p>
            <a:pPr marL="171450" indent="-171450">
              <a:buFont typeface="Courier New" panose="02070309020205020404" pitchFamily="49" charset="0"/>
              <a:buChar char="o"/>
            </a:pPr>
            <a:r>
              <a:rPr lang="en-US" dirty="0"/>
              <a:t>Chips, counters, coins, cubes, etc.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t>Writing utensils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defRPr/>
            </a:pPr>
            <a:r>
              <a:rPr lang="en-US" sz="1200" dirty="0">
                <a:latin typeface="+mn-lt"/>
              </a:rPr>
              <a:t>Tolman’s hourglass pictured here illustrates the relationship between the phases of phonological skill development and word reading skill development through phonics instruction.</a:t>
            </a:r>
            <a:r>
              <a:rPr lang="en-US" dirty="0">
                <a:latin typeface="+mn-lt"/>
              </a:rPr>
              <a:t> </a:t>
            </a:r>
            <a:endParaRPr lang="en-US" sz="1200" dirty="0">
              <a:latin typeface="+mn-lt"/>
            </a:endParaRPr>
          </a:p>
          <a:p>
            <a:pPr marL="0" lvl="0" indent="0" algn="l" rtl="0">
              <a:lnSpc>
                <a:spcPct val="100000"/>
              </a:lnSpc>
              <a:spcBef>
                <a:spcPts val="0"/>
              </a:spcBef>
              <a:spcAft>
                <a:spcPts val="0"/>
              </a:spcAft>
              <a:buSzPts val="1100"/>
              <a:buNone/>
            </a:pPr>
            <a:endParaRPr lang="en-US" b="0" i="0" dirty="0">
              <a:solidFill>
                <a:srgbClr val="444444"/>
              </a:solidFill>
              <a:effectLst/>
              <a:latin typeface="+mn-lt"/>
            </a:endParaRPr>
          </a:p>
          <a:p>
            <a:pPr marL="0" lvl="0" indent="0" algn="l" rtl="0">
              <a:lnSpc>
                <a:spcPct val="100000"/>
              </a:lnSpc>
              <a:spcBef>
                <a:spcPts val="0"/>
              </a:spcBef>
              <a:spcAft>
                <a:spcPts val="0"/>
              </a:spcAft>
              <a:buSzPts val="1100"/>
              <a:buNone/>
            </a:pPr>
            <a:r>
              <a:rPr lang="en-US" b="0" i="0" dirty="0">
                <a:solidFill>
                  <a:srgbClr val="444444"/>
                </a:solidFill>
                <a:effectLst/>
                <a:latin typeface="+mn-lt"/>
              </a:rPr>
              <a:t>The hourglass depicts the progression of skills that need to be taught within the phonological awareness continuum and how they are connected to print in the orthographic or written code skill continuum. When teaching phonological awareness, we start working with larger units and move to smaller units. Early skills include identifying, isolating, and manipulating syllables, onsets, and rimes. It’s not a strict stage-by-stage progression. Students don’t need to master syllables before they can understand rhyming or alliteration. The skills do need to progress to working at the phoneme level which is most important in learning to read. Basic phoneme level skills are phoneme blending and segmenting and move to advanced phonemic awareness skills which can be demonstrated through the ability to complete phoneme deletion, substitution, and reversal tasks.</a:t>
            </a:r>
          </a:p>
          <a:p>
            <a:pPr marL="0" lvl="0" indent="0" algn="l" rtl="0">
              <a:lnSpc>
                <a:spcPct val="100000"/>
              </a:lnSpc>
              <a:spcBef>
                <a:spcPts val="0"/>
              </a:spcBef>
              <a:spcAft>
                <a:spcPts val="0"/>
              </a:spcAft>
              <a:buSzPts val="1100"/>
              <a:buNone/>
            </a:pPr>
            <a:endParaRPr lang="en-US" b="0" i="0" dirty="0">
              <a:solidFill>
                <a:srgbClr val="444444"/>
              </a:solidFill>
              <a:effectLst/>
              <a:latin typeface="+mn-lt"/>
            </a:endParaRPr>
          </a:p>
          <a:p>
            <a:pPr>
              <a:buSzPts val="1100"/>
            </a:pPr>
            <a:r>
              <a:rPr lang="en-US" b="0" i="0" dirty="0">
                <a:solidFill>
                  <a:srgbClr val="444444"/>
                </a:solidFill>
                <a:effectLst/>
                <a:latin typeface="+mn-lt"/>
              </a:rPr>
              <a:t>The skills in the phonological awareness continuum are connected to print as students learn phonics or orthographic skills starting with individual letters moving to more complex graphemes and larger orthographic units. This begins with learning phoneme grapheme correspondences: single letters representing a phoneme, then digraphs, trigraphs, vowel teams, then larger units including blends, word families, syllables, then word study through morphemes and etymology.</a:t>
            </a:r>
            <a:r>
              <a:rPr lang="en-US" dirty="0">
                <a:solidFill>
                  <a:srgbClr val="444444"/>
                </a:solidFill>
                <a:latin typeface="+mn-lt"/>
              </a:rPr>
              <a:t>  </a:t>
            </a:r>
            <a:endParaRPr lang="en-US" dirty="0">
              <a:latin typeface="+mn-lt"/>
            </a:endParaRPr>
          </a:p>
        </p:txBody>
      </p:sp>
    </p:spTree>
    <p:extLst>
      <p:ext uri="{BB962C8B-B14F-4D97-AF65-F5344CB8AC3E}">
        <p14:creationId xmlns:p14="http://schemas.microsoft.com/office/powerpoint/2010/main" val="420575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a:ea typeface="Calibri"/>
                <a:cs typeface="Calibri"/>
              </a:rPr>
              <a:t>The English language has approximately 44 sounds, 26 letters, and over 200 ways to arrange the letters to spell the 44 sounds. </a:t>
            </a:r>
          </a:p>
          <a:p>
            <a:endParaRPr lang="en-US" b="0" i="0" u="none" strike="noStrike">
              <a:solidFill>
                <a:srgbClr val="000000"/>
              </a:solidFill>
              <a:effectLst/>
              <a:latin typeface="Calibri" panose="020F0502020204030204" pitchFamily="34" charset="0"/>
            </a:endParaRPr>
          </a:p>
          <a:p>
            <a:r>
              <a:rPr lang="en-US"/>
              <a:t>There are 25 consonant sounds and 19 vowel sounds, included the unaccented schwa vowel.</a:t>
            </a:r>
          </a:p>
          <a:p>
            <a:r>
              <a:rPr lang="en-US"/>
              <a:t>The diacritical marks above some of the vowel sounds are added to denote if the vowel is “long” (macron) or “short” (breve).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2496366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Phoneme grapheme mapping was developed by Kathryn E. S. Grace (2005) and is an explicit instructional practice that teaches students the direct relationship between the individual speech sounds they hear in a word, the phonemes, and the letter or combination of letters used to represent them in print. It is an especially powerful way to support encoding as students are learning orthographic patterns for spelling in English.</a:t>
            </a:r>
          </a:p>
          <a:p>
            <a:endParaRPr lang="en-US" dirty="0"/>
          </a:p>
          <a:p>
            <a:r>
              <a:rPr lang="en-US" dirty="0"/>
              <a:t>When using PGM as part of phonics instruction, it is important to reinforce the phonics skills students are learning in their scope and sequence of skill instruction as well as reviewing previously taught skills through careful selection of words students are asked to map. Initially, PGM supports phoneme segmentation and one-to-one phoneme grapheme correspondences. As phonics instruction becomes more complex, PGM helps students master the variety of spelling patterns that can represent a phoneme in English. </a:t>
            </a:r>
          </a:p>
          <a:p>
            <a:endParaRPr lang="en-US" dirty="0"/>
          </a:p>
          <a:p>
            <a:r>
              <a:rPr lang="en-US" dirty="0"/>
              <a:t>Phoneme grapheme mapping is most effective when used to practice a targeted phonics skill, rather than a random selection of spelling patterns. </a:t>
            </a:r>
          </a:p>
          <a:p>
            <a:endParaRPr lang="en-US" dirty="0"/>
          </a:p>
          <a:p>
            <a:r>
              <a:rPr lang="en-US" dirty="0"/>
              <a:t>(</a:t>
            </a:r>
            <a:r>
              <a:rPr lang="en-US" b="1" dirty="0"/>
              <a:t>CLICK</a:t>
            </a:r>
            <a:r>
              <a:rPr lang="en-US" dirty="0"/>
              <a:t> for word list to appear) For example, when students are learning about the long /a/ sound spelled by vowel digraphs ai and ay, and how these spellings are typically positioned in English words, a list for PGM may include words like </a:t>
            </a:r>
            <a:r>
              <a:rPr lang="en-US" i="1" dirty="0"/>
              <a:t>train, tail, play, rain, day, brain, and spray. </a:t>
            </a: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252872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Light" panose="020F0302020204030204" pitchFamily="34" charset="0"/>
                <a:cs typeface="Calibri Light" panose="020F0302020204030204" pitchFamily="34" charset="0"/>
              </a:rPr>
              <a:t>Phoneme grapheme mapping incorporates the use of Elkonin boxes. Elkonin boxes are SOUND boxes, so each box represents one speech sound, or phoneme, in a word. This means that sometimes there will be more than one letter in a box to represent a single sound. (This is why the term “grapheme” is more precise than “letter” when talking about matching speech sounds to 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For example, “rain” has 3 sounds. </a:t>
            </a:r>
            <a:r>
              <a:rPr lang="en-US" sz="1200" i="1" dirty="0">
                <a:latin typeface="Calibri Light" panose="020F0302020204030204" pitchFamily="34" charset="0"/>
                <a:cs typeface="Calibri Light" panose="020F0302020204030204" pitchFamily="34" charset="0"/>
              </a:rPr>
              <a:t>Click to move the disk for each sound and say /r/-/ā/-/n/.</a:t>
            </a:r>
          </a:p>
          <a:p>
            <a:endParaRPr lang="en-US" dirty="0"/>
          </a:p>
          <a:p>
            <a:r>
              <a:rPr lang="en-US" b="0" dirty="0"/>
              <a:t>The next few slides will walk through how to utilize these boxes for different graphemes. </a:t>
            </a:r>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34276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libri Light" panose="020F0302020204030204" pitchFamily="34" charset="0"/>
                <a:cs typeface="Calibri Light" panose="020F0302020204030204" pitchFamily="34" charset="0"/>
              </a:rPr>
              <a:t>A digraph is two letters that represent one sound. </a:t>
            </a:r>
          </a:p>
          <a:p>
            <a:pPr algn="l"/>
            <a:r>
              <a:rPr lang="en-US" sz="1200" dirty="0">
                <a:latin typeface="Calibri Light" panose="020F0302020204030204" pitchFamily="34" charset="0"/>
                <a:cs typeface="Calibri Light" panose="020F0302020204030204" pitchFamily="34" charset="0"/>
              </a:rPr>
              <a:t>There are vowel digraphs (such as ai, ay, ee, oa) and consonant digraphs (such as sh, th, ck). </a:t>
            </a:r>
          </a:p>
          <a:p>
            <a:pPr algn="l"/>
            <a:r>
              <a:rPr lang="en-US" sz="1200" dirty="0">
                <a:latin typeface="Calibri Light" panose="020F0302020204030204" pitchFamily="34" charset="0"/>
                <a:cs typeface="Calibri Light" panose="020F0302020204030204" pitchFamily="34" charset="0"/>
              </a:rPr>
              <a:t>A digraph is represented by putting both letters in one box.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41003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A trigraph is three letters that represent one sound.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For these examples, all three letters should be written in one box.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2143101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cs typeface="Calibri Light" panose="020F0302020204030204" pitchFamily="34" charset="0"/>
              </a:rPr>
              <a:t>A diphthong is a sound formed by the combination of two vowels in the same syllable whose sounds blend together with a slide or shift during the production of the syllable</a:t>
            </a:r>
            <a:r>
              <a:rPr lang="en-US" sz="1200" b="0" dirty="0">
                <a:cs typeface="Calibri Light" panose="020F0302020204030204" pitchFamily="34" charset="0"/>
              </a:rPr>
              <a:t>. </a:t>
            </a:r>
          </a:p>
          <a:p>
            <a:endParaRPr lang="en-US" b="0" dirty="0"/>
          </a:p>
          <a:p>
            <a:r>
              <a:rPr lang="en-US" b="0" dirty="0"/>
              <a:t>Similar to the digraphs, both letters will go in one box</a:t>
            </a:r>
            <a:r>
              <a:rPr lang="en-US" b="1" dirty="0"/>
              <a:t>. </a:t>
            </a: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52400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double consonant is a consonant letter occurring twice in succession in a word representing a single speech sound. </a:t>
            </a:r>
          </a:p>
          <a:p>
            <a:r>
              <a:rPr lang="en-US" b="0" dirty="0"/>
              <a:t>The examples below follow the Doubling the Final Consonant Rule, also called the Floss Rule. </a:t>
            </a:r>
          </a:p>
          <a:p>
            <a:r>
              <a:rPr lang="en-US" b="0" dirty="0"/>
              <a:t>In a one syllable base word after a short vowel, final /f/, /l/, /s/, and /z/ are spelled ff, ll, ss, zz.</a:t>
            </a:r>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17</a:t>
            </a:fld>
            <a:endParaRPr lang="en-US"/>
          </a:p>
        </p:txBody>
      </p:sp>
    </p:spTree>
    <p:extLst>
      <p:ext uri="{BB962C8B-B14F-4D97-AF65-F5344CB8AC3E}">
        <p14:creationId xmlns:p14="http://schemas.microsoft.com/office/powerpoint/2010/main" val="51629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Whenever you see a vowel followed by the letter “r” in the same syllable, the 2 letters are pronounced together as one sound. The vowel r combination will go in one box. </a:t>
            </a: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18</a:t>
            </a:fld>
            <a:endParaRPr lang="en-US"/>
          </a:p>
        </p:txBody>
      </p:sp>
    </p:spTree>
    <p:extLst>
      <p:ext uri="{BB962C8B-B14F-4D97-AF65-F5344CB8AC3E}">
        <p14:creationId xmlns:p14="http://schemas.microsoft.com/office/powerpoint/2010/main" val="187185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Silent “e” refers </a:t>
            </a:r>
            <a:r>
              <a:rPr lang="en-US" sz="1200" i="0" dirty="0">
                <a:effectLst/>
                <a:latin typeface="Calibri Light" panose="020F0302020204030204" pitchFamily="34" charset="0"/>
                <a:cs typeface="Calibri Light" panose="020F0302020204030204" pitchFamily="34" charset="0"/>
              </a:rPr>
              <a:t>to the use of an unpronounced E after another letter (usually a consonant) at the end of a word.</a:t>
            </a: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Silent “e” patterns use one box for the last two letters. The ‘e’ is offset to the bottom right corner of the box to show it is silent.</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19</a:t>
            </a:fld>
            <a:endParaRPr lang="en-US"/>
          </a:p>
        </p:txBody>
      </p:sp>
    </p:spTree>
    <p:extLst>
      <p:ext uri="{BB962C8B-B14F-4D97-AF65-F5344CB8AC3E}">
        <p14:creationId xmlns:p14="http://schemas.microsoft.com/office/powerpoint/2010/main" val="7940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129335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Light" panose="020F0302020204030204" pitchFamily="34" charset="0"/>
                <a:cs typeface="Calibri Light" panose="020F0302020204030204" pitchFamily="34" charset="0"/>
              </a:rPr>
              <a:t>The letter X stands for two sounds in a word. This is the only single letter in the English alphabet that represents two speech sounds.</a:t>
            </a:r>
          </a:p>
          <a:p>
            <a:endParaRPr lang="en-US" sz="1200" b="0" dirty="0">
              <a:latin typeface="Calibri Light" panose="020F0302020204030204" pitchFamily="34" charset="0"/>
              <a:cs typeface="Calibri Light" panose="020F0302020204030204" pitchFamily="34" charset="0"/>
            </a:endParaRPr>
          </a:p>
          <a:p>
            <a:r>
              <a:rPr lang="en-US" sz="1200" b="0" dirty="0">
                <a:latin typeface="Calibri Light" panose="020F0302020204030204" pitchFamily="34" charset="0"/>
                <a:cs typeface="Calibri Light" panose="020F0302020204030204" pitchFamily="34" charset="0"/>
              </a:rPr>
              <a:t>If you are mapping words with the letter X, place the X on the line between two sound boxes to show that the letter represents two phonemes heard in the word (/k/ /s/).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20</a:t>
            </a:fld>
            <a:endParaRPr lang="en-US"/>
          </a:p>
        </p:txBody>
      </p:sp>
    </p:spTree>
    <p:extLst>
      <p:ext uri="{BB962C8B-B14F-4D97-AF65-F5344CB8AC3E}">
        <p14:creationId xmlns:p14="http://schemas.microsoft.com/office/powerpoint/2010/main" val="424076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Light" panose="020F0302020204030204" pitchFamily="34" charset="0"/>
                <a:cs typeface="Calibri Light" panose="020F0302020204030204" pitchFamily="34" charset="0"/>
              </a:rPr>
              <a:t>The letters ‘q’ and ‘u’ make two sounds in a word /k/ and /w/. The letter q only occurs in English words followed by the letter u, so we often blend these two sounds to say /kw/ when referring to these letters.</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When writing a word with a ‘</a:t>
            </a:r>
            <a:r>
              <a:rPr lang="en-US" sz="1200" dirty="0" err="1">
                <a:latin typeface="Calibri Light" panose="020F0302020204030204" pitchFamily="34" charset="0"/>
                <a:cs typeface="Calibri Light" panose="020F0302020204030204" pitchFamily="34" charset="0"/>
              </a:rPr>
              <a:t>qu</a:t>
            </a:r>
            <a:r>
              <a:rPr lang="en-US" sz="1200" dirty="0">
                <a:latin typeface="Calibri Light" panose="020F0302020204030204" pitchFamily="34" charset="0"/>
                <a:cs typeface="Calibri Light" panose="020F0302020204030204" pitchFamily="34" charset="0"/>
              </a:rPr>
              <a:t>’ spelling, use two boxes but write the ‘q’ close to the right-hand line in one box and the ‘u’ close to the left-hand line in the next box. </a:t>
            </a:r>
          </a:p>
          <a:p>
            <a:r>
              <a:rPr lang="en-US" sz="1200" dirty="0">
                <a:latin typeface="Calibri Light" panose="020F0302020204030204" pitchFamily="34" charset="0"/>
                <a:cs typeface="Calibri Light" panose="020F0302020204030204" pitchFamily="34" charset="0"/>
              </a:rPr>
              <a:t>This places them close together on the paper to recognize that they are connected and work together to represent /kw/.</a:t>
            </a: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21</a:t>
            </a:fld>
            <a:endParaRPr lang="en-US"/>
          </a:p>
        </p:txBody>
      </p:sp>
    </p:spTree>
    <p:extLst>
      <p:ext uri="{BB962C8B-B14F-4D97-AF65-F5344CB8AC3E}">
        <p14:creationId xmlns:p14="http://schemas.microsoft.com/office/powerpoint/2010/main" val="207536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phoneme grapheme mapping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22</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Here are the features of effective instruction as it relates to phonics instruction.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explicit with clear </a:t>
            </a:r>
            <a:r>
              <a:rPr lang="en-US" dirty="0"/>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Instruction should be systematic, focusing on 1 or 2 skills at a time, and moving from simpler to more complex progression.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PGM can be a daily component of phonics instruction or any time students need additional support with connecting phonemes to graphemes. Students need ample opportunities to practice in order to build automaticity. </a:t>
            </a:r>
          </a:p>
          <a:p>
            <a:pPr lvl="0"/>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p:txBody>
      </p:sp>
    </p:spTree>
    <p:extLst>
      <p:ext uri="{BB962C8B-B14F-4D97-AF65-F5344CB8AC3E}">
        <p14:creationId xmlns:p14="http://schemas.microsoft.com/office/powerpoint/2010/main" val="3064117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defRPr/>
            </a:pPr>
            <a:r>
              <a:rPr lang="en-US" dirty="0"/>
              <a:t>This routine is broken up into 4 main parts that are used for each word selected for practice.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Step 1: Say the Word</a:t>
            </a:r>
            <a:endParaRPr lang="en-US" b="1" dirty="0">
              <a:ea typeface="Calibri"/>
              <a:cs typeface="Calibri"/>
            </a:endParaRPr>
          </a:p>
          <a:p>
            <a:pPr>
              <a:buSzPts val="1100"/>
            </a:pPr>
            <a:r>
              <a:rPr lang="en-US" dirty="0"/>
              <a:t>Teacher will say the word and then prompt students to repeat the word. This ensures engagement and correct pronunciation. </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Step 2: Say and Move the Phonemes</a:t>
            </a:r>
            <a:endParaRPr lang="en-US" dirty="0">
              <a:ea typeface="Calibri"/>
              <a:cs typeface="Calibri"/>
            </a:endParaRPr>
          </a:p>
          <a:p>
            <a:pPr>
              <a:buSzPts val="1100"/>
            </a:pPr>
            <a:r>
              <a:rPr lang="en-US" dirty="0"/>
              <a:t>With the first word, teacher will model how to say each sound and move the disks. Once this routine is in place and students have practiced with multiple words, the modeling can be cut down to ensure a snappy pace and meaningful practice. </a:t>
            </a:r>
            <a:endParaRPr lang="en-US" dirty="0">
              <a:ea typeface="Calibri" panose="020F0502020204030204"/>
              <a:cs typeface="Calibri" panose="020F0502020204030204"/>
            </a:endParaRPr>
          </a:p>
          <a:p>
            <a:pPr marL="0" lvl="0" indent="0" algn="l" rtl="0">
              <a:lnSpc>
                <a:spcPct val="100000"/>
              </a:lnSpc>
              <a:spcBef>
                <a:spcPts val="0"/>
              </a:spcBef>
              <a:spcAft>
                <a:spcPts val="0"/>
              </a:spcAft>
              <a:buSzPts val="1100"/>
              <a:buNone/>
            </a:pPr>
            <a:endParaRPr lang="en-US" dirty="0"/>
          </a:p>
          <a:p>
            <a:pPr>
              <a:buSzPts val="1100"/>
            </a:pPr>
            <a:r>
              <a:rPr lang="en-US" b="1" dirty="0"/>
              <a:t>Step 3: Connect the Phonemes to Graphemes</a:t>
            </a:r>
            <a:r>
              <a:rPr lang="en-US" dirty="0"/>
              <a:t> </a:t>
            </a:r>
            <a:endParaRPr lang="en-US" dirty="0">
              <a:ea typeface="Calibri"/>
              <a:cs typeface="Calibri"/>
            </a:endParaRPr>
          </a:p>
          <a:p>
            <a:pPr>
              <a:buSzPts val="1100"/>
            </a:pPr>
            <a:r>
              <a:rPr lang="en-US" dirty="0"/>
              <a:t>Again, for the first word/s, teacher will model how to connect the phonemes to the graphemes and write them in the boxes. This can be cut down as students become more automatic with this practice. </a:t>
            </a:r>
            <a:endParaRPr lang="en-US" dirty="0">
              <a:ea typeface="Calibri" panose="020F0502020204030204"/>
              <a:cs typeface="Calibri" panose="020F0502020204030204"/>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Step 4: Say and Spell the Word</a:t>
            </a:r>
            <a:endParaRPr lang="en-US" b="1" dirty="0">
              <a:ea typeface="Calibri"/>
              <a:cs typeface="Calibri"/>
            </a:endParaRPr>
          </a:p>
          <a:p>
            <a:pPr>
              <a:buSzPts val="1100"/>
            </a:pPr>
            <a:r>
              <a:rPr lang="en-US" dirty="0"/>
              <a:t>Teacher will say the word and spell the word out to the side, naming each letter as they write. </a:t>
            </a:r>
            <a:endParaRPr lang="en-US" dirty="0">
              <a:ea typeface="Calibri"/>
              <a:cs typeface="Calibri"/>
            </a:endParaRP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830343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dirty="0"/>
              <a:t>For this routine, students will need: </a:t>
            </a:r>
          </a:p>
          <a:p>
            <a:pPr lvl="0"/>
            <a:r>
              <a:rPr lang="en-US" dirty="0"/>
              <a:t>Phoneme Grapheme Mapping Sheet or Elkonin Boxes </a:t>
            </a:r>
          </a:p>
          <a:p>
            <a:pPr lvl="0"/>
            <a:r>
              <a:rPr lang="en-US" dirty="0"/>
              <a:t>Chips, counters, coins, cubes, etc.</a:t>
            </a:r>
          </a:p>
          <a:p>
            <a:pPr lvl="0"/>
            <a:r>
              <a:rPr lang="en-US" dirty="0"/>
              <a:t>Writing utensils </a:t>
            </a:r>
          </a:p>
          <a:p>
            <a:pPr marL="0" indent="0">
              <a:lnSpc>
                <a:spcPct val="90000"/>
              </a:lnSpc>
              <a:spcAft>
                <a:spcPts val="600"/>
              </a:spcAft>
              <a:buFont typeface="Arial" panose="020B0604020202020204" pitchFamily="34" charset="0"/>
              <a:buNone/>
            </a:pPr>
            <a:endParaRPr lang="en-US" sz="1200" dirty="0">
              <a:solidFill>
                <a:schemeClr val="tx1">
                  <a:alpha val="60000"/>
                </a:schemeClr>
              </a:solidFill>
            </a:endParaRPr>
          </a:p>
          <a:p>
            <a:pPr marL="0" indent="0">
              <a:lnSpc>
                <a:spcPct val="90000"/>
              </a:lnSpc>
              <a:spcAft>
                <a:spcPts val="600"/>
              </a:spcAft>
              <a:buFont typeface="Arial" panose="020B0604020202020204" pitchFamily="34" charset="0"/>
              <a:buNone/>
            </a:pPr>
            <a:r>
              <a:rPr lang="en-US" sz="1200" dirty="0">
                <a:solidFill>
                  <a:schemeClr val="tx1">
                    <a:alpha val="60000"/>
                  </a:schemeClr>
                </a:solidFill>
              </a:rPr>
              <a:t>When selecting multisensory supports, it is important to be intentional about what tools and materials will allow students to focus on the task at hand in an engaging way without overpowering the routine. Before introducing these supports, consider your classroom setup and student expectations for using manipulatives.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001953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Step 1 of the routine is to say the word. The sample routine provides this scripting: </a:t>
            </a:r>
          </a:p>
          <a:p>
            <a:pPr marL="0" lvl="0" indent="0" algn="l" rtl="0">
              <a:lnSpc>
                <a:spcPct val="100000"/>
              </a:lnSpc>
              <a:spcBef>
                <a:spcPts val="0"/>
              </a:spcBef>
              <a:spcAft>
                <a:spcPts val="0"/>
              </a:spcAft>
              <a:buSzPts val="1100"/>
              <a:buNone/>
            </a:pPr>
            <a:endParaRPr lang="en-US" dirty="0"/>
          </a:p>
          <a:p>
            <a:r>
              <a:rPr lang="en-US" sz="1200" dirty="0">
                <a:latin typeface="Calibri Light" panose="020F0302020204030204" pitchFamily="34" charset="0"/>
                <a:cs typeface="Calibri Light" panose="020F0302020204030204" pitchFamily="34" charset="0"/>
              </a:rPr>
              <a:t>Follow this process for each word to complete the routine.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Teacher says: “Our first word is ____________.”</a:t>
            </a:r>
          </a:p>
          <a:p>
            <a:r>
              <a:rPr lang="en-US" sz="1200" dirty="0">
                <a:latin typeface="Calibri Light" panose="020F0302020204030204" pitchFamily="34" charset="0"/>
                <a:cs typeface="Calibri Light" panose="020F0302020204030204" pitchFamily="34" charset="0"/>
              </a:rPr>
              <a:t>(example: “ship”)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“What’s the word?” (Students repeat the word).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163499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Step 2 is to say and move the phonemes. </a:t>
            </a:r>
          </a:p>
          <a:p>
            <a:pPr marL="0" lvl="0" indent="0" algn="l" rtl="0">
              <a:lnSpc>
                <a:spcPct val="100000"/>
              </a:lnSpc>
              <a:spcBef>
                <a:spcPts val="0"/>
              </a:spcBef>
              <a:spcAft>
                <a:spcPts val="0"/>
              </a:spcAft>
              <a:buSzPts val="1100"/>
              <a:buNone/>
            </a:pPr>
            <a:endParaRPr lang="en-US" dirty="0"/>
          </a:p>
          <a:p>
            <a:r>
              <a:rPr lang="en-US" sz="1200" dirty="0">
                <a:latin typeface="Calibri Light" panose="020F0302020204030204" pitchFamily="34" charset="0"/>
                <a:cs typeface="Calibri Light" panose="020F0302020204030204" pitchFamily="34" charset="0"/>
              </a:rPr>
              <a:t>Teacher says: “Say and move the sounds in ‘ship’”</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Click to animate this slide.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 Model pulling down a disk for each phoneme in the word as students follow along.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“/sh/ /i/ /p/” -- “What’s the word?” “ship” </a:t>
            </a:r>
          </a:p>
          <a:p>
            <a:pPr marL="0" lvl="0" indent="0" algn="l" rtl="0">
              <a:lnSpc>
                <a:spcPct val="100000"/>
              </a:lnSpc>
              <a:spcBef>
                <a:spcPts val="0"/>
              </a:spcBef>
              <a:spcAft>
                <a:spcPts val="0"/>
              </a:spcAft>
              <a:buSzPts val="1100"/>
              <a:buNone/>
            </a:pPr>
            <a:r>
              <a:rPr lang="en-US" dirty="0"/>
              <a:t>  </a:t>
            </a:r>
          </a:p>
        </p:txBody>
      </p:sp>
    </p:spTree>
    <p:extLst>
      <p:ext uri="{BB962C8B-B14F-4D97-AF65-F5344CB8AC3E}">
        <p14:creationId xmlns:p14="http://schemas.microsoft.com/office/powerpoint/2010/main" val="233534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dirty="0"/>
              <a:t>Step 3 is to connect the phonemes to the graphemes. </a:t>
            </a:r>
          </a:p>
          <a:p>
            <a:pPr marL="0" lvl="0" indent="0" algn="l" rtl="0">
              <a:lnSpc>
                <a:spcPct val="100000"/>
              </a:lnSpc>
              <a:spcBef>
                <a:spcPts val="0"/>
              </a:spcBef>
              <a:spcAft>
                <a:spcPts val="0"/>
              </a:spcAft>
              <a:buSzPts val="1100"/>
              <a:buNone/>
            </a:pPr>
            <a:endParaRPr lang="en-US" dirty="0"/>
          </a:p>
          <a:p>
            <a:r>
              <a:rPr lang="en-US" sz="1200" dirty="0">
                <a:latin typeface="Calibri Light"/>
                <a:ea typeface="Calibri Light"/>
                <a:cs typeface="Calibri Light"/>
              </a:rPr>
              <a:t>Teacher says: “How many sounds in ‘ship’? (3).</a:t>
            </a:r>
            <a:r>
              <a:rPr lang="en-US" dirty="0">
                <a:latin typeface="Calibri Light"/>
                <a:ea typeface="Calibri Light"/>
                <a:cs typeface="Calibri Light"/>
              </a:rPr>
              <a:t> </a:t>
            </a:r>
            <a:endParaRPr lang="en-US" sz="1200" dirty="0">
              <a:latin typeface="Calibri Light" panose="020F0302020204030204" pitchFamily="34" charset="0"/>
              <a:ea typeface="Calibri Light"/>
              <a:cs typeface="Calibri Light" panose="020F0302020204030204" pitchFamily="34" charset="0"/>
            </a:endParaRPr>
          </a:p>
          <a:p>
            <a:endParaRPr lang="en-US" sz="1200" dirty="0">
              <a:latin typeface="Calibri Light" panose="020F0302020204030204" pitchFamily="34" charset="0"/>
              <a:cs typeface="Calibri Light" panose="020F0302020204030204" pitchFamily="34" charset="0"/>
            </a:endParaRPr>
          </a:p>
          <a:p>
            <a:r>
              <a:rPr lang="en-US" sz="1200" dirty="0">
                <a:latin typeface="Calibri Light"/>
                <a:ea typeface="Calibri Light"/>
                <a:cs typeface="Calibri Light"/>
              </a:rPr>
              <a:t>Teacher says: “Put your finger on the first sound in ship. What is the sound? (/sh/) What letters represent this sound? (sh).</a:t>
            </a:r>
            <a:r>
              <a:rPr lang="en-US" dirty="0">
                <a:latin typeface="Calibri Light"/>
                <a:ea typeface="Calibri Light"/>
                <a:cs typeface="Calibri Light"/>
              </a:rPr>
              <a:t> </a:t>
            </a:r>
            <a:endParaRPr lang="en-US" sz="1200" dirty="0">
              <a:latin typeface="Calibri Light" panose="020F0302020204030204" pitchFamily="34" charset="0"/>
              <a:ea typeface="Calibri Light"/>
              <a:cs typeface="Calibri Light" panose="020F0302020204030204" pitchFamily="34" charset="0"/>
            </a:endParaRPr>
          </a:p>
          <a:p>
            <a:endParaRPr lang="en-US" sz="1200" dirty="0">
              <a:latin typeface="Calibri Light" panose="020F0302020204030204" pitchFamily="34" charset="0"/>
              <a:cs typeface="Calibri Light" panose="020F0302020204030204" pitchFamily="34" charset="0"/>
            </a:endParaRPr>
          </a:p>
          <a:p>
            <a:r>
              <a:rPr lang="en-US" sz="1200" b="1" dirty="0">
                <a:latin typeface="Calibri Light"/>
                <a:ea typeface="Calibri Light"/>
                <a:cs typeface="Calibri Light"/>
              </a:rPr>
              <a:t>Click to animate for each sound.</a:t>
            </a:r>
            <a:r>
              <a:rPr lang="en-US" b="1" dirty="0">
                <a:latin typeface="Calibri Light"/>
                <a:ea typeface="Calibri Light"/>
                <a:cs typeface="Calibri Light"/>
              </a:rPr>
              <a:t> </a:t>
            </a:r>
            <a:endParaRPr lang="en-US" sz="1200" b="1" dirty="0">
              <a:latin typeface="Calibri Light" panose="020F0302020204030204" pitchFamily="34" charset="0"/>
              <a:ea typeface="Calibri Light"/>
              <a:cs typeface="Calibri Light" panose="020F0302020204030204" pitchFamily="34" charset="0"/>
            </a:endParaRPr>
          </a:p>
          <a:p>
            <a:r>
              <a:rPr lang="en-US" sz="1200" dirty="0">
                <a:latin typeface="Calibri Light"/>
                <a:ea typeface="Calibri Light"/>
                <a:cs typeface="Calibri Light"/>
              </a:rPr>
              <a:t>Push the disk up and write the letters in the first box.</a:t>
            </a:r>
            <a:r>
              <a:rPr lang="en-US" dirty="0">
                <a:latin typeface="Calibri Light"/>
                <a:ea typeface="Calibri Light"/>
                <a:cs typeface="Calibri Light"/>
              </a:rPr>
              <a:t> </a:t>
            </a:r>
            <a:endParaRPr lang="en-US" sz="1200" dirty="0">
              <a:latin typeface="Calibri Light" panose="020F0302020204030204" pitchFamily="34" charset="0"/>
              <a:ea typeface="Calibri Light"/>
              <a:cs typeface="Calibri Light" panose="020F0302020204030204" pitchFamily="34" charset="0"/>
            </a:endParaRPr>
          </a:p>
          <a:p>
            <a:endParaRPr lang="en-US" sz="1200" dirty="0">
              <a:latin typeface="Calibri Light" panose="020F0302020204030204" pitchFamily="34" charset="0"/>
              <a:cs typeface="Calibri Light" panose="020F0302020204030204" pitchFamily="34" charset="0"/>
            </a:endParaRPr>
          </a:p>
          <a:p>
            <a:r>
              <a:rPr lang="en-US" sz="1200" dirty="0">
                <a:latin typeface="Calibri Light"/>
                <a:ea typeface="Calibri Light"/>
                <a:cs typeface="Calibri Light"/>
              </a:rPr>
              <a:t>Teacher says: “Put your finger on the second sound. What is the sound? (/i/) What letter represents this sound? (i)Push up the disk and write it in the box.”</a:t>
            </a:r>
            <a:r>
              <a:rPr lang="en-US" dirty="0">
                <a:latin typeface="Calibri Light"/>
                <a:ea typeface="Calibri Light"/>
                <a:cs typeface="Calibri Light"/>
              </a:rPr>
              <a:t> </a:t>
            </a:r>
            <a:endParaRPr lang="en-US" sz="1200" dirty="0">
              <a:latin typeface="Calibri Light" panose="020F0302020204030204" pitchFamily="34" charset="0"/>
              <a:ea typeface="Calibri Light"/>
              <a:cs typeface="Calibri Light" panose="020F0302020204030204" pitchFamily="34" charset="0"/>
            </a:endParaRPr>
          </a:p>
          <a:p>
            <a:endParaRPr lang="en-US" sz="1200" dirty="0">
              <a:latin typeface="Calibri Light" panose="020F0302020204030204" pitchFamily="34" charset="0"/>
              <a:cs typeface="Calibri Light" panose="020F0302020204030204" pitchFamily="34" charset="0"/>
            </a:endParaRPr>
          </a:p>
          <a:p>
            <a:r>
              <a:rPr lang="en-US" sz="1200" dirty="0">
                <a:latin typeface="Calibri Light"/>
                <a:ea typeface="Calibri Light"/>
                <a:cs typeface="Calibri Light"/>
              </a:rPr>
              <a:t>Teacher says: “Put your finger on the last sound. What is the sound? (/p/) What letter </a:t>
            </a:r>
            <a:r>
              <a:rPr lang="en-US" dirty="0">
                <a:latin typeface="Calibri Light"/>
                <a:ea typeface="Calibri Light"/>
                <a:cs typeface="Calibri Light"/>
              </a:rPr>
              <a:t>represents </a:t>
            </a:r>
            <a:r>
              <a:rPr lang="en-US" sz="1200" dirty="0">
                <a:latin typeface="Calibri Light"/>
                <a:ea typeface="Calibri Light"/>
                <a:cs typeface="Calibri Light"/>
              </a:rPr>
              <a:t>this sound? (p). Push up the disk and write the letter.”</a:t>
            </a:r>
            <a:r>
              <a:rPr lang="en-US" dirty="0">
                <a:latin typeface="Calibri Light"/>
                <a:ea typeface="Calibri Light"/>
                <a:cs typeface="Calibri Light"/>
              </a:rPr>
              <a:t> </a:t>
            </a:r>
            <a:endParaRPr lang="en-US" sz="1200" dirty="0">
              <a:latin typeface="Calibri Light" panose="020F0302020204030204" pitchFamily="34" charset="0"/>
              <a:ea typeface="Calibri Light"/>
              <a:cs typeface="Calibri Light" panose="020F0302020204030204" pitchFamily="34" charset="0"/>
            </a:endParaRP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4210035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Step 4 is to say and spell the word. </a:t>
            </a: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Calibri Light" panose="020F0302020204030204" pitchFamily="34" charset="0"/>
                <a:cs typeface="Calibri Light" panose="020F0302020204030204" pitchFamily="34" charset="0"/>
              </a:rPr>
              <a:t>Teacher says: “Point to each letter and say its sound, then blend the word (“/sh/, /i/, / p/, SHIP”). Now say each letter as you spell it on the line.” S,H,I,P...SHIP.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18932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lab session is designed to provide teachers and administrators with foundational knowledge in implementing a phoneme grapheme mapping routine.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t>Here is a checklist to keep in mind when providing or observing phonics instruction. This list can be used to guide grade level meetings to track implementation progress. This list can also be used to support coaching conversations and corrective feedback after administrator walkthroughs. </a:t>
            </a:r>
            <a:endParaRPr lang="en-US"/>
          </a:p>
          <a:p>
            <a:endParaRPr lang="en-US"/>
          </a:p>
          <a:p>
            <a:r>
              <a:rPr lang="en-US" dirty="0"/>
              <a:t>Facilitator Note: </a:t>
            </a:r>
            <a:endParaRPr lang="en-US" dirty="0">
              <a:cs typeface="Calibri"/>
            </a:endParaRPr>
          </a:p>
          <a:p>
            <a:pPr rtl="0">
              <a:spcBef>
                <a:spcPts val="0"/>
              </a:spcBef>
              <a:spcAft>
                <a:spcPts val="0"/>
              </a:spcAft>
            </a:pPr>
            <a:r>
              <a:rPr lang="en-US"/>
              <a:t>Pulled from </a:t>
            </a:r>
            <a:r>
              <a:rPr lang="en-US" dirty="0">
                <a:hlinkClick r:id="rId3">
                  <a:extLst>
                    <a:ext uri="{A12FA001-AC4F-418D-AE19-62706E023703}">
                      <ahyp:hlinkClr xmlns:ahyp="http://schemas.microsoft.com/office/drawing/2018/hyperlinkcolor" val="tx"/>
                    </a:ext>
                  </a:extLst>
                </a:hlinkClick>
              </a:rPr>
              <a:t>Leader Look Fors document in Facilitator Guide - Features of Effective Literacy Instruction </a:t>
            </a:r>
            <a:endParaRPr lang="en-US"/>
          </a:p>
          <a:p>
            <a:pPr rtl="0">
              <a:spcBef>
                <a:spcPts val="0"/>
              </a:spcBef>
              <a:spcAft>
                <a:spcPts val="0"/>
              </a:spcAft>
            </a:pPr>
            <a:r>
              <a:rPr lang="en-US" dirty="0">
                <a:hlinkClick r:id="rId3">
                  <a:extLst>
                    <a:ext uri="{A12FA001-AC4F-418D-AE19-62706E023703}">
                      <ahyp:hlinkClr xmlns:ahyp="http://schemas.microsoft.com/office/drawing/2018/hyperlinkcolor" val="tx"/>
                    </a:ext>
                  </a:extLst>
                </a:hlinkClick>
              </a:rPr>
              <a:t>by Component</a:t>
            </a:r>
            <a:endParaRPr lang="en-US"/>
          </a:p>
          <a:p>
            <a:endParaRPr lang="en-US"/>
          </a:p>
          <a:p>
            <a:endParaRPr lang="en-US" dirty="0">
              <a:cs typeface="Calibri"/>
            </a:endParaRPr>
          </a:p>
          <a:p>
            <a:endParaRPr lang="en-US"/>
          </a:p>
          <a:p>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phoneme grapheme mapping routine and offer scaffolding and differentiation support.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31</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dirty="0">
                <a:latin typeface="Calibri Light" panose="020F0302020204030204" pitchFamily="34" charset="0"/>
                <a:cs typeface="Calibri Light" panose="020F0302020204030204" pitchFamily="34" charset="0"/>
              </a:rPr>
              <a:t>Follow this process for each word to complete the routine.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Let’s practice another word together. </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Teacher says: “Our next word is __</a:t>
            </a:r>
            <a:r>
              <a:rPr lang="en-US" sz="1200" u="sng" dirty="0">
                <a:latin typeface="Calibri Light" panose="020F0302020204030204" pitchFamily="34" charset="0"/>
                <a:cs typeface="Calibri Light" panose="020F0302020204030204" pitchFamily="34" charset="0"/>
              </a:rPr>
              <a:t>smash</a:t>
            </a:r>
            <a:r>
              <a:rPr lang="en-US" sz="1200" dirty="0">
                <a:latin typeface="Calibri Light" panose="020F0302020204030204" pitchFamily="34" charset="0"/>
                <a:cs typeface="Calibri Light" panose="020F0302020204030204" pitchFamily="34" charset="0"/>
              </a:rPr>
              <a:t>__.”</a:t>
            </a:r>
          </a:p>
          <a:p>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“What’s the word?” </a:t>
            </a:r>
          </a:p>
          <a:p>
            <a:r>
              <a:rPr lang="en-US" sz="1200" dirty="0">
                <a:latin typeface="Calibri Light" panose="020F0302020204030204" pitchFamily="34" charset="0"/>
                <a:cs typeface="Calibri Light" panose="020F0302020204030204" pitchFamily="34" charset="0"/>
              </a:rPr>
              <a:t>(Students repeat the word, ‘smash’).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198329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latin typeface="Calibri Light" panose="020F0302020204030204" pitchFamily="34" charset="0"/>
                <a:cs typeface="Calibri Light" panose="020F0302020204030204" pitchFamily="34" charset="0"/>
              </a:rPr>
              <a:t>Teacher says: “Say and move the sounds in ‘smash’”</a:t>
            </a:r>
          </a:p>
          <a:p>
            <a:endParaRPr lang="en-US" sz="1200">
              <a:latin typeface="Calibri Light" panose="020F0302020204030204" pitchFamily="34" charset="0"/>
              <a:cs typeface="Calibri Light" panose="020F0302020204030204" pitchFamily="34" charset="0"/>
            </a:endParaRPr>
          </a:p>
          <a:p>
            <a:r>
              <a:rPr lang="en-US" sz="1200" b="1">
                <a:latin typeface="Calibri Light" panose="020F0302020204030204" pitchFamily="34" charset="0"/>
                <a:cs typeface="Calibri Light" panose="020F0302020204030204" pitchFamily="34" charset="0"/>
              </a:rPr>
              <a:t>Click to animate each disk. </a:t>
            </a:r>
          </a:p>
          <a:p>
            <a:r>
              <a:rPr lang="en-US" sz="1200">
                <a:latin typeface="Calibri Light" panose="020F0302020204030204" pitchFamily="34" charset="0"/>
                <a:cs typeface="Calibri Light" panose="020F0302020204030204" pitchFamily="34" charset="0"/>
              </a:rPr>
              <a:t>Model pulling down a disk for each sound in the word as students follow along. </a:t>
            </a:r>
          </a:p>
          <a:p>
            <a:endParaRPr lang="en-US" sz="1200">
              <a:latin typeface="Calibri Light" panose="020F0302020204030204" pitchFamily="34" charset="0"/>
              <a:cs typeface="Calibri Light" panose="020F0302020204030204" pitchFamily="34" charset="0"/>
            </a:endParaRPr>
          </a:p>
          <a:p>
            <a:r>
              <a:rPr lang="en-US" sz="1200">
                <a:latin typeface="Calibri Light" panose="020F0302020204030204" pitchFamily="34" charset="0"/>
                <a:cs typeface="Calibri Light" panose="020F0302020204030204" pitchFamily="34" charset="0"/>
              </a:rPr>
              <a:t>“/s/ /m/ /ă//sh/” -- “What’s the word?” “smash”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301862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latin typeface="Calibri Light" panose="020F0302020204030204" pitchFamily="34" charset="0"/>
                <a:cs typeface="Calibri Light" panose="020F0302020204030204" pitchFamily="34" charset="0"/>
              </a:rPr>
              <a:t>Teacher says: “How many sounds in ‘smash’? (4).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first sound in smash. What is the sound? (/s/) What letter represents this sound? (</a:t>
            </a:r>
            <a:r>
              <a:rPr lang="en-US" i="1" dirty="0">
                <a:latin typeface="Calibri Light" panose="020F0302020204030204" pitchFamily="34" charset="0"/>
                <a:cs typeface="Calibri Light" panose="020F0302020204030204" pitchFamily="34" charset="0"/>
              </a:rPr>
              <a:t>s</a:t>
            </a:r>
            <a:r>
              <a:rPr lang="en-US" dirty="0">
                <a:latin typeface="Calibri Light" panose="020F0302020204030204" pitchFamily="34" charset="0"/>
                <a:cs typeface="Calibri Light" panose="020F0302020204030204" pitchFamily="34" charset="0"/>
              </a:rPr>
              <a:t>). </a:t>
            </a:r>
          </a:p>
          <a:p>
            <a:endParaRPr lang="en-US" dirty="0">
              <a:latin typeface="Calibri Light" panose="020F0302020204030204" pitchFamily="34" charset="0"/>
              <a:cs typeface="Calibri Light" panose="020F0302020204030204" pitchFamily="34" charset="0"/>
            </a:endParaRPr>
          </a:p>
          <a:p>
            <a:r>
              <a:rPr lang="en-US" b="1" dirty="0">
                <a:latin typeface="Calibri Light" panose="020F0302020204030204" pitchFamily="34" charset="0"/>
                <a:cs typeface="Calibri Light" panose="020F0302020204030204" pitchFamily="34" charset="0"/>
              </a:rPr>
              <a:t>Click to animate moving each disk up and revealing the letters. </a:t>
            </a:r>
          </a:p>
          <a:p>
            <a:endParaRPr lang="en-US" b="1"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Push the disk up and write the letter in the first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second sound in smash. What is the sound? (/m/) What letter represents this sound? (</a:t>
            </a:r>
            <a:r>
              <a:rPr lang="en-US" i="1" dirty="0">
                <a:latin typeface="Calibri Light" panose="020F0302020204030204" pitchFamily="34" charset="0"/>
                <a:cs typeface="Calibri Light" panose="020F0302020204030204" pitchFamily="34" charset="0"/>
              </a:rPr>
              <a:t>m</a:t>
            </a:r>
            <a:r>
              <a:rPr lang="en-US" dirty="0">
                <a:latin typeface="Calibri Light" panose="020F0302020204030204" pitchFamily="34" charset="0"/>
                <a:cs typeface="Calibri Light" panose="020F0302020204030204" pitchFamily="34" charset="0"/>
              </a:rPr>
              <a:t>) Push up the disk and write it in the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third sound in smash. What is the sound? (/a/) What letter represents this sound? (</a:t>
            </a:r>
            <a:r>
              <a:rPr lang="en-US" i="1" dirty="0">
                <a:latin typeface="Calibri Light" panose="020F0302020204030204" pitchFamily="34" charset="0"/>
                <a:cs typeface="Calibri Light" panose="020F0302020204030204" pitchFamily="34" charset="0"/>
              </a:rPr>
              <a:t>a</a:t>
            </a:r>
            <a:r>
              <a:rPr lang="en-US" dirty="0">
                <a:latin typeface="Calibri Light" panose="020F0302020204030204" pitchFamily="34" charset="0"/>
                <a:cs typeface="Calibri Light" panose="020F0302020204030204" pitchFamily="34" charset="0"/>
              </a:rPr>
              <a:t>) Push up the disk and write it in the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last sound in smash. What is the sound? (/sh/) What letters make this sound? (</a:t>
            </a:r>
            <a:r>
              <a:rPr lang="en-US" i="1" dirty="0">
                <a:latin typeface="Calibri Light" panose="020F0302020204030204" pitchFamily="34" charset="0"/>
                <a:cs typeface="Calibri Light" panose="020F0302020204030204" pitchFamily="34" charset="0"/>
              </a:rPr>
              <a:t>sh</a:t>
            </a:r>
            <a:r>
              <a:rPr lang="en-US" dirty="0">
                <a:latin typeface="Calibri Light" panose="020F0302020204030204" pitchFamily="34" charset="0"/>
                <a:cs typeface="Calibri Light" panose="020F0302020204030204" pitchFamily="34" charset="0"/>
              </a:rPr>
              <a:t>). Push up the disk and write the letters.”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895334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Calibri Light" panose="020F0302020204030204" pitchFamily="34" charset="0"/>
                <a:cs typeface="Calibri Light" panose="020F0302020204030204" pitchFamily="34" charset="0"/>
              </a:rPr>
              <a:t>Teacher says: “Point to each letter and say its sound, then blend the word (“/s/, /m/, /ă//</a:t>
            </a:r>
            <a:r>
              <a:rPr lang="en-US" sz="1200" dirty="0" err="1">
                <a:latin typeface="Calibri Light" panose="020F0302020204030204" pitchFamily="34" charset="0"/>
                <a:cs typeface="Calibri Light" panose="020F0302020204030204" pitchFamily="34" charset="0"/>
              </a:rPr>
              <a:t>sh</a:t>
            </a:r>
            <a:r>
              <a:rPr lang="en-US" sz="1200" dirty="0">
                <a:latin typeface="Calibri Light" panose="020F0302020204030204" pitchFamily="34" charset="0"/>
                <a:cs typeface="Calibri Light" panose="020F0302020204030204" pitchFamily="34" charset="0"/>
              </a:rPr>
              <a:t>/, SMASH”). Now say each letter as you spell it on the line.” S,M,A,S,H...SMASH.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567847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well-practiced routine and a snappy pace, a good phoneme grapheme mapping routine allows students to practice encoding several words that feature a new phoneme-grapheme correspondence in a short amount of time within a phonics lesson. It can also provide a teacher with valuable information about a student’s progress and areas that may need additional support.</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36</a:t>
            </a:fld>
            <a:endParaRPr lang="en-US"/>
          </a:p>
        </p:txBody>
      </p:sp>
    </p:spTree>
    <p:extLst>
      <p:ext uri="{BB962C8B-B14F-4D97-AF65-F5344CB8AC3E}">
        <p14:creationId xmlns:p14="http://schemas.microsoft.com/office/powerpoint/2010/main" val="3088785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working with students who are below or well below benchmark, or who have reading difficulties, enhancing the routine for these phoneme level skills will support all students in whole and small group instruction.</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494810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a:t>As students become more skilled:</a:t>
            </a:r>
          </a:p>
          <a:p>
            <a:pPr>
              <a:lnSpc>
                <a:spcPct val="90000"/>
              </a:lnSpc>
              <a:spcAft>
                <a:spcPts val="600"/>
              </a:spcAft>
            </a:pPr>
            <a:r>
              <a:rPr lang="en-US" sz="1200" b="1"/>
              <a:t> </a:t>
            </a:r>
          </a:p>
          <a:p>
            <a:pPr indent="-228600">
              <a:lnSpc>
                <a:spcPct val="90000"/>
              </a:lnSpc>
              <a:spcAft>
                <a:spcPts val="600"/>
              </a:spcAft>
              <a:buFont typeface="Arial" panose="020B0604020202020204" pitchFamily="34" charset="0"/>
              <a:buChar char="•"/>
            </a:pPr>
            <a:r>
              <a:rPr lang="en-US" sz="1200"/>
              <a:t> The disks can be removed, and students can simply tap or mark the sound boxes with a pencil. </a:t>
            </a:r>
          </a:p>
          <a:p>
            <a:pPr indent="-228600">
              <a:lnSpc>
                <a:spcPct val="90000"/>
              </a:lnSpc>
              <a:spcAft>
                <a:spcPts val="600"/>
              </a:spcAft>
              <a:buFont typeface="Arial" panose="020B0604020202020204" pitchFamily="34" charset="0"/>
              <a:buChar char="•"/>
            </a:pPr>
            <a:r>
              <a:rPr lang="en-US" sz="1200"/>
              <a:t> Use less prompting. For example, say “Sound? Letter?” </a:t>
            </a:r>
          </a:p>
          <a:p>
            <a:pPr indent="-228600">
              <a:lnSpc>
                <a:spcPct val="90000"/>
              </a:lnSpc>
              <a:spcAft>
                <a:spcPts val="600"/>
              </a:spcAft>
              <a:buFont typeface="Arial" panose="020B0604020202020204" pitchFamily="34" charset="0"/>
              <a:buChar char="•"/>
            </a:pPr>
            <a:r>
              <a:rPr lang="en-US" sz="1200"/>
              <a:t>More advanced students can complete the process for each word independently with monitoring by the teacher. </a:t>
            </a:r>
          </a:p>
          <a:p>
            <a:pPr indent="-228600">
              <a:lnSpc>
                <a:spcPct val="90000"/>
              </a:lnSpc>
              <a:spcAft>
                <a:spcPts val="600"/>
              </a:spcAft>
              <a:buFont typeface="Arial" panose="020B0604020202020204" pitchFamily="34" charset="0"/>
              <a:buChar char="•"/>
            </a:pPr>
            <a:r>
              <a:rPr lang="en-US" sz="1200"/>
              <a:t> Consider using the words “phoneme” and “grapheme” instead of “sound” and “letter(s)”. </a:t>
            </a:r>
          </a:p>
          <a:p>
            <a:pPr indent="-228600">
              <a:lnSpc>
                <a:spcPct val="90000"/>
              </a:lnSpc>
              <a:spcAft>
                <a:spcPts val="600"/>
              </a:spcAft>
              <a:buFont typeface="Arial" panose="020B0604020202020204" pitchFamily="34" charset="0"/>
              <a:buChar char="•"/>
            </a:pPr>
            <a:r>
              <a:rPr lang="en-US" sz="1200"/>
              <a:t>Children can handle this more specific language if it is taught explicitly. </a:t>
            </a:r>
          </a:p>
          <a:p>
            <a:endParaRPr lang="en-US"/>
          </a:p>
          <a:p>
            <a:r>
              <a:rPr lang="en-US"/>
              <a:t>https://file.pepperpd.com/sites/Pepper/Course/prod/PCGEducation/CDEM3/SU2020/HO_4.6_PGM_for_Every_Day_Phonics_Routines_Approach__2.pdf </a:t>
            </a:r>
          </a:p>
        </p:txBody>
      </p:sp>
      <p:sp>
        <p:nvSpPr>
          <p:cNvPr id="4" name="Slide Number Placeholder 3"/>
          <p:cNvSpPr>
            <a:spLocks noGrp="1"/>
          </p:cNvSpPr>
          <p:nvPr>
            <p:ph type="sldNum" sz="quarter" idx="5"/>
          </p:nvPr>
        </p:nvSpPr>
        <p:spPr/>
        <p:txBody>
          <a:bodyPr/>
          <a:lstStyle/>
          <a:p>
            <a:fld id="{8BB1861C-16E8-4DC1-A9DC-F9D5DBFC0DC8}" type="slidenum">
              <a:rPr lang="en-US" smtClean="0"/>
              <a:t>38</a:t>
            </a:fld>
            <a:endParaRPr lang="en-US"/>
          </a:p>
        </p:txBody>
      </p:sp>
    </p:spTree>
    <p:extLst>
      <p:ext uri="{BB962C8B-B14F-4D97-AF65-F5344CB8AC3E}">
        <p14:creationId xmlns:p14="http://schemas.microsoft.com/office/powerpoint/2010/main" val="3594563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practice the phoneme grapheme mapping routine with a partner or small group.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phoneme grapheme mapping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PGM routine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Develop a plan to assess and progress monitor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Facilitator Notes: </a:t>
            </a:r>
          </a:p>
          <a:p>
            <a:pPr marL="0" lvl="0" indent="0" algn="l" rtl="0">
              <a:lnSpc>
                <a:spcPct val="100000"/>
              </a:lnSpc>
              <a:spcBef>
                <a:spcPts val="0"/>
              </a:spcBef>
              <a:spcAft>
                <a:spcPts val="0"/>
              </a:spcAft>
              <a:buSzPts val="1100"/>
              <a:buNone/>
            </a:pPr>
            <a:r>
              <a:rPr lang="en-US" dirty="0"/>
              <a:t>This is your opportunity to facilitate the practice with your participants.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Participants will need a printed or digital copy of the CDE Phoneme Grapheme Mapping Directions as well as curriculum materials. This can include lesson plans, scope and sequence, and current teaching manuals for teaching phonics.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During this time, participants can create or adjust their current lesson plans to ensure that they are teaching phoneme grapheme mapping appropriately with their existing curriculum materials.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time can also be used to practice phoneme grapheme mapping with colleagues. In order to practice, participants will need to generate a practice word list or pull from their curriculum materials.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850954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this routine in your classroom.</a:t>
            </a:r>
          </a:p>
          <a:p>
            <a:endParaRPr lang="en-US" sz="1200"/>
          </a:p>
          <a:p>
            <a:r>
              <a:rPr lang="en-US" sz="1200"/>
              <a:t>Consider: </a:t>
            </a:r>
          </a:p>
          <a:p>
            <a:pPr marL="342900" indent="-342900">
              <a:buFontTx/>
              <a:buChar char="-"/>
            </a:pPr>
            <a:r>
              <a:rPr lang="en-US" sz="1200"/>
              <a:t>Existing phonics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dirty="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781517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43</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dirty="0">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dirty="0">
              <a:solidFill>
                <a:srgbClr val="000000"/>
              </a:solidFill>
              <a:effectLst/>
            </a:endParaRPr>
          </a:p>
          <a:p>
            <a:pPr rtl="0" fontAlgn="base">
              <a:spcBef>
                <a:spcPts val="1000"/>
              </a:spcBef>
              <a:spcAft>
                <a:spcPts val="0"/>
              </a:spcAft>
            </a:pPr>
            <a:r>
              <a:rPr lang="en-US" sz="2400" b="0" i="0" u="none" strike="noStrike" dirty="0">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dirty="0">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dirty="0">
                <a:solidFill>
                  <a:srgbClr val="000000"/>
                </a:solidFill>
                <a:effectLst/>
              </a:rPr>
              <a:t>How will you refine or improve your phoneme grapheme mapping routine?  </a:t>
            </a:r>
          </a:p>
          <a:p>
            <a:pPr marL="742950" lvl="1" indent="-285750" rtl="0" fontAlgn="base">
              <a:spcBef>
                <a:spcPts val="1000"/>
              </a:spcBef>
              <a:spcAft>
                <a:spcPts val="0"/>
              </a:spcAft>
              <a:buFont typeface="+mj-lt"/>
              <a:buAutoNum type="arabicPeriod"/>
            </a:pPr>
            <a:endParaRPr lang="en-US" sz="2000" b="0" i="0" u="none" strike="noStrike" dirty="0">
              <a:solidFill>
                <a:srgbClr val="000000"/>
              </a:solidFill>
              <a:effectLst/>
            </a:endParaRPr>
          </a:p>
          <a:p>
            <a:pPr marL="742950" lvl="1" indent="-285750" rtl="0" fontAlgn="base">
              <a:spcBef>
                <a:spcPts val="1000"/>
              </a:spcBef>
              <a:spcAft>
                <a:spcPts val="1000"/>
              </a:spcAft>
              <a:buFont typeface="+mj-lt"/>
              <a:buAutoNum type="arabicPeriod"/>
            </a:pPr>
            <a:r>
              <a:rPr lang="en-US" sz="2000" b="0" i="0" u="none" strike="noStrike" dirty="0">
                <a:solidFill>
                  <a:srgbClr val="000000"/>
                </a:solidFill>
                <a:effectLst/>
              </a:rPr>
              <a:t>What part of your phonics instruction would you like to continue developing or receive feedback on?  </a:t>
            </a:r>
          </a:p>
          <a:p>
            <a:pPr marL="457200" lvl="1" indent="0" rtl="0" fontAlgn="base">
              <a:spcBef>
                <a:spcPts val="1000"/>
              </a:spcBef>
              <a:spcAft>
                <a:spcPts val="1000"/>
              </a:spcAft>
              <a:buFont typeface="+mj-lt"/>
              <a:buNone/>
            </a:pPr>
            <a:endParaRPr lang="en-US" sz="2000" b="0" i="0" u="none" strike="noStrike" dirty="0">
              <a:solidFill>
                <a:srgbClr val="000000"/>
              </a:solidFill>
              <a:effectLst/>
            </a:endParaRPr>
          </a:p>
          <a:p>
            <a:pPr marL="457200" lvl="1" indent="0" rtl="0" fontAlgn="base">
              <a:spcBef>
                <a:spcPts val="1000"/>
              </a:spcBef>
              <a:spcAft>
                <a:spcPts val="1000"/>
              </a:spcAft>
              <a:buFont typeface="+mj-lt"/>
              <a:buNone/>
            </a:pPr>
            <a:endParaRPr lang="en-US" sz="2000" b="0" i="0" u="none" strike="noStrike" dirty="0">
              <a:solidFill>
                <a:srgbClr val="000000"/>
              </a:solidFill>
              <a:effectLst/>
            </a:endParaRPr>
          </a:p>
          <a:p>
            <a:pPr marL="457200" lvl="1" indent="0" rtl="0" fontAlgn="base">
              <a:spcBef>
                <a:spcPts val="1000"/>
              </a:spcBef>
              <a:spcAft>
                <a:spcPts val="1000"/>
              </a:spcAft>
              <a:buFont typeface="+mj-lt"/>
              <a:buNone/>
            </a:pPr>
            <a:endParaRPr lang="en-US" sz="2000" b="0" i="0" u="none" strike="noStrike" dirty="0">
              <a:solidFill>
                <a:srgbClr val="000000"/>
              </a:solidFill>
              <a:effectLst/>
            </a:endParaRPr>
          </a:p>
          <a:p>
            <a:pPr marL="0" lvl="0" indent="0" rtl="0" fontAlgn="base">
              <a:spcBef>
                <a:spcPts val="1000"/>
              </a:spcBef>
              <a:spcAft>
                <a:spcPts val="1000"/>
              </a:spcAft>
              <a:buFont typeface="+mj-lt"/>
              <a:buNone/>
            </a:pPr>
            <a:r>
              <a:rPr lang="en-US" sz="2000" b="0" i="0" u="none" strike="noStrike" dirty="0">
                <a:solidFill>
                  <a:srgbClr val="000000"/>
                </a:solidFill>
                <a:effectLst/>
              </a:rPr>
              <a:t>Facilitator Notes: You can follow up with this reflection later when meeting with teachers to guide PLCs, etc. </a:t>
            </a:r>
          </a:p>
        </p:txBody>
      </p:sp>
      <p:sp>
        <p:nvSpPr>
          <p:cNvPr id="4" name="Slide Number Placeholder 3"/>
          <p:cNvSpPr>
            <a:spLocks noGrp="1"/>
          </p:cNvSpPr>
          <p:nvPr>
            <p:ph type="sldNum" sz="quarter" idx="5"/>
          </p:nvPr>
        </p:nvSpPr>
        <p:spPr/>
        <p:txBody>
          <a:bodyPr/>
          <a:lstStyle/>
          <a:p>
            <a:fld id="{8BB1861C-16E8-4DC1-A9DC-F9D5DBFC0DC8}" type="slidenum">
              <a:rPr lang="en-US" smtClean="0"/>
              <a:t>44</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phonics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phonics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45</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46</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3921080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58579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0000"/>
                </a:solidFill>
                <a:effectLst/>
                <a:latin typeface="Calibri" panose="020F0502020204030204" pitchFamily="34" charset="0"/>
                <a:ea typeface="Times New Roman" panose="02020603050405020304" pitchFamily="18" charset="0"/>
              </a:rPr>
              <a:t>Phonics:</a:t>
            </a:r>
            <a:r>
              <a:rPr lang="en-US" sz="120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Alphabetic principle</a:t>
            </a:r>
            <a:r>
              <a:rPr lang="en-US" sz="1200">
                <a:solidFill>
                  <a:srgbClr val="000000"/>
                </a:solidFill>
                <a:effectLst/>
                <a:latin typeface="Calibri" panose="020F0502020204030204" pitchFamily="34" charset="0"/>
                <a:ea typeface="Times New Roman" panose="02020603050405020304" pitchFamily="18" charset="0"/>
              </a:rPr>
              <a:t>: The idea that letters and letter patterns represent the sounds of spoken language.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Grapheme: </a:t>
            </a:r>
            <a:r>
              <a:rPr lang="en-US" sz="120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200">
              <a:effectLst/>
              <a:latin typeface="Times New Roman" panose="02020603050405020304" pitchFamily="18" charset="0"/>
              <a:ea typeface="Times New Roman" panose="02020603050405020304" pitchFamily="18" charset="0"/>
            </a:endParaRPr>
          </a:p>
          <a:p>
            <a:endParaRPr lang="en-US"/>
          </a:p>
          <a:p>
            <a:r>
              <a:rPr lang="en-US" b="1">
                <a:solidFill>
                  <a:srgbClr val="000000"/>
                </a:solidFill>
                <a:latin typeface="Calibri"/>
                <a:ea typeface="Times New Roman" panose="02020603050405020304" pitchFamily="18" charset="0"/>
                <a:cs typeface="Calibri"/>
              </a:rPr>
              <a:t>Decoding:</a:t>
            </a:r>
            <a:r>
              <a:rPr lang="en-US" sz="1200">
                <a:solidFill>
                  <a:srgbClr val="000000"/>
                </a:solidFill>
                <a:effectLst/>
                <a:latin typeface="Calibri"/>
                <a:ea typeface="Times New Roman" panose="02020603050405020304" pitchFamily="18" charset="0"/>
                <a:cs typeface="Calibri"/>
              </a:rPr>
              <a:t> When students decode a word, they translate how a word is spelled into the represented speech sounds. Decoding involves reading.</a:t>
            </a:r>
            <a:endParaRPr lang="en-US" sz="1200">
              <a:effectLst/>
              <a:latin typeface="Calibri"/>
              <a:ea typeface="Times New Roman" panose="02020603050405020304" pitchFamily="18" charset="0"/>
              <a:cs typeface="Calibri"/>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Encoding:</a:t>
            </a:r>
            <a:r>
              <a:rPr lang="en-US" sz="1200">
                <a:solidFill>
                  <a:srgbClr val="000000"/>
                </a:solidFill>
                <a:effectLst/>
                <a:latin typeface="Calibri" panose="020F0502020204030204" pitchFamily="34" charset="0"/>
                <a:ea typeface="Times New Roman" panose="02020603050405020304" pitchFamily="18" charset="0"/>
              </a:rPr>
              <a:t> When students translate the sounds of a word into the corresponding sequence of letters. Encoding is another term for spelling.</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3490582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phonemes, graphemes and letters do each of these words contain? </a:t>
            </a:r>
          </a:p>
          <a:p>
            <a:endParaRPr lang="en-US">
              <a:ea typeface="Calibri"/>
              <a:cs typeface="Calibri"/>
            </a:endParaRPr>
          </a:p>
          <a:p>
            <a:r>
              <a:rPr lang="en-US" b="1" u="sng">
                <a:ea typeface="Calibri"/>
                <a:cs typeface="Calibri"/>
              </a:rPr>
              <a:t>Facilitator notes:</a:t>
            </a:r>
          </a:p>
          <a:p>
            <a:r>
              <a:rPr lang="en-US">
                <a:ea typeface="Calibri"/>
                <a:cs typeface="Calibri"/>
              </a:rPr>
              <a:t>Phonemes are the number of individual speech sounds in a word; graphemes are the letter or combination of letters that represent each speech sound. The number of phonemes and the number of graphemes in a word should always match, except in the case of words containing the letter x, which is the only single letter that represents two speech sounds (/k/ /s/).</a:t>
            </a:r>
          </a:p>
          <a:p>
            <a:endParaRPr lang="en-US">
              <a:ea typeface="Calibri"/>
              <a:cs typeface="Calibri"/>
            </a:endParaRPr>
          </a:p>
          <a:p>
            <a:r>
              <a:rPr lang="en-US">
                <a:ea typeface="Calibri"/>
                <a:cs typeface="Calibri"/>
              </a:rPr>
              <a:t>The number of letters used to spell a word may differ significantly from the number of phonemes and graphemes. Identifying this can help educators solidify their understanding of what graphemes are versus what individual letters are.</a:t>
            </a:r>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273265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phonemes and graphemes?  How many letters?</a:t>
            </a:r>
          </a:p>
          <a:p>
            <a:endParaRPr lang="en-US">
              <a:ea typeface="Calibri"/>
              <a:cs typeface="Calibri"/>
            </a:endParaRPr>
          </a:p>
          <a:p>
            <a:r>
              <a:rPr lang="en-US">
                <a:ea typeface="Calibri"/>
                <a:cs typeface="Calibri"/>
              </a:rPr>
              <a:t>Facilitator notes:</a:t>
            </a:r>
          </a:p>
          <a:p>
            <a:endParaRPr lang="en-US">
              <a:ea typeface="Calibri"/>
              <a:cs typeface="Calibri"/>
            </a:endParaRPr>
          </a:p>
          <a:p>
            <a:r>
              <a:rPr lang="en-US">
                <a:ea typeface="Calibri"/>
                <a:cs typeface="Calibri"/>
              </a:rPr>
              <a:t>Discuss any questions or confusion that arises when participants check their responses against the correct answers in the warm up.</a:t>
            </a:r>
          </a:p>
          <a:p>
            <a:endParaRPr lang="en-US">
              <a:ea typeface="Calibri"/>
              <a:cs typeface="Calibri"/>
            </a:endParaRPr>
          </a:p>
          <a:p>
            <a:r>
              <a:rPr lang="en-US">
                <a:ea typeface="Calibri"/>
                <a:cs typeface="Calibri"/>
              </a:rPr>
              <a:t>Point out that 'foxes' has a different number of phonemes and graphemes because the letter 'x' represents TWO speech sounds.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341988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review of essential elements necessary for providing quality phonics instruction to support phoneme grapheme mapping. </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Students need to be able to able to understand phonemes and instantly recognize letters before they are ready for sound-symbol correspondences.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introducing letters, students link the look of the letter with its sound and its form or feel of the letter through writing, engaging the visual, auditory, and kinesthetic sensory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Out of the four properties of a letter: the name, shape, sound, and feel; the name is the only one that is stable and never changes. Letter names provide the foundational “hook” to which students can attach new learning to, including the property of letter sound. Automaticity of letter naming and recognition frees working memory, or short-term memory, for the cognitive load of decoding in early readers (</a:t>
            </a:r>
            <a:r>
              <a:rPr lang="en-US" b="0" dirty="0" err="1"/>
              <a:t>Birsh</a:t>
            </a:r>
            <a:r>
              <a:rPr lang="en-US" b="0" dirty="0"/>
              <a:t> &amp; </a:t>
            </a:r>
            <a:r>
              <a:rPr lang="en-US" b="0" dirty="0" err="1"/>
              <a:t>Carreker</a:t>
            </a:r>
            <a:r>
              <a:rPr lang="en-US" b="0" dirty="0"/>
              <a:t>, 2018). This is important for phoneme grapheme mapping as students will be connecting the phonemes they hear in words to the graphemes, the letter or groups of letters, that represent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 all letter-sound correspondences must be mastered before beginning to encode using phoneme grapheme mapping. However, the sound-symbol correspondences being used should be explicitly and systematically taught prior to incorporating into a PGM routine.  As more sound-symbol correspondences are learned, phoneme grapheme mapping routines should increase in complexity to reinforce new learning and build encoding skills. </a:t>
            </a:r>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86186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459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 id="2147483846"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readfacilitatorguide/module3-activities" TargetMode="External"/><Relationship Id="rId3" Type="http://schemas.openxmlformats.org/officeDocument/2006/relationships/hyperlink" Target="http://www.cde.state.co.us/coloradoliteracy/phonicsoverview" TargetMode="External"/><Relationship Id="rId7" Type="http://schemas.openxmlformats.org/officeDocument/2006/relationships/hyperlink" Target="http://www.cde.state.co.us/coloradoliteracy/phomemegraphememappingdirection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cde.state.co.us/node/68277" TargetMode="External"/><Relationship Id="rId5" Type="http://schemas.openxmlformats.org/officeDocument/2006/relationships/hyperlink" Target="https://drive.google.com/file/d/1YTcWANl9jWALTdhrX17Dbnmz6Oee4bgB/view?usp=drive_link" TargetMode="External"/><Relationship Id="rId10" Type="http://schemas.openxmlformats.org/officeDocument/2006/relationships/hyperlink" Target="http://www.cde.state.co.us/coloradoliteracy/effectiveinstructionchecklist" TargetMode="External"/><Relationship Id="rId4"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9" Type="http://schemas.openxmlformats.org/officeDocument/2006/relationships/hyperlink" Target="http://www.cde.state.co.us/coloradoliteracy/leaderlookfor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jpeg"/><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54.png"/><Relationship Id="rId5" Type="http://schemas.openxmlformats.org/officeDocument/2006/relationships/diagramQuickStyle" Target="../diagrams/quickStyle4.xml"/><Relationship Id="rId10" Type="http://schemas.openxmlformats.org/officeDocument/2006/relationships/image" Target="../media/image53.jpeg"/><Relationship Id="rId4" Type="http://schemas.openxmlformats.org/officeDocument/2006/relationships/diagramLayout" Target="../diagrams/layout4.xm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image" Target="../media/image61.jpeg"/><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hyperlink" Target="http://www.cde.state.co.us/coloradoliteracy/phomemegraphememappingdirections" TargetMode="External"/><Relationship Id="rId9" Type="http://schemas.microsoft.com/office/2007/relationships/diagramDrawing" Target="../diagrams/drawing5.xml"/><Relationship Id="rId14" Type="http://schemas.microsoft.com/office/2007/relationships/diagramDrawing" Target="../diagrams/drawing6.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3" Type="http://schemas.openxmlformats.org/officeDocument/2006/relationships/hyperlink" Target="https://www.cde.state.co.us/coloradoliteracy/readact/resourcebank" TargetMode="External"/><Relationship Id="rId18" Type="http://schemas.openxmlformats.org/officeDocument/2006/relationships/hyperlink" Target="http://www.cde.state.co.us/coloradoliteracy/readandel" TargetMode="External"/><Relationship Id="rId26" Type="http://schemas.openxmlformats.org/officeDocument/2006/relationships/hyperlink" Target="https://www.cde.state.co.us/coloradoliteracy/readdatapipeline" TargetMode="External"/><Relationship Id="rId39" Type="http://schemas.openxmlformats.org/officeDocument/2006/relationships/image" Target="../media/image74.svg"/><Relationship Id="rId21" Type="http://schemas.openxmlformats.org/officeDocument/2006/relationships/image" Target="../media/image68.svg"/><Relationship Id="rId34" Type="http://schemas.openxmlformats.org/officeDocument/2006/relationships/hyperlink" Target="https://www.cde.state.co.us/coloradoliteracy/parent_resources" TargetMode="External"/><Relationship Id="rId7" Type="http://schemas.openxmlformats.org/officeDocument/2006/relationships/hyperlink" Target="https://www.cde.state.co.us/coloradoliteracy/readandhb15-1323-0" TargetMode="External"/><Relationship Id="rId12" Type="http://schemas.openxmlformats.org/officeDocument/2006/relationships/hyperlink" Target="https://www.cde.state.co.us/communications/20171219readhighlights" TargetMode="External"/><Relationship Id="rId17" Type="http://schemas.openxmlformats.org/officeDocument/2006/relationships/hyperlink" Target="https://cool.randasolutions.com/Account/Login" TargetMode="External"/><Relationship Id="rId25" Type="http://schemas.openxmlformats.org/officeDocument/2006/relationships/hyperlink" Target="https://www.cde.state.co.us/coloradoliteracy/read-budget-submissions" TargetMode="External"/><Relationship Id="rId33" Type="http://schemas.openxmlformats.org/officeDocument/2006/relationships/hyperlink" Target="https://www.cde.state.co.us/coloradoliteracy/generalinfo-parents" TargetMode="External"/><Relationship Id="rId38" Type="http://schemas.openxmlformats.org/officeDocument/2006/relationships/image" Target="../media/image73.png"/><Relationship Id="rId2" Type="http://schemas.openxmlformats.org/officeDocument/2006/relationships/notesSlide" Target="../notesSlides/notesSlide47.xml"/><Relationship Id="rId16" Type="http://schemas.openxmlformats.org/officeDocument/2006/relationships/hyperlink" Target="https://www.cde.state.co.us/coloradoliteracy/scienceofreadingresources" TargetMode="External"/><Relationship Id="rId20" Type="http://schemas.openxmlformats.org/officeDocument/2006/relationships/image" Target="../media/image67.png"/><Relationship Id="rId29" Type="http://schemas.openxmlformats.org/officeDocument/2006/relationships/hyperlink" Target="https://www.cde.state.co.us/communications/tools-teacher-training" TargetMode="External"/><Relationship Id="rId1" Type="http://schemas.openxmlformats.org/officeDocument/2006/relationships/slideLayout" Target="../slideLayouts/slideLayout29.xml"/><Relationship Id="rId6" Type="http://schemas.openxmlformats.org/officeDocument/2006/relationships/hyperlink" Target="https://www.cde.state.co.us/coloradoliteracy/1-ccr-301-92_clean-final" TargetMode="External"/><Relationship Id="rId11" Type="http://schemas.openxmlformats.org/officeDocument/2006/relationships/hyperlink" Target="https://www.cde.state.co.us/coloradoliteracy/readactreport2021?fbclid=IwAR249DINPwb-YPAm2zJZ5YOjNmhZNTvmAdGCJmdFi0JtBrIZ8JctqDhA0RE" TargetMode="External"/><Relationship Id="rId24" Type="http://schemas.openxmlformats.org/officeDocument/2006/relationships/hyperlink" Target="https://www.cde.state.co.us/coloradoliteracy/literacycurriculumtransparency" TargetMode="External"/><Relationship Id="rId32" Type="http://schemas.openxmlformats.org/officeDocument/2006/relationships/hyperlink" Target="https://readwithme.today/" TargetMode="External"/><Relationship Id="rId37" Type="http://schemas.openxmlformats.org/officeDocument/2006/relationships/hyperlink" Target="https://youtu.be/rR2i_p3me1k" TargetMode="External"/><Relationship Id="rId5" Type="http://schemas.openxmlformats.org/officeDocument/2006/relationships/hyperlink" Target="https://www.cde.state.co.us/coloradoliteracy/crsreadact2019" TargetMode="External"/><Relationship Id="rId15" Type="http://schemas.openxmlformats.org/officeDocument/2006/relationships/hyperlink" Target="https://www.cde.state.co.us/coloradoliteracy/teacher-training" TargetMode="External"/><Relationship Id="rId23" Type="http://schemas.openxmlformats.org/officeDocument/2006/relationships/image" Target="../media/image70.svg"/><Relationship Id="rId28" Type="http://schemas.openxmlformats.org/officeDocument/2006/relationships/hyperlink" Target="https://www.cde.state.co.us/coloradoliteracy/districtresponsibilitiesreadtraining" TargetMode="External"/><Relationship Id="rId36" Type="http://schemas.openxmlformats.org/officeDocument/2006/relationships/hyperlink" Target="https://youtu.be/iXH4Z7yEPxM" TargetMode="External"/><Relationship Id="rId10" Type="http://schemas.openxmlformats.org/officeDocument/2006/relationships/hyperlink" Target="http://www.cde.state.co.us/cdecomm/cdeperformanceplan" TargetMode="External"/><Relationship Id="rId19" Type="http://schemas.openxmlformats.org/officeDocument/2006/relationships/hyperlink" Target="http://www.cde.state.co.us/coloradoliteracy/elguidancedoc" TargetMode="External"/><Relationship Id="rId31"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hyperlink" Target="https://leg.colorado.gov/sites/default/files/2021a_151_signed.pdf" TargetMode="External"/><Relationship Id="rId14" Type="http://schemas.openxmlformats.org/officeDocument/2006/relationships/hyperlink" Target="https://www.cde.state.co.us/coloradoliteracy/readact/programming" TargetMode="External"/><Relationship Id="rId22" Type="http://schemas.openxmlformats.org/officeDocument/2006/relationships/image" Target="../media/image69.png"/><Relationship Id="rId27" Type="http://schemas.openxmlformats.org/officeDocument/2006/relationships/hyperlink" Target="https://www.cde.state.co.us/coloradoliteracy/readact/grant" TargetMode="External"/><Relationship Id="rId30" Type="http://schemas.openxmlformats.org/officeDocument/2006/relationships/image" Target="../media/image71.png"/><Relationship Id="rId35" Type="http://schemas.openxmlformats.org/officeDocument/2006/relationships/hyperlink" Target="https://www.cde.state.co.us/communications/2018515readactparents" TargetMode="External"/><Relationship Id="rId8" Type="http://schemas.openxmlformats.org/officeDocument/2006/relationships/hyperlink" Target="https://www.cde.state.co.us/coloradoliteracy/sb19199coloradoreadactpdf" TargetMode="External"/><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530600"/>
            <a:ext cx="104944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Phoneme Grapheme Mapping</a:t>
            </a:r>
          </a:p>
        </p:txBody>
      </p:sp>
      <p:sp>
        <p:nvSpPr>
          <p:cNvPr id="3" name="TextBox 2">
            <a:extLst>
              <a:ext uri="{FF2B5EF4-FFF2-40B4-BE49-F238E27FC236}">
                <a16:creationId xmlns:a16="http://schemas.microsoft.com/office/drawing/2014/main" id="{FBE07A6D-C141-4A37-AB9C-6B97858487DF}"/>
              </a:ext>
            </a:extLst>
          </p:cNvPr>
          <p:cNvSpPr txBox="1"/>
          <p:nvPr/>
        </p:nvSpPr>
        <p:spPr>
          <a:xfrm>
            <a:off x="848749" y="2945825"/>
            <a:ext cx="10494499" cy="584775"/>
          </a:xfrm>
          <a:prstGeom prst="rect">
            <a:avLst/>
          </a:prstGeom>
          <a:noFill/>
        </p:spPr>
        <p:txBody>
          <a:bodyPr wrap="square" lIns="91440" tIns="45720" rIns="91440" bIns="45720" rtlCol="0" anchor="t">
            <a:spAutoFit/>
          </a:bodyPr>
          <a:lstStyle/>
          <a:p>
            <a:pPr algn="ctr"/>
            <a:r>
              <a:rPr lang="en-US" sz="3200" dirty="0">
                <a:solidFill>
                  <a:schemeClr val="bg2"/>
                </a:solidFill>
                <a:latin typeface="+mj-lt"/>
              </a:rPr>
              <a:t>CDE Science of Reading Literacy Series </a:t>
            </a:r>
          </a:p>
        </p:txBody>
      </p:sp>
      <p:sp>
        <p:nvSpPr>
          <p:cNvPr id="4" name="TextBox 3">
            <a:extLst>
              <a:ext uri="{FF2B5EF4-FFF2-40B4-BE49-F238E27FC236}">
                <a16:creationId xmlns:a16="http://schemas.microsoft.com/office/drawing/2014/main" id="{A55B231D-F55C-6BB5-E8BA-6183B9189FDF}"/>
              </a:ext>
            </a:extLst>
          </p:cNvPr>
          <p:cNvSpPr txBox="1"/>
          <p:nvPr/>
        </p:nvSpPr>
        <p:spPr>
          <a:xfrm>
            <a:off x="10021185"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3" name="Right Triangle 2">
            <a:extLst>
              <a:ext uri="{FF2B5EF4-FFF2-40B4-BE49-F238E27FC236}">
                <a16:creationId xmlns:a16="http://schemas.microsoft.com/office/drawing/2014/main" id="{50DA0787-EF81-AA9B-8209-480F0F86017E}"/>
              </a:ext>
              <a:ext uri="{C183D7F6-B498-43B3-948B-1728B52AA6E4}">
                <adec:decorative xmlns:adec="http://schemas.microsoft.com/office/drawing/2017/decorative" val="1"/>
              </a:ext>
            </a:extLst>
          </p:cNvPr>
          <p:cNvSpPr/>
          <p:nvPr/>
        </p:nvSpPr>
        <p:spPr>
          <a:xfrm>
            <a:off x="0" y="3118021"/>
            <a:ext cx="4407243" cy="3739979"/>
          </a:xfrm>
          <a:prstGeom prst="r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379901"/>
            <a:ext cx="8934400" cy="527100"/>
          </a:xfrm>
        </p:spPr>
        <p:txBody>
          <a:bodyPr/>
          <a:lstStyle/>
          <a:p>
            <a:r>
              <a:rPr lang="en-US" sz="4000">
                <a:solidFill>
                  <a:schemeClr val="bg1"/>
                </a:solidFill>
              </a:rPr>
              <a:t>Tolman’s Hourglass</a:t>
            </a:r>
          </a:p>
        </p:txBody>
      </p:sp>
      <p:sp>
        <p:nvSpPr>
          <p:cNvPr id="2" name="Text Placeholder 2">
            <a:extLst>
              <a:ext uri="{FF2B5EF4-FFF2-40B4-BE49-F238E27FC236}">
                <a16:creationId xmlns:a16="http://schemas.microsoft.com/office/drawing/2014/main" id="{C34B2518-B8A9-A6A0-89A8-6D9FD1A264FA}"/>
              </a:ext>
              <a:ext uri="{C183D7F6-B498-43B3-948B-1728B52AA6E4}">
                <adec:decorative xmlns:adec="http://schemas.microsoft.com/office/drawing/2017/decorative" val="1"/>
              </a:ext>
            </a:extLst>
          </p:cNvPr>
          <p:cNvSpPr txBox="1">
            <a:spLocks/>
          </p:cNvSpPr>
          <p:nvPr/>
        </p:nvSpPr>
        <p:spPr>
          <a:xfrm>
            <a:off x="838199" y="1741587"/>
            <a:ext cx="5597769" cy="4641078"/>
          </a:xfrm>
          <a:prstGeom prst="snip2SameRect">
            <a:avLst/>
          </a:prstGeom>
          <a:ln w="38100"/>
        </p:spPr>
        <p:style>
          <a:lnRef idx="2">
            <a:schemeClr val="accent4"/>
          </a:lnRef>
          <a:fillRef idx="1">
            <a:schemeClr val="lt1"/>
          </a:fillRef>
          <a:effectRef idx="0">
            <a:schemeClr val="accent4"/>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a:p>
        </p:txBody>
      </p:sp>
      <p:sp>
        <p:nvSpPr>
          <p:cNvPr id="5" name="TextBox 4">
            <a:extLst>
              <a:ext uri="{FF2B5EF4-FFF2-40B4-BE49-F238E27FC236}">
                <a16:creationId xmlns:a16="http://schemas.microsoft.com/office/drawing/2014/main" id="{0332E4C5-AACC-E6BD-B3AD-357E3CF43B81}"/>
              </a:ext>
            </a:extLst>
          </p:cNvPr>
          <p:cNvSpPr txBox="1"/>
          <p:nvPr/>
        </p:nvSpPr>
        <p:spPr>
          <a:xfrm>
            <a:off x="1127448" y="2538632"/>
            <a:ext cx="5019271" cy="3046988"/>
          </a:xfrm>
          <a:prstGeom prst="rect">
            <a:avLst/>
          </a:prstGeom>
          <a:noFill/>
        </p:spPr>
        <p:txBody>
          <a:bodyPr wrap="square">
            <a:spAutoFit/>
          </a:bodyPr>
          <a:lstStyle/>
          <a:p>
            <a:r>
              <a:rPr lang="en-US" sz="3200"/>
              <a:t>The hourglass illustrates the relationship between the phases of phonological skill development and word reading skill development through phonics instruction. </a:t>
            </a:r>
          </a:p>
        </p:txBody>
      </p:sp>
      <p:pic>
        <p:nvPicPr>
          <p:cNvPr id="6" name="Picture 5" descr="The Hourglass Figure&#10;Connecting phonological awareness skills and orthography skills">
            <a:extLst>
              <a:ext uri="{FF2B5EF4-FFF2-40B4-BE49-F238E27FC236}">
                <a16:creationId xmlns:a16="http://schemas.microsoft.com/office/drawing/2014/main" id="{8423DD51-D180-4AAE-10FF-15AEB0A04541}"/>
              </a:ext>
            </a:extLst>
          </p:cNvPr>
          <p:cNvPicPr>
            <a:picLocks noChangeAspect="1"/>
          </p:cNvPicPr>
          <p:nvPr/>
        </p:nvPicPr>
        <p:blipFill rotWithShape="1">
          <a:blip r:embed="rId3"/>
          <a:srcRect r="15267"/>
          <a:stretch/>
        </p:blipFill>
        <p:spPr>
          <a:xfrm>
            <a:off x="7274167" y="1539774"/>
            <a:ext cx="4407243" cy="4887007"/>
          </a:xfrm>
          <a:prstGeom prst="rect">
            <a:avLst/>
          </a:prstGeom>
          <a:ln>
            <a:solidFill>
              <a:schemeClr val="accent3"/>
            </a:solidFill>
          </a:ln>
        </p:spPr>
      </p:pic>
    </p:spTree>
    <p:extLst>
      <p:ext uri="{BB962C8B-B14F-4D97-AF65-F5344CB8AC3E}">
        <p14:creationId xmlns:p14="http://schemas.microsoft.com/office/powerpoint/2010/main" val="1446096110"/>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0073B-65D4-E1CC-1383-556E3281BC14}"/>
              </a:ext>
            </a:extLst>
          </p:cNvPr>
          <p:cNvSpPr>
            <a:spLocks noGrp="1"/>
          </p:cNvSpPr>
          <p:nvPr>
            <p:ph type="title"/>
          </p:nvPr>
        </p:nvSpPr>
        <p:spPr>
          <a:xfrm>
            <a:off x="317973" y="356447"/>
            <a:ext cx="8934400" cy="527100"/>
          </a:xfrm>
        </p:spPr>
        <p:txBody>
          <a:bodyPr/>
          <a:lstStyle/>
          <a:p>
            <a:r>
              <a:rPr lang="en-US" sz="4000" dirty="0"/>
              <a:t>44 English Phonemes </a:t>
            </a:r>
          </a:p>
        </p:txBody>
      </p:sp>
      <p:graphicFrame>
        <p:nvGraphicFramePr>
          <p:cNvPr id="4" name="Table 4">
            <a:extLst>
              <a:ext uri="{FF2B5EF4-FFF2-40B4-BE49-F238E27FC236}">
                <a16:creationId xmlns:a16="http://schemas.microsoft.com/office/drawing/2014/main" id="{464E1B31-0EC3-9D1F-70D2-6B7C3CD50F1E}"/>
              </a:ext>
            </a:extLst>
          </p:cNvPr>
          <p:cNvGraphicFramePr>
            <a:graphicFrameLocks noGrp="1"/>
          </p:cNvGraphicFramePr>
          <p:nvPr>
            <p:extLst>
              <p:ext uri="{D42A27DB-BD31-4B8C-83A1-F6EECF244321}">
                <p14:modId xmlns:p14="http://schemas.microsoft.com/office/powerpoint/2010/main" val="1919855991"/>
              </p:ext>
            </p:extLst>
          </p:nvPr>
        </p:nvGraphicFramePr>
        <p:xfrm>
          <a:off x="942109" y="1468582"/>
          <a:ext cx="10501746" cy="5389417"/>
        </p:xfrm>
        <a:graphic>
          <a:graphicData uri="http://schemas.openxmlformats.org/drawingml/2006/table">
            <a:tbl>
              <a:tblPr firstRow="1" bandRow="1">
                <a:tableStyleId>{5C22544A-7EE6-4342-B048-85BDC9FD1C3A}</a:tableStyleId>
              </a:tblPr>
              <a:tblGrid>
                <a:gridCol w="5250873">
                  <a:extLst>
                    <a:ext uri="{9D8B030D-6E8A-4147-A177-3AD203B41FA5}">
                      <a16:colId xmlns:a16="http://schemas.microsoft.com/office/drawing/2014/main" val="264349467"/>
                    </a:ext>
                  </a:extLst>
                </a:gridCol>
                <a:gridCol w="5250873">
                  <a:extLst>
                    <a:ext uri="{9D8B030D-6E8A-4147-A177-3AD203B41FA5}">
                      <a16:colId xmlns:a16="http://schemas.microsoft.com/office/drawing/2014/main" val="4262467658"/>
                    </a:ext>
                  </a:extLst>
                </a:gridCol>
              </a:tblGrid>
              <a:tr h="673432">
                <a:tc>
                  <a:txBody>
                    <a:bodyPr/>
                    <a:lstStyle/>
                    <a:p>
                      <a:pPr algn="ctr"/>
                      <a:r>
                        <a:rPr lang="en-US" sz="2400">
                          <a:solidFill>
                            <a:schemeClr val="tx1"/>
                          </a:solidFill>
                        </a:rPr>
                        <a:t>25 Consonant Sounds </a:t>
                      </a:r>
                    </a:p>
                  </a:txBody>
                  <a:tcPr/>
                </a:tc>
                <a:tc>
                  <a:txBody>
                    <a:bodyPr/>
                    <a:lstStyle/>
                    <a:p>
                      <a:pPr algn="ctr"/>
                      <a:r>
                        <a:rPr lang="en-US" sz="2400" dirty="0">
                          <a:solidFill>
                            <a:schemeClr val="tx1"/>
                          </a:solidFill>
                        </a:rPr>
                        <a:t>19 Vowel Sounds </a:t>
                      </a:r>
                    </a:p>
                  </a:txBody>
                  <a:tcPr/>
                </a:tc>
                <a:extLst>
                  <a:ext uri="{0D108BD9-81ED-4DB2-BD59-A6C34878D82A}">
                    <a16:rowId xmlns:a16="http://schemas.microsoft.com/office/drawing/2014/main" val="479219847"/>
                  </a:ext>
                </a:extLst>
              </a:tr>
              <a:tr h="675393">
                <a:tc>
                  <a:txBody>
                    <a:bodyPr/>
                    <a:lstStyle/>
                    <a:p>
                      <a:pPr marL="0" marR="0" lvl="0" indent="0" algn="ctr" rtl="0" eaLnBrk="1" fontAlgn="auto" latinLnBrk="0" hangingPunct="1">
                        <a:lnSpc>
                          <a:spcPct val="100000"/>
                        </a:lnSpc>
                        <a:spcBef>
                          <a:spcPts val="0"/>
                        </a:spcBef>
                        <a:spcAft>
                          <a:spcPts val="0"/>
                        </a:spcAft>
                        <a:buClrTx/>
                        <a:buSzTx/>
                        <a:buFontTx/>
                        <a:buNone/>
                      </a:pPr>
                      <a:r>
                        <a:rPr lang="en-US" sz="2800" dirty="0">
                          <a:solidFill>
                            <a:schemeClr val="tx1"/>
                          </a:solidFill>
                        </a:rPr>
                        <a:t>/b/	/k/	/s/	/ch/</a:t>
                      </a:r>
                    </a:p>
                  </a:txBody>
                  <a:tcPr/>
                </a:tc>
                <a:tc>
                  <a:txBody>
                    <a:bodyPr/>
                    <a:lstStyle/>
                    <a:p>
                      <a:pPr marL="0" marR="0" algn="ctr">
                        <a:lnSpc>
                          <a:spcPct val="107000"/>
                        </a:lnSpc>
                        <a:spcBef>
                          <a:spcPts val="0"/>
                        </a:spcBef>
                        <a:spcAft>
                          <a:spcPts val="800"/>
                        </a:spcAft>
                      </a:pPr>
                      <a:r>
                        <a:rPr lang="en-US" sz="2800" dirty="0">
                          <a:solidFill>
                            <a:schemeClr val="tx1"/>
                          </a:solidFill>
                        </a:rPr>
                        <a:t>/</a:t>
                      </a:r>
                      <a:r>
                        <a:rPr lang="en-US" sz="2800" b="0" i="0" u="none" strike="noStrike" kern="1200" dirty="0">
                          <a:solidFill>
                            <a:schemeClr val="dk1"/>
                          </a:solidFill>
                          <a:effectLst/>
                          <a:latin typeface="+mn-lt"/>
                          <a:ea typeface="+mn-ea"/>
                          <a:cs typeface="+mn-cs"/>
                        </a:rPr>
                        <a:t>ā</a:t>
                      </a:r>
                      <a:r>
                        <a:rPr lang="en-US" sz="2800" dirty="0">
                          <a:solidFill>
                            <a:schemeClr val="tx1"/>
                          </a:solidFill>
                        </a:rPr>
                        <a:t>/	 /</a:t>
                      </a:r>
                      <a:r>
                        <a:rPr lang="en-US" sz="2800" b="0" i="0" u="none" strike="noStrike" kern="1200" dirty="0">
                          <a:solidFill>
                            <a:schemeClr val="dk1"/>
                          </a:solidFill>
                          <a:effectLst/>
                          <a:latin typeface="+mn-lt"/>
                          <a:ea typeface="+mn-ea"/>
                          <a:cs typeface="+mn-cs"/>
                        </a:rPr>
                        <a:t>ă</a:t>
                      </a:r>
                      <a:r>
                        <a:rPr lang="en-US" sz="2800" dirty="0">
                          <a:solidFill>
                            <a:schemeClr val="tx1"/>
                          </a:solidFill>
                        </a:rPr>
                        <a:t>/	 /</a:t>
                      </a:r>
                      <a:r>
                        <a:rPr lang="en-US" sz="2800" dirty="0" err="1">
                          <a:effectLst/>
                          <a:latin typeface="Calibri"/>
                          <a:ea typeface="Calibri"/>
                          <a:cs typeface="Times New Roman"/>
                        </a:rPr>
                        <a:t>o</a:t>
                      </a:r>
                      <a:r>
                        <a:rPr lang="en-US" sz="2800" dirty="0" err="1">
                          <a:effectLst/>
                          <a:latin typeface="Calibri"/>
                          <a:ea typeface="Calibri"/>
                        </a:rPr>
                        <a:t>͞</a:t>
                      </a:r>
                      <a:r>
                        <a:rPr lang="en-US" sz="2800" dirty="0" err="1">
                          <a:effectLst/>
                          <a:latin typeface="Calibri"/>
                          <a:ea typeface="Calibri"/>
                          <a:cs typeface="Times New Roman"/>
                        </a:rPr>
                        <a:t>o</a:t>
                      </a:r>
                      <a:r>
                        <a:rPr lang="en-US" sz="2800" dirty="0">
                          <a:solidFill>
                            <a:schemeClr val="tx1"/>
                          </a:solidFill>
                        </a:rPr>
                        <a:t>/	 /ar/</a:t>
                      </a:r>
                    </a:p>
                  </a:txBody>
                  <a:tcPr/>
                </a:tc>
                <a:extLst>
                  <a:ext uri="{0D108BD9-81ED-4DB2-BD59-A6C34878D82A}">
                    <a16:rowId xmlns:a16="http://schemas.microsoft.com/office/drawing/2014/main" val="2418871347"/>
                  </a:ext>
                </a:extLst>
              </a:tr>
              <a:tr h="673432">
                <a:tc>
                  <a:txBody>
                    <a:bodyPr/>
                    <a:lstStyle/>
                    <a:p>
                      <a:pPr algn="ctr"/>
                      <a:r>
                        <a:rPr lang="en-US" sz="2800"/>
                        <a:t>/d/	/l/	/t/	/sh/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/ē/	 /ĕ/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/er/</a:t>
                      </a:r>
                    </a:p>
                  </a:txBody>
                  <a:tcPr/>
                </a:tc>
                <a:extLst>
                  <a:ext uri="{0D108BD9-81ED-4DB2-BD59-A6C34878D82A}">
                    <a16:rowId xmlns:a16="http://schemas.microsoft.com/office/drawing/2014/main" val="1654574234"/>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/f/	/m/	/v/	/zh/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/ī/	 /ĭ/	 /oi/	 /or/</a:t>
                      </a:r>
                    </a:p>
                  </a:txBody>
                  <a:tcPr/>
                </a:tc>
                <a:extLst>
                  <a:ext uri="{0D108BD9-81ED-4DB2-BD59-A6C34878D82A}">
                    <a16:rowId xmlns:a16="http://schemas.microsoft.com/office/drawing/2014/main" val="1897963502"/>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/g/	/n/	/w/	/th/</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dirty="0">
                          <a:solidFill>
                            <a:schemeClr val="tx1"/>
                          </a:solidFill>
                        </a:rPr>
                        <a:t>/ō/      /ŏ/    /ou/	 /Ə/</a:t>
                      </a:r>
                    </a:p>
                  </a:txBody>
                  <a:tcPr/>
                </a:tc>
                <a:extLst>
                  <a:ext uri="{0D108BD9-81ED-4DB2-BD59-A6C34878D82A}">
                    <a16:rowId xmlns:a16="http://schemas.microsoft.com/office/drawing/2014/main" val="1621907457"/>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/h/	/p/	/y/	/th/</a:t>
                      </a:r>
                    </a:p>
                  </a:txBody>
                  <a:tcPr/>
                </a:tc>
                <a:tc>
                  <a:txBody>
                    <a:bodyPr/>
                    <a:lstStyle/>
                    <a:p>
                      <a:pPr algn="l"/>
                      <a:r>
                        <a:rPr lang="en-US" sz="2800">
                          <a:solidFill>
                            <a:schemeClr val="tx1"/>
                          </a:solidFill>
                        </a:rPr>
                        <a:t>           /ū/     /ŭ/                /aw/</a:t>
                      </a:r>
                    </a:p>
                  </a:txBody>
                  <a:tcPr/>
                </a:tc>
                <a:extLst>
                  <a:ext uri="{0D108BD9-81ED-4DB2-BD59-A6C34878D82A}">
                    <a16:rowId xmlns:a16="http://schemas.microsoft.com/office/drawing/2014/main" val="3989115708"/>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/j/	/r/	/z/	/hw/</a:t>
                      </a:r>
                    </a:p>
                  </a:txBody>
                  <a:tcPr/>
                </a:tc>
                <a:tc>
                  <a:txBody>
                    <a:bodyPr/>
                    <a:lstStyle/>
                    <a:p>
                      <a:endParaRPr lang="en-US"/>
                    </a:p>
                  </a:txBody>
                  <a:tcPr/>
                </a:tc>
                <a:extLst>
                  <a:ext uri="{0D108BD9-81ED-4DB2-BD59-A6C34878D82A}">
                    <a16:rowId xmlns:a16="http://schemas.microsoft.com/office/drawing/2014/main" val="490238062"/>
                  </a:ext>
                </a:extLst>
              </a:tr>
              <a:tr h="673432">
                <a:tc>
                  <a:txBody>
                    <a:bodyPr/>
                    <a:lstStyle/>
                    <a:p>
                      <a:pPr algn="ctr"/>
                      <a:r>
                        <a:rPr lang="en-US" sz="2800">
                          <a:solidFill>
                            <a:schemeClr val="tx1"/>
                          </a:solidFill>
                        </a:rPr>
                        <a:t>                                 /ng/</a:t>
                      </a:r>
                    </a:p>
                  </a:txBody>
                  <a:tcPr/>
                </a:tc>
                <a:tc>
                  <a:txBody>
                    <a:bodyPr/>
                    <a:lstStyle/>
                    <a:p>
                      <a:endParaRPr lang="en-US" dirty="0"/>
                    </a:p>
                  </a:txBody>
                  <a:tcPr/>
                </a:tc>
                <a:extLst>
                  <a:ext uri="{0D108BD9-81ED-4DB2-BD59-A6C34878D82A}">
                    <a16:rowId xmlns:a16="http://schemas.microsoft.com/office/drawing/2014/main" val="4037489363"/>
                  </a:ext>
                </a:extLst>
              </a:tr>
            </a:tbl>
          </a:graphicData>
        </a:graphic>
      </p:graphicFrame>
      <p:sp>
        <p:nvSpPr>
          <p:cNvPr id="7" name="TextBox 6">
            <a:extLst>
              <a:ext uri="{FF2B5EF4-FFF2-40B4-BE49-F238E27FC236}">
                <a16:creationId xmlns:a16="http://schemas.microsoft.com/office/drawing/2014/main" id="{D29CD494-CA88-A1A5-7ADD-A4D622683BC2}"/>
              </a:ext>
            </a:extLst>
          </p:cNvPr>
          <p:cNvSpPr txBox="1"/>
          <p:nvPr/>
        </p:nvSpPr>
        <p:spPr>
          <a:xfrm>
            <a:off x="6849765" y="5643586"/>
            <a:ext cx="4000500" cy="1015663"/>
          </a:xfrm>
          <a:prstGeom prst="rect">
            <a:avLst/>
          </a:prstGeom>
          <a:solidFill>
            <a:schemeClr val="bg1"/>
          </a:solidFill>
          <a:ln>
            <a:solidFill>
              <a:schemeClr val="tx1"/>
            </a:solidFill>
          </a:ln>
        </p:spPr>
        <p:txBody>
          <a:bodyPr wrap="square" rtlCol="0">
            <a:spAutoFit/>
          </a:bodyPr>
          <a:lstStyle/>
          <a:p>
            <a:pPr algn="ctr"/>
            <a:r>
              <a:rPr lang="en-US" sz="2000"/>
              <a:t>Macron – long sound</a:t>
            </a:r>
          </a:p>
          <a:p>
            <a:pPr algn="ctr"/>
            <a:r>
              <a:rPr lang="en-US" sz="2000"/>
              <a:t> </a:t>
            </a:r>
          </a:p>
          <a:p>
            <a:pPr algn="ctr"/>
            <a:r>
              <a:rPr lang="en-US" sz="2000"/>
              <a:t>Breve – short sound </a:t>
            </a:r>
          </a:p>
        </p:txBody>
      </p:sp>
      <p:sp>
        <p:nvSpPr>
          <p:cNvPr id="5" name="Arc 4">
            <a:extLst>
              <a:ext uri="{FF2B5EF4-FFF2-40B4-BE49-F238E27FC236}">
                <a16:creationId xmlns:a16="http://schemas.microsoft.com/office/drawing/2014/main" id="{06559A46-0304-ED93-DCE3-9FD1294ADE49}"/>
              </a:ext>
              <a:ext uri="{C183D7F6-B498-43B3-948B-1728B52AA6E4}">
                <adec:decorative xmlns:adec="http://schemas.microsoft.com/office/drawing/2017/decorative" val="1"/>
              </a:ext>
            </a:extLst>
          </p:cNvPr>
          <p:cNvSpPr/>
          <p:nvPr/>
        </p:nvSpPr>
        <p:spPr>
          <a:xfrm rot="13125859" flipH="1">
            <a:off x="6956683" y="5865585"/>
            <a:ext cx="700209" cy="64555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 name="Straight Connector 7">
            <a:extLst>
              <a:ext uri="{FF2B5EF4-FFF2-40B4-BE49-F238E27FC236}">
                <a16:creationId xmlns:a16="http://schemas.microsoft.com/office/drawing/2014/main" id="{9EA543A0-BA78-CB59-17CB-80CEA4941FA4}"/>
              </a:ext>
              <a:ext uri="{C183D7F6-B498-43B3-948B-1728B52AA6E4}">
                <adec:decorative xmlns:adec="http://schemas.microsoft.com/office/drawing/2017/decorative" val="1"/>
              </a:ext>
            </a:extLst>
          </p:cNvPr>
          <p:cNvCxnSpPr/>
          <p:nvPr/>
        </p:nvCxnSpPr>
        <p:spPr>
          <a:xfrm>
            <a:off x="7095388" y="5888154"/>
            <a:ext cx="44334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4212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1B8E-4CDD-8031-A343-E0AEE9806578}"/>
              </a:ext>
            </a:extLst>
          </p:cNvPr>
          <p:cNvSpPr>
            <a:spLocks noGrp="1"/>
          </p:cNvSpPr>
          <p:nvPr>
            <p:ph type="title"/>
          </p:nvPr>
        </p:nvSpPr>
        <p:spPr>
          <a:xfrm>
            <a:off x="297424" y="208805"/>
            <a:ext cx="9837175" cy="527100"/>
          </a:xfrm>
        </p:spPr>
        <p:txBody>
          <a:bodyPr/>
          <a:lstStyle/>
          <a:p>
            <a:r>
              <a:rPr lang="en-US" dirty="0"/>
              <a:t>What is phoneme grapheme mapping?</a:t>
            </a:r>
          </a:p>
        </p:txBody>
      </p:sp>
      <p:graphicFrame>
        <p:nvGraphicFramePr>
          <p:cNvPr id="3" name="Table 2">
            <a:extLst>
              <a:ext uri="{FF2B5EF4-FFF2-40B4-BE49-F238E27FC236}">
                <a16:creationId xmlns:a16="http://schemas.microsoft.com/office/drawing/2014/main" id="{F3434EA3-434D-E473-1FC8-84802E704A41}"/>
              </a:ext>
            </a:extLst>
          </p:cNvPr>
          <p:cNvGraphicFramePr>
            <a:graphicFrameLocks noGrp="1"/>
          </p:cNvGraphicFramePr>
          <p:nvPr/>
        </p:nvGraphicFramePr>
        <p:xfrm>
          <a:off x="1263135" y="4175077"/>
          <a:ext cx="4712732" cy="1394884"/>
        </p:xfrm>
        <a:graphic>
          <a:graphicData uri="http://schemas.openxmlformats.org/drawingml/2006/table">
            <a:tbl>
              <a:tblPr firstRow="1" bandRow="1">
                <a:tableStyleId>{5C22544A-7EE6-4342-B048-85BDC9FD1C3A}</a:tableStyleId>
              </a:tblPr>
              <a:tblGrid>
                <a:gridCol w="1178183">
                  <a:extLst>
                    <a:ext uri="{9D8B030D-6E8A-4147-A177-3AD203B41FA5}">
                      <a16:colId xmlns:a16="http://schemas.microsoft.com/office/drawing/2014/main" val="221820522"/>
                    </a:ext>
                  </a:extLst>
                </a:gridCol>
                <a:gridCol w="1178183">
                  <a:extLst>
                    <a:ext uri="{9D8B030D-6E8A-4147-A177-3AD203B41FA5}">
                      <a16:colId xmlns:a16="http://schemas.microsoft.com/office/drawing/2014/main" val="1638630819"/>
                    </a:ext>
                  </a:extLst>
                </a:gridCol>
                <a:gridCol w="1178183">
                  <a:extLst>
                    <a:ext uri="{9D8B030D-6E8A-4147-A177-3AD203B41FA5}">
                      <a16:colId xmlns:a16="http://schemas.microsoft.com/office/drawing/2014/main" val="3257866592"/>
                    </a:ext>
                  </a:extLst>
                </a:gridCol>
                <a:gridCol w="1178183">
                  <a:extLst>
                    <a:ext uri="{9D8B030D-6E8A-4147-A177-3AD203B41FA5}">
                      <a16:colId xmlns:a16="http://schemas.microsoft.com/office/drawing/2014/main" val="3097062717"/>
                    </a:ext>
                  </a:extLst>
                </a:gridCol>
              </a:tblGrid>
              <a:tr h="1394884">
                <a:tc>
                  <a:txBody>
                    <a:bodyPr/>
                    <a:lstStyle/>
                    <a:p>
                      <a:pPr algn="ctr"/>
                      <a:r>
                        <a:rPr lang="en-US" sz="7200" dirty="0">
                          <a:solidFill>
                            <a:srgbClr val="FF000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200" dirty="0">
                          <a:solidFill>
                            <a:srgbClr val="FF000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200" dirty="0">
                          <a:solidFill>
                            <a:srgbClr val="FF0000"/>
                          </a:solidFill>
                        </a:rPr>
                        <a:t>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200"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9547404"/>
                  </a:ext>
                </a:extLst>
              </a:tr>
            </a:tbl>
          </a:graphicData>
        </a:graphic>
      </p:graphicFrame>
      <p:sp>
        <p:nvSpPr>
          <p:cNvPr id="6" name="TextBox 5">
            <a:extLst>
              <a:ext uri="{FF2B5EF4-FFF2-40B4-BE49-F238E27FC236}">
                <a16:creationId xmlns:a16="http://schemas.microsoft.com/office/drawing/2014/main" id="{2B2A80E9-6845-B7F5-093D-03FD906C60ED}"/>
              </a:ext>
            </a:extLst>
          </p:cNvPr>
          <p:cNvSpPr txBox="1"/>
          <p:nvPr/>
        </p:nvSpPr>
        <p:spPr>
          <a:xfrm>
            <a:off x="1295400" y="3048000"/>
            <a:ext cx="4591050" cy="707886"/>
          </a:xfrm>
          <a:prstGeom prst="rect">
            <a:avLst/>
          </a:prstGeom>
          <a:noFill/>
        </p:spPr>
        <p:txBody>
          <a:bodyPr wrap="square" rtlCol="0">
            <a:spAutoFit/>
          </a:bodyPr>
          <a:lstStyle/>
          <a:p>
            <a:r>
              <a:rPr lang="en-US" sz="4000" dirty="0"/>
              <a:t>/t/	   /r/      /ā/	/n/</a:t>
            </a:r>
          </a:p>
        </p:txBody>
      </p:sp>
      <p:pic>
        <p:nvPicPr>
          <p:cNvPr id="8" name="Picture 7" descr="Image of a train">
            <a:extLst>
              <a:ext uri="{FF2B5EF4-FFF2-40B4-BE49-F238E27FC236}">
                <a16:creationId xmlns:a16="http://schemas.microsoft.com/office/drawing/2014/main" id="{7D16F51E-AD2B-7F7B-37F5-FD28346F04BF}"/>
              </a:ext>
            </a:extLst>
          </p:cNvPr>
          <p:cNvPicPr>
            <a:picLocks noChangeAspect="1"/>
          </p:cNvPicPr>
          <p:nvPr/>
        </p:nvPicPr>
        <p:blipFill>
          <a:blip r:embed="rId3"/>
          <a:stretch>
            <a:fillRect/>
          </a:stretch>
        </p:blipFill>
        <p:spPr>
          <a:xfrm>
            <a:off x="2054942" y="1698460"/>
            <a:ext cx="3071966" cy="930899"/>
          </a:xfrm>
          <a:prstGeom prst="rect">
            <a:avLst/>
          </a:prstGeom>
        </p:spPr>
      </p:pic>
      <p:sp>
        <p:nvSpPr>
          <p:cNvPr id="9" name="Left Brace 8">
            <a:extLst>
              <a:ext uri="{FF2B5EF4-FFF2-40B4-BE49-F238E27FC236}">
                <a16:creationId xmlns:a16="http://schemas.microsoft.com/office/drawing/2014/main" id="{A29F0768-B5B4-7F17-F60B-6BB90C1D9687}"/>
              </a:ext>
              <a:ext uri="{C183D7F6-B498-43B3-948B-1728B52AA6E4}">
                <adec:decorative xmlns:adec="http://schemas.microsoft.com/office/drawing/2017/decorative" val="1"/>
              </a:ext>
            </a:extLst>
          </p:cNvPr>
          <p:cNvSpPr/>
          <p:nvPr/>
        </p:nvSpPr>
        <p:spPr>
          <a:xfrm rot="5400000">
            <a:off x="3486650" y="641243"/>
            <a:ext cx="265702" cy="45910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srgbClr val="FF0000"/>
              </a:solidFill>
            </a:endParaRPr>
          </a:p>
        </p:txBody>
      </p:sp>
      <p:sp>
        <p:nvSpPr>
          <p:cNvPr id="10" name="TextBox 9">
            <a:extLst>
              <a:ext uri="{FF2B5EF4-FFF2-40B4-BE49-F238E27FC236}">
                <a16:creationId xmlns:a16="http://schemas.microsoft.com/office/drawing/2014/main" id="{C289AE6B-F2F5-4E77-C396-CD7E8E6CB1B5}"/>
              </a:ext>
            </a:extLst>
          </p:cNvPr>
          <p:cNvSpPr txBox="1"/>
          <p:nvPr/>
        </p:nvSpPr>
        <p:spPr>
          <a:xfrm>
            <a:off x="8153400" y="1962150"/>
            <a:ext cx="2714624" cy="4401205"/>
          </a:xfrm>
          <a:prstGeom prst="rect">
            <a:avLst/>
          </a:prstGeom>
          <a:noFill/>
        </p:spPr>
        <p:txBody>
          <a:bodyPr wrap="square" rtlCol="0">
            <a:spAutoFit/>
          </a:bodyPr>
          <a:lstStyle/>
          <a:p>
            <a:pPr algn="ctr"/>
            <a:r>
              <a:rPr lang="en-US" sz="4000" dirty="0"/>
              <a:t>tr</a:t>
            </a:r>
            <a:r>
              <a:rPr lang="en-US" sz="4000" b="1" dirty="0"/>
              <a:t>ai</a:t>
            </a:r>
            <a:r>
              <a:rPr lang="en-US" sz="4000" dirty="0"/>
              <a:t>n</a:t>
            </a:r>
          </a:p>
          <a:p>
            <a:pPr algn="ctr"/>
            <a:r>
              <a:rPr lang="en-US" sz="4000" dirty="0"/>
              <a:t>t</a:t>
            </a:r>
            <a:r>
              <a:rPr lang="en-US" sz="4000" b="1" dirty="0"/>
              <a:t>ai</a:t>
            </a:r>
            <a:r>
              <a:rPr lang="en-US" sz="4000" dirty="0"/>
              <a:t>l</a:t>
            </a:r>
          </a:p>
          <a:p>
            <a:pPr algn="ctr"/>
            <a:r>
              <a:rPr lang="en-US" sz="4000" dirty="0"/>
              <a:t>pl</a:t>
            </a:r>
            <a:r>
              <a:rPr lang="en-US" sz="4000" b="1" dirty="0"/>
              <a:t>ay</a:t>
            </a:r>
          </a:p>
          <a:p>
            <a:pPr algn="ctr"/>
            <a:r>
              <a:rPr lang="en-US" sz="4000" dirty="0"/>
              <a:t>r</a:t>
            </a:r>
            <a:r>
              <a:rPr lang="en-US" sz="4000" b="1" dirty="0"/>
              <a:t>ai</a:t>
            </a:r>
            <a:r>
              <a:rPr lang="en-US" sz="4000" dirty="0"/>
              <a:t>n </a:t>
            </a:r>
          </a:p>
          <a:p>
            <a:pPr algn="ctr"/>
            <a:r>
              <a:rPr lang="en-US" sz="4000" dirty="0"/>
              <a:t>d</a:t>
            </a:r>
            <a:r>
              <a:rPr lang="en-US" sz="4000" b="1" dirty="0"/>
              <a:t>ay</a:t>
            </a:r>
          </a:p>
          <a:p>
            <a:pPr algn="ctr"/>
            <a:r>
              <a:rPr lang="en-US" sz="4000" dirty="0"/>
              <a:t>br</a:t>
            </a:r>
            <a:r>
              <a:rPr lang="en-US" sz="4000" b="1" dirty="0"/>
              <a:t>ai</a:t>
            </a:r>
            <a:r>
              <a:rPr lang="en-US" sz="4000" dirty="0"/>
              <a:t>n</a:t>
            </a:r>
          </a:p>
          <a:p>
            <a:pPr algn="ctr"/>
            <a:r>
              <a:rPr lang="en-US" sz="4000" dirty="0"/>
              <a:t>spr</a:t>
            </a:r>
            <a:r>
              <a:rPr lang="en-US" sz="4000" b="1" dirty="0"/>
              <a:t>ay</a:t>
            </a:r>
          </a:p>
        </p:txBody>
      </p:sp>
      <p:sp>
        <p:nvSpPr>
          <p:cNvPr id="4" name="TextBox 3">
            <a:extLst>
              <a:ext uri="{FF2B5EF4-FFF2-40B4-BE49-F238E27FC236}">
                <a16:creationId xmlns:a16="http://schemas.microsoft.com/office/drawing/2014/main" id="{08EEB7BC-F689-F3B2-A380-ED37DAE085EB}"/>
              </a:ext>
            </a:extLst>
          </p:cNvPr>
          <p:cNvSpPr txBox="1"/>
          <p:nvPr/>
        </p:nvSpPr>
        <p:spPr>
          <a:xfrm>
            <a:off x="9925382" y="6518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2117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81F2-2BE1-288D-103E-310C23FDA13C}"/>
              </a:ext>
            </a:extLst>
          </p:cNvPr>
          <p:cNvSpPr>
            <a:spLocks noGrp="1"/>
          </p:cNvSpPr>
          <p:nvPr>
            <p:ph type="title"/>
          </p:nvPr>
        </p:nvSpPr>
        <p:spPr>
          <a:xfrm>
            <a:off x="281097" y="392564"/>
            <a:ext cx="8934400" cy="527100"/>
          </a:xfrm>
        </p:spPr>
        <p:txBody>
          <a:bodyPr/>
          <a:lstStyle/>
          <a:p>
            <a:r>
              <a:rPr lang="en-US" sz="4000"/>
              <a:t>Elkonin Boxes </a:t>
            </a:r>
          </a:p>
        </p:txBody>
      </p:sp>
      <p:sp>
        <p:nvSpPr>
          <p:cNvPr id="6" name="TextBox 5">
            <a:extLst>
              <a:ext uri="{FF2B5EF4-FFF2-40B4-BE49-F238E27FC236}">
                <a16:creationId xmlns:a16="http://schemas.microsoft.com/office/drawing/2014/main" id="{B691B58F-EA63-FCA2-A3BA-59F8BE7B5A74}"/>
              </a:ext>
            </a:extLst>
          </p:cNvPr>
          <p:cNvSpPr txBox="1"/>
          <p:nvPr/>
        </p:nvSpPr>
        <p:spPr>
          <a:xfrm>
            <a:off x="506185" y="1642144"/>
            <a:ext cx="10912091" cy="1938992"/>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Elkonin boxes are SOUND boxes, so each box represents one speech sound (phoneme). This means that sometimes there will be more than one letter in a box to represent a single sound. </a:t>
            </a: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Example: rain </a:t>
            </a:r>
          </a:p>
        </p:txBody>
      </p:sp>
      <p:graphicFrame>
        <p:nvGraphicFramePr>
          <p:cNvPr id="7" name="Table 7">
            <a:extLst>
              <a:ext uri="{FF2B5EF4-FFF2-40B4-BE49-F238E27FC236}">
                <a16:creationId xmlns:a16="http://schemas.microsoft.com/office/drawing/2014/main" id="{267519E6-8292-6675-12DB-D5D8F1D3B258}"/>
              </a:ext>
              <a:ext uri="{C183D7F6-B498-43B3-948B-1728B52AA6E4}">
                <adec:decorative xmlns:adec="http://schemas.microsoft.com/office/drawing/2017/decorative" val="1"/>
              </a:ext>
            </a:extLst>
          </p:cNvPr>
          <p:cNvGraphicFramePr>
            <a:graphicFrameLocks noGrp="1"/>
          </p:cNvGraphicFramePr>
          <p:nvPr/>
        </p:nvGraphicFramePr>
        <p:xfrm>
          <a:off x="567588" y="3804942"/>
          <a:ext cx="7208872" cy="1732258"/>
        </p:xfrm>
        <a:graphic>
          <a:graphicData uri="http://schemas.openxmlformats.org/drawingml/2006/table">
            <a:tbl>
              <a:tblPr firstRow="1" bandRow="1">
                <a:tableStyleId>{5C22544A-7EE6-4342-B048-85BDC9FD1C3A}</a:tableStyleId>
              </a:tblPr>
              <a:tblGrid>
                <a:gridCol w="1802218">
                  <a:extLst>
                    <a:ext uri="{9D8B030D-6E8A-4147-A177-3AD203B41FA5}">
                      <a16:colId xmlns:a16="http://schemas.microsoft.com/office/drawing/2014/main" val="3398521283"/>
                    </a:ext>
                  </a:extLst>
                </a:gridCol>
                <a:gridCol w="1802218">
                  <a:extLst>
                    <a:ext uri="{9D8B030D-6E8A-4147-A177-3AD203B41FA5}">
                      <a16:colId xmlns:a16="http://schemas.microsoft.com/office/drawing/2014/main" val="549661998"/>
                    </a:ext>
                  </a:extLst>
                </a:gridCol>
                <a:gridCol w="1802218">
                  <a:extLst>
                    <a:ext uri="{9D8B030D-6E8A-4147-A177-3AD203B41FA5}">
                      <a16:colId xmlns:a16="http://schemas.microsoft.com/office/drawing/2014/main" val="675504504"/>
                    </a:ext>
                  </a:extLst>
                </a:gridCol>
                <a:gridCol w="1802218">
                  <a:extLst>
                    <a:ext uri="{9D8B030D-6E8A-4147-A177-3AD203B41FA5}">
                      <a16:colId xmlns:a16="http://schemas.microsoft.com/office/drawing/2014/main" val="3106878188"/>
                    </a:ext>
                  </a:extLst>
                </a:gridCol>
              </a:tblGrid>
              <a:tr h="173225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sp>
        <p:nvSpPr>
          <p:cNvPr id="8" name="Oval 7">
            <a:extLst>
              <a:ext uri="{FF2B5EF4-FFF2-40B4-BE49-F238E27FC236}">
                <a16:creationId xmlns:a16="http://schemas.microsoft.com/office/drawing/2014/main" id="{6B4DC793-9361-9253-AB80-8B67C608AEB1}"/>
              </a:ext>
              <a:ext uri="{C183D7F6-B498-43B3-948B-1728B52AA6E4}">
                <adec:decorative xmlns:adec="http://schemas.microsoft.com/office/drawing/2017/decorative" val="1"/>
              </a:ext>
            </a:extLst>
          </p:cNvPr>
          <p:cNvSpPr/>
          <p:nvPr/>
        </p:nvSpPr>
        <p:spPr>
          <a:xfrm>
            <a:off x="10399173" y="3131855"/>
            <a:ext cx="1374273" cy="134617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9AF253-A33D-F7E4-29C9-528D50844967}"/>
              </a:ext>
              <a:ext uri="{C183D7F6-B498-43B3-948B-1728B52AA6E4}">
                <adec:decorative xmlns:adec="http://schemas.microsoft.com/office/drawing/2017/decorative" val="1"/>
              </a:ext>
            </a:extLst>
          </p:cNvPr>
          <p:cNvSpPr/>
          <p:nvPr/>
        </p:nvSpPr>
        <p:spPr>
          <a:xfrm>
            <a:off x="10044003" y="4701515"/>
            <a:ext cx="1374273" cy="13461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a:extLst>
              <a:ext uri="{FF2B5EF4-FFF2-40B4-BE49-F238E27FC236}">
                <a16:creationId xmlns:a16="http://schemas.microsoft.com/office/drawing/2014/main" id="{B1B1038E-A629-DAA4-18AF-F628898547F8}"/>
              </a:ext>
              <a:ext uri="{C183D7F6-B498-43B3-948B-1728B52AA6E4}">
                <adec:decorative xmlns:adec="http://schemas.microsoft.com/office/drawing/2017/decorative" val="1"/>
              </a:ext>
            </a:extLst>
          </p:cNvPr>
          <p:cNvSpPr/>
          <p:nvPr/>
        </p:nvSpPr>
        <p:spPr>
          <a:xfrm>
            <a:off x="8131630" y="5029520"/>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41578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7037E-7 L -0.60873 -0.14722 " pathEditMode="relative" rAng="0" ptsTypes="AA">
                                      <p:cBhvr>
                                        <p:cTn id="6" dur="2000" fill="hold"/>
                                        <p:tgtEl>
                                          <p:spTgt spid="10"/>
                                        </p:tgtEl>
                                        <p:attrNameLst>
                                          <p:attrName>ppt_x</p:attrName>
                                          <p:attrName>ppt_y</p:attrName>
                                        </p:attrNameLst>
                                      </p:cBhvr>
                                      <p:rCtr x="-30443" y="-736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3.7037E-6 L -0.61563 -0.09815 " pathEditMode="relative" rAng="0" ptsTypes="AA">
                                      <p:cBhvr>
                                        <p:cTn id="10" dur="2000" fill="hold"/>
                                        <p:tgtEl>
                                          <p:spTgt spid="9"/>
                                        </p:tgtEl>
                                        <p:attrNameLst>
                                          <p:attrName>ppt_x</p:attrName>
                                          <p:attrName>ppt_y</p:attrName>
                                        </p:attrNameLst>
                                      </p:cBhvr>
                                      <p:rCtr x="-30781" y="-490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9167E-6 -1.11111E-6 L -0.49257 0.13079 " pathEditMode="relative" rAng="0" ptsTypes="AA">
                                      <p:cBhvr>
                                        <p:cTn id="14" dur="2000" fill="hold"/>
                                        <p:tgtEl>
                                          <p:spTgt spid="8"/>
                                        </p:tgtEl>
                                        <p:attrNameLst>
                                          <p:attrName>ppt_x</p:attrName>
                                          <p:attrName>ppt_y</p:attrName>
                                        </p:attrNameLst>
                                      </p:cBhvr>
                                      <p:rCtr x="-24635" y="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FA94-F639-0D78-73F3-FF35F1057568}"/>
              </a:ext>
            </a:extLst>
          </p:cNvPr>
          <p:cNvSpPr>
            <a:spLocks noGrp="1"/>
          </p:cNvSpPr>
          <p:nvPr>
            <p:ph type="title"/>
          </p:nvPr>
        </p:nvSpPr>
        <p:spPr>
          <a:xfrm>
            <a:off x="411725" y="361619"/>
            <a:ext cx="8934400" cy="527100"/>
          </a:xfrm>
        </p:spPr>
        <p:txBody>
          <a:bodyPr/>
          <a:lstStyle/>
          <a:p>
            <a:r>
              <a:rPr lang="en-US" sz="4000"/>
              <a:t>Consonant and Vowel Digraphs </a:t>
            </a:r>
          </a:p>
        </p:txBody>
      </p:sp>
      <p:graphicFrame>
        <p:nvGraphicFramePr>
          <p:cNvPr id="5" name="Table 4">
            <a:extLst>
              <a:ext uri="{FF2B5EF4-FFF2-40B4-BE49-F238E27FC236}">
                <a16:creationId xmlns:a16="http://schemas.microsoft.com/office/drawing/2014/main" id="{0DFB8E4A-1F67-5928-BB65-57E31A2C5B3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31441432"/>
              </p:ext>
            </p:extLst>
          </p:nvPr>
        </p:nvGraphicFramePr>
        <p:xfrm>
          <a:off x="1757689" y="5563248"/>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992507">
                <a:tc>
                  <a:txBody>
                    <a:bodyPr/>
                    <a:lstStyle/>
                    <a:p>
                      <a:pPr algn="ctr"/>
                      <a:r>
                        <a:rPr lang="en-US" sz="6000" dirty="0">
                          <a:solidFill>
                            <a:schemeClr val="tx1"/>
                          </a:solidFill>
                        </a:rPr>
                        <a:t>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6" name="Table 5">
            <a:extLst>
              <a:ext uri="{FF2B5EF4-FFF2-40B4-BE49-F238E27FC236}">
                <a16:creationId xmlns:a16="http://schemas.microsoft.com/office/drawing/2014/main" id="{69B6E886-9193-C6A1-FCB3-377D2CCCFA3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78000703"/>
              </p:ext>
            </p:extLst>
          </p:nvPr>
        </p:nvGraphicFramePr>
        <p:xfrm>
          <a:off x="7119450" y="4096593"/>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996010">
                <a:tc>
                  <a:txBody>
                    <a:bodyPr/>
                    <a:lstStyle/>
                    <a:p>
                      <a:pPr algn="ctr"/>
                      <a:r>
                        <a:rPr lang="en-US" sz="60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7" name="Table 6">
            <a:extLst>
              <a:ext uri="{FF2B5EF4-FFF2-40B4-BE49-F238E27FC236}">
                <a16:creationId xmlns:a16="http://schemas.microsoft.com/office/drawing/2014/main" id="{7D8BFFA6-F039-5877-0470-2D4AD930BEF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60431462"/>
              </p:ext>
            </p:extLst>
          </p:nvPr>
        </p:nvGraphicFramePr>
        <p:xfrm>
          <a:off x="1757689" y="4121367"/>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1005840">
                <a:tc>
                  <a:txBody>
                    <a:bodyPr/>
                    <a:lstStyle/>
                    <a:p>
                      <a:pPr algn="ctr"/>
                      <a:r>
                        <a:rPr lang="en-US" sz="60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4F0DDC94-D4A2-B022-9614-87BBC5F3155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19623585"/>
              </p:ext>
            </p:extLst>
          </p:nvPr>
        </p:nvGraphicFramePr>
        <p:xfrm>
          <a:off x="1757689" y="2650543"/>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4" name="TextBox 13">
            <a:extLst>
              <a:ext uri="{FF2B5EF4-FFF2-40B4-BE49-F238E27FC236}">
                <a16:creationId xmlns:a16="http://schemas.microsoft.com/office/drawing/2014/main" id="{41E149AD-58BA-F153-A7A2-5A2BB4684F1B}"/>
              </a:ext>
            </a:extLst>
          </p:cNvPr>
          <p:cNvSpPr txBox="1"/>
          <p:nvPr/>
        </p:nvSpPr>
        <p:spPr>
          <a:xfrm>
            <a:off x="227634" y="1370186"/>
            <a:ext cx="11736732"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 digraph is two letters that represent one sound. </a:t>
            </a:r>
          </a:p>
          <a:p>
            <a:pPr algn="ctr"/>
            <a:r>
              <a:rPr lang="en-US" sz="2400" dirty="0">
                <a:latin typeface="Calibri" panose="020F0502020204030204" pitchFamily="34" charset="0"/>
                <a:cs typeface="Calibri" panose="020F0502020204030204" pitchFamily="34" charset="0"/>
              </a:rPr>
              <a:t>There are vowel digraphs (such as ai, ay, ee, oa) and consonant digraphs (such as sh, th, ck). </a:t>
            </a:r>
          </a:p>
        </p:txBody>
      </p:sp>
      <p:sp>
        <p:nvSpPr>
          <p:cNvPr id="10" name="TextBox 9">
            <a:extLst>
              <a:ext uri="{FF2B5EF4-FFF2-40B4-BE49-F238E27FC236}">
                <a16:creationId xmlns:a16="http://schemas.microsoft.com/office/drawing/2014/main" id="{7E447CA2-E182-60BE-8211-75BAB32B1720}"/>
              </a:ext>
            </a:extLst>
          </p:cNvPr>
          <p:cNvSpPr txBox="1"/>
          <p:nvPr/>
        </p:nvSpPr>
        <p:spPr>
          <a:xfrm>
            <a:off x="1757689" y="2224335"/>
            <a:ext cx="3507132" cy="369332"/>
          </a:xfrm>
          <a:prstGeom prst="rect">
            <a:avLst/>
          </a:prstGeom>
          <a:noFill/>
        </p:spPr>
        <p:txBody>
          <a:bodyPr wrap="square" rtlCol="0">
            <a:spAutoFit/>
          </a:bodyPr>
          <a:lstStyle/>
          <a:p>
            <a:r>
              <a:rPr lang="en-US"/>
              <a:t>Example: ship </a:t>
            </a:r>
          </a:p>
        </p:txBody>
      </p:sp>
      <p:sp>
        <p:nvSpPr>
          <p:cNvPr id="12" name="TextBox 11">
            <a:extLst>
              <a:ext uri="{FF2B5EF4-FFF2-40B4-BE49-F238E27FC236}">
                <a16:creationId xmlns:a16="http://schemas.microsoft.com/office/drawing/2014/main" id="{043E2C20-F3AD-93A1-23F5-63C5439A7386}"/>
              </a:ext>
            </a:extLst>
          </p:cNvPr>
          <p:cNvSpPr txBox="1"/>
          <p:nvPr/>
        </p:nvSpPr>
        <p:spPr>
          <a:xfrm>
            <a:off x="1757689" y="3727261"/>
            <a:ext cx="3507132" cy="369332"/>
          </a:xfrm>
          <a:prstGeom prst="rect">
            <a:avLst/>
          </a:prstGeom>
          <a:noFill/>
        </p:spPr>
        <p:txBody>
          <a:bodyPr wrap="square" rtlCol="0">
            <a:spAutoFit/>
          </a:bodyPr>
          <a:lstStyle/>
          <a:p>
            <a:r>
              <a:rPr lang="en-US"/>
              <a:t>Example: rock </a:t>
            </a:r>
          </a:p>
        </p:txBody>
      </p:sp>
      <p:sp>
        <p:nvSpPr>
          <p:cNvPr id="11" name="TextBox 10">
            <a:extLst>
              <a:ext uri="{FF2B5EF4-FFF2-40B4-BE49-F238E27FC236}">
                <a16:creationId xmlns:a16="http://schemas.microsoft.com/office/drawing/2014/main" id="{24EF16CB-08A2-B143-D5EF-C178BC61CEEE}"/>
              </a:ext>
            </a:extLst>
          </p:cNvPr>
          <p:cNvSpPr txBox="1"/>
          <p:nvPr/>
        </p:nvSpPr>
        <p:spPr>
          <a:xfrm>
            <a:off x="1757689" y="5156961"/>
            <a:ext cx="3507132" cy="369332"/>
          </a:xfrm>
          <a:prstGeom prst="rect">
            <a:avLst/>
          </a:prstGeom>
          <a:noFill/>
        </p:spPr>
        <p:txBody>
          <a:bodyPr wrap="square" rtlCol="0">
            <a:spAutoFit/>
          </a:bodyPr>
          <a:lstStyle/>
          <a:p>
            <a:r>
              <a:rPr lang="en-US"/>
              <a:t>Example: that</a:t>
            </a:r>
          </a:p>
        </p:txBody>
      </p:sp>
      <p:sp>
        <p:nvSpPr>
          <p:cNvPr id="15" name="TextBox 14">
            <a:extLst>
              <a:ext uri="{FF2B5EF4-FFF2-40B4-BE49-F238E27FC236}">
                <a16:creationId xmlns:a16="http://schemas.microsoft.com/office/drawing/2014/main" id="{80226F41-F862-F632-38E7-227CB0CFBA23}"/>
              </a:ext>
            </a:extLst>
          </p:cNvPr>
          <p:cNvSpPr txBox="1"/>
          <p:nvPr/>
        </p:nvSpPr>
        <p:spPr>
          <a:xfrm>
            <a:off x="7119450" y="2234962"/>
            <a:ext cx="3507132" cy="369332"/>
          </a:xfrm>
          <a:prstGeom prst="rect">
            <a:avLst/>
          </a:prstGeom>
          <a:noFill/>
        </p:spPr>
        <p:txBody>
          <a:bodyPr wrap="square" rtlCol="0">
            <a:spAutoFit/>
          </a:bodyPr>
          <a:lstStyle/>
          <a:p>
            <a:r>
              <a:rPr lang="en-US"/>
              <a:t>Example: main</a:t>
            </a:r>
          </a:p>
        </p:txBody>
      </p:sp>
      <p:sp>
        <p:nvSpPr>
          <p:cNvPr id="13" name="TextBox 12">
            <a:extLst>
              <a:ext uri="{FF2B5EF4-FFF2-40B4-BE49-F238E27FC236}">
                <a16:creationId xmlns:a16="http://schemas.microsoft.com/office/drawing/2014/main" id="{1A42565F-31F7-EA5B-372B-E3DCDDA53639}"/>
              </a:ext>
            </a:extLst>
          </p:cNvPr>
          <p:cNvSpPr txBox="1"/>
          <p:nvPr/>
        </p:nvSpPr>
        <p:spPr>
          <a:xfrm>
            <a:off x="7119450" y="3715736"/>
            <a:ext cx="3507132" cy="369332"/>
          </a:xfrm>
          <a:prstGeom prst="rect">
            <a:avLst/>
          </a:prstGeom>
          <a:noFill/>
        </p:spPr>
        <p:txBody>
          <a:bodyPr wrap="square" rtlCol="0">
            <a:spAutoFit/>
          </a:bodyPr>
          <a:lstStyle/>
          <a:p>
            <a:r>
              <a:rPr lang="en-US"/>
              <a:t>Example: soap </a:t>
            </a:r>
          </a:p>
        </p:txBody>
      </p:sp>
      <p:sp>
        <p:nvSpPr>
          <p:cNvPr id="18" name="TextBox 17">
            <a:extLst>
              <a:ext uri="{FF2B5EF4-FFF2-40B4-BE49-F238E27FC236}">
                <a16:creationId xmlns:a16="http://schemas.microsoft.com/office/drawing/2014/main" id="{FF8FC1E0-12DA-2879-D050-E70D59806190}"/>
              </a:ext>
            </a:extLst>
          </p:cNvPr>
          <p:cNvSpPr txBox="1"/>
          <p:nvPr/>
        </p:nvSpPr>
        <p:spPr>
          <a:xfrm>
            <a:off x="7119450" y="5156926"/>
            <a:ext cx="3507132" cy="369332"/>
          </a:xfrm>
          <a:prstGeom prst="rect">
            <a:avLst/>
          </a:prstGeom>
          <a:noFill/>
        </p:spPr>
        <p:txBody>
          <a:bodyPr wrap="square" rtlCol="0">
            <a:spAutoFit/>
          </a:bodyPr>
          <a:lstStyle/>
          <a:p>
            <a:r>
              <a:rPr lang="en-US"/>
              <a:t>Example: tree </a:t>
            </a:r>
          </a:p>
        </p:txBody>
      </p:sp>
      <p:graphicFrame>
        <p:nvGraphicFramePr>
          <p:cNvPr id="16" name="Table 15">
            <a:extLst>
              <a:ext uri="{FF2B5EF4-FFF2-40B4-BE49-F238E27FC236}">
                <a16:creationId xmlns:a16="http://schemas.microsoft.com/office/drawing/2014/main" id="{920C7F19-E2CD-33C2-2A5B-5D0D41D533B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6442138"/>
              </p:ext>
            </p:extLst>
          </p:nvPr>
        </p:nvGraphicFramePr>
        <p:xfrm>
          <a:off x="7119450" y="2682650"/>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17" name="Table 16">
            <a:extLst>
              <a:ext uri="{FF2B5EF4-FFF2-40B4-BE49-F238E27FC236}">
                <a16:creationId xmlns:a16="http://schemas.microsoft.com/office/drawing/2014/main" id="{31572298-03F1-98C4-D0FA-1FBB50DF300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1065878"/>
              </p:ext>
            </p:extLst>
          </p:nvPr>
        </p:nvGraphicFramePr>
        <p:xfrm>
          <a:off x="7119450" y="5580751"/>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3" name="TextBox 2">
            <a:extLst>
              <a:ext uri="{FF2B5EF4-FFF2-40B4-BE49-F238E27FC236}">
                <a16:creationId xmlns:a16="http://schemas.microsoft.com/office/drawing/2014/main" id="{8A97C29B-C7A9-3ABB-E690-A2DEC83E9E76}"/>
              </a:ext>
            </a:extLst>
          </p:cNvPr>
          <p:cNvSpPr txBox="1"/>
          <p:nvPr/>
        </p:nvSpPr>
        <p:spPr>
          <a:xfrm>
            <a:off x="10031381"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59194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FA94-F639-0D78-73F3-FF35F1057568}"/>
              </a:ext>
            </a:extLst>
          </p:cNvPr>
          <p:cNvSpPr>
            <a:spLocks noGrp="1"/>
          </p:cNvSpPr>
          <p:nvPr>
            <p:ph type="title"/>
          </p:nvPr>
        </p:nvSpPr>
        <p:spPr>
          <a:xfrm>
            <a:off x="338300" y="397874"/>
            <a:ext cx="8934400" cy="527100"/>
          </a:xfrm>
        </p:spPr>
        <p:txBody>
          <a:bodyPr/>
          <a:lstStyle/>
          <a:p>
            <a:r>
              <a:rPr lang="en-US" sz="4000"/>
              <a:t>Trigraphs</a:t>
            </a:r>
          </a:p>
        </p:txBody>
      </p:sp>
      <p:graphicFrame>
        <p:nvGraphicFramePr>
          <p:cNvPr id="5" name="Table 4">
            <a:extLst>
              <a:ext uri="{FF2B5EF4-FFF2-40B4-BE49-F238E27FC236}">
                <a16:creationId xmlns:a16="http://schemas.microsoft.com/office/drawing/2014/main" id="{0DFB8E4A-1F67-5928-BB65-57E31A2C5B3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54442632"/>
              </p:ext>
            </p:extLst>
          </p:nvPr>
        </p:nvGraphicFramePr>
        <p:xfrm>
          <a:off x="6302422" y="2121052"/>
          <a:ext cx="4758141" cy="1546628"/>
        </p:xfrm>
        <a:graphic>
          <a:graphicData uri="http://schemas.openxmlformats.org/drawingml/2006/table">
            <a:tbl>
              <a:tblPr firstRow="1" bandRow="1">
                <a:tableStyleId>{5C22544A-7EE6-4342-B048-85BDC9FD1C3A}</a:tableStyleId>
              </a:tblPr>
              <a:tblGrid>
                <a:gridCol w="1586047">
                  <a:extLst>
                    <a:ext uri="{9D8B030D-6E8A-4147-A177-3AD203B41FA5}">
                      <a16:colId xmlns:a16="http://schemas.microsoft.com/office/drawing/2014/main" val="1698543581"/>
                    </a:ext>
                  </a:extLst>
                </a:gridCol>
                <a:gridCol w="1586047">
                  <a:extLst>
                    <a:ext uri="{9D8B030D-6E8A-4147-A177-3AD203B41FA5}">
                      <a16:colId xmlns:a16="http://schemas.microsoft.com/office/drawing/2014/main" val="2294301865"/>
                    </a:ext>
                  </a:extLst>
                </a:gridCol>
                <a:gridCol w="1586047">
                  <a:extLst>
                    <a:ext uri="{9D8B030D-6E8A-4147-A177-3AD203B41FA5}">
                      <a16:colId xmlns:a16="http://schemas.microsoft.com/office/drawing/2014/main" val="560567464"/>
                    </a:ext>
                  </a:extLst>
                </a:gridCol>
              </a:tblGrid>
              <a:tr h="1546628">
                <a:tc>
                  <a:txBody>
                    <a:bodyPr/>
                    <a:lstStyle/>
                    <a:p>
                      <a:pPr algn="ctr"/>
                      <a:r>
                        <a:rPr lang="en-US" sz="800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600" dirty="0">
                          <a:solidFill>
                            <a:schemeClr val="tx1"/>
                          </a:solidFill>
                        </a:rPr>
                        <a:t>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4F0DDC94-D4A2-B022-9614-87BBC5F3155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7623319"/>
              </p:ext>
            </p:extLst>
          </p:nvPr>
        </p:nvGraphicFramePr>
        <p:xfrm>
          <a:off x="6302422" y="4456437"/>
          <a:ext cx="4761279" cy="1546628"/>
        </p:xfrm>
        <a:graphic>
          <a:graphicData uri="http://schemas.openxmlformats.org/drawingml/2006/table">
            <a:tbl>
              <a:tblPr firstRow="1" bandRow="1">
                <a:tableStyleId>{5C22544A-7EE6-4342-B048-85BDC9FD1C3A}</a:tableStyleId>
              </a:tblPr>
              <a:tblGrid>
                <a:gridCol w="1587093">
                  <a:extLst>
                    <a:ext uri="{9D8B030D-6E8A-4147-A177-3AD203B41FA5}">
                      <a16:colId xmlns:a16="http://schemas.microsoft.com/office/drawing/2014/main" val="1684400690"/>
                    </a:ext>
                  </a:extLst>
                </a:gridCol>
                <a:gridCol w="1587093">
                  <a:extLst>
                    <a:ext uri="{9D8B030D-6E8A-4147-A177-3AD203B41FA5}">
                      <a16:colId xmlns:a16="http://schemas.microsoft.com/office/drawing/2014/main" val="1698543581"/>
                    </a:ext>
                  </a:extLst>
                </a:gridCol>
                <a:gridCol w="1587093">
                  <a:extLst>
                    <a:ext uri="{9D8B030D-6E8A-4147-A177-3AD203B41FA5}">
                      <a16:colId xmlns:a16="http://schemas.microsoft.com/office/drawing/2014/main" val="2294301865"/>
                    </a:ext>
                  </a:extLst>
                </a:gridCol>
              </a:tblGrid>
              <a:tr h="1546628">
                <a:tc>
                  <a:txBody>
                    <a:bodyPr/>
                    <a:lstStyle/>
                    <a:p>
                      <a:pPr algn="ctr"/>
                      <a:r>
                        <a:rPr lang="en-US" sz="8000"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pic>
        <p:nvPicPr>
          <p:cNvPr id="12" name="Picture 11" descr="Photo of a child holding up the number three with their fingers. ">
            <a:extLst>
              <a:ext uri="{FF2B5EF4-FFF2-40B4-BE49-F238E27FC236}">
                <a16:creationId xmlns:a16="http://schemas.microsoft.com/office/drawing/2014/main" id="{01FCC34B-DDEF-0950-4040-DDDDC80B2B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946084" y="1341050"/>
            <a:ext cx="3507132" cy="5516950"/>
          </a:xfrm>
          <a:prstGeom prst="rect">
            <a:avLst/>
          </a:prstGeom>
          <a:effectLst>
            <a:softEdge rad="127000"/>
          </a:effectLst>
        </p:spPr>
      </p:pic>
      <p:sp>
        <p:nvSpPr>
          <p:cNvPr id="13" name="TextBox 12">
            <a:extLst>
              <a:ext uri="{FF2B5EF4-FFF2-40B4-BE49-F238E27FC236}">
                <a16:creationId xmlns:a16="http://schemas.microsoft.com/office/drawing/2014/main" id="{4AD419D6-5827-00DC-528D-C3F27BF06513}"/>
              </a:ext>
            </a:extLst>
          </p:cNvPr>
          <p:cNvSpPr txBox="1"/>
          <p:nvPr/>
        </p:nvSpPr>
        <p:spPr>
          <a:xfrm>
            <a:off x="338300" y="1694037"/>
            <a:ext cx="3215568" cy="1200329"/>
          </a:xfrm>
          <a:prstGeom prst="rect">
            <a:avLst/>
          </a:prstGeom>
          <a:noFill/>
        </p:spPr>
        <p:txBody>
          <a:bodyPr wrap="square" rtlCol="0">
            <a:spAutoFit/>
          </a:bodyPr>
          <a:lstStyle/>
          <a:p>
            <a:r>
              <a:rPr lang="en-US" sz="2400">
                <a:latin typeface="Calibri" panose="020F0502020204030204" pitchFamily="34" charset="0"/>
                <a:cs typeface="Calibri" panose="020F0502020204030204" pitchFamily="34" charset="0"/>
              </a:rPr>
              <a:t>A trigraph is three letters that represent one sound. </a:t>
            </a:r>
          </a:p>
        </p:txBody>
      </p:sp>
      <p:sp>
        <p:nvSpPr>
          <p:cNvPr id="3" name="TextBox 2">
            <a:extLst>
              <a:ext uri="{FF2B5EF4-FFF2-40B4-BE49-F238E27FC236}">
                <a16:creationId xmlns:a16="http://schemas.microsoft.com/office/drawing/2014/main" id="{A45DEBA7-540C-BA4D-5FFE-245010280818}"/>
              </a:ext>
            </a:extLst>
          </p:cNvPr>
          <p:cNvSpPr txBox="1"/>
          <p:nvPr/>
        </p:nvSpPr>
        <p:spPr>
          <a:xfrm>
            <a:off x="6302422" y="3972733"/>
            <a:ext cx="3507132" cy="369332"/>
          </a:xfrm>
          <a:prstGeom prst="rect">
            <a:avLst/>
          </a:prstGeom>
          <a:noFill/>
        </p:spPr>
        <p:txBody>
          <a:bodyPr wrap="square" rtlCol="0">
            <a:spAutoFit/>
          </a:bodyPr>
          <a:lstStyle/>
          <a:p>
            <a:r>
              <a:rPr lang="en-US"/>
              <a:t>Example: catch</a:t>
            </a:r>
          </a:p>
        </p:txBody>
      </p:sp>
      <p:sp>
        <p:nvSpPr>
          <p:cNvPr id="4" name="TextBox 3">
            <a:extLst>
              <a:ext uri="{FF2B5EF4-FFF2-40B4-BE49-F238E27FC236}">
                <a16:creationId xmlns:a16="http://schemas.microsoft.com/office/drawing/2014/main" id="{665C960E-D15F-BB33-F4D2-A82193869FA1}"/>
              </a:ext>
            </a:extLst>
          </p:cNvPr>
          <p:cNvSpPr txBox="1"/>
          <p:nvPr/>
        </p:nvSpPr>
        <p:spPr>
          <a:xfrm>
            <a:off x="6302422" y="1628249"/>
            <a:ext cx="3507132" cy="369332"/>
          </a:xfrm>
          <a:prstGeom prst="rect">
            <a:avLst/>
          </a:prstGeom>
          <a:noFill/>
        </p:spPr>
        <p:txBody>
          <a:bodyPr wrap="square" rtlCol="0">
            <a:spAutoFit/>
          </a:bodyPr>
          <a:lstStyle/>
          <a:p>
            <a:r>
              <a:rPr lang="en-US"/>
              <a:t>Example: ridge </a:t>
            </a:r>
          </a:p>
        </p:txBody>
      </p:sp>
      <p:sp>
        <p:nvSpPr>
          <p:cNvPr id="6" name="TextBox 5">
            <a:extLst>
              <a:ext uri="{FF2B5EF4-FFF2-40B4-BE49-F238E27FC236}">
                <a16:creationId xmlns:a16="http://schemas.microsoft.com/office/drawing/2014/main" id="{B7775C94-2A93-4D20-6E8E-0897F0E3386B}"/>
              </a:ext>
            </a:extLst>
          </p:cNvPr>
          <p:cNvSpPr txBox="1"/>
          <p:nvPr/>
        </p:nvSpPr>
        <p:spPr>
          <a:xfrm>
            <a:off x="9993803"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197228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FA94-F639-0D78-73F3-FF35F1057568}"/>
              </a:ext>
            </a:extLst>
          </p:cNvPr>
          <p:cNvSpPr>
            <a:spLocks noGrp="1"/>
          </p:cNvSpPr>
          <p:nvPr>
            <p:ph type="title"/>
          </p:nvPr>
        </p:nvSpPr>
        <p:spPr>
          <a:xfrm>
            <a:off x="297423" y="381128"/>
            <a:ext cx="8934400" cy="527100"/>
          </a:xfrm>
        </p:spPr>
        <p:txBody>
          <a:bodyPr/>
          <a:lstStyle/>
          <a:p>
            <a:r>
              <a:rPr lang="en-US" sz="4000"/>
              <a:t>Diphthongs</a:t>
            </a:r>
          </a:p>
        </p:txBody>
      </p:sp>
      <p:graphicFrame>
        <p:nvGraphicFramePr>
          <p:cNvPr id="5" name="Table 4">
            <a:extLst>
              <a:ext uri="{FF2B5EF4-FFF2-40B4-BE49-F238E27FC236}">
                <a16:creationId xmlns:a16="http://schemas.microsoft.com/office/drawing/2014/main" id="{0DFB8E4A-1F67-5928-BB65-57E31A2C5B3E}"/>
              </a:ext>
              <a:ext uri="{C183D7F6-B498-43B3-948B-1728B52AA6E4}">
                <adec:decorative xmlns:adec="http://schemas.microsoft.com/office/drawing/2017/decorative" val="1"/>
              </a:ext>
            </a:extLst>
          </p:cNvPr>
          <p:cNvGraphicFramePr>
            <a:graphicFrameLocks noGrp="1"/>
          </p:cNvGraphicFramePr>
          <p:nvPr/>
        </p:nvGraphicFramePr>
        <p:xfrm>
          <a:off x="6666048" y="3192855"/>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200" dirty="0">
                          <a:solidFill>
                            <a:schemeClr val="tx1"/>
                          </a:solidFill>
                        </a:rPr>
                        <a:t>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6" name="Table 5">
            <a:extLst>
              <a:ext uri="{FF2B5EF4-FFF2-40B4-BE49-F238E27FC236}">
                <a16:creationId xmlns:a16="http://schemas.microsoft.com/office/drawing/2014/main" id="{69B6E886-9193-C6A1-FCB3-377D2CCCFA34}"/>
              </a:ext>
              <a:ext uri="{C183D7F6-B498-43B3-948B-1728B52AA6E4}">
                <adec:decorative xmlns:adec="http://schemas.microsoft.com/office/drawing/2017/decorative" val="1"/>
              </a:ext>
            </a:extLst>
          </p:cNvPr>
          <p:cNvGraphicFramePr>
            <a:graphicFrameLocks noGrp="1"/>
          </p:cNvGraphicFramePr>
          <p:nvPr/>
        </p:nvGraphicFramePr>
        <p:xfrm>
          <a:off x="6614101" y="5178783"/>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200">
                          <a:solidFill>
                            <a:schemeClr val="tx1"/>
                          </a:solidFill>
                        </a:rPr>
                        <a:t>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7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7" name="Table 6">
            <a:extLst>
              <a:ext uri="{FF2B5EF4-FFF2-40B4-BE49-F238E27FC236}">
                <a16:creationId xmlns:a16="http://schemas.microsoft.com/office/drawing/2014/main" id="{7D8BFFA6-F039-5877-0470-2D4AD930BEFB}"/>
              </a:ext>
              <a:ext uri="{C183D7F6-B498-43B3-948B-1728B52AA6E4}">
                <adec:decorative xmlns:adec="http://schemas.microsoft.com/office/drawing/2017/decorative" val="1"/>
              </a:ext>
            </a:extLst>
          </p:cNvPr>
          <p:cNvGraphicFramePr>
            <a:graphicFrameLocks noGrp="1"/>
          </p:cNvGraphicFramePr>
          <p:nvPr/>
        </p:nvGraphicFramePr>
        <p:xfrm>
          <a:off x="1323162" y="5141804"/>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4F0DDC94-D4A2-B022-9614-87BBC5F3155D}"/>
              </a:ext>
              <a:ext uri="{C183D7F6-B498-43B3-948B-1728B52AA6E4}">
                <adec:decorative xmlns:adec="http://schemas.microsoft.com/office/drawing/2017/decorative" val="1"/>
              </a:ext>
            </a:extLst>
          </p:cNvPr>
          <p:cNvGraphicFramePr>
            <a:graphicFrameLocks noGrp="1"/>
          </p:cNvGraphicFramePr>
          <p:nvPr/>
        </p:nvGraphicFramePr>
        <p:xfrm>
          <a:off x="1323162" y="3177002"/>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oi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3" name="TextBox 12">
            <a:extLst>
              <a:ext uri="{FF2B5EF4-FFF2-40B4-BE49-F238E27FC236}">
                <a16:creationId xmlns:a16="http://schemas.microsoft.com/office/drawing/2014/main" id="{1887933C-ED51-60FC-0F10-EAC29935BFFC}"/>
              </a:ext>
            </a:extLst>
          </p:cNvPr>
          <p:cNvSpPr txBox="1"/>
          <p:nvPr/>
        </p:nvSpPr>
        <p:spPr>
          <a:xfrm>
            <a:off x="1375109" y="1616228"/>
            <a:ext cx="9460040" cy="1200329"/>
          </a:xfrm>
          <a:prstGeom prst="rect">
            <a:avLst/>
          </a:prstGeom>
          <a:noFill/>
        </p:spPr>
        <p:txBody>
          <a:bodyPr wrap="square" rtlCol="0">
            <a:spAutoFit/>
          </a:bodyPr>
          <a:lstStyle/>
          <a:p>
            <a:pPr algn="ctr"/>
            <a:r>
              <a:rPr lang="en-US" sz="2400" b="1" dirty="0"/>
              <a:t> </a:t>
            </a:r>
            <a:r>
              <a:rPr lang="en-US" sz="2400" i="0" dirty="0">
                <a:effectLst/>
                <a:cs typeface="Calibri Light" panose="020F0302020204030204" pitchFamily="34" charset="0"/>
              </a:rPr>
              <a:t>A diphthong is a sound formed by the combination of two vowels in the same syllable whose sounds blend together with a slide or shift during the production of the syllable</a:t>
            </a:r>
            <a:r>
              <a:rPr lang="en-US" sz="2400" dirty="0">
                <a:cs typeface="Calibri Light" panose="020F0302020204030204" pitchFamily="34" charset="0"/>
              </a:rPr>
              <a:t>. </a:t>
            </a:r>
          </a:p>
        </p:txBody>
      </p:sp>
      <p:sp>
        <p:nvSpPr>
          <p:cNvPr id="9" name="TextBox 8">
            <a:extLst>
              <a:ext uri="{FF2B5EF4-FFF2-40B4-BE49-F238E27FC236}">
                <a16:creationId xmlns:a16="http://schemas.microsoft.com/office/drawing/2014/main" id="{F1DFBC12-5816-D233-3A6A-C511FE918273}"/>
              </a:ext>
            </a:extLst>
          </p:cNvPr>
          <p:cNvSpPr txBox="1"/>
          <p:nvPr/>
        </p:nvSpPr>
        <p:spPr>
          <a:xfrm>
            <a:off x="1257491" y="2748017"/>
            <a:ext cx="3507132" cy="369332"/>
          </a:xfrm>
          <a:prstGeom prst="rect">
            <a:avLst/>
          </a:prstGeom>
          <a:noFill/>
        </p:spPr>
        <p:txBody>
          <a:bodyPr wrap="square" rtlCol="0">
            <a:spAutoFit/>
          </a:bodyPr>
          <a:lstStyle/>
          <a:p>
            <a:r>
              <a:rPr lang="en-US"/>
              <a:t>Example: soil</a:t>
            </a:r>
          </a:p>
        </p:txBody>
      </p:sp>
      <p:sp>
        <p:nvSpPr>
          <p:cNvPr id="10" name="TextBox 9">
            <a:extLst>
              <a:ext uri="{FF2B5EF4-FFF2-40B4-BE49-F238E27FC236}">
                <a16:creationId xmlns:a16="http://schemas.microsoft.com/office/drawing/2014/main" id="{202D3176-F939-2781-65DA-C0761FEA700B}"/>
              </a:ext>
            </a:extLst>
          </p:cNvPr>
          <p:cNvSpPr txBox="1"/>
          <p:nvPr/>
        </p:nvSpPr>
        <p:spPr>
          <a:xfrm>
            <a:off x="1257491" y="4772472"/>
            <a:ext cx="3507132" cy="369332"/>
          </a:xfrm>
          <a:prstGeom prst="rect">
            <a:avLst/>
          </a:prstGeom>
          <a:noFill/>
        </p:spPr>
        <p:txBody>
          <a:bodyPr wrap="square" rtlCol="0">
            <a:spAutoFit/>
          </a:bodyPr>
          <a:lstStyle/>
          <a:p>
            <a:r>
              <a:rPr lang="en-US"/>
              <a:t>Example: toy</a:t>
            </a:r>
          </a:p>
        </p:txBody>
      </p:sp>
      <p:sp>
        <p:nvSpPr>
          <p:cNvPr id="11" name="TextBox 10">
            <a:extLst>
              <a:ext uri="{FF2B5EF4-FFF2-40B4-BE49-F238E27FC236}">
                <a16:creationId xmlns:a16="http://schemas.microsoft.com/office/drawing/2014/main" id="{E9662940-6245-FD75-1293-5FF76C8EF065}"/>
              </a:ext>
            </a:extLst>
          </p:cNvPr>
          <p:cNvSpPr txBox="1"/>
          <p:nvPr/>
        </p:nvSpPr>
        <p:spPr>
          <a:xfrm>
            <a:off x="6614101" y="2748017"/>
            <a:ext cx="3507132" cy="369332"/>
          </a:xfrm>
          <a:prstGeom prst="rect">
            <a:avLst/>
          </a:prstGeom>
          <a:noFill/>
        </p:spPr>
        <p:txBody>
          <a:bodyPr wrap="square" rtlCol="0">
            <a:spAutoFit/>
          </a:bodyPr>
          <a:lstStyle/>
          <a:p>
            <a:r>
              <a:rPr lang="en-US"/>
              <a:t>Example: mouth </a:t>
            </a:r>
          </a:p>
        </p:txBody>
      </p:sp>
      <p:sp>
        <p:nvSpPr>
          <p:cNvPr id="12" name="TextBox 11">
            <a:extLst>
              <a:ext uri="{FF2B5EF4-FFF2-40B4-BE49-F238E27FC236}">
                <a16:creationId xmlns:a16="http://schemas.microsoft.com/office/drawing/2014/main" id="{4C8D67ED-58A6-8F87-1CEE-0E637D231E2F}"/>
              </a:ext>
            </a:extLst>
          </p:cNvPr>
          <p:cNvSpPr txBox="1"/>
          <p:nvPr/>
        </p:nvSpPr>
        <p:spPr>
          <a:xfrm>
            <a:off x="6614101" y="4772472"/>
            <a:ext cx="3507132" cy="369332"/>
          </a:xfrm>
          <a:prstGeom prst="rect">
            <a:avLst/>
          </a:prstGeom>
          <a:noFill/>
        </p:spPr>
        <p:txBody>
          <a:bodyPr wrap="square" rtlCol="0">
            <a:spAutoFit/>
          </a:bodyPr>
          <a:lstStyle/>
          <a:p>
            <a:r>
              <a:rPr lang="en-US" dirty="0"/>
              <a:t>Example: cow </a:t>
            </a:r>
          </a:p>
        </p:txBody>
      </p:sp>
      <p:sp>
        <p:nvSpPr>
          <p:cNvPr id="3" name="TextBox 2">
            <a:extLst>
              <a:ext uri="{FF2B5EF4-FFF2-40B4-BE49-F238E27FC236}">
                <a16:creationId xmlns:a16="http://schemas.microsoft.com/office/drawing/2014/main" id="{300DD508-FB56-DAFE-8A95-8F530DD830B3}"/>
              </a:ext>
            </a:extLst>
          </p:cNvPr>
          <p:cNvSpPr txBox="1"/>
          <p:nvPr/>
        </p:nvSpPr>
        <p:spPr>
          <a:xfrm>
            <a:off x="10031381"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365278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FA94-F639-0D78-73F3-FF35F1057568}"/>
              </a:ext>
            </a:extLst>
          </p:cNvPr>
          <p:cNvSpPr>
            <a:spLocks noGrp="1"/>
          </p:cNvSpPr>
          <p:nvPr>
            <p:ph type="title"/>
          </p:nvPr>
        </p:nvSpPr>
        <p:spPr>
          <a:xfrm>
            <a:off x="297425" y="381128"/>
            <a:ext cx="8934400" cy="527100"/>
          </a:xfrm>
        </p:spPr>
        <p:txBody>
          <a:bodyPr/>
          <a:lstStyle/>
          <a:p>
            <a:r>
              <a:rPr lang="en-US" sz="4000"/>
              <a:t>Doubled Consonants </a:t>
            </a:r>
          </a:p>
        </p:txBody>
      </p:sp>
      <p:graphicFrame>
        <p:nvGraphicFramePr>
          <p:cNvPr id="5" name="Table 4">
            <a:extLst>
              <a:ext uri="{FF2B5EF4-FFF2-40B4-BE49-F238E27FC236}">
                <a16:creationId xmlns:a16="http://schemas.microsoft.com/office/drawing/2014/main" id="{0DFB8E4A-1F67-5928-BB65-57E31A2C5B3E}"/>
              </a:ext>
              <a:ext uri="{C183D7F6-B498-43B3-948B-1728B52AA6E4}">
                <adec:decorative xmlns:adec="http://schemas.microsoft.com/office/drawing/2017/decorative" val="1"/>
              </a:ext>
            </a:extLst>
          </p:cNvPr>
          <p:cNvGraphicFramePr>
            <a:graphicFrameLocks noGrp="1"/>
          </p:cNvGraphicFramePr>
          <p:nvPr/>
        </p:nvGraphicFramePr>
        <p:xfrm>
          <a:off x="6679413" y="3376424"/>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6" name="Table 5">
            <a:extLst>
              <a:ext uri="{FF2B5EF4-FFF2-40B4-BE49-F238E27FC236}">
                <a16:creationId xmlns:a16="http://schemas.microsoft.com/office/drawing/2014/main" id="{69B6E886-9193-C6A1-FCB3-377D2CCCFA34}"/>
              </a:ext>
              <a:ext uri="{C183D7F6-B498-43B3-948B-1728B52AA6E4}">
                <adec:decorative xmlns:adec="http://schemas.microsoft.com/office/drawing/2017/decorative" val="1"/>
              </a:ext>
            </a:extLst>
          </p:cNvPr>
          <p:cNvGraphicFramePr>
            <a:graphicFrameLocks noGrp="1"/>
          </p:cNvGraphicFramePr>
          <p:nvPr/>
        </p:nvGraphicFramePr>
        <p:xfrm>
          <a:off x="6679413" y="5244780"/>
          <a:ext cx="4202790" cy="1310640"/>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059224">
                <a:tc>
                  <a:txBody>
                    <a:bodyPr/>
                    <a:lstStyle/>
                    <a:p>
                      <a:pPr algn="ctr"/>
                      <a:r>
                        <a:rPr lang="en-US" sz="800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zz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7" name="Table 6">
            <a:extLst>
              <a:ext uri="{FF2B5EF4-FFF2-40B4-BE49-F238E27FC236}">
                <a16:creationId xmlns:a16="http://schemas.microsoft.com/office/drawing/2014/main" id="{7D8BFFA6-F039-5877-0470-2D4AD930BEFB}"/>
              </a:ext>
              <a:ext uri="{C183D7F6-B498-43B3-948B-1728B52AA6E4}">
                <adec:decorative xmlns:adec="http://schemas.microsoft.com/office/drawing/2017/decorative" val="1"/>
              </a:ext>
            </a:extLst>
          </p:cNvPr>
          <p:cNvGraphicFramePr>
            <a:graphicFrameLocks noGrp="1"/>
          </p:cNvGraphicFramePr>
          <p:nvPr/>
        </p:nvGraphicFramePr>
        <p:xfrm>
          <a:off x="1309797" y="5242016"/>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4F0DDC94-D4A2-B022-9614-87BBC5F3155D}"/>
              </a:ext>
              <a:ext uri="{C183D7F6-B498-43B3-948B-1728B52AA6E4}">
                <adec:decorative xmlns:adec="http://schemas.microsoft.com/office/drawing/2017/decorative" val="1"/>
              </a:ext>
            </a:extLst>
          </p:cNvPr>
          <p:cNvGraphicFramePr>
            <a:graphicFrameLocks noGrp="1"/>
          </p:cNvGraphicFramePr>
          <p:nvPr/>
        </p:nvGraphicFramePr>
        <p:xfrm>
          <a:off x="1309797" y="3376424"/>
          <a:ext cx="420279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tblGrid>
              <a:tr h="1316168">
                <a:tc>
                  <a:txBody>
                    <a:bodyPr/>
                    <a:lstStyle/>
                    <a:p>
                      <a:pPr algn="ctr"/>
                      <a:r>
                        <a:rPr lang="en-US" sz="800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1" name="TextBox 10">
            <a:extLst>
              <a:ext uri="{FF2B5EF4-FFF2-40B4-BE49-F238E27FC236}">
                <a16:creationId xmlns:a16="http://schemas.microsoft.com/office/drawing/2014/main" id="{626268AC-4971-DB18-7962-CE19553FEB09}"/>
              </a:ext>
            </a:extLst>
          </p:cNvPr>
          <p:cNvSpPr txBox="1"/>
          <p:nvPr/>
        </p:nvSpPr>
        <p:spPr>
          <a:xfrm>
            <a:off x="0" y="1535317"/>
            <a:ext cx="12192000" cy="1200329"/>
          </a:xfrm>
          <a:prstGeom prst="rect">
            <a:avLst/>
          </a:prstGeom>
          <a:noFill/>
        </p:spPr>
        <p:txBody>
          <a:bodyPr wrap="square" rtlCol="0">
            <a:spAutoFit/>
          </a:bodyPr>
          <a:lstStyle/>
          <a:p>
            <a:pPr algn="ctr"/>
            <a:r>
              <a:rPr lang="en-US" sz="2400" dirty="0">
                <a:cs typeface="Calibri Light" panose="020F0302020204030204" pitchFamily="34" charset="0"/>
              </a:rPr>
              <a:t>A double consonant is a consonant letter occurring twice in succession in a word. </a:t>
            </a:r>
          </a:p>
          <a:p>
            <a:pPr algn="ctr"/>
            <a:r>
              <a:rPr lang="en-US" sz="2400" dirty="0">
                <a:cs typeface="Calibri Light" panose="020F0302020204030204" pitchFamily="34" charset="0"/>
              </a:rPr>
              <a:t>The examples below follow the Doubling the Final Consonant Rule, also called the Floss Rule. </a:t>
            </a:r>
          </a:p>
          <a:p>
            <a:pPr algn="ctr"/>
            <a:r>
              <a:rPr lang="en-US" sz="2400" dirty="0">
                <a:cs typeface="Calibri Light" panose="020F0302020204030204" pitchFamily="34" charset="0"/>
              </a:rPr>
              <a:t>In a one syllable base word after a short vowel, final /f/, /l/, /s/, and /z/ are spelled </a:t>
            </a:r>
            <a:r>
              <a:rPr lang="en-US" sz="2400" i="1" dirty="0">
                <a:cs typeface="Calibri Light" panose="020F0302020204030204" pitchFamily="34" charset="0"/>
              </a:rPr>
              <a:t>ff, ll, ss, zz</a:t>
            </a:r>
            <a:r>
              <a:rPr lang="en-US" sz="2400" b="1" i="1" dirty="0"/>
              <a:t>.</a:t>
            </a:r>
            <a:endParaRPr lang="en-US" sz="2400" dirty="0"/>
          </a:p>
        </p:txBody>
      </p:sp>
      <p:sp>
        <p:nvSpPr>
          <p:cNvPr id="3" name="TextBox 2">
            <a:extLst>
              <a:ext uri="{FF2B5EF4-FFF2-40B4-BE49-F238E27FC236}">
                <a16:creationId xmlns:a16="http://schemas.microsoft.com/office/drawing/2014/main" id="{11B55D28-354F-FB64-5B28-23AC093FAE28}"/>
              </a:ext>
            </a:extLst>
          </p:cNvPr>
          <p:cNvSpPr txBox="1"/>
          <p:nvPr/>
        </p:nvSpPr>
        <p:spPr>
          <a:xfrm>
            <a:off x="1257493" y="2917046"/>
            <a:ext cx="3507132" cy="369332"/>
          </a:xfrm>
          <a:prstGeom prst="rect">
            <a:avLst/>
          </a:prstGeom>
          <a:noFill/>
        </p:spPr>
        <p:txBody>
          <a:bodyPr wrap="square" rtlCol="0">
            <a:spAutoFit/>
          </a:bodyPr>
          <a:lstStyle/>
          <a:p>
            <a:r>
              <a:rPr lang="en-US"/>
              <a:t>Example: pill</a:t>
            </a:r>
          </a:p>
        </p:txBody>
      </p:sp>
      <p:sp>
        <p:nvSpPr>
          <p:cNvPr id="4" name="TextBox 3">
            <a:extLst>
              <a:ext uri="{FF2B5EF4-FFF2-40B4-BE49-F238E27FC236}">
                <a16:creationId xmlns:a16="http://schemas.microsoft.com/office/drawing/2014/main" id="{FA0EA049-922E-DB3F-9DD2-81F46166C81A}"/>
              </a:ext>
            </a:extLst>
          </p:cNvPr>
          <p:cNvSpPr txBox="1"/>
          <p:nvPr/>
        </p:nvSpPr>
        <p:spPr>
          <a:xfrm>
            <a:off x="1309797" y="4826673"/>
            <a:ext cx="3507132" cy="369332"/>
          </a:xfrm>
          <a:prstGeom prst="rect">
            <a:avLst/>
          </a:prstGeom>
          <a:noFill/>
        </p:spPr>
        <p:txBody>
          <a:bodyPr wrap="square" rtlCol="0">
            <a:spAutoFit/>
          </a:bodyPr>
          <a:lstStyle/>
          <a:p>
            <a:r>
              <a:rPr lang="en-US"/>
              <a:t>Example: off</a:t>
            </a:r>
          </a:p>
        </p:txBody>
      </p:sp>
      <p:sp>
        <p:nvSpPr>
          <p:cNvPr id="9" name="TextBox 8">
            <a:extLst>
              <a:ext uri="{FF2B5EF4-FFF2-40B4-BE49-F238E27FC236}">
                <a16:creationId xmlns:a16="http://schemas.microsoft.com/office/drawing/2014/main" id="{BE7A1760-2794-C582-437D-B7F465670A2F}"/>
              </a:ext>
            </a:extLst>
          </p:cNvPr>
          <p:cNvSpPr txBox="1"/>
          <p:nvPr/>
        </p:nvSpPr>
        <p:spPr>
          <a:xfrm>
            <a:off x="6679413" y="2958317"/>
            <a:ext cx="3507132" cy="369332"/>
          </a:xfrm>
          <a:prstGeom prst="rect">
            <a:avLst/>
          </a:prstGeom>
          <a:noFill/>
        </p:spPr>
        <p:txBody>
          <a:bodyPr wrap="square" rtlCol="0">
            <a:spAutoFit/>
          </a:bodyPr>
          <a:lstStyle/>
          <a:p>
            <a:r>
              <a:rPr lang="en-US"/>
              <a:t>Example: hiss</a:t>
            </a:r>
          </a:p>
        </p:txBody>
      </p:sp>
      <p:sp>
        <p:nvSpPr>
          <p:cNvPr id="10" name="TextBox 9">
            <a:extLst>
              <a:ext uri="{FF2B5EF4-FFF2-40B4-BE49-F238E27FC236}">
                <a16:creationId xmlns:a16="http://schemas.microsoft.com/office/drawing/2014/main" id="{23CECE34-CF8A-FC2F-5089-3A75BA4C2FF0}"/>
              </a:ext>
            </a:extLst>
          </p:cNvPr>
          <p:cNvSpPr txBox="1"/>
          <p:nvPr/>
        </p:nvSpPr>
        <p:spPr>
          <a:xfrm>
            <a:off x="6679413" y="4826673"/>
            <a:ext cx="3507132" cy="369332"/>
          </a:xfrm>
          <a:prstGeom prst="rect">
            <a:avLst/>
          </a:prstGeom>
          <a:noFill/>
        </p:spPr>
        <p:txBody>
          <a:bodyPr wrap="square" rtlCol="0">
            <a:spAutoFit/>
          </a:bodyPr>
          <a:lstStyle/>
          <a:p>
            <a:r>
              <a:rPr lang="en-US"/>
              <a:t>Example: buzz</a:t>
            </a:r>
          </a:p>
        </p:txBody>
      </p:sp>
      <p:sp>
        <p:nvSpPr>
          <p:cNvPr id="12" name="TextBox 11">
            <a:extLst>
              <a:ext uri="{FF2B5EF4-FFF2-40B4-BE49-F238E27FC236}">
                <a16:creationId xmlns:a16="http://schemas.microsoft.com/office/drawing/2014/main" id="{91DA4CED-60AF-4CA8-1E85-E7146A14196D}"/>
              </a:ext>
            </a:extLst>
          </p:cNvPr>
          <p:cNvSpPr txBox="1"/>
          <p:nvPr/>
        </p:nvSpPr>
        <p:spPr>
          <a:xfrm>
            <a:off x="10043907" y="6604195"/>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72145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FA94-F639-0D78-73F3-FF35F1057568}"/>
              </a:ext>
            </a:extLst>
          </p:cNvPr>
          <p:cNvSpPr>
            <a:spLocks noGrp="1"/>
          </p:cNvSpPr>
          <p:nvPr>
            <p:ph type="title"/>
          </p:nvPr>
        </p:nvSpPr>
        <p:spPr>
          <a:xfrm>
            <a:off x="411725" y="361619"/>
            <a:ext cx="8934400" cy="527100"/>
          </a:xfrm>
        </p:spPr>
        <p:txBody>
          <a:bodyPr/>
          <a:lstStyle/>
          <a:p>
            <a:r>
              <a:rPr lang="en-US" sz="4000"/>
              <a:t>R-Controlled Vowels</a:t>
            </a:r>
          </a:p>
        </p:txBody>
      </p:sp>
      <p:graphicFrame>
        <p:nvGraphicFramePr>
          <p:cNvPr id="5" name="Table 4">
            <a:extLst>
              <a:ext uri="{FF2B5EF4-FFF2-40B4-BE49-F238E27FC236}">
                <a16:creationId xmlns:a16="http://schemas.microsoft.com/office/drawing/2014/main" id="{0DFB8E4A-1F67-5928-BB65-57E31A2C5B3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5163516"/>
              </p:ext>
            </p:extLst>
          </p:nvPr>
        </p:nvGraphicFramePr>
        <p:xfrm>
          <a:off x="1757689" y="5563248"/>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992507">
                <a:tc>
                  <a:txBody>
                    <a:bodyPr/>
                    <a:lstStyle/>
                    <a:p>
                      <a:pPr algn="ctr"/>
                      <a:r>
                        <a:rPr lang="en-US" sz="6000"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6" name="Table 5">
            <a:extLst>
              <a:ext uri="{FF2B5EF4-FFF2-40B4-BE49-F238E27FC236}">
                <a16:creationId xmlns:a16="http://schemas.microsoft.com/office/drawing/2014/main" id="{69B6E886-9193-C6A1-FCB3-377D2CCCFA3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03442669"/>
              </p:ext>
            </p:extLst>
          </p:nvPr>
        </p:nvGraphicFramePr>
        <p:xfrm>
          <a:off x="7119450" y="4096593"/>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996010">
                <a:tc>
                  <a:txBody>
                    <a:bodyPr/>
                    <a:lstStyle/>
                    <a:p>
                      <a:pPr algn="ctr"/>
                      <a:r>
                        <a:rPr lang="en-US" sz="60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7" name="Table 6">
            <a:extLst>
              <a:ext uri="{FF2B5EF4-FFF2-40B4-BE49-F238E27FC236}">
                <a16:creationId xmlns:a16="http://schemas.microsoft.com/office/drawing/2014/main" id="{7D8BFFA6-F039-5877-0470-2D4AD930BEF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35287024"/>
              </p:ext>
            </p:extLst>
          </p:nvPr>
        </p:nvGraphicFramePr>
        <p:xfrm>
          <a:off x="1757689" y="4121367"/>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1005840">
                <a:tc>
                  <a:txBody>
                    <a:bodyPr/>
                    <a:lstStyle/>
                    <a:p>
                      <a:pPr algn="ctr"/>
                      <a:r>
                        <a:rPr lang="en-US" sz="600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4F0DDC94-D4A2-B022-9614-87BBC5F3155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39109447"/>
              </p:ext>
            </p:extLst>
          </p:nvPr>
        </p:nvGraphicFramePr>
        <p:xfrm>
          <a:off x="1757689" y="2650543"/>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4" name="TextBox 13">
            <a:extLst>
              <a:ext uri="{FF2B5EF4-FFF2-40B4-BE49-F238E27FC236}">
                <a16:creationId xmlns:a16="http://schemas.microsoft.com/office/drawing/2014/main" id="{41E149AD-58BA-F153-A7A2-5A2BB4684F1B}"/>
              </a:ext>
            </a:extLst>
          </p:cNvPr>
          <p:cNvSpPr txBox="1"/>
          <p:nvPr/>
        </p:nvSpPr>
        <p:spPr>
          <a:xfrm>
            <a:off x="227633" y="1554852"/>
            <a:ext cx="11823953" cy="461665"/>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An r-controlled vowel is where the letter </a:t>
            </a:r>
            <a:r>
              <a:rPr lang="en-US" sz="2400" i="1">
                <a:latin typeface="Calibri" panose="020F0502020204030204" pitchFamily="34" charset="0"/>
                <a:cs typeface="Calibri" panose="020F0502020204030204" pitchFamily="34" charset="0"/>
              </a:rPr>
              <a:t>r</a:t>
            </a:r>
            <a:r>
              <a:rPr lang="en-US" sz="2400">
                <a:latin typeface="Calibri" panose="020F0502020204030204" pitchFamily="34" charset="0"/>
                <a:cs typeface="Calibri" panose="020F0502020204030204" pitchFamily="34" charset="0"/>
              </a:rPr>
              <a:t> affects the way the preceding vowel is pronounced.  </a:t>
            </a:r>
          </a:p>
        </p:txBody>
      </p:sp>
      <p:sp>
        <p:nvSpPr>
          <p:cNvPr id="10" name="TextBox 9">
            <a:extLst>
              <a:ext uri="{FF2B5EF4-FFF2-40B4-BE49-F238E27FC236}">
                <a16:creationId xmlns:a16="http://schemas.microsoft.com/office/drawing/2014/main" id="{7E447CA2-E182-60BE-8211-75BAB32B1720}"/>
              </a:ext>
            </a:extLst>
          </p:cNvPr>
          <p:cNvSpPr txBox="1"/>
          <p:nvPr/>
        </p:nvSpPr>
        <p:spPr>
          <a:xfrm>
            <a:off x="1757689" y="2224335"/>
            <a:ext cx="3507132" cy="369332"/>
          </a:xfrm>
          <a:prstGeom prst="rect">
            <a:avLst/>
          </a:prstGeom>
          <a:noFill/>
        </p:spPr>
        <p:txBody>
          <a:bodyPr wrap="square" rtlCol="0">
            <a:spAutoFit/>
          </a:bodyPr>
          <a:lstStyle/>
          <a:p>
            <a:r>
              <a:rPr lang="en-US"/>
              <a:t>Example: star </a:t>
            </a:r>
          </a:p>
        </p:txBody>
      </p:sp>
      <p:sp>
        <p:nvSpPr>
          <p:cNvPr id="12" name="TextBox 11">
            <a:extLst>
              <a:ext uri="{FF2B5EF4-FFF2-40B4-BE49-F238E27FC236}">
                <a16:creationId xmlns:a16="http://schemas.microsoft.com/office/drawing/2014/main" id="{043E2C20-F3AD-93A1-23F5-63C5439A7386}"/>
              </a:ext>
            </a:extLst>
          </p:cNvPr>
          <p:cNvSpPr txBox="1"/>
          <p:nvPr/>
        </p:nvSpPr>
        <p:spPr>
          <a:xfrm>
            <a:off x="1757689" y="3727261"/>
            <a:ext cx="3507132" cy="369332"/>
          </a:xfrm>
          <a:prstGeom prst="rect">
            <a:avLst/>
          </a:prstGeom>
          <a:noFill/>
        </p:spPr>
        <p:txBody>
          <a:bodyPr wrap="square" rtlCol="0">
            <a:spAutoFit/>
          </a:bodyPr>
          <a:lstStyle/>
          <a:p>
            <a:r>
              <a:rPr lang="en-US"/>
              <a:t>Example: fern </a:t>
            </a:r>
          </a:p>
        </p:txBody>
      </p:sp>
      <p:sp>
        <p:nvSpPr>
          <p:cNvPr id="11" name="TextBox 10">
            <a:extLst>
              <a:ext uri="{FF2B5EF4-FFF2-40B4-BE49-F238E27FC236}">
                <a16:creationId xmlns:a16="http://schemas.microsoft.com/office/drawing/2014/main" id="{24EF16CB-08A2-B143-D5EF-C178BC61CEEE}"/>
              </a:ext>
            </a:extLst>
          </p:cNvPr>
          <p:cNvSpPr txBox="1"/>
          <p:nvPr/>
        </p:nvSpPr>
        <p:spPr>
          <a:xfrm>
            <a:off x="1757689" y="5156961"/>
            <a:ext cx="3507132" cy="369332"/>
          </a:xfrm>
          <a:prstGeom prst="rect">
            <a:avLst/>
          </a:prstGeom>
          <a:noFill/>
        </p:spPr>
        <p:txBody>
          <a:bodyPr wrap="square" rtlCol="0">
            <a:spAutoFit/>
          </a:bodyPr>
          <a:lstStyle/>
          <a:p>
            <a:r>
              <a:rPr lang="en-US"/>
              <a:t>Example: bird</a:t>
            </a:r>
          </a:p>
        </p:txBody>
      </p:sp>
      <p:sp>
        <p:nvSpPr>
          <p:cNvPr id="15" name="TextBox 14">
            <a:extLst>
              <a:ext uri="{FF2B5EF4-FFF2-40B4-BE49-F238E27FC236}">
                <a16:creationId xmlns:a16="http://schemas.microsoft.com/office/drawing/2014/main" id="{80226F41-F862-F632-38E7-227CB0CFBA23}"/>
              </a:ext>
            </a:extLst>
          </p:cNvPr>
          <p:cNvSpPr txBox="1"/>
          <p:nvPr/>
        </p:nvSpPr>
        <p:spPr>
          <a:xfrm>
            <a:off x="7119450" y="2234962"/>
            <a:ext cx="3507132" cy="369332"/>
          </a:xfrm>
          <a:prstGeom prst="rect">
            <a:avLst/>
          </a:prstGeom>
          <a:noFill/>
        </p:spPr>
        <p:txBody>
          <a:bodyPr wrap="square" rtlCol="0">
            <a:spAutoFit/>
          </a:bodyPr>
          <a:lstStyle/>
          <a:p>
            <a:r>
              <a:rPr lang="en-US"/>
              <a:t>Example: fort</a:t>
            </a:r>
          </a:p>
        </p:txBody>
      </p:sp>
      <p:sp>
        <p:nvSpPr>
          <p:cNvPr id="13" name="TextBox 12">
            <a:extLst>
              <a:ext uri="{FF2B5EF4-FFF2-40B4-BE49-F238E27FC236}">
                <a16:creationId xmlns:a16="http://schemas.microsoft.com/office/drawing/2014/main" id="{1A42565F-31F7-EA5B-372B-E3DCDDA53639}"/>
              </a:ext>
            </a:extLst>
          </p:cNvPr>
          <p:cNvSpPr txBox="1"/>
          <p:nvPr/>
        </p:nvSpPr>
        <p:spPr>
          <a:xfrm>
            <a:off x="7119450" y="3715736"/>
            <a:ext cx="3507132" cy="369332"/>
          </a:xfrm>
          <a:prstGeom prst="rect">
            <a:avLst/>
          </a:prstGeom>
          <a:noFill/>
        </p:spPr>
        <p:txBody>
          <a:bodyPr wrap="square" rtlCol="0">
            <a:spAutoFit/>
          </a:bodyPr>
          <a:lstStyle/>
          <a:p>
            <a:r>
              <a:rPr lang="en-US"/>
              <a:t>Example: turn  </a:t>
            </a:r>
          </a:p>
        </p:txBody>
      </p:sp>
      <p:sp>
        <p:nvSpPr>
          <p:cNvPr id="18" name="TextBox 17">
            <a:extLst>
              <a:ext uri="{FF2B5EF4-FFF2-40B4-BE49-F238E27FC236}">
                <a16:creationId xmlns:a16="http://schemas.microsoft.com/office/drawing/2014/main" id="{FF8FC1E0-12DA-2879-D050-E70D59806190}"/>
              </a:ext>
            </a:extLst>
          </p:cNvPr>
          <p:cNvSpPr txBox="1"/>
          <p:nvPr/>
        </p:nvSpPr>
        <p:spPr>
          <a:xfrm>
            <a:off x="7119450" y="5156926"/>
            <a:ext cx="3507132" cy="369332"/>
          </a:xfrm>
          <a:prstGeom prst="rect">
            <a:avLst/>
          </a:prstGeom>
          <a:noFill/>
        </p:spPr>
        <p:txBody>
          <a:bodyPr wrap="square" rtlCol="0">
            <a:spAutoFit/>
          </a:bodyPr>
          <a:lstStyle/>
          <a:p>
            <a:r>
              <a:rPr lang="en-US"/>
              <a:t>Example: dark  </a:t>
            </a:r>
          </a:p>
        </p:txBody>
      </p:sp>
      <p:graphicFrame>
        <p:nvGraphicFramePr>
          <p:cNvPr id="16" name="Table 15">
            <a:extLst>
              <a:ext uri="{FF2B5EF4-FFF2-40B4-BE49-F238E27FC236}">
                <a16:creationId xmlns:a16="http://schemas.microsoft.com/office/drawing/2014/main" id="{920C7F19-E2CD-33C2-2A5B-5D0D41D533B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836992366"/>
              </p:ext>
            </p:extLst>
          </p:nvPr>
        </p:nvGraphicFramePr>
        <p:xfrm>
          <a:off x="7119450" y="2682650"/>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17" name="Table 16">
            <a:extLst>
              <a:ext uri="{FF2B5EF4-FFF2-40B4-BE49-F238E27FC236}">
                <a16:creationId xmlns:a16="http://schemas.microsoft.com/office/drawing/2014/main" id="{31572298-03F1-98C4-D0FA-1FBB50DF300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61905207"/>
              </p:ext>
            </p:extLst>
          </p:nvPr>
        </p:nvGraphicFramePr>
        <p:xfrm>
          <a:off x="7119450" y="5580751"/>
          <a:ext cx="3507132" cy="1005840"/>
        </p:xfrm>
        <a:graphic>
          <a:graphicData uri="http://schemas.openxmlformats.org/drawingml/2006/table">
            <a:tbl>
              <a:tblPr firstRow="1" bandRow="1">
                <a:tableStyleId>{5C22544A-7EE6-4342-B048-85BDC9FD1C3A}</a:tableStyleId>
              </a:tblPr>
              <a:tblGrid>
                <a:gridCol w="1169044">
                  <a:extLst>
                    <a:ext uri="{9D8B030D-6E8A-4147-A177-3AD203B41FA5}">
                      <a16:colId xmlns:a16="http://schemas.microsoft.com/office/drawing/2014/main" val="1684400690"/>
                    </a:ext>
                  </a:extLst>
                </a:gridCol>
                <a:gridCol w="1169044">
                  <a:extLst>
                    <a:ext uri="{9D8B030D-6E8A-4147-A177-3AD203B41FA5}">
                      <a16:colId xmlns:a16="http://schemas.microsoft.com/office/drawing/2014/main" val="1698543581"/>
                    </a:ext>
                  </a:extLst>
                </a:gridCol>
                <a:gridCol w="1169044">
                  <a:extLst>
                    <a:ext uri="{9D8B030D-6E8A-4147-A177-3AD203B41FA5}">
                      <a16:colId xmlns:a16="http://schemas.microsoft.com/office/drawing/2014/main" val="2294301865"/>
                    </a:ext>
                  </a:extLst>
                </a:gridCol>
              </a:tblGrid>
              <a:tr h="876530">
                <a:tc>
                  <a:txBody>
                    <a:bodyPr/>
                    <a:lstStyle/>
                    <a:p>
                      <a:pPr algn="ctr"/>
                      <a:r>
                        <a:rPr lang="en-US" sz="6000" dirty="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3" name="TextBox 2">
            <a:extLst>
              <a:ext uri="{FF2B5EF4-FFF2-40B4-BE49-F238E27FC236}">
                <a16:creationId xmlns:a16="http://schemas.microsoft.com/office/drawing/2014/main" id="{0C347E3E-C601-A930-DB63-F746E91A4161}"/>
              </a:ext>
            </a:extLst>
          </p:cNvPr>
          <p:cNvSpPr txBox="1"/>
          <p:nvPr/>
        </p:nvSpPr>
        <p:spPr>
          <a:xfrm>
            <a:off x="10056434"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225638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B879-38E1-8CD3-2098-BF8FFA742262}"/>
              </a:ext>
            </a:extLst>
          </p:cNvPr>
          <p:cNvSpPr>
            <a:spLocks noGrp="1"/>
          </p:cNvSpPr>
          <p:nvPr>
            <p:ph type="title"/>
          </p:nvPr>
        </p:nvSpPr>
        <p:spPr>
          <a:xfrm>
            <a:off x="346410" y="367958"/>
            <a:ext cx="8934400" cy="527100"/>
          </a:xfrm>
        </p:spPr>
        <p:txBody>
          <a:bodyPr/>
          <a:lstStyle/>
          <a:p>
            <a:r>
              <a:rPr lang="en-US" sz="4000"/>
              <a:t>Silent “e” Patterns</a:t>
            </a:r>
          </a:p>
        </p:txBody>
      </p:sp>
      <p:sp>
        <p:nvSpPr>
          <p:cNvPr id="6" name="TextBox 5">
            <a:extLst>
              <a:ext uri="{FF2B5EF4-FFF2-40B4-BE49-F238E27FC236}">
                <a16:creationId xmlns:a16="http://schemas.microsoft.com/office/drawing/2014/main" id="{12DB0678-D34B-187B-3A2D-913E3A8D3A8E}"/>
              </a:ext>
            </a:extLst>
          </p:cNvPr>
          <p:cNvSpPr txBox="1"/>
          <p:nvPr/>
        </p:nvSpPr>
        <p:spPr>
          <a:xfrm>
            <a:off x="182849" y="1513748"/>
            <a:ext cx="6574602" cy="2200602"/>
          </a:xfrm>
          <a:prstGeom prst="rect">
            <a:avLst/>
          </a:prstGeom>
          <a:noFill/>
        </p:spPr>
        <p:txBody>
          <a:bodyPr wrap="square">
            <a:spAutoFit/>
          </a:bodyPr>
          <a:lstStyle/>
          <a:p>
            <a:r>
              <a:rPr lang="en-US" sz="2200">
                <a:latin typeface="Calibri" panose="020F0502020204030204" pitchFamily="34" charset="0"/>
                <a:cs typeface="Calibri" panose="020F0502020204030204" pitchFamily="34" charset="0"/>
              </a:rPr>
              <a:t>Silent “e” refers </a:t>
            </a:r>
            <a:r>
              <a:rPr lang="en-US" sz="2200" i="0">
                <a:effectLst/>
                <a:latin typeface="Calibri" panose="020F0502020204030204" pitchFamily="34" charset="0"/>
                <a:cs typeface="Calibri" panose="020F0502020204030204" pitchFamily="34" charset="0"/>
              </a:rPr>
              <a:t>to the use of an unpronounced E after another letter (usually a consonant) at the end of a word.</a:t>
            </a:r>
          </a:p>
          <a:p>
            <a:endParaRPr lang="en-US" sz="500">
              <a:latin typeface="Calibri" panose="020F0502020204030204" pitchFamily="34" charset="0"/>
              <a:cs typeface="Calibri" panose="020F0502020204030204" pitchFamily="34" charset="0"/>
            </a:endParaRPr>
          </a:p>
          <a:p>
            <a:r>
              <a:rPr lang="en-US" sz="2200">
                <a:latin typeface="Calibri" panose="020F0502020204030204" pitchFamily="34" charset="0"/>
                <a:cs typeface="Calibri" panose="020F0502020204030204" pitchFamily="34" charset="0"/>
              </a:rPr>
              <a:t>Silent “e” patterns use one box for the last two letters. The ‘e’ is offset to the bottom right corner of the box to show it is silent.</a:t>
            </a:r>
          </a:p>
        </p:txBody>
      </p:sp>
      <p:graphicFrame>
        <p:nvGraphicFramePr>
          <p:cNvPr id="7" name="Table 6">
            <a:extLst>
              <a:ext uri="{FF2B5EF4-FFF2-40B4-BE49-F238E27FC236}">
                <a16:creationId xmlns:a16="http://schemas.microsoft.com/office/drawing/2014/main" id="{AF4DDFB6-EDA5-93E4-1DBA-078F66335DE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13737159"/>
              </p:ext>
            </p:extLst>
          </p:nvPr>
        </p:nvGraphicFramePr>
        <p:xfrm>
          <a:off x="6852844" y="5240638"/>
          <a:ext cx="4202793" cy="1316168"/>
        </p:xfrm>
        <a:graphic>
          <a:graphicData uri="http://schemas.openxmlformats.org/drawingml/2006/table">
            <a:tbl>
              <a:tblPr firstRow="1" bandRow="1">
                <a:tableStyleId>{5C22544A-7EE6-4342-B048-85BDC9FD1C3A}</a:tableStyleId>
              </a:tblPr>
              <a:tblGrid>
                <a:gridCol w="1400931">
                  <a:extLst>
                    <a:ext uri="{9D8B030D-6E8A-4147-A177-3AD203B41FA5}">
                      <a16:colId xmlns:a16="http://schemas.microsoft.com/office/drawing/2014/main" val="1684400690"/>
                    </a:ext>
                  </a:extLst>
                </a:gridCol>
                <a:gridCol w="1400931">
                  <a:extLst>
                    <a:ext uri="{9D8B030D-6E8A-4147-A177-3AD203B41FA5}">
                      <a16:colId xmlns:a16="http://schemas.microsoft.com/office/drawing/2014/main" val="1698543581"/>
                    </a:ext>
                  </a:extLst>
                </a:gridCol>
                <a:gridCol w="1400931">
                  <a:extLst>
                    <a:ext uri="{9D8B030D-6E8A-4147-A177-3AD203B41FA5}">
                      <a16:colId xmlns:a16="http://schemas.microsoft.com/office/drawing/2014/main" val="2294301865"/>
                    </a:ext>
                  </a:extLst>
                </a:gridCol>
              </a:tblGrid>
              <a:tr h="1316168">
                <a:tc>
                  <a:txBody>
                    <a:bodyPr/>
                    <a:lstStyle/>
                    <a:p>
                      <a:pPr algn="ctr"/>
                      <a:r>
                        <a:rPr lang="en-US" sz="800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8" name="Table 7">
            <a:extLst>
              <a:ext uri="{FF2B5EF4-FFF2-40B4-BE49-F238E27FC236}">
                <a16:creationId xmlns:a16="http://schemas.microsoft.com/office/drawing/2014/main" id="{58A89DD2-AA55-8283-1CC3-DB7502872E1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3354703"/>
              </p:ext>
            </p:extLst>
          </p:nvPr>
        </p:nvGraphicFramePr>
        <p:xfrm>
          <a:off x="6852844" y="3536237"/>
          <a:ext cx="4202793" cy="1316168"/>
        </p:xfrm>
        <a:graphic>
          <a:graphicData uri="http://schemas.openxmlformats.org/drawingml/2006/table">
            <a:tbl>
              <a:tblPr firstRow="1" bandRow="1">
                <a:tableStyleId>{5C22544A-7EE6-4342-B048-85BDC9FD1C3A}</a:tableStyleId>
              </a:tblPr>
              <a:tblGrid>
                <a:gridCol w="1400931">
                  <a:extLst>
                    <a:ext uri="{9D8B030D-6E8A-4147-A177-3AD203B41FA5}">
                      <a16:colId xmlns:a16="http://schemas.microsoft.com/office/drawing/2014/main" val="1684400690"/>
                    </a:ext>
                  </a:extLst>
                </a:gridCol>
                <a:gridCol w="1400931">
                  <a:extLst>
                    <a:ext uri="{9D8B030D-6E8A-4147-A177-3AD203B41FA5}">
                      <a16:colId xmlns:a16="http://schemas.microsoft.com/office/drawing/2014/main" val="1698543581"/>
                    </a:ext>
                  </a:extLst>
                </a:gridCol>
                <a:gridCol w="1400931">
                  <a:extLst>
                    <a:ext uri="{9D8B030D-6E8A-4147-A177-3AD203B41FA5}">
                      <a16:colId xmlns:a16="http://schemas.microsoft.com/office/drawing/2014/main" val="2294301865"/>
                    </a:ext>
                  </a:extLst>
                </a:gridCol>
              </a:tblGrid>
              <a:tr h="1316168">
                <a:tc>
                  <a:txBody>
                    <a:bodyPr/>
                    <a:lstStyle/>
                    <a:p>
                      <a:pPr algn="ctr"/>
                      <a:r>
                        <a:rPr lang="en-US" sz="8000" dirty="0">
                          <a:solidFill>
                            <a:schemeClr val="tx1"/>
                          </a:solidFill>
                        </a:rPr>
                        <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0" dirty="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9" name="Table 8">
            <a:extLst>
              <a:ext uri="{FF2B5EF4-FFF2-40B4-BE49-F238E27FC236}">
                <a16:creationId xmlns:a16="http://schemas.microsoft.com/office/drawing/2014/main" id="{5833CE64-074B-F2B4-CDDE-94149FFE57E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62063651"/>
              </p:ext>
            </p:extLst>
          </p:nvPr>
        </p:nvGraphicFramePr>
        <p:xfrm>
          <a:off x="6852844" y="1831837"/>
          <a:ext cx="4202793" cy="1316168"/>
        </p:xfrm>
        <a:graphic>
          <a:graphicData uri="http://schemas.openxmlformats.org/drawingml/2006/table">
            <a:tbl>
              <a:tblPr firstRow="1" bandRow="1">
                <a:tableStyleId>{5C22544A-7EE6-4342-B048-85BDC9FD1C3A}</a:tableStyleId>
              </a:tblPr>
              <a:tblGrid>
                <a:gridCol w="1400931">
                  <a:extLst>
                    <a:ext uri="{9D8B030D-6E8A-4147-A177-3AD203B41FA5}">
                      <a16:colId xmlns:a16="http://schemas.microsoft.com/office/drawing/2014/main" val="1684400690"/>
                    </a:ext>
                  </a:extLst>
                </a:gridCol>
                <a:gridCol w="1400931">
                  <a:extLst>
                    <a:ext uri="{9D8B030D-6E8A-4147-A177-3AD203B41FA5}">
                      <a16:colId xmlns:a16="http://schemas.microsoft.com/office/drawing/2014/main" val="1698543581"/>
                    </a:ext>
                  </a:extLst>
                </a:gridCol>
                <a:gridCol w="1400931">
                  <a:extLst>
                    <a:ext uri="{9D8B030D-6E8A-4147-A177-3AD203B41FA5}">
                      <a16:colId xmlns:a16="http://schemas.microsoft.com/office/drawing/2014/main" val="2294301865"/>
                    </a:ext>
                  </a:extLst>
                </a:gridCol>
              </a:tblGrid>
              <a:tr h="1316168">
                <a:tc>
                  <a:txBody>
                    <a:bodyPr/>
                    <a:lstStyle/>
                    <a:p>
                      <a:pPr algn="ctr"/>
                      <a:r>
                        <a:rPr lang="en-US" sz="8000" dirty="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k</a:t>
                      </a:r>
                      <a:endParaRPr lang="en-US"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pic>
        <p:nvPicPr>
          <p:cNvPr id="11" name="Picture 10" descr="Picture of a child holding up her finger to show the quiet sign. This represents the silent e. ">
            <a:extLst>
              <a:ext uri="{FF2B5EF4-FFF2-40B4-BE49-F238E27FC236}">
                <a16:creationId xmlns:a16="http://schemas.microsoft.com/office/drawing/2014/main" id="{D629FDF4-7A78-3E8C-7D59-38637D31E4DE}"/>
              </a:ext>
            </a:extLst>
          </p:cNvPr>
          <p:cNvPicPr>
            <a:picLocks noChangeAspect="1"/>
          </p:cNvPicPr>
          <p:nvPr/>
        </p:nvPicPr>
        <p:blipFill>
          <a:blip r:embed="rId3"/>
          <a:stretch>
            <a:fillRect/>
          </a:stretch>
        </p:blipFill>
        <p:spPr>
          <a:xfrm>
            <a:off x="1023091" y="3713071"/>
            <a:ext cx="4513320" cy="3036232"/>
          </a:xfrm>
          <a:prstGeom prst="rect">
            <a:avLst/>
          </a:prstGeom>
          <a:effectLst>
            <a:softEdge rad="127000"/>
          </a:effectLst>
        </p:spPr>
      </p:pic>
      <p:sp>
        <p:nvSpPr>
          <p:cNvPr id="12" name="Rectangle 11">
            <a:extLst>
              <a:ext uri="{FF2B5EF4-FFF2-40B4-BE49-F238E27FC236}">
                <a16:creationId xmlns:a16="http://schemas.microsoft.com/office/drawing/2014/main" id="{7220C0B0-43A0-7350-D2EF-581779F4AFF7}"/>
              </a:ext>
              <a:ext uri="{C183D7F6-B498-43B3-948B-1728B52AA6E4}">
                <adec:decorative xmlns:adec="http://schemas.microsoft.com/office/drawing/2017/decorative" val="1"/>
              </a:ext>
            </a:extLst>
          </p:cNvPr>
          <p:cNvSpPr/>
          <p:nvPr/>
        </p:nvSpPr>
        <p:spPr>
          <a:xfrm>
            <a:off x="4808609" y="3975647"/>
            <a:ext cx="1455604" cy="2400657"/>
          </a:xfrm>
          <a:prstGeom prst="rect">
            <a:avLst/>
          </a:prstGeom>
          <a:noFill/>
        </p:spPr>
        <p:txBody>
          <a:bodyPr wrap="squar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5000" b="1" cap="none" spc="0" dirty="0">
                <a:ln/>
                <a:solidFill>
                  <a:schemeClr val="accent3"/>
                </a:solidFill>
                <a:effectLst/>
              </a:rPr>
              <a:t>e</a:t>
            </a:r>
          </a:p>
        </p:txBody>
      </p:sp>
      <p:sp>
        <p:nvSpPr>
          <p:cNvPr id="13" name="TextBox 12">
            <a:extLst>
              <a:ext uri="{FF2B5EF4-FFF2-40B4-BE49-F238E27FC236}">
                <a16:creationId xmlns:a16="http://schemas.microsoft.com/office/drawing/2014/main" id="{F1B83FDA-52C9-AEB6-0536-A8497DA17B3F}"/>
              </a:ext>
            </a:extLst>
          </p:cNvPr>
          <p:cNvSpPr txBox="1"/>
          <p:nvPr/>
        </p:nvSpPr>
        <p:spPr>
          <a:xfrm>
            <a:off x="6852844" y="1462505"/>
            <a:ext cx="3507132" cy="369332"/>
          </a:xfrm>
          <a:prstGeom prst="rect">
            <a:avLst/>
          </a:prstGeom>
          <a:noFill/>
        </p:spPr>
        <p:txBody>
          <a:bodyPr wrap="square" rtlCol="0">
            <a:spAutoFit/>
          </a:bodyPr>
          <a:lstStyle/>
          <a:p>
            <a:r>
              <a:rPr lang="en-US"/>
              <a:t>Example: lake</a:t>
            </a:r>
          </a:p>
        </p:txBody>
      </p:sp>
      <p:sp>
        <p:nvSpPr>
          <p:cNvPr id="14" name="TextBox 13">
            <a:extLst>
              <a:ext uri="{FF2B5EF4-FFF2-40B4-BE49-F238E27FC236}">
                <a16:creationId xmlns:a16="http://schemas.microsoft.com/office/drawing/2014/main" id="{9914CF95-E647-AB19-29CA-64FC00ABF96B}"/>
              </a:ext>
            </a:extLst>
          </p:cNvPr>
          <p:cNvSpPr txBox="1"/>
          <p:nvPr/>
        </p:nvSpPr>
        <p:spPr>
          <a:xfrm>
            <a:off x="6852844" y="3166905"/>
            <a:ext cx="3507132" cy="369332"/>
          </a:xfrm>
          <a:prstGeom prst="rect">
            <a:avLst/>
          </a:prstGeom>
          <a:noFill/>
        </p:spPr>
        <p:txBody>
          <a:bodyPr wrap="square" rtlCol="0">
            <a:spAutoFit/>
          </a:bodyPr>
          <a:lstStyle/>
          <a:p>
            <a:r>
              <a:rPr lang="en-US"/>
              <a:t>Example: chime</a:t>
            </a:r>
          </a:p>
        </p:txBody>
      </p:sp>
      <p:sp>
        <p:nvSpPr>
          <p:cNvPr id="15" name="TextBox 14">
            <a:extLst>
              <a:ext uri="{FF2B5EF4-FFF2-40B4-BE49-F238E27FC236}">
                <a16:creationId xmlns:a16="http://schemas.microsoft.com/office/drawing/2014/main" id="{01EEE123-A5E5-38AC-29E0-1D891AF08339}"/>
              </a:ext>
            </a:extLst>
          </p:cNvPr>
          <p:cNvSpPr txBox="1"/>
          <p:nvPr/>
        </p:nvSpPr>
        <p:spPr>
          <a:xfrm>
            <a:off x="6806579" y="4861855"/>
            <a:ext cx="3507132" cy="369332"/>
          </a:xfrm>
          <a:prstGeom prst="rect">
            <a:avLst/>
          </a:prstGeom>
          <a:noFill/>
        </p:spPr>
        <p:txBody>
          <a:bodyPr wrap="square" rtlCol="0">
            <a:spAutoFit/>
          </a:bodyPr>
          <a:lstStyle/>
          <a:p>
            <a:r>
              <a:rPr lang="en-US"/>
              <a:t>Example: hope</a:t>
            </a:r>
          </a:p>
        </p:txBody>
      </p:sp>
      <p:sp>
        <p:nvSpPr>
          <p:cNvPr id="16" name="TextBox 15">
            <a:extLst>
              <a:ext uri="{FF2B5EF4-FFF2-40B4-BE49-F238E27FC236}">
                <a16:creationId xmlns:a16="http://schemas.microsoft.com/office/drawing/2014/main" id="{7E07089B-AA80-3976-BCA9-74946C7FEAB5}"/>
              </a:ext>
            </a:extLst>
          </p:cNvPr>
          <p:cNvSpPr txBox="1"/>
          <p:nvPr/>
        </p:nvSpPr>
        <p:spPr>
          <a:xfrm flipH="1">
            <a:off x="10550762" y="2398433"/>
            <a:ext cx="566058" cy="923330"/>
          </a:xfrm>
          <a:prstGeom prst="rect">
            <a:avLst/>
          </a:prstGeom>
          <a:noFill/>
        </p:spPr>
        <p:txBody>
          <a:bodyPr wrap="square" rtlCol="0">
            <a:spAutoFit/>
          </a:bodyPr>
          <a:lstStyle/>
          <a:p>
            <a:r>
              <a:rPr lang="en-US" sz="5400" b="1"/>
              <a:t>e</a:t>
            </a:r>
          </a:p>
        </p:txBody>
      </p:sp>
      <p:sp>
        <p:nvSpPr>
          <p:cNvPr id="17" name="TextBox 16">
            <a:extLst>
              <a:ext uri="{FF2B5EF4-FFF2-40B4-BE49-F238E27FC236}">
                <a16:creationId xmlns:a16="http://schemas.microsoft.com/office/drawing/2014/main" id="{A67C54AD-8897-568B-143A-95508D18010D}"/>
              </a:ext>
            </a:extLst>
          </p:cNvPr>
          <p:cNvSpPr txBox="1"/>
          <p:nvPr/>
        </p:nvSpPr>
        <p:spPr>
          <a:xfrm flipH="1">
            <a:off x="10550762" y="4107445"/>
            <a:ext cx="566058" cy="923330"/>
          </a:xfrm>
          <a:prstGeom prst="rect">
            <a:avLst/>
          </a:prstGeom>
          <a:noFill/>
        </p:spPr>
        <p:txBody>
          <a:bodyPr wrap="square" rtlCol="0">
            <a:spAutoFit/>
          </a:bodyPr>
          <a:lstStyle/>
          <a:p>
            <a:r>
              <a:rPr lang="en-US" sz="5400" b="1"/>
              <a:t>e</a:t>
            </a:r>
          </a:p>
        </p:txBody>
      </p:sp>
      <p:sp>
        <p:nvSpPr>
          <p:cNvPr id="18" name="TextBox 17">
            <a:extLst>
              <a:ext uri="{FF2B5EF4-FFF2-40B4-BE49-F238E27FC236}">
                <a16:creationId xmlns:a16="http://schemas.microsoft.com/office/drawing/2014/main" id="{D76F9ED2-69C1-0574-037C-E9969F13E682}"/>
              </a:ext>
            </a:extLst>
          </p:cNvPr>
          <p:cNvSpPr txBox="1"/>
          <p:nvPr/>
        </p:nvSpPr>
        <p:spPr>
          <a:xfrm flipH="1">
            <a:off x="10550762" y="5816457"/>
            <a:ext cx="566058" cy="923330"/>
          </a:xfrm>
          <a:prstGeom prst="rect">
            <a:avLst/>
          </a:prstGeom>
          <a:noFill/>
        </p:spPr>
        <p:txBody>
          <a:bodyPr wrap="square" rtlCol="0">
            <a:spAutoFit/>
          </a:bodyPr>
          <a:lstStyle/>
          <a:p>
            <a:r>
              <a:rPr lang="en-US" sz="5400" b="1"/>
              <a:t>e</a:t>
            </a:r>
          </a:p>
        </p:txBody>
      </p:sp>
      <p:sp>
        <p:nvSpPr>
          <p:cNvPr id="3" name="TextBox 2">
            <a:extLst>
              <a:ext uri="{FF2B5EF4-FFF2-40B4-BE49-F238E27FC236}">
                <a16:creationId xmlns:a16="http://schemas.microsoft.com/office/drawing/2014/main" id="{5A17105D-1E75-6192-69C4-F04A295423CF}"/>
              </a:ext>
            </a:extLst>
          </p:cNvPr>
          <p:cNvSpPr txBox="1"/>
          <p:nvPr/>
        </p:nvSpPr>
        <p:spPr>
          <a:xfrm>
            <a:off x="10031381" y="6608982"/>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77328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573024" y="2109216"/>
            <a:ext cx="10631424" cy="4247317"/>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Phonics</a:t>
            </a:r>
          </a:p>
          <a:p>
            <a:pPr rtl="0">
              <a:spcBef>
                <a:spcPts val="0"/>
              </a:spcBef>
              <a:spcAft>
                <a:spcPts val="0"/>
              </a:spcAft>
            </a:pPr>
            <a:endParaRPr lang="en-US" u="sng"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endParaRPr lang="en-US" b="0" dirty="0">
              <a:effectLst/>
              <a:latin typeface="Calibri"/>
              <a:cs typeface="Calibri"/>
            </a:endParaRPr>
          </a:p>
          <a:p>
            <a:pPr fontAlgn="base">
              <a:buFont typeface="Arial" panose="020B0604020202020204" pitchFamily="34" charset="0"/>
              <a:buChar char="•"/>
            </a:pPr>
            <a:r>
              <a:rPr lang="en-US" sz="1800" b="0" i="0" u="none" strike="noStrike" dirty="0">
                <a:solidFill>
                  <a:srgbClr val="000000"/>
                </a:solidFill>
                <a:effectLst/>
                <a:latin typeface="Calibri"/>
                <a:cs typeface="Calibri"/>
              </a:rPr>
              <a:t>Printed copy of the</a:t>
            </a:r>
            <a:r>
              <a:rPr lang="en-US" b="1" dirty="0">
                <a:solidFill>
                  <a:srgbClr val="000000"/>
                </a:solidFill>
                <a:latin typeface="Calibri"/>
                <a:cs typeface="Calibri"/>
              </a:rPr>
              <a:t> </a:t>
            </a:r>
            <a:r>
              <a:rPr lang="en-US" u="sng" dirty="0">
                <a:solidFill>
                  <a:srgbClr val="0070C0"/>
                </a:solidFill>
                <a:latin typeface="Calibri"/>
                <a:cs typeface="Calibri"/>
                <a:hlinkClick r:id="rId5">
                  <a:extLst>
                    <a:ext uri="{A12FA001-AC4F-418D-AE19-62706E023703}">
                      <ahyp:hlinkClr xmlns:ahyp="http://schemas.microsoft.com/office/drawing/2018/hyperlinkcolor" val="tx"/>
                    </a:ext>
                  </a:extLst>
                </a:hlinkClick>
              </a:rPr>
              <a:t>PGM Routine Handout</a:t>
            </a:r>
            <a:r>
              <a:rPr lang="en-US" b="1" dirty="0">
                <a:solidFill>
                  <a:srgbClr val="0070C0"/>
                </a:solidFill>
                <a:latin typeface="Calibri"/>
                <a:cs typeface="Calibri"/>
              </a:rPr>
              <a:t> </a:t>
            </a:r>
            <a:r>
              <a:rPr lang="en-US" sz="1800" b="0" i="0" u="none" strike="noStrike" dirty="0">
                <a:solidFill>
                  <a:srgbClr val="000000"/>
                </a:solidFill>
                <a:effectLst/>
                <a:latin typeface="Calibri"/>
                <a:cs typeface="Calibri"/>
              </a:rPr>
              <a:t>and </a:t>
            </a:r>
            <a:r>
              <a:rPr lang="en-US" sz="1800" b="0" i="0" u="sng" strike="noStrike"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CDE PGM Directions</a:t>
            </a:r>
            <a:endParaRPr lang="en-US" sz="1800" b="0" i="0" u="none"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Chips, counters, coins, cubes, etc.</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endParaRPr lang="en-US" b="0" dirty="0">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Phonics and Word Study Activities Guide</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9">
                  <a:extLst>
                    <a:ext uri="{A12FA001-AC4F-418D-AE19-62706E023703}">
                      <ahyp:hlinkClr xmlns:ahyp="http://schemas.microsoft.com/office/drawing/2018/hyperlinkcolor" val="tx"/>
                    </a:ext>
                  </a:extLst>
                </a:hlinkClick>
              </a:rPr>
              <a:t>Leader Look-Fors</a:t>
            </a:r>
            <a:r>
              <a:rPr lang="en-US" u="sng" dirty="0">
                <a:solidFill>
                  <a:srgbClr val="0070C0"/>
                </a:solidFill>
                <a:latin typeface="Calibri"/>
                <a:cs typeface="Calibri"/>
                <a:hlinkClick r:id="rId9">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10">
                  <a:extLst>
                    <a:ext uri="{A12FA001-AC4F-418D-AE19-62706E023703}">
                      <ahyp:hlinkClr xmlns:ahyp="http://schemas.microsoft.com/office/drawing/2018/hyperlinkcolor" val="tx"/>
                    </a:ext>
                  </a:extLst>
                </a:hlinkClick>
              </a:rPr>
              <a:t>Features of Effective Instruction Checklist </a:t>
            </a:r>
            <a:r>
              <a:rPr lang="en-US" u="sng" dirty="0">
                <a:solidFill>
                  <a:srgbClr val="0070C0"/>
                </a:solidFill>
                <a:latin typeface="Calibri"/>
                <a:cs typeface="Calibri"/>
              </a:rPr>
              <a:t> </a:t>
            </a:r>
            <a:endParaRPr lang="en-US"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B879-38E1-8CD3-2098-BF8FFA742262}"/>
              </a:ext>
            </a:extLst>
          </p:cNvPr>
          <p:cNvSpPr>
            <a:spLocks noGrp="1"/>
          </p:cNvSpPr>
          <p:nvPr>
            <p:ph type="title"/>
          </p:nvPr>
        </p:nvSpPr>
        <p:spPr>
          <a:xfrm>
            <a:off x="297424" y="364441"/>
            <a:ext cx="8934400" cy="527100"/>
          </a:xfrm>
        </p:spPr>
        <p:txBody>
          <a:bodyPr/>
          <a:lstStyle/>
          <a:p>
            <a:r>
              <a:rPr lang="en-US" sz="4000"/>
              <a:t>The Letter X </a:t>
            </a:r>
          </a:p>
        </p:txBody>
      </p:sp>
      <p:sp>
        <p:nvSpPr>
          <p:cNvPr id="4" name="TextBox 3">
            <a:extLst>
              <a:ext uri="{FF2B5EF4-FFF2-40B4-BE49-F238E27FC236}">
                <a16:creationId xmlns:a16="http://schemas.microsoft.com/office/drawing/2014/main" id="{DCFBBAC9-3CC8-285D-2E81-2542B0DA350E}"/>
              </a:ext>
            </a:extLst>
          </p:cNvPr>
          <p:cNvSpPr txBox="1"/>
          <p:nvPr/>
        </p:nvSpPr>
        <p:spPr>
          <a:xfrm>
            <a:off x="880037" y="2180807"/>
            <a:ext cx="4160275" cy="3416320"/>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letter X stands for two sounds in a word.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If you are mapping words with the letter X, place the X on the line between two sound boxes to show that the letter represents two phonemes heard in the word (/k/ /s/). </a:t>
            </a:r>
          </a:p>
        </p:txBody>
      </p:sp>
      <p:sp>
        <p:nvSpPr>
          <p:cNvPr id="8" name="TextBox 7">
            <a:extLst>
              <a:ext uri="{FF2B5EF4-FFF2-40B4-BE49-F238E27FC236}">
                <a16:creationId xmlns:a16="http://schemas.microsoft.com/office/drawing/2014/main" id="{1A622526-8B37-28E7-2C1E-3D8A0CF1D26E}"/>
              </a:ext>
            </a:extLst>
          </p:cNvPr>
          <p:cNvSpPr txBox="1"/>
          <p:nvPr/>
        </p:nvSpPr>
        <p:spPr>
          <a:xfrm>
            <a:off x="5724693" y="2173958"/>
            <a:ext cx="3507132" cy="369332"/>
          </a:xfrm>
          <a:prstGeom prst="rect">
            <a:avLst/>
          </a:prstGeom>
          <a:noFill/>
        </p:spPr>
        <p:txBody>
          <a:bodyPr wrap="square" rtlCol="0">
            <a:spAutoFit/>
          </a:bodyPr>
          <a:lstStyle/>
          <a:p>
            <a:r>
              <a:rPr lang="en-US"/>
              <a:t>Example: box</a:t>
            </a:r>
          </a:p>
        </p:txBody>
      </p:sp>
      <p:sp>
        <p:nvSpPr>
          <p:cNvPr id="9" name="TextBox 8">
            <a:extLst>
              <a:ext uri="{FF2B5EF4-FFF2-40B4-BE49-F238E27FC236}">
                <a16:creationId xmlns:a16="http://schemas.microsoft.com/office/drawing/2014/main" id="{02A48980-DE8F-2D3F-3BB7-0BB2AEBB0E7A}"/>
              </a:ext>
            </a:extLst>
          </p:cNvPr>
          <p:cNvSpPr txBox="1"/>
          <p:nvPr/>
        </p:nvSpPr>
        <p:spPr>
          <a:xfrm>
            <a:off x="5724693" y="4163359"/>
            <a:ext cx="3507132" cy="369332"/>
          </a:xfrm>
          <a:prstGeom prst="rect">
            <a:avLst/>
          </a:prstGeom>
          <a:noFill/>
        </p:spPr>
        <p:txBody>
          <a:bodyPr wrap="square" rtlCol="0">
            <a:spAutoFit/>
          </a:bodyPr>
          <a:lstStyle/>
          <a:p>
            <a:r>
              <a:rPr lang="en-US"/>
              <a:t>Example: next</a:t>
            </a:r>
          </a:p>
        </p:txBody>
      </p:sp>
      <p:graphicFrame>
        <p:nvGraphicFramePr>
          <p:cNvPr id="11" name="Table 7">
            <a:extLst>
              <a:ext uri="{FF2B5EF4-FFF2-40B4-BE49-F238E27FC236}">
                <a16:creationId xmlns:a16="http://schemas.microsoft.com/office/drawing/2014/main" id="{CD9441E7-95CA-1890-BFD7-8A5227A47B8A}"/>
              </a:ext>
              <a:ext uri="{C183D7F6-B498-43B3-948B-1728B52AA6E4}">
                <adec:decorative xmlns:adec="http://schemas.microsoft.com/office/drawing/2017/decorative" val="1"/>
              </a:ext>
            </a:extLst>
          </p:cNvPr>
          <p:cNvGraphicFramePr>
            <a:graphicFrameLocks noGrp="1"/>
          </p:cNvGraphicFramePr>
          <p:nvPr/>
        </p:nvGraphicFramePr>
        <p:xfrm>
          <a:off x="5682344" y="2595091"/>
          <a:ext cx="4767942" cy="1310640"/>
        </p:xfrm>
        <a:graphic>
          <a:graphicData uri="http://schemas.openxmlformats.org/drawingml/2006/table">
            <a:tbl>
              <a:tblPr firstRow="1" bandRow="1">
                <a:tableStyleId>{5C22544A-7EE6-4342-B048-85BDC9FD1C3A}</a:tableStyleId>
              </a:tblPr>
              <a:tblGrid>
                <a:gridCol w="1208313">
                  <a:extLst>
                    <a:ext uri="{9D8B030D-6E8A-4147-A177-3AD203B41FA5}">
                      <a16:colId xmlns:a16="http://schemas.microsoft.com/office/drawing/2014/main" val="3398521283"/>
                    </a:ext>
                  </a:extLst>
                </a:gridCol>
                <a:gridCol w="1175657">
                  <a:extLst>
                    <a:ext uri="{9D8B030D-6E8A-4147-A177-3AD203B41FA5}">
                      <a16:colId xmlns:a16="http://schemas.microsoft.com/office/drawing/2014/main" val="549661998"/>
                    </a:ext>
                  </a:extLst>
                </a:gridCol>
                <a:gridCol w="1191986">
                  <a:extLst>
                    <a:ext uri="{9D8B030D-6E8A-4147-A177-3AD203B41FA5}">
                      <a16:colId xmlns:a16="http://schemas.microsoft.com/office/drawing/2014/main" val="675504504"/>
                    </a:ext>
                  </a:extLst>
                </a:gridCol>
                <a:gridCol w="1191986">
                  <a:extLst>
                    <a:ext uri="{9D8B030D-6E8A-4147-A177-3AD203B41FA5}">
                      <a16:colId xmlns:a16="http://schemas.microsoft.com/office/drawing/2014/main" val="3106878188"/>
                    </a:ext>
                  </a:extLst>
                </a:gridCol>
              </a:tblGrid>
              <a:tr h="1261082">
                <a:tc>
                  <a:txBody>
                    <a:bodyPr/>
                    <a:lstStyle/>
                    <a:p>
                      <a:pPr algn="ctr"/>
                      <a:r>
                        <a:rPr lang="en-US" sz="800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graphicFrame>
        <p:nvGraphicFramePr>
          <p:cNvPr id="12" name="Table 7">
            <a:extLst>
              <a:ext uri="{FF2B5EF4-FFF2-40B4-BE49-F238E27FC236}">
                <a16:creationId xmlns:a16="http://schemas.microsoft.com/office/drawing/2014/main" id="{2719CCB6-21CB-50D5-D474-9470DCE5A90E}"/>
              </a:ext>
              <a:ext uri="{C183D7F6-B498-43B3-948B-1728B52AA6E4}">
                <adec:decorative xmlns:adec="http://schemas.microsoft.com/office/drawing/2017/decorative" val="1"/>
              </a:ext>
            </a:extLst>
          </p:cNvPr>
          <p:cNvGraphicFramePr>
            <a:graphicFrameLocks noGrp="1"/>
          </p:cNvGraphicFramePr>
          <p:nvPr/>
        </p:nvGraphicFramePr>
        <p:xfrm>
          <a:off x="5682344" y="4567556"/>
          <a:ext cx="5984230" cy="1310640"/>
        </p:xfrm>
        <a:graphic>
          <a:graphicData uri="http://schemas.openxmlformats.org/drawingml/2006/table">
            <a:tbl>
              <a:tblPr firstRow="1" bandRow="1">
                <a:tableStyleId>{5C22544A-7EE6-4342-B048-85BDC9FD1C3A}</a:tableStyleId>
              </a:tblPr>
              <a:tblGrid>
                <a:gridCol w="1196846">
                  <a:extLst>
                    <a:ext uri="{9D8B030D-6E8A-4147-A177-3AD203B41FA5}">
                      <a16:colId xmlns:a16="http://schemas.microsoft.com/office/drawing/2014/main" val="3398521283"/>
                    </a:ext>
                  </a:extLst>
                </a:gridCol>
                <a:gridCol w="1196846">
                  <a:extLst>
                    <a:ext uri="{9D8B030D-6E8A-4147-A177-3AD203B41FA5}">
                      <a16:colId xmlns:a16="http://schemas.microsoft.com/office/drawing/2014/main" val="549661998"/>
                    </a:ext>
                  </a:extLst>
                </a:gridCol>
                <a:gridCol w="1196846">
                  <a:extLst>
                    <a:ext uri="{9D8B030D-6E8A-4147-A177-3AD203B41FA5}">
                      <a16:colId xmlns:a16="http://schemas.microsoft.com/office/drawing/2014/main" val="675504504"/>
                    </a:ext>
                  </a:extLst>
                </a:gridCol>
                <a:gridCol w="1196846">
                  <a:extLst>
                    <a:ext uri="{9D8B030D-6E8A-4147-A177-3AD203B41FA5}">
                      <a16:colId xmlns:a16="http://schemas.microsoft.com/office/drawing/2014/main" val="2857739030"/>
                    </a:ext>
                  </a:extLst>
                </a:gridCol>
                <a:gridCol w="1196846">
                  <a:extLst>
                    <a:ext uri="{9D8B030D-6E8A-4147-A177-3AD203B41FA5}">
                      <a16:colId xmlns:a16="http://schemas.microsoft.com/office/drawing/2014/main" val="3106878188"/>
                    </a:ext>
                  </a:extLst>
                </a:gridCol>
              </a:tblGrid>
              <a:tr h="1310640">
                <a:tc>
                  <a:txBody>
                    <a:bodyPr/>
                    <a:lstStyle/>
                    <a:p>
                      <a:pPr algn="ctr"/>
                      <a:r>
                        <a:rPr lang="en-US" sz="80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sp>
        <p:nvSpPr>
          <p:cNvPr id="10" name="TextBox 9">
            <a:extLst>
              <a:ext uri="{FF2B5EF4-FFF2-40B4-BE49-F238E27FC236}">
                <a16:creationId xmlns:a16="http://schemas.microsoft.com/office/drawing/2014/main" id="{BC2AA280-2D0F-8C4D-4B4D-49D6C601D22A}"/>
              </a:ext>
              <a:ext uri="{C183D7F6-B498-43B3-948B-1728B52AA6E4}">
                <adec:decorative xmlns:adec="http://schemas.microsoft.com/office/drawing/2017/decorative" val="1"/>
              </a:ext>
            </a:extLst>
          </p:cNvPr>
          <p:cNvSpPr txBox="1"/>
          <p:nvPr/>
        </p:nvSpPr>
        <p:spPr>
          <a:xfrm>
            <a:off x="8928529" y="2543290"/>
            <a:ext cx="606591" cy="1446550"/>
          </a:xfrm>
          <a:prstGeom prst="rect">
            <a:avLst/>
          </a:prstGeom>
          <a:noFill/>
        </p:spPr>
        <p:txBody>
          <a:bodyPr wrap="square" rtlCol="0">
            <a:spAutoFit/>
          </a:bodyPr>
          <a:lstStyle/>
          <a:p>
            <a:r>
              <a:rPr lang="en-US" sz="8800" b="1"/>
              <a:t>x</a:t>
            </a:r>
          </a:p>
        </p:txBody>
      </p:sp>
      <p:sp>
        <p:nvSpPr>
          <p:cNvPr id="13" name="TextBox 12">
            <a:extLst>
              <a:ext uri="{FF2B5EF4-FFF2-40B4-BE49-F238E27FC236}">
                <a16:creationId xmlns:a16="http://schemas.microsoft.com/office/drawing/2014/main" id="{70379EE8-DF8A-AE7D-1B5F-B5F6788DED24}"/>
              </a:ext>
              <a:ext uri="{C183D7F6-B498-43B3-948B-1728B52AA6E4}">
                <adec:decorative xmlns:adec="http://schemas.microsoft.com/office/drawing/2017/decorative" val="1"/>
              </a:ext>
            </a:extLst>
          </p:cNvPr>
          <p:cNvSpPr txBox="1"/>
          <p:nvPr/>
        </p:nvSpPr>
        <p:spPr>
          <a:xfrm>
            <a:off x="8928529" y="4499601"/>
            <a:ext cx="606591" cy="1446550"/>
          </a:xfrm>
          <a:prstGeom prst="rect">
            <a:avLst/>
          </a:prstGeom>
          <a:noFill/>
        </p:spPr>
        <p:txBody>
          <a:bodyPr wrap="square" rtlCol="0">
            <a:spAutoFit/>
          </a:bodyPr>
          <a:lstStyle/>
          <a:p>
            <a:r>
              <a:rPr lang="en-US" sz="8800" b="1"/>
              <a:t>x</a:t>
            </a:r>
          </a:p>
        </p:txBody>
      </p:sp>
      <p:sp>
        <p:nvSpPr>
          <p:cNvPr id="3" name="TextBox 2">
            <a:extLst>
              <a:ext uri="{FF2B5EF4-FFF2-40B4-BE49-F238E27FC236}">
                <a16:creationId xmlns:a16="http://schemas.microsoft.com/office/drawing/2014/main" id="{835864AF-10CD-DE3D-85D4-7BDE47277623}"/>
              </a:ext>
            </a:extLst>
          </p:cNvPr>
          <p:cNvSpPr txBox="1"/>
          <p:nvPr/>
        </p:nvSpPr>
        <p:spPr>
          <a:xfrm>
            <a:off x="10056433"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86897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B879-38E1-8CD3-2098-BF8FFA742262}"/>
              </a:ext>
            </a:extLst>
          </p:cNvPr>
          <p:cNvSpPr>
            <a:spLocks noGrp="1"/>
          </p:cNvSpPr>
          <p:nvPr>
            <p:ph type="title"/>
          </p:nvPr>
        </p:nvSpPr>
        <p:spPr>
          <a:xfrm>
            <a:off x="297425" y="418062"/>
            <a:ext cx="8934400" cy="527100"/>
          </a:xfrm>
        </p:spPr>
        <p:txBody>
          <a:bodyPr/>
          <a:lstStyle/>
          <a:p>
            <a:r>
              <a:rPr lang="en-US" sz="4000"/>
              <a:t>Combination Qu</a:t>
            </a:r>
          </a:p>
        </p:txBody>
      </p:sp>
      <p:sp>
        <p:nvSpPr>
          <p:cNvPr id="5" name="TextBox 4">
            <a:extLst>
              <a:ext uri="{FF2B5EF4-FFF2-40B4-BE49-F238E27FC236}">
                <a16:creationId xmlns:a16="http://schemas.microsoft.com/office/drawing/2014/main" id="{C51EC9B4-6CDA-38AE-6C7A-F86FE5815E14}"/>
              </a:ext>
            </a:extLst>
          </p:cNvPr>
          <p:cNvSpPr txBox="1"/>
          <p:nvPr/>
        </p:nvSpPr>
        <p:spPr>
          <a:xfrm>
            <a:off x="297425" y="1547874"/>
            <a:ext cx="4666461" cy="489364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letters ‘q’ and ‘u’ make two sounds in a word, /k/ /w/. The letter q only occurs in English words followed by the letter u.</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When writing a word with a ‘</a:t>
            </a:r>
            <a:r>
              <a:rPr lang="en-US" sz="2400" dirty="0" err="1">
                <a:latin typeface="Calibri" panose="020F0502020204030204" pitchFamily="34" charset="0"/>
                <a:cs typeface="Calibri" panose="020F0502020204030204" pitchFamily="34" charset="0"/>
              </a:rPr>
              <a:t>qu</a:t>
            </a:r>
            <a:r>
              <a:rPr lang="en-US" sz="2400" dirty="0">
                <a:latin typeface="Calibri" panose="020F0502020204030204" pitchFamily="34" charset="0"/>
                <a:cs typeface="Calibri" panose="020F0502020204030204" pitchFamily="34" charset="0"/>
              </a:rPr>
              <a:t>’ spelling, use two boxes but write the ‘q’ close to the right-hand line in one box and the ‘u’ close to the left-hand line in the next box. </a:t>
            </a:r>
          </a:p>
          <a:p>
            <a:r>
              <a:rPr lang="en-US" sz="2400" dirty="0">
                <a:latin typeface="Calibri" panose="020F0502020204030204" pitchFamily="34" charset="0"/>
                <a:cs typeface="Calibri" panose="020F0502020204030204" pitchFamily="34" charset="0"/>
              </a:rPr>
              <a:t>This places them close together on the paper to recognize that they are connected.</a:t>
            </a:r>
          </a:p>
        </p:txBody>
      </p:sp>
      <p:graphicFrame>
        <p:nvGraphicFramePr>
          <p:cNvPr id="6" name="Table 7">
            <a:extLst>
              <a:ext uri="{FF2B5EF4-FFF2-40B4-BE49-F238E27FC236}">
                <a16:creationId xmlns:a16="http://schemas.microsoft.com/office/drawing/2014/main" id="{9A74AE7C-9F5F-B227-3B3F-E89D98CB76D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90319828"/>
              </p:ext>
            </p:extLst>
          </p:nvPr>
        </p:nvGraphicFramePr>
        <p:xfrm>
          <a:off x="5404946" y="5382491"/>
          <a:ext cx="6675475" cy="1310640"/>
        </p:xfrm>
        <a:graphic>
          <a:graphicData uri="http://schemas.openxmlformats.org/drawingml/2006/table">
            <a:tbl>
              <a:tblPr firstRow="1" bandRow="1">
                <a:tableStyleId>{5C22544A-7EE6-4342-B048-85BDC9FD1C3A}</a:tableStyleId>
              </a:tblPr>
              <a:tblGrid>
                <a:gridCol w="1335095">
                  <a:extLst>
                    <a:ext uri="{9D8B030D-6E8A-4147-A177-3AD203B41FA5}">
                      <a16:colId xmlns:a16="http://schemas.microsoft.com/office/drawing/2014/main" val="3398521283"/>
                    </a:ext>
                  </a:extLst>
                </a:gridCol>
                <a:gridCol w="1335095">
                  <a:extLst>
                    <a:ext uri="{9D8B030D-6E8A-4147-A177-3AD203B41FA5}">
                      <a16:colId xmlns:a16="http://schemas.microsoft.com/office/drawing/2014/main" val="549661998"/>
                    </a:ext>
                  </a:extLst>
                </a:gridCol>
                <a:gridCol w="1335095">
                  <a:extLst>
                    <a:ext uri="{9D8B030D-6E8A-4147-A177-3AD203B41FA5}">
                      <a16:colId xmlns:a16="http://schemas.microsoft.com/office/drawing/2014/main" val="675504504"/>
                    </a:ext>
                  </a:extLst>
                </a:gridCol>
                <a:gridCol w="1335095">
                  <a:extLst>
                    <a:ext uri="{9D8B030D-6E8A-4147-A177-3AD203B41FA5}">
                      <a16:colId xmlns:a16="http://schemas.microsoft.com/office/drawing/2014/main" val="2857739030"/>
                    </a:ext>
                  </a:extLst>
                </a:gridCol>
                <a:gridCol w="1335095">
                  <a:extLst>
                    <a:ext uri="{9D8B030D-6E8A-4147-A177-3AD203B41FA5}">
                      <a16:colId xmlns:a16="http://schemas.microsoft.com/office/drawing/2014/main" val="3106878188"/>
                    </a:ext>
                  </a:extLst>
                </a:gridCol>
              </a:tblGrid>
              <a:tr h="1310640">
                <a:tc>
                  <a:txBody>
                    <a:bodyPr/>
                    <a:lstStyle/>
                    <a:p>
                      <a:pPr algn="ctr"/>
                      <a:r>
                        <a:rPr lang="en-US" sz="800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800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graphicFrame>
        <p:nvGraphicFramePr>
          <p:cNvPr id="7" name="Table 7">
            <a:extLst>
              <a:ext uri="{FF2B5EF4-FFF2-40B4-BE49-F238E27FC236}">
                <a16:creationId xmlns:a16="http://schemas.microsoft.com/office/drawing/2014/main" id="{8DD20146-AF91-5F2D-5772-237166FC166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46269291"/>
              </p:ext>
            </p:extLst>
          </p:nvPr>
        </p:nvGraphicFramePr>
        <p:xfrm>
          <a:off x="5404946" y="3653850"/>
          <a:ext cx="4787384" cy="1310640"/>
        </p:xfrm>
        <a:graphic>
          <a:graphicData uri="http://schemas.openxmlformats.org/drawingml/2006/table">
            <a:tbl>
              <a:tblPr firstRow="1" bandRow="1">
                <a:tableStyleId>{5C22544A-7EE6-4342-B048-85BDC9FD1C3A}</a:tableStyleId>
              </a:tblPr>
              <a:tblGrid>
                <a:gridCol w="1196846">
                  <a:extLst>
                    <a:ext uri="{9D8B030D-6E8A-4147-A177-3AD203B41FA5}">
                      <a16:colId xmlns:a16="http://schemas.microsoft.com/office/drawing/2014/main" val="3398521283"/>
                    </a:ext>
                  </a:extLst>
                </a:gridCol>
                <a:gridCol w="1196846">
                  <a:extLst>
                    <a:ext uri="{9D8B030D-6E8A-4147-A177-3AD203B41FA5}">
                      <a16:colId xmlns:a16="http://schemas.microsoft.com/office/drawing/2014/main" val="549661998"/>
                    </a:ext>
                  </a:extLst>
                </a:gridCol>
                <a:gridCol w="1196846">
                  <a:extLst>
                    <a:ext uri="{9D8B030D-6E8A-4147-A177-3AD203B41FA5}">
                      <a16:colId xmlns:a16="http://schemas.microsoft.com/office/drawing/2014/main" val="675504504"/>
                    </a:ext>
                  </a:extLst>
                </a:gridCol>
                <a:gridCol w="1196846">
                  <a:extLst>
                    <a:ext uri="{9D8B030D-6E8A-4147-A177-3AD203B41FA5}">
                      <a16:colId xmlns:a16="http://schemas.microsoft.com/office/drawing/2014/main" val="2857739030"/>
                    </a:ext>
                  </a:extLst>
                </a:gridCol>
              </a:tblGrid>
              <a:tr h="1310640">
                <a:tc>
                  <a:txBody>
                    <a:bodyPr/>
                    <a:lstStyle/>
                    <a:p>
                      <a:pPr algn="r"/>
                      <a:r>
                        <a:rPr lang="en-US" sz="8000" dirty="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sp>
        <p:nvSpPr>
          <p:cNvPr id="12" name="TextBox 11">
            <a:extLst>
              <a:ext uri="{FF2B5EF4-FFF2-40B4-BE49-F238E27FC236}">
                <a16:creationId xmlns:a16="http://schemas.microsoft.com/office/drawing/2014/main" id="{707C4428-DEC6-6993-A3D3-7FEAE7737AE8}"/>
              </a:ext>
            </a:extLst>
          </p:cNvPr>
          <p:cNvSpPr txBox="1"/>
          <p:nvPr/>
        </p:nvSpPr>
        <p:spPr>
          <a:xfrm>
            <a:off x="5404946" y="1475509"/>
            <a:ext cx="3507132" cy="369332"/>
          </a:xfrm>
          <a:prstGeom prst="rect">
            <a:avLst/>
          </a:prstGeom>
          <a:noFill/>
        </p:spPr>
        <p:txBody>
          <a:bodyPr wrap="square" rtlCol="0">
            <a:spAutoFit/>
          </a:bodyPr>
          <a:lstStyle/>
          <a:p>
            <a:r>
              <a:rPr lang="en-US"/>
              <a:t>Example: quilt</a:t>
            </a:r>
          </a:p>
        </p:txBody>
      </p:sp>
      <p:sp>
        <p:nvSpPr>
          <p:cNvPr id="8" name="TextBox 7">
            <a:extLst>
              <a:ext uri="{FF2B5EF4-FFF2-40B4-BE49-F238E27FC236}">
                <a16:creationId xmlns:a16="http://schemas.microsoft.com/office/drawing/2014/main" id="{E3BB65C3-3880-FCEA-D42C-EB4D1BD780C9}"/>
              </a:ext>
            </a:extLst>
          </p:cNvPr>
          <p:cNvSpPr txBox="1"/>
          <p:nvPr/>
        </p:nvSpPr>
        <p:spPr>
          <a:xfrm>
            <a:off x="5404946" y="3235849"/>
            <a:ext cx="3507132" cy="369332"/>
          </a:xfrm>
          <a:prstGeom prst="rect">
            <a:avLst/>
          </a:prstGeom>
          <a:noFill/>
        </p:spPr>
        <p:txBody>
          <a:bodyPr wrap="square" rtlCol="0">
            <a:spAutoFit/>
          </a:bodyPr>
          <a:lstStyle/>
          <a:p>
            <a:r>
              <a:rPr lang="en-US"/>
              <a:t>Example: quick</a:t>
            </a:r>
          </a:p>
        </p:txBody>
      </p:sp>
      <p:sp>
        <p:nvSpPr>
          <p:cNvPr id="9" name="TextBox 8">
            <a:extLst>
              <a:ext uri="{FF2B5EF4-FFF2-40B4-BE49-F238E27FC236}">
                <a16:creationId xmlns:a16="http://schemas.microsoft.com/office/drawing/2014/main" id="{D883DEC1-662D-42CA-56CB-CE1BD271F7A3}"/>
              </a:ext>
            </a:extLst>
          </p:cNvPr>
          <p:cNvSpPr txBox="1"/>
          <p:nvPr/>
        </p:nvSpPr>
        <p:spPr>
          <a:xfrm>
            <a:off x="5404946" y="5013159"/>
            <a:ext cx="3507132" cy="369332"/>
          </a:xfrm>
          <a:prstGeom prst="rect">
            <a:avLst/>
          </a:prstGeom>
          <a:noFill/>
        </p:spPr>
        <p:txBody>
          <a:bodyPr wrap="square" rtlCol="0">
            <a:spAutoFit/>
          </a:bodyPr>
          <a:lstStyle/>
          <a:p>
            <a:r>
              <a:rPr lang="en-US"/>
              <a:t>Example: squeeze</a:t>
            </a:r>
          </a:p>
        </p:txBody>
      </p:sp>
      <p:sp>
        <p:nvSpPr>
          <p:cNvPr id="10" name="TextBox 9">
            <a:extLst>
              <a:ext uri="{FF2B5EF4-FFF2-40B4-BE49-F238E27FC236}">
                <a16:creationId xmlns:a16="http://schemas.microsoft.com/office/drawing/2014/main" id="{28E237C9-A912-68A1-19CB-77A135CD5E7B}"/>
              </a:ext>
              <a:ext uri="{C183D7F6-B498-43B3-948B-1728B52AA6E4}">
                <adec:decorative xmlns:adec="http://schemas.microsoft.com/office/drawing/2017/decorative" val="1"/>
              </a:ext>
            </a:extLst>
          </p:cNvPr>
          <p:cNvSpPr txBox="1"/>
          <p:nvPr/>
        </p:nvSpPr>
        <p:spPr>
          <a:xfrm flipH="1">
            <a:off x="11625942" y="5934670"/>
            <a:ext cx="566058" cy="923330"/>
          </a:xfrm>
          <a:prstGeom prst="rect">
            <a:avLst/>
          </a:prstGeom>
          <a:noFill/>
        </p:spPr>
        <p:txBody>
          <a:bodyPr wrap="square" rtlCol="0">
            <a:spAutoFit/>
          </a:bodyPr>
          <a:lstStyle/>
          <a:p>
            <a:r>
              <a:rPr lang="en-US" sz="5400" b="1"/>
              <a:t>e</a:t>
            </a:r>
          </a:p>
        </p:txBody>
      </p:sp>
      <p:graphicFrame>
        <p:nvGraphicFramePr>
          <p:cNvPr id="11" name="Table 7">
            <a:extLst>
              <a:ext uri="{FF2B5EF4-FFF2-40B4-BE49-F238E27FC236}">
                <a16:creationId xmlns:a16="http://schemas.microsoft.com/office/drawing/2014/main" id="{DB5148BD-2392-80D8-A23E-8655543064C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66690280"/>
              </p:ext>
            </p:extLst>
          </p:nvPr>
        </p:nvGraphicFramePr>
        <p:xfrm>
          <a:off x="5404946" y="1876540"/>
          <a:ext cx="5567855" cy="1310640"/>
        </p:xfrm>
        <a:graphic>
          <a:graphicData uri="http://schemas.openxmlformats.org/drawingml/2006/table">
            <a:tbl>
              <a:tblPr firstRow="1" bandRow="1">
                <a:tableStyleId>{5C22544A-7EE6-4342-B048-85BDC9FD1C3A}</a:tableStyleId>
              </a:tblPr>
              <a:tblGrid>
                <a:gridCol w="1113571">
                  <a:extLst>
                    <a:ext uri="{9D8B030D-6E8A-4147-A177-3AD203B41FA5}">
                      <a16:colId xmlns:a16="http://schemas.microsoft.com/office/drawing/2014/main" val="3398521283"/>
                    </a:ext>
                  </a:extLst>
                </a:gridCol>
                <a:gridCol w="1113571">
                  <a:extLst>
                    <a:ext uri="{9D8B030D-6E8A-4147-A177-3AD203B41FA5}">
                      <a16:colId xmlns:a16="http://schemas.microsoft.com/office/drawing/2014/main" val="549661998"/>
                    </a:ext>
                  </a:extLst>
                </a:gridCol>
                <a:gridCol w="1113571">
                  <a:extLst>
                    <a:ext uri="{9D8B030D-6E8A-4147-A177-3AD203B41FA5}">
                      <a16:colId xmlns:a16="http://schemas.microsoft.com/office/drawing/2014/main" val="675504504"/>
                    </a:ext>
                  </a:extLst>
                </a:gridCol>
                <a:gridCol w="1113571">
                  <a:extLst>
                    <a:ext uri="{9D8B030D-6E8A-4147-A177-3AD203B41FA5}">
                      <a16:colId xmlns:a16="http://schemas.microsoft.com/office/drawing/2014/main" val="2857739030"/>
                    </a:ext>
                  </a:extLst>
                </a:gridCol>
                <a:gridCol w="1113571">
                  <a:extLst>
                    <a:ext uri="{9D8B030D-6E8A-4147-A177-3AD203B41FA5}">
                      <a16:colId xmlns:a16="http://schemas.microsoft.com/office/drawing/2014/main" val="2661412974"/>
                    </a:ext>
                  </a:extLst>
                </a:gridCol>
              </a:tblGrid>
              <a:tr h="1310640">
                <a:tc>
                  <a:txBody>
                    <a:bodyPr/>
                    <a:lstStyle/>
                    <a:p>
                      <a:pPr algn="r"/>
                      <a:r>
                        <a:rPr lang="en-US" sz="800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9471"/>
                  </a:ext>
                </a:extLst>
              </a:tr>
            </a:tbl>
          </a:graphicData>
        </a:graphic>
      </p:graphicFrame>
      <p:sp>
        <p:nvSpPr>
          <p:cNvPr id="3" name="TextBox 2">
            <a:extLst>
              <a:ext uri="{FF2B5EF4-FFF2-40B4-BE49-F238E27FC236}">
                <a16:creationId xmlns:a16="http://schemas.microsoft.com/office/drawing/2014/main" id="{13171B25-80A2-E5B2-3FAB-E7B8FD81D72C}"/>
              </a:ext>
            </a:extLst>
          </p:cNvPr>
          <p:cNvSpPr txBox="1"/>
          <p:nvPr/>
        </p:nvSpPr>
        <p:spPr>
          <a:xfrm>
            <a:off x="10094011" y="6644761"/>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2397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6344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a:extLst>
              <a:ext uri="{FF2B5EF4-FFF2-40B4-BE49-F238E27FC236}">
                <a16:creationId xmlns:a16="http://schemas.microsoft.com/office/drawing/2014/main" id="{D1FDB4DB-E189-2AEE-8D93-132BB1F0A5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 </a:t>
            </a:r>
          </a:p>
        </p:txBody>
      </p:sp>
      <p:graphicFrame>
        <p:nvGraphicFramePr>
          <p:cNvPr id="24" name="TextBox 3" descr="The features of effective instruction are listed in this section. Effective instruction should be explicit, systematic, engaging, and frequency should be considered so students have ample opportunities to practice. ">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4118256673"/>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D27A6EE-1382-BA41-697F-C98446A64C9F}"/>
              </a:ext>
            </a:extLst>
          </p:cNvPr>
          <p:cNvSpPr txBox="1"/>
          <p:nvPr/>
        </p:nvSpPr>
        <p:spPr>
          <a:xfrm>
            <a:off x="10106538"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66041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Phoneme Grapheme Mapping Routine</a:t>
            </a:r>
          </a:p>
        </p:txBody>
      </p:sp>
      <p:pic>
        <p:nvPicPr>
          <p:cNvPr id="3" name="Picture 2">
            <a:extLst>
              <a:ext uri="{FF2B5EF4-FFF2-40B4-BE49-F238E27FC236}">
                <a16:creationId xmlns:a16="http://schemas.microsoft.com/office/drawing/2014/main" id="{D08040FE-4DFC-D188-7080-975B83FCB3C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1. Say the Word ​&#10;&#10;2. Say and Move the Phonemes​&#10;&#10;3. Connect the Phonemes to Graphemes ​&#10;&#10;4. Say and Spell the Word ">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139034509"/>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E756EA5F-D9BF-0021-9557-F47307665A36}"/>
              </a:ext>
            </a:extLst>
          </p:cNvPr>
          <p:cNvSpPr txBox="1"/>
          <p:nvPr/>
        </p:nvSpPr>
        <p:spPr>
          <a:xfrm>
            <a:off x="10081486" y="663341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87985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36622" y="101795"/>
            <a:ext cx="8923707" cy="1139139"/>
          </a:xfrm>
        </p:spPr>
        <p:txBody>
          <a:bodyPr vert="horz" lIns="91440" tIns="45720" rIns="91440" bIns="45720" rtlCol="0" anchor="ctr">
            <a:normAutofit/>
          </a:bodyPr>
          <a:lstStyle/>
          <a:p>
            <a:pPr>
              <a:spcBef>
                <a:spcPct val="0"/>
              </a:spcBef>
            </a:pPr>
            <a:r>
              <a:rPr lang="en-US" sz="4000" kern="1200">
                <a:solidFill>
                  <a:schemeClr val="bg1"/>
                </a:solidFill>
                <a:latin typeface="+mj-lt"/>
                <a:ea typeface="+mj-ea"/>
                <a:cs typeface="+mj-cs"/>
              </a:rPr>
              <a:t>Multisensory Supports and Materials </a:t>
            </a:r>
          </a:p>
        </p:txBody>
      </p:sp>
      <p:graphicFrame>
        <p:nvGraphicFramePr>
          <p:cNvPr id="21" name="Diagram 20" descr="For this routine, students will need: ​&#10;&#10;Phoneme Grapheme Mapping Sheet or Elkonin Boxes ​&#10;&#10;Chips, counters, coins, cubes, etc.​&#10;&#10;Writing utensils ">
            <a:extLst>
              <a:ext uri="{FF2B5EF4-FFF2-40B4-BE49-F238E27FC236}">
                <a16:creationId xmlns:a16="http://schemas.microsoft.com/office/drawing/2014/main" id="{3D933BA8-194A-0D7A-04A9-F1C6D89ADCEC}"/>
              </a:ext>
            </a:extLst>
          </p:cNvPr>
          <p:cNvGraphicFramePr/>
          <p:nvPr>
            <p:extLst>
              <p:ext uri="{D42A27DB-BD31-4B8C-83A1-F6EECF244321}">
                <p14:modId xmlns:p14="http://schemas.microsoft.com/office/powerpoint/2010/main" val="1560271770"/>
              </p:ext>
            </p:extLst>
          </p:nvPr>
        </p:nvGraphicFramePr>
        <p:xfrm>
          <a:off x="646281" y="2332732"/>
          <a:ext cx="4492454" cy="3806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6F4414D-2AE6-BA54-66CB-86E7645FAFFF}"/>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pic>
        <p:nvPicPr>
          <p:cNvPr id="6" name="Picture 5">
            <a:extLst>
              <a:ext uri="{FF2B5EF4-FFF2-40B4-BE49-F238E27FC236}">
                <a16:creationId xmlns:a16="http://schemas.microsoft.com/office/drawing/2014/main" id="{CF89D707-B1C0-DBC2-A5A9-D9F916BDA5B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603739" y="4182994"/>
            <a:ext cx="3279742" cy="2135646"/>
          </a:xfrm>
          <a:prstGeom prst="rect">
            <a:avLst/>
          </a:prstGeom>
          <a:effectLst>
            <a:softEdge rad="127000"/>
          </a:effectLst>
        </p:spPr>
      </p:pic>
      <p:pic>
        <p:nvPicPr>
          <p:cNvPr id="1026" name="Picture 2">
            <a:extLst>
              <a:ext uri="{FF2B5EF4-FFF2-40B4-BE49-F238E27FC236}">
                <a16:creationId xmlns:a16="http://schemas.microsoft.com/office/drawing/2014/main" id="{7B56DCCF-7A76-FD4B-6971-CD5270D2482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0366" y="4360459"/>
            <a:ext cx="1533525" cy="1533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4ED303D-CDA3-4AC4-EBA7-4F1BE3FAFB39}"/>
              </a:ext>
              <a:ext uri="{C183D7F6-B498-43B3-948B-1728B52AA6E4}">
                <adec:decorative xmlns:adec="http://schemas.microsoft.com/office/drawing/2017/decorative" val="1"/>
              </a:ext>
            </a:extLst>
          </p:cNvPr>
          <p:cNvSpPr/>
          <p:nvPr/>
        </p:nvSpPr>
        <p:spPr>
          <a:xfrm>
            <a:off x="8531842" y="1288123"/>
            <a:ext cx="3423536" cy="2358816"/>
          </a:xfrm>
          <a:prstGeom prst="roundRect">
            <a:avLst/>
          </a:prstGeom>
          <a:blipFill>
            <a:blip r:embed="rId11">
              <a:extLst>
                <a:ext uri="{28A0092B-C50C-407E-A947-70E740481C1C}">
                  <a14:useLocalDpi xmlns:a14="http://schemas.microsoft.com/office/drawing/2010/main" val="0"/>
                </a:ext>
              </a:extLst>
            </a:blip>
            <a:srcRect/>
            <a:stretch>
              <a:fillRect l="-1000" r="-1000"/>
            </a:stretch>
          </a:blipFill>
          <a:ln>
            <a:solidFill>
              <a:schemeClr val="tx1"/>
            </a:solidFill>
          </a:ln>
          <a:effectLst>
            <a:softEdge rad="127000"/>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90F9F73B-74BA-7636-A0B1-7203FC044DBC}"/>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5835747" y="1638471"/>
            <a:ext cx="2295156" cy="2721988"/>
          </a:xfrm>
          <a:prstGeom prst="rect">
            <a:avLst/>
          </a:prstGeom>
        </p:spPr>
      </p:pic>
      <p:pic>
        <p:nvPicPr>
          <p:cNvPr id="19" name="Picture 4">
            <a:extLst>
              <a:ext uri="{FF2B5EF4-FFF2-40B4-BE49-F238E27FC236}">
                <a16:creationId xmlns:a16="http://schemas.microsoft.com/office/drawing/2014/main" id="{6200296C-3141-705A-E8CA-85A21E98F8A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9760" y="5519901"/>
            <a:ext cx="876300" cy="619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B9A908-2061-50D9-4EBB-87FBD424B672}"/>
              </a:ext>
            </a:extLst>
          </p:cNvPr>
          <p:cNvSpPr txBox="1"/>
          <p:nvPr/>
        </p:nvSpPr>
        <p:spPr>
          <a:xfrm>
            <a:off x="10056433"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64725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Say The Word </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3" name="TextBox 2">
            <a:extLst>
              <a:ext uri="{FF2B5EF4-FFF2-40B4-BE49-F238E27FC236}">
                <a16:creationId xmlns:a16="http://schemas.microsoft.com/office/drawing/2014/main" id="{43D18B20-0F62-D60B-85CF-59E90C0CB0A9}"/>
              </a:ext>
            </a:extLst>
          </p:cNvPr>
          <p:cNvSpPr txBox="1"/>
          <p:nvPr/>
        </p:nvSpPr>
        <p:spPr>
          <a:xfrm>
            <a:off x="283168" y="2338814"/>
            <a:ext cx="6106886" cy="2677656"/>
          </a:xfrm>
          <a:prstGeom prst="rect">
            <a:avLst/>
          </a:prstGeom>
          <a:noFill/>
        </p:spPr>
        <p:txBody>
          <a:bodyPr wrap="square">
            <a:spAutoFit/>
          </a:bodyPr>
          <a:lstStyle/>
          <a:p>
            <a:r>
              <a:rPr lang="en-US" sz="2400" dirty="0">
                <a:latin typeface="Calibri Light" panose="020F0302020204030204" pitchFamily="34" charset="0"/>
                <a:cs typeface="Calibri Light" panose="020F0302020204030204" pitchFamily="34" charset="0"/>
              </a:rPr>
              <a:t>Follow this process for each word to complete the routine. </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Teacher says: “Our first word is ____________.”</a:t>
            </a:r>
          </a:p>
          <a:p>
            <a:r>
              <a:rPr lang="en-US" sz="2400" dirty="0">
                <a:latin typeface="Calibri Light" panose="020F0302020204030204" pitchFamily="34" charset="0"/>
                <a:cs typeface="Calibri Light" panose="020F0302020204030204" pitchFamily="34" charset="0"/>
              </a:rPr>
              <a:t>(example: “ship”) </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“What’s the word?” (Students repeat the word). </a:t>
            </a:r>
          </a:p>
        </p:txBody>
      </p:sp>
      <p:pic>
        <p:nvPicPr>
          <p:cNvPr id="5" name="Picture 4">
            <a:extLst>
              <a:ext uri="{FF2B5EF4-FFF2-40B4-BE49-F238E27FC236}">
                <a16:creationId xmlns:a16="http://schemas.microsoft.com/office/drawing/2014/main" id="{778AA6D6-A1AD-D996-4843-57A586B60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0054" y="2096881"/>
            <a:ext cx="5683542" cy="3911801"/>
          </a:xfrm>
          <a:prstGeom prst="rect">
            <a:avLst/>
          </a:prstGeom>
          <a:effectLst>
            <a:softEdge rad="127000"/>
          </a:effectLst>
        </p:spPr>
      </p:pic>
      <p:sp>
        <p:nvSpPr>
          <p:cNvPr id="2" name="TextBox 1">
            <a:extLst>
              <a:ext uri="{FF2B5EF4-FFF2-40B4-BE49-F238E27FC236}">
                <a16:creationId xmlns:a16="http://schemas.microsoft.com/office/drawing/2014/main" id="{7F0AC667-586A-4469-1EA6-8C89C759E6BC}"/>
              </a:ext>
            </a:extLst>
          </p:cNvPr>
          <p:cNvSpPr txBox="1"/>
          <p:nvPr/>
        </p:nvSpPr>
        <p:spPr>
          <a:xfrm>
            <a:off x="10043907"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76802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208805"/>
            <a:ext cx="9621536" cy="527100"/>
          </a:xfrm>
        </p:spPr>
        <p:txBody>
          <a:bodyPr/>
          <a:lstStyle/>
          <a:p>
            <a:r>
              <a:rPr lang="en-US" sz="4000">
                <a:latin typeface="Museo Slab 500"/>
              </a:rPr>
              <a:t>Step 2: Say and Move the Phonemes</a:t>
            </a:r>
            <a:endParaRPr lang="en-US"/>
          </a:p>
        </p:txBody>
      </p:sp>
      <p:sp>
        <p:nvSpPr>
          <p:cNvPr id="2" name="Google Shape;338;g610ef0e5f8_7_79">
            <a:extLst>
              <a:ext uri="{FF2B5EF4-FFF2-40B4-BE49-F238E27FC236}">
                <a16:creationId xmlns:a16="http://schemas.microsoft.com/office/drawing/2014/main" id="{9BA2A761-14CF-A370-BCEB-2C50982E951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64F46B17-7B41-7CC5-ADB9-BA9A040E2EA1}"/>
              </a:ext>
            </a:extLst>
          </p:cNvPr>
          <p:cNvSpPr txBox="1"/>
          <p:nvPr/>
        </p:nvSpPr>
        <p:spPr>
          <a:xfrm>
            <a:off x="297425" y="2564734"/>
            <a:ext cx="6106886" cy="2677656"/>
          </a:xfrm>
          <a:prstGeom prst="rect">
            <a:avLst/>
          </a:prstGeom>
          <a:noFill/>
        </p:spPr>
        <p:txBody>
          <a:bodyPr wrap="square">
            <a:spAutoFit/>
          </a:bodyPr>
          <a:lstStyle/>
          <a:p>
            <a:r>
              <a:rPr lang="en-US" sz="2400" dirty="0">
                <a:latin typeface="Calibri Light" panose="020F0302020204030204" pitchFamily="34" charset="0"/>
                <a:cs typeface="Calibri Light" panose="020F0302020204030204" pitchFamily="34" charset="0"/>
              </a:rPr>
              <a:t>Teacher says: “Say and move the sounds in ‘ship’”</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 Model pulling down a disk for each phoneme in the word as students follow along. </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“/sh/ /i/ /p/” -- “What’s the word?” “ship” </a:t>
            </a:r>
          </a:p>
        </p:txBody>
      </p:sp>
      <p:graphicFrame>
        <p:nvGraphicFramePr>
          <p:cNvPr id="5" name="Table 4">
            <a:extLst>
              <a:ext uri="{FF2B5EF4-FFF2-40B4-BE49-F238E27FC236}">
                <a16:creationId xmlns:a16="http://schemas.microsoft.com/office/drawing/2014/main" id="{AFD74140-F619-E702-AAFC-293C2A4BD5E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09141349"/>
              </p:ext>
            </p:extLst>
          </p:nvPr>
        </p:nvGraphicFramePr>
        <p:xfrm>
          <a:off x="6404311" y="4545106"/>
          <a:ext cx="5237220" cy="1472228"/>
        </p:xfrm>
        <a:graphic>
          <a:graphicData uri="http://schemas.openxmlformats.org/drawingml/2006/table">
            <a:tbl>
              <a:tblPr firstRow="1" bandRow="1">
                <a:tableStyleId>{5C22544A-7EE6-4342-B048-85BDC9FD1C3A}</a:tableStyleId>
              </a:tblPr>
              <a:tblGrid>
                <a:gridCol w="1745740">
                  <a:extLst>
                    <a:ext uri="{9D8B030D-6E8A-4147-A177-3AD203B41FA5}">
                      <a16:colId xmlns:a16="http://schemas.microsoft.com/office/drawing/2014/main" val="1684400690"/>
                    </a:ext>
                  </a:extLst>
                </a:gridCol>
                <a:gridCol w="1745740">
                  <a:extLst>
                    <a:ext uri="{9D8B030D-6E8A-4147-A177-3AD203B41FA5}">
                      <a16:colId xmlns:a16="http://schemas.microsoft.com/office/drawing/2014/main" val="1698543581"/>
                    </a:ext>
                  </a:extLst>
                </a:gridCol>
                <a:gridCol w="1745740">
                  <a:extLst>
                    <a:ext uri="{9D8B030D-6E8A-4147-A177-3AD203B41FA5}">
                      <a16:colId xmlns:a16="http://schemas.microsoft.com/office/drawing/2014/main" val="2294301865"/>
                    </a:ext>
                  </a:extLst>
                </a:gridCol>
              </a:tblGrid>
              <a:tr h="1472228">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6" name="Oval 5">
            <a:extLst>
              <a:ext uri="{FF2B5EF4-FFF2-40B4-BE49-F238E27FC236}">
                <a16:creationId xmlns:a16="http://schemas.microsoft.com/office/drawing/2014/main" id="{F9A08DF3-AAB5-1A60-44B8-5FAE17A0F445}"/>
              </a:ext>
              <a:ext uri="{C183D7F6-B498-43B3-948B-1728B52AA6E4}">
                <adec:decorative xmlns:adec="http://schemas.microsoft.com/office/drawing/2017/decorative" val="1"/>
              </a:ext>
            </a:extLst>
          </p:cNvPr>
          <p:cNvSpPr/>
          <p:nvPr/>
        </p:nvSpPr>
        <p:spPr>
          <a:xfrm>
            <a:off x="6876655" y="2062986"/>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7" name="Oval 6">
            <a:extLst>
              <a:ext uri="{FF2B5EF4-FFF2-40B4-BE49-F238E27FC236}">
                <a16:creationId xmlns:a16="http://schemas.microsoft.com/office/drawing/2014/main" id="{0EEDD0A3-9C07-6660-2572-BF64A2218074}"/>
              </a:ext>
              <a:ext uri="{C183D7F6-B498-43B3-948B-1728B52AA6E4}">
                <adec:decorative xmlns:adec="http://schemas.microsoft.com/office/drawing/2017/decorative" val="1"/>
              </a:ext>
            </a:extLst>
          </p:cNvPr>
          <p:cNvSpPr/>
          <p:nvPr/>
        </p:nvSpPr>
        <p:spPr>
          <a:xfrm>
            <a:off x="8544688" y="2312994"/>
            <a:ext cx="1374273" cy="13461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Oval 7">
            <a:extLst>
              <a:ext uri="{FF2B5EF4-FFF2-40B4-BE49-F238E27FC236}">
                <a16:creationId xmlns:a16="http://schemas.microsoft.com/office/drawing/2014/main" id="{932469AE-C4ED-35C1-F8F3-BAB39CA9976C}"/>
              </a:ext>
              <a:ext uri="{C183D7F6-B498-43B3-948B-1728B52AA6E4}">
                <adec:decorative xmlns:adec="http://schemas.microsoft.com/office/drawing/2017/decorative" val="1"/>
              </a:ext>
            </a:extLst>
          </p:cNvPr>
          <p:cNvSpPr/>
          <p:nvPr/>
        </p:nvSpPr>
        <p:spPr>
          <a:xfrm>
            <a:off x="10377749" y="1901957"/>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TextBox 2">
            <a:extLst>
              <a:ext uri="{FF2B5EF4-FFF2-40B4-BE49-F238E27FC236}">
                <a16:creationId xmlns:a16="http://schemas.microsoft.com/office/drawing/2014/main" id="{0C01DFB5-030A-4CAB-415D-1C6EE7CBD7E0}"/>
              </a:ext>
            </a:extLst>
          </p:cNvPr>
          <p:cNvSpPr txBox="1"/>
          <p:nvPr/>
        </p:nvSpPr>
        <p:spPr>
          <a:xfrm>
            <a:off x="10056434"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799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96296E-6 L -0.02916 0.36042 " pathEditMode="relative" rAng="0" ptsTypes="AA">
                                      <p:cBhvr>
                                        <p:cTn id="6" dur="2000" fill="hold"/>
                                        <p:tgtEl>
                                          <p:spTgt spid="6"/>
                                        </p:tgtEl>
                                        <p:attrNameLst>
                                          <p:attrName>ppt_x</p:attrName>
                                          <p:attrName>ppt_y</p:attrName>
                                        </p:attrNameLst>
                                      </p:cBhvr>
                                      <p:rCtr x="-1458" y="1800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45833E-6 3.33333E-6 L -0.02487 0.32939 " pathEditMode="relative" rAng="0" ptsTypes="AA">
                                      <p:cBhvr>
                                        <p:cTn id="10" dur="2000" fill="hold"/>
                                        <p:tgtEl>
                                          <p:spTgt spid="7"/>
                                        </p:tgtEl>
                                        <p:attrNameLst>
                                          <p:attrName>ppt_x</p:attrName>
                                          <p:attrName>ppt_y</p:attrName>
                                        </p:attrNameLst>
                                      </p:cBhvr>
                                      <p:rCtr x="-1250" y="1645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6 -0.00185 L -0.01862 0.38866 " pathEditMode="relative" rAng="0" ptsTypes="AA">
                                      <p:cBhvr>
                                        <p:cTn id="14" dur="2000" fill="hold"/>
                                        <p:tgtEl>
                                          <p:spTgt spid="8"/>
                                        </p:tgtEl>
                                        <p:attrNameLst>
                                          <p:attrName>ppt_x</p:attrName>
                                          <p:attrName>ppt_y</p:attrName>
                                        </p:attrNameLst>
                                      </p:cBhvr>
                                      <p:rCtr x="-938" y="1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32833" y="115921"/>
            <a:ext cx="11388607" cy="457251"/>
          </a:xfrm>
        </p:spPr>
        <p:txBody>
          <a:bodyPr/>
          <a:lstStyle/>
          <a:p>
            <a:r>
              <a:rPr lang="en-US" sz="4000">
                <a:latin typeface="Museo Slab 500"/>
              </a:rPr>
              <a:t>Step 3: Connect the Phonemes to Graphemes</a:t>
            </a:r>
            <a:endParaRPr lang="en-US"/>
          </a:p>
        </p:txBody>
      </p:sp>
      <p:sp>
        <p:nvSpPr>
          <p:cNvPr id="2" name="Google Shape;338;g610ef0e5f8_7_79">
            <a:extLst>
              <a:ext uri="{FF2B5EF4-FFF2-40B4-BE49-F238E27FC236}">
                <a16:creationId xmlns:a16="http://schemas.microsoft.com/office/drawing/2014/main" id="{4E1F1DB7-E3CF-96C2-066F-B1A666152A9B}"/>
              </a:ext>
            </a:extLst>
          </p:cNvPr>
          <p:cNvSpPr txBox="1">
            <a:spLocks/>
          </p:cNvSpPr>
          <p:nvPr/>
        </p:nvSpPr>
        <p:spPr>
          <a:xfrm>
            <a:off x="187248" y="755759"/>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7474C827-F097-3EE0-1376-32F43690CE55}"/>
              </a:ext>
            </a:extLst>
          </p:cNvPr>
          <p:cNvSpPr txBox="1"/>
          <p:nvPr/>
        </p:nvSpPr>
        <p:spPr>
          <a:xfrm>
            <a:off x="297425" y="1626447"/>
            <a:ext cx="6475208" cy="4401205"/>
          </a:xfrm>
          <a:prstGeom prst="rect">
            <a:avLst/>
          </a:prstGeom>
          <a:noFill/>
        </p:spPr>
        <p:txBody>
          <a:bodyPr wrap="square">
            <a:spAutoFit/>
          </a:bodyPr>
          <a:lstStyle/>
          <a:p>
            <a:r>
              <a:rPr lang="en-US" sz="2000" dirty="0">
                <a:latin typeface="Calibri Light" panose="020F0302020204030204" pitchFamily="34" charset="0"/>
                <a:cs typeface="Calibri Light" panose="020F0302020204030204" pitchFamily="34" charset="0"/>
              </a:rPr>
              <a:t>Teacher says: “How many sounds in ‘ship’? (3).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Teacher says: “Put your finger on the first sound in ship. What is the sound? (/sh/) What letters represent this sound? (sh).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Push the disk up and write the letters in the first box.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Teacher says: “Put your finger on the second sound. What is the sound? (/i/) What letter represents this sound? (i) Push up the disk and write it in the box.”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Teacher says: “Put your finger on the last sound. What is the sound? (/p/) What letter makes this sound? (p). Push up the disk and write the letter.” </a:t>
            </a:r>
          </a:p>
        </p:txBody>
      </p:sp>
      <p:graphicFrame>
        <p:nvGraphicFramePr>
          <p:cNvPr id="5" name="Table 4">
            <a:extLst>
              <a:ext uri="{FF2B5EF4-FFF2-40B4-BE49-F238E27FC236}">
                <a16:creationId xmlns:a16="http://schemas.microsoft.com/office/drawing/2014/main" id="{0FC5DC88-F9AD-A34A-8736-BF780D8EE33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3551493"/>
              </p:ext>
            </p:extLst>
          </p:nvPr>
        </p:nvGraphicFramePr>
        <p:xfrm>
          <a:off x="6772633" y="3275746"/>
          <a:ext cx="5237220" cy="1472228"/>
        </p:xfrm>
        <a:graphic>
          <a:graphicData uri="http://schemas.openxmlformats.org/drawingml/2006/table">
            <a:tbl>
              <a:tblPr firstRow="1" bandRow="1">
                <a:tableStyleId>{5C22544A-7EE6-4342-B048-85BDC9FD1C3A}</a:tableStyleId>
              </a:tblPr>
              <a:tblGrid>
                <a:gridCol w="1745740">
                  <a:extLst>
                    <a:ext uri="{9D8B030D-6E8A-4147-A177-3AD203B41FA5}">
                      <a16:colId xmlns:a16="http://schemas.microsoft.com/office/drawing/2014/main" val="1684400690"/>
                    </a:ext>
                  </a:extLst>
                </a:gridCol>
                <a:gridCol w="1745740">
                  <a:extLst>
                    <a:ext uri="{9D8B030D-6E8A-4147-A177-3AD203B41FA5}">
                      <a16:colId xmlns:a16="http://schemas.microsoft.com/office/drawing/2014/main" val="1698543581"/>
                    </a:ext>
                  </a:extLst>
                </a:gridCol>
                <a:gridCol w="1745740">
                  <a:extLst>
                    <a:ext uri="{9D8B030D-6E8A-4147-A177-3AD203B41FA5}">
                      <a16:colId xmlns:a16="http://schemas.microsoft.com/office/drawing/2014/main" val="2294301865"/>
                    </a:ext>
                  </a:extLst>
                </a:gridCol>
              </a:tblGrid>
              <a:tr h="1472228">
                <a:tc>
                  <a:txBody>
                    <a:bodyPr/>
                    <a:lstStyle/>
                    <a:p>
                      <a:pPr algn="ctr"/>
                      <a:r>
                        <a:rPr lang="en-US" sz="8000" dirty="0">
                          <a:solidFill>
                            <a:schemeClr val="tx1"/>
                          </a:solidFill>
                        </a:rPr>
                        <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6" name="Oval 5">
            <a:extLst>
              <a:ext uri="{FF2B5EF4-FFF2-40B4-BE49-F238E27FC236}">
                <a16:creationId xmlns:a16="http://schemas.microsoft.com/office/drawing/2014/main" id="{D8009F28-BD12-E4DA-8850-154FC9E4F316}"/>
              </a:ext>
              <a:ext uri="{C183D7F6-B498-43B3-948B-1728B52AA6E4}">
                <adec:decorative xmlns:adec="http://schemas.microsoft.com/office/drawing/2017/decorative" val="1"/>
              </a:ext>
            </a:extLst>
          </p:cNvPr>
          <p:cNvSpPr/>
          <p:nvPr/>
        </p:nvSpPr>
        <p:spPr>
          <a:xfrm>
            <a:off x="7004992" y="3282760"/>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B3D561-D9A2-228B-AC82-814D2CA48E6E}"/>
              </a:ext>
              <a:ext uri="{C183D7F6-B498-43B3-948B-1728B52AA6E4}">
                <adec:decorative xmlns:adec="http://schemas.microsoft.com/office/drawing/2017/decorative" val="1"/>
              </a:ext>
            </a:extLst>
          </p:cNvPr>
          <p:cNvSpPr/>
          <p:nvPr/>
        </p:nvSpPr>
        <p:spPr>
          <a:xfrm>
            <a:off x="8752334" y="3340908"/>
            <a:ext cx="1374273" cy="13461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DF56D28-EB3E-F971-F935-AB70A2660F08}"/>
              </a:ext>
              <a:ext uri="{C183D7F6-B498-43B3-948B-1728B52AA6E4}">
                <adec:decorative xmlns:adec="http://schemas.microsoft.com/office/drawing/2017/decorative" val="1"/>
              </a:ext>
            </a:extLst>
          </p:cNvPr>
          <p:cNvSpPr/>
          <p:nvPr/>
        </p:nvSpPr>
        <p:spPr>
          <a:xfrm>
            <a:off x="10520303" y="3275746"/>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TextBox 2">
            <a:extLst>
              <a:ext uri="{FF2B5EF4-FFF2-40B4-BE49-F238E27FC236}">
                <a16:creationId xmlns:a16="http://schemas.microsoft.com/office/drawing/2014/main" id="{0375EE9E-3E36-5E30-18D1-ECDE2EB6744C}"/>
              </a:ext>
            </a:extLst>
          </p:cNvPr>
          <p:cNvSpPr txBox="1"/>
          <p:nvPr/>
        </p:nvSpPr>
        <p:spPr>
          <a:xfrm>
            <a:off x="10031381"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41691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7.40741E-7 L 0.00078 -0.26018 " pathEditMode="relative" rAng="0" ptsTypes="AA">
                                      <p:cBhvr>
                                        <p:cTn id="6" dur="2000" fill="hold"/>
                                        <p:tgtEl>
                                          <p:spTgt spid="6"/>
                                        </p:tgtEl>
                                        <p:attrNameLst>
                                          <p:attrName>ppt_x</p:attrName>
                                          <p:attrName>ppt_y</p:attrName>
                                        </p:attrNameLst>
                                      </p:cBhvr>
                                      <p:rCtr x="39" y="-1300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7.40741E-7 L 0.00261 -0.2412 " pathEditMode="relative" rAng="0" ptsTypes="AA">
                                      <p:cBhvr>
                                        <p:cTn id="10" dur="2000" fill="hold"/>
                                        <p:tgtEl>
                                          <p:spTgt spid="7"/>
                                        </p:tgtEl>
                                        <p:attrNameLst>
                                          <p:attrName>ppt_x</p:attrName>
                                          <p:attrName>ppt_y</p:attrName>
                                        </p:attrNameLst>
                                      </p:cBhvr>
                                      <p:rCtr x="130" y="-1206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3.33333E-6 L -0.00469 -0.24375 " pathEditMode="relative" rAng="0" ptsTypes="AA">
                                      <p:cBhvr>
                                        <p:cTn id="14" dur="2000" fill="hold"/>
                                        <p:tgtEl>
                                          <p:spTgt spid="8"/>
                                        </p:tgtEl>
                                        <p:attrNameLst>
                                          <p:attrName>ppt_x</p:attrName>
                                          <p:attrName>ppt_y</p:attrName>
                                        </p:attrNameLst>
                                      </p:cBhvr>
                                      <p:rCtr x="-234"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Say and Spell the Word</a:t>
            </a:r>
            <a:endParaRPr lang="en-US"/>
          </a:p>
        </p:txBody>
      </p:sp>
      <p:sp>
        <p:nvSpPr>
          <p:cNvPr id="2" name="Google Shape;338;g610ef0e5f8_7_79">
            <a:extLst>
              <a:ext uri="{FF2B5EF4-FFF2-40B4-BE49-F238E27FC236}">
                <a16:creationId xmlns:a16="http://schemas.microsoft.com/office/drawing/2014/main" id="{76A366CD-F8EC-502E-DFAE-E7741E565A80}"/>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0E436FF3-1A36-DCE8-5361-A217C8A48AB6}"/>
              </a:ext>
            </a:extLst>
          </p:cNvPr>
          <p:cNvSpPr txBox="1"/>
          <p:nvPr/>
        </p:nvSpPr>
        <p:spPr>
          <a:xfrm>
            <a:off x="297425" y="1669213"/>
            <a:ext cx="11573446" cy="830997"/>
          </a:xfrm>
          <a:prstGeom prst="rect">
            <a:avLst/>
          </a:prstGeom>
          <a:noFill/>
        </p:spPr>
        <p:txBody>
          <a:bodyPr wrap="square">
            <a:spAutoFit/>
          </a:bodyPr>
          <a:lstStyle/>
          <a:p>
            <a:r>
              <a:rPr lang="en-US" sz="2400" dirty="0">
                <a:latin typeface="Calibri Light" panose="020F0302020204030204" pitchFamily="34" charset="0"/>
                <a:cs typeface="Calibri Light" panose="020F0302020204030204" pitchFamily="34" charset="0"/>
              </a:rPr>
              <a:t>Teacher says: “Point to each letter and say its sound, then blend the word (“/sh/, /i/, / p/, SHIP”). Now say each letter as you spell it on the line.” S,H,I,P...SHIP. </a:t>
            </a:r>
          </a:p>
        </p:txBody>
      </p:sp>
      <p:graphicFrame>
        <p:nvGraphicFramePr>
          <p:cNvPr id="5" name="Table 4">
            <a:extLst>
              <a:ext uri="{FF2B5EF4-FFF2-40B4-BE49-F238E27FC236}">
                <a16:creationId xmlns:a16="http://schemas.microsoft.com/office/drawing/2014/main" id="{C54D8DF4-ED1D-8A3A-825E-0F91F9A10DF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09412400"/>
              </p:ext>
            </p:extLst>
          </p:nvPr>
        </p:nvGraphicFramePr>
        <p:xfrm>
          <a:off x="998122" y="3621677"/>
          <a:ext cx="5237220" cy="1472228"/>
        </p:xfrm>
        <a:graphic>
          <a:graphicData uri="http://schemas.openxmlformats.org/drawingml/2006/table">
            <a:tbl>
              <a:tblPr firstRow="1" bandRow="1">
                <a:tableStyleId>{5C22544A-7EE6-4342-B048-85BDC9FD1C3A}</a:tableStyleId>
              </a:tblPr>
              <a:tblGrid>
                <a:gridCol w="1745740">
                  <a:extLst>
                    <a:ext uri="{9D8B030D-6E8A-4147-A177-3AD203B41FA5}">
                      <a16:colId xmlns:a16="http://schemas.microsoft.com/office/drawing/2014/main" val="1684400690"/>
                    </a:ext>
                  </a:extLst>
                </a:gridCol>
                <a:gridCol w="1745740">
                  <a:extLst>
                    <a:ext uri="{9D8B030D-6E8A-4147-A177-3AD203B41FA5}">
                      <a16:colId xmlns:a16="http://schemas.microsoft.com/office/drawing/2014/main" val="1698543581"/>
                    </a:ext>
                  </a:extLst>
                </a:gridCol>
                <a:gridCol w="1745740">
                  <a:extLst>
                    <a:ext uri="{9D8B030D-6E8A-4147-A177-3AD203B41FA5}">
                      <a16:colId xmlns:a16="http://schemas.microsoft.com/office/drawing/2014/main" val="2294301865"/>
                    </a:ext>
                  </a:extLst>
                </a:gridCol>
              </a:tblGrid>
              <a:tr h="1472228">
                <a:tc>
                  <a:txBody>
                    <a:bodyPr/>
                    <a:lstStyle/>
                    <a:p>
                      <a:pPr algn="ctr"/>
                      <a:r>
                        <a:rPr lang="en-US" sz="8000" dirty="0">
                          <a:solidFill>
                            <a:schemeClr val="tx1"/>
                          </a:solidFill>
                        </a:rPr>
                        <a:t>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cxnSp>
        <p:nvCxnSpPr>
          <p:cNvPr id="7" name="Straight Connector 6">
            <a:extLst>
              <a:ext uri="{FF2B5EF4-FFF2-40B4-BE49-F238E27FC236}">
                <a16:creationId xmlns:a16="http://schemas.microsoft.com/office/drawing/2014/main" id="{9BB7EC33-23DE-CBA4-CCF0-B417946CEF19}"/>
              </a:ext>
              <a:ext uri="{C183D7F6-B498-43B3-948B-1728B52AA6E4}">
                <adec:decorative xmlns:adec="http://schemas.microsoft.com/office/drawing/2017/decorative" val="1"/>
              </a:ext>
            </a:extLst>
          </p:cNvPr>
          <p:cNvCxnSpPr>
            <a:cxnSpLocks/>
          </p:cNvCxnSpPr>
          <p:nvPr/>
        </p:nvCxnSpPr>
        <p:spPr>
          <a:xfrm>
            <a:off x="6625389" y="5093905"/>
            <a:ext cx="505326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0270175-97E9-E92B-A6F1-7E0987DBF18F}"/>
              </a:ext>
            </a:extLst>
          </p:cNvPr>
          <p:cNvSpPr txBox="1"/>
          <p:nvPr/>
        </p:nvSpPr>
        <p:spPr>
          <a:xfrm>
            <a:off x="8103848" y="3865348"/>
            <a:ext cx="5053264" cy="1323439"/>
          </a:xfrm>
          <a:prstGeom prst="rect">
            <a:avLst/>
          </a:prstGeom>
          <a:noFill/>
        </p:spPr>
        <p:txBody>
          <a:bodyPr wrap="square" rtlCol="0">
            <a:spAutoFit/>
          </a:bodyPr>
          <a:lstStyle/>
          <a:p>
            <a:r>
              <a:rPr lang="en-US" sz="8000" dirty="0">
                <a:latin typeface="Calibri Light" panose="020F0302020204030204" pitchFamily="34" charset="0"/>
                <a:cs typeface="Calibri Light" panose="020F0302020204030204" pitchFamily="34" charset="0"/>
              </a:rPr>
              <a:t>ship</a:t>
            </a:r>
          </a:p>
        </p:txBody>
      </p:sp>
      <p:sp>
        <p:nvSpPr>
          <p:cNvPr id="3" name="TextBox 2">
            <a:extLst>
              <a:ext uri="{FF2B5EF4-FFF2-40B4-BE49-F238E27FC236}">
                <a16:creationId xmlns:a16="http://schemas.microsoft.com/office/drawing/2014/main" id="{E7954BF9-F6A1-F95F-F644-9D56CF80037F}"/>
              </a:ext>
            </a:extLst>
          </p:cNvPr>
          <p:cNvSpPr txBox="1"/>
          <p:nvPr/>
        </p:nvSpPr>
        <p:spPr>
          <a:xfrm>
            <a:off x="10006329"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237233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300454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78951" y="303248"/>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2" name="Google Shape;338;g610ef0e5f8_7_79">
            <a:extLst>
              <a:ext uri="{FF2B5EF4-FFF2-40B4-BE49-F238E27FC236}">
                <a16:creationId xmlns:a16="http://schemas.microsoft.com/office/drawing/2014/main" id="{61F09FE4-424C-27ED-ECBC-7C2F6D8A8ED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Phonics</a:t>
            </a:r>
          </a:p>
        </p:txBody>
      </p:sp>
      <p:sp>
        <p:nvSpPr>
          <p:cNvPr id="3" name="Rectangle 2">
            <a:extLst>
              <a:ext uri="{FF2B5EF4-FFF2-40B4-BE49-F238E27FC236}">
                <a16:creationId xmlns:a16="http://schemas.microsoft.com/office/drawing/2014/main" id="{870718AC-2AB2-8793-245A-BB5E1E375D17}"/>
              </a:ext>
            </a:extLst>
          </p:cNvPr>
          <p:cNvSpPr/>
          <p:nvPr/>
        </p:nvSpPr>
        <p:spPr>
          <a:xfrm>
            <a:off x="425985" y="1555229"/>
            <a:ext cx="11766015" cy="5465742"/>
          </a:xfrm>
          <a:prstGeom prst="rect">
            <a:avLst/>
          </a:prstGeom>
        </p:spPr>
        <p:txBody>
          <a:bodyPr/>
          <a:lstStyle/>
          <a:p>
            <a:pPr marL="285750" lvl="0" indent="-285750">
              <a:lnSpc>
                <a:spcPct val="150000"/>
              </a:lnSpc>
              <a:buFont typeface="Wingdings" panose="05000000000000000000" pitchFamily="2" charset="2"/>
              <a:buChar char="q"/>
            </a:pPr>
            <a:r>
              <a:rPr lang="en-US" sz="1800" b="0" i="0"/>
              <a:t>Includes review of previously learned skills </a:t>
            </a:r>
            <a:endParaRPr lang="en-US" sz="1800"/>
          </a:p>
          <a:p>
            <a:pPr marL="285750" lvl="0" indent="-285750">
              <a:lnSpc>
                <a:spcPct val="150000"/>
              </a:lnSpc>
              <a:buFont typeface="Wingdings" panose="05000000000000000000" pitchFamily="2" charset="2"/>
              <a:buChar char="q"/>
            </a:pPr>
            <a:r>
              <a:rPr lang="en-US" sz="1800" b="0" i="0"/>
              <a:t>Direct instruction of the targeted phoneme/grapheme correspondence, syllable type, or morpheme</a:t>
            </a:r>
            <a:endParaRPr lang="en-US" sz="1800"/>
          </a:p>
          <a:p>
            <a:pPr marL="285750" lvl="0" indent="-285750">
              <a:lnSpc>
                <a:spcPct val="150000"/>
              </a:lnSpc>
              <a:buFont typeface="Wingdings" panose="05000000000000000000" pitchFamily="2" charset="2"/>
              <a:buChar char="q"/>
            </a:pPr>
            <a:r>
              <a:rPr lang="en-US" sz="1800" b="0" i="0"/>
              <a:t>Provides opportunity for students to hear and produce the targeted phoneme</a:t>
            </a:r>
            <a:endParaRPr lang="en-US" sz="1800"/>
          </a:p>
          <a:p>
            <a:pPr marL="285750" lvl="0" indent="-285750">
              <a:lnSpc>
                <a:spcPct val="150000"/>
              </a:lnSpc>
              <a:buFont typeface="Wingdings" panose="05000000000000000000" pitchFamily="2" charset="2"/>
              <a:buChar char="q"/>
            </a:pPr>
            <a:r>
              <a:rPr lang="en-US" sz="1800" b="0" i="0"/>
              <a:t>Includes instruction and feedback on proper articulation of targeted phoneme </a:t>
            </a:r>
            <a:endParaRPr lang="en-US" sz="1800"/>
          </a:p>
          <a:p>
            <a:pPr marL="285750" lvl="0" indent="-285750">
              <a:lnSpc>
                <a:spcPct val="150000"/>
              </a:lnSpc>
              <a:buFont typeface="Wingdings" panose="05000000000000000000" pitchFamily="2" charset="2"/>
              <a:buChar char="q"/>
            </a:pPr>
            <a:r>
              <a:rPr lang="en-US" sz="1800" b="0" i="0"/>
              <a:t>Provides opportunity for students to see/read the targeted grapheme (syllable type or morpheme)</a:t>
            </a:r>
            <a:endParaRPr lang="en-US" sz="1800"/>
          </a:p>
          <a:p>
            <a:pPr marL="285750" lvl="0" indent="-285750">
              <a:lnSpc>
                <a:spcPct val="150000"/>
              </a:lnSpc>
              <a:buFont typeface="Wingdings" panose="05000000000000000000" pitchFamily="2" charset="2"/>
              <a:buChar char="q"/>
            </a:pPr>
            <a:r>
              <a:rPr lang="en-US" sz="1800" b="0" i="0"/>
              <a:t>Includes keyword, picture or visual to aid in learning</a:t>
            </a:r>
            <a:endParaRPr lang="en-US" sz="1800"/>
          </a:p>
          <a:p>
            <a:pPr marL="285750" lvl="0" indent="-285750">
              <a:lnSpc>
                <a:spcPct val="150000"/>
              </a:lnSpc>
              <a:buFont typeface="Wingdings" panose="05000000000000000000" pitchFamily="2" charset="2"/>
              <a:buChar char="q"/>
            </a:pPr>
            <a:r>
              <a:rPr lang="en-US" sz="1800" b="0" i="0"/>
              <a:t>Include multisensory strategies for learning and engagement, as appropriate </a:t>
            </a:r>
            <a:endParaRPr lang="en-US" sz="1800"/>
          </a:p>
          <a:p>
            <a:pPr marL="285750" lvl="0" indent="-285750">
              <a:lnSpc>
                <a:spcPct val="150000"/>
              </a:lnSpc>
              <a:buFont typeface="Wingdings" panose="05000000000000000000" pitchFamily="2" charset="2"/>
              <a:buChar char="q"/>
            </a:pPr>
            <a:r>
              <a:rPr lang="en-US" sz="1800" b="0" i="0"/>
              <a:t>Provides opportunities to blend words with the new skill</a:t>
            </a:r>
            <a:endParaRPr lang="en-US" sz="1800"/>
          </a:p>
          <a:p>
            <a:pPr marL="285750" lvl="0" indent="-285750">
              <a:lnSpc>
                <a:spcPct val="150000"/>
              </a:lnSpc>
              <a:buFont typeface="Wingdings" panose="05000000000000000000" pitchFamily="2" charset="2"/>
              <a:buChar char="q"/>
            </a:pPr>
            <a:r>
              <a:rPr lang="en-US" sz="1800" b="0" i="0"/>
              <a:t>Provides opportunities to practice encoding using words or phrases that incorporate the new skill </a:t>
            </a:r>
            <a:endParaRPr lang="en-US" sz="1800"/>
          </a:p>
          <a:p>
            <a:pPr marL="285750" lvl="0" indent="-285750">
              <a:lnSpc>
                <a:spcPct val="150000"/>
              </a:lnSpc>
              <a:buFont typeface="Wingdings" panose="05000000000000000000" pitchFamily="2" charset="2"/>
              <a:buChar char="q"/>
            </a:pPr>
            <a:r>
              <a:rPr lang="en-US" sz="1800" b="0" i="0"/>
              <a:t>Provides time in appropriate decodable text for ample practice with the target skill and previously learned phonics patterns</a:t>
            </a:r>
          </a:p>
          <a:p>
            <a:pPr marL="285750" lvl="0" indent="-285750">
              <a:lnSpc>
                <a:spcPct val="150000"/>
              </a:lnSpc>
              <a:buFont typeface="Wingdings" panose="05000000000000000000" pitchFamily="2" charset="2"/>
              <a:buChar char="q"/>
            </a:pPr>
            <a:r>
              <a:rPr lang="en-US" sz="1800" b="0" i="0"/>
              <a:t>Teacher demonstrates appropriate phonics knowledge to provide effective instruction to students.</a:t>
            </a:r>
            <a:endParaRPr lang="en-US" sz="1800"/>
          </a:p>
        </p:txBody>
      </p:sp>
    </p:spTree>
    <p:extLst>
      <p:ext uri="{BB962C8B-B14F-4D97-AF65-F5344CB8AC3E}">
        <p14:creationId xmlns:p14="http://schemas.microsoft.com/office/powerpoint/2010/main" val="4255826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097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Say The Word </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3" name="TextBox 2">
            <a:extLst>
              <a:ext uri="{FF2B5EF4-FFF2-40B4-BE49-F238E27FC236}">
                <a16:creationId xmlns:a16="http://schemas.microsoft.com/office/drawing/2014/main" id="{43D18B20-0F62-D60B-85CF-59E90C0CB0A9}"/>
              </a:ext>
            </a:extLst>
          </p:cNvPr>
          <p:cNvSpPr txBox="1"/>
          <p:nvPr/>
        </p:nvSpPr>
        <p:spPr>
          <a:xfrm>
            <a:off x="283168" y="2338814"/>
            <a:ext cx="6106886" cy="3416320"/>
          </a:xfrm>
          <a:prstGeom prst="rect">
            <a:avLst/>
          </a:prstGeom>
          <a:noFill/>
        </p:spPr>
        <p:txBody>
          <a:bodyPr wrap="square">
            <a:spAutoFit/>
          </a:bodyPr>
          <a:lstStyle/>
          <a:p>
            <a:r>
              <a:rPr lang="en-US" sz="2400">
                <a:latin typeface="Calibri Light" panose="020F0302020204030204" pitchFamily="34" charset="0"/>
                <a:cs typeface="Calibri Light" panose="020F0302020204030204" pitchFamily="34" charset="0"/>
              </a:rPr>
              <a:t>Follow this process for each word to complete the routine. </a:t>
            </a:r>
          </a:p>
          <a:p>
            <a:endParaRPr lang="en-US" sz="2400">
              <a:latin typeface="Calibri Light" panose="020F0302020204030204" pitchFamily="34" charset="0"/>
              <a:cs typeface="Calibri Light" panose="020F0302020204030204" pitchFamily="34" charset="0"/>
            </a:endParaRPr>
          </a:p>
          <a:p>
            <a:r>
              <a:rPr lang="en-US" sz="2400">
                <a:latin typeface="Calibri Light" panose="020F0302020204030204" pitchFamily="34" charset="0"/>
                <a:cs typeface="Calibri Light" panose="020F0302020204030204" pitchFamily="34" charset="0"/>
              </a:rPr>
              <a:t>Let’s practice another word together. </a:t>
            </a:r>
          </a:p>
          <a:p>
            <a:endParaRPr lang="en-US" sz="2400">
              <a:latin typeface="Calibri Light" panose="020F0302020204030204" pitchFamily="34" charset="0"/>
              <a:cs typeface="Calibri Light" panose="020F0302020204030204" pitchFamily="34" charset="0"/>
            </a:endParaRPr>
          </a:p>
          <a:p>
            <a:r>
              <a:rPr lang="en-US" sz="2400">
                <a:latin typeface="Calibri Light" panose="020F0302020204030204" pitchFamily="34" charset="0"/>
                <a:cs typeface="Calibri Light" panose="020F0302020204030204" pitchFamily="34" charset="0"/>
              </a:rPr>
              <a:t>Teacher says: “Our next word is __</a:t>
            </a:r>
            <a:r>
              <a:rPr lang="en-US" sz="2400" u="sng">
                <a:latin typeface="Calibri Light" panose="020F0302020204030204" pitchFamily="34" charset="0"/>
                <a:cs typeface="Calibri Light" panose="020F0302020204030204" pitchFamily="34" charset="0"/>
              </a:rPr>
              <a:t>smash</a:t>
            </a:r>
            <a:r>
              <a:rPr lang="en-US" sz="2400">
                <a:latin typeface="Calibri Light" panose="020F0302020204030204" pitchFamily="34" charset="0"/>
                <a:cs typeface="Calibri Light" panose="020F0302020204030204" pitchFamily="34" charset="0"/>
              </a:rPr>
              <a:t>__.”</a:t>
            </a:r>
          </a:p>
          <a:p>
            <a:endParaRPr lang="en-US" sz="2400">
              <a:latin typeface="Calibri Light" panose="020F0302020204030204" pitchFamily="34" charset="0"/>
              <a:cs typeface="Calibri Light" panose="020F0302020204030204" pitchFamily="34" charset="0"/>
            </a:endParaRPr>
          </a:p>
          <a:p>
            <a:r>
              <a:rPr lang="en-US" sz="2400">
                <a:latin typeface="Calibri Light" panose="020F0302020204030204" pitchFamily="34" charset="0"/>
                <a:cs typeface="Calibri Light" panose="020F0302020204030204" pitchFamily="34" charset="0"/>
              </a:rPr>
              <a:t>“What’s the word?” </a:t>
            </a:r>
          </a:p>
          <a:p>
            <a:r>
              <a:rPr lang="en-US" sz="2400">
                <a:latin typeface="Calibri Light" panose="020F0302020204030204" pitchFamily="34" charset="0"/>
                <a:cs typeface="Calibri Light" panose="020F0302020204030204" pitchFamily="34" charset="0"/>
              </a:rPr>
              <a:t>(Students repeat the word, ‘smash’). </a:t>
            </a:r>
          </a:p>
        </p:txBody>
      </p:sp>
      <p:pic>
        <p:nvPicPr>
          <p:cNvPr id="5" name="Picture 4">
            <a:extLst>
              <a:ext uri="{FF2B5EF4-FFF2-40B4-BE49-F238E27FC236}">
                <a16:creationId xmlns:a16="http://schemas.microsoft.com/office/drawing/2014/main" id="{778AA6D6-A1AD-D996-4843-57A586B60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0054" y="2096881"/>
            <a:ext cx="5683542" cy="3911801"/>
          </a:xfrm>
          <a:prstGeom prst="rect">
            <a:avLst/>
          </a:prstGeom>
          <a:effectLst>
            <a:softEdge rad="127000"/>
          </a:effectLst>
        </p:spPr>
      </p:pic>
      <p:sp>
        <p:nvSpPr>
          <p:cNvPr id="2" name="TextBox 1">
            <a:extLst>
              <a:ext uri="{FF2B5EF4-FFF2-40B4-BE49-F238E27FC236}">
                <a16:creationId xmlns:a16="http://schemas.microsoft.com/office/drawing/2014/main" id="{8D6664C4-C8ED-6137-0BB7-AE249E7F2A6E}"/>
              </a:ext>
            </a:extLst>
          </p:cNvPr>
          <p:cNvSpPr txBox="1"/>
          <p:nvPr/>
        </p:nvSpPr>
        <p:spPr>
          <a:xfrm>
            <a:off x="10018856"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418785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2: Say and Move the Phonemes</a:t>
            </a:r>
            <a:endParaRPr lang="en-US"/>
          </a:p>
        </p:txBody>
      </p:sp>
      <p:sp>
        <p:nvSpPr>
          <p:cNvPr id="2" name="Google Shape;338;g610ef0e5f8_7_79">
            <a:extLst>
              <a:ext uri="{FF2B5EF4-FFF2-40B4-BE49-F238E27FC236}">
                <a16:creationId xmlns:a16="http://schemas.microsoft.com/office/drawing/2014/main" id="{9BA2A761-14CF-A370-BCEB-2C50982E951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64F46B17-7B41-7CC5-ADB9-BA9A040E2EA1}"/>
              </a:ext>
            </a:extLst>
          </p:cNvPr>
          <p:cNvSpPr txBox="1"/>
          <p:nvPr/>
        </p:nvSpPr>
        <p:spPr>
          <a:xfrm>
            <a:off x="229514" y="1657830"/>
            <a:ext cx="6106886" cy="2677656"/>
          </a:xfrm>
          <a:prstGeom prst="rect">
            <a:avLst/>
          </a:prstGeom>
          <a:noFill/>
        </p:spPr>
        <p:txBody>
          <a:bodyPr wrap="square">
            <a:spAutoFit/>
          </a:bodyPr>
          <a:lstStyle/>
          <a:p>
            <a:r>
              <a:rPr lang="en-US" sz="2400">
                <a:latin typeface="Calibri Light" panose="020F0302020204030204" pitchFamily="34" charset="0"/>
                <a:cs typeface="Calibri Light" panose="020F0302020204030204" pitchFamily="34" charset="0"/>
              </a:rPr>
              <a:t>Teacher says: “Say and move the sounds in ‘smash’”</a:t>
            </a:r>
          </a:p>
          <a:p>
            <a:endParaRPr lang="en-US" sz="2400">
              <a:latin typeface="Calibri Light" panose="020F0302020204030204" pitchFamily="34" charset="0"/>
              <a:cs typeface="Calibri Light" panose="020F0302020204030204" pitchFamily="34" charset="0"/>
            </a:endParaRPr>
          </a:p>
          <a:p>
            <a:r>
              <a:rPr lang="en-US" sz="2400">
                <a:latin typeface="Calibri Light" panose="020F0302020204030204" pitchFamily="34" charset="0"/>
                <a:cs typeface="Calibri Light" panose="020F0302020204030204" pitchFamily="34" charset="0"/>
              </a:rPr>
              <a:t>Model pulling down a disk for each phoneme in the word as students follow along. </a:t>
            </a:r>
          </a:p>
          <a:p>
            <a:endParaRPr lang="en-US" sz="2400">
              <a:latin typeface="Calibri Light" panose="020F0302020204030204" pitchFamily="34" charset="0"/>
              <a:cs typeface="Calibri Light" panose="020F0302020204030204" pitchFamily="34" charset="0"/>
            </a:endParaRPr>
          </a:p>
          <a:p>
            <a:r>
              <a:rPr lang="en-US" sz="2400">
                <a:latin typeface="Calibri Light" panose="020F0302020204030204" pitchFamily="34" charset="0"/>
                <a:cs typeface="Calibri Light" panose="020F0302020204030204" pitchFamily="34" charset="0"/>
              </a:rPr>
              <a:t>“/s/ /m/ /ă//</a:t>
            </a:r>
            <a:r>
              <a:rPr lang="en-US" sz="2400" err="1">
                <a:latin typeface="Calibri Light" panose="020F0302020204030204" pitchFamily="34" charset="0"/>
                <a:cs typeface="Calibri Light" panose="020F0302020204030204" pitchFamily="34" charset="0"/>
              </a:rPr>
              <a:t>sh</a:t>
            </a:r>
            <a:r>
              <a:rPr lang="en-US" sz="2400">
                <a:latin typeface="Calibri Light" panose="020F0302020204030204" pitchFamily="34" charset="0"/>
                <a:cs typeface="Calibri Light" panose="020F0302020204030204" pitchFamily="34" charset="0"/>
              </a:rPr>
              <a:t>/” -- “What’s the word?” “smash” </a:t>
            </a:r>
          </a:p>
        </p:txBody>
      </p:sp>
      <p:graphicFrame>
        <p:nvGraphicFramePr>
          <p:cNvPr id="5" name="Table 4">
            <a:extLst>
              <a:ext uri="{FF2B5EF4-FFF2-40B4-BE49-F238E27FC236}">
                <a16:creationId xmlns:a16="http://schemas.microsoft.com/office/drawing/2014/main" id="{AFD74140-F619-E702-AAFC-293C2A4BD5E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86945168"/>
              </p:ext>
            </p:extLst>
          </p:nvPr>
        </p:nvGraphicFramePr>
        <p:xfrm>
          <a:off x="6129077" y="4524326"/>
          <a:ext cx="5787688" cy="1472228"/>
        </p:xfrm>
        <a:graphic>
          <a:graphicData uri="http://schemas.openxmlformats.org/drawingml/2006/table">
            <a:tbl>
              <a:tblPr firstRow="1" bandRow="1">
                <a:tableStyleId>{5C22544A-7EE6-4342-B048-85BDC9FD1C3A}</a:tableStyleId>
              </a:tblPr>
              <a:tblGrid>
                <a:gridCol w="1446922">
                  <a:extLst>
                    <a:ext uri="{9D8B030D-6E8A-4147-A177-3AD203B41FA5}">
                      <a16:colId xmlns:a16="http://schemas.microsoft.com/office/drawing/2014/main" val="1684400690"/>
                    </a:ext>
                  </a:extLst>
                </a:gridCol>
                <a:gridCol w="1446922">
                  <a:extLst>
                    <a:ext uri="{9D8B030D-6E8A-4147-A177-3AD203B41FA5}">
                      <a16:colId xmlns:a16="http://schemas.microsoft.com/office/drawing/2014/main" val="87452142"/>
                    </a:ext>
                  </a:extLst>
                </a:gridCol>
                <a:gridCol w="1446922">
                  <a:extLst>
                    <a:ext uri="{9D8B030D-6E8A-4147-A177-3AD203B41FA5}">
                      <a16:colId xmlns:a16="http://schemas.microsoft.com/office/drawing/2014/main" val="1698543581"/>
                    </a:ext>
                  </a:extLst>
                </a:gridCol>
                <a:gridCol w="1446922">
                  <a:extLst>
                    <a:ext uri="{9D8B030D-6E8A-4147-A177-3AD203B41FA5}">
                      <a16:colId xmlns:a16="http://schemas.microsoft.com/office/drawing/2014/main" val="2294301865"/>
                    </a:ext>
                  </a:extLst>
                </a:gridCol>
              </a:tblGrid>
              <a:tr h="1472228">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6" name="Oval 5">
            <a:extLst>
              <a:ext uri="{FF2B5EF4-FFF2-40B4-BE49-F238E27FC236}">
                <a16:creationId xmlns:a16="http://schemas.microsoft.com/office/drawing/2014/main" id="{F9A08DF3-AAB5-1A60-44B8-5FAE17A0F445}"/>
              </a:ext>
              <a:ext uri="{C183D7F6-B498-43B3-948B-1728B52AA6E4}">
                <adec:decorative xmlns:adec="http://schemas.microsoft.com/office/drawing/2017/decorative" val="1"/>
              </a:ext>
            </a:extLst>
          </p:cNvPr>
          <p:cNvSpPr/>
          <p:nvPr/>
        </p:nvSpPr>
        <p:spPr>
          <a:xfrm>
            <a:off x="6336400" y="1715985"/>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EEDD0A3-9C07-6660-2572-BF64A2218074}"/>
              </a:ext>
              <a:ext uri="{C183D7F6-B498-43B3-948B-1728B52AA6E4}">
                <adec:decorative xmlns:adec="http://schemas.microsoft.com/office/drawing/2017/decorative" val="1"/>
              </a:ext>
            </a:extLst>
          </p:cNvPr>
          <p:cNvSpPr/>
          <p:nvPr/>
        </p:nvSpPr>
        <p:spPr>
          <a:xfrm>
            <a:off x="7710672" y="2440116"/>
            <a:ext cx="1374273" cy="13461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32469AE-C4ED-35C1-F8F3-BAB39CA9976C}"/>
              </a:ext>
              <a:ext uri="{C183D7F6-B498-43B3-948B-1728B52AA6E4}">
                <adec:decorative xmlns:adec="http://schemas.microsoft.com/office/drawing/2017/decorative" val="1"/>
              </a:ext>
            </a:extLst>
          </p:cNvPr>
          <p:cNvSpPr/>
          <p:nvPr/>
        </p:nvSpPr>
        <p:spPr>
          <a:xfrm>
            <a:off x="9022921" y="1826698"/>
            <a:ext cx="1374272" cy="13660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Oval 2">
            <a:extLst>
              <a:ext uri="{FF2B5EF4-FFF2-40B4-BE49-F238E27FC236}">
                <a16:creationId xmlns:a16="http://schemas.microsoft.com/office/drawing/2014/main" id="{A2AB2756-E6F6-5C00-BCF6-189761457185}"/>
              </a:ext>
              <a:ext uri="{C183D7F6-B498-43B3-948B-1728B52AA6E4}">
                <adec:decorative xmlns:adec="http://schemas.microsoft.com/office/drawing/2017/decorative" val="1"/>
              </a:ext>
            </a:extLst>
          </p:cNvPr>
          <p:cNvSpPr/>
          <p:nvPr/>
        </p:nvSpPr>
        <p:spPr>
          <a:xfrm>
            <a:off x="10213696" y="2564734"/>
            <a:ext cx="1374273" cy="13461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TextBox 8">
            <a:extLst>
              <a:ext uri="{FF2B5EF4-FFF2-40B4-BE49-F238E27FC236}">
                <a16:creationId xmlns:a16="http://schemas.microsoft.com/office/drawing/2014/main" id="{C1BCC984-1E25-4B11-C36A-3C0016E167C2}"/>
              </a:ext>
            </a:extLst>
          </p:cNvPr>
          <p:cNvSpPr txBox="1"/>
          <p:nvPr/>
        </p:nvSpPr>
        <p:spPr>
          <a:xfrm>
            <a:off x="10068959"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47615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48148E-6 L -0.01354 0.41458 " pathEditMode="relative" rAng="0" ptsTypes="AA">
                                      <p:cBhvr>
                                        <p:cTn id="6" dur="2000" fill="hold"/>
                                        <p:tgtEl>
                                          <p:spTgt spid="6"/>
                                        </p:tgtEl>
                                        <p:attrNameLst>
                                          <p:attrName>ppt_x</p:attrName>
                                          <p:attrName>ppt_y</p:attrName>
                                        </p:attrNameLst>
                                      </p:cBhvr>
                                      <p:rCtr x="-677" y="2071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4.81481E-6 L -0.00963 0.31041 " pathEditMode="relative" rAng="0" ptsTypes="AA">
                                      <p:cBhvr>
                                        <p:cTn id="10" dur="2000" fill="hold"/>
                                        <p:tgtEl>
                                          <p:spTgt spid="7"/>
                                        </p:tgtEl>
                                        <p:attrNameLst>
                                          <p:attrName>ppt_x</p:attrName>
                                          <p:attrName>ppt_y</p:attrName>
                                        </p:attrNameLst>
                                      </p:cBhvr>
                                      <p:rCtr x="-482" y="1550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0.00185 L 0.00157 0.39838 " pathEditMode="relative" rAng="0" ptsTypes="AA">
                                      <p:cBhvr>
                                        <p:cTn id="14" dur="2000" fill="hold"/>
                                        <p:tgtEl>
                                          <p:spTgt spid="8"/>
                                        </p:tgtEl>
                                        <p:attrNameLst>
                                          <p:attrName>ppt_x</p:attrName>
                                          <p:attrName>ppt_y</p:attrName>
                                        </p:attrNameLst>
                                      </p:cBhvr>
                                      <p:rCtr x="78" y="2000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2.22222E-6 L 0.02461 0.29213 " pathEditMode="relative" rAng="0" ptsTypes="AA">
                                      <p:cBhvr>
                                        <p:cTn id="18" dur="2000" fill="hold"/>
                                        <p:tgtEl>
                                          <p:spTgt spid="3"/>
                                        </p:tgtEl>
                                        <p:attrNameLst>
                                          <p:attrName>ppt_x</p:attrName>
                                          <p:attrName>ppt_y</p:attrName>
                                        </p:attrNameLst>
                                      </p:cBhvr>
                                      <p:rCtr x="1224" y="1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4" y="208805"/>
            <a:ext cx="9785689" cy="457251"/>
          </a:xfrm>
        </p:spPr>
        <p:txBody>
          <a:bodyPr/>
          <a:lstStyle/>
          <a:p>
            <a:r>
              <a:rPr lang="en-US" sz="4000">
                <a:latin typeface="Museo Slab 500"/>
              </a:rPr>
              <a:t>Step 3: Connect the Phonemes to Graphemes</a:t>
            </a:r>
            <a:endParaRPr lang="en-US"/>
          </a:p>
        </p:txBody>
      </p:sp>
      <p:sp>
        <p:nvSpPr>
          <p:cNvPr id="2" name="Google Shape;338;g610ef0e5f8_7_79">
            <a:extLst>
              <a:ext uri="{FF2B5EF4-FFF2-40B4-BE49-F238E27FC236}">
                <a16:creationId xmlns:a16="http://schemas.microsoft.com/office/drawing/2014/main" id="{4E1F1DB7-E3CF-96C2-066F-B1A666152A9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7474C827-F097-3EE0-1376-32F43690CE55}"/>
              </a:ext>
            </a:extLst>
          </p:cNvPr>
          <p:cNvSpPr txBox="1"/>
          <p:nvPr/>
        </p:nvSpPr>
        <p:spPr>
          <a:xfrm>
            <a:off x="181246" y="1557261"/>
            <a:ext cx="6475208" cy="5078313"/>
          </a:xfrm>
          <a:prstGeom prst="rect">
            <a:avLst/>
          </a:prstGeom>
          <a:noFill/>
        </p:spPr>
        <p:txBody>
          <a:bodyPr wrap="square">
            <a:spAutoFit/>
          </a:bodyPr>
          <a:lstStyle/>
          <a:p>
            <a:r>
              <a:rPr lang="en-US" dirty="0">
                <a:latin typeface="Calibri Light" panose="020F0302020204030204" pitchFamily="34" charset="0"/>
                <a:cs typeface="Calibri Light" panose="020F0302020204030204" pitchFamily="34" charset="0"/>
              </a:rPr>
              <a:t>Teacher says: “How many sounds in ‘smash’? (4).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first sound in smash. What is the sound? (/s/) What letter represents this sound? (</a:t>
            </a:r>
            <a:r>
              <a:rPr lang="en-US" i="1" dirty="0">
                <a:latin typeface="Calibri Light" panose="020F0302020204030204" pitchFamily="34" charset="0"/>
                <a:cs typeface="Calibri Light" panose="020F0302020204030204" pitchFamily="34" charset="0"/>
              </a:rPr>
              <a:t>s</a:t>
            </a:r>
            <a:r>
              <a:rPr lang="en-US" dirty="0">
                <a:latin typeface="Calibri Light" panose="020F0302020204030204" pitchFamily="34" charset="0"/>
                <a:cs typeface="Calibri Light" panose="020F0302020204030204" pitchFamily="34" charset="0"/>
              </a:rPr>
              <a:t>).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Push the disk up and write the letter in the first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second sound. What is the sound? (/m/) What letter represents this sound? (</a:t>
            </a:r>
            <a:r>
              <a:rPr lang="en-US" i="1" dirty="0">
                <a:latin typeface="Calibri Light" panose="020F0302020204030204" pitchFamily="34" charset="0"/>
                <a:cs typeface="Calibri Light" panose="020F0302020204030204" pitchFamily="34" charset="0"/>
              </a:rPr>
              <a:t>m</a:t>
            </a:r>
            <a:r>
              <a:rPr lang="en-US" dirty="0">
                <a:latin typeface="Calibri Light" panose="020F0302020204030204" pitchFamily="34" charset="0"/>
                <a:cs typeface="Calibri Light" panose="020F0302020204030204" pitchFamily="34" charset="0"/>
              </a:rPr>
              <a:t>) Push up the disk and write it in the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third sound. What is the sound? (/a/) What letter represents this sound? (</a:t>
            </a:r>
            <a:r>
              <a:rPr lang="en-US" i="1" dirty="0">
                <a:latin typeface="Calibri Light" panose="020F0302020204030204" pitchFamily="34" charset="0"/>
                <a:cs typeface="Calibri Light" panose="020F0302020204030204" pitchFamily="34" charset="0"/>
              </a:rPr>
              <a:t>a</a:t>
            </a:r>
            <a:r>
              <a:rPr lang="en-US" dirty="0">
                <a:latin typeface="Calibri Light" panose="020F0302020204030204" pitchFamily="34" charset="0"/>
                <a:cs typeface="Calibri Light" panose="020F0302020204030204" pitchFamily="34" charset="0"/>
              </a:rPr>
              <a:t>) Push up the disk and write it in the box.”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Teacher says: “Put your finger on the last sound. What is the sound? (/sh/) What letters make this sound? (</a:t>
            </a:r>
            <a:r>
              <a:rPr lang="en-US" i="1" dirty="0">
                <a:latin typeface="Calibri Light" panose="020F0302020204030204" pitchFamily="34" charset="0"/>
                <a:cs typeface="Calibri Light" panose="020F0302020204030204" pitchFamily="34" charset="0"/>
              </a:rPr>
              <a:t>sh</a:t>
            </a:r>
            <a:r>
              <a:rPr lang="en-US" dirty="0">
                <a:latin typeface="Calibri Light" panose="020F0302020204030204" pitchFamily="34" charset="0"/>
                <a:cs typeface="Calibri Light" panose="020F0302020204030204" pitchFamily="34" charset="0"/>
              </a:rPr>
              <a:t>). Push up the disk and write the letters.” </a:t>
            </a:r>
          </a:p>
        </p:txBody>
      </p:sp>
      <p:graphicFrame>
        <p:nvGraphicFramePr>
          <p:cNvPr id="5" name="Table 4">
            <a:extLst>
              <a:ext uri="{FF2B5EF4-FFF2-40B4-BE49-F238E27FC236}">
                <a16:creationId xmlns:a16="http://schemas.microsoft.com/office/drawing/2014/main" id="{0FC5DC88-F9AD-A34A-8736-BF780D8EE336}"/>
              </a:ext>
              <a:ext uri="{C183D7F6-B498-43B3-948B-1728B52AA6E4}">
                <adec:decorative xmlns:adec="http://schemas.microsoft.com/office/drawing/2017/decorative" val="1"/>
              </a:ext>
            </a:extLst>
          </p:cNvPr>
          <p:cNvGraphicFramePr>
            <a:graphicFrameLocks noGrp="1"/>
          </p:cNvGraphicFramePr>
          <p:nvPr/>
        </p:nvGraphicFramePr>
        <p:xfrm>
          <a:off x="6700364" y="3434044"/>
          <a:ext cx="5237220" cy="1472228"/>
        </p:xfrm>
        <a:graphic>
          <a:graphicData uri="http://schemas.openxmlformats.org/drawingml/2006/table">
            <a:tbl>
              <a:tblPr firstRow="1" bandRow="1">
                <a:tableStyleId>{5C22544A-7EE6-4342-B048-85BDC9FD1C3A}</a:tableStyleId>
              </a:tblPr>
              <a:tblGrid>
                <a:gridCol w="1309305">
                  <a:extLst>
                    <a:ext uri="{9D8B030D-6E8A-4147-A177-3AD203B41FA5}">
                      <a16:colId xmlns:a16="http://schemas.microsoft.com/office/drawing/2014/main" val="1684400690"/>
                    </a:ext>
                  </a:extLst>
                </a:gridCol>
                <a:gridCol w="1309305">
                  <a:extLst>
                    <a:ext uri="{9D8B030D-6E8A-4147-A177-3AD203B41FA5}">
                      <a16:colId xmlns:a16="http://schemas.microsoft.com/office/drawing/2014/main" val="1698543581"/>
                    </a:ext>
                  </a:extLst>
                </a:gridCol>
                <a:gridCol w="1309305">
                  <a:extLst>
                    <a:ext uri="{9D8B030D-6E8A-4147-A177-3AD203B41FA5}">
                      <a16:colId xmlns:a16="http://schemas.microsoft.com/office/drawing/2014/main" val="2294301865"/>
                    </a:ext>
                  </a:extLst>
                </a:gridCol>
                <a:gridCol w="1309305">
                  <a:extLst>
                    <a:ext uri="{9D8B030D-6E8A-4147-A177-3AD203B41FA5}">
                      <a16:colId xmlns:a16="http://schemas.microsoft.com/office/drawing/2014/main" val="1478187615"/>
                    </a:ext>
                  </a:extLst>
                </a:gridCol>
              </a:tblGrid>
              <a:tr h="1472228">
                <a:tc>
                  <a:txBody>
                    <a:bodyPr/>
                    <a:lstStyle/>
                    <a:p>
                      <a:pPr algn="ctr"/>
                      <a:r>
                        <a:rPr lang="en-US" sz="800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6" name="Oval 5">
            <a:extLst>
              <a:ext uri="{FF2B5EF4-FFF2-40B4-BE49-F238E27FC236}">
                <a16:creationId xmlns:a16="http://schemas.microsoft.com/office/drawing/2014/main" id="{D8009F28-BD12-E4DA-8850-154FC9E4F316}"/>
              </a:ext>
              <a:ext uri="{C183D7F6-B498-43B3-948B-1728B52AA6E4}">
                <adec:decorative xmlns:adec="http://schemas.microsoft.com/office/drawing/2017/decorative" val="1"/>
              </a:ext>
            </a:extLst>
          </p:cNvPr>
          <p:cNvSpPr/>
          <p:nvPr/>
        </p:nvSpPr>
        <p:spPr>
          <a:xfrm>
            <a:off x="6700364" y="3545304"/>
            <a:ext cx="1288604" cy="12497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7" name="Oval 6">
            <a:extLst>
              <a:ext uri="{FF2B5EF4-FFF2-40B4-BE49-F238E27FC236}">
                <a16:creationId xmlns:a16="http://schemas.microsoft.com/office/drawing/2014/main" id="{2FB3D561-D9A2-228B-AC82-814D2CA48E6E}"/>
              </a:ext>
              <a:ext uri="{C183D7F6-B498-43B3-948B-1728B52AA6E4}">
                <adec:decorative xmlns:adec="http://schemas.microsoft.com/office/drawing/2017/decorative" val="1"/>
              </a:ext>
            </a:extLst>
          </p:cNvPr>
          <p:cNvSpPr/>
          <p:nvPr/>
        </p:nvSpPr>
        <p:spPr>
          <a:xfrm>
            <a:off x="8032878" y="3545304"/>
            <a:ext cx="1242857" cy="12497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Oval 7">
            <a:extLst>
              <a:ext uri="{FF2B5EF4-FFF2-40B4-BE49-F238E27FC236}">
                <a16:creationId xmlns:a16="http://schemas.microsoft.com/office/drawing/2014/main" id="{5DF56D28-EB3E-F971-F935-AB70A2660F08}"/>
              </a:ext>
              <a:ext uri="{C183D7F6-B498-43B3-948B-1728B52AA6E4}">
                <adec:decorative xmlns:adec="http://schemas.microsoft.com/office/drawing/2017/decorative" val="1"/>
              </a:ext>
            </a:extLst>
          </p:cNvPr>
          <p:cNvSpPr/>
          <p:nvPr/>
        </p:nvSpPr>
        <p:spPr>
          <a:xfrm>
            <a:off x="9358686" y="3545305"/>
            <a:ext cx="1242857" cy="12497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51D7796-D44C-F4D5-6F8D-E706AE146A06}"/>
              </a:ext>
              <a:ext uri="{C183D7F6-B498-43B3-948B-1728B52AA6E4}">
                <adec:decorative xmlns:adec="http://schemas.microsoft.com/office/drawing/2017/decorative" val="1"/>
              </a:ext>
            </a:extLst>
          </p:cNvPr>
          <p:cNvSpPr/>
          <p:nvPr/>
        </p:nvSpPr>
        <p:spPr>
          <a:xfrm>
            <a:off x="10630480" y="3545304"/>
            <a:ext cx="1307104" cy="12497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TextBox 8">
            <a:extLst>
              <a:ext uri="{FF2B5EF4-FFF2-40B4-BE49-F238E27FC236}">
                <a16:creationId xmlns:a16="http://schemas.microsoft.com/office/drawing/2014/main" id="{DAB4D810-3BCC-9D3C-F2C3-64C950DE3FA9}"/>
              </a:ext>
            </a:extLst>
          </p:cNvPr>
          <p:cNvSpPr txBox="1"/>
          <p:nvPr/>
        </p:nvSpPr>
        <p:spPr>
          <a:xfrm>
            <a:off x="10083113"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19776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3.7037E-7 L 0.00391 -0.25972 " pathEditMode="relative" rAng="0" ptsTypes="AA">
                                      <p:cBhvr>
                                        <p:cTn id="6" dur="2000" fill="hold"/>
                                        <p:tgtEl>
                                          <p:spTgt spid="6"/>
                                        </p:tgtEl>
                                        <p:attrNameLst>
                                          <p:attrName>ppt_x</p:attrName>
                                          <p:attrName>ppt_y</p:attrName>
                                        </p:attrNameLst>
                                      </p:cBhvr>
                                      <p:rCtr x="195" y="-1298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3.7037E-7 L -0.00144 -0.25231 " pathEditMode="relative" rAng="0" ptsTypes="AA">
                                      <p:cBhvr>
                                        <p:cTn id="10" dur="2000" fill="hold"/>
                                        <p:tgtEl>
                                          <p:spTgt spid="7"/>
                                        </p:tgtEl>
                                        <p:attrNameLst>
                                          <p:attrName>ppt_x</p:attrName>
                                          <p:attrName>ppt_y</p:attrName>
                                        </p:attrNameLst>
                                      </p:cBhvr>
                                      <p:rCtr x="-78" y="-1261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3.7037E-7 L -3.33333E-6 -0.24491 " pathEditMode="relative" rAng="0" ptsTypes="AA">
                                      <p:cBhvr>
                                        <p:cTn id="14" dur="2000" fill="hold"/>
                                        <p:tgtEl>
                                          <p:spTgt spid="8"/>
                                        </p:tgtEl>
                                        <p:attrNameLst>
                                          <p:attrName>ppt_x</p:attrName>
                                          <p:attrName>ppt_y</p:attrName>
                                        </p:attrNameLst>
                                      </p:cBhvr>
                                      <p:rCtr x="0" y="-12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3.7037E-7 L -0.00052 -0.25231 " pathEditMode="relative" rAng="0" ptsTypes="AA">
                                      <p:cBhvr>
                                        <p:cTn id="18" dur="2000" fill="hold"/>
                                        <p:tgtEl>
                                          <p:spTgt spid="3"/>
                                        </p:tgtEl>
                                        <p:attrNameLst>
                                          <p:attrName>ppt_x</p:attrName>
                                          <p:attrName>ppt_y</p:attrName>
                                        </p:attrNameLst>
                                      </p:cBhvr>
                                      <p:rCtr x="-26" y="-1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Say and Spell the Word</a:t>
            </a:r>
            <a:endParaRPr lang="en-US"/>
          </a:p>
        </p:txBody>
      </p:sp>
      <p:sp>
        <p:nvSpPr>
          <p:cNvPr id="2" name="Google Shape;338;g610ef0e5f8_7_79">
            <a:extLst>
              <a:ext uri="{FF2B5EF4-FFF2-40B4-BE49-F238E27FC236}">
                <a16:creationId xmlns:a16="http://schemas.microsoft.com/office/drawing/2014/main" id="{76A366CD-F8EC-502E-DFAE-E7741E565A80}"/>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Phoneme Grapheme Mapping</a:t>
            </a:r>
          </a:p>
        </p:txBody>
      </p:sp>
      <p:sp>
        <p:nvSpPr>
          <p:cNvPr id="4" name="TextBox 3">
            <a:extLst>
              <a:ext uri="{FF2B5EF4-FFF2-40B4-BE49-F238E27FC236}">
                <a16:creationId xmlns:a16="http://schemas.microsoft.com/office/drawing/2014/main" id="{0E436FF3-1A36-DCE8-5361-A217C8A48AB6}"/>
              </a:ext>
            </a:extLst>
          </p:cNvPr>
          <p:cNvSpPr txBox="1"/>
          <p:nvPr/>
        </p:nvSpPr>
        <p:spPr>
          <a:xfrm>
            <a:off x="297425" y="1669213"/>
            <a:ext cx="11573446" cy="830997"/>
          </a:xfrm>
          <a:prstGeom prst="rect">
            <a:avLst/>
          </a:prstGeom>
          <a:noFill/>
        </p:spPr>
        <p:txBody>
          <a:bodyPr wrap="square">
            <a:spAutoFit/>
          </a:bodyPr>
          <a:lstStyle/>
          <a:p>
            <a:r>
              <a:rPr lang="en-US" sz="2400">
                <a:latin typeface="Calibri Light" panose="020F0302020204030204" pitchFamily="34" charset="0"/>
                <a:cs typeface="Calibri Light" panose="020F0302020204030204" pitchFamily="34" charset="0"/>
              </a:rPr>
              <a:t>Teacher says: “Point to each letter and say its sound, then blend the word (“/s/, /m/, /ă//</a:t>
            </a:r>
            <a:r>
              <a:rPr lang="en-US" sz="2400" err="1">
                <a:latin typeface="Calibri Light" panose="020F0302020204030204" pitchFamily="34" charset="0"/>
                <a:cs typeface="Calibri Light" panose="020F0302020204030204" pitchFamily="34" charset="0"/>
              </a:rPr>
              <a:t>sh</a:t>
            </a:r>
            <a:r>
              <a:rPr lang="en-US" sz="2400">
                <a:latin typeface="Calibri Light" panose="020F0302020204030204" pitchFamily="34" charset="0"/>
                <a:cs typeface="Calibri Light" panose="020F0302020204030204" pitchFamily="34" charset="0"/>
              </a:rPr>
              <a:t>/, SMASH”). Now say each letter as you spell it on the line.” S,M,A,S,H...SMASH. </a:t>
            </a:r>
          </a:p>
        </p:txBody>
      </p:sp>
      <p:graphicFrame>
        <p:nvGraphicFramePr>
          <p:cNvPr id="5" name="Table 4">
            <a:extLst>
              <a:ext uri="{FF2B5EF4-FFF2-40B4-BE49-F238E27FC236}">
                <a16:creationId xmlns:a16="http://schemas.microsoft.com/office/drawing/2014/main" id="{C54D8DF4-ED1D-8A3A-825E-0F91F9A10DF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8019992"/>
              </p:ext>
            </p:extLst>
          </p:nvPr>
        </p:nvGraphicFramePr>
        <p:xfrm>
          <a:off x="998122" y="3621677"/>
          <a:ext cx="5237220" cy="1472228"/>
        </p:xfrm>
        <a:graphic>
          <a:graphicData uri="http://schemas.openxmlformats.org/drawingml/2006/table">
            <a:tbl>
              <a:tblPr firstRow="1" bandRow="1">
                <a:tableStyleId>{5C22544A-7EE6-4342-B048-85BDC9FD1C3A}</a:tableStyleId>
              </a:tblPr>
              <a:tblGrid>
                <a:gridCol w="1309305">
                  <a:extLst>
                    <a:ext uri="{9D8B030D-6E8A-4147-A177-3AD203B41FA5}">
                      <a16:colId xmlns:a16="http://schemas.microsoft.com/office/drawing/2014/main" val="1684400690"/>
                    </a:ext>
                  </a:extLst>
                </a:gridCol>
                <a:gridCol w="1309305">
                  <a:extLst>
                    <a:ext uri="{9D8B030D-6E8A-4147-A177-3AD203B41FA5}">
                      <a16:colId xmlns:a16="http://schemas.microsoft.com/office/drawing/2014/main" val="1698543581"/>
                    </a:ext>
                  </a:extLst>
                </a:gridCol>
                <a:gridCol w="1309305">
                  <a:extLst>
                    <a:ext uri="{9D8B030D-6E8A-4147-A177-3AD203B41FA5}">
                      <a16:colId xmlns:a16="http://schemas.microsoft.com/office/drawing/2014/main" val="2294301865"/>
                    </a:ext>
                  </a:extLst>
                </a:gridCol>
                <a:gridCol w="1309305">
                  <a:extLst>
                    <a:ext uri="{9D8B030D-6E8A-4147-A177-3AD203B41FA5}">
                      <a16:colId xmlns:a16="http://schemas.microsoft.com/office/drawing/2014/main" val="893583761"/>
                    </a:ext>
                  </a:extLst>
                </a:gridCol>
              </a:tblGrid>
              <a:tr h="1472228">
                <a:tc>
                  <a:txBody>
                    <a:bodyPr/>
                    <a:lstStyle/>
                    <a:p>
                      <a:pPr algn="ctr"/>
                      <a:r>
                        <a:rPr lang="en-US" sz="80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0" dirty="0">
                          <a:solidFill>
                            <a:schemeClr val="tx1"/>
                          </a:solidFill>
                        </a:rPr>
                        <a:t>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cxnSp>
        <p:nvCxnSpPr>
          <p:cNvPr id="7" name="Straight Connector 6">
            <a:extLst>
              <a:ext uri="{FF2B5EF4-FFF2-40B4-BE49-F238E27FC236}">
                <a16:creationId xmlns:a16="http://schemas.microsoft.com/office/drawing/2014/main" id="{9BB7EC33-23DE-CBA4-CCF0-B417946CEF19}"/>
              </a:ext>
              <a:ext uri="{C183D7F6-B498-43B3-948B-1728B52AA6E4}">
                <adec:decorative xmlns:adec="http://schemas.microsoft.com/office/drawing/2017/decorative" val="1"/>
              </a:ext>
            </a:extLst>
          </p:cNvPr>
          <p:cNvCxnSpPr>
            <a:cxnSpLocks/>
          </p:cNvCxnSpPr>
          <p:nvPr/>
        </p:nvCxnSpPr>
        <p:spPr>
          <a:xfrm>
            <a:off x="6625389" y="5093905"/>
            <a:ext cx="505326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0270175-97E9-E92B-A6F1-7E0987DBF18F}"/>
              </a:ext>
            </a:extLst>
          </p:cNvPr>
          <p:cNvSpPr txBox="1"/>
          <p:nvPr/>
        </p:nvSpPr>
        <p:spPr>
          <a:xfrm>
            <a:off x="8103848" y="3865348"/>
            <a:ext cx="5053264" cy="1323439"/>
          </a:xfrm>
          <a:prstGeom prst="rect">
            <a:avLst/>
          </a:prstGeom>
          <a:noFill/>
        </p:spPr>
        <p:txBody>
          <a:bodyPr wrap="square" rtlCol="0">
            <a:spAutoFit/>
          </a:bodyPr>
          <a:lstStyle/>
          <a:p>
            <a:r>
              <a:rPr lang="en-US" sz="8000">
                <a:latin typeface="Calibri Light" panose="020F0302020204030204" pitchFamily="34" charset="0"/>
                <a:cs typeface="Calibri Light" panose="020F0302020204030204" pitchFamily="34" charset="0"/>
              </a:rPr>
              <a:t>smash</a:t>
            </a:r>
          </a:p>
        </p:txBody>
      </p:sp>
      <p:sp>
        <p:nvSpPr>
          <p:cNvPr id="3" name="TextBox 2">
            <a:extLst>
              <a:ext uri="{FF2B5EF4-FFF2-40B4-BE49-F238E27FC236}">
                <a16:creationId xmlns:a16="http://schemas.microsoft.com/office/drawing/2014/main" id="{4A3A8A36-4013-4437-28AF-BF7034EDF898}"/>
              </a:ext>
            </a:extLst>
          </p:cNvPr>
          <p:cNvSpPr txBox="1"/>
          <p:nvPr/>
        </p:nvSpPr>
        <p:spPr>
          <a:xfrm>
            <a:off x="10018855" y="6553925"/>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377080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65D2-324E-BC85-6687-50A664055134}"/>
              </a:ext>
            </a:extLst>
          </p:cNvPr>
          <p:cNvSpPr>
            <a:spLocks noGrp="1"/>
          </p:cNvSpPr>
          <p:nvPr>
            <p:ph type="title"/>
          </p:nvPr>
        </p:nvSpPr>
        <p:spPr/>
        <p:txBody>
          <a:bodyPr/>
          <a:lstStyle/>
          <a:p>
            <a:r>
              <a:rPr lang="en-US"/>
              <a:t>PGM in Action</a:t>
            </a:r>
            <a:endParaRPr lang="en-US" dirty="0"/>
          </a:p>
        </p:txBody>
      </p:sp>
      <p:graphicFrame>
        <p:nvGraphicFramePr>
          <p:cNvPr id="3" name="Table 2">
            <a:extLst>
              <a:ext uri="{FF2B5EF4-FFF2-40B4-BE49-F238E27FC236}">
                <a16:creationId xmlns:a16="http://schemas.microsoft.com/office/drawing/2014/main" id="{6EBFD507-B11A-3937-EC88-12B6651D9262}"/>
              </a:ext>
            </a:extLst>
          </p:cNvPr>
          <p:cNvGraphicFramePr>
            <a:graphicFrameLocks noGrp="1"/>
          </p:cNvGraphicFramePr>
          <p:nvPr/>
        </p:nvGraphicFramePr>
        <p:xfrm>
          <a:off x="454780" y="1602782"/>
          <a:ext cx="7183075" cy="5029200"/>
        </p:xfrm>
        <a:graphic>
          <a:graphicData uri="http://schemas.openxmlformats.org/drawingml/2006/table">
            <a:tbl>
              <a:tblPr firstRow="1" bandRow="1">
                <a:tableStyleId>{5C22544A-7EE6-4342-B048-85BDC9FD1C3A}</a:tableStyleId>
              </a:tblPr>
              <a:tblGrid>
                <a:gridCol w="1436615">
                  <a:extLst>
                    <a:ext uri="{9D8B030D-6E8A-4147-A177-3AD203B41FA5}">
                      <a16:colId xmlns:a16="http://schemas.microsoft.com/office/drawing/2014/main" val="3855073714"/>
                    </a:ext>
                  </a:extLst>
                </a:gridCol>
                <a:gridCol w="1436615">
                  <a:extLst>
                    <a:ext uri="{9D8B030D-6E8A-4147-A177-3AD203B41FA5}">
                      <a16:colId xmlns:a16="http://schemas.microsoft.com/office/drawing/2014/main" val="1640770352"/>
                    </a:ext>
                  </a:extLst>
                </a:gridCol>
                <a:gridCol w="1436615">
                  <a:extLst>
                    <a:ext uri="{9D8B030D-6E8A-4147-A177-3AD203B41FA5}">
                      <a16:colId xmlns:a16="http://schemas.microsoft.com/office/drawing/2014/main" val="647810224"/>
                    </a:ext>
                  </a:extLst>
                </a:gridCol>
                <a:gridCol w="1436615">
                  <a:extLst>
                    <a:ext uri="{9D8B030D-6E8A-4147-A177-3AD203B41FA5}">
                      <a16:colId xmlns:a16="http://schemas.microsoft.com/office/drawing/2014/main" val="2579638824"/>
                    </a:ext>
                  </a:extLst>
                </a:gridCol>
                <a:gridCol w="1436615">
                  <a:extLst>
                    <a:ext uri="{9D8B030D-6E8A-4147-A177-3AD203B41FA5}">
                      <a16:colId xmlns:a16="http://schemas.microsoft.com/office/drawing/2014/main" val="2188787018"/>
                    </a:ext>
                  </a:extLst>
                </a:gridCol>
              </a:tblGrid>
              <a:tr h="959603">
                <a:tc>
                  <a:txBody>
                    <a:bodyPr/>
                    <a:lstStyle/>
                    <a:p>
                      <a:pPr algn="ctr"/>
                      <a:r>
                        <a:rPr lang="en-US" sz="6000" dirty="0">
                          <a:solidFill>
                            <a:schemeClr val="tx1"/>
                          </a:solidFill>
                        </a:rPr>
                        <a: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6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6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6941733"/>
                  </a:ext>
                </a:extLst>
              </a:tr>
              <a:tr h="959603">
                <a:tc>
                  <a:txBody>
                    <a:bodyPr/>
                    <a:lstStyle/>
                    <a:p>
                      <a:pPr algn="ctr"/>
                      <a:r>
                        <a:rPr lang="en-US" sz="6000"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812535"/>
                  </a:ext>
                </a:extLst>
              </a:tr>
              <a:tr h="959603">
                <a:tc>
                  <a:txBody>
                    <a:bodyPr/>
                    <a:lstStyle/>
                    <a:p>
                      <a:pPr algn="ctr"/>
                      <a:r>
                        <a:rPr lang="en-US" sz="6000"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614503"/>
                  </a:ext>
                </a:extLst>
              </a:tr>
              <a:tr h="959603">
                <a:tc>
                  <a:txBody>
                    <a:bodyPr/>
                    <a:lstStyle/>
                    <a:p>
                      <a:pPr algn="ctr"/>
                      <a:r>
                        <a:rPr lang="en-US" sz="6000" b="1" dirty="0">
                          <a:solidFill>
                            <a:schemeClr val="tx1"/>
                          </a:solidFill>
                        </a:rPr>
                        <a: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145649"/>
                  </a:ext>
                </a:extLst>
              </a:tr>
              <a:tr h="959603">
                <a:tc>
                  <a:txBody>
                    <a:bodyPr/>
                    <a:lstStyle/>
                    <a:p>
                      <a:pPr algn="ctr"/>
                      <a:r>
                        <a:rPr lang="en-US" sz="6000"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chemeClr val="tx1"/>
                          </a:solidFill>
                        </a:rPr>
                        <a: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3162732"/>
                  </a:ext>
                </a:extLst>
              </a:tr>
            </a:tbl>
          </a:graphicData>
        </a:graphic>
      </p:graphicFrame>
      <p:cxnSp>
        <p:nvCxnSpPr>
          <p:cNvPr id="6" name="Straight Connector 5">
            <a:extLst>
              <a:ext uri="{FF2B5EF4-FFF2-40B4-BE49-F238E27FC236}">
                <a16:creationId xmlns:a16="http://schemas.microsoft.com/office/drawing/2014/main" id="{A5B93426-5234-BDB4-5440-7C032C9C1049}"/>
              </a:ext>
              <a:ext uri="{C183D7F6-B498-43B3-948B-1728B52AA6E4}">
                <adec:decorative xmlns:adec="http://schemas.microsoft.com/office/drawing/2017/decorative" val="1"/>
              </a:ext>
            </a:extLst>
          </p:cNvPr>
          <p:cNvCxnSpPr/>
          <p:nvPr/>
        </p:nvCxnSpPr>
        <p:spPr>
          <a:xfrm>
            <a:off x="7801897" y="2610465"/>
            <a:ext cx="3878826" cy="0"/>
          </a:xfrm>
          <a:prstGeom prst="line">
            <a:avLst/>
          </a:prstGeom>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6AB3B756-0449-B286-AF8B-9D91D9369C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91136" y="3615148"/>
            <a:ext cx="3889585" cy="6097"/>
          </a:xfrm>
          <a:prstGeom prst="rect">
            <a:avLst/>
          </a:prstGeom>
        </p:spPr>
      </p:pic>
      <p:pic>
        <p:nvPicPr>
          <p:cNvPr id="8" name="Picture 7">
            <a:extLst>
              <a:ext uri="{FF2B5EF4-FFF2-40B4-BE49-F238E27FC236}">
                <a16:creationId xmlns:a16="http://schemas.microsoft.com/office/drawing/2014/main" id="{49076E14-97D7-080D-D4D6-6FBEBA6B14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91137" y="5599863"/>
            <a:ext cx="3889585" cy="6097"/>
          </a:xfrm>
          <a:prstGeom prst="rect">
            <a:avLst/>
          </a:prstGeom>
        </p:spPr>
      </p:pic>
      <p:pic>
        <p:nvPicPr>
          <p:cNvPr id="9" name="Picture 8">
            <a:extLst>
              <a:ext uri="{FF2B5EF4-FFF2-40B4-BE49-F238E27FC236}">
                <a16:creationId xmlns:a16="http://schemas.microsoft.com/office/drawing/2014/main" id="{D0954813-605E-B386-BC60-F30A7A24DE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91138" y="4586035"/>
            <a:ext cx="3889585" cy="6097"/>
          </a:xfrm>
          <a:prstGeom prst="rect">
            <a:avLst/>
          </a:prstGeom>
        </p:spPr>
      </p:pic>
      <p:pic>
        <p:nvPicPr>
          <p:cNvPr id="10" name="Picture 9">
            <a:extLst>
              <a:ext uri="{FF2B5EF4-FFF2-40B4-BE49-F238E27FC236}">
                <a16:creationId xmlns:a16="http://schemas.microsoft.com/office/drawing/2014/main" id="{73031A20-A1CC-40B7-7A25-0167F267CF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01897" y="6610642"/>
            <a:ext cx="3889585" cy="6097"/>
          </a:xfrm>
          <a:prstGeom prst="rect">
            <a:avLst/>
          </a:prstGeom>
        </p:spPr>
      </p:pic>
      <p:sp>
        <p:nvSpPr>
          <p:cNvPr id="11" name="TextBox 10">
            <a:extLst>
              <a:ext uri="{FF2B5EF4-FFF2-40B4-BE49-F238E27FC236}">
                <a16:creationId xmlns:a16="http://schemas.microsoft.com/office/drawing/2014/main" id="{0C90B6D4-159E-D0E9-FAD8-2FF298032344}"/>
              </a:ext>
            </a:extLst>
          </p:cNvPr>
          <p:cNvSpPr txBox="1"/>
          <p:nvPr/>
        </p:nvSpPr>
        <p:spPr>
          <a:xfrm>
            <a:off x="8023123" y="1858297"/>
            <a:ext cx="2462980" cy="1015663"/>
          </a:xfrm>
          <a:prstGeom prst="rect">
            <a:avLst/>
          </a:prstGeom>
          <a:noFill/>
        </p:spPr>
        <p:txBody>
          <a:bodyPr wrap="square" rtlCol="0">
            <a:spAutoFit/>
          </a:bodyPr>
          <a:lstStyle/>
          <a:p>
            <a:r>
              <a:rPr lang="en-US" sz="6000" dirty="0"/>
              <a:t>shop</a:t>
            </a:r>
          </a:p>
        </p:txBody>
      </p:sp>
      <p:sp>
        <p:nvSpPr>
          <p:cNvPr id="12" name="TextBox 11">
            <a:extLst>
              <a:ext uri="{FF2B5EF4-FFF2-40B4-BE49-F238E27FC236}">
                <a16:creationId xmlns:a16="http://schemas.microsoft.com/office/drawing/2014/main" id="{037D37D7-462A-D9D9-0D44-AA8BCA09B78C}"/>
              </a:ext>
            </a:extLst>
          </p:cNvPr>
          <p:cNvSpPr txBox="1"/>
          <p:nvPr/>
        </p:nvSpPr>
        <p:spPr>
          <a:xfrm>
            <a:off x="8023123" y="2846439"/>
            <a:ext cx="2861187" cy="1015663"/>
          </a:xfrm>
          <a:prstGeom prst="rect">
            <a:avLst/>
          </a:prstGeom>
          <a:noFill/>
        </p:spPr>
        <p:txBody>
          <a:bodyPr wrap="square" rtlCol="0">
            <a:spAutoFit/>
          </a:bodyPr>
          <a:lstStyle/>
          <a:p>
            <a:r>
              <a:rPr lang="en-US" sz="6000" dirty="0"/>
              <a:t>wish</a:t>
            </a:r>
          </a:p>
        </p:txBody>
      </p:sp>
      <p:sp>
        <p:nvSpPr>
          <p:cNvPr id="13" name="TextBox 12">
            <a:extLst>
              <a:ext uri="{FF2B5EF4-FFF2-40B4-BE49-F238E27FC236}">
                <a16:creationId xmlns:a16="http://schemas.microsoft.com/office/drawing/2014/main" id="{CFAA8C8C-BD03-B855-4946-0DE89858FB59}"/>
              </a:ext>
            </a:extLst>
          </p:cNvPr>
          <p:cNvSpPr txBox="1"/>
          <p:nvPr/>
        </p:nvSpPr>
        <p:spPr>
          <a:xfrm>
            <a:off x="8023123" y="3795005"/>
            <a:ext cx="3052916" cy="1015663"/>
          </a:xfrm>
          <a:prstGeom prst="rect">
            <a:avLst/>
          </a:prstGeom>
          <a:noFill/>
        </p:spPr>
        <p:txBody>
          <a:bodyPr wrap="square" rtlCol="0">
            <a:spAutoFit/>
          </a:bodyPr>
          <a:lstStyle/>
          <a:p>
            <a:r>
              <a:rPr lang="en-US" sz="6000" dirty="0"/>
              <a:t>dash</a:t>
            </a:r>
          </a:p>
        </p:txBody>
      </p:sp>
      <p:sp>
        <p:nvSpPr>
          <p:cNvPr id="15" name="TextBox 14">
            <a:extLst>
              <a:ext uri="{FF2B5EF4-FFF2-40B4-BE49-F238E27FC236}">
                <a16:creationId xmlns:a16="http://schemas.microsoft.com/office/drawing/2014/main" id="{124A5DED-7E1F-F0EA-5D00-C58A7CE98F5B}"/>
              </a:ext>
            </a:extLst>
          </p:cNvPr>
          <p:cNvSpPr txBox="1"/>
          <p:nvPr/>
        </p:nvSpPr>
        <p:spPr>
          <a:xfrm>
            <a:off x="8023123" y="4806712"/>
            <a:ext cx="2315496" cy="1015663"/>
          </a:xfrm>
          <a:prstGeom prst="rect">
            <a:avLst/>
          </a:prstGeom>
          <a:noFill/>
        </p:spPr>
        <p:txBody>
          <a:bodyPr wrap="square" rtlCol="0">
            <a:spAutoFit/>
          </a:bodyPr>
          <a:lstStyle/>
          <a:p>
            <a:r>
              <a:rPr lang="en-US" sz="6000" dirty="0"/>
              <a:t>shed</a:t>
            </a:r>
          </a:p>
        </p:txBody>
      </p:sp>
      <p:sp>
        <p:nvSpPr>
          <p:cNvPr id="16" name="TextBox 15">
            <a:extLst>
              <a:ext uri="{FF2B5EF4-FFF2-40B4-BE49-F238E27FC236}">
                <a16:creationId xmlns:a16="http://schemas.microsoft.com/office/drawing/2014/main" id="{ACC1EE9E-C055-576E-9409-AD6006729356}"/>
              </a:ext>
            </a:extLst>
          </p:cNvPr>
          <p:cNvSpPr txBox="1"/>
          <p:nvPr/>
        </p:nvSpPr>
        <p:spPr>
          <a:xfrm>
            <a:off x="8023123" y="5816885"/>
            <a:ext cx="2315496" cy="1015663"/>
          </a:xfrm>
          <a:prstGeom prst="rect">
            <a:avLst/>
          </a:prstGeom>
          <a:noFill/>
        </p:spPr>
        <p:txBody>
          <a:bodyPr wrap="square" rtlCol="0">
            <a:spAutoFit/>
          </a:bodyPr>
          <a:lstStyle/>
          <a:p>
            <a:r>
              <a:rPr lang="en-US" sz="6000" dirty="0"/>
              <a:t>splash</a:t>
            </a:r>
          </a:p>
        </p:txBody>
      </p:sp>
      <p:sp>
        <p:nvSpPr>
          <p:cNvPr id="4" name="TextBox 3">
            <a:extLst>
              <a:ext uri="{FF2B5EF4-FFF2-40B4-BE49-F238E27FC236}">
                <a16:creationId xmlns:a16="http://schemas.microsoft.com/office/drawing/2014/main" id="{09546CFF-BB76-38DE-EF6A-5ACA075E0F2E}"/>
              </a:ext>
            </a:extLst>
          </p:cNvPr>
          <p:cNvSpPr txBox="1"/>
          <p:nvPr/>
        </p:nvSpPr>
        <p:spPr>
          <a:xfrm>
            <a:off x="10081486" y="6631982"/>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415609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7560-CC46-99CA-5308-454270EBCC64}"/>
              </a:ext>
            </a:extLst>
          </p:cNvPr>
          <p:cNvSpPr>
            <a:spLocks noGrp="1"/>
          </p:cNvSpPr>
          <p:nvPr>
            <p:ph type="title"/>
          </p:nvPr>
        </p:nvSpPr>
        <p:spPr>
          <a:xfrm>
            <a:off x="297425" y="380255"/>
            <a:ext cx="8934400" cy="527100"/>
          </a:xfrm>
        </p:spPr>
        <p:txBody>
          <a:bodyPr/>
          <a:lstStyle/>
          <a:p>
            <a:r>
              <a:rPr lang="en-US" sz="4000"/>
              <a:t>Scaffolding and Differentiation</a:t>
            </a:r>
          </a:p>
        </p:txBody>
      </p:sp>
      <p:sp>
        <p:nvSpPr>
          <p:cNvPr id="3" name="TextBox 2">
            <a:extLst>
              <a:ext uri="{FF2B5EF4-FFF2-40B4-BE49-F238E27FC236}">
                <a16:creationId xmlns:a16="http://schemas.microsoft.com/office/drawing/2014/main" id="{67161A71-F8F4-2405-1D49-AABC1D8590E1}"/>
              </a:ext>
            </a:extLst>
          </p:cNvPr>
          <p:cNvSpPr txBox="1"/>
          <p:nvPr/>
        </p:nvSpPr>
        <p:spPr>
          <a:xfrm>
            <a:off x="297425" y="1520380"/>
            <a:ext cx="11956440" cy="646331"/>
          </a:xfrm>
          <a:prstGeom prst="rect">
            <a:avLst/>
          </a:prstGeom>
          <a:noFill/>
        </p:spPr>
        <p:txBody>
          <a:bodyPr wrap="square" rtlCol="0">
            <a:spAutoFit/>
          </a:bodyPr>
          <a:lstStyle/>
          <a:p>
            <a:r>
              <a:rPr lang="en-US"/>
              <a:t>If you are working with students who are below or well below benchmark, or who have reading difficulties, enhancing the routine for these phoneme level skills will support all students in whole and small group instruction</a:t>
            </a:r>
          </a:p>
        </p:txBody>
      </p:sp>
      <p:pic>
        <p:nvPicPr>
          <p:cNvPr id="5" name="Picture 4" descr="PGM Routine with Enriched Phoneme Instruction&#10;Say the word for correct articulation&#10;Tap the sounds and clearly say the sounds&#10;Count how many sounds (Count your fingers)&#10;Draw &quot;parking spots&quot; for the spellings of the sounds in the boxes&#10;Map the sounds with the chips&#10;Say the sound then spell the sound&#10;Read the word&#10;Write the word&#10;Put the word in a sentence">
            <a:extLst>
              <a:ext uri="{FF2B5EF4-FFF2-40B4-BE49-F238E27FC236}">
                <a16:creationId xmlns:a16="http://schemas.microsoft.com/office/drawing/2014/main" id="{5C1A03E7-BC77-88A8-49C3-45623CE6DE6B}"/>
              </a:ext>
            </a:extLst>
          </p:cNvPr>
          <p:cNvPicPr>
            <a:picLocks noChangeAspect="1"/>
          </p:cNvPicPr>
          <p:nvPr/>
        </p:nvPicPr>
        <p:blipFill>
          <a:blip r:embed="rId3"/>
          <a:stretch>
            <a:fillRect/>
          </a:stretch>
        </p:blipFill>
        <p:spPr>
          <a:xfrm>
            <a:off x="1190373" y="2212886"/>
            <a:ext cx="9811254" cy="4159464"/>
          </a:xfrm>
          <a:prstGeom prst="rect">
            <a:avLst/>
          </a:prstGeom>
        </p:spPr>
      </p:pic>
      <p:pic>
        <p:nvPicPr>
          <p:cNvPr id="8" name="Picture 7" descr="Cited source - The Transformative Reading Teacher Group, used with permission">
            <a:extLst>
              <a:ext uri="{FF2B5EF4-FFF2-40B4-BE49-F238E27FC236}">
                <a16:creationId xmlns:a16="http://schemas.microsoft.com/office/drawing/2014/main" id="{D6D7A134-4896-E38D-E67D-63622C8BBFAA}"/>
              </a:ext>
            </a:extLst>
          </p:cNvPr>
          <p:cNvPicPr>
            <a:picLocks noChangeAspect="1"/>
          </p:cNvPicPr>
          <p:nvPr/>
        </p:nvPicPr>
        <p:blipFill>
          <a:blip r:embed="rId4"/>
          <a:stretch>
            <a:fillRect/>
          </a:stretch>
        </p:blipFill>
        <p:spPr>
          <a:xfrm>
            <a:off x="1190373" y="6418525"/>
            <a:ext cx="6007869" cy="439475"/>
          </a:xfrm>
          <a:prstGeom prst="rect">
            <a:avLst/>
          </a:prstGeom>
        </p:spPr>
      </p:pic>
    </p:spTree>
    <p:extLst>
      <p:ext uri="{BB962C8B-B14F-4D97-AF65-F5344CB8AC3E}">
        <p14:creationId xmlns:p14="http://schemas.microsoft.com/office/powerpoint/2010/main" val="93041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F7560-CC46-99CA-5308-454270EBCC64}"/>
              </a:ext>
            </a:extLst>
          </p:cNvPr>
          <p:cNvSpPr>
            <a:spLocks noGrp="1"/>
          </p:cNvSpPr>
          <p:nvPr>
            <p:ph type="title"/>
          </p:nvPr>
        </p:nvSpPr>
        <p:spPr>
          <a:xfrm>
            <a:off x="1351078" y="1257858"/>
            <a:ext cx="3863120" cy="4342283"/>
          </a:xfrm>
        </p:spPr>
        <p:txBody>
          <a:bodyPr vert="horz" lIns="91440" tIns="45720" rIns="91440" bIns="45720" rtlCol="0" anchor="ctr">
            <a:normAutofit/>
          </a:bodyPr>
          <a:lstStyle/>
          <a:p>
            <a:pPr>
              <a:spcBef>
                <a:spcPct val="0"/>
              </a:spcBef>
            </a:pPr>
            <a:r>
              <a:rPr lang="en-US" sz="3700" kern="1200">
                <a:solidFill>
                  <a:srgbClr val="FFFFFF"/>
                </a:solidFill>
                <a:latin typeface="+mj-lt"/>
                <a:ea typeface="+mj-ea"/>
                <a:cs typeface="+mj-cs"/>
              </a:rPr>
              <a:t>Scaffolding and Differentiation</a:t>
            </a: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94D1FEC-19D7-3136-FCC3-F6E9265F95AF}"/>
              </a:ext>
            </a:extLst>
          </p:cNvPr>
          <p:cNvSpPr txBox="1"/>
          <p:nvPr/>
        </p:nvSpPr>
        <p:spPr>
          <a:xfrm>
            <a:off x="5370153" y="1526033"/>
            <a:ext cx="5911799" cy="4146798"/>
          </a:xfrm>
          <a:prstGeom prst="rect">
            <a:avLst/>
          </a:prstGeom>
        </p:spPr>
        <p:txBody>
          <a:bodyPr vert="horz" lIns="91440" tIns="45720" rIns="91440" bIns="45720" rtlCol="0">
            <a:noAutofit/>
          </a:bodyPr>
          <a:lstStyle/>
          <a:p>
            <a:pPr>
              <a:lnSpc>
                <a:spcPct val="90000"/>
              </a:lnSpc>
              <a:spcAft>
                <a:spcPts val="600"/>
              </a:spcAft>
            </a:pPr>
            <a:r>
              <a:rPr lang="en-US" sz="2200" b="1">
                <a:latin typeface="Calibri" panose="020F0502020204030204" pitchFamily="34" charset="0"/>
                <a:cs typeface="Calibri" panose="020F0502020204030204" pitchFamily="34" charset="0"/>
              </a:rPr>
              <a:t>As students become more skilled: </a:t>
            </a:r>
          </a:p>
          <a:p>
            <a:pPr indent="-228600">
              <a:lnSpc>
                <a:spcPct val="90000"/>
              </a:lnSpc>
              <a:spcAft>
                <a:spcPts val="600"/>
              </a:spcAft>
              <a:buFont typeface="Arial" panose="020B0604020202020204" pitchFamily="34" charset="0"/>
              <a:buChar char="•"/>
            </a:pPr>
            <a:r>
              <a:rPr lang="en-US" sz="2200">
                <a:latin typeface="Calibri" panose="020F0502020204030204" pitchFamily="34" charset="0"/>
                <a:cs typeface="Calibri" panose="020F0502020204030204" pitchFamily="34" charset="0"/>
              </a:rPr>
              <a:t> The disks can be removed, and students can simply tap or mark the sound boxes with a pencil. </a:t>
            </a:r>
          </a:p>
          <a:p>
            <a:pPr indent="-228600">
              <a:lnSpc>
                <a:spcPct val="90000"/>
              </a:lnSpc>
              <a:spcAft>
                <a:spcPts val="600"/>
              </a:spcAft>
              <a:buFont typeface="Arial" panose="020B0604020202020204" pitchFamily="34" charset="0"/>
              <a:buChar char="•"/>
            </a:pPr>
            <a:r>
              <a:rPr lang="en-US" sz="2200">
                <a:latin typeface="Calibri" panose="020F0502020204030204" pitchFamily="34" charset="0"/>
                <a:cs typeface="Calibri" panose="020F0502020204030204" pitchFamily="34" charset="0"/>
              </a:rPr>
              <a:t> Use less prompting. For example, say “Sound? Letter?” </a:t>
            </a:r>
          </a:p>
          <a:p>
            <a:pPr indent="-228600">
              <a:lnSpc>
                <a:spcPct val="90000"/>
              </a:lnSpc>
              <a:spcAft>
                <a:spcPts val="600"/>
              </a:spcAft>
              <a:buFont typeface="Arial" panose="020B0604020202020204" pitchFamily="34" charset="0"/>
              <a:buChar char="•"/>
            </a:pPr>
            <a:r>
              <a:rPr lang="en-US" sz="2200">
                <a:latin typeface="Calibri" panose="020F0502020204030204" pitchFamily="34" charset="0"/>
                <a:cs typeface="Calibri" panose="020F0502020204030204" pitchFamily="34" charset="0"/>
              </a:rPr>
              <a:t>More advanced students can complete the process for each word independently with monitoring by the teacher. </a:t>
            </a:r>
          </a:p>
          <a:p>
            <a:pPr indent="-228600">
              <a:lnSpc>
                <a:spcPct val="90000"/>
              </a:lnSpc>
              <a:spcAft>
                <a:spcPts val="600"/>
              </a:spcAft>
              <a:buFont typeface="Arial" panose="020B0604020202020204" pitchFamily="34" charset="0"/>
              <a:buChar char="•"/>
            </a:pPr>
            <a:r>
              <a:rPr lang="en-US" sz="2200">
                <a:latin typeface="Calibri" panose="020F0502020204030204" pitchFamily="34" charset="0"/>
                <a:cs typeface="Calibri" panose="020F0502020204030204" pitchFamily="34" charset="0"/>
              </a:rPr>
              <a:t> Consider using the words “phoneme” and “grapheme” instead of “sound” and “letter(s)”. </a:t>
            </a:r>
          </a:p>
          <a:p>
            <a:pPr indent="-228600">
              <a:lnSpc>
                <a:spcPct val="90000"/>
              </a:lnSpc>
              <a:spcAft>
                <a:spcPts val="600"/>
              </a:spcAft>
              <a:buFont typeface="Arial" panose="020B0604020202020204" pitchFamily="34" charset="0"/>
              <a:buChar char="•"/>
            </a:pPr>
            <a:r>
              <a:rPr lang="en-US" sz="2200">
                <a:latin typeface="Calibri" panose="020F0502020204030204" pitchFamily="34" charset="0"/>
                <a:cs typeface="Calibri" panose="020F0502020204030204" pitchFamily="34" charset="0"/>
              </a:rPr>
              <a:t>Children can handle this more specific language if it is taught explicitly. </a:t>
            </a:r>
          </a:p>
        </p:txBody>
      </p:sp>
      <p:pic>
        <p:nvPicPr>
          <p:cNvPr id="6" name="Picture 5">
            <a:extLst>
              <a:ext uri="{FF2B5EF4-FFF2-40B4-BE49-F238E27FC236}">
                <a16:creationId xmlns:a16="http://schemas.microsoft.com/office/drawing/2014/main" id="{DD023F9D-3ABD-6C1B-C3CF-EB2933C99F58}"/>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55977" y="6000448"/>
            <a:ext cx="1024421" cy="640080"/>
          </a:xfrm>
          <a:prstGeom prst="rect">
            <a:avLst/>
          </a:prstGeom>
        </p:spPr>
      </p:pic>
    </p:spTree>
    <p:extLst>
      <p:ext uri="{BB962C8B-B14F-4D97-AF65-F5344CB8AC3E}">
        <p14:creationId xmlns:p14="http://schemas.microsoft.com/office/powerpoint/2010/main" val="2535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65726"/>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6C1EF7-E027-7C12-D5E7-3DA71012C2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Understand the foundational knowledge for phoneme grapheme mapping​&#10;&#10;Engage in academic discourse on evidence-based instructional considerations​&#10;&#10;Incorporate a PGM routine through modeling and practice ​&#10;&#10;Develop a plan to assess and progress monitor​&#10;&#10;Determine personalized next steps for implementation">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1081592174"/>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44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Photo of two teachers talking and collaborating. ">
            <a:extLst>
              <a:ext uri="{FF2B5EF4-FFF2-40B4-BE49-F238E27FC236}">
                <a16:creationId xmlns:a16="http://schemas.microsoft.com/office/drawing/2014/main" id="{87A0C4F0-E30B-C0EE-4C3D-AB63A737E3C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3" name="TextBox 2">
            <a:extLst>
              <a:ext uri="{FF2B5EF4-FFF2-40B4-BE49-F238E27FC236}">
                <a16:creationId xmlns:a16="http://schemas.microsoft.com/office/drawing/2014/main" id="{616468F5-7E79-D515-7B0B-ADA337AC3ED0}"/>
              </a:ext>
              <a:ext uri="{C183D7F6-B498-43B3-948B-1728B52AA6E4}">
                <adec:decorative xmlns:adec="http://schemas.microsoft.com/office/drawing/2017/decorative" val="0"/>
              </a:ext>
            </a:extLst>
          </p:cNvPr>
          <p:cNvSpPr txBox="1"/>
          <p:nvPr/>
        </p:nvSpPr>
        <p:spPr>
          <a:xfrm>
            <a:off x="445749" y="5362655"/>
            <a:ext cx="4771880" cy="369332"/>
          </a:xfrm>
          <a:prstGeom prst="rect">
            <a:avLst/>
          </a:prstGeom>
          <a:noFill/>
        </p:spPr>
        <p:txBody>
          <a:bodyPr wrap="square" lIns="91440" tIns="45720" rIns="91440" bIns="45720" rtlCol="0" anchor="t">
            <a:spAutoFit/>
          </a:bodyPr>
          <a:lstStyle/>
          <a:p>
            <a:r>
              <a:rPr lang="en-US" dirty="0">
                <a:hlinkClick r:id="rId4"/>
              </a:rPr>
              <a:t>CDE Phoneme Grapheme Mapping Directions </a:t>
            </a:r>
            <a:r>
              <a:rPr lang="en-US" dirty="0"/>
              <a:t> </a:t>
            </a:r>
            <a:endParaRPr lang="en-US"/>
          </a:p>
        </p:txBody>
      </p:sp>
      <p:graphicFrame>
        <p:nvGraphicFramePr>
          <p:cNvPr id="5" name="Diagram 4" descr="Interactive Activity Directions: &#10;Plan with your grade level teams or colleagues to clear up misconceptions, adjust this routine to fit your existing programming, share feedback on materials, and/or practice the routine with adjustments for your classroom during this time.">
            <a:extLst>
              <a:ext uri="{FF2B5EF4-FFF2-40B4-BE49-F238E27FC236}">
                <a16:creationId xmlns:a16="http://schemas.microsoft.com/office/drawing/2014/main" id="{B99F6644-135A-CD22-26D8-5E779C39EFD7}"/>
              </a:ext>
            </a:extLst>
          </p:cNvPr>
          <p:cNvGraphicFramePr/>
          <p:nvPr>
            <p:extLst>
              <p:ext uri="{D42A27DB-BD31-4B8C-83A1-F6EECF244321}">
                <p14:modId xmlns:p14="http://schemas.microsoft.com/office/powerpoint/2010/main" val="217784230"/>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BC4EDEC4-5B45-D146-A8B6-2979A404974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6570678"/>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TextBox 3">
            <a:extLst>
              <a:ext uri="{FF2B5EF4-FFF2-40B4-BE49-F238E27FC236}">
                <a16:creationId xmlns:a16="http://schemas.microsoft.com/office/drawing/2014/main" id="{F8F65660-E45C-7DBE-F32A-6CDFFBC56AF5}"/>
              </a:ext>
            </a:extLst>
          </p:cNvPr>
          <p:cNvSpPr txBox="1"/>
          <p:nvPr/>
        </p:nvSpPr>
        <p:spPr>
          <a:xfrm>
            <a:off x="10108693" y="6632772"/>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2532760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Scaffolding and Differentiation </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739759"/>
          </a:xfrm>
          <a:prstGeom prst="rect">
            <a:avLst/>
          </a:prstGeom>
          <a:noFill/>
        </p:spPr>
        <p:txBody>
          <a:bodyPr wrap="square" rtlCol="0">
            <a:spAutoFit/>
          </a:bodyPr>
          <a:lstStyle/>
          <a:p>
            <a:r>
              <a:rPr lang="en-US" sz="2400"/>
              <a:t>Let’s take a few minutes to discuss how you will implement this routine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phonics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a:extLst>
              <a:ext uri="{FF2B5EF4-FFF2-40B4-BE49-F238E27FC236}">
                <a16:creationId xmlns:a16="http://schemas.microsoft.com/office/drawing/2014/main" id="{EE3FEE35-A666-7CA3-88A0-92C748A5F21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a:extLst>
              <a:ext uri="{FF2B5EF4-FFF2-40B4-BE49-F238E27FC236}">
                <a16:creationId xmlns:a16="http://schemas.microsoft.com/office/drawing/2014/main" id="{115D1176-8FAD-0722-73B3-F8AA480516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rPr>
              <a:t>After practicing this PGM routine, </a:t>
            </a:r>
          </a:p>
          <a:p>
            <a:r>
              <a:rPr lang="en-US" sz="3200">
                <a:solidFill>
                  <a:schemeClr val="tx1"/>
                </a:solidFill>
              </a:rPr>
              <a:t>what questions do you still have? </a:t>
            </a:r>
          </a:p>
          <a:p>
            <a:endParaRPr lang="en-US" sz="2400">
              <a:solidFill>
                <a:schemeClr val="tx1"/>
              </a:solidFill>
            </a:endParaRPr>
          </a:p>
          <a:p>
            <a:endParaRPr lang="en-US" sz="2400">
              <a:solidFill>
                <a:schemeClr val="tx1"/>
              </a:solidFill>
            </a:endParaRPr>
          </a:p>
        </p:txBody>
      </p:sp>
      <p:pic>
        <p:nvPicPr>
          <p:cNvPr id="2" name="Picture 1">
            <a:extLst>
              <a:ext uri="{FF2B5EF4-FFF2-40B4-BE49-F238E27FC236}">
                <a16:creationId xmlns:a16="http://schemas.microsoft.com/office/drawing/2014/main" id="{83E74301-206A-F0E2-8B5E-4378F93DDBE8}"/>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
        <p:nvSpPr>
          <p:cNvPr id="4" name="TextBox 3">
            <a:extLst>
              <a:ext uri="{FF2B5EF4-FFF2-40B4-BE49-F238E27FC236}">
                <a16:creationId xmlns:a16="http://schemas.microsoft.com/office/drawing/2014/main" id="{B15A1AFC-41CA-03B7-09BA-87CAEBC6CEAC}"/>
              </a:ext>
            </a:extLst>
          </p:cNvPr>
          <p:cNvSpPr txBox="1"/>
          <p:nvPr/>
        </p:nvSpPr>
        <p:spPr>
          <a:xfrm>
            <a:off x="7501124" y="6436165"/>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2377618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59"/>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413820"/>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231928"/>
          </a:xfrm>
          <a:prstGeom prst="rect">
            <a:avLst/>
          </a:prstGeom>
          <a:noFill/>
        </p:spPr>
        <p:txBody>
          <a:bodyPr wrap="square" rtlCol="0">
            <a:spAutoFit/>
          </a:bodyPr>
          <a:lstStyle/>
          <a:p>
            <a:pPr rtl="0" fontAlgn="base">
              <a:spcBef>
                <a:spcPts val="1000"/>
              </a:spcBef>
              <a:spcAft>
                <a:spcPts val="0"/>
              </a:spcAft>
            </a:pPr>
            <a:r>
              <a:rPr lang="en-US" sz="2400" b="0" i="0" u="none" strike="noStrike" dirty="0">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dirty="0">
                <a:solidFill>
                  <a:srgbClr val="000000"/>
                </a:solidFill>
                <a:effectLst/>
              </a:rPr>
              <a:t>Write down what you plan to do with the information you learned today during this session and how it will impact your students learning.</a:t>
            </a:r>
          </a:p>
          <a:p>
            <a:pPr marL="742950" lvl="1" indent="-285750" fontAlgn="base">
              <a:spcBef>
                <a:spcPts val="1000"/>
              </a:spcBef>
              <a:buFont typeface="+mj-lt"/>
              <a:buAutoNum type="arabicPeriod"/>
            </a:pPr>
            <a:r>
              <a:rPr lang="en-US" sz="2000" b="0" i="0" u="none" strike="noStrike" dirty="0">
                <a:solidFill>
                  <a:srgbClr val="000000"/>
                </a:solidFill>
                <a:effectLst/>
              </a:rPr>
              <a:t>How will you refine or improve your phoneme grapheme mapping routine?   </a:t>
            </a:r>
          </a:p>
          <a:p>
            <a:pPr marL="742950" lvl="1" indent="-285750" rtl="0" fontAlgn="base">
              <a:spcBef>
                <a:spcPts val="1000"/>
              </a:spcBef>
              <a:spcAft>
                <a:spcPts val="1000"/>
              </a:spcAft>
              <a:buFont typeface="+mj-lt"/>
              <a:buAutoNum type="arabicPeriod"/>
            </a:pPr>
            <a:r>
              <a:rPr lang="en-US" sz="2000" b="0" i="0" u="none" strike="noStrike" dirty="0">
                <a:solidFill>
                  <a:srgbClr val="000000"/>
                </a:solidFill>
                <a:effectLst/>
              </a:rPr>
              <a:t>What part of your phonics instruction would you like to continue developing or want feedback on?  </a:t>
            </a:r>
            <a:endParaRPr lang="en-US" sz="1400" dirty="0"/>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
        <p:nvSpPr>
          <p:cNvPr id="4" name="TextBox 3">
            <a:extLst>
              <a:ext uri="{FF2B5EF4-FFF2-40B4-BE49-F238E27FC236}">
                <a16:creationId xmlns:a16="http://schemas.microsoft.com/office/drawing/2014/main" id="{44C17E56-C5BB-563F-711C-B19901AC510D}"/>
              </a:ext>
            </a:extLst>
          </p:cNvPr>
          <p:cNvSpPr txBox="1"/>
          <p:nvPr/>
        </p:nvSpPr>
        <p:spPr>
          <a:xfrm>
            <a:off x="10043907" y="6596390"/>
            <a:ext cx="6092456" cy="261610"/>
          </a:xfrm>
          <a:prstGeom prst="rect">
            <a:avLst/>
          </a:prstGeom>
          <a:noFill/>
        </p:spPr>
        <p:txBody>
          <a:bodyPr wrap="square">
            <a:spAutoFit/>
          </a:bodyPr>
          <a:lstStyle/>
          <a:p>
            <a:r>
              <a:rPr lang="en-US" sz="1100" dirty="0"/>
              <a:t>PHONEME GRAPHEME MAPPING™</a:t>
            </a:r>
          </a:p>
        </p:txBody>
      </p:sp>
    </p:spTree>
    <p:extLst>
      <p:ext uri="{BB962C8B-B14F-4D97-AF65-F5344CB8AC3E}">
        <p14:creationId xmlns:p14="http://schemas.microsoft.com/office/powerpoint/2010/main" val="2631190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Graphic representation for this adaptation  of the Model for Complex Change by Lippett and Knoster (1987) ">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474455" y="5870323"/>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9464404"/>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470857769"/>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92947270"/>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327056807"/>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946095976"/>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Tree>
    <p:extLst>
      <p:ext uri="{BB962C8B-B14F-4D97-AF65-F5344CB8AC3E}">
        <p14:creationId xmlns:p14="http://schemas.microsoft.com/office/powerpoint/2010/main" val="1979003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Resources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3549650" y="158750"/>
            <a:ext cx="8642350" cy="527050"/>
          </a:xfrm>
          <a:prstGeom prst="rect">
            <a:avLst/>
          </a:prstGeom>
        </p:spPr>
        <p:txBody>
          <a:bodyPr>
            <a:normAutofit fontScale="90000"/>
          </a:bodyPr>
          <a:lstStyle/>
          <a:p>
            <a:r>
              <a:rPr lang="en-US" sz="4000">
                <a:solidFill>
                  <a:srgbClr val="754866"/>
                </a:solidFill>
                <a:latin typeface="Museo Slab 500" panose="02000000000000000000" pitchFamily="50" charset="0"/>
              </a:rPr>
              <a:t>Presentation Resources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descr="READ Act Legislation Resources">
            <a:extLst>
              <a:ext uri="{FF2B5EF4-FFF2-40B4-BE49-F238E27FC236}">
                <a16:creationId xmlns:a16="http://schemas.microsoft.com/office/drawing/2014/main" id="{B6F06207-BA7E-4776-B8C3-7A349C7581FB}"/>
              </a:ext>
            </a:extLst>
          </p:cNvPr>
          <p:cNvGrpSpPr/>
          <p:nvPr/>
        </p:nvGrpSpPr>
        <p:grpSpPr>
          <a:xfrm>
            <a:off x="1770607" y="920041"/>
            <a:ext cx="3589095" cy="3107359"/>
            <a:chOff x="448332" y="982838"/>
            <a:chExt cx="3589095" cy="3107359"/>
          </a:xfrm>
        </p:grpSpPr>
        <p:pic>
          <p:nvPicPr>
            <p:cNvPr id="17" name="Graphic 16" descr="Scales of justice outline">
              <a:extLst>
                <a:ext uri="{FF2B5EF4-FFF2-40B4-BE49-F238E27FC236}">
                  <a16:creationId xmlns:a16="http://schemas.microsoft.com/office/drawing/2014/main" id="{BD305213-F605-4CE2-BB91-B0D20F5BB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99" y="982838"/>
              <a:ext cx="709195" cy="709195"/>
            </a:xfrm>
            <a:prstGeom prst="rect">
              <a:avLst/>
            </a:prstGeom>
          </p:spPr>
        </p:pic>
        <p:sp>
          <p:nvSpPr>
            <p:cNvPr id="18" name="TextBox 17">
              <a:extLst>
                <a:ext uri="{FF2B5EF4-FFF2-40B4-BE49-F238E27FC236}">
                  <a16:creationId xmlns:a16="http://schemas.microsoft.com/office/drawing/2014/main" id="{FDD36F36-9388-4D04-8246-AE13F6E9A839}"/>
                </a:ext>
              </a:extLst>
            </p:cNvPr>
            <p:cNvSpPr txBox="1"/>
            <p:nvPr/>
          </p:nvSpPr>
          <p:spPr>
            <a:xfrm>
              <a:off x="448332" y="1781873"/>
              <a:ext cx="3589095" cy="2308324"/>
            </a:xfrm>
            <a:prstGeom prst="rect">
              <a:avLst/>
            </a:prstGeom>
            <a:noFill/>
          </p:spPr>
          <p:txBody>
            <a:bodyPr wrap="square" rtlCol="0">
              <a:spAutoFit/>
            </a:bodyPr>
            <a:lstStyle/>
            <a:p>
              <a:r>
                <a:rPr lang="en-US">
                  <a:solidFill>
                    <a:srgbClr val="0070C0"/>
                  </a:solidFill>
                  <a:cs typeface="Calibri Light" panose="020F0302020204030204" pitchFamily="34" charset="0"/>
                  <a:hlinkClick r:id="rId5">
                    <a:extLst>
                      <a:ext uri="{A12FA001-AC4F-418D-AE19-62706E023703}">
                        <ahyp:hlinkClr xmlns:ahyp="http://schemas.microsoft.com/office/drawing/2018/hyperlinkcolor" val="tx"/>
                      </a:ext>
                    </a:extLst>
                  </a:hlinkClick>
                </a:rPr>
                <a:t>READ Act Statute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6">
                    <a:extLst>
                      <a:ext uri="{A12FA001-AC4F-418D-AE19-62706E023703}">
                        <ahyp:hlinkClr xmlns:ahyp="http://schemas.microsoft.com/office/drawing/2018/hyperlinkcolor" val="tx"/>
                      </a:ext>
                    </a:extLst>
                  </a:hlinkClick>
                </a:rPr>
                <a:t>READ Act Rule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7">
                    <a:extLst>
                      <a:ext uri="{A12FA001-AC4F-418D-AE19-62706E023703}">
                        <ahyp:hlinkClr xmlns:ahyp="http://schemas.microsoft.com/office/drawing/2018/hyperlinkcolor" val="tx"/>
                      </a:ext>
                    </a:extLst>
                  </a:hlinkClick>
                </a:rPr>
                <a:t>House Bill 15-1323</a:t>
              </a:r>
              <a:r>
                <a:rPr lang="en-US">
                  <a:solidFill>
                    <a:srgbClr val="0070C0"/>
                  </a:solidFill>
                  <a:cs typeface="Calibri Light" panose="020F0302020204030204" pitchFamily="34" charset="0"/>
                </a:rPr>
                <a:t> 	</a:t>
              </a:r>
              <a:r>
                <a:rPr lang="en-US" sz="1400">
                  <a:cs typeface="Calibri Light" panose="020F0302020204030204" pitchFamily="34" charset="0"/>
                </a:rPr>
                <a:t>(PPT)</a:t>
              </a:r>
            </a:p>
            <a:p>
              <a:r>
                <a:rPr lang="en-US">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Senate Bill 19-199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9">
                    <a:extLst>
                      <a:ext uri="{A12FA001-AC4F-418D-AE19-62706E023703}">
                        <ahyp:hlinkClr xmlns:ahyp="http://schemas.microsoft.com/office/drawing/2018/hyperlinkcolor" val="tx"/>
                      </a:ext>
                    </a:extLst>
                  </a:hlinkClick>
                </a:rPr>
                <a:t>Senate Bill 21-151</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10">
                    <a:extLst>
                      <a:ext uri="{A12FA001-AC4F-418D-AE19-62706E023703}">
                        <ahyp:hlinkClr xmlns:ahyp="http://schemas.microsoft.com/office/drawing/2018/hyperlinkcolor" val="tx"/>
                      </a:ext>
                    </a:extLst>
                  </a:hlinkClick>
                </a:rPr>
                <a:t>Performance Plan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cs typeface="Calibri Light" panose="020F0302020204030204" pitchFamily="34" charset="0"/>
                  <a:hlinkClick r:id="rId11"/>
                </a:rPr>
                <a:t>2021 Annual READ Act Report </a:t>
              </a:r>
              <a:r>
                <a:rPr lang="en-US" sz="1400">
                  <a:cs typeface="Calibri Light" panose="020F0302020204030204" pitchFamily="34" charset="0"/>
                </a:rPr>
                <a:t>(PDF)</a:t>
              </a:r>
              <a:endParaRPr lang="en-US">
                <a:cs typeface="Calibri Light" panose="020F0302020204030204" pitchFamily="34" charset="0"/>
              </a:endParaRPr>
            </a:p>
            <a:p>
              <a:endParaRPr lang="en-US">
                <a:solidFill>
                  <a:srgbClr val="0070C0"/>
                </a:solidFill>
              </a:endParaRPr>
            </a:p>
          </p:txBody>
        </p:sp>
      </p:grpSp>
      <p:grpSp>
        <p:nvGrpSpPr>
          <p:cNvPr id="32" name="Group 31" descr="READ Act Resources for Teachers">
            <a:extLst>
              <a:ext uri="{FF2B5EF4-FFF2-40B4-BE49-F238E27FC236}">
                <a16:creationId xmlns:a16="http://schemas.microsoft.com/office/drawing/2014/main" id="{0B19DFA1-E515-45B7-B787-655854171726}"/>
              </a:ext>
            </a:extLst>
          </p:cNvPr>
          <p:cNvGrpSpPr/>
          <p:nvPr/>
        </p:nvGrpSpPr>
        <p:grpSpPr>
          <a:xfrm>
            <a:off x="7015432" y="920041"/>
            <a:ext cx="4418096" cy="3110483"/>
            <a:chOff x="2296741" y="2037964"/>
            <a:chExt cx="4418096" cy="3110483"/>
          </a:xfrm>
        </p:grpSpPr>
        <p:sp>
          <p:nvSpPr>
            <p:cNvPr id="13" name="TextBox 12">
              <a:extLst>
                <a:ext uri="{FF2B5EF4-FFF2-40B4-BE49-F238E27FC236}">
                  <a16:creationId xmlns:a16="http://schemas.microsoft.com/office/drawing/2014/main" id="{8BA9D9C7-416C-4DF3-B848-71EEB960BB33}"/>
                </a:ext>
              </a:extLst>
            </p:cNvPr>
            <p:cNvSpPr txBox="1"/>
            <p:nvPr/>
          </p:nvSpPr>
          <p:spPr>
            <a:xfrm>
              <a:off x="2296741" y="2624679"/>
              <a:ext cx="4418096" cy="2523768"/>
            </a:xfrm>
            <a:prstGeom prst="rect">
              <a:avLst/>
            </a:prstGeom>
            <a:noFill/>
          </p:spPr>
          <p:txBody>
            <a:bodyPr wrap="square" rtlCol="0">
              <a:spAutoFit/>
            </a:bodyPr>
            <a:lstStyle/>
            <a:p>
              <a:r>
                <a:rPr lang="en-US">
                  <a:solidFill>
                    <a:srgbClr val="0070C0"/>
                  </a:solidFill>
                  <a:cs typeface="Calibri Light" panose="020F0302020204030204" pitchFamily="34" charset="0"/>
                  <a:hlinkClick r:id="rId12">
                    <a:extLst>
                      <a:ext uri="{A12FA001-AC4F-418D-AE19-62706E023703}">
                        <ahyp:hlinkClr xmlns:ahyp="http://schemas.microsoft.com/office/drawing/2018/hyperlinkcolor" val="tx"/>
                      </a:ext>
                    </a:extLst>
                  </a:hlinkClick>
                </a:rPr>
                <a:t>Colorado READ Act FAQ</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3">
                    <a:extLst>
                      <a:ext uri="{A12FA001-AC4F-418D-AE19-62706E023703}">
                        <ahyp:hlinkClr xmlns:ahyp="http://schemas.microsoft.com/office/drawing/2018/hyperlinkcolor" val="tx"/>
                      </a:ext>
                    </a:extLst>
                  </a:hlinkClick>
                </a:rPr>
                <a:t>Approved Assessments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4">
                    <a:extLst>
                      <a:ext uri="{A12FA001-AC4F-418D-AE19-62706E023703}">
                        <ahyp:hlinkClr xmlns:ahyp="http://schemas.microsoft.com/office/drawing/2018/hyperlinkcolor" val="tx"/>
                      </a:ext>
                    </a:extLst>
                  </a:hlinkClick>
                </a:rPr>
                <a:t>READ Act Advisory Lists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a:solidFill>
                    <a:srgbClr val="0070C0"/>
                  </a:solidFill>
                  <a:cs typeface="Calibri Light" panose="020F0302020204030204" pitchFamily="34" charset="0"/>
                  <a:hlinkClick r:id="rId15"/>
                </a:rPr>
                <a:t>K-3 Teacher Evidence-Based</a:t>
              </a:r>
            </a:p>
            <a:p>
              <a:r>
                <a:rPr lang="en-US">
                  <a:solidFill>
                    <a:srgbClr val="0070C0"/>
                  </a:solidFill>
                  <a:cs typeface="Calibri Light" panose="020F0302020204030204" pitchFamily="34" charset="0"/>
                  <a:hlinkClick r:id="rId15"/>
                </a:rPr>
                <a:t>Reading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6">
                    <a:extLst>
                      <a:ext uri="{A12FA001-AC4F-418D-AE19-62706E023703}">
                        <ahyp:hlinkClr xmlns:ahyp="http://schemas.microsoft.com/office/drawing/2018/hyperlinkcolor" val="tx"/>
                      </a:ext>
                    </a:extLst>
                  </a:hlinkClick>
                </a:rPr>
                <a:t>Science of Reading Resources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sz="1600">
                  <a:solidFill>
                    <a:srgbClr val="0070C0"/>
                  </a:solidFill>
                  <a:cs typeface="Calibri Light" panose="020F0302020204030204" pitchFamily="34" charset="0"/>
                  <a:hlinkClick r:id="rId17"/>
                </a:rPr>
                <a:t>Colorado Online Licensing </a:t>
              </a:r>
              <a:r>
                <a:rPr lang="en-US">
                  <a:solidFill>
                    <a:srgbClr val="0070C0"/>
                  </a:solidFill>
                  <a:cs typeface="Calibri Light" panose="020F0302020204030204" pitchFamily="34" charset="0"/>
                </a:rPr>
                <a:t>	</a:t>
              </a:r>
            </a:p>
            <a:p>
              <a:r>
                <a:rPr lang="en-US" sz="1600">
                  <a:cs typeface="Calibri Light" panose="020F0302020204030204" pitchFamily="34" charset="0"/>
                  <a:hlinkClick r:id="rId18"/>
                </a:rPr>
                <a:t>READ Act and English Learners</a:t>
              </a:r>
              <a:r>
                <a:rPr lang="en-US" sz="1600">
                  <a:cs typeface="Calibri Light" panose="020F0302020204030204" pitchFamily="34" charset="0"/>
                </a:rPr>
                <a:t>     </a:t>
              </a:r>
            </a:p>
            <a:p>
              <a:r>
                <a:rPr lang="en-US" sz="1600">
                  <a:cs typeface="Calibri Light" panose="020F0302020204030204" pitchFamily="34" charset="0"/>
                  <a:hlinkClick r:id="rId19"/>
                </a:rPr>
                <a:t>READ Act EL Guidance Document </a:t>
              </a:r>
              <a:endParaRPr lang="en-US" sz="1600">
                <a:cs typeface="Calibri Light" panose="020F0302020204030204" pitchFamily="34" charset="0"/>
              </a:endParaRPr>
            </a:p>
          </p:txBody>
        </p:sp>
        <p:grpSp>
          <p:nvGrpSpPr>
            <p:cNvPr id="30" name="Group 29">
              <a:extLst>
                <a:ext uri="{FF2B5EF4-FFF2-40B4-BE49-F238E27FC236}">
                  <a16:creationId xmlns:a16="http://schemas.microsoft.com/office/drawing/2014/main" id="{B64166CA-5E05-407B-9AB8-7EE1EEA87B77}"/>
                </a:ext>
              </a:extLst>
            </p:cNvPr>
            <p:cNvGrpSpPr/>
            <p:nvPr/>
          </p:nvGrpSpPr>
          <p:grpSpPr>
            <a:xfrm>
              <a:off x="3005144" y="2037964"/>
              <a:ext cx="1052221" cy="568012"/>
              <a:chOff x="3767624" y="391194"/>
              <a:chExt cx="1653768" cy="935819"/>
            </a:xfrm>
          </p:grpSpPr>
          <p:pic>
            <p:nvPicPr>
              <p:cNvPr id="25" name="Graphic 24" descr="Professor female outline">
                <a:extLst>
                  <a:ext uri="{FF2B5EF4-FFF2-40B4-BE49-F238E27FC236}">
                    <a16:creationId xmlns:a16="http://schemas.microsoft.com/office/drawing/2014/main" id="{54943E19-68F0-404A-BB18-2ED448F069F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06992" y="412614"/>
                <a:ext cx="914400" cy="914399"/>
              </a:xfrm>
              <a:prstGeom prst="rect">
                <a:avLst/>
              </a:prstGeom>
            </p:spPr>
          </p:pic>
          <p:pic>
            <p:nvPicPr>
              <p:cNvPr id="27" name="Graphic 26" descr="Professor male outline">
                <a:extLst>
                  <a:ext uri="{FF2B5EF4-FFF2-40B4-BE49-F238E27FC236}">
                    <a16:creationId xmlns:a16="http://schemas.microsoft.com/office/drawing/2014/main" id="{7E8714B3-184C-46D9-9E27-43AD0C4542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767624" y="391194"/>
                <a:ext cx="914400" cy="914399"/>
              </a:xfrm>
              <a:prstGeom prst="rect">
                <a:avLst/>
              </a:prstGeom>
            </p:spPr>
          </p:pic>
        </p:grpSp>
      </p:grpSp>
      <p:grpSp>
        <p:nvGrpSpPr>
          <p:cNvPr id="2" name="Group 1" descr="Additional READ Act Resources ">
            <a:extLst>
              <a:ext uri="{FF2B5EF4-FFF2-40B4-BE49-F238E27FC236}">
                <a16:creationId xmlns:a16="http://schemas.microsoft.com/office/drawing/2014/main" id="{E045B256-6F8A-5244-2CE7-E777F7FA137E}"/>
              </a:ext>
            </a:extLst>
          </p:cNvPr>
          <p:cNvGrpSpPr/>
          <p:nvPr/>
        </p:nvGrpSpPr>
        <p:grpSpPr>
          <a:xfrm>
            <a:off x="1770607" y="3869277"/>
            <a:ext cx="4148684" cy="2966732"/>
            <a:chOff x="1045393" y="1147806"/>
            <a:chExt cx="4148684" cy="2966732"/>
          </a:xfrm>
        </p:grpSpPr>
        <p:sp>
          <p:nvSpPr>
            <p:cNvPr id="14" name="TextBox 13">
              <a:extLst>
                <a:ext uri="{FF2B5EF4-FFF2-40B4-BE49-F238E27FC236}">
                  <a16:creationId xmlns:a16="http://schemas.microsoft.com/office/drawing/2014/main" id="{D31F9278-D2F3-49DC-87CB-0044F28A402F}"/>
                </a:ext>
              </a:extLst>
            </p:cNvPr>
            <p:cNvSpPr txBox="1"/>
            <p:nvPr/>
          </p:nvSpPr>
          <p:spPr>
            <a:xfrm>
              <a:off x="1045393" y="2026414"/>
              <a:ext cx="4148684" cy="2088124"/>
            </a:xfrm>
            <a:prstGeom prst="rect">
              <a:avLst/>
            </a:prstGeom>
            <a:noFill/>
          </p:spPr>
          <p:txBody>
            <a:bodyPr wrap="square" rtlCol="0">
              <a:noAutofit/>
            </a:bodyPr>
            <a:lstStyle/>
            <a:p>
              <a:r>
                <a:rPr lang="en-US">
                  <a:solidFill>
                    <a:srgbClr val="0070C0"/>
                  </a:solidFill>
                  <a:cs typeface="Calibri Light" panose="020F0302020204030204" pitchFamily="34" charset="0"/>
                  <a:hlinkClick r:id="rId24">
                    <a:extLst>
                      <a:ext uri="{A12FA001-AC4F-418D-AE19-62706E023703}">
                        <ahyp:hlinkClr xmlns:ahyp="http://schemas.microsoft.com/office/drawing/2018/hyperlinkcolor" val="tx"/>
                      </a:ext>
                    </a:extLst>
                  </a:hlinkClick>
                </a:rPr>
                <a:t>Literacy Curriculum Transparency  </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5">
                    <a:extLst>
                      <a:ext uri="{A12FA001-AC4F-418D-AE19-62706E023703}">
                        <ahyp:hlinkClr xmlns:ahyp="http://schemas.microsoft.com/office/drawing/2018/hyperlinkcolor" val="tx"/>
                      </a:ext>
                    </a:extLst>
                  </a:hlinkClick>
                </a:rPr>
                <a:t>READ Act Budget Submission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6">
                    <a:extLst>
                      <a:ext uri="{A12FA001-AC4F-418D-AE19-62706E023703}">
                        <ahyp:hlinkClr xmlns:ahyp="http://schemas.microsoft.com/office/drawing/2018/hyperlinkcolor" val="tx"/>
                      </a:ext>
                    </a:extLst>
                  </a:hlinkClick>
                </a:rPr>
                <a:t>READ Act Data Collection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7">
                    <a:extLst>
                      <a:ext uri="{A12FA001-AC4F-418D-AE19-62706E023703}">
                        <ahyp:hlinkClr xmlns:ahyp="http://schemas.microsoft.com/office/drawing/2018/hyperlinkcolor" val="tx"/>
                      </a:ext>
                    </a:extLst>
                  </a:hlinkClick>
                </a:rPr>
                <a:t>Early Literacy Grant</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8">
                    <a:extLst>
                      <a:ext uri="{A12FA001-AC4F-418D-AE19-62706E023703}">
                        <ahyp:hlinkClr xmlns:ahyp="http://schemas.microsoft.com/office/drawing/2018/hyperlinkcolor" val="tx"/>
                      </a:ext>
                    </a:extLst>
                  </a:hlinkClick>
                </a:rPr>
                <a:t>District Responsibilities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7">
                    <a:extLst>
                      <a:ext uri="{A12FA001-AC4F-418D-AE19-62706E023703}">
                        <ahyp:hlinkClr xmlns:ahyp="http://schemas.microsoft.com/office/drawing/2018/hyperlinkcolor" val="tx"/>
                      </a:ext>
                    </a:extLst>
                  </a:hlinkClick>
                </a:rPr>
                <a:t>Colorado Online Licensing (COOL)</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9">
                    <a:extLst>
                      <a:ext uri="{A12FA001-AC4F-418D-AE19-62706E023703}">
                        <ahyp:hlinkClr xmlns:ahyp="http://schemas.microsoft.com/office/drawing/2018/hyperlinkcolor" val="tx"/>
                      </a:ext>
                    </a:extLst>
                  </a:hlinkClick>
                </a:rPr>
                <a:t>District Communication Toolkit </a:t>
              </a:r>
              <a:r>
                <a:rPr lang="en-US">
                  <a:solidFill>
                    <a:srgbClr val="0070C0"/>
                  </a:solidFill>
                  <a:cs typeface="Calibri Light" panose="020F0302020204030204" pitchFamily="34" charset="0"/>
                </a:rPr>
                <a:t>	</a:t>
              </a:r>
              <a:endParaRPr lang="en-US" sz="1600">
                <a:cs typeface="Calibri Light" panose="020F0302020204030204" pitchFamily="34" charset="0"/>
              </a:endParaRPr>
            </a:p>
          </p:txBody>
        </p:sp>
        <p:pic>
          <p:nvPicPr>
            <p:cNvPr id="29" name="Graphic 28" descr="Schoolhouse with solid fill">
              <a:extLst>
                <a:ext uri="{FF2B5EF4-FFF2-40B4-BE49-F238E27FC236}">
                  <a16:creationId xmlns:a16="http://schemas.microsoft.com/office/drawing/2014/main" id="{AF8E5C2F-D726-423A-92FB-F044764614E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16060" y="1147806"/>
              <a:ext cx="1154192" cy="914400"/>
            </a:xfrm>
            <a:prstGeom prst="rect">
              <a:avLst/>
            </a:prstGeom>
          </p:spPr>
        </p:pic>
      </p:grpSp>
      <p:grpSp>
        <p:nvGrpSpPr>
          <p:cNvPr id="34" name="Group 33" descr="READ Act Resources for Parents ">
            <a:extLst>
              <a:ext uri="{FF2B5EF4-FFF2-40B4-BE49-F238E27FC236}">
                <a16:creationId xmlns:a16="http://schemas.microsoft.com/office/drawing/2014/main" id="{3E82A521-B1D8-4C60-B299-0B94E678D58B}"/>
              </a:ext>
            </a:extLst>
          </p:cNvPr>
          <p:cNvGrpSpPr/>
          <p:nvPr/>
        </p:nvGrpSpPr>
        <p:grpSpPr>
          <a:xfrm>
            <a:off x="6801602" y="4030524"/>
            <a:ext cx="5431963" cy="2668726"/>
            <a:chOff x="6433506" y="3874494"/>
            <a:chExt cx="5431963" cy="2668726"/>
          </a:xfrm>
        </p:grpSpPr>
        <p:sp>
          <p:nvSpPr>
            <p:cNvPr id="12" name="TextBox 11">
              <a:extLst>
                <a:ext uri="{FF2B5EF4-FFF2-40B4-BE49-F238E27FC236}">
                  <a16:creationId xmlns:a16="http://schemas.microsoft.com/office/drawing/2014/main" id="{725E80FC-FA35-48EA-83C7-21FBFBBA8804}"/>
                </a:ext>
              </a:extLst>
            </p:cNvPr>
            <p:cNvSpPr txBox="1"/>
            <p:nvPr/>
          </p:nvSpPr>
          <p:spPr>
            <a:xfrm>
              <a:off x="6433506" y="4788894"/>
              <a:ext cx="5431963" cy="1754326"/>
            </a:xfrm>
            <a:prstGeom prst="rect">
              <a:avLst/>
            </a:prstGeom>
            <a:noFill/>
          </p:spPr>
          <p:txBody>
            <a:bodyPr wrap="square" rtlCol="0">
              <a:spAutoFit/>
            </a:bodyPr>
            <a:lstStyle/>
            <a:p>
              <a:r>
                <a:rPr lang="en-US">
                  <a:solidFill>
                    <a:srgbClr val="0070C0"/>
                  </a:solidFill>
                  <a:cs typeface="Calibri Light" panose="020F0302020204030204" pitchFamily="34" charset="0"/>
                  <a:hlinkClick r:id="rId32"/>
                </a:rPr>
                <a:t>Read with Me Today </a:t>
              </a:r>
              <a:r>
                <a:rPr lang="en-US">
                  <a:solidFill>
                    <a:srgbClr val="0070C0"/>
                  </a:solidFill>
                  <a:cs typeface="Calibri Light" panose="020F0302020204030204" pitchFamily="34" charset="0"/>
                </a:rPr>
                <a:t>  (</a:t>
              </a:r>
              <a:r>
                <a:rPr lang="en-US" sz="1600">
                  <a:cs typeface="Calibri Light" panose="020F0302020204030204" pitchFamily="34" charset="0"/>
                </a:rPr>
                <a:t>Public Information Campaign)</a:t>
              </a:r>
            </a:p>
            <a:p>
              <a:r>
                <a:rPr lang="en-US">
                  <a:solidFill>
                    <a:srgbClr val="0070C0"/>
                  </a:solidFill>
                  <a:cs typeface="Calibri Light" panose="020F0302020204030204" pitchFamily="34" charset="0"/>
                  <a:hlinkClick r:id="rId33">
                    <a:extLst>
                      <a:ext uri="{A12FA001-AC4F-418D-AE19-62706E023703}">
                        <ahyp:hlinkClr xmlns:ahyp="http://schemas.microsoft.com/office/drawing/2018/hyperlinkcolor" val="tx"/>
                      </a:ext>
                    </a:extLst>
                  </a:hlinkClick>
                </a:rPr>
                <a:t>Colorado READ Act Information for Parents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4">
                    <a:extLst>
                      <a:ext uri="{A12FA001-AC4F-418D-AE19-62706E023703}">
                        <ahyp:hlinkClr xmlns:ahyp="http://schemas.microsoft.com/office/drawing/2018/hyperlinkcolor" val="tx"/>
                      </a:ext>
                    </a:extLst>
                  </a:hlinkClick>
                </a:rPr>
                <a:t>Colorado READ Act Parent Resources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5">
                    <a:extLst>
                      <a:ext uri="{A12FA001-AC4F-418D-AE19-62706E023703}">
                        <ahyp:hlinkClr xmlns:ahyp="http://schemas.microsoft.com/office/drawing/2018/hyperlinkcolor" val="tx"/>
                      </a:ext>
                    </a:extLst>
                  </a:hlinkClick>
                </a:rPr>
                <a:t>Communicating to Your Child’s Teacher </a:t>
              </a:r>
              <a:r>
                <a:rPr lang="en-US">
                  <a:solidFill>
                    <a:srgbClr val="0070C0"/>
                  </a:solidFill>
                  <a:cs typeface="Calibri Light" panose="020F0302020204030204" pitchFamily="34" charset="0"/>
                </a:rPr>
                <a:t>       </a:t>
              </a:r>
              <a:endParaRPr lang="en-US" sz="1600">
                <a:cs typeface="Calibri Light" panose="020F0302020204030204" pitchFamily="34" charset="0"/>
              </a:endParaRPr>
            </a:p>
            <a:p>
              <a:r>
                <a:rPr lang="en-US">
                  <a:solidFill>
                    <a:srgbClr val="0070C0"/>
                  </a:solidFill>
                  <a:cs typeface="Calibri Light" panose="020F0302020204030204" pitchFamily="34" charset="0"/>
                  <a:hlinkClick r:id="rId36">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(English)</a:t>
              </a:r>
            </a:p>
            <a:p>
              <a:r>
                <a:rPr lang="en-US">
                  <a:solidFill>
                    <a:srgbClr val="0070C0"/>
                  </a:solidFill>
                  <a:cs typeface="Calibri Light" panose="020F0302020204030204" pitchFamily="34" charset="0"/>
                  <a:hlinkClick r:id="rId37">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(Spanish)</a:t>
              </a:r>
              <a:endParaRPr lang="en-US" sz="1600"/>
            </a:p>
          </p:txBody>
        </p:sp>
        <p:pic>
          <p:nvPicPr>
            <p:cNvPr id="23" name="Graphic 22" descr="Family with two children outline">
              <a:extLst>
                <a:ext uri="{FF2B5EF4-FFF2-40B4-BE49-F238E27FC236}">
                  <a16:creationId xmlns:a16="http://schemas.microsoft.com/office/drawing/2014/main" id="{2732DD6F-5073-4B4F-A619-5E58AB3B575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301161" y="3874494"/>
              <a:ext cx="914400" cy="914400"/>
            </a:xfrm>
            <a:prstGeom prst="rect">
              <a:avLst/>
            </a:prstGeom>
          </p:spPr>
        </p:pic>
      </p:grpSp>
    </p:spTree>
    <p:extLst>
      <p:ext uri="{BB962C8B-B14F-4D97-AF65-F5344CB8AC3E}">
        <p14:creationId xmlns:p14="http://schemas.microsoft.com/office/powerpoint/2010/main" val="703880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1061" y="820818"/>
            <a:ext cx="11849878" cy="5478423"/>
          </a:xfrm>
          <a:prstGeom prst="rect">
            <a:avLst/>
          </a:prstGeom>
          <a:noFill/>
        </p:spPr>
        <p:txBody>
          <a:bodyPr wrap="square" lIns="91440" tIns="45720" rIns="91440" bIns="45720" rtlCol="0" anchor="t">
            <a:spAutoFit/>
          </a:bodyPr>
          <a:lstStyle/>
          <a:p>
            <a:pPr algn="l" rtl="0" fontAlgn="base"/>
            <a:r>
              <a:rPr lang="en-US" sz="1400" b="0" i="0" u="none" strike="noStrike" dirty="0">
                <a:solidFill>
                  <a:srgbClr val="000000"/>
                </a:solidFill>
                <a:effectLst/>
                <a:latin typeface="Calibri Light"/>
                <a:cs typeface="Calibri Light"/>
              </a:rPr>
              <a:t>Archer, A. L., &amp; Hughes, C. A. (2010, November 9). </a:t>
            </a:r>
            <a:r>
              <a:rPr lang="en-US" sz="1400" b="0" i="1" u="none" strike="noStrike" dirty="0">
                <a:solidFill>
                  <a:srgbClr val="000000"/>
                </a:solidFill>
                <a:effectLst/>
                <a:latin typeface="Calibri Light"/>
                <a:cs typeface="Calibri Light"/>
              </a:rPr>
              <a:t>Explicit Instruction: Effective and Efficient Teaching (What Works for Special-Needs Learners)</a:t>
            </a:r>
            <a:r>
              <a:rPr lang="en-US" sz="1400" b="0" i="0" u="none" strike="noStrike" dirty="0">
                <a:solidFill>
                  <a:srgbClr val="000000"/>
                </a:solidFill>
                <a:effectLst/>
                <a:latin typeface="Calibri Light"/>
                <a:cs typeface="Calibri Light"/>
              </a:rPr>
              <a:t> (Illustrated). The Guilford Press.</a:t>
            </a:r>
            <a:r>
              <a:rPr lang="en-US" sz="1400" b="0" i="0" dirty="0">
                <a:solidFill>
                  <a:srgbClr val="000000"/>
                </a:solidFill>
                <a:effectLst/>
                <a:latin typeface="Calibri Light"/>
                <a:cs typeface="Calibri Light"/>
              </a:rPr>
              <a:t>​</a:t>
            </a:r>
          </a:p>
          <a:p>
            <a:pPr algn="l" rtl="0" fontAlgn="base"/>
            <a:r>
              <a:rPr lang="en-US" sz="1400" b="0" i="0" dirty="0">
                <a:solidFill>
                  <a:srgbClr val="242424"/>
                </a:solidFill>
                <a:effectLst/>
                <a:latin typeface="Calibri Light"/>
                <a:cs typeface="Calibri Light"/>
              </a:rPr>
              <a:t>​</a:t>
            </a:r>
            <a:endParaRPr lang="en-US" sz="1400" b="0" i="0" dirty="0">
              <a:solidFill>
                <a:srgbClr val="000000"/>
              </a:solidFill>
              <a:effectLst/>
              <a:latin typeface="Calibri Light"/>
              <a:cs typeface="Calibri Light"/>
            </a:endParaRPr>
          </a:p>
          <a:p>
            <a:pPr algn="l" rtl="0" fontAlgn="base"/>
            <a:r>
              <a:rPr lang="en-US" sz="1400" b="0" i="0" u="none" strike="noStrike" dirty="0" err="1">
                <a:solidFill>
                  <a:srgbClr val="242424"/>
                </a:solidFill>
                <a:effectLst/>
                <a:latin typeface="Calibri Light"/>
                <a:cs typeface="Calibri Light"/>
              </a:rPr>
              <a:t>Birsh</a:t>
            </a:r>
            <a:r>
              <a:rPr lang="en-US" sz="1400" b="0" i="0" u="none" strike="noStrike" dirty="0">
                <a:solidFill>
                  <a:srgbClr val="242424"/>
                </a:solidFill>
                <a:effectLst/>
                <a:latin typeface="Calibri Light"/>
                <a:cs typeface="Calibri Light"/>
              </a:rPr>
              <a:t>, J. R. &amp; Carreker, S. (2018).  </a:t>
            </a:r>
            <a:r>
              <a:rPr lang="en-US" sz="1400" b="0" i="1" u="none" strike="noStrike" dirty="0">
                <a:solidFill>
                  <a:srgbClr val="242424"/>
                </a:solidFill>
                <a:effectLst/>
                <a:latin typeface="Calibri Light"/>
                <a:cs typeface="Calibri Light"/>
              </a:rPr>
              <a:t>Multisensory teaching of basic language skills </a:t>
            </a:r>
            <a:r>
              <a:rPr lang="en-US" sz="1400" b="0" i="0" u="none" strike="noStrike" dirty="0">
                <a:solidFill>
                  <a:srgbClr val="242424"/>
                </a:solidFill>
                <a:effectLst/>
                <a:latin typeface="Calibri Light"/>
                <a:cs typeface="Calibri Light"/>
              </a:rPr>
              <a:t>(4th ed.). Baltimore, MD:  Brookes Publishing Co. </a:t>
            </a:r>
          </a:p>
          <a:p>
            <a:pPr algn="l" rtl="0" fontAlgn="base"/>
            <a:endParaRPr lang="en-US" sz="1400" dirty="0">
              <a:solidFill>
                <a:srgbClr val="242424"/>
              </a:solidFill>
              <a:latin typeface="Calibri Light"/>
              <a:cs typeface="Calibri Light"/>
            </a:endParaRPr>
          </a:p>
          <a:p>
            <a:pPr algn="l" rtl="0" fontAlgn="base"/>
            <a:r>
              <a:rPr lang="en-US" sz="1400" b="0" i="0" dirty="0" err="1">
                <a:solidFill>
                  <a:srgbClr val="191919"/>
                </a:solidFill>
                <a:effectLst/>
                <a:latin typeface="Calibri Light" panose="020F0302020204030204" pitchFamily="34" charset="0"/>
                <a:cs typeface="Calibri Light" panose="020F0302020204030204" pitchFamily="34" charset="0"/>
              </a:rPr>
              <a:t>Blachman</a:t>
            </a:r>
            <a:r>
              <a:rPr lang="en-US" sz="1400" b="0" i="0" dirty="0">
                <a:solidFill>
                  <a:srgbClr val="191919"/>
                </a:solidFill>
                <a:effectLst/>
                <a:latin typeface="Calibri Light" panose="020F0302020204030204" pitchFamily="34" charset="0"/>
                <a:cs typeface="Calibri Light" panose="020F0302020204030204" pitchFamily="34" charset="0"/>
              </a:rPr>
              <a:t>, B. A., Ball, E. W., Black, R., &amp; </a:t>
            </a:r>
            <a:r>
              <a:rPr lang="en-US" sz="1400" b="0" i="0" dirty="0" err="1">
                <a:solidFill>
                  <a:srgbClr val="191919"/>
                </a:solidFill>
                <a:effectLst/>
                <a:latin typeface="Calibri Light" panose="020F0302020204030204" pitchFamily="34" charset="0"/>
                <a:cs typeface="Calibri Light" panose="020F0302020204030204" pitchFamily="34" charset="0"/>
              </a:rPr>
              <a:t>Tangel</a:t>
            </a:r>
            <a:r>
              <a:rPr lang="en-US" sz="1400" b="0" i="0" dirty="0">
                <a:solidFill>
                  <a:srgbClr val="191919"/>
                </a:solidFill>
                <a:effectLst/>
                <a:latin typeface="Calibri Light" panose="020F0302020204030204" pitchFamily="34" charset="0"/>
                <a:cs typeface="Calibri Light" panose="020F0302020204030204" pitchFamily="34" charset="0"/>
              </a:rPr>
              <a:t>, D. M. (2000). </a:t>
            </a:r>
            <a:r>
              <a:rPr lang="en-US" sz="1400" b="0" i="1" dirty="0">
                <a:solidFill>
                  <a:srgbClr val="191919"/>
                </a:solidFill>
                <a:effectLst/>
                <a:latin typeface="Calibri Light" panose="020F0302020204030204" pitchFamily="34" charset="0"/>
                <a:cs typeface="Calibri Light" panose="020F0302020204030204" pitchFamily="34" charset="0"/>
              </a:rPr>
              <a:t>Road to the code: A phonological awareness program for young children</a:t>
            </a:r>
            <a:r>
              <a:rPr lang="en-US" sz="1400" b="0" i="0" dirty="0">
                <a:solidFill>
                  <a:srgbClr val="191919"/>
                </a:solidFill>
                <a:effectLst/>
                <a:latin typeface="Calibri Light" panose="020F0302020204030204" pitchFamily="34" charset="0"/>
                <a:cs typeface="Calibri Light" panose="020F0302020204030204" pitchFamily="34" charset="0"/>
              </a:rPr>
              <a:t>. Baltimore: Brookes.</a:t>
            </a:r>
            <a:endParaRPr lang="en-US" sz="1400" b="0" i="0" dirty="0">
              <a:solidFill>
                <a:srgbClr val="000000"/>
              </a:solidFill>
              <a:effectLst/>
              <a:latin typeface="Calibri Light" panose="020F0302020204030204" pitchFamily="34" charset="0"/>
              <a:cs typeface="Calibri Light" panose="020F0302020204030204" pitchFamily="34" charset="0"/>
            </a:endParaRPr>
          </a:p>
          <a:p>
            <a:endParaRPr lang="en-US" sz="1400" dirty="0">
              <a:solidFill>
                <a:srgbClr val="242424"/>
              </a:solidFill>
              <a:latin typeface="Calibri Light" panose="020F0302020204030204" pitchFamily="34" charset="0"/>
              <a:cs typeface="Calibri Light" panose="020F0302020204030204" pitchFamily="34" charset="0"/>
            </a:endParaRPr>
          </a:p>
          <a:p>
            <a:r>
              <a:rPr lang="en-US" sz="1400" dirty="0">
                <a:solidFill>
                  <a:srgbClr val="242424"/>
                </a:solidFill>
                <a:latin typeface="Calibri Light"/>
                <a:cs typeface="Calibri Light"/>
              </a:rPr>
              <a:t>Colorado Reading to Ensure Academic Development Act, Colo. Rev. Stat. §§ 22-7-1201-1214, (2019).</a:t>
            </a:r>
          </a:p>
          <a:p>
            <a:endParaRPr lang="en-US" sz="1400" dirty="0">
              <a:solidFill>
                <a:srgbClr val="242424"/>
              </a:solidFill>
              <a:latin typeface="Calibri Light"/>
              <a:cs typeface="Calibri Light"/>
            </a:endParaRPr>
          </a:p>
          <a:p>
            <a:r>
              <a:rPr lang="en-US" sz="1400" dirty="0">
                <a:latin typeface="Calibri Light" panose="020F0302020204030204" pitchFamily="34" charset="0"/>
                <a:cs typeface="Calibri Light" panose="020F0302020204030204" pitchFamily="34" charset="0"/>
              </a:rPr>
              <a:t>Elkonin, D.B. (1973). U.S.S.R. In J. Downing (Ed.), Comparative reading: Cross-national studies of behavior and processes in reading and writing (pp. 551–579). New York: Macmillan.</a:t>
            </a:r>
            <a:endParaRPr lang="en-US" sz="1400" dirty="0">
              <a:solidFill>
                <a:srgbClr val="242424"/>
              </a:solidFill>
              <a:latin typeface="Calibri Light" panose="020F0302020204030204" pitchFamily="34" charset="0"/>
              <a:cs typeface="Calibri Light" panose="020F0302020204030204" pitchFamily="34" charset="0"/>
            </a:endParaRPr>
          </a:p>
          <a:p>
            <a:endParaRPr lang="en-US" sz="1400" dirty="0">
              <a:solidFill>
                <a:srgbClr val="242424"/>
              </a:solidFill>
              <a:latin typeface="Calibri Light" panose="020F0302020204030204" pitchFamily="34" charset="0"/>
              <a:cs typeface="Calibri Light" panose="020F0302020204030204" pitchFamily="34" charset="0"/>
            </a:endParaRPr>
          </a:p>
          <a:p>
            <a:r>
              <a:rPr lang="en-US" sz="1400" dirty="0">
                <a:solidFill>
                  <a:srgbClr val="242424"/>
                </a:solidFill>
                <a:latin typeface="Calibri Light"/>
                <a:cs typeface="Calibri Light"/>
              </a:rPr>
              <a:t>Gough, P. B. &amp; </a:t>
            </a:r>
            <a:r>
              <a:rPr lang="en-US" sz="1400" dirty="0" err="1">
                <a:solidFill>
                  <a:srgbClr val="242424"/>
                </a:solidFill>
                <a:latin typeface="Calibri Light"/>
                <a:cs typeface="Calibri Light"/>
              </a:rPr>
              <a:t>Tunmer</a:t>
            </a:r>
            <a:r>
              <a:rPr lang="en-US" sz="1400" dirty="0">
                <a:solidFill>
                  <a:srgbClr val="242424"/>
                </a:solidFill>
                <a:latin typeface="Calibri Light"/>
                <a:cs typeface="Calibri Light"/>
              </a:rPr>
              <a:t>, W.E. (1986). Decoding, reading, and reading disability. </a:t>
            </a:r>
            <a:r>
              <a:rPr lang="en-US" sz="1400" i="1" dirty="0">
                <a:solidFill>
                  <a:srgbClr val="242424"/>
                </a:solidFill>
                <a:latin typeface="Calibri Light"/>
                <a:cs typeface="Calibri Light"/>
              </a:rPr>
              <a:t>Remedial and Special Education, 7</a:t>
            </a:r>
            <a:r>
              <a:rPr lang="en-US" sz="1400" dirty="0">
                <a:solidFill>
                  <a:srgbClr val="242424"/>
                </a:solidFill>
                <a:latin typeface="Calibri Light"/>
                <a:cs typeface="Calibri Light"/>
              </a:rPr>
              <a:t>(1).</a:t>
            </a:r>
          </a:p>
          <a:p>
            <a:endParaRPr lang="en-US" sz="1400" dirty="0">
              <a:solidFill>
                <a:srgbClr val="242424"/>
              </a:solidFill>
              <a:latin typeface="Calibri Light"/>
              <a:cs typeface="Calibri Light"/>
            </a:endParaRPr>
          </a:p>
          <a:p>
            <a:r>
              <a:rPr lang="en-US" sz="1400" dirty="0">
                <a:solidFill>
                  <a:srgbClr val="242424"/>
                </a:solidFill>
                <a:latin typeface="Calibri Light"/>
                <a:cs typeface="Calibri Light"/>
              </a:rPr>
              <a:t>Grace, K. (2005). </a:t>
            </a:r>
            <a:r>
              <a:rPr lang="en-US" sz="1400" i="1" dirty="0">
                <a:solidFill>
                  <a:srgbClr val="242424"/>
                </a:solidFill>
                <a:latin typeface="Calibri Light"/>
                <a:cs typeface="Calibri Light"/>
              </a:rPr>
              <a:t>Phonics and Spelling: Phoneme Grapheme Mapping. </a:t>
            </a:r>
            <a:r>
              <a:rPr lang="en-US" sz="1400" dirty="0" err="1">
                <a:solidFill>
                  <a:srgbClr val="242424"/>
                </a:solidFill>
                <a:latin typeface="Calibri Light"/>
                <a:cs typeface="Calibri Light"/>
              </a:rPr>
              <a:t>Longmont,CO</a:t>
            </a:r>
            <a:r>
              <a:rPr lang="en-US" sz="1400" dirty="0">
                <a:solidFill>
                  <a:srgbClr val="242424"/>
                </a:solidFill>
                <a:latin typeface="Calibri Light"/>
                <a:cs typeface="Calibri Light"/>
              </a:rPr>
              <a:t>: </a:t>
            </a:r>
            <a:r>
              <a:rPr lang="en-US" sz="1400" dirty="0" err="1">
                <a:solidFill>
                  <a:srgbClr val="242424"/>
                </a:solidFill>
                <a:latin typeface="Calibri Light"/>
                <a:cs typeface="Calibri Light"/>
              </a:rPr>
              <a:t>Sopris</a:t>
            </a:r>
            <a:r>
              <a:rPr lang="en-US" sz="1400" dirty="0">
                <a:solidFill>
                  <a:srgbClr val="242424"/>
                </a:solidFill>
                <a:latin typeface="Calibri Light"/>
                <a:cs typeface="Calibri Light"/>
              </a:rPr>
              <a:t> West; (2022). Really Great Reading. Cabin John, MD.</a:t>
            </a:r>
          </a:p>
          <a:p>
            <a:endParaRPr lang="en-US" sz="1400" dirty="0">
              <a:solidFill>
                <a:srgbClr val="242424"/>
              </a:solidFill>
              <a:latin typeface="Calibri Light" panose="020F0302020204030204" pitchFamily="34" charset="0"/>
              <a:cs typeface="Calibri Light" panose="020F0302020204030204" pitchFamily="34" charset="0"/>
            </a:endParaRPr>
          </a:p>
          <a:p>
            <a:r>
              <a:rPr lang="en-US" sz="1400" b="0" i="0" dirty="0">
                <a:effectLst/>
                <a:latin typeface="Calibri Light"/>
                <a:cs typeface="Calibri Light"/>
              </a:rPr>
              <a:t>Kilpatrick, D. (2016). </a:t>
            </a:r>
            <a:r>
              <a:rPr lang="en-US" sz="1400" b="0" i="1" dirty="0">
                <a:effectLst/>
                <a:latin typeface="Calibri Light"/>
                <a:cs typeface="Calibri Light"/>
              </a:rPr>
              <a:t>Equipped for Reading Success: A Comprehensive, Step-By-Step Program for Developing Phonemic Awareness and Fluent Word Recognition</a:t>
            </a:r>
            <a:r>
              <a:rPr lang="en-US" sz="1400" b="0" i="0" dirty="0">
                <a:effectLst/>
                <a:latin typeface="Calibri Light"/>
                <a:cs typeface="Calibri Light"/>
              </a:rPr>
              <a:t>.</a:t>
            </a:r>
          </a:p>
          <a:p>
            <a:endParaRPr lang="en-US" sz="1400" dirty="0">
              <a:latin typeface="Calibri Light" panose="020F0302020204030204" pitchFamily="34" charset="0"/>
              <a:cs typeface="Calibri Light" panose="020F0302020204030204" pitchFamily="34" charset="0"/>
            </a:endParaRPr>
          </a:p>
          <a:p>
            <a:r>
              <a:rPr lang="en-US" sz="1400" dirty="0">
                <a:latin typeface="Calibri Light"/>
                <a:cs typeface="Calibri Light"/>
              </a:rPr>
              <a:t>Lippett, M. Model for Complex Change (1987) and </a:t>
            </a:r>
            <a:r>
              <a:rPr lang="en-US" sz="1400" dirty="0" err="1">
                <a:latin typeface="Calibri Light"/>
                <a:cs typeface="Calibri Light"/>
              </a:rPr>
              <a:t>Knoster</a:t>
            </a:r>
            <a:r>
              <a:rPr lang="en-US" sz="1400" dirty="0">
                <a:latin typeface="Calibri Light"/>
                <a:cs typeface="Calibri Light"/>
              </a:rPr>
              <a:t>, T., Villa R., &amp; Thousand, J. (2000). A framework for thinking about systems change. Villa, R. &amp; J. Thousand (eds), Restructuring for caring and effective education: piecing the puzzle together (pp. 93-128). Baltimore: Paul H. Brookes Publishing Co.</a:t>
            </a:r>
          </a:p>
          <a:p>
            <a:endParaRPr lang="en-US" sz="1400" dirty="0">
              <a:latin typeface="Calibri Light" panose="020F0302020204030204" pitchFamily="34" charset="0"/>
              <a:cs typeface="Calibri Light" panose="020F0302020204030204" pitchFamily="34" charset="0"/>
            </a:endParaRPr>
          </a:p>
          <a:p>
            <a:r>
              <a:rPr lang="en-US" sz="1400" dirty="0">
                <a:latin typeface="Calibri Light"/>
                <a:cs typeface="Calibri Light"/>
              </a:rPr>
              <a:t>Moats, L. C. (1999, June). </a:t>
            </a:r>
            <a:r>
              <a:rPr lang="en-US" sz="1400" i="1" dirty="0">
                <a:latin typeface="Calibri Light"/>
                <a:cs typeface="Calibri Light"/>
              </a:rPr>
              <a:t>Teaching reading is rocket science: What expert teachers of reading should know and be able to do. </a:t>
            </a:r>
            <a:r>
              <a:rPr lang="en-US" sz="1400" dirty="0">
                <a:solidFill>
                  <a:srgbClr val="242424"/>
                </a:solidFill>
                <a:effectLst/>
                <a:latin typeface="Calibri Light"/>
                <a:cs typeface="Calibri Light"/>
              </a:rPr>
              <a:t>American Federation of Teachers, 39-0372</a:t>
            </a:r>
            <a:r>
              <a:rPr lang="en-US" sz="1400" dirty="0">
                <a:latin typeface="Calibri Light"/>
                <a:cs typeface="Calibri Light"/>
              </a:rPr>
              <a:t>. </a:t>
            </a:r>
            <a:r>
              <a:rPr lang="en-US" sz="1400" dirty="0">
                <a:solidFill>
                  <a:srgbClr val="0070C0"/>
                </a:solidFill>
                <a:latin typeface="Calibri Light"/>
                <a:cs typeface="Calibri Light"/>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400" dirty="0">
              <a:solidFill>
                <a:srgbClr val="0070C0"/>
              </a:solidFill>
              <a:latin typeface="Calibri Light" panose="020F0302020204030204" pitchFamily="34" charset="0"/>
              <a:cs typeface="Calibri Light" panose="020F0302020204030204" pitchFamily="34" charset="0"/>
            </a:endParaRPr>
          </a:p>
          <a:p>
            <a:endParaRPr lang="en-US" sz="1400" dirty="0">
              <a:latin typeface="Calibri Light" panose="020F0302020204030204" pitchFamily="34" charset="0"/>
              <a:cs typeface="Calibri Light" panose="020F0302020204030204" pitchFamily="34" charset="0"/>
            </a:endParaRPr>
          </a:p>
          <a:p>
            <a:endParaRPr lang="en-US" sz="1400" dirty="0">
              <a:solidFill>
                <a:srgbClr val="24242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1061" y="820818"/>
            <a:ext cx="11849878" cy="2462213"/>
          </a:xfrm>
          <a:prstGeom prst="rect">
            <a:avLst/>
          </a:prstGeom>
          <a:noFill/>
        </p:spPr>
        <p:txBody>
          <a:bodyPr wrap="square" lIns="91440" tIns="45720" rIns="91440" bIns="45720" rtlCol="0" anchor="t">
            <a:spAutoFit/>
          </a:bodyPr>
          <a:lstStyle/>
          <a:p>
            <a:endParaRPr lang="en-US" sz="1400" dirty="0">
              <a:solidFill>
                <a:srgbClr val="242424"/>
              </a:solidFill>
              <a:latin typeface="Calibri Light" panose="020F0302020204030204" pitchFamily="34" charset="0"/>
              <a:cs typeface="Calibri Light" panose="020F0302020204030204" pitchFamily="34" charset="0"/>
            </a:endParaRPr>
          </a:p>
          <a:p>
            <a:r>
              <a:rPr lang="en-US" sz="1400" b="0" i="0" dirty="0">
                <a:effectLst/>
                <a:latin typeface="Calibri Light"/>
                <a:cs typeface="Calibri Light"/>
              </a:rPr>
              <a:t>National Institute of Child Health and Human Development (NICHD). (2000). </a:t>
            </a:r>
            <a:r>
              <a:rPr lang="en-US" sz="1400" b="0" i="1" dirty="0">
                <a:effectLst/>
                <a:latin typeface="Calibri Light"/>
                <a:cs typeface="Calibri Light"/>
              </a:rPr>
              <a:t>Report of the National Reading Panel. Teaching children to read : An evidence-based assessment of the scientific research literature on reading and its implications for reading instruction</a:t>
            </a:r>
            <a:r>
              <a:rPr lang="en-US" sz="1400" b="0" i="0" dirty="0">
                <a:effectLst/>
                <a:latin typeface="Calibri Light"/>
                <a:cs typeface="Calibri Light"/>
              </a:rPr>
              <a:t>. </a:t>
            </a:r>
            <a:r>
              <a:rPr lang="en-US" sz="1400" i="0" dirty="0">
                <a:solidFill>
                  <a:srgbClr val="242424"/>
                </a:solidFill>
                <a:effectLst/>
                <a:latin typeface="Calibri Light"/>
                <a:cs typeface="Calibri Light"/>
              </a:rPr>
              <a:t>(NIH Publication No. 00-4769).</a:t>
            </a:r>
            <a:r>
              <a:rPr lang="en-US" sz="1400" dirty="0">
                <a:solidFill>
                  <a:srgbClr val="242424"/>
                </a:solidFill>
                <a:effectLst/>
                <a:latin typeface="Calibri Light"/>
                <a:cs typeface="Calibri Light"/>
              </a:rPr>
              <a:t> </a:t>
            </a:r>
            <a:r>
              <a:rPr lang="en-US" sz="1400" i="0" dirty="0">
                <a:solidFill>
                  <a:srgbClr val="242424"/>
                </a:solidFill>
                <a:effectLst/>
                <a:latin typeface="Calibri Light"/>
                <a:cs typeface="Calibri Light"/>
              </a:rPr>
              <a:t>Washington, DC: </a:t>
            </a:r>
            <a:r>
              <a:rPr lang="en-US" sz="1400" dirty="0">
                <a:solidFill>
                  <a:srgbClr val="242424"/>
                </a:solidFill>
                <a:effectLst/>
                <a:latin typeface="Calibri Light"/>
                <a:cs typeface="Calibri Light"/>
              </a:rPr>
              <a:t>U.S. Government Printing Office.</a:t>
            </a:r>
            <a:endParaRPr lang="en-US" sz="1400" dirty="0">
              <a:solidFill>
                <a:srgbClr val="242424"/>
              </a:solidFill>
              <a:latin typeface="Calibri Light"/>
              <a:cs typeface="Calibri Light"/>
            </a:endParaRPr>
          </a:p>
          <a:p>
            <a:endParaRPr lang="en-US" sz="1400" dirty="0">
              <a:solidFill>
                <a:srgbClr val="242424"/>
              </a:solidFill>
              <a:latin typeface="Calibri Light"/>
              <a:cs typeface="Calibri Light"/>
            </a:endParaRPr>
          </a:p>
          <a:p>
            <a:r>
              <a:rPr lang="en-US" sz="1400" dirty="0">
                <a:solidFill>
                  <a:srgbClr val="242424"/>
                </a:solidFill>
                <a:latin typeface="Calibri Light"/>
                <a:cs typeface="Calibri Light"/>
              </a:rPr>
              <a:t>Rules for the Administration of the Colorado Reading to Ensure Academic Development Act, 1 Colo. Code Regs. 301-92, (2017).</a:t>
            </a:r>
          </a:p>
          <a:p>
            <a:endParaRPr lang="en-US" sz="1400" dirty="0">
              <a:solidFill>
                <a:srgbClr val="242424"/>
              </a:solidFill>
              <a:latin typeface="Calibri Light" panose="020F0302020204030204" pitchFamily="34" charset="0"/>
              <a:cs typeface="Calibri Light" panose="020F0302020204030204" pitchFamily="34" charset="0"/>
            </a:endParaRPr>
          </a:p>
          <a:p>
            <a:r>
              <a:rPr lang="en-US" sz="1400" dirty="0">
                <a:latin typeface="Calibri Light"/>
                <a:cs typeface="Calibri Light"/>
              </a:rPr>
              <a:t>Scarborough, H. S. (2001). Connecting early language and literacy to later reading (dis)abilities: Evidence, theory, and practice. In S. Neuman &amp; D. Dickinson (Eds.), </a:t>
            </a:r>
            <a:r>
              <a:rPr lang="en-US" sz="1400" i="1" dirty="0">
                <a:latin typeface="Calibri Light"/>
                <a:cs typeface="Calibri Light"/>
              </a:rPr>
              <a:t>Handbook for research in early literacy</a:t>
            </a:r>
            <a:r>
              <a:rPr lang="en-US" sz="1400" dirty="0">
                <a:latin typeface="Calibri Light"/>
                <a:cs typeface="Calibri Light"/>
              </a:rPr>
              <a:t>. New York: Guilford Press. </a:t>
            </a:r>
            <a:endParaRPr lang="en-US" sz="1400" dirty="0">
              <a:latin typeface="Calibri Light" panose="020F0302020204030204" pitchFamily="34" charset="0"/>
              <a:cs typeface="Calibri Light" panose="020F0302020204030204" pitchFamily="34" charset="0"/>
            </a:endParaRPr>
          </a:p>
          <a:p>
            <a:endParaRPr lang="en-US" sz="1400" dirty="0">
              <a:solidFill>
                <a:srgbClr val="242424"/>
              </a:solidFill>
              <a:latin typeface="Calibri Light" panose="020F0302020204030204" pitchFamily="34" charset="0"/>
              <a:cs typeface="Calibri Light" panose="020F0302020204030204" pitchFamily="34" charset="0"/>
            </a:endParaRPr>
          </a:p>
          <a:p>
            <a:r>
              <a:rPr lang="en-US" sz="1400" dirty="0">
                <a:latin typeface="Calibri Light"/>
                <a:cs typeface="Calibri Light"/>
              </a:rPr>
              <a:t>Tolman, C. (2018). The Tolman hourglass figure: Phonological awareness [Video file]. Retrieved from http://drcaroltolman.com/the-tolman-hourglass-top-half/</a:t>
            </a:r>
          </a:p>
        </p:txBody>
      </p:sp>
    </p:spTree>
    <p:extLst>
      <p:ext uri="{BB962C8B-B14F-4D97-AF65-F5344CB8AC3E}">
        <p14:creationId xmlns:p14="http://schemas.microsoft.com/office/powerpoint/2010/main" val="44771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F3A008-8D56-7693-EAAC-CD98FBD4E53C}"/>
              </a:ext>
              <a:ext uri="{C183D7F6-B498-43B3-948B-1728B52AA6E4}">
                <adec:decorative xmlns:adec="http://schemas.microsoft.com/office/drawing/2017/decorative" val="1"/>
              </a:ext>
            </a:extLst>
          </p:cNvPr>
          <p:cNvSpPr/>
          <p:nvPr/>
        </p:nvSpPr>
        <p:spPr>
          <a:xfrm>
            <a:off x="366531" y="555584"/>
            <a:ext cx="11458937" cy="5243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35A7B46-D30C-B430-280B-31B6A01F2371}"/>
              </a:ext>
            </a:extLst>
          </p:cNvPr>
          <p:cNvSpPr>
            <a:spLocks noGrp="1"/>
          </p:cNvSpPr>
          <p:nvPr>
            <p:ph type="title"/>
          </p:nvPr>
        </p:nvSpPr>
        <p:spPr>
          <a:xfrm>
            <a:off x="0" y="-1618694"/>
            <a:ext cx="12192000" cy="1618694"/>
          </a:xfrm>
        </p:spPr>
        <p:txBody>
          <a:bodyPr spcFirstLastPara="1" vert="horz" wrap="square" lIns="0" tIns="0" rIns="0" bIns="0" rtlCol="0" anchor="b" anchorCtr="0">
            <a:noAutofit/>
          </a:bodyPr>
          <a:lstStyle/>
          <a:p>
            <a:r>
              <a:rPr lang="en-US" dirty="0"/>
              <a:t>Key Terminology</a:t>
            </a:r>
          </a:p>
        </p:txBody>
      </p:sp>
      <p:sp>
        <p:nvSpPr>
          <p:cNvPr id="4" name="TextBox 3">
            <a:extLst>
              <a:ext uri="{FF2B5EF4-FFF2-40B4-BE49-F238E27FC236}">
                <a16:creationId xmlns:a16="http://schemas.microsoft.com/office/drawing/2014/main" id="{528BE947-6EA1-D696-4EF9-4302B7B3EF56}"/>
              </a:ext>
            </a:extLst>
          </p:cNvPr>
          <p:cNvSpPr txBox="1"/>
          <p:nvPr/>
        </p:nvSpPr>
        <p:spPr>
          <a:xfrm>
            <a:off x="613458" y="995423"/>
            <a:ext cx="10961226" cy="4524315"/>
          </a:xfrm>
          <a:prstGeom prst="rect">
            <a:avLst/>
          </a:prstGeom>
          <a:noFill/>
        </p:spPr>
        <p:txBody>
          <a:bodyPr wrap="square" lIns="91440" tIns="45720" rIns="91440" bIns="45720" rtlCol="0" anchor="t">
            <a:spAutoFit/>
          </a:bodyPr>
          <a:lstStyle/>
          <a:p>
            <a:r>
              <a:rPr lang="en-US" sz="1800" b="1">
                <a:solidFill>
                  <a:srgbClr val="000000"/>
                </a:solidFill>
                <a:effectLst/>
                <a:latin typeface="Calibri" panose="020F0502020204030204" pitchFamily="34" charset="0"/>
                <a:ea typeface="Times New Roman" panose="02020603050405020304" pitchFamily="18" charset="0"/>
              </a:rPr>
              <a:t>Phonics:</a:t>
            </a:r>
            <a:r>
              <a:rPr lang="en-US" sz="180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1800">
              <a:effectLst/>
              <a:latin typeface="Times New Roman" panose="02020603050405020304" pitchFamily="18" charset="0"/>
              <a:ea typeface="Times New Roman" panose="02020603050405020304" pitchFamily="18" charset="0"/>
            </a:endParaRPr>
          </a:p>
          <a:p>
            <a:endParaRPr lang="en-US"/>
          </a:p>
          <a:p>
            <a:r>
              <a:rPr lang="en-US" sz="1800" b="1">
                <a:solidFill>
                  <a:srgbClr val="000000"/>
                </a:solidFill>
                <a:effectLst/>
                <a:latin typeface="Calibri" panose="020F0502020204030204" pitchFamily="34" charset="0"/>
                <a:ea typeface="Times New Roman" panose="02020603050405020304" pitchFamily="18" charset="0"/>
              </a:rPr>
              <a:t>Alphabetic principle</a:t>
            </a:r>
            <a:r>
              <a:rPr lang="en-US" sz="1800">
                <a:solidFill>
                  <a:srgbClr val="000000"/>
                </a:solidFill>
                <a:effectLst/>
                <a:latin typeface="Calibri" panose="020F0502020204030204" pitchFamily="34" charset="0"/>
                <a:ea typeface="Times New Roman" panose="02020603050405020304" pitchFamily="18" charset="0"/>
              </a:rPr>
              <a:t>: The idea that letters and letter patterns represent the sounds of spoken language. </a:t>
            </a:r>
            <a:endParaRPr lang="en-US" sz="1800">
              <a:effectLst/>
              <a:latin typeface="Times New Roman" panose="02020603050405020304" pitchFamily="18" charset="0"/>
              <a:ea typeface="Times New Roman" panose="02020603050405020304" pitchFamily="18" charset="0"/>
            </a:endParaRPr>
          </a:p>
          <a:p>
            <a:endParaRPr lang="en-US"/>
          </a:p>
          <a:p>
            <a:r>
              <a:rPr lang="en-US"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800">
              <a:effectLst/>
              <a:latin typeface="Times New Roman" panose="02020603050405020304" pitchFamily="18" charset="0"/>
              <a:ea typeface="Times New Roman" panose="02020603050405020304" pitchFamily="18" charset="0"/>
            </a:endParaRPr>
          </a:p>
          <a:p>
            <a:endParaRPr lang="en-US"/>
          </a:p>
          <a:p>
            <a:r>
              <a:rPr lang="en-US" sz="1800" b="1">
                <a:solidFill>
                  <a:srgbClr val="000000"/>
                </a:solidFill>
                <a:effectLst/>
                <a:latin typeface="Calibri" panose="020F0502020204030204" pitchFamily="34" charset="0"/>
                <a:ea typeface="Times New Roman" panose="02020603050405020304" pitchFamily="18" charset="0"/>
              </a:rPr>
              <a:t>Grapheme: </a:t>
            </a:r>
            <a:r>
              <a:rPr lang="en-US" sz="180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800">
              <a:effectLst/>
              <a:latin typeface="Times New Roman" panose="02020603050405020304" pitchFamily="18" charset="0"/>
              <a:ea typeface="Times New Roman" panose="02020603050405020304" pitchFamily="18" charset="0"/>
            </a:endParaRPr>
          </a:p>
          <a:p>
            <a:endParaRPr lang="en-US"/>
          </a:p>
          <a:p>
            <a:r>
              <a:rPr lang="en-US" b="1">
                <a:solidFill>
                  <a:srgbClr val="000000"/>
                </a:solidFill>
                <a:latin typeface="Calibri"/>
                <a:ea typeface="Times New Roman" panose="02020603050405020304" pitchFamily="18" charset="0"/>
                <a:cs typeface="Calibri"/>
              </a:rPr>
              <a:t>Decoding:</a:t>
            </a:r>
            <a:r>
              <a:rPr lang="en-US" sz="1800">
                <a:solidFill>
                  <a:srgbClr val="000000"/>
                </a:solidFill>
                <a:effectLst/>
                <a:latin typeface="Calibri"/>
                <a:ea typeface="Times New Roman" panose="02020603050405020304" pitchFamily="18" charset="0"/>
                <a:cs typeface="Calibri"/>
              </a:rPr>
              <a:t> When students decode a word, they translate how a word is spelled into the represented speech sounds. Decoding involves reading.</a:t>
            </a:r>
            <a:endParaRPr lang="en-US" sz="1800">
              <a:effectLst/>
              <a:latin typeface="Calibri"/>
              <a:ea typeface="Times New Roman" panose="02020603050405020304" pitchFamily="18" charset="0"/>
              <a:cs typeface="Calibri"/>
            </a:endParaRPr>
          </a:p>
          <a:p>
            <a:endParaRPr lang="en-US"/>
          </a:p>
          <a:p>
            <a:r>
              <a:rPr lang="en-US" sz="1800" b="1">
                <a:solidFill>
                  <a:srgbClr val="000000"/>
                </a:solidFill>
                <a:effectLst/>
                <a:latin typeface="Calibri" panose="020F0502020204030204" pitchFamily="34" charset="0"/>
                <a:ea typeface="Times New Roman" panose="02020603050405020304" pitchFamily="18" charset="0"/>
              </a:rPr>
              <a:t>Encoding:</a:t>
            </a:r>
            <a:r>
              <a:rPr lang="en-US" sz="1800">
                <a:solidFill>
                  <a:srgbClr val="000000"/>
                </a:solidFill>
                <a:effectLst/>
                <a:latin typeface="Calibri" panose="020F0502020204030204" pitchFamily="34" charset="0"/>
                <a:ea typeface="Times New Roman" panose="02020603050405020304" pitchFamily="18" charset="0"/>
              </a:rPr>
              <a:t> When students translate the sounds of a word into the corresponding sequence of letters. Encoding is another term for spelling.</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166014473"/>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8D72-D20B-6510-3BD1-56A5D5D39D38}"/>
              </a:ext>
            </a:extLst>
          </p:cNvPr>
          <p:cNvSpPr>
            <a:spLocks noGrp="1"/>
          </p:cNvSpPr>
          <p:nvPr>
            <p:ph type="title"/>
          </p:nvPr>
        </p:nvSpPr>
        <p:spPr>
          <a:xfrm>
            <a:off x="297425" y="369226"/>
            <a:ext cx="8934400" cy="527100"/>
          </a:xfrm>
        </p:spPr>
        <p:txBody>
          <a:bodyPr/>
          <a:lstStyle/>
          <a:p>
            <a:r>
              <a:rPr lang="en-US" sz="4000" dirty="0"/>
              <a:t>Warm Up </a:t>
            </a:r>
          </a:p>
        </p:txBody>
      </p:sp>
      <p:graphicFrame>
        <p:nvGraphicFramePr>
          <p:cNvPr id="3" name="Table 3">
            <a:extLst>
              <a:ext uri="{FF2B5EF4-FFF2-40B4-BE49-F238E27FC236}">
                <a16:creationId xmlns:a16="http://schemas.microsoft.com/office/drawing/2014/main" id="{67EC3687-F773-22CE-50D5-E2C88B0D6AF8}"/>
              </a:ext>
            </a:extLst>
          </p:cNvPr>
          <p:cNvGraphicFramePr>
            <a:graphicFrameLocks noGrp="1"/>
          </p:cNvGraphicFramePr>
          <p:nvPr>
            <p:extLst>
              <p:ext uri="{D42A27DB-BD31-4B8C-83A1-F6EECF244321}">
                <p14:modId xmlns:p14="http://schemas.microsoft.com/office/powerpoint/2010/main" val="3645674540"/>
              </p:ext>
            </p:extLst>
          </p:nvPr>
        </p:nvGraphicFramePr>
        <p:xfrm>
          <a:off x="1494619" y="1622739"/>
          <a:ext cx="9202760" cy="4737696"/>
        </p:xfrm>
        <a:graphic>
          <a:graphicData uri="http://schemas.openxmlformats.org/drawingml/2006/table">
            <a:tbl>
              <a:tblPr firstRow="1" bandRow="1">
                <a:tableStyleId>{5C22544A-7EE6-4342-B048-85BDC9FD1C3A}</a:tableStyleId>
              </a:tblPr>
              <a:tblGrid>
                <a:gridCol w="2300690">
                  <a:extLst>
                    <a:ext uri="{9D8B030D-6E8A-4147-A177-3AD203B41FA5}">
                      <a16:colId xmlns:a16="http://schemas.microsoft.com/office/drawing/2014/main" val="1092884196"/>
                    </a:ext>
                  </a:extLst>
                </a:gridCol>
                <a:gridCol w="2300690">
                  <a:extLst>
                    <a:ext uri="{9D8B030D-6E8A-4147-A177-3AD203B41FA5}">
                      <a16:colId xmlns:a16="http://schemas.microsoft.com/office/drawing/2014/main" val="1890365288"/>
                    </a:ext>
                  </a:extLst>
                </a:gridCol>
                <a:gridCol w="2300690">
                  <a:extLst>
                    <a:ext uri="{9D8B030D-6E8A-4147-A177-3AD203B41FA5}">
                      <a16:colId xmlns:a16="http://schemas.microsoft.com/office/drawing/2014/main" val="2470804675"/>
                    </a:ext>
                  </a:extLst>
                </a:gridCol>
                <a:gridCol w="2300690">
                  <a:extLst>
                    <a:ext uri="{9D8B030D-6E8A-4147-A177-3AD203B41FA5}">
                      <a16:colId xmlns:a16="http://schemas.microsoft.com/office/drawing/2014/main" val="2729606990"/>
                    </a:ext>
                  </a:extLst>
                </a:gridCol>
              </a:tblGrid>
              <a:tr h="592212">
                <a:tc>
                  <a:txBody>
                    <a:bodyPr/>
                    <a:lstStyle/>
                    <a:p>
                      <a:pPr algn="ctr"/>
                      <a:endParaRPr lang="en-US" sz="3200"/>
                    </a:p>
                  </a:txBody>
                  <a:tcPr/>
                </a:tc>
                <a:tc>
                  <a:txBody>
                    <a:bodyPr/>
                    <a:lstStyle/>
                    <a:p>
                      <a:pPr algn="ctr"/>
                      <a:r>
                        <a:rPr lang="en-US" sz="3200">
                          <a:solidFill>
                            <a:schemeClr val="tx1"/>
                          </a:solidFill>
                        </a:rPr>
                        <a:t>Phonemes </a:t>
                      </a:r>
                    </a:p>
                  </a:txBody>
                  <a:tcPr/>
                </a:tc>
                <a:tc>
                  <a:txBody>
                    <a:bodyPr/>
                    <a:lstStyle/>
                    <a:p>
                      <a:pPr lvl="0" algn="ctr">
                        <a:buNone/>
                      </a:pPr>
                      <a:r>
                        <a:rPr lang="en-US" sz="3200">
                          <a:solidFill>
                            <a:schemeClr val="tx1"/>
                          </a:solidFill>
                        </a:rPr>
                        <a:t>Graphemes</a:t>
                      </a:r>
                    </a:p>
                  </a:txBody>
                  <a:tcPr/>
                </a:tc>
                <a:tc>
                  <a:txBody>
                    <a:bodyPr/>
                    <a:lstStyle/>
                    <a:p>
                      <a:pPr algn="ctr"/>
                      <a:r>
                        <a:rPr lang="en-US" sz="3200" dirty="0">
                          <a:solidFill>
                            <a:schemeClr val="tx1"/>
                          </a:solidFill>
                        </a:rPr>
                        <a:t>Letters </a:t>
                      </a:r>
                    </a:p>
                  </a:txBody>
                  <a:tcPr/>
                </a:tc>
                <a:extLst>
                  <a:ext uri="{0D108BD9-81ED-4DB2-BD59-A6C34878D82A}">
                    <a16:rowId xmlns:a16="http://schemas.microsoft.com/office/drawing/2014/main" val="773086580"/>
                  </a:ext>
                </a:extLst>
              </a:tr>
              <a:tr h="592212">
                <a:tc>
                  <a:txBody>
                    <a:bodyPr/>
                    <a:lstStyle/>
                    <a:p>
                      <a:pPr algn="ctr"/>
                      <a:r>
                        <a:rPr lang="en-US" sz="3200"/>
                        <a:t>sip</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462902208"/>
                  </a:ext>
                </a:extLst>
              </a:tr>
              <a:tr h="592212">
                <a:tc>
                  <a:txBody>
                    <a:bodyPr/>
                    <a:lstStyle/>
                    <a:p>
                      <a:pPr algn="ctr"/>
                      <a:r>
                        <a:rPr lang="en-US" sz="3200"/>
                        <a:t>trust</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2852400039"/>
                  </a:ext>
                </a:extLst>
              </a:tr>
              <a:tr h="592212">
                <a:tc>
                  <a:txBody>
                    <a:bodyPr/>
                    <a:lstStyle/>
                    <a:p>
                      <a:pPr algn="ctr"/>
                      <a:r>
                        <a:rPr lang="en-US" sz="3200"/>
                        <a:t>chant</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1390751252"/>
                  </a:ext>
                </a:extLst>
              </a:tr>
              <a:tr h="592212">
                <a:tc>
                  <a:txBody>
                    <a:bodyPr/>
                    <a:lstStyle/>
                    <a:p>
                      <a:pPr algn="ctr"/>
                      <a:r>
                        <a:rPr lang="en-US" sz="3200"/>
                        <a:t>watch</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3733496332"/>
                  </a:ext>
                </a:extLst>
              </a:tr>
              <a:tr h="592212">
                <a:tc>
                  <a:txBody>
                    <a:bodyPr/>
                    <a:lstStyle/>
                    <a:p>
                      <a:pPr algn="ctr"/>
                      <a:r>
                        <a:rPr lang="en-US" sz="3200"/>
                        <a:t>mistake</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561937580"/>
                  </a:ext>
                </a:extLst>
              </a:tr>
              <a:tr h="592212">
                <a:tc>
                  <a:txBody>
                    <a:bodyPr/>
                    <a:lstStyle/>
                    <a:p>
                      <a:pPr algn="ctr"/>
                      <a:r>
                        <a:rPr lang="en-US" sz="3200"/>
                        <a:t>foxes</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a:p>
                  </a:txBody>
                  <a:tcPr anchor="ctr"/>
                </a:tc>
                <a:extLst>
                  <a:ext uri="{0D108BD9-81ED-4DB2-BD59-A6C34878D82A}">
                    <a16:rowId xmlns:a16="http://schemas.microsoft.com/office/drawing/2014/main" val="2265095004"/>
                  </a:ext>
                </a:extLst>
              </a:tr>
              <a:tr h="592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happiness</a:t>
                      </a:r>
                    </a:p>
                  </a:txBody>
                  <a:tcPr anchor="ctr"/>
                </a:tc>
                <a:tc>
                  <a:txBody>
                    <a:bodyPr/>
                    <a:lstStyle/>
                    <a:p>
                      <a:pPr algn="ctr"/>
                      <a:endParaRPr lang="en-US"/>
                    </a:p>
                  </a:txBody>
                  <a:tcPr anchor="ctr"/>
                </a:tc>
                <a:tc>
                  <a:txBody>
                    <a:bodyPr/>
                    <a:lstStyle/>
                    <a:p>
                      <a:pPr lvl="0" algn="ctr">
                        <a:buNone/>
                      </a:pPr>
                      <a:endParaRPr lang="en-US"/>
                    </a:p>
                  </a:txBody>
                  <a:tcPr anchor="ctr"/>
                </a:tc>
                <a:tc>
                  <a:txBody>
                    <a:bodyPr/>
                    <a:lstStyle/>
                    <a:p>
                      <a:pPr algn="ctr"/>
                      <a:endParaRPr lang="en-US" dirty="0"/>
                    </a:p>
                  </a:txBody>
                  <a:tcPr anchor="ctr"/>
                </a:tc>
                <a:extLst>
                  <a:ext uri="{0D108BD9-81ED-4DB2-BD59-A6C34878D82A}">
                    <a16:rowId xmlns:a16="http://schemas.microsoft.com/office/drawing/2014/main" val="3475855843"/>
                  </a:ext>
                </a:extLst>
              </a:tr>
            </a:tbl>
          </a:graphicData>
        </a:graphic>
      </p:graphicFrame>
    </p:spTree>
    <p:extLst>
      <p:ext uri="{BB962C8B-B14F-4D97-AF65-F5344CB8AC3E}">
        <p14:creationId xmlns:p14="http://schemas.microsoft.com/office/powerpoint/2010/main" val="410969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8D72-D20B-6510-3BD1-56A5D5D39D38}"/>
              </a:ext>
            </a:extLst>
          </p:cNvPr>
          <p:cNvSpPr>
            <a:spLocks noGrp="1"/>
          </p:cNvSpPr>
          <p:nvPr>
            <p:ph type="title"/>
          </p:nvPr>
        </p:nvSpPr>
        <p:spPr>
          <a:xfrm>
            <a:off x="297425" y="369226"/>
            <a:ext cx="8934400" cy="527100"/>
          </a:xfrm>
        </p:spPr>
        <p:txBody>
          <a:bodyPr/>
          <a:lstStyle/>
          <a:p>
            <a:r>
              <a:rPr lang="en-US" sz="4000" dirty="0"/>
              <a:t>Warm Up </a:t>
            </a:r>
          </a:p>
        </p:txBody>
      </p:sp>
      <p:graphicFrame>
        <p:nvGraphicFramePr>
          <p:cNvPr id="3" name="Table 3">
            <a:extLst>
              <a:ext uri="{FF2B5EF4-FFF2-40B4-BE49-F238E27FC236}">
                <a16:creationId xmlns:a16="http://schemas.microsoft.com/office/drawing/2014/main" id="{67EC3687-F773-22CE-50D5-E2C88B0D6AF8}"/>
              </a:ext>
            </a:extLst>
          </p:cNvPr>
          <p:cNvGraphicFramePr>
            <a:graphicFrameLocks noGrp="1"/>
          </p:cNvGraphicFramePr>
          <p:nvPr>
            <p:extLst>
              <p:ext uri="{D42A27DB-BD31-4B8C-83A1-F6EECF244321}">
                <p14:modId xmlns:p14="http://schemas.microsoft.com/office/powerpoint/2010/main" val="3360664507"/>
              </p:ext>
            </p:extLst>
          </p:nvPr>
        </p:nvGraphicFramePr>
        <p:xfrm>
          <a:off x="1494619" y="1622739"/>
          <a:ext cx="9991200" cy="4737696"/>
        </p:xfrm>
        <a:graphic>
          <a:graphicData uri="http://schemas.openxmlformats.org/drawingml/2006/table">
            <a:tbl>
              <a:tblPr firstRow="1" bandRow="1">
                <a:tableStyleId>{5C22544A-7EE6-4342-B048-85BDC9FD1C3A}</a:tableStyleId>
              </a:tblPr>
              <a:tblGrid>
                <a:gridCol w="2497800">
                  <a:extLst>
                    <a:ext uri="{9D8B030D-6E8A-4147-A177-3AD203B41FA5}">
                      <a16:colId xmlns:a16="http://schemas.microsoft.com/office/drawing/2014/main" val="1092884196"/>
                    </a:ext>
                  </a:extLst>
                </a:gridCol>
                <a:gridCol w="2497800">
                  <a:extLst>
                    <a:ext uri="{9D8B030D-6E8A-4147-A177-3AD203B41FA5}">
                      <a16:colId xmlns:a16="http://schemas.microsoft.com/office/drawing/2014/main" val="434673917"/>
                    </a:ext>
                  </a:extLst>
                </a:gridCol>
                <a:gridCol w="2497800">
                  <a:extLst>
                    <a:ext uri="{9D8B030D-6E8A-4147-A177-3AD203B41FA5}">
                      <a16:colId xmlns:a16="http://schemas.microsoft.com/office/drawing/2014/main" val="2729606990"/>
                    </a:ext>
                  </a:extLst>
                </a:gridCol>
                <a:gridCol w="2497800">
                  <a:extLst>
                    <a:ext uri="{9D8B030D-6E8A-4147-A177-3AD203B41FA5}">
                      <a16:colId xmlns:a16="http://schemas.microsoft.com/office/drawing/2014/main" val="1748874118"/>
                    </a:ext>
                  </a:extLst>
                </a:gridCol>
              </a:tblGrid>
              <a:tr h="592212">
                <a:tc>
                  <a:txBody>
                    <a:bodyPr/>
                    <a:lstStyle/>
                    <a:p>
                      <a:pPr algn="ctr"/>
                      <a:endParaRPr lang="en-US" sz="3200"/>
                    </a:p>
                  </a:txBody>
                  <a:tcPr/>
                </a:tc>
                <a:tc>
                  <a:txBody>
                    <a:bodyPr/>
                    <a:lstStyle/>
                    <a:p>
                      <a:pPr lvl="0" algn="ctr">
                        <a:buNone/>
                      </a:pPr>
                      <a:r>
                        <a:rPr lang="en-US" sz="3200">
                          <a:solidFill>
                            <a:schemeClr val="tx1"/>
                          </a:solidFill>
                        </a:rPr>
                        <a:t>Phonemes </a:t>
                      </a:r>
                      <a:endParaRPr lang="en-US">
                        <a:solidFill>
                          <a:schemeClr val="tx1"/>
                        </a:solidFill>
                      </a:endParaRPr>
                    </a:p>
                  </a:txBody>
                  <a:tcPr/>
                </a:tc>
                <a:tc>
                  <a:txBody>
                    <a:bodyPr/>
                    <a:lstStyle/>
                    <a:p>
                      <a:pPr algn="ctr"/>
                      <a:r>
                        <a:rPr lang="en-US" sz="3200">
                          <a:solidFill>
                            <a:schemeClr val="tx1"/>
                          </a:solidFill>
                        </a:rPr>
                        <a:t>Graphemes </a:t>
                      </a:r>
                    </a:p>
                  </a:txBody>
                  <a:tcPr/>
                </a:tc>
                <a:tc>
                  <a:txBody>
                    <a:bodyPr/>
                    <a:lstStyle/>
                    <a:p>
                      <a:pPr lvl="0" algn="ctr">
                        <a:buNone/>
                      </a:pPr>
                      <a:r>
                        <a:rPr lang="en-US" sz="3200" dirty="0">
                          <a:solidFill>
                            <a:schemeClr val="tx1"/>
                          </a:solidFill>
                        </a:rPr>
                        <a:t>Letters</a:t>
                      </a:r>
                    </a:p>
                  </a:txBody>
                  <a:tcPr/>
                </a:tc>
                <a:extLst>
                  <a:ext uri="{0D108BD9-81ED-4DB2-BD59-A6C34878D82A}">
                    <a16:rowId xmlns:a16="http://schemas.microsoft.com/office/drawing/2014/main" val="773086580"/>
                  </a:ext>
                </a:extLst>
              </a:tr>
              <a:tr h="592212">
                <a:tc>
                  <a:txBody>
                    <a:bodyPr/>
                    <a:lstStyle/>
                    <a:p>
                      <a:pPr algn="ctr"/>
                      <a:r>
                        <a:rPr lang="en-US" sz="3200"/>
                        <a:t>sip</a:t>
                      </a:r>
                    </a:p>
                  </a:txBody>
                  <a:tcPr anchor="ctr"/>
                </a:tc>
                <a:tc>
                  <a:txBody>
                    <a:bodyPr/>
                    <a:lstStyle/>
                    <a:p>
                      <a:pPr lvl="0" algn="ctr">
                        <a:buNone/>
                      </a:pPr>
                      <a:r>
                        <a:rPr lang="en-US" sz="3200">
                          <a:solidFill>
                            <a:srgbClr val="FF0000"/>
                          </a:solidFill>
                        </a:rPr>
                        <a:t>3</a:t>
                      </a:r>
                      <a:endParaRPr lang="en-US"/>
                    </a:p>
                  </a:txBody>
                  <a:tcPr anchor="ctr"/>
                </a:tc>
                <a:tc>
                  <a:txBody>
                    <a:bodyPr/>
                    <a:lstStyle/>
                    <a:p>
                      <a:pPr algn="ctr"/>
                      <a:r>
                        <a:rPr lang="en-US" sz="3200">
                          <a:solidFill>
                            <a:srgbClr val="FF0000"/>
                          </a:solidFill>
                        </a:rPr>
                        <a:t>3</a:t>
                      </a:r>
                    </a:p>
                  </a:txBody>
                  <a:tcPr anchor="ctr"/>
                </a:tc>
                <a:tc>
                  <a:txBody>
                    <a:bodyPr/>
                    <a:lstStyle/>
                    <a:p>
                      <a:pPr lvl="0" algn="ctr">
                        <a:buNone/>
                      </a:pPr>
                      <a:r>
                        <a:rPr lang="en-US" sz="3200" dirty="0">
                          <a:solidFill>
                            <a:srgbClr val="FF0000"/>
                          </a:solidFill>
                        </a:rPr>
                        <a:t>3</a:t>
                      </a:r>
                    </a:p>
                  </a:txBody>
                  <a:tcPr anchor="ctr"/>
                </a:tc>
                <a:extLst>
                  <a:ext uri="{0D108BD9-81ED-4DB2-BD59-A6C34878D82A}">
                    <a16:rowId xmlns:a16="http://schemas.microsoft.com/office/drawing/2014/main" val="462902208"/>
                  </a:ext>
                </a:extLst>
              </a:tr>
              <a:tr h="592212">
                <a:tc>
                  <a:txBody>
                    <a:bodyPr/>
                    <a:lstStyle/>
                    <a:p>
                      <a:pPr algn="ctr"/>
                      <a:r>
                        <a:rPr lang="en-US" sz="3200"/>
                        <a:t>trust</a:t>
                      </a:r>
                    </a:p>
                  </a:txBody>
                  <a:tcPr anchor="ctr"/>
                </a:tc>
                <a:tc>
                  <a:txBody>
                    <a:bodyPr/>
                    <a:lstStyle/>
                    <a:p>
                      <a:pPr lvl="0" algn="ctr">
                        <a:buNone/>
                      </a:pPr>
                      <a:r>
                        <a:rPr lang="en-US" sz="3200">
                          <a:solidFill>
                            <a:srgbClr val="FF0000"/>
                          </a:solidFill>
                        </a:rPr>
                        <a:t>5</a:t>
                      </a:r>
                      <a:endParaRPr lang="en-US"/>
                    </a:p>
                  </a:txBody>
                  <a:tcPr anchor="ctr"/>
                </a:tc>
                <a:tc>
                  <a:txBody>
                    <a:bodyPr/>
                    <a:lstStyle/>
                    <a:p>
                      <a:pPr algn="ctr"/>
                      <a:r>
                        <a:rPr lang="en-US" sz="3200">
                          <a:solidFill>
                            <a:srgbClr val="FF0000"/>
                          </a:solidFill>
                        </a:rPr>
                        <a:t>5</a:t>
                      </a:r>
                    </a:p>
                  </a:txBody>
                  <a:tcPr anchor="ctr"/>
                </a:tc>
                <a:tc>
                  <a:txBody>
                    <a:bodyPr/>
                    <a:lstStyle/>
                    <a:p>
                      <a:pPr lvl="0" algn="ctr">
                        <a:buNone/>
                      </a:pPr>
                      <a:r>
                        <a:rPr lang="en-US" sz="3200">
                          <a:solidFill>
                            <a:srgbClr val="FF0000"/>
                          </a:solidFill>
                        </a:rPr>
                        <a:t>5</a:t>
                      </a:r>
                    </a:p>
                  </a:txBody>
                  <a:tcPr anchor="ctr"/>
                </a:tc>
                <a:extLst>
                  <a:ext uri="{0D108BD9-81ED-4DB2-BD59-A6C34878D82A}">
                    <a16:rowId xmlns:a16="http://schemas.microsoft.com/office/drawing/2014/main" val="2852400039"/>
                  </a:ext>
                </a:extLst>
              </a:tr>
              <a:tr h="592212">
                <a:tc>
                  <a:txBody>
                    <a:bodyPr/>
                    <a:lstStyle/>
                    <a:p>
                      <a:pPr algn="ctr"/>
                      <a:r>
                        <a:rPr lang="en-US" sz="3200"/>
                        <a:t>chant</a:t>
                      </a:r>
                    </a:p>
                  </a:txBody>
                  <a:tcPr anchor="ctr"/>
                </a:tc>
                <a:tc>
                  <a:txBody>
                    <a:bodyPr/>
                    <a:lstStyle/>
                    <a:p>
                      <a:pPr lvl="0" algn="ctr">
                        <a:buNone/>
                      </a:pPr>
                      <a:r>
                        <a:rPr lang="en-US" sz="3200">
                          <a:solidFill>
                            <a:srgbClr val="FF0000"/>
                          </a:solidFill>
                        </a:rPr>
                        <a:t>4</a:t>
                      </a:r>
                      <a:endParaRPr lang="en-US"/>
                    </a:p>
                  </a:txBody>
                  <a:tcPr anchor="ctr"/>
                </a:tc>
                <a:tc>
                  <a:txBody>
                    <a:bodyPr/>
                    <a:lstStyle/>
                    <a:p>
                      <a:pPr algn="ctr"/>
                      <a:r>
                        <a:rPr lang="en-US" sz="3200">
                          <a:solidFill>
                            <a:srgbClr val="FF0000"/>
                          </a:solidFill>
                        </a:rPr>
                        <a:t>4</a:t>
                      </a:r>
                    </a:p>
                  </a:txBody>
                  <a:tcPr anchor="ctr"/>
                </a:tc>
                <a:tc>
                  <a:txBody>
                    <a:bodyPr/>
                    <a:lstStyle/>
                    <a:p>
                      <a:pPr lvl="0" algn="ctr">
                        <a:buNone/>
                      </a:pPr>
                      <a:r>
                        <a:rPr lang="en-US" sz="3200">
                          <a:solidFill>
                            <a:srgbClr val="FF0000"/>
                          </a:solidFill>
                        </a:rPr>
                        <a:t>5</a:t>
                      </a:r>
                    </a:p>
                  </a:txBody>
                  <a:tcPr anchor="ctr"/>
                </a:tc>
                <a:extLst>
                  <a:ext uri="{0D108BD9-81ED-4DB2-BD59-A6C34878D82A}">
                    <a16:rowId xmlns:a16="http://schemas.microsoft.com/office/drawing/2014/main" val="1390751252"/>
                  </a:ext>
                </a:extLst>
              </a:tr>
              <a:tr h="592212">
                <a:tc>
                  <a:txBody>
                    <a:bodyPr/>
                    <a:lstStyle/>
                    <a:p>
                      <a:pPr algn="ctr"/>
                      <a:r>
                        <a:rPr lang="en-US" sz="3200"/>
                        <a:t>watch</a:t>
                      </a:r>
                    </a:p>
                  </a:txBody>
                  <a:tcPr anchor="ctr"/>
                </a:tc>
                <a:tc>
                  <a:txBody>
                    <a:bodyPr/>
                    <a:lstStyle/>
                    <a:p>
                      <a:pPr lvl="0" algn="ctr">
                        <a:buNone/>
                      </a:pPr>
                      <a:r>
                        <a:rPr lang="en-US" sz="3200">
                          <a:solidFill>
                            <a:srgbClr val="FF0000"/>
                          </a:solidFill>
                        </a:rPr>
                        <a:t>3</a:t>
                      </a:r>
                      <a:endParaRPr lang="en-US"/>
                    </a:p>
                  </a:txBody>
                  <a:tcPr anchor="ctr"/>
                </a:tc>
                <a:tc>
                  <a:txBody>
                    <a:bodyPr/>
                    <a:lstStyle/>
                    <a:p>
                      <a:pPr algn="ctr"/>
                      <a:r>
                        <a:rPr lang="en-US" sz="3200">
                          <a:solidFill>
                            <a:srgbClr val="FF0000"/>
                          </a:solidFill>
                        </a:rPr>
                        <a:t>3</a:t>
                      </a:r>
                    </a:p>
                  </a:txBody>
                  <a:tcPr anchor="ctr"/>
                </a:tc>
                <a:tc>
                  <a:txBody>
                    <a:bodyPr/>
                    <a:lstStyle/>
                    <a:p>
                      <a:pPr lvl="0" algn="ctr">
                        <a:buNone/>
                      </a:pPr>
                      <a:r>
                        <a:rPr lang="en-US" sz="3200">
                          <a:solidFill>
                            <a:srgbClr val="FF0000"/>
                          </a:solidFill>
                        </a:rPr>
                        <a:t>5</a:t>
                      </a:r>
                    </a:p>
                  </a:txBody>
                  <a:tcPr anchor="ctr"/>
                </a:tc>
                <a:extLst>
                  <a:ext uri="{0D108BD9-81ED-4DB2-BD59-A6C34878D82A}">
                    <a16:rowId xmlns:a16="http://schemas.microsoft.com/office/drawing/2014/main" val="3733496332"/>
                  </a:ext>
                </a:extLst>
              </a:tr>
              <a:tr h="592212">
                <a:tc>
                  <a:txBody>
                    <a:bodyPr/>
                    <a:lstStyle/>
                    <a:p>
                      <a:pPr algn="ctr"/>
                      <a:r>
                        <a:rPr lang="en-US" sz="3200"/>
                        <a:t>mistake</a:t>
                      </a:r>
                    </a:p>
                  </a:txBody>
                  <a:tcPr anchor="ctr"/>
                </a:tc>
                <a:tc>
                  <a:txBody>
                    <a:bodyPr/>
                    <a:lstStyle/>
                    <a:p>
                      <a:pPr lvl="0" algn="ctr">
                        <a:buNone/>
                      </a:pPr>
                      <a:r>
                        <a:rPr lang="en-US" sz="3200">
                          <a:solidFill>
                            <a:srgbClr val="FF0000"/>
                          </a:solidFill>
                        </a:rPr>
                        <a:t>6</a:t>
                      </a:r>
                      <a:endParaRPr lang="en-US"/>
                    </a:p>
                  </a:txBody>
                  <a:tcPr anchor="ctr"/>
                </a:tc>
                <a:tc>
                  <a:txBody>
                    <a:bodyPr/>
                    <a:lstStyle/>
                    <a:p>
                      <a:pPr algn="ctr"/>
                      <a:r>
                        <a:rPr lang="en-US" sz="3200">
                          <a:solidFill>
                            <a:srgbClr val="FF0000"/>
                          </a:solidFill>
                        </a:rPr>
                        <a:t>6</a:t>
                      </a:r>
                    </a:p>
                  </a:txBody>
                  <a:tcPr anchor="ctr"/>
                </a:tc>
                <a:tc>
                  <a:txBody>
                    <a:bodyPr/>
                    <a:lstStyle/>
                    <a:p>
                      <a:pPr lvl="0" algn="ctr">
                        <a:buNone/>
                      </a:pPr>
                      <a:r>
                        <a:rPr lang="en-US" sz="3200">
                          <a:solidFill>
                            <a:srgbClr val="FF0000"/>
                          </a:solidFill>
                        </a:rPr>
                        <a:t>7</a:t>
                      </a:r>
                    </a:p>
                  </a:txBody>
                  <a:tcPr anchor="ctr"/>
                </a:tc>
                <a:extLst>
                  <a:ext uri="{0D108BD9-81ED-4DB2-BD59-A6C34878D82A}">
                    <a16:rowId xmlns:a16="http://schemas.microsoft.com/office/drawing/2014/main" val="561937580"/>
                  </a:ext>
                </a:extLst>
              </a:tr>
              <a:tr h="592212">
                <a:tc>
                  <a:txBody>
                    <a:bodyPr/>
                    <a:lstStyle/>
                    <a:p>
                      <a:pPr algn="ctr"/>
                      <a:r>
                        <a:rPr lang="en-US" sz="3200"/>
                        <a:t>foxes</a:t>
                      </a:r>
                    </a:p>
                  </a:txBody>
                  <a:tcPr anchor="ctr"/>
                </a:tc>
                <a:tc>
                  <a:txBody>
                    <a:bodyPr/>
                    <a:lstStyle/>
                    <a:p>
                      <a:pPr lvl="0" algn="ctr">
                        <a:buNone/>
                      </a:pPr>
                      <a:r>
                        <a:rPr lang="en-US" sz="3200">
                          <a:solidFill>
                            <a:srgbClr val="FF0000"/>
                          </a:solidFill>
                        </a:rPr>
                        <a:t>6</a:t>
                      </a:r>
                      <a:endParaRPr lang="en-US"/>
                    </a:p>
                  </a:txBody>
                  <a:tcPr anchor="ctr"/>
                </a:tc>
                <a:tc>
                  <a:txBody>
                    <a:bodyPr/>
                    <a:lstStyle/>
                    <a:p>
                      <a:pPr algn="ctr"/>
                      <a:r>
                        <a:rPr lang="en-US" sz="3200">
                          <a:solidFill>
                            <a:srgbClr val="FF0000"/>
                          </a:solidFill>
                        </a:rPr>
                        <a:t>5</a:t>
                      </a:r>
                    </a:p>
                  </a:txBody>
                  <a:tcPr anchor="ctr"/>
                </a:tc>
                <a:tc>
                  <a:txBody>
                    <a:bodyPr/>
                    <a:lstStyle/>
                    <a:p>
                      <a:pPr lvl="0" algn="ctr">
                        <a:buNone/>
                      </a:pPr>
                      <a:r>
                        <a:rPr lang="en-US" sz="3200">
                          <a:solidFill>
                            <a:srgbClr val="FF0000"/>
                          </a:solidFill>
                        </a:rPr>
                        <a:t>5</a:t>
                      </a:r>
                    </a:p>
                  </a:txBody>
                  <a:tcPr anchor="ctr"/>
                </a:tc>
                <a:extLst>
                  <a:ext uri="{0D108BD9-81ED-4DB2-BD59-A6C34878D82A}">
                    <a16:rowId xmlns:a16="http://schemas.microsoft.com/office/drawing/2014/main" val="2265095004"/>
                  </a:ext>
                </a:extLst>
              </a:tr>
              <a:tr h="592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happiness</a:t>
                      </a:r>
                    </a:p>
                  </a:txBody>
                  <a:tcPr anchor="ctr"/>
                </a:tc>
                <a:tc>
                  <a:txBody>
                    <a:bodyPr/>
                    <a:lstStyle/>
                    <a:p>
                      <a:pPr lvl="0" algn="ctr">
                        <a:buNone/>
                      </a:pPr>
                      <a:r>
                        <a:rPr lang="en-US" sz="3200">
                          <a:solidFill>
                            <a:srgbClr val="FF0000"/>
                          </a:solidFill>
                        </a:rPr>
                        <a:t>7</a:t>
                      </a:r>
                      <a:endParaRPr lang="en-US"/>
                    </a:p>
                  </a:txBody>
                  <a:tcPr anchor="ctr"/>
                </a:tc>
                <a:tc>
                  <a:txBody>
                    <a:bodyPr/>
                    <a:lstStyle/>
                    <a:p>
                      <a:pPr algn="ctr"/>
                      <a:r>
                        <a:rPr lang="en-US" sz="3200">
                          <a:solidFill>
                            <a:srgbClr val="FF0000"/>
                          </a:solidFill>
                        </a:rPr>
                        <a:t>7</a:t>
                      </a:r>
                    </a:p>
                  </a:txBody>
                  <a:tcPr anchor="ctr"/>
                </a:tc>
                <a:tc>
                  <a:txBody>
                    <a:bodyPr/>
                    <a:lstStyle/>
                    <a:p>
                      <a:pPr lvl="0" algn="ctr">
                        <a:buNone/>
                      </a:pPr>
                      <a:r>
                        <a:rPr lang="en-US" sz="3200" dirty="0">
                          <a:solidFill>
                            <a:srgbClr val="FF0000"/>
                          </a:solidFill>
                        </a:rPr>
                        <a:t>9</a:t>
                      </a:r>
                    </a:p>
                  </a:txBody>
                  <a:tcPr anchor="ctr"/>
                </a:tc>
                <a:extLst>
                  <a:ext uri="{0D108BD9-81ED-4DB2-BD59-A6C34878D82A}">
                    <a16:rowId xmlns:a16="http://schemas.microsoft.com/office/drawing/2014/main" val="3475855843"/>
                  </a:ext>
                </a:extLst>
              </a:tr>
            </a:tbl>
          </a:graphicData>
        </a:graphic>
      </p:graphicFrame>
    </p:spTree>
    <p:extLst>
      <p:ext uri="{BB962C8B-B14F-4D97-AF65-F5344CB8AC3E}">
        <p14:creationId xmlns:p14="http://schemas.microsoft.com/office/powerpoint/2010/main" val="43615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8399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50">
            <a:extLst>
              <a:ext uri="{FF2B5EF4-FFF2-40B4-BE49-F238E27FC236}">
                <a16:creationId xmlns:a16="http://schemas.microsoft.com/office/drawing/2014/main" id="{4EAA6544-71A4-6B46-AB33-ED5E684128CC}"/>
              </a:ext>
            </a:extLst>
          </p:cNvPr>
          <p:cNvSpPr txBox="1">
            <a:spLocks noGrp="1"/>
          </p:cNvSpPr>
          <p:nvPr>
            <p:ph type="title" idx="4294967295"/>
          </p:nvPr>
        </p:nvSpPr>
        <p:spPr>
          <a:xfrm>
            <a:off x="331563" y="461143"/>
            <a:ext cx="6881026" cy="1322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bg2"/>
                </a:solidFill>
                <a:effectLst/>
                <a:uLnTx/>
                <a:uFillTx/>
                <a:latin typeface="Museo Slab 500" panose="02000000000000000000" pitchFamily="50" charset="0"/>
                <a:ea typeface="+mj-ea"/>
                <a:cs typeface="+mj-cs"/>
              </a:rPr>
              <a:t>Alphabetic Principle</a:t>
            </a:r>
          </a:p>
        </p:txBody>
      </p:sp>
      <p:sp>
        <p:nvSpPr>
          <p:cNvPr id="2" name="TextBox 1">
            <a:extLst>
              <a:ext uri="{FF2B5EF4-FFF2-40B4-BE49-F238E27FC236}">
                <a16:creationId xmlns:a16="http://schemas.microsoft.com/office/drawing/2014/main" id="{6E3A94FD-A792-919E-AC5F-F2974D22C8B1}"/>
              </a:ext>
            </a:extLst>
          </p:cNvPr>
          <p:cNvSpPr txBox="1"/>
          <p:nvPr/>
        </p:nvSpPr>
        <p:spPr>
          <a:xfrm>
            <a:off x="195695" y="2884914"/>
            <a:ext cx="6573951" cy="2809231"/>
          </a:xfrm>
          <a:prstGeom prst="rect">
            <a:avLst/>
          </a:prstGeom>
        </p:spPr>
        <p:txBody>
          <a:bodyPr vert="horz" lIns="91440" tIns="45720" rIns="91440" bIns="45720" rtlCol="0">
            <a:normAutofit fontScale="92500" lnSpcReduction="10000"/>
          </a:bodyPr>
          <a:lstStyle/>
          <a:p>
            <a:pPr marL="57150">
              <a:lnSpc>
                <a:spcPct val="90000"/>
              </a:lnSpc>
              <a:spcAft>
                <a:spcPts val="600"/>
              </a:spcAft>
            </a:pPr>
            <a:r>
              <a:rPr lang="en-US" sz="2600" b="1">
                <a:solidFill>
                  <a:schemeClr val="bg2"/>
                </a:solidFill>
              </a:rPr>
              <a:t>Automatic Letter Recognition</a:t>
            </a:r>
          </a:p>
          <a:p>
            <a:pPr marL="285750" indent="-228600">
              <a:lnSpc>
                <a:spcPct val="90000"/>
              </a:lnSpc>
              <a:spcAft>
                <a:spcPts val="600"/>
              </a:spcAft>
              <a:buFont typeface="Arial" panose="020B0604020202020204" pitchFamily="34" charset="0"/>
              <a:buChar char="•"/>
            </a:pPr>
            <a:r>
              <a:rPr lang="en-US" sz="2000">
                <a:solidFill>
                  <a:schemeClr val="bg2"/>
                </a:solidFill>
              </a:rPr>
              <a:t>The name is the only stable property of a letter</a:t>
            </a:r>
          </a:p>
          <a:p>
            <a:pPr marL="285750" indent="-228600">
              <a:lnSpc>
                <a:spcPct val="90000"/>
              </a:lnSpc>
              <a:spcAft>
                <a:spcPts val="600"/>
              </a:spcAft>
              <a:buFont typeface="Arial" panose="020B0604020202020204" pitchFamily="34" charset="0"/>
              <a:buChar char="•"/>
            </a:pPr>
            <a:r>
              <a:rPr lang="en-US" sz="2000">
                <a:solidFill>
                  <a:schemeClr val="bg2"/>
                </a:solidFill>
              </a:rPr>
              <a:t>Automaticity of letter names supports decoding</a:t>
            </a:r>
          </a:p>
          <a:p>
            <a:pPr marL="285750" indent="-228600">
              <a:lnSpc>
                <a:spcPct val="90000"/>
              </a:lnSpc>
              <a:spcAft>
                <a:spcPts val="600"/>
              </a:spcAft>
              <a:buFont typeface="Arial" panose="020B0604020202020204" pitchFamily="34" charset="0"/>
              <a:buChar char="•"/>
            </a:pPr>
            <a:r>
              <a:rPr lang="en-US" sz="2000">
                <a:solidFill>
                  <a:schemeClr val="bg2"/>
                </a:solidFill>
              </a:rPr>
              <a:t>Properties of letters should be taught explicitly and systematically prior to using in blending and segmenting:</a:t>
            </a:r>
          </a:p>
          <a:p>
            <a:pPr marL="742950" lvl="1" indent="-228600">
              <a:lnSpc>
                <a:spcPct val="90000"/>
              </a:lnSpc>
              <a:spcAft>
                <a:spcPts val="600"/>
              </a:spcAft>
              <a:buFont typeface="Arial" panose="020B0604020202020204" pitchFamily="34" charset="0"/>
              <a:buChar char="•"/>
            </a:pPr>
            <a:r>
              <a:rPr lang="en-US" sz="2000">
                <a:solidFill>
                  <a:schemeClr val="bg2"/>
                </a:solidFill>
              </a:rPr>
              <a:t>Name (Auditory)</a:t>
            </a:r>
          </a:p>
          <a:p>
            <a:pPr marL="742950" lvl="1" indent="-228600">
              <a:lnSpc>
                <a:spcPct val="90000"/>
              </a:lnSpc>
              <a:spcAft>
                <a:spcPts val="600"/>
              </a:spcAft>
              <a:buFont typeface="Arial" panose="020B0604020202020204" pitchFamily="34" charset="0"/>
              <a:buChar char="•"/>
            </a:pPr>
            <a:r>
              <a:rPr lang="en-US" sz="2000">
                <a:solidFill>
                  <a:schemeClr val="bg2"/>
                </a:solidFill>
              </a:rPr>
              <a:t>Shape (Visual)</a:t>
            </a:r>
          </a:p>
          <a:p>
            <a:pPr marL="742950" lvl="1" indent="-228600">
              <a:lnSpc>
                <a:spcPct val="90000"/>
              </a:lnSpc>
              <a:spcAft>
                <a:spcPts val="600"/>
              </a:spcAft>
              <a:buFont typeface="Arial" panose="020B0604020202020204" pitchFamily="34" charset="0"/>
              <a:buChar char="•"/>
            </a:pPr>
            <a:r>
              <a:rPr lang="en-US" sz="2000">
                <a:solidFill>
                  <a:schemeClr val="bg2"/>
                </a:solidFill>
              </a:rPr>
              <a:t>Sound (Auditory)</a:t>
            </a:r>
          </a:p>
          <a:p>
            <a:pPr marL="742950" lvl="1" indent="-228600">
              <a:lnSpc>
                <a:spcPct val="90000"/>
              </a:lnSpc>
              <a:spcAft>
                <a:spcPts val="600"/>
              </a:spcAft>
              <a:buFont typeface="Arial" panose="020B0604020202020204" pitchFamily="34" charset="0"/>
              <a:buChar char="•"/>
            </a:pPr>
            <a:r>
              <a:rPr lang="en-US" sz="2000">
                <a:solidFill>
                  <a:schemeClr val="bg2"/>
                </a:solidFill>
              </a:rPr>
              <a:t>Form/Feel (Kinesthetic)</a:t>
            </a:r>
          </a:p>
        </p:txBody>
      </p:sp>
      <p:sp>
        <p:nvSpPr>
          <p:cNvPr id="7" name="TextBox 6">
            <a:extLst>
              <a:ext uri="{FF2B5EF4-FFF2-40B4-BE49-F238E27FC236}">
                <a16:creationId xmlns:a16="http://schemas.microsoft.com/office/drawing/2014/main" id="{19A74DAA-07F3-EA5A-03B7-6B47BD07D40A}"/>
              </a:ext>
            </a:extLst>
          </p:cNvPr>
          <p:cNvSpPr txBox="1"/>
          <p:nvPr/>
        </p:nvSpPr>
        <p:spPr>
          <a:xfrm>
            <a:off x="331562" y="946877"/>
            <a:ext cx="6881027" cy="1674305"/>
          </a:xfrm>
          <a:prstGeom prst="rect">
            <a:avLst/>
          </a:prstGeom>
          <a:noFill/>
        </p:spPr>
        <p:txBody>
          <a:bodyPr wrap="square" rtlCol="0">
            <a:spAutoFit/>
          </a:bodyPr>
          <a:lstStyle/>
          <a:p>
            <a:pPr>
              <a:lnSpc>
                <a:spcPct val="90000"/>
              </a:lnSpc>
              <a:spcBef>
                <a:spcPts val="1200"/>
              </a:spcBef>
              <a:spcAft>
                <a:spcPts val="600"/>
              </a:spcAft>
            </a:pPr>
            <a:endParaRPr lang="en-US" sz="1800">
              <a:effectLst/>
            </a:endParaRPr>
          </a:p>
          <a:p>
            <a:pPr>
              <a:lnSpc>
                <a:spcPct val="90000"/>
              </a:lnSpc>
              <a:spcBef>
                <a:spcPts val="1200"/>
              </a:spcBef>
              <a:spcAft>
                <a:spcPts val="600"/>
              </a:spcAft>
            </a:pPr>
            <a:r>
              <a:rPr lang="en-US" sz="1800">
                <a:solidFill>
                  <a:schemeClr val="bg2"/>
                </a:solidFill>
                <a:effectLst/>
              </a:rPr>
              <a:t>The idea that letters and letter patterns represent the sounds of spoken language. This understanding is needed for students to learn phonics concepts.</a:t>
            </a:r>
          </a:p>
          <a:p>
            <a:endParaRPr lang="en-US"/>
          </a:p>
        </p:txBody>
      </p:sp>
      <p:pic>
        <p:nvPicPr>
          <p:cNvPr id="9" name="Picture 8" descr="A child reading a book with the alphabet represented above her head in an arc. ">
            <a:extLst>
              <a:ext uri="{FF2B5EF4-FFF2-40B4-BE49-F238E27FC236}">
                <a16:creationId xmlns:a16="http://schemas.microsoft.com/office/drawing/2014/main" id="{0CA6044A-22E9-68A1-11C6-44262A0932F4}"/>
              </a:ext>
            </a:extLst>
          </p:cNvPr>
          <p:cNvPicPr>
            <a:picLocks noChangeAspect="1"/>
          </p:cNvPicPr>
          <p:nvPr/>
        </p:nvPicPr>
        <p:blipFill rotWithShape="1">
          <a:blip r:embed="rId3">
            <a:extLst>
              <a:ext uri="{28A0092B-C50C-407E-A947-70E740481C1C}">
                <a14:useLocalDpi xmlns:a14="http://schemas.microsoft.com/office/drawing/2010/main" val="0"/>
              </a:ext>
            </a:extLst>
          </a:blip>
          <a:srcRect t="41666" b="7576"/>
          <a:stretch/>
        </p:blipFill>
        <p:spPr>
          <a:xfrm>
            <a:off x="6520228" y="2235433"/>
            <a:ext cx="5476077" cy="3598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75594641"/>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36CB01F4-75C0-4FF7-883F-5414C7B38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1041E-B7EE-45A8-AA07-CC807B7ACF7A}">
  <ds:schemaRefs>
    <ds:schemaRef ds:uri="http://schemas.microsoft.com/office/2006/documentManagement/types"/>
    <ds:schemaRef ds:uri="http://purl.org/dc/terms/"/>
    <ds:schemaRef ds:uri="http://www.w3.org/XML/1998/namespace"/>
    <ds:schemaRef ds:uri="ca089b0c-06ed-427f-8343-b7314193c483"/>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a8a5022a-f7c3-44ce-84b2-af1b9b0e209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261</TotalTime>
  <Words>7430</Words>
  <Application>Microsoft Office PowerPoint</Application>
  <PresentationFormat>Widescreen</PresentationFormat>
  <Paragraphs>875</Paragraphs>
  <Slides>49</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Calibri Light</vt:lpstr>
      <vt:lpstr>Courier New</vt:lpstr>
      <vt:lpstr>Google Sans</vt:lpstr>
      <vt:lpstr>Museo Slab 500</vt:lpstr>
      <vt:lpstr>Times New Roman</vt:lpstr>
      <vt:lpstr>Wingdings</vt:lpstr>
      <vt:lpstr>Work Sans</vt:lpstr>
      <vt:lpstr>Custom Design</vt:lpstr>
      <vt:lpstr>Phoneme Grapheme Mapping</vt:lpstr>
      <vt:lpstr>Preparing for this Session</vt:lpstr>
      <vt:lpstr>Introduction </vt:lpstr>
      <vt:lpstr>Objectives </vt:lpstr>
      <vt:lpstr>Key Terminology</vt:lpstr>
      <vt:lpstr>Warm Up </vt:lpstr>
      <vt:lpstr>Warm Up </vt:lpstr>
      <vt:lpstr>Setting the Foundation</vt:lpstr>
      <vt:lpstr>Alphabetic Principle</vt:lpstr>
      <vt:lpstr>Tolman’s Hourglass</vt:lpstr>
      <vt:lpstr>44 English Phonemes </vt:lpstr>
      <vt:lpstr>What is phoneme grapheme mapping?</vt:lpstr>
      <vt:lpstr>Elkonin Boxes </vt:lpstr>
      <vt:lpstr>Consonant and Vowel Digraphs </vt:lpstr>
      <vt:lpstr>Trigraphs</vt:lpstr>
      <vt:lpstr>Diphthongs</vt:lpstr>
      <vt:lpstr>Doubled Consonants </vt:lpstr>
      <vt:lpstr>R-Controlled Vowels</vt:lpstr>
      <vt:lpstr>Silent “e” Patterns</vt:lpstr>
      <vt:lpstr>The Letter X </vt:lpstr>
      <vt:lpstr>Combination Qu</vt:lpstr>
      <vt:lpstr>Preparing for Instruction </vt:lpstr>
      <vt:lpstr>Features of Effective Instruction </vt:lpstr>
      <vt:lpstr>Phoneme Grapheme Mapping Routine</vt:lpstr>
      <vt:lpstr>Multisensory Supports and Materials </vt:lpstr>
      <vt:lpstr>Step 1: Say The Word </vt:lpstr>
      <vt:lpstr>Step 2: Say and Move the Phonemes</vt:lpstr>
      <vt:lpstr>Step 3: Connect the Phonemes to Graphemes</vt:lpstr>
      <vt:lpstr>Step 4: Say and Spell the Word</vt:lpstr>
      <vt:lpstr>Instructional Routine Look Fors </vt:lpstr>
      <vt:lpstr>Modeling Instruction</vt:lpstr>
      <vt:lpstr>Step 1: Say The Word </vt:lpstr>
      <vt:lpstr>Step 2: Say and Move the Phonemes</vt:lpstr>
      <vt:lpstr>Step 3: Connect the Phonemes to Graphemes</vt:lpstr>
      <vt:lpstr>Step 4: Say and Spell the Word</vt:lpstr>
      <vt:lpstr>PGM in Action</vt:lpstr>
      <vt:lpstr>Scaffolding and Differentiation</vt:lpstr>
      <vt:lpstr>Scaffolding and Differentiation</vt:lpstr>
      <vt:lpstr>Practice </vt:lpstr>
      <vt:lpstr>Interactive Activity </vt:lpstr>
      <vt:lpstr>Scaffolding and Differentiation </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Resources </vt:lpstr>
      <vt:lpstr>Presentation Resources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126</cp:revision>
  <dcterms:created xsi:type="dcterms:W3CDTF">2022-03-16T17:29:49Z</dcterms:created>
  <dcterms:modified xsi:type="dcterms:W3CDTF">2024-10-23T19:44:30Z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