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652" r:id="rId5"/>
    <p:sldMasterId id="2147483697" r:id="rId6"/>
    <p:sldMasterId id="2147483850" r:id="rId7"/>
  </p:sldMasterIdLst>
  <p:notesMasterIdLst>
    <p:notesMasterId r:id="rId54"/>
  </p:notesMasterIdLst>
  <p:handoutMasterIdLst>
    <p:handoutMasterId r:id="rId55"/>
  </p:handoutMasterIdLst>
  <p:sldIdLst>
    <p:sldId id="5019" r:id="rId8"/>
    <p:sldId id="4930" r:id="rId9"/>
    <p:sldId id="4965" r:id="rId10"/>
    <p:sldId id="4967" r:id="rId11"/>
    <p:sldId id="5020" r:id="rId12"/>
    <p:sldId id="5022" r:id="rId13"/>
    <p:sldId id="5018" r:id="rId14"/>
    <p:sldId id="5105" r:id="rId15"/>
    <p:sldId id="5106" r:id="rId16"/>
    <p:sldId id="5062" r:id="rId17"/>
    <p:sldId id="5107" r:id="rId18"/>
    <p:sldId id="5030" r:id="rId19"/>
    <p:sldId id="5060" r:id="rId20"/>
    <p:sldId id="5031" r:id="rId21"/>
    <p:sldId id="5090" r:id="rId22"/>
    <p:sldId id="5032" r:id="rId23"/>
    <p:sldId id="5057" r:id="rId24"/>
    <p:sldId id="5058" r:id="rId25"/>
    <p:sldId id="5044" r:id="rId26"/>
    <p:sldId id="5056" r:id="rId27"/>
    <p:sldId id="5038" r:id="rId28"/>
    <p:sldId id="5040" r:id="rId29"/>
    <p:sldId id="5104" r:id="rId30"/>
    <p:sldId id="5063" r:id="rId31"/>
    <p:sldId id="5054" r:id="rId32"/>
    <p:sldId id="5036" r:id="rId33"/>
    <p:sldId id="5071" r:id="rId34"/>
    <p:sldId id="5009" r:id="rId35"/>
    <p:sldId id="5064" r:id="rId36"/>
    <p:sldId id="5023" r:id="rId37"/>
    <p:sldId id="5103" r:id="rId38"/>
    <p:sldId id="5061" r:id="rId39"/>
    <p:sldId id="5089" r:id="rId40"/>
    <p:sldId id="5070" r:id="rId41"/>
    <p:sldId id="4933" r:id="rId42"/>
    <p:sldId id="4973" r:id="rId43"/>
    <p:sldId id="5024" r:id="rId44"/>
    <p:sldId id="5025" r:id="rId45"/>
    <p:sldId id="5026" r:id="rId46"/>
    <p:sldId id="4992" r:id="rId47"/>
    <p:sldId id="5001" r:id="rId48"/>
    <p:sldId id="4975" r:id="rId49"/>
    <p:sldId id="5028" r:id="rId50"/>
    <p:sldId id="5072" r:id="rId51"/>
    <p:sldId id="5073" r:id="rId52"/>
    <p:sldId id="5091" r:id="rId53"/>
  </p:sldIdLst>
  <p:sldSz cx="9144000" cy="5143500" type="screen16x9"/>
  <p:notesSz cx="6858000" cy="9144000"/>
  <p:embeddedFontLst>
    <p:embeddedFont>
      <p:font typeface="Museo Slab 500" panose="02000000000000000000" charset="0"/>
      <p:regular r:id="rId56"/>
      <p:bold r:id="rId57"/>
      <p:italic r:id="rId58"/>
    </p:embeddedFont>
    <p:embeddedFont>
      <p:font typeface="Open Sans" panose="020B0606030504020204" pitchFamily="34" charset="0"/>
      <p:regular r:id="rId59"/>
      <p:bold r:id="rId60"/>
      <p:italic r:id="rId61"/>
      <p:boldItalic r:id="rId62"/>
    </p:embeddedFont>
    <p:embeddedFont>
      <p:font typeface="Roboto" panose="02000000000000000000" pitchFamily="2" charset="0"/>
      <p:regular r:id="rId63"/>
      <p:bold r:id="rId64"/>
      <p:italic r:id="rId65"/>
      <p:boldItalic r:id="rId66"/>
    </p:embeddedFont>
    <p:embeddedFont>
      <p:font typeface="Roboto Medium" panose="02000000000000000000" pitchFamily="2" charset="0"/>
      <p:regular r:id="rId67"/>
    </p:embeddedFont>
    <p:embeddedFont>
      <p:font typeface="Trebuchet MS" panose="020B0603020202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880" userDrawn="1">
          <p15:clr>
            <a:srgbClr val="747775"/>
          </p15:clr>
        </p15:guide>
        <p15:guide id="3" orient="horz" pos="16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B4EFAB7D-BB2A-0DB7-DAFD-DF22CD7BA87B}" name="Colombo-Espinoza, Josiah" initials="JC" userId="S::Colombo-Espinoza_J@cde.state.co.us::0d432d7e-1ffa-447d-b8b4-197354781202" providerId="AD"/>
  <p188:author id="{4485F881-8A5C-FD7A-7645-5FC081A7420A}" name="Carney, Sara" initials="SC" userId="S::Carney_S@cde.state.co.us::69efc1ab-d739-4a63-a201-4bacaae42676" providerId="AD"/>
  <p188:author id="{B207DEB1-61A6-A952-E776-DB551E5CA662}" name="Ahlstrand, Melissa" initials="AM" userId="S::ahlstrand_m@cde.state.co.us::bad13797-8c92-4cbd-9df0-e50737c49789" providerId="AD"/>
  <p188:author id="{75F981CC-38A5-C624-9DD6-663D40FE379E}" name="Fickling, Caitlin" initials="FC" userId="S::fickling_c@cde.state.co.us::6f4b670a-bc59-4974-b15f-f34eb09359f7" providerId="AD"/>
  <p188:author id="{D73C94F5-3650-A07E-3D65-C2FC979FD76B}" name="Olson, Jamie" initials="JO" userId="S::Olson_J@cde.state.co.us::167fe529-3f31-461b-81fc-c891b2ac182b" providerId="AD"/>
  <p188:author id="{497A1CFB-15CA-23FD-C340-56027DBC50DC}" name="Beveridge, Lindsey" initials="LB" userId="S::Beveridge_l@cde.state.co.us::c0fdd95f-42ba-43e7-a90d-1d23cce210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252540"/>
    <a:srgbClr val="83AEDC"/>
    <a:srgbClr val="5FA4D8"/>
    <a:srgbClr val="BFE0B7"/>
    <a:srgbClr val="E9AF01"/>
    <a:srgbClr val="586D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E4515-146A-CE13-C1A1-744604DE7EAD}" v="2" dt="2026-02-03T17:00:32.949"/>
    <p1510:client id="{80C7E390-6EBE-282D-E368-ED755241F513}" v="38" dt="2026-02-03T17:05:47.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587" autoAdjust="0"/>
  </p:normalViewPr>
  <p:slideViewPr>
    <p:cSldViewPr snapToGrid="0">
      <p:cViewPr varScale="1">
        <p:scale>
          <a:sx n="100" d="100"/>
          <a:sy n="100" d="100"/>
        </p:scale>
        <p:origin x="90" y="1404"/>
      </p:cViewPr>
      <p:guideLst>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handoutMaster" Target="handoutMasters/handoutMaster1.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rebuchet MS" panose="020B0603020202020204" pitchFamily="34" charset="0"/>
            </a:endParaRPr>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latin typeface="Trebuchet MS" panose="020B0603020202020204" pitchFamily="34" charset="0"/>
              </a:rPr>
              <a:t>2/4/2026</a:t>
            </a:fld>
            <a:endParaRPr lang="en-US" dirty="0">
              <a:latin typeface="Trebuchet MS" panose="020B0603020202020204" pitchFamily="34" charset="0"/>
            </a:endParaRPr>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rebuchet MS" panose="020B0603020202020204" pitchFamily="34" charset="0"/>
            </a:endParaRPr>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latin typeface="Trebuchet MS" panose="020B0603020202020204" pitchFamily="34" charset="0"/>
              </a:rPr>
              <a:t>‹#›</a:t>
            </a:fld>
            <a:endParaRPr lang="en-US" dirty="0">
              <a:latin typeface="Trebuchet MS" panose="020B0603020202020204" pitchFamily="34" charset="0"/>
            </a:endParaRPr>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e.state.co.us/standardsandinstruction/guidestostandard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decolorado.sharepoint.com/:w:/r/sites/LiteracyTeam/Shared%20Documents/General/Professional%20Development/Parent%20PD%20Series%20and%20Tool%20Kit/Guidance%20Documents/A111825_ReadingFluencyForParentsOnePager.docx?d=w648313d7c30b466d839ee48ff65b42c4&amp;csf=1&amp;web=1&amp;e=9dB5q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902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FE83-2F10-1CD3-D1FD-9199CD4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E2A36-C08D-8D04-054F-B38EB85264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B236-500E-3B7C-B4CE-31B2F7ECF957}"/>
              </a:ext>
            </a:extLst>
          </p:cNvPr>
          <p:cNvSpPr>
            <a:spLocks noGrp="1"/>
          </p:cNvSpPr>
          <p:nvPr>
            <p:ph type="body" idx="1"/>
          </p:nvPr>
        </p:nvSpPr>
        <p:spPr/>
        <p:txBody>
          <a:bodyPr/>
          <a:lstStyle/>
          <a:p>
            <a:pPr marL="158750" indent="0">
              <a:buNone/>
            </a:pPr>
            <a:r>
              <a:rPr lang="en-US" sz="1100" b="1" i="0" u="none" strike="noStrike" cap="none" dirty="0">
                <a:solidFill>
                  <a:srgbClr val="000000"/>
                </a:solidFill>
                <a:latin typeface="Trebuchet MS" panose="020B0603020202020204" pitchFamily="34" charset="0"/>
                <a:ea typeface="Trebuchet MS" panose="020B0603020202020204" pitchFamily="34" charset="0"/>
                <a:cs typeface="Arial"/>
                <a:sym typeface="Arial"/>
              </a:rPr>
              <a:t>What is Fluency?</a:t>
            </a:r>
          </a:p>
        </p:txBody>
      </p:sp>
    </p:spTree>
    <p:extLst>
      <p:ext uri="{BB962C8B-B14F-4D97-AF65-F5344CB8AC3E}">
        <p14:creationId xmlns:p14="http://schemas.microsoft.com/office/powerpoint/2010/main" val="22056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6B6809A-47E0-7E4B-C0E3-4E1487B364EB}"/>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96217F8A-7F7E-FA5F-B676-A150786E3C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8749DAE9-2DAE-6E1F-0DCA-FADE5467C1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defRPr/>
            </a:pPr>
            <a:r>
              <a:rPr lang="en-US" b="1">
                <a:latin typeface="+mn-lt"/>
              </a:rPr>
              <a:t>Fluency is the capacity, </a:t>
            </a:r>
            <a:r>
              <a:rPr lang="en-US">
                <a:latin typeface="+mn-lt"/>
              </a:rPr>
              <a:t>or</a:t>
            </a:r>
            <a:r>
              <a:rPr lang="en-US" b="0">
                <a:latin typeface="+mn-lt"/>
              </a:rPr>
              <a:t> </a:t>
            </a:r>
            <a:r>
              <a:rPr lang="en-US">
                <a:latin typeface="+mn-lt"/>
              </a:rPr>
              <a:t>the </a:t>
            </a:r>
            <a:r>
              <a:rPr lang="en-US" b="0">
                <a:latin typeface="+mn-lt"/>
              </a:rPr>
              <a:t>ability</a:t>
            </a:r>
            <a:r>
              <a:rPr lang="en-US" b="1">
                <a:latin typeface="+mn-lt"/>
              </a:rPr>
              <a:t>, to read words in connected text with sufficient accuracy, rate, and prosody to comprehend what is read.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a:latin typeface="+mn-lt"/>
              </a:rPr>
              <a:t>Fluency develops in progressions: Accuracy then automaticity at the letter, letter-pattern, then at the word, phrase, and sentence level.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mn-lt"/>
                <a:cs typeface="Arial"/>
                <a:sym typeface="Arial"/>
              </a:rPr>
              <a:t>Actually, though, to perform fluently, even at an early level of a complex skill, requires lots of effort and practice. To gain more advanced performance takes yet more attention to many new sub-skills, often weakening overall performance until-with a lot more practice-the newly learned skills integrate with the well-practiced.</a:t>
            </a:r>
            <a:endParaRPr lang="en-US" sz="1100" b="0" i="0" u="none" strike="noStrike" cap="none">
              <a:solidFill>
                <a:srgbClr val="000000"/>
              </a:solidFill>
              <a:effectLst/>
              <a:latin typeface="+mn-lt"/>
              <a:cs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latin typeface="+mn-lt"/>
                <a:cs typeface="Arial"/>
                <a:sym typeface="Arial"/>
              </a:rPr>
              <a:t>Let’s define each of these terms: accuracy, rate, and prosody</a:t>
            </a:r>
            <a:endParaRPr lang="en-US" sz="1100" b="0" i="0" u="none" strike="noStrike" cap="none">
              <a:solidFill>
                <a:srgbClr val="000000"/>
              </a:solidFill>
              <a:latin typeface="+mn-lt"/>
              <a:cs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a:latin typeface="+mn-lt"/>
            </a:endParaRPr>
          </a:p>
        </p:txBody>
      </p:sp>
    </p:spTree>
    <p:extLst>
      <p:ext uri="{BB962C8B-B14F-4D97-AF65-F5344CB8AC3E}">
        <p14:creationId xmlns:p14="http://schemas.microsoft.com/office/powerpoint/2010/main" val="187629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E46EFA57-F1BA-0B30-054F-0C21BA085E4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94FD4861-5905-A5BB-4CEB-6BA1ADA30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2630CF59-DCE6-3B9E-9588-E00387CC4D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latin typeface="+mn-lt"/>
              </a:rPr>
              <a:t>Accuracy is the ability to read words correctly </a:t>
            </a: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(Birsh &amp; Carreker, 2018).</a:t>
            </a:r>
            <a:endParaRPr lang="en-US" dirty="0">
              <a:latin typeface="+mn-lt"/>
            </a:endParaRPr>
          </a:p>
          <a:p>
            <a:r>
              <a:rPr lang="en-US" dirty="0">
                <a:latin typeface="+mn-lt"/>
              </a:rPr>
              <a:t>Accuracy is the first focus and most important component of fluency development. </a:t>
            </a:r>
          </a:p>
          <a:p>
            <a:r>
              <a:rPr lang="en-US" dirty="0">
                <a:latin typeface="+mn-lt"/>
              </a:rPr>
              <a:t>Accuracy allows access to comprehension. Comprehension is limited by inaccurate reading because a child cannot make sense of a text if he or she does not read the words correctly.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mn-lt"/>
                <a:cs typeface="Arial"/>
                <a:sym typeface="Arial"/>
              </a:rPr>
              <a:t>In other words, a reader needs sufficient word-level accuracy to move beyond </a:t>
            </a:r>
            <a:r>
              <a:rPr lang="en-US" sz="1100" b="0" i="0" u="none" strike="noStrike" cap="none" dirty="0">
                <a:solidFill>
                  <a:srgbClr val="000000"/>
                </a:solidFill>
                <a:latin typeface="+mn-lt"/>
                <a:cs typeface="Arial"/>
                <a:sym typeface="Arial"/>
              </a:rPr>
              <a:t>inefficient, slow, laborious reading and into automatic reading that sounds like speech.</a:t>
            </a:r>
            <a:endParaRPr lang="en-US" dirty="0">
              <a:latin typeface="+mn-lt"/>
            </a:endParaRPr>
          </a:p>
          <a:p>
            <a:pPr marL="457200" marR="0" lvl="0" indent="-298450" algn="l" defTabSz="914400">
              <a:lnSpc>
                <a:spcPct val="100000"/>
              </a:lnSpc>
              <a:spcBef>
                <a:spcPts val="0"/>
              </a:spcBef>
              <a:spcAft>
                <a:spcPts val="0"/>
              </a:spcAft>
              <a:buClr>
                <a:srgbClr val="000000"/>
              </a:buClr>
              <a:buSzPts val="1100"/>
              <a:tabLst/>
              <a:defRPr/>
            </a:pPr>
            <a:endParaRPr lang="en-US" dirty="0">
              <a:latin typeface="+mn-lt"/>
            </a:endParaRPr>
          </a:p>
          <a:p>
            <a:pPr>
              <a:defRPr/>
            </a:pPr>
            <a:r>
              <a:rPr lang="en-US" dirty="0">
                <a:latin typeface="Trebuchet MS"/>
              </a:rPr>
              <a:t>Many children can read words accurately but still are not fluent readers. If correctly reading the words takes a lot of effort, it will likely be inefficient, slow and labored. Dedicating all this attention to decoding words might lead to accurate reading, but it distracts from reading comprehension. </a:t>
            </a:r>
          </a:p>
          <a:p>
            <a:pPr>
              <a:defRPr/>
            </a:pPr>
            <a:endParaRPr lang="en-US" dirty="0">
              <a:latin typeface="+mn-lt"/>
            </a:endParaRPr>
          </a:p>
          <a:p>
            <a:pPr>
              <a:defRPr/>
            </a:pPr>
            <a:endParaRPr lang="en-US" b="1" dirty="0">
              <a:latin typeface="+mn-lt"/>
            </a:endParaRPr>
          </a:p>
        </p:txBody>
      </p:sp>
    </p:spTree>
    <p:extLst>
      <p:ext uri="{BB962C8B-B14F-4D97-AF65-F5344CB8AC3E}">
        <p14:creationId xmlns:p14="http://schemas.microsoft.com/office/powerpoint/2010/main" val="6137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75E5CBC-3A0A-3D1A-5E06-CD56D5D70B67}"/>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E9E1A08-1F01-E2FC-7E3D-FCF0FB9A17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7CAE3650-7853-D6FB-C608-E6FC97E669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b="1" dirty="0">
                <a:latin typeface="+mn-lt"/>
              </a:rPr>
              <a:t>Automaticity refers to </a:t>
            </a:r>
            <a:r>
              <a:rPr lang="en-US" sz="1100" b="1" dirty="0">
                <a:solidFill>
                  <a:schemeClr val="tx1"/>
                </a:solidFill>
                <a:latin typeface="+mn-lt"/>
              </a:rPr>
              <a:t>the ability to read letters or words automatically without having to think about it.</a:t>
            </a:r>
          </a:p>
          <a:p>
            <a:pPr marL="171450" marR="0" lvl="0" indent="-171450" algn="l" defTabSz="914400" rtl="0" eaLnBrk="1" fontAlgn="auto" latinLnBrk="0" hangingPunct="1">
              <a:lnSpc>
                <a:spcPct val="100000"/>
              </a:lnSpc>
              <a:spcBef>
                <a:spcPts val="0"/>
              </a:spcBef>
              <a:spcAft>
                <a:spcPts val="0"/>
              </a:spcAft>
              <a:buClrTx/>
              <a:buSzPts val="1100"/>
              <a:tabLst/>
              <a:defRPr/>
            </a:pPr>
            <a:r>
              <a:rPr lang="en-US" sz="1100" b="0" i="0" u="none" strike="noStrike" cap="none" dirty="0">
                <a:solidFill>
                  <a:srgbClr val="000000"/>
                </a:solidFill>
                <a:effectLst/>
                <a:latin typeface="+mn-lt"/>
                <a:ea typeface="Trebuchet MS" panose="020B0603020202020204" pitchFamily="34" charset="0"/>
                <a:cs typeface="Arial"/>
                <a:sym typeface="Arial"/>
              </a:rPr>
              <a:t>It is the result of moving beyond </a:t>
            </a:r>
            <a:r>
              <a:rPr lang="en-US" sz="1100" b="0" i="0" u="none" strike="noStrike" cap="none" dirty="0">
                <a:solidFill>
                  <a:srgbClr val="000000"/>
                </a:solidFill>
                <a:latin typeface="+mn-lt"/>
                <a:ea typeface="Trebuchet MS" panose="020B0603020202020204" pitchFamily="34" charset="0"/>
                <a:cs typeface="Arial"/>
                <a:sym typeface="Arial"/>
              </a:rPr>
              <a:t>inefficient, slow, laborious reading.</a:t>
            </a:r>
          </a:p>
          <a:p>
            <a:pPr marL="171450" marR="0" lvl="0" indent="-171450" algn="l" defTabSz="914400" rtl="0" eaLnBrk="1" fontAlgn="auto" latinLnBrk="0" hangingPunct="1">
              <a:lnSpc>
                <a:spcPct val="100000"/>
              </a:lnSpc>
              <a:spcBef>
                <a:spcPts val="0"/>
              </a:spcBef>
              <a:spcAft>
                <a:spcPts val="0"/>
              </a:spcAft>
              <a:buClrTx/>
              <a:buSzPts val="1100"/>
              <a:tabLst/>
              <a:defRPr/>
            </a:pPr>
            <a:r>
              <a:rPr lang="en-US" dirty="0">
                <a:latin typeface="+mn-lt"/>
              </a:rPr>
              <a:t>Reading fluency depends on the development of many underlying processes that must be so well learned that they can be carried out automatically. This process is similar to learning to drive or playing an instrument. </a:t>
            </a:r>
          </a:p>
          <a:p>
            <a:pPr marL="171450" marR="0" lvl="0" indent="-171450" algn="l" defTabSz="914400" rtl="0" eaLnBrk="1" fontAlgn="auto" latinLnBrk="0" hangingPunct="1">
              <a:lnSpc>
                <a:spcPct val="100000"/>
              </a:lnSpc>
              <a:spcBef>
                <a:spcPts val="0"/>
              </a:spcBef>
              <a:spcAft>
                <a:spcPts val="0"/>
              </a:spcAft>
              <a:buClrTx/>
              <a:buSzPts val="1100"/>
              <a:tabLst/>
              <a:defRPr/>
            </a:pPr>
            <a:r>
              <a:rPr lang="en-US" dirty="0">
                <a:latin typeface="+mn-lt"/>
              </a:rPr>
              <a:t>Automaticity is needed in order for readers to be able to dedicate most of their attention to prosody and comprehension. </a:t>
            </a:r>
          </a:p>
          <a:p>
            <a:pPr marL="171450" marR="0" lvl="0" indent="-171450" algn="l" defTabSz="914400" rtl="0" eaLnBrk="1" fontAlgn="auto" latinLnBrk="0" hangingPunct="1">
              <a:lnSpc>
                <a:spcPct val="100000"/>
              </a:lnSpc>
              <a:spcBef>
                <a:spcPts val="0"/>
              </a:spcBef>
              <a:spcAft>
                <a:spcPts val="0"/>
              </a:spcAft>
              <a:buClrTx/>
              <a:buSzPts val="1100"/>
              <a:buFont typeface="Arial"/>
              <a:buChar char="●"/>
              <a:tabLst/>
              <a:defRPr/>
            </a:pPr>
            <a:r>
              <a:rPr lang="en-US" sz="1100" b="0" i="0" u="none" strike="noStrike" cap="none" dirty="0">
                <a:solidFill>
                  <a:srgbClr val="000000"/>
                </a:solidFill>
                <a:latin typeface="+mn-lt"/>
                <a:ea typeface="Trebuchet MS" panose="020B0603020202020204" pitchFamily="34" charset="0"/>
                <a:cs typeface="Arial"/>
                <a:sym typeface="Arial"/>
              </a:rPr>
              <a:t>Automaticity becomes an instructional priority after children become accurate readers. Skills should be practiced to automaticity at each of the following stages:</a:t>
            </a:r>
          </a:p>
          <a:p>
            <a:pPr marL="628650" marR="0" lvl="1" indent="-1714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100" b="1" i="0" u="none" strike="noStrike" cap="none" dirty="0">
                <a:solidFill>
                  <a:srgbClr val="000000"/>
                </a:solidFill>
                <a:latin typeface="+mn-lt"/>
                <a:ea typeface="Trebuchet MS" panose="020B0603020202020204" pitchFamily="34" charset="0"/>
                <a:cs typeface="Arial"/>
                <a:sym typeface="Arial"/>
              </a:rPr>
              <a:t>Letter Recognition</a:t>
            </a:r>
          </a:p>
          <a:p>
            <a:pPr marL="628650" marR="0" lvl="1" indent="-1714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100" b="1" i="0" u="none" strike="noStrike" cap="none" dirty="0">
                <a:solidFill>
                  <a:srgbClr val="000000"/>
                </a:solidFill>
                <a:latin typeface="+mn-lt"/>
                <a:ea typeface="Trebuchet MS" panose="020B0603020202020204" pitchFamily="34" charset="0"/>
                <a:cs typeface="Arial"/>
                <a:sym typeface="Arial"/>
              </a:rPr>
              <a:t>Sound/Spelling Correspondence</a:t>
            </a:r>
          </a:p>
          <a:p>
            <a:pPr marL="628650" marR="0" lvl="1" indent="-1714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100" b="1" i="0" u="none" strike="noStrike" cap="none" dirty="0">
                <a:solidFill>
                  <a:srgbClr val="000000"/>
                </a:solidFill>
                <a:latin typeface="+mn-lt"/>
                <a:ea typeface="Trebuchet MS" panose="020B0603020202020204" pitchFamily="34" charset="0"/>
                <a:cs typeface="Arial"/>
                <a:sym typeface="Arial"/>
              </a:rPr>
              <a:t>Regular &amp; Irregular Words</a:t>
            </a:r>
          </a:p>
          <a:p>
            <a:pPr marL="628650" marR="0" lvl="1" indent="-1714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100" b="1" i="0" u="none" strike="noStrike" cap="none" dirty="0">
                <a:solidFill>
                  <a:srgbClr val="000000"/>
                </a:solidFill>
                <a:latin typeface="+mn-lt"/>
                <a:ea typeface="Trebuchet MS" panose="020B0603020202020204" pitchFamily="34" charset="0"/>
                <a:cs typeface="Arial"/>
                <a:sym typeface="Arial"/>
              </a:rPr>
              <a:t>Multisyllabic Words</a:t>
            </a:r>
          </a:p>
        </p:txBody>
      </p:sp>
    </p:spTree>
    <p:extLst>
      <p:ext uri="{BB962C8B-B14F-4D97-AF65-F5344CB8AC3E}">
        <p14:creationId xmlns:p14="http://schemas.microsoft.com/office/powerpoint/2010/main" val="239601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16083811-E8F7-D54B-64EE-F81F274335E8}"/>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50D26EC-4DE1-9803-F957-105C02B1AF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E0D1D7C-5B09-7049-875F-C17781324C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defRPr/>
            </a:pPr>
            <a:r>
              <a:rPr lang="en-US" b="1" dirty="0">
                <a:latin typeface="+mn-lt"/>
              </a:rPr>
              <a:t>Rate is the speed at which a reader reads text. </a:t>
            </a:r>
            <a:r>
              <a:rPr lang="en-US" dirty="0">
                <a:latin typeface="+mn-lt"/>
              </a:rPr>
              <a:t>When assessing rate, we measure the number of words a student reads correctly per minute, so accurate reading plays an important role in how we measure rate (</a:t>
            </a:r>
            <a:r>
              <a:rPr lang="en-US" sz="1100" dirty="0">
                <a:solidFill>
                  <a:srgbClr val="030303"/>
                </a:solidFill>
                <a:latin typeface="Trebuchet MS"/>
                <a:cs typeface="Calibri Light" panose="020F0302020204030204" pitchFamily="34" charset="0"/>
              </a:rPr>
              <a:t>Hasbrouck, 2020). </a:t>
            </a:r>
            <a:endParaRPr lang="en" sz="1100" b="0">
              <a:solidFill>
                <a:schemeClr val="dk1"/>
              </a:solidFill>
              <a:latin typeface="Trebuchet MS"/>
              <a:ea typeface="Oswald"/>
              <a:cs typeface="Oswald"/>
              <a:sym typeface="Oswald"/>
            </a:endParaRPr>
          </a:p>
          <a:p>
            <a:pPr marR="0" lvl="0" algn="l" defTabSz="914400" rtl="0" eaLnBrk="1" fontAlgn="auto" latinLnBrk="0" hangingPunct="1">
              <a:lnSpc>
                <a:spcPct val="100000"/>
              </a:lnSpc>
              <a:spcBef>
                <a:spcPts val="0"/>
              </a:spcBef>
              <a:spcAft>
                <a:spcPts val="0"/>
              </a:spcAft>
              <a:buClr>
                <a:srgbClr val="000000"/>
              </a:buClr>
              <a:buSzPts val="1100"/>
              <a:tabLst/>
              <a:defRPr/>
            </a:pPr>
            <a:endParaRPr lang="en-US" sz="1100" b="0" i="0" u="none" strike="noStrike" cap="none" dirty="0">
              <a:solidFill>
                <a:srgbClr val="000000"/>
              </a:solidFill>
              <a:effectLst/>
              <a:latin typeface="Trebuchet MS"/>
              <a:cs typeface="Arial"/>
            </a:endParaRPr>
          </a:p>
          <a:p>
            <a:pPr marL="158750" indent="0">
              <a:buNone/>
              <a:defRPr/>
            </a:pPr>
            <a:r>
              <a:rPr lang="en-US" dirty="0">
                <a:latin typeface="+mn-lt"/>
              </a:rPr>
              <a:t>Improved</a:t>
            </a:r>
            <a:r>
              <a:rPr lang="en-US" sz="1100" b="0" i="0" u="none" strike="noStrike" cap="none" dirty="0">
                <a:solidFill>
                  <a:srgbClr val="000000"/>
                </a:solidFill>
                <a:effectLst/>
                <a:latin typeface="+mn-lt"/>
                <a:cs typeface="Arial"/>
                <a:sym typeface="Arial"/>
              </a:rPr>
              <a:t> </a:t>
            </a:r>
            <a:r>
              <a:rPr lang="en-US" dirty="0">
                <a:latin typeface="+mn-lt"/>
              </a:rPr>
              <a:t>reading rate </a:t>
            </a:r>
            <a:r>
              <a:rPr lang="en-US" sz="1100" b="0" i="0" u="none" strike="noStrike" cap="none" dirty="0">
                <a:solidFill>
                  <a:srgbClr val="000000"/>
                </a:solidFill>
                <a:effectLst/>
                <a:latin typeface="+mn-lt"/>
                <a:cs typeface="Arial"/>
                <a:sym typeface="Arial"/>
              </a:rPr>
              <a:t>is the result of accuracy</a:t>
            </a:r>
            <a:r>
              <a:rPr lang="en-US" dirty="0">
                <a:latin typeface="+mn-lt"/>
              </a:rPr>
              <a:t> and automaticity</a:t>
            </a:r>
            <a:r>
              <a:rPr lang="en-US" sz="1100" b="0" i="0" u="none" strike="noStrike" cap="none" dirty="0">
                <a:solidFill>
                  <a:srgbClr val="000000"/>
                </a:solidFill>
                <a:effectLst/>
                <a:latin typeface="+mn-lt"/>
                <a:cs typeface="Arial"/>
                <a:sym typeface="Arial"/>
              </a:rPr>
              <a:t>. As readers become more accurate at </a:t>
            </a:r>
            <a:r>
              <a:rPr lang="en-US" dirty="0">
                <a:latin typeface="+mn-lt"/>
              </a:rPr>
              <a:t>sounding-out</a:t>
            </a:r>
            <a:r>
              <a:rPr lang="en-US" sz="1100" b="0" i="0" u="none" strike="noStrike" cap="none" dirty="0">
                <a:solidFill>
                  <a:srgbClr val="000000"/>
                </a:solidFill>
                <a:effectLst/>
                <a:latin typeface="+mn-lt"/>
                <a:cs typeface="Arial"/>
                <a:sym typeface="Arial"/>
              </a:rPr>
              <a:t> words</a:t>
            </a:r>
            <a:r>
              <a:rPr lang="en-US" dirty="0">
                <a:latin typeface="+mn-lt"/>
              </a:rPr>
              <a:t>,</a:t>
            </a:r>
            <a:r>
              <a:rPr lang="en-US" sz="1100" b="0" i="0" u="none" strike="noStrike" cap="none" dirty="0">
                <a:solidFill>
                  <a:srgbClr val="000000"/>
                </a:solidFill>
                <a:effectLst/>
                <a:latin typeface="+mn-lt"/>
                <a:cs typeface="Arial"/>
                <a:sym typeface="Arial"/>
              </a:rPr>
              <a:t> </a:t>
            </a:r>
            <a:r>
              <a:rPr lang="en-US" dirty="0">
                <a:latin typeface="+mn-lt"/>
              </a:rPr>
              <a:t>automaticity improves and </a:t>
            </a:r>
            <a:r>
              <a:rPr lang="en-US" sz="1100" b="0" i="0" u="none" strike="noStrike" cap="none" dirty="0">
                <a:solidFill>
                  <a:srgbClr val="000000"/>
                </a:solidFill>
                <a:effectLst/>
                <a:latin typeface="+mn-lt"/>
                <a:cs typeface="Arial"/>
                <a:sym typeface="Arial"/>
              </a:rPr>
              <a:t>they can read words more quickly. </a:t>
            </a:r>
            <a:r>
              <a:rPr lang="en-US" dirty="0">
                <a:latin typeface="+mn-lt"/>
              </a:rPr>
              <a:t>As reading begins to sound more like natural speech, students can keep pace with comprehending what they are reading.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latin typeface="+mn-lt"/>
              <a:cs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mn-lt"/>
              <a:cs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Trebuchet MS"/>
            </a:endParaRPr>
          </a:p>
        </p:txBody>
      </p:sp>
    </p:spTree>
    <p:extLst>
      <p:ext uri="{BB962C8B-B14F-4D97-AF65-F5344CB8AC3E}">
        <p14:creationId xmlns:p14="http://schemas.microsoft.com/office/powerpoint/2010/main" val="3721646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4BF04EA-9EAC-865B-20FD-052ADDE32B06}"/>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9BB29C9-805E-9B67-FC6B-5AD7833CC5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65D5FF8-2EF6-D54C-14C1-E1A063B64F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defRPr/>
            </a:pPr>
            <a:r>
              <a:rPr lang="en-US" sz="1100" b="0" i="0" u="none" strike="noStrike" cap="none" dirty="0">
                <a:solidFill>
                  <a:srgbClr val="000000"/>
                </a:solidFill>
                <a:effectLst/>
                <a:latin typeface="Trebuchet MS" panose="020B0603020202020204" pitchFamily="34" charset="0"/>
                <a:cs typeface="Arial"/>
                <a:sym typeface="Arial"/>
              </a:rPr>
              <a:t>It is important to emphasize: </a:t>
            </a:r>
            <a:r>
              <a:rPr lang="en-US" dirty="0">
                <a:latin typeface="Trebuchet MS" panose="020B0603020202020204" pitchFamily="34" charset="0"/>
              </a:rPr>
              <a:t>Increasingly</a:t>
            </a:r>
            <a:r>
              <a:rPr lang="en-US" sz="1100" b="0" i="0" u="none" strike="noStrike" cap="none" dirty="0">
                <a:solidFill>
                  <a:srgbClr val="000000"/>
                </a:solidFill>
                <a:effectLst/>
                <a:latin typeface="Trebuchet MS" panose="020B0603020202020204" pitchFamily="34" charset="0"/>
                <a:cs typeface="Arial"/>
                <a:sym typeface="Arial"/>
              </a:rPr>
              <a:t> </a:t>
            </a:r>
            <a:r>
              <a:rPr lang="en-US" dirty="0">
                <a:latin typeface="Trebuchet MS" panose="020B0603020202020204" pitchFamily="34" charset="0"/>
              </a:rPr>
              <a:t>fast reading </a:t>
            </a:r>
            <a:r>
              <a:rPr lang="en-US" sz="1100" b="0" i="0" u="none" strike="noStrike" cap="none" dirty="0">
                <a:solidFill>
                  <a:srgbClr val="000000"/>
                </a:solidFill>
                <a:effectLst/>
                <a:latin typeface="Trebuchet MS" panose="020B0603020202020204" pitchFamily="34" charset="0"/>
                <a:cs typeface="Arial"/>
                <a:sym typeface="Arial"/>
              </a:rPr>
              <a:t>is not the goal. </a:t>
            </a:r>
            <a:r>
              <a:rPr lang="en-US" dirty="0">
                <a:latin typeface="Trebuchet MS" panose="020B0603020202020204" pitchFamily="34" charset="0"/>
              </a:rPr>
              <a:t>The goal should be to read at a reasonable, appropriate rate that demonstrates comprehension (Garnett, 2018).</a:t>
            </a:r>
            <a:endParaRPr lang="en-US" b="0" i="0" u="none" strike="noStrike" cap="none" dirty="0">
              <a:solidFill>
                <a:srgbClr val="000000"/>
              </a:solidFill>
              <a:effectLst/>
              <a:latin typeface="Trebuchet MS" panose="020B0603020202020204" pitchFamily="34" charset="0"/>
            </a:endParaRPr>
          </a:p>
          <a:p>
            <a:pPr>
              <a:defRPr/>
            </a:pPr>
            <a:r>
              <a:rPr lang="en-US" sz="1100" b="0" i="0" u="none" strike="noStrike" cap="none" dirty="0">
                <a:solidFill>
                  <a:srgbClr val="000000"/>
                </a:solidFill>
                <a:effectLst/>
                <a:latin typeface="Trebuchet MS" panose="020B0603020202020204" pitchFamily="34" charset="0"/>
                <a:cs typeface="Arial"/>
                <a:sym typeface="Arial"/>
              </a:rPr>
              <a:t>Focusing on speed can have dangerous consequences. Much like driving,</a:t>
            </a:r>
            <a:r>
              <a:rPr lang="en-US" dirty="0">
                <a:latin typeface="Trebuchet MS" panose="020B0603020202020204" pitchFamily="34" charset="0"/>
              </a:rPr>
              <a:t> reading</a:t>
            </a:r>
            <a:r>
              <a:rPr lang="en-US" sz="1100" b="0" i="0" u="none" strike="noStrike" cap="none" dirty="0">
                <a:solidFill>
                  <a:srgbClr val="000000"/>
                </a:solidFill>
                <a:effectLst/>
                <a:latin typeface="Trebuchet MS" panose="020B0603020202020204" pitchFamily="34" charset="0"/>
                <a:cs typeface="Arial"/>
                <a:sym typeface="Arial"/>
              </a:rPr>
              <a:t> </a:t>
            </a:r>
            <a:r>
              <a:rPr lang="en-US" dirty="0">
                <a:latin typeface="Trebuchet MS" panose="020B0603020202020204" pitchFamily="34" charset="0"/>
              </a:rPr>
              <a:t>rate </a:t>
            </a:r>
            <a:r>
              <a:rPr lang="en-US" sz="1100" b="0" i="0" u="none" strike="noStrike" cap="none" dirty="0">
                <a:solidFill>
                  <a:srgbClr val="000000"/>
                </a:solidFill>
                <a:effectLst/>
                <a:latin typeface="Trebuchet MS" panose="020B0603020202020204" pitchFamily="34" charset="0"/>
                <a:cs typeface="Arial"/>
                <a:sym typeface="Arial"/>
              </a:rPr>
              <a:t>picks up with proper learning and sufficient </a:t>
            </a:r>
            <a:r>
              <a:rPr lang="en-US" dirty="0">
                <a:latin typeface="Trebuchet MS" panose="020B0603020202020204" pitchFamily="34" charset="0"/>
              </a:rPr>
              <a:t>practice</a:t>
            </a:r>
            <a:r>
              <a:rPr lang="en-US" sz="1100" b="0" i="0" u="none" strike="noStrike" cap="none" dirty="0">
                <a:solidFill>
                  <a:srgbClr val="000000"/>
                </a:solidFill>
                <a:effectLst/>
                <a:latin typeface="Trebuchet MS" panose="020B0603020202020204" pitchFamily="34" charset="0"/>
                <a:cs typeface="Arial"/>
                <a:sym typeface="Arial"/>
              </a:rPr>
              <a:t>. Nobody promotes dangerous driving</a:t>
            </a:r>
            <a:r>
              <a:rPr lang="en-US" dirty="0">
                <a:latin typeface="Trebuchet MS" panose="020B0603020202020204" pitchFamily="34" charset="0"/>
              </a:rPr>
              <a:t>, and prioritizing reading speed over comprehension is just as dangerous.</a:t>
            </a:r>
            <a:r>
              <a:rPr lang="en-US" sz="1100" b="0" i="0" u="none" strike="noStrike" cap="none" dirty="0">
                <a:solidFill>
                  <a:srgbClr val="000000"/>
                </a:solidFill>
                <a:effectLst/>
                <a:latin typeface="Trebuchet MS" panose="020B0603020202020204" pitchFamily="34" charset="0"/>
                <a:cs typeface="Arial"/>
                <a:sym typeface="Arial"/>
              </a:rPr>
              <a:t> </a:t>
            </a:r>
          </a:p>
          <a:p>
            <a:pPr>
              <a:defRPr/>
            </a:pPr>
            <a:r>
              <a:rPr lang="en-US" sz="1100" b="0" i="0" u="none" strike="noStrike" cap="none" dirty="0">
                <a:solidFill>
                  <a:srgbClr val="000000"/>
                </a:solidFill>
                <a:effectLst/>
                <a:latin typeface="Trebuchet MS" panose="020B0603020202020204" pitchFamily="34" charset="0"/>
                <a:cs typeface="Arial"/>
                <a:sym typeface="Arial"/>
              </a:rPr>
              <a:t>In 2006, Jan Hasbrouck and Gene Tindal conducted and extensive study of oral reading fluency which resulted in establishing fluency norms for grades 1-6. These norms were updated in 2017. </a:t>
            </a:r>
            <a:r>
              <a:rPr lang="en-US" sz="1000" b="0" i="0" u="none" strike="noStrike" cap="none" dirty="0">
                <a:solidFill>
                  <a:srgbClr val="000000"/>
                </a:solidFill>
                <a:effectLst/>
                <a:latin typeface="Trebuchet MS" panose="020B0603020202020204" pitchFamily="34" charset="0"/>
                <a:cs typeface="Arial"/>
                <a:sym typeface="Arial"/>
              </a:rPr>
              <a:t>(</a:t>
            </a:r>
            <a:r>
              <a:rPr lang="en-US" sz="10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Hasbrouck, J. &amp; Tindal, G. (2017). </a:t>
            </a:r>
            <a:r>
              <a:rPr lang="en-US" sz="1000" b="0" i="1"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An update to compiled ORF norms </a:t>
            </a:r>
            <a:r>
              <a:rPr lang="en-US" sz="10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(Technical Report No. 1702). Eugene, OR, Behavioral Research and Teaching, University of Oregon.)</a:t>
            </a:r>
            <a:endParaRPr lang="en-US" sz="1000" b="0" i="0" u="none" strike="noStrike" cap="none" dirty="0">
              <a:solidFill>
                <a:srgbClr val="000000"/>
              </a:solidFill>
              <a:effectLst/>
              <a:latin typeface="Trebuchet MS" panose="020B0603020202020204" pitchFamily="34" charset="0"/>
              <a:cs typeface="Arial"/>
              <a:sym typeface="Arial"/>
            </a:endParaRPr>
          </a:p>
          <a:p>
            <a:pPr>
              <a:defRPr/>
            </a:pPr>
            <a:r>
              <a:rPr lang="en-US" sz="1100" b="0" i="0" u="none" strike="noStrike" cap="none" dirty="0">
                <a:solidFill>
                  <a:srgbClr val="000000"/>
                </a:solidFill>
                <a:effectLst/>
                <a:latin typeface="Trebuchet MS" panose="020B0603020202020204" pitchFamily="34" charset="0"/>
                <a:cs typeface="Arial"/>
                <a:sym typeface="Arial"/>
              </a:rPr>
              <a:t>The fluency norms give us guidelines for the rate at which a student can accurately read, measured in words correct per minute, at in the fall, winter, and spring of each grade level. </a:t>
            </a:r>
          </a:p>
          <a:p>
            <a:pPr>
              <a:defRPr/>
            </a:pPr>
            <a:r>
              <a:rPr lang="en-US" sz="1100" b="0" i="0" u="none" strike="noStrike" cap="none" dirty="0">
                <a:solidFill>
                  <a:srgbClr val="000000"/>
                </a:solidFill>
                <a:effectLst/>
                <a:latin typeface="Trebuchet MS" panose="020B0603020202020204" pitchFamily="34" charset="0"/>
                <a:cs typeface="Arial"/>
                <a:sym typeface="Arial"/>
              </a:rPr>
              <a:t>Typically, students who are reading at a rate close to or above the 50</a:t>
            </a:r>
            <a:r>
              <a:rPr lang="en-US" sz="1100" b="0" i="0" u="none" strike="noStrike" cap="none" baseline="30000" dirty="0">
                <a:solidFill>
                  <a:srgbClr val="000000"/>
                </a:solidFill>
                <a:effectLst/>
                <a:latin typeface="Trebuchet MS" panose="020B0603020202020204" pitchFamily="34" charset="0"/>
                <a:cs typeface="Arial"/>
                <a:sym typeface="Arial"/>
              </a:rPr>
              <a:t>th</a:t>
            </a:r>
            <a:r>
              <a:rPr lang="en-US" sz="1100" b="0" i="0" u="none" strike="noStrike" cap="none" dirty="0">
                <a:solidFill>
                  <a:srgbClr val="000000"/>
                </a:solidFill>
                <a:effectLst/>
                <a:latin typeface="Trebuchet MS" panose="020B0603020202020204" pitchFamily="34" charset="0"/>
                <a:cs typeface="Arial"/>
                <a:sym typeface="Arial"/>
              </a:rPr>
              <a:t> percentile at their grade level are considered to be making expected progress. </a:t>
            </a:r>
          </a:p>
          <a:p>
            <a:pPr>
              <a:defRPr/>
            </a:pPr>
            <a:r>
              <a:rPr lang="en-US" sz="1100" b="0" i="0" u="none" strike="noStrike" cap="none" dirty="0">
                <a:solidFill>
                  <a:srgbClr val="000000"/>
                </a:solidFill>
                <a:effectLst/>
                <a:latin typeface="Trebuchet MS" panose="020B0603020202020204" pitchFamily="34" charset="0"/>
                <a:cs typeface="Arial"/>
                <a:sym typeface="Arial"/>
              </a:rPr>
              <a:t>Once a student reaches the 50</a:t>
            </a:r>
            <a:r>
              <a:rPr lang="en-US" sz="1100" b="0" i="0" u="none" strike="noStrike" cap="none" baseline="30000" dirty="0">
                <a:solidFill>
                  <a:srgbClr val="000000"/>
                </a:solidFill>
                <a:effectLst/>
                <a:latin typeface="Trebuchet MS" panose="020B0603020202020204" pitchFamily="34" charset="0"/>
                <a:cs typeface="Arial"/>
                <a:sym typeface="Arial"/>
              </a:rPr>
              <a:t>th</a:t>
            </a:r>
            <a:r>
              <a:rPr lang="en-US" sz="1100" b="0" i="0" u="none" strike="noStrike" cap="none" dirty="0">
                <a:solidFill>
                  <a:srgbClr val="000000"/>
                </a:solidFill>
                <a:effectLst/>
                <a:latin typeface="Trebuchet MS" panose="020B0603020202020204" pitchFamily="34" charset="0"/>
                <a:cs typeface="Arial"/>
                <a:sym typeface="Arial"/>
              </a:rPr>
              <a:t> percentile or above consistently, additional efforts to increase fluency rates are not considered beneficial.</a:t>
            </a:r>
            <a:endParaRPr lang="en-US" dirty="0">
              <a:latin typeface="Trebuchet MS" panose="020B0603020202020204" pitchFamily="34" charset="0"/>
            </a:endParaRPr>
          </a:p>
          <a:p>
            <a:pPr marL="457200" marR="0" lvl="0" indent="-298450" algn="l" defTabSz="914400">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latin typeface="+mn-lt"/>
              <a:cs typeface="Arial"/>
            </a:endParaRPr>
          </a:p>
          <a:p>
            <a:pPr marR="0" lvl="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latin typeface="+mn-lt"/>
              <a:cs typeface="Arial"/>
            </a:endParaRPr>
          </a:p>
          <a:p>
            <a:pPr>
              <a:defRPr/>
            </a:pPr>
            <a:endParaRPr lang="en-US" dirty="0">
              <a:latin typeface="+mn-lt"/>
            </a:endParaRPr>
          </a:p>
          <a:p>
            <a:pPr marL="158750" indent="0">
              <a:buNone/>
              <a:defRPr/>
            </a:pPr>
            <a:endParaRPr lang="en-US" dirty="0">
              <a:latin typeface="+mn-l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mn-lt"/>
                <a:cs typeface="Arial"/>
                <a:sym typeface="Arial"/>
              </a:rPr>
              <a:t>. </a:t>
            </a:r>
            <a:endParaRPr lang="en-US" sz="1100" b="0" i="0" u="none" strike="noStrike" cap="none" dirty="0">
              <a:solidFill>
                <a:srgbClr val="000000"/>
              </a:solidFill>
              <a:latin typeface="+mn-lt"/>
              <a:cs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mn-lt"/>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Trebuchet MS"/>
            </a:endParaRPr>
          </a:p>
        </p:txBody>
      </p:sp>
    </p:spTree>
    <p:extLst>
      <p:ext uri="{BB962C8B-B14F-4D97-AF65-F5344CB8AC3E}">
        <p14:creationId xmlns:p14="http://schemas.microsoft.com/office/powerpoint/2010/main" val="342866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454EAED8-8BD6-8DE6-8534-BCE730A5F40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FA80B7DA-D95C-3891-586D-1A48611823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C4726173-55C5-8E2D-3AAA-1714D1813B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latin typeface="+mn-lt"/>
              </a:rPr>
              <a:t>Prosody is the ability to read with expression, including volume, pitch, tone, emphasis, and phrasing. </a:t>
            </a: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Fluent reading should sound like speech </a:t>
            </a: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(Stahl &amp; Kuhn, 2002). </a:t>
            </a:r>
            <a:endParaRPr lang="en-US" b="1" dirty="0">
              <a:latin typeface="+mn-l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atin typeface="+mn-lt"/>
            </a:endParaRPr>
          </a:p>
          <a:p>
            <a:pPr marL="171450" lvl="0" indent="-171450" algn="l" rtl="0">
              <a:spcBef>
                <a:spcPts val="0"/>
              </a:spcBef>
              <a:spcAft>
                <a:spcPts val="0"/>
              </a:spcAft>
              <a:buClr>
                <a:schemeClr val="dk1"/>
              </a:buClr>
              <a:buSzPts val="1100"/>
            </a:pPr>
            <a:r>
              <a:rPr lang="en-US" dirty="0">
                <a:latin typeface="+mn-lt"/>
              </a:rPr>
              <a:t>Reading with expression involves prosody. The word is created from two Greek words: </a:t>
            </a:r>
            <a:r>
              <a:rPr lang="en-US" b="1" dirty="0">
                <a:latin typeface="+mn-lt"/>
              </a:rPr>
              <a:t>pros (toward) </a:t>
            </a:r>
            <a:r>
              <a:rPr lang="en-US" dirty="0">
                <a:latin typeface="+mn-lt"/>
              </a:rPr>
              <a:t>and </a:t>
            </a:r>
            <a:r>
              <a:rPr lang="en-US" b="1" dirty="0">
                <a:latin typeface="+mn-lt"/>
              </a:rPr>
              <a:t>ode (song)</a:t>
            </a:r>
            <a:r>
              <a:rPr lang="en-US" dirty="0">
                <a:latin typeface="+mn-lt"/>
              </a:rPr>
              <a:t>. </a:t>
            </a:r>
          </a:p>
          <a:p>
            <a:pPr marL="171450" lvl="0" indent="-171450" algn="l" rtl="0">
              <a:spcBef>
                <a:spcPts val="0"/>
              </a:spcBef>
              <a:spcAft>
                <a:spcPts val="0"/>
              </a:spcAft>
              <a:buClr>
                <a:schemeClr val="dk1"/>
              </a:buClr>
              <a:buSzPts val="1100"/>
            </a:pPr>
            <a:r>
              <a:rPr lang="en-US" dirty="0">
                <a:latin typeface="+mn-lt"/>
              </a:rPr>
              <a:t>Reading expression is the primary outcome of comprehension, rather than contributing to comprehension.</a:t>
            </a:r>
          </a:p>
          <a:p>
            <a:pPr marL="171450" lvl="0" indent="-171450" algn="l" rtl="0">
              <a:spcBef>
                <a:spcPts val="0"/>
              </a:spcBef>
              <a:spcAft>
                <a:spcPts val="0"/>
              </a:spcAft>
              <a:buClr>
                <a:schemeClr val="dk1"/>
              </a:buClr>
              <a:buSzPts val="1100"/>
            </a:pPr>
            <a:endParaRPr lang="en-US" dirty="0">
              <a:latin typeface="+mn-lt"/>
            </a:endParaRPr>
          </a:p>
          <a:p>
            <a:pPr marL="171450" lvl="0" indent="-171450" algn="l" rtl="0">
              <a:spcBef>
                <a:spcPts val="0"/>
              </a:spcBef>
              <a:spcAft>
                <a:spcPts val="0"/>
              </a:spcAft>
              <a:buClr>
                <a:schemeClr val="dk1"/>
              </a:buClr>
              <a:buSzPts val="1100"/>
            </a:pPr>
            <a:r>
              <a:rPr lang="en-US" dirty="0">
                <a:latin typeface="+mn-lt"/>
              </a:rPr>
              <a:t>It is difficult to show prosody if you don’t know what the words mean. </a:t>
            </a:r>
          </a:p>
          <a:p>
            <a:pPr marL="171450" indent="-171450">
              <a:buClr>
                <a:schemeClr val="dk1"/>
              </a:buClr>
            </a:pPr>
            <a:r>
              <a:rPr lang="en-US" sz="1100" b="0" i="0" u="none" strike="noStrike" cap="none" dirty="0">
                <a:solidFill>
                  <a:srgbClr val="000000"/>
                </a:solidFill>
                <a:effectLst/>
                <a:latin typeface="+mn-lt"/>
                <a:cs typeface="Arial"/>
                <a:sym typeface="Arial"/>
              </a:rPr>
              <a:t>Reading with expression shows that you understand what you</a:t>
            </a:r>
            <a:r>
              <a:rPr lang="en-US" dirty="0">
                <a:latin typeface="+mn-lt"/>
              </a:rPr>
              <a:t> are reading</a:t>
            </a:r>
            <a:r>
              <a:rPr lang="en-US" sz="1100" b="0" i="0" u="none" strike="noStrike" cap="none" dirty="0">
                <a:solidFill>
                  <a:srgbClr val="000000"/>
                </a:solidFill>
                <a:effectLst/>
                <a:latin typeface="+mn-lt"/>
                <a:cs typeface="Arial"/>
                <a:sym typeface="Arial"/>
              </a:rPr>
              <a:t>. </a:t>
            </a:r>
            <a:endParaRPr lang="en-US" sz="1100" b="0" i="0" u="none" strike="noStrike" cap="none" dirty="0">
              <a:solidFill>
                <a:srgbClr val="000000"/>
              </a:solidFill>
              <a:effectLst/>
              <a:latin typeface="+mn-lt"/>
              <a:cs typeface="Arial"/>
            </a:endParaRPr>
          </a:p>
          <a:p>
            <a:pPr marL="628650" lvl="1" indent="-171450" algn="l" rtl="0">
              <a:spcBef>
                <a:spcPts val="0"/>
              </a:spcBef>
              <a:spcAft>
                <a:spcPts val="0"/>
              </a:spcAft>
              <a:buClr>
                <a:schemeClr val="dk1"/>
              </a:buClr>
              <a:buSzPts val="1100"/>
            </a:pPr>
            <a:r>
              <a:rPr lang="en-US" sz="1100" b="0" i="0" u="none" strike="noStrike" cap="none" dirty="0">
                <a:solidFill>
                  <a:srgbClr val="000000"/>
                </a:solidFill>
                <a:effectLst/>
                <a:latin typeface="+mn-lt"/>
                <a:ea typeface="Trebuchet MS" panose="020B0603020202020204" pitchFamily="34" charset="0"/>
                <a:cs typeface="Arial"/>
                <a:sym typeface="Arial"/>
              </a:rPr>
              <a:t>For example, you change your voice to be excited when a character is excited. </a:t>
            </a:r>
            <a:endParaRPr lang="en-US" sz="1100" b="0" i="0" u="none" strike="noStrike" cap="none" dirty="0">
              <a:solidFill>
                <a:srgbClr val="000000"/>
              </a:solidFill>
              <a:effectLst/>
              <a:latin typeface="+mn-lt"/>
              <a:ea typeface="Trebuchet MS" panose="020B0603020202020204" pitchFamily="34" charset="0"/>
              <a:cs typeface="Arial"/>
            </a:endParaRPr>
          </a:p>
          <a:p>
            <a:pPr marL="171450" lvl="0" indent="-171450" algn="l" rtl="0">
              <a:spcBef>
                <a:spcPts val="0"/>
              </a:spcBef>
              <a:spcAft>
                <a:spcPts val="0"/>
              </a:spcAft>
              <a:buClr>
                <a:schemeClr val="dk1"/>
              </a:buClr>
              <a:buSzPts val="1100"/>
            </a:pPr>
            <a:r>
              <a:rPr lang="en-US" sz="1100" b="0" i="0" u="none" strike="noStrike" cap="none" dirty="0">
                <a:solidFill>
                  <a:srgbClr val="000000"/>
                </a:solidFill>
                <a:effectLst/>
                <a:latin typeface="+mn-lt"/>
                <a:cs typeface="Arial"/>
                <a:sym typeface="Arial"/>
              </a:rPr>
              <a:t>When children read fluently, they can focus their attention on understanding what they read, rather than trying to figure out how to read the words.</a:t>
            </a:r>
            <a:endParaRPr lang="en-US" b="0" dirty="0">
              <a:latin typeface="+mn-lt"/>
            </a:endParaRPr>
          </a:p>
        </p:txBody>
      </p:sp>
    </p:spTree>
    <p:extLst>
      <p:ext uri="{BB962C8B-B14F-4D97-AF65-F5344CB8AC3E}">
        <p14:creationId xmlns:p14="http://schemas.microsoft.com/office/powerpoint/2010/main" val="4141918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84DC9DFA-D2C5-AA9F-B7B5-29B8FE77D425}"/>
            </a:ext>
          </a:extLst>
        </p:cNvPr>
        <p:cNvGrpSpPr/>
        <p:nvPr/>
      </p:nvGrpSpPr>
      <p:grpSpPr>
        <a:xfrm>
          <a:off x="0" y="0"/>
          <a:ext cx="0" cy="0"/>
          <a:chOff x="0" y="0"/>
          <a:chExt cx="0" cy="0"/>
        </a:xfrm>
      </p:grpSpPr>
      <p:sp>
        <p:nvSpPr>
          <p:cNvPr id="675" name="Google Shape;675;g86d80a4c9c_0_92:notes">
            <a:extLst>
              <a:ext uri="{FF2B5EF4-FFF2-40B4-BE49-F238E27FC236}">
                <a16:creationId xmlns:a16="http://schemas.microsoft.com/office/drawing/2014/main" id="{65F1D0F9-00E7-1A57-F90D-7706A4DF57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a:extLst>
              <a:ext uri="{FF2B5EF4-FFF2-40B4-BE49-F238E27FC236}">
                <a16:creationId xmlns:a16="http://schemas.microsoft.com/office/drawing/2014/main" id="{4660E48E-9F3B-352F-8DCF-C5810A09CE3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latin typeface="+mn-lt"/>
                <a:cs typeface="Arial"/>
                <a:sym typeface="Arial"/>
              </a:rPr>
              <a:t>The </a:t>
            </a:r>
            <a:r>
              <a:rPr lang="en-US" sz="1100" b="1" i="0" u="none" strike="noStrike" cap="none" dirty="0">
                <a:solidFill>
                  <a:srgbClr val="000000"/>
                </a:solidFill>
                <a:latin typeface="+mn-lt"/>
                <a:cs typeface="Arial"/>
                <a:sym typeface="Arial"/>
              </a:rPr>
              <a:t>progression of fluency skills </a:t>
            </a:r>
            <a:r>
              <a:rPr lang="en-US" sz="1100" b="0" i="0" u="none" strike="noStrike" cap="none" dirty="0">
                <a:solidFill>
                  <a:srgbClr val="000000"/>
                </a:solidFill>
                <a:latin typeface="+mn-lt"/>
                <a:cs typeface="Arial"/>
                <a:sym typeface="Arial"/>
              </a:rPr>
              <a:t>begins with </a:t>
            </a:r>
            <a:r>
              <a:rPr lang="en-US" sz="1100" b="1" i="0" u="none" strike="noStrike" cap="none" dirty="0">
                <a:solidFill>
                  <a:srgbClr val="000000"/>
                </a:solidFill>
                <a:latin typeface="+mn-lt"/>
                <a:cs typeface="Arial"/>
                <a:sym typeface="Arial"/>
              </a:rPr>
              <a:t>letter names </a:t>
            </a:r>
            <a:r>
              <a:rPr lang="en-US" sz="1100" b="0" i="0" u="none" strike="noStrike" cap="none" dirty="0">
                <a:solidFill>
                  <a:srgbClr val="000000"/>
                </a:solidFill>
                <a:latin typeface="+mn-lt"/>
                <a:cs typeface="Arial"/>
                <a:sym typeface="Arial"/>
              </a:rPr>
              <a:t>and </a:t>
            </a:r>
            <a:r>
              <a:rPr lang="en-US" sz="1100" b="1" i="0" u="none" strike="noStrike" cap="none" dirty="0">
                <a:solidFill>
                  <a:srgbClr val="000000"/>
                </a:solidFill>
                <a:latin typeface="+mn-lt"/>
                <a:cs typeface="Arial"/>
                <a:sym typeface="Arial"/>
              </a:rPr>
              <a:t>letter sounds</a:t>
            </a:r>
            <a:r>
              <a:rPr lang="en-US" sz="1100" b="0" i="0" u="none" strike="noStrike" cap="none" dirty="0">
                <a:solidFill>
                  <a:srgbClr val="000000"/>
                </a:solidFill>
                <a:latin typeface="+mn-lt"/>
                <a:cs typeface="Arial"/>
                <a:sym typeface="Arial"/>
              </a:rPr>
              <a:t>, then </a:t>
            </a:r>
            <a:r>
              <a:rPr lang="en-US" sz="1100" b="1" i="0" u="none" strike="noStrike" cap="none" dirty="0">
                <a:solidFill>
                  <a:srgbClr val="000000"/>
                </a:solidFill>
                <a:latin typeface="+mn-lt"/>
                <a:cs typeface="Arial"/>
                <a:sym typeface="Arial"/>
              </a:rPr>
              <a:t>words</a:t>
            </a:r>
            <a:r>
              <a:rPr lang="en-US" sz="1100" b="0" i="0" u="none" strike="noStrike" cap="none" dirty="0">
                <a:solidFill>
                  <a:srgbClr val="000000"/>
                </a:solidFill>
                <a:latin typeface="+mn-lt"/>
                <a:cs typeface="Arial"/>
                <a:sym typeface="Arial"/>
              </a:rPr>
              <a:t>, </a:t>
            </a:r>
            <a:r>
              <a:rPr lang="en-US" sz="1100" b="1" i="0" u="none" strike="noStrike" cap="none" dirty="0">
                <a:solidFill>
                  <a:srgbClr val="000000"/>
                </a:solidFill>
                <a:latin typeface="+mn-lt"/>
                <a:cs typeface="Arial"/>
                <a:sym typeface="Arial"/>
              </a:rPr>
              <a:t>word parts</a:t>
            </a:r>
            <a:r>
              <a:rPr lang="en-US" sz="1100" b="0" i="0" u="none" strike="noStrike" cap="none" dirty="0">
                <a:solidFill>
                  <a:srgbClr val="000000"/>
                </a:solidFill>
                <a:latin typeface="+mn-lt"/>
                <a:cs typeface="Arial"/>
                <a:sym typeface="Arial"/>
              </a:rPr>
              <a:t>, </a:t>
            </a:r>
            <a:r>
              <a:rPr lang="en-US" sz="1100" b="1" i="0" u="none" strike="noStrike" cap="none" dirty="0">
                <a:solidFill>
                  <a:srgbClr val="000000"/>
                </a:solidFill>
                <a:latin typeface="+mn-lt"/>
                <a:cs typeface="Arial"/>
                <a:sym typeface="Arial"/>
              </a:rPr>
              <a:t>phrases</a:t>
            </a:r>
            <a:r>
              <a:rPr lang="en-US" sz="1100" b="0" i="0" u="none" strike="noStrike" cap="none" dirty="0">
                <a:solidFill>
                  <a:srgbClr val="000000"/>
                </a:solidFill>
                <a:latin typeface="+mn-lt"/>
                <a:cs typeface="Arial"/>
                <a:sym typeface="Arial"/>
              </a:rPr>
              <a:t>, </a:t>
            </a:r>
            <a:r>
              <a:rPr lang="en-US" sz="1100" b="1" i="0" u="none" strike="noStrike" cap="none" dirty="0">
                <a:solidFill>
                  <a:srgbClr val="000000"/>
                </a:solidFill>
                <a:latin typeface="+mn-lt"/>
                <a:cs typeface="Arial"/>
                <a:sym typeface="Arial"/>
              </a:rPr>
              <a:t>sentences</a:t>
            </a:r>
            <a:r>
              <a:rPr lang="en-US" sz="1100" b="0" i="0" u="none" strike="noStrike" cap="none" dirty="0">
                <a:solidFill>
                  <a:srgbClr val="000000"/>
                </a:solidFill>
                <a:latin typeface="+mn-lt"/>
                <a:cs typeface="Arial"/>
                <a:sym typeface="Arial"/>
              </a:rPr>
              <a:t>, and, finally with </a:t>
            </a:r>
            <a:r>
              <a:rPr lang="en-US" sz="1100" b="1" i="0" u="none" strike="noStrike" cap="none" dirty="0">
                <a:solidFill>
                  <a:srgbClr val="000000"/>
                </a:solidFill>
                <a:latin typeface="+mn-lt"/>
                <a:cs typeface="Arial"/>
                <a:sym typeface="Arial"/>
              </a:rPr>
              <a:t>connected text</a:t>
            </a:r>
            <a:r>
              <a:rPr lang="en-US" sz="1100" b="0" i="0" u="none" strike="noStrike" cap="none" dirty="0">
                <a:solidFill>
                  <a:srgbClr val="000000"/>
                </a:solidFill>
                <a:latin typeface="+mn-lt"/>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3C3C3C"/>
              </a:solidFill>
              <a:effectLst/>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3C3C3C"/>
                </a:solidFill>
                <a:effectLst/>
                <a:latin typeface="+mn-lt"/>
              </a:rPr>
              <a:t>Fluency is the outcome of a progression of mastered skills and subskills.</a:t>
            </a:r>
          </a:p>
          <a:p>
            <a:pPr marL="171450" indent="-171450">
              <a:defRPr/>
            </a:pPr>
            <a:r>
              <a:rPr lang="en-US" sz="1100" b="0" i="0" u="none" strike="noStrike" cap="none" dirty="0">
                <a:solidFill>
                  <a:srgbClr val="000000"/>
                </a:solidFill>
                <a:effectLst/>
                <a:latin typeface="+mn-lt"/>
                <a:cs typeface="Arial"/>
                <a:sym typeface="Arial"/>
              </a:rPr>
              <a:t>Fluency is a critical part of complex skill development. Reading-like playing </a:t>
            </a:r>
            <a:r>
              <a:rPr lang="en-US" dirty="0">
                <a:latin typeface="+mn-lt"/>
              </a:rPr>
              <a:t>an instrument or </a:t>
            </a:r>
            <a:r>
              <a:rPr lang="en-US" sz="1100" b="0" i="0" u="none" strike="noStrike" cap="none" dirty="0">
                <a:solidFill>
                  <a:srgbClr val="000000"/>
                </a:solidFill>
                <a:effectLst/>
                <a:latin typeface="+mn-lt"/>
                <a:cs typeface="Arial"/>
                <a:sym typeface="Arial"/>
              </a:rPr>
              <a:t>driving a car is a complex skill made of many sub-skills that require much practice to come naturally.</a:t>
            </a:r>
            <a:endParaRPr lang="en-US" sz="1100" b="0" i="0" u="none" strike="noStrike" cap="none" dirty="0">
              <a:solidFill>
                <a:srgbClr val="000000"/>
              </a:solidFill>
              <a:effectLst/>
              <a:latin typeface="+mn-lt"/>
              <a:cs typeface="Arial"/>
            </a:endParaRPr>
          </a:p>
          <a:p>
            <a:pPr marL="171450" indent="-171450">
              <a:defRPr/>
            </a:pPr>
            <a:r>
              <a:rPr lang="en-US" sz="1100" b="0" i="0" u="none" strike="noStrike" cap="none" dirty="0">
                <a:solidFill>
                  <a:srgbClr val="000000"/>
                </a:solidFill>
                <a:effectLst/>
                <a:latin typeface="+mn-lt"/>
                <a:cs typeface="Arial"/>
                <a:sym typeface="Arial"/>
              </a:rPr>
              <a:t>Most of us forget how much time, effort, and repeated </a:t>
            </a:r>
            <a:r>
              <a:rPr lang="en-US" dirty="0">
                <a:latin typeface="+mn-lt"/>
              </a:rPr>
              <a:t>practice and experience</a:t>
            </a:r>
            <a:r>
              <a:rPr lang="en-US" sz="1100" b="0" i="0" u="none" strike="noStrike" cap="none" dirty="0">
                <a:solidFill>
                  <a:srgbClr val="000000"/>
                </a:solidFill>
                <a:effectLst/>
                <a:latin typeface="+mn-lt"/>
                <a:cs typeface="Arial"/>
                <a:sym typeface="Arial"/>
              </a:rPr>
              <a:t> it took to develop fluent driving (or reading) and what it was like along the way because now it just seems natural. </a:t>
            </a:r>
            <a:endParaRPr lang="en-US" sz="1100" b="0" i="0" u="none" strike="noStrike" cap="none" dirty="0">
              <a:solidFill>
                <a:srgbClr val="000000"/>
              </a:solidFill>
              <a:effectLst/>
              <a:latin typeface="+mn-lt"/>
              <a:cs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mn-lt"/>
                <a:ea typeface="Arial"/>
                <a:cs typeface="Arial"/>
                <a:sym typeface="Arial"/>
              </a:rPr>
              <a:t>On the early road to becoming fluent, beginning readers dedicate most of their attention to the sub-skills.</a:t>
            </a:r>
            <a:endParaRPr lang="en-US" sz="1100" b="0" i="0" u="none" strike="noStrike" cap="none" dirty="0">
              <a:solidFill>
                <a:srgbClr val="000000"/>
              </a:solidFill>
              <a:effectLst/>
              <a:latin typeface="+mn-lt"/>
              <a:ea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mn-lt"/>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latin typeface="+mn-lt"/>
                <a:cs typeface="Arial"/>
                <a:sym typeface="Arial"/>
              </a:rPr>
              <a:t>Automaticity is needed in order for readers to be able to dedicate most of their attention to prosody and comprehension. </a:t>
            </a:r>
            <a:endParaRPr lang="en-US" sz="1100" b="0" i="0" u="none" strike="noStrike" cap="none" dirty="0">
              <a:solidFill>
                <a:srgbClr val="000000"/>
              </a:solidFill>
              <a:effectLst/>
              <a:latin typeface="+mn-lt"/>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mn-lt"/>
                <a:ea typeface="Arial"/>
                <a:cs typeface="Arial"/>
                <a:sym typeface="Arial"/>
              </a:rPr>
              <a:t>Attention is focused on lower level sub-skills, leaving little room for higher level processing. </a:t>
            </a:r>
            <a:endParaRPr lang="en-US" sz="1100" b="0" i="0" u="none" strike="noStrike" cap="none" dirty="0">
              <a:solidFill>
                <a:srgbClr val="000000"/>
              </a:solidFill>
              <a:effectLst/>
              <a:latin typeface="+mn-lt"/>
              <a:ea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latin typeface="+mn-lt"/>
                <a:cs typeface="Arial"/>
                <a:sym typeface="Arial"/>
              </a:rPr>
              <a:t>When word-level reading is fluent, the reader’s attention and working memory can focus on the meaning of what is being read, </a:t>
            </a:r>
            <a:r>
              <a:rPr lang="en-US" sz="1100" b="0" i="0" u="none" strike="noStrike" cap="none" dirty="0">
                <a:solidFill>
                  <a:srgbClr val="000000"/>
                </a:solidFill>
                <a:effectLst/>
                <a:latin typeface="+mn-lt"/>
                <a:cs typeface="Arial"/>
                <a:sym typeface="Arial"/>
              </a:rPr>
              <a:t>moving beyond </a:t>
            </a:r>
            <a:r>
              <a:rPr lang="en-US" sz="1100" b="0" i="0" u="none" strike="noStrike" cap="none" dirty="0">
                <a:solidFill>
                  <a:srgbClr val="000000"/>
                </a:solidFill>
                <a:latin typeface="+mn-lt"/>
                <a:cs typeface="Arial"/>
                <a:sym typeface="Arial"/>
              </a:rPr>
              <a:t>inefficient, slow, laborious reading</a:t>
            </a:r>
            <a:endParaRPr lang="en-US" dirty="0">
              <a:latin typeface="+mn-lt"/>
            </a:endParaRPr>
          </a:p>
        </p:txBody>
      </p:sp>
      <p:sp>
        <p:nvSpPr>
          <p:cNvPr id="677" name="Google Shape;677;g86d80a4c9c_0_92:notes">
            <a:extLst>
              <a:ext uri="{FF2B5EF4-FFF2-40B4-BE49-F238E27FC236}">
                <a16:creationId xmlns:a16="http://schemas.microsoft.com/office/drawing/2014/main" id="{35ECF0F3-4521-7E76-031F-54228E201CA9}"/>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rebuchet MS" panose="020B0603020202020204" pitchFamily="34" charset="0"/>
              </a:rPr>
              <a:t>17</a:t>
            </a:fld>
            <a:endParaRPr dirty="0">
              <a:latin typeface="Trebuchet MS" panose="020B0603020202020204" pitchFamily="34" charset="0"/>
            </a:endParaRPr>
          </a:p>
        </p:txBody>
      </p:sp>
    </p:spTree>
    <p:extLst>
      <p:ext uri="{BB962C8B-B14F-4D97-AF65-F5344CB8AC3E}">
        <p14:creationId xmlns:p14="http://schemas.microsoft.com/office/powerpoint/2010/main" val="3462436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E87AF1BD-B70B-B93F-C570-07158CA43CE9}"/>
            </a:ext>
          </a:extLst>
        </p:cNvPr>
        <p:cNvGrpSpPr/>
        <p:nvPr/>
      </p:nvGrpSpPr>
      <p:grpSpPr>
        <a:xfrm>
          <a:off x="0" y="0"/>
          <a:ext cx="0" cy="0"/>
          <a:chOff x="0" y="0"/>
          <a:chExt cx="0" cy="0"/>
        </a:xfrm>
      </p:grpSpPr>
      <p:sp>
        <p:nvSpPr>
          <p:cNvPr id="675" name="Google Shape;675;g86d80a4c9c_0_92:notes">
            <a:extLst>
              <a:ext uri="{FF2B5EF4-FFF2-40B4-BE49-F238E27FC236}">
                <a16:creationId xmlns:a16="http://schemas.microsoft.com/office/drawing/2014/main" id="{C5DD4ACC-3308-8224-B77B-1683935739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a:extLst>
              <a:ext uri="{FF2B5EF4-FFF2-40B4-BE49-F238E27FC236}">
                <a16:creationId xmlns:a16="http://schemas.microsoft.com/office/drawing/2014/main" id="{C4300AD9-1144-C4BD-CD31-2A7623466E1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buNone/>
              <a:defRPr/>
            </a:pPr>
            <a:r>
              <a:rPr lang="en-US" dirty="0">
                <a:solidFill>
                  <a:srgbClr val="3C3C3C"/>
                </a:solidFill>
                <a:latin typeface="+mn-lt"/>
              </a:rPr>
              <a:t>As a child becomes</a:t>
            </a:r>
            <a:r>
              <a:rPr lang="en-US" b="0" i="0" dirty="0">
                <a:solidFill>
                  <a:srgbClr val="3C3C3C"/>
                </a:solidFill>
                <a:effectLst/>
                <a:latin typeface="+mn-lt"/>
              </a:rPr>
              <a:t> increasingly automatic with letter and word recognition level skills, fluency practice can be provided with connected text moving from the phrase to sentence level. </a:t>
            </a:r>
          </a:p>
          <a:p>
            <a:pPr marL="0" lvl="0" indent="0" algn="l" rtl="0">
              <a:spcBef>
                <a:spcPts val="0"/>
              </a:spcBef>
              <a:spcAft>
                <a:spcPts val="0"/>
              </a:spcAft>
              <a:buNone/>
            </a:pPr>
            <a:endParaRPr lang="en-US" b="0" i="0" dirty="0">
              <a:solidFill>
                <a:srgbClr val="3C3C3C"/>
              </a:solidFill>
              <a:effectLst/>
              <a:latin typeface="+mn-lt"/>
            </a:endParaRPr>
          </a:p>
          <a:p>
            <a:pPr marL="0" lvl="0" indent="0" algn="l" rtl="0">
              <a:spcBef>
                <a:spcPts val="0"/>
              </a:spcBef>
              <a:spcAft>
                <a:spcPts val="0"/>
              </a:spcAft>
              <a:buNone/>
            </a:pPr>
            <a:r>
              <a:rPr lang="en-US" b="0" i="0" dirty="0">
                <a:solidFill>
                  <a:srgbClr val="3C3C3C"/>
                </a:solidFill>
                <a:effectLst/>
                <a:latin typeface="+mn-lt"/>
              </a:rPr>
              <a:t>At the phrase skill level, fluency includes reading commonly used phrases and breaking parts of sentences into meaningful chunks.</a:t>
            </a:r>
          </a:p>
          <a:p>
            <a:pPr marL="171450" lvl="0" indent="-171450" algn="l" rtl="0">
              <a:spcBef>
                <a:spcPts val="0"/>
              </a:spcBef>
              <a:spcAft>
                <a:spcPts val="0"/>
              </a:spcAft>
            </a:pPr>
            <a:r>
              <a:rPr lang="en-US" b="0" i="0" dirty="0">
                <a:solidFill>
                  <a:srgbClr val="3C3C3C"/>
                </a:solidFill>
                <a:effectLst/>
                <a:latin typeface="+mn-lt"/>
              </a:rPr>
              <a:t>For example: </a:t>
            </a:r>
            <a:r>
              <a:rPr lang="en-US" b="1" i="0" dirty="0">
                <a:solidFill>
                  <a:srgbClr val="3C3C3C"/>
                </a:solidFill>
                <a:effectLst/>
                <a:latin typeface="+mn-lt"/>
              </a:rPr>
              <a:t>The frog jumped (PAUSE) into the pond (PAUSE).</a:t>
            </a:r>
          </a:p>
          <a:p>
            <a:pPr marL="0" lvl="0" indent="0" algn="l" rtl="0">
              <a:spcBef>
                <a:spcPts val="0"/>
              </a:spcBef>
              <a:spcAft>
                <a:spcPts val="0"/>
              </a:spcAft>
              <a:buNone/>
            </a:pPr>
            <a:endParaRPr lang="en-US" b="0" i="0" dirty="0">
              <a:solidFill>
                <a:srgbClr val="3C3C3C"/>
              </a:solidFill>
              <a:effectLst/>
              <a:latin typeface="Open Sans" panose="020B0606030504020204" pitchFamily="34" charset="0"/>
            </a:endParaRPr>
          </a:p>
        </p:txBody>
      </p:sp>
      <p:sp>
        <p:nvSpPr>
          <p:cNvPr id="677" name="Google Shape;677;g86d80a4c9c_0_92:notes">
            <a:extLst>
              <a:ext uri="{FF2B5EF4-FFF2-40B4-BE49-F238E27FC236}">
                <a16:creationId xmlns:a16="http://schemas.microsoft.com/office/drawing/2014/main" id="{566E8212-609C-29B0-454D-668EBBCB26E5}"/>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rebuchet MS" panose="020B0603020202020204" pitchFamily="34" charset="0"/>
              </a:rPr>
              <a:t>18</a:t>
            </a:fld>
            <a:endParaRPr dirty="0">
              <a:latin typeface="Trebuchet MS" panose="020B0603020202020204" pitchFamily="34" charset="0"/>
            </a:endParaRPr>
          </a:p>
        </p:txBody>
      </p:sp>
    </p:spTree>
    <p:extLst>
      <p:ext uri="{BB962C8B-B14F-4D97-AF65-F5344CB8AC3E}">
        <p14:creationId xmlns:p14="http://schemas.microsoft.com/office/powerpoint/2010/main" val="1403288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6DE4EF57-6E16-FF30-70A2-A01BDA070D45}"/>
            </a:ext>
          </a:extLst>
        </p:cNvPr>
        <p:cNvGrpSpPr/>
        <p:nvPr/>
      </p:nvGrpSpPr>
      <p:grpSpPr>
        <a:xfrm>
          <a:off x="0" y="0"/>
          <a:ext cx="0" cy="0"/>
          <a:chOff x="0" y="0"/>
          <a:chExt cx="0" cy="0"/>
        </a:xfrm>
      </p:grpSpPr>
      <p:sp>
        <p:nvSpPr>
          <p:cNvPr id="675" name="Google Shape;675;g86d80a4c9c_0_92:notes">
            <a:extLst>
              <a:ext uri="{FF2B5EF4-FFF2-40B4-BE49-F238E27FC236}">
                <a16:creationId xmlns:a16="http://schemas.microsoft.com/office/drawing/2014/main" id="{43DA5501-0DBD-5149-2450-288DFD8E93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a:extLst>
              <a:ext uri="{FF2B5EF4-FFF2-40B4-BE49-F238E27FC236}">
                <a16:creationId xmlns:a16="http://schemas.microsoft.com/office/drawing/2014/main" id="{D60BB774-58BB-1138-5DD0-5A6DACDEF2D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C3C3C"/>
                </a:solidFill>
                <a:effectLst/>
                <a:latin typeface="+mn-lt"/>
              </a:rPr>
              <a:t>As children develop automaticity with phrases, sentence skill level fluency includes attending to the beginning and ending of a new sentence, word part and word meaning, and the order of words in sentences.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3C3C3C"/>
                </a:solidFill>
                <a:effectLst/>
                <a:latin typeface="+mn-lt"/>
                <a:ea typeface="Arial"/>
                <a:cs typeface="Arial"/>
                <a:sym typeface="Arial"/>
              </a:rPr>
              <a:t>For example: </a:t>
            </a:r>
            <a:r>
              <a:rPr lang="en-US" sz="1100" b="1" i="0" u="none" strike="noStrike" cap="none" dirty="0">
                <a:solidFill>
                  <a:srgbClr val="3C3C3C"/>
                </a:solidFill>
                <a:effectLst/>
                <a:latin typeface="+mn-lt"/>
                <a:ea typeface="Arial"/>
                <a:cs typeface="Arial"/>
                <a:sym typeface="Arial"/>
              </a:rPr>
              <a:t>The frog jumped into the pond (PAUSE).</a:t>
            </a:r>
          </a:p>
        </p:txBody>
      </p:sp>
      <p:sp>
        <p:nvSpPr>
          <p:cNvPr id="677" name="Google Shape;677;g86d80a4c9c_0_92:notes">
            <a:extLst>
              <a:ext uri="{FF2B5EF4-FFF2-40B4-BE49-F238E27FC236}">
                <a16:creationId xmlns:a16="http://schemas.microsoft.com/office/drawing/2014/main" id="{27F502BB-0DA6-3D66-8FD4-C48F5788280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rebuchet MS" panose="020B0603020202020204" pitchFamily="34" charset="0"/>
              </a:rPr>
              <a:t>19</a:t>
            </a:fld>
            <a:endParaRPr dirty="0">
              <a:latin typeface="Trebuchet MS" panose="020B0603020202020204" pitchFamily="34" charset="0"/>
            </a:endParaRPr>
          </a:p>
        </p:txBody>
      </p:sp>
    </p:spTree>
    <p:extLst>
      <p:ext uri="{BB962C8B-B14F-4D97-AF65-F5344CB8AC3E}">
        <p14:creationId xmlns:p14="http://schemas.microsoft.com/office/powerpoint/2010/main" val="83530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0" i="0" u="none" strike="noStrike" cap="none" dirty="0">
                <a:solidFill>
                  <a:srgbClr val="000000"/>
                </a:solidFill>
                <a:latin typeface="+mn-lt"/>
                <a:ea typeface="Arial"/>
                <a:cs typeface="Arial"/>
                <a:sym typeface="Arial"/>
              </a:rPr>
              <a:t>Welcome and thank you all for joining us today.</a:t>
            </a:r>
          </a:p>
          <a:p>
            <a:pPr marL="0" lvl="0" indent="0" algn="l" rtl="0">
              <a:spcBef>
                <a:spcPts val="0"/>
              </a:spcBef>
              <a:spcAft>
                <a:spcPts val="0"/>
              </a:spcAft>
              <a:buNone/>
            </a:pPr>
            <a:endParaRPr lang="en-US" sz="1100" b="0" i="0" u="none" strike="noStrike" cap="none" dirty="0">
              <a:solidFill>
                <a:srgbClr val="000000"/>
              </a:solidFill>
              <a:latin typeface="+mn-lt"/>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latin typeface="+mn-lt"/>
                <a:ea typeface="Arial"/>
                <a:cs typeface="Arial"/>
                <a:sym typeface="Arial"/>
              </a:rPr>
              <a:t>This is a presentation within </a:t>
            </a:r>
            <a:r>
              <a:rPr lang="en-US" sz="1100" b="1" i="0" u="none" strike="noStrike" cap="none" dirty="0">
                <a:solidFill>
                  <a:srgbClr val="000000"/>
                </a:solidFill>
                <a:latin typeface="+mn-lt"/>
                <a:ea typeface="Arial"/>
                <a:cs typeface="Arial"/>
                <a:sym typeface="Arial"/>
              </a:rPr>
              <a:t>the Colorado READ Act and the Science of Reading for Families </a:t>
            </a:r>
            <a:r>
              <a:rPr lang="en-US" sz="1100" b="0" i="0" u="none" strike="noStrike" cap="none" dirty="0">
                <a:solidFill>
                  <a:srgbClr val="000000"/>
                </a:solidFill>
                <a:latin typeface="+mn-lt"/>
                <a:ea typeface="Arial"/>
                <a:cs typeface="Arial"/>
                <a:sym typeface="Arial"/>
              </a:rPr>
              <a:t>series developed to support parents with ways to help their children build reading skills in partnership with their child’s school. ​</a:t>
            </a:r>
          </a:p>
          <a:p>
            <a:pPr marL="0" lvl="0" indent="0" algn="l" rtl="0">
              <a:spcBef>
                <a:spcPts val="0"/>
              </a:spcBef>
              <a:spcAft>
                <a:spcPts val="0"/>
              </a:spcAft>
              <a:buNone/>
            </a:pPr>
            <a:endParaRPr lang="en-US" sz="1100" b="0" i="0" u="none" strike="noStrike" cap="none" dirty="0">
              <a:solidFill>
                <a:srgbClr val="000000"/>
              </a:solidFill>
              <a:latin typeface="+mn-lt"/>
              <a:ea typeface="Arial"/>
              <a:cs typeface="Arial"/>
              <a:sym typeface="Arial"/>
            </a:endParaRPr>
          </a:p>
          <a:p>
            <a:pPr marL="171450" marR="0" lvl="0" indent="-171450" algn="l" defTabSz="914400" rtl="0" eaLnBrk="1" fontAlgn="base" latinLnBrk="0" hangingPunct="1">
              <a:lnSpc>
                <a:spcPct val="100000"/>
              </a:lnSpc>
              <a:spcBef>
                <a:spcPts val="0"/>
              </a:spcBef>
              <a:spcAft>
                <a:spcPts val="0"/>
              </a:spcAft>
              <a:buClr>
                <a:srgbClr val="000000"/>
              </a:buClr>
              <a:buSzPts val="1100"/>
              <a:tabLst/>
              <a:defRPr/>
            </a:pP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The READ Act encourages local education providers to provide parent opportunities to participate in parent reading workshops throughout the school year to assist parents in developing their own reading skills and in developing the skills necessary to assist their children in reading. We hope this series will be helpful to you as parents (</a:t>
            </a:r>
            <a:r>
              <a:rPr lang="en-US" sz="1100" b="0" i="0" u="none" strike="noStrike" cap="none" dirty="0">
                <a:solidFill>
                  <a:srgbClr val="000000"/>
                </a:solidFill>
                <a:latin typeface="+mn-lt"/>
                <a:ea typeface="Trebuchet MS" panose="020B0603020202020204" pitchFamily="34" charset="0"/>
                <a:cs typeface="Arial"/>
                <a:sym typeface="Arial"/>
              </a:rPr>
              <a:t>CRS 22-7-1208 (4))</a:t>
            </a: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mn-lt"/>
                <a:ea typeface="Arial"/>
                <a:cs typeface="Arial"/>
                <a:sym typeface="Arial"/>
              </a:rPr>
              <a:t>The Colorado READ Act statute defines the term “parent’ as a student’s biological or adoptive parent, stepparent, foster parent, or legal guardian(</a:t>
            </a:r>
            <a:r>
              <a:rPr lang="en-US" sz="1100" b="0" i="0" u="none" strike="noStrike" cap="none" dirty="0">
                <a:solidFill>
                  <a:srgbClr val="000000"/>
                </a:solidFill>
                <a:latin typeface="+mn-lt"/>
                <a:ea typeface="Arial"/>
                <a:cs typeface="Arial"/>
                <a:sym typeface="Arial"/>
              </a:rPr>
              <a:t>CRS 22-7-1203 (8)(a))</a:t>
            </a:r>
            <a:r>
              <a:rPr lang="en-US" sz="1100" b="0" i="0" u="none" strike="noStrike" cap="none" dirty="0">
                <a:solidFill>
                  <a:srgbClr val="000000"/>
                </a:solidFill>
                <a:effectLst/>
                <a:latin typeface="+mn-lt"/>
                <a:ea typeface="Arial"/>
                <a:cs typeface="Arial"/>
                <a:sym typeface="Arial"/>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mn-lt"/>
                <a:ea typeface="Arial"/>
                <a:cs typeface="Arial"/>
                <a:sym typeface="Arial"/>
              </a:rPr>
              <a:t>For brevity purposes, we have adopted this definition throughout the presentation. </a:t>
            </a:r>
            <a:r>
              <a:rPr lang="en-US" sz="1100" b="0" i="0" u="none" strike="noStrike" cap="none" baseline="0" dirty="0">
                <a:solidFill>
                  <a:srgbClr val="000000"/>
                </a:solidFill>
                <a:latin typeface="+mn-lt"/>
                <a:ea typeface="Arial"/>
                <a:cs typeface="Arial"/>
                <a:sym typeface="Arial"/>
              </a:rPr>
              <a:t>When we use “Parent” during the presentation we mean family or caregiver aligned with the language of the law. </a:t>
            </a:r>
            <a:endPar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endParaRPr>
          </a:p>
          <a:p>
            <a:pPr marL="0" lvl="0" indent="0" algn="l" rtl="0">
              <a:spcBef>
                <a:spcPts val="0"/>
              </a:spcBef>
              <a:spcAft>
                <a:spcPts val="0"/>
              </a:spcAft>
              <a:buNone/>
            </a:pPr>
            <a:endParaRPr lang="en-US" sz="1100" b="0" i="0" u="none" strike="noStrike" cap="none" dirty="0">
              <a:solidFill>
                <a:srgbClr val="000000"/>
              </a:solidFill>
              <a:latin typeface="+mn-lt"/>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latin typeface="+mn-lt"/>
                <a:ea typeface="Arial"/>
                <a:cs typeface="Arial"/>
                <a:sym typeface="Arial"/>
              </a:rPr>
              <a:t>During this presentation, we will be focusing on </a:t>
            </a:r>
            <a:r>
              <a:rPr lang="en-US" sz="1100" b="1" i="0" u="none" strike="noStrike" cap="none" dirty="0">
                <a:solidFill>
                  <a:srgbClr val="000000"/>
                </a:solidFill>
                <a:latin typeface="+mn-lt"/>
                <a:ea typeface="Arial"/>
                <a:cs typeface="Arial"/>
                <a:sym typeface="Arial"/>
              </a:rPr>
              <a:t>Fluency.</a:t>
            </a:r>
            <a:endParaRPr lang="en-US" sz="1100" b="0" i="0" u="none" strike="noStrike" cap="none" dirty="0">
              <a:solidFill>
                <a:srgbClr val="000000"/>
              </a:solidFill>
              <a:latin typeface="+mn-lt"/>
              <a:ea typeface="Arial"/>
              <a:cs typeface="Arial"/>
              <a:sym typeface="Arial"/>
            </a:endParaRPr>
          </a:p>
          <a:p>
            <a:pPr marL="285750" lvl="0" indent="-285750" algn="l" rtl="0">
              <a:spcBef>
                <a:spcPts val="0"/>
              </a:spcBef>
              <a:spcAft>
                <a:spcPts val="0"/>
              </a:spcAft>
            </a:pPr>
            <a:endParaRPr lang="en-US" sz="1100" b="0" i="0" u="none" strike="noStrike" cap="none" dirty="0">
              <a:solidFill>
                <a:srgbClr val="000000"/>
              </a:solidFill>
              <a:latin typeface="+mn-lt"/>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latin typeface="+mn-lt"/>
                <a:ea typeface="Arial"/>
                <a:cs typeface="Arial"/>
                <a:sym typeface="Arial"/>
              </a:rPr>
              <a:t>For more information or additional resources, please visit the </a:t>
            </a:r>
            <a:r>
              <a:rPr lang="en-US" sz="1100" b="0" i="0" u="none" strike="noStrike" cap="none" dirty="0">
                <a:solidFill>
                  <a:srgbClr val="000000"/>
                </a:solidFill>
                <a:latin typeface="+mn-lt"/>
                <a:ea typeface="Arial"/>
                <a:cs typeface="Arial"/>
                <a:sym typeface="Arial"/>
                <a:hlinkClick r:id="rId3"/>
              </a:rPr>
              <a:t>READ Act Parent Resources page</a:t>
            </a:r>
            <a:r>
              <a:rPr lang="en-US" sz="1100" b="0" i="0" u="none" strike="noStrike" cap="none" dirty="0">
                <a:solidFill>
                  <a:srgbClr val="000000"/>
                </a:solidFill>
                <a:latin typeface="+mn-lt"/>
                <a:ea typeface="Arial"/>
                <a:cs typeface="Arial"/>
                <a:sym typeface="Arial"/>
              </a:rPr>
              <a:t> found within the CDE website. (QR Code on the slide)​</a:t>
            </a:r>
          </a:p>
        </p:txBody>
      </p:sp>
    </p:spTree>
    <p:extLst>
      <p:ext uri="{BB962C8B-B14F-4D97-AF65-F5344CB8AC3E}">
        <p14:creationId xmlns:p14="http://schemas.microsoft.com/office/powerpoint/2010/main" val="34293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F7405F0D-FC98-849C-8594-8F0C68022E43}"/>
            </a:ext>
          </a:extLst>
        </p:cNvPr>
        <p:cNvGrpSpPr/>
        <p:nvPr/>
      </p:nvGrpSpPr>
      <p:grpSpPr>
        <a:xfrm>
          <a:off x="0" y="0"/>
          <a:ext cx="0" cy="0"/>
          <a:chOff x="0" y="0"/>
          <a:chExt cx="0" cy="0"/>
        </a:xfrm>
      </p:grpSpPr>
      <p:sp>
        <p:nvSpPr>
          <p:cNvPr id="675" name="Google Shape;675;g86d80a4c9c_0_92:notes">
            <a:extLst>
              <a:ext uri="{FF2B5EF4-FFF2-40B4-BE49-F238E27FC236}">
                <a16:creationId xmlns:a16="http://schemas.microsoft.com/office/drawing/2014/main" id="{CFA04A5F-2F89-F20B-0D45-93D41127E4E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a:extLst>
              <a:ext uri="{FF2B5EF4-FFF2-40B4-BE49-F238E27FC236}">
                <a16:creationId xmlns:a16="http://schemas.microsoft.com/office/drawing/2014/main" id="{6CA13B76-F010-3BE5-A85E-F36B226BE41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C3C3C"/>
                </a:solidFill>
                <a:effectLst/>
                <a:latin typeface="+mn-lt"/>
              </a:rPr>
              <a:t>Finally, practicing connected text provides multiple opportunities to play with prosody and rate once children are adequately accurate with grade-level text. </a:t>
            </a:r>
          </a:p>
          <a:p>
            <a:pPr marL="171450" lvl="0" indent="-171450" algn="l" rtl="0">
              <a:spcBef>
                <a:spcPts val="0"/>
              </a:spcBef>
              <a:spcAft>
                <a:spcPts val="0"/>
              </a:spcAft>
            </a:pPr>
            <a:r>
              <a:rPr lang="en-US" b="0" i="0" dirty="0">
                <a:solidFill>
                  <a:srgbClr val="3C3C3C"/>
                </a:solidFill>
                <a:effectLst/>
                <a:latin typeface="+mn-lt"/>
              </a:rPr>
              <a:t>For example: </a:t>
            </a:r>
            <a:r>
              <a:rPr lang="en-US" b="1" i="0" dirty="0">
                <a:solidFill>
                  <a:srgbClr val="3C3C3C"/>
                </a:solidFill>
                <a:effectLst/>
                <a:latin typeface="+mn-lt"/>
              </a:rPr>
              <a:t>The frog jumped into the pond. It made a huge splash!</a:t>
            </a:r>
          </a:p>
          <a:p>
            <a:pPr marL="457200" lvl="1" indent="0" algn="l" rtl="0">
              <a:spcBef>
                <a:spcPts val="0"/>
              </a:spcBef>
              <a:spcAft>
                <a:spcPts val="0"/>
              </a:spcAft>
              <a:buNone/>
            </a:pPr>
            <a:endParaRPr lang="en-US" b="1" i="0" dirty="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mn-lt"/>
                <a:ea typeface="Trebuchet MS" panose="020B0603020202020204" pitchFamily="34" charset="0"/>
                <a:cs typeface="Arial"/>
                <a:sym typeface="Arial"/>
              </a:rPr>
              <a:t>As you can see, fluency is not a "level" but an ongoing process that affects reading across a range of levels. This means that fluency is something of a moving target (Rasinski, 2017; Rasinski &amp; Nageldinger, 2016). A child is fluent at reading text with certain complexities but is not fluent with others.</a:t>
            </a:r>
          </a:p>
        </p:txBody>
      </p:sp>
      <p:sp>
        <p:nvSpPr>
          <p:cNvPr id="677" name="Google Shape;677;g86d80a4c9c_0_92:notes">
            <a:extLst>
              <a:ext uri="{FF2B5EF4-FFF2-40B4-BE49-F238E27FC236}">
                <a16:creationId xmlns:a16="http://schemas.microsoft.com/office/drawing/2014/main" id="{24BAA1CA-7265-494F-2A96-6EE5F93D5043}"/>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rebuchet MS" panose="020B0603020202020204" pitchFamily="34" charset="0"/>
              </a:rPr>
              <a:t>20</a:t>
            </a:fld>
            <a:endParaRPr dirty="0">
              <a:latin typeface="Trebuchet MS" panose="020B0603020202020204" pitchFamily="34" charset="0"/>
            </a:endParaRPr>
          </a:p>
        </p:txBody>
      </p:sp>
    </p:spTree>
    <p:extLst>
      <p:ext uri="{BB962C8B-B14F-4D97-AF65-F5344CB8AC3E}">
        <p14:creationId xmlns:p14="http://schemas.microsoft.com/office/powerpoint/2010/main" val="2457540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29579BFF-0295-2FBA-4679-2EA20D9FCB5B}"/>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BD9A2567-57F2-580A-CC32-159DF717CC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DE12F599-5D88-5DF4-4CEE-591600BF14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1"/>
              </a:buClr>
              <a:buSzPts val="1100"/>
            </a:pPr>
            <a:r>
              <a:rPr lang="en-US" sz="1100" dirty="0">
                <a:solidFill>
                  <a:schemeClr val="dk1"/>
                </a:solidFill>
                <a:latin typeface="+mn-lt"/>
              </a:rPr>
              <a:t>Our </a:t>
            </a:r>
            <a:r>
              <a:rPr lang="en-US" sz="1100" b="0" dirty="0">
                <a:solidFill>
                  <a:schemeClr val="dk1"/>
                </a:solidFill>
                <a:latin typeface="+mn-lt"/>
              </a:rPr>
              <a:t>sight word memory is also </a:t>
            </a:r>
            <a:r>
              <a:rPr lang="en-US" sz="1100" dirty="0">
                <a:solidFill>
                  <a:schemeClr val="dk1"/>
                </a:solidFill>
                <a:latin typeface="+mn-lt"/>
              </a:rPr>
              <a:t>referred to as our </a:t>
            </a:r>
            <a:r>
              <a:rPr lang="en-US" sz="1100" b="0" dirty="0">
                <a:solidFill>
                  <a:schemeClr val="dk1"/>
                </a:solidFill>
                <a:latin typeface="+mn-lt"/>
              </a:rPr>
              <a:t>orthographic lexicon, which </a:t>
            </a:r>
            <a:r>
              <a:rPr lang="en-US" sz="1100" dirty="0">
                <a:solidFill>
                  <a:schemeClr val="dk1"/>
                </a:solidFill>
                <a:latin typeface="+mn-lt"/>
              </a:rPr>
              <a:t>includes all the words we can read accurately and effortlessly. Literate adults have a sight word memory of 30,000 to 70,000 words. </a:t>
            </a:r>
            <a:r>
              <a:rPr lang="en-US" sz="1100" b="1" dirty="0">
                <a:solidFill>
                  <a:schemeClr val="dk1"/>
                </a:solidFill>
                <a:latin typeface="+mn-lt"/>
              </a:rPr>
              <a:t>Sight word recognition is foundational to fluent reading.</a:t>
            </a:r>
          </a:p>
          <a:p>
            <a:pPr marL="171450" indent="-171450">
              <a:lnSpc>
                <a:spcPct val="115000"/>
              </a:lnSpc>
              <a:buClr>
                <a:schemeClr val="dk1"/>
              </a:buClr>
              <a:defRPr/>
            </a:pPr>
            <a:r>
              <a:rPr lang="en-US" sz="1100" b="1" i="0" u="none" strike="noStrike" cap="none" dirty="0">
                <a:solidFill>
                  <a:srgbClr val="000000"/>
                </a:solidFill>
                <a:effectLst/>
                <a:latin typeface="+mn-lt"/>
                <a:ea typeface="Arial"/>
                <a:cs typeface="Arial"/>
                <a:sym typeface="Arial"/>
              </a:rPr>
              <a:t>Creating a sight word involves forming permanent connections between a word’s letters, its pronunciation, and its meaning in memory</a:t>
            </a:r>
            <a:r>
              <a:rPr lang="en-US" sz="1100" b="0" i="0" u="none" strike="noStrike" cap="none" dirty="0">
                <a:solidFill>
                  <a:srgbClr val="000000"/>
                </a:solidFill>
                <a:effectLst/>
                <a:latin typeface="+mn-lt"/>
                <a:ea typeface="Arial"/>
                <a:cs typeface="Arial"/>
                <a:sym typeface="Arial"/>
              </a:rPr>
              <a:t> (Perfetti, 1992; Rack, Hulme, Snowling, &amp; Wightman, 1994). This process is termed “ORTHOGRAPHIC MAPPING.”</a:t>
            </a:r>
            <a:endParaRPr lang="en-US" sz="1100" b="1" dirty="0">
              <a:solidFill>
                <a:schemeClr val="dk1"/>
              </a:solidFill>
              <a:latin typeface="+mn-lt"/>
            </a:endParaRPr>
          </a:p>
          <a:p>
            <a:pPr marL="171450" lvl="0" indent="-171450" algn="l" rtl="0">
              <a:lnSpc>
                <a:spcPct val="115000"/>
              </a:lnSpc>
              <a:spcBef>
                <a:spcPts val="0"/>
              </a:spcBef>
              <a:spcAft>
                <a:spcPts val="0"/>
              </a:spcAft>
              <a:buClr>
                <a:schemeClr val="dk1"/>
              </a:buClr>
              <a:buSzPts val="1100"/>
            </a:pPr>
            <a:endParaRPr lang="en-US" sz="1100" b="1" dirty="0">
              <a:solidFill>
                <a:schemeClr val="dk1"/>
              </a:solidFill>
              <a:latin typeface="+mn-lt"/>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b="1" i="0" u="none" strike="noStrike" cap="none" dirty="0">
                <a:solidFill>
                  <a:schemeClr val="tx1"/>
                </a:solidFill>
                <a:latin typeface="+mn-lt"/>
                <a:ea typeface="Calibri"/>
                <a:sym typeface="Oswald"/>
              </a:rPr>
              <a:t>The orthographic mapping process is the only way to turn unfamiliar words into instantly recognizable sight words.</a:t>
            </a:r>
            <a:endParaRPr lang="en-US" sz="1100" b="1" i="0" u="none" strike="noStrike" cap="none" dirty="0">
              <a:solidFill>
                <a:schemeClr val="tx1"/>
              </a:solidFill>
              <a:latin typeface="+mn-lt"/>
              <a:ea typeface="Calibri"/>
            </a:endParaRPr>
          </a:p>
          <a:p>
            <a:pPr marL="171450" marR="0" lvl="0" indent="-171450" algn="l" defTabSz="914400" rtl="0" eaLnBrk="1" fontAlgn="auto" latinLnBrk="0" hangingPunct="1">
              <a:lnSpc>
                <a:spcPct val="115000"/>
              </a:lnSpc>
              <a:spcBef>
                <a:spcPts val="0"/>
              </a:spcBef>
              <a:spcAft>
                <a:spcPts val="0"/>
              </a:spcAft>
              <a:buClr>
                <a:schemeClr val="dk1"/>
              </a:buClr>
              <a:buSzPts val="1100"/>
              <a:tabLst/>
              <a:defRPr/>
            </a:pPr>
            <a:r>
              <a:rPr lang="en-US" sz="1100" b="0" i="0" u="none" strike="noStrike" cap="none" dirty="0">
                <a:solidFill>
                  <a:schemeClr val="tx1"/>
                </a:solidFill>
                <a:latin typeface="+mn-lt"/>
                <a:ea typeface="Calibri"/>
                <a:sym typeface="Oswald"/>
              </a:rPr>
              <a:t>In the process we combine new </a:t>
            </a:r>
            <a:r>
              <a:rPr lang="en-US" dirty="0">
                <a:solidFill>
                  <a:schemeClr val="tx1"/>
                </a:solidFill>
                <a:latin typeface="+mn-lt"/>
                <a:ea typeface="Calibri"/>
                <a:sym typeface="Oswald"/>
              </a:rPr>
              <a:t>information</a:t>
            </a:r>
            <a:r>
              <a:rPr lang="en-US" sz="1100" b="0" i="0" u="none" strike="noStrike" cap="none" dirty="0">
                <a:solidFill>
                  <a:schemeClr val="tx1"/>
                </a:solidFill>
                <a:latin typeface="+mn-lt"/>
                <a:ea typeface="Calibri"/>
                <a:sym typeface="Oswald"/>
              </a:rPr>
              <a:t> with known information. What we know is the pronouncing and the meaning of many spoken words from listening and speaking.</a:t>
            </a:r>
            <a:endParaRPr lang="en-US" sz="1100" b="0" i="0" u="none" strike="noStrike" cap="none" dirty="0">
              <a:solidFill>
                <a:schemeClr val="tx1"/>
              </a:solidFill>
              <a:latin typeface="+mn-lt"/>
              <a:ea typeface="Calibri"/>
            </a:endParaRPr>
          </a:p>
          <a:p>
            <a:pPr marL="171450" marR="0" lvl="0" indent="-171450" algn="l" defTabSz="914400" rtl="0" eaLnBrk="1" fontAlgn="auto" latinLnBrk="0" hangingPunct="1">
              <a:lnSpc>
                <a:spcPct val="115000"/>
              </a:lnSpc>
              <a:spcBef>
                <a:spcPts val="0"/>
              </a:spcBef>
              <a:spcAft>
                <a:spcPts val="0"/>
              </a:spcAft>
              <a:buClr>
                <a:schemeClr val="dk1"/>
              </a:buClr>
              <a:buSzPts val="1100"/>
              <a:tabLst/>
              <a:defRPr/>
            </a:pPr>
            <a:r>
              <a:rPr lang="en-US" sz="1100" b="0" i="0" u="none" strike="noStrike" cap="none" dirty="0">
                <a:solidFill>
                  <a:schemeClr val="tx1"/>
                </a:solidFill>
                <a:latin typeface="+mn-lt"/>
                <a:ea typeface="Calibri"/>
                <a:sym typeface="Oswald"/>
              </a:rPr>
              <a:t>When we see a printed word, like the word frog:</a:t>
            </a:r>
            <a:endParaRPr lang="en-US" sz="1100" b="0" i="0" u="none" strike="noStrike" cap="none" dirty="0">
              <a:solidFill>
                <a:schemeClr val="tx1"/>
              </a:solidFill>
              <a:latin typeface="+mn-lt"/>
              <a:ea typeface="Calibri"/>
            </a:endParaRPr>
          </a:p>
          <a:p>
            <a:pPr marL="628650" marR="0" lvl="1" indent="-171450" algn="l" defTabSz="914400" rtl="0" eaLnBrk="1" fontAlgn="auto" latinLnBrk="0" hangingPunct="1">
              <a:lnSpc>
                <a:spcPct val="115000"/>
              </a:lnSpc>
              <a:spcBef>
                <a:spcPts val="0"/>
              </a:spcBef>
              <a:spcAft>
                <a:spcPts val="0"/>
              </a:spcAft>
              <a:buClr>
                <a:schemeClr val="dk1"/>
              </a:buClr>
              <a:buSzPts val="1100"/>
              <a:tabLst/>
              <a:defRPr/>
            </a:pPr>
            <a:r>
              <a:rPr lang="en-US" sz="1100" b="0" i="0" u="none" strike="noStrike" cap="none" dirty="0">
                <a:solidFill>
                  <a:schemeClr val="tx1"/>
                </a:solidFill>
                <a:latin typeface="+mn-lt"/>
                <a:ea typeface="Calibri"/>
                <a:sym typeface="Oswald"/>
              </a:rPr>
              <a:t>Our brain uses letter sound relationships PLUS our knowledge of phonemes to identify each sound in the word, /f/ /r/ /o/ /g/</a:t>
            </a:r>
            <a:endParaRPr lang="en-US" sz="1100" b="0" i="0" u="none" strike="noStrike" cap="none" dirty="0">
              <a:solidFill>
                <a:schemeClr val="tx1"/>
              </a:solidFill>
              <a:latin typeface="+mn-lt"/>
              <a:ea typeface="Calibri"/>
            </a:endParaRPr>
          </a:p>
          <a:p>
            <a:pPr marL="628650" marR="0" lvl="1" indent="-171450" algn="l" defTabSz="914400" rtl="0" eaLnBrk="1" fontAlgn="auto" latinLnBrk="0" hangingPunct="1">
              <a:lnSpc>
                <a:spcPct val="115000"/>
              </a:lnSpc>
              <a:spcBef>
                <a:spcPts val="0"/>
              </a:spcBef>
              <a:spcAft>
                <a:spcPts val="0"/>
              </a:spcAft>
              <a:buClr>
                <a:schemeClr val="dk1"/>
              </a:buClr>
              <a:buSzPts val="1100"/>
              <a:tabLst/>
              <a:defRPr/>
            </a:pPr>
            <a:r>
              <a:rPr lang="en-US" sz="1100" b="0" i="0" u="none" strike="noStrike" cap="none" dirty="0">
                <a:solidFill>
                  <a:schemeClr val="tx1"/>
                </a:solidFill>
                <a:latin typeface="+mn-lt"/>
                <a:ea typeface="Calibri"/>
                <a:sym typeface="Oswald"/>
              </a:rPr>
              <a:t>and then blends the sounds together to read the word, frog,</a:t>
            </a:r>
            <a:endParaRPr lang="en-US" sz="1100" b="0" i="0" u="none" strike="noStrike" cap="none" dirty="0">
              <a:solidFill>
                <a:schemeClr val="tx1"/>
              </a:solidFill>
              <a:latin typeface="+mn-lt"/>
              <a:ea typeface="Calibri"/>
            </a:endParaRPr>
          </a:p>
          <a:p>
            <a:pPr marL="628650" marR="0" lvl="1" indent="-171450" algn="l" defTabSz="914400" rtl="0" eaLnBrk="1" fontAlgn="auto" latinLnBrk="0" hangingPunct="1">
              <a:lnSpc>
                <a:spcPct val="115000"/>
              </a:lnSpc>
              <a:spcBef>
                <a:spcPts val="0"/>
              </a:spcBef>
              <a:spcAft>
                <a:spcPts val="0"/>
              </a:spcAft>
              <a:buClr>
                <a:schemeClr val="dk1"/>
              </a:buClr>
              <a:buSzPts val="1100"/>
              <a:tabLst/>
              <a:defRPr/>
            </a:pPr>
            <a:r>
              <a:rPr lang="en-US" sz="1100" b="0" i="0" u="none" strike="noStrike" cap="none" dirty="0">
                <a:solidFill>
                  <a:schemeClr val="tx1"/>
                </a:solidFill>
                <a:latin typeface="+mn-lt"/>
                <a:ea typeface="Calibri"/>
                <a:sym typeface="Oswald"/>
              </a:rPr>
              <a:t>With multiple exposures and practice our brains map the letter sequence to long term memory. </a:t>
            </a:r>
          </a:p>
          <a:p>
            <a:pPr marL="628650" marR="0" lvl="1" indent="-171450" algn="l" defTabSz="914400" rtl="0" eaLnBrk="1" fontAlgn="auto" latinLnBrk="0" hangingPunct="1">
              <a:lnSpc>
                <a:spcPct val="115000"/>
              </a:lnSpc>
              <a:spcBef>
                <a:spcPts val="0"/>
              </a:spcBef>
              <a:spcAft>
                <a:spcPts val="0"/>
              </a:spcAft>
              <a:buClr>
                <a:schemeClr val="dk1"/>
              </a:buClr>
              <a:buSzPts val="1100"/>
              <a:tabLst/>
              <a:defRPr/>
            </a:pPr>
            <a:r>
              <a:rPr lang="en-US" sz="1100" b="0" i="0" u="none" strike="noStrike" cap="none" dirty="0">
                <a:solidFill>
                  <a:srgbClr val="000000"/>
                </a:solidFill>
                <a:effectLst/>
                <a:latin typeface="+mn-lt"/>
                <a:ea typeface="Arial"/>
                <a:cs typeface="Arial"/>
                <a:sym typeface="Arial"/>
              </a:rPr>
              <a:t>The orthographic mapping process (Ehri, 2014; Kilpatrick, 2015) is literally the “glue” that bonds words in memory. </a:t>
            </a:r>
            <a:endParaRPr lang="en-US" sz="1100" b="0" i="0" u="none" strike="noStrike" cap="none" dirty="0">
              <a:solidFill>
                <a:srgbClr val="000000"/>
              </a:solidFill>
              <a:effectLst/>
              <a:latin typeface="+mn-lt"/>
              <a:ea typeface="Arial"/>
              <a:cs typeface="Aria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100" b="1" i="0" u="none" strike="noStrike" cap="none" dirty="0">
              <a:solidFill>
                <a:srgbClr val="000000"/>
              </a:solidFill>
              <a:effectLst/>
              <a:latin typeface="+mn-lt"/>
              <a:ea typeface="Calibri"/>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b="1" i="0" u="none" strike="noStrike" cap="none" dirty="0">
                <a:solidFill>
                  <a:srgbClr val="000000"/>
                </a:solidFill>
                <a:effectLst/>
                <a:latin typeface="+mn-lt"/>
                <a:ea typeface="Calibri"/>
                <a:cs typeface="Arial"/>
                <a:sym typeface="Arial"/>
              </a:rPr>
              <a:t>The goal is that ALL words to become sight words.</a:t>
            </a:r>
            <a:endParaRPr lang="en-US" sz="1100" b="1" i="0" u="none" strike="noStrike" cap="none" dirty="0">
              <a:solidFill>
                <a:srgbClr val="000000"/>
              </a:solidFill>
              <a:effectLst/>
              <a:latin typeface="+mn-lt"/>
              <a:ea typeface="Calibri"/>
              <a:cs typeface="Arial"/>
            </a:endParaRPr>
          </a:p>
          <a:p>
            <a:pPr marL="171450" marR="0" lvl="0" indent="-171450" algn="l" defTabSz="914400" rtl="0" eaLnBrk="1" fontAlgn="auto" latinLnBrk="0" hangingPunct="1">
              <a:lnSpc>
                <a:spcPct val="115000"/>
              </a:lnSpc>
              <a:spcBef>
                <a:spcPts val="0"/>
              </a:spcBef>
              <a:spcAft>
                <a:spcPts val="0"/>
              </a:spcAft>
              <a:buClr>
                <a:schemeClr val="dk1"/>
              </a:buClr>
              <a:buSzPts val="1100"/>
              <a:tabLst/>
              <a:defRPr/>
            </a:pPr>
            <a:r>
              <a:rPr lang="en-US" dirty="0">
                <a:latin typeface="+mn-lt"/>
              </a:rPr>
              <a:t>Remember we are not simply remembering what a word looks like in visual memory. We are storing the sounds connected to the letters and meaning in a different part of the brain. </a:t>
            </a:r>
            <a:endParaRPr lang="en-US" sz="1100" b="1" i="0" u="none" strike="noStrike" cap="none" dirty="0">
              <a:solidFill>
                <a:srgbClr val="000000"/>
              </a:solidFill>
              <a:effectLst/>
              <a:latin typeface="+mn-lt"/>
              <a:ea typeface="Calibri"/>
              <a:cs typeface="Arial"/>
              <a:sym typeface="Arial"/>
            </a:endParaRPr>
          </a:p>
          <a:p>
            <a:pPr marL="171450" marR="0" lvl="0" indent="-171450" algn="l" defTabSz="914400" rtl="0" eaLnBrk="1" fontAlgn="auto" latinLnBrk="0" hangingPunct="1">
              <a:lnSpc>
                <a:spcPct val="115000"/>
              </a:lnSpc>
              <a:spcBef>
                <a:spcPts val="0"/>
              </a:spcBef>
              <a:spcAft>
                <a:spcPts val="0"/>
              </a:spcAft>
              <a:buClr>
                <a:schemeClr val="dk1"/>
              </a:buClr>
              <a:buSzPts val="1100"/>
              <a:tabLst/>
              <a:defRPr/>
            </a:pPr>
            <a:r>
              <a:rPr lang="en-US" sz="1100" b="0" i="0" u="none" strike="noStrike" cap="none" dirty="0">
                <a:solidFill>
                  <a:srgbClr val="000000"/>
                </a:solidFill>
                <a:effectLst/>
                <a:latin typeface="+mn-lt"/>
                <a:ea typeface="Calibri"/>
                <a:cs typeface="Arial"/>
                <a:sym typeface="Arial"/>
              </a:rPr>
              <a:t>Once a child has </a:t>
            </a:r>
            <a:r>
              <a:rPr lang="en-US" sz="1100" b="0" i="0" u="none" strike="noStrike" cap="none" dirty="0">
                <a:solidFill>
                  <a:srgbClr val="000000"/>
                </a:solidFill>
                <a:effectLst/>
                <a:latin typeface="+mn-lt"/>
                <a:ea typeface="Arial"/>
                <a:cs typeface="Arial"/>
                <a:sym typeface="Arial"/>
              </a:rPr>
              <a:t>strong mapping skills, the process of turning a new word into a sight word is faster and typically occurs after exposures to a words from 1 to 4 times. </a:t>
            </a:r>
            <a:r>
              <a:rPr lang="en-US" sz="1100" b="0" i="0" u="none" strike="noStrike" cap="none" dirty="0">
                <a:solidFill>
                  <a:srgbClr val="000000"/>
                </a:solidFill>
                <a:effectLst/>
                <a:latin typeface="+mn-lt"/>
                <a:cs typeface="Arial"/>
                <a:sym typeface="Arial"/>
              </a:rPr>
              <a:t>This allows us to build a large library of words that we recognize instantly (</a:t>
            </a:r>
            <a:r>
              <a:rPr lang="en-US" sz="1100" b="0" i="0" u="none" strike="noStrike" cap="none" dirty="0">
                <a:solidFill>
                  <a:schemeClr val="tx1"/>
                </a:solidFill>
                <a:latin typeface="Trebuchet MS"/>
                <a:sym typeface="Arial"/>
              </a:rPr>
              <a:t>Kilpatrick, 2015; </a:t>
            </a:r>
            <a:r>
              <a:rPr lang="en-US" sz="1100" b="0" i="0" u="none" strike="noStrike" cap="none" dirty="0">
                <a:solidFill>
                  <a:srgbClr val="000000"/>
                </a:solidFill>
                <a:latin typeface="Trebuchet MS"/>
                <a:cs typeface="Calibri Light" panose="020F0302020204030204" pitchFamily="34" charset="0"/>
                <a:sym typeface="Arial"/>
              </a:rPr>
              <a:t>Reitsma, 1983).</a:t>
            </a:r>
            <a:endParaRPr lang="en-US" sz="1100" b="0" i="0" u="none" strike="noStrike" cap="none" dirty="0">
              <a:solidFill>
                <a:srgbClr val="000000"/>
              </a:solidFill>
              <a:effectLst/>
              <a:latin typeface="Trebuchet MS"/>
            </a:endParaRPr>
          </a:p>
          <a:p>
            <a:pPr marL="171450" marR="0" lvl="0" indent="-171450" algn="l" defTabSz="914400" rtl="0" eaLnBrk="1" fontAlgn="auto" latinLnBrk="0" hangingPunct="1">
              <a:lnSpc>
                <a:spcPct val="115000"/>
              </a:lnSpc>
              <a:spcBef>
                <a:spcPts val="0"/>
              </a:spcBef>
              <a:spcAft>
                <a:spcPts val="0"/>
              </a:spcAft>
              <a:buClr>
                <a:schemeClr val="dk1"/>
              </a:buClr>
              <a:buSzPts val="1100"/>
              <a:tabLst/>
              <a:defRPr/>
            </a:pPr>
            <a:r>
              <a:rPr lang="en-US" sz="1100" b="0" dirty="0">
                <a:solidFill>
                  <a:schemeClr val="dk1"/>
                </a:solidFill>
                <a:latin typeface="+mn-lt"/>
              </a:rPr>
              <a:t>Starting in 3rd grade, it is estimated that skilled </a:t>
            </a:r>
            <a:r>
              <a:rPr lang="en-US" dirty="0">
                <a:solidFill>
                  <a:schemeClr val="dk1"/>
                </a:solidFill>
                <a:latin typeface="+mn-lt"/>
              </a:rPr>
              <a:t>readers</a:t>
            </a:r>
            <a:r>
              <a:rPr lang="en-US" sz="1100" b="0" dirty="0">
                <a:solidFill>
                  <a:schemeClr val="dk1"/>
                </a:solidFill>
                <a:latin typeface="+mn-lt"/>
              </a:rPr>
              <a:t> anchor 10-15 new words a day into their sight word memories.</a:t>
            </a:r>
          </a:p>
          <a:p>
            <a:pPr marL="171450" marR="0" lvl="0" indent="-171450" algn="l" defTabSz="914400" rtl="0" eaLnBrk="1" fontAlgn="auto" latinLnBrk="0" hangingPunct="1">
              <a:lnSpc>
                <a:spcPct val="115000"/>
              </a:lnSpc>
              <a:spcBef>
                <a:spcPts val="0"/>
              </a:spcBef>
              <a:spcAft>
                <a:spcPts val="0"/>
              </a:spcAft>
              <a:buClr>
                <a:schemeClr val="dk1"/>
              </a:buClr>
              <a:buSzPts val="1100"/>
              <a:tabLst/>
              <a:defRPr/>
            </a:pPr>
            <a:r>
              <a:rPr lang="en-US" dirty="0">
                <a:latin typeface="+mn-lt"/>
              </a:rPr>
              <a:t>Remember we are not simply remembering what a word looks like in visual memory. We are storing the sounds connected to the letters and meaning.</a:t>
            </a:r>
            <a:endParaRPr lang="en-US" sz="1100" b="0" dirty="0">
              <a:solidFill>
                <a:schemeClr val="dk1"/>
              </a:solidFill>
              <a:latin typeface="+mn-lt"/>
            </a:endParaRPr>
          </a:p>
        </p:txBody>
      </p:sp>
    </p:spTree>
    <p:extLst>
      <p:ext uri="{BB962C8B-B14F-4D97-AF65-F5344CB8AC3E}">
        <p14:creationId xmlns:p14="http://schemas.microsoft.com/office/powerpoint/2010/main" val="718993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sz="1100" b="1" i="0" u="none" strike="noStrike" cap="none" dirty="0">
                <a:solidFill>
                  <a:srgbClr val="000000"/>
                </a:solidFill>
                <a:latin typeface="Trebuchet MS" panose="020B0603020202020204" pitchFamily="34" charset="0"/>
                <a:ea typeface="Trebuchet MS" panose="020B0603020202020204" pitchFamily="34" charset="0"/>
                <a:cs typeface="Arial"/>
                <a:sym typeface="Arial"/>
              </a:rPr>
              <a:t>High-frequency words</a:t>
            </a: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 as the name implies, are the words most commonly used in text. Because high-frequency words are essential to learning how to read even simple text, many children in primary grades learn some high-frequency words as sight words at the same time they are being taught how to use phonics to sound out words.</a:t>
            </a:r>
          </a:p>
          <a:p>
            <a:pPr marL="158750" lvl="0" indent="0" algn="l" rtl="0">
              <a:lnSpc>
                <a:spcPct val="100000"/>
              </a:lnSpc>
              <a:spcBef>
                <a:spcPts val="0"/>
              </a:spcBef>
              <a:spcAft>
                <a:spcPts val="0"/>
              </a:spcAft>
              <a:buSzPts val="1100"/>
              <a:buNone/>
            </a:pPr>
            <a:endParaRPr lang="en-US" sz="1100" b="1" dirty="0">
              <a:latin typeface="+mn-lt"/>
            </a:endParaRPr>
          </a:p>
          <a:p>
            <a:pPr marL="158750" lvl="0" indent="0" algn="l" rtl="0">
              <a:lnSpc>
                <a:spcPct val="100000"/>
              </a:lnSpc>
              <a:spcBef>
                <a:spcPts val="0"/>
              </a:spcBef>
              <a:spcAft>
                <a:spcPts val="0"/>
              </a:spcAft>
              <a:buSzPts val="1100"/>
              <a:buNone/>
            </a:pPr>
            <a:r>
              <a:rPr lang="en-US" sz="1100" b="1" dirty="0">
                <a:latin typeface="+mn-lt"/>
              </a:rPr>
              <a:t>Sight Words </a:t>
            </a:r>
            <a:r>
              <a:rPr lang="en-US" sz="1100" b="0" dirty="0">
                <a:latin typeface="+mn-lt"/>
              </a:rPr>
              <a:t>are words stored </a:t>
            </a:r>
            <a:r>
              <a:rPr lang="en-US" sz="1100" dirty="0">
                <a:latin typeface="+mn-lt"/>
              </a:rPr>
              <a:t>in memory, whether they are </a:t>
            </a:r>
            <a:r>
              <a:rPr lang="en-US" sz="1100" b="1" dirty="0">
                <a:latin typeface="+mn-lt"/>
              </a:rPr>
              <a:t>Regular (Decodable) Words </a:t>
            </a:r>
            <a:r>
              <a:rPr lang="en-US" sz="1100" dirty="0">
                <a:latin typeface="+mn-lt"/>
              </a:rPr>
              <a:t>or </a:t>
            </a:r>
            <a:r>
              <a:rPr lang="en-US" sz="1100" b="1" dirty="0">
                <a:latin typeface="+mn-lt"/>
              </a:rPr>
              <a:t>Irregular Words</a:t>
            </a:r>
            <a:r>
              <a:rPr lang="en-US" sz="1100" dirty="0">
                <a:latin typeface="+mn-lt"/>
              </a:rPr>
              <a:t>.</a:t>
            </a:r>
          </a:p>
          <a:p>
            <a:r>
              <a:rPr lang="en-US" sz="1100" b="0" i="0" u="none" strike="noStrike" cap="none" dirty="0">
                <a:solidFill>
                  <a:schemeClr val="dk1"/>
                </a:solidFill>
                <a:latin typeface="+mn-lt"/>
                <a:ea typeface="Arial"/>
                <a:cs typeface="Arial"/>
                <a:sym typeface="Arial"/>
              </a:rPr>
              <a:t>A sight word is any word that you can read instantly </a:t>
            </a:r>
            <a:r>
              <a:rPr lang="en-US" dirty="0">
                <a:solidFill>
                  <a:schemeClr val="dk1"/>
                </a:solidFill>
                <a:latin typeface="+mn-lt"/>
                <a:ea typeface="Arial"/>
              </a:rPr>
              <a:t>and </a:t>
            </a:r>
            <a:r>
              <a:rPr lang="en-US" sz="1100" b="0" i="0" u="none" strike="noStrike" cap="none" dirty="0">
                <a:solidFill>
                  <a:schemeClr val="dk1"/>
                </a:solidFill>
                <a:latin typeface="+mn-lt"/>
                <a:ea typeface="Arial"/>
                <a:cs typeface="Arial"/>
                <a:sym typeface="Arial"/>
              </a:rPr>
              <a:t>recognize without </a:t>
            </a:r>
            <a:r>
              <a:rPr lang="en-US" dirty="0">
                <a:solidFill>
                  <a:schemeClr val="dk1"/>
                </a:solidFill>
                <a:latin typeface="+mn-lt"/>
                <a:ea typeface="Arial"/>
              </a:rPr>
              <a:t>having</a:t>
            </a:r>
            <a:r>
              <a:rPr lang="en-US" sz="1100" b="0" i="0" u="none" strike="noStrike" cap="none" dirty="0">
                <a:solidFill>
                  <a:schemeClr val="dk1"/>
                </a:solidFill>
                <a:latin typeface="+mn-lt"/>
                <a:ea typeface="Arial"/>
                <a:cs typeface="Arial"/>
                <a:sym typeface="Arial"/>
              </a:rPr>
              <a:t> to think about it. </a:t>
            </a:r>
            <a:endParaRPr lang="en-US" sz="1100" b="0" i="0" u="none" strike="noStrike" cap="none" dirty="0">
              <a:solidFill>
                <a:schemeClr val="dk1"/>
              </a:solidFill>
              <a:latin typeface="+mn-lt"/>
              <a:ea typeface="Arial"/>
              <a:cs typeface="Arial"/>
            </a:endParaRPr>
          </a:p>
          <a:p>
            <a:r>
              <a:rPr lang="en-US" sz="1100" b="0" i="0" u="none" strike="noStrike" cap="none" dirty="0">
                <a:solidFill>
                  <a:schemeClr val="dk1"/>
                </a:solidFill>
                <a:latin typeface="+mn-lt"/>
                <a:ea typeface="Arial"/>
                <a:cs typeface="Arial"/>
                <a:sym typeface="Arial"/>
              </a:rPr>
              <a:t>Many words are regularly spelled and use predictable letter sound correspondences. These</a:t>
            </a:r>
            <a:r>
              <a:rPr lang="en-US" dirty="0">
                <a:solidFill>
                  <a:schemeClr val="dk1"/>
                </a:solidFill>
                <a:latin typeface="+mn-lt"/>
                <a:ea typeface="Arial"/>
              </a:rPr>
              <a:t> are</a:t>
            </a:r>
            <a:r>
              <a:rPr lang="en-US" sz="1100" b="0" i="0" u="none" strike="noStrike" cap="none" dirty="0">
                <a:solidFill>
                  <a:schemeClr val="dk1"/>
                </a:solidFill>
                <a:latin typeface="+mn-lt"/>
                <a:ea typeface="Arial"/>
                <a:cs typeface="Arial"/>
                <a:sym typeface="Arial"/>
              </a:rPr>
              <a:t> </a:t>
            </a:r>
            <a:r>
              <a:rPr lang="en-US" dirty="0">
                <a:solidFill>
                  <a:schemeClr val="dk1"/>
                </a:solidFill>
                <a:latin typeface="+mn-lt"/>
                <a:ea typeface="Arial"/>
              </a:rPr>
              <a:t>words like </a:t>
            </a:r>
            <a:r>
              <a:rPr lang="en-US" sz="1100" b="0" i="0" u="none" strike="noStrike" cap="none" dirty="0">
                <a:solidFill>
                  <a:schemeClr val="dk1"/>
                </a:solidFill>
                <a:latin typeface="+mn-lt"/>
                <a:ea typeface="Arial"/>
                <a:cs typeface="Arial"/>
                <a:sym typeface="Arial"/>
              </a:rPr>
              <a:t>"if," "and“, "it“, and "had,” but also words with more complex but predictable spelling patterns that are taught over time. </a:t>
            </a:r>
            <a:endParaRPr lang="en-US" sz="1100" b="0" i="0" u="none" strike="noStrike" cap="none" dirty="0">
              <a:solidFill>
                <a:schemeClr val="dk1"/>
              </a:solidFill>
              <a:latin typeface="+mn-lt"/>
              <a:ea typeface="Arial"/>
              <a:cs typeface="Arial"/>
            </a:endParaRPr>
          </a:p>
          <a:p>
            <a:pPr marL="457200" lvl="0" indent="-298450" algn="l" rtl="0">
              <a:lnSpc>
                <a:spcPct val="100000"/>
              </a:lnSpc>
              <a:spcBef>
                <a:spcPts val="0"/>
              </a:spcBef>
              <a:spcAft>
                <a:spcPts val="0"/>
              </a:spcAft>
              <a:buSzPts val="1100"/>
            </a:pPr>
            <a:endParaRPr lang="en-US" sz="1100" b="0" i="0" u="none" strike="noStrike" cap="none" dirty="0">
              <a:solidFill>
                <a:schemeClr val="dk1"/>
              </a:solidFill>
              <a:latin typeface="+mn-lt"/>
              <a:ea typeface="Arial"/>
              <a:cs typeface="Arial"/>
              <a:sym typeface="Arial"/>
            </a:endParaRPr>
          </a:p>
          <a:p>
            <a:r>
              <a:rPr lang="en-US" dirty="0">
                <a:solidFill>
                  <a:schemeClr val="dk1"/>
                </a:solidFill>
                <a:latin typeface="+mn-lt"/>
                <a:ea typeface="Arial"/>
              </a:rPr>
              <a:t>Other</a:t>
            </a:r>
            <a:r>
              <a:rPr lang="en-US" sz="1100" b="0" i="0" u="none" strike="noStrike" cap="none" dirty="0">
                <a:solidFill>
                  <a:schemeClr val="dk1"/>
                </a:solidFill>
                <a:latin typeface="+mn-lt"/>
                <a:ea typeface="Arial"/>
                <a:cs typeface="Arial"/>
                <a:sym typeface="Arial"/>
              </a:rPr>
              <a:t> </a:t>
            </a:r>
            <a:r>
              <a:rPr lang="en-US" dirty="0">
                <a:solidFill>
                  <a:schemeClr val="dk1"/>
                </a:solidFill>
                <a:latin typeface="+mn-lt"/>
                <a:ea typeface="Arial"/>
              </a:rPr>
              <a:t>words </a:t>
            </a:r>
            <a:r>
              <a:rPr lang="en-US" sz="1100" b="0" i="0" u="none" strike="noStrike" cap="none" dirty="0">
                <a:solidFill>
                  <a:schemeClr val="dk1"/>
                </a:solidFill>
                <a:latin typeface="+mn-lt"/>
                <a:ea typeface="Arial"/>
                <a:cs typeface="Arial"/>
                <a:sym typeface="Arial"/>
              </a:rPr>
              <a:t>have irregular spellings, like ”could”, “have”, and “said.” This means that at least one part of the word contains a pattern that is not a predictable sound/spelling pattern.  Irregular words are learned through multiple exposures. </a:t>
            </a:r>
            <a:r>
              <a:rPr lang="en-US" sz="1100" kern="1200" dirty="0">
                <a:solidFill>
                  <a:schemeClr val="tx1"/>
                </a:solidFill>
                <a:effectLst/>
                <a:latin typeface="+mn-lt"/>
                <a:ea typeface="ＭＳ Ｐゴシック"/>
              </a:rPr>
              <a:t>Children may need more exposures to learn irregular words than regular, decodable words. </a:t>
            </a:r>
            <a:endParaRPr lang="en-US" sz="1100" b="0" i="0" u="none" strike="noStrike" cap="none" dirty="0">
              <a:solidFill>
                <a:schemeClr val="dk1"/>
              </a:solidFill>
              <a:latin typeface="+mn-lt"/>
              <a:ea typeface="ＭＳ Ｐゴシック"/>
              <a:sym typeface="Arial"/>
            </a:endParaRPr>
          </a:p>
          <a:p>
            <a:pPr marL="457200" lvl="0" indent="-298450" algn="l" rtl="0">
              <a:lnSpc>
                <a:spcPct val="100000"/>
              </a:lnSpc>
              <a:spcBef>
                <a:spcPts val="0"/>
              </a:spcBef>
              <a:spcAft>
                <a:spcPts val="0"/>
              </a:spcAft>
              <a:buSzPts val="1100"/>
            </a:pPr>
            <a:endParaRPr lang="en-US" sz="1100" b="1" dirty="0">
              <a:latin typeface="+mn-lt"/>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a:latin typeface="+mn-lt"/>
              </a:rPr>
              <a:t> </a:t>
            </a:r>
            <a:r>
              <a:rPr lang="en-US" sz="1100" kern="1200" dirty="0">
                <a:solidFill>
                  <a:schemeClr val="tx1"/>
                </a:solidFill>
                <a:effectLst/>
                <a:latin typeface="+mn-lt"/>
                <a:ea typeface="ＭＳ Ｐゴシック"/>
              </a:rPr>
              <a:t>Once these students are able to orthographically map, they will start to store high-frequency words as sight words on their own. I</a:t>
            </a:r>
            <a:r>
              <a:rPr lang="en-US" sz="1100" b="0" i="0" u="none" strike="noStrike" cap="none" dirty="0">
                <a:solidFill>
                  <a:srgbClr val="000000"/>
                </a:solidFill>
                <a:effectLst/>
                <a:latin typeface="+mn-lt"/>
                <a:cs typeface="Arial"/>
                <a:sym typeface="Arial"/>
              </a:rPr>
              <a:t>ntegrating high-frequency words with phonics </a:t>
            </a:r>
            <a:r>
              <a:rPr lang="en-US" dirty="0">
                <a:latin typeface="+mn-lt"/>
              </a:rPr>
              <a:t>instruction</a:t>
            </a:r>
            <a:r>
              <a:rPr lang="en-US" sz="1100" b="0" i="0" u="none" strike="noStrike" cap="none" dirty="0">
                <a:solidFill>
                  <a:srgbClr val="000000"/>
                </a:solidFill>
                <a:effectLst/>
                <a:latin typeface="+mn-lt"/>
                <a:cs typeface="Arial"/>
                <a:sym typeface="Arial"/>
              </a:rPr>
              <a:t> allows students to make sense of spelling patterns for these words.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dirty="0">
              <a:latin typeface="+mn-lt"/>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dk1"/>
                </a:solidFill>
                <a:latin typeface="+mn-lt"/>
                <a:ea typeface="Arial"/>
                <a:cs typeface="Arial"/>
                <a:sym typeface="Arial"/>
              </a:rPr>
              <a:t>For readers to become fluent, they need to recognize </a:t>
            </a:r>
            <a:r>
              <a:rPr lang="en-US" sz="1100" b="1" i="0" u="none" strike="noStrike" cap="none" dirty="0">
                <a:solidFill>
                  <a:schemeClr val="dk1"/>
                </a:solidFill>
                <a:latin typeface="+mn-lt"/>
                <a:ea typeface="Arial"/>
                <a:cs typeface="Arial"/>
                <a:sym typeface="Arial"/>
              </a:rPr>
              <a:t>both regularly spelled and irregularly spelled high-frequency words</a:t>
            </a:r>
            <a:r>
              <a:rPr lang="en-US" sz="1100" b="0" i="0" u="none" strike="noStrike" cap="none" dirty="0">
                <a:solidFill>
                  <a:schemeClr val="dk1"/>
                </a:solidFill>
                <a:latin typeface="+mn-lt"/>
                <a:ea typeface="Arial"/>
                <a:cs typeface="Arial"/>
                <a:sym typeface="Arial"/>
              </a:rPr>
              <a:t>. </a:t>
            </a:r>
            <a:endParaRPr lang="en-US" sz="1100" dirty="0">
              <a:latin typeface="+mn-lt"/>
            </a:endParaRPr>
          </a:p>
        </p:txBody>
      </p:sp>
    </p:spTree>
    <p:extLst>
      <p:ext uri="{BB962C8B-B14F-4D97-AF65-F5344CB8AC3E}">
        <p14:creationId xmlns:p14="http://schemas.microsoft.com/office/powerpoint/2010/main" val="318892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739BE1CE-E672-7677-FBF0-CF8531B559C0}"/>
            </a:ext>
          </a:extLst>
        </p:cNvPr>
        <p:cNvGrpSpPr/>
        <p:nvPr/>
      </p:nvGrpSpPr>
      <p:grpSpPr>
        <a:xfrm>
          <a:off x="0" y="0"/>
          <a:ext cx="0" cy="0"/>
          <a:chOff x="0" y="0"/>
          <a:chExt cx="0" cy="0"/>
        </a:xfrm>
      </p:grpSpPr>
      <p:sp>
        <p:nvSpPr>
          <p:cNvPr id="655" name="Google Shape;655;g64c0e98f07_0_4:notes">
            <a:extLst>
              <a:ext uri="{FF2B5EF4-FFF2-40B4-BE49-F238E27FC236}">
                <a16:creationId xmlns:a16="http://schemas.microsoft.com/office/drawing/2014/main" id="{98A412C2-68EC-BBCB-2136-48C92D108D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a:extLst>
              <a:ext uri="{FF2B5EF4-FFF2-40B4-BE49-F238E27FC236}">
                <a16:creationId xmlns:a16="http://schemas.microsoft.com/office/drawing/2014/main" id="{AF5C43A0-8D3F-CBF0-41BF-49BC2C79137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dirty="0">
                <a:latin typeface="Trebuchet MS" panose="020B0603020202020204" pitchFamily="34" charset="0"/>
                <a:ea typeface="Calibri" panose="020F0502020204030204"/>
                <a:cs typeface="Calibri" panose="020F0502020204030204"/>
              </a:rPr>
              <a:t>The Colorado READ Act outlines minimum reading competency skills for fluency that students must master to become proficient readers by third grade. These minimum competencies are assessed by the approved READ Act interim assessment measures and are also part of the Colorado Academic Standards. </a:t>
            </a:r>
          </a:p>
          <a:p>
            <a:r>
              <a:rPr lang="en-US" sz="1100" dirty="0">
                <a:latin typeface="Trebuchet MS" panose="020B0603020202020204" pitchFamily="34" charset="0"/>
                <a:ea typeface="Calibri" panose="020F0502020204030204"/>
                <a:cs typeface="Calibri" panose="020F0502020204030204"/>
              </a:rPr>
              <a:t>The Colorado Minimum Reading Competency Skills Matrix is an interactive document that outlines the progression of fluency skills for kindergarten through third grades. </a:t>
            </a:r>
          </a:p>
          <a:p>
            <a:r>
              <a:rPr lang="en-US" sz="1100" dirty="0">
                <a:latin typeface="Trebuchet MS" panose="020B0603020202020204" pitchFamily="34" charset="0"/>
                <a:ea typeface="Calibri" panose="020F0502020204030204"/>
                <a:cs typeface="Calibri" panose="020F0502020204030204"/>
              </a:rPr>
              <a:t>Expectations for grade level </a:t>
            </a:r>
            <a:r>
              <a:rPr lang="en-US" sz="1100" b="1" dirty="0">
                <a:latin typeface="Trebuchet MS" panose="020B0603020202020204" pitchFamily="34" charset="0"/>
                <a:ea typeface="Calibri" panose="020F0502020204030204"/>
                <a:cs typeface="Calibri" panose="020F0502020204030204"/>
              </a:rPr>
              <a:t>fluency rates </a:t>
            </a:r>
            <a:r>
              <a:rPr lang="en-US" sz="1100" dirty="0">
                <a:latin typeface="Trebuchet MS" panose="020B0603020202020204" pitchFamily="34" charset="0"/>
                <a:ea typeface="Calibri" panose="020F0502020204030204"/>
                <a:cs typeface="Calibri" panose="020F0502020204030204"/>
              </a:rPr>
              <a:t>at different points throughout the school year </a:t>
            </a:r>
            <a:r>
              <a:rPr lang="en-US" sz="1100" b="1" dirty="0">
                <a:latin typeface="Trebuchet MS" panose="020B0603020202020204" pitchFamily="34" charset="0"/>
                <a:ea typeface="Calibri" panose="020F0502020204030204"/>
                <a:cs typeface="Calibri" panose="020F0502020204030204"/>
              </a:rPr>
              <a:t>align to the Hasbrouck and Tindal Fluency Norms </a:t>
            </a:r>
            <a:r>
              <a:rPr lang="en-US" sz="1100" dirty="0">
                <a:latin typeface="Trebuchet MS" panose="020B0603020202020204" pitchFamily="34" charset="0"/>
                <a:ea typeface="Calibri" panose="020F0502020204030204"/>
                <a:cs typeface="Calibri" panose="020F0502020204030204"/>
              </a:rPr>
              <a:t>mentioned earlier in this presentation.</a:t>
            </a:r>
          </a:p>
          <a:p>
            <a:r>
              <a:rPr lang="en-US" sz="1100" dirty="0">
                <a:latin typeface="Trebuchet MS" panose="020B0603020202020204" pitchFamily="34" charset="0"/>
                <a:ea typeface="Calibri" panose="020F0502020204030204"/>
                <a:cs typeface="Calibri" panose="020F0502020204030204"/>
              </a:rPr>
              <a:t> Note that reading fluency skills are </a:t>
            </a:r>
            <a:r>
              <a:rPr lang="en-US" sz="1100" b="1" dirty="0">
                <a:latin typeface="Trebuchet MS" panose="020B0603020202020204" pitchFamily="34" charset="0"/>
                <a:ea typeface="Calibri" panose="020F0502020204030204"/>
                <a:cs typeface="Calibri" panose="020F0502020204030204"/>
              </a:rPr>
              <a:t>first measured </a:t>
            </a:r>
            <a:r>
              <a:rPr lang="en-US" sz="1100" dirty="0">
                <a:latin typeface="Trebuchet MS" panose="020B0603020202020204" pitchFamily="34" charset="0"/>
                <a:ea typeface="Calibri" panose="020F0502020204030204"/>
                <a:cs typeface="Calibri" panose="020F0502020204030204"/>
              </a:rPr>
              <a:t>by a minimum of words correct per minute </a:t>
            </a:r>
            <a:r>
              <a:rPr lang="en-US" sz="1100" b="1" dirty="0">
                <a:latin typeface="Trebuchet MS" panose="020B0603020202020204" pitchFamily="34" charset="0"/>
                <a:ea typeface="Calibri" panose="020F0502020204030204"/>
                <a:cs typeface="Calibri" panose="020F0502020204030204"/>
              </a:rPr>
              <a:t>in</a:t>
            </a:r>
            <a:r>
              <a:rPr lang="en-US" sz="1100" dirty="0">
                <a:latin typeface="Trebuchet MS" panose="020B0603020202020204" pitchFamily="34" charset="0"/>
                <a:ea typeface="Calibri" panose="020F0502020204030204"/>
                <a:cs typeface="Calibri" panose="020F0502020204030204"/>
              </a:rPr>
              <a:t> winter of </a:t>
            </a:r>
            <a:r>
              <a:rPr lang="en-US" sz="1100" b="1" dirty="0">
                <a:latin typeface="Trebuchet MS" panose="020B0603020202020204" pitchFamily="34" charset="0"/>
                <a:ea typeface="Calibri" panose="020F0502020204030204"/>
                <a:cs typeface="Calibri" panose="020F0502020204030204"/>
              </a:rPr>
              <a:t>first grade</a:t>
            </a:r>
            <a:r>
              <a:rPr lang="en-US" sz="1100" dirty="0">
                <a:latin typeface="Trebuchet MS" panose="020B0603020202020204" pitchFamily="34" charset="0"/>
                <a:ea typeface="Calibri" panose="020F0502020204030204"/>
                <a:cs typeface="Calibri" panose="020F0502020204030204"/>
              </a:rPr>
              <a:t>.  </a:t>
            </a:r>
          </a:p>
          <a:p>
            <a:r>
              <a:rPr lang="en-US" sz="1100" dirty="0">
                <a:latin typeface="Trebuchet MS" panose="020B0603020202020204" pitchFamily="34" charset="0"/>
                <a:ea typeface="Calibri" panose="020F0502020204030204"/>
                <a:cs typeface="Calibri" panose="020F0502020204030204"/>
              </a:rPr>
              <a:t>At every grade, students are expected to read </a:t>
            </a:r>
            <a:r>
              <a:rPr lang="en-US" sz="1100" b="1" dirty="0">
                <a:latin typeface="Trebuchet MS" panose="020B0603020202020204" pitchFamily="34" charset="0"/>
                <a:ea typeface="Calibri" panose="020F0502020204030204"/>
                <a:cs typeface="Calibri" panose="020F0502020204030204"/>
              </a:rPr>
              <a:t>grade-appropriate irregularly spelled words</a:t>
            </a:r>
            <a:r>
              <a:rPr lang="en-US" sz="1100" dirty="0">
                <a:latin typeface="Trebuchet MS" panose="020B0603020202020204" pitchFamily="34" charset="0"/>
                <a:ea typeface="Calibri" panose="020F0502020204030204"/>
                <a:cs typeface="Calibri" panose="020F0502020204030204"/>
              </a:rPr>
              <a:t>.</a:t>
            </a:r>
          </a:p>
          <a:p>
            <a:r>
              <a:rPr lang="en-US" sz="1100" b="1" dirty="0">
                <a:latin typeface="Trebuchet MS" panose="020B0603020202020204" pitchFamily="34" charset="0"/>
                <a:ea typeface="Calibri" panose="020F0502020204030204"/>
                <a:cs typeface="Calibri" panose="020F0502020204030204"/>
              </a:rPr>
              <a:t>In second and third grades</a:t>
            </a:r>
            <a:r>
              <a:rPr lang="en-US" sz="1100" dirty="0">
                <a:latin typeface="Trebuchet MS" panose="020B0603020202020204" pitchFamily="34" charset="0"/>
                <a:ea typeface="Calibri" panose="020F0502020204030204"/>
                <a:cs typeface="Calibri" panose="020F0502020204030204"/>
              </a:rPr>
              <a:t>, reading fluency with </a:t>
            </a:r>
            <a:r>
              <a:rPr lang="en-US" sz="1100" b="1" dirty="0">
                <a:latin typeface="Trebuchet MS" panose="020B0603020202020204" pitchFamily="34" charset="0"/>
                <a:ea typeface="Calibri" panose="020F0502020204030204"/>
                <a:cs typeface="Calibri" panose="020F0502020204030204"/>
              </a:rPr>
              <a:t>attention to prosody is expected </a:t>
            </a:r>
            <a:r>
              <a:rPr lang="en-US" sz="1100" dirty="0">
                <a:latin typeface="Trebuchet MS" panose="020B0603020202020204" pitchFamily="34" charset="0"/>
                <a:ea typeface="Calibri" panose="020F0502020204030204"/>
                <a:cs typeface="Calibri" panose="020F0502020204030204"/>
              </a:rPr>
              <a:t>when reading grade level text.</a:t>
            </a:r>
          </a:p>
        </p:txBody>
      </p:sp>
    </p:spTree>
    <p:extLst>
      <p:ext uri="{BB962C8B-B14F-4D97-AF65-F5344CB8AC3E}">
        <p14:creationId xmlns:p14="http://schemas.microsoft.com/office/powerpoint/2010/main" val="2541907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0DDBC-0341-E25A-5EE8-5A0355015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000C1-4D7E-B861-1E35-564A984FB2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99B657-EC9D-9FB9-3F80-2943C4259B8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chemeClr val="tx1"/>
                </a:solidFill>
                <a:latin typeface="Arial"/>
                <a:ea typeface="Arial"/>
                <a:cs typeface="Arial"/>
                <a:sym typeface="Arial"/>
              </a:rPr>
              <a:t>Why is Fluency Important?</a:t>
            </a:r>
          </a:p>
        </p:txBody>
      </p:sp>
    </p:spTree>
    <p:extLst>
      <p:ext uri="{BB962C8B-B14F-4D97-AF65-F5344CB8AC3E}">
        <p14:creationId xmlns:p14="http://schemas.microsoft.com/office/powerpoint/2010/main" val="3742299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8F6DE-2702-CC7F-E277-1796F0F3D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019E7-E1DE-F430-0621-FBD6450836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1CB535-17CE-7870-269A-794C8B6D4C30}"/>
              </a:ext>
            </a:extLst>
          </p:cNvPr>
          <p:cNvSpPr>
            <a:spLocks noGrp="1"/>
          </p:cNvSpPr>
          <p:nvPr>
            <p:ph type="body" idx="1"/>
          </p:nvPr>
        </p:nvSpPr>
        <p:spPr/>
        <p:txBody>
          <a:bodyPr/>
          <a:lstStyle/>
          <a:p>
            <a:pPr marL="171450" indent="0">
              <a:buNone/>
            </a:pPr>
            <a:r>
              <a:rPr lang="en-US" sz="1100" b="1" i="0" u="none" strike="noStrike" cap="none" dirty="0">
                <a:solidFill>
                  <a:schemeClr val="tx1"/>
                </a:solidFill>
                <a:latin typeface="+mn-lt"/>
                <a:ea typeface="Arial"/>
                <a:cs typeface="Arial"/>
                <a:sym typeface="Arial"/>
              </a:rPr>
              <a:t>Why is Fluency Important? </a:t>
            </a:r>
          </a:p>
          <a:p>
            <a:pPr marL="171450" indent="0">
              <a:buNone/>
            </a:pPr>
            <a:endParaRPr lang="en-US" sz="1100" b="1" i="0" u="none" strike="noStrike" cap="none" dirty="0">
              <a:solidFill>
                <a:schemeClr val="tx1"/>
              </a:solidFill>
              <a:latin typeface="+mn-lt"/>
              <a:ea typeface="Arial"/>
              <a:cs typeface="Arial"/>
              <a:sym typeface="Arial"/>
            </a:endParaRPr>
          </a:p>
          <a:p>
            <a:pPr marL="171450" indent="0">
              <a:buNone/>
            </a:pPr>
            <a:r>
              <a:rPr lang="en-US" sz="1100" b="0" i="0" u="none" strike="noStrike" cap="none" dirty="0">
                <a:solidFill>
                  <a:schemeClr val="tx1"/>
                </a:solidFill>
                <a:latin typeface="+mn-lt"/>
                <a:ea typeface="Arial"/>
                <a:cs typeface="Arial"/>
                <a:sym typeface="Arial"/>
              </a:rPr>
              <a:t>It is </a:t>
            </a:r>
            <a:r>
              <a:rPr lang="en-US" sz="1100" b="1" i="0" u="none" strike="noStrike" cap="none" dirty="0">
                <a:solidFill>
                  <a:schemeClr val="tx1"/>
                </a:solidFill>
                <a:latin typeface="+mn-lt"/>
                <a:ea typeface="Arial"/>
                <a:cs typeface="Arial"/>
                <a:sym typeface="Arial"/>
              </a:rPr>
              <a:t>One of five essential components of reading</a:t>
            </a:r>
            <a:endParaRPr lang="en-US" sz="1100" b="1" i="0" u="none" strike="noStrike" cap="none" dirty="0">
              <a:solidFill>
                <a:schemeClr val="tx1"/>
              </a:solidFill>
              <a:latin typeface="+mn-lt"/>
              <a:ea typeface="Arial"/>
              <a:cs typeface="Arial"/>
            </a:endParaRPr>
          </a:p>
          <a:p>
            <a:pPr marL="34290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latin typeface="Trebuchet MS"/>
                <a:ea typeface="Arial"/>
                <a:sym typeface="Arial"/>
              </a:rPr>
              <a:t>As we learned when exploring the Simple View of Reading model, fluency is a key skill to becoming a proficient </a:t>
            </a:r>
            <a:r>
              <a:rPr lang="en-US" dirty="0">
                <a:solidFill>
                  <a:schemeClr val="tx1"/>
                </a:solidFill>
                <a:latin typeface="Trebuchet MS"/>
                <a:ea typeface="Arial"/>
              </a:rPr>
              <a:t>reader</a:t>
            </a:r>
            <a:r>
              <a:rPr lang="en-US" sz="1100" b="0" i="0" u="none" strike="noStrike" cap="none" dirty="0">
                <a:solidFill>
                  <a:schemeClr val="tx1"/>
                </a:solidFill>
                <a:latin typeface="Trebuchet MS"/>
                <a:ea typeface="Arial"/>
                <a:sym typeface="Arial"/>
              </a:rPr>
              <a:t> because it is the bridge connecting word recognition and language comprehension. </a:t>
            </a:r>
            <a:endParaRPr lang="en-US" sz="1100" b="0" i="0" u="none" strike="noStrike" cap="none" dirty="0">
              <a:solidFill>
                <a:schemeClr val="tx1"/>
              </a:solidFill>
              <a:latin typeface="Trebuchet MS"/>
              <a:ea typeface="Arial"/>
            </a:endParaRPr>
          </a:p>
          <a:p>
            <a:pPr marL="34290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latin typeface="Trebuchet MS"/>
                <a:ea typeface="Arial"/>
                <a:sym typeface="Arial"/>
              </a:rPr>
              <a:t>Fluency results largely from the mastery of underlying reading skills.</a:t>
            </a:r>
            <a:endParaRPr lang="en-US" sz="1100" b="0" i="0" u="none" strike="noStrike" cap="none" dirty="0">
              <a:solidFill>
                <a:schemeClr val="tx1"/>
              </a:solidFill>
              <a:latin typeface="Trebuchet MS"/>
              <a:ea typeface="Arial"/>
            </a:endParaRPr>
          </a:p>
          <a:p>
            <a:pPr marL="158750" indent="0" fontAlgn="base">
              <a:buNone/>
            </a:pPr>
            <a:endParaRPr lang="en-US" sz="1100" b="0" i="0" u="none" strike="noStrike" cap="none" dirty="0">
              <a:solidFill>
                <a:schemeClr val="tx1"/>
              </a:solidFill>
              <a:latin typeface="+mn-lt"/>
              <a:ea typeface="Arial"/>
              <a:cs typeface="Arial"/>
              <a:sym typeface="Arial"/>
            </a:endParaRPr>
          </a:p>
          <a:p>
            <a:pPr marL="158750" indent="0" fontAlgn="base">
              <a:buNone/>
            </a:pPr>
            <a:r>
              <a:rPr lang="en-US" sz="1100" b="0" i="0" u="none" strike="noStrike" cap="none" dirty="0">
                <a:solidFill>
                  <a:schemeClr val="tx1"/>
                </a:solidFill>
                <a:latin typeface="+mn-lt"/>
                <a:ea typeface="Arial"/>
                <a:cs typeface="Arial"/>
                <a:sym typeface="Arial"/>
              </a:rPr>
              <a:t>Fluency is </a:t>
            </a:r>
            <a:r>
              <a:rPr lang="en-US" sz="1100" b="1" i="0" u="none" strike="noStrike" cap="none" dirty="0">
                <a:solidFill>
                  <a:schemeClr val="tx1"/>
                </a:solidFill>
                <a:latin typeface="+mn-lt"/>
                <a:ea typeface="Arial"/>
                <a:cs typeface="Arial"/>
                <a:sym typeface="Arial"/>
              </a:rPr>
              <a:t>Critical for skilled reading</a:t>
            </a:r>
            <a:endParaRPr lang="en-US" sz="1100" b="1" i="0" u="none" strike="noStrike" cap="none" dirty="0">
              <a:solidFill>
                <a:schemeClr val="tx1"/>
              </a:solidFill>
              <a:latin typeface="+mn-lt"/>
              <a:ea typeface="Arial"/>
              <a:cs typeface="Arial"/>
            </a:endParaRPr>
          </a:p>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dirty="0">
                <a:highlight>
                  <a:srgbClr val="FFFF00"/>
                </a:highlight>
                <a:latin typeface="+mn-lt"/>
              </a:rPr>
              <a:t>A reader who does not attain automaticity in word recognition is said to be “glued” to the print and must focus all their attention on sounding out words (</a:t>
            </a:r>
            <a:r>
              <a:rPr lang="en-US" sz="1100" b="0" i="0" u="none" strike="noStrike" cap="none" dirty="0">
                <a:solidFill>
                  <a:srgbClr val="000000"/>
                </a:solidFill>
                <a:highlight>
                  <a:srgbClr val="FFFF00"/>
                </a:highlight>
                <a:latin typeface="Trebuchet MS"/>
                <a:sym typeface="Arial"/>
              </a:rPr>
              <a:t>Chall,1983).</a:t>
            </a:r>
            <a:endParaRPr lang="en-US" dirty="0">
              <a:highlight>
                <a:srgbClr val="FFFF00"/>
              </a:highlight>
              <a:latin typeface="Trebuchet MS"/>
            </a:endParaRPr>
          </a:p>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mn-lt"/>
                <a:ea typeface="Arial"/>
                <a:cs typeface="Arial"/>
                <a:sym typeface="Arial"/>
              </a:rPr>
              <a:t>Skilled readers do not depend primarily on context to identify new words. When proficient readers come to an unknown word, they decode the word, name it, and then attach meaning. The context of the passage helps a reader get the meaning of a word once a word has been deciphered, not the other way around. </a:t>
            </a:r>
            <a:endParaRPr lang="en-US" sz="1100" dirty="0">
              <a:latin typeface="+mn-lt"/>
              <a:ea typeface="Century Gothic"/>
              <a:cs typeface="Century Gothic"/>
              <a:sym typeface="Century Gothic"/>
            </a:endParaRPr>
          </a:p>
          <a:p>
            <a:pPr fontAlgn="base"/>
            <a:endParaRPr lang="en-US" sz="1100" b="0" i="0" u="none" strike="noStrike" cap="none" dirty="0">
              <a:solidFill>
                <a:schemeClr val="tx1"/>
              </a:solidFill>
              <a:latin typeface="+mn-lt"/>
              <a:ea typeface="Arial"/>
              <a:cs typeface="Arial"/>
              <a:sym typeface="Arial"/>
            </a:endParaRPr>
          </a:p>
          <a:p>
            <a:pPr marL="158750" indent="0">
              <a:buNone/>
            </a:pPr>
            <a:r>
              <a:rPr lang="en-US" sz="1100" b="1" i="0" u="none" strike="noStrike" cap="none" dirty="0">
                <a:solidFill>
                  <a:schemeClr val="tx1"/>
                </a:solidFill>
                <a:latin typeface="+mn-lt"/>
                <a:ea typeface="Arial"/>
                <a:cs typeface="Arial"/>
                <a:sym typeface="Arial"/>
              </a:rPr>
              <a:t>Essential for reading comprehension and motivation</a:t>
            </a:r>
            <a:endParaRPr lang="en-US" sz="1100" b="1" i="0" u="none" strike="noStrike" cap="none" dirty="0">
              <a:solidFill>
                <a:schemeClr val="tx1"/>
              </a:solidFill>
              <a:latin typeface="+mn-lt"/>
              <a:ea typeface="Arial"/>
              <a:cs typeface="Arial"/>
            </a:endParaRPr>
          </a:p>
          <a:p>
            <a:pPr marL="457200" indent="-298450"/>
            <a:r>
              <a:rPr lang="en-US" sz="1100" b="0" i="0" u="none" strike="noStrike" cap="none" dirty="0">
                <a:solidFill>
                  <a:srgbClr val="000000"/>
                </a:solidFill>
                <a:effectLst/>
                <a:latin typeface="Trebuchet MS"/>
                <a:sym typeface="Arial"/>
              </a:rPr>
              <a:t>Fluent readers do not need to focus on figuring out the words, they can focus their attention on understanding the text and making connections between the ideas in the text and their background knowledge.</a:t>
            </a:r>
            <a:endParaRPr lang="en-US" sz="1100" b="1" i="0" u="none" strike="noStrike" cap="none" dirty="0">
              <a:solidFill>
                <a:schemeClr val="tx1"/>
              </a:solidFill>
              <a:latin typeface="Trebuchet MS"/>
              <a:ea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Trebuchet MS"/>
                <a:sym typeface="Arial"/>
              </a:rPr>
              <a:t>Fluent readers are also more likely to feel successful and motivated with regards to their reading abilities. And it’s a virtuous cycle: As their confidence grows, they’re more likely to engage in and enjoy reading—and continue to improve. </a:t>
            </a:r>
            <a:endParaRPr lang="en-US" sz="1100" b="0" i="0" u="none" strike="noStrike" cap="none" dirty="0">
              <a:solidFill>
                <a:srgbClr val="000000"/>
              </a:solidFill>
              <a:effectLst/>
              <a:latin typeface="Trebuchet M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Trebuchet MS"/>
                <a:sym typeface="Arial"/>
              </a:rPr>
              <a:t>It comes as no surprise that children who’s reading is not fluent don’t enjoy reading because it is difficult and less likely to read, which often leads to an even further decline in their reading skills. </a:t>
            </a:r>
            <a:endParaRPr lang="en-US" sz="1100" b="0" i="0" u="none" strike="noStrike" cap="none" dirty="0">
              <a:solidFill>
                <a:srgbClr val="000000"/>
              </a:solidFill>
              <a:effectLst/>
              <a:latin typeface="Trebuchet MS"/>
            </a:endParaRPr>
          </a:p>
          <a:p>
            <a:pPr marL="914400" lvl="1" indent="-298450"/>
            <a:endParaRPr lang="en-US" sz="1100" b="0" i="0" u="none" strike="noStrike" cap="none" dirty="0">
              <a:solidFill>
                <a:srgbClr val="000000"/>
              </a:solidFill>
              <a:effectLst/>
              <a:latin typeface="+mn-lt"/>
              <a:ea typeface="Trebuchet MS" panose="020B0603020202020204" pitchFamily="34" charset="0"/>
              <a:cs typeface="Arial"/>
              <a:sym typeface="Arial"/>
            </a:endParaRPr>
          </a:p>
          <a:p>
            <a:pPr marL="158750" indent="0">
              <a:buNone/>
            </a:pPr>
            <a:r>
              <a:rPr lang="en-US" sz="1100" b="0" i="0" u="none" strike="noStrike" cap="none" dirty="0">
                <a:solidFill>
                  <a:srgbClr val="000000"/>
                </a:solidFill>
                <a:effectLst/>
                <a:latin typeface="Trebuchet MS"/>
                <a:sym typeface="Arial"/>
              </a:rPr>
              <a:t>Fluency </a:t>
            </a:r>
            <a:r>
              <a:rPr lang="en-US" sz="1100" b="1" i="0" u="none" strike="noStrike" cap="none" dirty="0">
                <a:solidFill>
                  <a:srgbClr val="000000"/>
                </a:solidFill>
                <a:effectLst/>
                <a:latin typeface="Trebuchet MS"/>
                <a:sym typeface="Arial"/>
              </a:rPr>
              <a:t>supports academic success </a:t>
            </a:r>
            <a:r>
              <a:rPr lang="en-US" sz="1100" b="0" i="0" u="none" strike="noStrike" cap="none" dirty="0">
                <a:solidFill>
                  <a:srgbClr val="000000"/>
                </a:solidFill>
                <a:effectLst/>
                <a:latin typeface="Trebuchet MS"/>
                <a:sym typeface="Arial"/>
              </a:rPr>
              <a:t>by helping students read to learn.</a:t>
            </a:r>
            <a:endParaRPr lang="en-US" sz="1100" b="0" i="0" u="none" strike="noStrike" cap="none" dirty="0">
              <a:solidFill>
                <a:srgbClr val="000000"/>
              </a:solidFill>
              <a:effectLst/>
              <a:latin typeface="Trebuchet M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Trebuchet MS"/>
                <a:sym typeface="Arial"/>
              </a:rPr>
              <a:t>Fluent reader help children be more prepared for the demands of the upper grades. </a:t>
            </a:r>
            <a:endParaRPr lang="en-US" sz="1100" b="0" i="0" u="none" strike="noStrike" cap="none" dirty="0">
              <a:solidFill>
                <a:srgbClr val="000000"/>
              </a:solidFill>
              <a:effectLst/>
              <a:latin typeface="Trebuchet M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Trebuchet MS"/>
                <a:sym typeface="Arial"/>
              </a:rPr>
              <a:t>As students advance through school, fluency becomes increasingly important for comprehension and analysis of more advanced and content-rich texts.</a:t>
            </a:r>
            <a:endParaRPr lang="en-US" sz="1100" b="0" i="0" u="none" strike="noStrike" cap="none" dirty="0">
              <a:solidFill>
                <a:srgbClr val="000000"/>
              </a:solidFill>
              <a:effectLst/>
              <a:latin typeface="Trebuchet M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Trebuchet MS"/>
                <a:sym typeface="Arial"/>
              </a:rPr>
              <a:t>Children in the upper grades are often expected to do a lot of independent reading for their classes. Even if they can read accurately, if they are not fluent, it will take them longer to complete classwork. </a:t>
            </a:r>
            <a:endParaRPr lang="en-US" sz="1100" b="0" i="0" u="none" strike="noStrike" cap="none" dirty="0">
              <a:solidFill>
                <a:srgbClr val="000000"/>
              </a:solidFill>
              <a:effectLst/>
              <a:latin typeface="Trebuchet MS"/>
            </a:endParaRPr>
          </a:p>
          <a:p>
            <a:pPr marL="158750" indent="0">
              <a:buNone/>
            </a:pPr>
            <a:endPar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endParaRPr>
          </a:p>
          <a:p>
            <a:pPr marL="158750" indent="0">
              <a:buNone/>
            </a:pPr>
            <a:r>
              <a:rPr lang="en-US" sz="1100" b="0" i="0" u="none" strike="noStrike" cap="none" dirty="0">
                <a:solidFill>
                  <a:srgbClr val="000000"/>
                </a:solidFill>
                <a:effectLst/>
                <a:latin typeface="Trebuchet MS"/>
                <a:sym typeface="Arial"/>
              </a:rPr>
              <a:t>The important thing to remember is that fluent readers recognize words and comprehend at the same time. On the other hand, less fluent readers need to focus their attention on figuring out the words, leaving them little attention for understanding the text.</a:t>
            </a:r>
            <a:endParaRPr lang="en-US" sz="1100" b="0" i="0" u="none" strike="noStrike" cap="none" dirty="0">
              <a:solidFill>
                <a:srgbClr val="000000"/>
              </a:solidFill>
              <a:effectLst/>
              <a:latin typeface="Trebuchet MS"/>
            </a:endParaRPr>
          </a:p>
          <a:p>
            <a:pPr marL="158750" indent="0">
              <a:buNone/>
            </a:pPr>
            <a:endParaRPr lang="en-US" dirty="0"/>
          </a:p>
          <a:p>
            <a:pPr>
              <a:buNone/>
            </a:pPr>
            <a:r>
              <a:rPr lang="en-US" b="1" dirty="0">
                <a:latin typeface="Trebuchet MS"/>
              </a:rPr>
              <a:t>In short, fluency is the supersonic highway that takes readers very effortlessly from reading words to understanding and comprehension (Vaughn, n.d).</a:t>
            </a:r>
          </a:p>
          <a:p>
            <a:pPr marL="158750" indent="0">
              <a:buNone/>
            </a:pPr>
            <a:endParaRPr lang="en-US" dirty="0"/>
          </a:p>
        </p:txBody>
      </p:sp>
    </p:spTree>
    <p:extLst>
      <p:ext uri="{BB962C8B-B14F-4D97-AF65-F5344CB8AC3E}">
        <p14:creationId xmlns:p14="http://schemas.microsoft.com/office/powerpoint/2010/main" val="2452487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6B7EC2D-9238-350E-A080-F0ECB864C8BC}"/>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54C7F936-4DB2-C47B-CC30-904F60127D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0A3D6EC0-31DD-362F-844A-2C8BF7FB4F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Louisa Moats (2007) noted that consequences of not becoming a fluent reader can be devastating.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a:t>
            </a:r>
            <a:endParaRPr lang="en-US" b="0" dirty="0">
              <a:latin typeface="+mn-l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mn-lt"/>
                <a:ea typeface="Trebuchet MS" panose="020B0603020202020204" pitchFamily="34" charset="0"/>
                <a:cs typeface="Arial"/>
                <a:sym typeface="Arial"/>
              </a:rPr>
              <a:t>To compare, fluent readers are able to </a:t>
            </a:r>
            <a:r>
              <a:rPr lang="en-US" sz="1100" b="1" i="0" u="none" strike="noStrike" cap="none" dirty="0">
                <a:solidFill>
                  <a:srgbClr val="000000"/>
                </a:solidFill>
                <a:latin typeface="+mn-lt"/>
                <a:ea typeface="Trebuchet MS" panose="020B0603020202020204" pitchFamily="34" charset="0"/>
                <a:cs typeface="Arial"/>
                <a:sym typeface="Arial"/>
              </a:rPr>
              <a:t>spend mental energy on comprehending the text </a:t>
            </a:r>
            <a:r>
              <a:rPr lang="en-US" sz="1100" b="0" i="0" u="none" strike="noStrike" cap="none" dirty="0">
                <a:solidFill>
                  <a:srgbClr val="000000"/>
                </a:solidFill>
                <a:latin typeface="+mn-lt"/>
                <a:ea typeface="Trebuchet MS" panose="020B0603020202020204" pitchFamily="34" charset="0"/>
                <a:cs typeface="Arial"/>
                <a:sym typeface="Arial"/>
              </a:rPr>
              <a:t>and will </a:t>
            </a:r>
            <a:r>
              <a:rPr lang="en-US" sz="1100" b="1" i="0" u="none" strike="noStrike" cap="none" dirty="0">
                <a:solidFill>
                  <a:srgbClr val="000000"/>
                </a:solidFill>
                <a:latin typeface="+mn-lt"/>
                <a:ea typeface="Trebuchet MS" panose="020B0603020202020204" pitchFamily="34" charset="0"/>
                <a:cs typeface="Arial"/>
                <a:sym typeface="Arial"/>
              </a:rPr>
              <a:t>comprehend more, </a:t>
            </a:r>
            <a:r>
              <a:rPr lang="en-US" sz="1100" b="0" i="0" u="none" strike="noStrike" cap="none" dirty="0">
                <a:solidFill>
                  <a:srgbClr val="000000"/>
                </a:solidFill>
                <a:latin typeface="+mn-lt"/>
                <a:ea typeface="Trebuchet MS" panose="020B0603020202020204" pitchFamily="34" charset="0"/>
                <a:cs typeface="Arial"/>
                <a:sym typeface="Arial"/>
              </a:rPr>
              <a:t>whereas dysfluent readers </a:t>
            </a:r>
            <a:r>
              <a:rPr lang="en-US" sz="1100" b="1" i="0" u="none" strike="noStrike" cap="none" dirty="0">
                <a:solidFill>
                  <a:srgbClr val="000000"/>
                </a:solidFill>
                <a:latin typeface="+mn-lt"/>
                <a:ea typeface="Trebuchet MS" panose="020B0603020202020204" pitchFamily="34" charset="0"/>
                <a:cs typeface="Arial"/>
                <a:sym typeface="Arial"/>
              </a:rPr>
              <a:t>spend most of their mental energy on decoding the text which leads to minimal comprehension </a:t>
            </a:r>
            <a:r>
              <a:rPr lang="en-US" sz="1100" b="0" i="0" u="none" strike="noStrike" cap="none" dirty="0">
                <a:solidFill>
                  <a:srgbClr val="000000"/>
                </a:solidFill>
                <a:latin typeface="+mn-lt"/>
                <a:ea typeface="Trebuchet MS" panose="020B0603020202020204" pitchFamily="34" charset="0"/>
                <a:cs typeface="Arial"/>
                <a:sym typeface="Arial"/>
              </a:rPr>
              <a:t>of what they read</a:t>
            </a:r>
            <a:r>
              <a:rPr lang="en-US" sz="1100" b="1" i="0" u="none" strike="noStrike" cap="none" dirty="0">
                <a:solidFill>
                  <a:srgbClr val="000000"/>
                </a:solidFill>
                <a:latin typeface="+mn-lt"/>
                <a:ea typeface="Trebuchet MS" panose="020B0603020202020204" pitchFamily="34" charset="0"/>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latin typeface="+mn-lt"/>
              <a:ea typeface="Trebuchet MS" panose="020B0603020202020204" pitchFamily="34" charset="0"/>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mn-lt"/>
                <a:ea typeface="Trebuchet MS" panose="020B0603020202020204" pitchFamily="34" charset="0"/>
                <a:cs typeface="Arial"/>
                <a:sym typeface="Arial"/>
              </a:rPr>
              <a:t>Fluent readers develop a </a:t>
            </a:r>
            <a:r>
              <a:rPr lang="en-US" sz="1100" b="1" i="0" u="none" strike="noStrike" cap="none" dirty="0">
                <a:solidFill>
                  <a:srgbClr val="000000"/>
                </a:solidFill>
                <a:latin typeface="+mn-lt"/>
                <a:ea typeface="Trebuchet MS" panose="020B0603020202020204" pitchFamily="34" charset="0"/>
                <a:cs typeface="Arial"/>
                <a:sym typeface="Arial"/>
              </a:rPr>
              <a:t>greater motivation to read because they are able to understand what they are reading </a:t>
            </a:r>
            <a:r>
              <a:rPr lang="en-US" sz="1100" b="0" i="0" u="none" strike="noStrike" cap="none" dirty="0">
                <a:solidFill>
                  <a:srgbClr val="000000"/>
                </a:solidFill>
                <a:latin typeface="+mn-lt"/>
                <a:ea typeface="Trebuchet MS" panose="020B0603020202020204" pitchFamily="34" charset="0"/>
                <a:cs typeface="Arial"/>
                <a:sym typeface="Arial"/>
              </a:rPr>
              <a:t>while dysfluent readers tend to </a:t>
            </a:r>
            <a:r>
              <a:rPr lang="en-US" sz="1100" b="1" i="0" u="none" strike="noStrike" cap="none" dirty="0">
                <a:solidFill>
                  <a:srgbClr val="000000"/>
                </a:solidFill>
                <a:latin typeface="+mn-lt"/>
                <a:ea typeface="Trebuchet MS" panose="020B0603020202020204" pitchFamily="34" charset="0"/>
                <a:cs typeface="Arial"/>
                <a:sym typeface="Arial"/>
              </a:rPr>
              <a:t>become less motivated to read </a:t>
            </a:r>
            <a:r>
              <a:rPr lang="en-US" sz="1100" b="0" i="0" u="none" strike="noStrike" cap="none" dirty="0">
                <a:solidFill>
                  <a:srgbClr val="000000"/>
                </a:solidFill>
                <a:latin typeface="+mn-lt"/>
                <a:ea typeface="Trebuchet MS" panose="020B0603020202020204" pitchFamily="34" charset="0"/>
                <a:cs typeface="Arial"/>
                <a:sym typeface="Arial"/>
              </a:rPr>
              <a:t>due to time and energy spent decoding</a:t>
            </a:r>
            <a:r>
              <a:rPr lang="en-US" sz="1100" b="1" i="0" u="none" strike="noStrike" cap="none" dirty="0">
                <a:solidFill>
                  <a:srgbClr val="000000"/>
                </a:solidFill>
                <a:latin typeface="+mn-lt"/>
                <a:ea typeface="Trebuchet MS" panose="020B0603020202020204" pitchFamily="34" charset="0"/>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latin typeface="+mn-lt"/>
              <a:ea typeface="Trebuchet MS" panose="020B0603020202020204" pitchFamily="34" charset="0"/>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mn-lt"/>
                <a:ea typeface="Trebuchet MS" panose="020B0603020202020204" pitchFamily="34" charset="0"/>
                <a:cs typeface="Arial"/>
                <a:sym typeface="Arial"/>
              </a:rPr>
              <a:t>As a result, fluent readers spend an </a:t>
            </a:r>
            <a:r>
              <a:rPr lang="en-US" sz="1100" b="1" i="0" u="none" strike="noStrike" cap="none" dirty="0">
                <a:solidFill>
                  <a:srgbClr val="000000"/>
                </a:solidFill>
                <a:latin typeface="+mn-lt"/>
                <a:ea typeface="Trebuchet MS" panose="020B0603020202020204" pitchFamily="34" charset="0"/>
                <a:cs typeface="Arial"/>
                <a:sym typeface="Arial"/>
              </a:rPr>
              <a:t>increased amount of time reading </a:t>
            </a:r>
            <a:r>
              <a:rPr lang="en-US" sz="1100" b="0" i="0" u="none" strike="noStrike" cap="none" dirty="0">
                <a:solidFill>
                  <a:srgbClr val="000000"/>
                </a:solidFill>
                <a:latin typeface="+mn-lt"/>
                <a:ea typeface="Trebuchet MS" panose="020B0603020202020204" pitchFamily="34" charset="0"/>
                <a:cs typeface="Arial"/>
                <a:sym typeface="Arial"/>
              </a:rPr>
              <a:t>and develop a </a:t>
            </a:r>
            <a:r>
              <a:rPr lang="en-US" sz="1100" b="1" i="0" u="none" strike="noStrike" cap="none" dirty="0">
                <a:solidFill>
                  <a:srgbClr val="000000"/>
                </a:solidFill>
                <a:latin typeface="+mn-lt"/>
                <a:ea typeface="Trebuchet MS" panose="020B0603020202020204" pitchFamily="34" charset="0"/>
                <a:cs typeface="Arial"/>
                <a:sym typeface="Arial"/>
              </a:rPr>
              <a:t>larger vocabulary </a:t>
            </a:r>
            <a:r>
              <a:rPr lang="en-US" sz="1100" b="0" i="0" u="none" strike="noStrike" cap="none" dirty="0">
                <a:solidFill>
                  <a:srgbClr val="000000"/>
                </a:solidFill>
                <a:latin typeface="+mn-lt"/>
                <a:ea typeface="Trebuchet MS" panose="020B0603020202020204" pitchFamily="34" charset="0"/>
                <a:cs typeface="Arial"/>
                <a:sym typeface="Arial"/>
              </a:rPr>
              <a:t>and dysfluent readers </a:t>
            </a:r>
            <a:r>
              <a:rPr lang="en-US" sz="1100" b="1" i="0" u="none" strike="noStrike" cap="none" dirty="0">
                <a:solidFill>
                  <a:srgbClr val="000000"/>
                </a:solidFill>
                <a:latin typeface="+mn-lt"/>
                <a:ea typeface="Trebuchet MS" panose="020B0603020202020204" pitchFamily="34" charset="0"/>
                <a:cs typeface="Arial"/>
                <a:sym typeface="Arial"/>
              </a:rPr>
              <a:t>spend less time reading </a:t>
            </a:r>
            <a:r>
              <a:rPr lang="en-US" sz="1100" b="0" i="0" u="none" strike="noStrike" cap="none" dirty="0">
                <a:solidFill>
                  <a:srgbClr val="000000"/>
                </a:solidFill>
                <a:latin typeface="+mn-lt"/>
                <a:ea typeface="Trebuchet MS" panose="020B0603020202020204" pitchFamily="34" charset="0"/>
                <a:cs typeface="Arial"/>
                <a:sym typeface="Arial"/>
              </a:rPr>
              <a:t>and accumulate a </a:t>
            </a:r>
            <a:r>
              <a:rPr lang="en-US" sz="1100" b="1" i="0" u="none" strike="noStrike" cap="none" dirty="0">
                <a:solidFill>
                  <a:srgbClr val="000000"/>
                </a:solidFill>
                <a:latin typeface="+mn-lt"/>
                <a:ea typeface="Trebuchet MS" panose="020B0603020202020204" pitchFamily="34" charset="0"/>
                <a:cs typeface="Arial"/>
                <a:sym typeface="Arial"/>
              </a:rPr>
              <a:t>smaller vocabulary.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mn-lt"/>
                <a:ea typeface="Trebuchet MS" panose="020B0603020202020204" pitchFamily="34" charset="0"/>
                <a:cs typeface="Arial"/>
                <a:sym typeface="Arial"/>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mn-lt"/>
              <a:ea typeface="Trebuchet MS" panose="020B0603020202020204" pitchFamily="34" charset="0"/>
              <a:cs typeface="Arial"/>
              <a:sym typeface="Arial"/>
            </a:endParaRPr>
          </a:p>
        </p:txBody>
      </p:sp>
    </p:spTree>
    <p:extLst>
      <p:ext uri="{BB962C8B-B14F-4D97-AF65-F5344CB8AC3E}">
        <p14:creationId xmlns:p14="http://schemas.microsoft.com/office/powerpoint/2010/main" val="245110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92268-D66B-FE04-A7EF-68A652168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F69DE-88CE-7336-F9A7-E8C15A6F59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642BDDD-AF4C-1B61-39EC-AE1DB831E25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mn-lt"/>
                <a:ea typeface="Trebuchet MS" panose="020B0603020202020204" pitchFamily="34" charset="0"/>
                <a:cs typeface="Arial"/>
                <a:sym typeface="Arial"/>
              </a:rPr>
              <a:t>Oral reading fluency is often referred to as the educator’s thermometer. </a:t>
            </a: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Like a thermometer provides a trustworthy and useful measure temperature and information about health, oral reading measures provide a valid and </a:t>
            </a:r>
            <a:r>
              <a:rPr lang="en-US" sz="1100" b="0" i="0" u="none" strike="noStrike" cap="none" dirty="0">
                <a:solidFill>
                  <a:srgbClr val="000000"/>
                </a:solidFill>
                <a:effectLst/>
                <a:latin typeface="+mn-lt"/>
                <a:ea typeface="Trebuchet MS" panose="020B0603020202020204" pitchFamily="34" charset="0"/>
                <a:cs typeface="Arial"/>
                <a:sym typeface="Arial"/>
              </a:rPr>
              <a:t>reliable tool to </a:t>
            </a:r>
            <a:r>
              <a:rPr lang="en-US" sz="1100" b="1" i="0" u="none" strike="noStrike" cap="none" dirty="0">
                <a:solidFill>
                  <a:srgbClr val="000000"/>
                </a:solidFill>
                <a:effectLst/>
                <a:latin typeface="+mn-lt"/>
                <a:ea typeface="Trebuchet MS" panose="020B0603020202020204" pitchFamily="34" charset="0"/>
                <a:cs typeface="Arial"/>
                <a:sym typeface="Arial"/>
              </a:rPr>
              <a:t>measure</a:t>
            </a:r>
            <a:r>
              <a:rPr lang="en-US" sz="1100" b="0" i="0" u="none" strike="noStrike" cap="none" dirty="0">
                <a:solidFill>
                  <a:srgbClr val="000000"/>
                </a:solidFill>
                <a:effectLst/>
                <a:latin typeface="+mn-lt"/>
                <a:ea typeface="Trebuchet MS" panose="020B0603020202020204" pitchFamily="34" charset="0"/>
                <a:cs typeface="Arial"/>
                <a:sym typeface="Arial"/>
              </a:rPr>
              <a:t> children’s </a:t>
            </a:r>
            <a:r>
              <a:rPr lang="en-US" sz="1100" b="1" i="0" u="none" strike="noStrike" cap="none" dirty="0">
                <a:solidFill>
                  <a:srgbClr val="000000"/>
                </a:solidFill>
                <a:effectLst/>
                <a:latin typeface="+mn-lt"/>
                <a:ea typeface="Trebuchet MS" panose="020B0603020202020204" pitchFamily="34" charset="0"/>
                <a:cs typeface="Arial"/>
                <a:sym typeface="Arial"/>
              </a:rPr>
              <a:t>reading health</a:t>
            </a:r>
            <a:r>
              <a:rPr lang="en-US" sz="1100" b="0" i="0" u="none" strike="noStrike" cap="none" dirty="0">
                <a:solidFill>
                  <a:srgbClr val="000000"/>
                </a:solidFill>
                <a:effectLst/>
                <a:latin typeface="+mn-lt"/>
                <a:ea typeface="Trebuchet MS" panose="020B0603020202020204" pitchFamily="34" charset="0"/>
                <a:cs typeface="Arial"/>
                <a:sym typeface="Arial"/>
              </a:rPr>
              <a:t>. Over 30 years of research show that oral reading fluency is a reasonable indicator of how well a reader is likely to comprehend text (Hasbrouck, 2020).</a:t>
            </a:r>
          </a:p>
          <a:p>
            <a:pPr marL="158750" indent="0">
              <a:buNone/>
            </a:pPr>
            <a:endParaRPr lang="en-US" sz="1100" b="0" i="0" u="none" strike="noStrike" cap="none" dirty="0">
              <a:solidFill>
                <a:srgbClr val="000000"/>
              </a:solidFill>
              <a:effectLst/>
              <a:latin typeface="+mn-lt"/>
              <a:ea typeface="Trebuchet MS" panose="020B0603020202020204" pitchFamily="34" charset="0"/>
              <a:cs typeface="Arial"/>
              <a:sym typeface="Arial"/>
            </a:endParaRPr>
          </a:p>
          <a:p>
            <a:pPr marL="158750" indent="0">
              <a:buNone/>
            </a:pPr>
            <a:r>
              <a:rPr lang="en-US" sz="1100" b="1" i="0" u="none" strike="noStrike" cap="none" dirty="0">
                <a:solidFill>
                  <a:srgbClr val="000000"/>
                </a:solidFill>
                <a:effectLst/>
                <a:latin typeface="+mn-lt"/>
                <a:ea typeface="Trebuchet MS" panose="020B0603020202020204" pitchFamily="34" charset="0"/>
                <a:cs typeface="Arial"/>
                <a:sym typeface="Arial"/>
              </a:rPr>
              <a:t>Oral reading assessments</a:t>
            </a:r>
            <a:r>
              <a:rPr lang="en-US" sz="1100" b="0" i="0" u="none" strike="noStrike" cap="none" dirty="0">
                <a:solidFill>
                  <a:srgbClr val="000000"/>
                </a:solidFill>
                <a:effectLst/>
                <a:latin typeface="+mn-lt"/>
                <a:ea typeface="Trebuchet MS" panose="020B0603020202020204" pitchFamily="34" charset="0"/>
                <a:cs typeface="Arial"/>
                <a:sym typeface="Arial"/>
              </a:rPr>
              <a:t>, like a thermometer, are designed to </a:t>
            </a:r>
            <a:r>
              <a:rPr lang="en-US" sz="1100" b="1" i="0" u="none" strike="noStrike" cap="none" dirty="0">
                <a:solidFill>
                  <a:srgbClr val="000000"/>
                </a:solidFill>
                <a:effectLst/>
                <a:latin typeface="+mn-lt"/>
                <a:ea typeface="Trebuchet MS" panose="020B0603020202020204" pitchFamily="34" charset="0"/>
                <a:cs typeface="Arial"/>
                <a:sym typeface="Arial"/>
              </a:rPr>
              <a:t>provide quick checkpoints</a:t>
            </a:r>
            <a:r>
              <a:rPr lang="en-US" sz="1100" b="0" i="0" u="none" strike="noStrike" cap="none" dirty="0">
                <a:solidFill>
                  <a:srgbClr val="000000"/>
                </a:solidFill>
                <a:effectLst/>
                <a:latin typeface="+mn-lt"/>
                <a:ea typeface="Trebuchet MS" panose="020B0603020202020204" pitchFamily="34" charset="0"/>
                <a:cs typeface="Arial"/>
                <a:sym typeface="Arial"/>
              </a:rPr>
              <a:t> into a student’s reading skills. In just one to two minutes, educators can use oral reading fluency assessments to collect valuable information without taking too much time from instruction. </a:t>
            </a:r>
          </a:p>
          <a:p>
            <a:pPr marL="158750" indent="0">
              <a:buNone/>
            </a:pPr>
            <a:endParaRPr lang="en-US" sz="1100" b="0" i="0" u="none" strike="noStrike" cap="none" dirty="0">
              <a:solidFill>
                <a:srgbClr val="000000"/>
              </a:solidFill>
              <a:effectLst/>
              <a:latin typeface="+mn-lt"/>
              <a:ea typeface="Trebuchet MS" panose="020B0603020202020204" pitchFamily="34" charset="0"/>
              <a:cs typeface="Arial"/>
              <a:sym typeface="Arial"/>
            </a:endParaRPr>
          </a:p>
          <a:p>
            <a:pPr marL="158750" indent="0">
              <a:buNone/>
            </a:pPr>
            <a:r>
              <a:rPr lang="en-US" sz="1100" b="0" i="0" u="none" strike="noStrike" cap="none" dirty="0">
                <a:solidFill>
                  <a:srgbClr val="000000"/>
                </a:solidFill>
                <a:effectLst/>
                <a:latin typeface="+mn-lt"/>
                <a:ea typeface="Trebuchet MS" panose="020B0603020202020204" pitchFamily="34" charset="0"/>
                <a:cs typeface="Arial"/>
                <a:sym typeface="Arial"/>
              </a:rPr>
              <a:t>Oral reading assessments provide a numeric score based on the correct number of words a child reads aloud correctly per minute that can be compared to grade-level benchmarks. This is like the way we use a thermometer to compare body temperature to the normal range of 98.6 degrees. </a:t>
            </a:r>
          </a:p>
          <a:p>
            <a:pPr marL="158750" indent="0">
              <a:buNone/>
            </a:pPr>
            <a:r>
              <a:rPr lang="en-US" sz="1100" b="0" i="0" u="none" strike="noStrike" cap="none" dirty="0">
                <a:solidFill>
                  <a:srgbClr val="000000"/>
                </a:solidFill>
                <a:effectLst/>
                <a:latin typeface="+mn-lt"/>
                <a:ea typeface="Trebuchet MS" panose="020B0603020202020204" pitchFamily="34" charset="0"/>
                <a:cs typeface="Arial"/>
                <a:sym typeface="Arial"/>
              </a:rPr>
              <a:t>If a number is far from the normal range, it indicates there might be a problem, and we need to investigate more. </a:t>
            </a:r>
          </a:p>
          <a:p>
            <a:pPr marL="158750" indent="0">
              <a:buNone/>
            </a:pPr>
            <a:endParaRPr lang="en-US" sz="1100" b="0" i="0" u="none" strike="noStrike" cap="none" dirty="0">
              <a:solidFill>
                <a:srgbClr val="000000"/>
              </a:solidFill>
              <a:effectLst/>
              <a:latin typeface="+mn-lt"/>
              <a:ea typeface="Trebuchet MS" panose="020B0603020202020204" pitchFamily="34" charset="0"/>
              <a:cs typeface="Arial"/>
              <a:sym typeface="Arial"/>
            </a:endParaRPr>
          </a:p>
          <a:p>
            <a:pPr marL="158750" indent="0">
              <a:buNone/>
            </a:pPr>
            <a:r>
              <a:rPr lang="en-US" sz="1100" b="0" i="0" u="none" strike="noStrike" cap="none" dirty="0">
                <a:solidFill>
                  <a:srgbClr val="000000"/>
                </a:solidFill>
                <a:effectLst/>
                <a:latin typeface="+mn-lt"/>
                <a:ea typeface="Trebuchet MS" panose="020B0603020202020204" pitchFamily="34" charset="0"/>
                <a:cs typeface="Arial"/>
                <a:sym typeface="Arial"/>
              </a:rPr>
              <a:t>Similarly, </a:t>
            </a:r>
            <a:r>
              <a:rPr lang="en-US" sz="1100" b="1" i="0" u="none" strike="noStrike" cap="none" dirty="0">
                <a:solidFill>
                  <a:srgbClr val="000000"/>
                </a:solidFill>
                <a:effectLst/>
                <a:latin typeface="+mn-lt"/>
                <a:ea typeface="Trebuchet MS" panose="020B0603020202020204" pitchFamily="34" charset="0"/>
                <a:cs typeface="Arial"/>
                <a:sym typeface="Arial"/>
              </a:rPr>
              <a:t>a low score on an oral reading fluency assessment indicates a problem </a:t>
            </a:r>
            <a:r>
              <a:rPr lang="en-US" sz="1100" b="0" i="0" u="none" strike="noStrike" cap="none" dirty="0">
                <a:solidFill>
                  <a:srgbClr val="000000"/>
                </a:solidFill>
                <a:effectLst/>
                <a:latin typeface="+mn-lt"/>
                <a:ea typeface="Trebuchet MS" panose="020B0603020202020204" pitchFamily="34" charset="0"/>
                <a:cs typeface="Arial"/>
                <a:sym typeface="Arial"/>
              </a:rPr>
              <a:t>in a child’s reading, but it does not tell us why he or she might be struggling. </a:t>
            </a:r>
            <a:r>
              <a:rPr lang="en-US" sz="1100" b="1" i="0" u="none" strike="noStrike" cap="none" dirty="0">
                <a:solidFill>
                  <a:srgbClr val="000000"/>
                </a:solidFill>
                <a:effectLst/>
                <a:latin typeface="+mn-lt"/>
                <a:ea typeface="Trebuchet MS" panose="020B0603020202020204" pitchFamily="34" charset="0"/>
                <a:cs typeface="Arial"/>
                <a:sym typeface="Arial"/>
              </a:rPr>
              <a:t>Additional diagnostic assessments are needed to identify root causes </a:t>
            </a:r>
            <a:r>
              <a:rPr lang="en-US" sz="1100" b="0" i="0" u="none" strike="noStrike" cap="none" dirty="0">
                <a:solidFill>
                  <a:srgbClr val="000000"/>
                </a:solidFill>
                <a:effectLst/>
                <a:latin typeface="+mn-lt"/>
                <a:ea typeface="Trebuchet MS" panose="020B0603020202020204" pitchFamily="34" charset="0"/>
                <a:cs typeface="Arial"/>
                <a:sym typeface="Arial"/>
              </a:rPr>
              <a:t>so that treatment addresses the appropriate skill deficits.</a:t>
            </a:r>
          </a:p>
        </p:txBody>
      </p:sp>
    </p:spTree>
    <p:extLst>
      <p:ext uri="{BB962C8B-B14F-4D97-AF65-F5344CB8AC3E}">
        <p14:creationId xmlns:p14="http://schemas.microsoft.com/office/powerpoint/2010/main" val="2592453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We are going to do an activity called </a:t>
            </a:r>
            <a:r>
              <a:rPr lang="en-US" sz="1100" b="1" i="0" u="none" strike="noStrike" cap="none" dirty="0">
                <a:solidFill>
                  <a:srgbClr val="000000"/>
                </a:solidFill>
                <a:latin typeface="Trebuchet MS" panose="020B0603020202020204" pitchFamily="34" charset="0"/>
                <a:ea typeface="Trebuchet MS" panose="020B0603020202020204" pitchFamily="34" charset="0"/>
                <a:cs typeface="Arial"/>
                <a:sym typeface="Arial"/>
              </a:rPr>
              <a:t>Paired Verbal Fluency</a:t>
            </a:r>
            <a:endPar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endParaRPr>
          </a:p>
          <a:p>
            <a:pPr marL="0" indent="0">
              <a:buNone/>
            </a:pPr>
            <a:endPar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endParaRPr>
          </a:p>
          <a:p>
            <a:pPr marL="0" indent="0">
              <a:buNone/>
            </a:pP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We want to give you time to think about the information presented and share your understanding with a partner about what oral language and vocabulary development are and why they are important for literacy. </a:t>
            </a:r>
            <a:r>
              <a:rPr lang="en-US" sz="1100" b="0" i="1" u="none" strike="noStrike" cap="none" dirty="0">
                <a:solidFill>
                  <a:srgbClr val="000000"/>
                </a:solidFill>
                <a:latin typeface="Trebuchet MS" panose="020B0603020202020204" pitchFamily="34" charset="0"/>
                <a:ea typeface="Trebuchet MS" panose="020B0603020202020204" pitchFamily="34" charset="0"/>
                <a:cs typeface="Arial"/>
                <a:sym typeface="Arial"/>
              </a:rPr>
              <a:t>(If presenting virtually, say that you will be creating breakout rooms for this discussion to take place). </a:t>
            </a:r>
          </a:p>
          <a:p>
            <a:pPr marL="0" indent="0">
              <a:buNone/>
            </a:pPr>
            <a:endPar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endParaRPr>
          </a:p>
          <a:p>
            <a:pPr marL="0" indent="0">
              <a:buNone/>
            </a:pP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Here is how this activity will work:</a:t>
            </a:r>
          </a:p>
          <a:p>
            <a:pPr marL="0" indent="0">
              <a:buNone/>
            </a:pPr>
            <a:endPar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endParaRPr>
          </a:p>
          <a:p>
            <a:pPr marL="0" indent="0">
              <a:buNone/>
            </a:pP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First, you will think about these two questions: </a:t>
            </a:r>
          </a:p>
          <a:p>
            <a:pPr marL="171450" indent="-171450"/>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What is fluency? </a:t>
            </a:r>
          </a:p>
          <a:p>
            <a:pPr marL="171450" indent="-171450"/>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Why is it important for reading development? </a:t>
            </a:r>
          </a:p>
          <a:p>
            <a:pPr marL="171450" indent="-171450"/>
            <a:endPar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0" indent="0">
              <a:buNone/>
            </a:pP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Next, we will follow these steps: </a:t>
            </a:r>
          </a:p>
          <a:p>
            <a:pPr marL="469900" indent="-342900">
              <a:buFont typeface="+mj-lt"/>
              <a:buAutoNum type="arabicPeriod"/>
            </a:pP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Write down thoughts and ideas you could share with a partner (2-3 minutes). </a:t>
            </a:r>
            <a:endParaRPr lang="en-US" sz="400" b="1"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469900" indent="-342900">
              <a:buFont typeface="+mj-lt"/>
              <a:buAutoNum type="arabicPeriod"/>
            </a:pP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We will create partners A and B and take turns talking about the questions above. </a:t>
            </a:r>
            <a:endParaRPr lang="en-US" sz="400" b="1"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469900" indent="-342900">
              <a:buFont typeface="+mj-lt"/>
              <a:buAutoNum type="arabicPeriod"/>
            </a:pP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At a signal, one will speak, and one will listen. </a:t>
            </a:r>
            <a:endParaRPr lang="en-US" sz="800" b="1"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469900" indent="-342900">
              <a:buFont typeface="+mj-lt"/>
              <a:buAutoNum type="arabicPeriod"/>
            </a:pP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At a signal, the other will speak while the first speaker listens.</a:t>
            </a:r>
            <a:endParaRPr lang="en-US" sz="800" b="1"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469900" indent="-342900">
              <a:buFont typeface="+mj-lt"/>
              <a:buAutoNum type="arabicPeriod"/>
            </a:pP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Each time, no one is allowed to repeat anything that was said by the other. </a:t>
            </a:r>
          </a:p>
          <a:p>
            <a:pPr marL="0" lvl="0" indent="0">
              <a:buNone/>
            </a:pPr>
            <a:endPar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0" lvl="0" indent="0">
              <a:buNone/>
            </a:pP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Does anyone have any questions? (Clarify as needed).</a:t>
            </a:r>
          </a:p>
          <a:p>
            <a:pPr marL="228600" lvl="0" indent="-228600"/>
            <a:endPar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Note to Presenter: </a:t>
            </a:r>
          </a:p>
          <a:p>
            <a:pPr marL="91440" lvl="0" indent="-228600"/>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Start at #1 (2-3 minutes to write down ideas or think about notes taken)</a:t>
            </a:r>
          </a:p>
          <a:p>
            <a:pPr marL="91440" lvl="0" indent="-228600"/>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Create partners:</a:t>
            </a:r>
          </a:p>
          <a:p>
            <a:pPr marL="548640" lvl="2" indent="-228600"/>
            <a:r>
              <a:rPr lang="en-US" sz="1100" b="0" i="0" u="none" strike="noStrike" cap="none" dirty="0">
                <a:solidFill>
                  <a:schemeClr val="tx1"/>
                </a:solidFill>
                <a:latin typeface="Arial"/>
                <a:ea typeface="Arial"/>
                <a:cs typeface="Arial"/>
                <a:sym typeface="Arial"/>
              </a:rPr>
              <a:t>Same kind of shoes, sitting next to each other, child in same grade, etc. </a:t>
            </a:r>
          </a:p>
          <a:p>
            <a:pPr marL="548640" lvl="2" indent="-228600"/>
            <a:r>
              <a:rPr lang="en-US" sz="1100" b="0" i="0" u="none" strike="noStrike" cap="none" dirty="0">
                <a:solidFill>
                  <a:schemeClr val="tx1"/>
                </a:solidFill>
                <a:latin typeface="Arial"/>
                <a:ea typeface="Arial"/>
                <a:cs typeface="Arial"/>
                <a:sym typeface="Arial"/>
              </a:rPr>
              <a:t>Have partners decide or assign A and B</a:t>
            </a:r>
          </a:p>
          <a:p>
            <a:pPr marL="91440" lvl="0" indent="-228600"/>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First round (60 seconds)</a:t>
            </a:r>
          </a:p>
          <a:p>
            <a:pPr marL="548640" lvl="2" indent="-228600"/>
            <a:r>
              <a:rPr lang="en-US" sz="1100" b="0" i="0" u="none" strike="noStrike" cap="none" dirty="0">
                <a:solidFill>
                  <a:schemeClr val="tx1"/>
                </a:solidFill>
                <a:latin typeface="Arial"/>
                <a:ea typeface="Arial"/>
                <a:cs typeface="Arial"/>
                <a:sym typeface="Arial"/>
              </a:rPr>
              <a:t>A speaks, B listens</a:t>
            </a:r>
          </a:p>
          <a:p>
            <a:pPr marL="91440" lvl="0" indent="-228600"/>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Second round (40 seconds)</a:t>
            </a:r>
          </a:p>
          <a:p>
            <a:pPr marL="548640" lvl="2" indent="-228600"/>
            <a:r>
              <a:rPr lang="en-US" sz="1100" b="0" i="0" u="none" strike="noStrike" cap="none" dirty="0">
                <a:solidFill>
                  <a:schemeClr val="tx1"/>
                </a:solidFill>
                <a:latin typeface="Arial"/>
                <a:ea typeface="Arial"/>
                <a:cs typeface="Arial"/>
                <a:sym typeface="Arial"/>
              </a:rPr>
              <a:t>B speaks, A listens</a:t>
            </a:r>
          </a:p>
          <a:p>
            <a:pPr marL="91440" lvl="0" indent="-228600"/>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If time, Third Round (20 seconds)</a:t>
            </a:r>
          </a:p>
          <a:p>
            <a:pPr marL="548640" lvl="2" indent="-228600"/>
            <a:r>
              <a:rPr lang="en-US" sz="1100" b="0" i="0" u="none" strike="noStrike" cap="none" dirty="0">
                <a:solidFill>
                  <a:schemeClr val="tx1"/>
                </a:solidFill>
                <a:latin typeface="Arial"/>
                <a:ea typeface="Arial"/>
                <a:cs typeface="Arial"/>
                <a:sym typeface="Arial"/>
              </a:rPr>
              <a:t>A speaks, B listens</a:t>
            </a:r>
          </a:p>
          <a:p>
            <a:pPr marL="548640" lvl="2" indent="-228600"/>
            <a:endParaRPr lang="en-US" sz="1100" b="0" i="0" u="none" strike="noStrike" cap="none" dirty="0">
              <a:solidFill>
                <a:schemeClr val="tx1"/>
              </a:solidFill>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1" u="none" strike="noStrike" cap="none" dirty="0">
                <a:solidFill>
                  <a:schemeClr val="tx1"/>
                </a:solidFill>
                <a:latin typeface="Arial"/>
                <a:ea typeface="Arial"/>
                <a:cs typeface="Arial"/>
                <a:sym typeface="Arial"/>
              </a:rPr>
              <a:t>*If presenting virtually, read all the directions and have participants discuss on their own in breakout rooms. Create breakout rooms ahead of time. </a:t>
            </a:r>
            <a:endParaRPr lang="en-US" sz="1100" b="0" i="1" u="none" strike="noStrike" cap="none" dirty="0">
              <a:solidFill>
                <a:srgbClr val="000000"/>
              </a:solidFill>
              <a:latin typeface="Arial"/>
              <a:ea typeface="Arial"/>
              <a:cs typeface="Arial"/>
              <a:sym typeface="Arial"/>
            </a:endParaRPr>
          </a:p>
          <a:p>
            <a:pPr marL="548640" lvl="2" indent="-228600"/>
            <a:endParaRPr lang="en-US" sz="1100" b="0" i="1" u="none" strike="noStrike" cap="none" dirty="0">
              <a:solidFill>
                <a:schemeClr val="tx1"/>
              </a:solidFill>
              <a:latin typeface="Arial"/>
              <a:ea typeface="Arial"/>
              <a:cs typeface="Arial"/>
              <a:sym typeface="Arial"/>
            </a:endParaRPr>
          </a:p>
          <a:p>
            <a:pPr marL="171450" lvl="0" indent="-171450"/>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Ask if anyone has any questions or comments to share before moving on. </a:t>
            </a:r>
          </a:p>
          <a:p>
            <a:pPr marL="9144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endParaRPr lang="en-US" sz="1100" b="0" i="1" u="none" strike="noStrike" cap="none" dirty="0">
              <a:solidFill>
                <a:schemeClr val="tx1"/>
              </a:solidFill>
              <a:latin typeface="+mn-lt"/>
              <a:ea typeface="Arial"/>
              <a:cs typeface="Arial"/>
              <a:sym typeface="Arial"/>
            </a:endParaRPr>
          </a:p>
        </p:txBody>
      </p:sp>
    </p:spTree>
    <p:extLst>
      <p:ext uri="{BB962C8B-B14F-4D97-AF65-F5344CB8AC3E}">
        <p14:creationId xmlns:p14="http://schemas.microsoft.com/office/powerpoint/2010/main" val="2923056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C0C41-2D71-D0F4-1B35-F48A07F9A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7B095-D61D-23A1-830D-9607092800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EB5D6E-98DD-5135-2B94-B8417D8176C5}"/>
              </a:ext>
            </a:extLst>
          </p:cNvPr>
          <p:cNvSpPr>
            <a:spLocks noGrp="1"/>
          </p:cNvSpPr>
          <p:nvPr>
            <p:ph type="body" idx="1"/>
          </p:nvPr>
        </p:nvSpPr>
        <p:spPr/>
        <p:txBody>
          <a:bodyPr/>
          <a:lstStyle/>
          <a:p>
            <a:pPr marL="158750" indent="0">
              <a:buNone/>
            </a:pPr>
            <a:r>
              <a:rPr lang="en-US" sz="1100" b="1" i="0" u="none" strike="noStrike" cap="none" dirty="0">
                <a:solidFill>
                  <a:srgbClr val="000000"/>
                </a:solidFill>
                <a:latin typeface="Trebuchet MS" panose="020B0603020202020204" pitchFamily="34" charset="0"/>
                <a:ea typeface="Trebuchet MS" panose="020B0603020202020204" pitchFamily="34" charset="0"/>
                <a:cs typeface="Arial"/>
                <a:sym typeface="Arial"/>
              </a:rPr>
              <a:t>What Does Fluency Look Like at School?</a:t>
            </a:r>
          </a:p>
        </p:txBody>
      </p:sp>
    </p:spTree>
    <p:extLst>
      <p:ext uri="{BB962C8B-B14F-4D97-AF65-F5344CB8AC3E}">
        <p14:creationId xmlns:p14="http://schemas.microsoft.com/office/powerpoint/2010/main" val="40082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0532E0D-75F7-3630-48C4-D9697098333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0696990-E315-EC72-B8B9-50FD13BE90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237B5693-1F51-114F-2684-9F7C79B80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b="1"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Welcome</a:t>
            </a: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 we are glad you are here. </a:t>
            </a:r>
          </a:p>
          <a:p>
            <a:pPr marL="0" marR="0" lvl="0" indent="0">
              <a:lnSpc>
                <a:spcPct val="115000"/>
              </a:lnSpc>
              <a:buFont typeface="Symbol" panose="05050102010706020507" pitchFamily="18" charset="2"/>
              <a:buNone/>
            </a:pPr>
            <a:endPar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endParaRPr>
          </a:p>
          <a:p>
            <a:pPr marL="0" marR="0" lvl="0" indent="0">
              <a:lnSpc>
                <a:spcPct val="115000"/>
              </a:lnSpc>
              <a:buFont typeface="Symbol" panose="05050102010706020507" pitchFamily="18" charset="2"/>
              <a:buNone/>
            </a:pP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Share your name, title and contact details</a:t>
            </a:r>
          </a:p>
          <a:p>
            <a:pPr marL="171450" marR="0" lvl="0" indent="-301752">
              <a:lnSpc>
                <a:spcPct val="115000"/>
              </a:lnSpc>
            </a:pP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If time, share a bit about your journey as an educator and/or parent that would be relevant to this session. </a:t>
            </a:r>
          </a:p>
          <a:p>
            <a:pPr marL="0" marR="0" lvl="0" indent="0">
              <a:lnSpc>
                <a:spcPct val="115000"/>
              </a:lnSpc>
              <a:spcAft>
                <a:spcPts val="800"/>
              </a:spcAft>
              <a:buFont typeface="Symbol" panose="05050102010706020507" pitchFamily="18" charset="2"/>
              <a:buNone/>
            </a:pPr>
            <a:endPar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endParaRPr>
          </a:p>
          <a:p>
            <a:pPr marL="0" marR="0" lvl="0" indent="0">
              <a:lnSpc>
                <a:spcPct val="115000"/>
              </a:lnSpc>
              <a:spcAft>
                <a:spcPts val="800"/>
              </a:spcAft>
              <a:buFont typeface="Symbol" panose="05050102010706020507" pitchFamily="18" charset="2"/>
              <a:buNone/>
            </a:pP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Logistics: Share the following points that match your circumstance</a:t>
            </a:r>
          </a:p>
          <a:p>
            <a:pPr marL="0"/>
            <a:r>
              <a:rPr lang="en-US" sz="1100" b="0" i="0" u="none" strike="noStrike" cap="none" dirty="0">
                <a:solidFill>
                  <a:srgbClr val="000000"/>
                </a:solidFill>
                <a:effectLst/>
                <a:latin typeface="+mn-lt"/>
                <a:ea typeface="Trebuchet MS" panose="020B0603020202020204" pitchFamily="34" charset="0"/>
                <a:cs typeface="Arial"/>
                <a:sym typeface="Arial"/>
              </a:rPr>
              <a:t>This presentation includes active captions.</a:t>
            </a:r>
          </a:p>
          <a:p>
            <a:pPr marL="0"/>
            <a:r>
              <a:rPr lang="en-US" sz="1100" b="0" i="0" u="none" strike="noStrike" cap="none" dirty="0">
                <a:solidFill>
                  <a:srgbClr val="000000"/>
                </a:solidFill>
                <a:effectLst/>
                <a:latin typeface="+mn-lt"/>
                <a:ea typeface="Trebuchet MS" panose="020B0603020202020204" pitchFamily="34" charset="0"/>
                <a:cs typeface="Arial"/>
                <a:sym typeface="Arial"/>
              </a:rPr>
              <a:t>Presenters will be using a microphone.</a:t>
            </a:r>
          </a:p>
          <a:p>
            <a:pPr marL="0"/>
            <a:r>
              <a:rPr lang="en-US" sz="1100" b="0" i="0" u="none" strike="noStrike" cap="none" dirty="0">
                <a:solidFill>
                  <a:srgbClr val="000000"/>
                </a:solidFill>
                <a:latin typeface="+mn-lt"/>
                <a:ea typeface="Trebuchet MS" panose="020B0603020202020204" pitchFamily="34" charset="0"/>
                <a:cs typeface="Arial"/>
                <a:sym typeface="Arial"/>
              </a:rPr>
              <a:t>W</a:t>
            </a:r>
            <a:r>
              <a:rPr lang="en-US" sz="1100" b="0" i="0" u="none" strike="noStrike" cap="none" dirty="0">
                <a:solidFill>
                  <a:srgbClr val="000000"/>
                </a:solidFill>
                <a:effectLst/>
                <a:latin typeface="+mn-lt"/>
                <a:ea typeface="Trebuchet MS" panose="020B0603020202020204" pitchFamily="34" charset="0"/>
                <a:cs typeface="Arial"/>
                <a:sym typeface="Arial"/>
              </a:rPr>
              <a:t>e ask that audience members use a microphone when asking questions.</a:t>
            </a:r>
          </a:p>
          <a:p>
            <a:pPr marL="0"/>
            <a:r>
              <a:rPr lang="en-US" sz="1100" b="0" i="0" u="none" strike="noStrike" cap="none" dirty="0">
                <a:solidFill>
                  <a:srgbClr val="000000"/>
                </a:solidFill>
                <a:effectLst/>
                <a:latin typeface="+mn-lt"/>
                <a:ea typeface="Trebuchet MS" panose="020B0603020202020204" pitchFamily="34" charset="0"/>
                <a:cs typeface="Arial"/>
                <a:sym typeface="Arial"/>
              </a:rPr>
              <a:t>Presenters will be reading the content </a:t>
            </a:r>
            <a:r>
              <a:rPr lang="en-US" sz="1100" b="0" i="0" u="none" strike="noStrike" cap="none" dirty="0">
                <a:solidFill>
                  <a:srgbClr val="000000"/>
                </a:solidFill>
                <a:latin typeface="+mn-lt"/>
                <a:ea typeface="Trebuchet MS" panose="020B0603020202020204" pitchFamily="34" charset="0"/>
                <a:cs typeface="Arial"/>
                <a:sym typeface="Arial"/>
              </a:rPr>
              <a:t>on each slide to </a:t>
            </a:r>
            <a:r>
              <a:rPr lang="en-US" sz="1100" b="0" i="0" u="none" strike="noStrike" cap="none" dirty="0">
                <a:solidFill>
                  <a:srgbClr val="000000"/>
                </a:solidFill>
                <a:effectLst/>
                <a:latin typeface="+mn-lt"/>
                <a:ea typeface="Trebuchet MS" panose="020B0603020202020204" pitchFamily="34" charset="0"/>
                <a:cs typeface="Arial"/>
                <a:sym typeface="Arial"/>
              </a:rPr>
              <a:t>ensure that it is accessible for ALL participants.</a:t>
            </a:r>
          </a:p>
          <a:p>
            <a:pPr marL="0"/>
            <a:endParaRPr lang="en-US" sz="1100" b="0" i="0" u="none" strike="noStrike" cap="none" dirty="0">
              <a:solidFill>
                <a:srgbClr val="000000"/>
              </a:solidFill>
              <a:latin typeface="+mn-lt"/>
              <a:ea typeface="Trebuchet MS" panose="020B0603020202020204" pitchFamily="34" charset="0"/>
              <a:cs typeface="Arial"/>
              <a:sym typeface="Arial"/>
            </a:endParaRPr>
          </a:p>
          <a:p>
            <a:pPr marL="0" indent="0">
              <a:buNone/>
            </a:pPr>
            <a:r>
              <a:rPr lang="en-US" sz="1100" b="0" i="1" u="none" strike="noStrike" cap="none" dirty="0">
                <a:solidFill>
                  <a:srgbClr val="000000"/>
                </a:solidFill>
                <a:latin typeface="+mn-lt"/>
                <a:ea typeface="Trebuchet MS" panose="020B0603020202020204" pitchFamily="34" charset="0"/>
                <a:cs typeface="Arial"/>
                <a:sym typeface="Arial"/>
              </a:rPr>
              <a:t>Note for presenters: </a:t>
            </a:r>
            <a:r>
              <a:rPr lang="en-US" sz="1100" b="0" i="0" u="none" strike="noStrike" cap="none" dirty="0">
                <a:solidFill>
                  <a:srgbClr val="000000"/>
                </a:solidFill>
                <a:latin typeface="+mn-lt"/>
                <a:ea typeface="Trebuchet MS" panose="020B0603020202020204" pitchFamily="34" charset="0"/>
                <a:cs typeface="Arial"/>
                <a:sym typeface="Arial"/>
              </a:rPr>
              <a:t>For accessibility, you must read the words on the slides. The words </a:t>
            </a:r>
            <a:r>
              <a:rPr lang="en-US" sz="1100" b="1" i="0" u="none" strike="noStrike" cap="none" dirty="0">
                <a:solidFill>
                  <a:srgbClr val="000000"/>
                </a:solidFill>
                <a:latin typeface="+mn-lt"/>
                <a:ea typeface="Trebuchet MS" panose="020B0603020202020204" pitchFamily="34" charset="0"/>
                <a:cs typeface="Arial"/>
                <a:sym typeface="Arial"/>
              </a:rPr>
              <a:t>bolded</a:t>
            </a:r>
            <a:r>
              <a:rPr lang="en-US" sz="1100" b="0" i="0" u="none" strike="noStrike" cap="none" dirty="0">
                <a:solidFill>
                  <a:srgbClr val="000000"/>
                </a:solidFill>
                <a:latin typeface="+mn-lt"/>
                <a:ea typeface="Trebuchet MS" panose="020B0603020202020204" pitchFamily="34" charset="0"/>
                <a:cs typeface="Arial"/>
                <a:sym typeface="Arial"/>
              </a:rPr>
              <a:t> in the notes are the words from the slide.</a:t>
            </a:r>
          </a:p>
          <a:p>
            <a:pPr marL="171450" indent="-171450" algn="l" rtl="0" fontAlgn="base"/>
            <a:endParaRPr lang="en-US" baseline="0" dirty="0">
              <a:latin typeface="+mn-lt"/>
            </a:endParaRPr>
          </a:p>
        </p:txBody>
      </p:sp>
    </p:spTree>
    <p:extLst>
      <p:ext uri="{BB962C8B-B14F-4D97-AF65-F5344CB8AC3E}">
        <p14:creationId xmlns:p14="http://schemas.microsoft.com/office/powerpoint/2010/main" val="1934196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14B2BE0-EDAC-327B-A51D-4D0D9C29245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9DF5664-2AEE-3C7D-79D1-F4F8ED9099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684C60B-4DC9-7FD8-7987-3E5E7F8FA5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rtl="0" fontAlgn="base">
              <a:buNone/>
            </a:pPr>
            <a:r>
              <a:rPr lang="en-US" sz="1100" b="0" i="0" u="none" strike="noStrike" dirty="0">
                <a:solidFill>
                  <a:srgbClr val="333333"/>
                </a:solidFill>
                <a:effectLst/>
                <a:latin typeface="+mn-lt"/>
              </a:rPr>
              <a:t>Let’s explore how </a:t>
            </a:r>
            <a:r>
              <a:rPr lang="en-US" sz="1100" b="1" i="0" u="none" strike="noStrike" dirty="0">
                <a:solidFill>
                  <a:srgbClr val="333333"/>
                </a:solidFill>
                <a:effectLst/>
                <a:latin typeface="+mn-lt"/>
              </a:rPr>
              <a:t>fluency </a:t>
            </a:r>
            <a:r>
              <a:rPr lang="en-US" sz="1100" b="0" i="0" u="none" strike="noStrike" dirty="0">
                <a:solidFill>
                  <a:srgbClr val="333333"/>
                </a:solidFill>
                <a:effectLst/>
                <a:latin typeface="+mn-lt"/>
              </a:rPr>
              <a:t>is reflected in the </a:t>
            </a:r>
            <a:r>
              <a:rPr lang="en-US" sz="1100" b="1" i="0" u="none" strike="noStrike" dirty="0">
                <a:solidFill>
                  <a:srgbClr val="333333"/>
                </a:solidFill>
                <a:effectLst/>
                <a:latin typeface="+mn-lt"/>
              </a:rPr>
              <a:t>Colorado Academic Standards (CAS).</a:t>
            </a:r>
          </a:p>
          <a:p>
            <a:pPr marL="0" indent="0" algn="l" rtl="0" fontAlgn="base">
              <a:buNone/>
            </a:pPr>
            <a:endParaRPr lang="en-US" sz="1100" b="0" i="0" u="none" strike="noStrike" dirty="0">
              <a:solidFill>
                <a:srgbClr val="333333"/>
              </a:solidFill>
              <a:effectLst/>
              <a:latin typeface="+mn-lt"/>
            </a:endParaRPr>
          </a:p>
          <a:p>
            <a:pPr marL="0" indent="0" algn="l" rtl="0" fontAlgn="base">
              <a:buNone/>
            </a:pPr>
            <a:r>
              <a:rPr lang="en-US" sz="1100" b="0" i="0" u="none" strike="noStrike" dirty="0">
                <a:solidFill>
                  <a:srgbClr val="333333"/>
                </a:solidFill>
                <a:effectLst/>
                <a:latin typeface="+mn-lt"/>
              </a:rPr>
              <a:t>Created by Coloradans for Colorado children, the Colorado Academic Standards provide a grade-by-grade road map to help ensure children are successful in college, careers, and life. The standards aim to improve what children learn and how they learn in 12 content areas while emphasizing critical thinking, creativity, problem solving, collaboration, and communication as essential skills for life in the 21st century.</a:t>
            </a:r>
            <a:r>
              <a:rPr lang="en-US" sz="1100" b="0" i="0" dirty="0">
                <a:solidFill>
                  <a:srgbClr val="444444"/>
                </a:solidFill>
                <a:effectLst/>
                <a:latin typeface="+mn-lt"/>
              </a:rPr>
              <a:t>​</a:t>
            </a:r>
          </a:p>
          <a:p>
            <a:pPr marL="285750" indent="-285750" algn="l" rtl="0" fontAlgn="base"/>
            <a:r>
              <a:rPr lang="en-US" sz="1100" b="0" i="0" u="none" strike="noStrike" dirty="0">
                <a:solidFill>
                  <a:srgbClr val="000000"/>
                </a:solidFill>
                <a:effectLst/>
                <a:latin typeface="+mn-lt"/>
              </a:rPr>
              <a:t>To support families, communities, and teachers in realizing the goals of the Colorado Academic Standards (CAS), the Colorado Family and Community Guides provide overviews of the learning expectations for children. </a:t>
            </a:r>
            <a:r>
              <a:rPr lang="en-US" sz="1100" b="0" i="0" dirty="0">
                <a:solidFill>
                  <a:srgbClr val="444444"/>
                </a:solidFill>
                <a:effectLst/>
                <a:latin typeface="+mn-lt"/>
              </a:rPr>
              <a:t>​</a:t>
            </a:r>
          </a:p>
          <a:p>
            <a:pPr marL="285750" indent="-285750" algn="l" rtl="0" fontAlgn="base"/>
            <a:r>
              <a:rPr lang="en-US" sz="1100" b="0" i="0" u="none" strike="noStrike" dirty="0">
                <a:solidFill>
                  <a:srgbClr val="000000"/>
                </a:solidFill>
                <a:effectLst/>
                <a:latin typeface="+mn-lt"/>
              </a:rPr>
              <a:t>These guides offer some learning experiences children may engage in at school that may also be supported at home.</a:t>
            </a:r>
            <a:r>
              <a:rPr lang="en-US" sz="1100" b="0" i="0" dirty="0">
                <a:solidFill>
                  <a:srgbClr val="444444"/>
                </a:solidFill>
                <a:effectLst/>
                <a:latin typeface="+mn-lt"/>
              </a:rPr>
              <a:t>​</a:t>
            </a:r>
            <a:endParaRPr lang="en-US" sz="1100" b="0" i="0" u="none" strike="noStrike" dirty="0">
              <a:solidFill>
                <a:srgbClr val="444444"/>
              </a:solidFill>
              <a:effectLst/>
              <a:latin typeface="+mn-lt"/>
            </a:endParaRPr>
          </a:p>
          <a:p>
            <a:pPr marL="285750" indent="-285750" algn="l" rtl="0" fontAlgn="base"/>
            <a:r>
              <a:rPr lang="en-US" sz="1100" b="0" i="0" u="none" strike="noStrike" dirty="0">
                <a:solidFill>
                  <a:srgbClr val="000000"/>
                </a:solidFill>
                <a:effectLst/>
                <a:latin typeface="+mn-lt"/>
              </a:rPr>
              <a:t>As always, the best place to learn about what your child is learning is from your child's teacher.</a:t>
            </a:r>
            <a:r>
              <a:rPr lang="en-US" sz="1100" b="0" i="0" dirty="0">
                <a:solidFill>
                  <a:srgbClr val="444444"/>
                </a:solidFill>
                <a:effectLst/>
                <a:latin typeface="+mn-lt"/>
              </a:rPr>
              <a:t>​</a:t>
            </a:r>
          </a:p>
          <a:p>
            <a:pPr marL="0" indent="0" algn="l" rtl="0" fontAlgn="base">
              <a:buNone/>
            </a:pPr>
            <a:endParaRPr lang="en-US" sz="1100" b="0" i="0" dirty="0">
              <a:solidFill>
                <a:srgbClr val="444444"/>
              </a:solidFill>
              <a:effectLst/>
              <a:latin typeface="+mn-lt"/>
            </a:endParaRPr>
          </a:p>
          <a:p>
            <a:pPr marL="0" lvl="0" indent="0" algn="l" rtl="0" fontAlgn="base">
              <a:buNone/>
            </a:pPr>
            <a:r>
              <a:rPr lang="en-US" sz="1100" b="1" dirty="0">
                <a:latin typeface="+mn-lt"/>
              </a:rPr>
              <a:t>Expectations for Second Grade</a:t>
            </a:r>
          </a:p>
          <a:p>
            <a:pPr>
              <a:lnSpc>
                <a:spcPct val="100000"/>
              </a:lnSpc>
            </a:pPr>
            <a:r>
              <a:rPr lang="en-US" sz="1100" b="1" i="0" u="none" strike="noStrike" cap="none" dirty="0">
                <a:solidFill>
                  <a:schemeClr val="tx1"/>
                </a:solidFill>
                <a:latin typeface="+mn-lt"/>
                <a:ea typeface="Calibri"/>
                <a:cs typeface="Arial"/>
                <a:sym typeface="Arial"/>
              </a:rPr>
              <a:t>Reading for All Purposes: </a:t>
            </a:r>
            <a:r>
              <a:rPr lang="en-US" sz="1100" b="1" i="0" u="none" strike="noStrike" cap="none" dirty="0">
                <a:solidFill>
                  <a:schemeClr val="tx1"/>
                </a:solidFill>
                <a:latin typeface="+mn-lt"/>
                <a:ea typeface="Trebuchet MS" panose="020B0603020202020204" pitchFamily="34" charset="0"/>
                <a:cs typeface="Arial"/>
                <a:sym typeface="Arial"/>
              </a:rPr>
              <a:t>read fluently (with proper speed, accuracy, and expression, what we defined as prosody earlier in the presentation, by using skills and strategies to help them understand books, stories, poems and informational books (“how to” books, instructions).</a:t>
            </a:r>
            <a:endParaRPr lang="en-US" sz="1100" b="1" i="0" u="none" strike="noStrike" cap="none" dirty="0">
              <a:solidFill>
                <a:schemeClr val="tx1"/>
              </a:solidFill>
              <a:latin typeface="+mn-lt"/>
              <a:ea typeface="Calibri"/>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endParaRPr lang="en-US" sz="1100" b="1" dirty="0">
              <a:latin typeface="+mn-lt"/>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sz="1100" b="1" dirty="0">
                <a:latin typeface="+mn-lt"/>
              </a:rPr>
              <a:t>You May Find Students sections. ​</a:t>
            </a:r>
          </a:p>
          <a:p>
            <a:pPr>
              <a:lnSpc>
                <a:spcPct val="100000"/>
              </a:lnSpc>
            </a:pPr>
            <a:r>
              <a:rPr lang="en-US" sz="1100" b="1" i="0" u="none" strike="noStrike" cap="none" dirty="0">
                <a:solidFill>
                  <a:schemeClr val="tx1"/>
                </a:solidFill>
                <a:latin typeface="+mn-lt"/>
                <a:ea typeface="Trebuchet MS" panose="020B0603020202020204" pitchFamily="34" charset="0"/>
                <a:cs typeface="Arial"/>
                <a:sym typeface="Arial"/>
              </a:rPr>
              <a:t>Using phonics and knowledge of words (spelling patterns, root words, prefixes, and suffixes) to read fluently (with appropriate speed, accuracy, and expression)</a:t>
            </a:r>
          </a:p>
          <a:p>
            <a:pPr>
              <a:lnSpc>
                <a:spcPct val="100000"/>
              </a:lnSpc>
            </a:pPr>
            <a:r>
              <a:rPr lang="en-US" sz="1100" b="1" i="0" u="none" strike="noStrike" cap="none" dirty="0">
                <a:solidFill>
                  <a:schemeClr val="tx1"/>
                </a:solidFill>
                <a:latin typeface="+mn-lt"/>
                <a:ea typeface="Trebuchet MS" panose="020B0603020202020204" pitchFamily="34" charset="0"/>
                <a:cs typeface="Arial"/>
                <a:sym typeface="Arial"/>
              </a:rPr>
              <a:t>Using decoding skills (sound out and pronounce) to read and understand stories, informational books, and opinion pieces</a:t>
            </a:r>
            <a:endParaRPr lang="en-US" sz="1100" dirty="0">
              <a:latin typeface="+mn-lt"/>
            </a:endParaRPr>
          </a:p>
          <a:p>
            <a:pPr marL="0" marR="0" lvl="0" indent="0" algn="l" defTabSz="914400" rtl="0" eaLnBrk="1" fontAlgn="base" latinLnBrk="0" hangingPunct="1">
              <a:lnSpc>
                <a:spcPct val="100000"/>
              </a:lnSpc>
              <a:spcBef>
                <a:spcPts val="0"/>
              </a:spcBef>
              <a:spcAft>
                <a:spcPts val="0"/>
              </a:spcAft>
              <a:buClr>
                <a:srgbClr val="000000"/>
              </a:buClr>
              <a:buSzPts val="1100"/>
              <a:buNone/>
              <a:tabLst/>
              <a:defRPr/>
            </a:pPr>
            <a:endParaRPr lang="en-US" sz="1100" dirty="0">
              <a:latin typeface="+mn-lt"/>
            </a:endParaRPr>
          </a:p>
          <a:p>
            <a:pPr marL="171450" marR="0" lvl="0" indent="-171450" algn="l" defTabSz="914400" rtl="0" eaLnBrk="1" fontAlgn="base" latinLnBrk="0" hangingPunct="1">
              <a:lnSpc>
                <a:spcPct val="100000"/>
              </a:lnSpc>
              <a:spcBef>
                <a:spcPts val="0"/>
              </a:spcBef>
              <a:spcAft>
                <a:spcPts val="0"/>
              </a:spcAft>
              <a:buClr>
                <a:srgbClr val="000000"/>
              </a:buClr>
              <a:buSzPts val="1100"/>
              <a:tabLst/>
              <a:defRPr/>
            </a:pPr>
            <a:r>
              <a:rPr lang="en-US" sz="1100" b="0" i="0" u="none" strike="noStrike" dirty="0">
                <a:solidFill>
                  <a:srgbClr val="444444"/>
                </a:solidFill>
                <a:effectLst/>
                <a:latin typeface="+mn-lt"/>
              </a:rPr>
              <a:t>The bit.ly is attached for parents to save the link to the </a:t>
            </a:r>
            <a:r>
              <a:rPr lang="en-US" sz="1100" b="0" i="0" u="sng" strike="noStrike" dirty="0">
                <a:solidFill>
                  <a:srgbClr val="0097A7"/>
                </a:solidFill>
                <a:effectLst/>
                <a:latin typeface="+mn-lt"/>
                <a:hlinkClick r:id="rId3"/>
              </a:rPr>
              <a:t>Family and Community Guides to the Colorado Academic Standards</a:t>
            </a:r>
            <a:endParaRPr lang="en-US" sz="1100" dirty="0">
              <a:latin typeface="+mn-lt"/>
              <a:hlinkClick r:id="rId3"/>
            </a:endParaRPr>
          </a:p>
        </p:txBody>
      </p:sp>
    </p:spTree>
    <p:extLst>
      <p:ext uri="{BB962C8B-B14F-4D97-AF65-F5344CB8AC3E}">
        <p14:creationId xmlns:p14="http://schemas.microsoft.com/office/powerpoint/2010/main" val="2151691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560A8549-C446-0CEA-3B22-B3FCD3123229}"/>
            </a:ext>
          </a:extLst>
        </p:cNvPr>
        <p:cNvGrpSpPr/>
        <p:nvPr/>
      </p:nvGrpSpPr>
      <p:grpSpPr>
        <a:xfrm>
          <a:off x="0" y="0"/>
          <a:ext cx="0" cy="0"/>
          <a:chOff x="0" y="0"/>
          <a:chExt cx="0" cy="0"/>
        </a:xfrm>
      </p:grpSpPr>
      <p:sp>
        <p:nvSpPr>
          <p:cNvPr id="655" name="Google Shape;655;g64c0e98f07_0_4:notes">
            <a:extLst>
              <a:ext uri="{FF2B5EF4-FFF2-40B4-BE49-F238E27FC236}">
                <a16:creationId xmlns:a16="http://schemas.microsoft.com/office/drawing/2014/main" id="{9AA82651-7C89-46F0-7DB3-C919343784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a:extLst>
              <a:ext uri="{FF2B5EF4-FFF2-40B4-BE49-F238E27FC236}">
                <a16:creationId xmlns:a16="http://schemas.microsoft.com/office/drawing/2014/main" id="{11CD5C8A-7388-146E-F193-BDF523ED31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Trebuchet MS" panose="020B0603020202020204" pitchFamily="34" charset="0"/>
                <a:ea typeface="Calibri" panose="020F0502020204030204"/>
                <a:cs typeface="Calibri" panose="020F0502020204030204"/>
              </a:rPr>
              <a:t>As we reviewed earlier in the presentation, the READ Act contains minimum reading competency skills for reading fluency in grades 1-3, which are part of the Colorado Academic Standards for Reading and Writing.</a:t>
            </a:r>
          </a:p>
          <a:p>
            <a:endParaRPr lang="en-US" sz="1100" dirty="0">
              <a:latin typeface="Trebuchet MS" panose="020B0603020202020204" pitchFamily="34" charset="0"/>
              <a:ea typeface="Calibri" panose="020F0502020204030204"/>
              <a:cs typeface="Calibri" panose="020F0502020204030204"/>
            </a:endParaRPr>
          </a:p>
          <a:p>
            <a:r>
              <a:rPr lang="en-US" sz="1100" dirty="0">
                <a:latin typeface="Trebuchet MS" panose="020B0603020202020204" pitchFamily="34" charset="0"/>
                <a:ea typeface="Calibri" panose="020F0502020204030204"/>
                <a:cs typeface="Calibri" panose="020F0502020204030204"/>
              </a:rPr>
              <a:t>As a reminder, </a:t>
            </a:r>
            <a:r>
              <a:rPr lang="en-US" sz="1100" b="1" dirty="0">
                <a:latin typeface="Trebuchet MS" panose="020B0603020202020204" pitchFamily="34" charset="0"/>
                <a:ea typeface="Calibri" panose="020F0502020204030204"/>
                <a:cs typeface="Calibri" panose="020F0502020204030204"/>
              </a:rPr>
              <a:t>fluency rate expectations align to Hasbrouck and Tindal fluency norms, are first measured in first grade, include grade appropriate irregularly spelled words and in 2</a:t>
            </a:r>
            <a:r>
              <a:rPr lang="en-US" sz="1100" b="1" baseline="30000" dirty="0">
                <a:latin typeface="Trebuchet MS" panose="020B0603020202020204" pitchFamily="34" charset="0"/>
                <a:ea typeface="Calibri" panose="020F0502020204030204"/>
                <a:cs typeface="Calibri" panose="020F0502020204030204"/>
              </a:rPr>
              <a:t>nd</a:t>
            </a:r>
            <a:r>
              <a:rPr lang="en-US" sz="1100" b="1" dirty="0">
                <a:latin typeface="Trebuchet MS" panose="020B0603020202020204" pitchFamily="34" charset="0"/>
                <a:ea typeface="Calibri" panose="020F0502020204030204"/>
                <a:cs typeface="Calibri" panose="020F0502020204030204"/>
              </a:rPr>
              <a:t> and third grades, attention to prosody is expected</a:t>
            </a:r>
          </a:p>
        </p:txBody>
      </p:sp>
    </p:spTree>
    <p:extLst>
      <p:ext uri="{BB962C8B-B14F-4D97-AF65-F5344CB8AC3E}">
        <p14:creationId xmlns:p14="http://schemas.microsoft.com/office/powerpoint/2010/main" val="2566242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917B4D83-2281-D828-8E3C-98BE5D0D22C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25E265BC-8EBE-2061-D02E-8139394362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AE419136-4C9E-7E10-19E6-6E74E2AAED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latin typeface="+mn-lt"/>
                <a:ea typeface="Trebuchet MS" panose="020B0603020202020204" pitchFamily="34" charset="0"/>
                <a:cs typeface="Arial"/>
                <a:sym typeface="Arial"/>
              </a:rPr>
              <a:t>Fluency is best taught direct, explicitly, and systematically, and then practiced until skills become automatic so children can shift their attention to comprehend what they read.</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mn-lt"/>
                <a:ea typeface="Arial"/>
                <a:cs typeface="Arial"/>
                <a:sym typeface="Arial"/>
              </a:rPr>
              <a:t>Fluency continues to develop along a continuum of increasing complexity. </a:t>
            </a:r>
            <a:endParaRPr lang="en-US" sz="1100" b="0" i="0" u="none" strike="noStrike" cap="none" dirty="0">
              <a:solidFill>
                <a:srgbClr val="F7F7F7"/>
              </a:solidFill>
              <a:latin typeface="+mn-lt"/>
              <a:ea typeface="Trebuchet MS" panose="020B0603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1" i="0" u="none" strike="noStrike" cap="none" dirty="0">
              <a:solidFill>
                <a:srgbClr val="000000"/>
              </a:solidFill>
              <a:latin typeface="+mn-lt"/>
              <a:ea typeface="Trebuchet MS" panose="020B0603020202020204" pitchFamily="34" charset="0"/>
              <a:cs typeface="Arial"/>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1" i="0" u="none" strike="noStrike" cap="none" dirty="0">
                <a:solidFill>
                  <a:srgbClr val="000000"/>
                </a:solidFill>
                <a:latin typeface="+mn-lt"/>
                <a:ea typeface="Trebuchet MS" panose="020B0603020202020204" pitchFamily="34" charset="0"/>
                <a:cs typeface="Arial"/>
                <a:sym typeface="Century Gothic"/>
              </a:rPr>
              <a:t>Explicit </a:t>
            </a:r>
            <a:r>
              <a:rPr lang="en-US" sz="1100" b="0" i="0" u="none" strike="noStrike" cap="none" dirty="0">
                <a:solidFill>
                  <a:srgbClr val="000000"/>
                </a:solidFill>
                <a:latin typeface="+mn-lt"/>
                <a:ea typeface="Trebuchet MS" panose="020B0603020202020204" pitchFamily="34" charset="0"/>
                <a:cs typeface="Arial"/>
                <a:sym typeface="Century Gothic"/>
              </a:rPr>
              <a:t>and</a:t>
            </a:r>
            <a:r>
              <a:rPr lang="en-US" sz="1100" b="1" i="0" u="none" strike="noStrike" cap="none" dirty="0">
                <a:solidFill>
                  <a:srgbClr val="000000"/>
                </a:solidFill>
                <a:latin typeface="+mn-lt"/>
                <a:ea typeface="Trebuchet MS" panose="020B0603020202020204" pitchFamily="34" charset="0"/>
                <a:cs typeface="Arial"/>
                <a:sym typeface="Century Gothic"/>
              </a:rPr>
              <a:t> direct</a:t>
            </a:r>
            <a:r>
              <a:rPr lang="en-US" sz="1100" b="0" i="0" u="none" strike="noStrike" cap="none" dirty="0">
                <a:solidFill>
                  <a:srgbClr val="000000"/>
                </a:solidFill>
                <a:latin typeface="+mn-lt"/>
                <a:ea typeface="Trebuchet MS" panose="020B0603020202020204" pitchFamily="34" charset="0"/>
                <a:cs typeface="Arial"/>
                <a:sym typeface="Century Gothic"/>
              </a:rPr>
              <a:t> means that the teacher explains and illustrates a new concept directly, without relying on students to discover it themselves or pick it up from some incidental examples. Children do not </a:t>
            </a:r>
            <a:r>
              <a:rPr lang="en" sz="1100" b="0" i="0" u="none" strike="noStrike" cap="none">
                <a:solidFill>
                  <a:schemeClr val="dk1"/>
                </a:solidFill>
                <a:latin typeface="+mn-lt"/>
                <a:ea typeface="Century Gothic"/>
                <a:cs typeface="Century Gothic"/>
                <a:sym typeface="Century Gothic"/>
              </a:rPr>
              <a:t>learn that print represents speech simply from exposure to books or print.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latin typeface="+mn-lt"/>
                <a:ea typeface="Trebuchet MS" panose="020B0603020202020204" pitchFamily="34" charset="0"/>
                <a:cs typeface="Arial"/>
                <a:sym typeface="Century Gothic"/>
              </a:rPr>
              <a:t>Instruction includes planned practice and application to meaningful reading and writing using a gradual release of responsibility. This is an instructional model in which:</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latin typeface="+mn-lt"/>
                <a:ea typeface="Arial"/>
                <a:cs typeface="Arial"/>
                <a:sym typeface="Century Gothic"/>
              </a:rPr>
              <a:t>The teacher models the skill first (</a:t>
            </a:r>
            <a:r>
              <a:rPr lang="en-US" sz="1100" b="1" i="0" u="none" strike="noStrike" cap="none" dirty="0">
                <a:solidFill>
                  <a:srgbClr val="000000"/>
                </a:solidFill>
                <a:latin typeface="+mn-lt"/>
                <a:ea typeface="Arial"/>
                <a:cs typeface="Arial"/>
                <a:sym typeface="Century Gothic"/>
              </a:rPr>
              <a:t>I do it</a:t>
            </a:r>
            <a:r>
              <a:rPr lang="en-US" sz="1100" b="0" i="0" u="none" strike="noStrike" cap="none" dirty="0">
                <a:solidFill>
                  <a:srgbClr val="000000"/>
                </a:solidFill>
                <a:latin typeface="+mn-lt"/>
                <a:ea typeface="Arial"/>
                <a:cs typeface="Arial"/>
                <a:sym typeface="Century Gothic"/>
              </a:rPr>
              <a:t>),</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latin typeface="+mn-lt"/>
                <a:ea typeface="Arial"/>
                <a:cs typeface="Arial"/>
                <a:sym typeface="Century Gothic"/>
              </a:rPr>
              <a:t>Then the teacher and students practice the skill together (</a:t>
            </a:r>
            <a:r>
              <a:rPr lang="en-US" sz="1100" b="1" i="0" u="none" strike="noStrike" cap="none" dirty="0">
                <a:solidFill>
                  <a:srgbClr val="000000"/>
                </a:solidFill>
                <a:latin typeface="+mn-lt"/>
                <a:ea typeface="Arial"/>
                <a:cs typeface="Arial"/>
                <a:sym typeface="Century Gothic"/>
              </a:rPr>
              <a:t>We do it</a:t>
            </a:r>
            <a:r>
              <a:rPr lang="en-US" sz="1100" b="0" i="0" u="none" strike="noStrike" cap="none" dirty="0">
                <a:solidFill>
                  <a:srgbClr val="000000"/>
                </a:solidFill>
                <a:latin typeface="+mn-lt"/>
                <a:ea typeface="Arial"/>
                <a:cs typeface="Arial"/>
                <a:sym typeface="Century Gothic"/>
              </a:rPr>
              <a:t>),</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latin typeface="+mn-lt"/>
                <a:ea typeface="Arial"/>
                <a:cs typeface="Arial"/>
                <a:sym typeface="Century Gothic"/>
              </a:rPr>
              <a:t>and finally, the students practice and apply the skills independently (</a:t>
            </a:r>
            <a:r>
              <a:rPr lang="en-US" sz="1100" b="1" i="0" u="none" strike="noStrike" cap="none" dirty="0">
                <a:solidFill>
                  <a:srgbClr val="000000"/>
                </a:solidFill>
                <a:latin typeface="+mn-lt"/>
                <a:ea typeface="Arial"/>
                <a:cs typeface="Arial"/>
                <a:sym typeface="Century Gothic"/>
              </a:rPr>
              <a:t>You do it</a:t>
            </a:r>
            <a:r>
              <a:rPr lang="en-US" sz="1100" b="0" i="0" u="none" strike="noStrike" cap="none" dirty="0">
                <a:solidFill>
                  <a:srgbClr val="000000"/>
                </a:solidFill>
                <a:latin typeface="+mn-lt"/>
                <a:ea typeface="Arial"/>
                <a:cs typeface="Arial"/>
                <a:sym typeface="Century Gothic"/>
              </a:rPr>
              <a: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latin typeface="+mn-lt"/>
                <a:ea typeface="Trebuchet MS" panose="020B0603020202020204" pitchFamily="34" charset="0"/>
                <a:cs typeface="Arial"/>
                <a:sym typeface="Arial"/>
              </a:rPr>
              <a:t>Although explicit instruction works for all children, it is particularly critical to for children who are struggling readers.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latin typeface="+mn-lt"/>
              <a:ea typeface="Trebuchet MS" panose="020B0603020202020204" pitchFamily="34" charset="0"/>
              <a:cs typeface="Arial"/>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1" i="0" u="none" strike="noStrike" cap="none" dirty="0">
                <a:solidFill>
                  <a:srgbClr val="000000"/>
                </a:solidFill>
                <a:latin typeface="+mn-lt"/>
                <a:ea typeface="Trebuchet MS" panose="020B0603020202020204" pitchFamily="34" charset="0"/>
                <a:cs typeface="Arial"/>
                <a:sym typeface="Century Gothic"/>
              </a:rPr>
              <a:t>Systematic </a:t>
            </a:r>
            <a:r>
              <a:rPr lang="en-US" sz="1100" b="0" i="0" u="none" strike="noStrike" cap="none" dirty="0">
                <a:solidFill>
                  <a:srgbClr val="000000"/>
                </a:solidFill>
                <a:latin typeface="+mn-lt"/>
                <a:ea typeface="Trebuchet MS" panose="020B0603020202020204" pitchFamily="34" charset="0"/>
                <a:cs typeface="Arial"/>
                <a:sym typeface="Century Gothic"/>
              </a:rPr>
              <a:t>and </a:t>
            </a:r>
            <a:r>
              <a:rPr lang="en-US" sz="1100" b="1" i="0" u="none" strike="noStrike" cap="none" dirty="0">
                <a:solidFill>
                  <a:srgbClr val="000000"/>
                </a:solidFill>
                <a:latin typeface="+mn-lt"/>
                <a:ea typeface="Trebuchet MS" panose="020B0603020202020204" pitchFamily="34" charset="0"/>
                <a:cs typeface="Arial"/>
                <a:sym typeface="Century Gothic"/>
              </a:rPr>
              <a:t>sequential</a:t>
            </a:r>
            <a:r>
              <a:rPr lang="en-US" sz="1100" b="0" i="0" u="none" strike="noStrike" cap="none" dirty="0">
                <a:solidFill>
                  <a:srgbClr val="000000"/>
                </a:solidFill>
                <a:latin typeface="+mn-lt"/>
                <a:ea typeface="Trebuchet MS" panose="020B0603020202020204" pitchFamily="34" charset="0"/>
                <a:cs typeface="Arial"/>
                <a:sym typeface="Century Gothic"/>
              </a:rPr>
              <a:t> means that concepts are presented within a defined scope and sequence in which more complex ideas or patterns build up from more </a:t>
            </a:r>
            <a:r>
              <a:rPr lang="en-US" sz="1100" b="1" i="0" u="none" strike="noStrike" cap="none" dirty="0">
                <a:solidFill>
                  <a:srgbClr val="000000"/>
                </a:solidFill>
                <a:latin typeface="+mn-lt"/>
                <a:ea typeface="Trebuchet MS" panose="020B0603020202020204" pitchFamily="34" charset="0"/>
                <a:cs typeface="Arial"/>
                <a:sym typeface="Century Gothic"/>
              </a:rPr>
              <a:t>simple</a:t>
            </a:r>
            <a:r>
              <a:rPr lang="en-US" sz="1100" b="0" i="0" u="none" strike="noStrike" cap="none" dirty="0">
                <a:solidFill>
                  <a:srgbClr val="000000"/>
                </a:solidFill>
                <a:latin typeface="+mn-lt"/>
                <a:ea typeface="Trebuchet MS" panose="020B0603020202020204" pitchFamily="34" charset="0"/>
                <a:cs typeface="Arial"/>
                <a:sym typeface="Century Gothic"/>
              </a:rPr>
              <a:t> skills to more </a:t>
            </a:r>
            <a:r>
              <a:rPr lang="en-US" sz="1100" b="1" i="0" u="none" strike="noStrike" cap="none" dirty="0">
                <a:solidFill>
                  <a:srgbClr val="000000"/>
                </a:solidFill>
                <a:latin typeface="+mn-lt"/>
                <a:ea typeface="Trebuchet MS" panose="020B0603020202020204" pitchFamily="34" charset="0"/>
                <a:cs typeface="Arial"/>
                <a:sym typeface="Century Gothic"/>
              </a:rPr>
              <a:t>complex </a:t>
            </a:r>
            <a:r>
              <a:rPr lang="en-US" sz="1100" b="0" i="0" u="none" strike="noStrike" cap="none" dirty="0">
                <a:solidFill>
                  <a:srgbClr val="000000"/>
                </a:solidFill>
                <a:latin typeface="+mn-lt"/>
                <a:ea typeface="Trebuchet MS" panose="020B0603020202020204" pitchFamily="34" charset="0"/>
                <a:cs typeface="Arial"/>
                <a:sym typeface="Century Gothic"/>
              </a:rPr>
              <a:t>skills.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latin typeface="+mn-lt"/>
                <a:ea typeface="Trebuchet MS" panose="020B0603020202020204" pitchFamily="34" charset="0"/>
                <a:cs typeface="Arial"/>
                <a:sym typeface="Arial"/>
              </a:rPr>
              <a:t>Fluency skills should be integrated to facilitate deep understanding of the text. </a:t>
            </a:r>
          </a:p>
          <a:p>
            <a:pPr marL="171450" lvl="0" indent="-171450" algn="l" rtl="0">
              <a:spcBef>
                <a:spcPts val="0"/>
              </a:spcBef>
              <a:spcAft>
                <a:spcPts val="0"/>
              </a:spcAft>
              <a:buClr>
                <a:schemeClr val="dk1"/>
              </a:buClr>
              <a:buSzPts val="1100"/>
            </a:pPr>
            <a:endParaRPr lang="en-US" sz="1100" b="0" i="0" u="none" strike="noStrike" cap="none" dirty="0">
              <a:solidFill>
                <a:srgbClr val="000000"/>
              </a:solidFill>
              <a:latin typeface="+mn-lt"/>
              <a:ea typeface="Trebuchet MS" panose="020B0603020202020204" pitchFamily="34" charset="0"/>
              <a:cs typeface="Arial"/>
              <a:sym typeface="Century Gothic"/>
            </a:endParaRPr>
          </a:p>
          <a:p>
            <a:pPr marL="0" lvl="0" indent="0" algn="l" rtl="0">
              <a:spcBef>
                <a:spcPts val="0"/>
              </a:spcBef>
              <a:spcAft>
                <a:spcPts val="0"/>
              </a:spcAft>
              <a:buClr>
                <a:schemeClr val="dk1"/>
              </a:buClr>
              <a:buSzPts val="1100"/>
              <a:buNone/>
            </a:pPr>
            <a:r>
              <a:rPr lang="en-US" sz="1100" b="1" i="0" u="none" strike="noStrike" cap="none" dirty="0">
                <a:solidFill>
                  <a:srgbClr val="000000"/>
                </a:solidFill>
                <a:latin typeface="+mn-lt"/>
                <a:ea typeface="Trebuchet MS" panose="020B0603020202020204" pitchFamily="34" charset="0"/>
                <a:cs typeface="Arial"/>
                <a:sym typeface="Century Gothic"/>
              </a:rPr>
              <a:t>Practice, Practice, Practice</a:t>
            </a:r>
          </a:p>
          <a:p>
            <a:pPr marL="171450" lvl="0" indent="-171450" algn="l" rtl="0">
              <a:spcBef>
                <a:spcPts val="0"/>
              </a:spcBef>
              <a:spcAft>
                <a:spcPts val="0"/>
              </a:spcAft>
              <a:buClr>
                <a:schemeClr val="dk1"/>
              </a:buClr>
              <a:buSzPts val="1100"/>
            </a:pPr>
            <a:r>
              <a:rPr lang="en-US" sz="1100" b="0" i="0" u="none" strike="noStrike" cap="none" dirty="0">
                <a:solidFill>
                  <a:srgbClr val="000000"/>
                </a:solidFill>
                <a:latin typeface="+mn-lt"/>
                <a:ea typeface="Trebuchet MS" panose="020B0603020202020204" pitchFamily="34" charset="0"/>
                <a:cs typeface="Arial"/>
                <a:sym typeface="Arial"/>
              </a:rPr>
              <a:t>Fluency develops slowly over time and with lots of practice reading words, phrases and sentences, and connected texts.</a:t>
            </a:r>
          </a:p>
          <a:p>
            <a:pPr marL="171450" lvl="0" indent="-171450" algn="l" rtl="0">
              <a:spcBef>
                <a:spcPts val="0"/>
              </a:spcBef>
              <a:spcAft>
                <a:spcPts val="0"/>
              </a:spcAft>
              <a:buClr>
                <a:schemeClr val="dk1"/>
              </a:buClr>
              <a:buSzPts val="1100"/>
            </a:pPr>
            <a:r>
              <a:rPr lang="en-US" sz="1100" b="0" i="0" u="none" strike="noStrike" cap="none" dirty="0">
                <a:solidFill>
                  <a:srgbClr val="000000"/>
                </a:solidFill>
                <a:effectLst/>
                <a:latin typeface="+mn-lt"/>
                <a:ea typeface="Trebuchet MS" panose="020B0603020202020204" pitchFamily="34" charset="0"/>
                <a:cs typeface="Arial"/>
                <a:sym typeface="Arial"/>
              </a:rPr>
              <a:t>Fluency is not achieved at one point in time. Rather, it keeps developing-with practice-over a long span.</a:t>
            </a:r>
          </a:p>
          <a:p>
            <a:pPr marL="171450" lvl="0" indent="-171450" algn="l" rtl="0">
              <a:spcBef>
                <a:spcPts val="0"/>
              </a:spcBef>
              <a:spcAft>
                <a:spcPts val="0"/>
              </a:spcAft>
              <a:buClr>
                <a:schemeClr val="dk1"/>
              </a:buClr>
              <a:buSzPts val="1100"/>
            </a:pPr>
            <a:r>
              <a:rPr lang="en-US" dirty="0">
                <a:highlight>
                  <a:srgbClr val="FFFF00"/>
                </a:highlight>
                <a:latin typeface="+mn-lt"/>
              </a:rPr>
              <a:t>Research shows that the number of repetitions needed to reach reliable word reading accuracy for average young readers is 4-14 repetitions and more than 40 repetitions for students with reading difficulties (Reitsma,1983a, 1983b).</a:t>
            </a:r>
          </a:p>
          <a:p>
            <a:pPr marL="171450" lvl="0" indent="-171450" algn="l" rtl="0">
              <a:spcBef>
                <a:spcPts val="0"/>
              </a:spcBef>
              <a:spcAft>
                <a:spcPts val="0"/>
              </a:spcAft>
              <a:buClr>
                <a:schemeClr val="dk1"/>
              </a:buClr>
              <a:buSzPts val="1100"/>
            </a:pPr>
            <a:endParaRPr lang="en-US" sz="1100" b="0" i="0" u="none" strike="noStrike" cap="none" dirty="0">
              <a:solidFill>
                <a:srgbClr val="000000"/>
              </a:solidFill>
              <a:effectLst/>
              <a:latin typeface="+mn-lt"/>
              <a:ea typeface="Trebuchet MS" panose="020B0603020202020204" pitchFamily="34" charset="0"/>
              <a:cs typeface="Arial"/>
              <a:sym typeface="Arial"/>
            </a:endParaRPr>
          </a:p>
        </p:txBody>
      </p:sp>
    </p:spTree>
    <p:extLst>
      <p:ext uri="{BB962C8B-B14F-4D97-AF65-F5344CB8AC3E}">
        <p14:creationId xmlns:p14="http://schemas.microsoft.com/office/powerpoint/2010/main" val="2983704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5809EE65-5FA9-2E49-ECDF-4FAEF82BF0C8}"/>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B3E36818-FEDB-3835-4B74-64C17AE26B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0ECC2B55-64BF-063A-BC5A-D33EB2B333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0">
              <a:buNone/>
            </a:pPr>
            <a:r>
              <a:rPr lang="en-US" i="1">
                <a:solidFill>
                  <a:schemeClr val="tx1"/>
                </a:solidFill>
                <a:latin typeface="Trebuchet MS"/>
              </a:rPr>
              <a:t>Optional classroom example. Video length: 2:12 minutes</a:t>
            </a:r>
            <a:endParaRPr lang="en-US">
              <a:solidFill>
                <a:schemeClr val="tx1"/>
              </a:solidFill>
              <a:latin typeface="Trebuchet MS"/>
            </a:endParaRPr>
          </a:p>
          <a:p>
            <a:pPr indent="0">
              <a:buNone/>
            </a:pPr>
            <a:r>
              <a:rPr lang="en-US" i="1">
                <a:solidFill>
                  <a:schemeClr val="tx1"/>
                </a:solidFill>
                <a:latin typeface="Trebuchet MS"/>
              </a:rPr>
              <a:t>Keep this slide hidden if unused.</a:t>
            </a:r>
            <a:endParaRPr lang="en-US">
              <a:latin typeface="Trebuchet MS"/>
            </a:endParaRPr>
          </a:p>
          <a:p>
            <a:pPr marL="0" indent="0">
              <a:buNone/>
            </a:pPr>
            <a:br>
              <a:rPr lang="en-US" dirty="0"/>
            </a:br>
            <a:r>
              <a:rPr lang="en-US" sz="1100" b="0">
                <a:solidFill>
                  <a:schemeClr val="tx1"/>
                </a:solidFill>
                <a:latin typeface="+mn-lt"/>
              </a:rPr>
              <a:t>Let’s watch a short video on what explicit, direct, and systematic reading fluency instruction might look like in the classroom. </a:t>
            </a:r>
            <a:endParaRPr lang="en-US"/>
          </a:p>
          <a:p>
            <a:pPr marL="0" indent="0">
              <a:buNone/>
            </a:pPr>
            <a:endParaRPr lang="en-US" sz="1100" b="0" dirty="0">
              <a:solidFill>
                <a:schemeClr val="tx1"/>
              </a:solidFill>
              <a:latin typeface="+mn-lt"/>
            </a:endParaRPr>
          </a:p>
          <a:p>
            <a:pPr marL="171450" indent="-171450"/>
            <a:r>
              <a:rPr lang="en-US" sz="1100" b="0" dirty="0">
                <a:solidFill>
                  <a:schemeClr val="tx1"/>
                </a:solidFill>
                <a:latin typeface="+mn-lt"/>
              </a:rPr>
              <a:t>In this </a:t>
            </a:r>
            <a:r>
              <a:rPr lang="en-US" sz="1100" b="1" dirty="0">
                <a:solidFill>
                  <a:schemeClr val="tx1"/>
                </a:solidFill>
                <a:latin typeface="+mn-lt"/>
              </a:rPr>
              <a:t>classroom example</a:t>
            </a:r>
            <a:r>
              <a:rPr lang="en-US" sz="1100" b="0" dirty="0">
                <a:solidFill>
                  <a:schemeClr val="tx1"/>
                </a:solidFill>
                <a:latin typeface="+mn-lt"/>
              </a:rPr>
              <a:t>, the </a:t>
            </a:r>
            <a:r>
              <a:rPr lang="en-US" sz="1100" b="1" dirty="0">
                <a:solidFill>
                  <a:schemeClr val="tx1"/>
                </a:solidFill>
                <a:latin typeface="+mn-lt"/>
              </a:rPr>
              <a:t>teacher guides third grade students through oral reading phrase reading practice with short i and short e vowel sounds</a:t>
            </a:r>
            <a:r>
              <a:rPr lang="en-US" sz="1100" b="0" dirty="0">
                <a:solidFill>
                  <a:schemeClr val="tx1"/>
                </a:solidFill>
                <a:latin typeface="+mn-lt"/>
              </a:rPr>
              <a:t>. This practice directly connects to previously taught material in the lesson and </a:t>
            </a:r>
            <a:r>
              <a:rPr lang="en-US" sz="1100" b="1" dirty="0">
                <a:solidFill>
                  <a:schemeClr val="tx1"/>
                </a:solidFill>
                <a:latin typeface="+mn-lt"/>
              </a:rPr>
              <a:t>supports accuracy and builds fluency</a:t>
            </a:r>
            <a:r>
              <a:rPr lang="en-US" sz="1100" b="0" dirty="0">
                <a:solidFill>
                  <a:schemeClr val="tx1"/>
                </a:solidFill>
                <a:latin typeface="+mn-lt"/>
              </a:rPr>
              <a:t>. </a:t>
            </a:r>
          </a:p>
          <a:p>
            <a:pPr marL="171450" indent="-171450"/>
            <a:r>
              <a:rPr lang="en-US" sz="1100" b="0" dirty="0">
                <a:solidFill>
                  <a:schemeClr val="tx1"/>
                </a:solidFill>
                <a:latin typeface="+mn-lt"/>
              </a:rPr>
              <a:t>The </a:t>
            </a:r>
            <a:r>
              <a:rPr lang="en-US" sz="1100" b="1" dirty="0">
                <a:solidFill>
                  <a:schemeClr val="tx1"/>
                </a:solidFill>
                <a:latin typeface="+mn-lt"/>
              </a:rPr>
              <a:t>teacher emphasizes </a:t>
            </a:r>
            <a:r>
              <a:rPr lang="en-US" sz="1100" b="0" dirty="0">
                <a:solidFill>
                  <a:schemeClr val="tx1"/>
                </a:solidFill>
                <a:latin typeface="+mn-lt"/>
              </a:rPr>
              <a:t>in the </a:t>
            </a:r>
            <a:r>
              <a:rPr lang="en-US" sz="1100" b="1" dirty="0">
                <a:solidFill>
                  <a:schemeClr val="tx1"/>
                </a:solidFill>
                <a:latin typeface="+mn-lt"/>
              </a:rPr>
              <a:t>first read </a:t>
            </a:r>
            <a:r>
              <a:rPr lang="en-US" sz="1100" b="0" dirty="0">
                <a:solidFill>
                  <a:schemeClr val="tx1"/>
                </a:solidFill>
                <a:latin typeface="+mn-lt"/>
              </a:rPr>
              <a:t>students are going to focus on </a:t>
            </a:r>
            <a:r>
              <a:rPr lang="en-US" sz="1100" b="1" dirty="0">
                <a:solidFill>
                  <a:schemeClr val="tx1"/>
                </a:solidFill>
                <a:latin typeface="+mn-lt"/>
              </a:rPr>
              <a:t>accuracy</a:t>
            </a:r>
            <a:r>
              <a:rPr lang="en-US" sz="1100" b="0" dirty="0">
                <a:solidFill>
                  <a:schemeClr val="tx1"/>
                </a:solidFill>
                <a:latin typeface="+mn-lt"/>
              </a:rPr>
              <a:t>– reading the words correctly. Then in the second and third reads, students are going to focus on building </a:t>
            </a:r>
            <a:r>
              <a:rPr lang="en-US" sz="1100" b="1" dirty="0">
                <a:solidFill>
                  <a:schemeClr val="tx1"/>
                </a:solidFill>
                <a:latin typeface="+mn-lt"/>
              </a:rPr>
              <a:t>automaticity</a:t>
            </a:r>
            <a:r>
              <a:rPr lang="en-US" sz="1100" b="0" dirty="0">
                <a:solidFill>
                  <a:schemeClr val="tx1"/>
                </a:solidFill>
                <a:latin typeface="+mn-lt"/>
              </a:rPr>
              <a:t>.</a:t>
            </a:r>
          </a:p>
          <a:p>
            <a:pPr marL="171450" indent="-171450"/>
            <a:endParaRPr lang="en-US" sz="1100" b="0" i="1" u="none" strike="noStrike" cap="none" dirty="0">
              <a:solidFill>
                <a:schemeClr val="tx1"/>
              </a:solidFill>
              <a:effectLst/>
              <a:latin typeface="+mn-lt"/>
              <a:ea typeface="Trebuchet MS" panose="020B0603020202020204" pitchFamily="34" charset="0"/>
              <a:cs typeface="Arial"/>
              <a:sym typeface="Arial"/>
            </a:endParaRPr>
          </a:p>
          <a:p>
            <a:pPr marL="0" algn="l" rtl="0" fontAlgn="base">
              <a:buNone/>
            </a:pPr>
            <a:r>
              <a:rPr lang="en-US" sz="1100" b="0" i="1" u="none" strike="noStrike" cap="none" dirty="0">
                <a:solidFill>
                  <a:schemeClr val="tx1"/>
                </a:solidFill>
                <a:effectLst/>
                <a:latin typeface="+mn-lt"/>
                <a:ea typeface="Trebuchet MS" panose="020B0603020202020204" pitchFamily="34" charset="0"/>
                <a:cs typeface="Arial"/>
                <a:sym typeface="Arial"/>
              </a:rPr>
              <a:t>FACILITATOR NOTES: </a:t>
            </a:r>
          </a:p>
          <a:p>
            <a:pPr marL="0" algn="l" rtl="0" fontAlgn="base">
              <a:buFont typeface="+mj-lt"/>
              <a:buAutoNum type="arabicPeriod"/>
            </a:pPr>
            <a:r>
              <a:rPr lang="en-US" sz="1100" b="0" i="1" u="none" strike="noStrike" cap="none" dirty="0">
                <a:solidFill>
                  <a:schemeClr val="tx1"/>
                </a:solidFill>
                <a:effectLst/>
                <a:latin typeface="+mn-lt"/>
                <a:ea typeface="Trebuchet MS" panose="020B0603020202020204" pitchFamily="34" charset="0"/>
                <a:cs typeface="Arial"/>
                <a:sym typeface="Arial"/>
              </a:rPr>
              <a:t>Before watching the video, read the Key Points About the Video so participants know what to focus on.</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0" i="1" u="none" strike="noStrike" cap="none" dirty="0">
                <a:solidFill>
                  <a:schemeClr val="tx1"/>
                </a:solidFill>
                <a:effectLst/>
                <a:latin typeface="+mn-lt"/>
                <a:ea typeface="Trebuchet MS" panose="020B0603020202020204" pitchFamily="34" charset="0"/>
                <a:cs typeface="Arial"/>
                <a:sym typeface="Arial"/>
              </a:rPr>
              <a:t>Watch Video: </a:t>
            </a:r>
            <a:r>
              <a:rPr lang="en-US" sz="1100" b="0" i="0" u="none" strike="noStrike" cap="none" dirty="0">
                <a:solidFill>
                  <a:srgbClr val="000000"/>
                </a:solidFill>
                <a:effectLst/>
                <a:latin typeface="+mn-lt"/>
                <a:ea typeface="Trebuchet MS" panose="020B0603020202020204" pitchFamily="34" charset="0"/>
                <a:cs typeface="Arial"/>
                <a:sym typeface="Arial"/>
              </a:rPr>
              <a:t>Fluency Practice: Reading Phrases with Short 'i' and Short 'e’ </a:t>
            </a:r>
            <a:r>
              <a:rPr lang="en-US" sz="1100" b="0" i="1" u="none" strike="noStrike" dirty="0">
                <a:solidFill>
                  <a:srgbClr val="000000"/>
                </a:solidFill>
                <a:effectLst/>
                <a:latin typeface="Trebuchet MS"/>
              </a:rPr>
              <a:t>(Closed captioning is available. Enable by clicking on the black CC box at the bottom of the video.)</a:t>
            </a: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0" i="0" u="none" strike="noStrike" cap="none" dirty="0">
              <a:solidFill>
                <a:srgbClr val="000000"/>
              </a:solidFill>
              <a:effectLst/>
              <a:latin typeface="+mn-lt"/>
              <a:ea typeface="Trebuchet MS" panose="020B0603020202020204" pitchFamily="34" charset="0"/>
              <a:cs typeface="Arial"/>
              <a:sym typeface="Arial"/>
            </a:endParaRPr>
          </a:p>
          <a:p>
            <a:pPr marL="0" indent="0" algn="l" rtl="0" fontAlgn="base">
              <a:buFont typeface="+mj-lt"/>
              <a:buNone/>
            </a:pPr>
            <a:endParaRPr lang="en-US" sz="1100" b="0" i="1" u="none" strike="noStrike" cap="none" dirty="0">
              <a:solidFill>
                <a:schemeClr val="tx1"/>
              </a:solidFill>
              <a:effectLst/>
              <a:latin typeface="Trebuchet MS" panose="020B0603020202020204" pitchFamily="34" charset="0"/>
              <a:ea typeface="Trebuchet MS" panose="020B0603020202020204" pitchFamily="34" charset="0"/>
              <a:cs typeface="Arial"/>
              <a:sym typeface="Arial"/>
            </a:endParaRPr>
          </a:p>
        </p:txBody>
      </p:sp>
    </p:spTree>
    <p:extLst>
      <p:ext uri="{BB962C8B-B14F-4D97-AF65-F5344CB8AC3E}">
        <p14:creationId xmlns:p14="http://schemas.microsoft.com/office/powerpoint/2010/main" val="1853152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A91BE120-A2B7-F7A4-6703-B4B5A9FF09CA}"/>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92046D67-F577-B714-2230-7468C6147A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19209794-51AB-95C9-7654-C527BCEEAF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None/>
              <a:tabLst/>
              <a:defRPr/>
            </a:pPr>
            <a:r>
              <a:rPr lang="en-US" dirty="0"/>
              <a:t>This is a general </a:t>
            </a:r>
            <a:r>
              <a:rPr lang="en-US" b="1" dirty="0"/>
              <a:t>progression of fluency skills from kindergarten to third grade</a:t>
            </a:r>
            <a:r>
              <a:rPr lang="en-US" dirty="0"/>
              <a:t>:</a:t>
            </a:r>
          </a:p>
          <a:p>
            <a:pPr marL="0" marR="0" lvl="0" indent="0" algn="l" defTabSz="914400" rtl="0" eaLnBrk="1" fontAlgn="auto" latinLnBrk="0" hangingPunct="1">
              <a:lnSpc>
                <a:spcPct val="100000"/>
              </a:lnSpc>
              <a:spcBef>
                <a:spcPts val="0"/>
              </a:spcBef>
              <a:spcAft>
                <a:spcPts val="0"/>
              </a:spcAft>
              <a:buClrTx/>
              <a:buSz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None/>
              <a:tabLst/>
              <a:defRPr/>
            </a:pPr>
            <a:r>
              <a:rPr lang="en-US" b="1" dirty="0"/>
              <a:t>In Kindergarten, instruction focuses on accuracy with decoding and practice with letter naming, letter sounds, and word reading. </a:t>
            </a:r>
          </a:p>
          <a:p>
            <a:pPr marL="0" marR="0" lvl="0" indent="0" algn="l" defTabSz="914400" rtl="0" eaLnBrk="1" fontAlgn="auto" latinLnBrk="0" hangingPunct="1">
              <a:lnSpc>
                <a:spcPct val="100000"/>
              </a:lnSpc>
              <a:spcBef>
                <a:spcPts val="0"/>
              </a:spcBef>
              <a:spcAft>
                <a:spcPts val="0"/>
              </a:spcAft>
              <a:buClrTx/>
              <a:buSzTx/>
              <a:buNone/>
              <a:tabLst/>
              <a:defRPr/>
            </a:pPr>
            <a:r>
              <a:rPr lang="en-US" b="0" dirty="0"/>
              <a:t>Some practice may extend to connected decodable text with patterns that were explicitly taught. Typically, these activities are done in whole group or one on with the teacher. </a:t>
            </a:r>
          </a:p>
          <a:p>
            <a:pPr marL="0" marR="0" lvl="0" indent="0" algn="l" defTabSz="914400" rtl="0" eaLnBrk="1" fontAlgn="auto" latinLnBrk="0" hangingPunct="1">
              <a:lnSpc>
                <a:spcPct val="100000"/>
              </a:lnSpc>
              <a:spcBef>
                <a:spcPts val="0"/>
              </a:spcBef>
              <a:spcAft>
                <a:spcPts val="0"/>
              </a:spcAft>
              <a:buClrTx/>
              <a:buSz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dirty="0"/>
              <a:t>In first grade, instruction still primarily focuses on accuracy with decoding and practice with letter sounds, word reading, and connected text.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100" b="0" kern="1200" dirty="0">
                <a:solidFill>
                  <a:srgbClr val="000000"/>
                </a:solidFill>
                <a:latin typeface="Trebuchet MS" panose="020B0603020202020204" pitchFamily="34" charset="0"/>
              </a:rPr>
              <a:t>Once children are accurate, teachers may provide additional practice to increase rate with word reading and connected text.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100" b="0" kern="120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100" b="1" kern="1200" dirty="0">
                <a:solidFill>
                  <a:srgbClr val="000000"/>
                </a:solidFill>
                <a:latin typeface="Trebuchet MS" panose="020B0603020202020204" pitchFamily="34" charset="0"/>
              </a:rPr>
              <a:t>In second and third grades, instruction shifts focus to includes all aspects of fluency; accuracy, rate, and prosody, and use structured partner practice with letter sounds, words and phrase reading, and connected.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100" b="0" kern="1200" dirty="0">
                <a:solidFill>
                  <a:srgbClr val="000000"/>
                </a:solidFill>
                <a:latin typeface="Trebuchet MS" panose="020B0603020202020204" pitchFamily="34" charset="0"/>
              </a:rPr>
              <a:t>Typically, in the upper grades partner practice is with connected text.</a:t>
            </a:r>
          </a:p>
          <a:p>
            <a:pPr marL="0" marR="0" lvl="0" indent="0" algn="l" defTabSz="914400" rtl="0" eaLnBrk="1" fontAlgn="auto" latinLnBrk="0" hangingPunct="1">
              <a:lnSpc>
                <a:spcPct val="100000"/>
              </a:lnSpc>
              <a:spcBef>
                <a:spcPts val="0"/>
              </a:spcBef>
              <a:spcAft>
                <a:spcPts val="0"/>
              </a:spcAft>
              <a:buClrTx/>
              <a:buSz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100" b="0" kern="1200" dirty="0">
                <a:solidFill>
                  <a:srgbClr val="000000"/>
                </a:solidFill>
                <a:latin typeface="Trebuchet MS" panose="020B0603020202020204" pitchFamily="34" charset="0"/>
                <a:cs typeface="Arial" panose="020B0604020202020204" pitchFamily="34" charset="0"/>
              </a:rPr>
              <a:t>It is important to note: This is a continuum; teachers may go back to skills based on individual student needs.</a:t>
            </a:r>
          </a:p>
        </p:txBody>
      </p:sp>
    </p:spTree>
    <p:extLst>
      <p:ext uri="{BB962C8B-B14F-4D97-AF65-F5344CB8AC3E}">
        <p14:creationId xmlns:p14="http://schemas.microsoft.com/office/powerpoint/2010/main" val="1851555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9675-A90B-8EE3-7EAD-77877AC6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F8ACA-A95C-73B7-983C-62DB00C22B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140E12-99B0-A57A-C9B7-523F0418303A}"/>
              </a:ext>
            </a:extLst>
          </p:cNvPr>
          <p:cNvSpPr>
            <a:spLocks noGrp="1"/>
          </p:cNvSpPr>
          <p:nvPr>
            <p:ph type="body" idx="1"/>
          </p:nvPr>
        </p:nvSpPr>
        <p:spPr/>
        <p:txBody>
          <a:bodyPr/>
          <a:lstStyle/>
          <a:p>
            <a:pPr marL="0" indent="0">
              <a:buNone/>
            </a:pPr>
            <a:r>
              <a:rPr lang="en-US" b="1" dirty="0">
                <a:solidFill>
                  <a:schemeClr val="tx1"/>
                </a:solidFill>
                <a:latin typeface="Trebuchet MS"/>
              </a:rPr>
              <a:t>How Can You Support Fluency at Home?</a:t>
            </a:r>
            <a:endParaRPr lang="en-US" b="1" dirty="0">
              <a:solidFill>
                <a:schemeClr val="tx1"/>
              </a:solidFill>
            </a:endParaRPr>
          </a:p>
          <a:p>
            <a:pPr marL="171450" indent="-171450"/>
            <a:endParaRPr lang="en-US" dirty="0">
              <a:latin typeface="+mn-lt"/>
            </a:endParaRPr>
          </a:p>
        </p:txBody>
      </p:sp>
    </p:spTree>
    <p:extLst>
      <p:ext uri="{BB962C8B-B14F-4D97-AF65-F5344CB8AC3E}">
        <p14:creationId xmlns:p14="http://schemas.microsoft.com/office/powerpoint/2010/main" val="1239564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F31704B-0097-4B04-B7B5-6C97D428EA2B}"/>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2ACDEEE-C4CA-0B5A-A068-D0B1CEF8B1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A4F9CCB-DD9B-4DF9-28A1-61581ACD13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mn-lt"/>
              </a:rPr>
              <a:t>Let’s explore three example practices you can use to </a:t>
            </a:r>
            <a:r>
              <a:rPr lang="en-US" sz="1100" b="1" dirty="0">
                <a:latin typeface="+mn-lt"/>
              </a:rPr>
              <a:t>support fluency at home</a:t>
            </a:r>
            <a:r>
              <a:rPr lang="en-US" sz="1100" dirty="0">
                <a:latin typeface="+mn-lt"/>
              </a:rPr>
              <a: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1" dirty="0">
                <a:solidFill>
                  <a:srgbClr val="000000"/>
                </a:solidFill>
                <a:latin typeface="+mn-lt"/>
                <a:ea typeface="Calibri"/>
                <a:cs typeface="Arial"/>
              </a:rPr>
              <a:t>Practice 1: Echo Reading</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solidFill>
                  <a:srgbClr val="000000"/>
                </a:solidFill>
                <a:latin typeface="+mn-lt"/>
                <a:ea typeface="Calibri"/>
                <a:cs typeface="Arial"/>
              </a:rPr>
              <a:t>Practice 2: Reading Together</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solidFill>
                  <a:srgbClr val="000000"/>
                </a:solidFill>
                <a:latin typeface="+mn-lt"/>
                <a:ea typeface="Calibri"/>
                <a:cs typeface="Arial"/>
              </a:rPr>
              <a:t>Practice 3: Alternated Reading &amp; Reading Together</a:t>
            </a:r>
            <a:endParaRPr lang="en-US" sz="1100" dirty="0">
              <a:solidFill>
                <a:srgbClr val="000000"/>
              </a:solidFill>
              <a:latin typeface="+mn-lt"/>
              <a:cs typeface="Times New Roman"/>
            </a:endParaRPr>
          </a:p>
          <a:p>
            <a:pPr marL="0" lvl="0" indent="0" algn="l" rtl="0">
              <a:spcBef>
                <a:spcPts val="0"/>
              </a:spcBef>
              <a:spcAft>
                <a:spcPts val="0"/>
              </a:spcAft>
              <a:buNone/>
            </a:pPr>
            <a:endParaRPr lang="en-US" sz="1100" dirty="0">
              <a:latin typeface="+mn-lt"/>
            </a:endParaRPr>
          </a:p>
          <a:p>
            <a:pPr marL="0" lvl="0" indent="0" algn="l" rtl="0">
              <a:spcBef>
                <a:spcPts val="0"/>
              </a:spcBef>
              <a:spcAft>
                <a:spcPts val="0"/>
              </a:spcAft>
              <a:buNone/>
            </a:pPr>
            <a:r>
              <a:rPr lang="en-US" sz="1100" i="1" dirty="0">
                <a:latin typeface="+mn-lt"/>
              </a:rPr>
              <a:t>FACILATORS NOTE:</a:t>
            </a:r>
          </a:p>
          <a:p>
            <a:pPr marL="0" lvl="0" indent="0" algn="l" rtl="0">
              <a:spcBef>
                <a:spcPts val="0"/>
              </a:spcBef>
              <a:spcAft>
                <a:spcPts val="0"/>
              </a:spcAft>
              <a:buNone/>
            </a:pPr>
            <a:r>
              <a:rPr lang="en-US" sz="1100" i="1" dirty="0">
                <a:latin typeface="+mn-lt"/>
              </a:rPr>
              <a:t>All the practice videos use connected text or book reading. For parents of younger students (e.g. Kindergarten and first grade), you may want to expand on what fluency practice can look like at home using letters, sounds, words, phrases, or sentences. You may also want to re-emphasize the best place to learn about what their children are learning and how to support fluency practice at home is from their children’s teacher. </a:t>
            </a:r>
          </a:p>
        </p:txBody>
      </p:sp>
    </p:spTree>
    <p:extLst>
      <p:ext uri="{BB962C8B-B14F-4D97-AF65-F5344CB8AC3E}">
        <p14:creationId xmlns:p14="http://schemas.microsoft.com/office/powerpoint/2010/main" val="4012592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4CE94F0-2195-15FA-C0E9-01404232510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04210C0-4EBF-B84D-8017-FA321DDE9D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DF3E246-1F0F-C19A-75E7-64CA9AF8E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b="1" dirty="0">
                <a:solidFill>
                  <a:schemeClr val="tx1"/>
                </a:solidFill>
                <a:latin typeface="+mn-lt"/>
              </a:rPr>
              <a:t>Practice 1 </a:t>
            </a:r>
            <a:r>
              <a:rPr lang="en-US" sz="1100" dirty="0">
                <a:solidFill>
                  <a:schemeClr val="tx1"/>
                </a:solidFill>
                <a:latin typeface="+mn-lt"/>
              </a:rPr>
              <a:t>is </a:t>
            </a:r>
            <a:r>
              <a:rPr lang="en-US" sz="1100" b="1" dirty="0">
                <a:solidFill>
                  <a:schemeClr val="tx1"/>
                </a:solidFill>
                <a:latin typeface="+mn-lt"/>
              </a:rPr>
              <a:t>oral reading practice</a:t>
            </a:r>
            <a:r>
              <a:rPr lang="en-US" sz="1100" b="0" dirty="0">
                <a:solidFill>
                  <a:schemeClr val="tx1"/>
                </a:solidFill>
                <a:latin typeface="+mn-lt"/>
              </a:rPr>
              <a:t> called </a:t>
            </a:r>
            <a:r>
              <a:rPr lang="en-US" sz="1100" b="1" dirty="0">
                <a:solidFill>
                  <a:schemeClr val="tx1"/>
                </a:solidFill>
                <a:latin typeface="+mn-lt"/>
              </a:rPr>
              <a:t>echo reading </a:t>
            </a:r>
            <a:r>
              <a:rPr lang="en-US" sz="1100" b="0" dirty="0">
                <a:solidFill>
                  <a:schemeClr val="tx1"/>
                </a:solidFill>
                <a:latin typeface="+mn-lt"/>
              </a:rPr>
              <a:t>using the book </a:t>
            </a:r>
            <a:r>
              <a:rPr lang="en-US" sz="1100" b="0" i="1" dirty="0">
                <a:solidFill>
                  <a:schemeClr val="tx1"/>
                </a:solidFill>
                <a:latin typeface="+mn-lt"/>
              </a:rPr>
              <a:t>Sheep in a Jeep</a:t>
            </a:r>
            <a:r>
              <a:rPr lang="en-US" sz="1100" b="0" dirty="0">
                <a:solidFill>
                  <a:schemeClr val="tx1"/>
                </a:solidFill>
                <a:latin typeface="+mn-lt"/>
              </a:rPr>
              <a:t>.</a:t>
            </a:r>
          </a:p>
          <a:p>
            <a:pPr marL="171450" indent="-171450"/>
            <a:r>
              <a:rPr lang="en-US" sz="1100" b="1" i="0" u="none" strike="noStrike" cap="none" dirty="0">
                <a:solidFill>
                  <a:schemeClr val="tx1"/>
                </a:solidFill>
                <a:effectLst/>
                <a:latin typeface="+mn-lt"/>
                <a:ea typeface="Trebuchet MS" panose="020B0603020202020204" pitchFamily="34" charset="0"/>
                <a:cs typeface="Arial"/>
                <a:sym typeface="Arial"/>
              </a:rPr>
              <a:t>Oral reading practice</a:t>
            </a:r>
            <a:r>
              <a:rPr lang="en-US" sz="1100" b="0" i="0" u="none" strike="noStrike" cap="none" dirty="0">
                <a:solidFill>
                  <a:schemeClr val="tx1"/>
                </a:solidFill>
                <a:effectLst/>
                <a:latin typeface="+mn-lt"/>
                <a:ea typeface="Trebuchet MS" panose="020B0603020202020204" pitchFamily="34" charset="0"/>
                <a:cs typeface="Arial"/>
                <a:sym typeface="Arial"/>
              </a:rPr>
              <a:t> is when children read out loud. As children read out loud, it is important to have a more proficient reader that listens and offers help when needed. As children read out loud, they get better at reading words correctly, quickly, and with the right expression (fluently). The more children practice reading out loud with support, the better readers they will become.</a:t>
            </a:r>
          </a:p>
          <a:p>
            <a:pPr marL="171450" indent="-171450"/>
            <a:endParaRPr lang="en-US" sz="1100" b="0" i="0" u="none" strike="noStrike" cap="none" dirty="0">
              <a:solidFill>
                <a:schemeClr val="tx1"/>
              </a:solidFill>
              <a:effectLst/>
              <a:latin typeface="+mn-lt"/>
              <a:ea typeface="Trebuchet MS" panose="020B0603020202020204" pitchFamily="34" charset="0"/>
              <a:cs typeface="Arial"/>
              <a:sym typeface="Arial"/>
            </a:endParaRPr>
          </a:p>
          <a:p>
            <a:pPr marL="171450" indent="-171450"/>
            <a:r>
              <a:rPr lang="en-US" sz="1100" b="0" i="0" u="none" strike="noStrike" cap="none" dirty="0">
                <a:solidFill>
                  <a:schemeClr val="tx1"/>
                </a:solidFill>
                <a:effectLst/>
                <a:latin typeface="+mn-lt"/>
                <a:ea typeface="Trebuchet MS" panose="020B0603020202020204" pitchFamily="34" charset="0"/>
                <a:cs typeface="Arial"/>
                <a:sym typeface="Arial"/>
              </a:rPr>
              <a:t>There are many ways to support your child in oral reading practice. You can echo read and read together.</a:t>
            </a:r>
          </a:p>
          <a:p>
            <a:pPr marL="171450" indent="-171450"/>
            <a:r>
              <a:rPr lang="en-US" sz="1100" b="1" i="0" u="none" strike="noStrike" cap="none" dirty="0">
                <a:solidFill>
                  <a:schemeClr val="tx1"/>
                </a:solidFill>
                <a:effectLst/>
                <a:latin typeface="+mn-lt"/>
                <a:ea typeface="Trebuchet MS" panose="020B0603020202020204" pitchFamily="34" charset="0"/>
                <a:cs typeface="Arial"/>
                <a:sym typeface="Arial"/>
              </a:rPr>
              <a:t>Echo reading</a:t>
            </a:r>
            <a:r>
              <a:rPr lang="en-US" sz="1100" b="0" i="0" u="none" strike="noStrike" cap="none" dirty="0">
                <a:solidFill>
                  <a:schemeClr val="tx1"/>
                </a:solidFill>
                <a:effectLst/>
                <a:latin typeface="+mn-lt"/>
                <a:ea typeface="Trebuchet MS" panose="020B0603020202020204" pitchFamily="34" charset="0"/>
                <a:cs typeface="Arial"/>
                <a:sym typeface="Arial"/>
              </a:rPr>
              <a:t> means the more proficient reader reads part of a book out loud and then the child reads the same part out loud. Thus, the child echoes what you read. As you echo read with your child, make sure that he or she follows along while you read by looking at the words as you read them. Your child should point to the words as he or she reads the same thing you read. This is to make sure your child is paying attention to the words and not just repeating what you say.</a:t>
            </a:r>
          </a:p>
          <a:p>
            <a:pPr marL="171450" indent="-171450"/>
            <a:endParaRPr lang="en-US" sz="1100" b="0" i="0" u="none" strike="noStrike" cap="none" dirty="0">
              <a:solidFill>
                <a:schemeClr val="tx1"/>
              </a:solidFill>
              <a:effectLst/>
              <a:latin typeface="+mn-lt"/>
              <a:ea typeface="Trebuchet MS" panose="020B0603020202020204" pitchFamily="34" charset="0"/>
              <a:cs typeface="Arial"/>
              <a:sym typeface="Arial"/>
            </a:endParaRPr>
          </a:p>
          <a:p>
            <a:pPr marL="0" indent="0">
              <a:buNone/>
            </a:pPr>
            <a:r>
              <a:rPr lang="en-US" sz="1100" b="1" i="0" u="none" strike="noStrike" cap="none" dirty="0">
                <a:solidFill>
                  <a:schemeClr val="tx1"/>
                </a:solidFill>
                <a:latin typeface="+mn-lt"/>
                <a:ea typeface="Calibri"/>
                <a:cs typeface="Arial"/>
                <a:sym typeface="Arial"/>
              </a:rPr>
              <a:t>Key Points About the Video:</a:t>
            </a:r>
            <a:endParaRPr lang="en-US" sz="1100" b="1" i="0" u="none" strike="noStrike" cap="none" dirty="0">
              <a:solidFill>
                <a:schemeClr val="tx1"/>
              </a:solidFill>
              <a:effectLst/>
              <a:latin typeface="+mn-lt"/>
              <a:ea typeface="Trebuchet MS" panose="020B0603020202020204" pitchFamily="34" charset="0"/>
              <a:cs typeface="Arial"/>
              <a:sym typeface="Arial"/>
            </a:endParaRPr>
          </a:p>
          <a:p>
            <a:pPr marL="171450" indent="-171450"/>
            <a:r>
              <a:rPr lang="en-US" sz="1100" b="1" i="0" u="none" strike="noStrike" cap="none" dirty="0">
                <a:solidFill>
                  <a:schemeClr val="tx1"/>
                </a:solidFill>
                <a:effectLst/>
                <a:latin typeface="+mn-lt"/>
                <a:ea typeface="Trebuchet MS" panose="020B0603020202020204" pitchFamily="34" charset="0"/>
                <a:cs typeface="Arial"/>
                <a:sym typeface="Arial"/>
              </a:rPr>
              <a:t>Parent reads at a conversational pace and with expression to model fluent reading.</a:t>
            </a:r>
          </a:p>
          <a:p>
            <a:pPr marL="171450" indent="-171450"/>
            <a:r>
              <a:rPr lang="en-US" sz="1100" b="1" i="0" u="none" strike="noStrike" cap="none" dirty="0">
                <a:solidFill>
                  <a:schemeClr val="tx1"/>
                </a:solidFill>
                <a:effectLst/>
                <a:latin typeface="+mn-lt"/>
                <a:ea typeface="Trebuchet MS" panose="020B0603020202020204" pitchFamily="34" charset="0"/>
                <a:cs typeface="Arial"/>
                <a:sym typeface="Arial"/>
              </a:rPr>
              <a:t>Parent encourages child to point to the words as he reads and reviews words (leap, tug, shrug, heap) to make sure he understands what they are reading.</a:t>
            </a:r>
          </a:p>
          <a:p>
            <a:pPr marL="171450" indent="-171450"/>
            <a:r>
              <a:rPr lang="en-US" sz="1100" b="1" i="0" u="none" strike="noStrike" cap="none" dirty="0">
                <a:solidFill>
                  <a:schemeClr val="tx1"/>
                </a:solidFill>
                <a:effectLst/>
                <a:latin typeface="+mn-lt"/>
                <a:ea typeface="Trebuchet MS" panose="020B0603020202020204" pitchFamily="34" charset="0"/>
                <a:cs typeface="Arial"/>
                <a:sym typeface="Arial"/>
              </a:rPr>
              <a:t>Parent tells child she is proud of him for practicing reading.</a:t>
            </a:r>
          </a:p>
          <a:p>
            <a:pPr marL="0" indent="-298450"/>
            <a:endParaRPr lang="en-US" sz="1100" b="0" i="0" u="none" strike="noStrike" cap="none" dirty="0">
              <a:solidFill>
                <a:schemeClr val="tx1"/>
              </a:solidFill>
              <a:latin typeface="+mn-lt"/>
              <a:ea typeface="Trebuchet MS" panose="020B0603020202020204" pitchFamily="34" charset="0"/>
              <a:cs typeface="Arial"/>
              <a:sym typeface="Arial"/>
            </a:endParaRPr>
          </a:p>
          <a:p>
            <a:pPr marL="0" algn="l" rtl="0" fontAlgn="base">
              <a:buNone/>
            </a:pPr>
            <a:r>
              <a:rPr lang="en-US" sz="1100" b="0" i="1" u="none" strike="noStrike" cap="none" dirty="0">
                <a:solidFill>
                  <a:schemeClr val="tx1"/>
                </a:solidFill>
                <a:effectLst/>
                <a:latin typeface="+mn-lt"/>
                <a:ea typeface="Trebuchet MS" panose="020B0603020202020204" pitchFamily="34" charset="0"/>
                <a:cs typeface="Arial"/>
                <a:sym typeface="Arial"/>
              </a:rPr>
              <a:t>FACILITATOR NOTES: </a:t>
            </a:r>
          </a:p>
          <a:p>
            <a:pPr marL="0" algn="l" rtl="0" fontAlgn="base">
              <a:buFont typeface="+mj-lt"/>
              <a:buAutoNum type="arabicPeriod"/>
            </a:pPr>
            <a:r>
              <a:rPr lang="en-US" sz="1100" b="0" i="1" u="none" strike="noStrike" cap="none" dirty="0">
                <a:solidFill>
                  <a:schemeClr val="tx1"/>
                </a:solidFill>
                <a:effectLst/>
                <a:latin typeface="+mn-lt"/>
                <a:ea typeface="Trebuchet MS" panose="020B0603020202020204" pitchFamily="34" charset="0"/>
                <a:cs typeface="Arial"/>
                <a:sym typeface="Arial"/>
              </a:rPr>
              <a:t>Before watching the video, read the Key Points About the Video so participants know what to focus on.</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0" i="1" u="none" strike="noStrike" cap="none" dirty="0">
                <a:solidFill>
                  <a:schemeClr val="tx1"/>
                </a:solidFill>
                <a:effectLst/>
                <a:latin typeface="+mn-lt"/>
                <a:ea typeface="Trebuchet MS" panose="020B0603020202020204" pitchFamily="34" charset="0"/>
                <a:cs typeface="Arial"/>
                <a:sym typeface="Arial"/>
              </a:rPr>
              <a:t>Watch Video 1: Echo Reading </a:t>
            </a:r>
            <a:r>
              <a:rPr lang="en-US" sz="1100" b="0" i="1" u="none" strike="noStrike" dirty="0">
                <a:solidFill>
                  <a:srgbClr val="000000"/>
                </a:solidFill>
                <a:effectLst/>
                <a:latin typeface="Trebuchet MS"/>
              </a:rPr>
              <a:t>(Closed captioning is available. Enable by clicking on the black CC box at the bottom of the video.)</a:t>
            </a:r>
            <a:endParaRPr lang="en-US" sz="1100" b="0" i="1" u="none" strike="noStrike" cap="none" dirty="0">
              <a:solidFill>
                <a:schemeClr val="tx1"/>
              </a:solidFill>
              <a:effectLst/>
              <a:latin typeface="+mn-lt"/>
              <a:ea typeface="Trebuchet MS" panose="020B0603020202020204" pitchFamily="34" charset="0"/>
              <a:cs typeface="Arial"/>
              <a:sym typeface="Arial"/>
            </a:endParaRPr>
          </a:p>
          <a:p>
            <a:pPr marL="0" algn="l" rtl="0" fontAlgn="base">
              <a:buFont typeface="+mj-lt"/>
              <a:buAutoNum type="arabicPeriod"/>
            </a:pPr>
            <a:r>
              <a:rPr lang="en-US" sz="1100" b="0" i="1" u="none" strike="noStrike" cap="none" dirty="0">
                <a:solidFill>
                  <a:schemeClr val="tx1"/>
                </a:solidFill>
                <a:effectLst/>
                <a:latin typeface="+mn-lt"/>
                <a:ea typeface="Trebuchet MS" panose="020B0603020202020204" pitchFamily="34" charset="0"/>
                <a:cs typeface="Arial"/>
                <a:sym typeface="Arial"/>
              </a:rPr>
              <a:t>After watching the video, give participants time to practice the linked activities with their paired verbal fluency partner(s).</a:t>
            </a:r>
            <a:endParaRPr lang="en-US" sz="1100" b="0" i="0" u="none" strike="noStrike" cap="none" dirty="0">
              <a:solidFill>
                <a:schemeClr val="tx1"/>
              </a:solidFill>
              <a:effectLst/>
              <a:latin typeface="+mn-lt"/>
              <a:ea typeface="Trebuchet MS" panose="020B0603020202020204" pitchFamily="34" charset="0"/>
              <a:cs typeface="Arial"/>
              <a:sym typeface="Arial"/>
            </a:endParaRPr>
          </a:p>
          <a:p>
            <a:pPr marL="171450" indent="-171450"/>
            <a:endParaRPr lang="en-US" sz="1100" b="0" i="0" u="none" strike="noStrike" cap="none" dirty="0">
              <a:solidFill>
                <a:schemeClr val="tx1"/>
              </a:solidFill>
              <a:effectLst/>
              <a:latin typeface="+mn-lt"/>
              <a:ea typeface="Trebuchet MS" panose="020B0603020202020204" pitchFamily="34" charset="0"/>
              <a:cs typeface="Arial"/>
              <a:sym typeface="Arial"/>
            </a:endParaRPr>
          </a:p>
          <a:p>
            <a:pPr marL="171450" indent="-171450"/>
            <a:r>
              <a:rPr lang="en-US" sz="1100" b="0" i="0" u="none" strike="noStrike" cap="none" dirty="0">
                <a:solidFill>
                  <a:schemeClr val="tx1"/>
                </a:solidFill>
                <a:effectLst/>
                <a:latin typeface="+mn-lt"/>
                <a:ea typeface="Trebuchet MS" panose="020B0603020202020204" pitchFamily="34" charset="0"/>
                <a:cs typeface="Arial"/>
                <a:sym typeface="Arial"/>
              </a:rPr>
              <a:t>The encouragement and support children receive as they read out loud will help them become more fluent and confident readers. Be patient as children learn to read and remind them often of how proud you are of them for practicing reading.</a:t>
            </a:r>
          </a:p>
        </p:txBody>
      </p:sp>
    </p:spTree>
    <p:extLst>
      <p:ext uri="{BB962C8B-B14F-4D97-AF65-F5344CB8AC3E}">
        <p14:creationId xmlns:p14="http://schemas.microsoft.com/office/powerpoint/2010/main" val="4221893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66A70892-AC88-C58F-E17D-AA4DBF55A9D5}"/>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3128087-6674-E8BC-B330-3CB2175FDD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24E5ECCD-5512-0D1F-EC82-898A514CB1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b="1" dirty="0">
                <a:solidFill>
                  <a:schemeClr val="tx1"/>
                </a:solidFill>
                <a:latin typeface="+mn-lt"/>
              </a:rPr>
              <a:t>Practice 2 </a:t>
            </a:r>
            <a:r>
              <a:rPr lang="en-US" sz="1100" dirty="0">
                <a:solidFill>
                  <a:schemeClr val="tx1"/>
                </a:solidFill>
                <a:latin typeface="+mn-lt"/>
              </a:rPr>
              <a:t>is another oral reading practice called reading together using the book </a:t>
            </a:r>
            <a:r>
              <a:rPr lang="en-US" sz="1100" i="1" dirty="0">
                <a:solidFill>
                  <a:schemeClr val="tx1"/>
                </a:solidFill>
                <a:latin typeface="+mn-lt"/>
              </a:rPr>
              <a:t>Danny and the Dinosaur and the New Puppy.</a:t>
            </a:r>
            <a:r>
              <a:rPr lang="en-US" sz="1100" dirty="0">
                <a:solidFill>
                  <a:schemeClr val="tx1"/>
                </a:solidFill>
                <a:latin typeface="+mn-lt"/>
              </a:rPr>
              <a:t> </a:t>
            </a:r>
          </a:p>
          <a:p>
            <a:pPr marL="0" indent="0">
              <a:buNone/>
            </a:pPr>
            <a:endParaRPr lang="en-US" sz="1100" b="0" i="0" u="none" strike="noStrike" cap="none" dirty="0">
              <a:solidFill>
                <a:schemeClr val="tx1"/>
              </a:solidFill>
              <a:effectLst/>
              <a:latin typeface="+mn-lt"/>
              <a:ea typeface="Arial"/>
              <a:cs typeface="Arial"/>
              <a:sym typeface="Arial"/>
            </a:endParaRPr>
          </a:p>
          <a:p>
            <a:pPr marL="171450" indent="-171450"/>
            <a:r>
              <a:rPr lang="en-US" sz="1100" b="0" i="0" u="none" strike="noStrike" cap="none" dirty="0">
                <a:solidFill>
                  <a:schemeClr val="tx1"/>
                </a:solidFill>
                <a:effectLst/>
                <a:latin typeface="+mn-lt"/>
                <a:ea typeface="Trebuchet MS" panose="020B0603020202020204" pitchFamily="34" charset="0"/>
                <a:cs typeface="Arial"/>
                <a:sym typeface="Arial"/>
              </a:rPr>
              <a:t>Reading together means you and your child read the same thing out loud at the same time. When you read at the same time, make sure your child follows along by pointing to each word. You can slow your pace of reading down a little when you read at the same time. Always offer positive encouragement and let your child know how proud you are because he or she is practicing reading.</a:t>
            </a:r>
          </a:p>
          <a:p>
            <a:pPr marL="628650" marR="0" lvl="1" indent="-1714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dirty="0">
                <a:latin typeface="Trebuchet MS" panose="020B0603020202020204" pitchFamily="34" charset="0"/>
                <a:sym typeface="Arial"/>
              </a:rPr>
              <a:t>As a reminder: Automaticity should only be the instructional priority after children become accurate readers. The child in this video has sufficient decoding skills to read along with the parent. Non-automatic readers should not be encouraged to read faster and faster.</a:t>
            </a:r>
          </a:p>
          <a:p>
            <a:pPr marL="0" indent="0">
              <a:buNone/>
            </a:pPr>
            <a:endParaRPr lang="en-US" sz="1100" b="1" dirty="0">
              <a:solidFill>
                <a:schemeClr val="tx1"/>
              </a:solidFill>
              <a:latin typeface="+mn-lt"/>
              <a:ea typeface="Calibri"/>
              <a:cs typeface="Arial"/>
            </a:endParaRPr>
          </a:p>
          <a:p>
            <a:pPr marL="0" indent="0">
              <a:buNone/>
            </a:pPr>
            <a:r>
              <a:rPr lang="en-US" sz="1100" b="1" dirty="0">
                <a:solidFill>
                  <a:schemeClr val="tx1"/>
                </a:solidFill>
                <a:latin typeface="+mn-lt"/>
                <a:ea typeface="Calibri"/>
                <a:cs typeface="Arial"/>
              </a:rPr>
              <a:t>Key Points About the Video:</a:t>
            </a:r>
          </a:p>
          <a:p>
            <a:r>
              <a:rPr lang="en-US" sz="1100" b="1" i="0" u="none" strike="noStrike" cap="none" dirty="0">
                <a:solidFill>
                  <a:srgbClr val="000000"/>
                </a:solidFill>
                <a:effectLst/>
                <a:latin typeface="+mn-lt"/>
                <a:ea typeface="Trebuchet MS" panose="020B0603020202020204" pitchFamily="34" charset="0"/>
                <a:cs typeface="Arial"/>
                <a:sym typeface="Arial"/>
              </a:rPr>
              <a:t>Parent slows her pace of reading a little so they can read at the same time.</a:t>
            </a:r>
          </a:p>
          <a:p>
            <a:r>
              <a:rPr lang="en-US" sz="1100" b="1" i="0" u="none" strike="noStrike" cap="none" dirty="0">
                <a:solidFill>
                  <a:srgbClr val="000000"/>
                </a:solidFill>
                <a:effectLst/>
                <a:latin typeface="+mn-lt"/>
                <a:ea typeface="Trebuchet MS" panose="020B0603020202020204" pitchFamily="34" charset="0"/>
                <a:cs typeface="Arial"/>
                <a:sym typeface="Arial"/>
              </a:rPr>
              <a:t>Parent uses her finger to point to the words as they read together.</a:t>
            </a:r>
          </a:p>
          <a:p>
            <a:r>
              <a:rPr lang="en-US" sz="1100" b="1" i="0" u="none" strike="noStrike" cap="none" dirty="0">
                <a:solidFill>
                  <a:srgbClr val="000000"/>
                </a:solidFill>
                <a:effectLst/>
                <a:latin typeface="+mn-lt"/>
                <a:ea typeface="Trebuchet MS" panose="020B0603020202020204" pitchFamily="34" charset="0"/>
                <a:cs typeface="Arial"/>
                <a:sym typeface="Arial"/>
              </a:rPr>
              <a:t>Parent reads with expression, an important part of reading fluently.</a:t>
            </a:r>
          </a:p>
          <a:p>
            <a:r>
              <a:rPr lang="en-US" sz="1100" b="1" i="0" u="none" strike="noStrike" cap="none" dirty="0">
                <a:solidFill>
                  <a:srgbClr val="000000"/>
                </a:solidFill>
                <a:effectLst/>
                <a:latin typeface="+mn-lt"/>
                <a:ea typeface="Trebuchet MS" panose="020B0603020202020204" pitchFamily="34" charset="0"/>
                <a:cs typeface="Arial"/>
                <a:sym typeface="Arial"/>
              </a:rPr>
              <a:t>The child in this video has sufficient decoding skills to read along with the parent.</a:t>
            </a:r>
          </a:p>
          <a:p>
            <a:endParaRPr lang="en-US" sz="1100" b="1" i="0" u="none" strike="noStrike" cap="none" dirty="0">
              <a:solidFill>
                <a:schemeClr val="tx1"/>
              </a:solidFill>
              <a:effectLst/>
              <a:latin typeface="+mn-lt"/>
              <a:ea typeface="Trebuchet MS" panose="020B0603020202020204" pitchFamily="34" charset="0"/>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effectLst/>
                <a:latin typeface="+mn-lt"/>
                <a:ea typeface="Trebuchet MS" panose="020B0603020202020204" pitchFamily="34" charset="0"/>
                <a:cs typeface="Arial"/>
                <a:sym typeface="Arial"/>
              </a:rPr>
              <a:t>The encouragement and support children receive as they read out loud will help them become more fluent and confident readers. Be patient as children learn to read and remind them often of how proud you are of them for practicing reading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latin typeface="+mn-lt"/>
            </a:endParaRPr>
          </a:p>
          <a:p>
            <a:pPr marL="0" algn="l" rtl="0" fontAlgn="base">
              <a:buNone/>
            </a:pPr>
            <a:r>
              <a:rPr lang="en-US" sz="1100" b="0" i="1" u="none" strike="noStrike" dirty="0">
                <a:solidFill>
                  <a:schemeClr val="tx1"/>
                </a:solidFill>
                <a:effectLst/>
                <a:latin typeface="+mn-lt"/>
              </a:rPr>
              <a:t>FACILITATOR NOTES: </a:t>
            </a:r>
            <a:endParaRPr lang="en-US" sz="1100" b="0" i="1" dirty="0">
              <a:solidFill>
                <a:schemeClr val="tx1"/>
              </a:solidFill>
              <a:effectLst/>
              <a:latin typeface="+mn-lt"/>
            </a:endParaRPr>
          </a:p>
          <a:p>
            <a:pPr marL="0" algn="l" rtl="0" fontAlgn="base">
              <a:buFont typeface="+mj-lt"/>
              <a:buAutoNum type="arabicPeriod"/>
            </a:pPr>
            <a:r>
              <a:rPr lang="en-US" sz="1100" b="0" i="1" u="none" strike="noStrike" dirty="0">
                <a:solidFill>
                  <a:schemeClr val="tx1"/>
                </a:solidFill>
                <a:effectLst/>
                <a:latin typeface="+mn-lt"/>
              </a:rPr>
              <a:t>Before watching the video, read the Key Points About the Video so participants know what to focus on.</a:t>
            </a:r>
            <a:endParaRPr lang="en-US" sz="1100" b="0" i="1" dirty="0">
              <a:solidFill>
                <a:schemeClr val="tx1"/>
              </a:solidFill>
              <a:effectLst/>
              <a:latin typeface="+mn-lt"/>
            </a:endParaRP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0" i="1" u="none" strike="noStrike" dirty="0">
                <a:solidFill>
                  <a:schemeClr val="tx1"/>
                </a:solidFill>
                <a:effectLst/>
                <a:latin typeface="+mn-lt"/>
              </a:rPr>
              <a:t>Watch Video 2: Reading Together </a:t>
            </a:r>
            <a:r>
              <a:rPr lang="en-US" sz="1100" b="0" i="1" u="none" strike="noStrike" dirty="0">
                <a:solidFill>
                  <a:srgbClr val="000000"/>
                </a:solidFill>
                <a:effectLst/>
                <a:latin typeface="Trebuchet MS"/>
              </a:rPr>
              <a:t>(Closed captioning is available. Enable by clicking on the black CC box at the bottom of the video.)</a:t>
            </a:r>
            <a:endParaRPr lang="en-US" sz="1100" b="0" i="1" u="none" strike="noStrike" dirty="0">
              <a:solidFill>
                <a:schemeClr val="tx1"/>
              </a:solidFill>
              <a:effectLst/>
              <a:latin typeface="+mn-lt"/>
            </a:endParaRPr>
          </a:p>
          <a:p>
            <a:pPr marL="0" algn="l" rtl="0" fontAlgn="base">
              <a:buFont typeface="+mj-lt"/>
              <a:buAutoNum type="arabicPeriod"/>
            </a:pPr>
            <a:r>
              <a:rPr lang="en-US" sz="1100" b="0" i="1" u="none" strike="noStrike" dirty="0">
                <a:solidFill>
                  <a:schemeClr val="tx1"/>
                </a:solidFill>
                <a:effectLst/>
                <a:latin typeface="+mn-lt"/>
              </a:rPr>
              <a:t>After watching the video, give participants time to practice the linked activities with their paired verbal fluency partner(s).</a:t>
            </a:r>
          </a:p>
          <a:p>
            <a:pPr marL="457200" lvl="1" algn="l" rtl="0" fontAlgn="base"/>
            <a:r>
              <a:rPr lang="en-US" sz="1100" b="0" i="0" u="none" strike="noStrike" cap="none" dirty="0">
                <a:solidFill>
                  <a:srgbClr val="000000"/>
                </a:solidFill>
                <a:effectLst/>
                <a:latin typeface="+mn-lt"/>
                <a:ea typeface="Trebuchet MS" panose="020B0603020202020204" pitchFamily="34" charset="0"/>
                <a:cs typeface="Arial"/>
                <a:sym typeface="Arial"/>
              </a:rPr>
              <a:t>Tell parents to use the bookmark as a reminder of the importance of reading every day with children. One side of the bookmark describes </a:t>
            </a:r>
            <a:r>
              <a:rPr lang="en-US" sz="1100" b="1" i="0" u="none" strike="noStrike" cap="none" dirty="0">
                <a:solidFill>
                  <a:srgbClr val="000000"/>
                </a:solidFill>
                <a:effectLst/>
                <a:latin typeface="+mn-lt"/>
                <a:ea typeface="Trebuchet MS" panose="020B0603020202020204" pitchFamily="34" charset="0"/>
                <a:cs typeface="Arial"/>
                <a:sym typeface="Arial"/>
              </a:rPr>
              <a:t>Echo Reading</a:t>
            </a:r>
            <a:r>
              <a:rPr lang="en-US" sz="1100" b="0" i="0" u="none" strike="noStrike" cap="none" dirty="0">
                <a:solidFill>
                  <a:srgbClr val="000000"/>
                </a:solidFill>
                <a:effectLst/>
                <a:latin typeface="+mn-lt"/>
                <a:ea typeface="Trebuchet MS" panose="020B0603020202020204" pitchFamily="34" charset="0"/>
                <a:cs typeface="Arial"/>
                <a:sym typeface="Arial"/>
              </a:rPr>
              <a:t> and the other side describes </a:t>
            </a:r>
            <a:r>
              <a:rPr lang="en-US" sz="1100" b="1" i="0" u="none" strike="noStrike" cap="none" dirty="0">
                <a:solidFill>
                  <a:srgbClr val="000000"/>
                </a:solidFill>
                <a:effectLst/>
                <a:latin typeface="+mn-lt"/>
                <a:ea typeface="Trebuchet MS" panose="020B0603020202020204" pitchFamily="34" charset="0"/>
                <a:cs typeface="Arial"/>
                <a:sym typeface="Arial"/>
              </a:rPr>
              <a:t>Reading Together</a:t>
            </a:r>
            <a:r>
              <a:rPr lang="en-US" sz="1100" b="0" i="0" u="none" strike="noStrike" cap="none" dirty="0">
                <a:solidFill>
                  <a:srgbClr val="000000"/>
                </a:solidFill>
                <a:effectLst/>
                <a:latin typeface="+mn-lt"/>
                <a:ea typeface="Trebuchet MS" panose="020B0603020202020204" pitchFamily="34" charset="0"/>
                <a:cs typeface="Arial"/>
                <a:sym typeface="Arial"/>
              </a:rPr>
              <a:t>.</a:t>
            </a:r>
            <a:endParaRPr lang="en-US" sz="1100" b="0" i="1" u="none" strike="noStrike" dirty="0">
              <a:solidFill>
                <a:schemeClr val="tx1"/>
              </a:solidFill>
              <a:effectLst/>
              <a:latin typeface="+mn-lt"/>
            </a:endParaRPr>
          </a:p>
          <a:p>
            <a:pPr marL="158750" lvl="1" indent="0" algn="l" rtl="0" fontAlgn="base">
              <a:buNone/>
            </a:pPr>
            <a:endParaRPr lang="en-US" sz="1100" b="0" i="1" u="none" strike="noStrike" dirty="0">
              <a:solidFill>
                <a:schemeClr val="tx1"/>
              </a:solidFill>
              <a:effectLst/>
              <a:latin typeface="+mn-lt"/>
            </a:endParaRPr>
          </a:p>
        </p:txBody>
      </p:sp>
    </p:spTree>
    <p:extLst>
      <p:ext uri="{BB962C8B-B14F-4D97-AF65-F5344CB8AC3E}">
        <p14:creationId xmlns:p14="http://schemas.microsoft.com/office/powerpoint/2010/main" val="3188131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AF563797-179A-5BE6-FAA9-DA5651DB95F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C81F44A-F833-33F3-B442-87CC26A321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1DE60077-0221-9E48-8803-1266FA3F9D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b="1" dirty="0">
                <a:latin typeface="+mn-lt"/>
              </a:rPr>
              <a:t>Practice 3 </a:t>
            </a:r>
            <a:r>
              <a:rPr lang="en-US" sz="1100" b="0" dirty="0">
                <a:latin typeface="+mn-lt"/>
              </a:rPr>
              <a:t>can be use with older students and </a:t>
            </a:r>
            <a:r>
              <a:rPr lang="en-US" sz="1100" dirty="0">
                <a:latin typeface="+mn-lt"/>
              </a:rPr>
              <a:t>combines two practices: </a:t>
            </a:r>
            <a:r>
              <a:rPr lang="en-US" sz="1100" b="1" dirty="0">
                <a:latin typeface="+mn-lt"/>
              </a:rPr>
              <a:t>alternated reading </a:t>
            </a:r>
            <a:r>
              <a:rPr lang="en-US" sz="1100" dirty="0">
                <a:latin typeface="+mn-lt"/>
              </a:rPr>
              <a:t>and </a:t>
            </a:r>
            <a:r>
              <a:rPr lang="en-US" sz="1100" b="1" dirty="0">
                <a:latin typeface="+mn-lt"/>
              </a:rPr>
              <a:t>reading together</a:t>
            </a:r>
            <a:r>
              <a:rPr lang="en-US" sz="1100" dirty="0">
                <a:latin typeface="+mn-lt"/>
              </a:rPr>
              <a:t>. </a:t>
            </a:r>
          </a:p>
          <a:p>
            <a:pPr marL="0" indent="0">
              <a:buNone/>
            </a:pPr>
            <a:endParaRPr lang="en-US" sz="1100" b="1" i="0" u="none" strike="noStrike" cap="none" dirty="0">
              <a:solidFill>
                <a:srgbClr val="000000"/>
              </a:solidFill>
              <a:effectLst/>
              <a:latin typeface="+mn-lt"/>
              <a:ea typeface="Trebuchet MS" panose="020B0603020202020204" pitchFamily="34" charset="0"/>
              <a:cs typeface="Arial"/>
              <a:sym typeface="Arial"/>
            </a:endParaRPr>
          </a:p>
          <a:p>
            <a:pPr marL="171450" indent="-171450"/>
            <a:r>
              <a:rPr lang="en-US" sz="1100" b="1" i="0" u="none" strike="noStrike" cap="none" dirty="0">
                <a:solidFill>
                  <a:srgbClr val="000000"/>
                </a:solidFill>
                <a:effectLst/>
                <a:latin typeface="+mn-lt"/>
                <a:ea typeface="Trebuchet MS" panose="020B0603020202020204" pitchFamily="34" charset="0"/>
                <a:cs typeface="Arial"/>
                <a:sym typeface="Arial"/>
              </a:rPr>
              <a:t>Oral reading practice</a:t>
            </a:r>
            <a:r>
              <a:rPr lang="en-US" sz="1100" b="0" i="0" u="none" strike="noStrike" cap="none" dirty="0">
                <a:solidFill>
                  <a:srgbClr val="000000"/>
                </a:solidFill>
                <a:effectLst/>
                <a:latin typeface="+mn-lt"/>
                <a:ea typeface="Trebuchet MS" panose="020B0603020202020204" pitchFamily="34" charset="0"/>
                <a:cs typeface="Arial"/>
                <a:sym typeface="Arial"/>
              </a:rPr>
              <a:t> is when children read out loud. It is very important that children in third grade have many opportunities for oral reading practice with a proficient reader that listens and offers help when needed. </a:t>
            </a:r>
          </a:p>
          <a:p>
            <a:pPr marL="171450" indent="-171450"/>
            <a:endParaRPr lang="en-US" sz="1100" b="0" i="0" u="none" strike="noStrike" cap="none" dirty="0">
              <a:solidFill>
                <a:srgbClr val="000000"/>
              </a:solidFill>
              <a:effectLst/>
              <a:latin typeface="+mn-lt"/>
              <a:ea typeface="Trebuchet MS" panose="020B0603020202020204" pitchFamily="34" charset="0"/>
              <a:cs typeface="Arial"/>
              <a:sym typeface="Arial"/>
            </a:endParaRPr>
          </a:p>
          <a:p>
            <a:pPr marL="171450" indent="-171450"/>
            <a:r>
              <a:rPr lang="en-US" sz="1100" b="1" i="0" u="none" strike="noStrike" cap="none" dirty="0">
                <a:solidFill>
                  <a:srgbClr val="000000"/>
                </a:solidFill>
                <a:effectLst/>
                <a:latin typeface="+mn-lt"/>
                <a:ea typeface="Trebuchet MS" panose="020B0603020202020204" pitchFamily="34" charset="0"/>
                <a:cs typeface="Arial"/>
                <a:sym typeface="Arial"/>
              </a:rPr>
              <a:t>Alternated reading</a:t>
            </a:r>
            <a:r>
              <a:rPr lang="en-US" sz="1100" b="0" i="0" u="none" strike="noStrike" cap="none" dirty="0">
                <a:solidFill>
                  <a:srgbClr val="000000"/>
                </a:solidFill>
                <a:effectLst/>
                <a:latin typeface="+mn-lt"/>
                <a:ea typeface="Trebuchet MS" panose="020B0603020202020204" pitchFamily="34" charset="0"/>
                <a:cs typeface="Arial"/>
                <a:sym typeface="Arial"/>
              </a:rPr>
              <a:t> is when you and your child take turns reading a paragraph, page, or chapter out loud. You child continues reading, picking up where you left off.</a:t>
            </a:r>
          </a:p>
          <a:p>
            <a:pPr marL="171450" indent="-171450"/>
            <a:endParaRPr lang="en-US" sz="1100" b="0" i="0" u="none" strike="noStrike" cap="none" dirty="0">
              <a:solidFill>
                <a:srgbClr val="000000"/>
              </a:solidFill>
              <a:effectLst/>
              <a:latin typeface="+mn-lt"/>
              <a:ea typeface="Trebuchet MS" panose="020B0603020202020204" pitchFamily="34" charset="0"/>
              <a:cs typeface="Arial"/>
              <a:sym typeface="Arial"/>
            </a:endParaRPr>
          </a:p>
          <a:p>
            <a:pPr marL="171450" indent="-171450"/>
            <a:r>
              <a:rPr lang="en-US" sz="1100" b="1" i="0" u="none" strike="noStrike" cap="none" dirty="0">
                <a:solidFill>
                  <a:srgbClr val="000000"/>
                </a:solidFill>
                <a:effectLst/>
                <a:latin typeface="+mn-lt"/>
                <a:ea typeface="Trebuchet MS" panose="020B0603020202020204" pitchFamily="34" charset="0"/>
                <a:cs typeface="Arial"/>
                <a:sym typeface="Arial"/>
              </a:rPr>
              <a:t>Reading together</a:t>
            </a:r>
            <a:r>
              <a:rPr lang="en-US" sz="1100" b="0" i="0" u="none" strike="noStrike" cap="none" dirty="0">
                <a:solidFill>
                  <a:srgbClr val="000000"/>
                </a:solidFill>
                <a:effectLst/>
                <a:latin typeface="+mn-lt"/>
                <a:ea typeface="Trebuchet MS" panose="020B0603020202020204" pitchFamily="34" charset="0"/>
                <a:cs typeface="Arial"/>
                <a:sym typeface="Arial"/>
              </a:rPr>
              <a:t> means you and your child read the same thing out loud at the same time. When you read at the same time, make sure your child follows along by pointing to each word. You can slow your pace of reading down a little when you read at the same time. Always offer positive encouragement and let your child know how proud you are because he or she is practicing reading.</a:t>
            </a:r>
          </a:p>
          <a:p>
            <a:pPr marL="0" indent="0">
              <a:buNone/>
            </a:pPr>
            <a:endParaRPr lang="en-US" sz="1100" b="1" dirty="0">
              <a:latin typeface="+mn-lt"/>
            </a:endParaRPr>
          </a:p>
          <a:p>
            <a:pPr marL="0" indent="0">
              <a:buNone/>
            </a:pPr>
            <a:r>
              <a:rPr lang="en-US" sz="1100" b="1" dirty="0">
                <a:solidFill>
                  <a:schemeClr val="tx1">
                    <a:lumMod val="95000"/>
                    <a:lumOff val="5000"/>
                  </a:schemeClr>
                </a:solidFill>
                <a:latin typeface="+mn-lt"/>
                <a:ea typeface="Calibri"/>
                <a:cs typeface="Arial"/>
              </a:rPr>
              <a:t>Key Points About the Video:</a:t>
            </a:r>
          </a:p>
          <a:p>
            <a:pPr marL="171450" indent="-171450"/>
            <a:r>
              <a:rPr lang="en-US" sz="1100" b="1" i="0" u="none" strike="noStrike" cap="none" dirty="0">
                <a:solidFill>
                  <a:srgbClr val="000000"/>
                </a:solidFill>
                <a:effectLst/>
                <a:latin typeface="+mn-lt"/>
                <a:ea typeface="Trebuchet MS" panose="020B0603020202020204" pitchFamily="34" charset="0"/>
                <a:cs typeface="Arial"/>
                <a:sym typeface="Arial"/>
              </a:rPr>
              <a:t>Parent explains what a prologue is (an introduction to the book that tells what happened before chapter 1).</a:t>
            </a:r>
          </a:p>
          <a:p>
            <a:pPr marL="171450" indent="-171450"/>
            <a:r>
              <a:rPr lang="en-US" sz="1100" b="1" i="0" u="none" strike="noStrike" cap="none" dirty="0">
                <a:solidFill>
                  <a:srgbClr val="000000"/>
                </a:solidFill>
                <a:effectLst/>
                <a:latin typeface="+mn-lt"/>
                <a:ea typeface="Trebuchet MS" panose="020B0603020202020204" pitchFamily="34" charset="0"/>
                <a:cs typeface="Arial"/>
                <a:sym typeface="Arial"/>
              </a:rPr>
              <a:t>Parent and child take turns reading so parent can model fluent reading (reading correctly, at a conversational pace, and with expression).</a:t>
            </a:r>
          </a:p>
          <a:p>
            <a:pPr marL="171450" indent="-171450"/>
            <a:r>
              <a:rPr lang="en-US" sz="1100" b="1" i="0" u="none" strike="noStrike" cap="none" dirty="0">
                <a:solidFill>
                  <a:srgbClr val="000000"/>
                </a:solidFill>
                <a:effectLst/>
                <a:latin typeface="+mn-lt"/>
                <a:ea typeface="Trebuchet MS" panose="020B0603020202020204" pitchFamily="34" charset="0"/>
                <a:cs typeface="Arial"/>
                <a:sym typeface="Arial"/>
              </a:rPr>
              <a:t>Parent provides child tips on how to read with expression by reminding him what to do at periods, question marks, and explanation marks.</a:t>
            </a:r>
          </a:p>
          <a:p>
            <a:pPr marL="0" indent="-298450"/>
            <a:endParaRPr lang="en-US" sz="1100" dirty="0">
              <a:latin typeface="+mn-lt"/>
            </a:endParaRPr>
          </a:p>
          <a:p>
            <a:pPr marL="0" algn="l" rtl="0" fontAlgn="base">
              <a:buNone/>
            </a:pPr>
            <a:r>
              <a:rPr lang="en-US" sz="1100" b="0" i="1" u="none" strike="noStrike" dirty="0">
                <a:solidFill>
                  <a:srgbClr val="000000"/>
                </a:solidFill>
                <a:effectLst/>
                <a:latin typeface="+mn-lt"/>
              </a:rPr>
              <a:t>FACILITATOR NOTES: </a:t>
            </a:r>
            <a:endParaRPr lang="en-US" sz="1100" b="0" i="1" dirty="0">
              <a:solidFill>
                <a:srgbClr val="444444"/>
              </a:solidFill>
              <a:effectLst/>
              <a:latin typeface="+mn-lt"/>
            </a:endParaRPr>
          </a:p>
          <a:p>
            <a:pPr marL="0" algn="l" rtl="0" fontAlgn="base">
              <a:buFont typeface="+mj-lt"/>
              <a:buAutoNum type="arabicPeriod"/>
            </a:pPr>
            <a:r>
              <a:rPr lang="en-US" sz="1100" b="0" i="1" u="none" strike="noStrike" dirty="0">
                <a:solidFill>
                  <a:srgbClr val="000000"/>
                </a:solidFill>
                <a:effectLst/>
                <a:latin typeface="+mn-lt"/>
              </a:rPr>
              <a:t>Before watching the video, read the Key Points About the Video so participants know what to focus on.</a:t>
            </a:r>
            <a:endParaRPr lang="en-US" sz="1100" b="0" i="1" dirty="0">
              <a:solidFill>
                <a:srgbClr val="444444"/>
              </a:solidFill>
              <a:effectLst/>
              <a:latin typeface="+mn-lt"/>
            </a:endParaRP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0" i="1" u="none" strike="noStrike" dirty="0">
                <a:solidFill>
                  <a:srgbClr val="000000"/>
                </a:solidFill>
                <a:effectLst/>
                <a:latin typeface="+mn-lt"/>
              </a:rPr>
              <a:t>Watch Video 1: Alternated Practice &amp; Reading Together </a:t>
            </a:r>
            <a:r>
              <a:rPr lang="en-US" sz="1100" b="0" i="1" u="none" strike="noStrike" dirty="0">
                <a:solidFill>
                  <a:srgbClr val="000000"/>
                </a:solidFill>
                <a:effectLst/>
                <a:latin typeface="Trebuchet MS"/>
              </a:rPr>
              <a:t>(Closed captioning is available. Enable by clicking on the black CC box at the bottom of the video.)</a:t>
            </a:r>
            <a:endParaRPr lang="en-US" sz="1100" b="0" i="1" u="none" strike="noStrike" dirty="0">
              <a:solidFill>
                <a:srgbClr val="000000"/>
              </a:solidFill>
              <a:effectLst/>
              <a:latin typeface="+mn-lt"/>
            </a:endParaRPr>
          </a:p>
          <a:p>
            <a:pPr marL="0" algn="l" rtl="0" fontAlgn="base">
              <a:buFont typeface="+mj-lt"/>
              <a:buAutoNum type="arabicPeriod"/>
            </a:pPr>
            <a:r>
              <a:rPr lang="en-US" sz="1100" b="0" i="1" u="none" strike="noStrike" dirty="0">
                <a:solidFill>
                  <a:srgbClr val="000000"/>
                </a:solidFill>
                <a:effectLst/>
                <a:latin typeface="+mn-lt"/>
              </a:rPr>
              <a:t>After watching the video, give participants time to practice the linked activities with their paired verbal fluency partner(s).</a:t>
            </a:r>
          </a:p>
          <a:p>
            <a:pPr marL="457200" marR="0" lvl="1"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1" u="none" strike="noStrike" cap="none" dirty="0">
                <a:solidFill>
                  <a:srgbClr val="000000"/>
                </a:solidFill>
                <a:effectLst/>
                <a:latin typeface="+mn-lt"/>
                <a:ea typeface="Trebuchet MS" panose="020B0603020202020204" pitchFamily="34" charset="0"/>
                <a:cs typeface="Arial"/>
                <a:sym typeface="Arial"/>
              </a:rPr>
              <a:t>Tell parents to use the bookmark as a reminder of the importance of reading every day with children. One side of the bookmark describes Alternated Reading Echo Reading and the other side describes Reading Together</a:t>
            </a:r>
            <a:endParaRPr lang="en-US" sz="1100" b="0" i="1" u="none" strike="noStrike" cap="none" dirty="0">
              <a:solidFill>
                <a:schemeClr val="tx1"/>
              </a:solidFill>
              <a:effectLst/>
              <a:latin typeface="+mn-lt"/>
              <a:ea typeface="Arial"/>
              <a:cs typeface="Arial"/>
              <a:sym typeface="Arial"/>
            </a:endParaRPr>
          </a:p>
        </p:txBody>
      </p:sp>
    </p:spTree>
    <p:extLst>
      <p:ext uri="{BB962C8B-B14F-4D97-AF65-F5344CB8AC3E}">
        <p14:creationId xmlns:p14="http://schemas.microsoft.com/office/powerpoint/2010/main" val="1910861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24CD6A6-C621-A955-470B-1BB43CBBF8C2}"/>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773B96B9-3E3E-2A1B-4272-00BF39F580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8F51648-1FB0-57AA-4FAC-6F80BE54EE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latin typeface="+mn-lt"/>
                <a:cs typeface="Arial"/>
                <a:sym typeface="Arial"/>
              </a:rPr>
              <a:t>By the end of this presentation the </a:t>
            </a:r>
            <a:r>
              <a:rPr lang="en-US" sz="1100" b="1" i="0" u="none" strike="noStrike" cap="none" dirty="0">
                <a:solidFill>
                  <a:srgbClr val="000000"/>
                </a:solidFill>
                <a:latin typeface="+mn-lt"/>
                <a:cs typeface="Arial"/>
                <a:sym typeface="Arial"/>
              </a:rPr>
              <a:t>outcomes</a:t>
            </a:r>
            <a:r>
              <a:rPr lang="en-US" sz="1100" b="0" i="0" u="none" strike="noStrike" cap="none" dirty="0">
                <a:solidFill>
                  <a:srgbClr val="000000"/>
                </a:solidFill>
                <a:latin typeface="+mn-lt"/>
                <a:cs typeface="Arial"/>
                <a:sym typeface="Arial"/>
              </a:rPr>
              <a:t> are for you to be able to answer these questions.</a:t>
            </a:r>
          </a:p>
          <a:p>
            <a:pPr marL="0" lvl="0" indent="0" algn="l" rtl="0">
              <a:spcBef>
                <a:spcPts val="0"/>
              </a:spcBef>
              <a:spcAft>
                <a:spcPts val="0"/>
              </a:spcAft>
              <a:buNone/>
            </a:pPr>
            <a:endParaRPr lang="en-US" sz="1100" b="0" i="0" u="none" strike="noStrike" cap="none" dirty="0">
              <a:solidFill>
                <a:srgbClr val="000000"/>
              </a:solidFill>
              <a:latin typeface="+mn-lt"/>
              <a:ea typeface="Trebuchet MS" panose="020B0603020202020204" pitchFamily="34" charset="0"/>
              <a:cs typeface="Arial"/>
              <a:sym typeface="Arial"/>
            </a:endParaRPr>
          </a:p>
          <a:p>
            <a:pPr marL="171450" indent="-171450">
              <a:lnSpc>
                <a:spcPct val="160000"/>
              </a:lnSpc>
            </a:pPr>
            <a:r>
              <a:rPr lang="en-US" sz="1100" b="1" i="0" u="none" strike="noStrike" cap="none" dirty="0">
                <a:solidFill>
                  <a:srgbClr val="000000"/>
                </a:solidFill>
                <a:latin typeface="+mn-lt"/>
                <a:ea typeface="Calibri"/>
                <a:sym typeface="Arial"/>
              </a:rPr>
              <a:t>What is fluency?</a:t>
            </a:r>
          </a:p>
          <a:p>
            <a:pPr marL="171450" indent="-171450">
              <a:lnSpc>
                <a:spcPct val="160000"/>
              </a:lnSpc>
            </a:pPr>
            <a:r>
              <a:rPr lang="en-US" sz="1100" b="1" i="0" u="none" strike="noStrike" cap="none" dirty="0">
                <a:solidFill>
                  <a:srgbClr val="000000"/>
                </a:solidFill>
                <a:latin typeface="+mn-lt"/>
                <a:ea typeface="Calibri"/>
                <a:sym typeface="Arial"/>
              </a:rPr>
              <a:t>Why is fluency important? </a:t>
            </a:r>
          </a:p>
          <a:p>
            <a:pPr marL="171450" indent="-171450">
              <a:lnSpc>
                <a:spcPct val="160000"/>
              </a:lnSpc>
            </a:pPr>
            <a:r>
              <a:rPr lang="en-US" sz="1100" b="1" i="0" u="none" strike="noStrike" cap="none" dirty="0">
                <a:solidFill>
                  <a:srgbClr val="000000"/>
                </a:solidFill>
                <a:latin typeface="+mn-lt"/>
                <a:ea typeface="Calibri"/>
                <a:sym typeface="Arial"/>
              </a:rPr>
              <a:t>What does fluency look like at school? </a:t>
            </a:r>
            <a:endParaRPr lang="en-US" sz="1100" b="1" i="0" u="none" strike="noStrike" cap="none" dirty="0">
              <a:solidFill>
                <a:srgbClr val="000000"/>
              </a:solidFill>
              <a:latin typeface="+mn-lt"/>
              <a:ea typeface="Calibri"/>
            </a:endParaRPr>
          </a:p>
          <a:p>
            <a:pPr marL="171450" indent="-171450">
              <a:lnSpc>
                <a:spcPct val="160000"/>
              </a:lnSpc>
            </a:pPr>
            <a:r>
              <a:rPr lang="en-US" sz="1100" b="1" i="0" u="none" strike="noStrike" cap="none" dirty="0">
                <a:solidFill>
                  <a:srgbClr val="000000"/>
                </a:solidFill>
                <a:latin typeface="+mn-lt"/>
                <a:ea typeface="Calibri"/>
                <a:sym typeface="Arial"/>
              </a:rPr>
              <a:t>How can you support fluency at home?</a:t>
            </a:r>
            <a:endParaRPr lang="en-US" sz="1100" b="1" i="0" u="none" strike="noStrike" cap="none" dirty="0">
              <a:solidFill>
                <a:srgbClr val="000000"/>
              </a:solidFill>
              <a:latin typeface="+mn-lt"/>
              <a:ea typeface="Calibri"/>
            </a:endParaRPr>
          </a:p>
          <a:p>
            <a:pPr marL="0" indent="0">
              <a:lnSpc>
                <a:spcPct val="160000"/>
              </a:lnSpc>
            </a:pPr>
            <a:endParaRPr lang="en-US" sz="1100" b="0" i="0" u="none" strike="noStrike" cap="none" dirty="0">
              <a:solidFill>
                <a:srgbClr val="000000"/>
              </a:solidFill>
              <a:latin typeface="+mn-lt"/>
              <a:ea typeface="Calibri"/>
              <a:cs typeface="Times New Roman"/>
              <a:sym typeface="Arial"/>
            </a:endParaRPr>
          </a:p>
          <a:p>
            <a:pPr marL="0" indent="0" fontAlgn="base">
              <a:buNone/>
            </a:pPr>
            <a:r>
              <a:rPr lang="en-US" sz="1100" b="0" i="0" u="none" strike="noStrike" cap="none" dirty="0">
                <a:solidFill>
                  <a:srgbClr val="444444"/>
                </a:solidFill>
                <a:effectLst/>
                <a:latin typeface="+mn-lt"/>
                <a:ea typeface="Arial"/>
                <a:cs typeface="Arial"/>
                <a:sym typeface="Arial"/>
              </a:rPr>
              <a:t>​</a:t>
            </a:r>
            <a:r>
              <a:rPr lang="en-US" sz="1100" b="0" i="0" u="none" strike="noStrike" cap="none" dirty="0">
                <a:solidFill>
                  <a:srgbClr val="000000"/>
                </a:solidFill>
                <a:effectLst/>
                <a:latin typeface="+mn-lt"/>
                <a:ea typeface="Arial"/>
                <a:cs typeface="Arial"/>
                <a:sym typeface="Arial"/>
              </a:rPr>
              <a:t>Take a moment to think about which agenda question(s) you are interested in </a:t>
            </a:r>
            <a:r>
              <a:rPr lang="en-US" dirty="0">
                <a:latin typeface="+mn-lt"/>
                <a:ea typeface="Arial"/>
              </a:rPr>
              <a:t>learning </a:t>
            </a:r>
            <a:r>
              <a:rPr lang="en-US" sz="1100" b="0" i="0" u="none" strike="noStrike" cap="none" dirty="0">
                <a:solidFill>
                  <a:srgbClr val="000000"/>
                </a:solidFill>
                <a:effectLst/>
                <a:latin typeface="+mn-lt"/>
                <a:ea typeface="Arial"/>
                <a:cs typeface="Arial"/>
                <a:sym typeface="Arial"/>
              </a:rPr>
              <a:t>more about today. (Provide 1-2 minutes of think time.)</a:t>
            </a:r>
            <a:endParaRPr lang="en-US" sz="1100" b="0" i="0" u="none" strike="noStrike" cap="none" dirty="0">
              <a:solidFill>
                <a:srgbClr val="000000"/>
              </a:solidFill>
              <a:effectLst/>
              <a:latin typeface="+mn-lt"/>
              <a:ea typeface="Arial"/>
              <a:cs typeface="Arial"/>
            </a:endParaRPr>
          </a:p>
          <a:p>
            <a:pPr marL="0" indent="0" algn="l" rtl="0" fontAlgn="base">
              <a:buNone/>
            </a:pPr>
            <a:endParaRPr lang="en-US" sz="1100" b="0" i="0" u="none" strike="noStrike" cap="none" dirty="0">
              <a:solidFill>
                <a:srgbClr val="000000"/>
              </a:solidFill>
              <a:effectLst/>
              <a:latin typeface="+mn-lt"/>
              <a:ea typeface="Arial"/>
              <a:cs typeface="Arial"/>
              <a:sym typeface="Arial"/>
            </a:endParaRPr>
          </a:p>
          <a:p>
            <a:pPr marL="0" indent="0">
              <a:buNone/>
            </a:pPr>
            <a:r>
              <a:rPr lang="en-US" sz="1100" b="0" i="1" u="none" strike="noStrike" cap="none" dirty="0">
                <a:solidFill>
                  <a:srgbClr val="000000"/>
                </a:solidFill>
                <a:latin typeface="+mn-lt"/>
                <a:cs typeface="Arial"/>
                <a:sym typeface="Arial"/>
              </a:rPr>
              <a:t>(If presenting in-person):  </a:t>
            </a:r>
            <a:r>
              <a:rPr lang="en-US" sz="1100" b="0" i="0" u="none" strike="noStrike" cap="none" dirty="0">
                <a:solidFill>
                  <a:srgbClr val="000000"/>
                </a:solidFill>
                <a:latin typeface="+mn-lt"/>
                <a:cs typeface="Arial"/>
                <a:sym typeface="Arial"/>
              </a:rPr>
              <a:t>We have provided writing utensils and paper at each table. </a:t>
            </a:r>
            <a:endParaRPr lang="en-US" sz="1100" b="0" i="0" u="none" strike="noStrike" cap="none" dirty="0">
              <a:solidFill>
                <a:srgbClr val="000000"/>
              </a:solidFill>
              <a:latin typeface="+mn-lt"/>
              <a:cs typeface="Arial"/>
            </a:endParaRPr>
          </a:p>
          <a:p>
            <a:pPr marL="0" lvl="0" indent="0" algn="l">
              <a:spcBef>
                <a:spcPts val="0"/>
              </a:spcBef>
              <a:spcAft>
                <a:spcPts val="0"/>
              </a:spcAft>
              <a:buNone/>
            </a:pPr>
            <a:r>
              <a:rPr lang="en-US" sz="1100" b="0" i="1" u="none" strike="noStrike" cap="none" dirty="0">
                <a:solidFill>
                  <a:srgbClr val="000000"/>
                </a:solidFill>
                <a:latin typeface="+mn-lt"/>
                <a:cs typeface="Arial"/>
                <a:sym typeface="Arial"/>
              </a:rPr>
              <a:t>(If presenting virtually, start here) </a:t>
            </a:r>
            <a:r>
              <a:rPr lang="en-US" sz="1100" b="0" i="0" u="none" strike="noStrike" cap="none" dirty="0">
                <a:solidFill>
                  <a:srgbClr val="000000"/>
                </a:solidFill>
                <a:latin typeface="+mn-lt"/>
                <a:cs typeface="Arial"/>
                <a:sym typeface="Arial"/>
              </a:rPr>
              <a:t>Please feel free to take notes. Later in the session, we will be talking in partners about what we have heard and learned around these questions. </a:t>
            </a:r>
            <a:endParaRPr lang="en-US" dirty="0">
              <a:latin typeface="+mn-lt"/>
            </a:endParaRPr>
          </a:p>
          <a:p>
            <a:pPr marL="0" indent="0" algn="l" rtl="0" fontAlgn="base">
              <a:buNone/>
            </a:pPr>
            <a:endParaRPr lang="en-US" sz="1100" b="0" i="0" u="none" strike="noStrike" cap="none" dirty="0">
              <a:solidFill>
                <a:srgbClr val="444444"/>
              </a:solidFill>
              <a:effectLst/>
              <a:latin typeface="+mn-lt"/>
              <a:ea typeface="Arial"/>
              <a:cs typeface="Arial"/>
              <a:sym typeface="Arial"/>
            </a:endParaRPr>
          </a:p>
        </p:txBody>
      </p:sp>
    </p:spTree>
    <p:extLst>
      <p:ext uri="{BB962C8B-B14F-4D97-AF65-F5344CB8AC3E}">
        <p14:creationId xmlns:p14="http://schemas.microsoft.com/office/powerpoint/2010/main" val="2380837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05DC1B2E-3C73-95B8-7510-9DBD2028359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020CE094-F1B2-73A2-9C34-D9784FAB6B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63871CC9-4688-9E3F-BEBB-BEA94C94BF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Trebuchet MS" panose="020B0603020202020204" pitchFamily="34" charset="0"/>
                <a:ea typeface="Arial"/>
                <a:cs typeface="Arial"/>
                <a:sym typeface="Arial"/>
              </a:rPr>
              <a:t>Let’s wrap up the presentation by revisiting some </a:t>
            </a:r>
            <a:r>
              <a:rPr lang="en-US" sz="1100" b="1" i="0" u="none" strike="noStrike" cap="none" dirty="0">
                <a:solidFill>
                  <a:srgbClr val="000000"/>
                </a:solidFill>
                <a:latin typeface="Trebuchet MS" panose="020B0603020202020204" pitchFamily="34" charset="0"/>
                <a:ea typeface="Arial"/>
                <a:cs typeface="Arial"/>
                <a:sym typeface="Arial"/>
              </a:rPr>
              <a:t>Key Takeaways </a:t>
            </a:r>
            <a:r>
              <a:rPr lang="en-US" sz="1100" b="0" i="0" u="none" strike="noStrike" cap="none" dirty="0">
                <a:solidFill>
                  <a:srgbClr val="000000"/>
                </a:solidFill>
                <a:latin typeface="Trebuchet MS" panose="020B0603020202020204" pitchFamily="34" charset="0"/>
                <a:ea typeface="Arial"/>
                <a:cs typeface="Arial"/>
                <a:sym typeface="Arial"/>
              </a:rPr>
              <a:t>about </a:t>
            </a:r>
            <a:r>
              <a:rPr lang="en-US" sz="1100" b="1" i="0" u="none" strike="noStrike" cap="none" dirty="0">
                <a:solidFill>
                  <a:srgbClr val="000000"/>
                </a:solidFill>
                <a:latin typeface="Trebuchet MS" panose="020B0603020202020204" pitchFamily="34" charset="0"/>
                <a:ea typeface="Arial"/>
                <a:cs typeface="Arial"/>
                <a:sym typeface="Arial"/>
              </a:rPr>
              <a:t>Fluency.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chemeClr val="tx1"/>
              </a:solidFill>
              <a:latin typeface="Trebuchet MS" panose="020B0603020202020204" pitchFamily="34" charset="0"/>
              <a:ea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chemeClr val="tx1"/>
                </a:solidFill>
                <a:latin typeface="Trebuchet MS" panose="020B0603020202020204" pitchFamily="34" charset="0"/>
                <a:ea typeface="Calibri"/>
                <a:cs typeface="Calibri"/>
                <a:sym typeface="Arial"/>
              </a:rPr>
              <a:t>Fluency is the ability </a:t>
            </a: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to read words with sufficient accuracy, rate, and prosody to comprehend what is read.</a:t>
            </a:r>
            <a:endParaRPr lang="en-US" sz="1100" b="1" i="0" u="none" strike="noStrike" cap="none" dirty="0">
              <a:solidFill>
                <a:srgbClr val="000000"/>
              </a:solidFill>
              <a:latin typeface="Trebuchet MS" panose="020B0603020202020204" pitchFamily="34" charset="0"/>
              <a:ea typeface="Trebuchet MS" panose="020B0603020202020204" pitchFamily="34"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Trebuchet MS" panose="020B0603020202020204" pitchFamily="34" charset="0"/>
                <a:ea typeface="Arial"/>
                <a:cs typeface="Arial"/>
                <a:sym typeface="Arial"/>
              </a:rPr>
              <a:t>Fluent readers recognize words automatically, allowing them to dedicate cognitive resources to more complex processes.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b="0" i="0" u="none" strike="noStrike" cap="none" dirty="0">
              <a:solidFill>
                <a:srgbClr val="000000"/>
              </a:solidFill>
              <a:effectLst/>
              <a:latin typeface="Trebuchet MS" panose="020B060302020202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ea typeface="Arial"/>
                <a:cs typeface="Arial"/>
              </a:rPr>
              <a:t>Fluency is the bridge connecting Word Recognition and Language Comprehension.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Fluency enables comprehension and supports motivation. Children who read fluently are more likely to read, build vocabulary, and understand more).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1" i="0" u="none" strike="noStrike" cap="none" dirty="0">
              <a:solidFill>
                <a:srgbClr val="000000"/>
              </a:solidFill>
              <a:latin typeface="Trebuchet MS" panose="020B0603020202020204" pitchFamily="34" charset="0"/>
              <a:ea typeface="Trebuchet MS" panose="020B0603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Fluency gradually builds over time through </a:t>
            </a: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explicit, systematic </a:t>
            </a: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instruction </a:t>
            </a: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and</a:t>
            </a: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 practice.</a:t>
            </a:r>
            <a:endPar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Trebuchet MS" panose="020B0603020202020204" pitchFamily="34" charset="0"/>
                <a:ea typeface="Arial"/>
                <a:cs typeface="Arial"/>
                <a:sym typeface="Arial"/>
              </a:rPr>
              <a:t>Developing reading fluency is a gradual process that requires consistent practice and exposure to different types of texts.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b="0" i="0" u="none" strike="noStrike" cap="none" dirty="0">
              <a:solidFill>
                <a:srgbClr val="000000"/>
              </a:solidFill>
              <a:effectLst/>
              <a:latin typeface="Trebuchet MS" panose="020B0603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1" i="0" u="none" strike="noStrike" cap="none" dirty="0">
                <a:solidFill>
                  <a:srgbClr val="000000"/>
                </a:solidFill>
                <a:effectLst/>
                <a:latin typeface="Trebuchet MS" panose="020B0603020202020204" pitchFamily="34" charset="0"/>
                <a:cs typeface="Arial"/>
                <a:sym typeface="Arial"/>
              </a:rPr>
              <a:t>Oral reading practice supports fluency development.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When children read aloud simultaneously with a more fluent reader, either at school or at home, they practice their own skills while also hearing someone else make meaning of the same text. This can also take the form of echo reading. Reading together allows children to practice prosody in a supportive and collaborative environment. This regular practice helps boost the confidence and motivation that assists children in developing fluency.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b="0" i="0" u="none" strike="noStrike" cap="none" dirty="0">
              <a:solidFill>
                <a:srgbClr val="000000"/>
              </a:solidFill>
              <a:effectLst/>
              <a:latin typeface="Trebuchet MS" panose="020B0603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Trebuchet MS" panose="020B0603020202020204" pitchFamily="34" charset="0"/>
                <a:cs typeface="Arial"/>
                <a:sym typeface="Arial"/>
              </a:rPr>
              <a:t>Share </a:t>
            </a:r>
            <a:r>
              <a:rPr lang="en-US" sz="1000" b="0" i="0" u="none" strike="noStrike" cap="none">
                <a:solidFill>
                  <a:schemeClr val="tx1"/>
                </a:solidFill>
                <a:latin typeface="Trebuchet MS" panose="020B0603020202020204" pitchFamily="34" charset="0"/>
                <a:ea typeface="Trebuchet MS" panose="020B0603020202020204" pitchFamily="34" charset="0"/>
                <a:cs typeface="Arial"/>
                <a:sym typeface="Arial"/>
                <a:hlinkClick r:id="rId3"/>
              </a:rPr>
              <a:t>Handout 3: Fluency for Parents handout</a:t>
            </a:r>
            <a:endParaRPr lang="en-US" sz="1000" b="0" i="0" u="none" strike="noStrike" cap="none">
              <a:solidFill>
                <a:schemeClr val="tx1"/>
              </a:solidFill>
              <a:latin typeface="Trebuchet MS" panose="020B0603020202020204" pitchFamily="34" charset="0"/>
              <a:ea typeface="Trebuchet MS" panose="020B0603020202020204" pitchFamily="34" charset="0"/>
              <a:cs typeface="Arial"/>
              <a:sym typeface="Arial"/>
            </a:endParaRPr>
          </a:p>
        </p:txBody>
      </p:sp>
    </p:spTree>
    <p:extLst>
      <p:ext uri="{BB962C8B-B14F-4D97-AF65-F5344CB8AC3E}">
        <p14:creationId xmlns:p14="http://schemas.microsoft.com/office/powerpoint/2010/main" val="2176261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C6B8E4B-5D1E-34E8-A425-97F0904B777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02854823-9958-8A47-5EBF-F93FE13489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3A48BFE-FB13-2FD8-69E6-6100AA9AAD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US" sz="1100" b="1" i="0" u="none" strike="noStrike" cap="none" dirty="0">
                <a:solidFill>
                  <a:srgbClr val="000000"/>
                </a:solidFill>
                <a:effectLst/>
                <a:latin typeface="+mn-lt"/>
                <a:ea typeface="Trebuchet MS" panose="020B0603020202020204" pitchFamily="34" charset="0"/>
                <a:cs typeface="Arial"/>
                <a:sym typeface="Arial"/>
              </a:rPr>
              <a:t>There is no comprehension strategy that compensates for difficulty reading words accurately and fluently.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mn-lt"/>
                <a:ea typeface="Trebuchet MS" panose="020B0603020202020204" pitchFamily="34" charset="0"/>
                <a:cs typeface="Arial"/>
                <a:sym typeface="Arial"/>
              </a:rPr>
              <a:t>In other words, fluency is not just reading fast. And it goes beyond simply sounding out words, to developing a deep understanding of what they’re trying to say. Fluency allows readers to connect ideas, recognize patterns, and infer meanings. Fluency connects readers not just to words, but to emotions and expressions, characters and connotations. And it’s also where reading starts to foster joy.</a:t>
            </a:r>
            <a:endParaRPr lang="en-US" sz="1100" b="1" i="0" u="none" strike="noStrike" cap="none" dirty="0">
              <a:solidFill>
                <a:schemeClr val="tx1"/>
              </a:solidFill>
              <a:latin typeface="+mn-lt"/>
              <a:ea typeface="Arial"/>
              <a:cs typeface="Arial"/>
              <a:sym typeface="Arial"/>
            </a:endParaRPr>
          </a:p>
          <a:p>
            <a:pPr marL="171450" lvl="0" indent="-171450" algn="l">
              <a:spcBef>
                <a:spcPts val="0"/>
              </a:spcBef>
              <a:spcAft>
                <a:spcPts val="0"/>
              </a:spcAft>
            </a:pPr>
            <a:endParaRPr lang="en-US" sz="1100" b="1" i="0" u="none" strike="noStrike" cap="none" dirty="0">
              <a:solidFill>
                <a:srgbClr val="000000"/>
              </a:solidFill>
              <a:effectLst/>
              <a:latin typeface="+mn-lt"/>
              <a:ea typeface="Trebuchet MS" panose="020B0603020202020204" pitchFamily="34" charset="0"/>
              <a:cs typeface="Arial"/>
              <a:sym typeface="Arial"/>
            </a:endParaRPr>
          </a:p>
        </p:txBody>
      </p:sp>
    </p:spTree>
    <p:extLst>
      <p:ext uri="{BB962C8B-B14F-4D97-AF65-F5344CB8AC3E}">
        <p14:creationId xmlns:p14="http://schemas.microsoft.com/office/powerpoint/2010/main" val="232983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E1208DB-4A8C-3E20-8080-11C3A745B2E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18A34402-99FE-274E-65F9-1487228B54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2A405C4-14D3-F9B7-65B1-9DA6C84229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i="0" u="none" strike="noStrike" dirty="0">
                <a:solidFill>
                  <a:srgbClr val="000000"/>
                </a:solidFill>
                <a:effectLst/>
              </a:rPr>
              <a:t>Do You Want to Learn More?</a:t>
            </a:r>
          </a:p>
          <a:p>
            <a:pPr marL="0" lvl="0" indent="0" algn="l" rtl="0">
              <a:spcBef>
                <a:spcPts val="0"/>
              </a:spcBef>
              <a:spcAft>
                <a:spcPts val="0"/>
              </a:spcAft>
              <a:buNone/>
            </a:pPr>
            <a:endParaRPr lang="en-US" sz="1800" b="0" i="0" u="none" strike="noStrike" dirty="0">
              <a:solidFill>
                <a:srgbClr val="000000"/>
              </a:solidFill>
              <a:effectLst/>
            </a:endParaRPr>
          </a:p>
          <a:p>
            <a:pPr marL="0" lvl="0" indent="0" algn="l" rtl="0">
              <a:spcBef>
                <a:spcPts val="0"/>
              </a:spcBef>
              <a:spcAft>
                <a:spcPts val="0"/>
              </a:spcAft>
              <a:buNone/>
            </a:pPr>
            <a:r>
              <a:rPr lang="en-US" sz="1800" b="0" i="0" u="none" strike="noStrike" dirty="0">
                <a:solidFill>
                  <a:srgbClr val="000000"/>
                </a:solidFill>
                <a:effectLst/>
              </a:rPr>
              <a:t>There are more resources for parents on the CDE Parent Resources Website including videos of activities you can do at home.</a:t>
            </a:r>
            <a:endParaRPr lang="en-US" dirty="0"/>
          </a:p>
        </p:txBody>
      </p:sp>
    </p:spTree>
    <p:extLst>
      <p:ext uri="{BB962C8B-B14F-4D97-AF65-F5344CB8AC3E}">
        <p14:creationId xmlns:p14="http://schemas.microsoft.com/office/powerpoint/2010/main" val="1694097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6F02EE75-505F-E25C-7282-57ABA6914653}"/>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4F78E5F7-7242-22AD-08BB-9020EE8BE9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CD438974-2D81-9E5C-EDEB-D63C6C5BD6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sz="1100" dirty="0">
              <a:latin typeface="Trebuchet MS" panose="020B0603020202020204" pitchFamily="34" charset="0"/>
              <a:cs typeface="Calibri Light" panose="020F03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282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4D87AC63-7B7F-6FD6-AE95-5150264456D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4EE70D4-C62E-8A85-9BC3-885600905F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9073AF3-906A-68AC-1C52-B8C1FD4F62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sz="1100" dirty="0">
              <a:latin typeface="Trebuchet MS" panose="020B0603020202020204" pitchFamily="34" charset="0"/>
              <a:cs typeface="Calibri Light" panose="020F03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52402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B4D95076-65A8-BA03-37F3-106AE014BAE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040CDEAF-E5BC-A3B1-166C-2326FDB911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8136DCA5-D7D5-6C4C-63DE-3897B8EDC8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0219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A101CA33-8B8C-DF77-D550-6C1B69D49734}"/>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7A1DCE26-A4CB-26D3-A683-35A45B16CE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2A24D603-06E3-6483-9CB0-4B0FF63399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45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638C099-FBF8-7679-F12C-2772098AAF7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7C1FD2A-C735-BE53-EF16-D43C7AC83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98D29969-7B58-A023-D15D-D996BFB829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We hope this will be an engaging and informative time for everyone here tonight. Please work to follow these </a:t>
            </a:r>
            <a:r>
              <a:rPr lang="en-US" sz="1100" b="1"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norms</a:t>
            </a: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 </a:t>
            </a:r>
          </a:p>
          <a:p>
            <a:pPr marL="0" marR="0" lvl="0" indent="0">
              <a:lnSpc>
                <a:spcPct val="115000"/>
              </a:lnSpc>
              <a:buFont typeface="Symbol" panose="05050102010706020507" pitchFamily="18" charset="2"/>
              <a:buNone/>
            </a:pPr>
            <a:endPar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endParaRPr>
          </a:p>
          <a:p>
            <a:pPr>
              <a:lnSpc>
                <a:spcPct val="150000"/>
              </a:lnSpc>
            </a:pPr>
            <a:r>
              <a:rPr lang="en-US" sz="1100" b="1" i="0" u="none" strike="noStrike" cap="none" dirty="0">
                <a:solidFill>
                  <a:srgbClr val="000000"/>
                </a:solidFill>
                <a:latin typeface="+mn-lt"/>
                <a:ea typeface="Calibri"/>
                <a:cs typeface="Times New Roman"/>
                <a:sym typeface="Arial"/>
              </a:rPr>
              <a:t>Active listening is appreciated</a:t>
            </a:r>
          </a:p>
          <a:p>
            <a:pPr>
              <a:lnSpc>
                <a:spcPct val="150000"/>
              </a:lnSpc>
            </a:pPr>
            <a:r>
              <a:rPr lang="en-US" sz="1100" b="1" i="0" u="none" strike="noStrike" cap="none" dirty="0">
                <a:solidFill>
                  <a:srgbClr val="000000"/>
                </a:solidFill>
                <a:latin typeface="+mn-lt"/>
                <a:ea typeface="Calibri"/>
                <a:cs typeface="Times New Roman"/>
                <a:sym typeface="Arial"/>
              </a:rPr>
              <a:t>Active participation is welcomed</a:t>
            </a:r>
          </a:p>
          <a:p>
            <a:pPr>
              <a:lnSpc>
                <a:spcPct val="150000"/>
              </a:lnSpc>
            </a:pPr>
            <a:r>
              <a:rPr lang="en-US" sz="1100" b="0" i="0" u="none" strike="noStrike" cap="none" dirty="0">
                <a:solidFill>
                  <a:srgbClr val="000000"/>
                </a:solidFill>
                <a:latin typeface="+mn-lt"/>
                <a:ea typeface="Calibri"/>
                <a:cs typeface="Times New Roman"/>
                <a:sym typeface="Arial"/>
              </a:rPr>
              <a:t>Please</a:t>
            </a:r>
            <a:r>
              <a:rPr lang="en-US" sz="1100" b="1" i="0" u="none" strike="noStrike" cap="none" dirty="0">
                <a:solidFill>
                  <a:srgbClr val="000000"/>
                </a:solidFill>
                <a:latin typeface="+mn-lt"/>
                <a:ea typeface="Calibri"/>
                <a:cs typeface="Times New Roman"/>
                <a:sym typeface="Arial"/>
              </a:rPr>
              <a:t> take care of your own needs</a:t>
            </a:r>
          </a:p>
          <a:p>
            <a:pPr lvl="1">
              <a:lnSpc>
                <a:spcPct val="150000"/>
              </a:lnSpc>
            </a:pPr>
            <a:r>
              <a:rPr lang="en-US" sz="1100" b="0" i="1" u="none" strike="noStrike" cap="none" dirty="0">
                <a:solidFill>
                  <a:srgbClr val="000000"/>
                </a:solidFill>
                <a:latin typeface="+mn-lt"/>
                <a:ea typeface="Calibri"/>
                <a:cs typeface="Times New Roman"/>
                <a:sym typeface="Arial"/>
              </a:rPr>
              <a:t>If in-person, share where the restrooms and water stations are located, as needed. </a:t>
            </a:r>
          </a:p>
          <a:p>
            <a:pPr lvl="1">
              <a:lnSpc>
                <a:spcPct val="150000"/>
              </a:lnSpc>
            </a:pPr>
            <a:r>
              <a:rPr lang="en-US" sz="1100" b="0" i="1" u="none" strike="noStrike" cap="none" dirty="0">
                <a:solidFill>
                  <a:srgbClr val="000000"/>
                </a:solidFill>
                <a:latin typeface="+mn-lt"/>
                <a:ea typeface="Calibri"/>
                <a:cs typeface="Times New Roman"/>
                <a:sym typeface="Arial"/>
              </a:rPr>
              <a:t>If presenting virtually, you might consider asking participants to leave cameras on as they are able. </a:t>
            </a:r>
          </a:p>
          <a:p>
            <a:pPr lvl="0">
              <a:lnSpc>
                <a:spcPct val="150000"/>
              </a:lnSpc>
            </a:pPr>
            <a:r>
              <a:rPr lang="en-US" sz="1100" b="1" i="0" u="none" strike="noStrike" cap="none" dirty="0">
                <a:solidFill>
                  <a:srgbClr val="000000"/>
                </a:solidFill>
                <a:latin typeface="+mn-lt"/>
                <a:ea typeface="Calibri"/>
                <a:cs typeface="Times New Roman"/>
                <a:sym typeface="Arial"/>
              </a:rPr>
              <a:t>Silence your cell phone as a courtesy to all </a:t>
            </a:r>
          </a:p>
          <a:p>
            <a:pPr marL="0" marR="0" lvl="0" indent="0">
              <a:lnSpc>
                <a:spcPct val="115000"/>
              </a:lnSpc>
              <a:spcAft>
                <a:spcPts val="800"/>
              </a:spcAft>
              <a:buFont typeface="Symbol" panose="05050102010706020507" pitchFamily="18" charset="2"/>
              <a:buNone/>
            </a:pPr>
            <a:endPar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endParaRPr>
          </a:p>
          <a:p>
            <a:pPr marL="0" marR="0" lvl="0" indent="0">
              <a:lnSpc>
                <a:spcPct val="115000"/>
              </a:lnSpc>
              <a:spcAft>
                <a:spcPts val="800"/>
              </a:spcAft>
              <a:buFont typeface="Symbol" panose="05050102010706020507" pitchFamily="18" charset="2"/>
              <a:buNone/>
            </a:pPr>
            <a:r>
              <a:rPr lang="en-US" sz="1100" b="0" i="0" u="none" strike="noStrike" kern="100" cap="none" dirty="0">
                <a:solidFill>
                  <a:srgbClr val="000000"/>
                </a:solidFill>
                <a:effectLst/>
                <a:latin typeface="+mn-lt"/>
                <a:ea typeface="Aptos" panose="020B0004020202020204" pitchFamily="34" charset="0"/>
                <a:cs typeface="Times New Roman" panose="02020603050405020304" pitchFamily="18" charset="0"/>
                <a:sym typeface="Arial"/>
              </a:rPr>
              <a:t>Are there any other items you think we should add to this list that will support all of us?  </a:t>
            </a:r>
          </a:p>
          <a:p>
            <a:pPr marL="171450" marR="0" lvl="0" indent="-171450">
              <a:lnSpc>
                <a:spcPct val="115000"/>
              </a:lnSpc>
            </a:pPr>
            <a:endParaRPr lang="en-US" sz="1100" b="1" dirty="0">
              <a:solidFill>
                <a:srgbClr val="000000"/>
              </a:solidFill>
              <a:latin typeface="+mn-lt"/>
              <a:ea typeface="Calibri"/>
              <a:cs typeface="Times New Roman"/>
            </a:endParaRPr>
          </a:p>
        </p:txBody>
      </p:sp>
    </p:spTree>
    <p:extLst>
      <p:ext uri="{BB962C8B-B14F-4D97-AF65-F5344CB8AC3E}">
        <p14:creationId xmlns:p14="http://schemas.microsoft.com/office/powerpoint/2010/main" val="239809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7D25-F38A-0F66-2DCF-201E4F1F5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67602-118F-5582-8AA0-066DC9578E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C67BAC-B2DA-0DF6-0573-4B453DC487E8}"/>
              </a:ext>
            </a:extLst>
          </p:cNvPr>
          <p:cNvSpPr>
            <a:spLocks noGrp="1"/>
          </p:cNvSpPr>
          <p:nvPr>
            <p:ph type="body" idx="1"/>
          </p:nvPr>
        </p:nvSpPr>
        <p:spPr/>
        <p:txBody>
          <a:bodyPr/>
          <a:lstStyle/>
          <a:p>
            <a:pPr marL="0" indent="0">
              <a:buNone/>
            </a:pPr>
            <a:r>
              <a:rPr lang="en-US" sz="1100" b="0" i="0" u="none" strike="noStrike" cap="none" dirty="0">
                <a:solidFill>
                  <a:srgbClr val="000000"/>
                </a:solidFill>
                <a:latin typeface="+mn-lt"/>
                <a:ea typeface="Trebuchet MS" panose="020B0603020202020204" pitchFamily="34" charset="0"/>
                <a:cs typeface="Arial"/>
                <a:sym typeface="Arial"/>
              </a:rPr>
              <a:t>We are going to start with a </a:t>
            </a:r>
            <a:r>
              <a:rPr lang="en-US" sz="1100" b="1" i="0" u="none" strike="noStrike" cap="none" dirty="0">
                <a:solidFill>
                  <a:srgbClr val="000000"/>
                </a:solidFill>
                <a:latin typeface="+mn-lt"/>
                <a:ea typeface="Trebuchet MS" panose="020B0603020202020204" pitchFamily="34" charset="0"/>
                <a:cs typeface="Arial"/>
                <a:sym typeface="Arial"/>
              </a:rPr>
              <a:t>Warm-up</a:t>
            </a:r>
            <a:r>
              <a:rPr lang="en-US" sz="1100" b="0" i="0" u="none" strike="noStrike" cap="none" dirty="0">
                <a:solidFill>
                  <a:srgbClr val="000000"/>
                </a:solidFill>
                <a:latin typeface="+mn-lt"/>
                <a:ea typeface="Trebuchet MS" panose="020B0603020202020204" pitchFamily="34" charset="0"/>
                <a:cs typeface="Arial"/>
                <a:sym typeface="Arial"/>
              </a:rPr>
              <a:t> activity called </a:t>
            </a:r>
            <a:r>
              <a:rPr lang="en-US" sz="1100" b="0" i="1" u="none" strike="noStrike" cap="none" dirty="0">
                <a:solidFill>
                  <a:srgbClr val="000000"/>
                </a:solidFill>
                <a:latin typeface="+mn-lt"/>
                <a:ea typeface="Trebuchet MS" panose="020B0603020202020204" pitchFamily="34" charset="0"/>
                <a:cs typeface="Arial"/>
                <a:sym typeface="Arial"/>
              </a:rPr>
              <a:t>(CLICK) </a:t>
            </a:r>
            <a:r>
              <a:rPr lang="en-US" sz="1100" b="1" i="0" u="none" strike="noStrike" cap="none" dirty="0">
                <a:solidFill>
                  <a:srgbClr val="000000"/>
                </a:solidFill>
                <a:latin typeface="+mn-lt"/>
                <a:ea typeface="Trebuchet MS" panose="020B0603020202020204" pitchFamily="34" charset="0"/>
                <a:cs typeface="Arial"/>
                <a:sym typeface="Arial"/>
              </a:rPr>
              <a:t>Like Me </a:t>
            </a:r>
            <a:r>
              <a:rPr lang="en-US" sz="1100" b="0" i="0" u="none" strike="noStrike" cap="none" dirty="0">
                <a:solidFill>
                  <a:srgbClr val="000000"/>
                </a:solidFill>
                <a:latin typeface="+mn-lt"/>
                <a:ea typeface="Trebuchet MS" panose="020B0603020202020204" pitchFamily="34" charset="0"/>
                <a:cs typeface="Arial"/>
                <a:sym typeface="Arial"/>
              </a:rPr>
              <a:t>(Adjust the mobility section of the activity according to the abilities of the participants in the room). </a:t>
            </a:r>
          </a:p>
          <a:p>
            <a:pPr marL="0" indent="0">
              <a:buNone/>
            </a:pPr>
            <a:endParaRPr lang="en-US" sz="1100" b="0" i="0" u="none" strike="noStrike" cap="none" dirty="0">
              <a:solidFill>
                <a:srgbClr val="000000"/>
              </a:solidFill>
              <a:latin typeface="+mn-lt"/>
              <a:ea typeface="Trebuchet MS" panose="020B0603020202020204" pitchFamily="34" charset="0"/>
              <a:cs typeface="Arial"/>
              <a:sym typeface="Arial"/>
            </a:endParaRPr>
          </a:p>
          <a:p>
            <a:pPr marL="0" indent="0">
              <a:buNone/>
            </a:pPr>
            <a:r>
              <a:rPr lang="en-US" sz="1100" b="0" i="0" u="none" strike="noStrike" cap="none" dirty="0">
                <a:solidFill>
                  <a:srgbClr val="000000"/>
                </a:solidFill>
                <a:latin typeface="+mn-lt"/>
                <a:ea typeface="Trebuchet MS" panose="020B0603020202020204" pitchFamily="34" charset="0"/>
                <a:cs typeface="Arial"/>
                <a:sym typeface="Arial"/>
              </a:rPr>
              <a:t>We are doing this activity because:</a:t>
            </a:r>
          </a:p>
          <a:p>
            <a:pPr marL="171450" indent="-171450"/>
            <a:r>
              <a:rPr lang="en-US" sz="1100" b="0" i="0" u="none" strike="noStrike" cap="none" dirty="0">
                <a:solidFill>
                  <a:srgbClr val="000000"/>
                </a:solidFill>
                <a:latin typeface="+mn-lt"/>
                <a:ea typeface="Trebuchet MS" panose="020B0603020202020204" pitchFamily="34" charset="0"/>
                <a:cs typeface="Arial"/>
                <a:sym typeface="Arial"/>
              </a:rPr>
              <a:t>We want to begin to turn this room of individuals into a group that works together</a:t>
            </a:r>
          </a:p>
          <a:p>
            <a:pPr marL="171450" indent="-171450"/>
            <a:r>
              <a:rPr lang="en-US" sz="1100" b="0" i="0" u="none" strike="noStrike" cap="none" dirty="0">
                <a:solidFill>
                  <a:srgbClr val="000000"/>
                </a:solidFill>
                <a:latin typeface="+mn-lt"/>
                <a:ea typeface="Trebuchet MS" panose="020B0603020202020204" pitchFamily="34" charset="0"/>
                <a:cs typeface="Arial"/>
                <a:sym typeface="Arial"/>
              </a:rPr>
              <a:t>You will begin to understand who you are in relation to others in the group</a:t>
            </a:r>
          </a:p>
          <a:p>
            <a:pPr marL="0" indent="0">
              <a:buNone/>
            </a:pPr>
            <a:endParaRPr lang="en-US" sz="1100" b="0" i="0" u="none" strike="noStrike" cap="none" dirty="0">
              <a:solidFill>
                <a:srgbClr val="000000"/>
              </a:solidFill>
              <a:latin typeface="+mn-lt"/>
              <a:ea typeface="Trebuchet MS" panose="020B0603020202020204" pitchFamily="34" charset="0"/>
              <a:cs typeface="Arial"/>
              <a:sym typeface="Arial"/>
            </a:endParaRPr>
          </a:p>
          <a:p>
            <a:pPr marL="0" indent="0">
              <a:buNone/>
            </a:pPr>
            <a:r>
              <a:rPr lang="en-US" sz="1100" b="0" i="0" u="none" strike="noStrike" cap="none" dirty="0">
                <a:solidFill>
                  <a:srgbClr val="000000"/>
                </a:solidFill>
                <a:latin typeface="+mn-lt"/>
                <a:ea typeface="Trebuchet MS" panose="020B0603020202020204" pitchFamily="34" charset="0"/>
                <a:cs typeface="Arial"/>
                <a:sym typeface="Arial"/>
              </a:rPr>
              <a:t>I will read all of the steps, ask for questions and then we will begin to activity.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1" u="none" strike="noStrike" cap="none" dirty="0">
                <a:solidFill>
                  <a:schemeClr val="tx1"/>
                </a:solidFill>
                <a:latin typeface="+mn-lt"/>
                <a:ea typeface="Trebuchet MS" panose="020B0603020202020204" pitchFamily="34" charset="0"/>
                <a:cs typeface="Arial"/>
                <a:sym typeface="Arial"/>
              </a:rPr>
              <a:t>(CLICK) </a:t>
            </a:r>
            <a:r>
              <a:rPr lang="en-US" sz="1100" b="1" i="0" u="none" strike="noStrike" cap="none" dirty="0">
                <a:solidFill>
                  <a:schemeClr val="tx1"/>
                </a:solidFill>
                <a:latin typeface="+mn-lt"/>
                <a:ea typeface="Trebuchet MS" panose="020B0603020202020204" pitchFamily="34" charset="0"/>
                <a:cs typeface="Arial"/>
                <a:sym typeface="Arial"/>
              </a:rPr>
              <a:t>Move chairs back from the table so it is easy for you to stand up. </a:t>
            </a:r>
            <a:r>
              <a:rPr lang="en-US" sz="800" b="0" i="1" u="none" strike="noStrike" cap="none" dirty="0">
                <a:solidFill>
                  <a:srgbClr val="000000"/>
                </a:solidFill>
                <a:latin typeface="+mn-lt"/>
                <a:ea typeface="Trebuchet MS" panose="020B0603020202020204" pitchFamily="34" charset="0"/>
                <a:cs typeface="Arial"/>
                <a:sym typeface="Arial"/>
              </a:rPr>
              <a:t>(Adjust the mobility section of the activity according to the abilities of the participants in the room. If presenting virtually, ask participants to stand in front of their camera or use the thumb's up reaction button). </a:t>
            </a:r>
            <a:endParaRPr lang="en-US" sz="800" b="1" i="0" u="none" strike="noStrike" cap="none" dirty="0">
              <a:solidFill>
                <a:schemeClr val="tx1"/>
              </a:solidFill>
              <a:latin typeface="+mn-lt"/>
              <a:ea typeface="Trebuchet MS" panose="020B0603020202020204" pitchFamily="34" charset="0"/>
              <a:cs typeface="Arial"/>
              <a:sym typeface="Arial"/>
            </a:endParaRPr>
          </a:p>
          <a:p>
            <a:pPr marL="469900" indent="-342900">
              <a:buFont typeface="+mj-lt"/>
              <a:buAutoNum type="arabicPeriod"/>
            </a:pPr>
            <a:r>
              <a:rPr lang="en-US" sz="1100" b="0" i="1" u="none" strike="noStrike" cap="none" dirty="0">
                <a:solidFill>
                  <a:schemeClr val="tx1"/>
                </a:solidFill>
                <a:latin typeface="+mn-lt"/>
                <a:ea typeface="Trebuchet MS" panose="020B0603020202020204" pitchFamily="34" charset="0"/>
                <a:cs typeface="Arial"/>
                <a:sym typeface="Arial"/>
              </a:rPr>
              <a:t>(CLICK) </a:t>
            </a:r>
            <a:r>
              <a:rPr lang="en-US" sz="1100" b="1" i="0" u="none" strike="noStrike" cap="none" dirty="0">
                <a:solidFill>
                  <a:schemeClr val="tx1"/>
                </a:solidFill>
                <a:latin typeface="+mn-lt"/>
                <a:ea typeface="Trebuchet MS" panose="020B0603020202020204" pitchFamily="34" charset="0"/>
                <a:cs typeface="Arial"/>
                <a:sym typeface="Arial"/>
              </a:rPr>
              <a:t>A category will be named. </a:t>
            </a:r>
            <a:endParaRPr lang="en-US" sz="800" b="1" i="0" u="none" strike="noStrike" cap="none" dirty="0">
              <a:solidFill>
                <a:schemeClr val="tx1"/>
              </a:solidFill>
              <a:latin typeface="+mn-lt"/>
              <a:ea typeface="Trebuchet MS" panose="020B0603020202020204" pitchFamily="34" charset="0"/>
              <a:cs typeface="Arial"/>
              <a:sym typeface="Arial"/>
            </a:endParaRPr>
          </a:p>
          <a:p>
            <a:pPr marL="469900" indent="-342900">
              <a:buFont typeface="+mj-lt"/>
              <a:buAutoNum type="arabicPeriod"/>
            </a:pPr>
            <a:r>
              <a:rPr lang="en-US" sz="1100" b="0" i="1" u="none" strike="noStrike" cap="none" dirty="0">
                <a:solidFill>
                  <a:schemeClr val="tx1"/>
                </a:solidFill>
                <a:latin typeface="+mn-lt"/>
                <a:ea typeface="Trebuchet MS" panose="020B0603020202020204" pitchFamily="34" charset="0"/>
                <a:cs typeface="Arial"/>
                <a:sym typeface="Arial"/>
              </a:rPr>
              <a:t>(CLICK) </a:t>
            </a:r>
            <a:r>
              <a:rPr lang="en-US" sz="1100" b="1" i="0" u="none" strike="noStrike" cap="none" dirty="0">
                <a:solidFill>
                  <a:schemeClr val="tx1"/>
                </a:solidFill>
                <a:latin typeface="+mn-lt"/>
                <a:ea typeface="Trebuchet MS" panose="020B0603020202020204" pitchFamily="34" charset="0"/>
                <a:cs typeface="Arial"/>
                <a:sym typeface="Arial"/>
              </a:rPr>
              <a:t>Stand if you match the category.</a:t>
            </a:r>
            <a:endParaRPr lang="en-US" sz="800" b="1" i="0" u="none" strike="noStrike" cap="none" dirty="0">
              <a:solidFill>
                <a:schemeClr val="tx1"/>
              </a:solidFill>
              <a:latin typeface="+mn-lt"/>
              <a:ea typeface="Trebuchet MS" panose="020B0603020202020204" pitchFamily="34" charset="0"/>
              <a:cs typeface="Arial"/>
              <a:sym typeface="Arial"/>
            </a:endParaRPr>
          </a:p>
          <a:p>
            <a:pPr marL="469900" indent="-342900">
              <a:buFont typeface="+mj-lt"/>
              <a:buAutoNum type="arabicPeriod"/>
            </a:pPr>
            <a:r>
              <a:rPr lang="en-US" sz="1100" b="0" i="1" u="none" strike="noStrike" cap="none" dirty="0">
                <a:solidFill>
                  <a:schemeClr val="tx1"/>
                </a:solidFill>
                <a:latin typeface="+mn-lt"/>
                <a:ea typeface="Trebuchet MS" panose="020B0603020202020204" pitchFamily="34" charset="0"/>
                <a:cs typeface="Arial"/>
                <a:sym typeface="Arial"/>
              </a:rPr>
              <a:t>(CLICK) </a:t>
            </a:r>
            <a:r>
              <a:rPr lang="en-US" sz="1100" b="1" i="0" u="none" strike="noStrike" cap="none" dirty="0">
                <a:solidFill>
                  <a:schemeClr val="tx1"/>
                </a:solidFill>
                <a:latin typeface="+mn-lt"/>
                <a:ea typeface="Trebuchet MS" panose="020B0603020202020204" pitchFamily="34" charset="0"/>
                <a:cs typeface="Arial"/>
                <a:sym typeface="Arial"/>
              </a:rPr>
              <a:t>Look around to see who else is also in the category. </a:t>
            </a:r>
          </a:p>
          <a:p>
            <a:pPr marL="0" lvl="0" indent="0">
              <a:buNone/>
            </a:pPr>
            <a:endParaRPr lang="en-US" sz="1100" b="0" i="0" u="none" strike="noStrike" cap="none" dirty="0">
              <a:solidFill>
                <a:schemeClr val="tx1"/>
              </a:solidFill>
              <a:latin typeface="+mn-lt"/>
              <a:ea typeface="Trebuchet MS" panose="020B0603020202020204" pitchFamily="34" charset="0"/>
              <a:cs typeface="Arial"/>
              <a:sym typeface="Arial"/>
            </a:endParaRP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FACILITATOR NOTES:</a:t>
            </a: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Read the activity steps.</a:t>
            </a: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Ask if participants have questions.</a:t>
            </a:r>
          </a:p>
          <a:p>
            <a:pPr marL="0" lvl="0" indent="0">
              <a:buNone/>
            </a:pPr>
            <a:r>
              <a:rPr lang="en-US" sz="1100" b="0" i="1" u="none" strike="noStrike" cap="none" dirty="0">
                <a:solidFill>
                  <a:schemeClr val="tx1"/>
                </a:solidFill>
                <a:latin typeface="Trebuchet MS" panose="020B0603020202020204" pitchFamily="34" charset="0"/>
                <a:ea typeface="Trebuchet MS" panose="020B0603020202020204" pitchFamily="34" charset="0"/>
                <a:cs typeface="Arial"/>
                <a:sym typeface="Arial"/>
              </a:rPr>
              <a:t>Start activity at step 1.</a:t>
            </a:r>
          </a:p>
          <a:p>
            <a:pPr marL="0" lvl="0" indent="0">
              <a:buNone/>
            </a:pPr>
            <a:r>
              <a:rPr lang="en-US" sz="1100" i="1" dirty="0">
                <a:solidFill>
                  <a:schemeClr val="tx1"/>
                </a:solidFill>
                <a:latin typeface="Trebuchet MS" panose="020B0603020202020204" pitchFamily="34" charset="0"/>
              </a:rPr>
              <a:t>Name some (5-10) of the following categories (or create your own to match your community) and give time for people to stand: (facilitators should also participate by standing or staying seated):</a:t>
            </a:r>
          </a:p>
          <a:p>
            <a:pPr marL="548640" lvl="1" indent="-228600"/>
            <a:r>
              <a:rPr lang="en-US" sz="1100" dirty="0">
                <a:solidFill>
                  <a:schemeClr val="tx1"/>
                </a:solidFill>
                <a:latin typeface="Trebuchet MS" panose="020B0603020202020204" pitchFamily="34" charset="0"/>
              </a:rPr>
              <a:t>I am a parent</a:t>
            </a:r>
            <a:endParaRPr lang="en-US" sz="1100" b="0" i="0" u="none" strike="noStrike" cap="none" dirty="0">
              <a:solidFill>
                <a:schemeClr val="tx1"/>
              </a:solidFill>
              <a:effectLst/>
              <a:latin typeface="Trebuchet MS" panose="020B0603020202020204" pitchFamily="34" charset="0"/>
              <a:cs typeface="Arial"/>
              <a:sym typeface="Arial"/>
            </a:endParaRP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have a child in kindergarten, 1st, 2nd, or 3rd grade.</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have more than one child in elementary school.</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have a middle or high schooler in addition to my elementary student or students.</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live within walking distance of the school.</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work in this community.</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attended this school (or another school in this district).</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grew up in this town/city.</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am new to this community within the last 2 years.</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speak more than one language at home.</a:t>
            </a:r>
          </a:p>
          <a:p>
            <a:pPr marL="548640" lvl="1" indent="-228600"/>
            <a:r>
              <a:rPr lang="en-US" sz="1100" b="0" i="0" u="none" strike="noStrike" cap="none" dirty="0">
                <a:solidFill>
                  <a:schemeClr val="tx1"/>
                </a:solidFill>
                <a:effectLst/>
                <a:latin typeface="Trebuchet MS" panose="020B0603020202020204" pitchFamily="34" charset="0"/>
                <a:ea typeface="Arial"/>
                <a:cs typeface="Arial"/>
                <a:sym typeface="Arial"/>
              </a:rPr>
              <a:t>I enjoy attending school or community events with my family.</a:t>
            </a:r>
          </a:p>
          <a:p>
            <a:pPr marL="548640" lvl="1" indent="-228600"/>
            <a:r>
              <a:rPr lang="en-US" sz="1100" b="0" i="0" u="none" strike="noStrike" cap="none" dirty="0">
                <a:solidFill>
                  <a:schemeClr val="tx1"/>
                </a:solidFill>
                <a:effectLst/>
                <a:latin typeface="Trebuchet MS" panose="020B0603020202020204" pitchFamily="34" charset="0"/>
                <a:cs typeface="Arial"/>
                <a:sym typeface="Arial"/>
              </a:rPr>
              <a:t>I </a:t>
            </a:r>
            <a:r>
              <a:rPr lang="en-US" dirty="0">
                <a:effectLst/>
                <a:latin typeface="Trebuchet MS" panose="020B0603020202020204" pitchFamily="34" charset="0"/>
              </a:rPr>
              <a:t>share family stories, traditions, or sayings with my child or children.</a:t>
            </a:r>
          </a:p>
          <a:p>
            <a:pPr marL="548640" lvl="1" indent="-228600"/>
            <a:r>
              <a:rPr lang="en-US" dirty="0">
                <a:effectLst/>
                <a:latin typeface="Trebuchet MS" panose="020B0603020202020204" pitchFamily="34" charset="0"/>
              </a:rPr>
              <a:t>My child or children enjoy playing word games or singing silly songs.</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effectLst/>
                <a:latin typeface="Trebuchet MS" panose="020B0603020202020204" pitchFamily="34" charset="0"/>
                <a:ea typeface="Arial"/>
                <a:cs typeface="Arial"/>
                <a:sym typeface="Arial"/>
              </a:rPr>
              <a:t>I </a:t>
            </a:r>
            <a:r>
              <a:rPr lang="en-US" dirty="0">
                <a:effectLst/>
                <a:latin typeface="Trebuchet MS" panose="020B0603020202020204" pitchFamily="34" charset="0"/>
              </a:rPr>
              <a:t>have noticed my child sounding out letters or words.</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effectLst/>
                <a:latin typeface="Trebuchet MS" panose="020B0603020202020204" pitchFamily="34" charset="0"/>
                <a:ea typeface="Arial"/>
                <a:cs typeface="Arial"/>
                <a:sym typeface="Arial"/>
              </a:rPr>
              <a:t>I have listened to my child or children read the same book more than once.</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effectLst/>
                <a:latin typeface="Trebuchet MS" panose="020B0603020202020204" pitchFamily="34" charset="0"/>
              </a:rPr>
              <a:t>I believe reading will help my child or children in future.</a:t>
            </a:r>
          </a:p>
          <a:p>
            <a:pPr marL="91440" lvl="0" indent="-228600"/>
            <a:r>
              <a:rPr lang="en-US" sz="1100" b="0" i="0" u="none" strike="noStrike" cap="none" dirty="0">
                <a:solidFill>
                  <a:srgbClr val="000000"/>
                </a:solidFill>
                <a:latin typeface="Trebuchet MS" panose="020B0603020202020204" pitchFamily="34" charset="0"/>
                <a:ea typeface="Arial"/>
                <a:sym typeface="Arial"/>
              </a:rPr>
              <a:t>Have the parents go around the room and share: </a:t>
            </a:r>
            <a:r>
              <a:rPr lang="en-US" sz="1100" b="0" i="1" u="none" strike="noStrike" cap="none" dirty="0">
                <a:solidFill>
                  <a:srgbClr val="000000"/>
                </a:solidFill>
                <a:latin typeface="Trebuchet MS" panose="020B0603020202020204" pitchFamily="34" charset="0"/>
                <a:ea typeface="Arial"/>
                <a:sym typeface="Arial"/>
              </a:rPr>
              <a:t>(if group is large, make small groups for this activity)</a:t>
            </a:r>
          </a:p>
          <a:p>
            <a:pPr marL="548640" lvl="1" indent="-228600"/>
            <a:r>
              <a:rPr lang="en-US" sz="1100" b="0" i="0" u="none" strike="noStrike" cap="none" dirty="0">
                <a:solidFill>
                  <a:srgbClr val="000000"/>
                </a:solidFill>
                <a:latin typeface="Trebuchet MS" panose="020B0603020202020204" pitchFamily="34" charset="0"/>
                <a:sym typeface="Arial"/>
              </a:rPr>
              <a:t>Name</a:t>
            </a:r>
          </a:p>
          <a:p>
            <a:pPr marL="548640" lvl="1" indent="-228600"/>
            <a:r>
              <a:rPr lang="en-US" sz="1100" b="0" i="0" u="none" strike="noStrike" cap="none" dirty="0">
                <a:solidFill>
                  <a:srgbClr val="000000"/>
                </a:solidFill>
                <a:latin typeface="Trebuchet MS" panose="020B0603020202020204" pitchFamily="34" charset="0"/>
                <a:sym typeface="Arial"/>
              </a:rPr>
              <a:t>Grade of Child(ren)</a:t>
            </a:r>
          </a:p>
        </p:txBody>
      </p:sp>
    </p:spTree>
    <p:extLst>
      <p:ext uri="{BB962C8B-B14F-4D97-AF65-F5344CB8AC3E}">
        <p14:creationId xmlns:p14="http://schemas.microsoft.com/office/powerpoint/2010/main" val="252419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A1715D02-3627-D58C-CB14-F17BCAFD4219}"/>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3F628DF5-CD83-84C5-2C51-07B416CE59B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2662BED5-A193-F55A-34F5-2A805E0D36D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71450" indent="-171450" fontAlgn="base">
              <a:buSzPts val="1100"/>
            </a:pPr>
            <a:r>
              <a:rPr lang="en-US" b="0" i="0" dirty="0">
                <a:solidFill>
                  <a:schemeClr val="tx1"/>
                </a:solidFill>
                <a:effectLst/>
                <a:latin typeface="+mn-lt"/>
              </a:rPr>
              <a:t>Several decades of reading research has given us a clear understanding of how students best learn to read. One way to conceptualize reading is through the </a:t>
            </a:r>
            <a:r>
              <a:rPr lang="en-US" b="1" i="0" dirty="0">
                <a:solidFill>
                  <a:schemeClr val="tx1"/>
                </a:solidFill>
                <a:effectLst/>
                <a:latin typeface="+mn-lt"/>
              </a:rPr>
              <a:t>Simple View of Reading (SVR) </a:t>
            </a:r>
            <a:r>
              <a:rPr lang="en-US" b="0" i="0" dirty="0">
                <a:solidFill>
                  <a:schemeClr val="tx1"/>
                </a:solidFill>
                <a:effectLst/>
                <a:latin typeface="+mn-lt"/>
              </a:rPr>
              <a:t>model. This model developed by Gough and Tunmer organizes the skills needed to become a proficient and successful reader into two categories: </a:t>
            </a:r>
            <a:r>
              <a:rPr lang="en-US" b="0" i="1" dirty="0">
                <a:solidFill>
                  <a:schemeClr val="tx1"/>
                </a:solidFill>
                <a:effectLst/>
                <a:latin typeface="+mn-lt"/>
              </a:rPr>
              <a:t>(CLICK) </a:t>
            </a:r>
            <a:r>
              <a:rPr lang="en-US" b="1" i="0" dirty="0">
                <a:solidFill>
                  <a:schemeClr val="tx1"/>
                </a:solidFill>
                <a:effectLst/>
                <a:latin typeface="+mn-lt"/>
              </a:rPr>
              <a:t>word recognition </a:t>
            </a:r>
            <a:r>
              <a:rPr lang="en-US" b="0" i="0" dirty="0">
                <a:solidFill>
                  <a:schemeClr val="tx1"/>
                </a:solidFill>
                <a:effectLst/>
                <a:latin typeface="+mn-lt"/>
              </a:rPr>
              <a:t>and </a:t>
            </a:r>
            <a:r>
              <a:rPr lang="en-US" b="0" i="1" dirty="0">
                <a:solidFill>
                  <a:schemeClr val="tx1"/>
                </a:solidFill>
                <a:effectLst/>
                <a:latin typeface="+mn-lt"/>
              </a:rPr>
              <a:t>(</a:t>
            </a:r>
            <a:r>
              <a:rPr lang="en-US" i="1" dirty="0">
                <a:solidFill>
                  <a:schemeClr val="tx1"/>
                </a:solidFill>
                <a:latin typeface="+mn-lt"/>
              </a:rPr>
              <a:t>CLICK</a:t>
            </a:r>
            <a:r>
              <a:rPr lang="en-US" b="0" i="1" dirty="0">
                <a:solidFill>
                  <a:schemeClr val="tx1"/>
                </a:solidFill>
                <a:effectLst/>
                <a:latin typeface="+mn-lt"/>
              </a:rPr>
              <a:t>) </a:t>
            </a:r>
            <a:r>
              <a:rPr lang="en-US" b="1" i="0" dirty="0">
                <a:solidFill>
                  <a:schemeClr val="tx1"/>
                </a:solidFill>
                <a:effectLst/>
                <a:latin typeface="+mn-lt"/>
              </a:rPr>
              <a:t>language comprehension</a:t>
            </a:r>
            <a:r>
              <a:rPr lang="en-US" b="0" i="0" dirty="0">
                <a:solidFill>
                  <a:schemeClr val="tx1"/>
                </a:solidFill>
                <a:effectLst/>
                <a:latin typeface="+mn-lt"/>
              </a:rPr>
              <a:t>. The Simple View of Reading is a basic formula for </a:t>
            </a:r>
            <a:r>
              <a:rPr lang="en-US" b="0" i="1" dirty="0">
                <a:solidFill>
                  <a:schemeClr val="tx1"/>
                </a:solidFill>
                <a:effectLst/>
                <a:latin typeface="+mn-lt"/>
              </a:rPr>
              <a:t>(</a:t>
            </a:r>
            <a:r>
              <a:rPr lang="en-US" i="1" dirty="0">
                <a:solidFill>
                  <a:schemeClr val="tx1"/>
                </a:solidFill>
                <a:latin typeface="+mn-lt"/>
              </a:rPr>
              <a:t>CLICK</a:t>
            </a:r>
            <a:r>
              <a:rPr lang="en-US" b="0" i="1" dirty="0">
                <a:solidFill>
                  <a:schemeClr val="tx1"/>
                </a:solidFill>
                <a:effectLst/>
                <a:latin typeface="+mn-lt"/>
              </a:rPr>
              <a:t>) </a:t>
            </a:r>
            <a:r>
              <a:rPr lang="en-US" b="1" i="0" dirty="0">
                <a:solidFill>
                  <a:schemeClr val="tx1"/>
                </a:solidFill>
                <a:effectLst/>
                <a:latin typeface="+mn-lt"/>
              </a:rPr>
              <a:t>reading comprehension</a:t>
            </a:r>
            <a:r>
              <a:rPr lang="en-US" b="0" i="0" dirty="0">
                <a:solidFill>
                  <a:schemeClr val="tx1"/>
                </a:solidFill>
                <a:effectLst/>
                <a:latin typeface="+mn-lt"/>
              </a:rPr>
              <a:t>.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It says this: </a:t>
            </a:r>
            <a:r>
              <a:rPr lang="en-US" b="1" i="0" dirty="0">
                <a:solidFill>
                  <a:schemeClr val="tx1"/>
                </a:solidFill>
                <a:effectLst/>
                <a:latin typeface="+mn-lt"/>
              </a:rPr>
              <a:t>reading comprehension </a:t>
            </a:r>
            <a:r>
              <a:rPr lang="en-US" b="0" i="0" dirty="0">
                <a:solidFill>
                  <a:schemeClr val="tx1"/>
                </a:solidFill>
                <a:effectLst/>
                <a:latin typeface="+mn-lt"/>
              </a:rPr>
              <a:t>is the product of </a:t>
            </a:r>
            <a:r>
              <a:rPr lang="en-US" b="1" i="0" dirty="0">
                <a:solidFill>
                  <a:schemeClr val="tx1"/>
                </a:solidFill>
                <a:effectLst/>
                <a:latin typeface="+mn-lt"/>
              </a:rPr>
              <a:t>word recognition </a:t>
            </a:r>
            <a:r>
              <a:rPr lang="en-US" b="0" i="0" dirty="0">
                <a:solidFill>
                  <a:schemeClr val="tx1"/>
                </a:solidFill>
                <a:effectLst/>
                <a:latin typeface="+mn-lt"/>
              </a:rPr>
              <a:t>skills and </a:t>
            </a:r>
            <a:r>
              <a:rPr lang="en-US" b="1" i="0" dirty="0">
                <a:solidFill>
                  <a:schemeClr val="tx1"/>
                </a:solidFill>
                <a:effectLst/>
                <a:latin typeface="+mn-lt"/>
              </a:rPr>
              <a:t>language comprehension </a:t>
            </a:r>
            <a:r>
              <a:rPr lang="en-US" b="0" i="0" dirty="0">
                <a:solidFill>
                  <a:schemeClr val="tx1"/>
                </a:solidFill>
                <a:effectLst/>
                <a:latin typeface="+mn-lt"/>
              </a:rPr>
              <a:t>skills.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We need both sides of the equation for students to become skilled, proficient readers.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1" dirty="0">
                <a:solidFill>
                  <a:schemeClr val="tx1"/>
                </a:solidFill>
                <a:effectLst/>
                <a:latin typeface="+mn-lt"/>
              </a:rPr>
              <a:t>(</a:t>
            </a:r>
            <a:r>
              <a:rPr lang="en-US" i="1" dirty="0">
                <a:solidFill>
                  <a:schemeClr val="tx1"/>
                </a:solidFill>
                <a:latin typeface="+mn-lt"/>
              </a:rPr>
              <a:t>CLICK</a:t>
            </a:r>
            <a:r>
              <a:rPr lang="en-US" b="0" i="1" dirty="0">
                <a:solidFill>
                  <a:schemeClr val="tx1"/>
                </a:solidFill>
                <a:effectLst/>
                <a:latin typeface="+mn-lt"/>
              </a:rPr>
              <a:t>) </a:t>
            </a:r>
            <a:r>
              <a:rPr lang="en-US" b="0" i="0" dirty="0">
                <a:solidFill>
                  <a:schemeClr val="tx1"/>
                </a:solidFill>
                <a:effectLst/>
                <a:latin typeface="+mn-lt"/>
              </a:rPr>
              <a:t>Students need efficient word recognition or decoding skills where they are accurately and automatically reading the words on the page without aid of context clues or pictures.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1" dirty="0">
                <a:solidFill>
                  <a:schemeClr val="tx1"/>
                </a:solidFill>
                <a:effectLst/>
                <a:latin typeface="+mn-lt"/>
              </a:rPr>
              <a:t>(</a:t>
            </a:r>
            <a:r>
              <a:rPr lang="en-US" i="1" dirty="0">
                <a:solidFill>
                  <a:schemeClr val="tx1"/>
                </a:solidFill>
                <a:latin typeface="+mn-lt"/>
              </a:rPr>
              <a:t>CLICK</a:t>
            </a:r>
            <a:r>
              <a:rPr lang="en-US" b="0" i="1" dirty="0">
                <a:solidFill>
                  <a:schemeClr val="tx1"/>
                </a:solidFill>
                <a:effectLst/>
                <a:latin typeface="+mn-lt"/>
              </a:rPr>
              <a:t>) </a:t>
            </a:r>
            <a:r>
              <a:rPr lang="en-US" b="0" i="0" dirty="0">
                <a:solidFill>
                  <a:schemeClr val="tx1"/>
                </a:solidFill>
                <a:effectLst/>
                <a:latin typeface="+mn-lt"/>
              </a:rPr>
              <a:t>They also need fully developed language comprehension skills which references the ability to understand language. </a:t>
            </a:r>
          </a:p>
          <a:p>
            <a:pPr marL="171450" indent="-171450" fontAlgn="base">
              <a:buSzPts val="1100"/>
            </a:pPr>
            <a:endParaRPr lang="en-US" b="0" i="0" dirty="0">
              <a:solidFill>
                <a:schemeClr val="tx1"/>
              </a:solidFill>
              <a:effectLst/>
              <a:latin typeface="+mn-lt"/>
            </a:endParaRPr>
          </a:p>
          <a:p>
            <a:pPr marL="171450" indent="-171450" fontAlgn="base">
              <a:buSzPts val="1100"/>
            </a:pPr>
            <a:r>
              <a:rPr lang="en-US" b="0" i="0" dirty="0">
                <a:solidFill>
                  <a:schemeClr val="tx1"/>
                </a:solidFill>
                <a:effectLst/>
                <a:latin typeface="+mn-lt"/>
              </a:rPr>
              <a:t>In order for a student to understand text, they need to decode the words on the page and then make meaning of the words, sentences, and overall text.</a:t>
            </a:r>
          </a:p>
          <a:p>
            <a:pPr marL="171450" indent="-171450" fontAlgn="base">
              <a:buSzPts val="1100"/>
            </a:pPr>
            <a:endParaRPr lang="en-US" b="0" i="0" dirty="0">
              <a:solidFill>
                <a:schemeClr val="tx1"/>
              </a:solidFill>
              <a:effectLst/>
              <a:latin typeface="+mn-lt"/>
            </a:endParaRPr>
          </a:p>
          <a:p>
            <a:pPr marL="0" indent="0" fontAlgn="base">
              <a:buSzPts val="1100"/>
              <a:buNone/>
            </a:pPr>
            <a:r>
              <a:rPr lang="en-US" b="0" i="0" dirty="0">
                <a:solidFill>
                  <a:schemeClr val="tx1"/>
                </a:solidFill>
                <a:effectLst/>
                <a:latin typeface="+mn-lt"/>
              </a:rPr>
              <a:t> (https://www.cde.state.co.us/coloradoliteracy/scienceofreadingresources</a:t>
            </a:r>
            <a:r>
              <a:rPr lang="en-US" dirty="0">
                <a:solidFill>
                  <a:schemeClr val="tx1"/>
                </a:solidFill>
                <a:latin typeface="+mn-lt"/>
              </a:rPr>
              <a:t>)</a:t>
            </a:r>
            <a:endParaRPr lang="en-US" b="0" i="0" dirty="0">
              <a:solidFill>
                <a:schemeClr val="tx1"/>
              </a:solidFill>
              <a:effectLst/>
              <a:latin typeface="+mn-lt"/>
            </a:endParaRPr>
          </a:p>
        </p:txBody>
      </p:sp>
      <p:sp>
        <p:nvSpPr>
          <p:cNvPr id="651" name="Google Shape;651;g649afc5aa0_0_419:notes">
            <a:extLst>
              <a:ext uri="{FF2B5EF4-FFF2-40B4-BE49-F238E27FC236}">
                <a16:creationId xmlns:a16="http://schemas.microsoft.com/office/drawing/2014/main" id="{8025CE3B-8AE9-9FD2-E859-15CB7987464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7</a:t>
            </a:fld>
            <a:endParaRPr sz="1400" b="0" i="0" u="none" strike="noStrike" cap="none" dirty="0">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53742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BDAA15F5-155F-09F6-9718-0719FD26D06F}"/>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F9C94943-7EBF-DEA9-CE64-82C61F8B90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F1542832-F4AB-7553-7897-E5EE2B1CAA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buNone/>
            </a:pPr>
            <a:r>
              <a:rPr lang="en-US" b="0" i="0" u="none" strike="noStrike" dirty="0">
                <a:solidFill>
                  <a:srgbClr val="000000"/>
                </a:solidFill>
                <a:effectLst/>
              </a:rPr>
              <a:t>We can use the Simple View of Reading to organize the Five Essential Components of Reading.</a:t>
            </a:r>
          </a:p>
          <a:p>
            <a:pPr marL="0" indent="0">
              <a:buNone/>
            </a:pPr>
            <a:endParaRPr lang="en-US" b="0" i="0" u="none" strike="noStrike" dirty="0">
              <a:solidFill>
                <a:srgbClr val="000000"/>
              </a:solidFill>
              <a:effectLst/>
            </a:endParaRPr>
          </a:p>
          <a:p>
            <a:pPr marL="171450" indent="-171450" algn="l"/>
            <a:r>
              <a:rPr lang="en-US" b="0" i="1" u="none" strike="noStrike" dirty="0">
                <a:solidFill>
                  <a:srgbClr val="000000"/>
                </a:solidFill>
                <a:effectLst/>
              </a:rPr>
              <a:t>(</a:t>
            </a:r>
            <a:r>
              <a:rPr lang="en-US" i="1" dirty="0"/>
              <a:t>CLICK</a:t>
            </a:r>
            <a:r>
              <a:rPr lang="en-US" b="0" i="1" u="none" strike="noStrike" dirty="0">
                <a:solidFill>
                  <a:srgbClr val="000000"/>
                </a:solidFill>
                <a:effectLst/>
              </a:rPr>
              <a:t>) </a:t>
            </a:r>
            <a:r>
              <a:rPr lang="en-US" b="1" i="0" u="none" strike="noStrike" dirty="0">
                <a:effectLst/>
              </a:rPr>
              <a:t>Word recognition skills </a:t>
            </a:r>
            <a:r>
              <a:rPr lang="en-US" b="0" i="0" u="none" strike="noStrike" dirty="0">
                <a:effectLst/>
              </a:rPr>
              <a:t>require </a:t>
            </a:r>
            <a:r>
              <a:rPr lang="en-US" b="1" i="0" u="none" strike="noStrike" dirty="0">
                <a:effectLst/>
              </a:rPr>
              <a:t>phonological awareness </a:t>
            </a:r>
            <a:r>
              <a:rPr lang="en-US" b="0" i="0" u="none" strike="noStrike" dirty="0">
                <a:effectLst/>
              </a:rPr>
              <a:t>(attention to the sounds in our language) and </a:t>
            </a:r>
            <a:r>
              <a:rPr lang="en-US" b="1" i="0" u="none" strike="noStrike" dirty="0">
                <a:effectLst/>
              </a:rPr>
              <a:t>phonics </a:t>
            </a:r>
            <a:r>
              <a:rPr lang="en-US" b="0" i="0" u="none" strike="noStrike" dirty="0">
                <a:effectLst/>
              </a:rPr>
              <a:t>(the ability to connect sounds to the letters that represent them).</a:t>
            </a:r>
          </a:p>
          <a:p>
            <a:pPr marL="171450" indent="-171450" algn="l"/>
            <a:endParaRPr lang="en-US" b="1" i="0" u="none" strike="noStrike"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1" u="none" strike="noStrike" dirty="0">
                <a:effectLst/>
              </a:rPr>
              <a:t>(CLICK) </a:t>
            </a:r>
            <a:r>
              <a:rPr lang="en-US" b="1" i="0" u="none" strike="noStrike" dirty="0">
                <a:effectLst/>
              </a:rPr>
              <a:t>Language comprehension </a:t>
            </a:r>
            <a:r>
              <a:rPr lang="en-US" b="0" i="0" u="none" strike="noStrike" dirty="0">
                <a:effectLst/>
              </a:rPr>
              <a:t>is supported by </a:t>
            </a:r>
            <a:r>
              <a:rPr lang="en-US" b="1" i="0" u="none" strike="noStrike" dirty="0">
                <a:effectLst/>
              </a:rPr>
              <a:t>vocabulary </a:t>
            </a:r>
            <a:r>
              <a:rPr lang="en-US" b="0" i="0" u="none" strike="noStrike" dirty="0">
                <a:effectLst/>
              </a:rPr>
              <a:t>knowledge</a:t>
            </a:r>
            <a:r>
              <a:rPr lang="en-US" b="1" i="0" u="none" strike="noStrike" dirty="0">
                <a:effectLst/>
              </a:rPr>
              <a:t> </a:t>
            </a:r>
            <a:r>
              <a:rPr lang="en-US" b="0" i="0" u="none" strike="noStrike" dirty="0">
                <a:effectLst/>
              </a:rPr>
              <a:t>(knowing and understanding the meanings of words).</a:t>
            </a:r>
            <a:r>
              <a:rPr lang="en-US" dirty="0"/>
              <a:t> In addition, vocabulary knowledge can also support word recognition, particularly as students encounter more complex or irregular words that require familiarity with word parts (morphemes) or context to decode and understand. </a:t>
            </a:r>
            <a:endParaRPr lang="en-US" b="0" i="0" u="none" strike="noStrike" dirty="0">
              <a:effectLst/>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i="0" u="none" strike="noStrike"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dirty="0">
                <a:effectLst/>
              </a:rPr>
              <a:t>Readers also need a variety of </a:t>
            </a:r>
            <a:r>
              <a:rPr lang="en-US" b="1" i="0" u="none" strike="noStrike" dirty="0">
                <a:effectLst/>
              </a:rPr>
              <a:t>language-based skills and strategies </a:t>
            </a:r>
            <a:r>
              <a:rPr lang="en-US" b="0" i="0" u="none" strike="noStrike" dirty="0">
                <a:effectLst/>
              </a:rPr>
              <a:t>such as inferencing, understanding syntax and sentence structure, and utilizing background knowledge. To comprehend text, we must also acquire</a:t>
            </a:r>
            <a:r>
              <a:rPr lang="en-US" b="1" i="0" u="none" strike="noStrike" dirty="0">
                <a:effectLst/>
              </a:rPr>
              <a:t> literacy knowledge and skills</a:t>
            </a:r>
            <a:r>
              <a:rPr lang="en-US" b="0" i="0" u="none" strike="noStrike" dirty="0">
                <a:effectLst/>
              </a:rPr>
              <a:t>, such as understanding text structure and literary genres.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u="none" strike="sngStrike" dirty="0">
              <a:effectLst/>
              <a:latin typeface="Trebuchet MS" panose="020B0603020202020204" pitchFamily="34" charset="0"/>
            </a:endParaRPr>
          </a:p>
          <a:p>
            <a:pPr marL="171450" indent="-171450" algn="l"/>
            <a:r>
              <a:rPr lang="en-US" b="0" i="1" u="none" strike="noStrike" dirty="0">
                <a:effectLst/>
              </a:rPr>
              <a:t>(</a:t>
            </a:r>
            <a:r>
              <a:rPr lang="en-US" i="1" dirty="0"/>
              <a:t>CLICK</a:t>
            </a:r>
            <a:r>
              <a:rPr lang="en-US" b="0" i="1" u="none" strike="noStrike" dirty="0">
                <a:effectLst/>
              </a:rPr>
              <a:t>)</a:t>
            </a:r>
            <a:r>
              <a:rPr lang="en-US" b="0" i="0" u="none" strike="noStrike" dirty="0">
                <a:effectLst/>
              </a:rPr>
              <a:t> </a:t>
            </a:r>
            <a:r>
              <a:rPr lang="en-US" b="1" i="0" u="none" strike="noStrike" dirty="0">
                <a:effectLst/>
              </a:rPr>
              <a:t>Reading Fluency </a:t>
            </a:r>
            <a:r>
              <a:rPr lang="en-US" b="0" i="0" u="none" strike="noStrike" dirty="0">
                <a:effectLst/>
              </a:rPr>
              <a:t>acts like a bridge that connects word recognition and language comprehension to support understanding when reading (Sedita, 2019).</a:t>
            </a:r>
          </a:p>
          <a:p>
            <a:pPr marL="171450" indent="-171450" algn="l"/>
            <a:endParaRPr lang="en-US" b="0" i="0" u="none" strike="noStrike" dirty="0">
              <a:solidFill>
                <a:srgbClr val="444444"/>
              </a:solidFill>
              <a:effectLst/>
            </a:endParaRPr>
          </a:p>
          <a:p>
            <a:pPr marL="0" indent="0" algn="l">
              <a:buNone/>
            </a:pPr>
            <a:r>
              <a:rPr lang="en-US" b="0" i="1" u="none" strike="noStrike" dirty="0">
                <a:solidFill>
                  <a:srgbClr val="000000"/>
                </a:solidFill>
                <a:effectLst/>
              </a:rPr>
              <a:t>(</a:t>
            </a:r>
            <a:r>
              <a:rPr lang="en-US" i="1" dirty="0"/>
              <a:t>CLICK</a:t>
            </a:r>
            <a:r>
              <a:rPr lang="en-US" b="0" i="1" u="none" strike="noStrike" dirty="0">
                <a:solidFill>
                  <a:srgbClr val="000000"/>
                </a:solidFill>
                <a:effectLst/>
              </a:rPr>
              <a:t>) </a:t>
            </a:r>
            <a:r>
              <a:rPr lang="en-US" b="1" dirty="0"/>
              <a:t>Oral language </a:t>
            </a:r>
            <a:r>
              <a:rPr lang="en-US" dirty="0"/>
              <a:t>is the foundation </a:t>
            </a:r>
            <a:r>
              <a:rPr lang="en-US" dirty="0">
                <a:effectLst/>
              </a:rPr>
              <a:t>for skilled reading and literacy development and needs to be integrated throughout all components. </a:t>
            </a:r>
            <a:endParaRPr lang="en-US" b="0" i="0" u="none" strike="noStrike" dirty="0">
              <a:solidFill>
                <a:srgbClr val="444444"/>
              </a:solidFill>
              <a:effectLst/>
            </a:endParaRPr>
          </a:p>
          <a:p>
            <a:pPr marL="171450" lvl="0" indent="-171450" algn="l"/>
            <a:r>
              <a:rPr lang="en-US" b="0" i="0" u="none" strike="noStrike" dirty="0">
                <a:solidFill>
                  <a:srgbClr val="000000"/>
                </a:solidFill>
                <a:effectLst/>
              </a:rPr>
              <a:t>As we become better readers, our reading skills, in turn, help us develop more complex thinking, communication, and language skills (Kamhi &amp; Catts, 1989; Lonigan &amp; Shanahan, 2012). </a:t>
            </a:r>
            <a:endParaRPr lang="en-US" b="0" i="0" dirty="0">
              <a:solidFill>
                <a:srgbClr val="444444"/>
              </a:solidFill>
              <a:effectLst/>
            </a:endParaRPr>
          </a:p>
          <a:p>
            <a:pPr marL="0" indent="0" algn="l">
              <a:buNone/>
            </a:pPr>
            <a:endParaRPr lang="en-US" b="0" i="0" u="none" strike="noStrike" dirty="0">
              <a:solidFill>
                <a:srgbClr val="444444"/>
              </a:solidFill>
              <a:effectLst/>
            </a:endParaRPr>
          </a:p>
          <a:p>
            <a:pPr marL="0" indent="0" algn="l">
              <a:buNone/>
            </a:pPr>
            <a:r>
              <a:rPr lang="en-US" b="0" i="0" u="none" strike="noStrike" dirty="0">
                <a:solidFill>
                  <a:srgbClr val="000000"/>
                </a:solidFill>
                <a:effectLst/>
              </a:rPr>
              <a:t>Each component acts as a piece of the larger whole, similar to a puzzle. Effective reading instruction is not complete without ensuring that all five components, and oral language, are taught.</a:t>
            </a:r>
            <a:endParaRPr lang="en-US" b="0" i="0" dirty="0">
              <a:effectLst/>
            </a:endParaRPr>
          </a:p>
          <a:p>
            <a:pPr marL="0" lvl="0" indent="0" algn="l" rtl="0">
              <a:lnSpc>
                <a:spcPct val="100000"/>
              </a:lnSpc>
              <a:spcBef>
                <a:spcPts val="0"/>
              </a:spcBef>
              <a:spcAft>
                <a:spcPts val="0"/>
              </a:spcAft>
              <a:buSzPts val="1100"/>
              <a:buNone/>
            </a:pPr>
            <a:endParaRPr lang="en-US" sz="1200"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indent="0">
              <a:buSzPts val="1100"/>
              <a:buNone/>
            </a:pPr>
            <a:endParaRPr lang="en-US" b="0" i="0" dirty="0">
              <a:effectLst/>
            </a:endParaRPr>
          </a:p>
        </p:txBody>
      </p:sp>
      <p:sp>
        <p:nvSpPr>
          <p:cNvPr id="651" name="Google Shape;651;g649afc5aa0_0_419:notes">
            <a:extLst>
              <a:ext uri="{FF2B5EF4-FFF2-40B4-BE49-F238E27FC236}">
                <a16:creationId xmlns:a16="http://schemas.microsoft.com/office/drawing/2014/main" id="{05D061EB-3C5E-D28A-D8E8-A8EDC532D7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8</a:t>
            </a:fld>
            <a:endParaRPr sz="1400" b="0" i="0" u="none" strike="noStrike" cap="none" dirty="0">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41855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4500364D-909A-3567-69F8-3B56ACC1FE63}"/>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6BB91DEE-BEB5-5A52-F873-F290BEC23D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8A23A14C-5EDC-EC07-02E9-121BF3A306A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buNone/>
            </a:pP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Today we are going to explore </a:t>
            </a:r>
            <a:r>
              <a:rPr lang="en-US" sz="1100" b="0" i="0" u="none" strike="noStrike" cap="none" dirty="0">
                <a:solidFill>
                  <a:schemeClr val="tx1"/>
                </a:solidFill>
                <a:effectLst/>
                <a:latin typeface="Trebuchet MS" panose="020B0603020202020204" pitchFamily="34" charset="0"/>
                <a:ea typeface="Trebuchet MS" panose="020B0603020202020204" pitchFamily="34" charset="0"/>
                <a:cs typeface="Arial"/>
                <a:sym typeface="Arial"/>
              </a:rPr>
              <a:t>the </a:t>
            </a:r>
            <a:r>
              <a:rPr lang="en-US" sz="1100" b="1" i="0" u="none" strike="noStrike" cap="none" dirty="0">
                <a:solidFill>
                  <a:schemeClr val="tx1"/>
                </a:solidFill>
                <a:effectLst/>
                <a:latin typeface="Trebuchet MS" panose="020B0603020202020204" pitchFamily="34" charset="0"/>
                <a:ea typeface="Trebuchet MS" panose="020B0603020202020204" pitchFamily="34" charset="0"/>
                <a:cs typeface="Arial"/>
                <a:sym typeface="Arial"/>
              </a:rPr>
              <a:t>Simple View of Reading </a:t>
            </a: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(SVR) </a:t>
            </a:r>
            <a:r>
              <a:rPr lang="en-US" sz="1100" b="0" i="0" u="none" strike="noStrike" cap="none" dirty="0">
                <a:solidFill>
                  <a:schemeClr val="tx1"/>
                </a:solidFill>
                <a:effectLst/>
                <a:latin typeface="Trebuchet MS" panose="020B0603020202020204" pitchFamily="34" charset="0"/>
                <a:ea typeface="Trebuchet MS" panose="020B0603020202020204" pitchFamily="34" charset="0"/>
                <a:cs typeface="Arial"/>
                <a:sym typeface="Arial"/>
              </a:rPr>
              <a:t>and</a:t>
            </a:r>
            <a:r>
              <a:rPr lang="en-US" sz="1100" b="1" i="0" u="none" strike="noStrike" cap="none" dirty="0">
                <a:solidFill>
                  <a:schemeClr val="tx1"/>
                </a:solidFill>
                <a:effectLst/>
                <a:latin typeface="Trebuchet MS" panose="020B0603020202020204" pitchFamily="34" charset="0"/>
                <a:ea typeface="Trebuchet MS" panose="020B0603020202020204" pitchFamily="34" charset="0"/>
                <a:cs typeface="Arial"/>
                <a:sym typeface="Arial"/>
              </a:rPr>
              <a:t> </a:t>
            </a: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Fluency</a:t>
            </a: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 in more detail.</a:t>
            </a:r>
          </a:p>
          <a:p>
            <a:pPr marL="171450" indent="-171450"/>
            <a:r>
              <a:rPr lang="en-US" sz="1100" b="0" i="0" u="none" strike="noStrike" cap="none" dirty="0">
                <a:solidFill>
                  <a:schemeClr val="tx1"/>
                </a:solidFill>
                <a:latin typeface="Trebuchet MS" panose="020B0603020202020204" pitchFamily="34" charset="0"/>
                <a:ea typeface="Arial"/>
                <a:cs typeface="Arial"/>
                <a:sym typeface="Arial"/>
              </a:rPr>
              <a:t>Fluency is the bridge connecting </a:t>
            </a:r>
            <a:r>
              <a:rPr lang="en-US" sz="1100" b="1" i="0" u="none" strike="noStrike" cap="none" dirty="0">
                <a:solidFill>
                  <a:schemeClr val="tx1"/>
                </a:solidFill>
                <a:latin typeface="Trebuchet MS" panose="020B0603020202020204" pitchFamily="34" charset="0"/>
                <a:ea typeface="Arial"/>
                <a:cs typeface="Arial"/>
                <a:sym typeface="Arial"/>
              </a:rPr>
              <a:t>Word Recognition </a:t>
            </a:r>
            <a:r>
              <a:rPr lang="en-US" sz="1100" b="0" i="0" u="none" strike="noStrike" cap="none" dirty="0">
                <a:solidFill>
                  <a:schemeClr val="tx1"/>
                </a:solidFill>
                <a:latin typeface="Trebuchet MS" panose="020B0603020202020204" pitchFamily="34" charset="0"/>
                <a:ea typeface="Arial"/>
                <a:cs typeface="Arial"/>
                <a:sym typeface="Arial"/>
              </a:rPr>
              <a:t>and </a:t>
            </a:r>
            <a:r>
              <a:rPr lang="en-US" sz="1100" b="1" i="0" u="none" strike="noStrike" cap="none" dirty="0">
                <a:solidFill>
                  <a:schemeClr val="tx1"/>
                </a:solidFill>
                <a:latin typeface="Trebuchet MS" panose="020B0603020202020204" pitchFamily="34" charset="0"/>
                <a:ea typeface="Arial"/>
                <a:cs typeface="Arial"/>
                <a:sym typeface="Arial"/>
              </a:rPr>
              <a:t>Language Comprehension.</a:t>
            </a:r>
          </a:p>
          <a:p>
            <a:pPr marL="171450" indent="-171450"/>
            <a:r>
              <a:rPr lang="en-US" sz="1100" b="0" i="0" u="none" strike="noStrike" cap="none" dirty="0">
                <a:solidFill>
                  <a:srgbClr val="000000"/>
                </a:solidFill>
                <a:latin typeface="Arial"/>
                <a:ea typeface="Arial"/>
                <a:cs typeface="Arial"/>
                <a:sym typeface="Arial"/>
              </a:rPr>
              <a:t>Fluency is not a single skill strand, it is the result of accurate, automatic word recognition and language comprehension working together.</a:t>
            </a:r>
          </a:p>
          <a:p>
            <a:pPr marL="171450" indent="-171450"/>
            <a:r>
              <a:rPr lang="en-US" sz="1100" b="0" i="0" u="none" strike="noStrike" cap="none" dirty="0">
                <a:solidFill>
                  <a:schemeClr val="tx1"/>
                </a:solidFill>
                <a:latin typeface="Trebuchet MS" panose="020B0603020202020204" pitchFamily="34" charset="0"/>
                <a:ea typeface="Arial"/>
                <a:cs typeface="Arial"/>
                <a:sym typeface="Arial"/>
              </a:rPr>
              <a:t>Fluency is the result of early reading skills and subskills being explicitly taught with lots of practice.</a:t>
            </a:r>
          </a:p>
          <a:p>
            <a:pPr marL="628650" lvl="1" indent="-171450"/>
            <a:endParaRPr lang="en-US" sz="1100" b="0" i="0" u="none" strike="noStrike" cap="none" dirty="0">
              <a:solidFill>
                <a:schemeClr val="tx1"/>
              </a:solidFill>
              <a:latin typeface="Arial"/>
              <a:ea typeface="Arial"/>
              <a:cs typeface="Arial"/>
              <a:sym typeface="Arial"/>
            </a:endParaRPr>
          </a:p>
          <a:p>
            <a:pPr marL="0" indent="0">
              <a:buNone/>
            </a:pP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If readers do not develop sufficient levels of fluency, they can become stuck in the middle of the bridge- able to decode words, but with insufficient automaticity to lead to comprehension.</a:t>
            </a:r>
          </a:p>
          <a:p>
            <a:pPr marL="0" indent="0">
              <a:buNone/>
            </a:pPr>
            <a:endPar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0" indent="0">
              <a:buNone/>
            </a:pP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In the seminal report </a:t>
            </a:r>
            <a:r>
              <a:rPr lang="en-US" sz="1100" b="0" i="0" u="none" strike="noStrike" cap="none" dirty="0">
                <a:solidFill>
                  <a:schemeClr val="tx1"/>
                </a:solidFill>
                <a:effectLst/>
                <a:latin typeface="Trebuchet MS" panose="020B0603020202020204" pitchFamily="34" charset="0"/>
                <a:ea typeface="Trebuchet MS" panose="020B0603020202020204" pitchFamily="34" charset="0"/>
                <a:cs typeface="Arial"/>
                <a:sym typeface="Arial"/>
              </a:rPr>
              <a:t>of </a:t>
            </a: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the National Reading Panel (2000), the panel highlighted fluency as one of these top five components, which finally led to long-needed attention from publishers, researchers, teacher educators, and schools. These findings were the basis for the panel's recommending fluency-building practices throughout the elementary years-and even for older students whose reading gets stalled in the first-through sixth-grade range.</a:t>
            </a:r>
          </a:p>
          <a:p>
            <a:pPr marL="0" lvl="0" indent="0" algn="l" rtl="0">
              <a:lnSpc>
                <a:spcPct val="100000"/>
              </a:lnSpc>
              <a:spcBef>
                <a:spcPts val="0"/>
              </a:spcBef>
              <a:spcAft>
                <a:spcPts val="0"/>
              </a:spcAft>
              <a:buSzPts val="1100"/>
              <a:buNone/>
            </a:pPr>
            <a:endParaRPr lang="en-US" sz="1200"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indent="0">
              <a:buSzPts val="1100"/>
              <a:buNone/>
            </a:pPr>
            <a:endParaRPr lang="en-US" b="0" i="0" dirty="0">
              <a:effectLst/>
            </a:endParaRPr>
          </a:p>
        </p:txBody>
      </p:sp>
      <p:sp>
        <p:nvSpPr>
          <p:cNvPr id="651" name="Google Shape;651;g649afc5aa0_0_419:notes">
            <a:extLst>
              <a:ext uri="{FF2B5EF4-FFF2-40B4-BE49-F238E27FC236}">
                <a16:creationId xmlns:a16="http://schemas.microsoft.com/office/drawing/2014/main" id="{B93D0A45-1E2A-BA00-F4D7-7CDBCD55CA6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9</a:t>
            </a:fld>
            <a:endParaRPr sz="1400" b="0" i="0" u="none" strike="noStrike" cap="none" dirty="0">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647704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30480958"/>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3" userDrawn="1">
  <p:cSld name="Divider - Orange - 03">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77777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Slide - Blue" userDrawn="1">
  <p:cSld name="TITLE_AND_BODY_1_1_1_1_1_1_1_1">
    <p:spTree>
      <p:nvGrpSpPr>
        <p:cNvPr id="1" name="Shape 141"/>
        <p:cNvGrpSpPr/>
        <p:nvPr/>
      </p:nvGrpSpPr>
      <p:grpSpPr>
        <a:xfrm>
          <a:off x="0" y="0"/>
          <a:ext cx="0" cy="0"/>
          <a:chOff x="0" y="0"/>
          <a:chExt cx="0" cy="0"/>
        </a:xfrm>
      </p:grpSpPr>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rebuchet MS" panose="020B0603020202020204" pitchFamily="34" charset="0"/>
            </a:endParaRPr>
          </a:p>
        </p:txBody>
      </p:sp>
      <p:sp>
        <p:nvSpPr>
          <p:cNvPr id="3" name="Picture Placeholder 2">
            <a:extLst>
              <a:ext uri="{FF2B5EF4-FFF2-40B4-BE49-F238E27FC236}">
                <a16:creationId xmlns:a16="http://schemas.microsoft.com/office/drawing/2014/main" id="{E469F1B4-5386-45DC-F0D7-A4471557962D}"/>
              </a:ext>
            </a:extLst>
          </p:cNvPr>
          <p:cNvSpPr>
            <a:spLocks noGrp="1"/>
          </p:cNvSpPr>
          <p:nvPr>
            <p:ph type="pic" sz="quarter" idx="13" hasCustomPrompt="1"/>
          </p:nvPr>
        </p:nvSpPr>
        <p:spPr>
          <a:xfrm>
            <a:off x="6280484" y="0"/>
            <a:ext cx="2861929" cy="4379913"/>
          </a:xfrm>
          <a:solidFill>
            <a:schemeClr val="tx2"/>
          </a:solidFill>
        </p:spPr>
        <p:txBody>
          <a:bodyPr/>
          <a:lstStyle>
            <a:lvl1pPr marL="114300" indent="0">
              <a:buNone/>
              <a:defRPr/>
            </a:lvl1pPr>
          </a:lstStyle>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r>
              <a:rPr lang="en-US" dirty="0"/>
              <a:t>Add Picture</a:t>
            </a:r>
          </a:p>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endParaRPr lang="en-US" dirty="0"/>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Trebuchet MS" panose="020B060302020202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Orange - 05" userDrawn="1">
  <p:cSld name="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985354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764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112403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_Custom Layout" preserve="1" userDrawn="1">
  <p:cSld name="7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3484821" y="1872079"/>
            <a:ext cx="5659179"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3484821" cy="51435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64444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47835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Title and Content" preserve="1" userDrawn="1">
  <p:cSld name="7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765427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636883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964014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Title and Content" preserve="1" userDrawn="1">
  <p:cSld name="7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380552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34135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6" y="0"/>
            <a:ext cx="9143989" cy="1028699"/>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813418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Content" preserve="1" userDrawn="1">
  <p:cSld name="7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6" y="0"/>
            <a:ext cx="9143989" cy="1028699"/>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090138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3807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8094035" y="4529918"/>
            <a:ext cx="954636" cy="52761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1905886"/>
            <a:ext cx="9144000" cy="1004777"/>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62958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9144000" cy="10286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55411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9144000" cy="10286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456711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3872374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83222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421084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2087847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Custom Layout" preserve="1" userDrawn="1">
  <p:cSld name="7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2163641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367434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27038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842971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23069" y="633374"/>
            <a:ext cx="6700800" cy="395325"/>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100" dirty="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538576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781271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4470" cy="5143764"/>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25594817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2" y="0"/>
            <a:ext cx="9143975" cy="1028697"/>
          </a:xfrm>
          <a:prstGeom prst="rect">
            <a:avLst/>
          </a:prstGeom>
          <a:noFill/>
          <a:ln>
            <a:noFill/>
          </a:ln>
        </p:spPr>
      </p:pic>
      <p:sp>
        <p:nvSpPr>
          <p:cNvPr id="395" name="Google Shape;395;g70a28f5c60_2_254"/>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398" name="Google Shape;398;g70a28f5c60_2_254"/>
          <p:cNvPicPr preferRelativeResize="0"/>
          <p:nvPr/>
        </p:nvPicPr>
        <p:blipFill rotWithShape="1">
          <a:blip r:embed="rId3">
            <a:alphaModFix/>
          </a:blip>
          <a:srcRect/>
          <a:stretch/>
        </p:blipFill>
        <p:spPr>
          <a:xfrm>
            <a:off x="6923978" y="663334"/>
            <a:ext cx="2006556" cy="253002"/>
          </a:xfrm>
          <a:prstGeom prst="rect">
            <a:avLst/>
          </a:prstGeom>
          <a:noFill/>
          <a:ln>
            <a:noFill/>
          </a:ln>
        </p:spPr>
      </p:pic>
    </p:spTree>
    <p:extLst>
      <p:ext uri="{BB962C8B-B14F-4D97-AF65-F5344CB8AC3E}">
        <p14:creationId xmlns:p14="http://schemas.microsoft.com/office/powerpoint/2010/main" val="1783769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4767264"/>
            <a:ext cx="9144000" cy="273844"/>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74" name="Google Shape;274;g610ef0e5f8_7_129"/>
          <p:cNvPicPr preferRelativeResize="0"/>
          <p:nvPr/>
        </p:nvPicPr>
        <p:blipFill rotWithShape="1">
          <a:blip r:embed="rId2">
            <a:alphaModFix/>
          </a:blip>
          <a:srcRect/>
          <a:stretch/>
        </p:blipFill>
        <p:spPr>
          <a:xfrm>
            <a:off x="7958415" y="4739612"/>
            <a:ext cx="966389" cy="316273"/>
          </a:xfrm>
          <a:prstGeom prst="rect">
            <a:avLst/>
          </a:prstGeom>
          <a:noFill/>
          <a:ln>
            <a:noFill/>
          </a:ln>
        </p:spPr>
      </p:pic>
    </p:spTree>
    <p:extLst>
      <p:ext uri="{BB962C8B-B14F-4D97-AF65-F5344CB8AC3E}">
        <p14:creationId xmlns:p14="http://schemas.microsoft.com/office/powerpoint/2010/main" val="2197200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399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48746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ver Slide - Orange" userDrawn="1">
  <p:cSld name="Cover Slide - Orange">
    <p:spTree>
      <p:nvGrpSpPr>
        <p:cNvPr id="1" name="Shape 9"/>
        <p:cNvGrpSpPr/>
        <p:nvPr/>
      </p:nvGrpSpPr>
      <p:grpSpPr>
        <a:xfrm>
          <a:off x="0" y="0"/>
          <a:ext cx="0" cy="0"/>
          <a:chOff x="0" y="0"/>
          <a:chExt cx="0" cy="0"/>
        </a:xfrm>
      </p:grpSpPr>
      <p:sp>
        <p:nvSpPr>
          <p:cNvPr id="10" name="Google Shape;10;p2"/>
          <p:cNvSpPr/>
          <p:nvPr/>
        </p:nvSpPr>
        <p:spPr>
          <a:xfrm>
            <a:off x="-1587"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p>
        </p:txBody>
      </p:sp>
      <p:sp>
        <p:nvSpPr>
          <p:cNvPr id="3" name="Picture Placeholder 2">
            <a:extLst>
              <a:ext uri="{FF2B5EF4-FFF2-40B4-BE49-F238E27FC236}">
                <a16:creationId xmlns:a16="http://schemas.microsoft.com/office/drawing/2014/main" id="{5F36F18D-0420-CDE1-B8CF-AD9995CBBDE8}"/>
              </a:ext>
            </a:extLst>
          </p:cNvPr>
          <p:cNvSpPr>
            <a:spLocks noGrp="1"/>
          </p:cNvSpPr>
          <p:nvPr>
            <p:ph type="pic" sz="quarter" idx="13" hasCustomPrompt="1"/>
          </p:nvPr>
        </p:nvSpPr>
        <p:spPr>
          <a:xfrm>
            <a:off x="6119814" y="1"/>
            <a:ext cx="3022600" cy="4435475"/>
          </a:xfrm>
          <a:solidFill>
            <a:schemeClr val="tx2"/>
          </a:solidFill>
        </p:spPr>
        <p:txBody>
          <a:bodyPr/>
          <a:lstStyle>
            <a:lvl1pPr marL="114297" indent="0">
              <a:buNone/>
              <a:defRPr/>
            </a:lvl1pPr>
          </a:lstStyle>
          <a:p>
            <a:r>
              <a:rPr lang="en-US" dirty="0"/>
              <a:t>Add Picture</a:t>
            </a:r>
          </a:p>
        </p:txBody>
      </p:sp>
      <p:pic>
        <p:nvPicPr>
          <p:cNvPr id="12" name="Google Shape;12;p2"/>
          <p:cNvPicPr preferRelativeResize="0"/>
          <p:nvPr/>
        </p:nvPicPr>
        <p:blipFill rotWithShape="1">
          <a:blip r:embed="rId2">
            <a:alphaModFix/>
          </a:blip>
          <a:srcRect/>
          <a:stretch/>
        </p:blipFill>
        <p:spPr>
          <a:xfrm>
            <a:off x="1" y="4320696"/>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6" y="703401"/>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dirty="0">
              <a:solidFill>
                <a:srgbClr val="000000"/>
              </a:solidFill>
              <a:latin typeface="Roboto"/>
              <a:ea typeface="Roboto"/>
              <a:cs typeface="Roboto"/>
              <a:sym typeface="Roboto"/>
            </a:endParaRPr>
          </a:p>
        </p:txBody>
      </p:sp>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Calibri" panose="020F050202020403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46373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3" userDrawn="1">
  <p:cSld name="Divider - Orange - 03">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297" indent="0">
              <a:buNone/>
              <a:defRPr/>
            </a:lvl1pPr>
          </a:lstStyle>
          <a:p>
            <a:pPr marL="114297" marR="0" lvl="0" indent="0" algn="l" defTabSz="914378"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12" name="Google Shape;112;p10"/>
          <p:cNvSpPr txBox="1">
            <a:spLocks noGrp="1"/>
          </p:cNvSpPr>
          <p:nvPr>
            <p:ph type="title"/>
          </p:nvPr>
        </p:nvSpPr>
        <p:spPr>
          <a:xfrm>
            <a:off x="0" y="3361600"/>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1" y="4594526"/>
            <a:ext cx="924425" cy="403399"/>
          </a:xfrm>
          <a:prstGeom prst="rect">
            <a:avLst/>
          </a:prstGeom>
          <a:noFill/>
          <a:ln>
            <a:noFill/>
          </a:ln>
        </p:spPr>
      </p:pic>
    </p:spTree>
    <p:extLst>
      <p:ext uri="{BB962C8B-B14F-4D97-AF65-F5344CB8AC3E}">
        <p14:creationId xmlns:p14="http://schemas.microsoft.com/office/powerpoint/2010/main" val="376692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dirty="0"/>
              <a:t>Add Picture</a:t>
            </a:r>
          </a:p>
          <a:p>
            <a:endParaRPr lang="en-US" dirty="0"/>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lide without image - Orange" userDrawn="1">
  <p:cSld name="Slide without image - Orange">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32" name="Google Shape;32;p4"/>
          <p:cNvPicPr preferRelativeResize="0"/>
          <p:nvPr/>
        </p:nvPicPr>
        <p:blipFill rotWithShape="1">
          <a:blip r:embed="rId2">
            <a:alphaModFix/>
          </a:blip>
          <a:srcRect/>
          <a:stretch/>
        </p:blipFill>
        <p:spPr>
          <a:xfrm>
            <a:off x="1" y="4320696"/>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dirty="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155850" y="98753"/>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4000">
                <a:solidFill>
                  <a:schemeClr val="dk1"/>
                </a:solidFill>
                <a:latin typeface="Trebuchet MS" panose="020B0603020202020204" pitchFamily="34" charset="0"/>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pic>
        <p:nvPicPr>
          <p:cNvPr id="39" name="Google Shape;39;p4"/>
          <p:cNvPicPr preferRelativeResize="0"/>
          <p:nvPr/>
        </p:nvPicPr>
        <p:blipFill>
          <a:blip r:embed="rId3">
            <a:alphaModFix/>
          </a:blip>
          <a:stretch>
            <a:fillRect/>
          </a:stretch>
        </p:blipFill>
        <p:spPr>
          <a:xfrm>
            <a:off x="8002151" y="4594526"/>
            <a:ext cx="924425" cy="403399"/>
          </a:xfrm>
          <a:prstGeom prst="rect">
            <a:avLst/>
          </a:prstGeom>
          <a:noFill/>
          <a:ln>
            <a:noFill/>
          </a:ln>
        </p:spPr>
      </p:pic>
    </p:spTree>
    <p:extLst>
      <p:ext uri="{BB962C8B-B14F-4D97-AF65-F5344CB8AC3E}">
        <p14:creationId xmlns:p14="http://schemas.microsoft.com/office/powerpoint/2010/main" val="359464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813561315"/>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theme" Target="../theme/theme4.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47" r:id="rId1"/>
    <p:sldLayoutId id="2147483846" r:id="rId2"/>
    <p:sldLayoutId id="2147483684" r:id="rId3"/>
    <p:sldLayoutId id="2147483694" r:id="rId4"/>
    <p:sldLayoutId id="2147483692" r:id="rId5"/>
    <p:sldLayoutId id="214748369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660" r:id="rId3"/>
    <p:sldLayoutId id="2147483664" r:id="rId4"/>
    <p:sldLayoutId id="2147483661" r:id="rId5"/>
    <p:sldLayoutId id="2147483675" r:id="rId6"/>
    <p:sldLayoutId id="2147483848" r:id="rId7"/>
  </p:sldLayoutIdLst>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662" r:id="rId1"/>
    <p:sldLayoutId id="2147483699" r:id="rId2"/>
    <p:sldLayoutId id="2147483665" r:id="rId3"/>
    <p:sldLayoutId id="214748384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08380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Lst>
  <p:txStyles>
    <p:titleStyle>
      <a:lvl1pPr algn="l" defTabSz="685800" rtl="0" eaLnBrk="1" latinLnBrk="0" hangingPunct="1">
        <a:lnSpc>
          <a:spcPct val="90000"/>
        </a:lnSpc>
        <a:spcBef>
          <a:spcPct val="0"/>
        </a:spcBef>
        <a:buNone/>
        <a:defRPr sz="3300" kern="1200">
          <a:solidFill>
            <a:schemeClr val="tx1"/>
          </a:solidFill>
          <a:latin typeface="Museo Slab 500" panose="02000000000000000000"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es.ed.gov/sites/default/files/rel-southeast/document/2025/01/Third%20grade%20rec%204%20Practice%20Reading%20Out%20Loud%20Bookmark.pdf" TargetMode="External"/><Relationship Id="rId3" Type="http://schemas.openxmlformats.org/officeDocument/2006/relationships/hyperlink" Target="https://www.youtube.com/watch?v=QJSWKX1VP-k" TargetMode="External"/><Relationship Id="rId7" Type="http://schemas.openxmlformats.org/officeDocument/2006/relationships/hyperlink" Target="https://ies.ed.gov/sites/default/files/rel-southeast/document/2025/01/Practice%20Reading%20Out%20Loud%20Bookmark.pdf"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hyperlink" Target="https://www.youtube.com/watch?v=fmIncCz3Vco" TargetMode="External"/><Relationship Id="rId5" Type="http://schemas.openxmlformats.org/officeDocument/2006/relationships/hyperlink" Target="https://www.youtube.com/watch?v=x7IOPf9ULjY" TargetMode="External"/><Relationship Id="rId4" Type="http://schemas.openxmlformats.org/officeDocument/2006/relationships/hyperlink" Target="https://www.youtube.com/watch?v=Pm_zeF0s8l8" TargetMode="External"/><Relationship Id="rId9" Type="http://schemas.openxmlformats.org/officeDocument/2006/relationships/hyperlink" Target="https://cdecolorado.sharepoint.com/:w:/r/sites/LiteracyTeam/Shared%20Documents/General/Professional%20Development/Parent%20PD%20Series%20and%20Tool%20Kit/Guidance%20Documents/A111825_ReadingFluencyForParentsOnePager.docx?d=w648313d7c30b466d839ee48ff65b42c4&amp;csf=1&amp;web=1&amp;e=9dB5q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video" Target="https://www.youtube.com/embed/QJSWKX1VP-k?feature=oembed" TargetMode="Externa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xml"/><Relationship Id="rId1" Type="http://schemas.openxmlformats.org/officeDocument/2006/relationships/video" Target="https://www.youtube.com/embed/Pm_zeF0s8l8?feature=oembed" TargetMode="External"/><Relationship Id="rId6" Type="http://schemas.openxmlformats.org/officeDocument/2006/relationships/hyperlink" Target="https://ies.ed.gov/sites/default/files/rel-southeast/document/2025/01/Rhyme%20Time.pdf" TargetMode="External"/><Relationship Id="rId5" Type="http://schemas.openxmlformats.org/officeDocument/2006/relationships/hyperlink" Target="https://ies.ed.gov/sites/default/files/rel-southeast/document/2025/01/Practice%20Reading%20Out%20Loud%20Bookmark.pdf" TargetMode="Externa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video" Target="https://www.youtube.com/embed/x7IOPf9ULjY?feature=oembed" TargetMode="External"/><Relationship Id="rId6" Type="http://schemas.openxmlformats.org/officeDocument/2006/relationships/hyperlink" Target="https://ies.ed.gov/sites/default/files/rel-southeast/document/2025/01/Rhyme%20Time.pdf" TargetMode="External"/><Relationship Id="rId5" Type="http://schemas.openxmlformats.org/officeDocument/2006/relationships/hyperlink" Target="https://ies.ed.gov/sites/default/files/rel-southeast/document/2025/01/Practice%20Reading%20Out%20Loud%20Bookmark.pdf" TargetMode="Externa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xml"/><Relationship Id="rId1" Type="http://schemas.openxmlformats.org/officeDocument/2006/relationships/video" Target="https://www.youtube.com/embed/fmIncCz3Vco?feature=oembed" TargetMode="External"/><Relationship Id="rId6" Type="http://schemas.openxmlformats.org/officeDocument/2006/relationships/hyperlink" Target="https://ies.ed.gov/sites/default/files/rel-southeast/document/2025/01/Rhyme%20Time.pdf" TargetMode="External"/><Relationship Id="rId5" Type="http://schemas.openxmlformats.org/officeDocument/2006/relationships/hyperlink" Target="https://ies.ed.gov/sites/default/files/rel-southeast/document/2025/01/Third%20grade%20rec%204%20Practice%20Reading%20Out%20Loud%20Bookmark.pdf" TargetMode="Externa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InstituteofEducationSciences"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hyperlink" Target="https://www.readingrockets.org/literacy-home/reading-101-guide-parents" TargetMode="External"/><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hyperlink" Target="https://nam04.safelinks.protection.outlook.com/?url=https%3A%2F%2Freadinguniverse.org%2Fexplore-teaching-topics%2Fword-recognition%3Futm_source%3Dchatgpt.com&amp;data=05%7C02%7Ccolombo-espinoza_j%40cde.state.co.us%7Cabfb14ebbc424e3a51d308ddf2377266%7Ca751cfc81f9a4edb83709f1c6d4bea5a%7C0%7C0%7C638933042137579085%7CUnknown%7CTWFpbGZsb3d8eyJFbXB0eU1hcGkiOnRydWUsIlYiOiIwLjAuMDAwMCIsIlAiOiJXaW4zMiIsIkFOIjoiTWFpbCIsIldUIjoyfQ%3D%3D%7C0%7C%7C%7C&amp;sdata=sbfQMNcWszaFX6s1qh5%2FeU3b2GXZDdgLGT1VWbmpfaw%3D&amp;reserved=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477F-386D-3442-D4D5-0CC96598A1DD}"/>
              </a:ext>
            </a:extLst>
          </p:cNvPr>
          <p:cNvSpPr>
            <a:spLocks noGrp="1"/>
          </p:cNvSpPr>
          <p:nvPr>
            <p:ph type="title"/>
          </p:nvPr>
        </p:nvSpPr>
        <p:spPr>
          <a:xfrm>
            <a:off x="96253" y="0"/>
            <a:ext cx="8520600" cy="572700"/>
          </a:xfrm>
        </p:spPr>
        <p:txBody>
          <a:bodyPr/>
          <a:lstStyle/>
          <a:p>
            <a:r>
              <a:rPr lang="en-US" sz="2400" dirty="0">
                <a:latin typeface="Trebuchet MS" panose="020B0603020202020204" pitchFamily="34" charset="0"/>
              </a:rPr>
              <a:t>Resources needed for this presentation </a:t>
            </a:r>
            <a:r>
              <a:rPr lang="en-US" sz="2000" dirty="0">
                <a:latin typeface="Trebuchet MS" panose="020B0603020202020204" pitchFamily="34" charset="0"/>
              </a:rPr>
              <a:t>(Keep this slide hidden)</a:t>
            </a:r>
          </a:p>
        </p:txBody>
      </p:sp>
      <p:sp>
        <p:nvSpPr>
          <p:cNvPr id="3" name="Content Placeholder 2">
            <a:extLst>
              <a:ext uri="{FF2B5EF4-FFF2-40B4-BE49-F238E27FC236}">
                <a16:creationId xmlns:a16="http://schemas.microsoft.com/office/drawing/2014/main" id="{0ACCAD6B-4F5A-0D87-6BF1-44694CEAAA33}"/>
              </a:ext>
            </a:extLst>
          </p:cNvPr>
          <p:cNvSpPr>
            <a:spLocks noGrp="1"/>
          </p:cNvSpPr>
          <p:nvPr>
            <p:ph idx="4294967295"/>
          </p:nvPr>
        </p:nvSpPr>
        <p:spPr>
          <a:xfrm>
            <a:off x="96252" y="597820"/>
            <a:ext cx="8142491" cy="3835817"/>
          </a:xfrm>
        </p:spPr>
        <p:txBody>
          <a:bodyPr>
            <a:normAutofit fontScale="85000" lnSpcReduction="20000"/>
          </a:bodyPr>
          <a:lstStyle/>
          <a:p>
            <a:r>
              <a:rPr lang="en-US" dirty="0">
                <a:solidFill>
                  <a:schemeClr val="tx1"/>
                </a:solidFill>
                <a:latin typeface="+mj-lt"/>
                <a:ea typeface="Calibri"/>
                <a:cs typeface="Arial"/>
              </a:rPr>
              <a:t>A way to project the PowerPoint</a:t>
            </a:r>
          </a:p>
          <a:p>
            <a:pPr lvl="1"/>
            <a:r>
              <a:rPr lang="en-US" dirty="0">
                <a:solidFill>
                  <a:schemeClr val="tx1"/>
                </a:solidFill>
                <a:latin typeface="+mj-lt"/>
              </a:rPr>
              <a:t>Note for presenters: For accessibility, you must read the words on the slides. The words </a:t>
            </a:r>
            <a:r>
              <a:rPr lang="en-US" b="1" dirty="0">
                <a:solidFill>
                  <a:schemeClr val="tx1"/>
                </a:solidFill>
                <a:latin typeface="+mj-lt"/>
              </a:rPr>
              <a:t>bolded</a:t>
            </a:r>
            <a:r>
              <a:rPr lang="en-US" dirty="0">
                <a:solidFill>
                  <a:schemeClr val="tx1"/>
                </a:solidFill>
                <a:latin typeface="+mj-lt"/>
              </a:rPr>
              <a:t> in the notes are the words from the slide.</a:t>
            </a:r>
            <a:endParaRPr lang="en-US" dirty="0">
              <a:solidFill>
                <a:schemeClr val="tx1"/>
              </a:solidFill>
              <a:latin typeface="+mj-lt"/>
              <a:ea typeface="Calibri"/>
              <a:cs typeface="Arial"/>
            </a:endParaRPr>
          </a:p>
          <a:p>
            <a:r>
              <a:rPr lang="en-US" dirty="0">
                <a:solidFill>
                  <a:schemeClr val="tx1"/>
                </a:solidFill>
                <a:latin typeface="+mj-lt"/>
                <a:ea typeface="Calibri"/>
                <a:cs typeface="Arial"/>
              </a:rPr>
              <a:t>Adequate audio for playing videos </a:t>
            </a:r>
            <a:r>
              <a:rPr lang="en-US" sz="1400" dirty="0">
                <a:solidFill>
                  <a:schemeClr val="tx1"/>
                </a:solidFill>
                <a:latin typeface="+mj-lt"/>
                <a:ea typeface="Calibri"/>
                <a:cs typeface="Arial"/>
              </a:rPr>
              <a:t>(test audio and video before presentation)</a:t>
            </a:r>
          </a:p>
          <a:p>
            <a:pPr lvl="1"/>
            <a:r>
              <a:rPr lang="en-US" dirty="0">
                <a:solidFill>
                  <a:schemeClr val="tx1"/>
                </a:solidFill>
                <a:latin typeface="+mj-lt"/>
                <a:ea typeface="Calibri"/>
              </a:rPr>
              <a:t>Classroom Example: </a:t>
            </a:r>
            <a:r>
              <a:rPr lang="en-US" dirty="0">
                <a:solidFill>
                  <a:srgbClr val="000000"/>
                </a:solidFill>
                <a:latin typeface="+mj-lt"/>
                <a:ea typeface="Trebuchet MS" panose="020B0603020202020204" pitchFamily="34" charset="0"/>
                <a:hlinkClick r:id="rId3"/>
              </a:rPr>
              <a:t>Fluency Practice: Reading Phrases with Short 'i' and Short 'e'</a:t>
            </a:r>
            <a:endParaRPr lang="en-US" dirty="0">
              <a:solidFill>
                <a:schemeClr val="tx1"/>
              </a:solidFill>
              <a:latin typeface="+mj-lt"/>
              <a:ea typeface="Calibri"/>
            </a:endParaRPr>
          </a:p>
          <a:p>
            <a:pPr lvl="1"/>
            <a:r>
              <a:rPr lang="en-US" dirty="0">
                <a:solidFill>
                  <a:schemeClr val="tx1"/>
                </a:solidFill>
                <a:latin typeface="+mj-lt"/>
                <a:ea typeface="Calibri"/>
              </a:rPr>
              <a:t>Video 1: </a:t>
            </a:r>
            <a:r>
              <a:rPr lang="en-US" dirty="0">
                <a:solidFill>
                  <a:schemeClr val="tx1"/>
                </a:solidFill>
                <a:latin typeface="+mj-lt"/>
                <a:ea typeface="Calibri"/>
                <a:hlinkClick r:id="rId4"/>
              </a:rPr>
              <a:t>Echo Reading</a:t>
            </a:r>
            <a:endParaRPr lang="en-US" dirty="0">
              <a:solidFill>
                <a:schemeClr val="tx1"/>
              </a:solidFill>
              <a:latin typeface="+mj-lt"/>
              <a:ea typeface="Calibri"/>
            </a:endParaRPr>
          </a:p>
          <a:p>
            <a:pPr lvl="1"/>
            <a:r>
              <a:rPr lang="en-US" dirty="0">
                <a:solidFill>
                  <a:schemeClr val="tx1"/>
                </a:solidFill>
                <a:latin typeface="+mj-lt"/>
                <a:ea typeface="Calibri"/>
              </a:rPr>
              <a:t>Video 2: </a:t>
            </a:r>
            <a:r>
              <a:rPr lang="en-US" dirty="0">
                <a:solidFill>
                  <a:schemeClr val="tx1"/>
                </a:solidFill>
                <a:latin typeface="+mj-lt"/>
                <a:ea typeface="Calibri"/>
                <a:hlinkClick r:id="rId5"/>
              </a:rPr>
              <a:t>Reading Together</a:t>
            </a:r>
            <a:endParaRPr lang="en-US" dirty="0">
              <a:solidFill>
                <a:schemeClr val="tx1"/>
              </a:solidFill>
              <a:latin typeface="+mj-lt"/>
              <a:ea typeface="Calibri"/>
            </a:endParaRPr>
          </a:p>
          <a:p>
            <a:pPr lvl="1"/>
            <a:r>
              <a:rPr lang="en-US" dirty="0">
                <a:solidFill>
                  <a:schemeClr val="tx1"/>
                </a:solidFill>
                <a:latin typeface="+mj-lt"/>
                <a:ea typeface="Calibri"/>
              </a:rPr>
              <a:t>Video 3: </a:t>
            </a:r>
            <a:r>
              <a:rPr lang="en-US" dirty="0">
                <a:solidFill>
                  <a:schemeClr val="tx1"/>
                </a:solidFill>
                <a:latin typeface="+mj-lt"/>
                <a:ea typeface="Calibri"/>
                <a:hlinkClick r:id="rId6"/>
              </a:rPr>
              <a:t>Practice Reading Out Loud</a:t>
            </a:r>
            <a:endParaRPr lang="en-US" dirty="0">
              <a:solidFill>
                <a:schemeClr val="tx1"/>
              </a:solidFill>
              <a:latin typeface="+mj-lt"/>
              <a:ea typeface="Calibri"/>
            </a:endParaRPr>
          </a:p>
          <a:p>
            <a:r>
              <a:rPr lang="en-US" dirty="0">
                <a:solidFill>
                  <a:schemeClr val="tx1"/>
                </a:solidFill>
                <a:latin typeface="+mj-lt"/>
                <a:ea typeface="Calibri"/>
                <a:cs typeface="Arial"/>
              </a:rPr>
              <a:t>Writing utensils</a:t>
            </a:r>
          </a:p>
          <a:p>
            <a:r>
              <a:rPr lang="en-US" dirty="0">
                <a:solidFill>
                  <a:schemeClr val="tx1"/>
                </a:solidFill>
                <a:latin typeface="+mj-lt"/>
                <a:ea typeface="Calibri"/>
                <a:cs typeface="Arial"/>
              </a:rPr>
              <a:t>Print these documents:</a:t>
            </a:r>
          </a:p>
          <a:p>
            <a:pPr lvl="1"/>
            <a:r>
              <a:rPr lang="en-US" dirty="0">
                <a:solidFill>
                  <a:schemeClr val="tx1"/>
                </a:solidFill>
                <a:latin typeface="+mj-lt"/>
              </a:rPr>
              <a:t>P</a:t>
            </a:r>
            <a:r>
              <a:rPr lang="en-US" dirty="0">
                <a:solidFill>
                  <a:schemeClr val="tx1"/>
                </a:solidFill>
                <a:latin typeface="+mj-lt"/>
                <a:cs typeface="Arial"/>
              </a:rPr>
              <a:t>rovide blank paper for participants</a:t>
            </a:r>
            <a:r>
              <a:rPr lang="en-US" dirty="0">
                <a:solidFill>
                  <a:schemeClr val="tx1"/>
                </a:solidFill>
                <a:latin typeface="+mj-lt"/>
              </a:rPr>
              <a:t> to take notes for discussion</a:t>
            </a:r>
            <a:endParaRPr lang="en-US" dirty="0">
              <a:solidFill>
                <a:schemeClr val="tx1"/>
              </a:solidFill>
              <a:latin typeface="+mj-lt"/>
              <a:cs typeface="Arial"/>
            </a:endParaRPr>
          </a:p>
          <a:p>
            <a:pPr lvl="1"/>
            <a:r>
              <a:rPr lang="en-US" dirty="0">
                <a:solidFill>
                  <a:schemeClr val="tx1"/>
                </a:solidFill>
                <a:latin typeface="+mj-lt"/>
                <a:hlinkClick r:id="rId7"/>
              </a:rPr>
              <a:t>Handout 1: Practice Reading Out Loud Bookmark</a:t>
            </a:r>
            <a:endParaRPr lang="en-US" dirty="0">
              <a:solidFill>
                <a:schemeClr val="tx1"/>
              </a:solidFill>
              <a:latin typeface="+mj-lt"/>
            </a:endParaRPr>
          </a:p>
          <a:p>
            <a:pPr lvl="1"/>
            <a:r>
              <a:rPr lang="en-US" dirty="0">
                <a:solidFill>
                  <a:schemeClr val="tx1"/>
                </a:solidFill>
                <a:latin typeface="+mj-lt"/>
                <a:cs typeface="Arial"/>
                <a:hlinkClick r:id="rId8"/>
              </a:rPr>
              <a:t>Handout 2: Practice Reading Out Loud with Alternated Reading Bookmark</a:t>
            </a:r>
            <a:endParaRPr lang="en-US" dirty="0">
              <a:solidFill>
                <a:schemeClr val="tx1"/>
              </a:solidFill>
              <a:latin typeface="+mj-lt"/>
              <a:cs typeface="Arial"/>
            </a:endParaRPr>
          </a:p>
          <a:p>
            <a:pPr lvl="1"/>
            <a:r>
              <a:rPr lang="en-US" dirty="0">
                <a:solidFill>
                  <a:schemeClr val="tx1"/>
                </a:solidFill>
                <a:latin typeface="+mj-lt"/>
                <a:cs typeface="Arial"/>
                <a:hlinkClick r:id="rId9"/>
              </a:rPr>
              <a:t>Handout 3: Fluency for Parents handout</a:t>
            </a:r>
            <a:endParaRPr lang="en-US" dirty="0">
              <a:solidFill>
                <a:schemeClr val="tx1"/>
              </a:solidFill>
              <a:latin typeface="+mj-lt"/>
              <a:cs typeface="Arial"/>
            </a:endParaRPr>
          </a:p>
          <a:p>
            <a:r>
              <a:rPr lang="en-US" dirty="0">
                <a:solidFill>
                  <a:schemeClr val="tx1"/>
                </a:solidFill>
                <a:latin typeface="+mj-lt"/>
                <a:cs typeface="Arial"/>
              </a:rPr>
              <a:t>Approximate time for:</a:t>
            </a:r>
          </a:p>
          <a:p>
            <a:pPr lvl="1"/>
            <a:r>
              <a:rPr lang="en-US" b="1" dirty="0">
                <a:solidFill>
                  <a:schemeClr val="tx1"/>
                </a:solidFill>
              </a:rPr>
              <a:t>Estimated time of presentation: 60 minutes </a:t>
            </a:r>
          </a:p>
          <a:p>
            <a:pPr lvl="1">
              <a:lnSpc>
                <a:spcPct val="114999"/>
              </a:lnSpc>
            </a:pPr>
            <a:r>
              <a:rPr lang="en-US" dirty="0">
                <a:solidFill>
                  <a:schemeClr val="tx1"/>
                </a:solidFill>
              </a:rPr>
              <a:t>Content: 30 minutes </a:t>
            </a:r>
          </a:p>
          <a:p>
            <a:pPr lvl="1">
              <a:lnSpc>
                <a:spcPct val="114999"/>
              </a:lnSpc>
            </a:pPr>
            <a:r>
              <a:rPr lang="en-US" dirty="0">
                <a:solidFill>
                  <a:schemeClr val="tx1"/>
                </a:solidFill>
              </a:rPr>
              <a:t>Optional Classroom Example Videos: 5 minutes </a:t>
            </a:r>
          </a:p>
          <a:p>
            <a:pPr lvl="1">
              <a:lnSpc>
                <a:spcPct val="114999"/>
              </a:lnSpc>
            </a:pPr>
            <a:r>
              <a:rPr lang="en-US" dirty="0">
                <a:solidFill>
                  <a:schemeClr val="tx1"/>
                </a:solidFill>
              </a:rPr>
              <a:t>Parent Activities: 25 minutes </a:t>
            </a:r>
          </a:p>
        </p:txBody>
      </p:sp>
    </p:spTree>
    <p:extLst>
      <p:ext uri="{BB962C8B-B14F-4D97-AF65-F5344CB8AC3E}">
        <p14:creationId xmlns:p14="http://schemas.microsoft.com/office/powerpoint/2010/main" val="278049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998-3A3F-2B68-CE3F-563EB75CCE75}"/>
            </a:ext>
          </a:extLst>
        </p:cNvPr>
        <p:cNvGrpSpPr/>
        <p:nvPr/>
      </p:nvGrpSpPr>
      <p:grpSpPr>
        <a:xfrm>
          <a:off x="0" y="0"/>
          <a:ext cx="0" cy="0"/>
          <a:chOff x="0" y="0"/>
          <a:chExt cx="0" cy="0"/>
        </a:xfrm>
      </p:grpSpPr>
      <p:pic>
        <p:nvPicPr>
          <p:cNvPr id="6" name="Picture Placeholder 5" descr="Parent">
            <a:extLst>
              <a:ext uri="{FF2B5EF4-FFF2-40B4-BE49-F238E27FC236}">
                <a16:creationId xmlns:a16="http://schemas.microsoft.com/office/drawing/2014/main" id="{8538C991-6022-463A-3A4E-12433E3EE9CD}"/>
              </a:ext>
            </a:extLst>
          </p:cNvPr>
          <p:cNvPicPr>
            <a:picLocks noGrp="1" noChangeAspect="1"/>
          </p:cNvPicPr>
          <p:nvPr>
            <p:ph type="pic" sz="quarter" idx="10"/>
          </p:nvPr>
        </p:nvPicPr>
        <p:blipFill>
          <a:blip r:embed="rId3"/>
          <a:srcRect t="7767" b="7767"/>
          <a:stretch/>
        </p:blipFill>
        <p:spPr>
          <a:xfrm>
            <a:off x="0" y="-473136"/>
            <a:ext cx="9144000" cy="5152292"/>
          </a:xfrm>
        </p:spPr>
      </p:pic>
      <p:sp>
        <p:nvSpPr>
          <p:cNvPr id="2" name="Title 1">
            <a:extLst>
              <a:ext uri="{FF2B5EF4-FFF2-40B4-BE49-F238E27FC236}">
                <a16:creationId xmlns:a16="http://schemas.microsoft.com/office/drawing/2014/main" id="{8921E740-2D19-246A-29E2-24A0471EAA89}"/>
              </a:ext>
            </a:extLst>
          </p:cNvPr>
          <p:cNvSpPr>
            <a:spLocks noGrp="1"/>
          </p:cNvSpPr>
          <p:nvPr>
            <p:ph type="title"/>
          </p:nvPr>
        </p:nvSpPr>
        <p:spPr>
          <a:xfrm>
            <a:off x="0" y="3770142"/>
            <a:ext cx="9144000" cy="1373358"/>
          </a:xfrm>
          <a:solidFill>
            <a:srgbClr val="0070C0"/>
          </a:solidFill>
          <a:ln>
            <a:solidFill>
              <a:schemeClr val="accent1"/>
            </a:solidFill>
          </a:ln>
        </p:spPr>
        <p:txBody>
          <a:bodyPr/>
          <a:lstStyle/>
          <a:p>
            <a:r>
              <a:rPr lang="en-US" dirty="0">
                <a:latin typeface="Trebuchet MS"/>
              </a:rPr>
              <a:t>What is Fluency?</a:t>
            </a:r>
            <a:endParaRPr lang="en-US" dirty="0"/>
          </a:p>
        </p:txBody>
      </p:sp>
      <p:pic>
        <p:nvPicPr>
          <p:cNvPr id="5" name="Google Shape;115;p10" descr="CDE Logo">
            <a:extLst>
              <a:ext uri="{FF2B5EF4-FFF2-40B4-BE49-F238E27FC236}">
                <a16:creationId xmlns:a16="http://schemas.microsoft.com/office/drawing/2014/main" id="{36F78411-C4EE-160F-2B24-9F3005DFBA07}"/>
              </a:ext>
            </a:extLst>
          </p:cNvPr>
          <p:cNvPicPr preferRelativeResize="0"/>
          <p:nvPr/>
        </p:nvPicPr>
        <p:blipFill>
          <a:blip r:embed="rId4">
            <a:alphaModFix/>
          </a:blip>
          <a:stretch>
            <a:fillRect/>
          </a:stretch>
        </p:blipFill>
        <p:spPr>
          <a:xfrm>
            <a:off x="8151039" y="4679156"/>
            <a:ext cx="924425" cy="403399"/>
          </a:xfrm>
          <a:prstGeom prst="rect">
            <a:avLst/>
          </a:prstGeom>
          <a:noFill/>
          <a:ln>
            <a:noFill/>
          </a:ln>
        </p:spPr>
      </p:pic>
    </p:spTree>
    <p:extLst>
      <p:ext uri="{BB962C8B-B14F-4D97-AF65-F5344CB8AC3E}">
        <p14:creationId xmlns:p14="http://schemas.microsoft.com/office/powerpoint/2010/main" val="707739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AEBD665-E65F-BA62-342E-AE63708C2A5B}"/>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BDD33854-4D13-B998-1EB9-34B3AC5EC72F}"/>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a:latin typeface="Trebuchet MS"/>
              </a:rPr>
              <a:t>Fluency</a:t>
            </a:r>
          </a:p>
        </p:txBody>
      </p:sp>
      <p:sp>
        <p:nvSpPr>
          <p:cNvPr id="2" name="Google Shape;354;p46">
            <a:extLst>
              <a:ext uri="{FF2B5EF4-FFF2-40B4-BE49-F238E27FC236}">
                <a16:creationId xmlns:a16="http://schemas.microsoft.com/office/drawing/2014/main" id="{AF119D49-D9D0-C8F1-E262-66C0771B8DCD}"/>
              </a:ext>
            </a:extLst>
          </p:cNvPr>
          <p:cNvSpPr txBox="1">
            <a:spLocks/>
          </p:cNvSpPr>
          <p:nvPr/>
        </p:nvSpPr>
        <p:spPr>
          <a:xfrm>
            <a:off x="0" y="779762"/>
            <a:ext cx="7169150"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buSzPct val="100000"/>
            </a:pPr>
            <a:r>
              <a:rPr lang="en-US" sz="2400">
                <a:solidFill>
                  <a:schemeClr val="tx1"/>
                </a:solidFill>
                <a:latin typeface="+mj-lt"/>
                <a:ea typeface="Calibri"/>
                <a:cs typeface="Calibri"/>
              </a:rPr>
              <a:t>The capacity </a:t>
            </a:r>
            <a:r>
              <a:rPr lang="en-US" sz="2400">
                <a:solidFill>
                  <a:schemeClr val="tx1"/>
                </a:solidFill>
                <a:latin typeface="+mj-lt"/>
              </a:rPr>
              <a:t>to read words in connected text with sufficient </a:t>
            </a:r>
            <a:r>
              <a:rPr lang="en-US" sz="2400" b="1">
                <a:solidFill>
                  <a:schemeClr val="tx1"/>
                </a:solidFill>
                <a:latin typeface="+mj-lt"/>
              </a:rPr>
              <a:t>accuracy</a:t>
            </a:r>
            <a:r>
              <a:rPr lang="en-US" sz="2400">
                <a:solidFill>
                  <a:schemeClr val="tx1"/>
                </a:solidFill>
                <a:latin typeface="+mj-lt"/>
              </a:rPr>
              <a:t>,</a:t>
            </a:r>
            <a:r>
              <a:rPr lang="en-US" sz="2400" b="1">
                <a:solidFill>
                  <a:schemeClr val="tx1"/>
                </a:solidFill>
                <a:latin typeface="+mj-lt"/>
              </a:rPr>
              <a:t> rate</a:t>
            </a:r>
            <a:r>
              <a:rPr lang="en-US" sz="2400">
                <a:solidFill>
                  <a:schemeClr val="tx1"/>
                </a:solidFill>
                <a:latin typeface="+mj-lt"/>
              </a:rPr>
              <a:t>, and </a:t>
            </a:r>
            <a:r>
              <a:rPr lang="en-US" sz="2400" b="1">
                <a:solidFill>
                  <a:schemeClr val="tx1"/>
                </a:solidFill>
                <a:latin typeface="+mj-lt"/>
              </a:rPr>
              <a:t>prosody</a:t>
            </a:r>
            <a:r>
              <a:rPr lang="en-US" sz="2400">
                <a:solidFill>
                  <a:schemeClr val="tx1"/>
                </a:solidFill>
                <a:latin typeface="+mj-lt"/>
              </a:rPr>
              <a:t> to comprehend what is read.</a:t>
            </a:r>
            <a:r>
              <a:rPr lang="en-US" sz="2400">
                <a:latin typeface="+mj-lt"/>
              </a:rPr>
              <a:t> </a:t>
            </a:r>
          </a:p>
          <a:p>
            <a:pPr>
              <a:lnSpc>
                <a:spcPct val="100000"/>
              </a:lnSpc>
            </a:pPr>
            <a:endParaRPr lang="en-US" sz="2400">
              <a:solidFill>
                <a:srgbClr val="000000"/>
              </a:solidFill>
              <a:latin typeface="Trebuchet MS"/>
              <a:ea typeface="Calibri"/>
              <a:cs typeface="Calibri"/>
            </a:endParaRPr>
          </a:p>
          <a:p>
            <a:pPr>
              <a:lnSpc>
                <a:spcPct val="100000"/>
              </a:lnSpc>
            </a:pPr>
            <a:endParaRPr lang="en-US" sz="2400">
              <a:solidFill>
                <a:srgbClr val="000000"/>
              </a:solidFill>
              <a:latin typeface="Trebuchet MS"/>
              <a:ea typeface="Calibri"/>
              <a:cs typeface="Calibri"/>
            </a:endParaRPr>
          </a:p>
          <a:p>
            <a:pPr>
              <a:lnSpc>
                <a:spcPct val="100000"/>
              </a:lnSpc>
            </a:pPr>
            <a:endParaRPr lang="en-US" sz="2400">
              <a:solidFill>
                <a:srgbClr val="000000"/>
              </a:solidFill>
              <a:latin typeface="Trebuchet MS"/>
              <a:ea typeface="Calibri"/>
              <a:cs typeface="Calibri"/>
            </a:endParaRPr>
          </a:p>
          <a:p>
            <a:pPr>
              <a:lnSpc>
                <a:spcPct val="100000"/>
              </a:lnSpc>
            </a:pPr>
            <a:endParaRPr lang="en-US" sz="2400">
              <a:solidFill>
                <a:srgbClr val="000000"/>
              </a:solidFill>
              <a:latin typeface="Trebuchet MS"/>
              <a:ea typeface="Calibri"/>
              <a:cs typeface="Calibri"/>
            </a:endParaRPr>
          </a:p>
          <a:p>
            <a:pPr>
              <a:lnSpc>
                <a:spcPct val="100000"/>
              </a:lnSpc>
            </a:pPr>
            <a:endParaRPr lang="en-US" sz="2400">
              <a:solidFill>
                <a:srgbClr val="000000"/>
              </a:solidFill>
              <a:latin typeface="Trebuchet MS"/>
              <a:cs typeface="Calibri"/>
            </a:endParaRPr>
          </a:p>
          <a:p>
            <a:pPr marL="114300" indent="0">
              <a:lnSpc>
                <a:spcPct val="100000"/>
              </a:lnSpc>
              <a:buNone/>
            </a:pPr>
            <a:endParaRPr lang="en-US" sz="2400">
              <a:solidFill>
                <a:srgbClr val="000000"/>
              </a:solidFill>
              <a:latin typeface="Trebuchet MS"/>
              <a:cs typeface="Calibri"/>
            </a:endParaRPr>
          </a:p>
          <a:p>
            <a:pPr>
              <a:lnSpc>
                <a:spcPct val="114999"/>
              </a:lnSpc>
            </a:pPr>
            <a:endParaRPr lang="en-US" sz="2000">
              <a:solidFill>
                <a:srgbClr val="000000"/>
              </a:solidFill>
              <a:latin typeface="Trebuchet MS"/>
              <a:cs typeface="Arial"/>
            </a:endParaRPr>
          </a:p>
          <a:p>
            <a:pPr marL="114300" indent="0">
              <a:lnSpc>
                <a:spcPct val="114999"/>
              </a:lnSpc>
              <a:buNone/>
            </a:pPr>
            <a:endParaRPr lang="en-US" sz="1200">
              <a:solidFill>
                <a:srgbClr val="000000"/>
              </a:solidFill>
              <a:latin typeface="Arial"/>
              <a:cs typeface="Arial"/>
            </a:endParaRPr>
          </a:p>
          <a:p>
            <a:pPr>
              <a:lnSpc>
                <a:spcPct val="160000"/>
              </a:lnSpc>
            </a:pPr>
            <a:endParaRPr lang="en-US" sz="2000">
              <a:solidFill>
                <a:srgbClr val="000000"/>
              </a:solidFill>
              <a:cs typeface="Times New Roman"/>
            </a:endParaRPr>
          </a:p>
          <a:p>
            <a:pPr marL="0" indent="0">
              <a:lnSpc>
                <a:spcPct val="114999"/>
              </a:lnSpc>
              <a:spcAft>
                <a:spcPts val="1200"/>
              </a:spcAft>
              <a:buNone/>
            </a:pPr>
            <a:endParaRPr lang="en-US">
              <a:solidFill>
                <a:srgbClr val="595959"/>
              </a:solidFill>
            </a:endParaRPr>
          </a:p>
        </p:txBody>
      </p:sp>
      <p:sp>
        <p:nvSpPr>
          <p:cNvPr id="10" name="Rectangle 9">
            <a:extLst>
              <a:ext uri="{FF2B5EF4-FFF2-40B4-BE49-F238E27FC236}">
                <a16:creationId xmlns:a16="http://schemas.microsoft.com/office/drawing/2014/main" id="{68657BC6-8B9A-6636-BB6D-64747B9B47D6}"/>
              </a:ext>
            </a:extLst>
          </p:cNvPr>
          <p:cNvSpPr/>
          <p:nvPr/>
        </p:nvSpPr>
        <p:spPr>
          <a:xfrm>
            <a:off x="5892" y="4319139"/>
            <a:ext cx="9138116" cy="8888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CE3748-E04F-196F-386A-FEAD226458DE}"/>
              </a:ext>
            </a:extLst>
          </p:cNvPr>
          <p:cNvSpPr txBox="1"/>
          <p:nvPr/>
        </p:nvSpPr>
        <p:spPr>
          <a:xfrm>
            <a:off x="6812583" y="4975427"/>
            <a:ext cx="2331417" cy="230832"/>
          </a:xfrm>
          <a:prstGeom prst="rect">
            <a:avLst/>
          </a:prstGeom>
          <a:noFill/>
        </p:spPr>
        <p:txBody>
          <a:bodyPr wrap="square" rtlCol="0">
            <a:spAutoFit/>
          </a:bodyPr>
          <a:lstStyle/>
          <a:p>
            <a:pPr algn="r"/>
            <a:r>
              <a:rPr lang="en-US" sz="900">
                <a:latin typeface="+mj-lt"/>
              </a:rPr>
              <a:t>(Birsh &amp; Carreker, 2018</a:t>
            </a:r>
            <a:r>
              <a:rPr lang="en-US" sz="900"/>
              <a:t>)</a:t>
            </a:r>
          </a:p>
        </p:txBody>
      </p:sp>
      <p:pic>
        <p:nvPicPr>
          <p:cNvPr id="3" name="Picture 2" descr="A diagram of accuracy and rate&#10;&#10;AI-generated content may be incorrect.">
            <a:extLst>
              <a:ext uri="{FF2B5EF4-FFF2-40B4-BE49-F238E27FC236}">
                <a16:creationId xmlns:a16="http://schemas.microsoft.com/office/drawing/2014/main" id="{40E7A14C-8805-0085-F2BC-F5EC7D330AA5}"/>
              </a:ext>
            </a:extLst>
          </p:cNvPr>
          <p:cNvPicPr>
            <a:picLocks noChangeAspect="1"/>
          </p:cNvPicPr>
          <p:nvPr/>
        </p:nvPicPr>
        <p:blipFill>
          <a:blip r:embed="rId3"/>
          <a:srcRect l="18676" t="11469" r="7437" b="1313"/>
          <a:stretch>
            <a:fillRect/>
          </a:stretch>
        </p:blipFill>
        <p:spPr>
          <a:xfrm>
            <a:off x="3080167" y="2113936"/>
            <a:ext cx="2985463" cy="2975259"/>
          </a:xfrm>
          <a:prstGeom prst="rect">
            <a:avLst/>
          </a:prstGeom>
        </p:spPr>
      </p:pic>
      <p:sp>
        <p:nvSpPr>
          <p:cNvPr id="5" name="Oval 4">
            <a:extLst>
              <a:ext uri="{FF2B5EF4-FFF2-40B4-BE49-F238E27FC236}">
                <a16:creationId xmlns:a16="http://schemas.microsoft.com/office/drawing/2014/main" id="{0C4067C2-2FA0-8BA1-47E9-7A72B9C430B9}"/>
              </a:ext>
            </a:extLst>
          </p:cNvPr>
          <p:cNvSpPr/>
          <p:nvPr/>
        </p:nvSpPr>
        <p:spPr>
          <a:xfrm>
            <a:off x="5558019" y="2354945"/>
            <a:ext cx="311052" cy="196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llseye with solid fill">
            <a:extLst>
              <a:ext uri="{FF2B5EF4-FFF2-40B4-BE49-F238E27FC236}">
                <a16:creationId xmlns:a16="http://schemas.microsoft.com/office/drawing/2014/main" id="{1398A8A4-9A6C-F9B2-BA69-366CE88C1C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00000">
            <a:off x="3810198" y="3008345"/>
            <a:ext cx="731520" cy="731520"/>
          </a:xfrm>
          <a:prstGeom prst="rect">
            <a:avLst/>
          </a:prstGeom>
        </p:spPr>
      </p:pic>
      <p:pic>
        <p:nvPicPr>
          <p:cNvPr id="12" name="Graphic 11" descr="Stopwatch with solid fill">
            <a:extLst>
              <a:ext uri="{FF2B5EF4-FFF2-40B4-BE49-F238E27FC236}">
                <a16:creationId xmlns:a16="http://schemas.microsoft.com/office/drawing/2014/main" id="{5E875D16-0D65-9547-46F6-3C74A39636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600000">
            <a:off x="4573417" y="3008058"/>
            <a:ext cx="731520" cy="731520"/>
          </a:xfrm>
          <a:prstGeom prst="rect">
            <a:avLst/>
          </a:prstGeom>
        </p:spPr>
      </p:pic>
      <p:pic>
        <p:nvPicPr>
          <p:cNvPr id="15" name="Graphic 14" descr="Music notes with solid fill">
            <a:extLst>
              <a:ext uri="{FF2B5EF4-FFF2-40B4-BE49-F238E27FC236}">
                <a16:creationId xmlns:a16="http://schemas.microsoft.com/office/drawing/2014/main" id="{597E1548-4380-6247-E621-8EFC8B290B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09488" y="3699346"/>
            <a:ext cx="731520" cy="731520"/>
          </a:xfrm>
          <a:prstGeom prst="rect">
            <a:avLst/>
          </a:prstGeom>
        </p:spPr>
      </p:pic>
    </p:spTree>
    <p:extLst>
      <p:ext uri="{BB962C8B-B14F-4D97-AF65-F5344CB8AC3E}">
        <p14:creationId xmlns:p14="http://schemas.microsoft.com/office/powerpoint/2010/main" val="235256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2F8DA210-3C7B-EE05-1322-8198B294B2DA}"/>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1897E2A7-C400-D8B7-6702-B39B8E3BABF1}"/>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Accuracy</a:t>
            </a:r>
          </a:p>
        </p:txBody>
      </p:sp>
      <p:sp>
        <p:nvSpPr>
          <p:cNvPr id="2" name="Google Shape;354;p46">
            <a:extLst>
              <a:ext uri="{FF2B5EF4-FFF2-40B4-BE49-F238E27FC236}">
                <a16:creationId xmlns:a16="http://schemas.microsoft.com/office/drawing/2014/main" id="{4BB15996-215D-871A-6F6A-66A6B1736671}"/>
              </a:ext>
            </a:extLst>
          </p:cNvPr>
          <p:cNvSpPr txBox="1">
            <a:spLocks/>
          </p:cNvSpPr>
          <p:nvPr/>
        </p:nvSpPr>
        <p:spPr>
          <a:xfrm>
            <a:off x="0" y="751608"/>
            <a:ext cx="7169150"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buSzPct val="100000"/>
              <a:buFontTx/>
              <a:buChar char="●"/>
            </a:pPr>
            <a:r>
              <a:rPr lang="en-US" sz="2400" dirty="0">
                <a:solidFill>
                  <a:schemeClr val="tx1"/>
                </a:solidFill>
                <a:latin typeface="+mj-lt"/>
                <a:cs typeface="Calibri"/>
              </a:rPr>
              <a:t>The ability to read words correctly</a:t>
            </a:r>
            <a:endParaRPr lang="en-US" sz="2400" dirty="0">
              <a:latin typeface="+mj-lt"/>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endParaRPr>
          </a:p>
          <a:p>
            <a:pPr>
              <a:lnSpc>
                <a:spcPct val="114999"/>
              </a:lnSpc>
              <a:buSzPct val="100000"/>
              <a:buFontTx/>
              <a:buChar char="●"/>
            </a:pPr>
            <a:endParaRPr lang="en-US" sz="2000" dirty="0">
              <a:solidFill>
                <a:srgbClr val="000000"/>
              </a:solidFill>
              <a:latin typeface="Trebuchet MS"/>
              <a:ea typeface="Calibri"/>
              <a:cs typeface="Arial"/>
            </a:endParaRPr>
          </a:p>
          <a:p>
            <a:pPr>
              <a:lnSpc>
                <a:spcPct val="114999"/>
              </a:lnSpc>
              <a:buSzPct val="100000"/>
              <a:buFontTx/>
              <a:buChar char="●"/>
            </a:pPr>
            <a:endParaRPr lang="en-US" sz="1200" dirty="0">
              <a:solidFill>
                <a:srgbClr val="000000"/>
              </a:solidFill>
              <a:latin typeface="Arial"/>
              <a:cs typeface="Arial"/>
            </a:endParaRPr>
          </a:p>
          <a:p>
            <a:pPr>
              <a:lnSpc>
                <a:spcPct val="160000"/>
              </a:lnSpc>
              <a:buSzPct val="100000"/>
              <a:buFontTx/>
              <a:buChar char="●"/>
            </a:pPr>
            <a:endParaRPr lang="en-US" sz="2000" dirty="0">
              <a:solidFill>
                <a:srgbClr val="000000"/>
              </a:solidFill>
              <a:cs typeface="Times New Roman"/>
            </a:endParaRPr>
          </a:p>
          <a:p>
            <a:pPr marL="285750" indent="-285750">
              <a:lnSpc>
                <a:spcPct val="114999"/>
              </a:lnSpc>
              <a:spcAft>
                <a:spcPts val="1200"/>
              </a:spcAft>
              <a:buSzPct val="100000"/>
              <a:buFontTx/>
              <a:buChar char="●"/>
            </a:pPr>
            <a:endParaRPr lang="en-US" dirty="0"/>
          </a:p>
        </p:txBody>
      </p:sp>
      <p:pic>
        <p:nvPicPr>
          <p:cNvPr id="4" name="Graphic 3" descr="Bullseye with solid fill">
            <a:extLst>
              <a:ext uri="{FF2B5EF4-FFF2-40B4-BE49-F238E27FC236}">
                <a16:creationId xmlns:a16="http://schemas.microsoft.com/office/drawing/2014/main" id="{24F60E89-B20D-B293-2A4C-AE3DD0260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9820" y="0"/>
            <a:ext cx="914400" cy="914400"/>
          </a:xfrm>
          <a:prstGeom prst="rect">
            <a:avLst/>
          </a:prstGeom>
        </p:spPr>
      </p:pic>
      <p:sp>
        <p:nvSpPr>
          <p:cNvPr id="3" name="TextBox 2">
            <a:extLst>
              <a:ext uri="{FF2B5EF4-FFF2-40B4-BE49-F238E27FC236}">
                <a16:creationId xmlns:a16="http://schemas.microsoft.com/office/drawing/2014/main" id="{6AD331ED-925F-6D64-7709-9BBDE07B3DA9}"/>
              </a:ext>
            </a:extLst>
          </p:cNvPr>
          <p:cNvSpPr txBox="1"/>
          <p:nvPr/>
        </p:nvSpPr>
        <p:spPr>
          <a:xfrm>
            <a:off x="6812583" y="4132906"/>
            <a:ext cx="2331417" cy="230832"/>
          </a:xfrm>
          <a:prstGeom prst="rect">
            <a:avLst/>
          </a:prstGeom>
          <a:noFill/>
        </p:spPr>
        <p:txBody>
          <a:bodyPr wrap="square" rtlCol="0">
            <a:spAutoFit/>
          </a:bodyPr>
          <a:lstStyle/>
          <a:p>
            <a:pPr algn="r"/>
            <a:r>
              <a:rPr lang="en-US" sz="900" dirty="0">
                <a:latin typeface="+mj-lt"/>
              </a:rPr>
              <a:t>(Birsh &amp; Carreker, 2018)</a:t>
            </a:r>
          </a:p>
        </p:txBody>
      </p:sp>
    </p:spTree>
    <p:extLst>
      <p:ext uri="{BB962C8B-B14F-4D97-AF65-F5344CB8AC3E}">
        <p14:creationId xmlns:p14="http://schemas.microsoft.com/office/powerpoint/2010/main" val="1785621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9A2486F-E618-72CA-CAF5-1204FE375722}"/>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CC304BB6-33A4-5B85-C739-13B788338927}"/>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panose="020B0703020202090204" pitchFamily="34" charset="0"/>
              </a:rPr>
              <a:t>Automaticity</a:t>
            </a:r>
            <a:endParaRPr lang="en-US" sz="2400" dirty="0">
              <a:latin typeface="Trebuchet MS"/>
            </a:endParaRPr>
          </a:p>
        </p:txBody>
      </p:sp>
      <p:sp>
        <p:nvSpPr>
          <p:cNvPr id="2" name="Google Shape;354;p46">
            <a:extLst>
              <a:ext uri="{FF2B5EF4-FFF2-40B4-BE49-F238E27FC236}">
                <a16:creationId xmlns:a16="http://schemas.microsoft.com/office/drawing/2014/main" id="{B1086414-D3EE-31F5-35BE-57C4142544C3}"/>
              </a:ext>
            </a:extLst>
          </p:cNvPr>
          <p:cNvSpPr txBox="1">
            <a:spLocks/>
          </p:cNvSpPr>
          <p:nvPr/>
        </p:nvSpPr>
        <p:spPr>
          <a:xfrm>
            <a:off x="0" y="733982"/>
            <a:ext cx="7169150"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90000"/>
              </a:lnSpc>
              <a:spcAft>
                <a:spcPts val="450"/>
              </a:spcAft>
              <a:buSzPct val="100000"/>
              <a:buFontTx/>
              <a:buChar char="●"/>
            </a:pPr>
            <a:r>
              <a:rPr lang="en-US" sz="2400" dirty="0">
                <a:solidFill>
                  <a:schemeClr val="tx1"/>
                </a:solidFill>
              </a:rPr>
              <a:t>The ability to read letters or words automatically without having to think about it</a:t>
            </a:r>
            <a:endParaRPr lang="en-US" sz="2400" dirty="0">
              <a:solidFill>
                <a:schemeClr val="tx1"/>
              </a:solidFill>
              <a:latin typeface="Trebuchet MS"/>
              <a:ea typeface="Calibri"/>
              <a:cs typeface="Calibri"/>
            </a:endParaRPr>
          </a:p>
          <a:p>
            <a:pPr>
              <a:lnSpc>
                <a:spcPct val="100000"/>
              </a:lnSpc>
              <a:buSzPct val="100000"/>
              <a:buFontTx/>
              <a:buChar char="●"/>
            </a:pPr>
            <a:endParaRPr lang="en-US" sz="2400" dirty="0">
              <a:solidFill>
                <a:schemeClr val="tx1"/>
              </a:solidFill>
              <a:latin typeface="Trebuchet MS"/>
              <a:ea typeface="Calibri"/>
              <a:cs typeface="Calibri"/>
            </a:endParaRPr>
          </a:p>
          <a:p>
            <a:pPr>
              <a:lnSpc>
                <a:spcPct val="100000"/>
              </a:lnSpc>
              <a:buSzPct val="100000"/>
              <a:buFontTx/>
              <a:buChar char="●"/>
            </a:pPr>
            <a:endParaRPr lang="en-US" sz="2400" dirty="0">
              <a:solidFill>
                <a:schemeClr val="tx1"/>
              </a:solidFill>
              <a:latin typeface="Trebuchet MS"/>
              <a:ea typeface="Calibri"/>
            </a:endParaRPr>
          </a:p>
          <a:p>
            <a:pPr>
              <a:lnSpc>
                <a:spcPct val="114999"/>
              </a:lnSpc>
              <a:buSzPct val="100000"/>
              <a:buFontTx/>
              <a:buChar char="●"/>
            </a:pPr>
            <a:endParaRPr lang="en-US" sz="2000" dirty="0">
              <a:solidFill>
                <a:schemeClr val="tx1"/>
              </a:solidFill>
              <a:latin typeface="Trebuchet MS"/>
              <a:ea typeface="Calibri"/>
              <a:cs typeface="Arial"/>
            </a:endParaRPr>
          </a:p>
          <a:p>
            <a:pPr>
              <a:lnSpc>
                <a:spcPct val="114999"/>
              </a:lnSpc>
              <a:buSzPct val="100000"/>
              <a:buFontTx/>
              <a:buChar char="●"/>
            </a:pPr>
            <a:endParaRPr lang="en-US" sz="1200" dirty="0">
              <a:solidFill>
                <a:schemeClr val="tx1"/>
              </a:solidFill>
              <a:latin typeface="Arial"/>
              <a:cs typeface="Arial"/>
            </a:endParaRPr>
          </a:p>
          <a:p>
            <a:pPr>
              <a:lnSpc>
                <a:spcPct val="160000"/>
              </a:lnSpc>
              <a:buSzPct val="100000"/>
              <a:buFontTx/>
              <a:buChar char="●"/>
            </a:pPr>
            <a:endParaRPr lang="en-US" sz="2000" dirty="0">
              <a:solidFill>
                <a:schemeClr val="tx1"/>
              </a:solidFill>
              <a:cs typeface="Times New Roman"/>
            </a:endParaRPr>
          </a:p>
          <a:p>
            <a:pPr marL="285750" indent="-285750">
              <a:lnSpc>
                <a:spcPct val="114999"/>
              </a:lnSpc>
              <a:spcAft>
                <a:spcPts val="1200"/>
              </a:spcAft>
              <a:buSzPct val="100000"/>
              <a:buFontTx/>
              <a:buChar char="●"/>
            </a:pPr>
            <a:endParaRPr lang="en-US" dirty="0">
              <a:solidFill>
                <a:schemeClr val="tx1"/>
              </a:solidFill>
            </a:endParaRPr>
          </a:p>
        </p:txBody>
      </p:sp>
      <p:sp>
        <p:nvSpPr>
          <p:cNvPr id="3" name="Arrow: Right 11" descr="Automaticity becomes an instructional priority after children become accurate readers. Skills should be practiced to automaticity at each of the following stages:&#10;Letter Recognition&#10;Sound/Spelling Correspondence&#10;Regular &amp; Irregular Words&#10;Multisyllabic Words&#10;">
            <a:extLst>
              <a:ext uri="{FF2B5EF4-FFF2-40B4-BE49-F238E27FC236}">
                <a16:creationId xmlns:a16="http://schemas.microsoft.com/office/drawing/2014/main" id="{AEBDC289-2A4C-CEEC-193A-55C2372CD21C}"/>
              </a:ext>
            </a:extLst>
          </p:cNvPr>
          <p:cNvSpPr/>
          <p:nvPr/>
        </p:nvSpPr>
        <p:spPr>
          <a:xfrm>
            <a:off x="190500" y="1844190"/>
            <a:ext cx="8915400" cy="2286000"/>
          </a:xfrm>
          <a:prstGeom prst="rightArrow">
            <a:avLst>
              <a:gd name="adj1" fmla="val 50000"/>
              <a:gd name="adj2" fmla="val 34596"/>
            </a:avLst>
          </a:prstGeom>
          <a:solidFill>
            <a:srgbClr val="2525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6" name="Rounded Rectangle 5">
            <a:extLst>
              <a:ext uri="{FF2B5EF4-FFF2-40B4-BE49-F238E27FC236}">
                <a16:creationId xmlns:a16="http://schemas.microsoft.com/office/drawing/2014/main" id="{9BA45C6F-552D-9244-F604-0F93DD19D3ED}"/>
              </a:ext>
            </a:extLst>
          </p:cNvPr>
          <p:cNvSpPr/>
          <p:nvPr/>
        </p:nvSpPr>
        <p:spPr>
          <a:xfrm>
            <a:off x="280482" y="2638690"/>
            <a:ext cx="1965960" cy="685800"/>
          </a:xfrm>
          <a:prstGeom prst="roundRect">
            <a:avLst/>
          </a:prstGeom>
          <a:solidFill>
            <a:srgbClr val="83AE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Letter</a:t>
            </a:r>
          </a:p>
          <a:p>
            <a:pPr algn="ctr"/>
            <a:r>
              <a:rPr lang="en-US" sz="1600" b="1" dirty="0">
                <a:solidFill>
                  <a:schemeClr val="tx1"/>
                </a:solidFill>
                <a:latin typeface="+mj-lt"/>
              </a:rPr>
              <a:t>Recognition</a:t>
            </a:r>
          </a:p>
        </p:txBody>
      </p:sp>
      <p:sp>
        <p:nvSpPr>
          <p:cNvPr id="7" name="Rounded Rectangle 6">
            <a:extLst>
              <a:ext uri="{FF2B5EF4-FFF2-40B4-BE49-F238E27FC236}">
                <a16:creationId xmlns:a16="http://schemas.microsoft.com/office/drawing/2014/main" id="{387C7CCB-89C1-0CE3-0B6E-346AF1778989}"/>
              </a:ext>
            </a:extLst>
          </p:cNvPr>
          <p:cNvSpPr/>
          <p:nvPr/>
        </p:nvSpPr>
        <p:spPr>
          <a:xfrm>
            <a:off x="2311616" y="2638690"/>
            <a:ext cx="1965960" cy="685800"/>
          </a:xfrm>
          <a:prstGeom prst="roundRect">
            <a:avLst/>
          </a:prstGeom>
          <a:solidFill>
            <a:srgbClr val="83AE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Sound/Spelling</a:t>
            </a:r>
          </a:p>
          <a:p>
            <a:pPr algn="ctr"/>
            <a:r>
              <a:rPr lang="en-US" sz="1600" b="1" dirty="0">
                <a:solidFill>
                  <a:schemeClr val="tx1"/>
                </a:solidFill>
                <a:latin typeface="+mj-lt"/>
              </a:rPr>
              <a:t>Correspondence</a:t>
            </a:r>
          </a:p>
        </p:txBody>
      </p:sp>
      <p:sp>
        <p:nvSpPr>
          <p:cNvPr id="9" name="Rounded Rectangle 8">
            <a:extLst>
              <a:ext uri="{FF2B5EF4-FFF2-40B4-BE49-F238E27FC236}">
                <a16:creationId xmlns:a16="http://schemas.microsoft.com/office/drawing/2014/main" id="{9341384B-DFA1-5161-5BF6-7CA7574E2889}"/>
              </a:ext>
            </a:extLst>
          </p:cNvPr>
          <p:cNvSpPr/>
          <p:nvPr/>
        </p:nvSpPr>
        <p:spPr>
          <a:xfrm>
            <a:off x="4342750" y="2637474"/>
            <a:ext cx="1965960" cy="685800"/>
          </a:xfrm>
          <a:prstGeom prst="roundRect">
            <a:avLst/>
          </a:prstGeom>
          <a:solidFill>
            <a:srgbClr val="83AE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Regular &amp; </a:t>
            </a:r>
          </a:p>
          <a:p>
            <a:pPr algn="ctr"/>
            <a:r>
              <a:rPr lang="en-US" sz="1600" b="1" dirty="0">
                <a:solidFill>
                  <a:schemeClr val="tx1"/>
                </a:solidFill>
                <a:latin typeface="+mj-lt"/>
              </a:rPr>
              <a:t>Irregular Words</a:t>
            </a:r>
          </a:p>
        </p:txBody>
      </p:sp>
      <p:sp>
        <p:nvSpPr>
          <p:cNvPr id="11" name="Rounded Rectangle 10">
            <a:extLst>
              <a:ext uri="{FF2B5EF4-FFF2-40B4-BE49-F238E27FC236}">
                <a16:creationId xmlns:a16="http://schemas.microsoft.com/office/drawing/2014/main" id="{AF692BCC-F20D-5965-D73A-9A8CD6FE07BD}"/>
              </a:ext>
            </a:extLst>
          </p:cNvPr>
          <p:cNvSpPr/>
          <p:nvPr/>
        </p:nvSpPr>
        <p:spPr>
          <a:xfrm>
            <a:off x="6373714" y="2637473"/>
            <a:ext cx="1965960" cy="685801"/>
          </a:xfrm>
          <a:prstGeom prst="roundRect">
            <a:avLst/>
          </a:prstGeom>
          <a:solidFill>
            <a:srgbClr val="83AE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Multisyllabic</a:t>
            </a:r>
          </a:p>
          <a:p>
            <a:pPr algn="ctr"/>
            <a:r>
              <a:rPr lang="en-US" sz="1600" b="1" dirty="0">
                <a:solidFill>
                  <a:schemeClr val="tx1"/>
                </a:solidFill>
                <a:latin typeface="+mj-lt"/>
              </a:rPr>
              <a:t>Words</a:t>
            </a:r>
          </a:p>
        </p:txBody>
      </p:sp>
    </p:spTree>
    <p:extLst>
      <p:ext uri="{BB962C8B-B14F-4D97-AF65-F5344CB8AC3E}">
        <p14:creationId xmlns:p14="http://schemas.microsoft.com/office/powerpoint/2010/main" val="128521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F53B4D8-C643-1873-DFCA-8D163C726ADA}"/>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4B0F4899-60A4-AEDB-55B2-E8485B30B63C}"/>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Rate</a:t>
            </a:r>
          </a:p>
        </p:txBody>
      </p:sp>
      <p:sp>
        <p:nvSpPr>
          <p:cNvPr id="2" name="Google Shape;354;p46">
            <a:extLst>
              <a:ext uri="{FF2B5EF4-FFF2-40B4-BE49-F238E27FC236}">
                <a16:creationId xmlns:a16="http://schemas.microsoft.com/office/drawing/2014/main" id="{26B228C6-D81C-D383-94C4-5649937B80A7}"/>
              </a:ext>
            </a:extLst>
          </p:cNvPr>
          <p:cNvSpPr txBox="1">
            <a:spLocks/>
          </p:cNvSpPr>
          <p:nvPr/>
        </p:nvSpPr>
        <p:spPr>
          <a:xfrm>
            <a:off x="0" y="789459"/>
            <a:ext cx="6853675" cy="5931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90000"/>
              </a:lnSpc>
              <a:spcAft>
                <a:spcPts val="450"/>
              </a:spcAft>
              <a:buSzPct val="100000"/>
              <a:buFontTx/>
              <a:buChar char="●"/>
            </a:pPr>
            <a:r>
              <a:rPr lang="en-US" sz="2400" dirty="0">
                <a:solidFill>
                  <a:schemeClr val="dk1"/>
                </a:solidFill>
                <a:latin typeface="+mj-lt"/>
                <a:ea typeface="Oswald"/>
                <a:cs typeface="Oswald"/>
                <a:sym typeface="Oswald"/>
              </a:rPr>
              <a:t>T</a:t>
            </a:r>
            <a:r>
              <a:rPr lang="en" sz="2400">
                <a:solidFill>
                  <a:schemeClr val="dk1"/>
                </a:solidFill>
                <a:latin typeface="+mj-lt"/>
                <a:ea typeface="Oswald"/>
                <a:cs typeface="Oswald"/>
                <a:sym typeface="Oswald"/>
              </a:rPr>
              <a:t>he </a:t>
            </a:r>
            <a:r>
              <a:rPr lang="en-US" sz="2400" dirty="0">
                <a:solidFill>
                  <a:schemeClr val="dk1"/>
                </a:solidFill>
                <a:latin typeface="+mj-lt"/>
                <a:ea typeface="Oswald"/>
                <a:cs typeface="Oswald"/>
                <a:sym typeface="Oswald"/>
              </a:rPr>
              <a:t>speed at which a reader reads text</a:t>
            </a:r>
            <a:endParaRPr lang="en-US" sz="2400" dirty="0">
              <a:solidFill>
                <a:schemeClr val="dk1"/>
              </a:solidFill>
              <a:latin typeface="+mj-lt"/>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endParaRPr>
          </a:p>
          <a:p>
            <a:pPr>
              <a:lnSpc>
                <a:spcPct val="114999"/>
              </a:lnSpc>
              <a:buSzPct val="100000"/>
              <a:buFontTx/>
              <a:buChar char="●"/>
            </a:pPr>
            <a:endParaRPr lang="en-US" sz="2000" dirty="0">
              <a:solidFill>
                <a:srgbClr val="000000"/>
              </a:solidFill>
              <a:latin typeface="Trebuchet MS"/>
              <a:ea typeface="Calibri"/>
              <a:cs typeface="Arial"/>
            </a:endParaRPr>
          </a:p>
          <a:p>
            <a:pPr>
              <a:lnSpc>
                <a:spcPct val="114999"/>
              </a:lnSpc>
              <a:buSzPct val="100000"/>
              <a:buFontTx/>
              <a:buChar char="●"/>
            </a:pPr>
            <a:endParaRPr lang="en-US" sz="1200" dirty="0">
              <a:solidFill>
                <a:srgbClr val="000000"/>
              </a:solidFill>
              <a:latin typeface="Arial"/>
              <a:cs typeface="Arial"/>
            </a:endParaRPr>
          </a:p>
          <a:p>
            <a:pPr>
              <a:lnSpc>
                <a:spcPct val="160000"/>
              </a:lnSpc>
              <a:buSzPct val="100000"/>
              <a:buFontTx/>
              <a:buChar char="●"/>
            </a:pPr>
            <a:endParaRPr lang="en-US" sz="2000" dirty="0">
              <a:solidFill>
                <a:srgbClr val="000000"/>
              </a:solidFill>
              <a:cs typeface="Times New Roman"/>
            </a:endParaRPr>
          </a:p>
          <a:p>
            <a:pPr marL="285750" indent="-285750">
              <a:lnSpc>
                <a:spcPct val="114999"/>
              </a:lnSpc>
              <a:spcAft>
                <a:spcPts val="1200"/>
              </a:spcAft>
              <a:buSzPct val="100000"/>
              <a:buFontTx/>
              <a:buChar char="●"/>
            </a:pPr>
            <a:endParaRPr lang="en-US" dirty="0"/>
          </a:p>
        </p:txBody>
      </p:sp>
      <p:pic>
        <p:nvPicPr>
          <p:cNvPr id="4" name="Graphic 3" descr="Stopwatch with solid fill">
            <a:extLst>
              <a:ext uri="{FF2B5EF4-FFF2-40B4-BE49-F238E27FC236}">
                <a16:creationId xmlns:a16="http://schemas.microsoft.com/office/drawing/2014/main" id="{E4AFA9EA-7FC8-098E-2191-3402C5099A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0"/>
            <a:ext cx="914400" cy="914400"/>
          </a:xfrm>
          <a:prstGeom prst="rect">
            <a:avLst/>
          </a:prstGeom>
        </p:spPr>
      </p:pic>
      <p:sp>
        <p:nvSpPr>
          <p:cNvPr id="3" name="TextBox 2">
            <a:extLst>
              <a:ext uri="{FF2B5EF4-FFF2-40B4-BE49-F238E27FC236}">
                <a16:creationId xmlns:a16="http://schemas.microsoft.com/office/drawing/2014/main" id="{C01E3FBF-23CC-9BC9-40E2-71C101114CD8}"/>
              </a:ext>
            </a:extLst>
          </p:cNvPr>
          <p:cNvSpPr txBox="1"/>
          <p:nvPr/>
        </p:nvSpPr>
        <p:spPr>
          <a:xfrm>
            <a:off x="6844932" y="4113684"/>
            <a:ext cx="2299068" cy="230832"/>
          </a:xfrm>
          <a:prstGeom prst="rect">
            <a:avLst/>
          </a:prstGeom>
          <a:noFill/>
        </p:spPr>
        <p:txBody>
          <a:bodyPr wrap="square" rtlCol="0">
            <a:spAutoFit/>
          </a:bodyPr>
          <a:lstStyle/>
          <a:p>
            <a:pPr algn="r"/>
            <a:r>
              <a:rPr lang="en-US" sz="900" dirty="0">
                <a:latin typeface="+mj-lt"/>
              </a:rPr>
              <a:t>(</a:t>
            </a:r>
            <a:r>
              <a:rPr lang="en-US" sz="900" dirty="0">
                <a:solidFill>
                  <a:srgbClr val="030303"/>
                </a:solidFill>
                <a:latin typeface="Trebuchet MS" panose="020B0603020202020204" pitchFamily="34" charset="0"/>
                <a:cs typeface="Calibri Light" panose="020F0302020204030204" pitchFamily="34" charset="0"/>
              </a:rPr>
              <a:t>Hasbrouck, 2020</a:t>
            </a:r>
            <a:r>
              <a:rPr lang="en-US" sz="900" dirty="0">
                <a:latin typeface="+mj-lt"/>
              </a:rPr>
              <a:t>)</a:t>
            </a:r>
          </a:p>
        </p:txBody>
      </p:sp>
    </p:spTree>
    <p:extLst>
      <p:ext uri="{BB962C8B-B14F-4D97-AF65-F5344CB8AC3E}">
        <p14:creationId xmlns:p14="http://schemas.microsoft.com/office/powerpoint/2010/main" val="2870540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65613B29-74B5-A687-2CEF-3DAC0A7F5037}"/>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77CAAF7E-D7FC-8E66-D7F1-AB1318FB435F}"/>
              </a:ext>
            </a:extLst>
          </p:cNvPr>
          <p:cNvSpPr txBox="1">
            <a:spLocks noGrp="1"/>
          </p:cNvSpPr>
          <p:nvPr>
            <p:ph type="title" idx="4294967295"/>
          </p:nvPr>
        </p:nvSpPr>
        <p:spPr>
          <a:xfrm flipH="1">
            <a:off x="5739283" y="1921692"/>
            <a:ext cx="3265254" cy="1300115"/>
          </a:xfrm>
          <a:prstGeom prst="rect">
            <a:avLst/>
          </a:prstGeom>
        </p:spPr>
        <p:txBody>
          <a:bodyPr spcFirstLastPara="1" wrap="square" lIns="0" tIns="0" rIns="0" bIns="0" anchor="ctr" anchorCtr="0">
            <a:noAutofit/>
          </a:bodyPr>
          <a:lstStyle/>
          <a:p>
            <a:pPr algn="ctr"/>
            <a:r>
              <a:rPr lang="en-US" sz="2400" dirty="0">
                <a:latin typeface="Trebuchet MS"/>
              </a:rPr>
              <a:t>Hasbrouck and Tindal </a:t>
            </a:r>
            <a:br>
              <a:rPr lang="en-US" sz="2400" dirty="0">
                <a:latin typeface="Trebuchet MS"/>
              </a:rPr>
            </a:br>
            <a:r>
              <a:rPr lang="en-US" sz="2400" dirty="0">
                <a:latin typeface="Trebuchet MS"/>
              </a:rPr>
              <a:t>Fluency Norms (2017)</a:t>
            </a:r>
          </a:p>
        </p:txBody>
      </p:sp>
      <p:pic>
        <p:nvPicPr>
          <p:cNvPr id="4" name="Graphic 3" descr="Stopwatch with solid fill">
            <a:extLst>
              <a:ext uri="{FF2B5EF4-FFF2-40B4-BE49-F238E27FC236}">
                <a16:creationId xmlns:a16="http://schemas.microsoft.com/office/drawing/2014/main" id="{0D7CEC94-1949-AE44-4DAE-A172ED020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0"/>
            <a:ext cx="914400" cy="914400"/>
          </a:xfrm>
          <a:prstGeom prst="rect">
            <a:avLst/>
          </a:prstGeom>
        </p:spPr>
      </p:pic>
      <p:pic>
        <p:nvPicPr>
          <p:cNvPr id="5" name="Picture 4" descr="A table that shows oral reading fluency norms for fall, winter and spring in grades 1,2 and 3. The table shows correct words per minute scores for the tenth, twenty-fifth, fiftieth, seventy-fifth and ninetieth percentiles.">
            <a:extLst>
              <a:ext uri="{FF2B5EF4-FFF2-40B4-BE49-F238E27FC236}">
                <a16:creationId xmlns:a16="http://schemas.microsoft.com/office/drawing/2014/main" id="{1BA1382D-E156-D07E-BB85-5DA8B4E87E32}"/>
              </a:ext>
            </a:extLst>
          </p:cNvPr>
          <p:cNvPicPr>
            <a:picLocks/>
          </p:cNvPicPr>
          <p:nvPr/>
        </p:nvPicPr>
        <p:blipFill>
          <a:blip r:embed="rId5"/>
          <a:stretch>
            <a:fillRect/>
          </a:stretch>
        </p:blipFill>
        <p:spPr>
          <a:xfrm>
            <a:off x="465316" y="514350"/>
            <a:ext cx="5029200" cy="4114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89798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60B82B3-2DA1-9543-0375-25B393CECF5D}"/>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933A2CEA-D8AB-6BCA-451A-A2115A00A08C}"/>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Prosody</a:t>
            </a:r>
          </a:p>
        </p:txBody>
      </p:sp>
      <p:sp>
        <p:nvSpPr>
          <p:cNvPr id="15" name="Oval 14">
            <a:extLst>
              <a:ext uri="{FF2B5EF4-FFF2-40B4-BE49-F238E27FC236}">
                <a16:creationId xmlns:a16="http://schemas.microsoft.com/office/drawing/2014/main" id="{D7113D17-29D6-D1D8-891E-065552E0DD43}"/>
              </a:ext>
              <a:ext uri="{C183D7F6-B498-43B3-948B-1728B52AA6E4}">
                <adec:decorative xmlns:adec="http://schemas.microsoft.com/office/drawing/2017/decorative" val="1"/>
              </a:ext>
            </a:extLst>
          </p:cNvPr>
          <p:cNvSpPr/>
          <p:nvPr/>
        </p:nvSpPr>
        <p:spPr>
          <a:xfrm>
            <a:off x="4168361" y="3013830"/>
            <a:ext cx="432341" cy="430150"/>
          </a:xfrm>
          <a:prstGeom prst="ellipse">
            <a:avLst/>
          </a:prstGeom>
          <a:solidFill>
            <a:srgbClr val="252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54;p46">
            <a:extLst>
              <a:ext uri="{FF2B5EF4-FFF2-40B4-BE49-F238E27FC236}">
                <a16:creationId xmlns:a16="http://schemas.microsoft.com/office/drawing/2014/main" id="{F75ED87F-92C7-9E0C-C49D-193233CF0D4E}"/>
              </a:ext>
            </a:extLst>
          </p:cNvPr>
          <p:cNvSpPr txBox="1">
            <a:spLocks/>
          </p:cNvSpPr>
          <p:nvPr/>
        </p:nvSpPr>
        <p:spPr>
          <a:xfrm>
            <a:off x="0" y="712180"/>
            <a:ext cx="7045647"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buSzPct val="100000"/>
              <a:buFontTx/>
              <a:buChar char="●"/>
            </a:pPr>
            <a:r>
              <a:rPr lang="en-US" sz="2400" dirty="0">
                <a:solidFill>
                  <a:schemeClr val="tx1"/>
                </a:solidFill>
                <a:latin typeface="+mj-lt"/>
                <a:ea typeface="Calibri"/>
                <a:cs typeface="Calibri"/>
              </a:rPr>
              <a:t>The ability </a:t>
            </a:r>
            <a:r>
              <a:rPr lang="en-US" sz="2400" dirty="0">
                <a:solidFill>
                  <a:schemeClr val="tx1"/>
                </a:solidFill>
                <a:latin typeface="+mj-lt"/>
              </a:rPr>
              <a:t>to read with </a:t>
            </a:r>
            <a:r>
              <a:rPr lang="en-US" sz="2400" b="1" dirty="0">
                <a:solidFill>
                  <a:srgbClr val="252540"/>
                </a:solidFill>
                <a:latin typeface="+mj-lt"/>
              </a:rPr>
              <a:t>expression</a:t>
            </a:r>
            <a:r>
              <a:rPr lang="en-US" sz="2400" dirty="0">
                <a:solidFill>
                  <a:schemeClr val="tx1"/>
                </a:solidFill>
                <a:latin typeface="+mj-lt"/>
              </a:rPr>
              <a:t>, including volume, pitch, tone, emphasis, and phrasing</a:t>
            </a:r>
            <a:endParaRPr lang="en-US" sz="2400" dirty="0">
              <a:latin typeface="+mj-lt"/>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cs typeface="Calibri"/>
            </a:endParaRPr>
          </a:p>
          <a:p>
            <a:pPr>
              <a:lnSpc>
                <a:spcPct val="100000"/>
              </a:lnSpc>
              <a:buSzPct val="100000"/>
              <a:buFontTx/>
              <a:buChar char="●"/>
            </a:pPr>
            <a:endParaRPr lang="en-US" sz="2400" dirty="0">
              <a:solidFill>
                <a:srgbClr val="000000"/>
              </a:solidFill>
              <a:latin typeface="Trebuchet MS"/>
              <a:ea typeface="Calibri"/>
            </a:endParaRPr>
          </a:p>
          <a:p>
            <a:pPr>
              <a:lnSpc>
                <a:spcPct val="114999"/>
              </a:lnSpc>
              <a:buSzPct val="100000"/>
              <a:buFontTx/>
              <a:buChar char="●"/>
            </a:pPr>
            <a:endParaRPr lang="en-US" sz="2000" dirty="0">
              <a:solidFill>
                <a:srgbClr val="000000"/>
              </a:solidFill>
              <a:latin typeface="Trebuchet MS"/>
              <a:ea typeface="Calibri"/>
              <a:cs typeface="Arial"/>
            </a:endParaRPr>
          </a:p>
          <a:p>
            <a:pPr>
              <a:lnSpc>
                <a:spcPct val="114999"/>
              </a:lnSpc>
              <a:buSzPct val="100000"/>
              <a:buFontTx/>
              <a:buChar char="●"/>
            </a:pPr>
            <a:endParaRPr lang="en-US" sz="1200" dirty="0">
              <a:solidFill>
                <a:srgbClr val="000000"/>
              </a:solidFill>
              <a:latin typeface="Arial"/>
              <a:cs typeface="Arial"/>
            </a:endParaRPr>
          </a:p>
          <a:p>
            <a:pPr>
              <a:lnSpc>
                <a:spcPct val="160000"/>
              </a:lnSpc>
              <a:buSzPct val="100000"/>
              <a:buFontTx/>
              <a:buChar char="●"/>
            </a:pPr>
            <a:endParaRPr lang="en-US" sz="2000" dirty="0">
              <a:solidFill>
                <a:srgbClr val="000000"/>
              </a:solidFill>
              <a:cs typeface="Times New Roman"/>
            </a:endParaRPr>
          </a:p>
          <a:p>
            <a:pPr marL="285750" indent="-285750">
              <a:lnSpc>
                <a:spcPct val="114999"/>
              </a:lnSpc>
              <a:spcAft>
                <a:spcPts val="1200"/>
              </a:spcAft>
              <a:buSzPct val="100000"/>
              <a:buFontTx/>
              <a:buChar char="●"/>
            </a:pPr>
            <a:endParaRPr lang="en-US" dirty="0"/>
          </a:p>
        </p:txBody>
      </p:sp>
      <p:pic>
        <p:nvPicPr>
          <p:cNvPr id="4" name="Graphic 3" descr="Music notes with solid fill">
            <a:extLst>
              <a:ext uri="{FF2B5EF4-FFF2-40B4-BE49-F238E27FC236}">
                <a16:creationId xmlns:a16="http://schemas.microsoft.com/office/drawing/2014/main" id="{E013E992-334F-8CD2-9290-DBBF92EDC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1347" y="37235"/>
            <a:ext cx="914400" cy="914400"/>
          </a:xfrm>
          <a:prstGeom prst="rect">
            <a:avLst/>
          </a:prstGeom>
        </p:spPr>
      </p:pic>
      <p:sp>
        <p:nvSpPr>
          <p:cNvPr id="5" name="Google Shape;275;p34">
            <a:extLst>
              <a:ext uri="{FF2B5EF4-FFF2-40B4-BE49-F238E27FC236}">
                <a16:creationId xmlns:a16="http://schemas.microsoft.com/office/drawing/2014/main" id="{BD9D7DC7-FB29-3CBF-D6D5-2F61530921A9}"/>
              </a:ext>
              <a:ext uri="{C183D7F6-B498-43B3-948B-1728B52AA6E4}">
                <adec:decorative xmlns:adec="http://schemas.microsoft.com/office/drawing/2017/decorative" val="1"/>
              </a:ext>
            </a:extLst>
          </p:cNvPr>
          <p:cNvSpPr>
            <a:spLocks noChangeAspect="1"/>
          </p:cNvSpPr>
          <p:nvPr/>
        </p:nvSpPr>
        <p:spPr>
          <a:xfrm rot="17274054">
            <a:off x="4236900" y="2393249"/>
            <a:ext cx="1792919" cy="1855103"/>
          </a:xfrm>
          <a:custGeom>
            <a:avLst/>
            <a:gdLst/>
            <a:ahLst/>
            <a:cxnLst/>
            <a:rect l="l" t="t" r="r" b="b"/>
            <a:pathLst>
              <a:path w="90274" h="97036" extrusionOk="0">
                <a:moveTo>
                  <a:pt x="38057" y="1"/>
                </a:moveTo>
                <a:cubicBezTo>
                  <a:pt x="36988" y="1"/>
                  <a:pt x="35875" y="171"/>
                  <a:pt x="34736" y="539"/>
                </a:cubicBezTo>
                <a:cubicBezTo>
                  <a:pt x="25152" y="3661"/>
                  <a:pt x="25316" y="17244"/>
                  <a:pt x="35010" y="20147"/>
                </a:cubicBezTo>
                <a:lnTo>
                  <a:pt x="10364" y="28144"/>
                </a:lnTo>
                <a:lnTo>
                  <a:pt x="18360" y="52790"/>
                </a:lnTo>
                <a:cubicBezTo>
                  <a:pt x="16392" y="51280"/>
                  <a:pt x="14236" y="50617"/>
                  <a:pt x="12148" y="50617"/>
                </a:cubicBezTo>
                <a:cubicBezTo>
                  <a:pt x="5751" y="50617"/>
                  <a:pt x="0" y="56847"/>
                  <a:pt x="2313" y="64073"/>
                </a:cubicBezTo>
                <a:cubicBezTo>
                  <a:pt x="3860" y="68824"/>
                  <a:pt x="7992" y="71193"/>
                  <a:pt x="12113" y="71193"/>
                </a:cubicBezTo>
                <a:cubicBezTo>
                  <a:pt x="16304" y="71193"/>
                  <a:pt x="20484" y="68742"/>
                  <a:pt x="21920" y="63854"/>
                </a:cubicBezTo>
                <a:lnTo>
                  <a:pt x="29971" y="88500"/>
                </a:lnTo>
                <a:lnTo>
                  <a:pt x="54618" y="80504"/>
                </a:lnTo>
                <a:lnTo>
                  <a:pt x="54618" y="80504"/>
                </a:lnTo>
                <a:cubicBezTo>
                  <a:pt x="49160" y="87556"/>
                  <a:pt x="54649" y="97035"/>
                  <a:pt x="62595" y="97035"/>
                </a:cubicBezTo>
                <a:cubicBezTo>
                  <a:pt x="63660" y="97035"/>
                  <a:pt x="64768" y="96865"/>
                  <a:pt x="65900" y="96496"/>
                </a:cubicBezTo>
                <a:cubicBezTo>
                  <a:pt x="75485" y="93375"/>
                  <a:pt x="75321" y="79737"/>
                  <a:pt x="65627" y="76889"/>
                </a:cubicBezTo>
                <a:lnTo>
                  <a:pt x="90273" y="68892"/>
                </a:lnTo>
                <a:lnTo>
                  <a:pt x="82112" y="43753"/>
                </a:lnTo>
                <a:cubicBezTo>
                  <a:pt x="81004" y="48759"/>
                  <a:pt x="76604" y="51757"/>
                  <a:pt x="72067" y="51757"/>
                </a:cubicBezTo>
                <a:cubicBezTo>
                  <a:pt x="69655" y="51757"/>
                  <a:pt x="67204" y="50910"/>
                  <a:pt x="65188" y="49066"/>
                </a:cubicBezTo>
                <a:cubicBezTo>
                  <a:pt x="59328" y="43753"/>
                  <a:pt x="61464" y="34113"/>
                  <a:pt x="68968" y="31704"/>
                </a:cubicBezTo>
                <a:lnTo>
                  <a:pt x="69022" y="31649"/>
                </a:lnTo>
                <a:cubicBezTo>
                  <a:pt x="70044" y="31319"/>
                  <a:pt x="71100" y="31158"/>
                  <a:pt x="72150" y="31158"/>
                </a:cubicBezTo>
                <a:cubicBezTo>
                  <a:pt x="74592" y="31158"/>
                  <a:pt x="77004" y="32029"/>
                  <a:pt x="78881" y="33675"/>
                </a:cubicBezTo>
                <a:lnTo>
                  <a:pt x="70720" y="8536"/>
                </a:lnTo>
                <a:lnTo>
                  <a:pt x="46074" y="16532"/>
                </a:lnTo>
                <a:cubicBezTo>
                  <a:pt x="51483" y="9480"/>
                  <a:pt x="46031" y="1"/>
                  <a:pt x="38057" y="1"/>
                </a:cubicBezTo>
                <a:close/>
              </a:path>
            </a:pathLst>
          </a:custGeom>
          <a:solidFill>
            <a:srgbClr val="252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77;p34">
            <a:extLst>
              <a:ext uri="{FF2B5EF4-FFF2-40B4-BE49-F238E27FC236}">
                <a16:creationId xmlns:a16="http://schemas.microsoft.com/office/drawing/2014/main" id="{C3043C9E-85B2-82F3-99C7-C53EBD785920}"/>
              </a:ext>
              <a:ext uri="{C183D7F6-B498-43B3-948B-1728B52AA6E4}">
                <adec:decorative xmlns:adec="http://schemas.microsoft.com/office/drawing/2017/decorative" val="1"/>
              </a:ext>
            </a:extLst>
          </p:cNvPr>
          <p:cNvSpPr>
            <a:spLocks noChangeAspect="1"/>
          </p:cNvSpPr>
          <p:nvPr/>
        </p:nvSpPr>
        <p:spPr>
          <a:xfrm rot="17231179">
            <a:off x="2841386" y="2298748"/>
            <a:ext cx="1984583" cy="1828800"/>
          </a:xfrm>
          <a:custGeom>
            <a:avLst/>
            <a:gdLst/>
            <a:ahLst/>
            <a:cxnLst/>
            <a:rect l="l" t="t" r="r" b="b"/>
            <a:pathLst>
              <a:path w="99756" h="88555" extrusionOk="0">
                <a:moveTo>
                  <a:pt x="38028" y="0"/>
                </a:moveTo>
                <a:cubicBezTo>
                  <a:pt x="36964" y="0"/>
                  <a:pt x="35855" y="170"/>
                  <a:pt x="34724" y="539"/>
                </a:cubicBezTo>
                <a:cubicBezTo>
                  <a:pt x="25139" y="3661"/>
                  <a:pt x="25303" y="17299"/>
                  <a:pt x="34997" y="20147"/>
                </a:cubicBezTo>
                <a:lnTo>
                  <a:pt x="10351" y="28198"/>
                </a:lnTo>
                <a:lnTo>
                  <a:pt x="18347" y="52844"/>
                </a:lnTo>
                <a:cubicBezTo>
                  <a:pt x="16380" y="51335"/>
                  <a:pt x="14223" y="50671"/>
                  <a:pt x="12136" y="50671"/>
                </a:cubicBezTo>
                <a:cubicBezTo>
                  <a:pt x="5741" y="50671"/>
                  <a:pt x="1" y="56901"/>
                  <a:pt x="2355" y="64127"/>
                </a:cubicBezTo>
                <a:cubicBezTo>
                  <a:pt x="3873" y="68899"/>
                  <a:pt x="7982" y="71268"/>
                  <a:pt x="12096" y="71268"/>
                </a:cubicBezTo>
                <a:cubicBezTo>
                  <a:pt x="16293" y="71268"/>
                  <a:pt x="20496" y="68803"/>
                  <a:pt x="21962" y="63908"/>
                </a:cubicBezTo>
                <a:lnTo>
                  <a:pt x="29959" y="88555"/>
                </a:lnTo>
                <a:lnTo>
                  <a:pt x="55098" y="80394"/>
                </a:lnTo>
                <a:cubicBezTo>
                  <a:pt x="51593" y="79572"/>
                  <a:pt x="48745" y="76998"/>
                  <a:pt x="47649" y="73548"/>
                </a:cubicBezTo>
                <a:cubicBezTo>
                  <a:pt x="45897" y="68125"/>
                  <a:pt x="49457" y="62594"/>
                  <a:pt x="54331" y="61005"/>
                </a:cubicBezTo>
                <a:cubicBezTo>
                  <a:pt x="55326" y="60681"/>
                  <a:pt x="56375" y="60524"/>
                  <a:pt x="57430" y="60524"/>
                </a:cubicBezTo>
                <a:cubicBezTo>
                  <a:pt x="61547" y="60524"/>
                  <a:pt x="65752" y="62922"/>
                  <a:pt x="67147" y="67194"/>
                </a:cubicBezTo>
                <a:cubicBezTo>
                  <a:pt x="68243" y="70645"/>
                  <a:pt x="67421" y="74424"/>
                  <a:pt x="65066" y="77108"/>
                </a:cubicBezTo>
                <a:lnTo>
                  <a:pt x="90205" y="68947"/>
                </a:lnTo>
                <a:lnTo>
                  <a:pt x="82209" y="44300"/>
                </a:lnTo>
                <a:lnTo>
                  <a:pt x="82209" y="44300"/>
                </a:lnTo>
                <a:cubicBezTo>
                  <a:pt x="84124" y="45771"/>
                  <a:pt x="86316" y="46446"/>
                  <a:pt x="88466" y="46446"/>
                </a:cubicBezTo>
                <a:cubicBezTo>
                  <a:pt x="93204" y="46446"/>
                  <a:pt x="97736" y="43167"/>
                  <a:pt x="98640" y="37892"/>
                </a:cubicBezTo>
                <a:cubicBezTo>
                  <a:pt x="99756" y="31383"/>
                  <a:pt x="94635" y="25899"/>
                  <a:pt x="88572" y="25899"/>
                </a:cubicBezTo>
                <a:cubicBezTo>
                  <a:pt x="87493" y="25899"/>
                  <a:pt x="86385" y="26073"/>
                  <a:pt x="85276" y="26445"/>
                </a:cubicBezTo>
                <a:cubicBezTo>
                  <a:pt x="82100" y="27431"/>
                  <a:pt x="79635" y="30005"/>
                  <a:pt x="78649" y="33237"/>
                </a:cubicBezTo>
                <a:lnTo>
                  <a:pt x="70653" y="8590"/>
                </a:lnTo>
                <a:lnTo>
                  <a:pt x="46061" y="16587"/>
                </a:lnTo>
                <a:cubicBezTo>
                  <a:pt x="51471" y="9486"/>
                  <a:pt x="45976" y="0"/>
                  <a:pt x="38028" y="0"/>
                </a:cubicBezTo>
                <a:close/>
              </a:path>
            </a:pathLst>
          </a:custGeom>
          <a:solidFill>
            <a:srgbClr val="83AF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TextBox 9">
            <a:extLst>
              <a:ext uri="{FF2B5EF4-FFF2-40B4-BE49-F238E27FC236}">
                <a16:creationId xmlns:a16="http://schemas.microsoft.com/office/drawing/2014/main" id="{45B5FA74-EB1B-879B-73E7-9B434108CBC2}"/>
              </a:ext>
            </a:extLst>
          </p:cNvPr>
          <p:cNvSpPr txBox="1">
            <a:spLocks noChangeAspect="1"/>
          </p:cNvSpPr>
          <p:nvPr/>
        </p:nvSpPr>
        <p:spPr>
          <a:xfrm>
            <a:off x="3212764" y="2982315"/>
            <a:ext cx="999388" cy="461665"/>
          </a:xfrm>
          <a:prstGeom prst="rect">
            <a:avLst/>
          </a:prstGeom>
          <a:noFill/>
        </p:spPr>
        <p:txBody>
          <a:bodyPr wrap="square" rtlCol="0">
            <a:spAutoFit/>
          </a:bodyPr>
          <a:lstStyle/>
          <a:p>
            <a:pPr algn="r"/>
            <a:r>
              <a:rPr lang="en-US" sz="2400" b="1" dirty="0">
                <a:solidFill>
                  <a:srgbClr val="FFC000"/>
                </a:solidFill>
                <a:latin typeface="Trebuchet MS" panose="020B0703020202090204" pitchFamily="34" charset="0"/>
              </a:rPr>
              <a:t>PROS</a:t>
            </a:r>
          </a:p>
        </p:txBody>
      </p:sp>
      <p:sp>
        <p:nvSpPr>
          <p:cNvPr id="12" name="TextBox 11">
            <a:extLst>
              <a:ext uri="{FF2B5EF4-FFF2-40B4-BE49-F238E27FC236}">
                <a16:creationId xmlns:a16="http://schemas.microsoft.com/office/drawing/2014/main" id="{0F40EBAD-1ED2-578B-D605-BE852CB15FDC}"/>
              </a:ext>
            </a:extLst>
          </p:cNvPr>
          <p:cNvSpPr txBox="1">
            <a:spLocks noChangeAspect="1"/>
          </p:cNvSpPr>
          <p:nvPr/>
        </p:nvSpPr>
        <p:spPr>
          <a:xfrm>
            <a:off x="3276599" y="3443980"/>
            <a:ext cx="1295401" cy="400110"/>
          </a:xfrm>
          <a:prstGeom prst="rect">
            <a:avLst/>
          </a:prstGeom>
          <a:noFill/>
        </p:spPr>
        <p:txBody>
          <a:bodyPr wrap="square" rtlCol="0">
            <a:spAutoFit/>
          </a:bodyPr>
          <a:lstStyle/>
          <a:p>
            <a:pPr algn="ctr"/>
            <a:r>
              <a:rPr lang="en-US" sz="2000" dirty="0">
                <a:solidFill>
                  <a:schemeClr val="bg1"/>
                </a:solidFill>
              </a:rPr>
              <a:t>toward</a:t>
            </a:r>
          </a:p>
        </p:txBody>
      </p:sp>
      <p:sp>
        <p:nvSpPr>
          <p:cNvPr id="14" name="TextBox 13">
            <a:extLst>
              <a:ext uri="{FF2B5EF4-FFF2-40B4-BE49-F238E27FC236}">
                <a16:creationId xmlns:a16="http://schemas.microsoft.com/office/drawing/2014/main" id="{C549A6D4-226D-E503-8836-AEB8F9AD86AF}"/>
              </a:ext>
            </a:extLst>
          </p:cNvPr>
          <p:cNvSpPr txBox="1">
            <a:spLocks noChangeAspect="1"/>
          </p:cNvSpPr>
          <p:nvPr/>
        </p:nvSpPr>
        <p:spPr>
          <a:xfrm>
            <a:off x="4168361" y="2996005"/>
            <a:ext cx="1190852" cy="461665"/>
          </a:xfrm>
          <a:prstGeom prst="rect">
            <a:avLst/>
          </a:prstGeom>
          <a:noFill/>
        </p:spPr>
        <p:txBody>
          <a:bodyPr wrap="square" rtlCol="0">
            <a:spAutoFit/>
          </a:bodyPr>
          <a:lstStyle/>
          <a:p>
            <a:pPr algn="r"/>
            <a:r>
              <a:rPr lang="en-US" sz="2400" b="1" dirty="0">
                <a:solidFill>
                  <a:srgbClr val="FFC000"/>
                </a:solidFill>
                <a:latin typeface="Trebuchet MS" panose="020B0703020202090204" pitchFamily="34" charset="0"/>
              </a:rPr>
              <a:t>OD(E)Y</a:t>
            </a:r>
          </a:p>
        </p:txBody>
      </p:sp>
      <p:sp>
        <p:nvSpPr>
          <p:cNvPr id="13" name="TextBox 12">
            <a:extLst>
              <a:ext uri="{FF2B5EF4-FFF2-40B4-BE49-F238E27FC236}">
                <a16:creationId xmlns:a16="http://schemas.microsoft.com/office/drawing/2014/main" id="{8A40504E-A2DA-EF63-89ED-558A05B2B656}"/>
              </a:ext>
            </a:extLst>
          </p:cNvPr>
          <p:cNvSpPr txBox="1">
            <a:spLocks noChangeAspect="1"/>
          </p:cNvSpPr>
          <p:nvPr/>
        </p:nvSpPr>
        <p:spPr>
          <a:xfrm>
            <a:off x="4570914" y="3443980"/>
            <a:ext cx="1221562" cy="400110"/>
          </a:xfrm>
          <a:prstGeom prst="rect">
            <a:avLst/>
          </a:prstGeom>
          <a:noFill/>
        </p:spPr>
        <p:txBody>
          <a:bodyPr wrap="square" rtlCol="0">
            <a:spAutoFit/>
          </a:bodyPr>
          <a:lstStyle/>
          <a:p>
            <a:pPr algn="ctr"/>
            <a:r>
              <a:rPr lang="en-US" sz="2000" dirty="0">
                <a:solidFill>
                  <a:schemeClr val="bg1"/>
                </a:solidFill>
              </a:rPr>
              <a:t>song</a:t>
            </a:r>
          </a:p>
        </p:txBody>
      </p:sp>
      <p:sp>
        <p:nvSpPr>
          <p:cNvPr id="3" name="TextBox 2">
            <a:extLst>
              <a:ext uri="{FF2B5EF4-FFF2-40B4-BE49-F238E27FC236}">
                <a16:creationId xmlns:a16="http://schemas.microsoft.com/office/drawing/2014/main" id="{E441D286-0455-74AB-E5A5-E37227A2AD68}"/>
              </a:ext>
            </a:extLst>
          </p:cNvPr>
          <p:cNvSpPr txBox="1"/>
          <p:nvPr/>
        </p:nvSpPr>
        <p:spPr>
          <a:xfrm>
            <a:off x="6812583" y="4130707"/>
            <a:ext cx="2331417" cy="230832"/>
          </a:xfrm>
          <a:prstGeom prst="rect">
            <a:avLst/>
          </a:prstGeom>
          <a:noFill/>
        </p:spPr>
        <p:txBody>
          <a:bodyPr wrap="square" rtlCol="0">
            <a:spAutoFit/>
          </a:bodyPr>
          <a:lstStyle/>
          <a:p>
            <a:pPr algn="r"/>
            <a:r>
              <a:rPr lang="en-US" sz="900" dirty="0">
                <a:latin typeface="+mj-lt"/>
              </a:rPr>
              <a:t>(</a:t>
            </a:r>
            <a:r>
              <a:rPr lang="en-US" sz="900" dirty="0">
                <a:latin typeface="Trebuchet MS" panose="020B0603020202020204" pitchFamily="34" charset="0"/>
                <a:ea typeface="Trebuchet MS" panose="020B0603020202020204" pitchFamily="34" charset="0"/>
              </a:rPr>
              <a:t>Stahl &amp; Kuhn, 2002</a:t>
            </a:r>
            <a:r>
              <a:rPr lang="en-US" sz="900" dirty="0"/>
              <a:t>)</a:t>
            </a:r>
          </a:p>
        </p:txBody>
      </p:sp>
    </p:spTree>
    <p:extLst>
      <p:ext uri="{BB962C8B-B14F-4D97-AF65-F5344CB8AC3E}">
        <p14:creationId xmlns:p14="http://schemas.microsoft.com/office/powerpoint/2010/main" val="167074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2264C2C2-985B-5C43-E3AC-81DBF3214DFD}"/>
            </a:ext>
          </a:extLst>
        </p:cNvPr>
        <p:cNvGrpSpPr/>
        <p:nvPr/>
      </p:nvGrpSpPr>
      <p:grpSpPr>
        <a:xfrm>
          <a:off x="0" y="0"/>
          <a:ext cx="0" cy="0"/>
          <a:chOff x="0" y="0"/>
          <a:chExt cx="0" cy="0"/>
        </a:xfrm>
      </p:grpSpPr>
      <p:sp>
        <p:nvSpPr>
          <p:cNvPr id="10" name="Google Shape;353;p46">
            <a:extLst>
              <a:ext uri="{FF2B5EF4-FFF2-40B4-BE49-F238E27FC236}">
                <a16:creationId xmlns:a16="http://schemas.microsoft.com/office/drawing/2014/main" id="{A887C65C-E863-9BF5-EE18-71A6C449EE7A}"/>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panose="020B0703020202090204" pitchFamily="34" charset="0"/>
              </a:rPr>
              <a:t>1. Progression of Fluency Skills</a:t>
            </a:r>
          </a:p>
        </p:txBody>
      </p:sp>
      <p:sp>
        <p:nvSpPr>
          <p:cNvPr id="22" name="TextBox 21">
            <a:extLst>
              <a:ext uri="{FF2B5EF4-FFF2-40B4-BE49-F238E27FC236}">
                <a16:creationId xmlns:a16="http://schemas.microsoft.com/office/drawing/2014/main" id="{0B59A942-805B-7EBC-1CAB-79370F339FA8}"/>
              </a:ext>
            </a:extLst>
          </p:cNvPr>
          <p:cNvSpPr txBox="1"/>
          <p:nvPr/>
        </p:nvSpPr>
        <p:spPr>
          <a:xfrm>
            <a:off x="411776"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Trebuchet MS"/>
              </a:rPr>
              <a:t>LESS COMPLEX</a:t>
            </a:r>
          </a:p>
        </p:txBody>
      </p:sp>
      <p:sp>
        <p:nvSpPr>
          <p:cNvPr id="24" name="Arrow: Right 11">
            <a:extLst>
              <a:ext uri="{FF2B5EF4-FFF2-40B4-BE49-F238E27FC236}">
                <a16:creationId xmlns:a16="http://schemas.microsoft.com/office/drawing/2014/main" id="{E5D74608-362D-D0F8-3167-DB34E7DB46E5}"/>
              </a:ext>
              <a:ext uri="{C183D7F6-B498-43B3-948B-1728B52AA6E4}">
                <adec:decorative xmlns:adec="http://schemas.microsoft.com/office/drawing/2017/decorative" val="1"/>
              </a:ext>
            </a:extLst>
          </p:cNvPr>
          <p:cNvSpPr/>
          <p:nvPr/>
        </p:nvSpPr>
        <p:spPr>
          <a:xfrm>
            <a:off x="2226060" y="805528"/>
            <a:ext cx="4575663" cy="228600"/>
          </a:xfrm>
          <a:prstGeom prst="rightArrow">
            <a:avLst/>
          </a:prstGeom>
          <a:solidFill>
            <a:srgbClr val="27284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3" name="TextBox 22">
            <a:extLst>
              <a:ext uri="{FF2B5EF4-FFF2-40B4-BE49-F238E27FC236}">
                <a16:creationId xmlns:a16="http://schemas.microsoft.com/office/drawing/2014/main" id="{CD067A34-78CB-312F-BBFF-215FBDEA1454}"/>
              </a:ext>
            </a:extLst>
          </p:cNvPr>
          <p:cNvSpPr txBox="1"/>
          <p:nvPr/>
        </p:nvSpPr>
        <p:spPr>
          <a:xfrm>
            <a:off x="6804423"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b="1" dirty="0">
                <a:latin typeface="Trebuchet MS"/>
              </a:rPr>
              <a:t>MORE COMPLEX</a:t>
            </a:r>
            <a:endParaRPr lang="en-US" dirty="0"/>
          </a:p>
        </p:txBody>
      </p:sp>
      <p:graphicFrame>
        <p:nvGraphicFramePr>
          <p:cNvPr id="3" name="Table 2">
            <a:extLst>
              <a:ext uri="{FF2B5EF4-FFF2-40B4-BE49-F238E27FC236}">
                <a16:creationId xmlns:a16="http://schemas.microsoft.com/office/drawing/2014/main" id="{976DA661-FFE9-1991-6B71-1096B0DE5D48}"/>
              </a:ext>
            </a:extLst>
          </p:cNvPr>
          <p:cNvGraphicFramePr>
            <a:graphicFrameLocks noGrp="1"/>
          </p:cNvGraphicFramePr>
          <p:nvPr/>
        </p:nvGraphicFramePr>
        <p:xfrm>
          <a:off x="233743" y="352873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Names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4" name="Table 3">
            <a:extLst>
              <a:ext uri="{FF2B5EF4-FFF2-40B4-BE49-F238E27FC236}">
                <a16:creationId xmlns:a16="http://schemas.microsoft.com/office/drawing/2014/main" id="{8351AEC8-A3E3-A25F-955F-A0130B7C28D3}"/>
              </a:ext>
            </a:extLst>
          </p:cNvPr>
          <p:cNvGraphicFramePr>
            <a:graphicFrameLocks noGrp="1"/>
          </p:cNvGraphicFramePr>
          <p:nvPr/>
        </p:nvGraphicFramePr>
        <p:xfrm>
          <a:off x="1483423" y="322616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Sounds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5" name="Table 4">
            <a:extLst>
              <a:ext uri="{FF2B5EF4-FFF2-40B4-BE49-F238E27FC236}">
                <a16:creationId xmlns:a16="http://schemas.microsoft.com/office/drawing/2014/main" id="{EF800881-15E8-E0DD-424C-AE07C98D56D7}"/>
              </a:ext>
            </a:extLst>
          </p:cNvPr>
          <p:cNvGraphicFramePr>
            <a:graphicFrameLocks noGrp="1"/>
          </p:cNvGraphicFramePr>
          <p:nvPr/>
        </p:nvGraphicFramePr>
        <p:xfrm>
          <a:off x="2733103" y="2923372"/>
          <a:ext cx="1194972" cy="685933"/>
        </p:xfrm>
        <a:graphic>
          <a:graphicData uri="http://schemas.openxmlformats.org/drawingml/2006/table">
            <a:tbl>
              <a:tblPr firstRow="1" bandRow="1">
                <a:tableStyleId>{5C22544A-7EE6-4342-B048-85BDC9FD1C3A}</a:tableStyleId>
              </a:tblPr>
              <a:tblGrid>
                <a:gridCol w="1194972">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7" name="Table 6">
            <a:extLst>
              <a:ext uri="{FF2B5EF4-FFF2-40B4-BE49-F238E27FC236}">
                <a16:creationId xmlns:a16="http://schemas.microsoft.com/office/drawing/2014/main" id="{7BB36A55-94D4-C582-F390-37305D58616E}"/>
              </a:ext>
            </a:extLst>
          </p:cNvPr>
          <p:cNvGraphicFramePr>
            <a:graphicFrameLocks noGrp="1"/>
          </p:cNvGraphicFramePr>
          <p:nvPr/>
        </p:nvGraphicFramePr>
        <p:xfrm>
          <a:off x="3962421" y="2571750"/>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 Parts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8" name="Table 7">
            <a:extLst>
              <a:ext uri="{FF2B5EF4-FFF2-40B4-BE49-F238E27FC236}">
                <a16:creationId xmlns:a16="http://schemas.microsoft.com/office/drawing/2014/main" id="{07E51095-041F-2850-4B0D-CCD3A8B70067}"/>
              </a:ext>
            </a:extLst>
          </p:cNvPr>
          <p:cNvGraphicFramePr>
            <a:graphicFrameLocks noGrp="1"/>
          </p:cNvGraphicFramePr>
          <p:nvPr/>
        </p:nvGraphicFramePr>
        <p:xfrm>
          <a:off x="5215925" y="2265728"/>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Phrases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9" name="Table 8">
            <a:extLst>
              <a:ext uri="{FF2B5EF4-FFF2-40B4-BE49-F238E27FC236}">
                <a16:creationId xmlns:a16="http://schemas.microsoft.com/office/drawing/2014/main" id="{BA70B2AD-A471-8AB5-342F-1DC40606DE5C}"/>
              </a:ext>
            </a:extLst>
          </p:cNvPr>
          <p:cNvGraphicFramePr>
            <a:graphicFrameLocks noGrp="1"/>
          </p:cNvGraphicFramePr>
          <p:nvPr/>
        </p:nvGraphicFramePr>
        <p:xfrm>
          <a:off x="6469429" y="1965546"/>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Sentences</a:t>
                      </a:r>
                    </a:p>
                    <a:p>
                      <a:endParaRPr lang="en-US" sz="1600" dirty="0">
                        <a:solidFill>
                          <a:srgbClr val="252540"/>
                        </a:solidFill>
                        <a:latin typeface="+mj-lt"/>
                      </a:endParaRP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11" name="Table 10">
            <a:extLst>
              <a:ext uri="{FF2B5EF4-FFF2-40B4-BE49-F238E27FC236}">
                <a16:creationId xmlns:a16="http://schemas.microsoft.com/office/drawing/2014/main" id="{A78C80F7-5525-8613-377F-BB5A3D2A5871}"/>
              </a:ext>
            </a:extLst>
          </p:cNvPr>
          <p:cNvGraphicFramePr>
            <a:graphicFrameLocks noGrp="1"/>
          </p:cNvGraphicFramePr>
          <p:nvPr/>
        </p:nvGraphicFramePr>
        <p:xfrm>
          <a:off x="7732786" y="1674312"/>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Connected</a:t>
                      </a:r>
                    </a:p>
                    <a:p>
                      <a:r>
                        <a:rPr lang="en-US" sz="1600" dirty="0">
                          <a:solidFill>
                            <a:srgbClr val="252540"/>
                          </a:solidFill>
                          <a:latin typeface="+mj-lt"/>
                        </a:rPr>
                        <a:t>Texts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sp>
        <p:nvSpPr>
          <p:cNvPr id="12" name="Right Triangle 11">
            <a:extLst>
              <a:ext uri="{FF2B5EF4-FFF2-40B4-BE49-F238E27FC236}">
                <a16:creationId xmlns:a16="http://schemas.microsoft.com/office/drawing/2014/main" id="{6945BAD2-8434-A109-1A75-0EA629705DEE}"/>
              </a:ext>
              <a:ext uri="{C183D7F6-B498-43B3-948B-1728B52AA6E4}">
                <adec:decorative xmlns:adec="http://schemas.microsoft.com/office/drawing/2017/decorative" val="1"/>
              </a:ext>
            </a:extLst>
          </p:cNvPr>
          <p:cNvSpPr/>
          <p:nvPr/>
        </p:nvSpPr>
        <p:spPr>
          <a:xfrm rot="16200000">
            <a:off x="1220477" y="3262344"/>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3" name="Right Triangle 12">
            <a:extLst>
              <a:ext uri="{FF2B5EF4-FFF2-40B4-BE49-F238E27FC236}">
                <a16:creationId xmlns:a16="http://schemas.microsoft.com/office/drawing/2014/main" id="{790EB95D-5D3B-8719-383F-1E2C5515C305}"/>
              </a:ext>
              <a:ext uri="{C183D7F6-B498-43B3-948B-1728B52AA6E4}">
                <adec:decorative xmlns:adec="http://schemas.microsoft.com/office/drawing/2017/decorative" val="1"/>
              </a:ext>
            </a:extLst>
          </p:cNvPr>
          <p:cNvSpPr/>
          <p:nvPr/>
        </p:nvSpPr>
        <p:spPr>
          <a:xfrm rot="16200000">
            <a:off x="2467335" y="2967566"/>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4" name="Right Triangle 13">
            <a:extLst>
              <a:ext uri="{FF2B5EF4-FFF2-40B4-BE49-F238E27FC236}">
                <a16:creationId xmlns:a16="http://schemas.microsoft.com/office/drawing/2014/main" id="{87D90A12-8E9D-0A49-8BDA-8CFFE064493F}"/>
              </a:ext>
              <a:ext uri="{C183D7F6-B498-43B3-948B-1728B52AA6E4}">
                <adec:decorative xmlns:adec="http://schemas.microsoft.com/office/drawing/2017/decorative" val="1"/>
              </a:ext>
            </a:extLst>
          </p:cNvPr>
          <p:cNvSpPr/>
          <p:nvPr/>
        </p:nvSpPr>
        <p:spPr>
          <a:xfrm rot="16200000">
            <a:off x="3699475" y="2658040"/>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5" name="Right Triangle 14">
            <a:extLst>
              <a:ext uri="{FF2B5EF4-FFF2-40B4-BE49-F238E27FC236}">
                <a16:creationId xmlns:a16="http://schemas.microsoft.com/office/drawing/2014/main" id="{C85AB7C3-4A4C-6313-AEEA-1F96410FC56F}"/>
              </a:ext>
              <a:ext uri="{C183D7F6-B498-43B3-948B-1728B52AA6E4}">
                <adec:decorative xmlns:adec="http://schemas.microsoft.com/office/drawing/2017/decorative" val="1"/>
              </a:ext>
            </a:extLst>
          </p:cNvPr>
          <p:cNvSpPr/>
          <p:nvPr/>
        </p:nvSpPr>
        <p:spPr>
          <a:xfrm rot="16200000">
            <a:off x="4952979" y="2308512"/>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6" name="Right Triangle 15">
            <a:extLst>
              <a:ext uri="{FF2B5EF4-FFF2-40B4-BE49-F238E27FC236}">
                <a16:creationId xmlns:a16="http://schemas.microsoft.com/office/drawing/2014/main" id="{49D310E5-B1B9-6F76-3B71-E9743737FFCC}"/>
              </a:ext>
              <a:ext uri="{C183D7F6-B498-43B3-948B-1728B52AA6E4}">
                <adec:decorative xmlns:adec="http://schemas.microsoft.com/office/drawing/2017/decorative" val="1"/>
              </a:ext>
            </a:extLst>
          </p:cNvPr>
          <p:cNvSpPr/>
          <p:nvPr/>
        </p:nvSpPr>
        <p:spPr>
          <a:xfrm rot="16200000">
            <a:off x="6206085" y="2000119"/>
            <a:ext cx="229396"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pic>
        <p:nvPicPr>
          <p:cNvPr id="20" name="Picture 19">
            <a:extLst>
              <a:ext uri="{FF2B5EF4-FFF2-40B4-BE49-F238E27FC236}">
                <a16:creationId xmlns:a16="http://schemas.microsoft.com/office/drawing/2014/main" id="{2A61BD7D-05E1-09AB-40FA-E35D1CAFBC2F}"/>
              </a:ext>
              <a:ext uri="{C183D7F6-B498-43B3-948B-1728B52AA6E4}">
                <adec:decorative xmlns:adec="http://schemas.microsoft.com/office/drawing/2017/decorative" val="1"/>
              </a:ext>
            </a:extLst>
          </p:cNvPr>
          <p:cNvPicPr>
            <a:picLocks/>
          </p:cNvPicPr>
          <p:nvPr/>
        </p:nvPicPr>
        <p:blipFill>
          <a:blip r:embed="rId3"/>
          <a:stretch>
            <a:fillRect/>
          </a:stretch>
        </p:blipFill>
        <p:spPr>
          <a:xfrm>
            <a:off x="7474620" y="1700316"/>
            <a:ext cx="228600" cy="231886"/>
          </a:xfrm>
          <a:prstGeom prst="rect">
            <a:avLst/>
          </a:prstGeom>
        </p:spPr>
      </p:pic>
      <p:sp>
        <p:nvSpPr>
          <p:cNvPr id="2" name="TextBox 1">
            <a:extLst>
              <a:ext uri="{FF2B5EF4-FFF2-40B4-BE49-F238E27FC236}">
                <a16:creationId xmlns:a16="http://schemas.microsoft.com/office/drawing/2014/main" id="{875AA15A-84D8-D6C7-65B7-EE92CCD4B451}"/>
              </a:ext>
            </a:extLst>
          </p:cNvPr>
          <p:cNvSpPr txBox="1"/>
          <p:nvPr/>
        </p:nvSpPr>
        <p:spPr>
          <a:xfrm>
            <a:off x="6812583" y="4130707"/>
            <a:ext cx="2331417" cy="230832"/>
          </a:xfrm>
          <a:prstGeom prst="rect">
            <a:avLst/>
          </a:prstGeom>
          <a:noFill/>
        </p:spPr>
        <p:txBody>
          <a:bodyPr wrap="square" rtlCol="0">
            <a:spAutoFit/>
          </a:bodyPr>
          <a:lstStyle/>
          <a:p>
            <a:pPr algn="r"/>
            <a:r>
              <a:rPr lang="en-US" sz="900" dirty="0">
                <a:latin typeface="+mj-lt"/>
              </a:rPr>
              <a:t>(Wolf &amp; Katzir-Cohen, 2001</a:t>
            </a:r>
            <a:r>
              <a:rPr lang="en-US" sz="900" dirty="0"/>
              <a:t>)</a:t>
            </a:r>
          </a:p>
        </p:txBody>
      </p:sp>
    </p:spTree>
    <p:extLst>
      <p:ext uri="{BB962C8B-B14F-4D97-AF65-F5344CB8AC3E}">
        <p14:creationId xmlns:p14="http://schemas.microsoft.com/office/powerpoint/2010/main" val="3041297094"/>
      </p:ext>
    </p:extLst>
  </p:cSld>
  <p:clrMapOvr>
    <a:masterClrMapping/>
  </p:clrMapOvr>
  <mc:AlternateContent xmlns:mc="http://schemas.openxmlformats.org/markup-compatibility/2006" xmlns:p14="http://schemas.microsoft.com/office/powerpoint/2010/main">
    <mc:Choice Requires="p14">
      <p:transition p14:dur="250" advClick="0" advTm="42000"/>
    </mc:Choice>
    <mc:Fallback xmlns="">
      <p:transition advClick="0" advTm="4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5E180945-B7AD-3519-DE14-95EA8CCEF954}"/>
            </a:ext>
          </a:extLst>
        </p:cNvPr>
        <p:cNvGrpSpPr/>
        <p:nvPr/>
      </p:nvGrpSpPr>
      <p:grpSpPr>
        <a:xfrm>
          <a:off x="0" y="0"/>
          <a:ext cx="0" cy="0"/>
          <a:chOff x="0" y="0"/>
          <a:chExt cx="0" cy="0"/>
        </a:xfrm>
      </p:grpSpPr>
      <p:sp>
        <p:nvSpPr>
          <p:cNvPr id="10" name="Google Shape;353;p46">
            <a:extLst>
              <a:ext uri="{FF2B5EF4-FFF2-40B4-BE49-F238E27FC236}">
                <a16:creationId xmlns:a16="http://schemas.microsoft.com/office/drawing/2014/main" id="{7883161F-2D53-3845-82CF-4F6861BECB9D}"/>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panose="020B0703020202090204" pitchFamily="34" charset="0"/>
              </a:rPr>
              <a:t>2. Progression of Fluency Skills</a:t>
            </a:r>
          </a:p>
        </p:txBody>
      </p:sp>
      <p:sp>
        <p:nvSpPr>
          <p:cNvPr id="22" name="TextBox 21">
            <a:extLst>
              <a:ext uri="{FF2B5EF4-FFF2-40B4-BE49-F238E27FC236}">
                <a16:creationId xmlns:a16="http://schemas.microsoft.com/office/drawing/2014/main" id="{7C3E0647-D027-EA46-B4B6-5BFDDE3A4B0F}"/>
              </a:ext>
            </a:extLst>
          </p:cNvPr>
          <p:cNvSpPr txBox="1"/>
          <p:nvPr/>
        </p:nvSpPr>
        <p:spPr>
          <a:xfrm>
            <a:off x="411776"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Trebuchet MS"/>
              </a:rPr>
              <a:t>LESS COMPLEX</a:t>
            </a:r>
          </a:p>
        </p:txBody>
      </p:sp>
      <p:sp>
        <p:nvSpPr>
          <p:cNvPr id="24" name="Arrow: Right 11">
            <a:extLst>
              <a:ext uri="{FF2B5EF4-FFF2-40B4-BE49-F238E27FC236}">
                <a16:creationId xmlns:a16="http://schemas.microsoft.com/office/drawing/2014/main" id="{09FA4FFB-9EE8-FA84-B20B-A4BC1B83E23D}"/>
              </a:ext>
              <a:ext uri="{C183D7F6-B498-43B3-948B-1728B52AA6E4}">
                <adec:decorative xmlns:adec="http://schemas.microsoft.com/office/drawing/2017/decorative" val="1"/>
              </a:ext>
            </a:extLst>
          </p:cNvPr>
          <p:cNvSpPr/>
          <p:nvPr/>
        </p:nvSpPr>
        <p:spPr>
          <a:xfrm>
            <a:off x="2226060" y="805528"/>
            <a:ext cx="4575663" cy="228600"/>
          </a:xfrm>
          <a:prstGeom prst="rightArrow">
            <a:avLst/>
          </a:prstGeom>
          <a:solidFill>
            <a:srgbClr val="27284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3" name="TextBox 22">
            <a:extLst>
              <a:ext uri="{FF2B5EF4-FFF2-40B4-BE49-F238E27FC236}">
                <a16:creationId xmlns:a16="http://schemas.microsoft.com/office/drawing/2014/main" id="{CE30625F-73E1-37EC-BCF3-1D8FCECEFD80}"/>
              </a:ext>
            </a:extLst>
          </p:cNvPr>
          <p:cNvSpPr txBox="1"/>
          <p:nvPr/>
        </p:nvSpPr>
        <p:spPr>
          <a:xfrm>
            <a:off x="6804423"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b="1" dirty="0">
                <a:latin typeface="Trebuchet MS"/>
              </a:rPr>
              <a:t>MORE COMPLEX</a:t>
            </a:r>
            <a:endParaRPr lang="en-US" dirty="0"/>
          </a:p>
        </p:txBody>
      </p:sp>
      <p:graphicFrame>
        <p:nvGraphicFramePr>
          <p:cNvPr id="3" name="Table 2">
            <a:extLst>
              <a:ext uri="{FF2B5EF4-FFF2-40B4-BE49-F238E27FC236}">
                <a16:creationId xmlns:a16="http://schemas.microsoft.com/office/drawing/2014/main" id="{93371A6C-CDCC-68F4-2B67-7AC11DC2CCBA}"/>
              </a:ext>
            </a:extLst>
          </p:cNvPr>
          <p:cNvGraphicFramePr>
            <a:graphicFrameLocks noGrp="1"/>
          </p:cNvGraphicFramePr>
          <p:nvPr/>
        </p:nvGraphicFramePr>
        <p:xfrm>
          <a:off x="233743" y="352873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Names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4" name="Table 3">
            <a:extLst>
              <a:ext uri="{FF2B5EF4-FFF2-40B4-BE49-F238E27FC236}">
                <a16:creationId xmlns:a16="http://schemas.microsoft.com/office/drawing/2014/main" id="{E1EB1C28-6A98-0EB2-0689-1E2B7FF92C39}"/>
              </a:ext>
            </a:extLst>
          </p:cNvPr>
          <p:cNvGraphicFramePr>
            <a:graphicFrameLocks noGrp="1"/>
          </p:cNvGraphicFramePr>
          <p:nvPr/>
        </p:nvGraphicFramePr>
        <p:xfrm>
          <a:off x="1483423" y="322616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Sounds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5" name="Table 4">
            <a:extLst>
              <a:ext uri="{FF2B5EF4-FFF2-40B4-BE49-F238E27FC236}">
                <a16:creationId xmlns:a16="http://schemas.microsoft.com/office/drawing/2014/main" id="{7D6D1721-2BBD-9B74-0C6F-B214E5D39CF9}"/>
              </a:ext>
            </a:extLst>
          </p:cNvPr>
          <p:cNvGraphicFramePr>
            <a:graphicFrameLocks noGrp="1"/>
          </p:cNvGraphicFramePr>
          <p:nvPr/>
        </p:nvGraphicFramePr>
        <p:xfrm>
          <a:off x="2733103" y="2923372"/>
          <a:ext cx="1194972" cy="685933"/>
        </p:xfrm>
        <a:graphic>
          <a:graphicData uri="http://schemas.openxmlformats.org/drawingml/2006/table">
            <a:tbl>
              <a:tblPr firstRow="1" bandRow="1">
                <a:tableStyleId>{5C22544A-7EE6-4342-B048-85BDC9FD1C3A}</a:tableStyleId>
              </a:tblPr>
              <a:tblGrid>
                <a:gridCol w="1194972">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7" name="Table 6">
            <a:extLst>
              <a:ext uri="{FF2B5EF4-FFF2-40B4-BE49-F238E27FC236}">
                <a16:creationId xmlns:a16="http://schemas.microsoft.com/office/drawing/2014/main" id="{26C64DA2-81CA-2AE4-6773-38AE51CE5E8B}"/>
              </a:ext>
            </a:extLst>
          </p:cNvPr>
          <p:cNvGraphicFramePr>
            <a:graphicFrameLocks noGrp="1"/>
          </p:cNvGraphicFramePr>
          <p:nvPr/>
        </p:nvGraphicFramePr>
        <p:xfrm>
          <a:off x="3962421" y="2571750"/>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 Parts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8" name="Table 7">
            <a:extLst>
              <a:ext uri="{FF2B5EF4-FFF2-40B4-BE49-F238E27FC236}">
                <a16:creationId xmlns:a16="http://schemas.microsoft.com/office/drawing/2014/main" id="{BDE2C012-D73C-3F30-B77A-C65DA85FBBD0}"/>
              </a:ext>
            </a:extLst>
          </p:cNvPr>
          <p:cNvGraphicFramePr>
            <a:graphicFrameLocks noGrp="1"/>
          </p:cNvGraphicFramePr>
          <p:nvPr/>
        </p:nvGraphicFramePr>
        <p:xfrm>
          <a:off x="5215925" y="2265728"/>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Phrases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9" name="Table 8">
            <a:extLst>
              <a:ext uri="{FF2B5EF4-FFF2-40B4-BE49-F238E27FC236}">
                <a16:creationId xmlns:a16="http://schemas.microsoft.com/office/drawing/2014/main" id="{F2010CCA-C5A6-F3DE-307A-88748282CCD5}"/>
              </a:ext>
            </a:extLst>
          </p:cNvPr>
          <p:cNvGraphicFramePr>
            <a:graphicFrameLocks noGrp="1"/>
          </p:cNvGraphicFramePr>
          <p:nvPr/>
        </p:nvGraphicFramePr>
        <p:xfrm>
          <a:off x="6469429" y="1965546"/>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Sentences</a:t>
                      </a:r>
                    </a:p>
                    <a:p>
                      <a:endParaRPr lang="en-US" sz="1600" dirty="0">
                        <a:solidFill>
                          <a:srgbClr val="252540"/>
                        </a:solidFill>
                        <a:latin typeface="+mj-lt"/>
                      </a:endParaRP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11" name="Table 10">
            <a:extLst>
              <a:ext uri="{FF2B5EF4-FFF2-40B4-BE49-F238E27FC236}">
                <a16:creationId xmlns:a16="http://schemas.microsoft.com/office/drawing/2014/main" id="{78DEF94E-B064-DCFF-3C2F-F95615DB99FA}"/>
              </a:ext>
            </a:extLst>
          </p:cNvPr>
          <p:cNvGraphicFramePr>
            <a:graphicFrameLocks noGrp="1"/>
          </p:cNvGraphicFramePr>
          <p:nvPr/>
        </p:nvGraphicFramePr>
        <p:xfrm>
          <a:off x="7732786" y="1674312"/>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Connected</a:t>
                      </a:r>
                    </a:p>
                    <a:p>
                      <a:r>
                        <a:rPr lang="en-US" sz="1600" dirty="0">
                          <a:solidFill>
                            <a:srgbClr val="252540"/>
                          </a:solidFill>
                          <a:latin typeface="+mj-lt"/>
                        </a:rPr>
                        <a:t>Texts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sp>
        <p:nvSpPr>
          <p:cNvPr id="12" name="Right Triangle 11">
            <a:extLst>
              <a:ext uri="{FF2B5EF4-FFF2-40B4-BE49-F238E27FC236}">
                <a16:creationId xmlns:a16="http://schemas.microsoft.com/office/drawing/2014/main" id="{B9D3C89B-C17D-9060-AE60-A731CB5FCEC8}"/>
              </a:ext>
              <a:ext uri="{C183D7F6-B498-43B3-948B-1728B52AA6E4}">
                <adec:decorative xmlns:adec="http://schemas.microsoft.com/office/drawing/2017/decorative" val="1"/>
              </a:ext>
            </a:extLst>
          </p:cNvPr>
          <p:cNvSpPr/>
          <p:nvPr/>
        </p:nvSpPr>
        <p:spPr>
          <a:xfrm rot="16200000">
            <a:off x="1220477" y="3262344"/>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3" name="Right Triangle 12">
            <a:extLst>
              <a:ext uri="{FF2B5EF4-FFF2-40B4-BE49-F238E27FC236}">
                <a16:creationId xmlns:a16="http://schemas.microsoft.com/office/drawing/2014/main" id="{D13ADD92-5585-DE0E-DB8B-5C6E7E849D03}"/>
              </a:ext>
              <a:ext uri="{C183D7F6-B498-43B3-948B-1728B52AA6E4}">
                <adec:decorative xmlns:adec="http://schemas.microsoft.com/office/drawing/2017/decorative" val="1"/>
              </a:ext>
            </a:extLst>
          </p:cNvPr>
          <p:cNvSpPr/>
          <p:nvPr/>
        </p:nvSpPr>
        <p:spPr>
          <a:xfrm rot="16200000">
            <a:off x="2467335" y="2967566"/>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4" name="Right Triangle 13">
            <a:extLst>
              <a:ext uri="{FF2B5EF4-FFF2-40B4-BE49-F238E27FC236}">
                <a16:creationId xmlns:a16="http://schemas.microsoft.com/office/drawing/2014/main" id="{5B11AF47-B32D-E0E0-5CFC-7849950454C7}"/>
              </a:ext>
              <a:ext uri="{C183D7F6-B498-43B3-948B-1728B52AA6E4}">
                <adec:decorative xmlns:adec="http://schemas.microsoft.com/office/drawing/2017/decorative" val="1"/>
              </a:ext>
            </a:extLst>
          </p:cNvPr>
          <p:cNvSpPr/>
          <p:nvPr/>
        </p:nvSpPr>
        <p:spPr>
          <a:xfrm rot="16200000">
            <a:off x="3699475" y="2658040"/>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5" name="Right Triangle 14">
            <a:extLst>
              <a:ext uri="{FF2B5EF4-FFF2-40B4-BE49-F238E27FC236}">
                <a16:creationId xmlns:a16="http://schemas.microsoft.com/office/drawing/2014/main" id="{5CE31283-8335-1699-875B-E947AC99D090}"/>
              </a:ext>
              <a:ext uri="{C183D7F6-B498-43B3-948B-1728B52AA6E4}">
                <adec:decorative xmlns:adec="http://schemas.microsoft.com/office/drawing/2017/decorative" val="1"/>
              </a:ext>
            </a:extLst>
          </p:cNvPr>
          <p:cNvSpPr/>
          <p:nvPr/>
        </p:nvSpPr>
        <p:spPr>
          <a:xfrm rot="16200000">
            <a:off x="4952979" y="2308512"/>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6" name="Right Triangle 15">
            <a:extLst>
              <a:ext uri="{FF2B5EF4-FFF2-40B4-BE49-F238E27FC236}">
                <a16:creationId xmlns:a16="http://schemas.microsoft.com/office/drawing/2014/main" id="{AAEA480B-0529-2EED-037B-5D61EBFB6122}"/>
              </a:ext>
              <a:ext uri="{C183D7F6-B498-43B3-948B-1728B52AA6E4}">
                <adec:decorative xmlns:adec="http://schemas.microsoft.com/office/drawing/2017/decorative" val="1"/>
              </a:ext>
            </a:extLst>
          </p:cNvPr>
          <p:cNvSpPr/>
          <p:nvPr/>
        </p:nvSpPr>
        <p:spPr>
          <a:xfrm rot="16200000">
            <a:off x="6206085" y="2000119"/>
            <a:ext cx="229396"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pic>
        <p:nvPicPr>
          <p:cNvPr id="20" name="Picture 19">
            <a:extLst>
              <a:ext uri="{FF2B5EF4-FFF2-40B4-BE49-F238E27FC236}">
                <a16:creationId xmlns:a16="http://schemas.microsoft.com/office/drawing/2014/main" id="{499D5C2C-9EEC-9BB5-DCAB-33546961DEFC}"/>
              </a:ext>
              <a:ext uri="{C183D7F6-B498-43B3-948B-1728B52AA6E4}">
                <adec:decorative xmlns:adec="http://schemas.microsoft.com/office/drawing/2017/decorative" val="1"/>
              </a:ext>
            </a:extLst>
          </p:cNvPr>
          <p:cNvPicPr>
            <a:picLocks/>
          </p:cNvPicPr>
          <p:nvPr/>
        </p:nvPicPr>
        <p:blipFill>
          <a:blip r:embed="rId3"/>
          <a:stretch>
            <a:fillRect/>
          </a:stretch>
        </p:blipFill>
        <p:spPr>
          <a:xfrm>
            <a:off x="7474620" y="1700316"/>
            <a:ext cx="228600" cy="231886"/>
          </a:xfrm>
          <a:prstGeom prst="rect">
            <a:avLst/>
          </a:prstGeom>
        </p:spPr>
      </p:pic>
      <p:sp>
        <p:nvSpPr>
          <p:cNvPr id="26" name="TextBox 25">
            <a:extLst>
              <a:ext uri="{FF2B5EF4-FFF2-40B4-BE49-F238E27FC236}">
                <a16:creationId xmlns:a16="http://schemas.microsoft.com/office/drawing/2014/main" id="{2FE8D2C6-6C88-4914-B26F-5A56ADC22537}"/>
              </a:ext>
            </a:extLst>
          </p:cNvPr>
          <p:cNvSpPr txBox="1"/>
          <p:nvPr/>
        </p:nvSpPr>
        <p:spPr>
          <a:xfrm>
            <a:off x="5181579" y="3180334"/>
            <a:ext cx="3780832" cy="707886"/>
          </a:xfrm>
          <a:prstGeom prst="rect">
            <a:avLst/>
          </a:prstGeom>
          <a:noFill/>
        </p:spPr>
        <p:txBody>
          <a:bodyPr wrap="square" rtlCol="0">
            <a:spAutoFit/>
          </a:bodyPr>
          <a:lstStyle/>
          <a:p>
            <a:pPr algn="ctr"/>
            <a:r>
              <a:rPr lang="en-US" sz="1800" dirty="0">
                <a:solidFill>
                  <a:srgbClr val="252540"/>
                </a:solidFill>
                <a:latin typeface="+mj-lt"/>
              </a:rPr>
              <a:t>The frog jumped </a:t>
            </a:r>
            <a:r>
              <a:rPr lang="en-US" sz="2000" b="1" dirty="0">
                <a:solidFill>
                  <a:srgbClr val="252540"/>
                </a:solidFill>
                <a:highlight>
                  <a:srgbClr val="FFFF00"/>
                </a:highlight>
                <a:latin typeface="+mj-lt"/>
              </a:rPr>
              <a:t>/</a:t>
            </a:r>
            <a:r>
              <a:rPr lang="en-US" sz="2000" dirty="0">
                <a:solidFill>
                  <a:srgbClr val="252540"/>
                </a:solidFill>
                <a:latin typeface="+mj-lt"/>
              </a:rPr>
              <a:t> </a:t>
            </a:r>
          </a:p>
          <a:p>
            <a:pPr algn="ctr"/>
            <a:r>
              <a:rPr lang="en-US" sz="1800" dirty="0">
                <a:solidFill>
                  <a:srgbClr val="252540"/>
                </a:solidFill>
                <a:latin typeface="+mj-lt"/>
              </a:rPr>
              <a:t>into the pond. </a:t>
            </a:r>
            <a:r>
              <a:rPr lang="en-US" sz="2000" b="1" dirty="0">
                <a:solidFill>
                  <a:srgbClr val="252540"/>
                </a:solidFill>
                <a:highlight>
                  <a:srgbClr val="FFFF00"/>
                </a:highlight>
                <a:latin typeface="+mj-lt"/>
              </a:rPr>
              <a:t>/</a:t>
            </a:r>
            <a:endParaRPr lang="en-US" sz="1800" dirty="0">
              <a:solidFill>
                <a:srgbClr val="252540"/>
              </a:solidFill>
              <a:latin typeface="+mj-lt"/>
            </a:endParaRPr>
          </a:p>
        </p:txBody>
      </p:sp>
      <p:sp>
        <p:nvSpPr>
          <p:cNvPr id="29" name="Oval 28">
            <a:extLst>
              <a:ext uri="{FF2B5EF4-FFF2-40B4-BE49-F238E27FC236}">
                <a16:creationId xmlns:a16="http://schemas.microsoft.com/office/drawing/2014/main" id="{F77F7930-CC0C-CF2F-2EE2-CF28704FAFC2}"/>
              </a:ext>
              <a:ext uri="{C183D7F6-B498-43B3-948B-1728B52AA6E4}">
                <adec:decorative xmlns:adec="http://schemas.microsoft.com/office/drawing/2017/decorative" val="1"/>
              </a:ext>
            </a:extLst>
          </p:cNvPr>
          <p:cNvSpPr/>
          <p:nvPr/>
        </p:nvSpPr>
        <p:spPr>
          <a:xfrm>
            <a:off x="5139704" y="2130872"/>
            <a:ext cx="1371600" cy="914400"/>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C04D753-2BD9-767E-0D32-71EA225BE4F4}"/>
              </a:ext>
            </a:extLst>
          </p:cNvPr>
          <p:cNvSpPr txBox="1"/>
          <p:nvPr/>
        </p:nvSpPr>
        <p:spPr>
          <a:xfrm>
            <a:off x="6812583" y="4130707"/>
            <a:ext cx="2331417" cy="230832"/>
          </a:xfrm>
          <a:prstGeom prst="rect">
            <a:avLst/>
          </a:prstGeom>
          <a:noFill/>
        </p:spPr>
        <p:txBody>
          <a:bodyPr wrap="square" rtlCol="0">
            <a:spAutoFit/>
          </a:bodyPr>
          <a:lstStyle/>
          <a:p>
            <a:pPr algn="r"/>
            <a:r>
              <a:rPr lang="en-US" sz="900" dirty="0">
                <a:latin typeface="+mj-lt"/>
              </a:rPr>
              <a:t>(Wolf &amp; Katzir-Cohen, 2001)</a:t>
            </a:r>
          </a:p>
        </p:txBody>
      </p:sp>
    </p:spTree>
    <p:extLst>
      <p:ext uri="{BB962C8B-B14F-4D97-AF65-F5344CB8AC3E}">
        <p14:creationId xmlns:p14="http://schemas.microsoft.com/office/powerpoint/2010/main" val="1664942027"/>
      </p:ext>
    </p:extLst>
  </p:cSld>
  <p:clrMapOvr>
    <a:masterClrMapping/>
  </p:clrMapOvr>
  <mc:AlternateContent xmlns:mc="http://schemas.openxmlformats.org/markup-compatibility/2006" xmlns:p14="http://schemas.microsoft.com/office/powerpoint/2010/main">
    <mc:Choice Requires="p14">
      <p:transition p14:dur="250" advClick="0" advTm="42000"/>
    </mc:Choice>
    <mc:Fallback xmlns="">
      <p:transition advClick="0" advTm="4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611EA03C-2844-8888-BED9-A0C6E36848F1}"/>
            </a:ext>
          </a:extLst>
        </p:cNvPr>
        <p:cNvGrpSpPr/>
        <p:nvPr/>
      </p:nvGrpSpPr>
      <p:grpSpPr>
        <a:xfrm>
          <a:off x="0" y="0"/>
          <a:ext cx="0" cy="0"/>
          <a:chOff x="0" y="0"/>
          <a:chExt cx="0" cy="0"/>
        </a:xfrm>
      </p:grpSpPr>
      <p:sp>
        <p:nvSpPr>
          <p:cNvPr id="32" name="Google Shape;353;p46">
            <a:extLst>
              <a:ext uri="{FF2B5EF4-FFF2-40B4-BE49-F238E27FC236}">
                <a16:creationId xmlns:a16="http://schemas.microsoft.com/office/drawing/2014/main" id="{0060A9DA-A4B4-690F-BC8E-08A7B6F96922}"/>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panose="020B0703020202090204" pitchFamily="34" charset="0"/>
              </a:rPr>
              <a:t>3. Progression of Fluency Skills</a:t>
            </a:r>
          </a:p>
        </p:txBody>
      </p:sp>
      <p:sp>
        <p:nvSpPr>
          <p:cNvPr id="22" name="TextBox 21">
            <a:extLst>
              <a:ext uri="{FF2B5EF4-FFF2-40B4-BE49-F238E27FC236}">
                <a16:creationId xmlns:a16="http://schemas.microsoft.com/office/drawing/2014/main" id="{01FCC64E-B33D-4A26-2E8B-1D73FB67099D}"/>
              </a:ext>
            </a:extLst>
          </p:cNvPr>
          <p:cNvSpPr txBox="1"/>
          <p:nvPr/>
        </p:nvSpPr>
        <p:spPr>
          <a:xfrm>
            <a:off x="411776"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Trebuchet MS"/>
              </a:rPr>
              <a:t>LESS COMPLEX</a:t>
            </a:r>
          </a:p>
        </p:txBody>
      </p:sp>
      <p:sp>
        <p:nvSpPr>
          <p:cNvPr id="24" name="Arrow: Right 11">
            <a:extLst>
              <a:ext uri="{FF2B5EF4-FFF2-40B4-BE49-F238E27FC236}">
                <a16:creationId xmlns:a16="http://schemas.microsoft.com/office/drawing/2014/main" id="{B112F4E4-F943-E6D3-DAEF-5A36E5FA94B4}"/>
              </a:ext>
              <a:ext uri="{C183D7F6-B498-43B3-948B-1728B52AA6E4}">
                <adec:decorative xmlns:adec="http://schemas.microsoft.com/office/drawing/2017/decorative" val="1"/>
              </a:ext>
            </a:extLst>
          </p:cNvPr>
          <p:cNvSpPr/>
          <p:nvPr/>
        </p:nvSpPr>
        <p:spPr>
          <a:xfrm>
            <a:off x="2226060" y="805528"/>
            <a:ext cx="4575663" cy="228600"/>
          </a:xfrm>
          <a:prstGeom prst="rightArrow">
            <a:avLst/>
          </a:prstGeom>
          <a:solidFill>
            <a:srgbClr val="27284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3" name="TextBox 22">
            <a:extLst>
              <a:ext uri="{FF2B5EF4-FFF2-40B4-BE49-F238E27FC236}">
                <a16:creationId xmlns:a16="http://schemas.microsoft.com/office/drawing/2014/main" id="{70DE7119-EAEB-7666-BF74-E1AEBE304349}"/>
              </a:ext>
            </a:extLst>
          </p:cNvPr>
          <p:cNvSpPr txBox="1"/>
          <p:nvPr/>
        </p:nvSpPr>
        <p:spPr>
          <a:xfrm>
            <a:off x="6804423"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b="1" dirty="0">
                <a:latin typeface="Trebuchet MS"/>
              </a:rPr>
              <a:t>MORE COMPLEX</a:t>
            </a:r>
            <a:endParaRPr lang="en-US" dirty="0"/>
          </a:p>
        </p:txBody>
      </p:sp>
      <p:graphicFrame>
        <p:nvGraphicFramePr>
          <p:cNvPr id="3" name="Table 2">
            <a:extLst>
              <a:ext uri="{FF2B5EF4-FFF2-40B4-BE49-F238E27FC236}">
                <a16:creationId xmlns:a16="http://schemas.microsoft.com/office/drawing/2014/main" id="{AC1A94AA-5ABD-07B7-6711-0BC18E0CA750}"/>
              </a:ext>
            </a:extLst>
          </p:cNvPr>
          <p:cNvGraphicFramePr>
            <a:graphicFrameLocks noGrp="1"/>
          </p:cNvGraphicFramePr>
          <p:nvPr>
            <p:extLst>
              <p:ext uri="{D42A27DB-BD31-4B8C-83A1-F6EECF244321}">
                <p14:modId xmlns:p14="http://schemas.microsoft.com/office/powerpoint/2010/main" val="2475851397"/>
              </p:ext>
            </p:extLst>
          </p:nvPr>
        </p:nvGraphicFramePr>
        <p:xfrm>
          <a:off x="233743" y="352873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Names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4" name="Table 3">
            <a:extLst>
              <a:ext uri="{FF2B5EF4-FFF2-40B4-BE49-F238E27FC236}">
                <a16:creationId xmlns:a16="http://schemas.microsoft.com/office/drawing/2014/main" id="{5EE23765-DB11-437B-52B8-6DD244EC934F}"/>
              </a:ext>
            </a:extLst>
          </p:cNvPr>
          <p:cNvGraphicFramePr>
            <a:graphicFrameLocks noGrp="1"/>
          </p:cNvGraphicFramePr>
          <p:nvPr>
            <p:extLst>
              <p:ext uri="{D42A27DB-BD31-4B8C-83A1-F6EECF244321}">
                <p14:modId xmlns:p14="http://schemas.microsoft.com/office/powerpoint/2010/main" val="3366969057"/>
              </p:ext>
            </p:extLst>
          </p:nvPr>
        </p:nvGraphicFramePr>
        <p:xfrm>
          <a:off x="1483423" y="322616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Sounds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5" name="Table 4">
            <a:extLst>
              <a:ext uri="{FF2B5EF4-FFF2-40B4-BE49-F238E27FC236}">
                <a16:creationId xmlns:a16="http://schemas.microsoft.com/office/drawing/2014/main" id="{E5DE72A5-EA06-976E-B71F-17CD74617DBD}"/>
              </a:ext>
            </a:extLst>
          </p:cNvPr>
          <p:cNvGraphicFramePr>
            <a:graphicFrameLocks noGrp="1"/>
          </p:cNvGraphicFramePr>
          <p:nvPr>
            <p:extLst>
              <p:ext uri="{D42A27DB-BD31-4B8C-83A1-F6EECF244321}">
                <p14:modId xmlns:p14="http://schemas.microsoft.com/office/powerpoint/2010/main" val="1959755058"/>
              </p:ext>
            </p:extLst>
          </p:nvPr>
        </p:nvGraphicFramePr>
        <p:xfrm>
          <a:off x="2733103" y="2923372"/>
          <a:ext cx="1194972" cy="685933"/>
        </p:xfrm>
        <a:graphic>
          <a:graphicData uri="http://schemas.openxmlformats.org/drawingml/2006/table">
            <a:tbl>
              <a:tblPr firstRow="1" bandRow="1">
                <a:tableStyleId>{5C22544A-7EE6-4342-B048-85BDC9FD1C3A}</a:tableStyleId>
              </a:tblPr>
              <a:tblGrid>
                <a:gridCol w="1194972">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7" name="Table 6">
            <a:extLst>
              <a:ext uri="{FF2B5EF4-FFF2-40B4-BE49-F238E27FC236}">
                <a16:creationId xmlns:a16="http://schemas.microsoft.com/office/drawing/2014/main" id="{4FC58328-6B13-86F1-7EB7-962C9B381F3C}"/>
              </a:ext>
            </a:extLst>
          </p:cNvPr>
          <p:cNvGraphicFramePr>
            <a:graphicFrameLocks noGrp="1"/>
          </p:cNvGraphicFramePr>
          <p:nvPr>
            <p:extLst>
              <p:ext uri="{D42A27DB-BD31-4B8C-83A1-F6EECF244321}">
                <p14:modId xmlns:p14="http://schemas.microsoft.com/office/powerpoint/2010/main" val="3161106442"/>
              </p:ext>
            </p:extLst>
          </p:nvPr>
        </p:nvGraphicFramePr>
        <p:xfrm>
          <a:off x="3962421" y="2571750"/>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 Parts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8" name="Table 7">
            <a:extLst>
              <a:ext uri="{FF2B5EF4-FFF2-40B4-BE49-F238E27FC236}">
                <a16:creationId xmlns:a16="http://schemas.microsoft.com/office/drawing/2014/main" id="{151F2B4A-CF5F-9F66-8133-C1AB1797B5FE}"/>
              </a:ext>
            </a:extLst>
          </p:cNvPr>
          <p:cNvGraphicFramePr>
            <a:graphicFrameLocks noGrp="1"/>
          </p:cNvGraphicFramePr>
          <p:nvPr>
            <p:extLst>
              <p:ext uri="{D42A27DB-BD31-4B8C-83A1-F6EECF244321}">
                <p14:modId xmlns:p14="http://schemas.microsoft.com/office/powerpoint/2010/main" val="170629045"/>
              </p:ext>
            </p:extLst>
          </p:nvPr>
        </p:nvGraphicFramePr>
        <p:xfrm>
          <a:off x="5215925" y="2265728"/>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Phrases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9" name="Table 8">
            <a:extLst>
              <a:ext uri="{FF2B5EF4-FFF2-40B4-BE49-F238E27FC236}">
                <a16:creationId xmlns:a16="http://schemas.microsoft.com/office/drawing/2014/main" id="{89B25B99-93BB-C7E6-C520-388D97593B43}"/>
              </a:ext>
            </a:extLst>
          </p:cNvPr>
          <p:cNvGraphicFramePr>
            <a:graphicFrameLocks noGrp="1"/>
          </p:cNvGraphicFramePr>
          <p:nvPr>
            <p:extLst>
              <p:ext uri="{D42A27DB-BD31-4B8C-83A1-F6EECF244321}">
                <p14:modId xmlns:p14="http://schemas.microsoft.com/office/powerpoint/2010/main" val="552684360"/>
              </p:ext>
            </p:extLst>
          </p:nvPr>
        </p:nvGraphicFramePr>
        <p:xfrm>
          <a:off x="6469429" y="1965546"/>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Sentences</a:t>
                      </a:r>
                    </a:p>
                    <a:p>
                      <a:endParaRPr lang="en-US" sz="1600" dirty="0">
                        <a:solidFill>
                          <a:srgbClr val="252540"/>
                        </a:solidFill>
                        <a:latin typeface="+mj-lt"/>
                      </a:endParaRP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11" name="Table 10">
            <a:extLst>
              <a:ext uri="{FF2B5EF4-FFF2-40B4-BE49-F238E27FC236}">
                <a16:creationId xmlns:a16="http://schemas.microsoft.com/office/drawing/2014/main" id="{6950AF24-CC0E-EC89-057C-54C221E41AEE}"/>
              </a:ext>
            </a:extLst>
          </p:cNvPr>
          <p:cNvGraphicFramePr>
            <a:graphicFrameLocks noGrp="1"/>
          </p:cNvGraphicFramePr>
          <p:nvPr>
            <p:extLst>
              <p:ext uri="{D42A27DB-BD31-4B8C-83A1-F6EECF244321}">
                <p14:modId xmlns:p14="http://schemas.microsoft.com/office/powerpoint/2010/main" val="2149662751"/>
              </p:ext>
            </p:extLst>
          </p:nvPr>
        </p:nvGraphicFramePr>
        <p:xfrm>
          <a:off x="7732786" y="1674312"/>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Connected</a:t>
                      </a:r>
                    </a:p>
                    <a:p>
                      <a:r>
                        <a:rPr lang="en-US" sz="1600" dirty="0">
                          <a:solidFill>
                            <a:srgbClr val="252540"/>
                          </a:solidFill>
                          <a:latin typeface="+mj-lt"/>
                        </a:rPr>
                        <a:t>Texts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sp>
        <p:nvSpPr>
          <p:cNvPr id="12" name="Right Triangle 11">
            <a:extLst>
              <a:ext uri="{FF2B5EF4-FFF2-40B4-BE49-F238E27FC236}">
                <a16:creationId xmlns:a16="http://schemas.microsoft.com/office/drawing/2014/main" id="{5BD9AD57-4F20-1B7E-EE8F-207CF151D6EA}"/>
              </a:ext>
              <a:ext uri="{C183D7F6-B498-43B3-948B-1728B52AA6E4}">
                <adec:decorative xmlns:adec="http://schemas.microsoft.com/office/drawing/2017/decorative" val="1"/>
              </a:ext>
            </a:extLst>
          </p:cNvPr>
          <p:cNvSpPr/>
          <p:nvPr/>
        </p:nvSpPr>
        <p:spPr>
          <a:xfrm rot="16200000">
            <a:off x="1220477" y="3262344"/>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3" name="Right Triangle 12">
            <a:extLst>
              <a:ext uri="{FF2B5EF4-FFF2-40B4-BE49-F238E27FC236}">
                <a16:creationId xmlns:a16="http://schemas.microsoft.com/office/drawing/2014/main" id="{0BA00703-3C10-54AB-340F-4FC8404D7FAB}"/>
              </a:ext>
              <a:ext uri="{C183D7F6-B498-43B3-948B-1728B52AA6E4}">
                <adec:decorative xmlns:adec="http://schemas.microsoft.com/office/drawing/2017/decorative" val="1"/>
              </a:ext>
            </a:extLst>
          </p:cNvPr>
          <p:cNvSpPr/>
          <p:nvPr/>
        </p:nvSpPr>
        <p:spPr>
          <a:xfrm rot="16200000">
            <a:off x="2467335" y="2967566"/>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4" name="Right Triangle 13">
            <a:extLst>
              <a:ext uri="{FF2B5EF4-FFF2-40B4-BE49-F238E27FC236}">
                <a16:creationId xmlns:a16="http://schemas.microsoft.com/office/drawing/2014/main" id="{197E15D1-F902-240D-CA3C-ED74E827BA59}"/>
              </a:ext>
              <a:ext uri="{C183D7F6-B498-43B3-948B-1728B52AA6E4}">
                <adec:decorative xmlns:adec="http://schemas.microsoft.com/office/drawing/2017/decorative" val="1"/>
              </a:ext>
            </a:extLst>
          </p:cNvPr>
          <p:cNvSpPr/>
          <p:nvPr/>
        </p:nvSpPr>
        <p:spPr>
          <a:xfrm rot="16200000">
            <a:off x="3699475" y="2658040"/>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5" name="Right Triangle 14">
            <a:extLst>
              <a:ext uri="{FF2B5EF4-FFF2-40B4-BE49-F238E27FC236}">
                <a16:creationId xmlns:a16="http://schemas.microsoft.com/office/drawing/2014/main" id="{D4B607B2-B9A4-E397-1EB6-5809962C5C97}"/>
              </a:ext>
              <a:ext uri="{C183D7F6-B498-43B3-948B-1728B52AA6E4}">
                <adec:decorative xmlns:adec="http://schemas.microsoft.com/office/drawing/2017/decorative" val="1"/>
              </a:ext>
            </a:extLst>
          </p:cNvPr>
          <p:cNvSpPr/>
          <p:nvPr/>
        </p:nvSpPr>
        <p:spPr>
          <a:xfrm rot="16200000">
            <a:off x="4952979" y="2308512"/>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6" name="Right Triangle 15">
            <a:extLst>
              <a:ext uri="{FF2B5EF4-FFF2-40B4-BE49-F238E27FC236}">
                <a16:creationId xmlns:a16="http://schemas.microsoft.com/office/drawing/2014/main" id="{93A51E3B-99F3-FA89-9F69-F7EA22141DB8}"/>
              </a:ext>
              <a:ext uri="{C183D7F6-B498-43B3-948B-1728B52AA6E4}">
                <adec:decorative xmlns:adec="http://schemas.microsoft.com/office/drawing/2017/decorative" val="1"/>
              </a:ext>
            </a:extLst>
          </p:cNvPr>
          <p:cNvSpPr/>
          <p:nvPr/>
        </p:nvSpPr>
        <p:spPr>
          <a:xfrm rot="16200000">
            <a:off x="6206085" y="2000119"/>
            <a:ext cx="229396"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pic>
        <p:nvPicPr>
          <p:cNvPr id="20" name="Picture 19">
            <a:extLst>
              <a:ext uri="{FF2B5EF4-FFF2-40B4-BE49-F238E27FC236}">
                <a16:creationId xmlns:a16="http://schemas.microsoft.com/office/drawing/2014/main" id="{211F46F5-D31E-337D-4266-3B49264A8832}"/>
              </a:ext>
              <a:ext uri="{C183D7F6-B498-43B3-948B-1728B52AA6E4}">
                <adec:decorative xmlns:adec="http://schemas.microsoft.com/office/drawing/2017/decorative" val="1"/>
              </a:ext>
            </a:extLst>
          </p:cNvPr>
          <p:cNvPicPr>
            <a:picLocks/>
          </p:cNvPicPr>
          <p:nvPr/>
        </p:nvPicPr>
        <p:blipFill>
          <a:blip r:embed="rId3"/>
          <a:stretch>
            <a:fillRect/>
          </a:stretch>
        </p:blipFill>
        <p:spPr>
          <a:xfrm>
            <a:off x="7474620" y="1700316"/>
            <a:ext cx="228600" cy="231886"/>
          </a:xfrm>
          <a:prstGeom prst="rect">
            <a:avLst/>
          </a:prstGeom>
        </p:spPr>
      </p:pic>
      <p:sp>
        <p:nvSpPr>
          <p:cNvPr id="26" name="TextBox 25">
            <a:extLst>
              <a:ext uri="{FF2B5EF4-FFF2-40B4-BE49-F238E27FC236}">
                <a16:creationId xmlns:a16="http://schemas.microsoft.com/office/drawing/2014/main" id="{73BA3DAE-83AD-C262-8D89-5589C1DD5EF7}"/>
              </a:ext>
            </a:extLst>
          </p:cNvPr>
          <p:cNvSpPr txBox="1"/>
          <p:nvPr/>
        </p:nvSpPr>
        <p:spPr>
          <a:xfrm>
            <a:off x="5181579" y="3180334"/>
            <a:ext cx="3780832" cy="400110"/>
          </a:xfrm>
          <a:prstGeom prst="rect">
            <a:avLst/>
          </a:prstGeom>
          <a:noFill/>
        </p:spPr>
        <p:txBody>
          <a:bodyPr wrap="square" rtlCol="0">
            <a:spAutoFit/>
          </a:bodyPr>
          <a:lstStyle/>
          <a:p>
            <a:pPr algn="ctr"/>
            <a:r>
              <a:rPr lang="en-US" sz="1800" dirty="0">
                <a:solidFill>
                  <a:srgbClr val="252540"/>
                </a:solidFill>
                <a:latin typeface="+mj-lt"/>
              </a:rPr>
              <a:t>The frog jumped into the pond. </a:t>
            </a:r>
            <a:r>
              <a:rPr lang="en-US" sz="2000" b="1" dirty="0">
                <a:solidFill>
                  <a:srgbClr val="252540"/>
                </a:solidFill>
                <a:highlight>
                  <a:srgbClr val="FFFF00"/>
                </a:highlight>
                <a:latin typeface="+mj-lt"/>
              </a:rPr>
              <a:t>/</a:t>
            </a:r>
            <a:endParaRPr lang="en-US" sz="1800" b="1" dirty="0">
              <a:solidFill>
                <a:srgbClr val="252540"/>
              </a:solidFill>
              <a:highlight>
                <a:srgbClr val="FFFF00"/>
              </a:highlight>
              <a:latin typeface="+mj-lt"/>
            </a:endParaRPr>
          </a:p>
        </p:txBody>
      </p:sp>
      <p:sp>
        <p:nvSpPr>
          <p:cNvPr id="29" name="Oval 28">
            <a:extLst>
              <a:ext uri="{FF2B5EF4-FFF2-40B4-BE49-F238E27FC236}">
                <a16:creationId xmlns:a16="http://schemas.microsoft.com/office/drawing/2014/main" id="{3A80AA7E-2ECF-A0C1-A695-4C73EC78D7CF}"/>
              </a:ext>
              <a:ext uri="{C183D7F6-B498-43B3-948B-1728B52AA6E4}">
                <adec:decorative xmlns:adec="http://schemas.microsoft.com/office/drawing/2017/decorative" val="1"/>
              </a:ext>
            </a:extLst>
          </p:cNvPr>
          <p:cNvSpPr/>
          <p:nvPr/>
        </p:nvSpPr>
        <p:spPr>
          <a:xfrm>
            <a:off x="6398441" y="1804506"/>
            <a:ext cx="1371600" cy="914400"/>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E516871-6A6D-6844-AA59-E1BCF0390957}"/>
              </a:ext>
            </a:extLst>
          </p:cNvPr>
          <p:cNvSpPr txBox="1"/>
          <p:nvPr/>
        </p:nvSpPr>
        <p:spPr>
          <a:xfrm>
            <a:off x="6812583" y="4130707"/>
            <a:ext cx="2331417" cy="230832"/>
          </a:xfrm>
          <a:prstGeom prst="rect">
            <a:avLst/>
          </a:prstGeom>
          <a:noFill/>
        </p:spPr>
        <p:txBody>
          <a:bodyPr wrap="square" rtlCol="0">
            <a:spAutoFit/>
          </a:bodyPr>
          <a:lstStyle/>
          <a:p>
            <a:pPr algn="r"/>
            <a:r>
              <a:rPr lang="en-US" sz="900" dirty="0">
                <a:latin typeface="+mj-lt"/>
              </a:rPr>
              <a:t>(Wolf &amp; Katzir-Cohen, 2001</a:t>
            </a:r>
            <a:r>
              <a:rPr lang="en-US" sz="900" dirty="0"/>
              <a:t>)</a:t>
            </a:r>
          </a:p>
        </p:txBody>
      </p:sp>
    </p:spTree>
    <p:extLst>
      <p:ext uri="{BB962C8B-B14F-4D97-AF65-F5344CB8AC3E}">
        <p14:creationId xmlns:p14="http://schemas.microsoft.com/office/powerpoint/2010/main" val="2293737068"/>
      </p:ext>
    </p:extLst>
  </p:cSld>
  <p:clrMapOvr>
    <a:masterClrMapping/>
  </p:clrMapOvr>
  <mc:AlternateContent xmlns:mc="http://schemas.openxmlformats.org/markup-compatibility/2006" xmlns:p14="http://schemas.microsoft.com/office/powerpoint/2010/main">
    <mc:Choice Requires="p14">
      <p:transition p14:dur="250" advClick="0" advTm="42000"/>
    </mc:Choice>
    <mc:Fallback xmlns="">
      <p:transition advClick="0" advTm="4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38CAA-D9E7-8545-93F5-79E7B951FF07}"/>
              </a:ext>
            </a:extLst>
          </p:cNvPr>
          <p:cNvSpPr>
            <a:spLocks noGrp="1"/>
          </p:cNvSpPr>
          <p:nvPr>
            <p:ph type="title" idx="3"/>
          </p:nvPr>
        </p:nvSpPr>
        <p:spPr>
          <a:xfrm>
            <a:off x="1889" y="2747981"/>
            <a:ext cx="6277540" cy="1617617"/>
          </a:xfrm>
        </p:spPr>
        <p:txBody>
          <a:bodyPr spcFirstLastPara="1" wrap="square" lIns="0" tIns="0" rIns="0" bIns="0" anchor="ctr" anchorCtr="0">
            <a:noAutofit/>
          </a:bodyPr>
          <a:lstStyle/>
          <a:p>
            <a:r>
              <a:rPr lang="en-US" sz="2800" b="1" kern="1200" dirty="0">
                <a:solidFill>
                  <a:schemeClr val="bg2"/>
                </a:solidFill>
                <a:latin typeface="+mj-lt"/>
                <a:ea typeface="+mn-ea"/>
                <a:cs typeface="+mn-cs"/>
                <a:sym typeface="Arial"/>
              </a:rPr>
              <a:t>Reading Fluency</a:t>
            </a:r>
            <a:endParaRPr lang="en-US" sz="2800" b="1" kern="1200" dirty="0">
              <a:solidFill>
                <a:schemeClr val="bg2"/>
              </a:solidFill>
              <a:latin typeface="Arial"/>
              <a:cs typeface="Arial"/>
            </a:endParaRPr>
          </a:p>
        </p:txBody>
      </p:sp>
      <p:sp>
        <p:nvSpPr>
          <p:cNvPr id="8" name="Title 2">
            <a:extLst>
              <a:ext uri="{FF2B5EF4-FFF2-40B4-BE49-F238E27FC236}">
                <a16:creationId xmlns:a16="http://schemas.microsoft.com/office/drawing/2014/main" id="{7F4CA896-A962-6E1F-4342-EE01BFCAADDA}"/>
              </a:ext>
            </a:extLst>
          </p:cNvPr>
          <p:cNvSpPr>
            <a:spLocks noGrp="1"/>
          </p:cNvSpPr>
          <p:nvPr/>
        </p:nvSpPr>
        <p:spPr>
          <a:xfrm>
            <a:off x="22214" y="1913955"/>
            <a:ext cx="6252752" cy="8224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200"/>
              <a:buFont typeface="Roboto"/>
              <a:buNone/>
              <a:defRPr sz="4000" b="0" i="0" u="none" strike="noStrike" cap="none">
                <a:solidFill>
                  <a:schemeClr val="lt1"/>
                </a:solidFill>
                <a:latin typeface="Trebuchet MS" panose="020B0603020202020204" pitchFamily="34" charset="0"/>
                <a:ea typeface="Roboto"/>
                <a:cs typeface="Roboto"/>
                <a:sym typeface="Roboto"/>
              </a:defRPr>
            </a:lvl1pPr>
            <a:lvl2pPr marR="0" lvl="1"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R="0" lvl="2"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R="0" lvl="3"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R="0" lvl="4"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R="0" lvl="5"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R="0" lvl="6"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R="0" lvl="7"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R="0" lvl="8"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r>
              <a:rPr lang="en-US" sz="2400" dirty="0">
                <a:latin typeface="Trebuchet MS"/>
              </a:rPr>
              <a:t>The Colorado READ Act and</a:t>
            </a:r>
            <a:br>
              <a:rPr lang="en-US" sz="2400" dirty="0">
                <a:latin typeface="Trebuchet MS"/>
              </a:rPr>
            </a:br>
            <a:r>
              <a:rPr lang="en-US" sz="2400" dirty="0">
                <a:latin typeface="Trebuchet MS"/>
              </a:rPr>
              <a:t>the Science of Reading for Families</a:t>
            </a:r>
            <a:endParaRPr lang="en-US" sz="2400" dirty="0"/>
          </a:p>
        </p:txBody>
      </p:sp>
      <p:pic>
        <p:nvPicPr>
          <p:cNvPr id="2" name="Picture 2">
            <a:extLst>
              <a:ext uri="{FF2B5EF4-FFF2-40B4-BE49-F238E27FC236}">
                <a16:creationId xmlns:a16="http://schemas.microsoft.com/office/drawing/2014/main" id="{56433EEC-1BB9-44B0-7D57-1D45283D3F9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2" y="87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a16="http://schemas.microsoft.com/office/drawing/2014/main" id="{E400FA9D-4226-E515-D3E9-2B68035908CE}"/>
              </a:ext>
            </a:extLst>
          </p:cNvPr>
          <p:cNvSpPr>
            <a:spLocks noGrp="1"/>
          </p:cNvSpPr>
          <p:nvPr>
            <p:ph type="pic" sz="quarter" idx="13"/>
          </p:nvPr>
        </p:nvSpPr>
        <p:spPr/>
        <p:txBody>
          <a:bodyPr/>
          <a:lstStyle/>
          <a:p>
            <a:endParaRPr lang="en-US" dirty="0"/>
          </a:p>
        </p:txBody>
      </p:sp>
      <p:pic>
        <p:nvPicPr>
          <p:cNvPr id="6" name="Picture Placeholder 5" descr="Parents holding their child">
            <a:extLst>
              <a:ext uri="{FF2B5EF4-FFF2-40B4-BE49-F238E27FC236}">
                <a16:creationId xmlns:a16="http://schemas.microsoft.com/office/drawing/2014/main" id="{A653A1F8-B252-A68F-1429-FAA40FA4DF7F}"/>
              </a:ext>
            </a:extLst>
          </p:cNvPr>
          <p:cNvPicPr>
            <a:picLocks noChangeAspect="1"/>
          </p:cNvPicPr>
          <p:nvPr/>
        </p:nvPicPr>
        <p:blipFill>
          <a:blip r:embed="rId4"/>
          <a:srcRect l="28259" r="23720"/>
          <a:stretch>
            <a:fillRect/>
          </a:stretch>
        </p:blipFill>
        <p:spPr>
          <a:xfrm>
            <a:off x="5897462" y="0"/>
            <a:ext cx="3246538" cy="4379913"/>
          </a:xfrm>
          <a:prstGeom prst="rect">
            <a:avLst/>
          </a:prstGeom>
          <a:solidFill>
            <a:schemeClr val="tx2"/>
          </a:solidFill>
          <a:ln>
            <a:noFill/>
          </a:ln>
        </p:spPr>
      </p:pic>
    </p:spTree>
    <p:extLst>
      <p:ext uri="{BB962C8B-B14F-4D97-AF65-F5344CB8AC3E}">
        <p14:creationId xmlns:p14="http://schemas.microsoft.com/office/powerpoint/2010/main" val="117978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01D2D1A1-DB30-CE72-4B73-81A4EB9F3C0C}"/>
            </a:ext>
          </a:extLst>
        </p:cNvPr>
        <p:cNvGrpSpPr/>
        <p:nvPr/>
      </p:nvGrpSpPr>
      <p:grpSpPr>
        <a:xfrm>
          <a:off x="0" y="0"/>
          <a:ext cx="0" cy="0"/>
          <a:chOff x="0" y="0"/>
          <a:chExt cx="0" cy="0"/>
        </a:xfrm>
      </p:grpSpPr>
      <p:sp>
        <p:nvSpPr>
          <p:cNvPr id="17" name="Google Shape;353;p46">
            <a:extLst>
              <a:ext uri="{FF2B5EF4-FFF2-40B4-BE49-F238E27FC236}">
                <a16:creationId xmlns:a16="http://schemas.microsoft.com/office/drawing/2014/main" id="{62350CBF-6F02-A8D7-C075-704D097D7DA1}"/>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panose="020B0703020202090204" pitchFamily="34" charset="0"/>
              </a:rPr>
              <a:t>4. Progression of Fluency Skills</a:t>
            </a:r>
          </a:p>
        </p:txBody>
      </p:sp>
      <p:sp>
        <p:nvSpPr>
          <p:cNvPr id="22" name="TextBox 21">
            <a:extLst>
              <a:ext uri="{FF2B5EF4-FFF2-40B4-BE49-F238E27FC236}">
                <a16:creationId xmlns:a16="http://schemas.microsoft.com/office/drawing/2014/main" id="{18F5A430-0DF5-4FB5-211A-B7DF75CA9D5F}"/>
              </a:ext>
            </a:extLst>
          </p:cNvPr>
          <p:cNvSpPr txBox="1"/>
          <p:nvPr/>
        </p:nvSpPr>
        <p:spPr>
          <a:xfrm>
            <a:off x="411776"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Trebuchet MS"/>
              </a:rPr>
              <a:t>LESS COMPLEX</a:t>
            </a:r>
          </a:p>
        </p:txBody>
      </p:sp>
      <p:sp>
        <p:nvSpPr>
          <p:cNvPr id="24" name="Arrow: Right 11">
            <a:extLst>
              <a:ext uri="{FF2B5EF4-FFF2-40B4-BE49-F238E27FC236}">
                <a16:creationId xmlns:a16="http://schemas.microsoft.com/office/drawing/2014/main" id="{F99D438E-2C4D-9E92-8F57-5B5E1B4D0733}"/>
              </a:ext>
              <a:ext uri="{C183D7F6-B498-43B3-948B-1728B52AA6E4}">
                <adec:decorative xmlns:adec="http://schemas.microsoft.com/office/drawing/2017/decorative" val="1"/>
              </a:ext>
            </a:extLst>
          </p:cNvPr>
          <p:cNvSpPr/>
          <p:nvPr/>
        </p:nvSpPr>
        <p:spPr>
          <a:xfrm>
            <a:off x="2226060" y="805528"/>
            <a:ext cx="4575663" cy="228600"/>
          </a:xfrm>
          <a:prstGeom prst="rightArrow">
            <a:avLst/>
          </a:prstGeom>
          <a:solidFill>
            <a:srgbClr val="27284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3" name="TextBox 22">
            <a:extLst>
              <a:ext uri="{FF2B5EF4-FFF2-40B4-BE49-F238E27FC236}">
                <a16:creationId xmlns:a16="http://schemas.microsoft.com/office/drawing/2014/main" id="{86CF7E25-BD2F-9EB4-F4BB-A4B33E40B068}"/>
              </a:ext>
            </a:extLst>
          </p:cNvPr>
          <p:cNvSpPr txBox="1"/>
          <p:nvPr/>
        </p:nvSpPr>
        <p:spPr>
          <a:xfrm>
            <a:off x="6804423" y="732900"/>
            <a:ext cx="1854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b="1" dirty="0">
                <a:latin typeface="Trebuchet MS"/>
              </a:rPr>
              <a:t>MORE COMPLEX</a:t>
            </a:r>
            <a:endParaRPr lang="en-US" dirty="0"/>
          </a:p>
        </p:txBody>
      </p:sp>
      <p:graphicFrame>
        <p:nvGraphicFramePr>
          <p:cNvPr id="3" name="Table 2">
            <a:extLst>
              <a:ext uri="{FF2B5EF4-FFF2-40B4-BE49-F238E27FC236}">
                <a16:creationId xmlns:a16="http://schemas.microsoft.com/office/drawing/2014/main" id="{05D0E1DF-AE70-F56E-E23F-0AB53A1DCC9B}"/>
              </a:ext>
            </a:extLst>
          </p:cNvPr>
          <p:cNvGraphicFramePr>
            <a:graphicFrameLocks noGrp="1"/>
          </p:cNvGraphicFramePr>
          <p:nvPr/>
        </p:nvGraphicFramePr>
        <p:xfrm>
          <a:off x="233743" y="352873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Names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4" name="Table 3">
            <a:extLst>
              <a:ext uri="{FF2B5EF4-FFF2-40B4-BE49-F238E27FC236}">
                <a16:creationId xmlns:a16="http://schemas.microsoft.com/office/drawing/2014/main" id="{879C5415-1CAB-9B74-78C5-4863AD005B4E}"/>
              </a:ext>
            </a:extLst>
          </p:cNvPr>
          <p:cNvGraphicFramePr>
            <a:graphicFrameLocks noGrp="1"/>
          </p:cNvGraphicFramePr>
          <p:nvPr/>
        </p:nvGraphicFramePr>
        <p:xfrm>
          <a:off x="1483423" y="3226169"/>
          <a:ext cx="1215334" cy="685933"/>
        </p:xfrm>
        <a:graphic>
          <a:graphicData uri="http://schemas.openxmlformats.org/drawingml/2006/table">
            <a:tbl>
              <a:tblPr firstRow="1" bandRow="1">
                <a:tableStyleId>{5C22544A-7EE6-4342-B048-85BDC9FD1C3A}</a:tableStyleId>
              </a:tblPr>
              <a:tblGrid>
                <a:gridCol w="1215334">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Letter</a:t>
                      </a:r>
                    </a:p>
                    <a:p>
                      <a:r>
                        <a:rPr lang="en-US" sz="1800" dirty="0">
                          <a:solidFill>
                            <a:srgbClr val="252540"/>
                          </a:solidFill>
                          <a:latin typeface="+mj-lt"/>
                        </a:rPr>
                        <a:t>Sounds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5" name="Table 4">
            <a:extLst>
              <a:ext uri="{FF2B5EF4-FFF2-40B4-BE49-F238E27FC236}">
                <a16:creationId xmlns:a16="http://schemas.microsoft.com/office/drawing/2014/main" id="{49B61837-28C0-5C45-CD6B-DA5BC5724533}"/>
              </a:ext>
            </a:extLst>
          </p:cNvPr>
          <p:cNvGraphicFramePr>
            <a:graphicFrameLocks noGrp="1"/>
          </p:cNvGraphicFramePr>
          <p:nvPr/>
        </p:nvGraphicFramePr>
        <p:xfrm>
          <a:off x="2733103" y="2923372"/>
          <a:ext cx="1194972" cy="685933"/>
        </p:xfrm>
        <a:graphic>
          <a:graphicData uri="http://schemas.openxmlformats.org/drawingml/2006/table">
            <a:tbl>
              <a:tblPr firstRow="1" bandRow="1">
                <a:tableStyleId>{5C22544A-7EE6-4342-B048-85BDC9FD1C3A}</a:tableStyleId>
              </a:tblPr>
              <a:tblGrid>
                <a:gridCol w="1194972">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7" name="Table 6">
            <a:extLst>
              <a:ext uri="{FF2B5EF4-FFF2-40B4-BE49-F238E27FC236}">
                <a16:creationId xmlns:a16="http://schemas.microsoft.com/office/drawing/2014/main" id="{EB24CCC0-A650-7646-5616-47E30E62D515}"/>
              </a:ext>
            </a:extLst>
          </p:cNvPr>
          <p:cNvGraphicFramePr>
            <a:graphicFrameLocks noGrp="1"/>
          </p:cNvGraphicFramePr>
          <p:nvPr/>
        </p:nvGraphicFramePr>
        <p:xfrm>
          <a:off x="3962421" y="2571750"/>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Word Parts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8" name="Table 7">
            <a:extLst>
              <a:ext uri="{FF2B5EF4-FFF2-40B4-BE49-F238E27FC236}">
                <a16:creationId xmlns:a16="http://schemas.microsoft.com/office/drawing/2014/main" id="{B7DA236C-E63F-29A0-B682-32CC110BF6FE}"/>
              </a:ext>
            </a:extLst>
          </p:cNvPr>
          <p:cNvGraphicFramePr>
            <a:graphicFrameLocks noGrp="1"/>
          </p:cNvGraphicFramePr>
          <p:nvPr/>
        </p:nvGraphicFramePr>
        <p:xfrm>
          <a:off x="5215925" y="2265728"/>
          <a:ext cx="1219158" cy="685933"/>
        </p:xfrm>
        <a:graphic>
          <a:graphicData uri="http://schemas.openxmlformats.org/drawingml/2006/table">
            <a:tbl>
              <a:tblPr firstRow="1" bandRow="1">
                <a:tableStyleId>{5C22544A-7EE6-4342-B048-85BDC9FD1C3A}</a:tableStyleId>
              </a:tblPr>
              <a:tblGrid>
                <a:gridCol w="1219158">
                  <a:extLst>
                    <a:ext uri="{9D8B030D-6E8A-4147-A177-3AD203B41FA5}">
                      <a16:colId xmlns:a16="http://schemas.microsoft.com/office/drawing/2014/main" val="2968289947"/>
                    </a:ext>
                  </a:extLst>
                </a:gridCol>
              </a:tblGrid>
              <a:tr h="685933">
                <a:tc>
                  <a:txBody>
                    <a:bodyPr/>
                    <a:lstStyle/>
                    <a:p>
                      <a:r>
                        <a:rPr lang="en-US" sz="1800" dirty="0">
                          <a:solidFill>
                            <a:srgbClr val="252540"/>
                          </a:solidFill>
                          <a:latin typeface="+mj-lt"/>
                        </a:rPr>
                        <a:t>Phrases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9" name="Table 8">
            <a:extLst>
              <a:ext uri="{FF2B5EF4-FFF2-40B4-BE49-F238E27FC236}">
                <a16:creationId xmlns:a16="http://schemas.microsoft.com/office/drawing/2014/main" id="{2EB1F7B7-FF48-9C01-AB04-2B40BDF3CB72}"/>
              </a:ext>
            </a:extLst>
          </p:cNvPr>
          <p:cNvGraphicFramePr>
            <a:graphicFrameLocks noGrp="1"/>
          </p:cNvGraphicFramePr>
          <p:nvPr/>
        </p:nvGraphicFramePr>
        <p:xfrm>
          <a:off x="6469429" y="1965546"/>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Sentences</a:t>
                      </a:r>
                    </a:p>
                    <a:p>
                      <a:endParaRPr lang="en-US" sz="1600" dirty="0">
                        <a:solidFill>
                          <a:srgbClr val="252540"/>
                        </a:solidFill>
                        <a:latin typeface="+mj-lt"/>
                      </a:endParaRP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graphicFrame>
        <p:nvGraphicFramePr>
          <p:cNvPr id="11" name="Table 10">
            <a:extLst>
              <a:ext uri="{FF2B5EF4-FFF2-40B4-BE49-F238E27FC236}">
                <a16:creationId xmlns:a16="http://schemas.microsoft.com/office/drawing/2014/main" id="{3ED94D31-E858-C3C5-2BF2-8DA3B4E4B09F}"/>
              </a:ext>
            </a:extLst>
          </p:cNvPr>
          <p:cNvGraphicFramePr>
            <a:graphicFrameLocks noGrp="1"/>
          </p:cNvGraphicFramePr>
          <p:nvPr/>
        </p:nvGraphicFramePr>
        <p:xfrm>
          <a:off x="7732786" y="1674312"/>
          <a:ext cx="1229625" cy="685933"/>
        </p:xfrm>
        <a:graphic>
          <a:graphicData uri="http://schemas.openxmlformats.org/drawingml/2006/table">
            <a:tbl>
              <a:tblPr firstRow="1" bandRow="1">
                <a:tableStyleId>{5C22544A-7EE6-4342-B048-85BDC9FD1C3A}</a:tableStyleId>
              </a:tblPr>
              <a:tblGrid>
                <a:gridCol w="1229625">
                  <a:extLst>
                    <a:ext uri="{9D8B030D-6E8A-4147-A177-3AD203B41FA5}">
                      <a16:colId xmlns:a16="http://schemas.microsoft.com/office/drawing/2014/main" val="2968289947"/>
                    </a:ext>
                  </a:extLst>
                </a:gridCol>
              </a:tblGrid>
              <a:tr h="685933">
                <a:tc>
                  <a:txBody>
                    <a:bodyPr/>
                    <a:lstStyle/>
                    <a:p>
                      <a:r>
                        <a:rPr lang="en-US" sz="1600" dirty="0">
                          <a:solidFill>
                            <a:srgbClr val="252540"/>
                          </a:solidFill>
                          <a:latin typeface="+mj-lt"/>
                        </a:rPr>
                        <a:t>Connected</a:t>
                      </a:r>
                    </a:p>
                    <a:p>
                      <a:r>
                        <a:rPr lang="en-US" sz="1600" dirty="0">
                          <a:solidFill>
                            <a:srgbClr val="252540"/>
                          </a:solidFill>
                          <a:latin typeface="+mj-lt"/>
                        </a:rPr>
                        <a:t>Texts</a:t>
                      </a:r>
                    </a:p>
                  </a:txBody>
                  <a:tcPr>
                    <a:lnL w="76200" cap="flat" cmpd="sng" algn="ctr">
                      <a:solidFill>
                        <a:srgbClr val="252540"/>
                      </a:solidFill>
                      <a:prstDash val="solid"/>
                      <a:round/>
                      <a:headEnd type="none" w="med" len="med"/>
                      <a:tailEnd type="none" w="med" len="med"/>
                    </a:lnL>
                    <a:lnT w="76200" cap="flat" cmpd="sng" algn="ctr">
                      <a:solidFill>
                        <a:srgbClr val="252540"/>
                      </a:solidFill>
                      <a:prstDash val="solid"/>
                      <a:round/>
                      <a:headEnd type="none" w="med" len="med"/>
                      <a:tailEnd type="none" w="med" len="med"/>
                    </a:lnT>
                    <a:noFill/>
                  </a:tcPr>
                </a:tc>
                <a:extLst>
                  <a:ext uri="{0D108BD9-81ED-4DB2-BD59-A6C34878D82A}">
                    <a16:rowId xmlns:a16="http://schemas.microsoft.com/office/drawing/2014/main" val="274074912"/>
                  </a:ext>
                </a:extLst>
              </a:tr>
            </a:tbl>
          </a:graphicData>
        </a:graphic>
      </p:graphicFrame>
      <p:sp>
        <p:nvSpPr>
          <p:cNvPr id="12" name="Right Triangle 11">
            <a:extLst>
              <a:ext uri="{FF2B5EF4-FFF2-40B4-BE49-F238E27FC236}">
                <a16:creationId xmlns:a16="http://schemas.microsoft.com/office/drawing/2014/main" id="{DBCA8C2A-4957-8489-2941-6254A655FB2A}"/>
              </a:ext>
              <a:ext uri="{C183D7F6-B498-43B3-948B-1728B52AA6E4}">
                <adec:decorative xmlns:adec="http://schemas.microsoft.com/office/drawing/2017/decorative" val="1"/>
              </a:ext>
            </a:extLst>
          </p:cNvPr>
          <p:cNvSpPr/>
          <p:nvPr/>
        </p:nvSpPr>
        <p:spPr>
          <a:xfrm rot="16200000">
            <a:off x="1220477" y="3262344"/>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3" name="Right Triangle 12">
            <a:extLst>
              <a:ext uri="{FF2B5EF4-FFF2-40B4-BE49-F238E27FC236}">
                <a16:creationId xmlns:a16="http://schemas.microsoft.com/office/drawing/2014/main" id="{0CDB9186-D123-82E6-C2D1-62719EDFC797}"/>
              </a:ext>
              <a:ext uri="{C183D7F6-B498-43B3-948B-1728B52AA6E4}">
                <adec:decorative xmlns:adec="http://schemas.microsoft.com/office/drawing/2017/decorative" val="1"/>
              </a:ext>
            </a:extLst>
          </p:cNvPr>
          <p:cNvSpPr/>
          <p:nvPr/>
        </p:nvSpPr>
        <p:spPr>
          <a:xfrm rot="16200000">
            <a:off x="2467335" y="2967566"/>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4" name="Right Triangle 13">
            <a:extLst>
              <a:ext uri="{FF2B5EF4-FFF2-40B4-BE49-F238E27FC236}">
                <a16:creationId xmlns:a16="http://schemas.microsoft.com/office/drawing/2014/main" id="{EFF43B5B-471F-E733-5CC2-A3C2C91BCE97}"/>
              </a:ext>
              <a:ext uri="{C183D7F6-B498-43B3-948B-1728B52AA6E4}">
                <adec:decorative xmlns:adec="http://schemas.microsoft.com/office/drawing/2017/decorative" val="1"/>
              </a:ext>
            </a:extLst>
          </p:cNvPr>
          <p:cNvSpPr/>
          <p:nvPr/>
        </p:nvSpPr>
        <p:spPr>
          <a:xfrm rot="16200000">
            <a:off x="3699475" y="2658040"/>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5" name="Right Triangle 14">
            <a:extLst>
              <a:ext uri="{FF2B5EF4-FFF2-40B4-BE49-F238E27FC236}">
                <a16:creationId xmlns:a16="http://schemas.microsoft.com/office/drawing/2014/main" id="{A41EF0F7-E424-F047-1BC2-977D11BBF8AA}"/>
              </a:ext>
              <a:ext uri="{C183D7F6-B498-43B3-948B-1728B52AA6E4}">
                <adec:decorative xmlns:adec="http://schemas.microsoft.com/office/drawing/2017/decorative" val="1"/>
              </a:ext>
            </a:extLst>
          </p:cNvPr>
          <p:cNvSpPr/>
          <p:nvPr/>
        </p:nvSpPr>
        <p:spPr>
          <a:xfrm rot="16200000">
            <a:off x="4952979" y="2308512"/>
            <a:ext cx="228600"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sp>
        <p:nvSpPr>
          <p:cNvPr id="16" name="Right Triangle 15">
            <a:extLst>
              <a:ext uri="{FF2B5EF4-FFF2-40B4-BE49-F238E27FC236}">
                <a16:creationId xmlns:a16="http://schemas.microsoft.com/office/drawing/2014/main" id="{A50E1A61-25E2-B650-B99C-C1ADFD1544CB}"/>
              </a:ext>
              <a:ext uri="{C183D7F6-B498-43B3-948B-1728B52AA6E4}">
                <adec:decorative xmlns:adec="http://schemas.microsoft.com/office/drawing/2017/decorative" val="1"/>
              </a:ext>
            </a:extLst>
          </p:cNvPr>
          <p:cNvSpPr/>
          <p:nvPr/>
        </p:nvSpPr>
        <p:spPr>
          <a:xfrm rot="16200000">
            <a:off x="6206085" y="2000119"/>
            <a:ext cx="229396" cy="2286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3AEDC"/>
              </a:solidFill>
            </a:endParaRPr>
          </a:p>
        </p:txBody>
      </p:sp>
      <p:pic>
        <p:nvPicPr>
          <p:cNvPr id="20" name="Picture 19">
            <a:extLst>
              <a:ext uri="{FF2B5EF4-FFF2-40B4-BE49-F238E27FC236}">
                <a16:creationId xmlns:a16="http://schemas.microsoft.com/office/drawing/2014/main" id="{BC957098-6AC7-1BF9-BBD6-C65AF83754AC}"/>
              </a:ext>
              <a:ext uri="{C183D7F6-B498-43B3-948B-1728B52AA6E4}">
                <adec:decorative xmlns:adec="http://schemas.microsoft.com/office/drawing/2017/decorative" val="1"/>
              </a:ext>
            </a:extLst>
          </p:cNvPr>
          <p:cNvPicPr>
            <a:picLocks/>
          </p:cNvPicPr>
          <p:nvPr/>
        </p:nvPicPr>
        <p:blipFill>
          <a:blip r:embed="rId3"/>
          <a:stretch>
            <a:fillRect/>
          </a:stretch>
        </p:blipFill>
        <p:spPr>
          <a:xfrm>
            <a:off x="7474620" y="1700316"/>
            <a:ext cx="228600" cy="231886"/>
          </a:xfrm>
          <a:prstGeom prst="rect">
            <a:avLst/>
          </a:prstGeom>
        </p:spPr>
      </p:pic>
      <p:sp>
        <p:nvSpPr>
          <p:cNvPr id="26" name="TextBox 25">
            <a:extLst>
              <a:ext uri="{FF2B5EF4-FFF2-40B4-BE49-F238E27FC236}">
                <a16:creationId xmlns:a16="http://schemas.microsoft.com/office/drawing/2014/main" id="{4B9DD3F3-342C-18D6-2686-A75A9C8CA79A}"/>
              </a:ext>
            </a:extLst>
          </p:cNvPr>
          <p:cNvSpPr txBox="1"/>
          <p:nvPr/>
        </p:nvSpPr>
        <p:spPr>
          <a:xfrm>
            <a:off x="5181579" y="3180334"/>
            <a:ext cx="3780832" cy="677108"/>
          </a:xfrm>
          <a:prstGeom prst="rect">
            <a:avLst/>
          </a:prstGeom>
          <a:noFill/>
        </p:spPr>
        <p:txBody>
          <a:bodyPr wrap="square" rtlCol="0">
            <a:spAutoFit/>
          </a:bodyPr>
          <a:lstStyle/>
          <a:p>
            <a:pPr algn="ctr"/>
            <a:r>
              <a:rPr lang="en-US" sz="1800" dirty="0">
                <a:solidFill>
                  <a:srgbClr val="252540"/>
                </a:solidFill>
                <a:latin typeface="+mj-lt"/>
              </a:rPr>
              <a:t>The frog jumped into the pond. </a:t>
            </a:r>
          </a:p>
          <a:p>
            <a:pPr algn="ctr"/>
            <a:r>
              <a:rPr lang="en-US" sz="1800" dirty="0">
                <a:solidFill>
                  <a:srgbClr val="252540"/>
                </a:solidFill>
                <a:latin typeface="+mj-lt"/>
              </a:rPr>
              <a:t>It made a huge splash! </a:t>
            </a:r>
            <a:r>
              <a:rPr lang="en-US" sz="2000" b="1" dirty="0">
                <a:solidFill>
                  <a:srgbClr val="252540"/>
                </a:solidFill>
                <a:highlight>
                  <a:srgbClr val="FFFF00"/>
                </a:highlight>
                <a:latin typeface="+mj-lt"/>
              </a:rPr>
              <a:t>/</a:t>
            </a:r>
            <a:endParaRPr lang="en-US" sz="1800" b="1" dirty="0">
              <a:solidFill>
                <a:srgbClr val="252540"/>
              </a:solidFill>
              <a:highlight>
                <a:srgbClr val="FFFF00"/>
              </a:highlight>
              <a:latin typeface="+mj-lt"/>
            </a:endParaRPr>
          </a:p>
        </p:txBody>
      </p:sp>
      <p:sp>
        <p:nvSpPr>
          <p:cNvPr id="29" name="Oval 28">
            <a:extLst>
              <a:ext uri="{FF2B5EF4-FFF2-40B4-BE49-F238E27FC236}">
                <a16:creationId xmlns:a16="http://schemas.microsoft.com/office/drawing/2014/main" id="{F8D4AF2D-B43A-B435-6964-1652850451FD}"/>
              </a:ext>
              <a:ext uri="{C183D7F6-B498-43B3-948B-1728B52AA6E4}">
                <adec:decorative xmlns:adec="http://schemas.microsoft.com/office/drawing/2017/decorative" val="1"/>
              </a:ext>
            </a:extLst>
          </p:cNvPr>
          <p:cNvSpPr/>
          <p:nvPr/>
        </p:nvSpPr>
        <p:spPr>
          <a:xfrm>
            <a:off x="7699054" y="1542521"/>
            <a:ext cx="1371600" cy="914400"/>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6742A5E-038B-02CC-8360-E7F52B6EA4C0}"/>
              </a:ext>
            </a:extLst>
          </p:cNvPr>
          <p:cNvSpPr txBox="1"/>
          <p:nvPr/>
        </p:nvSpPr>
        <p:spPr>
          <a:xfrm>
            <a:off x="6812583" y="4130707"/>
            <a:ext cx="2331417" cy="230832"/>
          </a:xfrm>
          <a:prstGeom prst="rect">
            <a:avLst/>
          </a:prstGeom>
          <a:noFill/>
        </p:spPr>
        <p:txBody>
          <a:bodyPr wrap="square" rtlCol="0">
            <a:spAutoFit/>
          </a:bodyPr>
          <a:lstStyle/>
          <a:p>
            <a:pPr algn="r"/>
            <a:r>
              <a:rPr lang="en-US" sz="900" dirty="0">
                <a:latin typeface="+mj-lt"/>
              </a:rPr>
              <a:t>(Wolf &amp; Katzir-Cohen, 2001)</a:t>
            </a:r>
          </a:p>
        </p:txBody>
      </p:sp>
    </p:spTree>
    <p:extLst>
      <p:ext uri="{BB962C8B-B14F-4D97-AF65-F5344CB8AC3E}">
        <p14:creationId xmlns:p14="http://schemas.microsoft.com/office/powerpoint/2010/main" val="1430036497"/>
      </p:ext>
    </p:extLst>
  </p:cSld>
  <p:clrMapOvr>
    <a:masterClrMapping/>
  </p:clrMapOvr>
  <mc:AlternateContent xmlns:mc="http://schemas.openxmlformats.org/markup-compatibility/2006" xmlns:p14="http://schemas.microsoft.com/office/powerpoint/2010/main">
    <mc:Choice Requires="p14">
      <p:transition p14:dur="250" advClick="0" advTm="42000"/>
    </mc:Choice>
    <mc:Fallback xmlns="">
      <p:transition advClick="0" advTm="4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62E10079-7F2D-15FA-DE42-D84F480FAA82}"/>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304168D1-033F-E1B1-AECE-37DBD0DA16E6}"/>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Sight Word Recognition</a:t>
            </a:r>
          </a:p>
        </p:txBody>
      </p:sp>
      <p:sp>
        <p:nvSpPr>
          <p:cNvPr id="2" name="Google Shape;354;p46">
            <a:extLst>
              <a:ext uri="{FF2B5EF4-FFF2-40B4-BE49-F238E27FC236}">
                <a16:creationId xmlns:a16="http://schemas.microsoft.com/office/drawing/2014/main" id="{58A3B6BF-1E59-2807-81A9-A61636F8AB1F}"/>
              </a:ext>
            </a:extLst>
          </p:cNvPr>
          <p:cNvSpPr txBox="1">
            <a:spLocks/>
          </p:cNvSpPr>
          <p:nvPr/>
        </p:nvSpPr>
        <p:spPr>
          <a:xfrm>
            <a:off x="-21248" y="600697"/>
            <a:ext cx="6266140" cy="39112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buClr>
                <a:schemeClr val="tx1">
                  <a:lumMod val="65000"/>
                  <a:lumOff val="35000"/>
                </a:schemeClr>
              </a:buClr>
              <a:buSzPct val="100000"/>
              <a:buFontTx/>
              <a:buChar char="●"/>
            </a:pPr>
            <a:r>
              <a:rPr lang="en-US" sz="2000" dirty="0">
                <a:solidFill>
                  <a:srgbClr val="252540"/>
                </a:solidFill>
                <a:latin typeface="Trebuchet MS"/>
                <a:ea typeface="Calibri"/>
                <a:cs typeface="Calibri"/>
                <a:sym typeface="Oswald"/>
              </a:rPr>
              <a:t>Sight word recognition is foundational to fluent reading</a:t>
            </a:r>
          </a:p>
          <a:p>
            <a:pPr>
              <a:lnSpc>
                <a:spcPct val="100000"/>
              </a:lnSpc>
              <a:buClr>
                <a:schemeClr val="tx1">
                  <a:lumMod val="65000"/>
                  <a:lumOff val="35000"/>
                </a:schemeClr>
              </a:buClr>
              <a:buSzPct val="100000"/>
              <a:buFontTx/>
              <a:buChar char="●"/>
            </a:pPr>
            <a:endParaRPr lang="en-US" sz="1000" dirty="0">
              <a:solidFill>
                <a:srgbClr val="252540"/>
              </a:solidFill>
              <a:latin typeface="Trebuchet MS"/>
              <a:ea typeface="Calibri"/>
              <a:cs typeface="Calibri"/>
            </a:endParaRPr>
          </a:p>
          <a:p>
            <a:pPr>
              <a:lnSpc>
                <a:spcPct val="100000"/>
              </a:lnSpc>
              <a:buClr>
                <a:schemeClr val="tx1">
                  <a:lumMod val="65000"/>
                  <a:lumOff val="35000"/>
                </a:schemeClr>
              </a:buClr>
              <a:buSzPct val="100000"/>
              <a:buFontTx/>
              <a:buChar char="●"/>
            </a:pPr>
            <a:r>
              <a:rPr lang="en-US" sz="2000" dirty="0">
                <a:solidFill>
                  <a:srgbClr val="252540"/>
                </a:solidFill>
                <a:latin typeface="Trebuchet MS"/>
                <a:ea typeface="Calibri"/>
                <a:cs typeface="Calibri"/>
              </a:rPr>
              <a:t>Creating a sight word involves forming permanent connections between a word’s letters, its pronunciation, and its meaning in memory </a:t>
            </a:r>
          </a:p>
          <a:p>
            <a:pPr>
              <a:lnSpc>
                <a:spcPct val="100000"/>
              </a:lnSpc>
              <a:buClr>
                <a:schemeClr val="tx1">
                  <a:lumMod val="65000"/>
                  <a:lumOff val="35000"/>
                </a:schemeClr>
              </a:buClr>
              <a:buSzPct val="100000"/>
              <a:buFontTx/>
              <a:buChar char="●"/>
            </a:pPr>
            <a:endParaRPr lang="en-US" sz="1000" dirty="0">
              <a:solidFill>
                <a:srgbClr val="252540"/>
              </a:solidFill>
              <a:latin typeface="Trebuchet MS"/>
              <a:ea typeface="Calibri"/>
              <a:cs typeface="Calibri"/>
              <a:sym typeface="Oswald"/>
            </a:endParaRPr>
          </a:p>
          <a:p>
            <a:pPr>
              <a:lnSpc>
                <a:spcPct val="100000"/>
              </a:lnSpc>
              <a:buClr>
                <a:schemeClr val="tx1">
                  <a:lumMod val="65000"/>
                  <a:lumOff val="35000"/>
                </a:schemeClr>
              </a:buClr>
              <a:buSzPct val="100000"/>
              <a:buFontTx/>
              <a:buChar char="●"/>
            </a:pPr>
            <a:r>
              <a:rPr lang="en-US" sz="2000" dirty="0">
                <a:solidFill>
                  <a:srgbClr val="252540"/>
                </a:solidFill>
                <a:latin typeface="Trebuchet MS"/>
                <a:ea typeface="Calibri"/>
                <a:cs typeface="Calibri"/>
                <a:sym typeface="Oswald"/>
              </a:rPr>
              <a:t>The orthographic mapping process is the only way to turn unfamiliar words into instantly recognizable sight words</a:t>
            </a:r>
          </a:p>
          <a:p>
            <a:pPr>
              <a:lnSpc>
                <a:spcPct val="100000"/>
              </a:lnSpc>
              <a:buClr>
                <a:schemeClr val="tx1">
                  <a:lumMod val="65000"/>
                  <a:lumOff val="35000"/>
                </a:schemeClr>
              </a:buClr>
              <a:buSzPct val="100000"/>
              <a:buFontTx/>
              <a:buChar char="●"/>
            </a:pPr>
            <a:endParaRPr lang="en-US" sz="1000" dirty="0">
              <a:solidFill>
                <a:srgbClr val="252540"/>
              </a:solidFill>
              <a:latin typeface="Trebuchet MS"/>
              <a:ea typeface="Calibri"/>
              <a:cs typeface="Calibri"/>
            </a:endParaRPr>
          </a:p>
          <a:p>
            <a:pPr>
              <a:lnSpc>
                <a:spcPct val="100000"/>
              </a:lnSpc>
              <a:buClr>
                <a:schemeClr val="tx1">
                  <a:lumMod val="65000"/>
                  <a:lumOff val="35000"/>
                </a:schemeClr>
              </a:buClr>
              <a:buSzPct val="100000"/>
              <a:buFontTx/>
              <a:buChar char="●"/>
            </a:pPr>
            <a:r>
              <a:rPr lang="en-US" sz="2000" dirty="0">
                <a:solidFill>
                  <a:srgbClr val="252540"/>
                </a:solidFill>
                <a:latin typeface="Trebuchet MS"/>
                <a:ea typeface="Calibri"/>
                <a:cs typeface="Calibri"/>
                <a:sym typeface="Oswald"/>
              </a:rPr>
              <a:t>T</a:t>
            </a:r>
            <a:r>
              <a:rPr lang="en-US" sz="2000" dirty="0">
                <a:solidFill>
                  <a:srgbClr val="252540"/>
                </a:solidFill>
                <a:latin typeface="Trebuchet MS"/>
                <a:ea typeface="Calibri"/>
                <a:cs typeface="Calibri"/>
              </a:rPr>
              <a:t>he goal is that </a:t>
            </a:r>
            <a:r>
              <a:rPr lang="en-US" sz="2000" b="1" u="sng" dirty="0">
                <a:solidFill>
                  <a:srgbClr val="252540"/>
                </a:solidFill>
                <a:latin typeface="Trebuchet MS"/>
                <a:ea typeface="Calibri"/>
                <a:cs typeface="Calibri"/>
              </a:rPr>
              <a:t>ALL</a:t>
            </a:r>
            <a:r>
              <a:rPr lang="en-US" sz="2000" dirty="0">
                <a:solidFill>
                  <a:srgbClr val="252540"/>
                </a:solidFill>
                <a:latin typeface="Trebuchet MS"/>
                <a:ea typeface="Calibri"/>
                <a:cs typeface="Calibri"/>
              </a:rPr>
              <a:t> words become sight words</a:t>
            </a:r>
            <a:endParaRPr lang="en-US" sz="2000" dirty="0">
              <a:solidFill>
                <a:srgbClr val="000000"/>
              </a:solidFill>
              <a:cs typeface="Times New Roman"/>
            </a:endParaRPr>
          </a:p>
        </p:txBody>
      </p:sp>
      <p:sp>
        <p:nvSpPr>
          <p:cNvPr id="7" name="Round Single Corner Rectangle 6">
            <a:extLst>
              <a:ext uri="{FF2B5EF4-FFF2-40B4-BE49-F238E27FC236}">
                <a16:creationId xmlns:a16="http://schemas.microsoft.com/office/drawing/2014/main" id="{2C6053E1-386B-5301-1FF3-E9E8D4B27E2B}"/>
              </a:ext>
              <a:ext uri="{C183D7F6-B498-43B3-948B-1728B52AA6E4}">
                <adec:decorative xmlns:adec="http://schemas.microsoft.com/office/drawing/2017/decorative" val="1"/>
              </a:ext>
            </a:extLst>
          </p:cNvPr>
          <p:cNvSpPr/>
          <p:nvPr/>
        </p:nvSpPr>
        <p:spPr>
          <a:xfrm>
            <a:off x="7278357" y="3484623"/>
            <a:ext cx="462714" cy="268855"/>
          </a:xfrm>
          <a:prstGeom prst="round1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Frog with solid fill">
            <a:extLst>
              <a:ext uri="{FF2B5EF4-FFF2-40B4-BE49-F238E27FC236}">
                <a16:creationId xmlns:a16="http://schemas.microsoft.com/office/drawing/2014/main" id="{3FD47EC3-CADE-DB67-8BFD-E1F4360B93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9823" y="1078292"/>
            <a:ext cx="685800" cy="685800"/>
          </a:xfrm>
          <a:prstGeom prst="rect">
            <a:avLst/>
          </a:prstGeom>
        </p:spPr>
      </p:pic>
      <p:sp>
        <p:nvSpPr>
          <p:cNvPr id="3" name="TextBox 2">
            <a:extLst>
              <a:ext uri="{FF2B5EF4-FFF2-40B4-BE49-F238E27FC236}">
                <a16:creationId xmlns:a16="http://schemas.microsoft.com/office/drawing/2014/main" id="{C082B21B-7FA0-E9FE-F766-00A538F49EDE}"/>
              </a:ext>
            </a:extLst>
          </p:cNvPr>
          <p:cNvSpPr txBox="1"/>
          <p:nvPr/>
        </p:nvSpPr>
        <p:spPr>
          <a:xfrm>
            <a:off x="6986846" y="1764975"/>
            <a:ext cx="2058094" cy="369332"/>
          </a:xfrm>
          <a:prstGeom prst="rect">
            <a:avLst/>
          </a:prstGeom>
          <a:noFill/>
        </p:spPr>
        <p:txBody>
          <a:bodyPr wrap="square" rtlCol="0">
            <a:spAutoFit/>
          </a:bodyPr>
          <a:lstStyle/>
          <a:p>
            <a:pPr algn="ctr"/>
            <a:r>
              <a:rPr lang="en-US" sz="1800" b="1" dirty="0">
                <a:latin typeface="Trebuchet MS" panose="020B0603020202020204" pitchFamily="34" charset="0"/>
              </a:rPr>
              <a:t>f</a:t>
            </a:r>
            <a:r>
              <a:rPr lang="en-US" sz="900" b="1" dirty="0">
                <a:latin typeface="Trebuchet MS" panose="020B0603020202020204" pitchFamily="34" charset="0"/>
              </a:rPr>
              <a:t> </a:t>
            </a:r>
            <a:r>
              <a:rPr lang="en-US" sz="1800" b="1" dirty="0">
                <a:latin typeface="Trebuchet MS" panose="020B0603020202020204" pitchFamily="34" charset="0"/>
              </a:rPr>
              <a:t>r</a:t>
            </a:r>
            <a:r>
              <a:rPr lang="en-US" sz="900" b="1" dirty="0">
                <a:latin typeface="Trebuchet MS" panose="020B0603020202020204" pitchFamily="34" charset="0"/>
              </a:rPr>
              <a:t> </a:t>
            </a:r>
            <a:r>
              <a:rPr lang="en-US" sz="1800" b="1" dirty="0">
                <a:latin typeface="Trebuchet MS" panose="020B0603020202020204" pitchFamily="34" charset="0"/>
              </a:rPr>
              <a:t>o</a:t>
            </a:r>
            <a:r>
              <a:rPr lang="en-US" sz="1000" b="1" dirty="0">
                <a:latin typeface="Trebuchet MS" panose="020B0603020202020204" pitchFamily="34" charset="0"/>
              </a:rPr>
              <a:t> </a:t>
            </a:r>
            <a:r>
              <a:rPr lang="en-US" sz="1800" b="1" dirty="0">
                <a:latin typeface="Trebuchet MS" panose="020B0603020202020204" pitchFamily="34" charset="0"/>
              </a:rPr>
              <a:t>g</a:t>
            </a:r>
          </a:p>
        </p:txBody>
      </p:sp>
      <p:pic>
        <p:nvPicPr>
          <p:cNvPr id="36" name="Graphic 35" descr="Eyes with solid fill">
            <a:extLst>
              <a:ext uri="{FF2B5EF4-FFF2-40B4-BE49-F238E27FC236}">
                <a16:creationId xmlns:a16="http://schemas.microsoft.com/office/drawing/2014/main" id="{5735F810-6C6F-D107-2840-599489326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7645" y="1658488"/>
            <a:ext cx="548640" cy="548640"/>
          </a:xfrm>
          <a:prstGeom prst="rect">
            <a:avLst/>
          </a:prstGeom>
        </p:spPr>
      </p:pic>
      <p:pic>
        <p:nvPicPr>
          <p:cNvPr id="38" name="Graphic 37" descr="Sound Medium with solid fill">
            <a:extLst>
              <a:ext uri="{FF2B5EF4-FFF2-40B4-BE49-F238E27FC236}">
                <a16:creationId xmlns:a16="http://schemas.microsoft.com/office/drawing/2014/main" id="{ABBC65F4-1C85-0476-87C9-FBB0FC1310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1624" y="2460239"/>
            <a:ext cx="365760" cy="365760"/>
          </a:xfrm>
          <a:prstGeom prst="rect">
            <a:avLst/>
          </a:prstGeom>
        </p:spPr>
      </p:pic>
      <p:sp>
        <p:nvSpPr>
          <p:cNvPr id="9" name="TextBox 8">
            <a:extLst>
              <a:ext uri="{FF2B5EF4-FFF2-40B4-BE49-F238E27FC236}">
                <a16:creationId xmlns:a16="http://schemas.microsoft.com/office/drawing/2014/main" id="{33CB128F-F032-B749-F485-E102C8B3D016}"/>
              </a:ext>
            </a:extLst>
          </p:cNvPr>
          <p:cNvSpPr txBox="1"/>
          <p:nvPr/>
        </p:nvSpPr>
        <p:spPr>
          <a:xfrm>
            <a:off x="7322840" y="2301634"/>
            <a:ext cx="1408211" cy="338554"/>
          </a:xfrm>
          <a:prstGeom prst="rect">
            <a:avLst/>
          </a:prstGeom>
          <a:solidFill>
            <a:schemeClr val="bg1"/>
          </a:solidFill>
        </p:spPr>
        <p:txBody>
          <a:bodyPr wrap="square" rtlCol="0">
            <a:spAutoFit/>
          </a:bodyPr>
          <a:lstStyle/>
          <a:p>
            <a:pPr algn="ctr"/>
            <a:r>
              <a:rPr lang="en-US" sz="1600" b="1" dirty="0">
                <a:latin typeface="Trebuchet MS" panose="020B0603020202020204" pitchFamily="34" charset="0"/>
              </a:rPr>
              <a:t>/f/</a:t>
            </a:r>
            <a:r>
              <a:rPr lang="en-US" sz="800" b="1" dirty="0">
                <a:latin typeface="Trebuchet MS" panose="020B0603020202020204" pitchFamily="34" charset="0"/>
              </a:rPr>
              <a:t> </a:t>
            </a:r>
            <a:r>
              <a:rPr lang="en-US" sz="1600" b="1" dirty="0">
                <a:latin typeface="Trebuchet MS" panose="020B0603020202020204" pitchFamily="34" charset="0"/>
              </a:rPr>
              <a:t>/r/</a:t>
            </a:r>
            <a:r>
              <a:rPr lang="en-US" sz="800" b="1" dirty="0">
                <a:latin typeface="Trebuchet MS" panose="020B0603020202020204" pitchFamily="34" charset="0"/>
              </a:rPr>
              <a:t> </a:t>
            </a:r>
            <a:r>
              <a:rPr lang="en-US" sz="1600" b="1" dirty="0">
                <a:latin typeface="Trebuchet MS" panose="020B0603020202020204" pitchFamily="34" charset="0"/>
              </a:rPr>
              <a:t>/o/</a:t>
            </a:r>
            <a:r>
              <a:rPr lang="en-US" sz="800" b="1" dirty="0">
                <a:latin typeface="Trebuchet MS" panose="020B0603020202020204" pitchFamily="34" charset="0"/>
              </a:rPr>
              <a:t> </a:t>
            </a:r>
            <a:r>
              <a:rPr lang="en-US" sz="1600" b="1" dirty="0">
                <a:latin typeface="Trebuchet MS" panose="020B0603020202020204" pitchFamily="34" charset="0"/>
              </a:rPr>
              <a:t>/g/</a:t>
            </a:r>
          </a:p>
        </p:txBody>
      </p:sp>
      <p:pic>
        <p:nvPicPr>
          <p:cNvPr id="40" name="Graphic 39" descr="Brain in head outline">
            <a:extLst>
              <a:ext uri="{FF2B5EF4-FFF2-40B4-BE49-F238E27FC236}">
                <a16:creationId xmlns:a16="http://schemas.microsoft.com/office/drawing/2014/main" id="{AB39C82F-6542-EEF3-2AB3-CB9BD936AE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4711" y="3082627"/>
            <a:ext cx="640080" cy="640080"/>
          </a:xfrm>
          <a:prstGeom prst="rect">
            <a:avLst/>
          </a:prstGeom>
        </p:spPr>
      </p:pic>
      <p:sp>
        <p:nvSpPr>
          <p:cNvPr id="34" name="Speech Bubble: Oval 33">
            <a:extLst>
              <a:ext uri="{FF2B5EF4-FFF2-40B4-BE49-F238E27FC236}">
                <a16:creationId xmlns:a16="http://schemas.microsoft.com/office/drawing/2014/main" id="{C2226196-6B00-3C95-D4CA-F856F0FDCFA8}"/>
              </a:ext>
            </a:extLst>
          </p:cNvPr>
          <p:cNvSpPr/>
          <p:nvPr/>
        </p:nvSpPr>
        <p:spPr>
          <a:xfrm>
            <a:off x="7522774" y="3055261"/>
            <a:ext cx="1097280" cy="640080"/>
          </a:xfrm>
          <a:prstGeom prst="wedgeEllipseCallout">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52540"/>
                </a:solidFill>
                <a:latin typeface="+mj-lt"/>
              </a:rPr>
              <a:t>frog</a:t>
            </a:r>
          </a:p>
        </p:txBody>
      </p:sp>
      <p:sp>
        <p:nvSpPr>
          <p:cNvPr id="4" name="Rectangle: Rounded Corners 3">
            <a:extLst>
              <a:ext uri="{FF2B5EF4-FFF2-40B4-BE49-F238E27FC236}">
                <a16:creationId xmlns:a16="http://schemas.microsoft.com/office/drawing/2014/main" id="{77179FA6-AB05-0953-99F7-1F70FCD52950}"/>
              </a:ext>
              <a:ext uri="{C183D7F6-B498-43B3-948B-1728B52AA6E4}">
                <adec:decorative xmlns:adec="http://schemas.microsoft.com/office/drawing/2017/decorative" val="1"/>
              </a:ext>
            </a:extLst>
          </p:cNvPr>
          <p:cNvSpPr/>
          <p:nvPr/>
        </p:nvSpPr>
        <p:spPr>
          <a:xfrm>
            <a:off x="6702203" y="1054157"/>
            <a:ext cx="2058093" cy="300431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Down 23">
            <a:extLst>
              <a:ext uri="{FF2B5EF4-FFF2-40B4-BE49-F238E27FC236}">
                <a16:creationId xmlns:a16="http://schemas.microsoft.com/office/drawing/2014/main" id="{ADDF4B97-A7CA-098C-7A63-B275B7DC7ED6}"/>
              </a:ext>
              <a:ext uri="{C183D7F6-B498-43B3-948B-1728B52AA6E4}">
                <adec:decorative xmlns:adec="http://schemas.microsoft.com/office/drawing/2017/decorative" val="1"/>
              </a:ext>
            </a:extLst>
          </p:cNvPr>
          <p:cNvSpPr/>
          <p:nvPr/>
        </p:nvSpPr>
        <p:spPr>
          <a:xfrm rot="1800000">
            <a:off x="7657106" y="2024066"/>
            <a:ext cx="45720" cy="365760"/>
          </a:xfrm>
          <a:prstGeom prst="downArrow">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Down 24">
            <a:extLst>
              <a:ext uri="{FF2B5EF4-FFF2-40B4-BE49-F238E27FC236}">
                <a16:creationId xmlns:a16="http://schemas.microsoft.com/office/drawing/2014/main" id="{7B5EF5BC-B144-C235-E472-8BC5F4F4ECF3}"/>
              </a:ext>
              <a:ext uri="{C183D7F6-B498-43B3-948B-1728B52AA6E4}">
                <adec:decorative xmlns:adec="http://schemas.microsoft.com/office/drawing/2017/decorative" val="1"/>
              </a:ext>
            </a:extLst>
          </p:cNvPr>
          <p:cNvSpPr/>
          <p:nvPr/>
        </p:nvSpPr>
        <p:spPr>
          <a:xfrm rot="19792504">
            <a:off x="8328966" y="2055838"/>
            <a:ext cx="45720" cy="365760"/>
          </a:xfrm>
          <a:prstGeom prst="downArrow">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Down 25">
            <a:extLst>
              <a:ext uri="{FF2B5EF4-FFF2-40B4-BE49-F238E27FC236}">
                <a16:creationId xmlns:a16="http://schemas.microsoft.com/office/drawing/2014/main" id="{42DEC95C-DE5B-23CC-97F8-2166097B822B}"/>
              </a:ext>
              <a:ext uri="{C183D7F6-B498-43B3-948B-1728B52AA6E4}">
                <adec:decorative xmlns:adec="http://schemas.microsoft.com/office/drawing/2017/decorative" val="1"/>
              </a:ext>
            </a:extLst>
          </p:cNvPr>
          <p:cNvSpPr/>
          <p:nvPr/>
        </p:nvSpPr>
        <p:spPr>
          <a:xfrm rot="579627">
            <a:off x="7874453" y="2101558"/>
            <a:ext cx="45720" cy="274320"/>
          </a:xfrm>
          <a:prstGeom prst="downArrow">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Down 26">
            <a:extLst>
              <a:ext uri="{FF2B5EF4-FFF2-40B4-BE49-F238E27FC236}">
                <a16:creationId xmlns:a16="http://schemas.microsoft.com/office/drawing/2014/main" id="{36548561-C0CE-5099-7D0D-EE7F909EFD15}"/>
              </a:ext>
              <a:ext uri="{C183D7F6-B498-43B3-948B-1728B52AA6E4}">
                <adec:decorative xmlns:adec="http://schemas.microsoft.com/office/drawing/2017/decorative" val="1"/>
              </a:ext>
            </a:extLst>
          </p:cNvPr>
          <p:cNvSpPr/>
          <p:nvPr/>
        </p:nvSpPr>
        <p:spPr>
          <a:xfrm rot="21000000">
            <a:off x="8069001" y="2094053"/>
            <a:ext cx="45720" cy="274320"/>
          </a:xfrm>
          <a:prstGeom prst="downArrow">
            <a:avLst/>
          </a:prstGeom>
          <a:solidFill>
            <a:srgbClr val="83AE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BE59CDD-44DB-4FEB-1949-970AA0623B06}"/>
              </a:ext>
              <a:ext uri="{C183D7F6-B498-43B3-948B-1728B52AA6E4}">
                <adec:decorative xmlns:adec="http://schemas.microsoft.com/office/drawing/2017/decorative" val="1"/>
              </a:ext>
            </a:extLst>
          </p:cNvPr>
          <p:cNvSpPr/>
          <p:nvPr/>
        </p:nvSpPr>
        <p:spPr>
          <a:xfrm rot="18720000">
            <a:off x="7779906" y="2538932"/>
            <a:ext cx="27432" cy="548640"/>
          </a:xfrm>
          <a:prstGeom prst="rect">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4C6954-413B-5577-A205-E76FFAEE5EA0}"/>
              </a:ext>
              <a:ext uri="{C183D7F6-B498-43B3-948B-1728B52AA6E4}">
                <adec:decorative xmlns:adec="http://schemas.microsoft.com/office/drawing/2017/decorative" val="1"/>
              </a:ext>
            </a:extLst>
          </p:cNvPr>
          <p:cNvSpPr/>
          <p:nvPr/>
        </p:nvSpPr>
        <p:spPr>
          <a:xfrm rot="20340000">
            <a:off x="7918090" y="2607825"/>
            <a:ext cx="27432" cy="411480"/>
          </a:xfrm>
          <a:prstGeom prst="rect">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DA2DB0B-2939-A06B-512C-0154CE3D3145}"/>
              </a:ext>
              <a:ext uri="{C183D7F6-B498-43B3-948B-1728B52AA6E4}">
                <adec:decorative xmlns:adec="http://schemas.microsoft.com/office/drawing/2017/decorative" val="1"/>
              </a:ext>
            </a:extLst>
          </p:cNvPr>
          <p:cNvSpPr/>
          <p:nvPr/>
        </p:nvSpPr>
        <p:spPr>
          <a:xfrm rot="1200000" flipH="1">
            <a:off x="8057698" y="2596324"/>
            <a:ext cx="27432" cy="411480"/>
          </a:xfrm>
          <a:prstGeom prst="rect">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8521A7B-81F8-F51E-739D-B0726414B8BB}"/>
              </a:ext>
              <a:ext uri="{C183D7F6-B498-43B3-948B-1728B52AA6E4}">
                <adec:decorative xmlns:adec="http://schemas.microsoft.com/office/drawing/2017/decorative" val="1"/>
              </a:ext>
            </a:extLst>
          </p:cNvPr>
          <p:cNvSpPr/>
          <p:nvPr/>
        </p:nvSpPr>
        <p:spPr>
          <a:xfrm rot="2880000" flipH="1">
            <a:off x="8185692" y="2540710"/>
            <a:ext cx="27432" cy="548640"/>
          </a:xfrm>
          <a:prstGeom prst="rect">
            <a:avLst/>
          </a:prstGeom>
          <a:solidFill>
            <a:srgbClr val="5FA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5473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53;p46">
            <a:extLst>
              <a:ext uri="{FF2B5EF4-FFF2-40B4-BE49-F238E27FC236}">
                <a16:creationId xmlns:a16="http://schemas.microsoft.com/office/drawing/2014/main" id="{D67A9B5A-857B-11A0-FBEF-E0D2C7A3B66F}"/>
              </a:ext>
            </a:extLst>
          </p:cNvPr>
          <p:cNvSpPr txBox="1">
            <a:spLocks noGrp="1"/>
          </p:cNvSpPr>
          <p:nvPr>
            <p:ph type="title"/>
          </p:nvPr>
        </p:nvSpPr>
        <p:spPr>
          <a:xfrm>
            <a:off x="249103" y="0"/>
            <a:ext cx="8631426" cy="592406"/>
          </a:xfrm>
          <a:prstGeom prst="rect">
            <a:avLst/>
          </a:prstGeom>
        </p:spPr>
        <p:txBody>
          <a:bodyPr spcFirstLastPara="1" wrap="square" lIns="0" tIns="0" rIns="0" bIns="0" anchor="ctr" anchorCtr="0">
            <a:noAutofit/>
          </a:bodyPr>
          <a:lstStyle/>
          <a:p>
            <a:r>
              <a:rPr lang="en-US" sz="2400" dirty="0">
                <a:latin typeface="Trebuchet MS" panose="020B0703020202090204" pitchFamily="34" charset="0"/>
              </a:rPr>
              <a:t>Sight Recognition (of Familiar Words) &amp; High Frequency Words </a:t>
            </a:r>
          </a:p>
        </p:txBody>
      </p:sp>
      <p:sp>
        <p:nvSpPr>
          <p:cNvPr id="4" name="Oval 3">
            <a:extLst>
              <a:ext uri="{FF2B5EF4-FFF2-40B4-BE49-F238E27FC236}">
                <a16:creationId xmlns:a16="http://schemas.microsoft.com/office/drawing/2014/main" id="{D17BC80B-FDD0-E376-325A-2572B79DCAE9}"/>
              </a:ext>
              <a:ext uri="{C183D7F6-B498-43B3-948B-1728B52AA6E4}">
                <adec:decorative xmlns:adec="http://schemas.microsoft.com/office/drawing/2017/decorative" val="1"/>
              </a:ext>
            </a:extLst>
          </p:cNvPr>
          <p:cNvSpPr/>
          <p:nvPr/>
        </p:nvSpPr>
        <p:spPr>
          <a:xfrm>
            <a:off x="1366593" y="819150"/>
            <a:ext cx="4114800" cy="3429000"/>
          </a:xfrm>
          <a:prstGeom prst="ellipse">
            <a:avLst/>
          </a:prstGeom>
          <a:noFill/>
          <a:ln w="38100">
            <a:solidFill>
              <a:srgbClr val="2525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2540"/>
              </a:solidFill>
            </a:endParaRPr>
          </a:p>
        </p:txBody>
      </p:sp>
      <p:sp>
        <p:nvSpPr>
          <p:cNvPr id="6" name="Oval 5">
            <a:extLst>
              <a:ext uri="{FF2B5EF4-FFF2-40B4-BE49-F238E27FC236}">
                <a16:creationId xmlns:a16="http://schemas.microsoft.com/office/drawing/2014/main" id="{BB0D3874-2EB4-D24D-F8E6-3B1A8DF8757D}"/>
              </a:ext>
              <a:ext uri="{C183D7F6-B498-43B3-948B-1728B52AA6E4}">
                <adec:decorative xmlns:adec="http://schemas.microsoft.com/office/drawing/2017/decorative" val="1"/>
              </a:ext>
            </a:extLst>
          </p:cNvPr>
          <p:cNvSpPr/>
          <p:nvPr/>
        </p:nvSpPr>
        <p:spPr>
          <a:xfrm>
            <a:off x="3662607" y="819150"/>
            <a:ext cx="4114800" cy="3429000"/>
          </a:xfrm>
          <a:prstGeom prst="ellipse">
            <a:avLst/>
          </a:prstGeom>
          <a:noFill/>
          <a:ln w="38100">
            <a:solidFill>
              <a:srgbClr val="83A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802ED5-6CC2-02A4-A96B-3D108039F5AE}"/>
              </a:ext>
            </a:extLst>
          </p:cNvPr>
          <p:cNvSpPr txBox="1"/>
          <p:nvPr/>
        </p:nvSpPr>
        <p:spPr>
          <a:xfrm>
            <a:off x="2234688" y="994683"/>
            <a:ext cx="2231739" cy="1200329"/>
          </a:xfrm>
          <a:prstGeom prst="rect">
            <a:avLst/>
          </a:prstGeom>
          <a:noFill/>
        </p:spPr>
        <p:txBody>
          <a:bodyPr wrap="square" rtlCol="0">
            <a:spAutoFit/>
          </a:bodyPr>
          <a:lstStyle/>
          <a:p>
            <a:r>
              <a:rPr lang="en-US" sz="2400" b="1" dirty="0">
                <a:latin typeface="Trebuchet MS" panose="020B0703020202090204" pitchFamily="34" charset="0"/>
              </a:rPr>
              <a:t>Regular/</a:t>
            </a:r>
          </a:p>
          <a:p>
            <a:r>
              <a:rPr lang="en-US" sz="2400" b="1" dirty="0">
                <a:latin typeface="Trebuchet MS" panose="020B0703020202090204" pitchFamily="34" charset="0"/>
              </a:rPr>
              <a:t>Decodable</a:t>
            </a:r>
          </a:p>
          <a:p>
            <a:r>
              <a:rPr lang="en-US" sz="2400" b="1" dirty="0">
                <a:latin typeface="Trebuchet MS" panose="020B0703020202090204" pitchFamily="34" charset="0"/>
              </a:rPr>
              <a:t>Words</a:t>
            </a:r>
          </a:p>
        </p:txBody>
      </p:sp>
      <p:sp>
        <p:nvSpPr>
          <p:cNvPr id="10" name="TextBox 9">
            <a:extLst>
              <a:ext uri="{FF2B5EF4-FFF2-40B4-BE49-F238E27FC236}">
                <a16:creationId xmlns:a16="http://schemas.microsoft.com/office/drawing/2014/main" id="{59611660-085D-561D-6031-B78EFDE91904}"/>
              </a:ext>
              <a:ext uri="{C183D7F6-B498-43B3-948B-1728B52AA6E4}">
                <adec:decorative xmlns:adec="http://schemas.microsoft.com/office/drawing/2017/decorative" val="0"/>
              </a:ext>
            </a:extLst>
          </p:cNvPr>
          <p:cNvSpPr txBox="1"/>
          <p:nvPr/>
        </p:nvSpPr>
        <p:spPr>
          <a:xfrm>
            <a:off x="1822377" y="2300572"/>
            <a:ext cx="824622" cy="461665"/>
          </a:xfrm>
          <a:prstGeom prst="rect">
            <a:avLst/>
          </a:prstGeom>
          <a:noFill/>
        </p:spPr>
        <p:txBody>
          <a:bodyPr wrap="square" rtlCol="0">
            <a:spAutoFit/>
          </a:bodyPr>
          <a:lstStyle/>
          <a:p>
            <a:pPr algn="ctr"/>
            <a:r>
              <a:rPr lang="en-US" sz="2400" b="1" dirty="0">
                <a:solidFill>
                  <a:srgbClr val="C00000"/>
                </a:solidFill>
                <a:latin typeface="Trebuchet MS" panose="020B0603020202020204" pitchFamily="34" charset="0"/>
              </a:rPr>
              <a:t>it</a:t>
            </a:r>
          </a:p>
        </p:txBody>
      </p:sp>
      <p:sp>
        <p:nvSpPr>
          <p:cNvPr id="2" name="TextBox 1">
            <a:extLst>
              <a:ext uri="{FF2B5EF4-FFF2-40B4-BE49-F238E27FC236}">
                <a16:creationId xmlns:a16="http://schemas.microsoft.com/office/drawing/2014/main" id="{91166040-9F83-1E74-02A9-3BE9A7EE5E16}"/>
              </a:ext>
              <a:ext uri="{C183D7F6-B498-43B3-948B-1728B52AA6E4}">
                <adec:decorative xmlns:adec="http://schemas.microsoft.com/office/drawing/2017/decorative" val="0"/>
              </a:ext>
            </a:extLst>
          </p:cNvPr>
          <p:cNvSpPr txBox="1"/>
          <p:nvPr/>
        </p:nvSpPr>
        <p:spPr>
          <a:xfrm>
            <a:off x="2668442" y="2652034"/>
            <a:ext cx="646771" cy="461665"/>
          </a:xfrm>
          <a:prstGeom prst="rect">
            <a:avLst/>
          </a:prstGeom>
          <a:noFill/>
        </p:spPr>
        <p:txBody>
          <a:bodyPr wrap="square" rtlCol="0">
            <a:spAutoFit/>
          </a:bodyPr>
          <a:lstStyle/>
          <a:p>
            <a:pPr algn="ctr"/>
            <a:r>
              <a:rPr lang="en-US" sz="2400" b="1" dirty="0">
                <a:solidFill>
                  <a:srgbClr val="C00000"/>
                </a:solidFill>
                <a:latin typeface="Trebuchet MS" panose="020B0603020202020204" pitchFamily="34" charset="0"/>
              </a:rPr>
              <a:t>if</a:t>
            </a:r>
          </a:p>
        </p:txBody>
      </p:sp>
      <p:sp>
        <p:nvSpPr>
          <p:cNvPr id="14" name="TextBox 13">
            <a:extLst>
              <a:ext uri="{FF2B5EF4-FFF2-40B4-BE49-F238E27FC236}">
                <a16:creationId xmlns:a16="http://schemas.microsoft.com/office/drawing/2014/main" id="{C0F96DE5-2ECC-E109-B04A-F17E21643028}"/>
              </a:ext>
              <a:ext uri="{C183D7F6-B498-43B3-948B-1728B52AA6E4}">
                <adec:decorative xmlns:adec="http://schemas.microsoft.com/office/drawing/2017/decorative" val="0"/>
              </a:ext>
            </a:extLst>
          </p:cNvPr>
          <p:cNvSpPr txBox="1"/>
          <p:nvPr/>
        </p:nvSpPr>
        <p:spPr>
          <a:xfrm>
            <a:off x="1853306" y="3002423"/>
            <a:ext cx="824622" cy="461665"/>
          </a:xfrm>
          <a:prstGeom prst="rect">
            <a:avLst/>
          </a:prstGeom>
          <a:noFill/>
        </p:spPr>
        <p:txBody>
          <a:bodyPr wrap="square" rtlCol="0">
            <a:spAutoFit/>
          </a:bodyPr>
          <a:lstStyle/>
          <a:p>
            <a:pPr algn="ctr"/>
            <a:r>
              <a:rPr lang="en-US" sz="2400" b="1" dirty="0">
                <a:solidFill>
                  <a:srgbClr val="C00000"/>
                </a:solidFill>
                <a:latin typeface="Trebuchet MS" panose="020B0603020202020204" pitchFamily="34" charset="0"/>
              </a:rPr>
              <a:t>and</a:t>
            </a:r>
          </a:p>
        </p:txBody>
      </p:sp>
      <p:sp>
        <p:nvSpPr>
          <p:cNvPr id="5" name="TextBox 4">
            <a:extLst>
              <a:ext uri="{FF2B5EF4-FFF2-40B4-BE49-F238E27FC236}">
                <a16:creationId xmlns:a16="http://schemas.microsoft.com/office/drawing/2014/main" id="{6F4DFD92-04E4-E65A-4DDE-EAF3A3340EE1}"/>
              </a:ext>
              <a:ext uri="{C183D7F6-B498-43B3-948B-1728B52AA6E4}">
                <adec:decorative xmlns:adec="http://schemas.microsoft.com/office/drawing/2017/decorative" val="0"/>
              </a:ext>
            </a:extLst>
          </p:cNvPr>
          <p:cNvSpPr txBox="1"/>
          <p:nvPr/>
        </p:nvSpPr>
        <p:spPr>
          <a:xfrm>
            <a:off x="2593451" y="3450092"/>
            <a:ext cx="824622" cy="461665"/>
          </a:xfrm>
          <a:prstGeom prst="rect">
            <a:avLst/>
          </a:prstGeom>
          <a:noFill/>
        </p:spPr>
        <p:txBody>
          <a:bodyPr wrap="square" rtlCol="0">
            <a:spAutoFit/>
          </a:bodyPr>
          <a:lstStyle/>
          <a:p>
            <a:pPr algn="ctr"/>
            <a:r>
              <a:rPr lang="en-US" sz="2400" b="1" dirty="0">
                <a:solidFill>
                  <a:srgbClr val="C00000"/>
                </a:solidFill>
                <a:latin typeface="Trebuchet MS" panose="020B0603020202020204" pitchFamily="34" charset="0"/>
              </a:rPr>
              <a:t>had</a:t>
            </a:r>
          </a:p>
        </p:txBody>
      </p:sp>
      <p:sp>
        <p:nvSpPr>
          <p:cNvPr id="7" name="TextBox 6">
            <a:extLst>
              <a:ext uri="{FF2B5EF4-FFF2-40B4-BE49-F238E27FC236}">
                <a16:creationId xmlns:a16="http://schemas.microsoft.com/office/drawing/2014/main" id="{2A71EFBD-5B6B-8CD7-A41B-393BFC384C43}"/>
              </a:ext>
            </a:extLst>
          </p:cNvPr>
          <p:cNvSpPr txBox="1"/>
          <p:nvPr/>
        </p:nvSpPr>
        <p:spPr>
          <a:xfrm>
            <a:off x="3662607" y="1971585"/>
            <a:ext cx="1818786" cy="1200329"/>
          </a:xfrm>
          <a:prstGeom prst="rect">
            <a:avLst/>
          </a:prstGeom>
          <a:noFill/>
        </p:spPr>
        <p:txBody>
          <a:bodyPr wrap="square" rtlCol="0">
            <a:spAutoFit/>
          </a:bodyPr>
          <a:lstStyle/>
          <a:p>
            <a:pPr algn="ctr"/>
            <a:r>
              <a:rPr lang="en-US" sz="2400" b="1" dirty="0">
                <a:latin typeface="Trebuchet MS" panose="020B0703020202090204" pitchFamily="34" charset="0"/>
              </a:rPr>
              <a:t>High </a:t>
            </a:r>
          </a:p>
          <a:p>
            <a:pPr algn="ctr"/>
            <a:r>
              <a:rPr lang="en-US" sz="2400" b="1" dirty="0">
                <a:latin typeface="Trebuchet MS" panose="020B0703020202090204" pitchFamily="34" charset="0"/>
              </a:rPr>
              <a:t>Frequency </a:t>
            </a:r>
          </a:p>
          <a:p>
            <a:pPr algn="ctr"/>
            <a:r>
              <a:rPr lang="en-US" sz="2400" b="1" dirty="0">
                <a:latin typeface="Trebuchet MS" panose="020B0703020202090204" pitchFamily="34" charset="0"/>
              </a:rPr>
              <a:t>Words</a:t>
            </a:r>
          </a:p>
        </p:txBody>
      </p:sp>
      <p:sp>
        <p:nvSpPr>
          <p:cNvPr id="9" name="TextBox 8">
            <a:extLst>
              <a:ext uri="{FF2B5EF4-FFF2-40B4-BE49-F238E27FC236}">
                <a16:creationId xmlns:a16="http://schemas.microsoft.com/office/drawing/2014/main" id="{FC97718B-6EF9-9D65-84F1-DA27022035D6}"/>
              </a:ext>
            </a:extLst>
          </p:cNvPr>
          <p:cNvSpPr txBox="1"/>
          <p:nvPr/>
        </p:nvSpPr>
        <p:spPr>
          <a:xfrm>
            <a:off x="4874888" y="964420"/>
            <a:ext cx="1754512" cy="830997"/>
          </a:xfrm>
          <a:prstGeom prst="rect">
            <a:avLst/>
          </a:prstGeom>
          <a:noFill/>
        </p:spPr>
        <p:txBody>
          <a:bodyPr wrap="square" rtlCol="0">
            <a:spAutoFit/>
          </a:bodyPr>
          <a:lstStyle/>
          <a:p>
            <a:pPr algn="r"/>
            <a:r>
              <a:rPr lang="en-US" sz="2400" b="1" dirty="0">
                <a:latin typeface="Trebuchet MS" panose="020B0703020202090204" pitchFamily="34" charset="0"/>
              </a:rPr>
              <a:t>Irregular</a:t>
            </a:r>
          </a:p>
          <a:p>
            <a:pPr algn="r"/>
            <a:r>
              <a:rPr lang="en-US" sz="2400" b="1" dirty="0">
                <a:latin typeface="Trebuchet MS" panose="020B0703020202090204" pitchFamily="34" charset="0"/>
              </a:rPr>
              <a:t>Words</a:t>
            </a:r>
          </a:p>
        </p:txBody>
      </p:sp>
      <p:sp>
        <p:nvSpPr>
          <p:cNvPr id="13" name="TextBox 12">
            <a:extLst>
              <a:ext uri="{FF2B5EF4-FFF2-40B4-BE49-F238E27FC236}">
                <a16:creationId xmlns:a16="http://schemas.microsoft.com/office/drawing/2014/main" id="{D682CDCB-B2FE-1FD9-74AA-F95F38BF8B6F}"/>
              </a:ext>
              <a:ext uri="{C183D7F6-B498-43B3-948B-1728B52AA6E4}">
                <adec:decorative xmlns:adec="http://schemas.microsoft.com/office/drawing/2017/decorative" val="0"/>
              </a:ext>
            </a:extLst>
          </p:cNvPr>
          <p:cNvSpPr txBox="1"/>
          <p:nvPr/>
        </p:nvSpPr>
        <p:spPr>
          <a:xfrm>
            <a:off x="5556379" y="2024972"/>
            <a:ext cx="998034" cy="461665"/>
          </a:xfrm>
          <a:prstGeom prst="rect">
            <a:avLst/>
          </a:prstGeom>
          <a:noFill/>
        </p:spPr>
        <p:txBody>
          <a:bodyPr wrap="square" rtlCol="0">
            <a:spAutoFit/>
          </a:bodyPr>
          <a:lstStyle/>
          <a:p>
            <a:pPr algn="ctr"/>
            <a:r>
              <a:rPr lang="en-US" sz="2400" b="1" dirty="0">
                <a:solidFill>
                  <a:srgbClr val="C00000"/>
                </a:solidFill>
                <a:latin typeface="Trebuchet MS" panose="020B0603020202020204" pitchFamily="34" charset="0"/>
              </a:rPr>
              <a:t>have</a:t>
            </a:r>
          </a:p>
        </p:txBody>
      </p:sp>
      <p:sp>
        <p:nvSpPr>
          <p:cNvPr id="12" name="TextBox 11">
            <a:extLst>
              <a:ext uri="{FF2B5EF4-FFF2-40B4-BE49-F238E27FC236}">
                <a16:creationId xmlns:a16="http://schemas.microsoft.com/office/drawing/2014/main" id="{1C0D0B4C-F46D-17E1-1743-F69EEF2E7308}"/>
              </a:ext>
              <a:ext uri="{C183D7F6-B498-43B3-948B-1728B52AA6E4}">
                <adec:decorative xmlns:adec="http://schemas.microsoft.com/office/drawing/2017/decorative" val="0"/>
              </a:ext>
            </a:extLst>
          </p:cNvPr>
          <p:cNvSpPr txBox="1"/>
          <p:nvPr/>
        </p:nvSpPr>
        <p:spPr>
          <a:xfrm>
            <a:off x="6317849" y="2797195"/>
            <a:ext cx="998034" cy="461665"/>
          </a:xfrm>
          <a:prstGeom prst="rect">
            <a:avLst/>
          </a:prstGeom>
          <a:noFill/>
        </p:spPr>
        <p:txBody>
          <a:bodyPr wrap="square" rtlCol="0">
            <a:spAutoFit/>
          </a:bodyPr>
          <a:lstStyle/>
          <a:p>
            <a:pPr algn="ctr"/>
            <a:r>
              <a:rPr lang="en-US" sz="2400" b="1" dirty="0">
                <a:solidFill>
                  <a:srgbClr val="C00000"/>
                </a:solidFill>
                <a:latin typeface="Trebuchet MS" panose="020B0603020202020204" pitchFamily="34" charset="0"/>
              </a:rPr>
              <a:t>could</a:t>
            </a:r>
          </a:p>
        </p:txBody>
      </p:sp>
      <p:sp>
        <p:nvSpPr>
          <p:cNvPr id="11" name="TextBox 10">
            <a:extLst>
              <a:ext uri="{FF2B5EF4-FFF2-40B4-BE49-F238E27FC236}">
                <a16:creationId xmlns:a16="http://schemas.microsoft.com/office/drawing/2014/main" id="{E6028071-D9A2-7AD2-E9BA-3826DD0B98DF}"/>
              </a:ext>
              <a:ext uri="{C183D7F6-B498-43B3-948B-1728B52AA6E4}">
                <adec:decorative xmlns:adec="http://schemas.microsoft.com/office/drawing/2017/decorative" val="0"/>
              </a:ext>
            </a:extLst>
          </p:cNvPr>
          <p:cNvSpPr txBox="1"/>
          <p:nvPr/>
        </p:nvSpPr>
        <p:spPr>
          <a:xfrm>
            <a:off x="5546310" y="3557445"/>
            <a:ext cx="824622" cy="461665"/>
          </a:xfrm>
          <a:prstGeom prst="rect">
            <a:avLst/>
          </a:prstGeom>
          <a:noFill/>
        </p:spPr>
        <p:txBody>
          <a:bodyPr wrap="square" rtlCol="0">
            <a:spAutoFit/>
          </a:bodyPr>
          <a:lstStyle/>
          <a:p>
            <a:pPr algn="ctr"/>
            <a:r>
              <a:rPr lang="en-US" sz="2400" b="1" dirty="0">
                <a:solidFill>
                  <a:srgbClr val="C00000"/>
                </a:solidFill>
                <a:latin typeface="Trebuchet MS" panose="020B0603020202020204" pitchFamily="34" charset="0"/>
              </a:rPr>
              <a:t>said</a:t>
            </a:r>
          </a:p>
        </p:txBody>
      </p:sp>
    </p:spTree>
    <p:extLst>
      <p:ext uri="{BB962C8B-B14F-4D97-AF65-F5344CB8AC3E}">
        <p14:creationId xmlns:p14="http://schemas.microsoft.com/office/powerpoint/2010/main" val="378962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D9CF8B29-7D2B-CE3B-E540-97BDFC996B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C3E83A-18BC-4705-3DBA-3312B533D391}"/>
              </a:ext>
              <a:ext uri="{C183D7F6-B498-43B3-948B-1728B52AA6E4}">
                <adec:decorative xmlns:adec="http://schemas.microsoft.com/office/drawing/2017/decorative" val="1"/>
              </a:ext>
            </a:extLst>
          </p:cNvPr>
          <p:cNvSpPr/>
          <p:nvPr/>
        </p:nvSpPr>
        <p:spPr>
          <a:xfrm>
            <a:off x="0" y="4319954"/>
            <a:ext cx="9144000" cy="823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Title 6">
            <a:extLst>
              <a:ext uri="{FF2B5EF4-FFF2-40B4-BE49-F238E27FC236}">
                <a16:creationId xmlns:a16="http://schemas.microsoft.com/office/drawing/2014/main" id="{8F91CF09-3402-BB1B-F289-A2014D64E9F7}"/>
              </a:ext>
            </a:extLst>
          </p:cNvPr>
          <p:cNvSpPr>
            <a:spLocks noGrp="1"/>
          </p:cNvSpPr>
          <p:nvPr>
            <p:ph type="title"/>
          </p:nvPr>
        </p:nvSpPr>
        <p:spPr>
          <a:xfrm>
            <a:off x="104244" y="29380"/>
            <a:ext cx="9039756" cy="553968"/>
          </a:xfrm>
        </p:spPr>
        <p:txBody>
          <a:bodyPr wrap="square">
            <a:spAutoFit/>
          </a:bodyPr>
          <a:lstStyle/>
          <a:p>
            <a:r>
              <a:rPr lang="en-US" sz="2400" dirty="0">
                <a:latin typeface="Trebuchet MS" panose="020B0603020202020204" pitchFamily="34" charset="0"/>
              </a:rPr>
              <a:t>CO Minimum Reading Competency Skills for Fluency</a:t>
            </a:r>
          </a:p>
        </p:txBody>
      </p:sp>
      <p:pic>
        <p:nvPicPr>
          <p:cNvPr id="8" name="Picture 7" descr="CO Minimum Reading Competency Skills for Fluency">
            <a:extLst>
              <a:ext uri="{FF2B5EF4-FFF2-40B4-BE49-F238E27FC236}">
                <a16:creationId xmlns:a16="http://schemas.microsoft.com/office/drawing/2014/main" id="{6EB22B3E-F6AB-69D7-A49D-1BA0F6D405DF}"/>
              </a:ext>
            </a:extLst>
          </p:cNvPr>
          <p:cNvPicPr>
            <a:picLocks/>
          </p:cNvPicPr>
          <p:nvPr/>
        </p:nvPicPr>
        <p:blipFill>
          <a:blip r:embed="rId3"/>
          <a:srcRect t="3733"/>
          <a:stretch>
            <a:fillRect/>
          </a:stretch>
        </p:blipFill>
        <p:spPr>
          <a:xfrm>
            <a:off x="245758" y="996960"/>
            <a:ext cx="5029200" cy="2286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8E2CE14-1C49-2FC7-2F31-31544DBD0A2D}"/>
              </a:ext>
              <a:ext uri="{C183D7F6-B498-43B3-948B-1728B52AA6E4}">
                <adec:decorative xmlns:adec="http://schemas.microsoft.com/office/drawing/2017/decorative" val="1"/>
              </a:ext>
            </a:extLst>
          </p:cNvPr>
          <p:cNvPicPr>
            <a:picLocks noChangeAspect="1"/>
          </p:cNvPicPr>
          <p:nvPr/>
        </p:nvPicPr>
        <p:blipFill>
          <a:blip r:embed="rId4"/>
          <a:srcRect l="25750" t="3718" r="50000" b="64294"/>
          <a:stretch>
            <a:fillRect/>
          </a:stretch>
        </p:blipFill>
        <p:spPr>
          <a:xfrm>
            <a:off x="245758" y="996961"/>
            <a:ext cx="1607322" cy="1586721"/>
          </a:xfrm>
          <a:prstGeom prst="rect">
            <a:avLst/>
          </a:prstGeom>
        </p:spPr>
      </p:pic>
      <p:sp>
        <p:nvSpPr>
          <p:cNvPr id="2" name="Text Placeholder 2">
            <a:extLst>
              <a:ext uri="{FF2B5EF4-FFF2-40B4-BE49-F238E27FC236}">
                <a16:creationId xmlns:a16="http://schemas.microsoft.com/office/drawing/2014/main" id="{E4EDC615-8B8D-CDE9-3417-C8FFFF8194BC}"/>
              </a:ext>
            </a:extLst>
          </p:cNvPr>
          <p:cNvSpPr txBox="1">
            <a:spLocks/>
          </p:cNvSpPr>
          <p:nvPr/>
        </p:nvSpPr>
        <p:spPr>
          <a:xfrm>
            <a:off x="5690031" y="772480"/>
            <a:ext cx="3354137" cy="4004229"/>
          </a:xfrm>
          <a:prstGeom prst="rect">
            <a:avLst/>
          </a:prstGeom>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Fluency rates align to Hasbrouck and Tindal fluency norms</a:t>
            </a:r>
          </a:p>
          <a:p>
            <a:pPr marL="457200" indent="-347472">
              <a:lnSpc>
                <a:spcPct val="100000"/>
              </a:lnSpc>
              <a:buClr>
                <a:schemeClr val="tx1">
                  <a:lumMod val="65000"/>
                  <a:lumOff val="35000"/>
                </a:schemeClr>
              </a:buClr>
              <a:buFont typeface="Trebuchet MS" panose="020B0603020202020204" pitchFamily="34" charset="0"/>
              <a:buChar char="●"/>
            </a:pPr>
            <a:endParaRPr lang="en-US" sz="6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First measured in first grade</a:t>
            </a:r>
          </a:p>
          <a:p>
            <a:pPr marL="457200" indent="-347472">
              <a:lnSpc>
                <a:spcPct val="100000"/>
              </a:lnSpc>
              <a:buClr>
                <a:schemeClr val="tx1">
                  <a:lumMod val="65000"/>
                  <a:lumOff val="35000"/>
                </a:schemeClr>
              </a:buClr>
              <a:buFont typeface="Trebuchet MS" panose="020B0603020202020204" pitchFamily="34" charset="0"/>
              <a:buChar char="●"/>
            </a:pPr>
            <a:endParaRPr lang="en-US" sz="6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Grade-appropriate irregularly spelled words</a:t>
            </a:r>
          </a:p>
          <a:p>
            <a:pPr marL="457200" indent="-347472">
              <a:lnSpc>
                <a:spcPct val="100000"/>
              </a:lnSpc>
              <a:buClr>
                <a:schemeClr val="tx1">
                  <a:lumMod val="65000"/>
                  <a:lumOff val="35000"/>
                </a:schemeClr>
              </a:buClr>
              <a:buFont typeface="Trebuchet MS" panose="020B0603020202020204" pitchFamily="34" charset="0"/>
              <a:buChar char="●"/>
            </a:pPr>
            <a:endParaRPr lang="en-US" sz="600"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ea typeface="Calibri"/>
                <a:cs typeface="Calibri"/>
              </a:rPr>
              <a:t>In 2</a:t>
            </a:r>
            <a:r>
              <a:rPr lang="en-US" sz="1800" baseline="30000" dirty="0">
                <a:latin typeface="Trebuchet MS" panose="020B0603020202020204" pitchFamily="34" charset="0"/>
                <a:ea typeface="Calibri"/>
                <a:cs typeface="Calibri"/>
              </a:rPr>
              <a:t>nd</a:t>
            </a:r>
            <a:r>
              <a:rPr lang="en-US" sz="1800" dirty="0">
                <a:latin typeface="Trebuchet MS" panose="020B0603020202020204" pitchFamily="34" charset="0"/>
                <a:ea typeface="Calibri"/>
                <a:cs typeface="Calibri"/>
              </a:rPr>
              <a:t> and 3</a:t>
            </a:r>
            <a:r>
              <a:rPr lang="en-US" sz="1800" baseline="30000" dirty="0">
                <a:latin typeface="Trebuchet MS" panose="020B0603020202020204" pitchFamily="34" charset="0"/>
                <a:ea typeface="Calibri"/>
                <a:cs typeface="Calibri"/>
              </a:rPr>
              <a:t>rd</a:t>
            </a:r>
            <a:r>
              <a:rPr lang="en-US" sz="1800" dirty="0">
                <a:latin typeface="Trebuchet MS" panose="020B0603020202020204" pitchFamily="34" charset="0"/>
                <a:ea typeface="Calibri"/>
                <a:cs typeface="Calibri"/>
              </a:rPr>
              <a:t> grades, attention to prosody is expected </a:t>
            </a:r>
          </a:p>
        </p:txBody>
      </p:sp>
      <p:pic>
        <p:nvPicPr>
          <p:cNvPr id="3" name="Picture 2">
            <a:extLst>
              <a:ext uri="{FF2B5EF4-FFF2-40B4-BE49-F238E27FC236}">
                <a16:creationId xmlns:a16="http://schemas.microsoft.com/office/drawing/2014/main" id="{4B93E47F-0469-37B6-38A6-F475DD764B5A}"/>
              </a:ext>
              <a:ext uri="{C183D7F6-B498-43B3-948B-1728B52AA6E4}">
                <adec:decorative xmlns:adec="http://schemas.microsoft.com/office/drawing/2017/decorative" val="1"/>
              </a:ext>
            </a:extLst>
          </p:cNvPr>
          <p:cNvPicPr>
            <a:picLocks/>
          </p:cNvPicPr>
          <p:nvPr/>
        </p:nvPicPr>
        <p:blipFill>
          <a:blip r:embed="rId5"/>
          <a:srcRect l="4391" t="5463" r="5083" b="19912"/>
          <a:stretch>
            <a:fillRect/>
          </a:stretch>
        </p:blipFill>
        <p:spPr>
          <a:xfrm>
            <a:off x="2092142" y="3634154"/>
            <a:ext cx="1371600" cy="1371600"/>
          </a:xfrm>
          <a:prstGeom prst="rect">
            <a:avLst/>
          </a:prstGeom>
        </p:spPr>
      </p:pic>
      <p:pic>
        <p:nvPicPr>
          <p:cNvPr id="4" name="Picture 2" descr="CDE Logo">
            <a:extLst>
              <a:ext uri="{FF2B5EF4-FFF2-40B4-BE49-F238E27FC236}">
                <a16:creationId xmlns:a16="http://schemas.microsoft.com/office/drawing/2014/main" id="{FCF74C58-ABBB-5D37-F6D3-9442C3B802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1910" y="4649995"/>
            <a:ext cx="852487" cy="37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732356"/>
      </p:ext>
    </p:extLst>
  </p:cSld>
  <p:clrMapOvr>
    <a:masterClrMapping/>
  </p:clrMapOvr>
  <mc:AlternateContent xmlns:mc="http://schemas.openxmlformats.org/markup-compatibility/2006" xmlns:p14="http://schemas.microsoft.com/office/powerpoint/2010/main">
    <mc:Choice Requires="p14">
      <p:transition spd="slow" p14:dur="2000" advClick="0" advTm="27750"/>
    </mc:Choice>
    <mc:Fallback xmlns="">
      <p:transition spd="slow" advClick="0" advTm="2775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2A0C6-C352-7C93-F2C9-1B42085A1BCF}"/>
            </a:ext>
          </a:extLst>
        </p:cNvPr>
        <p:cNvGrpSpPr/>
        <p:nvPr/>
      </p:nvGrpSpPr>
      <p:grpSpPr>
        <a:xfrm>
          <a:off x="0" y="0"/>
          <a:ext cx="0" cy="0"/>
          <a:chOff x="0" y="0"/>
          <a:chExt cx="0" cy="0"/>
        </a:xfrm>
      </p:grpSpPr>
      <p:pic>
        <p:nvPicPr>
          <p:cNvPr id="6" name="Picture Placeholder 5" descr="Three students sitting in chairs reading books ">
            <a:extLst>
              <a:ext uri="{FF2B5EF4-FFF2-40B4-BE49-F238E27FC236}">
                <a16:creationId xmlns:a16="http://schemas.microsoft.com/office/drawing/2014/main" id="{6F2663E3-165F-EBB7-7D8C-CD894B2B427C}"/>
              </a:ext>
            </a:extLst>
          </p:cNvPr>
          <p:cNvPicPr>
            <a:picLocks noGrp="1" noChangeAspect="1"/>
          </p:cNvPicPr>
          <p:nvPr>
            <p:ph type="pic" sz="quarter" idx="10"/>
          </p:nvPr>
        </p:nvPicPr>
        <p:blipFill>
          <a:blip r:embed="rId3"/>
          <a:srcRect t="7767" b="7767"/>
          <a:stretch/>
        </p:blipFill>
        <p:spPr>
          <a:xfrm>
            <a:off x="0" y="-473136"/>
            <a:ext cx="9144000" cy="5152292"/>
          </a:xfrm>
        </p:spPr>
      </p:pic>
      <p:sp>
        <p:nvSpPr>
          <p:cNvPr id="2" name="Title 1">
            <a:extLst>
              <a:ext uri="{FF2B5EF4-FFF2-40B4-BE49-F238E27FC236}">
                <a16:creationId xmlns:a16="http://schemas.microsoft.com/office/drawing/2014/main" id="{4021BC72-D6D8-0B0A-7B40-CE3F2EC5A16F}"/>
              </a:ext>
            </a:extLst>
          </p:cNvPr>
          <p:cNvSpPr>
            <a:spLocks noGrp="1"/>
          </p:cNvSpPr>
          <p:nvPr>
            <p:ph type="title"/>
          </p:nvPr>
        </p:nvSpPr>
        <p:spPr>
          <a:xfrm>
            <a:off x="0" y="3464715"/>
            <a:ext cx="9144000" cy="1678785"/>
          </a:xfrm>
          <a:solidFill>
            <a:srgbClr val="0070C0"/>
          </a:solidFill>
          <a:ln>
            <a:solidFill>
              <a:schemeClr val="accent1"/>
            </a:solidFill>
          </a:ln>
        </p:spPr>
        <p:txBody>
          <a:bodyPr/>
          <a:lstStyle/>
          <a:p>
            <a:r>
              <a:rPr lang="en-US" dirty="0">
                <a:latin typeface="Trebuchet MS"/>
              </a:rPr>
              <a:t>Why is </a:t>
            </a:r>
            <a:r>
              <a:rPr lang="en-US" b="1" dirty="0">
                <a:latin typeface="Trebuchet MS"/>
              </a:rPr>
              <a:t>Fluency </a:t>
            </a:r>
            <a:r>
              <a:rPr lang="en-US" dirty="0">
                <a:latin typeface="Trebuchet MS"/>
              </a:rPr>
              <a:t>Important?</a:t>
            </a:r>
            <a:endParaRPr lang="en-US" dirty="0"/>
          </a:p>
        </p:txBody>
      </p:sp>
      <p:pic>
        <p:nvPicPr>
          <p:cNvPr id="5" name="Google Shape;115;p10" descr="CDE Logo">
            <a:extLst>
              <a:ext uri="{FF2B5EF4-FFF2-40B4-BE49-F238E27FC236}">
                <a16:creationId xmlns:a16="http://schemas.microsoft.com/office/drawing/2014/main" id="{7FF00BAE-D62A-4EED-BA42-4C2A106C9336}"/>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963327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FF35-EB87-4043-8183-8E5153F8A0E7}"/>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8CCD0BE-B0FB-0398-A1A3-DF2AA255C507}"/>
              </a:ext>
            </a:extLst>
          </p:cNvPr>
          <p:cNvSpPr txBox="1">
            <a:spLocks noGrp="1"/>
          </p:cNvSpPr>
          <p:nvPr>
            <p:ph type="title" idx="4294967295"/>
          </p:nvPr>
        </p:nvSpPr>
        <p:spPr>
          <a:xfrm>
            <a:off x="235324" y="0"/>
            <a:ext cx="8197869"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400" b="0" i="0" u="none" strike="noStrike" kern="0" cap="none" spc="0" normalizeH="0" baseline="0" noProof="0" dirty="0">
                <a:ln>
                  <a:noFill/>
                </a:ln>
                <a:solidFill>
                  <a:schemeClr val="dk1"/>
                </a:solidFill>
                <a:effectLst/>
                <a:uLnTx/>
                <a:uFillTx/>
                <a:latin typeface="Trebuchet MS"/>
                <a:ea typeface="Trebuchet MS" panose="020B0603020202020204" pitchFamily="34" charset="0"/>
                <a:cs typeface="Arial"/>
                <a:sym typeface="Arial"/>
              </a:rPr>
              <a:t>Why is Fluency Important?</a:t>
            </a:r>
          </a:p>
        </p:txBody>
      </p:sp>
      <p:sp>
        <p:nvSpPr>
          <p:cNvPr id="5" name="Text Placeholder 4">
            <a:extLst>
              <a:ext uri="{FF2B5EF4-FFF2-40B4-BE49-F238E27FC236}">
                <a16:creationId xmlns:a16="http://schemas.microsoft.com/office/drawing/2014/main" id="{12324095-4180-EA72-C9F7-8B5460C08F71}"/>
              </a:ext>
            </a:extLst>
          </p:cNvPr>
          <p:cNvSpPr>
            <a:spLocks noGrp="1"/>
          </p:cNvSpPr>
          <p:nvPr>
            <p:ph type="body" idx="4294967295"/>
          </p:nvPr>
        </p:nvSpPr>
        <p:spPr>
          <a:xfrm>
            <a:off x="0" y="645297"/>
            <a:ext cx="8454351" cy="3485410"/>
          </a:xfrm>
        </p:spPr>
        <p:txBody>
          <a:bodyPr>
            <a:noAutofit/>
          </a:bodyPr>
          <a:lstStyle/>
          <a:p>
            <a:pPr fontAlgn="base">
              <a:buSzPct val="100000"/>
            </a:pPr>
            <a:r>
              <a:rPr lang="en-US" sz="2400" dirty="0">
                <a:solidFill>
                  <a:schemeClr val="tx1"/>
                </a:solidFill>
                <a:latin typeface="Trebuchet MS"/>
                <a:ea typeface="Calibri"/>
                <a:cs typeface="Calibri"/>
              </a:rPr>
              <a:t>1 of 5 essential components of reading</a:t>
            </a:r>
          </a:p>
          <a:p>
            <a:pPr fontAlgn="base">
              <a:buSzPct val="100000"/>
            </a:pPr>
            <a:r>
              <a:rPr lang="en-US" sz="2400" dirty="0">
                <a:solidFill>
                  <a:schemeClr val="tx1"/>
                </a:solidFill>
                <a:latin typeface="Trebuchet MS"/>
                <a:ea typeface="Calibri"/>
                <a:cs typeface="Calibri"/>
              </a:rPr>
              <a:t>Critical for skilled reading</a:t>
            </a:r>
          </a:p>
          <a:p>
            <a:pPr>
              <a:buSzPct val="100000"/>
            </a:pPr>
            <a:r>
              <a:rPr lang="en-US" sz="2400" dirty="0">
                <a:solidFill>
                  <a:schemeClr val="tx1"/>
                </a:solidFill>
                <a:latin typeface="Trebuchet MS"/>
                <a:ea typeface="Calibri"/>
                <a:cs typeface="Calibri"/>
              </a:rPr>
              <a:t>Essential for reading comprehension and motivation</a:t>
            </a:r>
          </a:p>
          <a:p>
            <a:pPr>
              <a:buSzPct val="100000"/>
            </a:pPr>
            <a:r>
              <a:rPr lang="en-US" sz="2400" dirty="0">
                <a:solidFill>
                  <a:schemeClr val="tx1"/>
                </a:solidFill>
                <a:latin typeface="Trebuchet MS"/>
                <a:ea typeface="Calibri"/>
                <a:cs typeface="Calibri"/>
              </a:rPr>
              <a:t>Supports academic success</a:t>
            </a:r>
          </a:p>
          <a:p>
            <a:pPr>
              <a:lnSpc>
                <a:spcPct val="114999"/>
              </a:lnSpc>
            </a:pPr>
            <a:endParaRPr lang="en-US" sz="2000" dirty="0">
              <a:solidFill>
                <a:schemeClr val="tx1"/>
              </a:solidFill>
              <a:latin typeface="Trebuchet MS"/>
              <a:ea typeface="Calibri"/>
              <a:cs typeface="Calibri"/>
            </a:endParaRPr>
          </a:p>
          <a:p>
            <a:pPr marL="114300" indent="0" algn="ctr">
              <a:lnSpc>
                <a:spcPct val="114999"/>
              </a:lnSpc>
              <a:buNone/>
            </a:pPr>
            <a:r>
              <a:rPr lang="en-US" sz="2400" b="1" dirty="0">
                <a:solidFill>
                  <a:schemeClr val="tx1"/>
                </a:solidFill>
                <a:latin typeface="Trebuchet MS"/>
                <a:ea typeface="Calibri"/>
                <a:cs typeface="Arial"/>
              </a:rPr>
              <a:t>In short, fluency</a:t>
            </a:r>
            <a:r>
              <a:rPr lang="en-US" sz="2400" b="1" dirty="0">
                <a:solidFill>
                  <a:schemeClr val="tx1"/>
                </a:solidFill>
                <a:latin typeface="Trebuchet MS"/>
                <a:ea typeface="Calibri"/>
                <a:cs typeface="Calibri"/>
              </a:rPr>
              <a:t> is the supersonic highway that takes readers very effortlessly from reading words to understanding and comprehension.</a:t>
            </a:r>
            <a:endParaRPr lang="en-US" sz="2400" b="1" dirty="0">
              <a:solidFill>
                <a:schemeClr val="tx1"/>
              </a:solidFill>
              <a:latin typeface="Trebuchet MS"/>
            </a:endParaRPr>
          </a:p>
          <a:p>
            <a:pPr marL="114300" indent="0">
              <a:lnSpc>
                <a:spcPct val="114999"/>
              </a:lnSpc>
              <a:buNone/>
            </a:pPr>
            <a:endParaRPr lang="en-US" sz="2400" dirty="0">
              <a:solidFill>
                <a:schemeClr val="tx1"/>
              </a:solidFill>
              <a:latin typeface="+mn-lt"/>
            </a:endParaRPr>
          </a:p>
          <a:p>
            <a:pPr marL="469900"/>
            <a:endParaRPr lang="en-US" sz="2000" dirty="0">
              <a:solidFill>
                <a:schemeClr val="tx1"/>
              </a:solidFill>
              <a:latin typeface="+mn-lt"/>
            </a:endParaRPr>
          </a:p>
        </p:txBody>
      </p:sp>
      <p:sp>
        <p:nvSpPr>
          <p:cNvPr id="3" name="TextBox 2">
            <a:extLst>
              <a:ext uri="{FF2B5EF4-FFF2-40B4-BE49-F238E27FC236}">
                <a16:creationId xmlns:a16="http://schemas.microsoft.com/office/drawing/2014/main" id="{F9D09DAC-59F9-D8CA-76CD-7E2E26E272F0}"/>
              </a:ext>
            </a:extLst>
          </p:cNvPr>
          <p:cNvSpPr txBox="1"/>
          <p:nvPr/>
        </p:nvSpPr>
        <p:spPr>
          <a:xfrm>
            <a:off x="6812583" y="4130707"/>
            <a:ext cx="2331417" cy="230832"/>
          </a:xfrm>
          <a:prstGeom prst="rect">
            <a:avLst/>
          </a:prstGeom>
          <a:noFill/>
        </p:spPr>
        <p:txBody>
          <a:bodyPr wrap="square" rtlCol="0">
            <a:spAutoFit/>
          </a:bodyPr>
          <a:lstStyle/>
          <a:p>
            <a:pPr algn="r"/>
            <a:r>
              <a:rPr lang="en-US" sz="900" dirty="0">
                <a:latin typeface="+mj-lt"/>
              </a:rPr>
              <a:t>(Vaughn, n.d.)</a:t>
            </a:r>
          </a:p>
        </p:txBody>
      </p:sp>
    </p:spTree>
    <p:extLst>
      <p:ext uri="{BB962C8B-B14F-4D97-AF65-F5344CB8AC3E}">
        <p14:creationId xmlns:p14="http://schemas.microsoft.com/office/powerpoint/2010/main" val="4050680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CC2BBB3-7C9B-E318-79F3-7CCDCCE5B40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09AC81B1-33C4-272A-69D0-A7EAF0C1E488}"/>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Fluent Readers vs. Dysfluent Readers</a:t>
            </a:r>
          </a:p>
        </p:txBody>
      </p:sp>
      <p:graphicFrame>
        <p:nvGraphicFramePr>
          <p:cNvPr id="3" name="Table 2">
            <a:extLst>
              <a:ext uri="{FF2B5EF4-FFF2-40B4-BE49-F238E27FC236}">
                <a16:creationId xmlns:a16="http://schemas.microsoft.com/office/drawing/2014/main" id="{830790AE-B900-0994-7FB0-3366B192FDFB}"/>
              </a:ext>
            </a:extLst>
          </p:cNvPr>
          <p:cNvGraphicFramePr>
            <a:graphicFrameLocks noGrp="1"/>
          </p:cNvGraphicFramePr>
          <p:nvPr>
            <p:extLst>
              <p:ext uri="{D42A27DB-BD31-4B8C-83A1-F6EECF244321}">
                <p14:modId xmlns:p14="http://schemas.microsoft.com/office/powerpoint/2010/main" val="1233490416"/>
              </p:ext>
            </p:extLst>
          </p:nvPr>
        </p:nvGraphicFramePr>
        <p:xfrm>
          <a:off x="441434" y="961697"/>
          <a:ext cx="8217112" cy="3123150"/>
        </p:xfrm>
        <a:graphic>
          <a:graphicData uri="http://schemas.openxmlformats.org/drawingml/2006/table">
            <a:tbl>
              <a:tblPr firstRow="1" bandRow="1">
                <a:tableStyleId>{5C22544A-7EE6-4342-B048-85BDC9FD1C3A}</a:tableStyleId>
              </a:tblPr>
              <a:tblGrid>
                <a:gridCol w="4108556">
                  <a:extLst>
                    <a:ext uri="{9D8B030D-6E8A-4147-A177-3AD203B41FA5}">
                      <a16:colId xmlns:a16="http://schemas.microsoft.com/office/drawing/2014/main" val="192975289"/>
                    </a:ext>
                  </a:extLst>
                </a:gridCol>
                <a:gridCol w="4108556">
                  <a:extLst>
                    <a:ext uri="{9D8B030D-6E8A-4147-A177-3AD203B41FA5}">
                      <a16:colId xmlns:a16="http://schemas.microsoft.com/office/drawing/2014/main" val="2106551310"/>
                    </a:ext>
                  </a:extLst>
                </a:gridCol>
              </a:tblGrid>
              <a:tr h="496614">
                <a:tc>
                  <a:txBody>
                    <a:bodyPr/>
                    <a:lstStyle/>
                    <a:p>
                      <a:pPr algn="ctr"/>
                      <a:r>
                        <a:rPr lang="en-US" sz="2400" dirty="0">
                          <a:latin typeface="+mj-lt"/>
                        </a:rPr>
                        <a:t>Fluent Readers</a:t>
                      </a:r>
                    </a:p>
                  </a:txBody>
                  <a:tcPr>
                    <a:solidFill>
                      <a:srgbClr val="252540"/>
                    </a:solidFill>
                  </a:tcPr>
                </a:tc>
                <a:tc>
                  <a:txBody>
                    <a:bodyPr/>
                    <a:lstStyle/>
                    <a:p>
                      <a:pPr algn="ctr"/>
                      <a:r>
                        <a:rPr lang="en-US" sz="2400" dirty="0">
                          <a:latin typeface="+mj-lt"/>
                        </a:rPr>
                        <a:t>Dysfluent Readers</a:t>
                      </a:r>
                    </a:p>
                  </a:txBody>
                  <a:tcPr>
                    <a:solidFill>
                      <a:srgbClr val="252540"/>
                    </a:solidFill>
                  </a:tcPr>
                </a:tc>
                <a:extLst>
                  <a:ext uri="{0D108BD9-81ED-4DB2-BD59-A6C34878D82A}">
                    <a16:rowId xmlns:a16="http://schemas.microsoft.com/office/drawing/2014/main" val="1772972848"/>
                  </a:ext>
                </a:extLst>
              </a:tr>
              <a:tr h="49661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Mental energy spent on comprehension</a:t>
                      </a:r>
                    </a:p>
                  </a:txBody>
                  <a:tcPr anchor="ctr">
                    <a:solidFill>
                      <a:srgbClr val="83AED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Mental energy spent on decoding</a:t>
                      </a:r>
                    </a:p>
                  </a:txBody>
                  <a:tcPr anchor="ctr">
                    <a:solidFill>
                      <a:srgbClr val="83AEDC"/>
                    </a:solidFill>
                  </a:tcPr>
                </a:tc>
                <a:extLst>
                  <a:ext uri="{0D108BD9-81ED-4DB2-BD59-A6C34878D82A}">
                    <a16:rowId xmlns:a16="http://schemas.microsoft.com/office/drawing/2014/main" val="3509155900"/>
                  </a:ext>
                </a:extLst>
              </a:tr>
              <a:tr h="49661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Able to comprehend more</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Minimal comprehension</a:t>
                      </a:r>
                    </a:p>
                  </a:txBody>
                  <a:tcPr anchor="ctr">
                    <a:solidFill>
                      <a:schemeClr val="bg1"/>
                    </a:solidFill>
                  </a:tcPr>
                </a:tc>
                <a:extLst>
                  <a:ext uri="{0D108BD9-81ED-4DB2-BD59-A6C34878D82A}">
                    <a16:rowId xmlns:a16="http://schemas.microsoft.com/office/drawing/2014/main" val="1010809996"/>
                  </a:ext>
                </a:extLst>
              </a:tr>
              <a:tr h="49661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Greater motivation to read</a:t>
                      </a:r>
                    </a:p>
                  </a:txBody>
                  <a:tcPr anchor="ctr">
                    <a:solidFill>
                      <a:srgbClr val="83AED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Less motivation to read</a:t>
                      </a:r>
                    </a:p>
                  </a:txBody>
                  <a:tcPr anchor="ctr">
                    <a:solidFill>
                      <a:srgbClr val="83AEDC"/>
                    </a:solidFill>
                  </a:tcPr>
                </a:tc>
                <a:extLst>
                  <a:ext uri="{0D108BD9-81ED-4DB2-BD59-A6C34878D82A}">
                    <a16:rowId xmlns:a16="http://schemas.microsoft.com/office/drawing/2014/main" val="3651723218"/>
                  </a:ext>
                </a:extLst>
              </a:tr>
              <a:tr h="49661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Increased amount of time reading</a:t>
                      </a:r>
                    </a:p>
                  </a:txBody>
                  <a:tcPr anchor="ctr">
                    <a:noFill/>
                  </a:tcPr>
                </a:tc>
                <a:tc>
                  <a:txBody>
                    <a:bodyPr/>
                    <a:lstStyle/>
                    <a:p>
                      <a:pPr algn="ctr"/>
                      <a:r>
                        <a:rPr lang="en-US" sz="1800" b="1" dirty="0">
                          <a:latin typeface="+mj-lt"/>
                        </a:rPr>
                        <a:t>Decreased amount of time reading</a:t>
                      </a:r>
                    </a:p>
                  </a:txBody>
                  <a:tcPr anchor="ctr">
                    <a:noFill/>
                  </a:tcPr>
                </a:tc>
                <a:extLst>
                  <a:ext uri="{0D108BD9-81ED-4DB2-BD59-A6C34878D82A}">
                    <a16:rowId xmlns:a16="http://schemas.microsoft.com/office/drawing/2014/main" val="925760010"/>
                  </a:ext>
                </a:extLst>
              </a:tr>
              <a:tr h="49661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mj-lt"/>
                        </a:rPr>
                        <a:t>Larger vocabulary</a:t>
                      </a:r>
                    </a:p>
                  </a:txBody>
                  <a:tcPr anchor="ctr">
                    <a:solidFill>
                      <a:srgbClr val="83AEDC"/>
                    </a:solidFill>
                  </a:tcPr>
                </a:tc>
                <a:tc>
                  <a:txBody>
                    <a:bodyPr/>
                    <a:lstStyle/>
                    <a:p>
                      <a:pPr algn="ctr"/>
                      <a:r>
                        <a:rPr lang="en-US" sz="1800" b="1" dirty="0">
                          <a:latin typeface="+mj-lt"/>
                        </a:rPr>
                        <a:t>Smaller vocabulary</a:t>
                      </a:r>
                    </a:p>
                  </a:txBody>
                  <a:tcPr anchor="ctr">
                    <a:solidFill>
                      <a:srgbClr val="83AEDC"/>
                    </a:solidFill>
                  </a:tcPr>
                </a:tc>
                <a:extLst>
                  <a:ext uri="{0D108BD9-81ED-4DB2-BD59-A6C34878D82A}">
                    <a16:rowId xmlns:a16="http://schemas.microsoft.com/office/drawing/2014/main" val="3054265722"/>
                  </a:ext>
                </a:extLst>
              </a:tr>
            </a:tbl>
          </a:graphicData>
        </a:graphic>
      </p:graphicFrame>
      <p:sp>
        <p:nvSpPr>
          <p:cNvPr id="9" name="TextBox 8">
            <a:extLst>
              <a:ext uri="{FF2B5EF4-FFF2-40B4-BE49-F238E27FC236}">
                <a16:creationId xmlns:a16="http://schemas.microsoft.com/office/drawing/2014/main" id="{80ADF64B-6319-953E-A1EC-245DBF02BCB2}"/>
              </a:ext>
            </a:extLst>
          </p:cNvPr>
          <p:cNvSpPr txBox="1"/>
          <p:nvPr/>
        </p:nvSpPr>
        <p:spPr>
          <a:xfrm>
            <a:off x="7535917" y="4084847"/>
            <a:ext cx="1608083" cy="230832"/>
          </a:xfrm>
          <a:prstGeom prst="rect">
            <a:avLst/>
          </a:prstGeom>
          <a:noFill/>
        </p:spPr>
        <p:txBody>
          <a:bodyPr wrap="square" rtlCol="0">
            <a:spAutoFit/>
          </a:bodyPr>
          <a:lstStyle/>
          <a:p>
            <a:pPr algn="r"/>
            <a:r>
              <a:rPr lang="en-US" sz="900" dirty="0">
                <a:latin typeface="+mj-lt"/>
              </a:rPr>
              <a:t>(Moats, 2007</a:t>
            </a:r>
            <a:r>
              <a:rPr lang="en-US" sz="900" dirty="0"/>
              <a:t>)</a:t>
            </a:r>
          </a:p>
        </p:txBody>
      </p:sp>
    </p:spTree>
    <p:extLst>
      <p:ext uri="{BB962C8B-B14F-4D97-AF65-F5344CB8AC3E}">
        <p14:creationId xmlns:p14="http://schemas.microsoft.com/office/powerpoint/2010/main" val="325302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5FB71-31A0-A10F-5A44-31F288E25325}"/>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54BB8A3-51CB-2684-30A2-18DBBCA8DBC8}"/>
              </a:ext>
            </a:extLst>
          </p:cNvPr>
          <p:cNvSpPr txBox="1">
            <a:spLocks noGrp="1"/>
          </p:cNvSpPr>
          <p:nvPr>
            <p:ph type="title" idx="4294967295"/>
          </p:nvPr>
        </p:nvSpPr>
        <p:spPr>
          <a:xfrm>
            <a:off x="178174" y="9525"/>
            <a:ext cx="8197869"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400" b="0" i="0" u="none" strike="noStrike" kern="0" cap="none" spc="0" normalizeH="0" baseline="0" noProof="0" dirty="0">
                <a:ln>
                  <a:noFill/>
                </a:ln>
                <a:solidFill>
                  <a:schemeClr val="dk1"/>
                </a:solidFill>
                <a:effectLst/>
                <a:uLnTx/>
                <a:uFillTx/>
                <a:latin typeface="Trebuchet MS"/>
                <a:ea typeface="Trebuchet MS" panose="020B0603020202020204" pitchFamily="34" charset="0"/>
                <a:cs typeface="Arial"/>
                <a:sym typeface="Arial"/>
              </a:rPr>
              <a:t>Oral Reading as a Thermometer</a:t>
            </a:r>
          </a:p>
        </p:txBody>
      </p:sp>
      <p:sp>
        <p:nvSpPr>
          <p:cNvPr id="5" name="Text Placeholder 4">
            <a:extLst>
              <a:ext uri="{FF2B5EF4-FFF2-40B4-BE49-F238E27FC236}">
                <a16:creationId xmlns:a16="http://schemas.microsoft.com/office/drawing/2014/main" id="{FCB21D3E-7E69-D3EB-3E57-106122E86D7D}"/>
              </a:ext>
            </a:extLst>
          </p:cNvPr>
          <p:cNvSpPr>
            <a:spLocks noGrp="1"/>
          </p:cNvSpPr>
          <p:nvPr>
            <p:ph type="body" idx="4294967295"/>
          </p:nvPr>
        </p:nvSpPr>
        <p:spPr>
          <a:xfrm>
            <a:off x="1" y="710072"/>
            <a:ext cx="5829300" cy="3485410"/>
          </a:xfrm>
        </p:spPr>
        <p:txBody>
          <a:bodyPr>
            <a:noAutofit/>
          </a:bodyPr>
          <a:lstStyle/>
          <a:p>
            <a:pPr marL="469900">
              <a:buSzPct val="100000"/>
            </a:pPr>
            <a:r>
              <a:rPr lang="en-US" sz="2000" dirty="0">
                <a:solidFill>
                  <a:schemeClr val="tx1"/>
                </a:solidFill>
              </a:rPr>
              <a:t>A measure of reading health</a:t>
            </a:r>
          </a:p>
          <a:p>
            <a:pPr marL="469900">
              <a:buSzPct val="100000"/>
            </a:pPr>
            <a:endParaRPr lang="en-US" sz="1000" dirty="0">
              <a:solidFill>
                <a:schemeClr val="tx1"/>
              </a:solidFill>
            </a:endParaRPr>
          </a:p>
          <a:p>
            <a:pPr marL="469900">
              <a:buSzPct val="100000"/>
            </a:pPr>
            <a:r>
              <a:rPr lang="en-US" sz="2000" dirty="0">
                <a:solidFill>
                  <a:schemeClr val="tx1"/>
                </a:solidFill>
              </a:rPr>
              <a:t>Oral reading assessments provide quick checkpoints</a:t>
            </a:r>
          </a:p>
          <a:p>
            <a:pPr marL="469900">
              <a:buSzPct val="100000"/>
            </a:pPr>
            <a:endParaRPr lang="en-US" sz="1000" dirty="0">
              <a:solidFill>
                <a:schemeClr val="tx1"/>
              </a:solidFill>
            </a:endParaRPr>
          </a:p>
          <a:p>
            <a:pPr marL="469900">
              <a:buSzPct val="100000"/>
            </a:pPr>
            <a:r>
              <a:rPr lang="en-US" sz="2000" dirty="0">
                <a:solidFill>
                  <a:schemeClr val="tx1"/>
                </a:solidFill>
                <a:latin typeface="Trebuchet MS" panose="020B0603020202020204" pitchFamily="34" charset="0"/>
              </a:rPr>
              <a:t>A low score on an </a:t>
            </a:r>
            <a:r>
              <a:rPr lang="en-US" sz="2000" dirty="0">
                <a:solidFill>
                  <a:schemeClr val="tx1"/>
                </a:solidFill>
              </a:rPr>
              <a:t>o</a:t>
            </a:r>
            <a:r>
              <a:rPr lang="en-US" sz="2000" dirty="0">
                <a:solidFill>
                  <a:schemeClr val="tx1"/>
                </a:solidFill>
                <a:latin typeface="Trebuchet MS" panose="020B0603020202020204" pitchFamily="34" charset="0"/>
              </a:rPr>
              <a:t>ral reading fluency (ORF) assessment</a:t>
            </a:r>
            <a:r>
              <a:rPr lang="en-US" sz="2000" dirty="0">
                <a:solidFill>
                  <a:schemeClr val="tx1"/>
                </a:solidFill>
              </a:rPr>
              <a:t> indicates a problem</a:t>
            </a:r>
          </a:p>
          <a:p>
            <a:pPr marL="469900">
              <a:buSzPct val="100000"/>
            </a:pPr>
            <a:endParaRPr lang="en-US" sz="1000" dirty="0">
              <a:solidFill>
                <a:schemeClr val="tx1"/>
              </a:solidFill>
            </a:endParaRPr>
          </a:p>
          <a:p>
            <a:pPr marL="469900">
              <a:buSzPct val="100000"/>
            </a:pPr>
            <a:r>
              <a:rPr lang="en-US" sz="2000" dirty="0">
                <a:solidFill>
                  <a:schemeClr val="tx1"/>
                </a:solidFill>
              </a:rPr>
              <a:t> Additional diagnostic assessments are needed to identify the root causes</a:t>
            </a:r>
          </a:p>
          <a:p>
            <a:pPr marL="469900">
              <a:buSzPct val="100000"/>
            </a:pPr>
            <a:endParaRPr lang="en-US" sz="2000" dirty="0">
              <a:solidFill>
                <a:schemeClr val="tx1"/>
              </a:solidFill>
              <a:latin typeface="Trebuchet MS" panose="020B0603020202020204" pitchFamily="34" charset="0"/>
            </a:endParaRPr>
          </a:p>
        </p:txBody>
      </p:sp>
      <p:pic>
        <p:nvPicPr>
          <p:cNvPr id="4" name="Graphic 3" descr="Thermometer with solid fill">
            <a:extLst>
              <a:ext uri="{FF2B5EF4-FFF2-40B4-BE49-F238E27FC236}">
                <a16:creationId xmlns:a16="http://schemas.microsoft.com/office/drawing/2014/main" id="{2C14E441-20E2-F688-B4DE-6F2D3504B7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2125" y="866384"/>
            <a:ext cx="3200400" cy="3200400"/>
          </a:xfrm>
          <a:prstGeom prst="rect">
            <a:avLst/>
          </a:prstGeom>
        </p:spPr>
      </p:pic>
      <p:sp>
        <p:nvSpPr>
          <p:cNvPr id="3" name="TextBox 2">
            <a:extLst>
              <a:ext uri="{FF2B5EF4-FFF2-40B4-BE49-F238E27FC236}">
                <a16:creationId xmlns:a16="http://schemas.microsoft.com/office/drawing/2014/main" id="{4D299B34-C5B1-56B8-BB74-1E1DBB1A1525}"/>
              </a:ext>
            </a:extLst>
          </p:cNvPr>
          <p:cNvSpPr txBox="1"/>
          <p:nvPr/>
        </p:nvSpPr>
        <p:spPr>
          <a:xfrm>
            <a:off x="6812583" y="4130707"/>
            <a:ext cx="2331417" cy="230832"/>
          </a:xfrm>
          <a:prstGeom prst="rect">
            <a:avLst/>
          </a:prstGeom>
          <a:noFill/>
        </p:spPr>
        <p:txBody>
          <a:bodyPr wrap="square" rtlCol="0">
            <a:spAutoFit/>
          </a:bodyPr>
          <a:lstStyle/>
          <a:p>
            <a:pPr algn="r"/>
            <a:r>
              <a:rPr lang="en-US" sz="900" dirty="0">
                <a:latin typeface="+mj-lt"/>
              </a:rPr>
              <a:t>(Hasbrouck, 2020)</a:t>
            </a:r>
          </a:p>
        </p:txBody>
      </p:sp>
    </p:spTree>
    <p:extLst>
      <p:ext uri="{BB962C8B-B14F-4D97-AF65-F5344CB8AC3E}">
        <p14:creationId xmlns:p14="http://schemas.microsoft.com/office/powerpoint/2010/main" val="70528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3;p46">
            <a:extLst>
              <a:ext uri="{FF2B5EF4-FFF2-40B4-BE49-F238E27FC236}">
                <a16:creationId xmlns:a16="http://schemas.microsoft.com/office/drawing/2014/main" id="{366FE599-6E85-4A7F-568D-9ED4F745AD62}"/>
              </a:ext>
            </a:extLst>
          </p:cNvPr>
          <p:cNvSpPr txBox="1">
            <a:spLocks noGrp="1"/>
          </p:cNvSpPr>
          <p:nvPr>
            <p:ph type="title"/>
          </p:nvPr>
        </p:nvSpPr>
        <p:spPr>
          <a:xfrm>
            <a:off x="249102" y="0"/>
            <a:ext cx="8894897" cy="592406"/>
          </a:xfrm>
          <a:prstGeom prst="rect">
            <a:avLst/>
          </a:prstGeom>
        </p:spPr>
        <p:txBody>
          <a:bodyPr spcFirstLastPara="1" wrap="square" lIns="0" tIns="0" rIns="0" bIns="0" anchor="ctr" anchorCtr="0">
            <a:noAutofit/>
          </a:bodyPr>
          <a:lstStyle/>
          <a:p>
            <a:pPr>
              <a:lnSpc>
                <a:spcPct val="160000"/>
              </a:lnSpc>
            </a:pPr>
            <a:r>
              <a:rPr lang="en-US" sz="2400" b="0" i="0" u="none" strike="noStrike" baseline="0" dirty="0">
                <a:solidFill>
                  <a:srgbClr val="000000"/>
                </a:solidFill>
                <a:latin typeface="Trebuchet MS"/>
                <a:ea typeface="Trebuchet MS"/>
                <a:cs typeface="Trebuchet MS"/>
              </a:rPr>
              <a:t>Paired Verbal Fluency  I  Fluency</a:t>
            </a:r>
            <a:endParaRPr lang="en-US" sz="2400" dirty="0">
              <a:latin typeface="Trebuchet MS"/>
            </a:endParaRPr>
          </a:p>
        </p:txBody>
      </p:sp>
      <p:sp>
        <p:nvSpPr>
          <p:cNvPr id="5" name="Text Placeholder 4">
            <a:extLst>
              <a:ext uri="{FF2B5EF4-FFF2-40B4-BE49-F238E27FC236}">
                <a16:creationId xmlns:a16="http://schemas.microsoft.com/office/drawing/2014/main" id="{18E4E724-FF3A-0BB5-E5C8-A86B92ECF287}"/>
              </a:ext>
            </a:extLst>
          </p:cNvPr>
          <p:cNvSpPr>
            <a:spLocks noGrp="1"/>
          </p:cNvSpPr>
          <p:nvPr>
            <p:ph type="body" idx="4294967295"/>
          </p:nvPr>
        </p:nvSpPr>
        <p:spPr>
          <a:xfrm>
            <a:off x="0" y="720679"/>
            <a:ext cx="8447566" cy="3387885"/>
          </a:xfrm>
        </p:spPr>
        <p:txBody>
          <a:bodyPr>
            <a:normAutofit lnSpcReduction="10000"/>
          </a:bodyPr>
          <a:lstStyle/>
          <a:p>
            <a:pPr marL="127000" indent="0">
              <a:buNone/>
            </a:pPr>
            <a:r>
              <a:rPr lang="en-US" sz="2000" b="1" dirty="0">
                <a:solidFill>
                  <a:schemeClr val="tx1"/>
                </a:solidFill>
                <a:latin typeface="+mj-lt"/>
                <a:ea typeface="Calibri"/>
                <a:cs typeface="Calibri"/>
              </a:rPr>
              <a:t>What is fluency?</a:t>
            </a:r>
          </a:p>
          <a:p>
            <a:pPr marL="127000" indent="0">
              <a:buNone/>
            </a:pPr>
            <a:r>
              <a:rPr lang="en-US" sz="2000" b="1" dirty="0">
                <a:solidFill>
                  <a:schemeClr val="tx1"/>
                </a:solidFill>
                <a:latin typeface="+mj-lt"/>
                <a:ea typeface="Calibri"/>
                <a:cs typeface="Calibri"/>
              </a:rPr>
              <a:t>Why is it important for reading development? </a:t>
            </a:r>
          </a:p>
          <a:p>
            <a:pPr marL="127000" indent="0">
              <a:buNone/>
            </a:pPr>
            <a:endParaRPr lang="en-US" sz="800" b="1" dirty="0">
              <a:solidFill>
                <a:schemeClr val="tx1"/>
              </a:solidFill>
              <a:latin typeface="+mj-lt"/>
            </a:endParaRPr>
          </a:p>
          <a:p>
            <a:pPr marL="469900" indent="-342900">
              <a:buFont typeface="+mj-lt"/>
              <a:buAutoNum type="arabicPeriod"/>
            </a:pPr>
            <a:r>
              <a:rPr lang="en-US" dirty="0">
                <a:solidFill>
                  <a:schemeClr val="tx1"/>
                </a:solidFill>
                <a:latin typeface="+mj-lt"/>
                <a:ea typeface="Calibri"/>
                <a:cs typeface="Calibri"/>
              </a:rPr>
              <a:t>Write down thoughts and ideas you could share with a partner.</a:t>
            </a:r>
          </a:p>
          <a:p>
            <a:pPr marL="469900" indent="-342900">
              <a:lnSpc>
                <a:spcPct val="100000"/>
              </a:lnSpc>
              <a:buFont typeface="+mj-lt"/>
              <a:buAutoNum type="arabicPeriod"/>
            </a:pPr>
            <a:endParaRPr lang="en-US" sz="800" dirty="0">
              <a:solidFill>
                <a:schemeClr val="tx1"/>
              </a:solidFill>
              <a:latin typeface="+mj-lt"/>
            </a:endParaRPr>
          </a:p>
          <a:p>
            <a:pPr marL="469900" indent="-342900">
              <a:lnSpc>
                <a:spcPct val="100000"/>
              </a:lnSpc>
              <a:buFont typeface="+mj-lt"/>
              <a:buAutoNum type="arabicPeriod"/>
            </a:pPr>
            <a:r>
              <a:rPr lang="en-US" dirty="0">
                <a:solidFill>
                  <a:schemeClr val="tx1"/>
                </a:solidFill>
                <a:latin typeface="+mj-lt"/>
                <a:ea typeface="Calibri"/>
                <a:cs typeface="Calibri"/>
              </a:rPr>
              <a:t>We will create partners A and B and take turns talking about the questions above. </a:t>
            </a:r>
          </a:p>
          <a:p>
            <a:pPr marL="469900" indent="-342900">
              <a:buFont typeface="+mj-lt"/>
              <a:buAutoNum type="arabicPeriod"/>
            </a:pPr>
            <a:endParaRPr lang="en-US" sz="800" dirty="0">
              <a:solidFill>
                <a:schemeClr val="tx1"/>
              </a:solidFill>
              <a:latin typeface="+mj-lt"/>
            </a:endParaRPr>
          </a:p>
          <a:p>
            <a:pPr marL="469900" indent="-342900">
              <a:buFont typeface="+mj-lt"/>
              <a:buAutoNum type="arabicPeriod"/>
            </a:pPr>
            <a:r>
              <a:rPr lang="en-US" dirty="0">
                <a:solidFill>
                  <a:schemeClr val="tx1"/>
                </a:solidFill>
                <a:latin typeface="+mj-lt"/>
                <a:ea typeface="Calibri"/>
                <a:cs typeface="Calibri"/>
              </a:rPr>
              <a:t>At a signal, one will speak, and one will listen. </a:t>
            </a:r>
          </a:p>
          <a:p>
            <a:pPr marL="469900" indent="-342900">
              <a:buFont typeface="+mj-lt"/>
              <a:buAutoNum type="arabicPeriod"/>
            </a:pPr>
            <a:endParaRPr lang="en-US" sz="900" dirty="0">
              <a:solidFill>
                <a:schemeClr val="tx1"/>
              </a:solidFill>
              <a:latin typeface="+mj-lt"/>
            </a:endParaRPr>
          </a:p>
          <a:p>
            <a:pPr marL="469900" indent="-342900">
              <a:buFont typeface="+mj-lt"/>
              <a:buAutoNum type="arabicPeriod"/>
            </a:pPr>
            <a:r>
              <a:rPr lang="en-US" dirty="0">
                <a:solidFill>
                  <a:schemeClr val="tx1"/>
                </a:solidFill>
                <a:latin typeface="+mj-lt"/>
                <a:ea typeface="Calibri"/>
                <a:cs typeface="Calibri"/>
              </a:rPr>
              <a:t>At a signal, the other will speak while the first speaker listens.</a:t>
            </a:r>
          </a:p>
          <a:p>
            <a:pPr marL="469900" indent="-342900">
              <a:buFont typeface="+mj-lt"/>
              <a:buAutoNum type="arabicPeriod"/>
            </a:pPr>
            <a:endParaRPr lang="en-US" sz="900" dirty="0">
              <a:solidFill>
                <a:schemeClr val="tx1"/>
              </a:solidFill>
              <a:latin typeface="+mj-lt"/>
            </a:endParaRPr>
          </a:p>
          <a:p>
            <a:pPr marL="469900" indent="-342900">
              <a:buFont typeface="+mj-lt"/>
              <a:buAutoNum type="arabicPeriod"/>
            </a:pPr>
            <a:r>
              <a:rPr lang="en-US" dirty="0">
                <a:solidFill>
                  <a:schemeClr val="tx1"/>
                </a:solidFill>
                <a:latin typeface="+mj-lt"/>
                <a:ea typeface="Calibri"/>
                <a:cs typeface="Calibri"/>
              </a:rPr>
              <a:t>Each time, no one is allowed to repeat anything that was said by the other. </a:t>
            </a:r>
          </a:p>
        </p:txBody>
      </p:sp>
    </p:spTree>
    <p:extLst>
      <p:ext uri="{BB962C8B-B14F-4D97-AF65-F5344CB8AC3E}">
        <p14:creationId xmlns:p14="http://schemas.microsoft.com/office/powerpoint/2010/main" val="328866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4C162-4B73-D529-E5C7-8313F1F313A4}"/>
            </a:ext>
          </a:extLst>
        </p:cNvPr>
        <p:cNvGrpSpPr/>
        <p:nvPr/>
      </p:nvGrpSpPr>
      <p:grpSpPr>
        <a:xfrm>
          <a:off x="0" y="0"/>
          <a:ext cx="0" cy="0"/>
          <a:chOff x="0" y="0"/>
          <a:chExt cx="0" cy="0"/>
        </a:xfrm>
      </p:grpSpPr>
      <p:pic>
        <p:nvPicPr>
          <p:cNvPr id="6" name="Picture Placeholder 5" descr="Teacher working with a student at small group table">
            <a:extLst>
              <a:ext uri="{FF2B5EF4-FFF2-40B4-BE49-F238E27FC236}">
                <a16:creationId xmlns:a16="http://schemas.microsoft.com/office/drawing/2014/main" id="{69511DE0-93FF-23A3-4832-0902CDD0E1C7}"/>
              </a:ext>
            </a:extLst>
          </p:cNvPr>
          <p:cNvPicPr>
            <a:picLocks noGrp="1" noChangeAspect="1"/>
          </p:cNvPicPr>
          <p:nvPr>
            <p:ph type="pic" sz="quarter" idx="10"/>
          </p:nvPr>
        </p:nvPicPr>
        <p:blipFill>
          <a:blip r:embed="rId3"/>
          <a:srcRect t="7761" b="7761"/>
          <a:stretch/>
        </p:blipFill>
        <p:spPr>
          <a:xfrm>
            <a:off x="0" y="-473136"/>
            <a:ext cx="9144000" cy="5152292"/>
          </a:xfrm>
        </p:spPr>
      </p:pic>
      <p:sp>
        <p:nvSpPr>
          <p:cNvPr id="2" name="Title 1" descr="Teacher working with a student at the small group table while class is working independently">
            <a:extLst>
              <a:ext uri="{FF2B5EF4-FFF2-40B4-BE49-F238E27FC236}">
                <a16:creationId xmlns:a16="http://schemas.microsoft.com/office/drawing/2014/main" id="{B71BC085-8E9D-A53B-376A-7CC877E923F4}"/>
              </a:ext>
            </a:extLst>
          </p:cNvPr>
          <p:cNvSpPr>
            <a:spLocks noGrp="1"/>
          </p:cNvSpPr>
          <p:nvPr>
            <p:ph type="title"/>
          </p:nvPr>
        </p:nvSpPr>
        <p:spPr>
          <a:xfrm>
            <a:off x="0" y="3464715"/>
            <a:ext cx="9144000" cy="1678785"/>
          </a:xfrm>
          <a:solidFill>
            <a:srgbClr val="0070C0"/>
          </a:solidFill>
          <a:ln>
            <a:solidFill>
              <a:schemeClr val="accent1"/>
            </a:solidFill>
          </a:ln>
        </p:spPr>
        <p:txBody>
          <a:bodyPr/>
          <a:lstStyle/>
          <a:p>
            <a:r>
              <a:rPr lang="en-US" dirty="0">
                <a:solidFill>
                  <a:srgbClr val="FFFFFF"/>
                </a:solidFill>
                <a:latin typeface="Trebuchet MS"/>
              </a:rPr>
              <a:t>What Does </a:t>
            </a:r>
            <a:r>
              <a:rPr lang="en-US" b="1" dirty="0">
                <a:solidFill>
                  <a:srgbClr val="FFFFFF"/>
                </a:solidFill>
                <a:latin typeface="Trebuchet MS"/>
              </a:rPr>
              <a:t>Fluency</a:t>
            </a:r>
            <a:br>
              <a:rPr lang="en-US" b="1" dirty="0">
                <a:solidFill>
                  <a:srgbClr val="FFFFFF"/>
                </a:solidFill>
                <a:latin typeface="Trebuchet MS"/>
              </a:rPr>
            </a:br>
            <a:r>
              <a:rPr lang="en-US" dirty="0">
                <a:solidFill>
                  <a:srgbClr val="FFFFFF"/>
                </a:solidFill>
                <a:latin typeface="Trebuchet MS"/>
              </a:rPr>
              <a:t>Look Like at School?</a:t>
            </a:r>
            <a:endParaRPr lang="en-US" dirty="0"/>
          </a:p>
        </p:txBody>
      </p:sp>
      <p:pic>
        <p:nvPicPr>
          <p:cNvPr id="5" name="Google Shape;115;p10" descr="CDE Logo">
            <a:extLst>
              <a:ext uri="{FF2B5EF4-FFF2-40B4-BE49-F238E27FC236}">
                <a16:creationId xmlns:a16="http://schemas.microsoft.com/office/drawing/2014/main" id="{7FC8DBD1-EAD6-0CB2-291A-85316CE1AC02}"/>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07391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D55FC42-1DA5-C192-EA50-149ECAF5F58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1863800E-1E88-44D7-05E1-601E7EB16D54}"/>
              </a:ext>
              <a:ext uri="{C183D7F6-B498-43B3-948B-1728B52AA6E4}">
                <adec:decorative xmlns:adec="http://schemas.microsoft.com/office/drawing/2017/decorative" val="0"/>
              </a:ext>
            </a:extLst>
          </p:cNvPr>
          <p:cNvSpPr txBox="1">
            <a:spLocks noGrp="1"/>
          </p:cNvSpPr>
          <p:nvPr>
            <p:ph type="title"/>
          </p:nvPr>
        </p:nvSpPr>
        <p:spPr>
          <a:xfrm>
            <a:off x="249103" y="0"/>
            <a:ext cx="8409444" cy="612112"/>
          </a:xfrm>
          <a:prstGeom prst="rect">
            <a:avLst/>
          </a:prstGeom>
        </p:spPr>
        <p:txBody>
          <a:bodyPr spcFirstLastPara="1" wrap="square" lIns="0" tIns="0" rIns="0" bIns="0" anchor="ctr" anchorCtr="0">
            <a:noAutofit/>
          </a:bodyPr>
          <a:lstStyle/>
          <a:p>
            <a:r>
              <a:rPr lang="en-US" sz="2400" dirty="0">
                <a:latin typeface="Trebuchet MS"/>
              </a:rPr>
              <a:t>Welcome | Fluency </a:t>
            </a:r>
          </a:p>
        </p:txBody>
      </p:sp>
      <p:sp>
        <p:nvSpPr>
          <p:cNvPr id="4" name="Content Placeholder 3">
            <a:extLst>
              <a:ext uri="{FF2B5EF4-FFF2-40B4-BE49-F238E27FC236}">
                <a16:creationId xmlns:a16="http://schemas.microsoft.com/office/drawing/2014/main" id="{27C75512-A119-0087-648A-790AD14D6800}"/>
              </a:ext>
            </a:extLst>
          </p:cNvPr>
          <p:cNvSpPr txBox="1">
            <a:spLocks/>
          </p:cNvSpPr>
          <p:nvPr/>
        </p:nvSpPr>
        <p:spPr>
          <a:xfrm>
            <a:off x="269147" y="846248"/>
            <a:ext cx="7307310" cy="328648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None/>
            </a:pPr>
            <a:r>
              <a:rPr lang="en-US" sz="2000" dirty="0">
                <a:solidFill>
                  <a:schemeClr val="tx1"/>
                </a:solidFill>
                <a:latin typeface="+mj-lt"/>
                <a:ea typeface="Calibri"/>
                <a:cs typeface="Calibri"/>
              </a:rPr>
              <a:t>First Name Last Name, Title</a:t>
            </a:r>
          </a:p>
          <a:p>
            <a:pPr marL="114300" indent="0">
              <a:lnSpc>
                <a:spcPct val="100000"/>
              </a:lnSpc>
              <a:buNone/>
            </a:pPr>
            <a:r>
              <a:rPr lang="en-US" sz="2000" dirty="0">
                <a:solidFill>
                  <a:schemeClr val="tx1"/>
                </a:solidFill>
                <a:latin typeface="+mj-lt"/>
                <a:ea typeface="Calibri"/>
                <a:cs typeface="Calibri"/>
              </a:rPr>
              <a:t>Organization</a:t>
            </a:r>
          </a:p>
          <a:p>
            <a:pPr marL="114300" indent="0">
              <a:lnSpc>
                <a:spcPct val="100000"/>
              </a:lnSpc>
              <a:buNone/>
            </a:pPr>
            <a:r>
              <a:rPr lang="en-US" sz="2000" dirty="0">
                <a:solidFill>
                  <a:schemeClr val="tx1"/>
                </a:solidFill>
                <a:latin typeface="+mj-lt"/>
                <a:ea typeface="Calibri"/>
                <a:cs typeface="Calibri"/>
              </a:rPr>
              <a:t>Contact Information</a:t>
            </a:r>
          </a:p>
        </p:txBody>
      </p:sp>
    </p:spTree>
    <p:extLst>
      <p:ext uri="{BB962C8B-B14F-4D97-AF65-F5344CB8AC3E}">
        <p14:creationId xmlns:p14="http://schemas.microsoft.com/office/powerpoint/2010/main" val="307190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8014027-8ABC-B42B-1677-6014EDAFA01B}"/>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FA767503-FE56-0107-F80C-C0F702E2B73C}"/>
              </a:ext>
            </a:extLst>
          </p:cNvPr>
          <p:cNvSpPr txBox="1">
            <a:spLocks noGrp="1"/>
          </p:cNvSpPr>
          <p:nvPr>
            <p:ph type="title"/>
          </p:nvPr>
        </p:nvSpPr>
        <p:spPr>
          <a:xfrm>
            <a:off x="249102" y="0"/>
            <a:ext cx="8894897" cy="592406"/>
          </a:xfrm>
          <a:prstGeom prst="rect">
            <a:avLst/>
          </a:prstGeom>
        </p:spPr>
        <p:txBody>
          <a:bodyPr spcFirstLastPara="1" wrap="square" lIns="0" tIns="0" rIns="0" bIns="0" anchor="ctr" anchorCtr="0">
            <a:noAutofit/>
          </a:bodyPr>
          <a:lstStyle/>
          <a:p>
            <a:pPr>
              <a:lnSpc>
                <a:spcPct val="160000"/>
              </a:lnSpc>
            </a:pPr>
            <a:r>
              <a:rPr lang="en-US" sz="2400" b="0" i="0" u="none" strike="noStrike" baseline="0" dirty="0">
                <a:solidFill>
                  <a:srgbClr val="000000"/>
                </a:solidFill>
                <a:latin typeface="Trebuchet MS"/>
                <a:ea typeface="Trebuchet MS"/>
                <a:cs typeface="Trebuchet MS"/>
              </a:rPr>
              <a:t>Colorado Academic Standards (CAS)</a:t>
            </a:r>
            <a:r>
              <a:rPr lang="en-US" sz="2400" dirty="0">
                <a:solidFill>
                  <a:srgbClr val="000000"/>
                </a:solidFill>
                <a:latin typeface="Trebuchet MS"/>
                <a:ea typeface="Trebuchet MS"/>
                <a:cs typeface="Trebuchet MS"/>
              </a:rPr>
              <a:t>  </a:t>
            </a:r>
            <a:r>
              <a:rPr lang="en-US" sz="2400" b="0" i="0" u="none" strike="noStrike" baseline="0" dirty="0">
                <a:solidFill>
                  <a:srgbClr val="000000"/>
                </a:solidFill>
                <a:latin typeface="Trebuchet MS"/>
                <a:ea typeface="Trebuchet MS"/>
                <a:cs typeface="Trebuchet MS"/>
              </a:rPr>
              <a:t>I  Fluency</a:t>
            </a:r>
            <a:endParaRPr lang="en-US" sz="2400" dirty="0">
              <a:latin typeface="Trebuchet MS"/>
            </a:endParaRPr>
          </a:p>
        </p:txBody>
      </p:sp>
      <p:sp>
        <p:nvSpPr>
          <p:cNvPr id="4" name="Google Shape;354;p46">
            <a:extLst>
              <a:ext uri="{FF2B5EF4-FFF2-40B4-BE49-F238E27FC236}">
                <a16:creationId xmlns:a16="http://schemas.microsoft.com/office/drawing/2014/main" id="{BD5B2287-6447-14F1-7084-D564F5F287C2}"/>
              </a:ext>
            </a:extLst>
          </p:cNvPr>
          <p:cNvSpPr txBox="1">
            <a:spLocks/>
          </p:cNvSpPr>
          <p:nvPr/>
        </p:nvSpPr>
        <p:spPr>
          <a:xfrm>
            <a:off x="249103" y="781961"/>
            <a:ext cx="4322898" cy="350012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dirty="0">
                <a:solidFill>
                  <a:srgbClr val="000000"/>
                </a:solidFill>
                <a:latin typeface="+mj-lt"/>
                <a:ea typeface="Calibri"/>
                <a:cs typeface="Arial"/>
              </a:rPr>
              <a:t>Expectations for Second Grade</a:t>
            </a:r>
            <a:endParaRPr lang="en-US" sz="1000" b="1" dirty="0">
              <a:solidFill>
                <a:srgbClr val="000000"/>
              </a:solidFill>
              <a:latin typeface="+mj-lt"/>
              <a:ea typeface="Calibri"/>
              <a:cs typeface="Arial"/>
            </a:endParaRPr>
          </a:p>
          <a:p>
            <a:pPr>
              <a:lnSpc>
                <a:spcPct val="100000"/>
              </a:lnSpc>
              <a:buClr>
                <a:schemeClr val="tx1">
                  <a:lumMod val="65000"/>
                  <a:lumOff val="35000"/>
                </a:schemeClr>
              </a:buClr>
            </a:pPr>
            <a:r>
              <a:rPr lang="en-US" dirty="0">
                <a:solidFill>
                  <a:schemeClr val="tx1"/>
                </a:solidFill>
                <a:latin typeface="+mj-lt"/>
                <a:ea typeface="Calibri"/>
                <a:cs typeface="Arial"/>
              </a:rPr>
              <a:t>Reading for All Purposes: </a:t>
            </a:r>
            <a:r>
              <a:rPr lang="en-US" dirty="0">
                <a:solidFill>
                  <a:schemeClr val="tx1"/>
                </a:solidFill>
                <a:latin typeface="+mj-lt"/>
              </a:rPr>
              <a:t>read fluently (with proper speed, accuracy, and expression) by using skills and strategies to help them understand books, stories, poems and informational books (“how to” books, instructions)</a:t>
            </a:r>
            <a:endParaRPr lang="en-US" dirty="0">
              <a:solidFill>
                <a:schemeClr val="tx1"/>
              </a:solidFill>
              <a:latin typeface="+mj-lt"/>
              <a:ea typeface="Calibri"/>
              <a:cs typeface="Arial"/>
            </a:endParaRPr>
          </a:p>
          <a:p>
            <a:pPr marL="114300" indent="0" algn="ctr">
              <a:lnSpc>
                <a:spcPct val="114999"/>
              </a:lnSpc>
              <a:buNone/>
            </a:pPr>
            <a:endParaRPr lang="en-US" sz="1000" b="1" dirty="0">
              <a:solidFill>
                <a:srgbClr val="000000"/>
              </a:solidFill>
              <a:latin typeface="+mn-lt"/>
              <a:cs typeface="Arial"/>
            </a:endParaRPr>
          </a:p>
        </p:txBody>
      </p:sp>
      <p:pic>
        <p:nvPicPr>
          <p:cNvPr id="1026" name="Picture 2" descr="A qr code on a white background&#10;&#10;">
            <a:extLst>
              <a:ext uri="{FF2B5EF4-FFF2-40B4-BE49-F238E27FC236}">
                <a16:creationId xmlns:a16="http://schemas.microsoft.com/office/drawing/2014/main" id="{B63FE38E-8456-3BF0-7232-CD84536AB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90" y="3141056"/>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54;p46">
            <a:extLst>
              <a:ext uri="{FF2B5EF4-FFF2-40B4-BE49-F238E27FC236}">
                <a16:creationId xmlns:a16="http://schemas.microsoft.com/office/drawing/2014/main" id="{A68E7CB5-A436-1BB3-533D-C84D02A9E026}"/>
              </a:ext>
            </a:extLst>
          </p:cNvPr>
          <p:cNvSpPr txBox="1">
            <a:spLocks/>
          </p:cNvSpPr>
          <p:nvPr/>
        </p:nvSpPr>
        <p:spPr>
          <a:xfrm>
            <a:off x="4572000" y="785893"/>
            <a:ext cx="4289670" cy="350012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dirty="0">
                <a:solidFill>
                  <a:srgbClr val="000000"/>
                </a:solidFill>
                <a:latin typeface="+mj-lt"/>
                <a:ea typeface="Calibri"/>
                <a:cs typeface="Arial"/>
              </a:rPr>
              <a:t>You May Find Students</a:t>
            </a:r>
          </a:p>
          <a:p>
            <a:pPr>
              <a:lnSpc>
                <a:spcPct val="100000"/>
              </a:lnSpc>
            </a:pPr>
            <a:r>
              <a:rPr lang="en-US" dirty="0">
                <a:solidFill>
                  <a:schemeClr val="tx1"/>
                </a:solidFill>
                <a:latin typeface="+mj-lt"/>
              </a:rPr>
              <a:t>Using phonics and knowledge of words (spelling patterns, root words, prefixes, and suffixes) to read fluently (with appropriate speed, accuracy, and expression)</a:t>
            </a:r>
          </a:p>
          <a:p>
            <a:pPr>
              <a:lnSpc>
                <a:spcPct val="100000"/>
              </a:lnSpc>
            </a:pPr>
            <a:endParaRPr lang="en-US" dirty="0">
              <a:solidFill>
                <a:schemeClr val="tx1"/>
              </a:solidFill>
              <a:latin typeface="+mj-lt"/>
            </a:endParaRPr>
          </a:p>
          <a:p>
            <a:pPr>
              <a:lnSpc>
                <a:spcPct val="100000"/>
              </a:lnSpc>
            </a:pPr>
            <a:r>
              <a:rPr lang="en-US" dirty="0">
                <a:solidFill>
                  <a:schemeClr val="tx1"/>
                </a:solidFill>
                <a:latin typeface="+mj-lt"/>
              </a:rPr>
              <a:t>Using decoding skills (sound out and pronounce) to read and understand stories, informational books, and opinion pieces</a:t>
            </a:r>
          </a:p>
        </p:txBody>
      </p:sp>
      <p:pic>
        <p:nvPicPr>
          <p:cNvPr id="2" name="Picture 1">
            <a:extLst>
              <a:ext uri="{FF2B5EF4-FFF2-40B4-BE49-F238E27FC236}">
                <a16:creationId xmlns:a16="http://schemas.microsoft.com/office/drawing/2014/main" id="{C7254A79-7EC8-3FA4-3B82-D78A350DE1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85460" y="3194129"/>
            <a:ext cx="1418471" cy="1127685"/>
          </a:xfrm>
          <a:prstGeom prst="rect">
            <a:avLst/>
          </a:prstGeom>
          <a:ln>
            <a:solidFill>
              <a:schemeClr val="bg1"/>
            </a:solidFill>
          </a:ln>
        </p:spPr>
      </p:pic>
      <p:sp>
        <p:nvSpPr>
          <p:cNvPr id="6" name="TextBox 5">
            <a:extLst>
              <a:ext uri="{FF2B5EF4-FFF2-40B4-BE49-F238E27FC236}">
                <a16:creationId xmlns:a16="http://schemas.microsoft.com/office/drawing/2014/main" id="{CE7E37AF-9059-A9BC-F519-29B3378CCE66}"/>
              </a:ext>
            </a:extLst>
          </p:cNvPr>
          <p:cNvSpPr txBox="1"/>
          <p:nvPr/>
        </p:nvSpPr>
        <p:spPr>
          <a:xfrm>
            <a:off x="2854712" y="4117871"/>
            <a:ext cx="6289288"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solidFill>
                  <a:srgbClr val="000000"/>
                </a:solidFill>
                <a:latin typeface="Trebuchet MS"/>
                <a:cs typeface="Calibri Light"/>
              </a:rPr>
              <a:t>(CDE, 2020)</a:t>
            </a:r>
            <a:endParaRPr lang="en-US" sz="900" dirty="0">
              <a:latin typeface="Trebuchet MS"/>
              <a:cs typeface="Calibri Light"/>
            </a:endParaRPr>
          </a:p>
        </p:txBody>
      </p:sp>
    </p:spTree>
    <p:extLst>
      <p:ext uri="{BB962C8B-B14F-4D97-AF65-F5344CB8AC3E}">
        <p14:creationId xmlns:p14="http://schemas.microsoft.com/office/powerpoint/2010/main" val="4201736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95F00C42-AD58-79F1-A15F-7F29F336A9C0}"/>
            </a:ext>
          </a:extLst>
        </p:cNvPr>
        <p:cNvGrpSpPr/>
        <p:nvPr/>
      </p:nvGrpSpPr>
      <p:grpSpPr>
        <a:xfrm>
          <a:off x="0" y="0"/>
          <a:ext cx="0" cy="0"/>
          <a:chOff x="0" y="0"/>
          <a:chExt cx="0" cy="0"/>
        </a:xfrm>
      </p:grpSpPr>
      <p:sp>
        <p:nvSpPr>
          <p:cNvPr id="14" name="Title 6">
            <a:extLst>
              <a:ext uri="{FF2B5EF4-FFF2-40B4-BE49-F238E27FC236}">
                <a16:creationId xmlns:a16="http://schemas.microsoft.com/office/drawing/2014/main" id="{E9037F5F-12EC-EE47-25B6-661C4B56FA81}"/>
              </a:ext>
            </a:extLst>
          </p:cNvPr>
          <p:cNvSpPr>
            <a:spLocks noGrp="1"/>
          </p:cNvSpPr>
          <p:nvPr>
            <p:ph type="title"/>
          </p:nvPr>
        </p:nvSpPr>
        <p:spPr>
          <a:xfrm>
            <a:off x="104244" y="74951"/>
            <a:ext cx="9039756" cy="553968"/>
          </a:xfrm>
        </p:spPr>
        <p:txBody>
          <a:bodyPr wrap="square">
            <a:spAutoFit/>
          </a:bodyPr>
          <a:lstStyle/>
          <a:p>
            <a:r>
              <a:rPr lang="en-US" sz="2400" dirty="0">
                <a:solidFill>
                  <a:schemeClr val="bg1"/>
                </a:solidFill>
                <a:latin typeface="Trebuchet MS" panose="020B0603020202020204" pitchFamily="34" charset="0"/>
              </a:rPr>
              <a:t>2</a:t>
            </a:r>
            <a:r>
              <a:rPr lang="en-US" sz="2400" dirty="0">
                <a:latin typeface="Trebuchet MS" panose="020B0603020202020204" pitchFamily="34" charset="0"/>
              </a:rPr>
              <a:t>CO Minimum Reading Competency Skills for Fluency</a:t>
            </a:r>
          </a:p>
        </p:txBody>
      </p:sp>
      <p:pic>
        <p:nvPicPr>
          <p:cNvPr id="8" name="Picture 7" descr="CO Minimum Reading Competency Skills for Fluency">
            <a:extLst>
              <a:ext uri="{FF2B5EF4-FFF2-40B4-BE49-F238E27FC236}">
                <a16:creationId xmlns:a16="http://schemas.microsoft.com/office/drawing/2014/main" id="{426E3CA3-B4E9-94A2-F4A6-D87E830509F6}"/>
              </a:ext>
            </a:extLst>
          </p:cNvPr>
          <p:cNvPicPr>
            <a:picLocks/>
          </p:cNvPicPr>
          <p:nvPr/>
        </p:nvPicPr>
        <p:blipFill>
          <a:blip r:embed="rId3"/>
          <a:srcRect t="3733"/>
          <a:stretch>
            <a:fillRect/>
          </a:stretch>
        </p:blipFill>
        <p:spPr>
          <a:xfrm>
            <a:off x="245758" y="996960"/>
            <a:ext cx="5029200" cy="2286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80F77CC-2239-EB55-DFEE-7FB85203DF2F}"/>
              </a:ext>
              <a:ext uri="{C183D7F6-B498-43B3-948B-1728B52AA6E4}">
                <adec:decorative xmlns:adec="http://schemas.microsoft.com/office/drawing/2017/decorative" val="1"/>
              </a:ext>
            </a:extLst>
          </p:cNvPr>
          <p:cNvPicPr>
            <a:picLocks noChangeAspect="1"/>
          </p:cNvPicPr>
          <p:nvPr/>
        </p:nvPicPr>
        <p:blipFill>
          <a:blip r:embed="rId4"/>
          <a:srcRect l="25750" t="3718" r="50000" b="64294"/>
          <a:stretch>
            <a:fillRect/>
          </a:stretch>
        </p:blipFill>
        <p:spPr>
          <a:xfrm>
            <a:off x="245758" y="996961"/>
            <a:ext cx="1607322" cy="1586721"/>
          </a:xfrm>
          <a:prstGeom prst="rect">
            <a:avLst/>
          </a:prstGeom>
        </p:spPr>
      </p:pic>
      <p:sp>
        <p:nvSpPr>
          <p:cNvPr id="5" name="Rectangle 4">
            <a:extLst>
              <a:ext uri="{FF2B5EF4-FFF2-40B4-BE49-F238E27FC236}">
                <a16:creationId xmlns:a16="http://schemas.microsoft.com/office/drawing/2014/main" id="{78904BEB-0E68-56F4-CB8E-2391DECC7347}"/>
              </a:ext>
              <a:ext uri="{C183D7F6-B498-43B3-948B-1728B52AA6E4}">
                <adec:decorative xmlns:adec="http://schemas.microsoft.com/office/drawing/2017/decorative" val="1"/>
              </a:ext>
            </a:extLst>
          </p:cNvPr>
          <p:cNvSpPr/>
          <p:nvPr/>
        </p:nvSpPr>
        <p:spPr>
          <a:xfrm>
            <a:off x="0" y="4319954"/>
            <a:ext cx="9144000" cy="823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3" name="Picture 2">
            <a:extLst>
              <a:ext uri="{FF2B5EF4-FFF2-40B4-BE49-F238E27FC236}">
                <a16:creationId xmlns:a16="http://schemas.microsoft.com/office/drawing/2014/main" id="{4AB4985F-2048-7EF4-5B56-B7B7841698B1}"/>
              </a:ext>
              <a:ext uri="{C183D7F6-B498-43B3-948B-1728B52AA6E4}">
                <adec:decorative xmlns:adec="http://schemas.microsoft.com/office/drawing/2017/decorative" val="1"/>
              </a:ext>
            </a:extLst>
          </p:cNvPr>
          <p:cNvPicPr>
            <a:picLocks/>
          </p:cNvPicPr>
          <p:nvPr/>
        </p:nvPicPr>
        <p:blipFill>
          <a:blip r:embed="rId5"/>
          <a:srcRect l="4391" t="5463" r="5083" b="19912"/>
          <a:stretch>
            <a:fillRect/>
          </a:stretch>
        </p:blipFill>
        <p:spPr>
          <a:xfrm>
            <a:off x="2092142" y="3634154"/>
            <a:ext cx="1371600" cy="1371600"/>
          </a:xfrm>
          <a:prstGeom prst="rect">
            <a:avLst/>
          </a:prstGeom>
        </p:spPr>
      </p:pic>
      <p:pic>
        <p:nvPicPr>
          <p:cNvPr id="4" name="Picture 2" descr="CDE Logo">
            <a:extLst>
              <a:ext uri="{FF2B5EF4-FFF2-40B4-BE49-F238E27FC236}">
                <a16:creationId xmlns:a16="http://schemas.microsoft.com/office/drawing/2014/main" id="{C10E73F6-9BBC-70EB-15C8-347E025850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1910" y="4649995"/>
            <a:ext cx="852487" cy="370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F8625966-A5F5-D147-28F6-AC559EC7FF2D}"/>
              </a:ext>
            </a:extLst>
          </p:cNvPr>
          <p:cNvSpPr txBox="1">
            <a:spLocks/>
          </p:cNvSpPr>
          <p:nvPr/>
        </p:nvSpPr>
        <p:spPr>
          <a:xfrm>
            <a:off x="5690031" y="926248"/>
            <a:ext cx="3354137" cy="4004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Fluency rates align to Hasbrouck and Tindal fluency norms</a:t>
            </a:r>
          </a:p>
          <a:p>
            <a:pPr marL="457200" indent="-347472">
              <a:lnSpc>
                <a:spcPct val="100000"/>
              </a:lnSpc>
              <a:buClr>
                <a:schemeClr val="tx1">
                  <a:lumMod val="65000"/>
                  <a:lumOff val="35000"/>
                </a:schemeClr>
              </a:buClr>
              <a:buFont typeface="Trebuchet MS" panose="020B0603020202020204" pitchFamily="34" charset="0"/>
              <a:buChar char="●"/>
            </a:pPr>
            <a:endParaRPr lang="en-US" sz="6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First measured in first grade</a:t>
            </a:r>
          </a:p>
          <a:p>
            <a:pPr marL="457200" indent="-347472">
              <a:lnSpc>
                <a:spcPct val="100000"/>
              </a:lnSpc>
              <a:buClr>
                <a:schemeClr val="tx1">
                  <a:lumMod val="65000"/>
                  <a:lumOff val="35000"/>
                </a:schemeClr>
              </a:buClr>
              <a:buFont typeface="Trebuchet MS" panose="020B0603020202020204" pitchFamily="34" charset="0"/>
              <a:buChar char="●"/>
            </a:pPr>
            <a:endParaRPr lang="en-US" sz="600" dirty="0">
              <a:latin typeface="Trebuchet MS" panose="020B0603020202020204" pitchFamily="34" charset="0"/>
              <a:sym typeface="Wingdings" panose="05000000000000000000" pitchFamily="2" charset="2"/>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sym typeface="Wingdings" panose="05000000000000000000" pitchFamily="2" charset="2"/>
              </a:rPr>
              <a:t>Grade-appropriate irregularly spelled words</a:t>
            </a:r>
          </a:p>
          <a:p>
            <a:pPr marL="457200" indent="-347472">
              <a:lnSpc>
                <a:spcPct val="100000"/>
              </a:lnSpc>
              <a:buClr>
                <a:schemeClr val="tx1">
                  <a:lumMod val="65000"/>
                  <a:lumOff val="35000"/>
                </a:schemeClr>
              </a:buClr>
              <a:buFont typeface="Trebuchet MS" panose="020B0603020202020204" pitchFamily="34" charset="0"/>
              <a:buChar char="●"/>
            </a:pPr>
            <a:endParaRPr lang="en-US" sz="600" dirty="0">
              <a:latin typeface="Trebuchet MS" panose="020B0603020202020204" pitchFamily="34" charset="0"/>
              <a:ea typeface="Calibri"/>
              <a:cs typeface="Calibri"/>
            </a:endParaRPr>
          </a:p>
          <a:p>
            <a:pPr marL="457200" indent="-347472">
              <a:lnSpc>
                <a:spcPct val="100000"/>
              </a:lnSpc>
              <a:buClr>
                <a:schemeClr val="tx1">
                  <a:lumMod val="65000"/>
                  <a:lumOff val="35000"/>
                </a:schemeClr>
              </a:buClr>
              <a:buFont typeface="Trebuchet MS" panose="020B0603020202020204" pitchFamily="34" charset="0"/>
              <a:buChar char="●"/>
            </a:pPr>
            <a:r>
              <a:rPr lang="en-US" sz="1800" dirty="0">
                <a:latin typeface="Trebuchet MS" panose="020B0603020202020204" pitchFamily="34" charset="0"/>
                <a:ea typeface="Calibri"/>
                <a:cs typeface="Calibri"/>
              </a:rPr>
              <a:t>In 2</a:t>
            </a:r>
            <a:r>
              <a:rPr lang="en-US" sz="1800" baseline="30000" dirty="0">
                <a:latin typeface="Trebuchet MS" panose="020B0603020202020204" pitchFamily="34" charset="0"/>
                <a:ea typeface="Calibri"/>
                <a:cs typeface="Calibri"/>
              </a:rPr>
              <a:t>nd</a:t>
            </a:r>
            <a:r>
              <a:rPr lang="en-US" sz="1800" dirty="0">
                <a:latin typeface="Trebuchet MS" panose="020B0603020202020204" pitchFamily="34" charset="0"/>
                <a:ea typeface="Calibri"/>
                <a:cs typeface="Calibri"/>
              </a:rPr>
              <a:t> and 3</a:t>
            </a:r>
            <a:r>
              <a:rPr lang="en-US" sz="1800" baseline="30000" dirty="0">
                <a:latin typeface="Trebuchet MS" panose="020B0603020202020204" pitchFamily="34" charset="0"/>
                <a:ea typeface="Calibri"/>
                <a:cs typeface="Calibri"/>
              </a:rPr>
              <a:t>rd</a:t>
            </a:r>
            <a:r>
              <a:rPr lang="en-US" sz="1800" dirty="0">
                <a:latin typeface="Trebuchet MS" panose="020B0603020202020204" pitchFamily="34" charset="0"/>
                <a:ea typeface="Calibri"/>
                <a:cs typeface="Calibri"/>
              </a:rPr>
              <a:t> grades, attention to prosody is expected </a:t>
            </a:r>
          </a:p>
        </p:txBody>
      </p:sp>
    </p:spTree>
    <p:extLst>
      <p:ext uri="{BB962C8B-B14F-4D97-AF65-F5344CB8AC3E}">
        <p14:creationId xmlns:p14="http://schemas.microsoft.com/office/powerpoint/2010/main" val="2687046265"/>
      </p:ext>
    </p:extLst>
  </p:cSld>
  <p:clrMapOvr>
    <a:masterClrMapping/>
  </p:clrMapOvr>
  <mc:AlternateContent xmlns:mc="http://schemas.openxmlformats.org/markup-compatibility/2006" xmlns:p14="http://schemas.microsoft.com/office/powerpoint/2010/main">
    <mc:Choice Requires="p14">
      <p:transition spd="slow" p14:dur="2000" advClick="0" advTm="27750"/>
    </mc:Choice>
    <mc:Fallback xmlns="">
      <p:transition spd="slow" advClick="0" advTm="2775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E227C696-CE40-D89D-804D-2E74E94440D7}"/>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6CDCCC7-2C98-D5FA-602B-5C320C47C6BC}"/>
              </a:ext>
            </a:extLst>
          </p:cNvPr>
          <p:cNvSpPr txBox="1">
            <a:spLocks noGrp="1"/>
          </p:cNvSpPr>
          <p:nvPr>
            <p:ph type="title"/>
          </p:nvPr>
        </p:nvSpPr>
        <p:spPr>
          <a:xfrm>
            <a:off x="153853" y="0"/>
            <a:ext cx="8409444" cy="592406"/>
          </a:xfrm>
          <a:prstGeom prst="rect">
            <a:avLst/>
          </a:prstGeom>
        </p:spPr>
        <p:txBody>
          <a:bodyPr spcFirstLastPara="1" wrap="square" lIns="0" tIns="0" rIns="0" bIns="0" anchor="ctr" anchorCtr="0">
            <a:noAutofit/>
          </a:bodyPr>
          <a:lstStyle/>
          <a:p>
            <a:pPr>
              <a:lnSpc>
                <a:spcPct val="160000"/>
              </a:lnSpc>
            </a:pPr>
            <a:r>
              <a:rPr lang="en-US" sz="2400" dirty="0">
                <a:latin typeface="Trebuchet MS"/>
              </a:rPr>
              <a:t>What Does Fluency Instruction Look Like?</a:t>
            </a:r>
            <a:endParaRPr lang="en-US" sz="2400" dirty="0"/>
          </a:p>
        </p:txBody>
      </p:sp>
      <p:sp>
        <p:nvSpPr>
          <p:cNvPr id="2" name="Google Shape;354;p46">
            <a:extLst>
              <a:ext uri="{FF2B5EF4-FFF2-40B4-BE49-F238E27FC236}">
                <a16:creationId xmlns:a16="http://schemas.microsoft.com/office/drawing/2014/main" id="{CF2027C5-F440-44EF-C647-24B495099E69}"/>
              </a:ext>
            </a:extLst>
          </p:cNvPr>
          <p:cNvSpPr txBox="1">
            <a:spLocks/>
          </p:cNvSpPr>
          <p:nvPr/>
        </p:nvSpPr>
        <p:spPr>
          <a:xfrm>
            <a:off x="0" y="799705"/>
            <a:ext cx="7169150" cy="35440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60000"/>
              </a:lnSpc>
              <a:buSzPct val="100000"/>
              <a:buFont typeface="Trebuchet MS" panose="020B0603020202020204" pitchFamily="34" charset="0"/>
              <a:buChar char="●"/>
            </a:pPr>
            <a:r>
              <a:rPr lang="en-US" sz="2400" dirty="0">
                <a:solidFill>
                  <a:srgbClr val="000000"/>
                </a:solidFill>
                <a:latin typeface="+mj-lt"/>
                <a:cs typeface="Times New Roman"/>
              </a:rPr>
              <a:t>Explicit &amp; Direct</a:t>
            </a:r>
          </a:p>
          <a:p>
            <a:pPr lvl="1">
              <a:lnSpc>
                <a:spcPct val="160000"/>
              </a:lnSpc>
              <a:buSzPct val="100000"/>
              <a:buFont typeface="Trebuchet MS" panose="020B0603020202020204" pitchFamily="34" charset="0"/>
              <a:buChar char="●"/>
            </a:pPr>
            <a:r>
              <a:rPr lang="en-US" sz="2000" dirty="0">
                <a:solidFill>
                  <a:srgbClr val="000000"/>
                </a:solidFill>
                <a:latin typeface="+mj-lt"/>
                <a:cs typeface="Times New Roman"/>
              </a:rPr>
              <a:t>I do, We do, You </a:t>
            </a:r>
          </a:p>
          <a:p>
            <a:pPr>
              <a:lnSpc>
                <a:spcPct val="160000"/>
              </a:lnSpc>
              <a:buSzPct val="100000"/>
              <a:buFont typeface="Trebuchet MS" panose="020B0603020202020204" pitchFamily="34" charset="0"/>
              <a:buChar char="●"/>
            </a:pPr>
            <a:r>
              <a:rPr lang="en-US" sz="2400" dirty="0">
                <a:solidFill>
                  <a:srgbClr val="000000"/>
                </a:solidFill>
                <a:latin typeface="+mj-lt"/>
                <a:cs typeface="Times New Roman"/>
              </a:rPr>
              <a:t>Systematic &amp; Sequential</a:t>
            </a:r>
          </a:p>
          <a:p>
            <a:pPr lvl="1">
              <a:lnSpc>
                <a:spcPct val="160000"/>
              </a:lnSpc>
              <a:buSzPct val="100000"/>
              <a:buFont typeface="Trebuchet MS" panose="020B0603020202020204" pitchFamily="34" charset="0"/>
              <a:buChar char="●"/>
            </a:pPr>
            <a:r>
              <a:rPr lang="en-US" sz="2000" dirty="0">
                <a:solidFill>
                  <a:srgbClr val="000000"/>
                </a:solidFill>
                <a:latin typeface="+mj-lt"/>
                <a:cs typeface="Times New Roman"/>
              </a:rPr>
              <a:t>Simple </a:t>
            </a:r>
            <a:r>
              <a:rPr lang="en-US" sz="2000" dirty="0">
                <a:solidFill>
                  <a:srgbClr val="000000"/>
                </a:solidFill>
                <a:latin typeface="+mj-lt"/>
                <a:cs typeface="Times New Roman"/>
                <a:sym typeface="Wingdings" pitchFamily="2" charset="2"/>
              </a:rPr>
              <a:t> Complex</a:t>
            </a:r>
            <a:endParaRPr lang="en-US" sz="2000" dirty="0">
              <a:solidFill>
                <a:srgbClr val="000000"/>
              </a:solidFill>
              <a:latin typeface="+mj-lt"/>
              <a:cs typeface="Times New Roman"/>
            </a:endParaRPr>
          </a:p>
          <a:p>
            <a:pPr>
              <a:lnSpc>
                <a:spcPct val="160000"/>
              </a:lnSpc>
              <a:buSzPct val="100000"/>
              <a:buFont typeface="Trebuchet MS" panose="020B0603020202020204" pitchFamily="34" charset="0"/>
              <a:buChar char="●"/>
            </a:pPr>
            <a:r>
              <a:rPr lang="en-US" sz="2400" dirty="0">
                <a:solidFill>
                  <a:srgbClr val="000000"/>
                </a:solidFill>
                <a:latin typeface="+mj-lt"/>
                <a:cs typeface="Times New Roman"/>
              </a:rPr>
              <a:t>Practice, Practice, Practice</a:t>
            </a:r>
          </a:p>
        </p:txBody>
      </p:sp>
    </p:spTree>
    <p:extLst>
      <p:ext uri="{BB962C8B-B14F-4D97-AF65-F5344CB8AC3E}">
        <p14:creationId xmlns:p14="http://schemas.microsoft.com/office/powerpoint/2010/main" val="3436055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C9E07BB4-EC25-7AB3-B055-B1AA7FF595FE}"/>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B0C8BAF3-4E29-6F64-8C08-E55E501B7DD3}"/>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Classroom Example: Phrase Reading</a:t>
            </a:r>
          </a:p>
        </p:txBody>
      </p:sp>
      <p:sp>
        <p:nvSpPr>
          <p:cNvPr id="2" name="Google Shape;354;p46">
            <a:extLst>
              <a:ext uri="{FF2B5EF4-FFF2-40B4-BE49-F238E27FC236}">
                <a16:creationId xmlns:a16="http://schemas.microsoft.com/office/drawing/2014/main" id="{EB4B4F59-6693-8B64-4BBA-4C741300B516}"/>
              </a:ext>
            </a:extLst>
          </p:cNvPr>
          <p:cNvSpPr txBox="1">
            <a:spLocks/>
          </p:cNvSpPr>
          <p:nvPr/>
        </p:nvSpPr>
        <p:spPr>
          <a:xfrm>
            <a:off x="72363" y="592406"/>
            <a:ext cx="4420384" cy="38688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347472">
              <a:lnSpc>
                <a:spcPct val="114999"/>
              </a:lnSpc>
              <a:buNone/>
            </a:pPr>
            <a:r>
              <a:rPr lang="en-US" sz="2000" b="1" dirty="0">
                <a:solidFill>
                  <a:srgbClr val="000000"/>
                </a:solidFill>
                <a:latin typeface="Trebuchet MS"/>
                <a:ea typeface="Calibri"/>
                <a:cs typeface="Arial"/>
              </a:rPr>
              <a:t>Key Points About the Video:</a:t>
            </a:r>
            <a:endParaRPr lang="en-US" dirty="0">
              <a:solidFill>
                <a:schemeClr val="tx1">
                  <a:lumMod val="95000"/>
                  <a:lumOff val="5000"/>
                </a:schemeClr>
              </a:solidFill>
              <a:latin typeface="+mn-lt"/>
            </a:endParaRPr>
          </a:p>
          <a:p>
            <a:pPr indent="-347472">
              <a:lnSpc>
                <a:spcPct val="100000"/>
              </a:lnSpc>
              <a:buSzPct val="100000"/>
            </a:pPr>
            <a:r>
              <a:rPr lang="en-US" sz="2000" dirty="0">
                <a:solidFill>
                  <a:schemeClr val="tx1"/>
                </a:solidFill>
                <a:ea typeface="Trebuchet MS" panose="020B0603020202020204" pitchFamily="34" charset="0"/>
                <a:cs typeface="Arial"/>
              </a:rPr>
              <a:t>Third grade teacher guides students through oral reading phrase reading practice with short i and short e vowel sounds</a:t>
            </a:r>
          </a:p>
          <a:p>
            <a:pPr indent="-347472">
              <a:lnSpc>
                <a:spcPct val="100000"/>
              </a:lnSpc>
            </a:pPr>
            <a:endParaRPr lang="en-US" sz="900" dirty="0">
              <a:solidFill>
                <a:schemeClr val="tx1"/>
              </a:solidFill>
              <a:ea typeface="Trebuchet MS" panose="020B0603020202020204" pitchFamily="34" charset="0"/>
              <a:cs typeface="Arial"/>
            </a:endParaRPr>
          </a:p>
          <a:p>
            <a:pPr indent="-347472">
              <a:lnSpc>
                <a:spcPct val="100000"/>
              </a:lnSpc>
            </a:pPr>
            <a:r>
              <a:rPr lang="en-US" sz="2000" dirty="0">
                <a:solidFill>
                  <a:schemeClr val="tx1"/>
                </a:solidFill>
                <a:ea typeface="Trebuchet MS" panose="020B0603020202020204" pitchFamily="34" charset="0"/>
                <a:cs typeface="Arial"/>
              </a:rPr>
              <a:t>Teacher emphasizes accuracy first, and then automaticity with three different reads</a:t>
            </a:r>
          </a:p>
          <a:p>
            <a:pPr indent="-347472">
              <a:lnSpc>
                <a:spcPct val="100000"/>
              </a:lnSpc>
            </a:pPr>
            <a:endParaRPr lang="en-US" sz="900" dirty="0">
              <a:solidFill>
                <a:schemeClr val="tx1"/>
              </a:solidFill>
              <a:ea typeface="Trebuchet MS" panose="020B0603020202020204" pitchFamily="34" charset="0"/>
              <a:cs typeface="Arial"/>
            </a:endParaRPr>
          </a:p>
          <a:p>
            <a:pPr indent="-347472">
              <a:lnSpc>
                <a:spcPct val="100000"/>
              </a:lnSpc>
            </a:pPr>
            <a:r>
              <a:rPr lang="en-US" dirty="0">
                <a:solidFill>
                  <a:schemeClr val="tx1"/>
                </a:solidFill>
                <a:cs typeface="Arial"/>
              </a:rPr>
              <a:t> </a:t>
            </a:r>
            <a:r>
              <a:rPr lang="en-US" sz="2000" dirty="0">
                <a:solidFill>
                  <a:schemeClr val="tx1"/>
                </a:solidFill>
                <a:cs typeface="Arial"/>
              </a:rPr>
              <a:t>Phrase reading supports accuracy and builds fluency</a:t>
            </a:r>
            <a:endParaRPr lang="en-US" sz="2000" dirty="0">
              <a:solidFill>
                <a:srgbClr val="000000"/>
              </a:solidFill>
              <a:cs typeface="Times New Roman"/>
            </a:endParaRPr>
          </a:p>
          <a:p>
            <a:pPr indent="-347472">
              <a:lnSpc>
                <a:spcPct val="114999"/>
              </a:lnSpc>
              <a:spcAft>
                <a:spcPts val="1200"/>
              </a:spcAft>
              <a:buNone/>
            </a:pPr>
            <a:endParaRPr lang="en-US" dirty="0"/>
          </a:p>
        </p:txBody>
      </p:sp>
      <p:pic>
        <p:nvPicPr>
          <p:cNvPr id="4" name="Online Media 3" title="Fluency Practice: Reading Phrases with Short 'i' and Short 'e'">
            <a:hlinkClick r:id="" action="ppaction://media"/>
            <a:extLst>
              <a:ext uri="{FF2B5EF4-FFF2-40B4-BE49-F238E27FC236}">
                <a16:creationId xmlns:a16="http://schemas.microsoft.com/office/drawing/2014/main" id="{56CED2A1-C18A-D389-CBA6-2556B38DFEEB}"/>
              </a:ext>
            </a:extLst>
          </p:cNvPr>
          <p:cNvPicPr>
            <a:picLocks noRot="1" noChangeAspect="1"/>
          </p:cNvPicPr>
          <p:nvPr>
            <a:videoFile r:link="rId1"/>
          </p:nvPr>
        </p:nvPicPr>
        <p:blipFill>
          <a:blip r:embed="rId4"/>
          <a:stretch>
            <a:fillRect/>
          </a:stretch>
        </p:blipFill>
        <p:spPr>
          <a:xfrm>
            <a:off x="4651254" y="931749"/>
            <a:ext cx="4295317" cy="2672371"/>
          </a:xfrm>
          <a:prstGeom prst="rect">
            <a:avLst/>
          </a:prstGeom>
        </p:spPr>
      </p:pic>
      <p:sp>
        <p:nvSpPr>
          <p:cNvPr id="3" name="TextBox 2">
            <a:extLst>
              <a:ext uri="{FF2B5EF4-FFF2-40B4-BE49-F238E27FC236}">
                <a16:creationId xmlns:a16="http://schemas.microsoft.com/office/drawing/2014/main" id="{1D8C738D-BD3F-0368-5688-249C440B7F79}"/>
              </a:ext>
            </a:extLst>
          </p:cNvPr>
          <p:cNvSpPr txBox="1"/>
          <p:nvPr/>
        </p:nvSpPr>
        <p:spPr>
          <a:xfrm>
            <a:off x="2854712" y="4095219"/>
            <a:ext cx="6289288"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latin typeface="Trebuchet MS" panose="020B0703020202090204" pitchFamily="34" charset="0"/>
              </a:rPr>
              <a:t>(Reading Universe)</a:t>
            </a:r>
            <a:endParaRPr lang="en-US" sz="900" dirty="0">
              <a:latin typeface="Trebuchet MS" panose="020B0703020202090204" pitchFamily="34" charset="0"/>
              <a:cs typeface="Calibri Light"/>
            </a:endParaRPr>
          </a:p>
        </p:txBody>
      </p:sp>
    </p:spTree>
    <p:extLst>
      <p:ext uri="{BB962C8B-B14F-4D97-AF65-F5344CB8AC3E}">
        <p14:creationId xmlns:p14="http://schemas.microsoft.com/office/powerpoint/2010/main" val="30221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C08B1858-AD93-A79D-7F10-BDFC3A59BB77}"/>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B9687CB1-1F4A-7906-4745-CFD748390CCD}"/>
              </a:ext>
            </a:extLst>
          </p:cNvPr>
          <p:cNvSpPr txBox="1">
            <a:spLocks noGrp="1"/>
          </p:cNvSpPr>
          <p:nvPr>
            <p:ph type="title"/>
          </p:nvPr>
        </p:nvSpPr>
        <p:spPr>
          <a:xfrm>
            <a:off x="326738" y="-21108"/>
            <a:ext cx="8409444" cy="592406"/>
          </a:xfrm>
          <a:prstGeom prst="rect">
            <a:avLst/>
          </a:prstGeom>
        </p:spPr>
        <p:txBody>
          <a:bodyPr spcFirstLastPara="1" wrap="square" lIns="0" tIns="0" rIns="0" bIns="0" anchor="ctr" anchorCtr="0">
            <a:noAutofit/>
          </a:bodyPr>
          <a:lstStyle/>
          <a:p>
            <a:pPr>
              <a:lnSpc>
                <a:spcPct val="160000"/>
              </a:lnSpc>
            </a:pPr>
            <a:r>
              <a:rPr lang="en-US" sz="2400" dirty="0">
                <a:latin typeface="Trebuchet MS"/>
              </a:rPr>
              <a:t>Progression of Fluency Skills  I  K-3</a:t>
            </a:r>
            <a:endParaRPr lang="en-US" sz="2400" dirty="0"/>
          </a:p>
        </p:txBody>
      </p:sp>
      <p:sp>
        <p:nvSpPr>
          <p:cNvPr id="3" name="Rectangle 2">
            <a:extLst>
              <a:ext uri="{FF2B5EF4-FFF2-40B4-BE49-F238E27FC236}">
                <a16:creationId xmlns:a16="http://schemas.microsoft.com/office/drawing/2014/main" id="{2AFFFFF1-4570-9CEE-3D99-982BB4F920B7}"/>
              </a:ext>
              <a:ext uri="{C183D7F6-B498-43B3-948B-1728B52AA6E4}">
                <adec:decorative xmlns:adec="http://schemas.microsoft.com/office/drawing/2017/decorative" val="1"/>
              </a:ext>
            </a:extLst>
          </p:cNvPr>
          <p:cNvSpPr/>
          <p:nvPr/>
        </p:nvSpPr>
        <p:spPr>
          <a:xfrm>
            <a:off x="-16207" y="4346497"/>
            <a:ext cx="9144000" cy="8315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39D02DC-34A7-0A0C-DD3E-395E9A6E8A1A}"/>
              </a:ext>
              <a:ext uri="{C183D7F6-B498-43B3-948B-1728B52AA6E4}">
                <adec:decorative xmlns:adec="http://schemas.microsoft.com/office/drawing/2017/decorative" val="1"/>
              </a:ext>
            </a:extLst>
          </p:cNvPr>
          <p:cNvGrpSpPr/>
          <p:nvPr/>
        </p:nvGrpSpPr>
        <p:grpSpPr>
          <a:xfrm>
            <a:off x="-4425534" y="0"/>
            <a:ext cx="12915742" cy="5786091"/>
            <a:chOff x="-4661418" y="239201"/>
            <a:chExt cx="17220990" cy="7714786"/>
          </a:xfrm>
        </p:grpSpPr>
        <p:sp>
          <p:nvSpPr>
            <p:cNvPr id="19" name="Freeform: Shape 18">
              <a:extLst>
                <a:ext uri="{FF2B5EF4-FFF2-40B4-BE49-F238E27FC236}">
                  <a16:creationId xmlns:a16="http://schemas.microsoft.com/office/drawing/2014/main" id="{8D1490DB-9AE1-AE75-5152-BAB9CBC4680E}"/>
                </a:ext>
              </a:extLst>
            </p:cNvPr>
            <p:cNvSpPr/>
            <p:nvPr/>
          </p:nvSpPr>
          <p:spPr>
            <a:xfrm>
              <a:off x="2613401" y="5064903"/>
              <a:ext cx="9946170" cy="1524000"/>
            </a:xfrm>
            <a:custGeom>
              <a:avLst/>
              <a:gdLst>
                <a:gd name="connsiteX0" fmla="*/ 0 w 8059676"/>
                <a:gd name="connsiteY0" fmla="*/ 0 h 1146426"/>
                <a:gd name="connsiteX1" fmla="*/ 8059676 w 8059676"/>
                <a:gd name="connsiteY1" fmla="*/ 0 h 1146426"/>
                <a:gd name="connsiteX2" fmla="*/ 8059676 w 8059676"/>
                <a:gd name="connsiteY2" fmla="*/ 1146426 h 1146426"/>
                <a:gd name="connsiteX3" fmla="*/ 0 w 8059676"/>
                <a:gd name="connsiteY3" fmla="*/ 1146426 h 1146426"/>
                <a:gd name="connsiteX4" fmla="*/ 0 w 8059676"/>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676" h="1146426">
                  <a:moveTo>
                    <a:pt x="0" y="0"/>
                  </a:moveTo>
                  <a:lnTo>
                    <a:pt x="8059676" y="0"/>
                  </a:lnTo>
                  <a:lnTo>
                    <a:pt x="8059676" y="1146426"/>
                  </a:lnTo>
                  <a:lnTo>
                    <a:pt x="0" y="1146426"/>
                  </a:lnTo>
                  <a:lnTo>
                    <a:pt x="0" y="0"/>
                  </a:lnTo>
                  <a:close/>
                </a:path>
              </a:pathLst>
            </a:custGeom>
            <a:solidFill>
              <a:srgbClr val="83AE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2482" tIns="30480" rIns="30480" bIns="30480" numCol="1" spcCol="1270" anchor="t" anchorCtr="0">
              <a:noAutofit/>
            </a:bodyPr>
            <a:lstStyle/>
            <a:p>
              <a:pPr defTabSz="533400">
                <a:lnSpc>
                  <a:spcPct val="90000"/>
                </a:lnSpc>
                <a:spcBef>
                  <a:spcPct val="0"/>
                </a:spcBef>
                <a:spcAft>
                  <a:spcPct val="35000"/>
                </a:spcAft>
                <a:buClrTx/>
                <a:defRPr/>
              </a:pPr>
              <a:r>
                <a:rPr lang="en-US" sz="1800" b="1" kern="1200" dirty="0">
                  <a:solidFill>
                    <a:srgbClr val="000000"/>
                  </a:solidFill>
                  <a:latin typeface="Trebuchet MS" panose="020B0603020202020204" pitchFamily="34" charset="0"/>
                  <a:cs typeface="Arial" panose="020B0604020202020204" pitchFamily="34" charset="0"/>
                </a:rPr>
                <a:t>Second/Third Grades</a:t>
              </a:r>
            </a:p>
            <a:p>
              <a:pPr marL="285750" indent="-285750" defTabSz="533400">
                <a:lnSpc>
                  <a:spcPct val="90000"/>
                </a:lnSpc>
                <a:spcBef>
                  <a:spcPct val="0"/>
                </a:spcBef>
                <a:spcAft>
                  <a:spcPct val="35000"/>
                </a:spcAft>
                <a:buClrTx/>
                <a:buFont typeface="Trebuchet MS" panose="020B0603020202020204" pitchFamily="34" charset="0"/>
                <a:buChar char="●"/>
                <a:defRPr/>
              </a:pPr>
              <a:r>
                <a:rPr lang="en-US" sz="1600" kern="1200" dirty="0">
                  <a:solidFill>
                    <a:srgbClr val="000000"/>
                  </a:solidFill>
                  <a:latin typeface="Trebuchet MS" panose="020B0603020202020204" pitchFamily="34" charset="0"/>
                  <a:cs typeface="Arial" panose="020B0604020202020204" pitchFamily="34" charset="0"/>
                </a:rPr>
                <a:t>Focus shifts to include all aspects of fluency; accuracy, rate, and prosody</a:t>
              </a:r>
            </a:p>
            <a:p>
              <a:pPr marL="285750" indent="-285750" defTabSz="533400">
                <a:lnSpc>
                  <a:spcPct val="90000"/>
                </a:lnSpc>
                <a:spcBef>
                  <a:spcPct val="0"/>
                </a:spcBef>
                <a:spcAft>
                  <a:spcPct val="35000"/>
                </a:spcAft>
                <a:buClrTx/>
                <a:buFont typeface="Trebuchet MS" panose="020B0603020202020204" pitchFamily="34" charset="0"/>
                <a:buChar char="●"/>
                <a:defRPr/>
              </a:pPr>
              <a:r>
                <a:rPr lang="en-US" sz="1600" kern="1200" dirty="0">
                  <a:solidFill>
                    <a:srgbClr val="000000"/>
                  </a:solidFill>
                  <a:latin typeface="Trebuchet MS" panose="020B0603020202020204" pitchFamily="34" charset="0"/>
                  <a:cs typeface="Arial" panose="020B0604020202020204" pitchFamily="34" charset="0"/>
                </a:rPr>
                <a:t>Fluency practice in connected text</a:t>
              </a:r>
            </a:p>
          </p:txBody>
        </p:sp>
        <p:sp>
          <p:nvSpPr>
            <p:cNvPr id="20" name="Freeform: Shape 19">
              <a:extLst>
                <a:ext uri="{FF2B5EF4-FFF2-40B4-BE49-F238E27FC236}">
                  <a16:creationId xmlns:a16="http://schemas.microsoft.com/office/drawing/2014/main" id="{D193358F-0CF4-8F55-CE39-7933A9345EAA}"/>
                </a:ext>
              </a:extLst>
            </p:cNvPr>
            <p:cNvSpPr/>
            <p:nvPr/>
          </p:nvSpPr>
          <p:spPr>
            <a:xfrm>
              <a:off x="3030126" y="3330009"/>
              <a:ext cx="9529444" cy="1524000"/>
            </a:xfrm>
            <a:custGeom>
              <a:avLst/>
              <a:gdLst>
                <a:gd name="connsiteX0" fmla="*/ 0 w 7642950"/>
                <a:gd name="connsiteY0" fmla="*/ 0 h 1146426"/>
                <a:gd name="connsiteX1" fmla="*/ 7642950 w 7642950"/>
                <a:gd name="connsiteY1" fmla="*/ 0 h 1146426"/>
                <a:gd name="connsiteX2" fmla="*/ 7642950 w 7642950"/>
                <a:gd name="connsiteY2" fmla="*/ 1146426 h 1146426"/>
                <a:gd name="connsiteX3" fmla="*/ 0 w 7642950"/>
                <a:gd name="connsiteY3" fmla="*/ 1146426 h 1146426"/>
                <a:gd name="connsiteX4" fmla="*/ 0 w 7642950"/>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950" h="1146426">
                  <a:moveTo>
                    <a:pt x="0" y="0"/>
                  </a:moveTo>
                  <a:lnTo>
                    <a:pt x="7642950" y="0"/>
                  </a:lnTo>
                  <a:lnTo>
                    <a:pt x="7642950" y="1146426"/>
                  </a:lnTo>
                  <a:lnTo>
                    <a:pt x="0" y="1146426"/>
                  </a:lnTo>
                  <a:lnTo>
                    <a:pt x="0" y="0"/>
                  </a:lnTo>
                  <a:close/>
                </a:path>
              </a:pathLst>
            </a:custGeom>
            <a:solidFill>
              <a:srgbClr val="83AE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2482" tIns="30480" rIns="30480" bIns="30480" numCol="1" spcCol="1270" anchor="t" anchorCtr="0">
              <a:noAutofit/>
            </a:bodyPr>
            <a:lstStyle/>
            <a:p>
              <a:pPr defTabSz="533400">
                <a:lnSpc>
                  <a:spcPct val="90000"/>
                </a:lnSpc>
                <a:spcBef>
                  <a:spcPct val="0"/>
                </a:spcBef>
                <a:spcAft>
                  <a:spcPct val="35000"/>
                </a:spcAft>
                <a:buClrTx/>
                <a:defRPr/>
              </a:pPr>
              <a:r>
                <a:rPr lang="en-US" sz="1800" b="1" kern="1200" dirty="0">
                  <a:solidFill>
                    <a:srgbClr val="000000"/>
                  </a:solidFill>
                  <a:latin typeface="Trebuchet MS" panose="020B0603020202020204" pitchFamily="34" charset="0"/>
                </a:rPr>
                <a:t>First Grade </a:t>
              </a:r>
            </a:p>
            <a:p>
              <a:pPr marL="285750" indent="-285750" defTabSz="533400">
                <a:lnSpc>
                  <a:spcPct val="90000"/>
                </a:lnSpc>
                <a:spcBef>
                  <a:spcPct val="0"/>
                </a:spcBef>
                <a:spcAft>
                  <a:spcPct val="35000"/>
                </a:spcAft>
                <a:buClrTx/>
                <a:buFont typeface="Trebuchet MS" panose="020B0603020202020204" pitchFamily="34" charset="0"/>
                <a:buChar char="●"/>
                <a:defRPr/>
              </a:pPr>
              <a:r>
                <a:rPr lang="en-US" sz="1600" kern="1200" dirty="0">
                  <a:solidFill>
                    <a:srgbClr val="000000"/>
                  </a:solidFill>
                  <a:latin typeface="Trebuchet MS" panose="020B0603020202020204" pitchFamily="34" charset="0"/>
                </a:rPr>
                <a:t>Focus is still primarily on accuracy with decoding</a:t>
              </a:r>
            </a:p>
            <a:p>
              <a:pPr marL="285750" indent="-285750" defTabSz="533400">
                <a:lnSpc>
                  <a:spcPct val="90000"/>
                </a:lnSpc>
                <a:spcBef>
                  <a:spcPct val="0"/>
                </a:spcBef>
                <a:spcAft>
                  <a:spcPct val="35000"/>
                </a:spcAft>
                <a:buClrTx/>
                <a:buFont typeface="Trebuchet MS" panose="020B0603020202020204" pitchFamily="34" charset="0"/>
                <a:buChar char="●"/>
                <a:defRPr/>
              </a:pPr>
              <a:r>
                <a:rPr lang="en-US" sz="1600" kern="1200" dirty="0">
                  <a:solidFill>
                    <a:srgbClr val="000000"/>
                  </a:solidFill>
                  <a:latin typeface="Trebuchet MS" panose="020B0603020202020204" pitchFamily="34" charset="0"/>
                </a:rPr>
                <a:t>Fluency practice with letter sounds, word reading, connected text </a:t>
              </a:r>
            </a:p>
          </p:txBody>
        </p:sp>
        <p:sp>
          <p:nvSpPr>
            <p:cNvPr id="21" name="Block Arc 20">
              <a:extLst>
                <a:ext uri="{FF2B5EF4-FFF2-40B4-BE49-F238E27FC236}">
                  <a16:creationId xmlns:a16="http://schemas.microsoft.com/office/drawing/2014/main" id="{64C6EF45-CD5C-A641-D66D-8EFCA1A70FE2}"/>
                </a:ext>
              </a:extLst>
            </p:cNvPr>
            <p:cNvSpPr/>
            <p:nvPr/>
          </p:nvSpPr>
          <p:spPr>
            <a:xfrm>
              <a:off x="-4661418" y="239201"/>
              <a:ext cx="7714786" cy="7714786"/>
            </a:xfrm>
            <a:prstGeom prst="blockArc">
              <a:avLst>
                <a:gd name="adj1" fmla="val 18900000"/>
                <a:gd name="adj2" fmla="val 2700000"/>
                <a:gd name="adj3" fmla="val 280"/>
              </a:avLst>
            </a:prstGeom>
            <a:solidFill>
              <a:srgbClr val="002060"/>
            </a:solidFill>
            <a:ln w="76200">
              <a:solidFill>
                <a:srgbClr val="25254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defTabSz="685800">
                <a:buClrTx/>
              </a:pPr>
              <a:endParaRPr lang="en-US" sz="1350" kern="1200" dirty="0">
                <a:solidFill>
                  <a:srgbClr val="000000">
                    <a:hueOff val="0"/>
                    <a:satOff val="0"/>
                    <a:lumOff val="0"/>
                    <a:alphaOff val="0"/>
                  </a:srgbClr>
                </a:solidFill>
                <a:latin typeface="Calibri"/>
              </a:endParaRPr>
            </a:p>
          </p:txBody>
        </p:sp>
        <p:sp>
          <p:nvSpPr>
            <p:cNvPr id="22" name="Freeform: Shape 21">
              <a:extLst>
                <a:ext uri="{FF2B5EF4-FFF2-40B4-BE49-F238E27FC236}">
                  <a16:creationId xmlns:a16="http://schemas.microsoft.com/office/drawing/2014/main" id="{C247A3E4-2927-6E5E-8503-255E09ACEAD3}"/>
                </a:ext>
              </a:extLst>
            </p:cNvPr>
            <p:cNvSpPr/>
            <p:nvPr/>
          </p:nvSpPr>
          <p:spPr>
            <a:xfrm>
              <a:off x="2613401" y="1661160"/>
              <a:ext cx="9946171" cy="1524000"/>
            </a:xfrm>
            <a:custGeom>
              <a:avLst/>
              <a:gdLst>
                <a:gd name="connsiteX0" fmla="*/ 0 w 8059676"/>
                <a:gd name="connsiteY0" fmla="*/ 0 h 1146426"/>
                <a:gd name="connsiteX1" fmla="*/ 8059676 w 8059676"/>
                <a:gd name="connsiteY1" fmla="*/ 0 h 1146426"/>
                <a:gd name="connsiteX2" fmla="*/ 8059676 w 8059676"/>
                <a:gd name="connsiteY2" fmla="*/ 1146426 h 1146426"/>
                <a:gd name="connsiteX3" fmla="*/ 0 w 8059676"/>
                <a:gd name="connsiteY3" fmla="*/ 1146426 h 1146426"/>
                <a:gd name="connsiteX4" fmla="*/ 0 w 8059676"/>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676" h="1146426">
                  <a:moveTo>
                    <a:pt x="0" y="0"/>
                  </a:moveTo>
                  <a:lnTo>
                    <a:pt x="8059676" y="0"/>
                  </a:lnTo>
                  <a:lnTo>
                    <a:pt x="8059676" y="1146426"/>
                  </a:lnTo>
                  <a:lnTo>
                    <a:pt x="0" y="1146426"/>
                  </a:lnTo>
                  <a:lnTo>
                    <a:pt x="0" y="0"/>
                  </a:lnTo>
                  <a:close/>
                </a:path>
              </a:pathLst>
            </a:custGeom>
            <a:solidFill>
              <a:srgbClr val="83AE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2482" tIns="30480" rIns="30480" bIns="30480" numCol="1" spcCol="1270" anchor="t" anchorCtr="0">
              <a:noAutofit/>
            </a:bodyPr>
            <a:lstStyle/>
            <a:p>
              <a:pPr defTabSz="533400">
                <a:lnSpc>
                  <a:spcPct val="90000"/>
                </a:lnSpc>
                <a:spcBef>
                  <a:spcPct val="0"/>
                </a:spcBef>
                <a:spcAft>
                  <a:spcPct val="35000"/>
                </a:spcAft>
                <a:buClrTx/>
                <a:defRPr/>
              </a:pPr>
              <a:r>
                <a:rPr lang="en-US" sz="2000" b="1" kern="1200" dirty="0">
                  <a:solidFill>
                    <a:srgbClr val="000000"/>
                  </a:solidFill>
                  <a:latin typeface="Trebuchet MS" panose="020B0603020202020204" pitchFamily="34" charset="0"/>
                </a:rPr>
                <a:t>Kindergarten</a:t>
              </a:r>
            </a:p>
            <a:p>
              <a:pPr marL="285750" indent="-285750" defTabSz="533400">
                <a:lnSpc>
                  <a:spcPct val="90000"/>
                </a:lnSpc>
                <a:spcBef>
                  <a:spcPct val="0"/>
                </a:spcBef>
                <a:spcAft>
                  <a:spcPct val="35000"/>
                </a:spcAft>
                <a:buClr>
                  <a:schemeClr val="tx1"/>
                </a:buClr>
                <a:buFont typeface="Trebuchet MS" panose="020B0603020202020204" pitchFamily="34" charset="0"/>
                <a:buChar char="●"/>
                <a:defRPr/>
              </a:pPr>
              <a:r>
                <a:rPr lang="en-US" sz="1600" kern="1200" dirty="0">
                  <a:solidFill>
                    <a:srgbClr val="000000"/>
                  </a:solidFill>
                  <a:latin typeface="Trebuchet MS" panose="020B0603020202020204" pitchFamily="34" charset="0"/>
                </a:rPr>
                <a:t>Focus on accuracy with decoding</a:t>
              </a:r>
            </a:p>
            <a:p>
              <a:pPr marL="285750" indent="-285750" defTabSz="533400">
                <a:lnSpc>
                  <a:spcPct val="90000"/>
                </a:lnSpc>
                <a:spcBef>
                  <a:spcPct val="0"/>
                </a:spcBef>
                <a:spcAft>
                  <a:spcPct val="35000"/>
                </a:spcAft>
                <a:buClr>
                  <a:schemeClr val="tx1"/>
                </a:buClr>
                <a:buFont typeface="Trebuchet MS" panose="020B0603020202020204" pitchFamily="34" charset="0"/>
                <a:buChar char="●"/>
                <a:defRPr/>
              </a:pPr>
              <a:r>
                <a:rPr lang="en-US" sz="1600" kern="1200" dirty="0">
                  <a:solidFill>
                    <a:srgbClr val="000000"/>
                  </a:solidFill>
                  <a:latin typeface="Trebuchet MS" panose="020B0603020202020204" pitchFamily="34" charset="0"/>
                </a:rPr>
                <a:t>Fluency practice with letter naming, letter sounds, word reading</a:t>
              </a:r>
            </a:p>
          </p:txBody>
        </p:sp>
      </p:grpSp>
      <p:grpSp>
        <p:nvGrpSpPr>
          <p:cNvPr id="23" name="Group 22">
            <a:extLst>
              <a:ext uri="{FF2B5EF4-FFF2-40B4-BE49-F238E27FC236}">
                <a16:creationId xmlns:a16="http://schemas.microsoft.com/office/drawing/2014/main" id="{A5482EE4-9E12-6EB0-4758-1DBE991D3B1D}"/>
              </a:ext>
              <a:ext uri="{C183D7F6-B498-43B3-948B-1728B52AA6E4}">
                <adec:decorative xmlns:adec="http://schemas.microsoft.com/office/drawing/2017/decorative" val="1"/>
              </a:ext>
            </a:extLst>
          </p:cNvPr>
          <p:cNvGrpSpPr/>
          <p:nvPr/>
        </p:nvGrpSpPr>
        <p:grpSpPr>
          <a:xfrm>
            <a:off x="22506" y="1041703"/>
            <a:ext cx="1416925" cy="1123764"/>
            <a:chOff x="1412149" y="1644165"/>
            <a:chExt cx="1889233" cy="1498352"/>
          </a:xfrm>
        </p:grpSpPr>
        <p:sp>
          <p:nvSpPr>
            <p:cNvPr id="24" name="Oval 23" descr="Young child in purple turtleneck and jeans with one hand in air wearing backpack">
              <a:extLst>
                <a:ext uri="{FF2B5EF4-FFF2-40B4-BE49-F238E27FC236}">
                  <a16:creationId xmlns:a16="http://schemas.microsoft.com/office/drawing/2014/main" id="{D0B10B6B-103E-8FB4-9BDB-9208E4A008F7}"/>
                </a:ext>
              </a:extLst>
            </p:cNvPr>
            <p:cNvSpPr/>
            <p:nvPr/>
          </p:nvSpPr>
          <p:spPr>
            <a:xfrm>
              <a:off x="1817791" y="1644165"/>
              <a:ext cx="1483591" cy="1498352"/>
            </a:xfrm>
            <a:prstGeom prst="ellipse">
              <a:avLst/>
            </a:prstGeom>
            <a:blipFill>
              <a:blip r:embed="rId3">
                <a:extLst>
                  <a:ext uri="{28A0092B-C50C-407E-A947-70E740481C1C}">
                    <a14:useLocalDpi xmlns:a14="http://schemas.microsoft.com/office/drawing/2010/main" val="0"/>
                  </a:ext>
                </a:extLst>
              </a:blip>
              <a:srcRect/>
              <a:stretch>
                <a:fillRect l="-25000" r="-25000"/>
              </a:stretch>
            </a:blipFill>
            <a:ln w="28575">
              <a:solidFill>
                <a:srgbClr val="25254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685800">
                <a:buClrTx/>
              </a:pPr>
              <a:endParaRPr lang="en-US" sz="1350" kern="1200" dirty="0">
                <a:solidFill>
                  <a:srgbClr val="FFFFFF">
                    <a:hueOff val="0"/>
                    <a:satOff val="0"/>
                    <a:lumOff val="0"/>
                    <a:alphaOff val="0"/>
                  </a:srgbClr>
                </a:solidFill>
                <a:latin typeface="Calibri"/>
              </a:endParaRPr>
            </a:p>
          </p:txBody>
        </p:sp>
        <p:sp>
          <p:nvSpPr>
            <p:cNvPr id="25" name="Freeform: Shape 24">
              <a:extLst>
                <a:ext uri="{FF2B5EF4-FFF2-40B4-BE49-F238E27FC236}">
                  <a16:creationId xmlns:a16="http://schemas.microsoft.com/office/drawing/2014/main" id="{2D93689B-E6CC-DBF8-307C-D4488ADE07A7}"/>
                </a:ext>
              </a:extLst>
            </p:cNvPr>
            <p:cNvSpPr/>
            <p:nvPr/>
          </p:nvSpPr>
          <p:spPr>
            <a:xfrm rot="17868055">
              <a:off x="1322305" y="2040736"/>
              <a:ext cx="235037" cy="55350"/>
            </a:xfrm>
            <a:custGeom>
              <a:avLst/>
              <a:gdLst>
                <a:gd name="connsiteX0" fmla="*/ 0 w 235037"/>
                <a:gd name="connsiteY0" fmla="*/ 0 h 55350"/>
                <a:gd name="connsiteX1" fmla="*/ 235037 w 235037"/>
                <a:gd name="connsiteY1" fmla="*/ 0 h 55350"/>
                <a:gd name="connsiteX2" fmla="*/ 235037 w 235037"/>
                <a:gd name="connsiteY2" fmla="*/ 55350 h 55350"/>
                <a:gd name="connsiteX3" fmla="*/ 0 w 235037"/>
                <a:gd name="connsiteY3" fmla="*/ 55350 h 55350"/>
                <a:gd name="connsiteX4" fmla="*/ 0 w 235037"/>
                <a:gd name="connsiteY4" fmla="*/ 0 h 5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37" h="55350">
                  <a:moveTo>
                    <a:pt x="0" y="0"/>
                  </a:moveTo>
                  <a:lnTo>
                    <a:pt x="235037" y="0"/>
                  </a:lnTo>
                  <a:lnTo>
                    <a:pt x="235037" y="55350"/>
                  </a:lnTo>
                  <a:lnTo>
                    <a:pt x="0" y="553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0" rIns="0" bIns="-1" numCol="1" spcCol="1270" anchor="b" anchorCtr="0">
              <a:noAutofit/>
            </a:bodyPr>
            <a:lstStyle/>
            <a:p>
              <a:pPr algn="ctr" defTabSz="166688">
                <a:lnSpc>
                  <a:spcPct val="90000"/>
                </a:lnSpc>
                <a:spcBef>
                  <a:spcPct val="0"/>
                </a:spcBef>
                <a:spcAft>
                  <a:spcPct val="35000"/>
                </a:spcAft>
                <a:buClrTx/>
                <a:defRPr/>
              </a:pPr>
              <a:endParaRPr lang="en-US" sz="375" kern="1200" dirty="0">
                <a:solidFill>
                  <a:srgbClr val="FFFFFF"/>
                </a:solidFill>
                <a:latin typeface="Calibri"/>
              </a:endParaRPr>
            </a:p>
          </p:txBody>
        </p:sp>
      </p:grpSp>
      <p:grpSp>
        <p:nvGrpSpPr>
          <p:cNvPr id="26" name="Group 25">
            <a:extLst>
              <a:ext uri="{FF2B5EF4-FFF2-40B4-BE49-F238E27FC236}">
                <a16:creationId xmlns:a16="http://schemas.microsoft.com/office/drawing/2014/main" id="{713E0EB5-C3F7-458F-884D-22C1B33813BA}"/>
              </a:ext>
              <a:ext uri="{C183D7F6-B498-43B3-948B-1728B52AA6E4}">
                <adec:decorative xmlns:adec="http://schemas.microsoft.com/office/drawing/2017/decorative" val="1"/>
              </a:ext>
            </a:extLst>
          </p:cNvPr>
          <p:cNvGrpSpPr/>
          <p:nvPr/>
        </p:nvGrpSpPr>
        <p:grpSpPr>
          <a:xfrm>
            <a:off x="702689" y="2299053"/>
            <a:ext cx="3203732" cy="1120601"/>
            <a:chOff x="1847211" y="3307042"/>
            <a:chExt cx="4271642" cy="1494134"/>
          </a:xfrm>
        </p:grpSpPr>
        <p:sp>
          <p:nvSpPr>
            <p:cNvPr id="27" name="Freeform: Shape 26">
              <a:extLst>
                <a:ext uri="{FF2B5EF4-FFF2-40B4-BE49-F238E27FC236}">
                  <a16:creationId xmlns:a16="http://schemas.microsoft.com/office/drawing/2014/main" id="{60B1C741-2BDD-1137-3533-48AD32BFC74A}"/>
                </a:ext>
              </a:extLst>
            </p:cNvPr>
            <p:cNvSpPr/>
            <p:nvPr/>
          </p:nvSpPr>
          <p:spPr>
            <a:xfrm rot="10800000">
              <a:off x="6073147" y="3901032"/>
              <a:ext cx="45706" cy="541933"/>
            </a:xfrm>
            <a:custGeom>
              <a:avLst/>
              <a:gdLst>
                <a:gd name="connsiteX0" fmla="*/ 0 w 45705"/>
                <a:gd name="connsiteY0" fmla="*/ 0 h 541932"/>
                <a:gd name="connsiteX1" fmla="*/ 45705 w 45705"/>
                <a:gd name="connsiteY1" fmla="*/ 0 h 541932"/>
                <a:gd name="connsiteX2" fmla="*/ 45705 w 45705"/>
                <a:gd name="connsiteY2" fmla="*/ 541932 h 541932"/>
                <a:gd name="connsiteX3" fmla="*/ 0 w 45705"/>
                <a:gd name="connsiteY3" fmla="*/ 541932 h 541932"/>
                <a:gd name="connsiteX4" fmla="*/ 0 w 45705"/>
                <a:gd name="connsiteY4" fmla="*/ 0 h 54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5" h="541932">
                  <a:moveTo>
                    <a:pt x="45704" y="0"/>
                  </a:moveTo>
                  <a:lnTo>
                    <a:pt x="1" y="0"/>
                  </a:lnTo>
                  <a:lnTo>
                    <a:pt x="1" y="541932"/>
                  </a:lnTo>
                  <a:lnTo>
                    <a:pt x="45704" y="541932"/>
                  </a:lnTo>
                  <a:lnTo>
                    <a:pt x="45704"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2" rIns="-1" bIns="2" numCol="1" spcCol="1270" anchor="b" anchorCtr="0">
              <a:noAutofit/>
            </a:bodyPr>
            <a:lstStyle/>
            <a:p>
              <a:pPr algn="ctr" defTabSz="166688">
                <a:lnSpc>
                  <a:spcPct val="90000"/>
                </a:lnSpc>
                <a:spcBef>
                  <a:spcPct val="0"/>
                </a:spcBef>
                <a:spcAft>
                  <a:spcPct val="35000"/>
                </a:spcAft>
                <a:buClrTx/>
                <a:defRPr/>
              </a:pPr>
              <a:endParaRPr lang="en-US" sz="375" kern="1200" dirty="0">
                <a:solidFill>
                  <a:srgbClr val="FFFFFF"/>
                </a:solidFill>
                <a:latin typeface="Calibri"/>
              </a:endParaRPr>
            </a:p>
          </p:txBody>
        </p:sp>
        <p:sp>
          <p:nvSpPr>
            <p:cNvPr id="28" name="Oval 27" descr="Children reading">
              <a:extLst>
                <a:ext uri="{FF2B5EF4-FFF2-40B4-BE49-F238E27FC236}">
                  <a16:creationId xmlns:a16="http://schemas.microsoft.com/office/drawing/2014/main" id="{A7278841-8A5F-5A74-79AE-BA2619931BCB}"/>
                </a:ext>
              </a:extLst>
            </p:cNvPr>
            <p:cNvSpPr/>
            <p:nvPr/>
          </p:nvSpPr>
          <p:spPr>
            <a:xfrm>
              <a:off x="1847211" y="3307042"/>
              <a:ext cx="1468887" cy="1494134"/>
            </a:xfrm>
            <a:prstGeom prst="ellipse">
              <a:avLst/>
            </a:prstGeom>
            <a:blipFill>
              <a:blip r:embed="rId4">
                <a:extLst>
                  <a:ext uri="{28A0092B-C50C-407E-A947-70E740481C1C}">
                    <a14:useLocalDpi xmlns:a14="http://schemas.microsoft.com/office/drawing/2010/main" val="0"/>
                  </a:ext>
                </a:extLst>
              </a:blip>
              <a:srcRect/>
              <a:stretch>
                <a:fillRect l="-25000" r="-25000"/>
              </a:stretch>
            </a:blipFill>
            <a:ln w="28575">
              <a:solidFill>
                <a:srgbClr val="25254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685800">
                <a:buClrTx/>
              </a:pPr>
              <a:endParaRPr lang="en-US" sz="1350" kern="1200" dirty="0">
                <a:solidFill>
                  <a:srgbClr val="FFFFFF">
                    <a:hueOff val="0"/>
                    <a:satOff val="0"/>
                    <a:lumOff val="0"/>
                    <a:alphaOff val="0"/>
                  </a:srgbClr>
                </a:solidFill>
                <a:latin typeface="Calibri"/>
              </a:endParaRPr>
            </a:p>
          </p:txBody>
        </p:sp>
      </p:grpSp>
      <p:grpSp>
        <p:nvGrpSpPr>
          <p:cNvPr id="29" name="Group 28">
            <a:extLst>
              <a:ext uri="{FF2B5EF4-FFF2-40B4-BE49-F238E27FC236}">
                <a16:creationId xmlns:a16="http://schemas.microsoft.com/office/drawing/2014/main" id="{0B5686B9-3400-6AA1-7372-6D70236B1090}"/>
              </a:ext>
              <a:ext uri="{C183D7F6-B498-43B3-948B-1728B52AA6E4}">
                <adec:decorative xmlns:adec="http://schemas.microsoft.com/office/drawing/2017/decorative" val="1"/>
              </a:ext>
            </a:extLst>
          </p:cNvPr>
          <p:cNvGrpSpPr/>
          <p:nvPr/>
        </p:nvGrpSpPr>
        <p:grpSpPr>
          <a:xfrm>
            <a:off x="-330030" y="2681664"/>
            <a:ext cx="1816319" cy="2025195"/>
            <a:chOff x="957612" y="3876975"/>
            <a:chExt cx="2421758" cy="2700260"/>
          </a:xfrm>
        </p:grpSpPr>
        <p:sp>
          <p:nvSpPr>
            <p:cNvPr id="30" name="Freeform: Shape 29">
              <a:extLst>
                <a:ext uri="{FF2B5EF4-FFF2-40B4-BE49-F238E27FC236}">
                  <a16:creationId xmlns:a16="http://schemas.microsoft.com/office/drawing/2014/main" id="{24396959-31CD-3D55-6BF5-C879D64F241B}"/>
                </a:ext>
              </a:extLst>
            </p:cNvPr>
            <p:cNvSpPr/>
            <p:nvPr/>
          </p:nvSpPr>
          <p:spPr>
            <a:xfrm rot="10800000">
              <a:off x="957612" y="3876975"/>
              <a:ext cx="235034" cy="219622"/>
            </a:xfrm>
            <a:custGeom>
              <a:avLst/>
              <a:gdLst>
                <a:gd name="connsiteX0" fmla="*/ 0 w 235033"/>
                <a:gd name="connsiteY0" fmla="*/ 0 h 219622"/>
                <a:gd name="connsiteX1" fmla="*/ 235033 w 235033"/>
                <a:gd name="connsiteY1" fmla="*/ 0 h 219622"/>
                <a:gd name="connsiteX2" fmla="*/ 235033 w 235033"/>
                <a:gd name="connsiteY2" fmla="*/ 219622 h 219622"/>
                <a:gd name="connsiteX3" fmla="*/ 0 w 235033"/>
                <a:gd name="connsiteY3" fmla="*/ 219622 h 219622"/>
                <a:gd name="connsiteX4" fmla="*/ 0 w 235033"/>
                <a:gd name="connsiteY4" fmla="*/ 0 h 21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33" h="219622">
                  <a:moveTo>
                    <a:pt x="235033" y="0"/>
                  </a:moveTo>
                  <a:lnTo>
                    <a:pt x="0" y="0"/>
                  </a:lnTo>
                  <a:lnTo>
                    <a:pt x="0" y="219622"/>
                  </a:lnTo>
                  <a:lnTo>
                    <a:pt x="235033" y="219622"/>
                  </a:lnTo>
                  <a:lnTo>
                    <a:pt x="235033"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0" rIns="1" bIns="0" numCol="1" spcCol="1270" anchor="b" anchorCtr="0">
              <a:noAutofit/>
            </a:bodyPr>
            <a:lstStyle/>
            <a:p>
              <a:pPr algn="ctr" defTabSz="233363">
                <a:lnSpc>
                  <a:spcPct val="90000"/>
                </a:lnSpc>
                <a:spcBef>
                  <a:spcPct val="0"/>
                </a:spcBef>
                <a:spcAft>
                  <a:spcPct val="35000"/>
                </a:spcAft>
                <a:buClrTx/>
                <a:defRPr/>
              </a:pPr>
              <a:endParaRPr lang="en-US" sz="525" kern="1200" dirty="0">
                <a:solidFill>
                  <a:srgbClr val="FFFFFF"/>
                </a:solidFill>
                <a:latin typeface="Calibri"/>
              </a:endParaRPr>
            </a:p>
          </p:txBody>
        </p:sp>
        <p:sp>
          <p:nvSpPr>
            <p:cNvPr id="31" name="Oval 30" descr="Circle of smiling faces of children with heads together looking downwards">
              <a:extLst>
                <a:ext uri="{FF2B5EF4-FFF2-40B4-BE49-F238E27FC236}">
                  <a16:creationId xmlns:a16="http://schemas.microsoft.com/office/drawing/2014/main" id="{6BC5358E-DBBC-E2F0-2C6A-22C03EE6B2DE}"/>
                </a:ext>
              </a:extLst>
            </p:cNvPr>
            <p:cNvSpPr/>
            <p:nvPr/>
          </p:nvSpPr>
          <p:spPr>
            <a:xfrm>
              <a:off x="1851677" y="5069119"/>
              <a:ext cx="1527693" cy="1508116"/>
            </a:xfrm>
            <a:prstGeom prst="ellipse">
              <a:avLst/>
            </a:prstGeom>
            <a:blipFill>
              <a:blip r:embed="rId5">
                <a:extLst>
                  <a:ext uri="{28A0092B-C50C-407E-A947-70E740481C1C}">
                    <a14:useLocalDpi xmlns:a14="http://schemas.microsoft.com/office/drawing/2010/main" val="0"/>
                  </a:ext>
                </a:extLst>
              </a:blip>
              <a:srcRect/>
              <a:stretch>
                <a:fillRect l="-25000" r="-25000"/>
              </a:stretch>
            </a:blipFill>
            <a:ln w="28575">
              <a:solidFill>
                <a:srgbClr val="25254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685800">
                <a:buClrTx/>
              </a:pPr>
              <a:endParaRPr lang="en-US" sz="1350" kern="1200" dirty="0">
                <a:solidFill>
                  <a:srgbClr val="FFFFFF">
                    <a:hueOff val="0"/>
                    <a:satOff val="0"/>
                    <a:lumOff val="0"/>
                    <a:alphaOff val="0"/>
                  </a:srgbClr>
                </a:solidFill>
                <a:latin typeface="Calibri"/>
              </a:endParaRPr>
            </a:p>
          </p:txBody>
        </p:sp>
      </p:grpSp>
      <p:pic>
        <p:nvPicPr>
          <p:cNvPr id="2" name="Picture 2" descr="CDE Logo">
            <a:extLst>
              <a:ext uri="{FF2B5EF4-FFF2-40B4-BE49-F238E27FC236}">
                <a16:creationId xmlns:a16="http://schemas.microsoft.com/office/drawing/2014/main" id="{C86BC015-4274-3094-61A8-6B61F01775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306" y="4763901"/>
            <a:ext cx="852487" cy="37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593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A0D-2A2C-7E4B-CA33-AD45FEA72476}"/>
            </a:ext>
          </a:extLst>
        </p:cNvPr>
        <p:cNvGrpSpPr/>
        <p:nvPr/>
      </p:nvGrpSpPr>
      <p:grpSpPr>
        <a:xfrm>
          <a:off x="0" y="0"/>
          <a:ext cx="0" cy="0"/>
          <a:chOff x="0" y="0"/>
          <a:chExt cx="0" cy="0"/>
        </a:xfrm>
      </p:grpSpPr>
      <p:pic>
        <p:nvPicPr>
          <p:cNvPr id="6" name="Picture Placeholder 5" descr="A woman, child and man lying on leaves.&#10;&#10;">
            <a:extLst>
              <a:ext uri="{FF2B5EF4-FFF2-40B4-BE49-F238E27FC236}">
                <a16:creationId xmlns:a16="http://schemas.microsoft.com/office/drawing/2014/main" id="{DDAC2B25-A483-FF5E-4A5D-84B22471A02F}"/>
              </a:ext>
            </a:extLst>
          </p:cNvPr>
          <p:cNvPicPr>
            <a:picLocks noGrp="1" noChangeAspect="1"/>
          </p:cNvPicPr>
          <p:nvPr>
            <p:ph type="pic" sz="quarter" idx="10"/>
          </p:nvPr>
        </p:nvPicPr>
        <p:blipFill>
          <a:blip r:embed="rId3"/>
          <a:srcRect t="7706" b="7706"/>
          <a:stretch/>
        </p:blipFill>
        <p:spPr>
          <a:xfrm>
            <a:off x="0" y="-8792"/>
            <a:ext cx="9144000" cy="5152292"/>
          </a:xfrm>
        </p:spPr>
      </p:pic>
      <p:sp>
        <p:nvSpPr>
          <p:cNvPr id="2" name="Title 1">
            <a:extLst>
              <a:ext uri="{FF2B5EF4-FFF2-40B4-BE49-F238E27FC236}">
                <a16:creationId xmlns:a16="http://schemas.microsoft.com/office/drawing/2014/main" id="{BD7A9412-DBC7-7A48-1F32-8A4731EEB07E}"/>
              </a:ext>
            </a:extLst>
          </p:cNvPr>
          <p:cNvSpPr>
            <a:spLocks noGrp="1"/>
          </p:cNvSpPr>
          <p:nvPr>
            <p:ph type="title"/>
          </p:nvPr>
        </p:nvSpPr>
        <p:spPr>
          <a:xfrm>
            <a:off x="0" y="3951027"/>
            <a:ext cx="9144000" cy="1192473"/>
          </a:xfrm>
        </p:spPr>
        <p:txBody>
          <a:bodyPr/>
          <a:lstStyle/>
          <a:p>
            <a:r>
              <a:rPr lang="en-US" dirty="0">
                <a:solidFill>
                  <a:srgbClr val="FFFFFF"/>
                </a:solidFill>
                <a:latin typeface="Trebuchet MS"/>
              </a:rPr>
              <a:t>How Can You Support </a:t>
            </a:r>
            <a:r>
              <a:rPr lang="en-US" b="1" dirty="0">
                <a:solidFill>
                  <a:srgbClr val="FFFFFF"/>
                </a:solidFill>
                <a:latin typeface="Trebuchet MS"/>
              </a:rPr>
              <a:t>Fluency</a:t>
            </a:r>
            <a:r>
              <a:rPr lang="en-US" dirty="0">
                <a:solidFill>
                  <a:srgbClr val="FFFFFF"/>
                </a:solidFill>
                <a:latin typeface="Trebuchet MS"/>
              </a:rPr>
              <a:t> at Home?</a:t>
            </a:r>
            <a:endParaRPr lang="en-US" dirty="0"/>
          </a:p>
        </p:txBody>
      </p:sp>
      <p:pic>
        <p:nvPicPr>
          <p:cNvPr id="5" name="Google Shape;115;p10" descr="CDE Logo">
            <a:extLst>
              <a:ext uri="{FF2B5EF4-FFF2-40B4-BE49-F238E27FC236}">
                <a16:creationId xmlns:a16="http://schemas.microsoft.com/office/drawing/2014/main" id="{6F436767-07D1-EEBE-6ED5-33CA06562954}"/>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903375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245CB9F-C9E0-1C33-280E-652FE35121B7}"/>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214D6F91-B3A1-EA21-EC4A-A610AFBF84E8}"/>
              </a:ext>
            </a:extLst>
          </p:cNvPr>
          <p:cNvSpPr txBox="1">
            <a:spLocks noGrp="1"/>
          </p:cNvSpPr>
          <p:nvPr>
            <p:ph type="title"/>
          </p:nvPr>
        </p:nvSpPr>
        <p:spPr>
          <a:xfrm>
            <a:off x="0" y="0"/>
            <a:ext cx="8409444" cy="592406"/>
          </a:xfrm>
          <a:prstGeom prst="rect">
            <a:avLst/>
          </a:prstGeom>
        </p:spPr>
        <p:txBody>
          <a:bodyPr spcFirstLastPara="1" wrap="square" lIns="0" tIns="0" rIns="0" bIns="0" anchor="ctr" anchorCtr="0">
            <a:noAutofit/>
          </a:bodyPr>
          <a:lstStyle/>
          <a:p>
            <a:pPr>
              <a:lnSpc>
                <a:spcPct val="160000"/>
              </a:lnSpc>
            </a:pPr>
            <a:r>
              <a:rPr lang="en-US" sz="2400" dirty="0">
                <a:solidFill>
                  <a:schemeClr val="bg1"/>
                </a:solidFill>
                <a:latin typeface="Trebuchet MS"/>
              </a:rPr>
              <a:t>1.</a:t>
            </a:r>
            <a:r>
              <a:rPr lang="en-US" sz="2400" dirty="0">
                <a:latin typeface="Trebuchet MS"/>
              </a:rPr>
              <a:t>How Can You Support Fluency at Home?</a:t>
            </a:r>
            <a:endParaRPr lang="en-US" sz="2400" dirty="0"/>
          </a:p>
        </p:txBody>
      </p:sp>
      <p:sp>
        <p:nvSpPr>
          <p:cNvPr id="2" name="Google Shape;354;p46">
            <a:extLst>
              <a:ext uri="{FF2B5EF4-FFF2-40B4-BE49-F238E27FC236}">
                <a16:creationId xmlns:a16="http://schemas.microsoft.com/office/drawing/2014/main" id="{3C3AAB6E-9300-06ED-AFE6-4A8521A8EE30}"/>
              </a:ext>
            </a:extLst>
          </p:cNvPr>
          <p:cNvSpPr txBox="1">
            <a:spLocks/>
          </p:cNvSpPr>
          <p:nvPr/>
        </p:nvSpPr>
        <p:spPr>
          <a:xfrm>
            <a:off x="96703" y="667661"/>
            <a:ext cx="7169150"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buSzPct val="100000"/>
            </a:pPr>
            <a:r>
              <a:rPr lang="en-US" sz="2000" dirty="0">
                <a:solidFill>
                  <a:srgbClr val="000000"/>
                </a:solidFill>
                <a:latin typeface="+mj-lt"/>
                <a:ea typeface="Calibri"/>
                <a:cs typeface="Arial"/>
              </a:rPr>
              <a:t>Practice 1: Echo Reading</a:t>
            </a:r>
          </a:p>
          <a:p>
            <a:pPr>
              <a:lnSpc>
                <a:spcPct val="150000"/>
              </a:lnSpc>
              <a:buSzPct val="100000"/>
            </a:pPr>
            <a:r>
              <a:rPr lang="en-US" sz="2000" dirty="0">
                <a:solidFill>
                  <a:srgbClr val="000000"/>
                </a:solidFill>
                <a:latin typeface="+mj-lt"/>
                <a:ea typeface="Calibri"/>
                <a:cs typeface="Arial"/>
              </a:rPr>
              <a:t>Practice 2: Reading Together</a:t>
            </a:r>
            <a:endParaRPr lang="en-US" sz="2000" dirty="0">
              <a:solidFill>
                <a:srgbClr val="000000"/>
              </a:solidFill>
              <a:latin typeface="+mj-lt"/>
              <a:cs typeface="Arial"/>
            </a:endParaRPr>
          </a:p>
          <a:p>
            <a:pPr>
              <a:lnSpc>
                <a:spcPct val="150000"/>
              </a:lnSpc>
              <a:buSzPct val="100000"/>
            </a:pPr>
            <a:r>
              <a:rPr lang="en-US" sz="2000" dirty="0">
                <a:solidFill>
                  <a:srgbClr val="000000"/>
                </a:solidFill>
                <a:latin typeface="+mj-lt"/>
                <a:ea typeface="Calibri"/>
                <a:cs typeface="Arial"/>
              </a:rPr>
              <a:t>Practice 3: Alternated Reading &amp; Reading Together</a:t>
            </a:r>
            <a:endParaRPr lang="en-US" sz="2000" dirty="0">
              <a:solidFill>
                <a:srgbClr val="000000"/>
              </a:solidFill>
              <a:latin typeface="+mj-lt"/>
              <a:cs typeface="Arial"/>
            </a:endParaRPr>
          </a:p>
          <a:p>
            <a:pPr>
              <a:lnSpc>
                <a:spcPct val="150000"/>
              </a:lnSpc>
            </a:pPr>
            <a:endParaRPr lang="en-US" sz="2000" dirty="0">
              <a:solidFill>
                <a:srgbClr val="000000"/>
              </a:solidFill>
              <a:latin typeface="+mn-lt"/>
              <a:cs typeface="Times New Roman"/>
            </a:endParaRPr>
          </a:p>
          <a:p>
            <a:pPr marL="0" indent="0">
              <a:lnSpc>
                <a:spcPct val="150000"/>
              </a:lnSpc>
              <a:spcAft>
                <a:spcPts val="1200"/>
              </a:spcAft>
              <a:buNone/>
            </a:pPr>
            <a:endParaRPr lang="en-US" sz="2000" dirty="0">
              <a:latin typeface="+mn-lt"/>
            </a:endParaRPr>
          </a:p>
        </p:txBody>
      </p:sp>
    </p:spTree>
    <p:extLst>
      <p:ext uri="{BB962C8B-B14F-4D97-AF65-F5344CB8AC3E}">
        <p14:creationId xmlns:p14="http://schemas.microsoft.com/office/powerpoint/2010/main" val="281045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4A110A0-9C70-121C-6802-ECFEF93E55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E4F98C-24A4-BECB-8AEE-345FC1E9E388}"/>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Practice 1: Echo Reading</a:t>
            </a:r>
          </a:p>
        </p:txBody>
      </p:sp>
      <p:sp>
        <p:nvSpPr>
          <p:cNvPr id="2" name="Google Shape;354;p46">
            <a:extLst>
              <a:ext uri="{FF2B5EF4-FFF2-40B4-BE49-F238E27FC236}">
                <a16:creationId xmlns:a16="http://schemas.microsoft.com/office/drawing/2014/main" id="{AC3E31A3-8F9F-233F-404D-9E4AC503E37E}"/>
              </a:ext>
            </a:extLst>
          </p:cNvPr>
          <p:cNvSpPr txBox="1">
            <a:spLocks/>
          </p:cNvSpPr>
          <p:nvPr/>
        </p:nvSpPr>
        <p:spPr>
          <a:xfrm>
            <a:off x="0" y="589512"/>
            <a:ext cx="4823596" cy="35086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SzPct val="100000"/>
              <a:buNone/>
            </a:pPr>
            <a:r>
              <a:rPr lang="en-US" sz="2000" b="1" dirty="0">
                <a:solidFill>
                  <a:srgbClr val="000000"/>
                </a:solidFill>
                <a:ea typeface="Calibri"/>
                <a:cs typeface="Arial"/>
              </a:rPr>
              <a:t>Key Points About the Video:</a:t>
            </a:r>
            <a:endParaRPr lang="en-US" sz="2000" dirty="0">
              <a:solidFill>
                <a:schemeClr val="tx1">
                  <a:lumMod val="95000"/>
                  <a:lumOff val="5000"/>
                </a:schemeClr>
              </a:solidFill>
            </a:endParaRPr>
          </a:p>
          <a:p>
            <a:pPr indent="-347472">
              <a:lnSpc>
                <a:spcPct val="100000"/>
              </a:lnSpc>
              <a:buSzPct val="100000"/>
              <a:buFont typeface="Trebuchet MS" panose="020B0603020202020204" pitchFamily="34" charset="0"/>
              <a:buChar char="●"/>
            </a:pPr>
            <a:r>
              <a:rPr lang="en-US" sz="2000" dirty="0">
                <a:solidFill>
                  <a:schemeClr val="tx1"/>
                </a:solidFill>
                <a:ea typeface="Trebuchet MS" panose="020B0603020202020204" pitchFamily="34" charset="0"/>
                <a:cs typeface="Arial"/>
              </a:rPr>
              <a:t>Parent reads at a conversational pace and with expression to model fluent reading.</a:t>
            </a:r>
          </a:p>
          <a:p>
            <a:pPr indent="-347472">
              <a:lnSpc>
                <a:spcPct val="100000"/>
              </a:lnSpc>
              <a:buSzPct val="100000"/>
              <a:buFont typeface="Trebuchet MS" panose="020B0603020202020204" pitchFamily="34" charset="0"/>
              <a:buChar char="●"/>
            </a:pPr>
            <a:endParaRPr lang="en-US" sz="1000" dirty="0">
              <a:solidFill>
                <a:schemeClr val="tx1"/>
              </a:solidFill>
              <a:ea typeface="Trebuchet MS" panose="020B0603020202020204" pitchFamily="34" charset="0"/>
              <a:cs typeface="Arial"/>
            </a:endParaRPr>
          </a:p>
          <a:p>
            <a:pPr indent="-347472">
              <a:lnSpc>
                <a:spcPct val="100000"/>
              </a:lnSpc>
              <a:buSzPct val="100000"/>
              <a:buFont typeface="Trebuchet MS" panose="020B0603020202020204" pitchFamily="34" charset="0"/>
              <a:buChar char="●"/>
            </a:pPr>
            <a:r>
              <a:rPr lang="en-US" sz="2000" dirty="0">
                <a:solidFill>
                  <a:schemeClr val="tx1"/>
                </a:solidFill>
                <a:ea typeface="Trebuchet MS" panose="020B0603020202020204" pitchFamily="34" charset="0"/>
                <a:cs typeface="Arial"/>
              </a:rPr>
              <a:t>Parent encourages child to point to the words as he reads and reviews words (leap, tug, shrug, heap) to make sure he understands what they are reading.</a:t>
            </a:r>
          </a:p>
          <a:p>
            <a:pPr indent="-347472">
              <a:lnSpc>
                <a:spcPct val="100000"/>
              </a:lnSpc>
              <a:buSzPct val="100000"/>
              <a:buFont typeface="Trebuchet MS" panose="020B0603020202020204" pitchFamily="34" charset="0"/>
              <a:buChar char="●"/>
            </a:pPr>
            <a:endParaRPr lang="en-US" sz="1000" dirty="0">
              <a:solidFill>
                <a:schemeClr val="tx1"/>
              </a:solidFill>
              <a:ea typeface="Trebuchet MS" panose="020B0603020202020204" pitchFamily="34" charset="0"/>
              <a:cs typeface="Arial"/>
            </a:endParaRPr>
          </a:p>
          <a:p>
            <a:pPr indent="-347472">
              <a:lnSpc>
                <a:spcPct val="100000"/>
              </a:lnSpc>
              <a:buSzPct val="100000"/>
              <a:buFont typeface="Trebuchet MS" panose="020B0603020202020204" pitchFamily="34" charset="0"/>
              <a:buChar char="●"/>
            </a:pPr>
            <a:r>
              <a:rPr lang="en-US" sz="2000" dirty="0">
                <a:solidFill>
                  <a:schemeClr val="tx1"/>
                </a:solidFill>
                <a:ea typeface="Trebuchet MS" panose="020B0603020202020204" pitchFamily="34" charset="0"/>
                <a:cs typeface="Arial"/>
              </a:rPr>
              <a:t>Parent tells child she is proud of him for practicing reading.</a:t>
            </a:r>
          </a:p>
          <a:p>
            <a:pPr>
              <a:lnSpc>
                <a:spcPct val="114999"/>
              </a:lnSpc>
              <a:buSzPct val="100000"/>
              <a:buFont typeface="Trebuchet MS" panose="020B0603020202020204" pitchFamily="34" charset="0"/>
              <a:buChar char="●"/>
            </a:pPr>
            <a:endParaRPr lang="en-US" dirty="0">
              <a:solidFill>
                <a:srgbClr val="000000"/>
              </a:solidFill>
              <a:cs typeface="Arial"/>
            </a:endParaRPr>
          </a:p>
          <a:p>
            <a:pPr>
              <a:lnSpc>
                <a:spcPct val="114999"/>
              </a:lnSpc>
              <a:buSzPct val="100000"/>
              <a:buFont typeface="Trebuchet MS" panose="020B0603020202020204" pitchFamily="34" charset="0"/>
              <a:buChar char="●"/>
            </a:pPr>
            <a:endParaRPr lang="en-US" dirty="0">
              <a:solidFill>
                <a:srgbClr val="000000"/>
              </a:solidFill>
              <a:cs typeface="Arial"/>
            </a:endParaRPr>
          </a:p>
          <a:p>
            <a:pPr>
              <a:lnSpc>
                <a:spcPct val="114999"/>
              </a:lnSpc>
              <a:buSzPct val="100000"/>
              <a:buFont typeface="Trebuchet MS" panose="020B0603020202020204" pitchFamily="34" charset="0"/>
              <a:buChar char="●"/>
            </a:pPr>
            <a:endParaRPr lang="en-US" sz="1200" dirty="0">
              <a:solidFill>
                <a:srgbClr val="000000"/>
              </a:solidFill>
              <a:cs typeface="Arial"/>
            </a:endParaRPr>
          </a:p>
          <a:p>
            <a:pPr>
              <a:lnSpc>
                <a:spcPct val="160000"/>
              </a:lnSpc>
              <a:buSzPct val="100000"/>
              <a:buFont typeface="Trebuchet MS" panose="020B0603020202020204" pitchFamily="34" charset="0"/>
              <a:buChar char="●"/>
            </a:pPr>
            <a:endParaRPr lang="en-US" sz="2000" dirty="0">
              <a:solidFill>
                <a:srgbClr val="000000"/>
              </a:solidFill>
              <a:cs typeface="Times New Roman"/>
            </a:endParaRPr>
          </a:p>
          <a:p>
            <a:pPr marL="285750" indent="-285750">
              <a:lnSpc>
                <a:spcPct val="114999"/>
              </a:lnSpc>
              <a:spcAft>
                <a:spcPts val="1200"/>
              </a:spcAft>
              <a:buSzPct val="100000"/>
              <a:buFont typeface="Trebuchet MS" panose="020B0603020202020204" pitchFamily="34" charset="0"/>
              <a:buChar char="●"/>
            </a:pPr>
            <a:endParaRPr lang="en-US" dirty="0"/>
          </a:p>
        </p:txBody>
      </p:sp>
      <p:pic>
        <p:nvPicPr>
          <p:cNvPr id="4" name="Online Media 3" descr="Echo Reading (Sheep in a Jeep) (REL Southeast)">
            <a:hlinkClick r:id="" action="ppaction://media"/>
            <a:extLst>
              <a:ext uri="{FF2B5EF4-FFF2-40B4-BE49-F238E27FC236}">
                <a16:creationId xmlns:a16="http://schemas.microsoft.com/office/drawing/2014/main" id="{6A618F68-658E-2BFC-18AD-1DCCBEC6413A}"/>
              </a:ext>
            </a:extLst>
          </p:cNvPr>
          <p:cNvPicPr>
            <a:picLocks noRot="1" noChangeAspect="1"/>
          </p:cNvPicPr>
          <p:nvPr>
            <a:videoFile r:link="rId1"/>
          </p:nvPr>
        </p:nvPicPr>
        <p:blipFill>
          <a:blip r:embed="rId4"/>
          <a:stretch>
            <a:fillRect/>
          </a:stretch>
        </p:blipFill>
        <p:spPr>
          <a:xfrm>
            <a:off x="5058703" y="817449"/>
            <a:ext cx="3783026" cy="2137410"/>
          </a:xfrm>
          <a:prstGeom prst="rect">
            <a:avLst/>
          </a:prstGeom>
        </p:spPr>
      </p:pic>
      <p:sp>
        <p:nvSpPr>
          <p:cNvPr id="11" name="Google Shape;354;p46">
            <a:extLst>
              <a:ext uri="{FF2B5EF4-FFF2-40B4-BE49-F238E27FC236}">
                <a16:creationId xmlns:a16="http://schemas.microsoft.com/office/drawing/2014/main" id="{C3FBC954-6100-63C1-E4B7-D56740518DDD}"/>
              </a:ext>
            </a:extLst>
          </p:cNvPr>
          <p:cNvSpPr txBox="1">
            <a:spLocks/>
          </p:cNvSpPr>
          <p:nvPr/>
        </p:nvSpPr>
        <p:spPr>
          <a:xfrm>
            <a:off x="4797944" y="3034506"/>
            <a:ext cx="4304543" cy="9810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buSzPct val="100000"/>
            </a:pPr>
            <a:r>
              <a:rPr lang="en-US" sz="2000" b="1" dirty="0">
                <a:solidFill>
                  <a:srgbClr val="0096A6"/>
                </a:solidFill>
                <a:latin typeface="Trebuchet MS"/>
                <a:ea typeface="Calibri"/>
                <a:cs typeface="Arial"/>
                <a:hlinkClick r:id="rId5"/>
              </a:rPr>
              <a:t>Practice Reading Out Loud Bookmark</a:t>
            </a:r>
            <a:endParaRPr lang="en-US" sz="2000" b="1" dirty="0">
              <a:solidFill>
                <a:srgbClr val="0096A6"/>
              </a:solidFill>
              <a:latin typeface="Trebuchet MS"/>
              <a:ea typeface="Calibri"/>
              <a:cs typeface="Arial"/>
              <a:hlinkClick r:id="rId6">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B1194A7A-0C11-F0CF-D3DA-BA6A4241408F}"/>
              </a:ext>
            </a:extLst>
          </p:cNvPr>
          <p:cNvSpPr txBox="1"/>
          <p:nvPr/>
        </p:nvSpPr>
        <p:spPr>
          <a:xfrm>
            <a:off x="2854712" y="4095219"/>
            <a:ext cx="6289288"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latin typeface="Trebuchet MS" panose="020B0703020202090204" pitchFamily="34" charset="0"/>
              </a:rPr>
              <a:t>(Institute of Education Sciences, n.d.)</a:t>
            </a:r>
            <a:endParaRPr lang="en-US" sz="900" dirty="0">
              <a:latin typeface="Trebuchet MS" panose="020B0703020202090204" pitchFamily="34" charset="0"/>
              <a:cs typeface="Calibri Light"/>
            </a:endParaRPr>
          </a:p>
        </p:txBody>
      </p:sp>
    </p:spTree>
    <p:extLst>
      <p:ext uri="{BB962C8B-B14F-4D97-AF65-F5344CB8AC3E}">
        <p14:creationId xmlns:p14="http://schemas.microsoft.com/office/powerpoint/2010/main" val="40165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5D77FC25-84A1-BB2E-C3DC-6A8807D58222}"/>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DFD9BD17-2AAC-9D01-12B4-7A16F83EB0C5}"/>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Practice 2: Reading Together</a:t>
            </a:r>
          </a:p>
        </p:txBody>
      </p:sp>
      <p:sp>
        <p:nvSpPr>
          <p:cNvPr id="2" name="Google Shape;354;p46">
            <a:extLst>
              <a:ext uri="{FF2B5EF4-FFF2-40B4-BE49-F238E27FC236}">
                <a16:creationId xmlns:a16="http://schemas.microsoft.com/office/drawing/2014/main" id="{0BCEC339-574A-1A08-0FE8-A97DDBA40C41}"/>
              </a:ext>
            </a:extLst>
          </p:cNvPr>
          <p:cNvSpPr txBox="1">
            <a:spLocks/>
          </p:cNvSpPr>
          <p:nvPr/>
        </p:nvSpPr>
        <p:spPr>
          <a:xfrm>
            <a:off x="0" y="556162"/>
            <a:ext cx="5267325" cy="3769889"/>
          </a:xfrm>
          <a:prstGeom prst="rect">
            <a:avLst/>
          </a:prstGeom>
          <a:noFill/>
          <a:ln>
            <a:noFill/>
          </a:ln>
        </p:spPr>
        <p:txBody>
          <a:bodyPr spcFirstLastPara="1" wrap="square" lIns="9144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dirty="0">
                <a:solidFill>
                  <a:srgbClr val="000000"/>
                </a:solidFill>
                <a:latin typeface="Trebuchet MS"/>
                <a:ea typeface="Calibri"/>
                <a:cs typeface="Arial"/>
              </a:rPr>
              <a:t>Key Points About the Video:</a:t>
            </a:r>
          </a:p>
          <a:p>
            <a:pPr>
              <a:lnSpc>
                <a:spcPct val="100000"/>
              </a:lnSpc>
              <a:buSzPct val="100000"/>
              <a:buFont typeface="Trebuchet MS" panose="020B0603020202020204" pitchFamily="34" charset="0"/>
              <a:buChar char="●"/>
            </a:pPr>
            <a:r>
              <a:rPr lang="en-US" sz="2000" dirty="0">
                <a:solidFill>
                  <a:srgbClr val="000000"/>
                </a:solidFill>
                <a:latin typeface="+mj-lt"/>
                <a:ea typeface="Trebuchet MS" panose="020B0603020202020204" pitchFamily="34" charset="0"/>
                <a:cs typeface="Arial"/>
              </a:rPr>
              <a:t>Parent slows her pace of reading a little so they can read at the same time.</a:t>
            </a:r>
          </a:p>
          <a:p>
            <a:pPr>
              <a:lnSpc>
                <a:spcPct val="100000"/>
              </a:lnSpc>
              <a:buSzPct val="100000"/>
              <a:buFont typeface="Trebuchet MS" panose="020B0603020202020204" pitchFamily="34" charset="0"/>
              <a:buChar char="●"/>
            </a:pPr>
            <a:endParaRPr lang="en-US" sz="1000" dirty="0">
              <a:solidFill>
                <a:srgbClr val="000000"/>
              </a:solidFill>
              <a:latin typeface="+mj-lt"/>
              <a:ea typeface="Trebuchet MS" panose="020B0603020202020204" pitchFamily="34" charset="0"/>
              <a:cs typeface="Arial"/>
            </a:endParaRPr>
          </a:p>
          <a:p>
            <a:pPr>
              <a:lnSpc>
                <a:spcPct val="100000"/>
              </a:lnSpc>
              <a:buSzPct val="100000"/>
              <a:buFont typeface="Trebuchet MS" panose="020B0603020202020204" pitchFamily="34" charset="0"/>
              <a:buChar char="●"/>
            </a:pPr>
            <a:r>
              <a:rPr lang="en-US" sz="2000" dirty="0">
                <a:solidFill>
                  <a:srgbClr val="000000"/>
                </a:solidFill>
                <a:latin typeface="+mj-lt"/>
                <a:ea typeface="Trebuchet MS" panose="020B0603020202020204" pitchFamily="34" charset="0"/>
                <a:cs typeface="Arial"/>
              </a:rPr>
              <a:t>Parent uses her finger to point to the words as they read together.</a:t>
            </a:r>
          </a:p>
          <a:p>
            <a:pPr>
              <a:lnSpc>
                <a:spcPct val="100000"/>
              </a:lnSpc>
              <a:buSzPct val="100000"/>
              <a:buFont typeface="Trebuchet MS" panose="020B0603020202020204" pitchFamily="34" charset="0"/>
              <a:buChar char="●"/>
            </a:pPr>
            <a:endParaRPr lang="en-US" sz="1000" dirty="0">
              <a:solidFill>
                <a:srgbClr val="000000"/>
              </a:solidFill>
              <a:latin typeface="+mj-lt"/>
              <a:ea typeface="Trebuchet MS" panose="020B0603020202020204" pitchFamily="34" charset="0"/>
              <a:cs typeface="Arial"/>
            </a:endParaRPr>
          </a:p>
          <a:p>
            <a:pPr>
              <a:lnSpc>
                <a:spcPct val="100000"/>
              </a:lnSpc>
              <a:buSzPct val="100000"/>
              <a:buFont typeface="Trebuchet MS" panose="020B0603020202020204" pitchFamily="34" charset="0"/>
              <a:buChar char="●"/>
            </a:pPr>
            <a:r>
              <a:rPr lang="en-US" sz="2000" dirty="0">
                <a:solidFill>
                  <a:srgbClr val="000000"/>
                </a:solidFill>
                <a:latin typeface="+mj-lt"/>
                <a:ea typeface="Trebuchet MS" panose="020B0603020202020204" pitchFamily="34" charset="0"/>
                <a:cs typeface="Arial"/>
              </a:rPr>
              <a:t>Parent reads with expression, an important part of reading fluently.</a:t>
            </a:r>
          </a:p>
          <a:p>
            <a:pPr>
              <a:lnSpc>
                <a:spcPct val="100000"/>
              </a:lnSpc>
              <a:buSzPct val="100000"/>
              <a:buFont typeface="Trebuchet MS" panose="020B0603020202020204" pitchFamily="34" charset="0"/>
              <a:buChar char="●"/>
            </a:pPr>
            <a:endParaRPr lang="en-US" sz="1000" dirty="0">
              <a:solidFill>
                <a:srgbClr val="000000"/>
              </a:solidFill>
              <a:latin typeface="+mj-lt"/>
              <a:ea typeface="Trebuchet MS" panose="020B0603020202020204" pitchFamily="34" charset="0"/>
              <a:cs typeface="Arial"/>
            </a:endParaRPr>
          </a:p>
          <a:p>
            <a:pPr>
              <a:lnSpc>
                <a:spcPct val="100000"/>
              </a:lnSpc>
              <a:buSzPct val="100000"/>
              <a:buFont typeface="Trebuchet MS" panose="020B0603020202020204" pitchFamily="34" charset="0"/>
              <a:buChar char="●"/>
            </a:pPr>
            <a:r>
              <a:rPr lang="en-US" sz="2000" dirty="0">
                <a:solidFill>
                  <a:schemeClr val="tx2">
                    <a:lumMod val="10000"/>
                  </a:schemeClr>
                </a:solidFill>
                <a:latin typeface="+mj-lt"/>
              </a:rPr>
              <a:t>The child in this video has sufficient decoding skills to read along with the parent.</a:t>
            </a:r>
          </a:p>
          <a:p>
            <a:pPr>
              <a:lnSpc>
                <a:spcPct val="114999"/>
              </a:lnSpc>
            </a:pPr>
            <a:endParaRPr lang="en-US" dirty="0">
              <a:solidFill>
                <a:schemeClr val="tx1">
                  <a:lumMod val="95000"/>
                  <a:lumOff val="5000"/>
                </a:schemeClr>
              </a:solidFill>
              <a:latin typeface="+mn-lt"/>
            </a:endParaRPr>
          </a:p>
          <a:p>
            <a:pPr marL="114300" indent="0">
              <a:lnSpc>
                <a:spcPct val="114999"/>
              </a:lnSpc>
              <a:buNone/>
            </a:pPr>
            <a:endParaRPr lang="en-US" dirty="0">
              <a:solidFill>
                <a:srgbClr val="000000"/>
              </a:solidFill>
              <a:cs typeface="Arial"/>
            </a:endParaRPr>
          </a:p>
          <a:p>
            <a:pPr marL="114300" indent="0">
              <a:lnSpc>
                <a:spcPct val="114999"/>
              </a:lnSpc>
              <a:buNone/>
            </a:pPr>
            <a:endParaRPr lang="en-US" dirty="0">
              <a:solidFill>
                <a:srgbClr val="000000"/>
              </a:solidFill>
              <a:latin typeface="Trebuchet MS"/>
              <a:cs typeface="Arial"/>
            </a:endParaRPr>
          </a:p>
          <a:p>
            <a:pPr marL="114300" indent="0">
              <a:lnSpc>
                <a:spcPct val="114999"/>
              </a:lnSpc>
              <a:buNone/>
            </a:pPr>
            <a:endParaRPr lang="en-US" sz="1200" dirty="0">
              <a:solidFill>
                <a:srgbClr val="000000"/>
              </a:solidFill>
              <a:latin typeface="Arial"/>
              <a:cs typeface="Arial"/>
            </a:endParaRPr>
          </a:p>
          <a:p>
            <a:pPr>
              <a:lnSpc>
                <a:spcPct val="160000"/>
              </a:lnSpc>
              <a:buFont typeface="Arial"/>
              <a:buChar char="●"/>
            </a:pPr>
            <a:endParaRPr lang="en-US" sz="2000" dirty="0">
              <a:solidFill>
                <a:srgbClr val="000000"/>
              </a:solidFill>
              <a:cs typeface="Times New Roman"/>
            </a:endParaRPr>
          </a:p>
          <a:p>
            <a:pPr marL="0" indent="0">
              <a:lnSpc>
                <a:spcPct val="114999"/>
              </a:lnSpc>
              <a:spcAft>
                <a:spcPts val="1200"/>
              </a:spcAft>
              <a:buNone/>
            </a:pPr>
            <a:endParaRPr lang="en-US" dirty="0"/>
          </a:p>
        </p:txBody>
      </p:sp>
      <p:pic>
        <p:nvPicPr>
          <p:cNvPr id="5" name="Online Media 4" descr="4.3 Reading Together (Danny and the Dinosaur and the New Puppy) (REL Southeast)">
            <a:hlinkClick r:id="" action="ppaction://media"/>
            <a:extLst>
              <a:ext uri="{FF2B5EF4-FFF2-40B4-BE49-F238E27FC236}">
                <a16:creationId xmlns:a16="http://schemas.microsoft.com/office/drawing/2014/main" id="{CC1F46E0-CDE5-A9A4-2ACE-F4B8C7EAABE5}"/>
              </a:ext>
            </a:extLst>
          </p:cNvPr>
          <p:cNvPicPr>
            <a:picLocks noRot="1" noChangeAspect="1"/>
          </p:cNvPicPr>
          <p:nvPr>
            <a:videoFile r:link="rId1"/>
          </p:nvPr>
        </p:nvPicPr>
        <p:blipFill>
          <a:blip r:embed="rId4"/>
          <a:stretch>
            <a:fillRect/>
          </a:stretch>
        </p:blipFill>
        <p:spPr>
          <a:xfrm>
            <a:off x="5267325" y="851971"/>
            <a:ext cx="3693493" cy="2086824"/>
          </a:xfrm>
          <a:prstGeom prst="rect">
            <a:avLst/>
          </a:prstGeom>
        </p:spPr>
      </p:pic>
      <p:sp>
        <p:nvSpPr>
          <p:cNvPr id="11" name="Google Shape;354;p46">
            <a:extLst>
              <a:ext uri="{FF2B5EF4-FFF2-40B4-BE49-F238E27FC236}">
                <a16:creationId xmlns:a16="http://schemas.microsoft.com/office/drawing/2014/main" id="{8B6C88AE-F147-9785-E42C-FF1A46F9E531}"/>
              </a:ext>
            </a:extLst>
          </p:cNvPr>
          <p:cNvSpPr txBox="1">
            <a:spLocks/>
          </p:cNvSpPr>
          <p:nvPr/>
        </p:nvSpPr>
        <p:spPr>
          <a:xfrm>
            <a:off x="5053391" y="2994108"/>
            <a:ext cx="4304543" cy="9810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buSzPct val="100000"/>
            </a:pPr>
            <a:r>
              <a:rPr lang="en-US" sz="2000" b="1" dirty="0">
                <a:solidFill>
                  <a:srgbClr val="0096A6"/>
                </a:solidFill>
                <a:latin typeface="Trebuchet MS"/>
                <a:ea typeface="Calibri"/>
                <a:cs typeface="Arial"/>
                <a:hlinkClick r:id="rId5"/>
              </a:rPr>
              <a:t>Practice Reading Out Loud Bookmark</a:t>
            </a:r>
            <a:endParaRPr lang="en-US" sz="2000" b="1" dirty="0">
              <a:solidFill>
                <a:srgbClr val="0096A6"/>
              </a:solidFill>
              <a:latin typeface="Trebuchet MS"/>
              <a:ea typeface="Calibri"/>
              <a:cs typeface="Arial"/>
              <a:hlinkClick r:id="rId6">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52C97E24-508A-C96F-F534-CF15561E304A}"/>
              </a:ext>
            </a:extLst>
          </p:cNvPr>
          <p:cNvSpPr txBox="1"/>
          <p:nvPr/>
        </p:nvSpPr>
        <p:spPr>
          <a:xfrm>
            <a:off x="2854712" y="4095219"/>
            <a:ext cx="6289288"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latin typeface="Trebuchet MS" panose="020B0703020202090204" pitchFamily="34" charset="0"/>
              </a:rPr>
              <a:t>(Institute of Education Sciences, n.d.)</a:t>
            </a:r>
            <a:endParaRPr lang="en-US" sz="900" dirty="0">
              <a:latin typeface="Trebuchet MS" panose="020B0703020202090204" pitchFamily="34" charset="0"/>
              <a:cs typeface="Calibri Light"/>
            </a:endParaRPr>
          </a:p>
        </p:txBody>
      </p:sp>
    </p:spTree>
    <p:extLst>
      <p:ext uri="{BB962C8B-B14F-4D97-AF65-F5344CB8AC3E}">
        <p14:creationId xmlns:p14="http://schemas.microsoft.com/office/powerpoint/2010/main" val="306612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2A142ADB-CCB3-6FBD-6F84-76CF740E70B0}"/>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29E09223-4F8C-0C99-F529-D61A53A1B29E}"/>
              </a:ext>
            </a:extLst>
          </p:cNvPr>
          <p:cNvSpPr txBox="1">
            <a:spLocks noGrp="1"/>
          </p:cNvSpPr>
          <p:nvPr>
            <p:ph type="title"/>
          </p:nvPr>
        </p:nvSpPr>
        <p:spPr>
          <a:xfrm>
            <a:off x="172903" y="0"/>
            <a:ext cx="8409444" cy="592406"/>
          </a:xfrm>
          <a:prstGeom prst="rect">
            <a:avLst/>
          </a:prstGeom>
        </p:spPr>
        <p:txBody>
          <a:bodyPr spcFirstLastPara="1" wrap="square" lIns="0" tIns="0" rIns="0" bIns="0" anchor="ctr" anchorCtr="0">
            <a:noAutofit/>
          </a:bodyPr>
          <a:lstStyle/>
          <a:p>
            <a:r>
              <a:rPr lang="en-US" sz="2400" dirty="0">
                <a:latin typeface="Trebuchet MS"/>
              </a:rPr>
              <a:t>Practice 3: Alternated Reading &amp; Reading Together</a:t>
            </a:r>
          </a:p>
        </p:txBody>
      </p:sp>
      <p:sp>
        <p:nvSpPr>
          <p:cNvPr id="2" name="Google Shape;354;p46">
            <a:extLst>
              <a:ext uri="{FF2B5EF4-FFF2-40B4-BE49-F238E27FC236}">
                <a16:creationId xmlns:a16="http://schemas.microsoft.com/office/drawing/2014/main" id="{3A1910DA-62D1-ADB1-D027-28873B8640CB}"/>
              </a:ext>
            </a:extLst>
          </p:cNvPr>
          <p:cNvSpPr txBox="1">
            <a:spLocks/>
          </p:cNvSpPr>
          <p:nvPr/>
        </p:nvSpPr>
        <p:spPr>
          <a:xfrm>
            <a:off x="0" y="606861"/>
            <a:ext cx="4989077" cy="35086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dirty="0">
                <a:solidFill>
                  <a:srgbClr val="000000"/>
                </a:solidFill>
                <a:latin typeface="Trebuchet MS"/>
                <a:ea typeface="Calibri"/>
                <a:cs typeface="Arial"/>
              </a:rPr>
              <a:t>Key Points About the Video:</a:t>
            </a:r>
            <a:endParaRPr lang="en-US" sz="2000" b="1" dirty="0">
              <a:solidFill>
                <a:schemeClr val="tx1">
                  <a:lumMod val="95000"/>
                  <a:lumOff val="5000"/>
                </a:schemeClr>
              </a:solidFill>
              <a:latin typeface="+mn-lt"/>
              <a:ea typeface="Calibri"/>
              <a:cs typeface="Arial"/>
            </a:endParaRPr>
          </a:p>
          <a:p>
            <a:pPr indent="-347472">
              <a:lnSpc>
                <a:spcPct val="100000"/>
              </a:lnSpc>
              <a:buSzPct val="100000"/>
            </a:pPr>
            <a:r>
              <a:rPr lang="en-US" sz="2000" dirty="0">
                <a:solidFill>
                  <a:srgbClr val="000000"/>
                </a:solidFill>
                <a:ea typeface="Trebuchet MS" panose="020B0603020202020204" pitchFamily="34" charset="0"/>
                <a:cs typeface="Arial"/>
              </a:rPr>
              <a:t>Parent explains what a prologue is (an introduction to the book that tells what happened before chapter 1).</a:t>
            </a:r>
          </a:p>
          <a:p>
            <a:pPr indent="-347472">
              <a:lnSpc>
                <a:spcPct val="100000"/>
              </a:lnSpc>
              <a:buSzPct val="100000"/>
            </a:pPr>
            <a:endParaRPr lang="en-US" sz="1000" dirty="0">
              <a:solidFill>
                <a:srgbClr val="000000"/>
              </a:solidFill>
              <a:ea typeface="Trebuchet MS" panose="020B0603020202020204" pitchFamily="34" charset="0"/>
              <a:cs typeface="Arial"/>
            </a:endParaRPr>
          </a:p>
          <a:p>
            <a:pPr indent="-347472">
              <a:lnSpc>
                <a:spcPct val="100000"/>
              </a:lnSpc>
              <a:buSzPct val="100000"/>
            </a:pPr>
            <a:r>
              <a:rPr lang="en-US" sz="2200" dirty="0">
                <a:solidFill>
                  <a:srgbClr val="000000"/>
                </a:solidFill>
                <a:ea typeface="Trebuchet MS" panose="020B0603020202020204" pitchFamily="34" charset="0"/>
                <a:cs typeface="Arial"/>
              </a:rPr>
              <a:t>Parent and child take turns reading so parent can model fluent reading. </a:t>
            </a:r>
          </a:p>
          <a:p>
            <a:pPr indent="-347472">
              <a:lnSpc>
                <a:spcPct val="100000"/>
              </a:lnSpc>
              <a:buSzPct val="100000"/>
            </a:pPr>
            <a:endParaRPr lang="en-US" sz="1000" dirty="0">
              <a:solidFill>
                <a:srgbClr val="000000"/>
              </a:solidFill>
              <a:ea typeface="Trebuchet MS" panose="020B0603020202020204" pitchFamily="34" charset="0"/>
              <a:cs typeface="Arial"/>
            </a:endParaRPr>
          </a:p>
          <a:p>
            <a:pPr indent="-347472">
              <a:lnSpc>
                <a:spcPct val="100000"/>
              </a:lnSpc>
              <a:buSzPct val="100000"/>
            </a:pPr>
            <a:r>
              <a:rPr lang="en-US" sz="2000" dirty="0">
                <a:solidFill>
                  <a:srgbClr val="000000"/>
                </a:solidFill>
                <a:ea typeface="Trebuchet MS" panose="020B0603020202020204" pitchFamily="34" charset="0"/>
                <a:cs typeface="Arial"/>
              </a:rPr>
              <a:t>Parent provides child tips on how to read with expression by reminding him what to do at punctuation marks.</a:t>
            </a:r>
          </a:p>
          <a:p>
            <a:pPr marL="114300" indent="0" algn="ctr">
              <a:lnSpc>
                <a:spcPct val="114999"/>
              </a:lnSpc>
              <a:buNone/>
            </a:pPr>
            <a:endParaRPr lang="en-US" dirty="0"/>
          </a:p>
        </p:txBody>
      </p:sp>
      <p:pic>
        <p:nvPicPr>
          <p:cNvPr id="5" name="Online Media 4" descr="4.3 Practice Reading Out Loud (Afternoon on the Amazon) (REL Southeast)">
            <a:hlinkClick r:id="" action="ppaction://media"/>
            <a:extLst>
              <a:ext uri="{FF2B5EF4-FFF2-40B4-BE49-F238E27FC236}">
                <a16:creationId xmlns:a16="http://schemas.microsoft.com/office/drawing/2014/main" id="{795128AA-64F0-C457-3D87-94C0BA0DFA98}"/>
              </a:ext>
            </a:extLst>
          </p:cNvPr>
          <p:cNvPicPr>
            <a:picLocks noRot="1" noChangeAspect="1"/>
          </p:cNvPicPr>
          <p:nvPr>
            <a:videoFile r:link="rId1"/>
          </p:nvPr>
        </p:nvPicPr>
        <p:blipFill>
          <a:blip r:embed="rId4"/>
          <a:stretch>
            <a:fillRect/>
          </a:stretch>
        </p:blipFill>
        <p:spPr>
          <a:xfrm>
            <a:off x="5126583" y="817449"/>
            <a:ext cx="3711860" cy="2097201"/>
          </a:xfrm>
          <a:prstGeom prst="rect">
            <a:avLst/>
          </a:prstGeom>
        </p:spPr>
      </p:pic>
      <p:sp>
        <p:nvSpPr>
          <p:cNvPr id="11" name="Google Shape;354;p46">
            <a:extLst>
              <a:ext uri="{FF2B5EF4-FFF2-40B4-BE49-F238E27FC236}">
                <a16:creationId xmlns:a16="http://schemas.microsoft.com/office/drawing/2014/main" id="{2E70E689-EEF0-E414-A72C-F4F8C204841E}"/>
              </a:ext>
            </a:extLst>
          </p:cNvPr>
          <p:cNvSpPr txBox="1">
            <a:spLocks/>
          </p:cNvSpPr>
          <p:nvPr/>
        </p:nvSpPr>
        <p:spPr>
          <a:xfrm>
            <a:off x="4839457" y="2914650"/>
            <a:ext cx="4304543" cy="981065"/>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buSzPct val="100000"/>
            </a:pPr>
            <a:r>
              <a:rPr lang="en-US" sz="2000" b="1" dirty="0">
                <a:solidFill>
                  <a:srgbClr val="0096A6"/>
                </a:solidFill>
                <a:latin typeface="Trebuchet MS"/>
                <a:ea typeface="Calibri"/>
                <a:cs typeface="Arial"/>
                <a:hlinkClick r:id="rId5"/>
              </a:rPr>
              <a:t>Practice Reading Out Loud with Alternated Reading Bookmark</a:t>
            </a:r>
            <a:endParaRPr lang="en-US" sz="2000" b="1" dirty="0">
              <a:solidFill>
                <a:srgbClr val="0096A6"/>
              </a:solidFill>
              <a:latin typeface="Trebuchet MS"/>
              <a:ea typeface="Calibri"/>
              <a:cs typeface="Arial"/>
              <a:hlinkClick r:id="rId6">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BF2BE396-F937-F027-85DD-42BF1B0AFF9A}"/>
              </a:ext>
            </a:extLst>
          </p:cNvPr>
          <p:cNvSpPr txBox="1"/>
          <p:nvPr/>
        </p:nvSpPr>
        <p:spPr>
          <a:xfrm>
            <a:off x="2854712" y="4095219"/>
            <a:ext cx="6289288"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latin typeface="Trebuchet MS" panose="020B0703020202090204" pitchFamily="34" charset="0"/>
              </a:rPr>
              <a:t>(Institute of Education Sciences, n.d.)</a:t>
            </a:r>
            <a:endParaRPr lang="en-US" sz="900" dirty="0">
              <a:latin typeface="Trebuchet MS" panose="020B0703020202090204" pitchFamily="34" charset="0"/>
              <a:cs typeface="Calibri Light"/>
            </a:endParaRPr>
          </a:p>
        </p:txBody>
      </p:sp>
    </p:spTree>
    <p:extLst>
      <p:ext uri="{BB962C8B-B14F-4D97-AF65-F5344CB8AC3E}">
        <p14:creationId xmlns:p14="http://schemas.microsoft.com/office/powerpoint/2010/main" val="382083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2B967088-BC83-522B-54B3-F7865F80AD3C}"/>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2949586-CEAD-58F7-0245-572DF1266498}"/>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Outcomes | Fluency</a:t>
            </a:r>
          </a:p>
        </p:txBody>
      </p:sp>
      <p:sp>
        <p:nvSpPr>
          <p:cNvPr id="2" name="Google Shape;354;p46">
            <a:extLst>
              <a:ext uri="{FF2B5EF4-FFF2-40B4-BE49-F238E27FC236}">
                <a16:creationId xmlns:a16="http://schemas.microsoft.com/office/drawing/2014/main" id="{92705D6B-2FA0-2E3B-6DC5-1D938A610FA1}"/>
              </a:ext>
            </a:extLst>
          </p:cNvPr>
          <p:cNvSpPr txBox="1">
            <a:spLocks/>
          </p:cNvSpPr>
          <p:nvPr/>
        </p:nvSpPr>
        <p:spPr>
          <a:xfrm>
            <a:off x="0" y="780609"/>
            <a:ext cx="7169150" cy="358228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60000"/>
              </a:lnSpc>
              <a:buClr>
                <a:schemeClr val="tx1">
                  <a:lumMod val="65000"/>
                  <a:lumOff val="35000"/>
                </a:schemeClr>
              </a:buClr>
              <a:buSzPct val="100000"/>
            </a:pPr>
            <a:r>
              <a:rPr lang="en-US" sz="2000" dirty="0">
                <a:solidFill>
                  <a:srgbClr val="000000"/>
                </a:solidFill>
                <a:latin typeface="Trebuchet MS"/>
                <a:ea typeface="Calibri"/>
                <a:cs typeface="Times New Roman"/>
              </a:rPr>
              <a:t>What is </a:t>
            </a:r>
            <a:r>
              <a:rPr lang="en-US" sz="2000" b="1" dirty="0">
                <a:solidFill>
                  <a:srgbClr val="000000"/>
                </a:solidFill>
                <a:latin typeface="Trebuchet MS"/>
                <a:ea typeface="Calibri"/>
                <a:cs typeface="Times New Roman"/>
              </a:rPr>
              <a:t>fluency</a:t>
            </a:r>
            <a:r>
              <a:rPr lang="en-US" sz="2000" dirty="0">
                <a:solidFill>
                  <a:srgbClr val="000000"/>
                </a:solidFill>
                <a:latin typeface="Trebuchet MS"/>
                <a:ea typeface="Calibri"/>
                <a:cs typeface="Times New Roman"/>
              </a:rPr>
              <a:t>?</a:t>
            </a:r>
            <a:endParaRPr lang="en-US" sz="2000" dirty="0">
              <a:latin typeface="Trebuchet MS"/>
              <a:ea typeface="Calibri"/>
            </a:endParaRPr>
          </a:p>
          <a:p>
            <a:pPr>
              <a:lnSpc>
                <a:spcPct val="160000"/>
              </a:lnSpc>
              <a:buClr>
                <a:schemeClr val="tx1">
                  <a:lumMod val="65000"/>
                  <a:lumOff val="35000"/>
                </a:schemeClr>
              </a:buClr>
              <a:buSzPct val="100000"/>
            </a:pPr>
            <a:r>
              <a:rPr lang="en-US" sz="2000" dirty="0">
                <a:solidFill>
                  <a:srgbClr val="000000"/>
                </a:solidFill>
                <a:latin typeface="Trebuchet MS"/>
                <a:ea typeface="Calibri"/>
                <a:cs typeface="Times New Roman"/>
              </a:rPr>
              <a:t>Why is </a:t>
            </a:r>
            <a:r>
              <a:rPr lang="en-US" sz="2000" b="1" dirty="0">
                <a:solidFill>
                  <a:srgbClr val="000000"/>
                </a:solidFill>
                <a:latin typeface="Trebuchet MS"/>
                <a:ea typeface="Calibri"/>
                <a:cs typeface="Times New Roman"/>
              </a:rPr>
              <a:t>fluency</a:t>
            </a:r>
            <a:r>
              <a:rPr lang="en-US" sz="2000" dirty="0">
                <a:solidFill>
                  <a:srgbClr val="000000"/>
                </a:solidFill>
                <a:latin typeface="Trebuchet MS"/>
                <a:ea typeface="Calibri"/>
                <a:cs typeface="Times New Roman"/>
              </a:rPr>
              <a:t> important? </a:t>
            </a:r>
            <a:endParaRPr lang="en-US" sz="2000" dirty="0">
              <a:solidFill>
                <a:srgbClr val="000000"/>
              </a:solidFill>
              <a:latin typeface="Trebuchet MS"/>
              <a:ea typeface="Calibri"/>
            </a:endParaRPr>
          </a:p>
          <a:p>
            <a:pPr>
              <a:lnSpc>
                <a:spcPct val="160000"/>
              </a:lnSpc>
              <a:buClr>
                <a:schemeClr val="tx1">
                  <a:lumMod val="65000"/>
                  <a:lumOff val="35000"/>
                </a:schemeClr>
              </a:buClr>
              <a:buSzPct val="100000"/>
            </a:pPr>
            <a:r>
              <a:rPr lang="en-US" sz="2000" dirty="0">
                <a:solidFill>
                  <a:srgbClr val="000000"/>
                </a:solidFill>
                <a:latin typeface="Trebuchet MS"/>
                <a:ea typeface="Calibri"/>
                <a:cs typeface="Times New Roman"/>
              </a:rPr>
              <a:t>What does </a:t>
            </a:r>
            <a:r>
              <a:rPr lang="en-US" sz="2000" b="1" dirty="0">
                <a:solidFill>
                  <a:srgbClr val="000000"/>
                </a:solidFill>
                <a:latin typeface="Trebuchet MS"/>
                <a:ea typeface="Calibri"/>
                <a:cs typeface="Times New Roman"/>
              </a:rPr>
              <a:t>fluency</a:t>
            </a:r>
            <a:r>
              <a:rPr lang="en-US" sz="2000" dirty="0">
                <a:solidFill>
                  <a:srgbClr val="000000"/>
                </a:solidFill>
                <a:latin typeface="Trebuchet MS"/>
                <a:ea typeface="Calibri"/>
                <a:cs typeface="Times New Roman"/>
              </a:rPr>
              <a:t> look like at school? </a:t>
            </a:r>
          </a:p>
          <a:p>
            <a:pPr>
              <a:lnSpc>
                <a:spcPct val="160000"/>
              </a:lnSpc>
              <a:buClr>
                <a:schemeClr val="tx1">
                  <a:lumMod val="65000"/>
                  <a:lumOff val="35000"/>
                </a:schemeClr>
              </a:buClr>
              <a:buSzPct val="100000"/>
            </a:pPr>
            <a:r>
              <a:rPr lang="en-US" sz="2000" dirty="0">
                <a:solidFill>
                  <a:srgbClr val="000000"/>
                </a:solidFill>
                <a:latin typeface="Trebuchet MS"/>
                <a:ea typeface="Calibri"/>
                <a:cs typeface="Times New Roman"/>
              </a:rPr>
              <a:t>How can you support </a:t>
            </a:r>
            <a:r>
              <a:rPr lang="en-US" sz="2000" b="1" dirty="0">
                <a:solidFill>
                  <a:srgbClr val="000000"/>
                </a:solidFill>
                <a:latin typeface="Trebuchet MS"/>
                <a:ea typeface="Calibri"/>
                <a:cs typeface="Times New Roman"/>
              </a:rPr>
              <a:t>fluency </a:t>
            </a:r>
            <a:r>
              <a:rPr lang="en-US" sz="2000" dirty="0">
                <a:solidFill>
                  <a:srgbClr val="000000"/>
                </a:solidFill>
                <a:latin typeface="Trebuchet MS"/>
                <a:ea typeface="Calibri"/>
                <a:cs typeface="Times New Roman"/>
              </a:rPr>
              <a:t>at home?</a:t>
            </a:r>
            <a:endParaRPr lang="en-US" dirty="0">
              <a:latin typeface="Trebuchet MS"/>
              <a:ea typeface="Calibri"/>
            </a:endParaRPr>
          </a:p>
          <a:p>
            <a:pPr marL="0" indent="0">
              <a:lnSpc>
                <a:spcPct val="114999"/>
              </a:lnSpc>
              <a:spcAft>
                <a:spcPts val="1200"/>
              </a:spcAft>
              <a:buClr>
                <a:schemeClr val="tx1">
                  <a:lumMod val="65000"/>
                  <a:lumOff val="35000"/>
                </a:schemeClr>
              </a:buClr>
              <a:buFont typeface="Arial"/>
              <a:buNone/>
            </a:pPr>
            <a:endParaRPr lang="en-US" dirty="0"/>
          </a:p>
        </p:txBody>
      </p:sp>
    </p:spTree>
    <p:extLst>
      <p:ext uri="{BB962C8B-B14F-4D97-AF65-F5344CB8AC3E}">
        <p14:creationId xmlns:p14="http://schemas.microsoft.com/office/powerpoint/2010/main" val="2944433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7E62ED5A-463F-132D-29BB-BA7B4226D64E}"/>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75CFAD93-128B-5DB0-448D-84E2F25AD349}"/>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pPr>
              <a:lnSpc>
                <a:spcPct val="160000"/>
              </a:lnSpc>
            </a:pPr>
            <a:r>
              <a:rPr lang="en-US" sz="2400" dirty="0">
                <a:latin typeface="Trebuchet MS"/>
              </a:rPr>
              <a:t>Key Takeaways | Fluency</a:t>
            </a:r>
          </a:p>
        </p:txBody>
      </p:sp>
      <p:sp>
        <p:nvSpPr>
          <p:cNvPr id="2" name="Google Shape;354;p46">
            <a:extLst>
              <a:ext uri="{FF2B5EF4-FFF2-40B4-BE49-F238E27FC236}">
                <a16:creationId xmlns:a16="http://schemas.microsoft.com/office/drawing/2014/main" id="{6B51870A-F35B-E8E2-FC29-43B367E9AC5F}"/>
              </a:ext>
            </a:extLst>
          </p:cNvPr>
          <p:cNvSpPr txBox="1">
            <a:spLocks/>
          </p:cNvSpPr>
          <p:nvPr/>
        </p:nvSpPr>
        <p:spPr>
          <a:xfrm>
            <a:off x="1" y="705761"/>
            <a:ext cx="7543800" cy="35440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buSzPct val="100000"/>
              <a:buFontTx/>
              <a:buChar char="●"/>
            </a:pPr>
            <a:r>
              <a:rPr lang="en-US" sz="2000" dirty="0">
                <a:solidFill>
                  <a:schemeClr val="tx1"/>
                </a:solidFill>
                <a:latin typeface="+mj-lt"/>
                <a:ea typeface="Calibri"/>
                <a:cs typeface="Calibri"/>
              </a:rPr>
              <a:t>Fluency is the ability </a:t>
            </a:r>
            <a:r>
              <a:rPr lang="en-US" sz="2000" dirty="0">
                <a:solidFill>
                  <a:schemeClr val="tx1"/>
                </a:solidFill>
                <a:latin typeface="+mj-lt"/>
              </a:rPr>
              <a:t>to read words with sufficient </a:t>
            </a:r>
            <a:r>
              <a:rPr lang="en-US" sz="2000" b="1" dirty="0">
                <a:solidFill>
                  <a:schemeClr val="tx1"/>
                </a:solidFill>
                <a:latin typeface="+mj-lt"/>
              </a:rPr>
              <a:t>accuracy</a:t>
            </a:r>
            <a:r>
              <a:rPr lang="en-US" sz="2000" dirty="0">
                <a:solidFill>
                  <a:schemeClr val="tx1"/>
                </a:solidFill>
                <a:latin typeface="+mj-lt"/>
              </a:rPr>
              <a:t>,</a:t>
            </a:r>
            <a:r>
              <a:rPr lang="en-US" sz="2000" b="1" dirty="0">
                <a:solidFill>
                  <a:schemeClr val="tx1"/>
                </a:solidFill>
                <a:latin typeface="+mj-lt"/>
              </a:rPr>
              <a:t> rate</a:t>
            </a:r>
            <a:r>
              <a:rPr lang="en-US" sz="2000" dirty="0">
                <a:solidFill>
                  <a:schemeClr val="tx1"/>
                </a:solidFill>
                <a:latin typeface="+mj-lt"/>
              </a:rPr>
              <a:t>, and </a:t>
            </a:r>
            <a:r>
              <a:rPr lang="en-US" sz="2000" b="1" dirty="0">
                <a:solidFill>
                  <a:schemeClr val="tx1"/>
                </a:solidFill>
                <a:latin typeface="+mj-lt"/>
              </a:rPr>
              <a:t>prosody</a:t>
            </a:r>
            <a:r>
              <a:rPr lang="en-US" sz="2000" dirty="0">
                <a:solidFill>
                  <a:schemeClr val="tx1"/>
                </a:solidFill>
                <a:latin typeface="+mj-lt"/>
              </a:rPr>
              <a:t> to comprehend what is read</a:t>
            </a:r>
          </a:p>
          <a:p>
            <a:pPr>
              <a:lnSpc>
                <a:spcPct val="100000"/>
              </a:lnSpc>
              <a:buSzPct val="100000"/>
              <a:buFontTx/>
              <a:buChar char="●"/>
            </a:pPr>
            <a:endParaRPr lang="en-US" sz="1000" dirty="0">
              <a:solidFill>
                <a:schemeClr val="tx1"/>
              </a:solidFill>
              <a:latin typeface="+mj-lt"/>
            </a:endParaRPr>
          </a:p>
          <a:p>
            <a:pPr>
              <a:lnSpc>
                <a:spcPct val="100000"/>
              </a:lnSpc>
              <a:buSzPct val="100000"/>
              <a:buFontTx/>
              <a:buChar char="●"/>
            </a:pPr>
            <a:endParaRPr lang="en-US" sz="1000" dirty="0">
              <a:solidFill>
                <a:schemeClr val="tx1"/>
              </a:solidFill>
              <a:latin typeface="+mj-lt"/>
            </a:endParaRPr>
          </a:p>
          <a:p>
            <a:pPr>
              <a:lnSpc>
                <a:spcPct val="100000"/>
              </a:lnSpc>
              <a:buSzPct val="100000"/>
              <a:buFontTx/>
              <a:buChar char="●"/>
            </a:pPr>
            <a:r>
              <a:rPr lang="en-US" sz="2000" dirty="0">
                <a:solidFill>
                  <a:schemeClr val="tx1"/>
                </a:solidFill>
                <a:ea typeface="Arial"/>
                <a:cs typeface="Arial"/>
              </a:rPr>
              <a:t>Fluency is the bridge connecting </a:t>
            </a:r>
            <a:r>
              <a:rPr lang="en-US" sz="2000" b="1" dirty="0">
                <a:solidFill>
                  <a:schemeClr val="tx1"/>
                </a:solidFill>
                <a:ea typeface="Arial"/>
                <a:cs typeface="Arial"/>
              </a:rPr>
              <a:t>Word Recognition </a:t>
            </a:r>
            <a:r>
              <a:rPr lang="en-US" sz="2000" dirty="0">
                <a:solidFill>
                  <a:schemeClr val="tx1"/>
                </a:solidFill>
                <a:ea typeface="Arial"/>
                <a:cs typeface="Arial"/>
              </a:rPr>
              <a:t>and </a:t>
            </a:r>
            <a:r>
              <a:rPr lang="en-US" sz="2000" b="1" dirty="0">
                <a:solidFill>
                  <a:schemeClr val="tx1"/>
                </a:solidFill>
                <a:ea typeface="Arial"/>
                <a:cs typeface="Arial"/>
              </a:rPr>
              <a:t>Language Comprehension</a:t>
            </a:r>
          </a:p>
          <a:p>
            <a:pPr>
              <a:lnSpc>
                <a:spcPct val="100000"/>
              </a:lnSpc>
              <a:buSzPct val="100000"/>
              <a:buFontTx/>
              <a:buChar char="●"/>
            </a:pPr>
            <a:endParaRPr lang="en-US" sz="1000" b="1" dirty="0">
              <a:solidFill>
                <a:schemeClr val="tx1"/>
              </a:solidFill>
              <a:ea typeface="Arial"/>
              <a:cs typeface="Arial"/>
            </a:endParaRPr>
          </a:p>
          <a:p>
            <a:pPr>
              <a:lnSpc>
                <a:spcPct val="100000"/>
              </a:lnSpc>
              <a:buSzPct val="100000"/>
              <a:buFontTx/>
              <a:buChar char="●"/>
            </a:pPr>
            <a:endParaRPr lang="en-US" sz="500" dirty="0">
              <a:latin typeface="+mj-lt"/>
            </a:endParaRPr>
          </a:p>
          <a:p>
            <a:pPr>
              <a:lnSpc>
                <a:spcPct val="100000"/>
              </a:lnSpc>
              <a:buSzPct val="100000"/>
              <a:buFontTx/>
              <a:buChar char="●"/>
            </a:pPr>
            <a:r>
              <a:rPr lang="en-US" sz="2000" dirty="0">
                <a:solidFill>
                  <a:schemeClr val="tx1"/>
                </a:solidFill>
                <a:latin typeface="+mj-lt"/>
              </a:rPr>
              <a:t>Fluency gradually builds over time through instruction and practice</a:t>
            </a:r>
          </a:p>
          <a:p>
            <a:pPr>
              <a:lnSpc>
                <a:spcPct val="100000"/>
              </a:lnSpc>
              <a:buSzPct val="100000"/>
              <a:buFontTx/>
              <a:buChar char="●"/>
            </a:pPr>
            <a:endParaRPr lang="en-US" sz="1000" dirty="0">
              <a:solidFill>
                <a:schemeClr val="tx1"/>
              </a:solidFill>
              <a:latin typeface="+mj-lt"/>
            </a:endParaRPr>
          </a:p>
          <a:p>
            <a:pPr>
              <a:lnSpc>
                <a:spcPct val="100000"/>
              </a:lnSpc>
              <a:buSzPct val="100000"/>
              <a:buFontTx/>
              <a:buChar char="●"/>
            </a:pPr>
            <a:endParaRPr lang="en-US" sz="500" dirty="0">
              <a:solidFill>
                <a:schemeClr val="tx1"/>
              </a:solidFill>
              <a:latin typeface="+mj-lt"/>
            </a:endParaRPr>
          </a:p>
          <a:p>
            <a:pPr>
              <a:lnSpc>
                <a:spcPct val="100000"/>
              </a:lnSpc>
              <a:buSzPct val="100000"/>
              <a:buFontTx/>
              <a:buChar char="●"/>
            </a:pPr>
            <a:r>
              <a:rPr lang="en-US" sz="2000" dirty="0">
                <a:solidFill>
                  <a:schemeClr val="tx1"/>
                </a:solidFill>
                <a:latin typeface="+mj-lt"/>
              </a:rPr>
              <a:t>Oral reading practice supports fluency development </a:t>
            </a:r>
            <a:endParaRPr lang="en-US" sz="2400" dirty="0">
              <a:solidFill>
                <a:schemeClr val="tx1"/>
              </a:solidFill>
              <a:latin typeface="+mj-lt"/>
            </a:endParaRPr>
          </a:p>
          <a:p>
            <a:pPr>
              <a:lnSpc>
                <a:spcPct val="100000"/>
              </a:lnSpc>
              <a:buSzPct val="100000"/>
              <a:buFontTx/>
              <a:buChar char="●"/>
            </a:pPr>
            <a:endParaRPr lang="en-US" sz="2400" dirty="0">
              <a:latin typeface="+mj-lt"/>
            </a:endParaRPr>
          </a:p>
        </p:txBody>
      </p:sp>
    </p:spTree>
    <p:extLst>
      <p:ext uri="{BB962C8B-B14F-4D97-AF65-F5344CB8AC3E}">
        <p14:creationId xmlns:p14="http://schemas.microsoft.com/office/powerpoint/2010/main" val="2151366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4135B7F6-AE40-833C-DD8D-C1D026D12B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05D578-107B-8E41-19E7-E7B1654E10E1}"/>
              </a:ext>
            </a:extLst>
          </p:cNvPr>
          <p:cNvSpPr>
            <a:spLocks noGrp="1"/>
          </p:cNvSpPr>
          <p:nvPr>
            <p:ph type="title"/>
          </p:nvPr>
        </p:nvSpPr>
        <p:spPr>
          <a:xfrm>
            <a:off x="0" y="-572700"/>
            <a:ext cx="8520600" cy="572700"/>
          </a:xfrm>
        </p:spPr>
        <p:txBody>
          <a:bodyPr spcFirstLastPara="1" wrap="square" lIns="91425" tIns="91425" rIns="91425" bIns="91425" anchor="b" anchorCtr="0">
            <a:noAutofit/>
          </a:bodyPr>
          <a:lstStyle/>
          <a:p>
            <a:r>
              <a:rPr lang="en-US" sz="2400" b="1" dirty="0">
                <a:solidFill>
                  <a:srgbClr val="000000"/>
                </a:solidFill>
              </a:rPr>
              <a:t>Torgeson Quote.</a:t>
            </a:r>
            <a:br>
              <a:rPr lang="en-US" sz="2400" b="1" dirty="0">
                <a:solidFill>
                  <a:srgbClr val="000000"/>
                </a:solidFill>
              </a:rPr>
            </a:br>
            <a:endParaRPr lang="en-US" sz="2400" dirty="0"/>
          </a:p>
        </p:txBody>
      </p:sp>
      <p:sp>
        <p:nvSpPr>
          <p:cNvPr id="2" name="Google Shape;354;p46">
            <a:extLst>
              <a:ext uri="{FF2B5EF4-FFF2-40B4-BE49-F238E27FC236}">
                <a16:creationId xmlns:a16="http://schemas.microsoft.com/office/drawing/2014/main" id="{4BBC7970-2414-52B2-A1E5-47F74943809E}"/>
              </a:ext>
            </a:extLst>
          </p:cNvPr>
          <p:cNvSpPr txBox="1">
            <a:spLocks/>
          </p:cNvSpPr>
          <p:nvPr/>
        </p:nvSpPr>
        <p:spPr>
          <a:xfrm>
            <a:off x="311700" y="1600199"/>
            <a:ext cx="8520600" cy="1228725"/>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lnSpc>
                <a:spcPct val="114999"/>
              </a:lnSpc>
              <a:buNone/>
            </a:pPr>
            <a:r>
              <a:rPr lang="en-US" sz="2400" dirty="0">
                <a:solidFill>
                  <a:schemeClr val="tx1"/>
                </a:solidFill>
              </a:rPr>
              <a:t>“There is no comprehension strategy that compensates for difficulty reading words accurately and fluently.”</a:t>
            </a:r>
          </a:p>
        </p:txBody>
      </p:sp>
      <p:sp>
        <p:nvSpPr>
          <p:cNvPr id="3" name="TextBox 2">
            <a:extLst>
              <a:ext uri="{FF2B5EF4-FFF2-40B4-BE49-F238E27FC236}">
                <a16:creationId xmlns:a16="http://schemas.microsoft.com/office/drawing/2014/main" id="{2E06BEE3-6A70-7B35-E050-D223FA74410C}"/>
              </a:ext>
            </a:extLst>
          </p:cNvPr>
          <p:cNvSpPr txBox="1"/>
          <p:nvPr/>
        </p:nvSpPr>
        <p:spPr>
          <a:xfrm>
            <a:off x="5937337" y="4024082"/>
            <a:ext cx="3206663" cy="319318"/>
          </a:xfrm>
          <a:prstGeom prst="rect">
            <a:avLst/>
          </a:prstGeom>
          <a:noFill/>
        </p:spPr>
        <p:txBody>
          <a:bodyPr wrap="square" rtlCol="0">
            <a:spAutoFit/>
          </a:bodyPr>
          <a:lstStyle/>
          <a:p>
            <a:pPr marL="114300" indent="0" algn="r">
              <a:lnSpc>
                <a:spcPct val="114999"/>
              </a:lnSpc>
              <a:buNone/>
            </a:pPr>
            <a:r>
              <a:rPr lang="en-US" dirty="0">
                <a:solidFill>
                  <a:schemeClr val="tx1"/>
                </a:solidFill>
                <a:latin typeface="Trebuchet MS"/>
                <a:ea typeface="Calibri"/>
                <a:cs typeface="Calibri"/>
              </a:rPr>
              <a:t>(Torgesen, 2010)</a:t>
            </a:r>
            <a:endParaRPr lang="en-US" dirty="0">
              <a:solidFill>
                <a:schemeClr val="tx1"/>
              </a:solidFill>
            </a:endParaRPr>
          </a:p>
        </p:txBody>
      </p:sp>
    </p:spTree>
    <p:extLst>
      <p:ext uri="{BB962C8B-B14F-4D97-AF65-F5344CB8AC3E}">
        <p14:creationId xmlns:p14="http://schemas.microsoft.com/office/powerpoint/2010/main" val="492735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51C0A24-8260-1ED5-E9D2-AEAF02678D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09D13F27-4F30-0C87-F5D4-593FBD73C735}"/>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Do You Want to Learn More?</a:t>
            </a:r>
          </a:p>
        </p:txBody>
      </p:sp>
      <p:sp>
        <p:nvSpPr>
          <p:cNvPr id="2" name="Google Shape;354;p46" descr="QR code for the CDE Parent Resources Website.">
            <a:extLst>
              <a:ext uri="{FF2B5EF4-FFF2-40B4-BE49-F238E27FC236}">
                <a16:creationId xmlns:a16="http://schemas.microsoft.com/office/drawing/2014/main" id="{BD5ACAB2-E56C-4A32-04FD-D2E2CB3742B5}"/>
              </a:ext>
            </a:extLst>
          </p:cNvPr>
          <p:cNvSpPr txBox="1">
            <a:spLocks/>
          </p:cNvSpPr>
          <p:nvPr/>
        </p:nvSpPr>
        <p:spPr>
          <a:xfrm>
            <a:off x="249103" y="781961"/>
            <a:ext cx="8647595"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lnSpc>
                <a:spcPct val="114999"/>
              </a:lnSpc>
              <a:buNone/>
            </a:pPr>
            <a:r>
              <a:rPr lang="en-US" dirty="0">
                <a:solidFill>
                  <a:srgbClr val="595959"/>
                </a:solidFill>
                <a:latin typeface="Trebuchet MS"/>
                <a:ea typeface="Calibri"/>
                <a:cs typeface="Arial"/>
              </a:rPr>
              <a:t>Visit the </a:t>
            </a:r>
            <a:r>
              <a:rPr lang="en-US" dirty="0">
                <a:solidFill>
                  <a:srgbClr val="000000"/>
                </a:solidFill>
                <a:latin typeface="Trebuchet MS"/>
                <a:ea typeface="Calibri"/>
                <a:cs typeface="Arial"/>
                <a:hlinkClick r:id="rId3"/>
              </a:rPr>
              <a:t>CDE Parent Resources Website</a:t>
            </a:r>
            <a:endParaRPr lang="en-US" sz="2000" dirty="0">
              <a:solidFill>
                <a:srgbClr val="000000"/>
              </a:solidFill>
              <a:latin typeface="Trebuchet MS"/>
              <a:cs typeface="Arial"/>
            </a:endParaRPr>
          </a:p>
          <a:p>
            <a:pPr marL="114300" indent="0">
              <a:lnSpc>
                <a:spcPct val="114999"/>
              </a:lnSpc>
              <a:buNone/>
            </a:pPr>
            <a:endParaRPr lang="en-US" sz="1200" dirty="0">
              <a:solidFill>
                <a:srgbClr val="000000"/>
              </a:solidFill>
              <a:cs typeface="Arial"/>
            </a:endParaRPr>
          </a:p>
          <a:p>
            <a:pPr>
              <a:lnSpc>
                <a:spcPct val="160000"/>
              </a:lnSpc>
              <a:buFont typeface="Arial"/>
              <a:buChar char="●"/>
            </a:pPr>
            <a:endParaRPr lang="en-US" sz="2000" dirty="0">
              <a:solidFill>
                <a:srgbClr val="000000"/>
              </a:solidFill>
              <a:cs typeface="Times New Roman"/>
            </a:endParaRPr>
          </a:p>
          <a:p>
            <a:pPr marL="0" indent="0">
              <a:lnSpc>
                <a:spcPct val="114999"/>
              </a:lnSpc>
              <a:spcAft>
                <a:spcPts val="1200"/>
              </a:spcAft>
              <a:buNone/>
            </a:pPr>
            <a:endParaRPr lang="en-US" dirty="0"/>
          </a:p>
        </p:txBody>
      </p:sp>
      <p:pic>
        <p:nvPicPr>
          <p:cNvPr id="4" name="Picture 2" descr="QR Code Image">
            <a:extLst>
              <a:ext uri="{FF2B5EF4-FFF2-40B4-BE49-F238E27FC236}">
                <a16:creationId xmlns:a16="http://schemas.microsoft.com/office/drawing/2014/main" id="{6F273464-EE11-661D-E24F-5DE756B01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893" y="1312611"/>
            <a:ext cx="2888214" cy="288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667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72E5592-CE6C-0C59-5E6F-123826EA15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F23002-1150-478E-977C-105A39117281}"/>
              </a:ext>
              <a:ext uri="{C183D7F6-B498-43B3-948B-1728B52AA6E4}">
                <adec:decorative xmlns:adec="http://schemas.microsoft.com/office/drawing/2017/decorative" val="1"/>
              </a:ext>
            </a:extLst>
          </p:cNvPr>
          <p:cNvSpPr/>
          <p:nvPr/>
        </p:nvSpPr>
        <p:spPr>
          <a:xfrm>
            <a:off x="0" y="4344856"/>
            <a:ext cx="9144000" cy="798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Google Shape;353;p46">
            <a:extLst>
              <a:ext uri="{FF2B5EF4-FFF2-40B4-BE49-F238E27FC236}">
                <a16:creationId xmlns:a16="http://schemas.microsoft.com/office/drawing/2014/main" id="{56404D19-8DA6-F743-939C-28B528DC26D1}"/>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References 1</a:t>
            </a:r>
          </a:p>
        </p:txBody>
      </p:sp>
      <p:sp>
        <p:nvSpPr>
          <p:cNvPr id="3" name="TextBox 2">
            <a:extLst>
              <a:ext uri="{FF2B5EF4-FFF2-40B4-BE49-F238E27FC236}">
                <a16:creationId xmlns:a16="http://schemas.microsoft.com/office/drawing/2014/main" id="{C7BAE0D8-9D25-D88D-D9D1-34279B0594BB}"/>
              </a:ext>
            </a:extLst>
          </p:cNvPr>
          <p:cNvSpPr txBox="1"/>
          <p:nvPr/>
        </p:nvSpPr>
        <p:spPr>
          <a:xfrm>
            <a:off x="116006" y="621758"/>
            <a:ext cx="8905164" cy="3939540"/>
          </a:xfrm>
          <a:prstGeom prst="rect">
            <a:avLst/>
          </a:prstGeom>
          <a:noFill/>
        </p:spPr>
        <p:txBody>
          <a:bodyPr wrap="square">
            <a:spAutoFit/>
          </a:bodyPr>
          <a:lstStyle/>
          <a:p>
            <a:r>
              <a:rPr lang="en-US" sz="1000" dirty="0">
                <a:solidFill>
                  <a:schemeClr val="tx1"/>
                </a:solidFill>
                <a:latin typeface="Trebuchet MS" panose="020B0603020202020204" pitchFamily="34" charset="0"/>
              </a:rPr>
              <a:t>Adams, M. J., Foorman, B. R., Lundberg, I., &amp; Beeler, T. (1998). </a:t>
            </a:r>
            <a:r>
              <a:rPr lang="en-US" sz="1000" i="1" dirty="0">
                <a:solidFill>
                  <a:schemeClr val="tx1"/>
                </a:solidFill>
                <a:latin typeface="Trebuchet MS" panose="020B0603020202020204" pitchFamily="34" charset="0"/>
              </a:rPr>
              <a:t>Phonemic awareness in young children: A classroom curriculum</a:t>
            </a:r>
            <a:r>
              <a:rPr lang="en-US" sz="1000" dirty="0">
                <a:solidFill>
                  <a:schemeClr val="tx1"/>
                </a:solidFill>
                <a:latin typeface="Trebuchet MS" panose="020B0603020202020204" pitchFamily="34" charset="0"/>
              </a:rPr>
              <a:t>. Brookes Publishing.</a:t>
            </a:r>
          </a:p>
          <a:p>
            <a:endParaRPr lang="en-US" sz="1000" i="0" u="none" strike="noStrike" dirty="0">
              <a:solidFill>
                <a:schemeClr val="tx1"/>
              </a:solidFill>
              <a:effectLst/>
              <a:latin typeface="Trebuchet MS" panose="020B0603020202020204" pitchFamily="34" charset="0"/>
            </a:endParaRPr>
          </a:p>
          <a:p>
            <a:r>
              <a:rPr lang="en-US" sz="1000" i="0" u="none" strike="noStrike" dirty="0">
                <a:solidFill>
                  <a:schemeClr val="tx1"/>
                </a:solidFill>
                <a:effectLst/>
                <a:latin typeface="Trebuchet MS" panose="020B0603020202020204" pitchFamily="34" charset="0"/>
              </a:rPr>
              <a:t>Birsh, J. R. &amp; Carreker, S. (2018).  </a:t>
            </a:r>
            <a:r>
              <a:rPr lang="en-US" sz="1000" i="1" u="none" strike="noStrike" dirty="0">
                <a:solidFill>
                  <a:schemeClr val="tx1"/>
                </a:solidFill>
                <a:effectLst/>
                <a:latin typeface="Trebuchet MS" panose="020B0603020202020204" pitchFamily="34" charset="0"/>
              </a:rPr>
              <a:t>Multisensory teaching of basic language skills </a:t>
            </a:r>
            <a:r>
              <a:rPr lang="en-US" sz="1000" i="0" u="none" strike="noStrike" dirty="0">
                <a:solidFill>
                  <a:schemeClr val="tx1"/>
                </a:solidFill>
                <a:effectLst/>
                <a:latin typeface="Trebuchet MS" panose="020B0603020202020204" pitchFamily="34" charset="0"/>
              </a:rPr>
              <a:t>(4th ed.). </a:t>
            </a:r>
            <a:r>
              <a:rPr lang="en-US" sz="1000" dirty="0">
                <a:solidFill>
                  <a:schemeClr val="tx1"/>
                </a:solidFill>
                <a:latin typeface="Trebuchet MS" panose="020B0603020202020204" pitchFamily="34" charset="0"/>
              </a:rPr>
              <a:t>Brookes Publishing.</a:t>
            </a:r>
          </a:p>
          <a:p>
            <a:endParaRPr lang="en-US" sz="1000" dirty="0">
              <a:solidFill>
                <a:schemeClr val="tx1"/>
              </a:solidFill>
              <a:latin typeface="Trebuchet MS" panose="020B0603020202020204" pitchFamily="34" charset="0"/>
            </a:endParaRPr>
          </a:p>
          <a:p>
            <a:r>
              <a:rPr lang="en-US" sz="1000" dirty="0">
                <a:solidFill>
                  <a:schemeClr val="tx1"/>
                </a:solidFill>
                <a:latin typeface="Trebuchet MS" panose="020B0603020202020204" pitchFamily="34" charset="0"/>
              </a:rPr>
              <a:t>Boulton, D. (2003). </a:t>
            </a:r>
            <a:r>
              <a:rPr lang="en-US" sz="1000" i="1" dirty="0">
                <a:solidFill>
                  <a:schemeClr val="tx1"/>
                </a:solidFill>
                <a:latin typeface="Trebuchet MS" panose="020B0603020202020204" pitchFamily="34" charset="0"/>
              </a:rPr>
              <a:t>Children of the code</a:t>
            </a:r>
            <a:r>
              <a:rPr lang="en-US" sz="1000" dirty="0">
                <a:solidFill>
                  <a:schemeClr val="tx1"/>
                </a:solidFill>
                <a:latin typeface="Trebuchet MS" panose="020B0603020202020204" pitchFamily="34" charset="0"/>
              </a:rPr>
              <a:t> [Documentary series]. Learning Stewards.</a:t>
            </a:r>
          </a:p>
          <a:p>
            <a:endParaRPr lang="en-US" sz="1000" i="0" u="none" strike="noStrike" dirty="0">
              <a:solidFill>
                <a:schemeClr val="tx1"/>
              </a:solidFill>
              <a:effectLst/>
              <a:latin typeface="Trebuchet MS" panose="020B0603020202020204" pitchFamily="34" charset="0"/>
            </a:endParaRPr>
          </a:p>
          <a:p>
            <a:r>
              <a:rPr lang="en-US" sz="1000" dirty="0">
                <a:solidFill>
                  <a:schemeClr val="tx1"/>
                </a:solidFill>
                <a:latin typeface="Trebuchet MS" panose="020B0603020202020204" pitchFamily="34" charset="0"/>
              </a:rPr>
              <a:t>Cassar, M., Treiman, R., Moats, L., Pollo, T. C., &amp; Kessler, B. (2005). How do the spellings of children with dyslexia compare with those of nondyslexic children? </a:t>
            </a:r>
            <a:r>
              <a:rPr lang="en-US" sz="1000" i="1" dirty="0">
                <a:solidFill>
                  <a:schemeClr val="tx1"/>
                </a:solidFill>
                <a:latin typeface="Trebuchet MS" panose="020B0603020202020204" pitchFamily="34" charset="0"/>
              </a:rPr>
              <a:t>Reading and Writing, 18</a:t>
            </a:r>
            <a:r>
              <a:rPr lang="en-US" sz="1000" dirty="0">
                <a:solidFill>
                  <a:schemeClr val="tx1"/>
                </a:solidFill>
                <a:latin typeface="Trebuchet MS" panose="020B0603020202020204" pitchFamily="34" charset="0"/>
              </a:rPr>
              <a:t>(1), 27–49.</a:t>
            </a:r>
            <a:endParaRPr lang="en-US" sz="1000" i="0" u="none" strike="noStrike" dirty="0">
              <a:solidFill>
                <a:schemeClr val="tx1"/>
              </a:solidFill>
              <a:effectLst/>
              <a:latin typeface="Trebuchet MS" panose="020B0603020202020204" pitchFamily="34" charset="0"/>
            </a:endParaRPr>
          </a:p>
          <a:p>
            <a:endParaRPr lang="en-US" sz="1000" i="0" u="none" strike="noStrike" dirty="0">
              <a:solidFill>
                <a:schemeClr val="tx1"/>
              </a:solidFill>
              <a:effectLst/>
              <a:latin typeface="Trebuchet MS" panose="020B0603020202020204" pitchFamily="34" charset="0"/>
            </a:endParaRPr>
          </a:p>
          <a:p>
            <a:r>
              <a:rPr lang="en-US" sz="1000" dirty="0">
                <a:latin typeface="Trebuchet MS" panose="020B0603020202020204" pitchFamily="34" charset="0"/>
              </a:rPr>
              <a:t>Colorado State Board of Education. </a:t>
            </a:r>
            <a:r>
              <a:rPr lang="en-US" sz="1000" i="1" dirty="0">
                <a:latin typeface="Trebuchet MS" panose="020B0603020202020204" pitchFamily="34" charset="0"/>
              </a:rPr>
              <a:t>Rules for the Administration of the Colorado Reading to Ensure Academic Development Act (READ act).</a:t>
            </a:r>
            <a:r>
              <a:rPr lang="en-US" sz="1000" dirty="0">
                <a:latin typeface="Trebuchet MS" panose="020B0603020202020204" pitchFamily="34" charset="0"/>
              </a:rPr>
              <a:t> 1 CCR 301-92, March, 2020.</a:t>
            </a:r>
          </a:p>
          <a:p>
            <a:endParaRPr lang="en-US" sz="1000" i="0" u="none" strike="noStrike" dirty="0">
              <a:solidFill>
                <a:schemeClr val="tx1"/>
              </a:solidFill>
              <a:effectLst/>
              <a:latin typeface="Trebuchet MS" panose="020B0603020202020204" pitchFamily="34" charset="0"/>
            </a:endParaRPr>
          </a:p>
          <a:p>
            <a:r>
              <a:rPr lang="en-US" sz="1000" dirty="0">
                <a:solidFill>
                  <a:schemeClr val="tx1"/>
                </a:solidFill>
                <a:latin typeface="Trebuchet MS" panose="020B0603020202020204" pitchFamily="34" charset="0"/>
              </a:rPr>
              <a:t>Ehri, L. C., Nunes, S. R., Stahl, S. A., &amp; Willows, D. M. (2001). Systematic phonics instruction helps children learn to read: Evidence from the National Reading Panel's meta-analysis. </a:t>
            </a:r>
            <a:r>
              <a:rPr lang="en-US" sz="1000" i="1" dirty="0">
                <a:solidFill>
                  <a:schemeClr val="tx1"/>
                </a:solidFill>
                <a:latin typeface="Trebuchet MS" panose="020B0603020202020204" pitchFamily="34" charset="0"/>
              </a:rPr>
              <a:t>Review of Educational Research, 71</a:t>
            </a:r>
            <a:r>
              <a:rPr lang="en-US" sz="1000" dirty="0">
                <a:solidFill>
                  <a:schemeClr val="tx1"/>
                </a:solidFill>
                <a:latin typeface="Trebuchet MS" panose="020B0603020202020204" pitchFamily="34" charset="0"/>
              </a:rPr>
              <a:t>(3), 393–447.</a:t>
            </a:r>
          </a:p>
          <a:p>
            <a:endParaRPr lang="en-US" sz="1000" i="0" u="none" strike="noStrike" dirty="0">
              <a:solidFill>
                <a:schemeClr val="tx1"/>
              </a:solidFill>
              <a:effectLst/>
              <a:latin typeface="Trebuchet MS" panose="020B0603020202020204" pitchFamily="34" charset="0"/>
            </a:endParaRPr>
          </a:p>
          <a:p>
            <a:r>
              <a:rPr lang="en-US" sz="1000" dirty="0">
                <a:latin typeface="Trebuchet MS" panose="020B0603020202020204" pitchFamily="34" charset="0"/>
              </a:rPr>
              <a:t>Garnett, K. (2018). Fluency in learning to read: Conceptions, misconceptions, learning disabilities, and instructional moves. In J. R. Birsh &amp; S. Carreker (Eds.), </a:t>
            </a:r>
            <a:r>
              <a:rPr lang="en-US" sz="1000" i="1" dirty="0">
                <a:latin typeface="Trebuchet MS" panose="020B0603020202020204" pitchFamily="34" charset="0"/>
              </a:rPr>
              <a:t>Multisensory teaching of basic language skills</a:t>
            </a:r>
            <a:r>
              <a:rPr lang="en-US" sz="1000" dirty="0">
                <a:latin typeface="Trebuchet MS" panose="020B0603020202020204" pitchFamily="34" charset="0"/>
              </a:rPr>
              <a:t> (4th ed., pp. 467–481). </a:t>
            </a:r>
            <a:r>
              <a:rPr lang="en-US" sz="1000" dirty="0">
                <a:solidFill>
                  <a:schemeClr val="tx1"/>
                </a:solidFill>
                <a:latin typeface="Trebuchet MS" panose="020B0603020202020204" pitchFamily="34" charset="0"/>
              </a:rPr>
              <a:t>Brookes Publishing.</a:t>
            </a:r>
            <a:endParaRPr lang="en-US" sz="1000" i="0" u="none" strike="noStrike" dirty="0">
              <a:solidFill>
                <a:schemeClr val="tx1"/>
              </a:solidFill>
              <a:effectLst/>
              <a:latin typeface="Trebuchet MS" panose="020B0603020202020204" pitchFamily="34" charset="0"/>
            </a:endParaRPr>
          </a:p>
          <a:p>
            <a:endParaRPr lang="en-US" sz="1000" i="0" u="none" strike="noStrike" dirty="0">
              <a:solidFill>
                <a:schemeClr val="tx1"/>
              </a:solidFill>
              <a:effectLst/>
              <a:latin typeface="Trebuchet MS" panose="020B0603020202020204" pitchFamily="34" charset="0"/>
            </a:endParaRPr>
          </a:p>
          <a:p>
            <a:r>
              <a:rPr lang="en-US" sz="1000" dirty="0">
                <a:solidFill>
                  <a:schemeClr val="tx1"/>
                </a:solidFill>
                <a:latin typeface="Trebuchet MS" panose="020B0603020202020204" pitchFamily="34" charset="0"/>
              </a:rPr>
              <a:t>Gillon, G. T. (2004). </a:t>
            </a:r>
            <a:r>
              <a:rPr lang="en-US" sz="1000" i="1" dirty="0">
                <a:solidFill>
                  <a:schemeClr val="tx1"/>
                </a:solidFill>
                <a:latin typeface="Trebuchet MS" panose="020B0603020202020204" pitchFamily="34" charset="0"/>
              </a:rPr>
              <a:t>Phonological awareness: From research to practice</a:t>
            </a:r>
            <a:r>
              <a:rPr lang="en-US" sz="1000" dirty="0">
                <a:solidFill>
                  <a:schemeClr val="tx1"/>
                </a:solidFill>
                <a:latin typeface="Trebuchet MS" panose="020B0603020202020204" pitchFamily="34" charset="0"/>
              </a:rPr>
              <a:t>. Guilford Press.</a:t>
            </a:r>
            <a:endParaRPr lang="en-US" sz="1000" i="0" u="none" strike="noStrike" dirty="0">
              <a:solidFill>
                <a:schemeClr val="tx1"/>
              </a:solidFill>
              <a:effectLst/>
              <a:latin typeface="Trebuchet MS" panose="020B0603020202020204" pitchFamily="34" charset="0"/>
            </a:endParaRPr>
          </a:p>
          <a:p>
            <a:endParaRPr lang="en-US" sz="1000" i="0" u="none" strike="noStrike" dirty="0">
              <a:solidFill>
                <a:schemeClr val="tx1"/>
              </a:solidFill>
              <a:effectLst/>
              <a:latin typeface="Trebuchet MS" panose="020B0603020202020204" pitchFamily="34" charset="0"/>
            </a:endParaRPr>
          </a:p>
          <a:p>
            <a:r>
              <a:rPr lang="en-US" sz="1000" i="0" u="none" strike="noStrike" dirty="0">
                <a:solidFill>
                  <a:schemeClr val="tx1"/>
                </a:solidFill>
                <a:effectLst/>
                <a:latin typeface="Trebuchet MS" panose="020B0603020202020204" pitchFamily="34" charset="0"/>
              </a:rPr>
              <a:t>Gough, P. B. &amp; Tunmer, W.E. (1986). Decoding, reading, and reading disability. </a:t>
            </a:r>
            <a:r>
              <a:rPr lang="en-US" sz="1000" i="1" u="none" strike="noStrike" dirty="0">
                <a:solidFill>
                  <a:schemeClr val="tx1"/>
                </a:solidFill>
                <a:effectLst/>
                <a:latin typeface="Trebuchet MS" panose="020B0603020202020204" pitchFamily="34" charset="0"/>
              </a:rPr>
              <a:t>Remedial and Special Education, 7</a:t>
            </a:r>
            <a:r>
              <a:rPr lang="en-US" sz="1000" i="0" u="none" strike="noStrike" dirty="0">
                <a:solidFill>
                  <a:schemeClr val="tx1"/>
                </a:solidFill>
                <a:effectLst/>
                <a:latin typeface="Trebuchet MS" panose="020B0603020202020204" pitchFamily="34" charset="0"/>
              </a:rPr>
              <a:t>(1).</a:t>
            </a:r>
          </a:p>
          <a:p>
            <a:endParaRPr lang="en-US" sz="1000" dirty="0">
              <a:solidFill>
                <a:schemeClr val="tx1"/>
              </a:solidFill>
              <a:latin typeface="Trebuchet MS" panose="020B0603020202020204" pitchFamily="34" charset="0"/>
            </a:endParaRPr>
          </a:p>
          <a:p>
            <a:r>
              <a:rPr lang="en-US" sz="1000" dirty="0">
                <a:latin typeface="Trebuchet MS" panose="020B0603020202020204" pitchFamily="34" charset="0"/>
              </a:rPr>
              <a:t>Hanna, P. R., Hanna, J. S., Hodges, R. E., &amp; Rudorf, E. H. (1966). </a:t>
            </a:r>
            <a:r>
              <a:rPr lang="en-US" sz="1000" i="1" dirty="0">
                <a:latin typeface="Trebuchet MS" panose="020B0603020202020204" pitchFamily="34" charset="0"/>
              </a:rPr>
              <a:t>Phoneme–grapheme correspondences as cues to spelling improvement</a:t>
            </a:r>
            <a:r>
              <a:rPr lang="en-US" sz="1000" dirty="0">
                <a:latin typeface="Trebuchet MS" panose="020B0603020202020204" pitchFamily="34" charset="0"/>
              </a:rPr>
              <a:t>. Washington, DC: U.S. Department of Health, Education, and Welfare.</a:t>
            </a:r>
          </a:p>
          <a:p>
            <a:endParaRPr lang="en-US" sz="1000" i="0" u="none" strike="noStrike" dirty="0">
              <a:solidFill>
                <a:schemeClr val="tx1"/>
              </a:solidFill>
              <a:effectLst/>
              <a:latin typeface="Trebuchet MS" panose="020B0603020202020204" pitchFamily="34" charset="0"/>
            </a:endParaRPr>
          </a:p>
        </p:txBody>
      </p:sp>
      <p:pic>
        <p:nvPicPr>
          <p:cNvPr id="5" name="Picture 2" descr="CDE Logo">
            <a:extLst>
              <a:ext uri="{FF2B5EF4-FFF2-40B4-BE49-F238E27FC236}">
                <a16:creationId xmlns:a16="http://schemas.microsoft.com/office/drawing/2014/main" id="{793CB181-7F6E-7A98-7979-2DF5B01483C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777740"/>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765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70EC167-7C9E-99DD-E79E-3F897B7239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19276A-5CBE-99B4-7FB3-DAAC51D66C4D}"/>
              </a:ext>
              <a:ext uri="{C183D7F6-B498-43B3-948B-1728B52AA6E4}">
                <adec:decorative xmlns:adec="http://schemas.microsoft.com/office/drawing/2017/decorative" val="1"/>
              </a:ext>
            </a:extLst>
          </p:cNvPr>
          <p:cNvSpPr/>
          <p:nvPr/>
        </p:nvSpPr>
        <p:spPr>
          <a:xfrm>
            <a:off x="0" y="4344856"/>
            <a:ext cx="9144000" cy="798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Google Shape;353;p46">
            <a:extLst>
              <a:ext uri="{FF2B5EF4-FFF2-40B4-BE49-F238E27FC236}">
                <a16:creationId xmlns:a16="http://schemas.microsoft.com/office/drawing/2014/main" id="{2A5F8C86-29E2-573E-F1D9-7506706B1D78}"/>
              </a:ext>
            </a:extLst>
          </p:cNvPr>
          <p:cNvSpPr txBox="1">
            <a:spLocks noGrp="1"/>
          </p:cNvSpPr>
          <p:nvPr>
            <p:ph type="title"/>
          </p:nvPr>
        </p:nvSpPr>
        <p:spPr>
          <a:xfrm>
            <a:off x="117036" y="0"/>
            <a:ext cx="8409444" cy="592406"/>
          </a:xfrm>
          <a:prstGeom prst="rect">
            <a:avLst/>
          </a:prstGeom>
        </p:spPr>
        <p:txBody>
          <a:bodyPr spcFirstLastPara="1" wrap="square" lIns="0" tIns="0" rIns="0" bIns="0" anchor="ctr" anchorCtr="0">
            <a:noAutofit/>
          </a:bodyPr>
          <a:lstStyle/>
          <a:p>
            <a:r>
              <a:rPr lang="en-US" sz="2400" dirty="0">
                <a:latin typeface="Trebuchet MS"/>
              </a:rPr>
              <a:t>References 2</a:t>
            </a:r>
          </a:p>
        </p:txBody>
      </p:sp>
      <p:sp>
        <p:nvSpPr>
          <p:cNvPr id="3" name="TextBox 2">
            <a:extLst>
              <a:ext uri="{FF2B5EF4-FFF2-40B4-BE49-F238E27FC236}">
                <a16:creationId xmlns:a16="http://schemas.microsoft.com/office/drawing/2014/main" id="{E9AD46D1-E31C-4AD4-FCC6-D8AFC55579F7}"/>
              </a:ext>
            </a:extLst>
          </p:cNvPr>
          <p:cNvSpPr txBox="1"/>
          <p:nvPr/>
        </p:nvSpPr>
        <p:spPr>
          <a:xfrm>
            <a:off x="117036" y="655810"/>
            <a:ext cx="8924606" cy="4093428"/>
          </a:xfrm>
          <a:prstGeom prst="rect">
            <a:avLst/>
          </a:prstGeom>
          <a:noFill/>
        </p:spPr>
        <p:txBody>
          <a:bodyPr wrap="square">
            <a:spAutoFit/>
          </a:bodyPr>
          <a:lstStyle/>
          <a:p>
            <a:r>
              <a:rPr lang="en-US" sz="1000" dirty="0">
                <a:solidFill>
                  <a:srgbClr val="030303"/>
                </a:solidFill>
                <a:latin typeface="+mj-lt"/>
                <a:cs typeface="Calibri Light" panose="020F0302020204030204" pitchFamily="34" charset="0"/>
              </a:rPr>
              <a:t>Hasbrouck, J. (2020). An update to the National Reading Panel Report: What we know about fluency in 2020. The Reading League Journal, 1(3), 29-31.</a:t>
            </a:r>
          </a:p>
          <a:p>
            <a:endParaRPr lang="en-US" sz="1000" dirty="0">
              <a:latin typeface="+mj-lt"/>
              <a:ea typeface="Trebuchet MS" panose="020B0603020202020204" pitchFamily="34" charset="0"/>
            </a:endParaRPr>
          </a:p>
          <a:p>
            <a:r>
              <a:rPr lang="en-US" sz="1000" dirty="0">
                <a:latin typeface="+mj-lt"/>
                <a:ea typeface="Trebuchet MS" panose="020B0603020202020204" pitchFamily="34" charset="0"/>
              </a:rPr>
              <a:t>Hasbrouck, J. &amp; Tindal, G. (2017). </a:t>
            </a:r>
            <a:r>
              <a:rPr lang="en-US" sz="1000" i="1" dirty="0">
                <a:latin typeface="+mj-lt"/>
                <a:ea typeface="Trebuchet MS" panose="020B0603020202020204" pitchFamily="34" charset="0"/>
              </a:rPr>
              <a:t>An update to compiled ORF norms </a:t>
            </a:r>
            <a:r>
              <a:rPr lang="en-US" sz="1000" dirty="0">
                <a:latin typeface="+mj-lt"/>
                <a:ea typeface="Trebuchet MS" panose="020B0603020202020204" pitchFamily="34" charset="0"/>
              </a:rPr>
              <a:t>(Technical Report No. 1702). Eugene, OR, Behavioral Research and Teaching, University of Oregon</a:t>
            </a:r>
            <a:endParaRPr lang="en-US" sz="1000" dirty="0">
              <a:solidFill>
                <a:schemeClr val="tx1"/>
              </a:solidFill>
              <a:latin typeface="+mj-lt"/>
            </a:endParaRPr>
          </a:p>
          <a:p>
            <a:endParaRPr lang="en-US" sz="1000" dirty="0">
              <a:solidFill>
                <a:schemeClr val="tx1"/>
              </a:solidFill>
              <a:latin typeface="+mj-lt"/>
            </a:endParaRPr>
          </a:p>
          <a:p>
            <a:r>
              <a:rPr lang="en-US" sz="1000" dirty="0">
                <a:solidFill>
                  <a:schemeClr val="tx1"/>
                </a:solidFill>
                <a:latin typeface="+mj-lt"/>
              </a:rPr>
              <a:t>Institute of Education Sciences. (n.d.). </a:t>
            </a:r>
            <a:r>
              <a:rPr lang="en-US" sz="1000" i="1" dirty="0">
                <a:solidFill>
                  <a:schemeClr val="tx1"/>
                </a:solidFill>
                <a:latin typeface="+mj-lt"/>
              </a:rPr>
              <a:t>[YouTube channel]</a:t>
            </a:r>
            <a:r>
              <a:rPr lang="en-US" sz="1000" dirty="0">
                <a:solidFill>
                  <a:schemeClr val="tx1"/>
                </a:solidFill>
                <a:latin typeface="+mj-lt"/>
              </a:rPr>
              <a:t>. YouTube. </a:t>
            </a:r>
            <a:r>
              <a:rPr lang="en-US" sz="1000" dirty="0">
                <a:solidFill>
                  <a:schemeClr val="tx1"/>
                </a:solidFill>
                <a:latin typeface="+mj-lt"/>
                <a:hlinkClick r:id="rId3">
                  <a:extLst>
                    <a:ext uri="{A12FA001-AC4F-418D-AE19-62706E023703}">
                      <ahyp:hlinkClr xmlns:ahyp="http://schemas.microsoft.com/office/drawing/2018/hyperlinkcolor" val="tx"/>
                    </a:ext>
                  </a:extLst>
                </a:hlinkClick>
              </a:rPr>
              <a:t>https://www.youtube.com/@InstituteofEducationSciences</a:t>
            </a:r>
            <a:endParaRPr lang="en-US" sz="1000" dirty="0">
              <a:solidFill>
                <a:schemeClr val="tx1"/>
              </a:solidFill>
              <a:latin typeface="+mj-lt"/>
            </a:endParaRPr>
          </a:p>
          <a:p>
            <a:endParaRPr lang="en-US" sz="1000" dirty="0">
              <a:solidFill>
                <a:schemeClr val="tx1"/>
              </a:solidFill>
              <a:latin typeface="+mj-lt"/>
            </a:endParaRPr>
          </a:p>
          <a:p>
            <a:r>
              <a:rPr lang="en-US" sz="1000" dirty="0">
                <a:solidFill>
                  <a:schemeClr val="tx1"/>
                </a:solidFill>
                <a:latin typeface="+mj-lt"/>
              </a:rPr>
              <a:t>Kamhi, A. G., &amp; Catts, H. W. (1989). </a:t>
            </a:r>
            <a:r>
              <a:rPr lang="en-US" sz="1000" i="1" dirty="0">
                <a:solidFill>
                  <a:schemeClr val="tx1"/>
                </a:solidFill>
                <a:latin typeface="+mj-lt"/>
              </a:rPr>
              <a:t>Reading disabilities: A developmental language perspective</a:t>
            </a:r>
            <a:r>
              <a:rPr lang="en-US" sz="1000" dirty="0">
                <a:solidFill>
                  <a:schemeClr val="tx1"/>
                </a:solidFill>
                <a:latin typeface="+mj-lt"/>
              </a:rPr>
              <a:t>. Allyn &amp; Bacon.</a:t>
            </a:r>
          </a:p>
          <a:p>
            <a:endParaRPr lang="en-US" sz="1000" dirty="0">
              <a:solidFill>
                <a:schemeClr val="tx1"/>
              </a:solidFill>
              <a:latin typeface="+mj-lt"/>
            </a:endParaRPr>
          </a:p>
          <a:p>
            <a:r>
              <a:rPr lang="en-US" sz="1000" i="0" u="none" strike="noStrike" dirty="0">
                <a:solidFill>
                  <a:schemeClr val="tx1"/>
                </a:solidFill>
                <a:effectLst/>
                <a:latin typeface="+mj-lt"/>
              </a:rPr>
              <a:t>Kemeny, L. (2023). </a:t>
            </a:r>
            <a:r>
              <a:rPr lang="en-US" sz="1000" i="1" u="none" strike="noStrike" dirty="0">
                <a:solidFill>
                  <a:schemeClr val="tx1"/>
                </a:solidFill>
                <a:effectLst/>
                <a:latin typeface="+mj-lt"/>
              </a:rPr>
              <a:t>7 mighty moves: Research-backed, classroom-tested strategies to ensure K-to-3 reading success</a:t>
            </a:r>
            <a:r>
              <a:rPr lang="en-US" sz="1000" i="0" u="none" strike="noStrike" dirty="0">
                <a:solidFill>
                  <a:schemeClr val="tx1"/>
                </a:solidFill>
                <a:effectLst/>
                <a:latin typeface="+mj-lt"/>
              </a:rPr>
              <a:t>. Scholastic Professional. </a:t>
            </a:r>
          </a:p>
          <a:p>
            <a:endParaRPr lang="en-US" sz="1000" dirty="0">
              <a:solidFill>
                <a:schemeClr val="tx1"/>
              </a:solidFill>
              <a:latin typeface="+mj-lt"/>
            </a:endParaRPr>
          </a:p>
          <a:p>
            <a:r>
              <a:rPr lang="en-US" sz="1000" dirty="0">
                <a:solidFill>
                  <a:schemeClr val="tx1"/>
                </a:solidFill>
                <a:latin typeface="+mj-lt"/>
              </a:rPr>
              <a:t>Kilpatrick, D. A. (2015). </a:t>
            </a:r>
            <a:r>
              <a:rPr lang="en-US" sz="1000" i="1" dirty="0">
                <a:solidFill>
                  <a:schemeClr val="tx1"/>
                </a:solidFill>
                <a:latin typeface="+mj-lt"/>
              </a:rPr>
              <a:t>Essentials of assessing, preventing, and overcoming reading difficulties</a:t>
            </a:r>
            <a:r>
              <a:rPr lang="en-US" sz="1000" dirty="0">
                <a:solidFill>
                  <a:schemeClr val="tx1"/>
                </a:solidFill>
                <a:latin typeface="+mj-lt"/>
              </a:rPr>
              <a:t>. Wiley.</a:t>
            </a:r>
          </a:p>
          <a:p>
            <a:endParaRPr lang="en-US" sz="1000" dirty="0">
              <a:solidFill>
                <a:schemeClr val="tx1"/>
              </a:solidFill>
              <a:latin typeface="+mj-lt"/>
            </a:endParaRPr>
          </a:p>
          <a:p>
            <a:r>
              <a:rPr lang="en-US" sz="1000" dirty="0">
                <a:latin typeface="+mj-lt"/>
                <a:cs typeface="Calibri Light" panose="020F0302020204030204" pitchFamily="34" charset="0"/>
              </a:rPr>
              <a:t>Kuhn, M. R., Schwanenflugel, P. J., Meisinger, E. B., &amp; Levy, B. A., &amp; Rasinski, T. V. (Eds.). (2010). Aligning theory and assessment of reading fluency: Automaticity, prosody, and definitions of fluency. Reading Research Quarterly, 45(2), 230–251. </a:t>
            </a:r>
            <a:endParaRPr lang="en-US" sz="1000" dirty="0">
              <a:solidFill>
                <a:schemeClr val="tx1"/>
              </a:solidFill>
              <a:latin typeface="+mj-lt"/>
            </a:endParaRPr>
          </a:p>
          <a:p>
            <a:endParaRPr lang="en-US" sz="1000" dirty="0">
              <a:solidFill>
                <a:schemeClr val="tx1"/>
              </a:solidFill>
              <a:latin typeface="+mj-lt"/>
            </a:endParaRPr>
          </a:p>
          <a:p>
            <a:r>
              <a:rPr lang="en-US" sz="1000" dirty="0">
                <a:solidFill>
                  <a:schemeClr val="tx1"/>
                </a:solidFill>
                <a:latin typeface="+mj-lt"/>
              </a:rPr>
              <a:t>Lane, H. B., &amp; Pullen, P. C. (2004). </a:t>
            </a:r>
            <a:r>
              <a:rPr lang="en-US" sz="1000" i="1" dirty="0">
                <a:solidFill>
                  <a:schemeClr val="tx1"/>
                </a:solidFill>
                <a:latin typeface="+mj-lt"/>
              </a:rPr>
              <a:t>Phonological awareness assessment and instruction: A sound beginning</a:t>
            </a:r>
            <a:r>
              <a:rPr lang="en-US" sz="1000" dirty="0">
                <a:solidFill>
                  <a:schemeClr val="tx1"/>
                </a:solidFill>
                <a:latin typeface="+mj-lt"/>
              </a:rPr>
              <a:t>. Allyn &amp; Bacon.</a:t>
            </a:r>
            <a:endParaRPr lang="en-US" sz="1000" i="0" u="none" strike="noStrike" dirty="0">
              <a:solidFill>
                <a:schemeClr val="tx1"/>
              </a:solidFill>
              <a:effectLst/>
              <a:latin typeface="+mj-lt"/>
            </a:endParaRPr>
          </a:p>
          <a:p>
            <a:endParaRPr lang="en-US" sz="1000" dirty="0">
              <a:solidFill>
                <a:schemeClr val="tx1"/>
              </a:solidFill>
              <a:latin typeface="+mj-lt"/>
            </a:endParaRPr>
          </a:p>
          <a:p>
            <a:r>
              <a:rPr lang="en-US" sz="1000" dirty="0">
                <a:solidFill>
                  <a:schemeClr val="tx1"/>
                </a:solidFill>
                <a:latin typeface="+mj-lt"/>
              </a:rPr>
              <a:t>Lonigan, C. J., &amp; Shanahan, T. (2008). Executive summary of the report of the National Early Literacy Panel. </a:t>
            </a:r>
            <a:r>
              <a:rPr lang="en-US" sz="1000" i="1" dirty="0">
                <a:solidFill>
                  <a:schemeClr val="tx1"/>
                </a:solidFill>
                <a:latin typeface="+mj-lt"/>
              </a:rPr>
              <a:t>Developing early literacy: Report of the National Early Literacy Panel</a:t>
            </a:r>
            <a:r>
              <a:rPr lang="en-US" sz="1000" dirty="0">
                <a:solidFill>
                  <a:schemeClr val="tx1"/>
                </a:solidFill>
                <a:latin typeface="+mj-lt"/>
              </a:rPr>
              <a:t>, 1–8. National Center for Family Literacy. </a:t>
            </a:r>
          </a:p>
          <a:p>
            <a:endParaRPr lang="en-US" sz="1000" dirty="0">
              <a:solidFill>
                <a:schemeClr val="tx1"/>
              </a:solidFill>
              <a:latin typeface="+mj-lt"/>
            </a:endParaRPr>
          </a:p>
          <a:p>
            <a:r>
              <a:rPr lang="en-US" sz="1000" dirty="0">
                <a:latin typeface="+mj-lt"/>
              </a:rPr>
              <a:t>Moats, L.C. (2020). </a:t>
            </a:r>
            <a:r>
              <a:rPr lang="en-US" sz="1000" i="1" dirty="0">
                <a:latin typeface="+mj-lt"/>
              </a:rPr>
              <a:t>Speech to Print Workbook: Language Exercises for Teachers</a:t>
            </a:r>
            <a:r>
              <a:rPr lang="en-US" sz="1000" dirty="0">
                <a:latin typeface="+mj-lt"/>
              </a:rPr>
              <a:t> (3</a:t>
            </a:r>
            <a:r>
              <a:rPr lang="en-US" sz="1000" baseline="30000" dirty="0">
                <a:latin typeface="+mj-lt"/>
              </a:rPr>
              <a:t>rd</a:t>
            </a:r>
            <a:r>
              <a:rPr lang="en-US" sz="1000" dirty="0">
                <a:latin typeface="+mj-lt"/>
              </a:rPr>
              <a:t> ed.). </a:t>
            </a:r>
            <a:r>
              <a:rPr lang="en-US" sz="1000" dirty="0">
                <a:solidFill>
                  <a:schemeClr val="tx1"/>
                </a:solidFill>
                <a:latin typeface="+mj-lt"/>
              </a:rPr>
              <a:t>Brookes Publishing.</a:t>
            </a:r>
          </a:p>
          <a:p>
            <a:endParaRPr lang="en-US" sz="1000" dirty="0">
              <a:solidFill>
                <a:schemeClr val="tx1"/>
              </a:solidFill>
              <a:latin typeface="+mj-lt"/>
            </a:endParaRPr>
          </a:p>
          <a:p>
            <a:r>
              <a:rPr lang="en-US" sz="1000" dirty="0">
                <a:latin typeface="+mj-lt"/>
              </a:rPr>
              <a:t>Moats, L. C. (2020). </a:t>
            </a:r>
            <a:r>
              <a:rPr lang="en-US" sz="1000" i="1" dirty="0">
                <a:latin typeface="+mj-lt"/>
              </a:rPr>
              <a:t>Teaching reading is rocket science</a:t>
            </a:r>
            <a:r>
              <a:rPr lang="en-US" sz="1000" dirty="0">
                <a:latin typeface="+mj-lt"/>
              </a:rPr>
              <a:t> (2nd ed.). In L. Diamond &amp; L. Thorsnes (Eds.), </a:t>
            </a:r>
            <a:r>
              <a:rPr lang="en-US" sz="1000" i="1" dirty="0">
                <a:latin typeface="+mj-lt"/>
              </a:rPr>
              <a:t>Teaching reading sourcebook</a:t>
            </a:r>
            <a:r>
              <a:rPr lang="en-US" sz="1000" dirty="0">
                <a:latin typeface="+mj-lt"/>
              </a:rPr>
              <a:t> (3rd ed., pp. 9–30). Arena Press.</a:t>
            </a:r>
          </a:p>
          <a:p>
            <a:endParaRPr lang="en-US" sz="1000" dirty="0">
              <a:solidFill>
                <a:schemeClr val="tx1"/>
              </a:solidFill>
              <a:latin typeface="+mj-lt"/>
            </a:endParaRPr>
          </a:p>
        </p:txBody>
      </p:sp>
      <p:pic>
        <p:nvPicPr>
          <p:cNvPr id="5" name="Picture 2" descr="CDE Logo">
            <a:extLst>
              <a:ext uri="{FF2B5EF4-FFF2-40B4-BE49-F238E27FC236}">
                <a16:creationId xmlns:a16="http://schemas.microsoft.com/office/drawing/2014/main" id="{B54F4FE2-2D04-41E4-B783-D219F1C1C7F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777740"/>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71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29621F0-A9EC-25A5-431B-94CEA97AB3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98824E-CCB7-728E-A506-B35EB1C29603}"/>
              </a:ext>
              <a:ext uri="{C183D7F6-B498-43B3-948B-1728B52AA6E4}">
                <adec:decorative xmlns:adec="http://schemas.microsoft.com/office/drawing/2017/decorative" val="1"/>
              </a:ext>
            </a:extLst>
          </p:cNvPr>
          <p:cNvSpPr/>
          <p:nvPr/>
        </p:nvSpPr>
        <p:spPr>
          <a:xfrm>
            <a:off x="0" y="4282511"/>
            <a:ext cx="9144000" cy="860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Google Shape;353;p46">
            <a:extLst>
              <a:ext uri="{FF2B5EF4-FFF2-40B4-BE49-F238E27FC236}">
                <a16:creationId xmlns:a16="http://schemas.microsoft.com/office/drawing/2014/main" id="{AA034820-EF4F-A825-4CE3-324830C42F89}"/>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References 3</a:t>
            </a:r>
          </a:p>
        </p:txBody>
      </p:sp>
      <p:sp>
        <p:nvSpPr>
          <p:cNvPr id="3" name="TextBox 2">
            <a:extLst>
              <a:ext uri="{FF2B5EF4-FFF2-40B4-BE49-F238E27FC236}">
                <a16:creationId xmlns:a16="http://schemas.microsoft.com/office/drawing/2014/main" id="{B7966615-126D-462F-D505-74D085AF5B4E}"/>
              </a:ext>
            </a:extLst>
          </p:cNvPr>
          <p:cNvSpPr txBox="1"/>
          <p:nvPr/>
        </p:nvSpPr>
        <p:spPr>
          <a:xfrm>
            <a:off x="112594" y="652688"/>
            <a:ext cx="8918812" cy="4401205"/>
          </a:xfrm>
          <a:prstGeom prst="rect">
            <a:avLst/>
          </a:prstGeom>
          <a:noFill/>
        </p:spPr>
        <p:txBody>
          <a:bodyPr wrap="square">
            <a:spAutoFit/>
          </a:bodyPr>
          <a:lstStyle/>
          <a:p>
            <a:r>
              <a:rPr lang="en-US" sz="1000" dirty="0">
                <a:solidFill>
                  <a:schemeClr val="tx1"/>
                </a:solidFill>
                <a:latin typeface="+mj-lt"/>
              </a:rPr>
              <a:t>National Early Literacy Panel. (2008). </a:t>
            </a:r>
            <a:r>
              <a:rPr lang="en-US" sz="1000" i="1" dirty="0">
                <a:solidFill>
                  <a:schemeClr val="tx1"/>
                </a:solidFill>
                <a:latin typeface="+mj-lt"/>
              </a:rPr>
              <a:t>Developing early literacy: Report of the National Early Literacy Panel</a:t>
            </a:r>
            <a:r>
              <a:rPr lang="en-US" sz="1000" dirty="0">
                <a:solidFill>
                  <a:schemeClr val="tx1"/>
                </a:solidFill>
                <a:latin typeface="+mj-lt"/>
              </a:rPr>
              <a:t>. National Center for Family Literacy.</a:t>
            </a:r>
          </a:p>
          <a:p>
            <a:endParaRPr lang="en-US" sz="1000" dirty="0">
              <a:solidFill>
                <a:schemeClr val="tx1"/>
              </a:solidFill>
              <a:latin typeface="+mj-lt"/>
            </a:endParaRPr>
          </a:p>
          <a:p>
            <a:r>
              <a:rPr lang="en-US" sz="1000" dirty="0">
                <a:solidFill>
                  <a:schemeClr val="tx1"/>
                </a:solidFill>
                <a:latin typeface="+mj-lt"/>
              </a:rPr>
              <a:t>National Reading Panel. (2000). Teaching children to read: An evidence-based assessment of the scientific research literature on reading and its implications for reading instruction (NIH Publications No. 00-4769) Washington, DC: National Institutes of Child Health and Human Development.</a:t>
            </a:r>
          </a:p>
          <a:p>
            <a:endParaRPr lang="en-US" sz="1000" dirty="0">
              <a:solidFill>
                <a:schemeClr val="tx1"/>
              </a:solidFill>
              <a:latin typeface="+mj-lt"/>
            </a:endParaRPr>
          </a:p>
          <a:p>
            <a:r>
              <a:rPr lang="en-US" sz="1000" dirty="0">
                <a:solidFill>
                  <a:schemeClr val="tx1"/>
                </a:solidFill>
                <a:latin typeface="+mj-lt"/>
              </a:rPr>
              <a:t>National Institute of Child Health and Human Development. (2000). </a:t>
            </a:r>
            <a:r>
              <a:rPr lang="en-US" sz="1000" i="1" dirty="0">
                <a:solidFill>
                  <a:schemeClr val="tx1"/>
                </a:solidFill>
                <a:latin typeface="+mj-lt"/>
              </a:rPr>
              <a:t>Report of the National Reading Panel: Teaching children to read: An evidence-based assessment of the scientific research literature on reading and its implications for reading instruction</a:t>
            </a:r>
            <a:r>
              <a:rPr lang="en-US" sz="1000" dirty="0">
                <a:solidFill>
                  <a:schemeClr val="tx1"/>
                </a:solidFill>
                <a:latin typeface="+mj-lt"/>
              </a:rPr>
              <a:t> (NIH Publication No. 00-4769). U.S. Government Printing Office.</a:t>
            </a:r>
          </a:p>
          <a:p>
            <a:endParaRPr lang="en-US" sz="1000" dirty="0">
              <a:solidFill>
                <a:schemeClr val="tx1"/>
              </a:solidFill>
              <a:latin typeface="+mj-lt"/>
            </a:endParaRPr>
          </a:p>
          <a:p>
            <a:r>
              <a:rPr lang="en-US" sz="1000" dirty="0">
                <a:solidFill>
                  <a:schemeClr val="tx1"/>
                </a:solidFill>
                <a:latin typeface="+mj-lt"/>
              </a:rPr>
              <a:t>Reading Rockets. (n.d.). </a:t>
            </a:r>
            <a:r>
              <a:rPr lang="en-US" sz="1000" i="1" dirty="0">
                <a:solidFill>
                  <a:schemeClr val="tx1"/>
                </a:solidFill>
                <a:latin typeface="+mj-lt"/>
              </a:rPr>
              <a:t>Reading 101: A guide for parents</a:t>
            </a:r>
            <a:r>
              <a:rPr lang="en-US" sz="1000" dirty="0">
                <a:solidFill>
                  <a:schemeClr val="tx1"/>
                </a:solidFill>
                <a:latin typeface="+mj-lt"/>
              </a:rPr>
              <a:t>. </a:t>
            </a:r>
            <a:r>
              <a:rPr lang="en-US" sz="1000" dirty="0">
                <a:solidFill>
                  <a:schemeClr val="tx1"/>
                </a:solidFill>
                <a:latin typeface="+mj-lt"/>
                <a:hlinkClick r:id="rId3">
                  <a:extLst>
                    <a:ext uri="{A12FA001-AC4F-418D-AE19-62706E023703}">
                      <ahyp:hlinkClr xmlns:ahyp="http://schemas.microsoft.com/office/drawing/2018/hyperlinkcolor" val="tx"/>
                    </a:ext>
                  </a:extLst>
                </a:hlinkClick>
              </a:rPr>
              <a:t>https://www.readingrockets.org/literacy-home/reading-101-guide-parents</a:t>
            </a:r>
            <a:r>
              <a:rPr lang="en-US" sz="1000" dirty="0">
                <a:solidFill>
                  <a:schemeClr val="tx1"/>
                </a:solidFill>
                <a:latin typeface="+mj-lt"/>
              </a:rPr>
              <a:t>.</a:t>
            </a:r>
          </a:p>
          <a:p>
            <a:endParaRPr lang="en-US" sz="1000" dirty="0">
              <a:solidFill>
                <a:schemeClr val="tx1"/>
              </a:solidFill>
              <a:latin typeface="+mj-lt"/>
            </a:endParaRPr>
          </a:p>
          <a:p>
            <a:r>
              <a:rPr lang="en-US" sz="1000" dirty="0">
                <a:solidFill>
                  <a:schemeClr val="tx1"/>
                </a:solidFill>
                <a:latin typeface="+mj-lt"/>
              </a:rPr>
              <a:t>Reading Universe. (n.d.). </a:t>
            </a:r>
            <a:r>
              <a:rPr lang="en-US" sz="1000" i="1" dirty="0">
                <a:solidFill>
                  <a:schemeClr val="tx1"/>
                </a:solidFill>
                <a:latin typeface="+mj-lt"/>
              </a:rPr>
              <a:t>Word recognition</a:t>
            </a:r>
            <a:r>
              <a:rPr lang="en-US" sz="1000" dirty="0">
                <a:solidFill>
                  <a:schemeClr val="tx1"/>
                </a:solidFill>
                <a:latin typeface="+mj-lt"/>
              </a:rPr>
              <a:t>. Reading Universe. </a:t>
            </a:r>
            <a:r>
              <a:rPr lang="en-US" sz="1000" u="sng" dirty="0">
                <a:solidFill>
                  <a:schemeClr val="tx1"/>
                </a:solidFill>
                <a:latin typeface="+mj-lt"/>
                <a:hlinkClick r:id="rId4">
                  <a:extLst>
                    <a:ext uri="{A12FA001-AC4F-418D-AE19-62706E023703}">
                      <ahyp:hlinkClr xmlns:ahyp="http://schemas.microsoft.com/office/drawing/2018/hyperlinkcolor" val="tx"/>
                    </a:ext>
                  </a:extLst>
                </a:hlinkClick>
              </a:rPr>
              <a:t>https://readinguniverse.org/explore-teaching-topics/word-recognition</a:t>
            </a:r>
            <a:endParaRPr lang="en-US" sz="1000" u="sng" dirty="0">
              <a:solidFill>
                <a:schemeClr val="tx1"/>
              </a:solidFill>
              <a:latin typeface="+mj-lt"/>
            </a:endParaRPr>
          </a:p>
          <a:p>
            <a:endParaRPr lang="en-US" sz="1000" dirty="0">
              <a:solidFill>
                <a:schemeClr val="tx1"/>
              </a:solidFill>
              <a:latin typeface="+mj-lt"/>
              <a:cs typeface="Calibri Light" panose="020F0302020204030204" pitchFamily="34" charset="0"/>
            </a:endParaRPr>
          </a:p>
          <a:p>
            <a:r>
              <a:rPr lang="en-US" sz="1000" dirty="0">
                <a:latin typeface="+mj-lt"/>
                <a:cs typeface="Calibri Light" panose="020F0302020204030204" pitchFamily="34" charset="0"/>
              </a:rPr>
              <a:t>Reitsma, P. (1983a). Printed word learning in beginning readers</a:t>
            </a:r>
            <a:r>
              <a:rPr lang="en-US" sz="1000" i="1" dirty="0">
                <a:latin typeface="+mj-lt"/>
                <a:cs typeface="Calibri Light" panose="020F0302020204030204" pitchFamily="34" charset="0"/>
              </a:rPr>
              <a:t>. Journal of Experimental Child Psychology, 36, </a:t>
            </a:r>
            <a:r>
              <a:rPr lang="en-US" sz="1000" dirty="0">
                <a:latin typeface="+mj-lt"/>
                <a:cs typeface="Calibri Light" panose="020F0302020204030204" pitchFamily="34" charset="0"/>
              </a:rPr>
              <a:t>321-339.</a:t>
            </a:r>
          </a:p>
          <a:p>
            <a:endParaRPr lang="en-US" sz="1000" dirty="0">
              <a:latin typeface="+mj-lt"/>
              <a:cs typeface="Calibri Light" panose="020F0302020204030204" pitchFamily="34" charset="0"/>
            </a:endParaRPr>
          </a:p>
          <a:p>
            <a:r>
              <a:rPr lang="en-US" sz="1000" dirty="0">
                <a:latin typeface="+mj-lt"/>
                <a:cs typeface="Calibri Light" panose="020F0302020204030204" pitchFamily="34" charset="0"/>
              </a:rPr>
              <a:t>Reitsma, P. (1983b). Word-specific knowledge in beginning reading. </a:t>
            </a:r>
            <a:r>
              <a:rPr lang="en-US" sz="1000" i="1" dirty="0">
                <a:latin typeface="+mj-lt"/>
                <a:cs typeface="Calibri Light" panose="020F0302020204030204" pitchFamily="34" charset="0"/>
              </a:rPr>
              <a:t>Journal of Research in Reading, 6, </a:t>
            </a:r>
            <a:r>
              <a:rPr lang="en-US" sz="1000" dirty="0">
                <a:latin typeface="+mj-lt"/>
                <a:cs typeface="Calibri Light" panose="020F0302020204030204" pitchFamily="34" charset="0"/>
              </a:rPr>
              <a:t>41-56.</a:t>
            </a:r>
            <a:endParaRPr lang="en-US" sz="1000" dirty="0">
              <a:solidFill>
                <a:schemeClr val="tx1"/>
              </a:solidFill>
              <a:latin typeface="+mj-lt"/>
            </a:endParaRPr>
          </a:p>
          <a:p>
            <a:endParaRPr lang="en-US" sz="1000" dirty="0">
              <a:solidFill>
                <a:schemeClr val="tx1"/>
              </a:solidFill>
              <a:latin typeface="+mj-lt"/>
            </a:endParaRPr>
          </a:p>
          <a:p>
            <a:r>
              <a:rPr lang="en-US" sz="1000" dirty="0">
                <a:solidFill>
                  <a:srgbClr val="242424"/>
                </a:solidFill>
                <a:latin typeface="+mj-lt"/>
                <a:cs typeface="Calibri Light" panose="020F0302020204030204" pitchFamily="34" charset="0"/>
              </a:rPr>
              <a:t>Rules for the Administration of the Colorado Reading to Ensure Academic Development Act, 1 Colo. Code Regs. 301-92, (2017).</a:t>
            </a:r>
            <a:endParaRPr lang="en-US" sz="1000" dirty="0">
              <a:solidFill>
                <a:schemeClr val="tx1"/>
              </a:solidFill>
              <a:latin typeface="+mj-lt"/>
            </a:endParaRPr>
          </a:p>
          <a:p>
            <a:endParaRPr lang="en-US" sz="1000" dirty="0">
              <a:solidFill>
                <a:schemeClr val="tx1"/>
              </a:solidFill>
              <a:latin typeface="+mj-lt"/>
            </a:endParaRPr>
          </a:p>
          <a:p>
            <a:r>
              <a:rPr lang="en-US" sz="1000" dirty="0">
                <a:latin typeface="+mj-lt"/>
                <a:cs typeface="Calibri Light" panose="020F0302020204030204" pitchFamily="34" charset="0"/>
              </a:rPr>
              <a:t>Scarborough, H. S. (2001). Connecting early language and literacy to later reading (dis)abilities: Evidence, theory, and practice. In S. Neuman &amp; D. Dickinson (Eds.), </a:t>
            </a:r>
            <a:r>
              <a:rPr lang="en-US" sz="1000" i="1" dirty="0">
                <a:latin typeface="+mj-lt"/>
                <a:cs typeface="Calibri Light" panose="020F0302020204030204" pitchFamily="34" charset="0"/>
              </a:rPr>
              <a:t>Handbook for research in early literacy</a:t>
            </a:r>
            <a:r>
              <a:rPr lang="en-US" sz="1000" dirty="0">
                <a:latin typeface="+mj-lt"/>
                <a:cs typeface="Calibri Light" panose="020F0302020204030204" pitchFamily="34" charset="0"/>
              </a:rPr>
              <a:t>. New York: Guilford Press. </a:t>
            </a:r>
          </a:p>
          <a:p>
            <a:endParaRPr lang="en-US" sz="1000" dirty="0">
              <a:solidFill>
                <a:schemeClr val="tx1"/>
              </a:solidFill>
              <a:latin typeface="+mj-lt"/>
            </a:endParaRPr>
          </a:p>
          <a:p>
            <a:r>
              <a:rPr lang="en-US" sz="1000" dirty="0">
                <a:solidFill>
                  <a:schemeClr val="tx1"/>
                </a:solidFill>
                <a:latin typeface="+mj-lt"/>
              </a:rPr>
              <a:t>Sedita, J. (2021). </a:t>
            </a:r>
            <a:r>
              <a:rPr lang="en-US" sz="1000" i="1" dirty="0">
                <a:solidFill>
                  <a:schemeClr val="tx1"/>
                </a:solidFill>
                <a:latin typeface="+mj-lt"/>
              </a:rPr>
              <a:t>The keys to beginning reading</a:t>
            </a:r>
            <a:r>
              <a:rPr lang="en-US" sz="1000" dirty="0">
                <a:solidFill>
                  <a:schemeClr val="tx1"/>
                </a:solidFill>
                <a:latin typeface="+mj-lt"/>
              </a:rPr>
              <a:t> [Professional development materials]. Keys to Literacy.</a:t>
            </a:r>
          </a:p>
          <a:p>
            <a:endParaRPr lang="en-US" sz="1000" i="0" u="none" strike="noStrike" dirty="0">
              <a:solidFill>
                <a:schemeClr val="tx1"/>
              </a:solidFill>
              <a:effectLst/>
              <a:latin typeface="+mj-lt"/>
            </a:endParaRPr>
          </a:p>
          <a:p>
            <a:r>
              <a:rPr lang="en-US" sz="1000" dirty="0">
                <a:latin typeface="+mj-lt"/>
              </a:rPr>
              <a:t>Stahl, S. A., &amp; Kuhn, M. R. (2002). </a:t>
            </a:r>
            <a:r>
              <a:rPr lang="en-US" sz="1000" i="1" dirty="0">
                <a:latin typeface="+mj-lt"/>
              </a:rPr>
              <a:t>Making it sound like language: Developing fluency</a:t>
            </a:r>
            <a:r>
              <a:rPr lang="en-US" sz="1000" dirty="0">
                <a:latin typeface="+mj-lt"/>
              </a:rPr>
              <a:t>. </a:t>
            </a:r>
            <a:r>
              <a:rPr lang="en-US" sz="1000" i="1" dirty="0">
                <a:latin typeface="+mj-lt"/>
              </a:rPr>
              <a:t>The Reading Teacher, 55</a:t>
            </a:r>
            <a:r>
              <a:rPr lang="en-US" sz="1000" dirty="0">
                <a:latin typeface="+mj-lt"/>
              </a:rPr>
              <a:t>(6), 582–584.</a:t>
            </a:r>
          </a:p>
          <a:p>
            <a:endParaRPr lang="en-US" sz="1000" dirty="0">
              <a:solidFill>
                <a:schemeClr val="tx1"/>
              </a:solidFill>
              <a:latin typeface="+mj-lt"/>
            </a:endParaRPr>
          </a:p>
          <a:p>
            <a:r>
              <a:rPr lang="en-US" sz="1000" dirty="0">
                <a:solidFill>
                  <a:schemeClr val="tx1"/>
                </a:solidFill>
                <a:latin typeface="+mj-lt"/>
              </a:rPr>
              <a:t>The Reading League. (2022). </a:t>
            </a:r>
            <a:r>
              <a:rPr lang="en-US" sz="1000" i="1" dirty="0">
                <a:solidFill>
                  <a:schemeClr val="tx1"/>
                </a:solidFill>
                <a:latin typeface="+mj-lt"/>
              </a:rPr>
              <a:t>Science of Reading: Defining guide</a:t>
            </a:r>
            <a:r>
              <a:rPr lang="en-US" sz="1000" dirty="0">
                <a:solidFill>
                  <a:schemeClr val="tx1"/>
                </a:solidFill>
                <a:latin typeface="+mj-lt"/>
              </a:rPr>
              <a:t> (2nd ed.). The Reading League.</a:t>
            </a:r>
          </a:p>
        </p:txBody>
      </p:sp>
      <p:pic>
        <p:nvPicPr>
          <p:cNvPr id="5" name="Picture 2" descr="CDE Logo">
            <a:extLst>
              <a:ext uri="{FF2B5EF4-FFF2-40B4-BE49-F238E27FC236}">
                <a16:creationId xmlns:a16="http://schemas.microsoft.com/office/drawing/2014/main" id="{6C33CFC0-E044-EC3D-68CF-9BA6580E77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777740"/>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421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E7841671-00BE-7EF7-C330-B32AB2F5E74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30C86B-4E52-F4CA-2DC1-84D57AB33F60}"/>
              </a:ext>
              <a:ext uri="{C183D7F6-B498-43B3-948B-1728B52AA6E4}">
                <adec:decorative xmlns:adec="http://schemas.microsoft.com/office/drawing/2017/decorative" val="1"/>
              </a:ext>
            </a:extLst>
          </p:cNvPr>
          <p:cNvSpPr/>
          <p:nvPr/>
        </p:nvSpPr>
        <p:spPr>
          <a:xfrm>
            <a:off x="0" y="4344856"/>
            <a:ext cx="9144000" cy="798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Google Shape;353;p46">
            <a:extLst>
              <a:ext uri="{FF2B5EF4-FFF2-40B4-BE49-F238E27FC236}">
                <a16:creationId xmlns:a16="http://schemas.microsoft.com/office/drawing/2014/main" id="{82E6D4C3-BBAE-E072-8EDD-4ABEB7BA81A4}"/>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r>
              <a:rPr lang="en-US" sz="2400" dirty="0">
                <a:latin typeface="Trebuchet MS"/>
              </a:rPr>
              <a:t>References 4</a:t>
            </a:r>
          </a:p>
        </p:txBody>
      </p:sp>
      <p:sp>
        <p:nvSpPr>
          <p:cNvPr id="3" name="TextBox 2">
            <a:extLst>
              <a:ext uri="{FF2B5EF4-FFF2-40B4-BE49-F238E27FC236}">
                <a16:creationId xmlns:a16="http://schemas.microsoft.com/office/drawing/2014/main" id="{6336C77A-421C-568C-3F38-AF46FB3866CC}"/>
              </a:ext>
            </a:extLst>
          </p:cNvPr>
          <p:cNvSpPr txBox="1"/>
          <p:nvPr/>
        </p:nvSpPr>
        <p:spPr>
          <a:xfrm>
            <a:off x="109182" y="642429"/>
            <a:ext cx="8932460" cy="1477328"/>
          </a:xfrm>
          <a:prstGeom prst="rect">
            <a:avLst/>
          </a:prstGeom>
          <a:noFill/>
        </p:spPr>
        <p:txBody>
          <a:bodyPr wrap="square">
            <a:spAutoFit/>
          </a:bodyPr>
          <a:lstStyle/>
          <a:p>
            <a:r>
              <a:rPr lang="en-US" sz="1000" dirty="0">
                <a:solidFill>
                  <a:schemeClr val="tx1"/>
                </a:solidFill>
                <a:latin typeface="+mj-lt"/>
              </a:rPr>
              <a:t>Torgesen, J. K. (1998). Catch them before they fall: Identifying and helping children with reading difficulties in early grades. </a:t>
            </a:r>
            <a:r>
              <a:rPr lang="en-US" sz="1000" i="1" dirty="0">
                <a:solidFill>
                  <a:schemeClr val="tx1"/>
                </a:solidFill>
                <a:latin typeface="+mj-lt"/>
              </a:rPr>
              <a:t>American Educator, 22</a:t>
            </a:r>
            <a:r>
              <a:rPr lang="en-US" sz="1000" dirty="0">
                <a:solidFill>
                  <a:schemeClr val="tx1"/>
                </a:solidFill>
                <a:latin typeface="+mj-lt"/>
              </a:rPr>
              <a:t>(1–2), 32–39.</a:t>
            </a:r>
          </a:p>
          <a:p>
            <a:endParaRPr lang="en-US" sz="1000" dirty="0">
              <a:solidFill>
                <a:schemeClr val="tx1"/>
              </a:solidFill>
              <a:latin typeface="+mj-lt"/>
            </a:endParaRPr>
          </a:p>
          <a:p>
            <a:r>
              <a:rPr lang="en-US" sz="1000" dirty="0">
                <a:solidFill>
                  <a:schemeClr val="tx1"/>
                </a:solidFill>
                <a:latin typeface="+mj-lt"/>
              </a:rPr>
              <a:t>Torgesen, J. K. (2004). Lessons learned from research on interventions for children who have difficulty learning to read. In P. McCardle &amp; V. Chhabra (Eds.), </a:t>
            </a:r>
            <a:r>
              <a:rPr lang="en-US" sz="1000" i="1" dirty="0">
                <a:solidFill>
                  <a:schemeClr val="tx1"/>
                </a:solidFill>
                <a:latin typeface="+mj-lt"/>
              </a:rPr>
              <a:t>The voice of evidence in reading research</a:t>
            </a:r>
            <a:r>
              <a:rPr lang="en-US" sz="1000" dirty="0">
                <a:solidFill>
                  <a:schemeClr val="tx1"/>
                </a:solidFill>
                <a:latin typeface="+mj-lt"/>
              </a:rPr>
              <a:t> (pp. 355–382). Paul H. Brookes Publishing.</a:t>
            </a:r>
          </a:p>
          <a:p>
            <a:endParaRPr lang="en-US" sz="1000" dirty="0">
              <a:latin typeface="+mj-lt"/>
              <a:cs typeface="Calibri Light" panose="020F0302020204030204" pitchFamily="34" charset="0"/>
            </a:endParaRPr>
          </a:p>
          <a:p>
            <a:r>
              <a:rPr lang="en-US" sz="1000" dirty="0">
                <a:latin typeface="+mj-lt"/>
                <a:cs typeface="Calibri Light" panose="020F0302020204030204" pitchFamily="34" charset="0"/>
              </a:rPr>
              <a:t>Wolf, M. &amp; Katzir-Cohen, T. (2001). Reading fluency and its interventions, </a:t>
            </a:r>
            <a:r>
              <a:rPr lang="en-US" sz="1000" i="1" dirty="0">
                <a:latin typeface="+mj-lt"/>
                <a:cs typeface="Calibri Light" panose="020F0302020204030204" pitchFamily="34" charset="0"/>
              </a:rPr>
              <a:t>Scientific Studies of Reading, 5</a:t>
            </a:r>
            <a:r>
              <a:rPr lang="en-US" sz="1000" dirty="0">
                <a:latin typeface="+mj-lt"/>
                <a:cs typeface="Calibri Light" panose="020F0302020204030204" pitchFamily="34" charset="0"/>
              </a:rPr>
              <a:t>, 211-239.</a:t>
            </a:r>
            <a:endParaRPr lang="en-US" sz="1000" dirty="0">
              <a:solidFill>
                <a:schemeClr val="tx1"/>
              </a:solidFill>
              <a:latin typeface="+mj-lt"/>
            </a:endParaRPr>
          </a:p>
          <a:p>
            <a:endParaRPr lang="en-US" sz="1000" dirty="0">
              <a:solidFill>
                <a:schemeClr val="tx1"/>
              </a:solidFill>
              <a:latin typeface="+mj-lt"/>
            </a:endParaRPr>
          </a:p>
          <a:p>
            <a:r>
              <a:rPr lang="en-US" sz="1000" dirty="0">
                <a:solidFill>
                  <a:schemeClr val="tx1"/>
                </a:solidFill>
                <a:latin typeface="+mj-lt"/>
              </a:rPr>
              <a:t>Yopp, H. K., &amp; Yopp, R. H. (2009). Phonological awareness is child's play! </a:t>
            </a:r>
            <a:r>
              <a:rPr lang="en-US" sz="1000" i="1" dirty="0">
                <a:solidFill>
                  <a:schemeClr val="tx1"/>
                </a:solidFill>
                <a:latin typeface="+mj-lt"/>
              </a:rPr>
              <a:t>Young Children, 64</a:t>
            </a:r>
            <a:r>
              <a:rPr lang="en-US" sz="1000" dirty="0">
                <a:solidFill>
                  <a:schemeClr val="tx1"/>
                </a:solidFill>
                <a:latin typeface="+mj-lt"/>
              </a:rPr>
              <a:t>(1), 12–17.</a:t>
            </a:r>
          </a:p>
        </p:txBody>
      </p:sp>
      <p:pic>
        <p:nvPicPr>
          <p:cNvPr id="5" name="Picture 2" descr="CDE Logo">
            <a:extLst>
              <a:ext uri="{FF2B5EF4-FFF2-40B4-BE49-F238E27FC236}">
                <a16:creationId xmlns:a16="http://schemas.microsoft.com/office/drawing/2014/main" id="{74E896F7-4474-F180-B05D-215DDCA6A9B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777740"/>
            <a:ext cx="91440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50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F8B5A35-4602-C2B0-94B7-83A339E6BFE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D4FBC4-16C1-9B26-6361-EF77CDA05D1D}"/>
              </a:ext>
            </a:extLst>
          </p:cNvPr>
          <p:cNvSpPr txBox="1">
            <a:spLocks noGrp="1"/>
          </p:cNvSpPr>
          <p:nvPr>
            <p:ph type="title"/>
          </p:nvPr>
        </p:nvSpPr>
        <p:spPr>
          <a:xfrm>
            <a:off x="239842" y="0"/>
            <a:ext cx="8280757" cy="572700"/>
          </a:xfrm>
          <a:prstGeom prst="rect">
            <a:avLst/>
          </a:prstGeom>
        </p:spPr>
        <p:txBody>
          <a:bodyPr spcFirstLastPara="1" wrap="square" lIns="0" tIns="0" rIns="0" bIns="0" anchor="ctr" anchorCtr="0">
            <a:noAutofit/>
          </a:bodyPr>
          <a:lstStyle/>
          <a:p>
            <a:r>
              <a:rPr lang="en-US" sz="2400" dirty="0">
                <a:latin typeface="Trebuchet MS"/>
              </a:rPr>
              <a:t>Norms | Fluency</a:t>
            </a:r>
          </a:p>
        </p:txBody>
      </p:sp>
      <p:sp>
        <p:nvSpPr>
          <p:cNvPr id="354" name="Google Shape;354;p46">
            <a:extLst>
              <a:ext uri="{FF2B5EF4-FFF2-40B4-BE49-F238E27FC236}">
                <a16:creationId xmlns:a16="http://schemas.microsoft.com/office/drawing/2014/main" id="{3087E89C-343B-D577-9473-9B8C87A29739}"/>
              </a:ext>
            </a:extLst>
          </p:cNvPr>
          <p:cNvSpPr txBox="1">
            <a:spLocks noGrp="1"/>
          </p:cNvSpPr>
          <p:nvPr>
            <p:ph type="body" idx="4294967295"/>
          </p:nvPr>
        </p:nvSpPr>
        <p:spPr>
          <a:xfrm>
            <a:off x="0" y="810859"/>
            <a:ext cx="7169150" cy="3521781"/>
          </a:xfrm>
          <a:prstGeom prst="rect">
            <a:avLst/>
          </a:prstGeom>
        </p:spPr>
        <p:txBody>
          <a:bodyPr spcFirstLastPara="1" wrap="square" lIns="91425" tIns="91425" rIns="91425" bIns="91425" anchor="t" anchorCtr="0">
            <a:normAutofit/>
          </a:bodyPr>
          <a:lstStyle/>
          <a:p>
            <a:pPr>
              <a:lnSpc>
                <a:spcPct val="150000"/>
              </a:lnSpc>
              <a:buSzPct val="100000"/>
            </a:pPr>
            <a:r>
              <a:rPr lang="en-US" sz="2000" dirty="0">
                <a:solidFill>
                  <a:srgbClr val="000000"/>
                </a:solidFill>
                <a:ea typeface="Calibri"/>
                <a:cs typeface="Times New Roman"/>
              </a:rPr>
              <a:t>Active listening is appreciated</a:t>
            </a:r>
          </a:p>
          <a:p>
            <a:pPr>
              <a:lnSpc>
                <a:spcPct val="150000"/>
              </a:lnSpc>
              <a:buSzPct val="100000"/>
            </a:pPr>
            <a:r>
              <a:rPr lang="en-US" sz="2000" dirty="0">
                <a:solidFill>
                  <a:srgbClr val="000000"/>
                </a:solidFill>
                <a:ea typeface="Calibri"/>
                <a:cs typeface="Times New Roman"/>
              </a:rPr>
              <a:t>Active participation is welcomed</a:t>
            </a:r>
          </a:p>
          <a:p>
            <a:pPr>
              <a:lnSpc>
                <a:spcPct val="150000"/>
              </a:lnSpc>
              <a:buSzPct val="100000"/>
            </a:pPr>
            <a:r>
              <a:rPr lang="en-US" sz="2000" dirty="0">
                <a:solidFill>
                  <a:srgbClr val="000000"/>
                </a:solidFill>
                <a:ea typeface="Calibri"/>
                <a:cs typeface="Times New Roman"/>
              </a:rPr>
              <a:t>Take care of your own needs</a:t>
            </a:r>
          </a:p>
          <a:p>
            <a:pPr>
              <a:lnSpc>
                <a:spcPct val="150000"/>
              </a:lnSpc>
              <a:buSzPct val="100000"/>
            </a:pPr>
            <a:r>
              <a:rPr lang="en-US" sz="2000" dirty="0">
                <a:solidFill>
                  <a:srgbClr val="000000"/>
                </a:solidFill>
                <a:ea typeface="Calibri"/>
                <a:cs typeface="Times New Roman"/>
              </a:rPr>
              <a:t>Silence your cell phone as a courtesy to all </a:t>
            </a:r>
          </a:p>
        </p:txBody>
      </p:sp>
    </p:spTree>
    <p:extLst>
      <p:ext uri="{BB962C8B-B14F-4D97-AF65-F5344CB8AC3E}">
        <p14:creationId xmlns:p14="http://schemas.microsoft.com/office/powerpoint/2010/main" val="346552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5AB8-1F88-6F60-1950-52412D7D1211}"/>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53C6197-9C1F-3C31-8792-53A3025858A8}"/>
              </a:ext>
            </a:extLst>
          </p:cNvPr>
          <p:cNvSpPr txBox="1">
            <a:spLocks noGrp="1"/>
          </p:cNvSpPr>
          <p:nvPr>
            <p:ph type="title" idx="4294967295"/>
          </p:nvPr>
        </p:nvSpPr>
        <p:spPr>
          <a:xfrm>
            <a:off x="235324" y="0"/>
            <a:ext cx="8197869"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400" b="0" i="0" u="none" strike="noStrike" kern="0" cap="none" spc="0" normalizeH="0" baseline="0" noProof="0" dirty="0">
                <a:ln>
                  <a:noFill/>
                </a:ln>
                <a:solidFill>
                  <a:schemeClr val="dk1"/>
                </a:solidFill>
                <a:effectLst/>
                <a:uLnTx/>
                <a:uFillTx/>
                <a:latin typeface="Trebuchet MS"/>
                <a:ea typeface="Trebuchet MS" panose="020B0603020202020204" pitchFamily="34" charset="0"/>
                <a:cs typeface="Arial"/>
                <a:sym typeface="Arial"/>
              </a:rPr>
              <a:t>Warm-Up | Fluency</a:t>
            </a:r>
          </a:p>
        </p:txBody>
      </p:sp>
      <p:sp>
        <p:nvSpPr>
          <p:cNvPr id="5" name="Text Placeholder 4">
            <a:extLst>
              <a:ext uri="{FF2B5EF4-FFF2-40B4-BE49-F238E27FC236}">
                <a16:creationId xmlns:a16="http://schemas.microsoft.com/office/drawing/2014/main" id="{0F854575-E382-5104-EFBB-44E05490D368}"/>
              </a:ext>
            </a:extLst>
          </p:cNvPr>
          <p:cNvSpPr>
            <a:spLocks noGrp="1"/>
          </p:cNvSpPr>
          <p:nvPr>
            <p:ph type="body" idx="4294967295"/>
          </p:nvPr>
        </p:nvSpPr>
        <p:spPr>
          <a:xfrm>
            <a:off x="0" y="700547"/>
            <a:ext cx="8768566" cy="3485410"/>
          </a:xfrm>
        </p:spPr>
        <p:txBody>
          <a:bodyPr>
            <a:noAutofit/>
          </a:bodyPr>
          <a:lstStyle/>
          <a:p>
            <a:pPr marL="127000" indent="0">
              <a:buNone/>
            </a:pPr>
            <a:r>
              <a:rPr lang="en-US" sz="2000" b="1" dirty="0">
                <a:solidFill>
                  <a:schemeClr val="tx1"/>
                </a:solidFill>
                <a:latin typeface="Trebuchet MS" panose="020B0603020202020204" pitchFamily="34" charset="0"/>
              </a:rPr>
              <a:t>Like Me</a:t>
            </a:r>
          </a:p>
          <a:p>
            <a:pPr marL="127000" indent="0">
              <a:buNone/>
            </a:pPr>
            <a:endParaRPr lang="en-US" sz="800" b="1" dirty="0">
              <a:solidFill>
                <a:schemeClr val="tx1"/>
              </a:solidFill>
              <a:latin typeface="+mn-lt"/>
            </a:endParaRPr>
          </a:p>
          <a:p>
            <a:pPr marL="469900" indent="-342900">
              <a:buFont typeface="+mj-lt"/>
              <a:buAutoNum type="arabicPeriod"/>
            </a:pPr>
            <a:r>
              <a:rPr lang="en-US" sz="2000" dirty="0">
                <a:solidFill>
                  <a:schemeClr val="tx1"/>
                </a:solidFill>
                <a:latin typeface="+mj-lt"/>
              </a:rPr>
              <a:t>Move chairs back from the table so it is easy for you to stand up.</a:t>
            </a:r>
          </a:p>
          <a:p>
            <a:pPr marL="469900" indent="-342900">
              <a:buFont typeface="+mj-lt"/>
              <a:buAutoNum type="arabicPeriod"/>
            </a:pPr>
            <a:endParaRPr lang="en-US" sz="800" dirty="0">
              <a:solidFill>
                <a:schemeClr val="tx1"/>
              </a:solidFill>
              <a:latin typeface="+mj-lt"/>
            </a:endParaRPr>
          </a:p>
          <a:p>
            <a:pPr marL="469900" indent="-342900">
              <a:buFont typeface="+mj-lt"/>
              <a:buAutoNum type="arabicPeriod"/>
            </a:pPr>
            <a:r>
              <a:rPr lang="en-US" sz="2000" dirty="0">
                <a:solidFill>
                  <a:schemeClr val="tx1"/>
                </a:solidFill>
                <a:latin typeface="+mj-lt"/>
              </a:rPr>
              <a:t>A category will be named. </a:t>
            </a:r>
          </a:p>
          <a:p>
            <a:pPr marL="469900" indent="-342900">
              <a:buFont typeface="+mj-lt"/>
              <a:buAutoNum type="arabicPeriod"/>
            </a:pPr>
            <a:endParaRPr lang="en-US" sz="800" dirty="0">
              <a:solidFill>
                <a:schemeClr val="tx1"/>
              </a:solidFill>
              <a:latin typeface="+mj-lt"/>
            </a:endParaRPr>
          </a:p>
          <a:p>
            <a:pPr marL="469900" indent="-342900">
              <a:buFont typeface="+mj-lt"/>
              <a:buAutoNum type="arabicPeriod"/>
            </a:pPr>
            <a:r>
              <a:rPr lang="en-US" sz="2000" dirty="0">
                <a:solidFill>
                  <a:schemeClr val="tx1"/>
                </a:solidFill>
                <a:latin typeface="+mj-lt"/>
              </a:rPr>
              <a:t>Stand if you match the category.</a:t>
            </a:r>
          </a:p>
          <a:p>
            <a:pPr marL="469900" indent="-342900">
              <a:buFont typeface="+mj-lt"/>
              <a:buAutoNum type="arabicPeriod"/>
            </a:pPr>
            <a:endParaRPr lang="en-US" sz="800" dirty="0">
              <a:solidFill>
                <a:schemeClr val="tx1"/>
              </a:solidFill>
              <a:latin typeface="+mj-lt"/>
            </a:endParaRPr>
          </a:p>
          <a:p>
            <a:pPr marL="469900" indent="-342900">
              <a:buFont typeface="+mj-lt"/>
              <a:buAutoNum type="arabicPeriod"/>
            </a:pPr>
            <a:r>
              <a:rPr lang="en-US" sz="2000" dirty="0">
                <a:solidFill>
                  <a:schemeClr val="tx1"/>
                </a:solidFill>
                <a:latin typeface="+mj-lt"/>
              </a:rPr>
              <a:t>Look around to see who else is also in the category. </a:t>
            </a:r>
          </a:p>
        </p:txBody>
      </p:sp>
    </p:spTree>
    <p:extLst>
      <p:ext uri="{BB962C8B-B14F-4D97-AF65-F5344CB8AC3E}">
        <p14:creationId xmlns:p14="http://schemas.microsoft.com/office/powerpoint/2010/main" val="217229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40131A35-B684-40B0-29D8-ABD1C6E973E6}"/>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281C0634-F232-935C-112A-3CDECFE2B7A9}"/>
              </a:ext>
            </a:extLst>
          </p:cNvPr>
          <p:cNvSpPr>
            <a:spLocks noGrp="1"/>
          </p:cNvSpPr>
          <p:nvPr>
            <p:ph type="title"/>
          </p:nvPr>
        </p:nvSpPr>
        <p:spPr>
          <a:xfrm>
            <a:off x="108641" y="64099"/>
            <a:ext cx="8520600" cy="572700"/>
          </a:xfrm>
        </p:spPr>
        <p:txBody>
          <a:bodyPr/>
          <a:lstStyle/>
          <a:p>
            <a:r>
              <a:rPr lang="en-US" sz="2400" dirty="0">
                <a:latin typeface="Trebuchet MS" panose="020B0603020202020204" pitchFamily="34" charset="0"/>
              </a:rPr>
              <a:t>Simple View of Reading (SVR)</a:t>
            </a:r>
          </a:p>
        </p:txBody>
      </p:sp>
      <p:sp>
        <p:nvSpPr>
          <p:cNvPr id="15" name="Rectangle: Rounded Corners 14">
            <a:extLst>
              <a:ext uri="{FF2B5EF4-FFF2-40B4-BE49-F238E27FC236}">
                <a16:creationId xmlns:a16="http://schemas.microsoft.com/office/drawing/2014/main" id="{BDB46023-4A2B-E338-F94B-B817549DE9DD}"/>
              </a:ext>
            </a:extLst>
          </p:cNvPr>
          <p:cNvSpPr/>
          <p:nvPr/>
        </p:nvSpPr>
        <p:spPr>
          <a:xfrm>
            <a:off x="373239" y="809593"/>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mj-lt"/>
                <a:cs typeface="Arial"/>
              </a:rPr>
              <a:t>Word </a:t>
            </a:r>
            <a:endParaRPr lang="en-US" dirty="0">
              <a:latin typeface="+mj-lt"/>
              <a:cs typeface="Arial"/>
            </a:endParaRPr>
          </a:p>
          <a:p>
            <a:pPr algn="ctr"/>
            <a:r>
              <a:rPr lang="en-US" sz="1800" dirty="0">
                <a:latin typeface="+mj-lt"/>
                <a:cs typeface="Arial"/>
              </a:rPr>
              <a:t>Recognition</a:t>
            </a:r>
            <a:endParaRPr lang="en-US" dirty="0">
              <a:latin typeface="+mj-lt"/>
              <a:cs typeface="Arial"/>
            </a:endParaRPr>
          </a:p>
        </p:txBody>
      </p:sp>
      <p:sp>
        <p:nvSpPr>
          <p:cNvPr id="23" name="TextBox 22">
            <a:extLst>
              <a:ext uri="{FF2B5EF4-FFF2-40B4-BE49-F238E27FC236}">
                <a16:creationId xmlns:a16="http://schemas.microsoft.com/office/drawing/2014/main" id="{3E419F21-E8D7-7CF6-F11F-1981F1DCF058}"/>
              </a:ext>
            </a:extLst>
          </p:cNvPr>
          <p:cNvSpPr txBox="1"/>
          <p:nvPr/>
        </p:nvSpPr>
        <p:spPr>
          <a:xfrm>
            <a:off x="2664872" y="972366"/>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X</a:t>
            </a:r>
            <a:endParaRPr lang="en-US" sz="3200" dirty="0"/>
          </a:p>
        </p:txBody>
      </p:sp>
      <p:sp>
        <p:nvSpPr>
          <p:cNvPr id="2" name="Rectangle: Rounded Corners 1">
            <a:extLst>
              <a:ext uri="{FF2B5EF4-FFF2-40B4-BE49-F238E27FC236}">
                <a16:creationId xmlns:a16="http://schemas.microsoft.com/office/drawing/2014/main" id="{C1A7E010-0609-9BBE-5FEF-9E3DAB5E1113}"/>
              </a:ext>
            </a:extLst>
          </p:cNvPr>
          <p:cNvSpPr/>
          <p:nvPr/>
        </p:nvSpPr>
        <p:spPr>
          <a:xfrm>
            <a:off x="3420561" y="808103"/>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mj-lt"/>
                <a:cs typeface="Arial"/>
              </a:rPr>
              <a:t>Language</a:t>
            </a:r>
          </a:p>
          <a:p>
            <a:pPr algn="ctr"/>
            <a:r>
              <a:rPr lang="en-US" sz="1800" dirty="0">
                <a:latin typeface="+mj-lt"/>
                <a:cs typeface="Arial"/>
              </a:rPr>
              <a:t>Comprehension</a:t>
            </a:r>
          </a:p>
        </p:txBody>
      </p:sp>
      <p:sp>
        <p:nvSpPr>
          <p:cNvPr id="24" name="TextBox 23">
            <a:extLst>
              <a:ext uri="{FF2B5EF4-FFF2-40B4-BE49-F238E27FC236}">
                <a16:creationId xmlns:a16="http://schemas.microsoft.com/office/drawing/2014/main" id="{332604A4-47D6-7F1C-55D2-D8CAB0EC70B3}"/>
              </a:ext>
            </a:extLst>
          </p:cNvPr>
          <p:cNvSpPr txBox="1"/>
          <p:nvPr/>
        </p:nvSpPr>
        <p:spPr>
          <a:xfrm>
            <a:off x="5680095" y="835298"/>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t>=</a:t>
            </a:r>
          </a:p>
        </p:txBody>
      </p:sp>
      <p:sp>
        <p:nvSpPr>
          <p:cNvPr id="3" name="Rectangle: Rounded Corners 2">
            <a:extLst>
              <a:ext uri="{FF2B5EF4-FFF2-40B4-BE49-F238E27FC236}">
                <a16:creationId xmlns:a16="http://schemas.microsoft.com/office/drawing/2014/main" id="{953D93A0-F61E-3F0F-6BCA-4043CCB6CEBF}"/>
              </a:ext>
            </a:extLst>
          </p:cNvPr>
          <p:cNvSpPr/>
          <p:nvPr/>
        </p:nvSpPr>
        <p:spPr>
          <a:xfrm>
            <a:off x="6448177" y="808035"/>
            <a:ext cx="2285611" cy="914573"/>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mj-lt"/>
                <a:cs typeface="Arial"/>
              </a:rPr>
              <a:t>Reading</a:t>
            </a:r>
          </a:p>
          <a:p>
            <a:pPr algn="ctr"/>
            <a:r>
              <a:rPr lang="en-US" sz="1800" dirty="0">
                <a:latin typeface="+mj-lt"/>
                <a:cs typeface="Arial"/>
              </a:rPr>
              <a:t>Comprehension</a:t>
            </a:r>
          </a:p>
        </p:txBody>
      </p:sp>
      <p:sp>
        <p:nvSpPr>
          <p:cNvPr id="13" name="TextBox 12">
            <a:extLst>
              <a:ext uri="{FF2B5EF4-FFF2-40B4-BE49-F238E27FC236}">
                <a16:creationId xmlns:a16="http://schemas.microsoft.com/office/drawing/2014/main" id="{2403CD43-3B87-4FCD-45D8-88332B682A9C}"/>
              </a:ext>
            </a:extLst>
          </p:cNvPr>
          <p:cNvSpPr txBox="1"/>
          <p:nvPr/>
        </p:nvSpPr>
        <p:spPr>
          <a:xfrm>
            <a:off x="7003774" y="411787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dirty="0">
                <a:solidFill>
                  <a:srgbClr val="000000"/>
                </a:solidFill>
                <a:effectLst/>
                <a:latin typeface="+mj-lt"/>
                <a:cs typeface="Calibri Light"/>
              </a:rPr>
              <a:t>(Gough</a:t>
            </a:r>
            <a:r>
              <a:rPr lang="en-US" sz="900" dirty="0">
                <a:solidFill>
                  <a:srgbClr val="000000"/>
                </a:solidFill>
                <a:latin typeface="+mj-lt"/>
                <a:cs typeface="Calibri Light"/>
              </a:rPr>
              <a:t> </a:t>
            </a:r>
            <a:r>
              <a:rPr lang="en-US" sz="900" i="0" u="none" strike="noStrike" dirty="0">
                <a:solidFill>
                  <a:srgbClr val="000000"/>
                </a:solidFill>
                <a:effectLst/>
                <a:latin typeface="+mj-lt"/>
                <a:cs typeface="Calibri Light"/>
              </a:rPr>
              <a:t>&amp; </a:t>
            </a:r>
            <a:r>
              <a:rPr lang="en-US" sz="900" dirty="0">
                <a:solidFill>
                  <a:srgbClr val="000000"/>
                </a:solidFill>
                <a:latin typeface="+mj-lt"/>
                <a:cs typeface="Calibri Light"/>
              </a:rPr>
              <a:t>Tunmer, 1986)</a:t>
            </a:r>
            <a:endParaRPr lang="en-US" sz="900" dirty="0">
              <a:latin typeface="+mj-lt"/>
              <a:cs typeface="Calibri Light"/>
            </a:endParaRPr>
          </a:p>
        </p:txBody>
      </p:sp>
    </p:spTree>
    <p:extLst>
      <p:ext uri="{BB962C8B-B14F-4D97-AF65-F5344CB8AC3E}">
        <p14:creationId xmlns:p14="http://schemas.microsoft.com/office/powerpoint/2010/main" val="17106168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bg/>
                                          </p:spTgt>
                                        </p:tgtEl>
                                      </p:cBhvr>
                                    </p:animEffect>
                                    <p:animScale>
                                      <p:cBhvr>
                                        <p:cTn id="27" dur="250" autoRev="1" fill="hold"/>
                                        <p:tgtEl>
                                          <p:spTgt spid="15">
                                            <p:bg/>
                                          </p:spTgt>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15">
                                            <p:txEl>
                                              <p:pRg st="0" end="0"/>
                                            </p:txEl>
                                          </p:spTgt>
                                        </p:tgtEl>
                                      </p:cBhvr>
                                    </p:animEffect>
                                    <p:animScale>
                                      <p:cBhvr>
                                        <p:cTn id="30" dur="250" autoRev="1" fill="hold"/>
                                        <p:tgtEl>
                                          <p:spTgt spid="15">
                                            <p:txEl>
                                              <p:pRg st="0" end="0"/>
                                            </p:txEl>
                                          </p:spTgt>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15">
                                            <p:txEl>
                                              <p:pRg st="1" end="1"/>
                                            </p:txEl>
                                          </p:spTgt>
                                        </p:tgtEl>
                                      </p:cBhvr>
                                    </p:animEffect>
                                    <p:animScale>
                                      <p:cBhvr>
                                        <p:cTn id="33" dur="250" autoRev="1" fill="hold"/>
                                        <p:tgtEl>
                                          <p:spTgt spid="15">
                                            <p:txEl>
                                              <p:pRg st="1" end="1"/>
                                            </p:txEl>
                                          </p:spTgt>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2">
                                            <p:bg/>
                                          </p:spTgt>
                                        </p:tgtEl>
                                      </p:cBhvr>
                                    </p:animEffect>
                                    <p:animScale>
                                      <p:cBhvr>
                                        <p:cTn id="38" dur="250" autoRev="1" fill="hold"/>
                                        <p:tgtEl>
                                          <p:spTgt spid="2">
                                            <p:bg/>
                                          </p:spTgt>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2">
                                            <p:txEl>
                                              <p:pRg st="0" end="0"/>
                                            </p:txEl>
                                          </p:spTgt>
                                        </p:tgtEl>
                                      </p:cBhvr>
                                    </p:animEffect>
                                    <p:animScale>
                                      <p:cBhvr>
                                        <p:cTn id="41" dur="250" autoRev="1" fill="hold"/>
                                        <p:tgtEl>
                                          <p:spTgt spid="2">
                                            <p:txEl>
                                              <p:pRg st="0" end="0"/>
                                            </p:txEl>
                                          </p:spTgt>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2">
                                            <p:txEl>
                                              <p:pRg st="1" end="1"/>
                                            </p:txEl>
                                          </p:spTgt>
                                        </p:tgtEl>
                                      </p:cBhvr>
                                    </p:animEffect>
                                    <p:animScale>
                                      <p:cBhvr>
                                        <p:cTn id="44" dur="250" autoRev="1" fill="hold"/>
                                        <p:tgtEl>
                                          <p:spTgt spid="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P spid="2"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28A224D0-F12D-6877-A37B-F7637BB35C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096879-4C30-B02E-6191-763B3843BA89}"/>
              </a:ext>
            </a:extLst>
          </p:cNvPr>
          <p:cNvSpPr>
            <a:spLocks noGrp="1"/>
          </p:cNvSpPr>
          <p:nvPr>
            <p:ph type="title"/>
          </p:nvPr>
        </p:nvSpPr>
        <p:spPr>
          <a:xfrm>
            <a:off x="54320" y="33318"/>
            <a:ext cx="9035359" cy="572700"/>
          </a:xfrm>
        </p:spPr>
        <p:txBody>
          <a:bodyPr/>
          <a:lstStyle/>
          <a:p>
            <a:r>
              <a:rPr lang="en-US" sz="2400" dirty="0"/>
              <a:t>Simple View of Reading (SVR) | The 5 Components of Reading</a:t>
            </a:r>
          </a:p>
        </p:txBody>
      </p:sp>
      <p:sp>
        <p:nvSpPr>
          <p:cNvPr id="22" name="Arrow: Right 21">
            <a:extLst>
              <a:ext uri="{FF2B5EF4-FFF2-40B4-BE49-F238E27FC236}">
                <a16:creationId xmlns:a16="http://schemas.microsoft.com/office/drawing/2014/main" id="{220574F1-A174-964B-5960-CC4A3851A68A}"/>
              </a:ext>
              <a:ext uri="{C183D7F6-B498-43B3-948B-1728B52AA6E4}">
                <adec:decorative xmlns:adec="http://schemas.microsoft.com/office/drawing/2017/decorative" val="1"/>
              </a:ext>
            </a:extLst>
          </p:cNvPr>
          <p:cNvSpPr/>
          <p:nvPr/>
        </p:nvSpPr>
        <p:spPr>
          <a:xfrm rot="13260000" flipV="1">
            <a:off x="1407167" y="2924664"/>
            <a:ext cx="630325" cy="133260"/>
          </a:xfrm>
          <a:prstGeom prst="rightArrow">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Trebuchet MS" panose="020B0603020202020204" pitchFamily="34" charset="0"/>
            </a:endParaRPr>
          </a:p>
        </p:txBody>
      </p:sp>
      <p:sp>
        <p:nvSpPr>
          <p:cNvPr id="21" name="Arrow: Right 20">
            <a:extLst>
              <a:ext uri="{FF2B5EF4-FFF2-40B4-BE49-F238E27FC236}">
                <a16:creationId xmlns:a16="http://schemas.microsoft.com/office/drawing/2014/main" id="{F20F8E9D-CB8E-8AD4-3742-3026FF78D538}"/>
              </a:ext>
              <a:ext uri="{C183D7F6-B498-43B3-948B-1728B52AA6E4}">
                <adec:decorative xmlns:adec="http://schemas.microsoft.com/office/drawing/2017/decorative" val="1"/>
              </a:ext>
            </a:extLst>
          </p:cNvPr>
          <p:cNvSpPr/>
          <p:nvPr/>
        </p:nvSpPr>
        <p:spPr>
          <a:xfrm rot="18831497">
            <a:off x="4149571" y="2955774"/>
            <a:ext cx="630873" cy="135660"/>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Trebuchet MS" panose="020B0603020202020204" pitchFamily="34" charset="0"/>
            </a:endParaRPr>
          </a:p>
        </p:txBody>
      </p:sp>
      <p:sp>
        <p:nvSpPr>
          <p:cNvPr id="15" name="Rectangle: Rounded Corners 14">
            <a:extLst>
              <a:ext uri="{FF2B5EF4-FFF2-40B4-BE49-F238E27FC236}">
                <a16:creationId xmlns:a16="http://schemas.microsoft.com/office/drawing/2014/main" id="{9B27B591-828D-DE99-2A54-D714BDA626E2}"/>
              </a:ext>
            </a:extLst>
          </p:cNvPr>
          <p:cNvSpPr/>
          <p:nvPr/>
        </p:nvSpPr>
        <p:spPr>
          <a:xfrm>
            <a:off x="373239" y="809593"/>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Trebuchet MS" panose="020B0603020202020204" pitchFamily="34" charset="0"/>
                <a:cs typeface="Arial"/>
              </a:rPr>
              <a:t>Word </a:t>
            </a:r>
          </a:p>
          <a:p>
            <a:pPr algn="ctr"/>
            <a:r>
              <a:rPr lang="en-US" sz="1800" dirty="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248DA7B1-B746-4DD8-804B-9D464180198A}"/>
              </a:ext>
            </a:extLst>
          </p:cNvPr>
          <p:cNvSpPr txBox="1"/>
          <p:nvPr/>
        </p:nvSpPr>
        <p:spPr>
          <a:xfrm>
            <a:off x="2664872" y="972366"/>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Trebuchet MS" panose="020B0603020202020204" pitchFamily="34" charset="0"/>
              </a:rPr>
              <a:t>X</a:t>
            </a:r>
            <a:endParaRPr lang="en-US" sz="3200" dirty="0">
              <a:latin typeface="Trebuchet MS" panose="020B0603020202020204" pitchFamily="34" charset="0"/>
            </a:endParaRPr>
          </a:p>
        </p:txBody>
      </p:sp>
      <p:sp>
        <p:nvSpPr>
          <p:cNvPr id="2" name="Rectangle: Rounded Corners 1">
            <a:extLst>
              <a:ext uri="{FF2B5EF4-FFF2-40B4-BE49-F238E27FC236}">
                <a16:creationId xmlns:a16="http://schemas.microsoft.com/office/drawing/2014/main" id="{B173234D-13A2-45C8-55BE-1E7801AA07B2}"/>
              </a:ext>
            </a:extLst>
          </p:cNvPr>
          <p:cNvSpPr/>
          <p:nvPr/>
        </p:nvSpPr>
        <p:spPr>
          <a:xfrm>
            <a:off x="3420561" y="808103"/>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Trebuchet MS" panose="020B0603020202020204" pitchFamily="34" charset="0"/>
                <a:cs typeface="Arial"/>
              </a:rPr>
              <a:t>Language</a:t>
            </a:r>
          </a:p>
          <a:p>
            <a:pPr algn="ctr"/>
            <a:r>
              <a:rPr lang="en-US" sz="1800" dirty="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5D2D1123-CD49-981A-9AA2-99DBABC57AF3}"/>
              </a:ext>
            </a:extLst>
          </p:cNvPr>
          <p:cNvSpPr txBox="1"/>
          <p:nvPr/>
        </p:nvSpPr>
        <p:spPr>
          <a:xfrm>
            <a:off x="5680095" y="835298"/>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latin typeface="Trebuchet MS" panose="020B0603020202020204" pitchFamily="34" charset="0"/>
              </a:rPr>
              <a:t>=</a:t>
            </a:r>
          </a:p>
        </p:txBody>
      </p:sp>
      <p:sp>
        <p:nvSpPr>
          <p:cNvPr id="3" name="Rectangle: Rounded Corners 2">
            <a:extLst>
              <a:ext uri="{FF2B5EF4-FFF2-40B4-BE49-F238E27FC236}">
                <a16:creationId xmlns:a16="http://schemas.microsoft.com/office/drawing/2014/main" id="{0E03F077-7651-31A7-C10F-D399144DE625}"/>
              </a:ext>
            </a:extLst>
          </p:cNvPr>
          <p:cNvSpPr/>
          <p:nvPr/>
        </p:nvSpPr>
        <p:spPr>
          <a:xfrm>
            <a:off x="6448177" y="808035"/>
            <a:ext cx="2285611" cy="914573"/>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Trebuchet MS" panose="020B0603020202020204" pitchFamily="34" charset="0"/>
                <a:cs typeface="Arial"/>
              </a:rPr>
              <a:t>Reading</a:t>
            </a:r>
          </a:p>
          <a:p>
            <a:pPr algn="ctr"/>
            <a:r>
              <a:rPr lang="en-US" sz="1800" dirty="0">
                <a:latin typeface="Trebuchet MS" panose="020B0603020202020204" pitchFamily="34" charset="0"/>
                <a:cs typeface="Arial"/>
              </a:rPr>
              <a:t>Comprehension</a:t>
            </a:r>
          </a:p>
        </p:txBody>
      </p:sp>
      <p:sp>
        <p:nvSpPr>
          <p:cNvPr id="14" name="Rectangle: Rounded Corners 13">
            <a:extLst>
              <a:ext uri="{FF2B5EF4-FFF2-40B4-BE49-F238E27FC236}">
                <a16:creationId xmlns:a16="http://schemas.microsoft.com/office/drawing/2014/main" id="{4062CD41-8FE7-9181-37FA-D7A3D3C83F05}"/>
              </a:ext>
            </a:extLst>
          </p:cNvPr>
          <p:cNvSpPr/>
          <p:nvPr/>
        </p:nvSpPr>
        <p:spPr>
          <a:xfrm>
            <a:off x="270449" y="2037914"/>
            <a:ext cx="1157646" cy="712250"/>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mj-lt"/>
              </a:rPr>
              <a:t>Phonological Awareness</a:t>
            </a:r>
          </a:p>
        </p:txBody>
      </p:sp>
      <p:sp>
        <p:nvSpPr>
          <p:cNvPr id="9" name="Rectangle: Rounded Corners 8">
            <a:extLst>
              <a:ext uri="{FF2B5EF4-FFF2-40B4-BE49-F238E27FC236}">
                <a16:creationId xmlns:a16="http://schemas.microsoft.com/office/drawing/2014/main" id="{6358CD31-8E51-7A7F-3DC1-153F4C392066}"/>
              </a:ext>
            </a:extLst>
          </p:cNvPr>
          <p:cNvSpPr/>
          <p:nvPr/>
        </p:nvSpPr>
        <p:spPr>
          <a:xfrm>
            <a:off x="1549087" y="2051050"/>
            <a:ext cx="1158182" cy="699114"/>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Phonics</a:t>
            </a:r>
            <a:endParaRPr lang="en-US" dirty="0">
              <a:latin typeface="Trebuchet MS" panose="020B0603020202020204" pitchFamily="34" charset="0"/>
            </a:endParaRPr>
          </a:p>
        </p:txBody>
      </p:sp>
      <p:sp>
        <p:nvSpPr>
          <p:cNvPr id="10" name="Rectangle: Rounded Corners 9">
            <a:extLst>
              <a:ext uri="{FF2B5EF4-FFF2-40B4-BE49-F238E27FC236}">
                <a16:creationId xmlns:a16="http://schemas.microsoft.com/office/drawing/2014/main" id="{DC8BC438-D8FB-4F48-849F-E71DA6E984CD}"/>
              </a:ext>
            </a:extLst>
          </p:cNvPr>
          <p:cNvSpPr/>
          <p:nvPr/>
        </p:nvSpPr>
        <p:spPr>
          <a:xfrm>
            <a:off x="3429420" y="2057621"/>
            <a:ext cx="1158180" cy="692543"/>
          </a:xfrm>
          <a:prstGeom prst="roundRect">
            <a:avLst/>
          </a:prstGeom>
          <a:solidFill>
            <a:srgbClr val="9A4894"/>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Vocabulary</a:t>
            </a:r>
            <a:endParaRPr lang="en-US" dirty="0">
              <a:latin typeface="Trebuchet MS" panose="020B0603020202020204" pitchFamily="34" charset="0"/>
            </a:endParaRPr>
          </a:p>
        </p:txBody>
      </p:sp>
      <p:sp>
        <p:nvSpPr>
          <p:cNvPr id="7" name="Rectangle: Rounded Corners 6">
            <a:extLst>
              <a:ext uri="{FF2B5EF4-FFF2-40B4-BE49-F238E27FC236}">
                <a16:creationId xmlns:a16="http://schemas.microsoft.com/office/drawing/2014/main" id="{1B85016B-9FA2-981D-394A-E00787569C07}"/>
              </a:ext>
              <a:ext uri="{C183D7F6-B498-43B3-948B-1728B52AA6E4}">
                <adec:decorative xmlns:adec="http://schemas.microsoft.com/office/drawing/2017/decorative" val="1"/>
              </a:ext>
            </a:extLst>
          </p:cNvPr>
          <p:cNvSpPr/>
          <p:nvPr/>
        </p:nvSpPr>
        <p:spPr>
          <a:xfrm>
            <a:off x="4826184" y="2011947"/>
            <a:ext cx="1152525" cy="1649108"/>
          </a:xfrm>
          <a:prstGeom prst="roundRect">
            <a:avLst/>
          </a:prstGeom>
          <a:solidFill>
            <a:schemeClr val="tx2">
              <a:lumMod val="90000"/>
            </a:schemeClr>
          </a:solidFill>
          <a:ln>
            <a:noFill/>
            <a:prstDash val="dash"/>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prstDash val="dash"/>
              </a:ln>
            </a:endParaRPr>
          </a:p>
        </p:txBody>
      </p:sp>
      <p:sp>
        <p:nvSpPr>
          <p:cNvPr id="11" name="TextBox 10">
            <a:extLst>
              <a:ext uri="{FF2B5EF4-FFF2-40B4-BE49-F238E27FC236}">
                <a16:creationId xmlns:a16="http://schemas.microsoft.com/office/drawing/2014/main" id="{3987BBFB-1DCF-563D-902C-BEFFCC92A307}"/>
              </a:ext>
            </a:extLst>
          </p:cNvPr>
          <p:cNvSpPr txBox="1"/>
          <p:nvPr/>
        </p:nvSpPr>
        <p:spPr>
          <a:xfrm>
            <a:off x="4814813" y="2160951"/>
            <a:ext cx="1152525" cy="1384995"/>
          </a:xfrm>
          <a:prstGeom prst="rect">
            <a:avLst/>
          </a:prstGeom>
          <a:noFill/>
        </p:spPr>
        <p:txBody>
          <a:bodyPr wrap="square" rtlCol="0">
            <a:spAutoFit/>
          </a:bodyPr>
          <a:lstStyle/>
          <a:p>
            <a:pPr algn="ctr"/>
            <a:r>
              <a:rPr lang="en-US" sz="1200" dirty="0">
                <a:latin typeface="+mj-lt"/>
              </a:rPr>
              <a:t>Language- based skills and strategies</a:t>
            </a:r>
          </a:p>
          <a:p>
            <a:pPr algn="ctr"/>
            <a:endParaRPr lang="en-US" sz="1200" dirty="0">
              <a:latin typeface="+mj-lt"/>
            </a:endParaRPr>
          </a:p>
          <a:p>
            <a:pPr algn="ctr"/>
            <a:r>
              <a:rPr lang="en-US" sz="1200" dirty="0">
                <a:latin typeface="+mj-lt"/>
              </a:rPr>
              <a:t>Literacy knowledge and skills</a:t>
            </a:r>
          </a:p>
        </p:txBody>
      </p:sp>
      <p:sp>
        <p:nvSpPr>
          <p:cNvPr id="18" name="Rectangle: Rounded Corners 17">
            <a:extLst>
              <a:ext uri="{FF2B5EF4-FFF2-40B4-BE49-F238E27FC236}">
                <a16:creationId xmlns:a16="http://schemas.microsoft.com/office/drawing/2014/main" id="{AB00A5EB-6820-8DE7-19B1-18FA34B930D9}"/>
              </a:ext>
            </a:extLst>
          </p:cNvPr>
          <p:cNvSpPr/>
          <p:nvPr/>
        </p:nvSpPr>
        <p:spPr>
          <a:xfrm>
            <a:off x="1549087" y="3128438"/>
            <a:ext cx="2997413" cy="453432"/>
          </a:xfrm>
          <a:prstGeom prst="roundRect">
            <a:avLst/>
          </a:prstGeom>
          <a:solidFill>
            <a:schemeClr val="accent4">
              <a:lumMod val="5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Fluency</a:t>
            </a:r>
            <a:endParaRPr lang="en-US" dirty="0">
              <a:latin typeface="Trebuchet MS" panose="020B0603020202020204" pitchFamily="34" charset="0"/>
            </a:endParaRPr>
          </a:p>
        </p:txBody>
      </p:sp>
      <p:sp>
        <p:nvSpPr>
          <p:cNvPr id="17" name="Isosceles Triangle 16">
            <a:extLst>
              <a:ext uri="{FF2B5EF4-FFF2-40B4-BE49-F238E27FC236}">
                <a16:creationId xmlns:a16="http://schemas.microsoft.com/office/drawing/2014/main" id="{26CFB00C-B7E6-1CCD-9F83-1D3A96FCE7C8}"/>
              </a:ext>
            </a:extLst>
          </p:cNvPr>
          <p:cNvSpPr/>
          <p:nvPr/>
        </p:nvSpPr>
        <p:spPr>
          <a:xfrm>
            <a:off x="315455" y="3638937"/>
            <a:ext cx="5485717" cy="686796"/>
          </a:xfrm>
          <a:prstGeom prst="triangle">
            <a:avLst/>
          </a:prstGeom>
          <a:solidFill>
            <a:srgbClr val="3886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Trebuchet MS" panose="020B0603020202020204" pitchFamily="34" charset="0"/>
                <a:cs typeface="Arial"/>
              </a:rPr>
              <a:t>Oral Language</a:t>
            </a:r>
          </a:p>
          <a:p>
            <a:pPr algn="ctr"/>
            <a:endParaRPr lang="en-US" sz="1000" dirty="0">
              <a:latin typeface="Trebuchet MS" panose="020B0603020202020204" pitchFamily="34" charset="0"/>
              <a:cs typeface="Arial"/>
            </a:endParaRPr>
          </a:p>
        </p:txBody>
      </p:sp>
      <p:sp>
        <p:nvSpPr>
          <p:cNvPr id="13" name="TextBox 12">
            <a:extLst>
              <a:ext uri="{FF2B5EF4-FFF2-40B4-BE49-F238E27FC236}">
                <a16:creationId xmlns:a16="http://schemas.microsoft.com/office/drawing/2014/main" id="{4CB7EF93-06F5-48B2-B540-F51F7E6E4CC9}"/>
              </a:ext>
            </a:extLst>
          </p:cNvPr>
          <p:cNvSpPr txBox="1"/>
          <p:nvPr/>
        </p:nvSpPr>
        <p:spPr>
          <a:xfrm>
            <a:off x="7003774" y="411787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dirty="0">
                <a:solidFill>
                  <a:srgbClr val="000000"/>
                </a:solidFill>
                <a:effectLst/>
                <a:latin typeface="Trebuchet MS" panose="020B0603020202020204" pitchFamily="34" charset="0"/>
                <a:cs typeface="Calibri Light"/>
              </a:rPr>
              <a:t>(Gough</a:t>
            </a:r>
            <a:r>
              <a:rPr lang="en-US" sz="900" dirty="0">
                <a:solidFill>
                  <a:srgbClr val="000000"/>
                </a:solidFill>
                <a:latin typeface="Trebuchet MS" panose="020B0603020202020204" pitchFamily="34" charset="0"/>
                <a:cs typeface="Calibri Light"/>
              </a:rPr>
              <a:t> </a:t>
            </a:r>
            <a:r>
              <a:rPr lang="en-US" sz="900" i="0" u="none" strike="noStrike" dirty="0">
                <a:solidFill>
                  <a:srgbClr val="000000"/>
                </a:solidFill>
                <a:effectLst/>
                <a:latin typeface="Trebuchet MS" panose="020B0603020202020204" pitchFamily="34" charset="0"/>
                <a:cs typeface="Calibri Light"/>
              </a:rPr>
              <a:t>&amp; </a:t>
            </a:r>
            <a:r>
              <a:rPr lang="en-US" sz="900" dirty="0">
                <a:solidFill>
                  <a:srgbClr val="000000"/>
                </a:solidFill>
                <a:latin typeface="Trebuchet MS" panose="020B0603020202020204" pitchFamily="34" charset="0"/>
                <a:cs typeface="Calibri Light"/>
              </a:rPr>
              <a:t>Tunmer, 1986; NRP, 2000)</a:t>
            </a:r>
            <a:endParaRPr lang="en-US" sz="900" dirty="0">
              <a:latin typeface="Trebuchet MS" panose="020B0603020202020204" pitchFamily="34" charset="0"/>
              <a:cs typeface="Calibri Light"/>
            </a:endParaRPr>
          </a:p>
        </p:txBody>
      </p:sp>
    </p:spTree>
    <p:extLst>
      <p:ext uri="{BB962C8B-B14F-4D97-AF65-F5344CB8AC3E}">
        <p14:creationId xmlns:p14="http://schemas.microsoft.com/office/powerpoint/2010/main" val="15290994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charRg st="4294967295" end="429496729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681533B4-A49E-4025-501A-CCDD1BBB270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9A80B3C-37A2-987E-8923-A9948F7EB4BA}"/>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4854" b="97087" l="0" r="99291">
                        <a14:foregroundMark x1="4965" y1="49515" x2="4965" y2="49515"/>
                        <a14:foregroundMark x1="709" y1="47573" x2="709" y2="47573"/>
                        <a14:foregroundMark x1="91489" y1="72816" x2="91489" y2="72816"/>
                        <a14:foregroundMark x1="73050" y1="99029" x2="73050" y2="99029"/>
                        <a14:foregroundMark x1="95745" y1="47573" x2="95745" y2="47573"/>
                        <a14:foregroundMark x1="96454" y1="66019" x2="96454" y2="66019"/>
                        <a14:foregroundMark x1="96454" y1="73786" x2="96454" y2="73786"/>
                        <a14:foregroundMark x1="99291" y1="73786" x2="99291" y2="73786"/>
                        <a14:foregroundMark x1="24823" y1="98058" x2="24823" y2="98058"/>
                        <a14:foregroundMark x1="53901" y1="15534" x2="53901" y2="15534"/>
                        <a14:foregroundMark x1="53901" y1="15534" x2="41844" y2="34951"/>
                        <a14:foregroundMark x1="13475" y1="10680" x2="21277" y2="56311"/>
                        <a14:foregroundMark x1="21277" y1="56311" x2="82979" y2="85437"/>
                        <a14:foregroundMark x1="82979" y1="85437" x2="73759" y2="43689"/>
                        <a14:foregroundMark x1="73759" y1="43689" x2="72340" y2="41748"/>
                        <a14:foregroundMark x1="71631" y1="26214" x2="6383" y2="32039"/>
                        <a14:foregroundMark x1="6383" y1="32039" x2="22695" y2="75728"/>
                        <a14:foregroundMark x1="22695" y1="75728" x2="68085" y2="85437"/>
                        <a14:foregroundMark x1="68085" y1="85437" x2="82979" y2="49515"/>
                        <a14:foregroundMark x1="82979" y1="49515" x2="73759" y2="4854"/>
                        <a14:foregroundMark x1="73759" y1="4854" x2="14184" y2="10680"/>
                        <a14:foregroundMark x1="11348" y1="40777" x2="10638" y2="84466"/>
                        <a14:foregroundMark x1="10638" y1="84466" x2="47518" y2="89320"/>
                        <a14:foregroundMark x1="47518" y1="89320" x2="75177" y2="87379"/>
                        <a14:foregroundMark x1="75177" y1="87379" x2="90780" y2="48544"/>
                        <a14:foregroundMark x1="90780" y1="48544" x2="88652" y2="18447"/>
                        <a14:foregroundMark x1="64539" y1="60194" x2="16312" y2="62136"/>
                        <a14:foregroundMark x1="65957" y1="53398" x2="65957" y2="38835"/>
                      </a14:backgroundRemoval>
                    </a14:imgEffect>
                    <a14:imgEffect>
                      <a14:sharpenSoften amount="50000"/>
                    </a14:imgEffect>
                    <a14:imgEffect>
                      <a14:colorTemperature colorTemp="11200"/>
                    </a14:imgEffect>
                  </a14:imgLayer>
                </a14:imgProps>
              </a:ext>
            </a:extLst>
          </a:blip>
          <a:srcRect t="13703"/>
          <a:stretch>
            <a:fillRect/>
          </a:stretch>
        </p:blipFill>
        <p:spPr>
          <a:xfrm>
            <a:off x="2113688" y="808034"/>
            <a:ext cx="1848098" cy="915471"/>
          </a:xfrm>
          <a:prstGeom prst="rect">
            <a:avLst/>
          </a:prstGeom>
        </p:spPr>
      </p:pic>
      <p:sp>
        <p:nvSpPr>
          <p:cNvPr id="4" name="Title 3">
            <a:extLst>
              <a:ext uri="{FF2B5EF4-FFF2-40B4-BE49-F238E27FC236}">
                <a16:creationId xmlns:a16="http://schemas.microsoft.com/office/drawing/2014/main" id="{F09A044F-4FB6-3979-C246-7F01B79645E7}"/>
              </a:ext>
            </a:extLst>
          </p:cNvPr>
          <p:cNvSpPr>
            <a:spLocks noGrp="1"/>
          </p:cNvSpPr>
          <p:nvPr>
            <p:ph type="title"/>
          </p:nvPr>
        </p:nvSpPr>
        <p:spPr>
          <a:xfrm>
            <a:off x="54320" y="33318"/>
            <a:ext cx="9035359" cy="572700"/>
          </a:xfrm>
        </p:spPr>
        <p:txBody>
          <a:bodyPr/>
          <a:lstStyle/>
          <a:p>
            <a:r>
              <a:rPr lang="en-US" sz="2400" dirty="0"/>
              <a:t>Simple View of Reading (SVR) | The 5 Components of Reading </a:t>
            </a:r>
            <a:r>
              <a:rPr lang="en-US" sz="2400" dirty="0">
                <a:solidFill>
                  <a:schemeClr val="bg1"/>
                </a:solidFill>
              </a:rPr>
              <a:t>2</a:t>
            </a:r>
          </a:p>
        </p:txBody>
      </p:sp>
      <p:sp>
        <p:nvSpPr>
          <p:cNvPr id="22" name="Arrow: Right 21">
            <a:extLst>
              <a:ext uri="{FF2B5EF4-FFF2-40B4-BE49-F238E27FC236}">
                <a16:creationId xmlns:a16="http://schemas.microsoft.com/office/drawing/2014/main" id="{66E89B63-09AB-F94A-2756-B8D36ABDEC92}"/>
              </a:ext>
              <a:ext uri="{C183D7F6-B498-43B3-948B-1728B52AA6E4}">
                <adec:decorative xmlns:adec="http://schemas.microsoft.com/office/drawing/2017/decorative" val="1"/>
              </a:ext>
            </a:extLst>
          </p:cNvPr>
          <p:cNvSpPr/>
          <p:nvPr/>
        </p:nvSpPr>
        <p:spPr>
          <a:xfrm rot="13260000" flipV="1">
            <a:off x="1407167" y="2924664"/>
            <a:ext cx="630325" cy="133260"/>
          </a:xfrm>
          <a:prstGeom prst="rightArrow">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Trebuchet MS" panose="020B0603020202020204" pitchFamily="34" charset="0"/>
            </a:endParaRPr>
          </a:p>
        </p:txBody>
      </p:sp>
      <p:sp>
        <p:nvSpPr>
          <p:cNvPr id="21" name="Arrow: Right 20">
            <a:extLst>
              <a:ext uri="{FF2B5EF4-FFF2-40B4-BE49-F238E27FC236}">
                <a16:creationId xmlns:a16="http://schemas.microsoft.com/office/drawing/2014/main" id="{8FBA6194-5D89-25D4-6905-9546B60253A0}"/>
              </a:ext>
              <a:ext uri="{C183D7F6-B498-43B3-948B-1728B52AA6E4}">
                <adec:decorative xmlns:adec="http://schemas.microsoft.com/office/drawing/2017/decorative" val="1"/>
              </a:ext>
            </a:extLst>
          </p:cNvPr>
          <p:cNvSpPr/>
          <p:nvPr/>
        </p:nvSpPr>
        <p:spPr>
          <a:xfrm rot="18831497">
            <a:off x="4149571" y="2955774"/>
            <a:ext cx="630873" cy="135660"/>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Trebuchet MS" panose="020B0603020202020204" pitchFamily="34" charset="0"/>
            </a:endParaRPr>
          </a:p>
        </p:txBody>
      </p:sp>
      <p:sp>
        <p:nvSpPr>
          <p:cNvPr id="15" name="Rectangle: Rounded Corners 14">
            <a:extLst>
              <a:ext uri="{FF2B5EF4-FFF2-40B4-BE49-F238E27FC236}">
                <a16:creationId xmlns:a16="http://schemas.microsoft.com/office/drawing/2014/main" id="{A37ABFF2-DA83-C1F7-FC85-274F704C059E}"/>
              </a:ext>
            </a:extLst>
          </p:cNvPr>
          <p:cNvSpPr/>
          <p:nvPr/>
        </p:nvSpPr>
        <p:spPr>
          <a:xfrm>
            <a:off x="373239" y="809593"/>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Trebuchet MS" panose="020B0603020202020204" pitchFamily="34" charset="0"/>
                <a:cs typeface="Arial"/>
              </a:rPr>
              <a:t>Word </a:t>
            </a:r>
          </a:p>
          <a:p>
            <a:pPr algn="ctr"/>
            <a:r>
              <a:rPr lang="en-US" sz="1800" dirty="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7545E991-85CA-952F-B38A-505DE712C5FF}"/>
              </a:ext>
            </a:extLst>
          </p:cNvPr>
          <p:cNvSpPr txBox="1"/>
          <p:nvPr/>
        </p:nvSpPr>
        <p:spPr>
          <a:xfrm>
            <a:off x="2664872" y="972366"/>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Trebuchet MS" panose="020B0603020202020204" pitchFamily="34" charset="0"/>
              </a:rPr>
              <a:t>X</a:t>
            </a:r>
            <a:endParaRPr lang="en-US" sz="3200" dirty="0">
              <a:latin typeface="Trebuchet MS" panose="020B0603020202020204" pitchFamily="34" charset="0"/>
            </a:endParaRPr>
          </a:p>
        </p:txBody>
      </p:sp>
      <p:sp>
        <p:nvSpPr>
          <p:cNvPr id="2" name="Rectangle: Rounded Corners 1">
            <a:extLst>
              <a:ext uri="{FF2B5EF4-FFF2-40B4-BE49-F238E27FC236}">
                <a16:creationId xmlns:a16="http://schemas.microsoft.com/office/drawing/2014/main" id="{9B08D3AE-353B-B067-F286-AD8E59DB26D4}"/>
              </a:ext>
            </a:extLst>
          </p:cNvPr>
          <p:cNvSpPr/>
          <p:nvPr/>
        </p:nvSpPr>
        <p:spPr>
          <a:xfrm>
            <a:off x="3420561" y="808103"/>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Trebuchet MS" panose="020B0603020202020204" pitchFamily="34" charset="0"/>
                <a:cs typeface="Arial"/>
              </a:rPr>
              <a:t>Language</a:t>
            </a:r>
          </a:p>
          <a:p>
            <a:pPr algn="ctr"/>
            <a:r>
              <a:rPr lang="en-US" sz="1800" dirty="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5428C025-FC72-3DB0-6493-DD59C69E4F8B}"/>
              </a:ext>
            </a:extLst>
          </p:cNvPr>
          <p:cNvSpPr txBox="1"/>
          <p:nvPr/>
        </p:nvSpPr>
        <p:spPr>
          <a:xfrm>
            <a:off x="5680095" y="835298"/>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latin typeface="Trebuchet MS" panose="020B0603020202020204" pitchFamily="34" charset="0"/>
              </a:rPr>
              <a:t>=</a:t>
            </a:r>
          </a:p>
        </p:txBody>
      </p:sp>
      <p:sp>
        <p:nvSpPr>
          <p:cNvPr id="3" name="Rectangle: Rounded Corners 2">
            <a:extLst>
              <a:ext uri="{FF2B5EF4-FFF2-40B4-BE49-F238E27FC236}">
                <a16:creationId xmlns:a16="http://schemas.microsoft.com/office/drawing/2014/main" id="{66E9BE2A-188B-D971-3034-D7D49FC02AEB}"/>
              </a:ext>
            </a:extLst>
          </p:cNvPr>
          <p:cNvSpPr/>
          <p:nvPr/>
        </p:nvSpPr>
        <p:spPr>
          <a:xfrm>
            <a:off x="6448177" y="808035"/>
            <a:ext cx="2285611" cy="914573"/>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latin typeface="Trebuchet MS" panose="020B0603020202020204" pitchFamily="34" charset="0"/>
                <a:cs typeface="Arial"/>
              </a:rPr>
              <a:t>Reading</a:t>
            </a:r>
          </a:p>
          <a:p>
            <a:pPr algn="ctr"/>
            <a:r>
              <a:rPr lang="en-US" sz="1800" dirty="0">
                <a:latin typeface="Trebuchet MS" panose="020B0603020202020204" pitchFamily="34" charset="0"/>
                <a:cs typeface="Arial"/>
              </a:rPr>
              <a:t>Comprehension</a:t>
            </a:r>
          </a:p>
        </p:txBody>
      </p:sp>
      <p:sp>
        <p:nvSpPr>
          <p:cNvPr id="14" name="Rectangle: Rounded Corners 13">
            <a:extLst>
              <a:ext uri="{FF2B5EF4-FFF2-40B4-BE49-F238E27FC236}">
                <a16:creationId xmlns:a16="http://schemas.microsoft.com/office/drawing/2014/main" id="{12871EFC-4E8F-EEC3-1701-90882D0376A9}"/>
              </a:ext>
            </a:extLst>
          </p:cNvPr>
          <p:cNvSpPr/>
          <p:nvPr/>
        </p:nvSpPr>
        <p:spPr>
          <a:xfrm>
            <a:off x="270449" y="2037914"/>
            <a:ext cx="1157646" cy="712250"/>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mj-lt"/>
              </a:rPr>
              <a:t>Phonological Awareness</a:t>
            </a:r>
          </a:p>
        </p:txBody>
      </p:sp>
      <p:sp>
        <p:nvSpPr>
          <p:cNvPr id="9" name="Rectangle: Rounded Corners 8">
            <a:extLst>
              <a:ext uri="{FF2B5EF4-FFF2-40B4-BE49-F238E27FC236}">
                <a16:creationId xmlns:a16="http://schemas.microsoft.com/office/drawing/2014/main" id="{EE24BF30-DFEE-2D42-9983-38EE9907021E}"/>
              </a:ext>
            </a:extLst>
          </p:cNvPr>
          <p:cNvSpPr/>
          <p:nvPr/>
        </p:nvSpPr>
        <p:spPr>
          <a:xfrm>
            <a:off x="1549087" y="2051050"/>
            <a:ext cx="1158182" cy="699114"/>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Phonics</a:t>
            </a:r>
            <a:endParaRPr lang="en-US" dirty="0">
              <a:latin typeface="Trebuchet MS" panose="020B0603020202020204" pitchFamily="34" charset="0"/>
            </a:endParaRPr>
          </a:p>
        </p:txBody>
      </p:sp>
      <p:sp>
        <p:nvSpPr>
          <p:cNvPr id="10" name="Rectangle: Rounded Corners 9">
            <a:extLst>
              <a:ext uri="{FF2B5EF4-FFF2-40B4-BE49-F238E27FC236}">
                <a16:creationId xmlns:a16="http://schemas.microsoft.com/office/drawing/2014/main" id="{0979761E-D4A5-FC60-8A99-E80B5D4B6C1F}"/>
              </a:ext>
            </a:extLst>
          </p:cNvPr>
          <p:cNvSpPr/>
          <p:nvPr/>
        </p:nvSpPr>
        <p:spPr>
          <a:xfrm>
            <a:off x="3429420" y="2057621"/>
            <a:ext cx="1158180" cy="692543"/>
          </a:xfrm>
          <a:prstGeom prst="roundRect">
            <a:avLst/>
          </a:prstGeom>
          <a:solidFill>
            <a:srgbClr val="9A4894"/>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Vocabulary</a:t>
            </a:r>
            <a:endParaRPr lang="en-US" dirty="0">
              <a:latin typeface="Trebuchet MS" panose="020B0603020202020204" pitchFamily="34" charset="0"/>
            </a:endParaRPr>
          </a:p>
        </p:txBody>
      </p:sp>
      <p:sp>
        <p:nvSpPr>
          <p:cNvPr id="7" name="Rectangle: Rounded Corners 6">
            <a:extLst>
              <a:ext uri="{FF2B5EF4-FFF2-40B4-BE49-F238E27FC236}">
                <a16:creationId xmlns:a16="http://schemas.microsoft.com/office/drawing/2014/main" id="{ED119109-01A3-378B-DA4A-232DF50D5FFA}"/>
              </a:ext>
              <a:ext uri="{C183D7F6-B498-43B3-948B-1728B52AA6E4}">
                <adec:decorative xmlns:adec="http://schemas.microsoft.com/office/drawing/2017/decorative" val="1"/>
              </a:ext>
            </a:extLst>
          </p:cNvPr>
          <p:cNvSpPr/>
          <p:nvPr/>
        </p:nvSpPr>
        <p:spPr>
          <a:xfrm>
            <a:off x="4826184" y="2011947"/>
            <a:ext cx="1152525" cy="1649108"/>
          </a:xfrm>
          <a:prstGeom prst="roundRect">
            <a:avLst/>
          </a:prstGeom>
          <a:solidFill>
            <a:schemeClr val="tx2">
              <a:lumMod val="90000"/>
            </a:schemeClr>
          </a:solidFill>
          <a:ln>
            <a:noFill/>
            <a:prstDash val="dash"/>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prstDash val="dash"/>
              </a:ln>
            </a:endParaRPr>
          </a:p>
        </p:txBody>
      </p:sp>
      <p:sp>
        <p:nvSpPr>
          <p:cNvPr id="11" name="TextBox 10">
            <a:extLst>
              <a:ext uri="{FF2B5EF4-FFF2-40B4-BE49-F238E27FC236}">
                <a16:creationId xmlns:a16="http://schemas.microsoft.com/office/drawing/2014/main" id="{AF4A67C8-D99A-A022-7BC6-918DD1C2B169}"/>
              </a:ext>
            </a:extLst>
          </p:cNvPr>
          <p:cNvSpPr txBox="1"/>
          <p:nvPr/>
        </p:nvSpPr>
        <p:spPr>
          <a:xfrm>
            <a:off x="4814813" y="2160951"/>
            <a:ext cx="1152525" cy="1384995"/>
          </a:xfrm>
          <a:prstGeom prst="rect">
            <a:avLst/>
          </a:prstGeom>
          <a:noFill/>
        </p:spPr>
        <p:txBody>
          <a:bodyPr wrap="square" rtlCol="0">
            <a:spAutoFit/>
          </a:bodyPr>
          <a:lstStyle/>
          <a:p>
            <a:pPr algn="ctr"/>
            <a:r>
              <a:rPr lang="en-US" sz="1200" dirty="0">
                <a:latin typeface="+mj-lt"/>
              </a:rPr>
              <a:t>Language- based skills and strategies</a:t>
            </a:r>
          </a:p>
          <a:p>
            <a:pPr algn="ctr"/>
            <a:endParaRPr lang="en-US" sz="1200" dirty="0">
              <a:latin typeface="+mj-lt"/>
            </a:endParaRPr>
          </a:p>
          <a:p>
            <a:pPr algn="ctr"/>
            <a:r>
              <a:rPr lang="en-US" sz="1200" dirty="0">
                <a:latin typeface="+mj-lt"/>
              </a:rPr>
              <a:t>Literacy knowledge and skills</a:t>
            </a:r>
          </a:p>
        </p:txBody>
      </p:sp>
      <p:sp>
        <p:nvSpPr>
          <p:cNvPr id="18" name="Rectangle: Rounded Corners 17">
            <a:extLst>
              <a:ext uri="{FF2B5EF4-FFF2-40B4-BE49-F238E27FC236}">
                <a16:creationId xmlns:a16="http://schemas.microsoft.com/office/drawing/2014/main" id="{08BF149C-78C4-53CB-8B6B-10161AF95C3E}"/>
              </a:ext>
            </a:extLst>
          </p:cNvPr>
          <p:cNvSpPr/>
          <p:nvPr/>
        </p:nvSpPr>
        <p:spPr>
          <a:xfrm>
            <a:off x="1549087" y="3128438"/>
            <a:ext cx="2997413" cy="453432"/>
          </a:xfrm>
          <a:prstGeom prst="roundRect">
            <a:avLst/>
          </a:prstGeom>
          <a:solidFill>
            <a:schemeClr val="accent4">
              <a:lumMod val="5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Fluency</a:t>
            </a:r>
            <a:endParaRPr lang="en-US" dirty="0">
              <a:latin typeface="Trebuchet MS" panose="020B0603020202020204" pitchFamily="34" charset="0"/>
            </a:endParaRPr>
          </a:p>
        </p:txBody>
      </p:sp>
      <p:sp>
        <p:nvSpPr>
          <p:cNvPr id="17" name="Isosceles Triangle 16">
            <a:extLst>
              <a:ext uri="{FF2B5EF4-FFF2-40B4-BE49-F238E27FC236}">
                <a16:creationId xmlns:a16="http://schemas.microsoft.com/office/drawing/2014/main" id="{5E3FAA8E-6F0F-86DB-7B73-1D0618E77C01}"/>
              </a:ext>
            </a:extLst>
          </p:cNvPr>
          <p:cNvSpPr/>
          <p:nvPr/>
        </p:nvSpPr>
        <p:spPr>
          <a:xfrm>
            <a:off x="315455" y="3638937"/>
            <a:ext cx="5485717" cy="686796"/>
          </a:xfrm>
          <a:prstGeom prst="triangle">
            <a:avLst/>
          </a:prstGeom>
          <a:solidFill>
            <a:srgbClr val="3886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Trebuchet MS" panose="020B0603020202020204" pitchFamily="34" charset="0"/>
                <a:cs typeface="Arial"/>
              </a:rPr>
              <a:t>Oral Language</a:t>
            </a:r>
          </a:p>
          <a:p>
            <a:pPr algn="ctr"/>
            <a:endParaRPr lang="en-US" sz="1000" dirty="0">
              <a:latin typeface="Trebuchet MS" panose="020B0603020202020204" pitchFamily="34" charset="0"/>
              <a:cs typeface="Arial"/>
            </a:endParaRPr>
          </a:p>
        </p:txBody>
      </p:sp>
      <p:sp>
        <p:nvSpPr>
          <p:cNvPr id="13" name="TextBox 12">
            <a:extLst>
              <a:ext uri="{FF2B5EF4-FFF2-40B4-BE49-F238E27FC236}">
                <a16:creationId xmlns:a16="http://schemas.microsoft.com/office/drawing/2014/main" id="{F0A596E4-BFD3-C734-1948-1BB3F252B480}"/>
              </a:ext>
            </a:extLst>
          </p:cNvPr>
          <p:cNvSpPr txBox="1"/>
          <p:nvPr/>
        </p:nvSpPr>
        <p:spPr>
          <a:xfrm>
            <a:off x="7003774" y="411787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dirty="0">
                <a:solidFill>
                  <a:srgbClr val="000000"/>
                </a:solidFill>
                <a:effectLst/>
                <a:latin typeface="Trebuchet MS" panose="020B0603020202020204" pitchFamily="34" charset="0"/>
                <a:cs typeface="Calibri Light"/>
              </a:rPr>
              <a:t>(Gough</a:t>
            </a:r>
            <a:r>
              <a:rPr lang="en-US" sz="900" dirty="0">
                <a:solidFill>
                  <a:srgbClr val="000000"/>
                </a:solidFill>
                <a:latin typeface="Trebuchet MS" panose="020B0603020202020204" pitchFamily="34" charset="0"/>
                <a:cs typeface="Calibri Light"/>
              </a:rPr>
              <a:t> </a:t>
            </a:r>
            <a:r>
              <a:rPr lang="en-US" sz="900" i="0" u="none" strike="noStrike" dirty="0">
                <a:solidFill>
                  <a:srgbClr val="000000"/>
                </a:solidFill>
                <a:effectLst/>
                <a:latin typeface="Trebuchet MS" panose="020B0603020202020204" pitchFamily="34" charset="0"/>
                <a:cs typeface="Calibri Light"/>
              </a:rPr>
              <a:t>&amp; </a:t>
            </a:r>
            <a:r>
              <a:rPr lang="en-US" sz="900" dirty="0">
                <a:solidFill>
                  <a:srgbClr val="000000"/>
                </a:solidFill>
                <a:latin typeface="Trebuchet MS" panose="020B0603020202020204" pitchFamily="34" charset="0"/>
                <a:cs typeface="Calibri Light"/>
              </a:rPr>
              <a:t>Tunmer, 1986; NRP, 2000)</a:t>
            </a:r>
            <a:endParaRPr lang="en-US" sz="900" dirty="0">
              <a:latin typeface="Trebuchet MS" panose="020B0603020202020204" pitchFamily="34" charset="0"/>
              <a:cs typeface="Calibri Light"/>
            </a:endParaRPr>
          </a:p>
        </p:txBody>
      </p:sp>
      <p:sp>
        <p:nvSpPr>
          <p:cNvPr id="5" name="Oval 4">
            <a:extLst>
              <a:ext uri="{FF2B5EF4-FFF2-40B4-BE49-F238E27FC236}">
                <a16:creationId xmlns:a16="http://schemas.microsoft.com/office/drawing/2014/main" id="{052FF6AA-67D0-64FA-2712-575DEA7AEE04}"/>
              </a:ext>
              <a:ext uri="{C183D7F6-B498-43B3-948B-1728B52AA6E4}">
                <adec:decorative xmlns:adec="http://schemas.microsoft.com/office/drawing/2017/decorative" val="1"/>
              </a:ext>
            </a:extLst>
          </p:cNvPr>
          <p:cNvSpPr/>
          <p:nvPr/>
        </p:nvSpPr>
        <p:spPr>
          <a:xfrm>
            <a:off x="1467638" y="2866167"/>
            <a:ext cx="3181350" cy="977900"/>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A96D53E-6072-A9CC-C719-49AE628A088D}"/>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09" b="98058" l="0" r="99291">
                        <a14:foregroundMark x1="4965" y1="49515" x2="4965" y2="49515"/>
                        <a14:foregroundMark x1="73050" y1="99029" x2="73050" y2="99029"/>
                        <a14:foregroundMark x1="96454" y1="66019" x2="96454" y2="66019"/>
                        <a14:foregroundMark x1="96454" y1="73786" x2="96454" y2="73786"/>
                        <a14:foregroundMark x1="24823" y1="98058" x2="24823" y2="98058"/>
                        <a14:foregroundMark x1="93617" y1="50485" x2="93617" y2="50485"/>
                        <a14:foregroundMark x1="93617" y1="46602" x2="93617" y2="46602"/>
                        <a14:foregroundMark x1="93617" y1="48544" x2="93617" y2="48544"/>
                        <a14:foregroundMark x1="93617" y1="48544" x2="93617" y2="51456"/>
                        <a14:foregroundMark x1="93617" y1="47573" x2="93617" y2="47573"/>
                        <a14:foregroundMark x1="93617" y1="48544" x2="93617" y2="48544"/>
                        <a14:foregroundMark x1="93617" y1="48544" x2="93617" y2="48544"/>
                        <a14:foregroundMark x1="93617" y1="50485" x2="93617" y2="45631"/>
                        <a14:backgroundMark x1="3546" y1="52427" x2="3546" y2="52427"/>
                        <a14:backgroundMark x1="2837" y1="50485" x2="2837" y2="50485"/>
                        <a14:backgroundMark x1="3546" y1="52427" x2="3546" y2="52427"/>
                        <a14:backgroundMark x1="3546" y1="50485" x2="1418" y2="50485"/>
                        <a14:backgroundMark x1="3546" y1="50485" x2="2128" y2="55340"/>
                        <a14:backgroundMark x1="3546" y1="52427" x2="0" y2="53398"/>
                        <a14:backgroundMark x1="4255" y1="52427" x2="4255" y2="52427"/>
                        <a14:backgroundMark x1="4255" y1="50485" x2="2128" y2="51456"/>
                        <a14:backgroundMark x1="97872" y1="73786" x2="99291" y2="77670"/>
                        <a14:backgroundMark x1="95745" y1="77670" x2="89362" y2="74757"/>
                        <a14:backgroundMark x1="95745" y1="74757" x2="95745" y2="76699"/>
                        <a14:backgroundMark x1="92981" y1="47752" x2="92199" y2="47573"/>
                        <a14:backgroundMark x1="96454" y1="48544" x2="94173" y2="48024"/>
                        <a14:backgroundMark x1="91489" y1="52427" x2="91489" y2="52427"/>
                        <a14:backgroundMark x1="91489" y1="51456" x2="91489" y2="51456"/>
                        <a14:backgroundMark x1="92199" y1="51456" x2="92199" y2="51456"/>
                        <a14:backgroundMark x1="92199" y1="51456" x2="92199" y2="51456"/>
                      </a14:backgroundRemoval>
                    </a14:imgEffect>
                    <a14:imgEffect>
                      <a14:artisticMarker/>
                    </a14:imgEffect>
                    <a14:imgEffect>
                      <a14:sharpenSoften amount="-25000"/>
                    </a14:imgEffect>
                  </a14:imgLayer>
                </a14:imgProps>
              </a:ext>
            </a:extLst>
          </a:blip>
          <a:stretch>
            <a:fillRect/>
          </a:stretch>
        </p:blipFill>
        <p:spPr>
          <a:xfrm>
            <a:off x="2127779" y="636799"/>
            <a:ext cx="1826209" cy="1098889"/>
          </a:xfrm>
          <a:prstGeom prst="rect">
            <a:avLst/>
          </a:prstGeom>
        </p:spPr>
      </p:pic>
    </p:spTree>
    <p:extLst>
      <p:ext uri="{BB962C8B-B14F-4D97-AF65-F5344CB8AC3E}">
        <p14:creationId xmlns:p14="http://schemas.microsoft.com/office/powerpoint/2010/main" val="18234777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ustom 1">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e7ef51190d3d508e5eb39bc7ecef607c">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b99397e6978857acdc647c4323567d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C21699-62D7-4D11-80B3-D95083080534}">
  <ds:schemaRefs>
    <ds:schemaRef ds:uri="http://schemas.microsoft.com/sharepoint/v3/contenttype/forms"/>
  </ds:schemaRefs>
</ds:datastoreItem>
</file>

<file path=customXml/itemProps2.xml><?xml version="1.0" encoding="utf-8"?>
<ds:datastoreItem xmlns:ds="http://schemas.openxmlformats.org/officeDocument/2006/customXml" ds:itemID="{DF79E48B-BAF5-49C6-83EA-4BC35C002F27}">
  <ds:schemaRef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a8a5022a-f7c3-44ce-84b2-af1b9b0e209b"/>
    <ds:schemaRef ds:uri="ca089b0c-06ed-427f-8343-b7314193c483"/>
    <ds:schemaRef ds:uri="http://www.w3.org/XML/1998/namespace"/>
    <ds:schemaRef ds:uri="http://purl.org/dc/terms/"/>
  </ds:schemaRefs>
</ds:datastoreItem>
</file>

<file path=customXml/itemProps3.xml><?xml version="1.0" encoding="utf-8"?>
<ds:datastoreItem xmlns:ds="http://schemas.openxmlformats.org/officeDocument/2006/customXml" ds:itemID="{2BBFFC46-8DEE-4A13-ABDB-44FFC0A4A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89b0c-06ed-427f-8343-b7314193c483"/>
    <ds:schemaRef ds:uri="a8a5022a-f7c3-44ce-84b2-af1b9b0e2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10598</Words>
  <Application>Microsoft Office PowerPoint</Application>
  <PresentationFormat>On-screen Show (16:9)</PresentationFormat>
  <Paragraphs>901</Paragraphs>
  <Slides>46</Slides>
  <Notes>46</Notes>
  <HiddenSlides>1</HiddenSlides>
  <MMClips>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46</vt:i4>
      </vt:variant>
    </vt:vector>
  </HeadingPairs>
  <TitlesOfParts>
    <vt:vector size="60" baseType="lpstr">
      <vt:lpstr>Calibri</vt:lpstr>
      <vt:lpstr>Times New Roman</vt:lpstr>
      <vt:lpstr>Museo Slab 500</vt:lpstr>
      <vt:lpstr>Open Sans</vt:lpstr>
      <vt:lpstr>Trebuchet MS</vt:lpstr>
      <vt:lpstr>Courier New</vt:lpstr>
      <vt:lpstr>Symbol</vt:lpstr>
      <vt:lpstr>Roboto Medium</vt:lpstr>
      <vt:lpstr>Roboto</vt:lpstr>
      <vt:lpstr>Arial</vt:lpstr>
      <vt:lpstr>Simple Light</vt:lpstr>
      <vt:lpstr>Custom Design</vt:lpstr>
      <vt:lpstr>Simple Light</vt:lpstr>
      <vt:lpstr>1_Custom Design</vt:lpstr>
      <vt:lpstr>Resources needed for this presentation (Keep this slide hidden)</vt:lpstr>
      <vt:lpstr>Reading Fluency</vt:lpstr>
      <vt:lpstr>Welcome | Fluency </vt:lpstr>
      <vt:lpstr>Outcomes | Fluency</vt:lpstr>
      <vt:lpstr>Norms | Fluency</vt:lpstr>
      <vt:lpstr>Warm-Up | Fluency</vt:lpstr>
      <vt:lpstr>Simple View of Reading (SVR)</vt:lpstr>
      <vt:lpstr>Simple View of Reading (SVR) | The 5 Components of Reading</vt:lpstr>
      <vt:lpstr>Simple View of Reading (SVR) | The 5 Components of Reading 2</vt:lpstr>
      <vt:lpstr>What is Fluency?</vt:lpstr>
      <vt:lpstr>Fluency</vt:lpstr>
      <vt:lpstr>Accuracy</vt:lpstr>
      <vt:lpstr>Automaticity</vt:lpstr>
      <vt:lpstr>Rate</vt:lpstr>
      <vt:lpstr>Hasbrouck and Tindal  Fluency Norms (2017)</vt:lpstr>
      <vt:lpstr>Prosody</vt:lpstr>
      <vt:lpstr>1. Progression of Fluency Skills</vt:lpstr>
      <vt:lpstr>2. Progression of Fluency Skills</vt:lpstr>
      <vt:lpstr>3. Progression of Fluency Skills</vt:lpstr>
      <vt:lpstr>4. Progression of Fluency Skills</vt:lpstr>
      <vt:lpstr>Sight Word Recognition</vt:lpstr>
      <vt:lpstr>Sight Recognition (of Familiar Words) &amp; High Frequency Words </vt:lpstr>
      <vt:lpstr>CO Minimum Reading Competency Skills for Fluency</vt:lpstr>
      <vt:lpstr>Why is Fluency Important?</vt:lpstr>
      <vt:lpstr>Why is Fluency Important?</vt:lpstr>
      <vt:lpstr>Fluent Readers vs. Dysfluent Readers</vt:lpstr>
      <vt:lpstr>Oral Reading as a Thermometer</vt:lpstr>
      <vt:lpstr>Paired Verbal Fluency  I  Fluency</vt:lpstr>
      <vt:lpstr>What Does Fluency Look Like at School?</vt:lpstr>
      <vt:lpstr>Colorado Academic Standards (CAS)  I  Fluency</vt:lpstr>
      <vt:lpstr>2CO Minimum Reading Competency Skills for Fluency</vt:lpstr>
      <vt:lpstr>What Does Fluency Instruction Look Like?</vt:lpstr>
      <vt:lpstr>Classroom Example: Phrase Reading</vt:lpstr>
      <vt:lpstr>Progression of Fluency Skills  I  K-3</vt:lpstr>
      <vt:lpstr>How Can You Support Fluency at Home?</vt:lpstr>
      <vt:lpstr>1.How Can You Support Fluency at Home?</vt:lpstr>
      <vt:lpstr>Practice 1: Echo Reading</vt:lpstr>
      <vt:lpstr>Practice 2: Reading Together</vt:lpstr>
      <vt:lpstr>Practice 3: Alternated Reading &amp; Reading Together</vt:lpstr>
      <vt:lpstr>Key Takeaways | Fluency</vt:lpstr>
      <vt:lpstr>Torgeson Quote. </vt:lpstr>
      <vt:lpstr>Do You Want to Learn More?</vt:lpstr>
      <vt:lpstr>References 1</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Colombo-Espinoza, Josiah</dc:creator>
  <cp:lastModifiedBy>Mazzotta, Arianne</cp:lastModifiedBy>
  <cp:revision>28</cp:revision>
  <dcterms:modified xsi:type="dcterms:W3CDTF">2026-02-04T18:23:28Z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